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438" r:id="rId2"/>
    <p:sldId id="389" r:id="rId3"/>
    <p:sldId id="390" r:id="rId4"/>
    <p:sldId id="475" r:id="rId5"/>
    <p:sldId id="474" r:id="rId6"/>
    <p:sldId id="391" r:id="rId7"/>
    <p:sldId id="440" r:id="rId8"/>
    <p:sldId id="393" r:id="rId9"/>
    <p:sldId id="394" r:id="rId10"/>
    <p:sldId id="395" r:id="rId11"/>
    <p:sldId id="396" r:id="rId12"/>
    <p:sldId id="398" r:id="rId13"/>
    <p:sldId id="441" r:id="rId14"/>
    <p:sldId id="399" r:id="rId15"/>
    <p:sldId id="400" r:id="rId16"/>
    <p:sldId id="402" r:id="rId17"/>
    <p:sldId id="401" r:id="rId18"/>
    <p:sldId id="404" r:id="rId19"/>
    <p:sldId id="405" r:id="rId20"/>
    <p:sldId id="406" r:id="rId21"/>
    <p:sldId id="407" r:id="rId22"/>
    <p:sldId id="388" r:id="rId23"/>
    <p:sldId id="408" r:id="rId24"/>
    <p:sldId id="471" r:id="rId25"/>
    <p:sldId id="472" r:id="rId26"/>
    <p:sldId id="409" r:id="rId27"/>
    <p:sldId id="466" r:id="rId28"/>
    <p:sldId id="473" r:id="rId29"/>
    <p:sldId id="456" r:id="rId30"/>
    <p:sldId id="457" r:id="rId31"/>
    <p:sldId id="458" r:id="rId32"/>
    <p:sldId id="459" r:id="rId33"/>
    <p:sldId id="449" r:id="rId34"/>
    <p:sldId id="450" r:id="rId35"/>
    <p:sldId id="451" r:id="rId36"/>
    <p:sldId id="452" r:id="rId37"/>
    <p:sldId id="453" r:id="rId38"/>
    <p:sldId id="454" r:id="rId39"/>
    <p:sldId id="426" r:id="rId40"/>
    <p:sldId id="427" r:id="rId41"/>
    <p:sldId id="428" r:id="rId42"/>
    <p:sldId id="429" r:id="rId43"/>
    <p:sldId id="430" r:id="rId44"/>
    <p:sldId id="431" r:id="rId45"/>
    <p:sldId id="432" r:id="rId46"/>
    <p:sldId id="433" r:id="rId47"/>
    <p:sldId id="436" r:id="rId48"/>
    <p:sldId id="439" r:id="rId49"/>
  </p:sldIdLst>
  <p:sldSz cx="9144000" cy="6858000" type="screen4x3"/>
  <p:notesSz cx="6858000" cy="9144000"/>
  <p:custDataLst>
    <p:tags r:id="rId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0000"/>
    <a:srgbClr val="663300"/>
    <a:srgbClr val="F4F0D0"/>
    <a:srgbClr val="4C2600"/>
    <a:srgbClr val="0218BE"/>
    <a:srgbClr val="B9FFB9"/>
    <a:srgbClr val="F4D67B"/>
    <a:srgbClr val="D9FFD9"/>
    <a:srgbClr val="D9FFE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017" autoAdjust="0"/>
  </p:normalViewPr>
  <p:slideViewPr>
    <p:cSldViewPr snapToGrid="0">
      <p:cViewPr varScale="1">
        <p:scale>
          <a:sx n="162" d="100"/>
          <a:sy n="162" d="100"/>
        </p:scale>
        <p:origin x="-3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tags" Target="tags/tag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</c:spPr>
          </c:dPt>
          <c:cat>
            <c:strRef>
              <c:f>Sheet1!$A$1:$A$3</c:f>
              <c:strCache>
                <c:ptCount val="3"/>
                <c:pt idx="0">
                  <c:v>copper</c:v>
                </c:pt>
                <c:pt idx="1">
                  <c:v>tin</c:v>
                </c:pt>
                <c:pt idx="2">
                  <c:v>bronze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35.0</c:v>
                </c:pt>
                <c:pt idx="1">
                  <c:v>51.0</c:v>
                </c:pt>
                <c:pt idx="2">
                  <c:v>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73815000"/>
        <c:axId val="773817976"/>
        <c:axId val="0"/>
      </c:bar3DChart>
      <c:catAx>
        <c:axId val="773815000"/>
        <c:scaling>
          <c:orientation val="minMax"/>
        </c:scaling>
        <c:delete val="0"/>
        <c:axPos val="b"/>
        <c:majorTickMark val="out"/>
        <c:minorTickMark val="none"/>
        <c:tickLblPos val="nextTo"/>
        <c:crossAx val="773817976"/>
        <c:crosses val="autoZero"/>
        <c:auto val="1"/>
        <c:lblAlgn val="ctr"/>
        <c:lblOffset val="100"/>
        <c:noMultiLvlLbl val="0"/>
      </c:catAx>
      <c:valAx>
        <c:axId val="773817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38150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4893A1A-F2FD-44BE-8B93-C4D400DD1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35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F2BBD3-606B-424A-A5B1-E940994DF974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C28D33-67CC-4406-81E0-F332345173A2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10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6BE198-DC3B-4E39-9684-2B28C38F7C5C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11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EA341B-F132-4806-B47A-B68021D56CE1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12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7BDD9B-A01F-4B2F-8522-C7328CD0C9F2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13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BB391E-7310-4B10-B396-76E902DA37B6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79AD5-C748-4133-9B14-479439A2BBF0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15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932B81-E592-4A24-9D01-D047AB06A0EA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16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BDCBE-6BEE-4A9B-AC4B-B2171C496353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17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55A6F1-6402-491C-ABE7-A856E05ECE7B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18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3E28FB-BA2B-44EF-966F-C480DAFBC590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19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A43602-3F64-4D6F-982B-D6377BDE769A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488-CBFC-46FF-84A7-8CCAD53CCD0F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20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BE132-E5FB-4C18-9C7D-A0826BAD0A49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21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BBAE11-2A3D-468D-BB71-BFE7922B31CE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22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24CCF7-A1D2-43DE-B61A-8A469366BD69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23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35FE3-B415-4C1D-B110-492741C67397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0FE2E-6B19-4697-A78C-DC07A7019D88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25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D026E8-424D-4305-A918-AEFC16155BC4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26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D026E8-424D-4305-A918-AEFC16155BC4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27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0FE2E-6B19-4697-A78C-DC07A7019D88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28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EB669-53E2-4BCC-BE3D-C9E541819E7D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29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70A07F-2F55-4691-8C69-DE2F83FCA04A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EB669-53E2-4BCC-BE3D-C9E541819E7D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30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EB669-53E2-4BCC-BE3D-C9E541819E7D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31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EB669-53E2-4BCC-BE3D-C9E541819E7D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32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7D4529-4356-4675-A522-67266A73558C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33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255A77-384A-4892-87D4-0EA915505A83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D70205-F4BE-467B-B5D0-5E863D8D0EC2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35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EF12B0-0ACB-4E24-B9C9-1CB9136B0F06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36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A3F16-8B41-4B09-95AF-1427B1EFA63F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37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DDC3D3-61C5-471D-A3D6-E35CBB5E3995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38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51230B-E766-4597-9C10-47610864494D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39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70A07F-2F55-4691-8C69-DE2F83FCA04A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9A7AB-5E25-42C0-81B1-655A35D51672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40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E72F6-20CC-4E02-9094-367F01D0780A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41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9FA23-67C7-431E-9C89-F42CDB4202FB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42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1BEB3-B340-4832-846A-4F3A8D31964F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43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EF5916-E408-444A-AB23-60B6E0245BB9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6C948-A506-4055-A27D-FBFFBE9729D9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45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F8A282-F3C0-4969-8F2E-4D23774EBE83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46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3C6823-AD0A-409A-A7FA-CE9D77BDFABB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47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F2BBD3-606B-424A-A5B1-E940994DF974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48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70A07F-2F55-4691-8C69-DE2F83FCA04A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5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31DE1C-D0B7-4052-95B4-E7C791ED7220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6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19F68-DD13-4D0C-801F-7F2D4B120D69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7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FA1EA-9982-45DC-866B-55E1A88B7413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8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DADD5-82C6-484F-B00B-9514EB188DC2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9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66247-0CDE-426D-82D5-61F64B2DC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E8FE3-CE26-42CA-829E-FC9E1195C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B98EB-3606-4787-AD29-D571200B4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F6658-339C-480A-AF87-1DC575B34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BBF3A-7CE8-4558-8290-67CA2EAD5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C1626-A676-42DF-9E13-AC1A5C117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05BA3-6469-421B-84D8-0888DAEB0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E989E-F5D0-47D5-81EF-E9C65DB37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6D33-62A1-4E33-8A46-5FD757016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60E2C-AAF3-426D-86C5-8D6B5D74D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79DFD-A5EE-44DF-AEDF-6F8E2CA29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C5131-9410-40A5-B543-8EFC0984F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9EDBA-1EFC-4F90-958F-D3E004008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0BE8EC4-3EDA-4B1E-84CA-9B5B4BBFD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.jpeg"/><Relationship Id="rId6" Type="http://schemas.openxmlformats.org/officeDocument/2006/relationships/image" Target="../media/image33.png"/><Relationship Id="rId1" Type="http://schemas.microsoft.com/office/2007/relationships/media" Target="file://localhost/Users/abs3/Movies/bronze%20age%20orientation%20day.wmv" TargetMode="External"/><Relationship Id="rId2" Type="http://schemas.openxmlformats.org/officeDocument/2006/relationships/video" Target="file://localhost/Users/abs3/Movies/bronze%20age%20orientation%20day.wm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44.jpeg"/><Relationship Id="rId6" Type="http://schemas.openxmlformats.org/officeDocument/2006/relationships/image" Target="../media/image50.png"/><Relationship Id="rId7" Type="http://schemas.openxmlformats.org/officeDocument/2006/relationships/image" Target="../media/image48.png"/><Relationship Id="rId8" Type="http://schemas.openxmlformats.org/officeDocument/2006/relationships/image" Target="../media/image51.png"/><Relationship Id="rId1" Type="http://schemas.microsoft.com/office/2007/relationships/media" Target="file://localhost/Users/abs3/Movies/Egypt/Rosetta%20Stone.mov" TargetMode="External"/><Relationship Id="rId2" Type="http://schemas.openxmlformats.org/officeDocument/2006/relationships/video" Target="file://localhost/Users/abs3/Movies/Egypt/Rosetta%20Stone.mo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5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4.jpe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65.png"/><Relationship Id="rId5" Type="http://schemas.openxmlformats.org/officeDocument/2006/relationships/image" Target="../media/image54.jpe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54.jpe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8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8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jpeg"/><Relationship Id="rId1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jpeg"/><Relationship Id="rId4" Type="http://schemas.openxmlformats.org/officeDocument/2006/relationships/image" Target="../media/image74.jpeg"/><Relationship Id="rId5" Type="http://schemas.openxmlformats.org/officeDocument/2006/relationships/image" Target="../media/image55.jpeg"/><Relationship Id="rId6" Type="http://schemas.openxmlformats.org/officeDocument/2006/relationships/image" Target="../media/image75.jpe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48.png"/><Relationship Id="rId10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jpeg"/><Relationship Id="rId6" Type="http://schemas.openxmlformats.org/officeDocument/2006/relationships/image" Target="../media/image7.png"/><Relationship Id="rId1" Type="http://schemas.microsoft.com/office/2007/relationships/media" Target="file://localhost/Users/abs3/Movies/Why%20Man%20Creates/Why%20man%20creates.mov" TargetMode="External"/><Relationship Id="rId2" Type="http://schemas.openxmlformats.org/officeDocument/2006/relationships/video" Target="file://localhost/Users/abs3/Movies/Why%20Man%20Creates/Why%20man%20creates.m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.jpeg"/><Relationship Id="rId5" Type="http://schemas.openxmlformats.org/officeDocument/2006/relationships/image" Target="../media/image8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4" descr="agricul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22196" y="-2476500"/>
            <a:ext cx="15935150" cy="1153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87386" y="3546567"/>
            <a:ext cx="4191000" cy="2743200"/>
          </a:xfrm>
          <a:prstGeom prst="rect">
            <a:avLst/>
          </a:prstGeom>
          <a:solidFill>
            <a:srgbClr val="73353F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2" name="Rectangle 15"/>
          <p:cNvSpPr>
            <a:spLocks noChangeArrowheads="1"/>
          </p:cNvSpPr>
          <p:nvPr/>
        </p:nvSpPr>
        <p:spPr bwMode="auto">
          <a:xfrm>
            <a:off x="287386" y="3775167"/>
            <a:ext cx="4191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cap="small" spc="100" dirty="0">
                <a:solidFill>
                  <a:srgbClr val="FFFFCC"/>
                </a:solidFill>
                <a:latin typeface="Georgia" pitchFamily="18" charset="0"/>
                <a:ea typeface="ＭＳ Ｐゴシック" charset="-128"/>
              </a:rPr>
              <a:t>Civilization</a:t>
            </a:r>
          </a:p>
        </p:txBody>
      </p:sp>
      <p:sp>
        <p:nvSpPr>
          <p:cNvPr id="30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8386" y="4689567"/>
            <a:ext cx="3352800" cy="1371600"/>
          </a:xfrm>
        </p:spPr>
        <p:txBody>
          <a:bodyPr anchor="t"/>
          <a:lstStyle/>
          <a:p>
            <a:pPr eaLnBrk="1" hangingPunct="1"/>
            <a:r>
              <a:rPr lang="en-US" sz="3600" dirty="0" smtClean="0">
                <a:solidFill>
                  <a:srgbClr val="B9FFB9"/>
                </a:solidFill>
                <a:latin typeface="Georgia" pitchFamily="18" charset="0"/>
                <a:ea typeface="ＭＳ Ｐゴシック" pitchFamily="34" charset="-128"/>
              </a:rPr>
              <a:t>Creativity Begins to Flow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20786" y="4613367"/>
            <a:ext cx="312420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7050" y="204788"/>
            <a:ext cx="7696200" cy="1038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Labor Specialization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Tools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 cstate="print"/>
          <a:srcRect l="13032" t="19271" r="15996" b="9114"/>
          <a:stretch>
            <a:fillRect/>
          </a:stretch>
        </p:blipFill>
        <p:spPr bwMode="auto">
          <a:xfrm>
            <a:off x="3524250" y="2152650"/>
            <a:ext cx="38385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95" name="Picture 33" descr="252px-Pieza_foliácea_africana stone age ax W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413" y="1828800"/>
            <a:ext cx="10382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96" name="Picture 34" descr="Stone age spear C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7325" y="4462463"/>
            <a:ext cx="28575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397" name="TextBox 15"/>
          <p:cNvSpPr txBox="1">
            <a:spLocks noChangeArrowheads="1"/>
          </p:cNvSpPr>
          <p:nvPr/>
        </p:nvSpPr>
        <p:spPr bwMode="auto">
          <a:xfrm>
            <a:off x="1008063" y="1887538"/>
            <a:ext cx="2584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600000"/>
                </a:solidFill>
                <a:latin typeface="Georgia" pitchFamily="18" charset="0"/>
              </a:rPr>
              <a:t>Stone Age</a:t>
            </a:r>
          </a:p>
        </p:txBody>
      </p:sp>
      <p:pic>
        <p:nvPicPr>
          <p:cNvPr id="16398" name="Picture 37" descr="450px-Canto_tallado_talando_un_arbol Axe WM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1075" y="2566988"/>
            <a:ext cx="23018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7050" y="204788"/>
            <a:ext cx="7696200" cy="1038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Labor Specialization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Products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6400" y="3011186"/>
            <a:ext cx="2076450" cy="2030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rcRect t="27091"/>
          <a:stretch>
            <a:fillRect/>
          </a:stretch>
        </p:blipFill>
        <p:spPr>
          <a:xfrm>
            <a:off x="3638550" y="2755900"/>
            <a:ext cx="2324100" cy="2546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400" y="3071760"/>
            <a:ext cx="2025650" cy="2046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1008063" y="1887538"/>
            <a:ext cx="2584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600000"/>
                </a:solidFill>
                <a:latin typeface="Georgia" pitchFamily="18" charset="0"/>
              </a:rPr>
              <a:t>Stone 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800" dirty="0">
              <a:solidFill>
                <a:schemeClr val="tx1"/>
              </a:solidFill>
              <a:latin typeface="Georgia" pitchFamily="18" charset="0"/>
              <a:ea typeface="ＭＳ Ｐゴシック" charset="-128"/>
            </a:endParaRPr>
          </a:p>
        </p:txBody>
      </p:sp>
      <p:pic>
        <p:nvPicPr>
          <p:cNvPr id="20483" name="Picture 4" descr="PPT1  background cli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7050" y="204788"/>
            <a:ext cx="7696200" cy="1038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Labor Specialization  </a:t>
            </a:r>
            <a:endParaRPr lang="en-US" sz="3000" b="1" dirty="0">
              <a:solidFill>
                <a:srgbClr val="600000"/>
              </a:solidFill>
              <a:latin typeface="Verdana" pitchFamily="34" charset="0"/>
              <a:ea typeface="ＭＳ Ｐゴシック" charset="-128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Technology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5305425" y="2995613"/>
            <a:ext cx="725488" cy="4278312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bronze age orientation day.wmv" descr="/Users/abs3/Movies/bronze age orientation day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0338" y="160655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66700" y="192088"/>
            <a:ext cx="8045450" cy="1038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Materials Development</a:t>
            </a:r>
          </a:p>
          <a:p>
            <a:pPr algn="ctr">
              <a:defRPr/>
            </a:pPr>
            <a:r>
              <a:rPr lang="en-US" sz="3000" b="1" spc="-70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Bronze: A </a:t>
            </a:r>
            <a:r>
              <a:rPr lang="en-US" sz="3000" b="1" spc="-7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mixture of copper and tin</a:t>
            </a:r>
            <a:endParaRPr lang="en-US" sz="3000" b="1" kern="0" spc="-7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554413" y="1608994"/>
            <a:ext cx="5805487" cy="4207606"/>
            <a:chOff x="3529013" y="1608994"/>
            <a:chExt cx="6009367" cy="4207606"/>
          </a:xfrm>
        </p:grpSpPr>
        <p:sp>
          <p:nvSpPr>
            <p:cNvPr id="33" name="Rectangle 32"/>
            <p:cNvSpPr/>
            <p:nvPr/>
          </p:nvSpPr>
          <p:spPr>
            <a:xfrm rot="5400000">
              <a:off x="5305425" y="2995613"/>
              <a:ext cx="725488" cy="4278312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12" name="Chart 11"/>
            <p:cNvGraphicFramePr/>
            <p:nvPr/>
          </p:nvGraphicFramePr>
          <p:xfrm>
            <a:off x="4356780" y="1608994"/>
            <a:ext cx="5181600" cy="3962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2536" name="TextBox 12"/>
            <p:cNvSpPr txBox="1">
              <a:spLocks noChangeArrowheads="1"/>
            </p:cNvSpPr>
            <p:nvPr/>
          </p:nvSpPr>
          <p:spPr bwMode="auto">
            <a:xfrm>
              <a:off x="5194646" y="3743325"/>
              <a:ext cx="620713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F4F0D0"/>
                  </a:solidFill>
                  <a:latin typeface="Verdana" pitchFamily="34" charset="0"/>
                </a:rPr>
                <a:t>35</a:t>
              </a:r>
            </a:p>
          </p:txBody>
        </p:sp>
        <p:sp>
          <p:nvSpPr>
            <p:cNvPr id="22537" name="TextBox 13"/>
            <p:cNvSpPr txBox="1">
              <a:spLocks noChangeArrowheads="1"/>
            </p:cNvSpPr>
            <p:nvPr/>
          </p:nvSpPr>
          <p:spPr bwMode="auto">
            <a:xfrm>
              <a:off x="6353520" y="3144838"/>
              <a:ext cx="620713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F4F0D0"/>
                  </a:solidFill>
                  <a:latin typeface="Verdana" pitchFamily="34" charset="0"/>
                </a:rPr>
                <a:t>48</a:t>
              </a:r>
            </a:p>
          </p:txBody>
        </p:sp>
        <p:sp>
          <p:nvSpPr>
            <p:cNvPr id="22538" name="TextBox 14"/>
            <p:cNvSpPr txBox="1">
              <a:spLocks noChangeArrowheads="1"/>
            </p:cNvSpPr>
            <p:nvPr/>
          </p:nvSpPr>
          <p:spPr bwMode="auto">
            <a:xfrm>
              <a:off x="7504124" y="2058988"/>
              <a:ext cx="620712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F4F0D0"/>
                  </a:solidFill>
                  <a:latin typeface="Verdana" pitchFamily="34" charset="0"/>
                </a:rPr>
                <a:t>78</a:t>
              </a:r>
            </a:p>
          </p:txBody>
        </p:sp>
        <p:sp>
          <p:nvSpPr>
            <p:cNvPr id="22539" name="TextBox 17"/>
            <p:cNvSpPr txBox="1">
              <a:spLocks noChangeArrowheads="1"/>
            </p:cNvSpPr>
            <p:nvPr/>
          </p:nvSpPr>
          <p:spPr bwMode="auto">
            <a:xfrm rot="16200000">
              <a:off x="3277280" y="3079838"/>
              <a:ext cx="1906588" cy="414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Verdana" pitchFamily="34" charset="0"/>
                </a:rPr>
                <a:t>Hardness</a:t>
              </a:r>
              <a:endParaRPr lang="en-US" sz="2000" dirty="0"/>
            </a:p>
          </p:txBody>
        </p:sp>
        <p:sp>
          <p:nvSpPr>
            <p:cNvPr id="22540" name="TextBox 18"/>
            <p:cNvSpPr txBox="1">
              <a:spLocks noChangeArrowheads="1"/>
            </p:cNvSpPr>
            <p:nvPr/>
          </p:nvSpPr>
          <p:spPr bwMode="auto">
            <a:xfrm>
              <a:off x="4693330" y="5416550"/>
              <a:ext cx="35750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Verdana" pitchFamily="34" charset="0"/>
                </a:rPr>
                <a:t>Metal</a:t>
              </a:r>
              <a:endParaRPr lang="en-US" sz="20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82013" y="3282950"/>
              <a:ext cx="622300" cy="949325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Content Placeholder 15"/>
          <p:cNvSpPr txBox="1">
            <a:spLocks/>
          </p:cNvSpPr>
          <p:nvPr/>
        </p:nvSpPr>
        <p:spPr bwMode="auto">
          <a:xfrm>
            <a:off x="650876" y="1552575"/>
            <a:ext cx="314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How would you discover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bronze?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Would you have expected bronze to be harder than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copper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or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tin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?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How </a:t>
            </a:r>
            <a:r>
              <a:rPr lang="en-US" sz="2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would you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 identify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tin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ore?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Where </a:t>
            </a:r>
            <a:r>
              <a:rPr lang="en-US" sz="2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would you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 find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tin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  <a:cs typeface="ＭＳ Ｐゴシック" pitchFamily="-65" charset="-128"/>
              </a:rPr>
              <a:t>ore?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/>
              <a:ea typeface="ＭＳ Ｐゴシック" pitchFamily="-65" charset="-128"/>
              <a:cs typeface="Georgia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8646318" y="3517107"/>
            <a:ext cx="800100" cy="195263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7050" y="531813"/>
            <a:ext cx="7696200" cy="687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Iron Technology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2" name="TextBox 12"/>
          <p:cNvSpPr txBox="1">
            <a:spLocks noChangeArrowheads="1"/>
          </p:cNvSpPr>
          <p:nvPr/>
        </p:nvSpPr>
        <p:spPr bwMode="auto">
          <a:xfrm>
            <a:off x="5229225" y="3810000"/>
            <a:ext cx="6207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24583" name="TextBox 13"/>
          <p:cNvSpPr txBox="1">
            <a:spLocks noChangeArrowheads="1"/>
          </p:cNvSpPr>
          <p:nvPr/>
        </p:nvSpPr>
        <p:spPr bwMode="auto">
          <a:xfrm>
            <a:off x="6400800" y="3211513"/>
            <a:ext cx="620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24584" name="TextBox 14"/>
          <p:cNvSpPr txBox="1">
            <a:spLocks noChangeArrowheads="1"/>
          </p:cNvSpPr>
          <p:nvPr/>
        </p:nvSpPr>
        <p:spPr bwMode="auto">
          <a:xfrm>
            <a:off x="7561263" y="2144713"/>
            <a:ext cx="620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78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23288" y="3282950"/>
            <a:ext cx="620712" cy="949325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4238" y="1336675"/>
            <a:ext cx="3044825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587" name="TextBox 16"/>
          <p:cNvSpPr txBox="1">
            <a:spLocks noChangeArrowheads="1"/>
          </p:cNvSpPr>
          <p:nvPr/>
        </p:nvSpPr>
        <p:spPr bwMode="auto">
          <a:xfrm>
            <a:off x="504825" y="1289050"/>
            <a:ext cx="34925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latin typeface="Georgia" pitchFamily="18" charset="0"/>
              </a:rPr>
              <a:t>Iron smelting </a:t>
            </a:r>
            <a:r>
              <a:rPr lang="en-US" sz="2800" dirty="0">
                <a:latin typeface="Georgia" pitchFamily="18" charset="0"/>
              </a:rPr>
              <a:t>more difficult than bronze</a:t>
            </a:r>
          </a:p>
          <a:p>
            <a:endParaRPr lang="en-US" dirty="0"/>
          </a:p>
        </p:txBody>
      </p:sp>
      <p:pic>
        <p:nvPicPr>
          <p:cNvPr id="24588" name="Picture 24" descr="therm 2 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38" y="2416175"/>
            <a:ext cx="395287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Rectangle 22"/>
          <p:cNvSpPr>
            <a:spLocks noChangeArrowheads="1"/>
          </p:cNvSpPr>
          <p:nvPr/>
        </p:nvSpPr>
        <p:spPr bwMode="auto">
          <a:xfrm>
            <a:off x="4583113" y="5915025"/>
            <a:ext cx="4338637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en-US" sz="2200" dirty="0">
                <a:latin typeface="Georgia" pitchFamily="18" charset="0"/>
                <a:sym typeface="Symbol" pitchFamily="18" charset="2"/>
              </a:rPr>
              <a:t>Bellows and charcoal or coke needed to reach the temperature</a:t>
            </a:r>
            <a:endParaRPr lang="en-US" sz="2200" dirty="0">
              <a:latin typeface="Georgia" pitchFamily="18" charset="0"/>
            </a:endParaRPr>
          </a:p>
        </p:txBody>
      </p:sp>
      <p:sp>
        <p:nvSpPr>
          <p:cNvPr id="24590" name="TextBox 25"/>
          <p:cNvSpPr txBox="1">
            <a:spLocks noChangeArrowheads="1"/>
          </p:cNvSpPr>
          <p:nvPr/>
        </p:nvSpPr>
        <p:spPr bwMode="auto">
          <a:xfrm>
            <a:off x="2486025" y="3981450"/>
            <a:ext cx="17224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Georgia" pitchFamily="18" charset="0"/>
                <a:sym typeface="Symbol" pitchFamily="18" charset="2"/>
              </a:rPr>
              <a:t>Copper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24591" name="TextBox 26"/>
          <p:cNvSpPr txBox="1">
            <a:spLocks noChangeArrowheads="1"/>
          </p:cNvSpPr>
          <p:nvPr/>
        </p:nvSpPr>
        <p:spPr bwMode="auto">
          <a:xfrm>
            <a:off x="2508250" y="3141663"/>
            <a:ext cx="15589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dirty="0">
                <a:latin typeface="Georgia" pitchFamily="18" charset="0"/>
                <a:sym typeface="Symbol" pitchFamily="18" charset="2"/>
              </a:rPr>
              <a:t>Iron</a:t>
            </a:r>
            <a:endParaRPr lang="en-US" sz="2200" dirty="0"/>
          </a:p>
        </p:txBody>
      </p:sp>
      <p:sp>
        <p:nvSpPr>
          <p:cNvPr id="35" name="Right Arrow 34"/>
          <p:cNvSpPr/>
          <p:nvPr/>
        </p:nvSpPr>
        <p:spPr>
          <a:xfrm rot="10800000">
            <a:off x="2144713" y="3305175"/>
            <a:ext cx="341312" cy="1651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0800000">
            <a:off x="2133600" y="4184650"/>
            <a:ext cx="339725" cy="1651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94" name="TextBox 36"/>
          <p:cNvSpPr txBox="1">
            <a:spLocks noChangeArrowheads="1"/>
          </p:cNvSpPr>
          <p:nvPr/>
        </p:nvSpPr>
        <p:spPr bwMode="auto">
          <a:xfrm>
            <a:off x="703263" y="4078288"/>
            <a:ext cx="1136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Georgia" pitchFamily="18" charset="0"/>
                <a:sym typeface="Symbol" pitchFamily="18" charset="2"/>
              </a:rPr>
              <a:t>198</a:t>
            </a:r>
            <a:r>
              <a:rPr lang="en-US" dirty="0">
                <a:latin typeface="Georgia" pitchFamily="18" charset="0"/>
              </a:rPr>
              <a:t>0</a:t>
            </a:r>
            <a:r>
              <a:rPr lang="en-US" dirty="0">
                <a:latin typeface="Georgia" pitchFamily="18" charset="0"/>
                <a:sym typeface="Symbol" pitchFamily="18" charset="2"/>
              </a:rPr>
              <a:t>F</a:t>
            </a:r>
            <a:endParaRPr lang="en-US" dirty="0"/>
          </a:p>
        </p:txBody>
      </p:sp>
      <p:sp>
        <p:nvSpPr>
          <p:cNvPr id="24595" name="TextBox 37"/>
          <p:cNvSpPr txBox="1">
            <a:spLocks noChangeArrowheads="1"/>
          </p:cNvSpPr>
          <p:nvPr/>
        </p:nvSpPr>
        <p:spPr bwMode="auto">
          <a:xfrm>
            <a:off x="714375" y="3211513"/>
            <a:ext cx="1138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latin typeface="Georgia" pitchFamily="18" charset="0"/>
                <a:sym typeface="Symbol" pitchFamily="18" charset="2"/>
              </a:rPr>
              <a:t>280</a:t>
            </a:r>
            <a:r>
              <a:rPr lang="en-US">
                <a:latin typeface="Georgia" pitchFamily="18" charset="0"/>
              </a:rPr>
              <a:t>0</a:t>
            </a:r>
            <a:r>
              <a:rPr lang="en-US">
                <a:latin typeface="Georgia" pitchFamily="18" charset="0"/>
                <a:sym typeface="Symbol" pitchFamily="18" charset="2"/>
              </a:rPr>
              <a:t>F</a:t>
            </a:r>
            <a:endParaRPr lang="en-US"/>
          </a:p>
        </p:txBody>
      </p:sp>
      <p:pic>
        <p:nvPicPr>
          <p:cNvPr id="24596" name="Picture 38" descr="Smelting bellows C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0588" y="3927475"/>
            <a:ext cx="3154362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Down Arrow 39"/>
          <p:cNvSpPr/>
          <p:nvPr/>
        </p:nvSpPr>
        <p:spPr>
          <a:xfrm flipH="1" flipV="1">
            <a:off x="5099050" y="4676775"/>
            <a:ext cx="293688" cy="12192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663300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 flipH="1" flipV="1">
            <a:off x="6521450" y="4702175"/>
            <a:ext cx="293688" cy="12192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663300"/>
              </a:solidFill>
            </a:endParaRPr>
          </a:p>
        </p:txBody>
      </p:sp>
      <p:sp>
        <p:nvSpPr>
          <p:cNvPr id="24" name="TextBox 36"/>
          <p:cNvSpPr txBox="1">
            <a:spLocks noChangeArrowheads="1"/>
          </p:cNvSpPr>
          <p:nvPr/>
        </p:nvSpPr>
        <p:spPr bwMode="auto">
          <a:xfrm>
            <a:off x="690563" y="4306888"/>
            <a:ext cx="1136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Georgia" pitchFamily="18" charset="0"/>
                <a:sym typeface="Symbol" pitchFamily="18" charset="2"/>
              </a:rPr>
              <a:t>190</a:t>
            </a:r>
            <a:r>
              <a:rPr lang="en-US" dirty="0" smtClean="0">
                <a:latin typeface="Georgia" pitchFamily="18" charset="0"/>
              </a:rPr>
              <a:t>0</a:t>
            </a:r>
            <a:r>
              <a:rPr lang="en-US" dirty="0">
                <a:latin typeface="Georgia" pitchFamily="18" charset="0"/>
                <a:sym typeface="Symbol" pitchFamily="18" charset="2"/>
              </a:rPr>
              <a:t>F</a:t>
            </a:r>
            <a:endParaRPr lang="en-US" dirty="0"/>
          </a:p>
        </p:txBody>
      </p:sp>
      <p:sp>
        <p:nvSpPr>
          <p:cNvPr id="25" name="TextBox 36"/>
          <p:cNvSpPr txBox="1">
            <a:spLocks noChangeArrowheads="1"/>
          </p:cNvSpPr>
          <p:nvPr/>
        </p:nvSpPr>
        <p:spPr bwMode="auto">
          <a:xfrm>
            <a:off x="677863" y="5399088"/>
            <a:ext cx="1136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Georgia" pitchFamily="18" charset="0"/>
                <a:sym typeface="Symbol" pitchFamily="18" charset="2"/>
              </a:rPr>
              <a:t>450</a:t>
            </a:r>
            <a:r>
              <a:rPr lang="en-US" dirty="0">
                <a:latin typeface="Georgia" pitchFamily="18" charset="0"/>
                <a:sym typeface="Symbol" pitchFamily="18" charset="2"/>
              </a:rPr>
              <a:t>F</a:t>
            </a:r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 rot="10800000">
            <a:off x="2133600" y="4387850"/>
            <a:ext cx="339725" cy="1651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0800000">
            <a:off x="2146300" y="5518150"/>
            <a:ext cx="339725" cy="1651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5"/>
          <p:cNvSpPr txBox="1">
            <a:spLocks noChangeArrowheads="1"/>
          </p:cNvSpPr>
          <p:nvPr/>
        </p:nvSpPr>
        <p:spPr bwMode="auto">
          <a:xfrm>
            <a:off x="2473325" y="4254500"/>
            <a:ext cx="17224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dirty="0" smtClean="0">
                <a:solidFill>
                  <a:srgbClr val="0218BE"/>
                </a:solidFill>
                <a:latin typeface="Georgia" pitchFamily="18" charset="0"/>
                <a:sym typeface="Symbol" pitchFamily="18" charset="2"/>
              </a:rPr>
              <a:t>Bronze</a:t>
            </a:r>
            <a:endParaRPr lang="en-US" sz="2200" dirty="0">
              <a:solidFill>
                <a:srgbClr val="0218BE"/>
              </a:solidFill>
            </a:endParaRPr>
          </a:p>
        </p:txBody>
      </p:sp>
      <p:sp>
        <p:nvSpPr>
          <p:cNvPr id="30" name="TextBox 25"/>
          <p:cNvSpPr txBox="1">
            <a:spLocks noChangeArrowheads="1"/>
          </p:cNvSpPr>
          <p:nvPr/>
        </p:nvSpPr>
        <p:spPr bwMode="auto">
          <a:xfrm>
            <a:off x="2447925" y="5327650"/>
            <a:ext cx="17224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dirty="0" smtClean="0">
                <a:solidFill>
                  <a:srgbClr val="00B050"/>
                </a:solidFill>
                <a:latin typeface="Georgia" pitchFamily="18" charset="0"/>
                <a:sym typeface="Symbol" pitchFamily="18" charset="2"/>
              </a:rPr>
              <a:t>Tin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114300" y="4343400"/>
            <a:ext cx="160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Melting points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7050" y="531813"/>
            <a:ext cx="7696200" cy="687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Iron Technology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0" name="TextBox 12"/>
          <p:cNvSpPr txBox="1">
            <a:spLocks noChangeArrowheads="1"/>
          </p:cNvSpPr>
          <p:nvPr/>
        </p:nvSpPr>
        <p:spPr bwMode="auto">
          <a:xfrm>
            <a:off x="5229225" y="3810000"/>
            <a:ext cx="6207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26631" name="TextBox 13"/>
          <p:cNvSpPr txBox="1">
            <a:spLocks noChangeArrowheads="1"/>
          </p:cNvSpPr>
          <p:nvPr/>
        </p:nvSpPr>
        <p:spPr bwMode="auto">
          <a:xfrm>
            <a:off x="6400800" y="3211513"/>
            <a:ext cx="620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26632" name="TextBox 14"/>
          <p:cNvSpPr txBox="1">
            <a:spLocks noChangeArrowheads="1"/>
          </p:cNvSpPr>
          <p:nvPr/>
        </p:nvSpPr>
        <p:spPr bwMode="auto">
          <a:xfrm>
            <a:off x="7561263" y="2144713"/>
            <a:ext cx="620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78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23288" y="3282950"/>
            <a:ext cx="620712" cy="949325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4" name="TextBox 23"/>
          <p:cNvSpPr txBox="1">
            <a:spLocks noChangeArrowheads="1"/>
          </p:cNvSpPr>
          <p:nvPr/>
        </p:nvSpPr>
        <p:spPr bwMode="auto">
          <a:xfrm>
            <a:off x="6213475" y="4106863"/>
            <a:ext cx="13366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Georgia" pitchFamily="18" charset="0"/>
              </a:rPr>
              <a:t>Judges 4:3</a:t>
            </a:r>
          </a:p>
        </p:txBody>
      </p:sp>
      <p:sp>
        <p:nvSpPr>
          <p:cNvPr id="26635" name="TextBox 22"/>
          <p:cNvSpPr txBox="1">
            <a:spLocks noChangeArrowheads="1"/>
          </p:cNvSpPr>
          <p:nvPr/>
        </p:nvSpPr>
        <p:spPr bwMode="auto">
          <a:xfrm>
            <a:off x="1279525" y="1489075"/>
            <a:ext cx="66929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latin typeface="Monotype Corsiva" pitchFamily="66" charset="0"/>
              </a:rPr>
              <a:t>And the children of Israel cried unto the Lord: for he </a:t>
            </a:r>
            <a:r>
              <a:rPr lang="en-US" sz="3300" dirty="0">
                <a:latin typeface="Monotype Corsiva" pitchFamily="66" charset="0"/>
              </a:rPr>
              <a:t>[</a:t>
            </a:r>
            <a:r>
              <a:rPr lang="en-US" sz="3300" dirty="0" err="1">
                <a:latin typeface="Monotype Corsiva" pitchFamily="66" charset="0"/>
              </a:rPr>
              <a:t>Jabin</a:t>
            </a:r>
            <a:r>
              <a:rPr lang="en-US" sz="3300" dirty="0">
                <a:latin typeface="Monotype Corsiva" pitchFamily="66" charset="0"/>
              </a:rPr>
              <a:t>, King of Canaan]</a:t>
            </a:r>
            <a:r>
              <a:rPr lang="en-US" sz="3800" dirty="0">
                <a:latin typeface="Monotype Corsiva" pitchFamily="66" charset="0"/>
              </a:rPr>
              <a:t> </a:t>
            </a:r>
            <a:r>
              <a:rPr lang="en-US" sz="3600" b="1" dirty="0">
                <a:latin typeface="Monotype Corsiva" pitchFamily="66" charset="0"/>
              </a:rPr>
              <a:t>had </a:t>
            </a:r>
            <a:r>
              <a:rPr lang="en-US" sz="3600" b="1" dirty="0">
                <a:solidFill>
                  <a:srgbClr val="600000"/>
                </a:solidFill>
                <a:latin typeface="Monotype Corsiva" pitchFamily="66" charset="0"/>
              </a:rPr>
              <a:t>nine hundred chariots of iron; </a:t>
            </a:r>
            <a:r>
              <a:rPr lang="en-US" sz="3600" b="1" dirty="0">
                <a:latin typeface="Monotype Corsiva" pitchFamily="66" charset="0"/>
              </a:rPr>
              <a:t>and twenty years he mightily oppressed the children of Israel. </a:t>
            </a:r>
          </a:p>
          <a:p>
            <a:endParaRPr lang="en-US" dirty="0"/>
          </a:p>
        </p:txBody>
      </p:sp>
      <p:pic>
        <p:nvPicPr>
          <p:cNvPr id="26637" name="Picture 25" descr="Psalms_Scroll WM.jpg"/>
          <p:cNvPicPr>
            <a:picLocks noChangeAspect="1"/>
          </p:cNvPicPr>
          <p:nvPr/>
        </p:nvPicPr>
        <p:blipFill>
          <a:blip r:embed="rId4" cstate="print">
            <a:lum bright="12000"/>
          </a:blip>
          <a:srcRect b="50957"/>
          <a:stretch>
            <a:fillRect/>
          </a:stretch>
        </p:blipFill>
        <p:spPr bwMode="auto">
          <a:xfrm>
            <a:off x="727075" y="4914900"/>
            <a:ext cx="768985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7050" y="531813"/>
            <a:ext cx="7696200" cy="687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Order and Organization 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8" name="TextBox 12"/>
          <p:cNvSpPr txBox="1">
            <a:spLocks noChangeArrowheads="1"/>
          </p:cNvSpPr>
          <p:nvPr/>
        </p:nvSpPr>
        <p:spPr bwMode="auto">
          <a:xfrm>
            <a:off x="5229225" y="3810000"/>
            <a:ext cx="6207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28679" name="TextBox 13"/>
          <p:cNvSpPr txBox="1">
            <a:spLocks noChangeArrowheads="1"/>
          </p:cNvSpPr>
          <p:nvPr/>
        </p:nvSpPr>
        <p:spPr bwMode="auto">
          <a:xfrm>
            <a:off x="6400800" y="3211513"/>
            <a:ext cx="620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28680" name="TextBox 14"/>
          <p:cNvSpPr txBox="1">
            <a:spLocks noChangeArrowheads="1"/>
          </p:cNvSpPr>
          <p:nvPr/>
        </p:nvSpPr>
        <p:spPr bwMode="auto">
          <a:xfrm>
            <a:off x="7561263" y="2144713"/>
            <a:ext cx="620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78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23288" y="3282950"/>
            <a:ext cx="620712" cy="949325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2" name="Rectangle 23"/>
          <p:cNvSpPr>
            <a:spLocks noChangeArrowheads="1"/>
          </p:cNvSpPr>
          <p:nvPr/>
        </p:nvSpPr>
        <p:spPr bwMode="auto">
          <a:xfrm>
            <a:off x="0" y="1357313"/>
            <a:ext cx="9285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Written Law: The Code of Hammurabi</a:t>
            </a:r>
          </a:p>
        </p:txBody>
      </p:sp>
      <p:sp>
        <p:nvSpPr>
          <p:cNvPr id="28683" name="Rectangle 24"/>
          <p:cNvSpPr>
            <a:spLocks noChangeArrowheads="1"/>
          </p:cNvSpPr>
          <p:nvPr/>
        </p:nvSpPr>
        <p:spPr bwMode="auto">
          <a:xfrm>
            <a:off x="879475" y="2149475"/>
            <a:ext cx="6858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2400" dirty="0">
                <a:latin typeface="Georgia" pitchFamily="18" charset="0"/>
              </a:rPr>
              <a:t>Developed by King Hammurabi (</a:t>
            </a:r>
            <a:r>
              <a:rPr lang="en-US" sz="2400" dirty="0">
                <a:latin typeface="Georgia" pitchFamily="18" charset="0"/>
                <a:cs typeface="Arial" pitchFamily="34" charset="0"/>
              </a:rPr>
              <a:t>~</a:t>
            </a:r>
            <a:r>
              <a:rPr lang="en-US" sz="2400" dirty="0">
                <a:solidFill>
                  <a:srgbClr val="663300"/>
                </a:solidFill>
                <a:latin typeface="Georgia" pitchFamily="18" charset="0"/>
                <a:cs typeface="Arial" pitchFamily="34" charset="0"/>
              </a:rPr>
              <a:t>1700</a:t>
            </a:r>
            <a:r>
              <a:rPr lang="en-US" sz="2400" dirty="0">
                <a:latin typeface="Georgia" pitchFamily="18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663300"/>
                </a:solidFill>
                <a:latin typeface="Georgia" pitchFamily="18" charset="0"/>
                <a:cs typeface="Arial" pitchFamily="34" charset="0"/>
              </a:rPr>
              <a:t>BC</a:t>
            </a:r>
            <a:r>
              <a:rPr lang="en-US" sz="2400" dirty="0" smtClean="0">
                <a:latin typeface="Georgia" pitchFamily="18" charset="0"/>
                <a:cs typeface="Arial" pitchFamily="34" charset="0"/>
              </a:rPr>
              <a:t>)</a:t>
            </a:r>
            <a:endParaRPr lang="en-US" sz="2400" dirty="0">
              <a:latin typeface="Georgia" pitchFamily="18" charset="0"/>
              <a:cs typeface="Arial" pitchFamily="34" charset="0"/>
            </a:endParaRPr>
          </a:p>
        </p:txBody>
      </p:sp>
      <p:sp>
        <p:nvSpPr>
          <p:cNvPr id="28684" name="Rectangle 25"/>
          <p:cNvSpPr>
            <a:spLocks noChangeArrowheads="1"/>
          </p:cNvSpPr>
          <p:nvPr/>
        </p:nvSpPr>
        <p:spPr bwMode="auto">
          <a:xfrm>
            <a:off x="3363913" y="3055938"/>
            <a:ext cx="505301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/>
            <a:r>
              <a:rPr lang="en-US" sz="2200" dirty="0">
                <a:latin typeface="Georgia" pitchFamily="18" charset="0"/>
                <a:cs typeface="Arial" pitchFamily="34" charset="0"/>
              </a:rPr>
              <a:t>Great leader, ruled during the cultural pinnacle of the</a:t>
            </a:r>
            <a:r>
              <a:rPr lang="en-US" sz="2200" dirty="0" smtClean="0">
                <a:latin typeface="Georgia" pitchFamily="18" charset="0"/>
                <a:cs typeface="Arial" pitchFamily="34" charset="0"/>
              </a:rPr>
              <a:t> </a:t>
            </a:r>
            <a:r>
              <a:rPr lang="en-US" sz="2200" b="1" dirty="0">
                <a:solidFill>
                  <a:srgbClr val="600000"/>
                </a:solidFill>
                <a:latin typeface="Georgia" pitchFamily="18" charset="0"/>
                <a:cs typeface="Arial" pitchFamily="34" charset="0"/>
              </a:rPr>
              <a:t>E</a:t>
            </a:r>
            <a:r>
              <a:rPr lang="en-US" sz="2200" b="1" dirty="0" smtClean="0">
                <a:solidFill>
                  <a:srgbClr val="600000"/>
                </a:solidFill>
                <a:latin typeface="Georgia" pitchFamily="18" charset="0"/>
                <a:cs typeface="Arial" pitchFamily="34" charset="0"/>
              </a:rPr>
              <a:t>arly </a:t>
            </a:r>
            <a:r>
              <a:rPr lang="en-US" sz="2200" b="1" dirty="0">
                <a:solidFill>
                  <a:srgbClr val="600000"/>
                </a:solidFill>
                <a:latin typeface="Georgia" pitchFamily="18" charset="0"/>
                <a:cs typeface="Arial" pitchFamily="34" charset="0"/>
              </a:rPr>
              <a:t>Babylonian Period</a:t>
            </a:r>
          </a:p>
          <a:p>
            <a:pPr marL="0" lvl="2"/>
            <a:r>
              <a:rPr lang="en-US" sz="2400" dirty="0">
                <a:latin typeface="Georgia" pitchFamily="18" charset="0"/>
                <a:cs typeface="Arial" pitchFamily="34" charset="0"/>
              </a:rPr>
              <a:t> </a:t>
            </a:r>
            <a:endParaRPr lang="en-US" sz="2400" dirty="0">
              <a:latin typeface="Georgia" pitchFamily="18" charset="0"/>
            </a:endParaRPr>
          </a:p>
          <a:p>
            <a:pPr marL="0" lvl="2"/>
            <a:r>
              <a:rPr lang="en-US" sz="2200" dirty="0">
                <a:latin typeface="Georgia" pitchFamily="18" charset="0"/>
                <a:cs typeface="Arial" pitchFamily="34" charset="0"/>
              </a:rPr>
              <a:t>Personally supervised navigation, construction of temples, agriculture, and tax collection</a:t>
            </a:r>
          </a:p>
        </p:txBody>
      </p:sp>
      <p:pic>
        <p:nvPicPr>
          <p:cNvPr id="28685" name="Picture 26" descr="Hammurabi C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75" y="2822575"/>
            <a:ext cx="2270125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7050" y="531813"/>
            <a:ext cx="7696200" cy="687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Order and Organization 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2" name="TextBox 12"/>
          <p:cNvSpPr txBox="1">
            <a:spLocks noChangeArrowheads="1"/>
          </p:cNvSpPr>
          <p:nvPr/>
        </p:nvSpPr>
        <p:spPr bwMode="auto">
          <a:xfrm>
            <a:off x="5229225" y="3810000"/>
            <a:ext cx="6207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29703" name="TextBox 13"/>
          <p:cNvSpPr txBox="1">
            <a:spLocks noChangeArrowheads="1"/>
          </p:cNvSpPr>
          <p:nvPr/>
        </p:nvSpPr>
        <p:spPr bwMode="auto">
          <a:xfrm>
            <a:off x="6400800" y="3211513"/>
            <a:ext cx="620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29704" name="TextBox 14"/>
          <p:cNvSpPr txBox="1">
            <a:spLocks noChangeArrowheads="1"/>
          </p:cNvSpPr>
          <p:nvPr/>
        </p:nvSpPr>
        <p:spPr bwMode="auto">
          <a:xfrm>
            <a:off x="7561263" y="2144713"/>
            <a:ext cx="620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78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23288" y="3282950"/>
            <a:ext cx="620712" cy="949325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6" name="Rectangle 23"/>
          <p:cNvSpPr>
            <a:spLocks noChangeArrowheads="1"/>
          </p:cNvSpPr>
          <p:nvPr/>
        </p:nvSpPr>
        <p:spPr bwMode="auto">
          <a:xfrm>
            <a:off x="0" y="1357313"/>
            <a:ext cx="914400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Written Law: The Code of Hammurabi</a:t>
            </a:r>
          </a:p>
        </p:txBody>
      </p:sp>
      <p:sp>
        <p:nvSpPr>
          <p:cNvPr id="29707" name="TextBox 14"/>
          <p:cNvSpPr txBox="1">
            <a:spLocks noChangeArrowheads="1"/>
          </p:cNvSpPr>
          <p:nvPr/>
        </p:nvSpPr>
        <p:spPr bwMode="auto">
          <a:xfrm>
            <a:off x="2566988" y="2520950"/>
            <a:ext cx="5451475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2800" dirty="0">
                <a:latin typeface="Georgia" pitchFamily="18" charset="0"/>
                <a:cs typeface="Arial" pitchFamily="34" charset="0"/>
              </a:rPr>
              <a:t>Engraved on 8-foot </a:t>
            </a:r>
            <a:r>
              <a:rPr lang="en-US" sz="2800" dirty="0" err="1" smtClean="0">
                <a:latin typeface="Georgia" pitchFamily="18" charset="0"/>
                <a:cs typeface="Arial" pitchFamily="34" charset="0"/>
              </a:rPr>
              <a:t>stela</a:t>
            </a:r>
            <a:r>
              <a:rPr lang="en-US" sz="2800" dirty="0" smtClean="0">
                <a:latin typeface="Georgia" pitchFamily="18" charset="0"/>
                <a:cs typeface="Arial" pitchFamily="34" charset="0"/>
              </a:rPr>
              <a:t> </a:t>
            </a:r>
            <a:r>
              <a:rPr lang="en-US" sz="2200" dirty="0">
                <a:latin typeface="Georgia" pitchFamily="18" charset="0"/>
                <a:cs typeface="Arial" pitchFamily="34" charset="0"/>
              </a:rPr>
              <a:t>(pillar)</a:t>
            </a:r>
          </a:p>
          <a:p>
            <a:pPr lvl="1"/>
            <a:endParaRPr lang="en-US" sz="2800" dirty="0" smtClean="0">
              <a:latin typeface="Georgia" pitchFamily="18" charset="0"/>
              <a:cs typeface="Arial" pitchFamily="34" charset="0"/>
            </a:endParaRPr>
          </a:p>
          <a:p>
            <a:pPr lvl="1"/>
            <a:r>
              <a:rPr lang="en-US" sz="2800" dirty="0" smtClean="0">
                <a:latin typeface="Georgia" pitchFamily="18" charset="0"/>
                <a:cs typeface="Arial" pitchFamily="34" charset="0"/>
              </a:rPr>
              <a:t>Early </a:t>
            </a:r>
            <a:r>
              <a:rPr lang="en-US" sz="2800" dirty="0">
                <a:latin typeface="Georgia" pitchFamily="18" charset="0"/>
                <a:cs typeface="Arial" pitchFamily="34" charset="0"/>
              </a:rPr>
              <a:t>set of written laws </a:t>
            </a:r>
            <a:r>
              <a:rPr lang="en-US" sz="2200" dirty="0">
                <a:latin typeface="Georgia" pitchFamily="18" charset="0"/>
                <a:cs typeface="Arial" pitchFamily="34" charset="0"/>
              </a:rPr>
              <a:t>(predates Moses by 200 years)</a:t>
            </a:r>
          </a:p>
          <a:p>
            <a:endParaRPr lang="en-US" sz="2800" dirty="0">
              <a:latin typeface="Georgia" pitchFamily="18" charset="0"/>
            </a:endParaRPr>
          </a:p>
        </p:txBody>
      </p:sp>
      <p:pic>
        <p:nvPicPr>
          <p:cNvPr id="29708" name="Picture 4" descr="The image “http://home.cfl.rr.com/crossland/AncientCivilizations/Middle_East_Civilizations/Babylonians/picture_of_code_of_Hammurabi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>
            <a:lum bright="10000" contrast="8000"/>
          </a:blip>
          <a:srcRect/>
          <a:stretch>
            <a:fillRect/>
          </a:stretch>
        </p:blipFill>
        <p:spPr bwMode="auto">
          <a:xfrm>
            <a:off x="1266825" y="1957388"/>
            <a:ext cx="1379538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63538" y="192088"/>
            <a:ext cx="7883525" cy="992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ORDER &amp; ORGANIZATION</a:t>
            </a:r>
          </a:p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Code of Hammurabi: </a:t>
            </a:r>
            <a:r>
              <a:rPr lang="en-US" sz="3000" b="1" spc="-50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Trial by Ordeal </a:t>
            </a:r>
            <a:endParaRPr lang="en-US" sz="3000" b="1" kern="0" spc="-5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798" name="TextBox 12"/>
          <p:cNvSpPr txBox="1">
            <a:spLocks noChangeArrowheads="1"/>
          </p:cNvSpPr>
          <p:nvPr/>
        </p:nvSpPr>
        <p:spPr bwMode="auto">
          <a:xfrm>
            <a:off x="5229225" y="3810000"/>
            <a:ext cx="6207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33799" name="TextBox 13"/>
          <p:cNvSpPr txBox="1">
            <a:spLocks noChangeArrowheads="1"/>
          </p:cNvSpPr>
          <p:nvPr/>
        </p:nvSpPr>
        <p:spPr bwMode="auto">
          <a:xfrm>
            <a:off x="6400800" y="3211513"/>
            <a:ext cx="620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33800" name="TextBox 14"/>
          <p:cNvSpPr txBox="1">
            <a:spLocks noChangeArrowheads="1"/>
          </p:cNvSpPr>
          <p:nvPr/>
        </p:nvSpPr>
        <p:spPr bwMode="auto">
          <a:xfrm>
            <a:off x="7561263" y="2144713"/>
            <a:ext cx="620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78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23288" y="3282950"/>
            <a:ext cx="620712" cy="949325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802" name="TextBox 13"/>
          <p:cNvSpPr txBox="1">
            <a:spLocks noChangeArrowheads="1"/>
          </p:cNvSpPr>
          <p:nvPr/>
        </p:nvSpPr>
        <p:spPr bwMode="auto">
          <a:xfrm>
            <a:off x="3668713" y="1430338"/>
            <a:ext cx="5065712" cy="49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i="1" dirty="0">
                <a:latin typeface="Georgia" pitchFamily="18" charset="0"/>
              </a:rPr>
              <a:t>If a man has accused another of laying a death spell upon him, </a:t>
            </a:r>
          </a:p>
          <a:p>
            <a:r>
              <a:rPr lang="en-US" sz="2600" i="1" dirty="0">
                <a:latin typeface="Georgia" pitchFamily="18" charset="0"/>
              </a:rPr>
              <a:t>but has not proved it, </a:t>
            </a:r>
          </a:p>
          <a:p>
            <a:pPr>
              <a:lnSpc>
                <a:spcPct val="150000"/>
              </a:lnSpc>
            </a:pPr>
            <a:r>
              <a:rPr lang="en-US" sz="2600" i="1" dirty="0">
                <a:latin typeface="Georgia" pitchFamily="18" charset="0"/>
              </a:rPr>
              <a:t>the accused shall go to the</a:t>
            </a:r>
          </a:p>
          <a:p>
            <a:pPr>
              <a:lnSpc>
                <a:spcPct val="80000"/>
              </a:lnSpc>
            </a:pPr>
            <a:r>
              <a:rPr lang="en-US" sz="2600" i="1" dirty="0">
                <a:latin typeface="Georgia" pitchFamily="18" charset="0"/>
              </a:rPr>
              <a:t>sacred river, </a:t>
            </a:r>
          </a:p>
          <a:p>
            <a:pPr>
              <a:lnSpc>
                <a:spcPct val="150000"/>
              </a:lnSpc>
            </a:pPr>
            <a:r>
              <a:rPr lang="en-US" sz="2600" i="1" dirty="0">
                <a:latin typeface="Georgia" pitchFamily="18" charset="0"/>
              </a:rPr>
              <a:t>he shall plunge in the sacred</a:t>
            </a:r>
          </a:p>
          <a:p>
            <a:pPr>
              <a:lnSpc>
                <a:spcPct val="80000"/>
              </a:lnSpc>
            </a:pPr>
            <a:r>
              <a:rPr lang="en-US" sz="2600" i="1" dirty="0">
                <a:latin typeface="Georgia" pitchFamily="18" charset="0"/>
              </a:rPr>
              <a:t>river, </a:t>
            </a:r>
          </a:p>
          <a:p>
            <a:pPr>
              <a:lnSpc>
                <a:spcPct val="150000"/>
              </a:lnSpc>
            </a:pPr>
            <a:r>
              <a:rPr lang="en-US" sz="2600" i="1" dirty="0">
                <a:latin typeface="Georgia" pitchFamily="18" charset="0"/>
              </a:rPr>
              <a:t>and if the sacred river shall</a:t>
            </a:r>
          </a:p>
          <a:p>
            <a:pPr>
              <a:lnSpc>
                <a:spcPct val="80000"/>
              </a:lnSpc>
            </a:pPr>
            <a:r>
              <a:rPr lang="en-US" sz="2600" i="1" dirty="0">
                <a:latin typeface="Georgia" pitchFamily="18" charset="0"/>
              </a:rPr>
              <a:t>conquer him, </a:t>
            </a:r>
          </a:p>
          <a:p>
            <a:pPr>
              <a:lnSpc>
                <a:spcPct val="150000"/>
              </a:lnSpc>
            </a:pPr>
            <a:r>
              <a:rPr lang="en-US" sz="2600" i="1" dirty="0">
                <a:latin typeface="Georgia" pitchFamily="18" charset="0"/>
              </a:rPr>
              <a:t>he that accused him shall take</a:t>
            </a:r>
          </a:p>
          <a:p>
            <a:pPr>
              <a:lnSpc>
                <a:spcPct val="80000"/>
              </a:lnSpc>
            </a:pPr>
            <a:r>
              <a:rPr lang="en-US" sz="2600" i="1" dirty="0">
                <a:latin typeface="Georgia" pitchFamily="18" charset="0"/>
              </a:rPr>
              <a:t>possession of his house. </a:t>
            </a:r>
          </a:p>
        </p:txBody>
      </p:sp>
      <p:pic>
        <p:nvPicPr>
          <p:cNvPr id="33803" name="Picture 14" descr="river sacred CA.jpg"/>
          <p:cNvPicPr>
            <a:picLocks noChangeAspect="1"/>
          </p:cNvPicPr>
          <p:nvPr/>
        </p:nvPicPr>
        <p:blipFill>
          <a:blip r:embed="rId4" cstate="print"/>
          <a:srcRect t="1298" b="2069"/>
          <a:stretch>
            <a:fillRect/>
          </a:stretch>
        </p:blipFill>
        <p:spPr bwMode="auto">
          <a:xfrm>
            <a:off x="515938" y="1819275"/>
            <a:ext cx="2922587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63538" y="192088"/>
            <a:ext cx="7883525" cy="992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ORDER &amp; ORGANIZATION</a:t>
            </a:r>
          </a:p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Code of Hammurabi: </a:t>
            </a:r>
            <a:r>
              <a:rPr lang="en-US" sz="3000" b="1" spc="-50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Trial by Ordeal </a:t>
            </a:r>
            <a:endParaRPr lang="en-US" sz="3000" b="1" kern="0" spc="-5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22" name="TextBox 12"/>
          <p:cNvSpPr txBox="1">
            <a:spLocks noChangeArrowheads="1"/>
          </p:cNvSpPr>
          <p:nvPr/>
        </p:nvSpPr>
        <p:spPr bwMode="auto">
          <a:xfrm>
            <a:off x="5229225" y="3810000"/>
            <a:ext cx="6207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34823" name="TextBox 13"/>
          <p:cNvSpPr txBox="1">
            <a:spLocks noChangeArrowheads="1"/>
          </p:cNvSpPr>
          <p:nvPr/>
        </p:nvSpPr>
        <p:spPr bwMode="auto">
          <a:xfrm>
            <a:off x="6400800" y="3211513"/>
            <a:ext cx="620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34824" name="TextBox 14"/>
          <p:cNvSpPr txBox="1">
            <a:spLocks noChangeArrowheads="1"/>
          </p:cNvSpPr>
          <p:nvPr/>
        </p:nvSpPr>
        <p:spPr bwMode="auto">
          <a:xfrm>
            <a:off x="7561263" y="2144713"/>
            <a:ext cx="620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78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23288" y="3282950"/>
            <a:ext cx="620712" cy="949325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26" name="TextBox 13"/>
          <p:cNvSpPr txBox="1">
            <a:spLocks noChangeArrowheads="1"/>
          </p:cNvSpPr>
          <p:nvPr/>
        </p:nvSpPr>
        <p:spPr bwMode="auto">
          <a:xfrm>
            <a:off x="3754438" y="1901825"/>
            <a:ext cx="51435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Georgia" pitchFamily="18" charset="0"/>
              </a:rPr>
              <a:t>If the sacred river shall show his innocence and he is saved, </a:t>
            </a:r>
          </a:p>
          <a:p>
            <a:r>
              <a:rPr lang="en-US" sz="2800" i="1">
                <a:latin typeface="Georgia" pitchFamily="18" charset="0"/>
              </a:rPr>
              <a:t>his accuser shall be put to death. </a:t>
            </a:r>
          </a:p>
          <a:p>
            <a:endParaRPr lang="en-US" sz="2800" i="1">
              <a:latin typeface="Georgia" pitchFamily="18" charset="0"/>
            </a:endParaRPr>
          </a:p>
          <a:p>
            <a:r>
              <a:rPr lang="en-US" sz="2800" i="1">
                <a:latin typeface="Georgia" pitchFamily="18" charset="0"/>
              </a:rPr>
              <a:t>He that plunged in the sacred river shall appropriate the house of him that accused him.</a:t>
            </a:r>
          </a:p>
        </p:txBody>
      </p:sp>
      <p:pic>
        <p:nvPicPr>
          <p:cNvPr id="12" name="Picture 14" descr="river sacred CA.jpg"/>
          <p:cNvPicPr>
            <a:picLocks noChangeAspect="1"/>
          </p:cNvPicPr>
          <p:nvPr/>
        </p:nvPicPr>
        <p:blipFill>
          <a:blip r:embed="rId4" cstate="print"/>
          <a:srcRect t="1298" b="2069"/>
          <a:stretch>
            <a:fillRect/>
          </a:stretch>
        </p:blipFill>
        <p:spPr bwMode="auto">
          <a:xfrm>
            <a:off x="515938" y="1819275"/>
            <a:ext cx="2922587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9600" y="152400"/>
            <a:ext cx="76962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Basic changes </a:t>
            </a:r>
            <a:br>
              <a:rPr lang="en-US" sz="3000" b="1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Hunter-Gatherers to Civilization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 txBox="1">
            <a:spLocks/>
          </p:cNvSpPr>
          <p:nvPr/>
        </p:nvSpPr>
        <p:spPr bwMode="auto">
          <a:xfrm>
            <a:off x="304800" y="1295400"/>
            <a:ext cx="40401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Hunter-Gatherers</a:t>
            </a:r>
          </a:p>
        </p:txBody>
      </p:sp>
      <p:sp>
        <p:nvSpPr>
          <p:cNvPr id="13" name="Text Placeholder 9"/>
          <p:cNvSpPr txBox="1">
            <a:spLocks/>
          </p:cNvSpPr>
          <p:nvPr/>
        </p:nvSpPr>
        <p:spPr>
          <a:xfrm>
            <a:off x="4648200" y="1295400"/>
            <a:ext cx="4041775" cy="639763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Civilization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81000" y="4038600"/>
            <a:ext cx="4114800" cy="2286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Small units </a:t>
            </a:r>
            <a:r>
              <a:rPr lang="en-US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(family or expanded families)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Little contact with other groups </a:t>
            </a:r>
            <a:r>
              <a:rPr lang="en-US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(little trade)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Advancements for personal or family use</a:t>
            </a:r>
          </a:p>
        </p:txBody>
      </p:sp>
      <p:sp>
        <p:nvSpPr>
          <p:cNvPr id="15" name="Content Placeholder 10"/>
          <p:cNvSpPr txBox="1">
            <a:spLocks/>
          </p:cNvSpPr>
          <p:nvPr/>
        </p:nvSpPr>
        <p:spPr>
          <a:xfrm>
            <a:off x="4724400" y="4038600"/>
            <a:ext cx="4191000" cy="25034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Cities as the focus of progress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Both local and long-distance trade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Advancements for society as well as personal use</a:t>
            </a:r>
          </a:p>
        </p:txBody>
      </p:sp>
      <p:pic>
        <p:nvPicPr>
          <p:cNvPr id="4105" name="Picture 15" descr="Hunter gatherer Indig1 WM phs.jpg"/>
          <p:cNvPicPr>
            <a:picLocks noChangeAspect="1"/>
          </p:cNvPicPr>
          <p:nvPr/>
        </p:nvPicPr>
        <p:blipFill>
          <a:blip r:embed="rId4" cstate="print"/>
          <a:srcRect b="11596"/>
          <a:stretch>
            <a:fillRect/>
          </a:stretch>
        </p:blipFill>
        <p:spPr bwMode="auto">
          <a:xfrm>
            <a:off x="990600" y="1897063"/>
            <a:ext cx="2606675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6" name="Picture 13" descr="The_ancient_city_of_Mari WM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905000"/>
            <a:ext cx="31242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 txBox="1">
            <a:spLocks noChangeArrowheads="1"/>
          </p:cNvSpPr>
          <p:nvPr/>
        </p:nvSpPr>
        <p:spPr bwMode="auto">
          <a:xfrm>
            <a:off x="363538" y="614363"/>
            <a:ext cx="78835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000" b="1" dirty="0">
                <a:solidFill>
                  <a:srgbClr val="600000"/>
                </a:solidFill>
                <a:latin typeface="Verdana" pitchFamily="34" charset="0"/>
              </a:rPr>
              <a:t>ORDER &amp; ORGANIZATION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70" name="TextBox 12"/>
          <p:cNvSpPr txBox="1">
            <a:spLocks noChangeArrowheads="1"/>
          </p:cNvSpPr>
          <p:nvPr/>
        </p:nvSpPr>
        <p:spPr bwMode="auto">
          <a:xfrm>
            <a:off x="5229225" y="3810000"/>
            <a:ext cx="6207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36871" name="TextBox 13"/>
          <p:cNvSpPr txBox="1">
            <a:spLocks noChangeArrowheads="1"/>
          </p:cNvSpPr>
          <p:nvPr/>
        </p:nvSpPr>
        <p:spPr bwMode="auto">
          <a:xfrm>
            <a:off x="6400800" y="3211513"/>
            <a:ext cx="620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36872" name="TextBox 14"/>
          <p:cNvSpPr txBox="1">
            <a:spLocks noChangeArrowheads="1"/>
          </p:cNvSpPr>
          <p:nvPr/>
        </p:nvSpPr>
        <p:spPr bwMode="auto">
          <a:xfrm>
            <a:off x="7561263" y="2144713"/>
            <a:ext cx="620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78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23288" y="3282950"/>
            <a:ext cx="620712" cy="949325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2227263" y="1277938"/>
            <a:ext cx="31416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600" kern="0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Hammurabi Code</a:t>
            </a:r>
            <a:r>
              <a:rPr lang="en-US" sz="2600" b="1" kern="0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        </a:t>
            </a: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>
          <a:xfrm>
            <a:off x="-17463" y="1857375"/>
            <a:ext cx="2238376" cy="4813300"/>
          </a:xfrm>
          <a:prstGeom prst="rect">
            <a:avLst/>
          </a:prstGeom>
        </p:spPr>
        <p:txBody>
          <a:bodyPr/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Source:</a:t>
            </a:r>
          </a:p>
          <a:p>
            <a:pPr marL="342900" indent="-342900" algn="r">
              <a:lnSpc>
                <a:spcPct val="50000"/>
              </a:lnSpc>
              <a:spcBef>
                <a:spcPct val="20000"/>
              </a:spcBef>
              <a:defRPr/>
            </a:pPr>
            <a:endParaRPr lang="en-US" sz="2000" kern="0" dirty="0">
              <a:solidFill>
                <a:srgbClr val="600000"/>
              </a:solidFill>
              <a:latin typeface="Verdana" pitchFamily="34" charset="0"/>
              <a:ea typeface="ＭＳ Ｐゴシック"/>
              <a:cs typeface="ＭＳ Ｐゴシック"/>
            </a:endParaRP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Religious:</a:t>
            </a:r>
          </a:p>
          <a:p>
            <a:pPr marL="342900" indent="-342900" algn="r">
              <a:lnSpc>
                <a:spcPct val="50000"/>
              </a:lnSpc>
              <a:spcBef>
                <a:spcPct val="20000"/>
              </a:spcBef>
              <a:defRPr/>
            </a:pPr>
            <a:endParaRPr lang="en-US" sz="2000" kern="0" dirty="0">
              <a:solidFill>
                <a:srgbClr val="600000"/>
              </a:solidFill>
              <a:latin typeface="Verdana" pitchFamily="34" charset="0"/>
              <a:ea typeface="ＭＳ Ｐゴシック"/>
              <a:cs typeface="ＭＳ Ｐゴシック"/>
            </a:endParaRP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Capital crimes:</a:t>
            </a: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defRPr/>
            </a:pPr>
            <a:endParaRPr lang="en-US" sz="2000" kern="0" dirty="0">
              <a:solidFill>
                <a:srgbClr val="600000"/>
              </a:solidFill>
              <a:latin typeface="Verdana" pitchFamily="34" charset="0"/>
              <a:ea typeface="ＭＳ Ｐゴシック"/>
              <a:cs typeface="ＭＳ Ｐゴシック"/>
            </a:endParaRP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defRPr/>
            </a:pPr>
            <a:endParaRPr lang="en-US" sz="2000" kern="0" dirty="0">
              <a:solidFill>
                <a:srgbClr val="600000"/>
              </a:solidFill>
              <a:latin typeface="Verdana" pitchFamily="34" charset="0"/>
              <a:ea typeface="ＭＳ Ｐゴシック"/>
              <a:cs typeface="ＭＳ Ｐゴシック"/>
            </a:endParaRP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defRPr/>
            </a:pPr>
            <a:endParaRPr lang="en-US" sz="2000" kern="0" dirty="0">
              <a:solidFill>
                <a:srgbClr val="600000"/>
              </a:solidFill>
              <a:latin typeface="Verdana" pitchFamily="34" charset="0"/>
              <a:ea typeface="ＭＳ Ｐゴシック"/>
              <a:cs typeface="ＭＳ Ｐゴシック"/>
            </a:endParaRPr>
          </a:p>
          <a:p>
            <a:pPr marL="342900" indent="-342900" algn="r">
              <a:lnSpc>
                <a:spcPct val="50000"/>
              </a:lnSpc>
              <a:spcBef>
                <a:spcPct val="20000"/>
              </a:spcBef>
              <a:defRPr/>
            </a:pPr>
            <a:endParaRPr lang="en-US" sz="2400" kern="0" dirty="0">
              <a:solidFill>
                <a:srgbClr val="600000"/>
              </a:solidFill>
              <a:latin typeface="Verdana" pitchFamily="34" charset="0"/>
              <a:ea typeface="ＭＳ Ｐゴシック"/>
              <a:cs typeface="ＭＳ Ｐゴシック"/>
            </a:endParaRPr>
          </a:p>
          <a:p>
            <a:pPr marL="342900" indent="-342900" algn="r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Justice:</a:t>
            </a:r>
          </a:p>
          <a:p>
            <a:pPr marL="342900" indent="-342900" algn="r">
              <a:lnSpc>
                <a:spcPct val="50000"/>
              </a:lnSpc>
              <a:spcBef>
                <a:spcPct val="20000"/>
              </a:spcBef>
              <a:defRPr/>
            </a:pPr>
            <a:endParaRPr lang="en-US" sz="2400" kern="0" dirty="0">
              <a:solidFill>
                <a:srgbClr val="600000"/>
              </a:solidFill>
              <a:latin typeface="Verdana" pitchFamily="34" charset="0"/>
              <a:ea typeface="ＭＳ Ｐゴシック"/>
              <a:cs typeface="ＭＳ Ｐゴシック"/>
            </a:endParaRP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Equality:</a:t>
            </a:r>
          </a:p>
          <a:p>
            <a:pPr marL="342900" indent="-342900" algn="r">
              <a:lnSpc>
                <a:spcPct val="60000"/>
              </a:lnSpc>
              <a:spcBef>
                <a:spcPct val="20000"/>
              </a:spcBef>
              <a:defRPr/>
            </a:pPr>
            <a:endParaRPr lang="en-US" sz="2400" kern="0" dirty="0">
              <a:solidFill>
                <a:srgbClr val="600000"/>
              </a:solidFill>
              <a:latin typeface="Verdana" pitchFamily="34" charset="0"/>
              <a:ea typeface="ＭＳ Ｐゴシック"/>
              <a:cs typeface="ＭＳ Ｐゴシック"/>
            </a:endParaRP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Responsibility: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5662613" y="1312863"/>
            <a:ext cx="17811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600" kern="0" dirty="0">
                <a:solidFill>
                  <a:srgbClr val="600000"/>
                </a:solidFill>
                <a:latin typeface="Verdana" pitchFamily="34" charset="0"/>
                <a:ea typeface="ＭＳ Ｐゴシック"/>
                <a:cs typeface="ＭＳ Ｐゴシック"/>
              </a:rPr>
              <a:t>The Bible</a:t>
            </a:r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>
          <a:xfrm>
            <a:off x="2251075" y="1881188"/>
            <a:ext cx="3446463" cy="4525962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Existing laws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endParaRPr lang="en-US" sz="1500" kern="0" dirty="0">
              <a:latin typeface="Georgia" pitchFamily="18" charset="0"/>
              <a:ea typeface="ＭＳ Ｐゴシック"/>
              <a:cs typeface="ＭＳ Ｐゴシック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Little</a:t>
            </a:r>
          </a:p>
          <a:p>
            <a:pPr marL="742950" lvl="1" indent="-285750">
              <a:lnSpc>
                <a:spcPct val="70000"/>
              </a:lnSpc>
              <a:spcBef>
                <a:spcPct val="20000"/>
              </a:spcBef>
              <a:defRPr/>
            </a:pPr>
            <a:endParaRPr lang="en-US" sz="1500" kern="0" dirty="0">
              <a:latin typeface="Georgia" pitchFamily="18" charset="0"/>
              <a:ea typeface="ＭＳ Ｐゴシック"/>
              <a:cs typeface="ＭＳ Ｐゴシック"/>
            </a:endParaRPr>
          </a:p>
          <a:p>
            <a:pPr marL="0" lvl="1" indent="-2857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False accusation or witness</a:t>
            </a:r>
          </a:p>
          <a:p>
            <a:pPr marL="0" lvl="1" indent="-28575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Stolen temple goods</a:t>
            </a:r>
          </a:p>
          <a:p>
            <a:pPr marL="0" lvl="1" indent="-28575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Stolen child</a:t>
            </a:r>
          </a:p>
          <a:p>
            <a:pPr marL="0" lvl="1" indent="-28575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Assisted fleeing slave</a:t>
            </a:r>
          </a:p>
          <a:p>
            <a:pPr marL="0" lvl="1" indent="-28575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Adultery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000" kern="0" spc="-90" dirty="0">
                <a:latin typeface="Georgia" pitchFamily="18" charset="0"/>
                <a:ea typeface="ＭＳ Ｐゴシック"/>
                <a:cs typeface="ＭＳ Ｐゴシック"/>
              </a:rPr>
              <a:t>Eye for eye or compensation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defRPr/>
            </a:pPr>
            <a:endParaRPr lang="en-US" kern="0" dirty="0">
              <a:latin typeface="Georgia" pitchFamily="18" charset="0"/>
              <a:ea typeface="ＭＳ Ｐゴシック"/>
              <a:cs typeface="ＭＳ Ｐゴシック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Changes by rank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kern="0" dirty="0">
              <a:latin typeface="Georgia" pitchFamily="18" charset="0"/>
              <a:ea typeface="ＭＳ Ｐゴシック"/>
              <a:cs typeface="ＭＳ Ｐゴシック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Surgeon, home builder</a:t>
            </a:r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5715000" y="1881188"/>
            <a:ext cx="3429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God</a:t>
            </a:r>
          </a:p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endParaRPr lang="en-US" sz="1500" kern="0" dirty="0">
              <a:latin typeface="Georgia" pitchFamily="18" charset="0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Strong</a:t>
            </a:r>
          </a:p>
          <a:p>
            <a:pPr marL="0" lvl="1">
              <a:lnSpc>
                <a:spcPct val="70000"/>
              </a:lnSpc>
              <a:spcBef>
                <a:spcPct val="20000"/>
              </a:spcBef>
              <a:defRPr/>
            </a:pPr>
            <a:endParaRPr lang="en-US" sz="1500" kern="0" dirty="0">
              <a:latin typeface="Georgia" pitchFamily="18" charset="0"/>
              <a:ea typeface="ＭＳ Ｐゴシック"/>
              <a:cs typeface="ＭＳ Ｐゴシック"/>
            </a:endParaRPr>
          </a:p>
          <a:p>
            <a:pPr marL="0"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Murder</a:t>
            </a:r>
          </a:p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Smite or curse parents</a:t>
            </a:r>
          </a:p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Steal man and sell him</a:t>
            </a:r>
          </a:p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Killed fetus</a:t>
            </a:r>
          </a:p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Adultery</a:t>
            </a: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000" kern="0" spc="-90" dirty="0">
                <a:latin typeface="Georgia" pitchFamily="18" charset="0"/>
                <a:ea typeface="ＭＳ Ｐゴシック"/>
                <a:cs typeface="ＭＳ Ｐゴシック"/>
              </a:rPr>
              <a:t>Eye for eye or compensation</a:t>
            </a:r>
          </a:p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endParaRPr lang="en-US" kern="0" dirty="0">
              <a:latin typeface="Georgia" pitchFamily="18" charset="0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No differences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kern="0" dirty="0">
              <a:latin typeface="Georgia" pitchFamily="18" charset="0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Repeated ox goring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144713" y="1765300"/>
            <a:ext cx="3100387" cy="15875"/>
          </a:xfrm>
          <a:prstGeom prst="line">
            <a:avLst/>
          </a:prstGeom>
          <a:ln>
            <a:solidFill>
              <a:srgbClr val="6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11813" y="1765300"/>
            <a:ext cx="3100387" cy="15875"/>
          </a:xfrm>
          <a:prstGeom prst="line">
            <a:avLst/>
          </a:prstGeom>
          <a:ln>
            <a:solidFill>
              <a:srgbClr val="6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 txBox="1">
            <a:spLocks noChangeArrowheads="1"/>
          </p:cNvSpPr>
          <p:nvPr/>
        </p:nvSpPr>
        <p:spPr bwMode="auto">
          <a:xfrm>
            <a:off x="363538" y="461963"/>
            <a:ext cx="78835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000" b="1" dirty="0">
                <a:solidFill>
                  <a:srgbClr val="600000"/>
                </a:solidFill>
                <a:latin typeface="Verdana" pitchFamily="34" charset="0"/>
              </a:rPr>
              <a:t>Writing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18" name="TextBox 13"/>
          <p:cNvSpPr txBox="1">
            <a:spLocks noChangeArrowheads="1"/>
          </p:cNvSpPr>
          <p:nvPr/>
        </p:nvSpPr>
        <p:spPr bwMode="auto">
          <a:xfrm>
            <a:off x="6400800" y="3211513"/>
            <a:ext cx="620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38919" name="TextBox 14"/>
          <p:cNvSpPr txBox="1">
            <a:spLocks noChangeArrowheads="1"/>
          </p:cNvSpPr>
          <p:nvPr/>
        </p:nvSpPr>
        <p:spPr bwMode="auto">
          <a:xfrm>
            <a:off x="7561263" y="2144713"/>
            <a:ext cx="620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4F0D0"/>
                </a:solidFill>
                <a:latin typeface="Verdana" pitchFamily="34" charset="0"/>
              </a:rPr>
              <a:t>78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23288" y="3282950"/>
            <a:ext cx="620712" cy="949325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687513" y="1331913"/>
            <a:ext cx="642461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000000"/>
                </a:solidFill>
                <a:latin typeface="Georgia" pitchFamily="18" charset="0"/>
                <a:ea typeface="ＭＳ Ｐゴシック"/>
                <a:cs typeface="ＭＳ Ｐゴシック"/>
              </a:rPr>
              <a:t>Writing was the "lubricant" that let all the other elements of society work together.</a:t>
            </a:r>
          </a:p>
        </p:txBody>
      </p:sp>
      <p:pic>
        <p:nvPicPr>
          <p:cNvPr id="38922" name="Picture 11" descr="Ancient writing C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200" y="1419225"/>
            <a:ext cx="881063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23" name="Picture 12" descr="Ancient writing on stone 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3913" y="3195638"/>
            <a:ext cx="45720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49500" y="2809875"/>
            <a:ext cx="1607814" cy="363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419100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Types of Writing Systems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43200" y="30480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81000" y="1371600"/>
            <a:ext cx="2743200" cy="3124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533400" indent="-5334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latin typeface="Georgia" pitchFamily="18" charset="0"/>
                <a:ea typeface="ＭＳ Ｐゴシック" charset="-128"/>
              </a:rPr>
              <a:t>Logograms</a:t>
            </a:r>
            <a:r>
              <a:rPr lang="en-US" sz="2000" b="1" kern="0" dirty="0">
                <a:latin typeface="Georgia" pitchFamily="18" charset="0"/>
                <a:ea typeface="ＭＳ Ｐゴシック" charset="-128"/>
              </a:rPr>
              <a:t> </a:t>
            </a:r>
            <a:endParaRPr lang="en-US" sz="2000" b="1" kern="0" dirty="0" smtClean="0">
              <a:latin typeface="Georgia" pitchFamily="18" charset="0"/>
              <a:ea typeface="ＭＳ Ｐゴシック" charset="-128"/>
            </a:endParaRPr>
          </a:p>
          <a:p>
            <a:pPr marL="533400" indent="-533400"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200" b="1" kern="0" dirty="0">
              <a:latin typeface="Georgia" pitchFamily="18" charset="0"/>
              <a:ea typeface="ＭＳ Ｐゴシック" charset="-128"/>
            </a:endParaRPr>
          </a:p>
          <a:p>
            <a:pPr marL="0" lvl="1"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000" b="1" kern="0" dirty="0">
                <a:latin typeface="Georgia" pitchFamily="18" charset="0"/>
                <a:ea typeface="ＭＳ Ｐゴシック" charset="-128"/>
              </a:rPr>
              <a:t> </a:t>
            </a:r>
            <a:r>
              <a:rPr lang="en-US" sz="2400" kern="0" dirty="0">
                <a:latin typeface="Georgia" pitchFamily="18" charset="0"/>
                <a:ea typeface="ＭＳ Ｐゴシック" charset="-128"/>
              </a:rPr>
              <a:t>Symbol </a:t>
            </a:r>
          </a:p>
          <a:p>
            <a:pPr marL="0" lvl="1"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</a:rPr>
              <a:t>represents a </a:t>
            </a:r>
          </a:p>
          <a:p>
            <a:pPr marL="0" lvl="1"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600000"/>
                </a:solidFill>
                <a:latin typeface="Georgia" pitchFamily="18" charset="0"/>
                <a:ea typeface="ＭＳ Ｐゴシック" charset="-128"/>
              </a:rPr>
              <a:t>whole </a:t>
            </a:r>
            <a:r>
              <a:rPr lang="en-US" sz="2400" b="1" kern="0" dirty="0" smtClean="0">
                <a:solidFill>
                  <a:srgbClr val="600000"/>
                </a:solidFill>
                <a:latin typeface="Georgia" pitchFamily="18" charset="0"/>
                <a:ea typeface="ＭＳ Ｐゴシック" charset="-128"/>
              </a:rPr>
              <a:t>word</a:t>
            </a:r>
          </a:p>
          <a:p>
            <a:pPr marL="0" lvl="1" algn="ctr">
              <a:lnSpc>
                <a:spcPct val="90000"/>
              </a:lnSpc>
              <a:spcBef>
                <a:spcPts val="0"/>
              </a:spcBef>
              <a:defRPr/>
            </a:pPr>
            <a:endParaRPr lang="en-US" sz="1000" b="1" kern="0" dirty="0">
              <a:solidFill>
                <a:srgbClr val="663300"/>
              </a:solidFill>
              <a:latin typeface="Georgia" pitchFamily="18" charset="0"/>
              <a:ea typeface="ＭＳ Ｐゴシック" charset="-128"/>
            </a:endParaRPr>
          </a:p>
          <a:p>
            <a:pPr marL="0" lvl="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kern="0" dirty="0">
                <a:latin typeface="Georgia" pitchFamily="18" charset="0"/>
                <a:ea typeface="ＭＳ Ｐゴシック" charset="-128"/>
              </a:rPr>
              <a:t> </a:t>
            </a:r>
            <a:r>
              <a:rPr lang="en-US" kern="0" dirty="0">
                <a:latin typeface="Georgia" pitchFamily="18" charset="0"/>
                <a:ea typeface="ＭＳ Ｐゴシック" charset="-128"/>
              </a:rPr>
              <a:t>Chinese characters</a:t>
            </a:r>
          </a:p>
          <a:p>
            <a:pPr marL="0" lvl="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kern="0" dirty="0">
                <a:latin typeface="Georgia" pitchFamily="18" charset="0"/>
                <a:ea typeface="ＭＳ Ｐゴシック" charset="-128"/>
              </a:rPr>
              <a:t> </a:t>
            </a:r>
            <a:r>
              <a:rPr lang="en-US" kern="0" dirty="0">
                <a:latin typeface="Georgia" pitchFamily="18" charset="0"/>
                <a:ea typeface="ＭＳ Ｐゴシック" charset="-128"/>
              </a:rPr>
              <a:t>Egyptian hieroglyphs</a:t>
            </a:r>
          </a:p>
          <a:p>
            <a:pPr marL="0" lvl="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kern="0" dirty="0">
                <a:latin typeface="Georgia" pitchFamily="18" charset="0"/>
                <a:ea typeface="ＭＳ Ｐゴシック" charset="-128"/>
              </a:rPr>
              <a:t> </a:t>
            </a:r>
            <a:r>
              <a:rPr lang="en-US" kern="0" dirty="0">
                <a:latin typeface="Georgia" pitchFamily="18" charset="0"/>
                <a:ea typeface="ＭＳ Ｐゴシック" charset="-128"/>
              </a:rPr>
              <a:t>Sumerian cuneiform</a:t>
            </a:r>
          </a:p>
          <a:p>
            <a:pPr marL="0" lvl="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kern="0" dirty="0">
                <a:latin typeface="Georgia" pitchFamily="18" charset="0"/>
                <a:ea typeface="ＭＳ Ｐゴシック" charset="-128"/>
              </a:rPr>
              <a:t> </a:t>
            </a:r>
            <a:r>
              <a:rPr lang="en-US" kern="0" dirty="0">
                <a:latin typeface="Georgia" pitchFamily="18" charset="0"/>
                <a:ea typeface="ＭＳ Ｐゴシック" charset="-128"/>
              </a:rPr>
              <a:t>Symbols: %, $, +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276600" y="1066800"/>
            <a:ext cx="2819400" cy="3352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533400" indent="-533400"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2000" kern="0" dirty="0">
              <a:latin typeface="Georgia" pitchFamily="18" charset="0"/>
              <a:ea typeface="ＭＳ Ｐゴシック" charset="-128"/>
            </a:endParaRPr>
          </a:p>
          <a:p>
            <a:pPr marL="533400" indent="-5334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latin typeface="Georgia" pitchFamily="18" charset="0"/>
                <a:ea typeface="ＭＳ Ｐゴシック" charset="-128"/>
              </a:rPr>
              <a:t>Syllabaries </a:t>
            </a:r>
            <a:endParaRPr lang="en-US" sz="2800" b="1" kern="0" dirty="0" smtClean="0">
              <a:latin typeface="Georgia" pitchFamily="18" charset="0"/>
              <a:ea typeface="ＭＳ Ｐゴシック" charset="-128"/>
            </a:endParaRPr>
          </a:p>
          <a:p>
            <a:pPr marL="533400" indent="-533400"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200" b="1" kern="0" dirty="0">
              <a:latin typeface="Georgia" pitchFamily="18" charset="0"/>
              <a:ea typeface="ＭＳ Ｐゴシック" charset="-128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</a:rPr>
              <a:t>Symbol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</a:rPr>
              <a:t>represents a </a:t>
            </a:r>
            <a:r>
              <a:rPr lang="en-US" sz="2400" b="1" kern="0" dirty="0" smtClean="0">
                <a:solidFill>
                  <a:srgbClr val="600000"/>
                </a:solidFill>
                <a:latin typeface="Georgia" pitchFamily="18" charset="0"/>
                <a:ea typeface="ＭＳ Ｐゴシック" charset="-128"/>
              </a:rPr>
              <a:t>syllable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b="1" kern="0" dirty="0">
              <a:solidFill>
                <a:srgbClr val="663300"/>
              </a:solidFill>
              <a:latin typeface="Georgia" pitchFamily="18" charset="0"/>
              <a:ea typeface="ＭＳ Ｐゴシック" charset="-128"/>
            </a:endParaRPr>
          </a:p>
          <a:p>
            <a:pPr marL="0" lvl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kern="0" dirty="0">
                <a:latin typeface="Georgia" pitchFamily="18" charset="0"/>
                <a:ea typeface="ＭＳ Ｐゴシック" charset="-128"/>
              </a:rPr>
              <a:t> </a:t>
            </a:r>
            <a:r>
              <a:rPr lang="en-US" kern="0" dirty="0">
                <a:latin typeface="Georgia" pitchFamily="18" charset="0"/>
                <a:ea typeface="ＭＳ Ｐゴシック" charset="-128"/>
              </a:rPr>
              <a:t>Shorthand </a:t>
            </a:r>
          </a:p>
          <a:p>
            <a:pPr marL="0" lvl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kern="0" dirty="0">
                <a:latin typeface="Georgia" pitchFamily="18" charset="0"/>
                <a:ea typeface="ＭＳ Ｐゴシック" charset="-128"/>
              </a:rPr>
              <a:t> Text for blind readers</a:t>
            </a:r>
          </a:p>
          <a:p>
            <a:pPr marL="0" lvl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kern="0" dirty="0" smtClean="0">
                <a:latin typeface="Georgia" pitchFamily="18" charset="0"/>
                <a:ea typeface="ＭＳ Ｐゴシック" charset="-128"/>
              </a:rPr>
              <a:t> Korean </a:t>
            </a:r>
            <a:r>
              <a:rPr lang="en-US" kern="0" dirty="0">
                <a:latin typeface="Georgia" pitchFamily="18" charset="0"/>
                <a:ea typeface="ＭＳ Ｐゴシック" charset="-128"/>
              </a:rPr>
              <a:t>script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6191250" y="990600"/>
            <a:ext cx="2809875" cy="2895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533400" indent="-533400"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2800" kern="0" dirty="0">
              <a:latin typeface="Georgia" pitchFamily="18" charset="0"/>
              <a:ea typeface="ＭＳ Ｐゴシック" charset="-128"/>
            </a:endParaRPr>
          </a:p>
          <a:p>
            <a:pPr marL="533400" indent="-5334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 smtClean="0">
                <a:latin typeface="Georgia" pitchFamily="18" charset="0"/>
                <a:ea typeface="ＭＳ Ｐゴシック" charset="-128"/>
              </a:rPr>
              <a:t>Alphabet</a:t>
            </a:r>
          </a:p>
          <a:p>
            <a:pPr marL="533400" indent="-533400"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1200" b="1" kern="0" dirty="0">
              <a:latin typeface="Georgia" pitchFamily="18" charset="0"/>
              <a:ea typeface="ＭＳ Ｐゴシック" charset="-128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</a:rPr>
              <a:t>Symbol 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400" kern="0" dirty="0">
                <a:latin typeface="Georgia" pitchFamily="18" charset="0"/>
                <a:ea typeface="ＭＳ Ｐゴシック" charset="-128"/>
              </a:rPr>
              <a:t>represents a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400" b="1" kern="0" dirty="0" smtClean="0">
                <a:solidFill>
                  <a:srgbClr val="600000"/>
                </a:solidFill>
                <a:latin typeface="Georgia" pitchFamily="18" charset="0"/>
                <a:ea typeface="ＭＳ Ｐゴシック" charset="-128"/>
              </a:rPr>
              <a:t>sound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endParaRPr lang="en-US" sz="1000" b="1" kern="0" dirty="0">
              <a:solidFill>
                <a:srgbClr val="663300"/>
              </a:solidFill>
              <a:latin typeface="Georgia" pitchFamily="18" charset="0"/>
              <a:ea typeface="ＭＳ Ｐゴシック" charset="-128"/>
            </a:endParaRPr>
          </a:p>
          <a:p>
            <a:pPr marL="0" lvl="1">
              <a:spcBef>
                <a:spcPts val="0"/>
              </a:spcBef>
              <a:defRPr/>
            </a:pPr>
            <a:r>
              <a:rPr lang="en-US" kern="0" dirty="0">
                <a:latin typeface="Georgia" pitchFamily="18" charset="0"/>
                <a:ea typeface="ＭＳ Ｐゴシック" charset="-128"/>
              </a:rPr>
              <a:t>• Roman, </a:t>
            </a:r>
            <a:r>
              <a:rPr lang="en-US" kern="0" dirty="0" smtClean="0">
                <a:latin typeface="Georgia" pitchFamily="18" charset="0"/>
                <a:ea typeface="ＭＳ Ｐゴシック" charset="-128"/>
              </a:rPr>
              <a:t>Greek, Cyrillic  </a:t>
            </a:r>
            <a:r>
              <a:rPr lang="en-US" kern="0" dirty="0" smtClean="0">
                <a:solidFill>
                  <a:srgbClr val="F4F0D0"/>
                </a:solidFill>
                <a:latin typeface="Georgia" pitchFamily="18" charset="0"/>
                <a:ea typeface="ＭＳ Ｐゴシック" charset="-128"/>
              </a:rPr>
              <a:t>..</a:t>
            </a:r>
            <a:r>
              <a:rPr lang="en-US" kern="0" dirty="0" smtClean="0">
                <a:latin typeface="Georgia" pitchFamily="18" charset="0"/>
                <a:ea typeface="ＭＳ Ｐゴシック" charset="-128"/>
              </a:rPr>
              <a:t>alphabets</a:t>
            </a:r>
            <a:endParaRPr lang="en-US" kern="0" dirty="0">
              <a:latin typeface="Georgia" pitchFamily="18" charset="0"/>
              <a:ea typeface="ＭＳ Ｐゴシック" charset="-128"/>
            </a:endParaRPr>
          </a:p>
        </p:txBody>
      </p:sp>
      <p:pic>
        <p:nvPicPr>
          <p:cNvPr id="40970" name="Picture 8" descr="greek alphab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567238"/>
            <a:ext cx="2590800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71" name="Picture 33" descr="Kinu_jungtiniai Chines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772025"/>
            <a:ext cx="1397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4075" y="4327525"/>
            <a:ext cx="2530475" cy="214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428625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  <a:r>
              <a:rPr lang="en-US" sz="3000" b="1" dirty="0" smtClean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 Systems and Languages</a:t>
            </a:r>
            <a:endParaRPr lang="en-US" sz="3000" kern="0" dirty="0">
              <a:solidFill>
                <a:srgbClr val="6633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90600" y="4724400"/>
            <a:ext cx="2971800" cy="381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43200" y="30480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90600" y="6400800"/>
            <a:ext cx="2971800" cy="381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 Placeholder 5"/>
          <p:cNvSpPr txBox="1">
            <a:spLocks/>
          </p:cNvSpPr>
          <p:nvPr/>
        </p:nvSpPr>
        <p:spPr bwMode="auto">
          <a:xfrm>
            <a:off x="942975" y="1241425"/>
            <a:ext cx="40401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3200" kern="0" dirty="0">
                <a:latin typeface="Georgia" pitchFamily="18" charset="0"/>
                <a:ea typeface="ＭＳ Ｐゴシック"/>
                <a:cs typeface="ＭＳ Ｐゴシック"/>
              </a:rPr>
              <a:t>Scripts</a:t>
            </a:r>
          </a:p>
        </p:txBody>
      </p:sp>
      <p:sp>
        <p:nvSpPr>
          <p:cNvPr id="17" name="Text Placeholder 7"/>
          <p:cNvSpPr txBox="1">
            <a:spLocks/>
          </p:cNvSpPr>
          <p:nvPr/>
        </p:nvSpPr>
        <p:spPr>
          <a:xfrm>
            <a:off x="3863975" y="1230313"/>
            <a:ext cx="4346575" cy="639762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kern="0" dirty="0">
                <a:latin typeface="Georgia" pitchFamily="18" charset="0"/>
                <a:ea typeface="ＭＳ Ｐゴシック"/>
                <a:cs typeface="ＭＳ Ｐゴシック"/>
              </a:rPr>
              <a:t>Languages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kern="0" dirty="0">
                <a:latin typeface="Georgia" pitchFamily="18" charset="0"/>
                <a:ea typeface="ＭＳ Ｐゴシック"/>
                <a:cs typeface="ＭＳ Ｐゴシック"/>
              </a:rPr>
              <a:t>(using Roman script)</a:t>
            </a:r>
            <a:endParaRPr lang="en-US" sz="3200" kern="0" dirty="0">
              <a:latin typeface="Georgia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1601788" y="1952625"/>
            <a:ext cx="2755900" cy="395128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600000"/>
                </a:solidFill>
                <a:latin typeface="Georgia" pitchFamily="18" charset="0"/>
                <a:ea typeface="ＭＳ Ｐゴシック"/>
                <a:cs typeface="ＭＳ Ｐゴシック"/>
              </a:rPr>
              <a:t>Roman alphabet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200" kern="0" dirty="0" err="1" smtClean="0">
                <a:latin typeface="Times New Roman" pitchFamily="18" charset="0"/>
                <a:ea typeface="ＭＳ Ｐゴシック"/>
                <a:cs typeface="Times New Roman" pitchFamily="18" charset="0"/>
              </a:rPr>
              <a:t>Aa</a:t>
            </a:r>
            <a:r>
              <a:rPr lang="en-US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Bb Cc</a:t>
            </a:r>
            <a:endParaRPr lang="en-US" sz="2200" kern="0" dirty="0"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600000"/>
                </a:solidFill>
                <a:latin typeface="Georgia" pitchFamily="18" charset="0"/>
                <a:ea typeface="ＭＳ Ｐゴシック"/>
                <a:cs typeface="Times New Roman" pitchFamily="18" charset="0"/>
              </a:rPr>
              <a:t>Greek </a:t>
            </a:r>
            <a:r>
              <a:rPr lang="en-US" sz="2400" kern="0" dirty="0" smtClean="0">
                <a:solidFill>
                  <a:srgbClr val="600000"/>
                </a:solidFill>
                <a:latin typeface="Georgia" pitchFamily="18" charset="0"/>
                <a:ea typeface="ＭＳ Ｐゴシック"/>
                <a:cs typeface="Times New Roman" pitchFamily="18" charset="0"/>
              </a:rPr>
              <a:t>alphabet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Γ </a:t>
            </a:r>
            <a:r>
              <a:rPr lang="el-GR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γ</a:t>
            </a:r>
            <a:r>
              <a:rPr lang="en-US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l-GR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lang="en-US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l-GR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lang="en-US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l-GR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Θ</a:t>
            </a:r>
            <a:r>
              <a:rPr lang="en-US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l-GR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θ</a:t>
            </a:r>
            <a:r>
              <a:rPr lang="en-US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l-GR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Ω</a:t>
            </a:r>
            <a:r>
              <a:rPr lang="en-US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l-GR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ω</a:t>
            </a:r>
            <a:endParaRPr lang="en-US" sz="2200" kern="0" dirty="0" smtClean="0"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600000"/>
                </a:solidFill>
                <a:latin typeface="Georgia" pitchFamily="18" charset="0"/>
                <a:ea typeface="ＭＳ Ｐゴシック"/>
                <a:cs typeface="Times New Roman" pitchFamily="18" charset="0"/>
              </a:rPr>
              <a:t>Cyrillic </a:t>
            </a:r>
            <a:r>
              <a:rPr lang="en-US" sz="2400" kern="0" dirty="0">
                <a:solidFill>
                  <a:srgbClr val="600000"/>
                </a:solidFill>
                <a:latin typeface="Georgia" pitchFamily="18" charset="0"/>
                <a:ea typeface="ＭＳ Ｐゴシック"/>
                <a:cs typeface="Times New Roman" pitchFamily="18" charset="0"/>
              </a:rPr>
              <a:t>alphabet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2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Б </a:t>
            </a:r>
            <a:r>
              <a:rPr lang="az-Cyrl-AZ" sz="2200" kern="0" dirty="0">
                <a:latin typeface="Times New Roman" pitchFamily="18" charset="0"/>
                <a:ea typeface="ＭＳ Ｐゴシック"/>
                <a:cs typeface="Times New Roman" pitchFamily="18" charset="0"/>
              </a:rPr>
              <a:t>Д</a:t>
            </a:r>
            <a:r>
              <a:rPr lang="en-US" sz="2200" kern="0" dirty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az-Cyrl-AZ" sz="2200" kern="0" dirty="0">
                <a:latin typeface="Times New Roman" pitchFamily="18" charset="0"/>
                <a:ea typeface="ＭＳ Ｐゴシック"/>
                <a:cs typeface="Times New Roman" pitchFamily="18" charset="0"/>
              </a:rPr>
              <a:t>Ж</a:t>
            </a:r>
            <a:r>
              <a:rPr lang="en-US" sz="2200" kern="0" dirty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az-Cyrl-AZ" sz="2200" kern="0" dirty="0">
                <a:latin typeface="Times New Roman" pitchFamily="18" charset="0"/>
                <a:ea typeface="ＭＳ Ｐゴシック"/>
                <a:cs typeface="Times New Roman" pitchFamily="18" charset="0"/>
              </a:rPr>
              <a:t>З</a:t>
            </a:r>
            <a:r>
              <a:rPr lang="en-US" sz="2200" kern="0" dirty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az-Cyrl-AZ" sz="2200" kern="0" dirty="0">
                <a:latin typeface="Times New Roman" pitchFamily="18" charset="0"/>
                <a:ea typeface="ＭＳ Ｐゴシック"/>
                <a:cs typeface="Times New Roman" pitchFamily="18" charset="0"/>
              </a:rPr>
              <a:t>И</a:t>
            </a:r>
            <a:r>
              <a:rPr lang="en-US" sz="2200" kern="0" dirty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az-Cyrl-AZ" sz="2200" kern="0" dirty="0">
                <a:latin typeface="Times New Roman" pitchFamily="18" charset="0"/>
                <a:ea typeface="ＭＳ Ｐゴシック"/>
                <a:cs typeface="Times New Roman" pitchFamily="18" charset="0"/>
              </a:rPr>
              <a:t>Л</a:t>
            </a:r>
            <a:endParaRPr lang="en-US" sz="2200" kern="0" dirty="0"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600000"/>
                </a:solidFill>
                <a:latin typeface="Georgia" pitchFamily="18" charset="0"/>
                <a:ea typeface="ＭＳ Ｐゴシック"/>
                <a:cs typeface="Times New Roman" pitchFamily="18" charset="0"/>
              </a:rPr>
              <a:t>Hebrew </a:t>
            </a:r>
            <a:r>
              <a:rPr lang="en-US" sz="2400" kern="0" dirty="0" smtClean="0">
                <a:solidFill>
                  <a:srgbClr val="600000"/>
                </a:solidFill>
                <a:latin typeface="Georgia" pitchFamily="18" charset="0"/>
                <a:ea typeface="ＭＳ Ｐゴシック"/>
                <a:cs typeface="Times New Roman" pitchFamily="18" charset="0"/>
              </a:rPr>
              <a:t>alphabet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ד </a:t>
            </a:r>
            <a:r>
              <a:rPr lang="he-IL" sz="24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ה</a:t>
            </a:r>
            <a:r>
              <a:rPr lang="en-US" sz="24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he-IL" sz="24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צ</a:t>
            </a:r>
            <a:r>
              <a:rPr lang="en-US" sz="24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he-IL" sz="24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פ</a:t>
            </a:r>
            <a:r>
              <a:rPr lang="en-US" sz="24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he-IL" sz="24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ש</a:t>
            </a:r>
            <a:r>
              <a:rPr lang="en-US" sz="2400" kern="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  </a:t>
            </a:r>
            <a:endParaRPr lang="en-US" sz="2400" kern="0" dirty="0"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21" name="Content Placeholder 8"/>
          <p:cNvSpPr txBox="1">
            <a:spLocks/>
          </p:cNvSpPr>
          <p:nvPr/>
        </p:nvSpPr>
        <p:spPr>
          <a:xfrm>
            <a:off x="4564063" y="2093913"/>
            <a:ext cx="3106737" cy="452913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600000"/>
                </a:solidFill>
                <a:latin typeface="Georgia" pitchFamily="18" charset="0"/>
                <a:ea typeface="ＭＳ Ｐゴシック"/>
                <a:cs typeface="ＭＳ Ｐゴシック"/>
              </a:rPr>
              <a:t>English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kern="0" dirty="0" smtClean="0">
                <a:latin typeface="Georgia" pitchFamily="18" charset="0"/>
                <a:ea typeface="ＭＳ Ｐゴシック"/>
                <a:cs typeface="ＭＳ Ｐゴシック"/>
              </a:rPr>
              <a:t>Dog</a:t>
            </a: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, house,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woman, man</a:t>
            </a:r>
          </a:p>
          <a:p>
            <a:pPr marL="342900" indent="-342900" algn="ctr">
              <a:lnSpc>
                <a:spcPct val="180000"/>
              </a:lnSpc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600000"/>
                </a:solidFill>
                <a:latin typeface="Georgia" pitchFamily="18" charset="0"/>
                <a:ea typeface="ＭＳ Ｐゴシック"/>
                <a:cs typeface="ＭＳ Ｐゴシック"/>
              </a:rPr>
              <a:t>Spanish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 err="1">
                <a:latin typeface="Georgia" pitchFamily="18" charset="0"/>
                <a:ea typeface="ＭＳ Ｐゴシック"/>
                <a:cs typeface="ＭＳ Ｐゴシック"/>
              </a:rPr>
              <a:t>Perro</a:t>
            </a: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, casa,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 err="1">
                <a:latin typeface="Georgia" pitchFamily="18" charset="0"/>
                <a:ea typeface="ＭＳ Ｐゴシック"/>
                <a:cs typeface="ＭＳ Ｐゴシック"/>
              </a:rPr>
              <a:t>mujer</a:t>
            </a: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, hombre</a:t>
            </a:r>
          </a:p>
          <a:p>
            <a:pPr marL="342900" indent="-342900" algn="ctr">
              <a:lnSpc>
                <a:spcPct val="180000"/>
              </a:lnSpc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600000"/>
                </a:solidFill>
                <a:latin typeface="Georgia" pitchFamily="18" charset="0"/>
                <a:ea typeface="ＭＳ Ｐゴシック"/>
                <a:cs typeface="ＭＳ Ｐゴシック"/>
              </a:rPr>
              <a:t>German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 err="1">
                <a:latin typeface="Georgia" pitchFamily="18" charset="0"/>
                <a:ea typeface="ＭＳ Ｐゴシック"/>
                <a:cs typeface="ＭＳ Ｐゴシック"/>
              </a:rPr>
              <a:t>Hund</a:t>
            </a: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, </a:t>
            </a:r>
            <a:r>
              <a:rPr lang="en-US" sz="2000" kern="0" dirty="0" err="1">
                <a:latin typeface="Georgia" pitchFamily="18" charset="0"/>
                <a:ea typeface="ＭＳ Ｐゴシック"/>
                <a:cs typeface="ＭＳ Ｐゴシック"/>
              </a:rPr>
              <a:t>haus</a:t>
            </a: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,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>
                <a:latin typeface="Georgia" pitchFamily="18" charset="0"/>
                <a:ea typeface="ＭＳ Ｐゴシック"/>
                <a:cs typeface="ＭＳ Ｐゴシック"/>
              </a:rPr>
              <a:t>frau, </a:t>
            </a:r>
            <a:r>
              <a:rPr lang="en-US" sz="2000" kern="0" dirty="0" err="1">
                <a:latin typeface="Georgia" pitchFamily="18" charset="0"/>
                <a:ea typeface="ＭＳ Ｐゴシック"/>
                <a:cs typeface="ＭＳ Ｐゴシック"/>
              </a:rPr>
              <a:t>mann</a:t>
            </a:r>
            <a:endParaRPr lang="en-US" sz="2000" kern="0" dirty="0">
              <a:latin typeface="Georgia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90600" y="4724400"/>
            <a:ext cx="2971800" cy="381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43200" y="30480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13" name="TextBox 16"/>
          <p:cNvSpPr txBox="1">
            <a:spLocks noChangeArrowheads="1"/>
          </p:cNvSpPr>
          <p:nvPr/>
        </p:nvSpPr>
        <p:spPr bwMode="auto">
          <a:xfrm>
            <a:off x="0" y="124301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600000"/>
                </a:solidFill>
                <a:latin typeface="Georgia" pitchFamily="18" charset="0"/>
              </a:rPr>
              <a:t>Rosetta Stone</a:t>
            </a:r>
          </a:p>
        </p:txBody>
      </p:sp>
      <p:pic>
        <p:nvPicPr>
          <p:cNvPr id="47119" name="Picture 2"/>
          <p:cNvPicPr>
            <a:picLocks noChangeAspect="1" noChangeArrowheads="1"/>
          </p:cNvPicPr>
          <p:nvPr/>
        </p:nvPicPr>
        <p:blipFill>
          <a:blip r:embed="rId4" cstate="print"/>
          <a:srcRect t="3947" r="4716" b="1021"/>
          <a:stretch>
            <a:fillRect/>
          </a:stretch>
        </p:blipFill>
        <p:spPr bwMode="auto">
          <a:xfrm>
            <a:off x="692150" y="1933575"/>
            <a:ext cx="3201988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3975100" y="1955800"/>
            <a:ext cx="4711700" cy="4525963"/>
          </a:xfrm>
        </p:spPr>
        <p:txBody>
          <a:bodyPr/>
          <a:lstStyle/>
          <a:p>
            <a:r>
              <a:rPr lang="en-US" sz="2800" dirty="0" smtClean="0">
                <a:latin typeface="Georgia" pitchFamily="18" charset="0"/>
                <a:ea typeface="ＭＳ Ｐゴシック"/>
                <a:cs typeface="ＭＳ Ｐゴシック"/>
              </a:rPr>
              <a:t>Discovered in a small village in the Nile Delta in 1799 by Napoleon’s troops</a:t>
            </a:r>
            <a:endParaRPr lang="en-US" dirty="0" smtClean="0">
              <a:latin typeface="Georgia" pitchFamily="18" charset="0"/>
              <a:ea typeface="ＭＳ Ｐゴシック"/>
              <a:cs typeface="ＭＳ Ｐゴシック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90600" y="4724400"/>
            <a:ext cx="2971800" cy="381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43200" y="30480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90600" y="6400800"/>
            <a:ext cx="2971800" cy="381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161" name="TextBox 18"/>
          <p:cNvSpPr txBox="1">
            <a:spLocks noChangeArrowheads="1"/>
          </p:cNvSpPr>
          <p:nvPr/>
        </p:nvSpPr>
        <p:spPr bwMode="auto">
          <a:xfrm>
            <a:off x="5099050" y="1817688"/>
            <a:ext cx="352901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Georgia" pitchFamily="18" charset="0"/>
              </a:rPr>
              <a:t>Simulation of the Original </a:t>
            </a:r>
            <a:r>
              <a:rPr lang="en-US" sz="2800" dirty="0" err="1">
                <a:latin typeface="Georgia" pitchFamily="18" charset="0"/>
              </a:rPr>
              <a:t>stela</a:t>
            </a:r>
            <a:r>
              <a:rPr lang="en-US" sz="2800" dirty="0">
                <a:latin typeface="Georgia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Georgia" pitchFamily="18" charset="0"/>
              </a:rPr>
              <a:t>(stone pillar)</a:t>
            </a:r>
          </a:p>
          <a:p>
            <a:endParaRPr lang="en-US" dirty="0"/>
          </a:p>
        </p:txBody>
      </p:sp>
      <p:pic>
        <p:nvPicPr>
          <p:cNvPr id="49162" name="Picture 6" descr="Rosetta Stone.jpg"/>
          <p:cNvPicPr>
            <a:picLocks noChangeAspect="1"/>
          </p:cNvPicPr>
          <p:nvPr/>
        </p:nvPicPr>
        <p:blipFill>
          <a:blip r:embed="rId4" cstate="print"/>
          <a:srcRect l="10944" t="6667" r="12642" b="19073"/>
          <a:stretch>
            <a:fillRect/>
          </a:stretch>
        </p:blipFill>
        <p:spPr bwMode="auto">
          <a:xfrm>
            <a:off x="1301750" y="1382713"/>
            <a:ext cx="3527425" cy="52403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ight Brace 20"/>
          <p:cNvSpPr/>
          <p:nvPr/>
        </p:nvSpPr>
        <p:spPr>
          <a:xfrm>
            <a:off x="4267200" y="3341688"/>
            <a:ext cx="762000" cy="320040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663300"/>
              </a:solidFill>
            </a:endParaRPr>
          </a:p>
        </p:txBody>
      </p:sp>
      <p:sp>
        <p:nvSpPr>
          <p:cNvPr id="49164" name="TextBox 21"/>
          <p:cNvSpPr txBox="1">
            <a:spLocks noChangeArrowheads="1"/>
          </p:cNvSpPr>
          <p:nvPr/>
        </p:nvSpPr>
        <p:spPr bwMode="auto">
          <a:xfrm>
            <a:off x="5064125" y="4759325"/>
            <a:ext cx="1793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Rosetta Stone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PPT1  background cli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43200" y="30480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90600" y="6400800"/>
            <a:ext cx="2971800" cy="381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63850" y="1819275"/>
            <a:ext cx="5803900" cy="3390900"/>
          </a:xfrm>
          <a:prstGeom prst="rect">
            <a:avLst/>
          </a:prstGeom>
          <a:solidFill>
            <a:srgbClr val="4C26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5" descr="/Users/abs3/Movies/Egypt/Rosetta Stone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9913" y="1914525"/>
            <a:ext cx="5576711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t="3947" r="4716"/>
          <a:stretch>
            <a:fillRect/>
          </a:stretch>
        </p:blipFill>
        <p:spPr bwMode="auto">
          <a:xfrm>
            <a:off x="544513" y="1377950"/>
            <a:ext cx="17557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/>
          <a:srcRect t="5746" r="14346" b="8066"/>
          <a:stretch>
            <a:fillRect/>
          </a:stretch>
        </p:blipFill>
        <p:spPr bwMode="auto">
          <a:xfrm>
            <a:off x="825500" y="3952875"/>
            <a:ext cx="1800721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3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90600" y="4724400"/>
            <a:ext cx="2971800" cy="381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43200" y="30480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90600" y="6400800"/>
            <a:ext cx="2971800" cy="381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t="5746" r="14346" b="8066"/>
          <a:stretch>
            <a:fillRect/>
          </a:stretch>
        </p:blipFill>
        <p:spPr bwMode="auto">
          <a:xfrm>
            <a:off x="2549525" y="1628775"/>
            <a:ext cx="20574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066" name="Picture 2"/>
          <p:cNvPicPr>
            <a:picLocks noChangeAspect="1" noChangeArrowheads="1"/>
          </p:cNvPicPr>
          <p:nvPr/>
        </p:nvPicPr>
        <p:blipFill>
          <a:blip r:embed="rId5" cstate="print"/>
          <a:srcRect t="3947" r="4716"/>
          <a:stretch>
            <a:fillRect/>
          </a:stretch>
        </p:blipFill>
        <p:spPr bwMode="auto">
          <a:xfrm>
            <a:off x="620713" y="1558925"/>
            <a:ext cx="17557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067" name="TextBox 15"/>
          <p:cNvSpPr txBox="1">
            <a:spLocks noChangeArrowheads="1"/>
          </p:cNvSpPr>
          <p:nvPr/>
        </p:nvSpPr>
        <p:spPr bwMode="auto">
          <a:xfrm>
            <a:off x="5157788" y="3727450"/>
            <a:ext cx="33528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Realization of the three texts</a:t>
            </a:r>
          </a:p>
          <a:p>
            <a:pPr lvl="1"/>
            <a:r>
              <a:rPr lang="en-US" sz="2400" b="1" dirty="0">
                <a:solidFill>
                  <a:srgbClr val="600000"/>
                </a:solidFill>
                <a:latin typeface="Georgia" pitchFamily="18" charset="0"/>
              </a:rPr>
              <a:t>3 scripts</a:t>
            </a:r>
          </a:p>
          <a:p>
            <a:pPr lvl="1"/>
            <a:r>
              <a:rPr lang="en-US" sz="2400" b="1" dirty="0">
                <a:solidFill>
                  <a:srgbClr val="600000"/>
                </a:solidFill>
                <a:latin typeface="Georgia" pitchFamily="18" charset="0"/>
              </a:rPr>
              <a:t>2 languages</a:t>
            </a:r>
          </a:p>
          <a:p>
            <a:pPr lvl="1"/>
            <a:r>
              <a:rPr lang="en-US" sz="2400" b="1" dirty="0">
                <a:solidFill>
                  <a:srgbClr val="600000"/>
                </a:solidFill>
                <a:latin typeface="Georgia" pitchFamily="18" charset="0"/>
              </a:rPr>
              <a:t>1 message</a:t>
            </a:r>
          </a:p>
          <a:p>
            <a:endParaRPr lang="en-US" dirty="0"/>
          </a:p>
        </p:txBody>
      </p:sp>
      <p:sp>
        <p:nvSpPr>
          <p:cNvPr id="45068" name="TextBox 17"/>
          <p:cNvSpPr txBox="1">
            <a:spLocks noChangeArrowheads="1"/>
          </p:cNvSpPr>
          <p:nvPr/>
        </p:nvSpPr>
        <p:spPr bwMode="auto">
          <a:xfrm>
            <a:off x="5181600" y="1828800"/>
            <a:ext cx="3516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Georgia" pitchFamily="18" charset="0"/>
              </a:rPr>
              <a:t>Hieroglyphs is sacred script of the ancient Egyptian language </a:t>
            </a:r>
          </a:p>
        </p:txBody>
      </p:sp>
      <p:sp>
        <p:nvSpPr>
          <p:cNvPr id="45069" name="TextBox 18"/>
          <p:cNvSpPr txBox="1">
            <a:spLocks noChangeArrowheads="1"/>
          </p:cNvSpPr>
          <p:nvPr/>
        </p:nvSpPr>
        <p:spPr bwMode="auto">
          <a:xfrm>
            <a:off x="5181600" y="2614613"/>
            <a:ext cx="3481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Georgia" pitchFamily="18" charset="0"/>
              </a:rPr>
              <a:t>Ordinary writing of the ancient Egyptian language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84675" y="2098675"/>
            <a:ext cx="762000" cy="139700"/>
          </a:xfrm>
          <a:prstGeom prst="rightArrow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071" name="Picture 17" descr="DemoticScriptsRosettaStoneReplica W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9175" y="4522788"/>
            <a:ext cx="2954338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Down Arrow 18"/>
          <p:cNvSpPr/>
          <p:nvPr/>
        </p:nvSpPr>
        <p:spPr>
          <a:xfrm>
            <a:off x="3024188" y="3106738"/>
            <a:ext cx="152400" cy="1406525"/>
          </a:xfrm>
          <a:prstGeom prst="downArrow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6633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443413" y="2838450"/>
            <a:ext cx="762000" cy="139700"/>
          </a:xfrm>
          <a:prstGeom prst="rightArrow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43200" y="30480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90600" y="6400800"/>
            <a:ext cx="2971800" cy="381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428625" y="1249363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rgbClr val="600000"/>
                </a:solidFill>
                <a:latin typeface="Georgia" pitchFamily="18" charset="0"/>
              </a:rPr>
              <a:t>Thomas Young</a:t>
            </a:r>
            <a:endParaRPr lang="en-US" dirty="0">
              <a:solidFill>
                <a:srgbClr val="600000"/>
              </a:solidFill>
              <a:latin typeface="Georgia" pitchFamily="18" charset="0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571500" y="1936750"/>
            <a:ext cx="4040188" cy="2168525"/>
          </a:xfrm>
        </p:spPr>
        <p:txBody>
          <a:bodyPr/>
          <a:lstStyle/>
          <a:p>
            <a:r>
              <a:rPr lang="en-US" dirty="0" smtClean="0">
                <a:latin typeface="Georgia" pitchFamily="18" charset="0"/>
              </a:rPr>
              <a:t>English</a:t>
            </a:r>
          </a:p>
          <a:p>
            <a:r>
              <a:rPr lang="en-US" dirty="0" smtClean="0">
                <a:latin typeface="Georgia" pitchFamily="18" charset="0"/>
              </a:rPr>
              <a:t>Left brain thinking</a:t>
            </a:r>
          </a:p>
          <a:p>
            <a:r>
              <a:rPr lang="en-US" dirty="0" smtClean="0">
                <a:latin typeface="Georgia" pitchFamily="18" charset="0"/>
              </a:rPr>
              <a:t>Many contributions to physical sciences</a:t>
            </a:r>
          </a:p>
          <a:p>
            <a:r>
              <a:rPr lang="en-US" dirty="0" smtClean="0">
                <a:latin typeface="Georgia" pitchFamily="18" charset="0"/>
              </a:rPr>
              <a:t>Logical thinker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"/>
          </p:nvPr>
        </p:nvSpPr>
        <p:spPr>
          <a:xfrm>
            <a:off x="4711700" y="1363663"/>
            <a:ext cx="2651125" cy="639762"/>
          </a:xfrm>
        </p:spPr>
        <p:txBody>
          <a:bodyPr/>
          <a:lstStyle/>
          <a:p>
            <a:r>
              <a:rPr lang="en-US" dirty="0" smtClean="0">
                <a:solidFill>
                  <a:srgbClr val="600000"/>
                </a:solidFill>
                <a:latin typeface="Georgia" pitchFamily="18" charset="0"/>
              </a:rPr>
              <a:t>Jean Francoise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600000"/>
                </a:solidFill>
                <a:latin typeface="Georgia" pitchFamily="18" charset="0"/>
              </a:rPr>
              <a:t>Champollion</a:t>
            </a:r>
            <a:endParaRPr lang="en-US" dirty="0">
              <a:solidFill>
                <a:srgbClr val="600000"/>
              </a:solidFill>
              <a:latin typeface="Georgia" pitchFamily="18" charset="0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"/>
          </p:nvPr>
        </p:nvSpPr>
        <p:spPr>
          <a:xfrm>
            <a:off x="4740275" y="1936750"/>
            <a:ext cx="4308475" cy="2244725"/>
          </a:xfrm>
        </p:spPr>
        <p:txBody>
          <a:bodyPr/>
          <a:lstStyle/>
          <a:p>
            <a:r>
              <a:rPr lang="en-US" dirty="0" smtClean="0">
                <a:latin typeface="Georgia" pitchFamily="18" charset="0"/>
              </a:rPr>
              <a:t>French</a:t>
            </a:r>
          </a:p>
          <a:p>
            <a:r>
              <a:rPr lang="en-US" dirty="0" smtClean="0">
                <a:latin typeface="Georgia" pitchFamily="18" charset="0"/>
              </a:rPr>
              <a:t>Right brain thinker</a:t>
            </a:r>
          </a:p>
          <a:p>
            <a:r>
              <a:rPr lang="en-US" dirty="0" smtClean="0">
                <a:latin typeface="Georgia" pitchFamily="18" charset="0"/>
              </a:rPr>
              <a:t>Humanist </a:t>
            </a:r>
            <a:r>
              <a:rPr lang="en-US" sz="2000" dirty="0" smtClean="0">
                <a:latin typeface="Georgia" pitchFamily="18" charset="0"/>
              </a:rPr>
              <a:t>(spoke several languages including Coptic)</a:t>
            </a:r>
          </a:p>
          <a:p>
            <a:r>
              <a:rPr lang="en-US" dirty="0" smtClean="0">
                <a:latin typeface="Georgia" pitchFamily="18" charset="0"/>
              </a:rPr>
              <a:t>Loved tricks and puzzles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4750" y="4219573"/>
            <a:ext cx="17907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13" descr="Jean-Francois_Champollion_2 Color W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4675" y="4180638"/>
            <a:ext cx="1802664" cy="222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633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90600" y="6400800"/>
            <a:ext cx="2971800" cy="381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9" name="TextBox 16"/>
          <p:cNvSpPr txBox="1">
            <a:spLocks noChangeArrowheads="1"/>
          </p:cNvSpPr>
          <p:nvPr/>
        </p:nvSpPr>
        <p:spPr bwMode="auto">
          <a:xfrm>
            <a:off x="387350" y="1360488"/>
            <a:ext cx="3013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Thomas Young</a:t>
            </a:r>
            <a:endParaRPr lang="en-US" sz="2800" b="1" dirty="0">
              <a:solidFill>
                <a:srgbClr val="600000"/>
              </a:solidFill>
            </a:endParaRPr>
          </a:p>
        </p:txBody>
      </p:sp>
      <p:pic>
        <p:nvPicPr>
          <p:cNvPr id="54287" name="Picture 14" descr="thomas young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50" y="2036763"/>
            <a:ext cx="249237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3390900" y="1403350"/>
            <a:ext cx="5232400" cy="4525963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>
                <a:solidFill>
                  <a:srgbClr val="600000"/>
                </a:solidFill>
                <a:latin typeface="Georgia" pitchFamily="18" charset="0"/>
              </a:rPr>
              <a:t>Three contributions to reading hieroglyphs:</a:t>
            </a:r>
          </a:p>
          <a:p>
            <a:pPr>
              <a:lnSpc>
                <a:spcPct val="90000"/>
              </a:lnSpc>
              <a:buNone/>
            </a:pPr>
            <a:endParaRPr lang="en-US" sz="1000" dirty="0" smtClean="0">
              <a:solidFill>
                <a:srgbClr val="663300"/>
              </a:solidFill>
              <a:latin typeface="Georgia" pitchFamily="18" charset="0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>
                <a:latin typeface="Georgia" pitchFamily="18" charset="0"/>
              </a:rPr>
              <a:t>Translation of the demotic script from Greek</a:t>
            </a:r>
          </a:p>
          <a:p>
            <a:pPr marL="914400" lvl="1" indent="-5143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200" dirty="0" smtClean="0">
                <a:latin typeface="Georgia" pitchFamily="18" charset="0"/>
              </a:rPr>
              <a:t>Demotic portion more complete than hieroglyphs</a:t>
            </a:r>
          </a:p>
          <a:p>
            <a:pPr marL="914400" lvl="1" indent="-514350">
              <a:lnSpc>
                <a:spcPct val="90000"/>
              </a:lnSpc>
              <a:buFont typeface="Arial" pitchFamily="34" charset="0"/>
              <a:buChar char="•"/>
            </a:pPr>
            <a:endParaRPr lang="en-US" sz="800" dirty="0" smtClean="0">
              <a:latin typeface="Georgia" pitchFamily="18" charset="0"/>
            </a:endParaRPr>
          </a:p>
          <a:p>
            <a:pPr marL="914400" lvl="1" indent="-5143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200" dirty="0" smtClean="0">
                <a:latin typeface="Georgia" pitchFamily="18" charset="0"/>
              </a:rPr>
              <a:t>Demotic, a rational language with rational script </a:t>
            </a:r>
            <a:r>
              <a:rPr lang="en-US" sz="1800" dirty="0" smtClean="0">
                <a:latin typeface="Georgia" pitchFamily="18" charset="0"/>
              </a:rPr>
              <a:t>(like modern western languages)</a:t>
            </a:r>
          </a:p>
          <a:p>
            <a:pPr marL="914400" lvl="1" indent="-514350"/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96900" y="330200"/>
            <a:ext cx="76962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Hunter-Gatherer to Farmer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397000"/>
            <a:ext cx="927965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“Hunting and gathering is a matter of taking what nature</a:t>
            </a:r>
          </a:p>
          <a:p>
            <a:r>
              <a:rPr lang="en-US" sz="2800" dirty="0" smtClean="0"/>
              <a:t> offers….When improved methods are applied to hunting,</a:t>
            </a:r>
          </a:p>
          <a:p>
            <a:r>
              <a:rPr lang="en-US" sz="2800" dirty="0" smtClean="0"/>
              <a:t> the result is often just depletion of the prey… </a:t>
            </a:r>
          </a:p>
          <a:p>
            <a:endParaRPr lang="en-US" sz="2800" dirty="0"/>
          </a:p>
          <a:p>
            <a:r>
              <a:rPr lang="en-US" sz="2800" dirty="0" smtClean="0"/>
              <a:t>“Agriculture consistently rewarded the creative tinkering</a:t>
            </a:r>
          </a:p>
          <a:p>
            <a:r>
              <a:rPr lang="en-US" sz="2800" dirty="0" smtClean="0"/>
              <a:t> with high returns in the form of increased yields or </a:t>
            </a:r>
          </a:p>
          <a:p>
            <a:r>
              <a:rPr lang="en-US" sz="2800" dirty="0" smtClean="0"/>
              <a:t> improved crops and livestock. </a:t>
            </a:r>
          </a:p>
          <a:p>
            <a:endParaRPr lang="en-US" sz="2800" dirty="0"/>
          </a:p>
          <a:p>
            <a:r>
              <a:rPr lang="en-US" sz="2800" dirty="0" smtClean="0"/>
              <a:t>“Moreover, agricultural endeavors lent themselves</a:t>
            </a:r>
          </a:p>
          <a:p>
            <a:r>
              <a:rPr lang="en-US" sz="2800" dirty="0" smtClean="0"/>
              <a:t> to creative interactions with other industries.”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633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90600" y="6400800"/>
            <a:ext cx="2971800" cy="381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9" name="TextBox 16"/>
          <p:cNvSpPr txBox="1">
            <a:spLocks noChangeArrowheads="1"/>
          </p:cNvSpPr>
          <p:nvPr/>
        </p:nvSpPr>
        <p:spPr bwMode="auto">
          <a:xfrm>
            <a:off x="387350" y="1360488"/>
            <a:ext cx="3013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Thomas Young</a:t>
            </a:r>
            <a:endParaRPr lang="en-US" sz="2800" b="1" dirty="0">
              <a:solidFill>
                <a:srgbClr val="600000"/>
              </a:solidFill>
            </a:endParaRPr>
          </a:p>
        </p:txBody>
      </p:sp>
      <p:pic>
        <p:nvPicPr>
          <p:cNvPr id="54287" name="Picture 14" descr="thomas young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50" y="2036763"/>
            <a:ext cx="249237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3390900" y="1403350"/>
            <a:ext cx="5232400" cy="3616325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>
                <a:solidFill>
                  <a:srgbClr val="600000"/>
                </a:solidFill>
                <a:latin typeface="Georgia" pitchFamily="18" charset="0"/>
              </a:rPr>
              <a:t>Three contributions to reading hieroglyphs:</a:t>
            </a:r>
          </a:p>
          <a:p>
            <a:pPr>
              <a:lnSpc>
                <a:spcPct val="90000"/>
              </a:lnSpc>
              <a:buNone/>
            </a:pPr>
            <a:endParaRPr lang="en-US" sz="800" dirty="0" smtClean="0">
              <a:solidFill>
                <a:srgbClr val="663300"/>
              </a:solidFill>
              <a:latin typeface="Georgia" pitchFamily="18" charset="0"/>
            </a:endParaRPr>
          </a:p>
          <a:p>
            <a:pPr marL="514350" indent="-514350">
              <a:lnSpc>
                <a:spcPct val="90000"/>
              </a:lnSpc>
              <a:buNone/>
            </a:pPr>
            <a:r>
              <a:rPr lang="en-US" dirty="0" smtClean="0">
                <a:latin typeface="Georgia" pitchFamily="18" charset="0"/>
              </a:rPr>
              <a:t>2.	</a:t>
            </a:r>
            <a:r>
              <a:rPr lang="en-US" sz="2400" dirty="0" smtClean="0">
                <a:latin typeface="Georgia" pitchFamily="18" charset="0"/>
              </a:rPr>
              <a:t>Greek names could not be represented by pictures</a:t>
            </a:r>
          </a:p>
          <a:p>
            <a:pPr marL="914400" lvl="1" indent="-5143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200" dirty="0" smtClean="0">
                <a:latin typeface="Georgia" pitchFamily="18" charset="0"/>
              </a:rPr>
              <a:t>Therefore, these names must be phonetic and, therefore, alphabetic</a:t>
            </a:r>
          </a:p>
          <a:p>
            <a:pPr marL="914400" lvl="1" indent="-514350">
              <a:lnSpc>
                <a:spcPct val="90000"/>
              </a:lnSpc>
              <a:buFont typeface="Arial" pitchFamily="34" charset="0"/>
              <a:buChar char="•"/>
            </a:pPr>
            <a:endParaRPr lang="en-US" sz="800" dirty="0" smtClean="0">
              <a:latin typeface="Georgia" pitchFamily="18" charset="0"/>
            </a:endParaRPr>
          </a:p>
          <a:p>
            <a:pPr marL="914400" lvl="1" indent="-5143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200" dirty="0" smtClean="0">
                <a:latin typeface="Georgia" pitchFamily="18" charset="0"/>
              </a:rPr>
              <a:t>Royal names are given in cartouches </a:t>
            </a:r>
            <a:r>
              <a:rPr lang="en-US" sz="1800" dirty="0" smtClean="0">
                <a:latin typeface="Georgia" pitchFamily="18" charset="0"/>
              </a:rPr>
              <a:t>(ovals)</a:t>
            </a:r>
          </a:p>
          <a:p>
            <a:pPr marL="914400" lvl="1" indent="-514350"/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0" name="Picture 18" descr="Ramesses_II_cartouches_at_Tanis 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2874" y="5096753"/>
            <a:ext cx="1820863" cy="13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633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9" name="TextBox 16"/>
          <p:cNvSpPr txBox="1">
            <a:spLocks noChangeArrowheads="1"/>
          </p:cNvSpPr>
          <p:nvPr/>
        </p:nvSpPr>
        <p:spPr bwMode="auto">
          <a:xfrm>
            <a:off x="387350" y="1360488"/>
            <a:ext cx="3013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Thomas Young</a:t>
            </a:r>
            <a:endParaRPr lang="en-US" sz="2800" b="1" dirty="0">
              <a:solidFill>
                <a:srgbClr val="6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3390900" y="1400175"/>
            <a:ext cx="5381625" cy="4525963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>
                <a:solidFill>
                  <a:srgbClr val="600000"/>
                </a:solidFill>
                <a:latin typeface="Georgia" pitchFamily="18" charset="0"/>
              </a:rPr>
              <a:t>Three contributions to reading hieroglyphs:</a:t>
            </a:r>
          </a:p>
          <a:p>
            <a:pPr>
              <a:lnSpc>
                <a:spcPct val="90000"/>
              </a:lnSpc>
              <a:buNone/>
            </a:pPr>
            <a:endParaRPr lang="en-US" sz="600" dirty="0" smtClean="0">
              <a:solidFill>
                <a:srgbClr val="663300"/>
              </a:solidFill>
              <a:latin typeface="Georgia" pitchFamily="18" charset="0"/>
            </a:endParaRPr>
          </a:p>
          <a:p>
            <a:pPr marL="514350" indent="-514350">
              <a:lnSpc>
                <a:spcPct val="90000"/>
              </a:lnSpc>
              <a:buAutoNum type="arabicPeriod" startAt="2"/>
            </a:pPr>
            <a:r>
              <a:rPr lang="en-US" sz="1800" dirty="0" smtClean="0">
                <a:latin typeface="Georgia" pitchFamily="18" charset="0"/>
              </a:rPr>
              <a:t>(cont.)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sz="2400" dirty="0" smtClean="0">
                <a:latin typeface="Georgia" pitchFamily="18" charset="0"/>
              </a:rPr>
              <a:t>Name for Ptolemy </a:t>
            </a:r>
            <a:r>
              <a:rPr lang="en-US" sz="2000" dirty="0" smtClean="0">
                <a:latin typeface="Georgia" pitchFamily="18" charset="0"/>
              </a:rPr>
              <a:t>(</a:t>
            </a:r>
            <a:r>
              <a:rPr lang="en-US" sz="2000" dirty="0" err="1" smtClean="0">
                <a:latin typeface="Georgia" pitchFamily="18" charset="0"/>
              </a:rPr>
              <a:t>Ptolemaios</a:t>
            </a:r>
            <a:r>
              <a:rPr lang="en-US" sz="2000" dirty="0" smtClean="0">
                <a:latin typeface="Georgia" pitchFamily="18" charset="0"/>
              </a:rPr>
              <a:t>) </a:t>
            </a:r>
            <a:r>
              <a:rPr lang="en-US" sz="2400" dirty="0" smtClean="0">
                <a:latin typeface="Georgia" pitchFamily="18" charset="0"/>
              </a:rPr>
              <a:t>and for Cleopatra </a:t>
            </a:r>
            <a:r>
              <a:rPr lang="en-US" sz="1800" dirty="0" smtClean="0">
                <a:latin typeface="Georgia" pitchFamily="18" charset="0"/>
              </a:rPr>
              <a:t>(</a:t>
            </a:r>
            <a:r>
              <a:rPr lang="en-US" sz="1800" dirty="0" err="1" smtClean="0">
                <a:latin typeface="Georgia" pitchFamily="18" charset="0"/>
              </a:rPr>
              <a:t>Kleopatra</a:t>
            </a:r>
            <a:r>
              <a:rPr lang="en-US" sz="1800" dirty="0" smtClean="0">
                <a:latin typeface="Georgia" pitchFamily="18" charset="0"/>
              </a:rPr>
              <a:t>) </a:t>
            </a:r>
            <a:r>
              <a:rPr lang="en-US" sz="2400" dirty="0" smtClean="0">
                <a:latin typeface="Georgia" pitchFamily="18" charset="0"/>
              </a:rPr>
              <a:t>had several symbols </a:t>
            </a:r>
            <a:r>
              <a:rPr lang="en-US" sz="2600" dirty="0" smtClean="0">
                <a:latin typeface="Georgia" pitchFamily="18" charset="0"/>
              </a:rPr>
              <a:t>that </a:t>
            </a:r>
            <a:r>
              <a:rPr lang="en-US" sz="2400" dirty="0" smtClean="0">
                <a:latin typeface="Georgia" pitchFamily="18" charset="0"/>
              </a:rPr>
              <a:t>were the same</a:t>
            </a:r>
          </a:p>
        </p:txBody>
      </p:sp>
      <p:pic>
        <p:nvPicPr>
          <p:cNvPr id="13" name="Picture 25" descr="Hieroglyphs Cleo only C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7325" y="3938588"/>
            <a:ext cx="4583113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6" descr="Hieroglyphs Ptol only 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75" y="5230813"/>
            <a:ext cx="294163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664325" y="3805238"/>
            <a:ext cx="536575" cy="114141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570663" y="5173663"/>
            <a:ext cx="536575" cy="114141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42063" y="4173538"/>
            <a:ext cx="403225" cy="420687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7058025" y="5402263"/>
            <a:ext cx="401638" cy="420687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 rot="16200000">
            <a:off x="5961856" y="5257007"/>
            <a:ext cx="536575" cy="858838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 rot="16200000">
            <a:off x="7661275" y="4110038"/>
            <a:ext cx="536575" cy="860425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056438" y="5726113"/>
            <a:ext cx="425450" cy="401637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360863" y="3992563"/>
            <a:ext cx="374650" cy="3556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pic>
        <p:nvPicPr>
          <p:cNvPr id="26" name="Picture 14" descr="thomas young W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550" y="2036763"/>
            <a:ext cx="249237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633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9" name="TextBox 16"/>
          <p:cNvSpPr txBox="1">
            <a:spLocks noChangeArrowheads="1"/>
          </p:cNvSpPr>
          <p:nvPr/>
        </p:nvSpPr>
        <p:spPr bwMode="auto">
          <a:xfrm>
            <a:off x="387350" y="1360488"/>
            <a:ext cx="3013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Thomas Young</a:t>
            </a:r>
            <a:endParaRPr lang="en-US" sz="2800" b="1" dirty="0">
              <a:solidFill>
                <a:srgbClr val="600000"/>
              </a:solidFill>
            </a:endParaRPr>
          </a:p>
        </p:txBody>
      </p:sp>
      <p:pic>
        <p:nvPicPr>
          <p:cNvPr id="54287" name="Picture 14" descr="thomas young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50" y="2036763"/>
            <a:ext cx="249237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3390900" y="1403351"/>
            <a:ext cx="5486400" cy="17018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>
                <a:solidFill>
                  <a:srgbClr val="600000"/>
                </a:solidFill>
                <a:latin typeface="Georgia" pitchFamily="18" charset="0"/>
              </a:rPr>
              <a:t>Three contributions to reading hieroglyphs:</a:t>
            </a:r>
          </a:p>
          <a:p>
            <a:pPr>
              <a:lnSpc>
                <a:spcPct val="90000"/>
              </a:lnSpc>
              <a:buNone/>
            </a:pPr>
            <a:endParaRPr lang="en-US" sz="500" dirty="0" smtClean="0">
              <a:solidFill>
                <a:srgbClr val="663300"/>
              </a:solidFill>
              <a:latin typeface="Georgia" pitchFamily="18" charset="0"/>
            </a:endParaRPr>
          </a:p>
          <a:p>
            <a:pPr marL="514350" indent="-514350">
              <a:lnSpc>
                <a:spcPct val="90000"/>
              </a:lnSpc>
              <a:buAutoNum type="arabicPeriod" startAt="3"/>
            </a:pPr>
            <a:r>
              <a:rPr lang="en-US" sz="2400" dirty="0" smtClean="0">
                <a:latin typeface="Georgia" pitchFamily="18" charset="0"/>
              </a:rPr>
              <a:t>Published an incomplete hieroglyph alphabet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914400" lvl="1" indent="-514350"/>
            <a:endParaRPr lang="en-US" dirty="0" smtClean="0">
              <a:latin typeface="Georgia" pitchFamily="18" charset="0"/>
            </a:endParaRPr>
          </a:p>
        </p:txBody>
      </p:sp>
      <p:pic>
        <p:nvPicPr>
          <p:cNvPr id="12" name="Picture 17" descr="Thomas Young Letter Brit 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7350" y="3086529"/>
            <a:ext cx="2705100" cy="335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6997700" y="3632200"/>
            <a:ext cx="1968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00000"/>
                </a:solidFill>
                <a:latin typeface="Georgia" pitchFamily="18" charset="0"/>
              </a:rPr>
              <a:t>A letter from Thomas Young wherein he  copied some of glyphs </a:t>
            </a:r>
            <a:r>
              <a:rPr lang="en-US" sz="2000" dirty="0" smtClean="0">
                <a:solidFill>
                  <a:srgbClr val="600000"/>
                </a:solidFill>
                <a:latin typeface="Georgia" pitchFamily="18" charset="0"/>
              </a:rPr>
              <a:t>he </a:t>
            </a:r>
            <a:r>
              <a:rPr lang="en-US" sz="2000" dirty="0">
                <a:solidFill>
                  <a:srgbClr val="600000"/>
                </a:solidFill>
                <a:latin typeface="Georgia" pitchFamily="18" charset="0"/>
              </a:rPr>
              <a:t>deciphered.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633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5549" name="Picture 28" descr="Champpollion image Brit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468" y="1435100"/>
            <a:ext cx="3157907" cy="461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2" name="Picture 13" descr="Jean-Francois_Champollion_2 Color W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0763" y="2609850"/>
            <a:ext cx="1436687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5553" name="TextBox 32"/>
          <p:cNvSpPr txBox="1">
            <a:spLocks noChangeArrowheads="1"/>
          </p:cNvSpPr>
          <p:nvPr/>
        </p:nvSpPr>
        <p:spPr bwMode="auto">
          <a:xfrm rot="-5400000">
            <a:off x="-607218" y="5322093"/>
            <a:ext cx="1524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800" dirty="0">
                <a:latin typeface="Verdana" pitchFamily="34" charset="0"/>
              </a:rPr>
              <a:t>Courtesy British Museum</a:t>
            </a:r>
          </a:p>
        </p:txBody>
      </p:sp>
      <p:sp>
        <p:nvSpPr>
          <p:cNvPr id="65554" name="TextBox 33"/>
          <p:cNvSpPr txBox="1">
            <a:spLocks noChangeArrowheads="1"/>
          </p:cNvSpPr>
          <p:nvPr/>
        </p:nvSpPr>
        <p:spPr bwMode="auto">
          <a:xfrm>
            <a:off x="288925" y="6011863"/>
            <a:ext cx="3622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Verdana" pitchFamily="34" charset="0"/>
              </a:rPr>
              <a:t>Actual document by Champollion</a:t>
            </a:r>
          </a:p>
        </p:txBody>
      </p:sp>
      <p:pic>
        <p:nvPicPr>
          <p:cNvPr id="21" name="Picture 14" descr="thomas young WM.jpg"/>
          <p:cNvPicPr>
            <a:picLocks noChangeAspect="1"/>
          </p:cNvPicPr>
          <p:nvPr/>
        </p:nvPicPr>
        <p:blipFill>
          <a:blip r:embed="rId6" cstate="print"/>
          <a:srcRect l="1058" t="-349" b="24937"/>
          <a:stretch>
            <a:fillRect/>
          </a:stretch>
        </p:blipFill>
        <p:spPr bwMode="auto">
          <a:xfrm>
            <a:off x="6800850" y="5610225"/>
            <a:ext cx="830692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3673475" y="1320800"/>
            <a:ext cx="4927600" cy="4525963"/>
          </a:xfrm>
        </p:spPr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600000"/>
                </a:solidFill>
                <a:latin typeface="Georgia" pitchFamily="18" charset="0"/>
              </a:rPr>
              <a:t>Six contributions to reading hieroglyphs</a:t>
            </a:r>
            <a:r>
              <a:rPr lang="en-US" sz="2800" dirty="0" smtClean="0">
                <a:solidFill>
                  <a:srgbClr val="663300"/>
                </a:solidFill>
                <a:latin typeface="Georgia" pitchFamily="18" charset="0"/>
              </a:rPr>
              <a:t>:</a:t>
            </a:r>
          </a:p>
          <a:p>
            <a:pPr marL="0">
              <a:spcBef>
                <a:spcPts val="0"/>
              </a:spcBef>
              <a:buNone/>
            </a:pPr>
            <a:endParaRPr lang="en-US" sz="600" dirty="0" smtClean="0">
              <a:solidFill>
                <a:srgbClr val="663300"/>
              </a:solidFill>
              <a:latin typeface="Georgia" pitchFamily="18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>
                <a:latin typeface="Georgia" pitchFamily="18" charset="0"/>
              </a:rPr>
              <a:t>Independently developed an alphabet for the hieroglyphs</a:t>
            </a:r>
          </a:p>
          <a:p>
            <a:pPr marL="1371600" lvl="2" indent="-514350"/>
            <a:r>
              <a:rPr lang="en-US" sz="2200" dirty="0" smtClean="0">
                <a:latin typeface="Georgia" pitchFamily="18" charset="0"/>
              </a:rPr>
              <a:t>Published a paper in which the alphabet was given–30 letters </a:t>
            </a:r>
            <a:r>
              <a:rPr lang="en-US" sz="1800" dirty="0" smtClean="0">
                <a:latin typeface="Georgia" pitchFamily="18" charset="0"/>
              </a:rPr>
              <a:t>(more letters than Young)</a:t>
            </a:r>
          </a:p>
          <a:p>
            <a:pPr marL="1371600" lvl="2" indent="-514350"/>
            <a:r>
              <a:rPr lang="en-US" sz="2200" dirty="0" smtClean="0">
                <a:latin typeface="Georgia" pitchFamily="18" charset="0"/>
              </a:rPr>
              <a:t>Gave no credit to Young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743200" y="4495800"/>
            <a:ext cx="15240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40313" y="6600825"/>
            <a:ext cx="2743200" cy="20955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591" name="TextBox 16"/>
          <p:cNvSpPr txBox="1">
            <a:spLocks noChangeArrowheads="1"/>
          </p:cNvSpPr>
          <p:nvPr/>
        </p:nvSpPr>
        <p:spPr bwMode="auto">
          <a:xfrm>
            <a:off x="3692524" y="2324100"/>
            <a:ext cx="5451476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latin typeface="Georgia" pitchFamily="18" charset="0"/>
              </a:rPr>
              <a:t>2. Using </a:t>
            </a:r>
            <a:r>
              <a:rPr lang="en-US" sz="2400" dirty="0" smtClean="0">
                <a:latin typeface="Georgia" pitchFamily="18" charset="0"/>
              </a:rPr>
              <a:t>Coptic, </a:t>
            </a:r>
            <a:r>
              <a:rPr lang="en-US" sz="2400" dirty="0">
                <a:latin typeface="Georgia" pitchFamily="18" charset="0"/>
              </a:rPr>
              <a:t>he worked out several words in the hieroglyphic </a:t>
            </a:r>
            <a:r>
              <a:rPr lang="en-US" sz="2400" dirty="0" smtClean="0">
                <a:latin typeface="Georgia" pitchFamily="18" charset="0"/>
              </a:rPr>
              <a:t>text. </a:t>
            </a:r>
            <a:endParaRPr lang="en-US" sz="2400" dirty="0">
              <a:latin typeface="Georgia" pitchFamily="18" charset="0"/>
            </a:endParaRPr>
          </a:p>
          <a:p>
            <a:pPr marL="0" lvl="1"/>
            <a:endParaRPr lang="en-US" sz="2400" dirty="0">
              <a:latin typeface="Georgia" pitchFamily="18" charset="0"/>
            </a:endParaRPr>
          </a:p>
        </p:txBody>
      </p:sp>
      <p:sp>
        <p:nvSpPr>
          <p:cNvPr id="67592" name="TextBox 17"/>
          <p:cNvSpPr txBox="1">
            <a:spLocks noChangeArrowheads="1"/>
          </p:cNvSpPr>
          <p:nvPr/>
        </p:nvSpPr>
        <p:spPr bwMode="auto">
          <a:xfrm>
            <a:off x="4278313" y="3179763"/>
            <a:ext cx="42513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/>
            <a:r>
              <a:rPr lang="en-US" sz="2200" dirty="0">
                <a:latin typeface="Georgia" pitchFamily="18" charset="0"/>
              </a:rPr>
              <a:t>In Coptic the word for “boat” is said “</a:t>
            </a:r>
            <a:r>
              <a:rPr lang="en-US" sz="2200" dirty="0" err="1" smtClean="0">
                <a:latin typeface="Georgia" pitchFamily="18" charset="0"/>
              </a:rPr>
              <a:t>depet</a:t>
            </a:r>
            <a:r>
              <a:rPr lang="en-US" sz="2200" dirty="0" smtClean="0">
                <a:latin typeface="Georgia" pitchFamily="18" charset="0"/>
              </a:rPr>
              <a:t>.”</a:t>
            </a:r>
            <a:endParaRPr lang="en-US" sz="2200" dirty="0">
              <a:latin typeface="Georgia" pitchFamily="18" charset="0"/>
            </a:endParaRPr>
          </a:p>
        </p:txBody>
      </p:sp>
      <p:sp>
        <p:nvSpPr>
          <p:cNvPr id="67593" name="TextBox 18"/>
          <p:cNvSpPr txBox="1">
            <a:spLocks noChangeArrowheads="1"/>
          </p:cNvSpPr>
          <p:nvPr/>
        </p:nvSpPr>
        <p:spPr bwMode="auto">
          <a:xfrm>
            <a:off x="4278313" y="3941763"/>
            <a:ext cx="45053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/>
            <a:r>
              <a:rPr lang="en-US" sz="2200" dirty="0">
                <a:latin typeface="Georgia" pitchFamily="18" charset="0"/>
              </a:rPr>
              <a:t>There are no vowels in Ancient </a:t>
            </a:r>
            <a:r>
              <a:rPr lang="en-US" sz="2200" dirty="0" smtClean="0">
                <a:latin typeface="Georgia" pitchFamily="18" charset="0"/>
              </a:rPr>
              <a:t>Egyptian.</a:t>
            </a:r>
            <a:endParaRPr lang="en-US" sz="2200" dirty="0">
              <a:latin typeface="Georgia" pitchFamily="18" charset="0"/>
            </a:endParaRPr>
          </a:p>
        </p:txBody>
      </p:sp>
      <p:sp>
        <p:nvSpPr>
          <p:cNvPr id="67594" name="TextBox 19"/>
          <p:cNvSpPr txBox="1">
            <a:spLocks noChangeArrowheads="1"/>
          </p:cNvSpPr>
          <p:nvPr/>
        </p:nvSpPr>
        <p:spPr bwMode="auto">
          <a:xfrm>
            <a:off x="4032250" y="3168650"/>
            <a:ext cx="31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Georgia" pitchFamily="18" charset="0"/>
              </a:rPr>
              <a:t>•</a:t>
            </a:r>
            <a:endParaRPr lang="en-US" sz="2400" dirty="0"/>
          </a:p>
        </p:txBody>
      </p:sp>
      <p:sp>
        <p:nvSpPr>
          <p:cNvPr id="67595" name="TextBox 20"/>
          <p:cNvSpPr txBox="1">
            <a:spLocks noChangeArrowheads="1"/>
          </p:cNvSpPr>
          <p:nvPr/>
        </p:nvSpPr>
        <p:spPr bwMode="auto">
          <a:xfrm>
            <a:off x="4032250" y="3930650"/>
            <a:ext cx="31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Georgia" pitchFamily="18" charset="0"/>
              </a:rPr>
              <a:t>•</a:t>
            </a:r>
            <a:endParaRPr lang="en-US" sz="2400"/>
          </a:p>
        </p:txBody>
      </p:sp>
      <p:sp>
        <p:nvSpPr>
          <p:cNvPr id="30" name="Rectangle 29"/>
          <p:cNvSpPr/>
          <p:nvPr/>
        </p:nvSpPr>
        <p:spPr>
          <a:xfrm>
            <a:off x="5802313" y="6318250"/>
            <a:ext cx="1654175" cy="3762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7597" name="Picture 13" descr="Jean-Francois_Champollion_2 Color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25" y="2403475"/>
            <a:ext cx="2351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7598" name="TextBox 21"/>
          <p:cNvSpPr txBox="1">
            <a:spLocks noChangeArrowheads="1"/>
          </p:cNvSpPr>
          <p:nvPr/>
        </p:nvSpPr>
        <p:spPr bwMode="auto">
          <a:xfrm>
            <a:off x="4278313" y="4773613"/>
            <a:ext cx="48656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/>
            <a:r>
              <a:rPr lang="en-US" sz="2200" dirty="0">
                <a:latin typeface="Georgia" pitchFamily="18" charset="0"/>
              </a:rPr>
              <a:t>Using his alphabet, he worked out this </a:t>
            </a:r>
            <a:r>
              <a:rPr lang="en-US" sz="2200" dirty="0" smtClean="0">
                <a:latin typeface="Georgia" pitchFamily="18" charset="0"/>
              </a:rPr>
              <a:t>word (and many others).</a:t>
            </a:r>
            <a:endParaRPr lang="en-US" sz="2200" dirty="0">
              <a:latin typeface="Georgia" pitchFamily="18" charset="0"/>
            </a:endParaRPr>
          </a:p>
        </p:txBody>
      </p:sp>
      <p:sp>
        <p:nvSpPr>
          <p:cNvPr id="67599" name="TextBox 23"/>
          <p:cNvSpPr txBox="1">
            <a:spLocks noChangeArrowheads="1"/>
          </p:cNvSpPr>
          <p:nvPr/>
        </p:nvSpPr>
        <p:spPr bwMode="auto">
          <a:xfrm>
            <a:off x="4032250" y="4738688"/>
            <a:ext cx="31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Georgia" pitchFamily="18" charset="0"/>
              </a:rPr>
              <a:t>•</a:t>
            </a:r>
            <a:endParaRPr lang="en-US" sz="2400"/>
          </a:p>
        </p:txBody>
      </p:sp>
      <p:pic>
        <p:nvPicPr>
          <p:cNvPr id="67600" name="Picture 26" descr="Hieroglyphics_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4513" y="5768975"/>
            <a:ext cx="11350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1" name="Picture 27" descr="Hieroglyphics_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1038" y="5675313"/>
            <a:ext cx="431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2" name="Picture 30" descr="Hieroglyphics_T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3188" y="5729288"/>
            <a:ext cx="8159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7408863" y="5961063"/>
            <a:ext cx="1404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Verdana" pitchFamily="34" charset="0"/>
              </a:rPr>
              <a:t>= boat</a:t>
            </a:r>
          </a:p>
        </p:txBody>
      </p:sp>
      <p:sp>
        <p:nvSpPr>
          <p:cNvPr id="67604" name="TextBox 34"/>
          <p:cNvSpPr txBox="1">
            <a:spLocks noChangeArrowheads="1"/>
          </p:cNvSpPr>
          <p:nvPr/>
        </p:nvSpPr>
        <p:spPr bwMode="auto">
          <a:xfrm>
            <a:off x="4748213" y="6240463"/>
            <a:ext cx="350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Verdana" pitchFamily="34" charset="0"/>
              </a:rPr>
              <a:t>D</a:t>
            </a:r>
          </a:p>
        </p:txBody>
      </p:sp>
      <p:sp>
        <p:nvSpPr>
          <p:cNvPr id="67605" name="TextBox 35"/>
          <p:cNvSpPr txBox="1">
            <a:spLocks noChangeArrowheads="1"/>
          </p:cNvSpPr>
          <p:nvPr/>
        </p:nvSpPr>
        <p:spPr bwMode="auto">
          <a:xfrm>
            <a:off x="5756275" y="6240463"/>
            <a:ext cx="352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Verdana" pitchFamily="34" charset="0"/>
              </a:rPr>
              <a:t>P</a:t>
            </a:r>
          </a:p>
        </p:txBody>
      </p:sp>
      <p:sp>
        <p:nvSpPr>
          <p:cNvPr id="67606" name="TextBox 36"/>
          <p:cNvSpPr txBox="1">
            <a:spLocks noChangeArrowheads="1"/>
          </p:cNvSpPr>
          <p:nvPr/>
        </p:nvSpPr>
        <p:spPr bwMode="auto">
          <a:xfrm>
            <a:off x="6681788" y="6240463"/>
            <a:ext cx="352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Verdana" pitchFamily="34" charset="0"/>
              </a:rPr>
              <a:t>T</a:t>
            </a:r>
          </a:p>
        </p:txBody>
      </p:sp>
      <p:sp>
        <p:nvSpPr>
          <p:cNvPr id="67607" name="TextBox 15"/>
          <p:cNvSpPr txBox="1">
            <a:spLocks noChangeArrowheads="1"/>
          </p:cNvSpPr>
          <p:nvPr/>
        </p:nvSpPr>
        <p:spPr bwMode="auto">
          <a:xfrm>
            <a:off x="574675" y="1382713"/>
            <a:ext cx="29305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Jean Francois Champollion</a:t>
            </a:r>
          </a:p>
        </p:txBody>
      </p:sp>
      <p:sp>
        <p:nvSpPr>
          <p:cNvPr id="67608" name="TextBox 37"/>
          <p:cNvSpPr txBox="1">
            <a:spLocks noChangeArrowheads="1"/>
          </p:cNvSpPr>
          <p:nvPr/>
        </p:nvSpPr>
        <p:spPr bwMode="auto">
          <a:xfrm>
            <a:off x="3668713" y="1312863"/>
            <a:ext cx="48545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663300"/>
                </a:solidFill>
                <a:latin typeface="Georgia" pitchFamily="18" charset="0"/>
              </a:rPr>
              <a:t>Six contributions to reading hieroglyphs: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40313" y="6600825"/>
            <a:ext cx="2743200" cy="20955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638" name="TextBox 16"/>
          <p:cNvSpPr txBox="1">
            <a:spLocks noChangeArrowheads="1"/>
          </p:cNvSpPr>
          <p:nvPr/>
        </p:nvSpPr>
        <p:spPr bwMode="auto">
          <a:xfrm>
            <a:off x="3833813" y="2414588"/>
            <a:ext cx="4641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400" dirty="0">
                <a:latin typeface="Georgia" pitchFamily="18" charset="0"/>
              </a:rPr>
              <a:t>3. Recognized a major problem </a:t>
            </a:r>
            <a:r>
              <a:rPr lang="en-US" sz="2400" dirty="0">
                <a:solidFill>
                  <a:srgbClr val="F4F0D0"/>
                </a:solidFill>
                <a:latin typeface="Georgia" pitchFamily="18" charset="0"/>
              </a:rPr>
              <a:t>….</a:t>
            </a:r>
            <a:r>
              <a:rPr lang="en-US" sz="2400" dirty="0">
                <a:latin typeface="Georgia" pitchFamily="18" charset="0"/>
              </a:rPr>
              <a:t>still existed</a:t>
            </a:r>
          </a:p>
          <a:p>
            <a:pPr marL="0" lvl="1"/>
            <a:endParaRPr lang="en-US" sz="2400" dirty="0">
              <a:latin typeface="Georgia" pitchFamily="18" charset="0"/>
            </a:endParaRPr>
          </a:p>
        </p:txBody>
      </p:sp>
      <p:sp>
        <p:nvSpPr>
          <p:cNvPr id="69639" name="TextBox 17"/>
          <p:cNvSpPr txBox="1">
            <a:spLocks noChangeArrowheads="1"/>
          </p:cNvSpPr>
          <p:nvPr/>
        </p:nvSpPr>
        <p:spPr bwMode="auto">
          <a:xfrm>
            <a:off x="4138613" y="3363913"/>
            <a:ext cx="45005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/>
            <a:r>
              <a:rPr lang="en-US" sz="2400">
                <a:latin typeface="Georgia" pitchFamily="18" charset="0"/>
              </a:rPr>
              <a:t>The alphabet was 30 characters but the total number of hiero-glyphs was hundreds or maybe thousands.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02313" y="6318250"/>
            <a:ext cx="1654175" cy="3762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641" name="TextBox 37"/>
          <p:cNvSpPr txBox="1">
            <a:spLocks noChangeArrowheads="1"/>
          </p:cNvSpPr>
          <p:nvPr/>
        </p:nvSpPr>
        <p:spPr bwMode="auto">
          <a:xfrm>
            <a:off x="3667125" y="1320800"/>
            <a:ext cx="48529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600000"/>
                </a:solidFill>
                <a:latin typeface="Georgia" pitchFamily="18" charset="0"/>
              </a:rPr>
              <a:t>Six contributions to reading hieroglyphs:</a:t>
            </a:r>
          </a:p>
        </p:txBody>
      </p:sp>
      <p:pic>
        <p:nvPicPr>
          <p:cNvPr id="69642" name="Picture 13" descr="Jean-Francois_Champollion_2 Color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25" y="2403475"/>
            <a:ext cx="2351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9643" name="TextBox 15"/>
          <p:cNvSpPr txBox="1">
            <a:spLocks noChangeArrowheads="1"/>
          </p:cNvSpPr>
          <p:nvPr/>
        </p:nvSpPr>
        <p:spPr bwMode="auto">
          <a:xfrm>
            <a:off x="574675" y="1382713"/>
            <a:ext cx="29305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Jean Francois Champollion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633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40313" y="6600825"/>
            <a:ext cx="2743200" cy="20955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686" name="TextBox 16"/>
          <p:cNvSpPr txBox="1">
            <a:spLocks noChangeArrowheads="1"/>
          </p:cNvSpPr>
          <p:nvPr/>
        </p:nvSpPr>
        <p:spPr bwMode="auto">
          <a:xfrm>
            <a:off x="3833813" y="2414588"/>
            <a:ext cx="46418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400" dirty="0">
                <a:latin typeface="Georgia" pitchFamily="18" charset="0"/>
              </a:rPr>
              <a:t>4. Recognized that some of the </a:t>
            </a:r>
            <a:r>
              <a:rPr lang="en-US" sz="2400" dirty="0">
                <a:solidFill>
                  <a:srgbClr val="F4F0D0"/>
                </a:solidFill>
                <a:latin typeface="Georgia" pitchFamily="18" charset="0"/>
              </a:rPr>
              <a:t>….</a:t>
            </a:r>
            <a:r>
              <a:rPr lang="en-US" sz="2400" dirty="0">
                <a:latin typeface="Georgia" pitchFamily="18" charset="0"/>
              </a:rPr>
              <a:t>hieroglyphs were ideograms</a:t>
            </a:r>
          </a:p>
          <a:p>
            <a:pPr marL="0" lvl="1"/>
            <a:endParaRPr lang="en-US" sz="2400" dirty="0">
              <a:latin typeface="Georgia" pitchFamily="18" charset="0"/>
            </a:endParaRPr>
          </a:p>
          <a:p>
            <a:pPr marL="0" lvl="1"/>
            <a:endParaRPr lang="en-US" sz="2400" dirty="0">
              <a:latin typeface="Georgia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02313" y="6318250"/>
            <a:ext cx="1654175" cy="3762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689" name="Picture 13" descr="Jean-Francois_Champollion_2 Color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25" y="2403475"/>
            <a:ext cx="2351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1690" name="TextBox 15"/>
          <p:cNvSpPr txBox="1">
            <a:spLocks noChangeArrowheads="1"/>
          </p:cNvSpPr>
          <p:nvPr/>
        </p:nvSpPr>
        <p:spPr bwMode="auto">
          <a:xfrm>
            <a:off x="574675" y="1382713"/>
            <a:ext cx="29305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Jean Francois Champollion</a:t>
            </a:r>
          </a:p>
        </p:txBody>
      </p:sp>
      <p:sp>
        <p:nvSpPr>
          <p:cNvPr id="71691" name="TextBox 12"/>
          <p:cNvSpPr txBox="1">
            <a:spLocks noChangeArrowheads="1"/>
          </p:cNvSpPr>
          <p:nvPr/>
        </p:nvSpPr>
        <p:spPr bwMode="auto">
          <a:xfrm>
            <a:off x="5229225" y="3587750"/>
            <a:ext cx="123031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Georgia" pitchFamily="18" charset="0"/>
              </a:rPr>
              <a:t>horizon</a:t>
            </a:r>
          </a:p>
        </p:txBody>
      </p:sp>
      <p:sp>
        <p:nvSpPr>
          <p:cNvPr id="19" name="Block Arc 18"/>
          <p:cNvSpPr/>
          <p:nvPr/>
        </p:nvSpPr>
        <p:spPr>
          <a:xfrm flipV="1">
            <a:off x="5114925" y="3929063"/>
            <a:ext cx="1435100" cy="1314450"/>
          </a:xfrm>
          <a:prstGeom prst="blockArc">
            <a:avLst>
              <a:gd name="adj1" fmla="val 10800002"/>
              <a:gd name="adj2" fmla="val 21566586"/>
              <a:gd name="adj3" fmla="val 27379"/>
            </a:avLst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ight Triangle 19"/>
          <p:cNvSpPr/>
          <p:nvPr/>
        </p:nvSpPr>
        <p:spPr>
          <a:xfrm>
            <a:off x="5116513" y="4621213"/>
            <a:ext cx="738187" cy="622300"/>
          </a:xfrm>
          <a:prstGeom prst="rtTriangl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ight Triangle 20"/>
          <p:cNvSpPr/>
          <p:nvPr/>
        </p:nvSpPr>
        <p:spPr>
          <a:xfrm flipH="1">
            <a:off x="5800725" y="4600575"/>
            <a:ext cx="749300" cy="649288"/>
          </a:xfrm>
          <a:prstGeom prst="rtTriangl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114925" y="4446588"/>
            <a:ext cx="357188" cy="285750"/>
          </a:xfrm>
          <a:prstGeom prst="ellips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189663" y="4443413"/>
            <a:ext cx="360362" cy="312737"/>
          </a:xfrm>
          <a:prstGeom prst="ellips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472113" y="4235450"/>
            <a:ext cx="722312" cy="684213"/>
          </a:xfrm>
          <a:prstGeom prst="ellipse">
            <a:avLst/>
          </a:prstGeom>
          <a:solidFill>
            <a:srgbClr val="FFB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37"/>
          <p:cNvSpPr txBox="1">
            <a:spLocks noChangeArrowheads="1"/>
          </p:cNvSpPr>
          <p:nvPr/>
        </p:nvSpPr>
        <p:spPr bwMode="auto">
          <a:xfrm>
            <a:off x="3667125" y="1320800"/>
            <a:ext cx="48529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600000"/>
                </a:solidFill>
                <a:latin typeface="Georgia" pitchFamily="18" charset="0"/>
              </a:rPr>
              <a:t>Six contributions to reading hieroglyphs: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633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40313" y="6600825"/>
            <a:ext cx="2743200" cy="20955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734" name="TextBox 16"/>
          <p:cNvSpPr txBox="1">
            <a:spLocks noChangeArrowheads="1"/>
          </p:cNvSpPr>
          <p:nvPr/>
        </p:nvSpPr>
        <p:spPr bwMode="auto">
          <a:xfrm>
            <a:off x="3821113" y="2332038"/>
            <a:ext cx="46434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400" dirty="0">
                <a:latin typeface="Georgia" pitchFamily="18" charset="0"/>
              </a:rPr>
              <a:t>5. Recognized that some of the </a:t>
            </a:r>
            <a:r>
              <a:rPr lang="en-US" sz="2400" dirty="0">
                <a:solidFill>
                  <a:srgbClr val="F4F0D0"/>
                </a:solidFill>
                <a:latin typeface="Georgia" pitchFamily="18" charset="0"/>
              </a:rPr>
              <a:t>….</a:t>
            </a:r>
            <a:r>
              <a:rPr lang="en-US" sz="2400" dirty="0">
                <a:latin typeface="Georgia" pitchFamily="18" charset="0"/>
              </a:rPr>
              <a:t>letters made rebuses </a:t>
            </a:r>
            <a:r>
              <a:rPr lang="en-US" dirty="0">
                <a:latin typeface="Georgia" pitchFamily="18" charset="0"/>
              </a:rPr>
              <a:t>(symbols </a:t>
            </a:r>
            <a:r>
              <a:rPr lang="en-US" dirty="0">
                <a:solidFill>
                  <a:srgbClr val="F4F0D0"/>
                </a:solidFill>
                <a:latin typeface="Georgia" pitchFamily="18" charset="0"/>
              </a:rPr>
              <a:t>…..</a:t>
            </a:r>
            <a:r>
              <a:rPr lang="en-US" dirty="0">
                <a:latin typeface="Georgia" pitchFamily="18" charset="0"/>
              </a:rPr>
              <a:t>that used pictures to represent sounds).</a:t>
            </a:r>
          </a:p>
          <a:p>
            <a:pPr marL="0" lvl="1"/>
            <a:endParaRPr lang="en-US" sz="2400" dirty="0">
              <a:latin typeface="Georgia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02313" y="6318250"/>
            <a:ext cx="1654175" cy="3762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3736" name="Picture 13" descr="leaf C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4663" y="5243513"/>
            <a:ext cx="1254125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7" name="TextBox 14"/>
          <p:cNvSpPr txBox="1">
            <a:spLocks noChangeArrowheads="1"/>
          </p:cNvSpPr>
          <p:nvPr/>
        </p:nvSpPr>
        <p:spPr bwMode="auto">
          <a:xfrm>
            <a:off x="4146550" y="3509963"/>
            <a:ext cx="3692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/>
            <a:r>
              <a:rPr lang="en-US" sz="2400" dirty="0">
                <a:latin typeface="Georgia" pitchFamily="18" charset="0"/>
              </a:rPr>
              <a:t>This required knowledge of Coptic (as it sounds).</a:t>
            </a:r>
          </a:p>
        </p:txBody>
      </p:sp>
      <p:sp>
        <p:nvSpPr>
          <p:cNvPr id="73738" name="TextBox 18"/>
          <p:cNvSpPr txBox="1">
            <a:spLocks noChangeArrowheads="1"/>
          </p:cNvSpPr>
          <p:nvPr/>
        </p:nvSpPr>
        <p:spPr bwMode="auto">
          <a:xfrm>
            <a:off x="4140200" y="4479925"/>
            <a:ext cx="4470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/>
            <a:r>
              <a:rPr lang="en-US" sz="2000" dirty="0">
                <a:solidFill>
                  <a:srgbClr val="600000"/>
                </a:solidFill>
                <a:latin typeface="Georgia" pitchFamily="18" charset="0"/>
              </a:rPr>
              <a:t>Example: Using English to illustrate the word </a:t>
            </a:r>
            <a:r>
              <a:rPr lang="en-US" sz="2000" dirty="0" smtClean="0">
                <a:solidFill>
                  <a:srgbClr val="600000"/>
                </a:solidFill>
                <a:latin typeface="Georgia" pitchFamily="18" charset="0"/>
              </a:rPr>
              <a:t>“belief.”</a:t>
            </a:r>
            <a:endParaRPr lang="en-US" sz="2000" dirty="0">
              <a:solidFill>
                <a:srgbClr val="600000"/>
              </a:solidFill>
            </a:endParaRPr>
          </a:p>
        </p:txBody>
      </p:sp>
      <p:pic>
        <p:nvPicPr>
          <p:cNvPr id="73740" name="Picture 13" descr="Jean-Francois_Champollion_2 Color W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125" y="2403475"/>
            <a:ext cx="2351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1" name="TextBox 15"/>
          <p:cNvSpPr txBox="1">
            <a:spLocks noChangeArrowheads="1"/>
          </p:cNvSpPr>
          <p:nvPr/>
        </p:nvSpPr>
        <p:spPr bwMode="auto">
          <a:xfrm>
            <a:off x="574675" y="1382713"/>
            <a:ext cx="29305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Jean Francois Champollion</a:t>
            </a:r>
          </a:p>
        </p:txBody>
      </p:sp>
      <p:pic>
        <p:nvPicPr>
          <p:cNvPr id="73742" name="Picture 12" descr="Bee CA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4075" y="5387975"/>
            <a:ext cx="1036638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37"/>
          <p:cNvSpPr txBox="1">
            <a:spLocks noChangeArrowheads="1"/>
          </p:cNvSpPr>
          <p:nvPr/>
        </p:nvSpPr>
        <p:spPr bwMode="auto">
          <a:xfrm>
            <a:off x="3667125" y="1320800"/>
            <a:ext cx="48529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600000"/>
                </a:solidFill>
                <a:latin typeface="Georgia" pitchFamily="18" charset="0"/>
              </a:rPr>
              <a:t>Six contributions to reading hieroglyphs: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40313" y="6600825"/>
            <a:ext cx="2743200" cy="20955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02313" y="6318250"/>
            <a:ext cx="1654175" cy="3762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5783" name="Picture 13" descr="Jean-Francois_Champollion_2 Color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25" y="2403475"/>
            <a:ext cx="2351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4" name="TextBox 15"/>
          <p:cNvSpPr txBox="1">
            <a:spLocks noChangeArrowheads="1"/>
          </p:cNvSpPr>
          <p:nvPr/>
        </p:nvSpPr>
        <p:spPr bwMode="auto">
          <a:xfrm>
            <a:off x="574675" y="1382713"/>
            <a:ext cx="29305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Jean Francois Champollion</a:t>
            </a:r>
          </a:p>
        </p:txBody>
      </p:sp>
      <p:sp>
        <p:nvSpPr>
          <p:cNvPr id="75786" name="TextBox 17"/>
          <p:cNvSpPr txBox="1">
            <a:spLocks noChangeArrowheads="1"/>
          </p:cNvSpPr>
          <p:nvPr/>
        </p:nvSpPr>
        <p:spPr bwMode="auto">
          <a:xfrm>
            <a:off x="3897313" y="2255838"/>
            <a:ext cx="47847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400" dirty="0">
                <a:latin typeface="Georgia" pitchFamily="18" charset="0"/>
              </a:rPr>
              <a:t>6. Recognized that some </a:t>
            </a:r>
            <a:r>
              <a:rPr lang="en-US" sz="2400" dirty="0" err="1">
                <a:latin typeface="Georgia" pitchFamily="18" charset="0"/>
              </a:rPr>
              <a:t>hiero</a:t>
            </a:r>
            <a:r>
              <a:rPr lang="en-US" sz="2400" dirty="0">
                <a:latin typeface="Georgia" pitchFamily="18" charset="0"/>
              </a:rPr>
              <a:t>-glyphs were used as determiners to reduce confusion caused by lack of vowels.</a:t>
            </a:r>
            <a:endParaRPr lang="en-US" sz="2400" dirty="0"/>
          </a:p>
        </p:txBody>
      </p:sp>
      <p:sp>
        <p:nvSpPr>
          <p:cNvPr id="75787" name="TextBox 19"/>
          <p:cNvSpPr txBox="1">
            <a:spLocks noChangeArrowheads="1"/>
          </p:cNvSpPr>
          <p:nvPr/>
        </p:nvSpPr>
        <p:spPr bwMode="auto">
          <a:xfrm>
            <a:off x="3905250" y="3894138"/>
            <a:ext cx="4913313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/>
            <a:r>
              <a:rPr lang="en-US" sz="2000" dirty="0">
                <a:latin typeface="Georgia" pitchFamily="18" charset="0"/>
              </a:rPr>
              <a:t>Example: In Egyptian </a:t>
            </a:r>
            <a:r>
              <a:rPr lang="en-US" sz="2000" dirty="0">
                <a:solidFill>
                  <a:srgbClr val="600000"/>
                </a:solidFill>
                <a:latin typeface="Georgia" pitchFamily="18" charset="0"/>
              </a:rPr>
              <a:t>tax, horse, </a:t>
            </a:r>
            <a:r>
              <a:rPr lang="en-US" sz="2000" dirty="0">
                <a:latin typeface="Georgia" pitchFamily="18" charset="0"/>
              </a:rPr>
              <a:t>and </a:t>
            </a:r>
            <a:r>
              <a:rPr lang="en-US" sz="2000" dirty="0">
                <a:solidFill>
                  <a:srgbClr val="600000"/>
                </a:solidFill>
                <a:latin typeface="Georgia" pitchFamily="18" charset="0"/>
              </a:rPr>
              <a:t>twin</a:t>
            </a:r>
            <a:r>
              <a:rPr lang="en-US" sz="2000" dirty="0">
                <a:solidFill>
                  <a:srgbClr val="663300"/>
                </a:solidFill>
                <a:latin typeface="Georgia" pitchFamily="18" charset="0"/>
              </a:rPr>
              <a:t> </a:t>
            </a:r>
            <a:r>
              <a:rPr lang="en-US" sz="2000" dirty="0">
                <a:latin typeface="Georgia" pitchFamily="18" charset="0"/>
              </a:rPr>
              <a:t>all have the same letters.</a:t>
            </a:r>
          </a:p>
          <a:p>
            <a:pPr marL="0" lvl="3"/>
            <a:r>
              <a:rPr lang="en-US" sz="2000" dirty="0">
                <a:latin typeface="Georgia" pitchFamily="18" charset="0"/>
              </a:rPr>
              <a:t>For clarity, a picture was added.</a:t>
            </a:r>
          </a:p>
          <a:p>
            <a:pPr marL="0" lvl="3"/>
            <a:endParaRPr lang="en-US" sz="800" dirty="0">
              <a:latin typeface="Georgia" pitchFamily="18" charset="0"/>
            </a:endParaRPr>
          </a:p>
          <a:p>
            <a:pPr marL="0" lvl="3"/>
            <a:r>
              <a:rPr lang="en-US" sz="2000" dirty="0">
                <a:solidFill>
                  <a:srgbClr val="600000"/>
                </a:solidFill>
                <a:latin typeface="Georgia" pitchFamily="18" charset="0"/>
              </a:rPr>
              <a:t>Tax</a:t>
            </a:r>
            <a:r>
              <a:rPr lang="en-US" sz="2000" dirty="0">
                <a:latin typeface="Georgia" pitchFamily="18" charset="0"/>
              </a:rPr>
              <a:t> added roll of papyrus</a:t>
            </a:r>
          </a:p>
          <a:p>
            <a:pPr marL="0" lvl="3"/>
            <a:r>
              <a:rPr lang="en-US" sz="2000" dirty="0">
                <a:solidFill>
                  <a:srgbClr val="600000"/>
                </a:solidFill>
                <a:latin typeface="Georgia" pitchFamily="18" charset="0"/>
              </a:rPr>
              <a:t>Horse</a:t>
            </a:r>
            <a:r>
              <a:rPr lang="en-US" sz="2000" dirty="0">
                <a:latin typeface="Georgia" pitchFamily="18" charset="0"/>
              </a:rPr>
              <a:t> added an animal</a:t>
            </a:r>
          </a:p>
          <a:p>
            <a:pPr marL="0" lvl="3"/>
            <a:r>
              <a:rPr lang="en-US" sz="2000" dirty="0">
                <a:solidFill>
                  <a:srgbClr val="600000"/>
                </a:solidFill>
                <a:latin typeface="Georgia" pitchFamily="18" charset="0"/>
              </a:rPr>
              <a:t>Twin</a:t>
            </a:r>
            <a:r>
              <a:rPr lang="en-US" sz="2000" dirty="0">
                <a:latin typeface="Georgia" pitchFamily="18" charset="0"/>
              </a:rPr>
              <a:t> added a person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75788" name="Picture 12" descr="Scroll 2 CA.png"/>
          <p:cNvPicPr>
            <a:picLocks noChangeAspect="1"/>
          </p:cNvPicPr>
          <p:nvPr/>
        </p:nvPicPr>
        <p:blipFill>
          <a:blip r:embed="rId5" cstate="print">
            <a:lum bright="-18000" contrast="-6000"/>
          </a:blip>
          <a:srcRect/>
          <a:stretch>
            <a:fillRect/>
          </a:stretch>
        </p:blipFill>
        <p:spPr bwMode="auto">
          <a:xfrm rot="928396">
            <a:off x="6950075" y="4930775"/>
            <a:ext cx="48101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9" name="Picture 13" descr="horse CA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0838" y="5280025"/>
            <a:ext cx="5349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0" name="Picture 14" descr="Person Egyptian CA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5563" y="5564188"/>
            <a:ext cx="2286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37"/>
          <p:cNvSpPr txBox="1">
            <a:spLocks noChangeArrowheads="1"/>
          </p:cNvSpPr>
          <p:nvPr/>
        </p:nvSpPr>
        <p:spPr bwMode="auto">
          <a:xfrm>
            <a:off x="3667125" y="1320800"/>
            <a:ext cx="48529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600000"/>
                </a:solidFill>
                <a:latin typeface="Georgia" pitchFamily="18" charset="0"/>
              </a:rPr>
              <a:t>Six contributions to reading hieroglyphs: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40313" y="6600825"/>
            <a:ext cx="2743200" cy="20955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02313" y="6318250"/>
            <a:ext cx="1654175" cy="3762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7831" name="Picture 2"/>
          <p:cNvPicPr>
            <a:picLocks noChangeAspect="1" noChangeArrowheads="1"/>
          </p:cNvPicPr>
          <p:nvPr/>
        </p:nvPicPr>
        <p:blipFill>
          <a:blip r:embed="rId4" cstate="print"/>
          <a:srcRect t="3947" r="4716" b="1507"/>
          <a:stretch>
            <a:fillRect/>
          </a:stretch>
        </p:blipFill>
        <p:spPr bwMode="auto">
          <a:xfrm>
            <a:off x="520700" y="1566863"/>
            <a:ext cx="3008313" cy="42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832" name="TextBox 13"/>
          <p:cNvSpPr txBox="1">
            <a:spLocks noChangeArrowheads="1"/>
          </p:cNvSpPr>
          <p:nvPr/>
        </p:nvSpPr>
        <p:spPr bwMode="auto">
          <a:xfrm>
            <a:off x="4135438" y="1555750"/>
            <a:ext cx="4624387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600000"/>
                </a:solidFill>
                <a:latin typeface="Georgia" pitchFamily="18" charset="0"/>
              </a:rPr>
              <a:t>What does the Rosetta Stone say?</a:t>
            </a:r>
          </a:p>
          <a:p>
            <a:endParaRPr lang="en-US" dirty="0"/>
          </a:p>
        </p:txBody>
      </p:sp>
      <p:sp>
        <p:nvSpPr>
          <p:cNvPr id="77833" name="TextBox 18"/>
          <p:cNvSpPr txBox="1">
            <a:spLocks noChangeArrowheads="1"/>
          </p:cNvSpPr>
          <p:nvPr/>
        </p:nvSpPr>
        <p:spPr bwMode="auto">
          <a:xfrm>
            <a:off x="4135438" y="2649538"/>
            <a:ext cx="45561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400" dirty="0">
                <a:latin typeface="Georgia" pitchFamily="18" charset="0"/>
              </a:rPr>
              <a:t>Ptolemy V granted the priests certain favors in taxation and debt relief.</a:t>
            </a:r>
          </a:p>
          <a:p>
            <a:endParaRPr lang="en-US" dirty="0"/>
          </a:p>
        </p:txBody>
      </p:sp>
      <p:sp>
        <p:nvSpPr>
          <p:cNvPr id="77834" name="TextBox 20"/>
          <p:cNvSpPr txBox="1">
            <a:spLocks noChangeArrowheads="1"/>
          </p:cNvSpPr>
          <p:nvPr/>
        </p:nvSpPr>
        <p:spPr bwMode="auto">
          <a:xfrm>
            <a:off x="4135438" y="4119563"/>
            <a:ext cx="46069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400" dirty="0">
                <a:latin typeface="Georgia" pitchFamily="18" charset="0"/>
              </a:rPr>
              <a:t>The priests were thankful and they praised Ptolemy and cited his accomplishments.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500" y="3098800"/>
            <a:ext cx="1320800" cy="111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96900" y="330200"/>
            <a:ext cx="76962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Hunter-Gatherer to Farmer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4200" y="1422400"/>
            <a:ext cx="7389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Example of modern hunter-gathering: Fishing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2165746"/>
            <a:ext cx="3619500" cy="2330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962" y="3606800"/>
            <a:ext cx="3304438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3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40313" y="6600825"/>
            <a:ext cx="2743200" cy="20955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9878" name="Picture 2"/>
          <p:cNvPicPr>
            <a:picLocks noChangeAspect="1" noChangeArrowheads="1"/>
          </p:cNvPicPr>
          <p:nvPr/>
        </p:nvPicPr>
        <p:blipFill>
          <a:blip r:embed="rId4" cstate="print"/>
          <a:srcRect t="3947" r="4716" b="2050"/>
          <a:stretch>
            <a:fillRect/>
          </a:stretch>
        </p:blipFill>
        <p:spPr bwMode="auto">
          <a:xfrm>
            <a:off x="1879601" y="1314449"/>
            <a:ext cx="1467108" cy="207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879" name="TextBox 13"/>
          <p:cNvSpPr txBox="1">
            <a:spLocks noChangeArrowheads="1"/>
          </p:cNvSpPr>
          <p:nvPr/>
        </p:nvSpPr>
        <p:spPr bwMode="auto">
          <a:xfrm>
            <a:off x="3887788" y="1692275"/>
            <a:ext cx="50419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Georgia" pitchFamily="18" charset="0"/>
              </a:rPr>
              <a:t>Significance of the deciphering of the Rosetta stone.</a:t>
            </a:r>
            <a:endParaRPr lang="en-US" dirty="0"/>
          </a:p>
        </p:txBody>
      </p:sp>
      <p:sp>
        <p:nvSpPr>
          <p:cNvPr id="79880" name="TextBox 9"/>
          <p:cNvSpPr txBox="1">
            <a:spLocks noChangeArrowheads="1"/>
          </p:cNvSpPr>
          <p:nvPr/>
        </p:nvSpPr>
        <p:spPr bwMode="auto">
          <a:xfrm>
            <a:off x="4452938" y="2768600"/>
            <a:ext cx="44084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400" dirty="0">
                <a:latin typeface="Georgia" pitchFamily="18" charset="0"/>
              </a:rPr>
              <a:t>First translation of an ancient language</a:t>
            </a:r>
            <a:endParaRPr lang="en-US" dirty="0"/>
          </a:p>
        </p:txBody>
      </p:sp>
      <p:sp>
        <p:nvSpPr>
          <p:cNvPr id="79881" name="TextBox 11"/>
          <p:cNvSpPr txBox="1">
            <a:spLocks noChangeArrowheads="1"/>
          </p:cNvSpPr>
          <p:nvPr/>
        </p:nvSpPr>
        <p:spPr bwMode="auto">
          <a:xfrm>
            <a:off x="4452938" y="3760788"/>
            <a:ext cx="44942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400">
                <a:latin typeface="Georgia" pitchFamily="18" charset="0"/>
              </a:rPr>
              <a:t>The beginning of interpretation of the ancient world’s texts</a:t>
            </a:r>
            <a:endParaRPr lang="en-US"/>
          </a:p>
        </p:txBody>
      </p:sp>
      <p:sp>
        <p:nvSpPr>
          <p:cNvPr id="79882" name="TextBox 14"/>
          <p:cNvSpPr txBox="1">
            <a:spLocks noChangeArrowheads="1"/>
          </p:cNvSpPr>
          <p:nvPr/>
        </p:nvSpPr>
        <p:spPr bwMode="auto">
          <a:xfrm>
            <a:off x="4452938" y="4768850"/>
            <a:ext cx="42037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400">
                <a:latin typeface="Georgia" pitchFamily="18" charset="0"/>
              </a:rPr>
              <a:t>The key to ancient archeology and history</a:t>
            </a:r>
            <a:endParaRPr lang="en-US"/>
          </a:p>
        </p:txBody>
      </p:sp>
      <p:sp>
        <p:nvSpPr>
          <p:cNvPr id="79883" name="TextBox 19"/>
          <p:cNvSpPr txBox="1">
            <a:spLocks noChangeArrowheads="1"/>
          </p:cNvSpPr>
          <p:nvPr/>
        </p:nvSpPr>
        <p:spPr bwMode="auto">
          <a:xfrm>
            <a:off x="4252913" y="2754313"/>
            <a:ext cx="31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Georgia" pitchFamily="18" charset="0"/>
              </a:rPr>
              <a:t>•</a:t>
            </a:r>
            <a:endParaRPr lang="en-US" sz="2400"/>
          </a:p>
        </p:txBody>
      </p:sp>
      <p:sp>
        <p:nvSpPr>
          <p:cNvPr id="79884" name="TextBox 19"/>
          <p:cNvSpPr txBox="1">
            <a:spLocks noChangeArrowheads="1"/>
          </p:cNvSpPr>
          <p:nvPr/>
        </p:nvSpPr>
        <p:spPr bwMode="auto">
          <a:xfrm>
            <a:off x="4252913" y="3744913"/>
            <a:ext cx="31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Georgia" pitchFamily="18" charset="0"/>
              </a:rPr>
              <a:t>•</a:t>
            </a:r>
            <a:endParaRPr lang="en-US" sz="2400"/>
          </a:p>
        </p:txBody>
      </p:sp>
      <p:sp>
        <p:nvSpPr>
          <p:cNvPr id="79885" name="TextBox 19"/>
          <p:cNvSpPr txBox="1">
            <a:spLocks noChangeArrowheads="1"/>
          </p:cNvSpPr>
          <p:nvPr/>
        </p:nvSpPr>
        <p:spPr bwMode="auto">
          <a:xfrm>
            <a:off x="4252913" y="4752975"/>
            <a:ext cx="31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Georgia" pitchFamily="18" charset="0"/>
              </a:rPr>
              <a:t>•</a:t>
            </a:r>
            <a:endParaRPr lang="en-US" sz="24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797" y="3616325"/>
            <a:ext cx="2009178" cy="1028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38300" y="4950690"/>
            <a:ext cx="1962150" cy="1367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80175" y="5389880"/>
            <a:ext cx="1854200" cy="1112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Deciphering Hieroglyphs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40313" y="6600825"/>
            <a:ext cx="2743200" cy="20955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1926" name="Picture 19" descr="Jean-Francois_Champollion_2 Color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3013" y="4481513"/>
            <a:ext cx="12382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21" descr="thomas young W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50" y="3502025"/>
            <a:ext cx="78105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8" name="Picture 27" descr="Copy of key_puzzle piece splash 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4775" y="3843338"/>
            <a:ext cx="17145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0" name="Picture 25" descr="leaf CA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1950" y="5386388"/>
            <a:ext cx="6762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1" name="Picture 24" descr="Bee CA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37325" y="5530850"/>
            <a:ext cx="6588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TextBox 15"/>
          <p:cNvSpPr txBox="1">
            <a:spLocks noChangeArrowheads="1"/>
          </p:cNvSpPr>
          <p:nvPr/>
        </p:nvSpPr>
        <p:spPr bwMode="auto">
          <a:xfrm>
            <a:off x="1457326" y="1487488"/>
            <a:ext cx="6724650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88B8"/>
                </a:solidFill>
                <a:latin typeface="Georgia" pitchFamily="18" charset="0"/>
              </a:rPr>
              <a:t>What have you learned about creativity from the deciphering of the Rosetta stone?</a:t>
            </a:r>
          </a:p>
          <a:p>
            <a:endParaRPr lang="en-US" dirty="0">
              <a:solidFill>
                <a:srgbClr val="00A1DA"/>
              </a:solidFill>
            </a:endParaRPr>
          </a:p>
        </p:txBody>
      </p:sp>
      <p:pic>
        <p:nvPicPr>
          <p:cNvPr id="81933" name="Picture 2"/>
          <p:cNvPicPr>
            <a:picLocks noChangeAspect="1" noChangeArrowheads="1"/>
          </p:cNvPicPr>
          <p:nvPr/>
        </p:nvPicPr>
        <p:blipFill>
          <a:blip r:embed="rId9" cstate="print"/>
          <a:srcRect t="3947" r="4716"/>
          <a:stretch>
            <a:fillRect/>
          </a:stretch>
        </p:blipFill>
        <p:spPr bwMode="auto">
          <a:xfrm>
            <a:off x="3498850" y="3394075"/>
            <a:ext cx="1801813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4" name="Picture 26" descr="ptolemy cartouche CA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6113" y="3676650"/>
            <a:ext cx="123031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5" name="Picture 30" descr="Ramesses_II_cartouches_at_Tanis CA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45425" y="5454650"/>
            <a:ext cx="9969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8401" y="3927475"/>
            <a:ext cx="780473" cy="66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Cuneiform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3" name="TextBox 16"/>
          <p:cNvSpPr txBox="1">
            <a:spLocks noChangeArrowheads="1"/>
          </p:cNvSpPr>
          <p:nvPr/>
        </p:nvSpPr>
        <p:spPr bwMode="auto">
          <a:xfrm>
            <a:off x="4068763" y="1503363"/>
            <a:ext cx="425608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600000"/>
                </a:solidFill>
                <a:latin typeface="Georgia" pitchFamily="18" charset="0"/>
              </a:rPr>
              <a:t>Creative Contribution: Writing (cuneiform)</a:t>
            </a:r>
          </a:p>
          <a:p>
            <a:endParaRPr lang="en-US" dirty="0"/>
          </a:p>
        </p:txBody>
      </p:sp>
      <p:pic>
        <p:nvPicPr>
          <p:cNvPr id="83974" name="Picture 13" descr="The image “http://home.cfl.rr.com/crossland/AncientCivilizations/Middle_East_Civilizations/Sumerians/cuneiform_writing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411288"/>
            <a:ext cx="2709863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3975" name="TextBox 18"/>
          <p:cNvSpPr txBox="1">
            <a:spLocks noChangeArrowheads="1"/>
          </p:cNvSpPr>
          <p:nvPr/>
        </p:nvSpPr>
        <p:spPr bwMode="auto">
          <a:xfrm>
            <a:off x="4105275" y="2667000"/>
            <a:ext cx="477678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ct val="20000"/>
              </a:spcAft>
            </a:pPr>
            <a:r>
              <a:rPr lang="en-US" sz="2400" dirty="0">
                <a:latin typeface="Georgia" pitchFamily="18" charset="0"/>
              </a:rPr>
              <a:t>Sumerian language not connected to any other </a:t>
            </a:r>
            <a:r>
              <a:rPr lang="en-US" sz="2000" dirty="0">
                <a:solidFill>
                  <a:srgbClr val="600000"/>
                </a:solidFill>
                <a:latin typeface="Georgia" pitchFamily="18" charset="0"/>
              </a:rPr>
              <a:t>(</a:t>
            </a:r>
            <a:r>
              <a:rPr lang="en-US" sz="2000" dirty="0" err="1">
                <a:solidFill>
                  <a:srgbClr val="600000"/>
                </a:solidFill>
                <a:latin typeface="Georgia" pitchFamily="18" charset="0"/>
              </a:rPr>
              <a:t>Adamic</a:t>
            </a:r>
            <a:r>
              <a:rPr lang="en-US" sz="2000" dirty="0">
                <a:solidFill>
                  <a:srgbClr val="600000"/>
                </a:solidFill>
                <a:latin typeface="Georgia" pitchFamily="18" charset="0"/>
              </a:rPr>
              <a:t>?)</a:t>
            </a:r>
            <a:endParaRPr lang="en-US" dirty="0">
              <a:solidFill>
                <a:srgbClr val="600000"/>
              </a:solidFill>
            </a:endParaRPr>
          </a:p>
        </p:txBody>
      </p:sp>
      <p:sp>
        <p:nvSpPr>
          <p:cNvPr id="83976" name="TextBox 23"/>
          <p:cNvSpPr txBox="1">
            <a:spLocks noChangeArrowheads="1"/>
          </p:cNvSpPr>
          <p:nvPr/>
        </p:nvSpPr>
        <p:spPr bwMode="auto">
          <a:xfrm>
            <a:off x="4105275" y="4521200"/>
            <a:ext cx="477678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ct val="20000"/>
              </a:spcAft>
            </a:pPr>
            <a:r>
              <a:rPr lang="en-US" sz="2400">
                <a:latin typeface="Georgia" pitchFamily="18" charset="0"/>
              </a:rPr>
              <a:t>Adopted by later empires because it could apply to any language</a:t>
            </a:r>
          </a:p>
        </p:txBody>
      </p:sp>
      <p:sp>
        <p:nvSpPr>
          <p:cNvPr id="83977" name="TextBox 28"/>
          <p:cNvSpPr txBox="1">
            <a:spLocks noChangeArrowheads="1"/>
          </p:cNvSpPr>
          <p:nvPr/>
        </p:nvSpPr>
        <p:spPr bwMode="auto">
          <a:xfrm>
            <a:off x="4105275" y="3482975"/>
            <a:ext cx="4776788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ct val="20000"/>
              </a:spcAft>
            </a:pPr>
            <a:r>
              <a:rPr lang="en-US" sz="2400">
                <a:latin typeface="Georgia" pitchFamily="18" charset="0"/>
              </a:rPr>
              <a:t>Sumerians used cuneiform</a:t>
            </a:r>
            <a:endParaRPr lang="en-US" sz="1000">
              <a:latin typeface="Georgia" pitchFamily="18" charset="0"/>
            </a:endParaRPr>
          </a:p>
        </p:txBody>
      </p:sp>
      <p:sp>
        <p:nvSpPr>
          <p:cNvPr id="83978" name="TextBox 31"/>
          <p:cNvSpPr txBox="1">
            <a:spLocks noChangeArrowheads="1"/>
          </p:cNvSpPr>
          <p:nvPr/>
        </p:nvSpPr>
        <p:spPr bwMode="auto">
          <a:xfrm>
            <a:off x="4105275" y="4002088"/>
            <a:ext cx="4776788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ct val="20000"/>
              </a:spcAft>
            </a:pPr>
            <a:r>
              <a:rPr lang="en-US" sz="2400">
                <a:latin typeface="Georgia" pitchFamily="18" charset="0"/>
              </a:rPr>
              <a:t>Recorded business and laws</a:t>
            </a:r>
            <a:endParaRPr lang="en-US" sz="1000">
              <a:latin typeface="Georgia" pitchFamily="18" charset="0"/>
            </a:endParaRPr>
          </a:p>
        </p:txBody>
      </p:sp>
      <p:sp>
        <p:nvSpPr>
          <p:cNvPr id="83979" name="TextBox 33"/>
          <p:cNvSpPr txBox="1">
            <a:spLocks noChangeArrowheads="1"/>
          </p:cNvSpPr>
          <p:nvPr/>
        </p:nvSpPr>
        <p:spPr bwMode="auto">
          <a:xfrm>
            <a:off x="4105275" y="5337175"/>
            <a:ext cx="4776788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ct val="20000"/>
              </a:spcAft>
            </a:pPr>
            <a:r>
              <a:rPr lang="en-US" sz="2400">
                <a:latin typeface="Georgia" pitchFamily="18" charset="0"/>
              </a:rPr>
              <a:t>1200 known characters</a:t>
            </a:r>
            <a:endParaRPr lang="en-US"/>
          </a:p>
        </p:txBody>
      </p:sp>
      <p:pic>
        <p:nvPicPr>
          <p:cNvPr id="83980" name="Picture 34" descr="800px-Clay_foundation_cylinder_of_Nabonidus W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3988" y="4791075"/>
            <a:ext cx="238760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3400" y="100013"/>
            <a:ext cx="76962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Cuneiform—Assyrian Gate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021" name="Picture 7" descr=" Babylonian wall with lions and cuneifor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1735138"/>
            <a:ext cx="5729287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022" name="Picture 11" descr="Cuneiform on Assyrian gat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840038"/>
            <a:ext cx="279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00013"/>
            <a:ext cx="8229600" cy="71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633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Cuneiform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069" name="Picture 4"/>
          <p:cNvPicPr>
            <a:picLocks noChangeAspect="1" noChangeArrowheads="1"/>
          </p:cNvPicPr>
          <p:nvPr/>
        </p:nvPicPr>
        <p:blipFill>
          <a:blip r:embed="rId4" cstate="print"/>
          <a:srcRect l="-1141" r="-2014" b="22477"/>
          <a:stretch>
            <a:fillRect/>
          </a:stretch>
        </p:blipFill>
        <p:spPr bwMode="auto">
          <a:xfrm>
            <a:off x="171450" y="1265238"/>
            <a:ext cx="5105400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7"/>
          <p:cNvSpPr txBox="1">
            <a:spLocks/>
          </p:cNvSpPr>
          <p:nvPr/>
        </p:nvSpPr>
        <p:spPr bwMode="auto">
          <a:xfrm>
            <a:off x="5300663" y="1987550"/>
            <a:ext cx="3840162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defRPr/>
            </a:pPr>
            <a:r>
              <a:rPr lang="en-US" sz="2600" kern="0" dirty="0">
                <a:latin typeface="Georgia" pitchFamily="18" charset="0"/>
                <a:cs typeface="ＭＳ Ｐゴシック" pitchFamily="-65" charset="-128"/>
              </a:rPr>
              <a:t>Began with tokens </a:t>
            </a:r>
            <a:r>
              <a:rPr lang="en-US" sz="2600" kern="0" dirty="0" smtClean="0">
                <a:latin typeface="Georgia" pitchFamily="18" charset="0"/>
                <a:cs typeface="ＭＳ Ｐゴシック" pitchFamily="-65" charset="-128"/>
              </a:rPr>
              <a:t>  </a:t>
            </a:r>
            <a:r>
              <a:rPr lang="en-US" sz="2000" kern="0" dirty="0" smtClean="0">
                <a:latin typeface="Georgia" pitchFamily="18" charset="0"/>
                <a:cs typeface="ＭＳ Ｐゴシック" pitchFamily="-65" charset="-128"/>
              </a:rPr>
              <a:t>(</a:t>
            </a:r>
            <a:r>
              <a:rPr lang="en-US" sz="2000" kern="0" dirty="0">
                <a:latin typeface="Georgia" pitchFamily="18" charset="0"/>
                <a:cs typeface="ＭＳ Ｐゴシック" pitchFamily="-65" charset="-128"/>
              </a:rPr>
              <a:t>money)</a:t>
            </a:r>
          </a:p>
        </p:txBody>
      </p:sp>
      <p:sp>
        <p:nvSpPr>
          <p:cNvPr id="13" name="Right Arrow 12"/>
          <p:cNvSpPr/>
          <p:nvPr/>
        </p:nvSpPr>
        <p:spPr>
          <a:xfrm rot="10800000">
            <a:off x="1081088" y="2076450"/>
            <a:ext cx="4183062" cy="376238"/>
          </a:xfrm>
          <a:prstGeom prst="rightArrow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1916113" y="2870200"/>
            <a:ext cx="3348037" cy="385763"/>
          </a:xfrm>
          <a:prstGeom prst="rightArrow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2760663" y="3694113"/>
            <a:ext cx="2503487" cy="387350"/>
          </a:xfrm>
          <a:prstGeom prst="rightArrow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800000">
            <a:off x="4510088" y="4481513"/>
            <a:ext cx="754062" cy="355600"/>
          </a:xfrm>
          <a:prstGeom prst="rightArrow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Content Placeholder 7"/>
          <p:cNvSpPr txBox="1">
            <a:spLocks/>
          </p:cNvSpPr>
          <p:nvPr/>
        </p:nvSpPr>
        <p:spPr bwMode="auto">
          <a:xfrm>
            <a:off x="5302250" y="2792414"/>
            <a:ext cx="36703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defRPr/>
            </a:pPr>
            <a:r>
              <a:rPr lang="en-US" sz="2600" kern="0" dirty="0">
                <a:latin typeface="Georgia" pitchFamily="18" charset="0"/>
                <a:cs typeface="ＭＳ Ｐゴシック" pitchFamily="-65" charset="-128"/>
              </a:rPr>
              <a:t>Drawings of tokens</a:t>
            </a:r>
          </a:p>
          <a:p>
            <a:pPr marL="514350" indent="-514350" eaLnBrk="0" hangingPunct="0">
              <a:spcBef>
                <a:spcPct val="20000"/>
              </a:spcBef>
              <a:defRPr/>
            </a:pPr>
            <a:endParaRPr lang="en-US" kern="0" dirty="0">
              <a:latin typeface="Georgia" pitchFamily="18" charset="0"/>
              <a:cs typeface="ＭＳ Ｐゴシック" pitchFamily="-65" charset="-128"/>
            </a:endParaRPr>
          </a:p>
        </p:txBody>
      </p:sp>
      <p:sp>
        <p:nvSpPr>
          <p:cNvPr id="14" name="Content Placeholder 7"/>
          <p:cNvSpPr txBox="1">
            <a:spLocks/>
          </p:cNvSpPr>
          <p:nvPr/>
        </p:nvSpPr>
        <p:spPr bwMode="auto">
          <a:xfrm>
            <a:off x="5340350" y="4392613"/>
            <a:ext cx="3670300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defRPr/>
            </a:pPr>
            <a:r>
              <a:rPr lang="en-US" sz="2600" kern="0" dirty="0" smtClean="0">
                <a:latin typeface="Georgia" pitchFamily="18" charset="0"/>
                <a:cs typeface="ＭＳ Ｐゴシック" pitchFamily="-65" charset="-128"/>
              </a:rPr>
              <a:t>Symbols </a:t>
            </a:r>
            <a:r>
              <a:rPr lang="en-US" sz="2600" kern="0" dirty="0">
                <a:latin typeface="Georgia" pitchFamily="18" charset="0"/>
                <a:cs typeface="ＭＳ Ｐゴシック" pitchFamily="-65" charset="-128"/>
              </a:rPr>
              <a:t>(simple)</a:t>
            </a:r>
          </a:p>
        </p:txBody>
      </p:sp>
      <p:sp>
        <p:nvSpPr>
          <p:cNvPr id="15" name="Content Placeholder 7"/>
          <p:cNvSpPr txBox="1">
            <a:spLocks/>
          </p:cNvSpPr>
          <p:nvPr/>
        </p:nvSpPr>
        <p:spPr bwMode="auto">
          <a:xfrm>
            <a:off x="5330825" y="3633789"/>
            <a:ext cx="3670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defRPr/>
            </a:pPr>
            <a:r>
              <a:rPr lang="en-US" sz="2600" kern="0" dirty="0" smtClean="0">
                <a:latin typeface="Georgia" pitchFamily="18" charset="0"/>
                <a:cs typeface="ＭＳ Ｐゴシック" pitchFamily="-65" charset="-128"/>
              </a:rPr>
              <a:t>Symbols </a:t>
            </a:r>
            <a:r>
              <a:rPr lang="en-US" sz="2600" kern="0" dirty="0">
                <a:latin typeface="Georgia" pitchFamily="18" charset="0"/>
                <a:cs typeface="ＭＳ Ｐゴシック" pitchFamily="-65" charset="-128"/>
              </a:rPr>
              <a:t>(complex)</a:t>
            </a:r>
          </a:p>
          <a:p>
            <a:pPr marL="514350" indent="-514350" eaLnBrk="0" hangingPunct="0">
              <a:spcBef>
                <a:spcPct val="20000"/>
              </a:spcBef>
              <a:defRPr/>
            </a:pPr>
            <a:endParaRPr lang="en-US" sz="1600" kern="0" dirty="0">
              <a:latin typeface="Georgia" pitchFamily="18" charset="0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6" grpId="0" animBg="1"/>
      <p:bldP spid="17" grpId="0" animBg="1"/>
      <p:bldP spid="18" grpId="0" animBg="1"/>
      <p:bldP spid="19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800475" y="3209925"/>
            <a:ext cx="2762250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114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00013"/>
            <a:ext cx="9144000" cy="71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Chinese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7" name="TextBox 13"/>
          <p:cNvSpPr txBox="1">
            <a:spLocks noChangeArrowheads="1"/>
          </p:cNvSpPr>
          <p:nvPr/>
        </p:nvSpPr>
        <p:spPr bwMode="auto">
          <a:xfrm>
            <a:off x="452438" y="1281113"/>
            <a:ext cx="8469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Georgia" pitchFamily="18" charset="0"/>
              </a:rPr>
              <a:t>Same writing system used for Mandarin, Cantonese, </a:t>
            </a:r>
            <a:r>
              <a:rPr lang="en-US" sz="2800" dirty="0" smtClean="0">
                <a:latin typeface="Georgia" pitchFamily="18" charset="0"/>
              </a:rPr>
              <a:t>Japanese</a:t>
            </a:r>
            <a:endParaRPr lang="en-US" dirty="0"/>
          </a:p>
        </p:txBody>
      </p:sp>
      <p:pic>
        <p:nvPicPr>
          <p:cNvPr id="9011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4745038"/>
            <a:ext cx="25622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3259138"/>
            <a:ext cx="2667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3754438"/>
            <a:ext cx="25431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1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275" y="4238625"/>
            <a:ext cx="2095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2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275" y="5329238"/>
            <a:ext cx="2438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3" name="TextBox 23"/>
          <p:cNvSpPr txBox="1">
            <a:spLocks noChangeArrowheads="1"/>
          </p:cNvSpPr>
          <p:nvPr/>
        </p:nvSpPr>
        <p:spPr bwMode="auto">
          <a:xfrm>
            <a:off x="436563" y="2384425"/>
            <a:ext cx="64166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Georgia" pitchFamily="18" charset="0"/>
              </a:rPr>
              <a:t>Pictographs </a:t>
            </a:r>
            <a:r>
              <a:rPr lang="en-US" sz="2000" dirty="0">
                <a:latin typeface="Georgia" pitchFamily="18" charset="0"/>
              </a:rPr>
              <a:t>(evolution to symbols)</a:t>
            </a:r>
          </a:p>
          <a:p>
            <a:endParaRPr lang="en-US" dirty="0"/>
          </a:p>
        </p:txBody>
      </p:sp>
      <p:sp>
        <p:nvSpPr>
          <p:cNvPr id="90124" name="TextBox 24"/>
          <p:cNvSpPr txBox="1">
            <a:spLocks noChangeArrowheads="1"/>
          </p:cNvSpPr>
          <p:nvPr/>
        </p:nvSpPr>
        <p:spPr bwMode="auto">
          <a:xfrm>
            <a:off x="1281113" y="3263900"/>
            <a:ext cx="2376487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r"/>
            <a:r>
              <a:rPr lang="en-US" sz="2400" b="1" dirty="0">
                <a:solidFill>
                  <a:srgbClr val="600000"/>
                </a:solidFill>
                <a:latin typeface="Georgia" pitchFamily="18" charset="0"/>
              </a:rPr>
              <a:t>Sun</a:t>
            </a:r>
          </a:p>
          <a:p>
            <a:pPr lvl="1" algn="r">
              <a:lnSpc>
                <a:spcPct val="150000"/>
              </a:lnSpc>
            </a:pPr>
            <a:r>
              <a:rPr lang="en-US" sz="2400" b="1" dirty="0">
                <a:solidFill>
                  <a:srgbClr val="600000"/>
                </a:solidFill>
                <a:latin typeface="Georgia" pitchFamily="18" charset="0"/>
              </a:rPr>
              <a:t>Moon</a:t>
            </a:r>
          </a:p>
          <a:p>
            <a:pPr lvl="1" algn="r">
              <a:lnSpc>
                <a:spcPct val="150000"/>
              </a:lnSpc>
            </a:pPr>
            <a:r>
              <a:rPr lang="en-US" sz="2400" b="1" dirty="0">
                <a:solidFill>
                  <a:srgbClr val="600000"/>
                </a:solidFill>
                <a:latin typeface="Georgia" pitchFamily="18" charset="0"/>
              </a:rPr>
              <a:t>Mountain</a:t>
            </a:r>
          </a:p>
          <a:p>
            <a:pPr lvl="1" algn="r">
              <a:lnSpc>
                <a:spcPct val="150000"/>
              </a:lnSpc>
            </a:pPr>
            <a:r>
              <a:rPr lang="en-US" sz="2400" b="1" dirty="0">
                <a:solidFill>
                  <a:srgbClr val="600000"/>
                </a:solidFill>
                <a:latin typeface="Georgia" pitchFamily="18" charset="0"/>
              </a:rPr>
              <a:t>Water</a:t>
            </a:r>
          </a:p>
          <a:p>
            <a:pPr lvl="1" algn="r">
              <a:lnSpc>
                <a:spcPct val="150000"/>
              </a:lnSpc>
            </a:pPr>
            <a:r>
              <a:rPr lang="en-US" sz="2400" b="1" dirty="0">
                <a:solidFill>
                  <a:srgbClr val="600000"/>
                </a:solidFill>
                <a:latin typeface="Georgia" pitchFamily="18" charset="0"/>
              </a:rPr>
              <a:t>Bird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00013"/>
            <a:ext cx="9144000" cy="71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WRITING</a:t>
            </a:r>
          </a:p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Chinese (evolution)</a:t>
            </a:r>
            <a:endParaRPr lang="en-US" sz="3000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65" name="Picture 2" descr="http://www.chinese-outpost.com/language/images/characters/styles/storiaevoluz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75" y="1542380"/>
            <a:ext cx="5391150" cy="1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Content Placeholder 7"/>
          <p:cNvSpPr txBox="1">
            <a:spLocks/>
          </p:cNvSpPr>
          <p:nvPr/>
        </p:nvSpPr>
        <p:spPr bwMode="auto">
          <a:xfrm>
            <a:off x="1768475" y="3079750"/>
            <a:ext cx="55895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71550" lvl="1" indent="-514350">
              <a:spcBef>
                <a:spcPct val="20000"/>
              </a:spcBef>
              <a:buFont typeface="ITC Bookman Demi"/>
              <a:buAutoNum type="arabicPeriod"/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Carving on Oracular Bone</a:t>
            </a:r>
          </a:p>
          <a:p>
            <a:pPr marL="971550" lvl="1" indent="-514350">
              <a:spcBef>
                <a:spcPct val="20000"/>
              </a:spcBef>
              <a:buFont typeface="ITC Bookman Demi"/>
              <a:buAutoNum type="arabicPeriod"/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Inscription on bronze work</a:t>
            </a:r>
          </a:p>
          <a:p>
            <a:pPr marL="971550" lvl="1" indent="-514350">
              <a:spcBef>
                <a:spcPct val="20000"/>
              </a:spcBef>
              <a:buFont typeface="ITC Bookman Demi"/>
              <a:buAutoNum type="arabicPeriod"/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Small seal style</a:t>
            </a:r>
          </a:p>
          <a:p>
            <a:pPr marL="971550" lvl="1" indent="-514350">
              <a:spcBef>
                <a:spcPct val="20000"/>
              </a:spcBef>
              <a:buFont typeface="ITC Bookman Demi"/>
              <a:buAutoNum type="arabicPeriod"/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Administrative style</a:t>
            </a:r>
          </a:p>
          <a:p>
            <a:pPr marL="971550" lvl="1" indent="-514350">
              <a:spcBef>
                <a:spcPct val="20000"/>
              </a:spcBef>
              <a:buFont typeface="ITC Bookman Demi"/>
              <a:buAutoNum type="arabicPeriod"/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Exemplar style</a:t>
            </a:r>
          </a:p>
          <a:p>
            <a:pPr marL="971550" lvl="1" indent="-514350">
              <a:spcBef>
                <a:spcPct val="20000"/>
              </a:spcBef>
              <a:buFont typeface="ITC Bookman Demi"/>
              <a:buAutoNum type="arabicPeriod"/>
              <a:defRPr/>
            </a:pPr>
            <a:r>
              <a:rPr lang="en-US" sz="2800" kern="0" dirty="0">
                <a:latin typeface="Georgia" pitchFamily="18" charset="0"/>
                <a:cs typeface="ＭＳ Ｐゴシック"/>
              </a:rPr>
              <a:t>Cursive style</a:t>
            </a:r>
          </a:p>
        </p:txBody>
      </p:sp>
      <p:pic>
        <p:nvPicPr>
          <p:cNvPr id="92167" name="Picture 78" descr="Character Ma Orac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150" y="5235575"/>
            <a:ext cx="757238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79" descr="Character Ma Se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88300" y="5356225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80" descr="Character Ma Cler.sv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6163" y="59959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0" name="Picture 81" descr="Character Ma Sem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56563" y="6053138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9600" y="152400"/>
            <a:ext cx="76962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FLOW of Civilization </a:t>
            </a:r>
            <a:br>
              <a:rPr lang="en-US" sz="3000" b="1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Essential Elements for Civilization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3886200"/>
            <a:ext cx="2895600" cy="2286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6261" name="Picture 11" descr="Wheat illust gif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7075" y="1154113"/>
            <a:ext cx="927100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13" descr="Egyptians rowing boa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288" y="2581275"/>
            <a:ext cx="17653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263" name="Picture 14" descr="Smallmouth_bass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44555" flipH="1">
            <a:off x="898525" y="1811338"/>
            <a:ext cx="144780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20" descr="Cuneform Cylinder_Nabonidus_BM_WA9112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4863" y="5334000"/>
            <a:ext cx="22002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265" name="Picture 21" descr="Society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3940175"/>
            <a:ext cx="1371600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298950" y="1497013"/>
            <a:ext cx="41021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defRPr/>
            </a:pPr>
            <a:r>
              <a:rPr lang="en-US" sz="3000" kern="0" dirty="0" err="1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ood</a:t>
            </a:r>
            <a:endParaRPr lang="en-US" sz="30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60763" y="1155700"/>
            <a:ext cx="685800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 kern="0" dirty="0">
                <a:solidFill>
                  <a:srgbClr val="600000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F</a:t>
            </a:r>
            <a:endParaRPr lang="en-US" sz="8000" dirty="0">
              <a:solidFill>
                <a:srgbClr val="6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0763" y="2476500"/>
            <a:ext cx="685800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 kern="0" dirty="0">
                <a:solidFill>
                  <a:srgbClr val="600000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L</a:t>
            </a:r>
            <a:endParaRPr lang="en-US" sz="8000" dirty="0">
              <a:solidFill>
                <a:srgbClr val="6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2663" y="3830638"/>
            <a:ext cx="685800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 kern="0" dirty="0">
                <a:solidFill>
                  <a:srgbClr val="600000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O</a:t>
            </a:r>
            <a:endParaRPr lang="en-US" sz="8000" dirty="0">
              <a:solidFill>
                <a:srgbClr val="6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7088" y="5100638"/>
            <a:ext cx="12414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 kern="0" dirty="0">
                <a:solidFill>
                  <a:srgbClr val="600000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W</a:t>
            </a:r>
            <a:endParaRPr lang="en-US" sz="8000" dirty="0">
              <a:solidFill>
                <a:srgbClr val="6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4437063" y="4260850"/>
            <a:ext cx="41021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defRPr/>
            </a:pPr>
            <a:r>
              <a:rPr lang="en-US" sz="3000" kern="0" dirty="0" err="1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rder</a:t>
            </a:r>
            <a:r>
              <a:rPr lang="en-US" sz="30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 and</a:t>
            </a:r>
            <a:r>
              <a:rPr lang="en-US" sz="3000" kern="0" dirty="0" smtClean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 hierarchy</a:t>
            </a:r>
            <a:endParaRPr lang="en-US" sz="30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marL="609600" indent="-609600">
              <a:spcBef>
                <a:spcPct val="20000"/>
              </a:spcBef>
              <a:buFontTx/>
              <a:buAutoNum type="arabicPeriod"/>
              <a:defRPr/>
            </a:pPr>
            <a:endParaRPr lang="en-US" sz="30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marL="609600" indent="-60960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  </a:t>
            </a: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437063" y="5459413"/>
            <a:ext cx="41021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defRPr/>
            </a:pPr>
            <a:r>
              <a:rPr lang="en-US" sz="3000" kern="0" dirty="0" err="1" smtClean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ritten</a:t>
            </a:r>
            <a:r>
              <a:rPr lang="en-US" sz="3000" kern="0" dirty="0" smtClean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 communication</a:t>
            </a:r>
            <a:endParaRPr lang="en-US" sz="30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marL="609600" indent="-609600">
              <a:spcBef>
                <a:spcPct val="20000"/>
              </a:spcBef>
              <a:buFontTx/>
              <a:buAutoNum type="arabicPeriod"/>
              <a:defRPr/>
            </a:pPr>
            <a:endParaRPr lang="en-US" sz="28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4351338" y="2800350"/>
            <a:ext cx="41021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defRPr/>
            </a:pPr>
            <a:r>
              <a:rPr lang="en-US" sz="3000" kern="0" dirty="0" err="1" smtClean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abor</a:t>
            </a:r>
            <a:r>
              <a:rPr lang="en-US" sz="3000" kern="0" dirty="0" smtClean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 specialization</a:t>
            </a:r>
            <a:endParaRPr lang="en-US" sz="30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en-US" sz="30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en-US" sz="28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</p:txBody>
      </p:sp>
      <p:sp>
        <p:nvSpPr>
          <p:cNvPr id="96275" name="TextBox 23"/>
          <p:cNvSpPr txBox="1">
            <a:spLocks noChangeArrowheads="1"/>
          </p:cNvSpPr>
          <p:nvPr/>
        </p:nvSpPr>
        <p:spPr bwMode="auto">
          <a:xfrm>
            <a:off x="4298950" y="2033588"/>
            <a:ext cx="4256088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b="1" dirty="0">
                <a:solidFill>
                  <a:srgbClr val="00A1DA"/>
                </a:solidFill>
                <a:latin typeface="Verdana" pitchFamily="34" charset="0"/>
              </a:rPr>
              <a:t>Freedom to join into cities</a:t>
            </a:r>
          </a:p>
          <a:p>
            <a:endParaRPr lang="en-US" sz="2000" dirty="0"/>
          </a:p>
        </p:txBody>
      </p:sp>
      <p:sp>
        <p:nvSpPr>
          <p:cNvPr id="96276" name="TextBox 24"/>
          <p:cNvSpPr txBox="1">
            <a:spLocks noChangeArrowheads="1"/>
          </p:cNvSpPr>
          <p:nvPr/>
        </p:nvSpPr>
        <p:spPr bwMode="auto">
          <a:xfrm>
            <a:off x="4349750" y="3384550"/>
            <a:ext cx="38290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b="1" dirty="0">
                <a:solidFill>
                  <a:srgbClr val="00B0F0"/>
                </a:solidFill>
                <a:latin typeface="Verdana" pitchFamily="34" charset="0"/>
              </a:rPr>
              <a:t>Working together and using technology</a:t>
            </a:r>
          </a:p>
          <a:p>
            <a:endParaRPr lang="en-US" dirty="0"/>
          </a:p>
        </p:txBody>
      </p:sp>
      <p:sp>
        <p:nvSpPr>
          <p:cNvPr id="96277" name="TextBox 25"/>
          <p:cNvSpPr txBox="1">
            <a:spLocks noChangeArrowheads="1"/>
          </p:cNvSpPr>
          <p:nvPr/>
        </p:nvSpPr>
        <p:spPr bwMode="auto">
          <a:xfrm>
            <a:off x="4435475" y="4802188"/>
            <a:ext cx="31099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b="1" dirty="0">
                <a:solidFill>
                  <a:srgbClr val="00B0F0"/>
                </a:solidFill>
                <a:latin typeface="Verdana" pitchFamily="34" charset="0"/>
              </a:rPr>
              <a:t>Everyone in place</a:t>
            </a:r>
          </a:p>
          <a:p>
            <a:endParaRPr lang="en-US" dirty="0"/>
          </a:p>
        </p:txBody>
      </p:sp>
      <p:sp>
        <p:nvSpPr>
          <p:cNvPr id="96278" name="TextBox 26"/>
          <p:cNvSpPr txBox="1">
            <a:spLocks noChangeArrowheads="1"/>
          </p:cNvSpPr>
          <p:nvPr/>
        </p:nvSpPr>
        <p:spPr bwMode="auto">
          <a:xfrm>
            <a:off x="4425950" y="5997575"/>
            <a:ext cx="3341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b="1" dirty="0">
                <a:solidFill>
                  <a:srgbClr val="00B0F0"/>
                </a:solidFill>
                <a:latin typeface="Verdana" pitchFamily="34" charset="0"/>
              </a:rPr>
              <a:t>Share information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1" grpId="0"/>
      <p:bldP spid="22" grpId="0" build="p"/>
      <p:bldP spid="23" grpId="0" build="p"/>
      <p:bldP spid="96275" grpId="0"/>
      <p:bldP spid="96276" grpId="0"/>
      <p:bldP spid="96277" grpId="0"/>
      <p:bldP spid="9627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4" descr="agricul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8215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87386" y="3546567"/>
            <a:ext cx="4191000" cy="2743200"/>
          </a:xfrm>
          <a:prstGeom prst="rect">
            <a:avLst/>
          </a:prstGeom>
          <a:solidFill>
            <a:srgbClr val="73353F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2" name="Rectangle 15"/>
          <p:cNvSpPr>
            <a:spLocks noChangeArrowheads="1"/>
          </p:cNvSpPr>
          <p:nvPr/>
        </p:nvSpPr>
        <p:spPr bwMode="auto">
          <a:xfrm>
            <a:off x="274323" y="3931922"/>
            <a:ext cx="4191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cap="small" spc="100" dirty="0" smtClean="0">
                <a:solidFill>
                  <a:srgbClr val="FFFFCC"/>
                </a:solidFill>
                <a:latin typeface="Georgia" pitchFamily="18" charset="0"/>
                <a:ea typeface="ＭＳ Ｐゴシック" charset="-128"/>
              </a:rPr>
              <a:t>Thank You</a:t>
            </a:r>
            <a:endParaRPr lang="en-US" sz="4400" cap="small" spc="100" dirty="0">
              <a:solidFill>
                <a:srgbClr val="FFFFCC"/>
              </a:solidFill>
              <a:latin typeface="Georgia" pitchFamily="18" charset="0"/>
              <a:ea typeface="ＭＳ Ｐゴシック" charset="-128"/>
            </a:endParaRPr>
          </a:p>
        </p:txBody>
      </p:sp>
      <p:sp>
        <p:nvSpPr>
          <p:cNvPr id="30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8386" y="5029201"/>
            <a:ext cx="3352800" cy="836022"/>
          </a:xfrm>
        </p:spPr>
        <p:txBody>
          <a:bodyPr anchor="t"/>
          <a:lstStyle/>
          <a:p>
            <a:pPr eaLnBrk="1" hangingPunct="1"/>
            <a:r>
              <a:rPr lang="en-US" sz="4000" dirty="0" smtClean="0">
                <a:solidFill>
                  <a:srgbClr val="B9FFB9"/>
                </a:solidFill>
                <a:latin typeface="Georgia" pitchFamily="18" charset="0"/>
                <a:ea typeface="ＭＳ Ｐゴシック" pitchFamily="34" charset="-128"/>
              </a:rPr>
              <a:t>Be Civilized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20786" y="4887687"/>
            <a:ext cx="312420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03566" y="2024743"/>
            <a:ext cx="3958045" cy="3344091"/>
          </a:xfrm>
          <a:prstGeom prst="rect">
            <a:avLst/>
          </a:prstGeom>
          <a:solidFill>
            <a:srgbClr val="4C26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4" descr="PPT1  background cli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9600" y="152400"/>
            <a:ext cx="76962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Why Man Creates</a:t>
            </a:r>
            <a:br>
              <a:rPr lang="en-US" sz="3000" b="1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Edifice of Civilization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Why man creates.mov" descr="/Users/abs3/Movies/Why Man Creates/Why man create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7013" y="2344738"/>
            <a:ext cx="32416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584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152400"/>
            <a:ext cx="8229600" cy="6400800"/>
            <a:chOff x="533400" y="152400"/>
            <a:chExt cx="8229600" cy="6400800"/>
          </a:xfrm>
        </p:grpSpPr>
        <p:sp>
          <p:nvSpPr>
            <p:cNvPr id="11" name="Rectangle 3"/>
            <p:cNvSpPr txBox="1">
              <a:spLocks noChangeArrowheads="1"/>
            </p:cNvSpPr>
            <p:nvPr/>
          </p:nvSpPr>
          <p:spPr bwMode="auto">
            <a:xfrm>
              <a:off x="609600" y="152400"/>
              <a:ext cx="7696200" cy="762000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3000" b="1" dirty="0">
                  <a:solidFill>
                    <a:srgbClr val="6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The FLOW of Civilization </a:t>
              </a:r>
              <a:br>
                <a:rPr lang="en-US" sz="3000" b="1" dirty="0">
                  <a:solidFill>
                    <a:srgbClr val="6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en-US" sz="3000" b="1" dirty="0">
                  <a:solidFill>
                    <a:srgbClr val="6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Essential Elements for Civilization</a:t>
              </a:r>
              <a:endParaRPr lang="en-US" sz="3000" b="1" kern="0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8200" y="3886200"/>
              <a:ext cx="2895600" cy="228600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8197" name="Picture 11" descr="Wheat illust gif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9475" y="1154113"/>
              <a:ext cx="927100" cy="1420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8" name="Picture 13" descr="Egyptians rowing boa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98563" y="2655888"/>
              <a:ext cx="1765300" cy="1127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199" name="Picture 14" descr="Smallmouth_bass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644555" flipH="1">
              <a:off x="1244600" y="1843088"/>
              <a:ext cx="1203325" cy="46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00" name="Picture 20" descr="Cuneform Cylinder_Nabonidus_BM_WA91128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4863" y="5334000"/>
              <a:ext cx="2200275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01" name="Picture 21" descr="Society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06550" y="3951288"/>
              <a:ext cx="1371600" cy="1233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533400" y="1143000"/>
              <a:ext cx="8229600" cy="0"/>
            </a:xfrm>
            <a:prstGeom prst="line">
              <a:avLst/>
            </a:prstGeom>
            <a:ln>
              <a:solidFill>
                <a:srgbClr val="733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own Arrow 21"/>
            <p:cNvSpPr/>
            <p:nvPr/>
          </p:nvSpPr>
          <p:spPr>
            <a:xfrm>
              <a:off x="3117850" y="1289050"/>
              <a:ext cx="2146300" cy="5216525"/>
            </a:xfrm>
            <a:prstGeom prst="downArrow">
              <a:avLst/>
            </a:prstGeom>
            <a:solidFill>
              <a:srgbClr val="B5E9F9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48088" y="1155700"/>
              <a:ext cx="685800" cy="13223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0" b="1" kern="0" dirty="0">
                  <a:solidFill>
                    <a:srgbClr val="600000"/>
                  </a:solidFill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F</a:t>
              </a:r>
              <a:endParaRPr lang="en-US" sz="8000" dirty="0">
                <a:solidFill>
                  <a:srgbClr val="600000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00463" y="3830638"/>
              <a:ext cx="685800" cy="13223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0" b="1" kern="0" dirty="0">
                  <a:solidFill>
                    <a:srgbClr val="600000"/>
                  </a:solidFill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O</a:t>
              </a:r>
              <a:endParaRPr lang="en-US" sz="8000" dirty="0">
                <a:solidFill>
                  <a:srgbClr val="600000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54413" y="5100638"/>
              <a:ext cx="1241425" cy="1323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0" b="1" kern="0" dirty="0">
                  <a:solidFill>
                    <a:srgbClr val="600000"/>
                  </a:solidFill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W</a:t>
              </a:r>
              <a:endParaRPr lang="en-US" sz="8000" dirty="0">
                <a:solidFill>
                  <a:srgbClr val="600000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48088" y="2528888"/>
              <a:ext cx="685800" cy="13223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0" b="1" kern="0" dirty="0">
                  <a:solidFill>
                    <a:srgbClr val="600000"/>
                  </a:solidFill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L</a:t>
              </a:r>
              <a:endParaRPr lang="en-US" sz="8000" dirty="0">
                <a:solidFill>
                  <a:srgbClr val="600000"/>
                </a:solidFill>
                <a:ea typeface="ＭＳ Ｐゴシック"/>
                <a:cs typeface="ＭＳ Ｐゴシック"/>
              </a:endParaRPr>
            </a:p>
          </p:txBody>
        </p:sp>
        <p:sp>
          <p:nvSpPr>
            <p:cNvPr id="13" name="Rectangle 4"/>
            <p:cNvSpPr txBox="1">
              <a:spLocks noChangeArrowheads="1"/>
            </p:cNvSpPr>
            <p:nvPr/>
          </p:nvSpPr>
          <p:spPr bwMode="auto">
            <a:xfrm>
              <a:off x="4627563" y="1325563"/>
              <a:ext cx="4102100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609600" indent="-609600">
                <a:spcBef>
                  <a:spcPct val="20000"/>
                </a:spcBef>
                <a:defRPr/>
              </a:pPr>
              <a:r>
                <a:rPr lang="en-US" sz="3000" kern="0" dirty="0" err="1"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ood</a:t>
              </a:r>
              <a:r>
                <a:rPr lang="en-US" sz="3000" kern="0" dirty="0"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 in abundance</a:t>
              </a:r>
            </a:p>
            <a:p>
              <a:pPr marL="609600" indent="-609600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3000" kern="0" dirty="0"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from fixed location</a:t>
              </a:r>
            </a:p>
            <a:p>
              <a:pPr marL="609600" indent="-609600">
                <a:spcBef>
                  <a:spcPct val="20000"/>
                </a:spcBef>
                <a:buFontTx/>
                <a:buAutoNum type="arabicPeriod"/>
                <a:defRPr/>
              </a:pPr>
              <a:endParaRPr lang="en-US" sz="3000" kern="0" dirty="0" smtClean="0">
                <a:latin typeface="Georgia" pitchFamily="18" charset="0"/>
                <a:ea typeface="ＭＳ Ｐゴシック" charset="-128"/>
                <a:cs typeface="ＭＳ Ｐゴシック" pitchFamily="-65" charset="-128"/>
              </a:endParaRPr>
            </a:p>
            <a:p>
              <a:pPr marL="609600" indent="-609600">
                <a:spcBef>
                  <a:spcPct val="20000"/>
                </a:spcBef>
                <a:defRPr/>
              </a:pPr>
              <a:r>
                <a:rPr lang="en-US" sz="3000" kern="0" dirty="0" err="1" smtClean="0"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abor</a:t>
              </a:r>
              <a:r>
                <a:rPr lang="en-US" sz="3000" kern="0" dirty="0" smtClean="0"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 specialization</a:t>
              </a:r>
              <a:endParaRPr lang="en-US" sz="30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endParaRPr>
            </a:p>
            <a:p>
              <a:pPr marL="609600" indent="-609600">
                <a:spcBef>
                  <a:spcPct val="20000"/>
                </a:spcBef>
                <a:buFontTx/>
                <a:buAutoNum type="arabicPeriod"/>
                <a:defRPr/>
              </a:pPr>
              <a:endParaRPr lang="en-US" sz="30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endParaRPr>
            </a:p>
            <a:p>
              <a:pPr marL="609600" indent="-609600">
                <a:spcBef>
                  <a:spcPct val="20000"/>
                </a:spcBef>
                <a:defRPr/>
              </a:pPr>
              <a:r>
                <a:rPr lang="en-US" sz="3000" kern="0" dirty="0" err="1"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rder</a:t>
              </a:r>
              <a:r>
                <a:rPr lang="en-US" sz="3000" kern="0" dirty="0"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 and</a:t>
              </a:r>
              <a:r>
                <a:rPr lang="en-US" sz="3000" kern="0" dirty="0" smtClean="0"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 organization </a:t>
              </a:r>
            </a:p>
            <a:p>
              <a:pPr marL="609600" indent="-609600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3000" kern="0" dirty="0" smtClean="0"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of society</a:t>
              </a:r>
              <a:endParaRPr lang="en-US" sz="30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endParaRPr>
            </a:p>
            <a:p>
              <a:pPr marL="609600" indent="-609600">
                <a:spcBef>
                  <a:spcPct val="20000"/>
                </a:spcBef>
                <a:buFontTx/>
                <a:buAutoNum type="arabicPeriod"/>
                <a:defRPr/>
              </a:pPr>
              <a:endParaRPr lang="en-US" sz="3000" kern="0" dirty="0" smtClean="0">
                <a:latin typeface="Georgia" pitchFamily="18" charset="0"/>
                <a:ea typeface="ＭＳ Ｐゴシック" charset="-128"/>
                <a:cs typeface="ＭＳ Ｐゴシック" pitchFamily="-65" charset="-128"/>
              </a:endParaRPr>
            </a:p>
            <a:p>
              <a:pPr marL="609600" indent="-609600">
                <a:spcBef>
                  <a:spcPct val="20000"/>
                </a:spcBef>
                <a:defRPr/>
              </a:pPr>
              <a:r>
                <a:rPr lang="en-US" sz="3000" kern="0" dirty="0" err="1" smtClean="0"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riting</a:t>
              </a:r>
              <a:r>
                <a:rPr lang="en-US" sz="3000" kern="0" dirty="0" smtClean="0">
                  <a:latin typeface="Georgia" pitchFamily="18" charset="0"/>
                  <a:ea typeface="ＭＳ Ｐゴシック" charset="-128"/>
                  <a:cs typeface="ＭＳ Ｐゴシック" pitchFamily="-65" charset="-128"/>
                </a:rPr>
                <a:t> system</a:t>
              </a:r>
              <a:endParaRPr lang="en-US" sz="30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endParaRPr>
            </a:p>
            <a:p>
              <a:pPr marL="609600" indent="-609600">
                <a:spcBef>
                  <a:spcPct val="20000"/>
                </a:spcBef>
                <a:buFontTx/>
                <a:buAutoNum type="arabicPeriod"/>
                <a:defRPr/>
              </a:pPr>
              <a:endParaRPr lang="en-US" sz="28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44500" y="1193800"/>
            <a:ext cx="8699500" cy="5664200"/>
          </a:xfrm>
        </p:spPr>
        <p:txBody>
          <a:bodyPr/>
          <a:lstStyle/>
          <a:p>
            <a:r>
              <a:rPr lang="en-US" sz="2800" dirty="0" smtClean="0">
                <a:latin typeface="Georgia"/>
                <a:cs typeface="Georgia"/>
              </a:rPr>
              <a:t>Allowed localization of population into cities </a:t>
            </a:r>
          </a:p>
          <a:p>
            <a:r>
              <a:rPr lang="en-US" sz="2800" dirty="0" smtClean="0">
                <a:latin typeface="Georgia"/>
                <a:cs typeface="Georgia"/>
              </a:rPr>
              <a:t>Allowed increased population density</a:t>
            </a:r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  <a:cs typeface="Georgia"/>
              </a:rPr>
              <a:t>Led to focused technological developments:</a:t>
            </a:r>
          </a:p>
          <a:p>
            <a:pPr lvl="1"/>
            <a:endParaRPr lang="en-US" sz="2000" dirty="0" smtClean="0">
              <a:solidFill>
                <a:srgbClr val="800000"/>
              </a:solidFill>
              <a:latin typeface="Georgia"/>
              <a:cs typeface="Georgia"/>
            </a:endParaRPr>
          </a:p>
          <a:p>
            <a:pPr lvl="1">
              <a:buNone/>
            </a:pPr>
            <a:r>
              <a:rPr lang="en-US" sz="2400" b="1" dirty="0" smtClean="0">
                <a:solidFill>
                  <a:srgbClr val="663300"/>
                </a:solidFill>
                <a:latin typeface="Georgia"/>
                <a:cs typeface="Georgia"/>
              </a:rPr>
              <a:t>  Agriculture</a:t>
            </a:r>
          </a:p>
          <a:p>
            <a:pPr lvl="1">
              <a:buNone/>
            </a:pPr>
            <a:endParaRPr lang="en-US" sz="2400" dirty="0" smtClean="0">
              <a:solidFill>
                <a:srgbClr val="800000"/>
              </a:solidFill>
              <a:latin typeface="Georgia"/>
              <a:cs typeface="Georgia"/>
            </a:endParaRPr>
          </a:p>
          <a:p>
            <a:pPr lvl="1">
              <a:buNone/>
            </a:pPr>
            <a:r>
              <a:rPr lang="en-US" sz="2400" b="1" dirty="0" smtClean="0">
                <a:solidFill>
                  <a:srgbClr val="663300"/>
                </a:solidFill>
                <a:latin typeface="Georgia"/>
                <a:cs typeface="Georgia"/>
              </a:rPr>
              <a:t>                Plow</a:t>
            </a:r>
          </a:p>
          <a:p>
            <a:pPr lvl="1">
              <a:buNone/>
            </a:pPr>
            <a:endParaRPr lang="en-US" sz="3000" dirty="0" smtClean="0">
              <a:solidFill>
                <a:srgbClr val="800000"/>
              </a:solidFill>
              <a:latin typeface="Georgia"/>
              <a:cs typeface="Georgia"/>
            </a:endParaRPr>
          </a:p>
          <a:p>
            <a:pPr lvl="1">
              <a:buNone/>
            </a:pPr>
            <a:r>
              <a:rPr lang="en-US" sz="2400" b="1" dirty="0" smtClean="0">
                <a:solidFill>
                  <a:srgbClr val="663300"/>
                </a:solidFill>
                <a:latin typeface="Georgia"/>
                <a:cs typeface="Georgia"/>
              </a:rPr>
              <a:t>                               Wheel</a:t>
            </a:r>
          </a:p>
          <a:p>
            <a:pPr lvl="1">
              <a:buNone/>
            </a:pPr>
            <a:endParaRPr lang="en-US" sz="2400" dirty="0" smtClean="0">
              <a:solidFill>
                <a:srgbClr val="800000"/>
              </a:solidFill>
              <a:latin typeface="Georgia"/>
              <a:cs typeface="Georgia"/>
            </a:endParaRPr>
          </a:p>
          <a:p>
            <a:pPr lvl="1">
              <a:buNone/>
            </a:pPr>
            <a:r>
              <a:rPr lang="en-US" sz="2400" b="1" dirty="0" smtClean="0">
                <a:solidFill>
                  <a:srgbClr val="663300"/>
                </a:solidFill>
                <a:latin typeface="Georgia"/>
                <a:cs typeface="Georgia"/>
              </a:rPr>
              <a:t>                                            Materials </a:t>
            </a:r>
          </a:p>
          <a:p>
            <a:pPr lvl="1">
              <a:lnSpc>
                <a:spcPct val="70000"/>
              </a:lnSpc>
              <a:buNone/>
            </a:pPr>
            <a:r>
              <a:rPr lang="en-US" sz="2400" b="1" dirty="0" smtClean="0">
                <a:solidFill>
                  <a:srgbClr val="663300"/>
                </a:solidFill>
                <a:latin typeface="Georgia"/>
                <a:cs typeface="Georgia"/>
              </a:rPr>
              <a:t>                                            development</a:t>
            </a:r>
            <a:endParaRPr lang="en-US" sz="2400" b="1" dirty="0">
              <a:solidFill>
                <a:srgbClr val="663300"/>
              </a:solidFill>
              <a:latin typeface="Georgia"/>
              <a:cs typeface="Georgia"/>
            </a:endParaRPr>
          </a:p>
        </p:txBody>
      </p:sp>
      <p:pic>
        <p:nvPicPr>
          <p:cNvPr id="10242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9600" y="427038"/>
            <a:ext cx="76962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Domesticated Food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egyptian pl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7225" y="3743324"/>
            <a:ext cx="1842469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9" name="Picture 11" descr="Wheat illust gif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8950" y="2730062"/>
            <a:ext cx="649863" cy="9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50" name="Picture 23" descr="corn illus gif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543628">
            <a:off x="3724278" y="2860675"/>
            <a:ext cx="3095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51" name="Picture 22" descr="corn illus gif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7939" y="2805113"/>
            <a:ext cx="38258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52" name="Picture 15" descr="Making bricks CA.png"/>
          <p:cNvPicPr>
            <a:picLocks noChangeAspect="1"/>
          </p:cNvPicPr>
          <p:nvPr/>
        </p:nvPicPr>
        <p:blipFill>
          <a:blip r:embed="rId8" cstate="print"/>
          <a:srcRect t="8695"/>
          <a:stretch>
            <a:fillRect/>
          </a:stretch>
        </p:blipFill>
        <p:spPr bwMode="auto">
          <a:xfrm>
            <a:off x="6504464" y="5400674"/>
            <a:ext cx="2096611" cy="133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53" name="Picture 15" descr="wheel ancient.gif"/>
          <p:cNvPicPr>
            <a:picLocks noChangeAspect="1"/>
          </p:cNvPicPr>
          <p:nvPr/>
        </p:nvPicPr>
        <p:blipFill>
          <a:blip r:embed="rId9" cstate="print"/>
          <a:srcRect l="5852" r="10178" b="6447"/>
          <a:stretch>
            <a:fillRect/>
          </a:stretch>
        </p:blipFill>
        <p:spPr bwMode="auto">
          <a:xfrm>
            <a:off x="4610100" y="4778447"/>
            <a:ext cx="1047750" cy="89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9600" y="427038"/>
            <a:ext cx="76962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Domesticated Food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Rectangle 14"/>
          <p:cNvSpPr>
            <a:spLocks noChangeArrowheads="1"/>
          </p:cNvSpPr>
          <p:nvPr/>
        </p:nvSpPr>
        <p:spPr bwMode="auto">
          <a:xfrm>
            <a:off x="561975" y="1338263"/>
            <a:ext cx="7867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Georgia" pitchFamily="18" charset="0"/>
              </a:rPr>
              <a:t>The key step was </a:t>
            </a:r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grain</a:t>
            </a:r>
            <a:r>
              <a:rPr lang="en-US" sz="2800" dirty="0">
                <a:solidFill>
                  <a:srgbClr val="600000"/>
                </a:solidFill>
                <a:latin typeface="Georgia" pitchFamily="18" charset="0"/>
              </a:rPr>
              <a:t> </a:t>
            </a:r>
            <a:r>
              <a:rPr lang="en-US" sz="2800" b="1" dirty="0">
                <a:solidFill>
                  <a:srgbClr val="600000"/>
                </a:solidFill>
                <a:latin typeface="Georgia" pitchFamily="18" charset="0"/>
              </a:rPr>
              <a:t>domestication</a:t>
            </a:r>
            <a:r>
              <a:rPr lang="en-US" sz="2800" dirty="0">
                <a:solidFill>
                  <a:srgbClr val="600000"/>
                </a:solidFill>
                <a:latin typeface="Georgia" pitchFamily="18" charset="0"/>
              </a:rPr>
              <a:t>.</a:t>
            </a:r>
          </a:p>
        </p:txBody>
      </p:sp>
      <p:sp>
        <p:nvSpPr>
          <p:cNvPr id="12295" name="TextBox 19"/>
          <p:cNvSpPr txBox="1">
            <a:spLocks noChangeArrowheads="1"/>
          </p:cNvSpPr>
          <p:nvPr/>
        </p:nvSpPr>
        <p:spPr bwMode="auto">
          <a:xfrm>
            <a:off x="2892425" y="2087563"/>
            <a:ext cx="6389687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Georgia" pitchFamily="18" charset="0"/>
              </a:rPr>
              <a:t>56 wild </a:t>
            </a:r>
            <a:r>
              <a:rPr lang="en-US" sz="2400" dirty="0" smtClean="0">
                <a:latin typeface="Georgia" pitchFamily="18" charset="0"/>
              </a:rPr>
              <a:t>grasses </a:t>
            </a:r>
            <a:r>
              <a:rPr lang="en-US" sz="2400" dirty="0">
                <a:latin typeface="Georgia" pitchFamily="18" charset="0"/>
              </a:rPr>
              <a:t>possible </a:t>
            </a:r>
            <a:r>
              <a:rPr lang="en-US" sz="2000" dirty="0">
                <a:latin typeface="Georgia" pitchFamily="18" charset="0"/>
              </a:rPr>
              <a:t>(seed size, seed retention, nutrition, storage, etc.)</a:t>
            </a:r>
          </a:p>
          <a:p>
            <a:endParaRPr lang="en-US" dirty="0"/>
          </a:p>
        </p:txBody>
      </p:sp>
      <p:sp>
        <p:nvSpPr>
          <p:cNvPr id="12296" name="TextBox 20"/>
          <p:cNvSpPr txBox="1">
            <a:spLocks noChangeArrowheads="1"/>
          </p:cNvSpPr>
          <p:nvPr/>
        </p:nvSpPr>
        <p:spPr bwMode="auto">
          <a:xfrm>
            <a:off x="2892425" y="2943225"/>
            <a:ext cx="60833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400" dirty="0">
                <a:latin typeface="Georgia" pitchFamily="18" charset="0"/>
              </a:rPr>
              <a:t>32 varieties in Mediterranean Eurasia </a:t>
            </a:r>
            <a:r>
              <a:rPr lang="en-US" sz="2000" dirty="0">
                <a:latin typeface="Georgia" pitchFamily="18" charset="0"/>
              </a:rPr>
              <a:t>(versus 11 max elsewhere)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297" name="Rectangle 21"/>
          <p:cNvSpPr>
            <a:spLocks noChangeArrowheads="1"/>
          </p:cNvSpPr>
          <p:nvPr/>
        </p:nvSpPr>
        <p:spPr bwMode="auto">
          <a:xfrm>
            <a:off x="561975" y="4216400"/>
            <a:ext cx="79962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663300"/>
                </a:solidFill>
                <a:latin typeface="Georgia" pitchFamily="18" charset="0"/>
              </a:rPr>
              <a:t>Hence, civilization began in the areas where grain domestication was easiest.</a:t>
            </a:r>
          </a:p>
        </p:txBody>
      </p:sp>
      <p:pic>
        <p:nvPicPr>
          <p:cNvPr id="12298" name="Picture 22" descr="grain 1 C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5181600"/>
            <a:ext cx="2006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9" name="Picture 23" descr="grain rice 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8538" y="5181600"/>
            <a:ext cx="204152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00" name="Picture 24" descr="Grain 2 C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4825" y="5181600"/>
            <a:ext cx="2055813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300" y="2009774"/>
            <a:ext cx="2197100" cy="1647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7325" y="2251075"/>
            <a:ext cx="1041400" cy="1041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PT1  background cli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2286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7050" y="166688"/>
            <a:ext cx="7696200" cy="1038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Labor Specialization </a:t>
            </a:r>
          </a:p>
          <a:p>
            <a:pPr algn="ctr">
              <a:defRPr/>
            </a:pP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Brought </a:t>
            </a:r>
            <a:r>
              <a:rPr lang="en-US" sz="3000" b="1" dirty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T</a:t>
            </a:r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ＭＳ Ｐゴシック" charset="-128"/>
              </a:rPr>
              <a:t>echnology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2125" y="3071813"/>
            <a:ext cx="2871788" cy="2144712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2">
              <a:defRPr/>
            </a:pPr>
            <a:r>
              <a:rPr lang="en-US" sz="2200" dirty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Technology</a:t>
            </a:r>
            <a:r>
              <a:rPr lang="en-US" sz="2200" dirty="0" smtClean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 was </a:t>
            </a:r>
            <a:r>
              <a:rPr lang="en-US" sz="2200" dirty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intuitive and rarely </a:t>
            </a:r>
            <a:r>
              <a:rPr lang="en-US" sz="2200" dirty="0" smtClean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needed science. </a:t>
            </a:r>
            <a:endParaRPr lang="en-US" sz="2200" dirty="0">
              <a:solidFill>
                <a:schemeClr val="tx1"/>
              </a:solidFill>
              <a:latin typeface="Georgia" pitchFamily="18" charset="0"/>
              <a:ea typeface="ＭＳ Ｐゴシック" charset="-128"/>
            </a:endParaRPr>
          </a:p>
          <a:p>
            <a:pPr marL="0" lvl="2">
              <a:defRPr/>
            </a:pPr>
            <a:r>
              <a:rPr lang="en-US" sz="1600" dirty="0" smtClean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(Except </a:t>
            </a:r>
            <a:r>
              <a:rPr lang="en-US" sz="1600" dirty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since the 20</a:t>
            </a:r>
            <a:r>
              <a:rPr lang="en-US" sz="1600" baseline="30000" dirty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th</a:t>
            </a:r>
            <a:r>
              <a:rPr lang="en-US" sz="1600" dirty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 C.)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TextBox 15"/>
          <p:cNvSpPr txBox="1">
            <a:spLocks noChangeArrowheads="1"/>
          </p:cNvSpPr>
          <p:nvPr/>
        </p:nvSpPr>
        <p:spPr bwMode="auto">
          <a:xfrm>
            <a:off x="504825" y="1382713"/>
            <a:ext cx="82518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Georgia" pitchFamily="18" charset="0"/>
              </a:rPr>
              <a:t>Labor specialization in science, art, and business</a:t>
            </a:r>
            <a:r>
              <a:rPr lang="en-US" sz="2800" dirty="0" smtClean="0">
                <a:latin typeface="Georgia" pitchFamily="18" charset="0"/>
              </a:rPr>
              <a:t> was </a:t>
            </a:r>
            <a:r>
              <a:rPr lang="en-US" sz="2800" dirty="0">
                <a:latin typeface="Georgia" pitchFamily="18" charset="0"/>
              </a:rPr>
              <a:t>tied to technology.</a:t>
            </a:r>
          </a:p>
        </p:txBody>
      </p:sp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23813" y="2455863"/>
            <a:ext cx="3989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600000"/>
                </a:solidFill>
                <a:latin typeface="Georgia" pitchFamily="18" charset="0"/>
              </a:rPr>
              <a:t>Technology and . . .</a:t>
            </a:r>
          </a:p>
        </p:txBody>
      </p:sp>
      <p:sp>
        <p:nvSpPr>
          <p:cNvPr id="14344" name="TextBox 19"/>
          <p:cNvSpPr txBox="1">
            <a:spLocks noChangeArrowheads="1"/>
          </p:cNvSpPr>
          <p:nvPr/>
        </p:nvSpPr>
        <p:spPr bwMode="auto">
          <a:xfrm>
            <a:off x="855663" y="2954338"/>
            <a:ext cx="16875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600000"/>
                </a:solidFill>
                <a:latin typeface="Georgia" pitchFamily="18" charset="0"/>
              </a:rPr>
              <a:t>Science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05175" y="3024188"/>
            <a:ext cx="2720975" cy="19812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2">
              <a:defRPr/>
            </a:pPr>
            <a:r>
              <a:rPr lang="en-US" sz="2200" dirty="0" err="1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Techné</a:t>
            </a:r>
            <a:r>
              <a:rPr lang="en-US" sz="2200" dirty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 means technology and also art in ancient </a:t>
            </a:r>
            <a:r>
              <a:rPr lang="en-US" sz="2200" dirty="0" smtClean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Greek.</a:t>
            </a:r>
            <a:endParaRPr lang="en-US" sz="2200" dirty="0">
              <a:solidFill>
                <a:schemeClr val="tx1"/>
              </a:solidFill>
              <a:latin typeface="Georgia" pitchFamily="18" charset="0"/>
              <a:ea typeface="ＭＳ Ｐゴシック" charset="-128"/>
            </a:endParaRPr>
          </a:p>
        </p:txBody>
      </p:sp>
      <p:sp>
        <p:nvSpPr>
          <p:cNvPr id="14346" name="TextBox 20"/>
          <p:cNvSpPr txBox="1">
            <a:spLocks noChangeArrowheads="1"/>
          </p:cNvSpPr>
          <p:nvPr/>
        </p:nvSpPr>
        <p:spPr bwMode="auto">
          <a:xfrm>
            <a:off x="4032250" y="2954338"/>
            <a:ext cx="809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600000"/>
                </a:solidFill>
                <a:latin typeface="Georgia" pitchFamily="18" charset="0"/>
              </a:rPr>
              <a:t>Art</a:t>
            </a:r>
          </a:p>
        </p:txBody>
      </p:sp>
      <p:pic>
        <p:nvPicPr>
          <p:cNvPr id="14347" name="Picture 24" descr="502px-Greek_vase_Dionysos_attica_520_bC WM GNU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4438" y="4862513"/>
            <a:ext cx="1474787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48" name="Picture 25" descr="422px-Egyptian_Carpenter W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7950" y="4125913"/>
            <a:ext cx="1709738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/>
          <p:cNvSpPr/>
          <p:nvPr/>
        </p:nvSpPr>
        <p:spPr>
          <a:xfrm>
            <a:off x="6318250" y="4419600"/>
            <a:ext cx="1946275" cy="38735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4F0D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84888" y="3259138"/>
            <a:ext cx="2824162" cy="1524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2">
              <a:defRPr/>
            </a:pPr>
            <a:r>
              <a:rPr lang="en-US" sz="2200" dirty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Technology helped artisans make improved </a:t>
            </a:r>
            <a:r>
              <a:rPr lang="en-US" sz="2200" dirty="0" smtClean="0">
                <a:solidFill>
                  <a:schemeClr val="tx1"/>
                </a:solidFill>
                <a:latin typeface="Georgia" pitchFamily="18" charset="0"/>
                <a:ea typeface="ＭＳ Ｐゴシック" charset="-128"/>
              </a:rPr>
              <a:t>products.</a:t>
            </a:r>
            <a:endParaRPr lang="en-US" sz="2200" dirty="0">
              <a:solidFill>
                <a:schemeClr val="tx1"/>
              </a:solidFill>
              <a:latin typeface="Georgia" pitchFamily="18" charset="0"/>
              <a:ea typeface="ＭＳ Ｐゴシック" charset="-128"/>
            </a:endParaRPr>
          </a:p>
        </p:txBody>
      </p:sp>
      <p:sp>
        <p:nvSpPr>
          <p:cNvPr id="14351" name="TextBox 21"/>
          <p:cNvSpPr txBox="1">
            <a:spLocks noChangeArrowheads="1"/>
          </p:cNvSpPr>
          <p:nvPr/>
        </p:nvSpPr>
        <p:spPr bwMode="auto">
          <a:xfrm>
            <a:off x="6389688" y="2954338"/>
            <a:ext cx="1992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600000"/>
                </a:solidFill>
                <a:latin typeface="Georgia" pitchFamily="18" charset="0"/>
              </a:rPr>
              <a:t>Business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65875" y="6483350"/>
            <a:ext cx="2016125" cy="363538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5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3288" y="4989513"/>
            <a:ext cx="12303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343" grpId="0"/>
      <p:bldP spid="14344" grpId="0"/>
      <p:bldP spid="24" grpId="0" animBg="1"/>
      <p:bldP spid="14346" grpId="0"/>
      <p:bldP spid="23" grpId="0" animBg="1"/>
      <p:bldP spid="143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7&quot;&gt;&lt;property id=&quot;20148&quot; value=&quot;5&quot;/&gt;&lt;property id=&quot;20300&quot; value=&quot;Slide 2&quot;/&gt;&lt;property id=&quot;20307&quot; value=&quot;389&quot;/&gt;&lt;/object&gt;&lt;object type=&quot;3&quot; unique_id=&quot;10009&quot;&gt;&lt;property id=&quot;20148&quot; value=&quot;5&quot;/&gt;&lt;property id=&quot;20300&quot; value=&quot;Slide 3&quot;/&gt;&lt;property id=&quot;20307&quot; value=&quot;390&quot;/&gt;&lt;/object&gt;&lt;object type=&quot;3&quot; unique_id=&quot;10011&quot;&gt;&lt;property id=&quot;20148&quot; value=&quot;5&quot;/&gt;&lt;property id=&quot;20300&quot; value=&quot;Slide 4&quot;/&gt;&lt;property id=&quot;20307&quot; value=&quot;391&quot;/&gt;&lt;/object&gt;&lt;object type=&quot;3&quot; unique_id=&quot;10027&quot;&gt;&lt;property id=&quot;20148&quot; value=&quot;5&quot;/&gt;&lt;property id=&quot;20300&quot; value=&quot;Slide 20&quot;/&gt;&lt;property id=&quot;20307&quot; value=&quot;388&quot;/&gt;&lt;/object&gt;&lt;object type=&quot;3&quot; unique_id=&quot;10711&quot;&gt;&lt;property id=&quot;20148&quot; value=&quot;5&quot;/&gt;&lt;property id=&quot;20300&quot; value=&quot;Slide 6&quot;/&gt;&lt;property id=&quot;20307&quot; value=&quot;393&quot;/&gt;&lt;/object&gt;&lt;object type=&quot;3&quot; unique_id=&quot;10768&quot;&gt;&lt;property id=&quot;20148&quot; value=&quot;5&quot;/&gt;&lt;property id=&quot;20300&quot; value=&quot;Slide 7&quot;/&gt;&lt;property id=&quot;20307&quot; value=&quot;394&quot;/&gt;&lt;/object&gt;&lt;object type=&quot;3&quot; unique_id=&quot;10997&quot;&gt;&lt;property id=&quot;20148&quot; value=&quot;5&quot;/&gt;&lt;property id=&quot;20300&quot; value=&quot;Slide 8&quot;/&gt;&lt;property id=&quot;20307&quot; value=&quot;395&quot;/&gt;&lt;/object&gt;&lt;object type=&quot;3&quot; unique_id=&quot;11172&quot;&gt;&lt;property id=&quot;20148&quot; value=&quot;5&quot;/&gt;&lt;property id=&quot;20300&quot; value=&quot;Slide 9&quot;/&gt;&lt;property id=&quot;20307&quot; value=&quot;396&quot;/&gt;&lt;/object&gt;&lt;object type=&quot;3&quot; unique_id=&quot;11527&quot;&gt;&lt;property id=&quot;20148&quot; value=&quot;5&quot;/&gt;&lt;property id=&quot;20300&quot; value=&quot;Slide 10&quot;/&gt;&lt;property id=&quot;20307&quot; value=&quot;398&quot;/&gt;&lt;/object&gt;&lt;object type=&quot;3&quot; unique_id=&quot;11529&quot;&gt;&lt;property id=&quot;20148&quot; value=&quot;5&quot;/&gt;&lt;property id=&quot;20300&quot; value=&quot;Slide 12&quot;/&gt;&lt;property id=&quot;20307&quot; value=&quot;399&quot;/&gt;&lt;/object&gt;&lt;object type=&quot;3&quot; unique_id=&quot;11654&quot;&gt;&lt;property id=&quot;20148&quot; value=&quot;5&quot;/&gt;&lt;property id=&quot;20300&quot; value=&quot;Slide 13&quot;/&gt;&lt;property id=&quot;20307&quot; value=&quot;400&quot;/&gt;&lt;/object&gt;&lt;object type=&quot;3&quot; unique_id=&quot;11655&quot;&gt;&lt;property id=&quot;20148&quot; value=&quot;5&quot;/&gt;&lt;property id=&quot;20300&quot; value=&quot;Slide 15&quot;/&gt;&lt;property id=&quot;20307&quot; value=&quot;401&quot;/&gt;&lt;/object&gt;&lt;object type=&quot;3&quot; unique_id=&quot;11720&quot;&gt;&lt;property id=&quot;20148&quot; value=&quot;5&quot;/&gt;&lt;property id=&quot;20300&quot; value=&quot;Slide 14&quot;/&gt;&lt;property id=&quot;20307&quot; value=&quot;402&quot;/&gt;&lt;/object&gt;&lt;object type=&quot;3&quot; unique_id=&quot;12378&quot;&gt;&lt;property id=&quot;20148&quot; value=&quot;5&quot;/&gt;&lt;property id=&quot;20300&quot; value=&quot;Slide 16&quot;/&gt;&lt;property id=&quot;20307&quot; value=&quot;404&quot;/&gt;&lt;/object&gt;&lt;object type=&quot;3&quot; unique_id=&quot;12379&quot;&gt;&lt;property id=&quot;20148&quot; value=&quot;5&quot;/&gt;&lt;property id=&quot;20300&quot; value=&quot;Slide 17&quot;/&gt;&lt;property id=&quot;20307&quot; value=&quot;405&quot;/&gt;&lt;/object&gt;&lt;object type=&quot;3&quot; unique_id=&quot;12380&quot;&gt;&lt;property id=&quot;20148&quot; value=&quot;5&quot;/&gt;&lt;property id=&quot;20300&quot; value=&quot;Slide 18&quot;/&gt;&lt;property id=&quot;20307&quot; value=&quot;406&quot;/&gt;&lt;/object&gt;&lt;object type=&quot;3&quot; unique_id=&quot;12381&quot;&gt;&lt;property id=&quot;20148&quot; value=&quot;5&quot;/&gt;&lt;property id=&quot;20300&quot; value=&quot;Slide 19&quot;/&gt;&lt;property id=&quot;20307&quot; value=&quot;407&quot;/&gt;&lt;/object&gt;&lt;object type=&quot;3&quot; unique_id=&quot;12382&quot;&gt;&lt;property id=&quot;20148&quot; value=&quot;5&quot;/&gt;&lt;property id=&quot;20300&quot; value=&quot;Slide 21&quot;/&gt;&lt;property id=&quot;20307&quot; value=&quot;408&quot;/&gt;&lt;/object&gt;&lt;object type=&quot;3&quot; unique_id=&quot;12383&quot;&gt;&lt;property id=&quot;20148&quot; value=&quot;5&quot;/&gt;&lt;property id=&quot;20300&quot; value=&quot;Slide 24&quot;/&gt;&lt;property id=&quot;20307&quot; value=&quot;409&quot;/&gt;&lt;/object&gt;&lt;object type=&quot;3&quot; unique_id=&quot;14408&quot;&gt;&lt;property id=&quot;20148&quot; value=&quot;5&quot;/&gt;&lt;property id=&quot;20300&quot; value=&quot;Slide 37&quot;/&gt;&lt;property id=&quot;20307&quot; value=&quot;426&quot;/&gt;&lt;/object&gt;&lt;object type=&quot;3&quot; unique_id=&quot;14409&quot;&gt;&lt;property id=&quot;20148&quot; value=&quot;5&quot;/&gt;&lt;property id=&quot;20300&quot; value=&quot;Slide 38&quot;/&gt;&lt;property id=&quot;20307&quot; value=&quot;427&quot;/&gt;&lt;/object&gt;&lt;object type=&quot;3&quot; unique_id=&quot;14410&quot;&gt;&lt;property id=&quot;20148&quot; value=&quot;5&quot;/&gt;&lt;property id=&quot;20300&quot; value=&quot;Slide 39&quot;/&gt;&lt;property id=&quot;20307&quot; value=&quot;428&quot;/&gt;&lt;/object&gt;&lt;object type=&quot;3&quot; unique_id=&quot;14411&quot;&gt;&lt;property id=&quot;20148&quot; value=&quot;5&quot;/&gt;&lt;property id=&quot;20300&quot; value=&quot;Slide 41&quot;/&gt;&lt;property id=&quot;20307&quot; value=&quot;430&quot;/&gt;&lt;/object&gt;&lt;object type=&quot;3&quot; unique_id=&quot;14412&quot;&gt;&lt;property id=&quot;20148&quot; value=&quot;5&quot;/&gt;&lt;property id=&quot;20300&quot; value=&quot;Slide 40&quot;/&gt;&lt;property id=&quot;20307&quot; value=&quot;429&quot;/&gt;&lt;/object&gt;&lt;object type=&quot;3&quot; unique_id=&quot;14413&quot;&gt;&lt;property id=&quot;20148&quot; value=&quot;5&quot;/&gt;&lt;property id=&quot;20300&quot; value=&quot;Slide 42&quot;/&gt;&lt;property id=&quot;20307&quot; value=&quot;431&quot;/&gt;&lt;/object&gt;&lt;object type=&quot;3&quot; unique_id=&quot;14414&quot;&gt;&lt;property id=&quot;20148&quot; value=&quot;5&quot;/&gt;&lt;property id=&quot;20300&quot; value=&quot;Slide 43&quot;/&gt;&lt;property id=&quot;20307&quot; value=&quot;432&quot;/&gt;&lt;/object&gt;&lt;object type=&quot;3&quot; unique_id=&quot;14415&quot;&gt;&lt;property id=&quot;20148&quot; value=&quot;5&quot;/&gt;&lt;property id=&quot;20300&quot; value=&quot;Slide 44&quot;/&gt;&lt;property id=&quot;20307&quot; value=&quot;433&quot;/&gt;&lt;/object&gt;&lt;object type=&quot;3&quot; unique_id=&quot;14418&quot;&gt;&lt;property id=&quot;20148&quot; value=&quot;5&quot;/&gt;&lt;property id=&quot;20300&quot; value=&quot;Slide 45&quot;/&gt;&lt;property id=&quot;20307&quot; value=&quot;436&quot;/&gt;&lt;/object&gt;&lt;object type=&quot;3&quot; unique_id=&quot;15304&quot;&gt;&lt;property id=&quot;20148&quot; value=&quot;5&quot;/&gt;&lt;property id=&quot;20300&quot; value=&quot;Slide 1 - &amp;quot;Creativity Begins to Flow&amp;quot;&quot;/&gt;&lt;property id=&quot;20307&quot; value=&quot;438&quot;/&gt;&lt;/object&gt;&lt;object type=&quot;3&quot; unique_id=&quot;15305&quot;&gt;&lt;property id=&quot;20148&quot; value=&quot;5&quot;/&gt;&lt;property id=&quot;20300&quot; value=&quot;Slide 5&quot;/&gt;&lt;property id=&quot;20307&quot; value=&quot;440&quot;/&gt;&lt;/object&gt;&lt;object type=&quot;3&quot; unique_id=&quot;15306&quot;&gt;&lt;property id=&quot;20148&quot; value=&quot;5&quot;/&gt;&lt;property id=&quot;20300&quot; value=&quot;Slide 11&quot;/&gt;&lt;property id=&quot;20307&quot; value=&quot;441&quot;/&gt;&lt;/object&gt;&lt;object type=&quot;3&quot; unique_id=&quot;15308&quot;&gt;&lt;property id=&quot;20148&quot; value=&quot;5&quot;/&gt;&lt;property id=&quot;20300&quot; value=&quot;Slide 27&quot;/&gt;&lt;property id=&quot;20307&quot; value=&quot;456&quot;/&gt;&lt;/object&gt;&lt;object type=&quot;3&quot; unique_id=&quot;15309&quot;&gt;&lt;property id=&quot;20148&quot; value=&quot;5&quot;/&gt;&lt;property id=&quot;20300&quot; value=&quot;Slide 28&quot;/&gt;&lt;property id=&quot;20307&quot; value=&quot;457&quot;/&gt;&lt;/object&gt;&lt;object type=&quot;3&quot; unique_id=&quot;15310&quot;&gt;&lt;property id=&quot;20148&quot; value=&quot;5&quot;/&gt;&lt;property id=&quot;20300&quot; value=&quot;Slide 29&quot;/&gt;&lt;property id=&quot;20307&quot; value=&quot;458&quot;/&gt;&lt;/object&gt;&lt;object type=&quot;3&quot; unique_id=&quot;15311&quot;&gt;&lt;property id=&quot;20148&quot; value=&quot;5&quot;/&gt;&lt;property id=&quot;20300&quot; value=&quot;Slide 30&quot;/&gt;&lt;property id=&quot;20307&quot; value=&quot;459&quot;/&gt;&lt;/object&gt;&lt;object type=&quot;3&quot; unique_id=&quot;15312&quot;&gt;&lt;property id=&quot;20148&quot; value=&quot;5&quot;/&gt;&lt;property id=&quot;20300&quot; value=&quot;Slide 31&quot;/&gt;&lt;property id=&quot;20307&quot; value=&quot;449&quot;/&gt;&lt;/object&gt;&lt;object type=&quot;3&quot; unique_id=&quot;15313&quot;&gt;&lt;property id=&quot;20148&quot; value=&quot;5&quot;/&gt;&lt;property id=&quot;20300&quot; value=&quot;Slide 32&quot;/&gt;&lt;property id=&quot;20307&quot; value=&quot;450&quot;/&gt;&lt;/object&gt;&lt;object type=&quot;3&quot; unique_id=&quot;15314&quot;&gt;&lt;property id=&quot;20148&quot; value=&quot;5&quot;/&gt;&lt;property id=&quot;20300&quot; value=&quot;Slide 33&quot;/&gt;&lt;property id=&quot;20307&quot; value=&quot;451&quot;/&gt;&lt;/object&gt;&lt;object type=&quot;3&quot; unique_id=&quot;15315&quot;&gt;&lt;property id=&quot;20148&quot; value=&quot;5&quot;/&gt;&lt;property id=&quot;20300&quot; value=&quot;Slide 34&quot;/&gt;&lt;property id=&quot;20307&quot; value=&quot;452&quot;/&gt;&lt;/object&gt;&lt;object type=&quot;3&quot; unique_id=&quot;15316&quot;&gt;&lt;property id=&quot;20148&quot; value=&quot;5&quot;/&gt;&lt;property id=&quot;20300&quot; value=&quot;Slide 35&quot;/&gt;&lt;property id=&quot;20307&quot; value=&quot;453&quot;/&gt;&lt;/object&gt;&lt;object type=&quot;3&quot; unique_id=&quot;15317&quot;&gt;&lt;property id=&quot;20148&quot; value=&quot;5&quot;/&gt;&lt;property id=&quot;20300&quot; value=&quot;Slide 36&quot;/&gt;&lt;property id=&quot;20307&quot; value=&quot;454&quot;/&gt;&lt;/object&gt;&lt;object type=&quot;3&quot; unique_id=&quot;15318&quot;&gt;&lt;property id=&quot;20148&quot; value=&quot;5&quot;/&gt;&lt;property id=&quot;20300&quot; value=&quot;Slide 46 - &amp;quot;Be Civilized&amp;quot;&quot;/&gt;&lt;property id=&quot;20307&quot; value=&quot;439&quot;/&gt;&lt;/object&gt;&lt;object type=&quot;3&quot; unique_id=&quot;15319&quot;&gt;&lt;property id=&quot;20148&quot; value=&quot;5&quot;/&gt;&lt;property id=&quot;20300&quot; value=&quot;Slide 22&quot;/&gt;&lt;property id=&quot;20307&quot; value=&quot;471&quot;/&gt;&lt;/object&gt;&lt;object type=&quot;3&quot; unique_id=&quot;15320&quot;&gt;&lt;property id=&quot;20148&quot; value=&quot;5&quot;/&gt;&lt;property id=&quot;20300&quot; value=&quot;Slide 23&quot;/&gt;&lt;property id=&quot;20307&quot; value=&quot;472&quot;/&gt;&lt;/object&gt;&lt;object type=&quot;3&quot; unique_id=&quot;15321&quot;&gt;&lt;property id=&quot;20148&quot; value=&quot;5&quot;/&gt;&lt;property id=&quot;20300&quot; value=&quot;Slide 25&quot;/&gt;&lt;property id=&quot;20307&quot; value=&quot;466&quot;/&gt;&lt;/object&gt;&lt;object type=&quot;3&quot; unique_id=&quot;15322&quot;&gt;&lt;property id=&quot;20148&quot; value=&quot;5&quot;/&gt;&lt;property id=&quot;20300&quot; value=&quot;Slide 26&quot;/&gt;&lt;property id=&quot;20307&quot; value=&quot;47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ong">
      <a:majorFont>
        <a:latin typeface="ITC Bookman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rong">
    <a:majorFont>
      <a:latin typeface="ITC Bookman Demi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13083</TotalTime>
  <Words>1695</Words>
  <Application>Microsoft Macintosh PowerPoint</Application>
  <PresentationFormat>On-screen Show (4:3)</PresentationFormat>
  <Paragraphs>487</Paragraphs>
  <Slides>48</Slides>
  <Notes>48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Default Design</vt:lpstr>
      <vt:lpstr>Creativity Begins to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Civilized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Creativity</dc:title>
  <dc:creator>strongb</dc:creator>
  <cp:lastModifiedBy>Brent Strong</cp:lastModifiedBy>
  <cp:revision>291</cp:revision>
  <dcterms:created xsi:type="dcterms:W3CDTF">2010-12-17T17:44:37Z</dcterms:created>
  <dcterms:modified xsi:type="dcterms:W3CDTF">2011-06-08T17:00:42Z</dcterms:modified>
</cp:coreProperties>
</file>