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8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00CCFF"/>
    <a:srgbClr val="9933FF"/>
    <a:srgbClr val="990099"/>
    <a:srgbClr val="0066FF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1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B67187-A8D2-C14A-A412-92A751816F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197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2CC8BD-C3B1-934C-8EC6-1BFFE3B57FF1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013790-D529-C747-8592-44649136A0BF}" type="slidenum">
              <a:rPr lang="en-US"/>
              <a:pPr/>
              <a:t>16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A00C9F-7BEF-F04E-9D28-96EA6782BA5E}" type="slidenum">
              <a:rPr lang="en-US"/>
              <a:pPr/>
              <a:t>21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21EE70-3DFD-164A-B85B-365EE2263F1B}" type="slidenum">
              <a:rPr lang="en-US"/>
              <a:pPr/>
              <a:t>22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50C6CB-5F34-D84F-B2BD-BC36CC729FA2}" type="slidenum">
              <a:rPr lang="en-US"/>
              <a:pPr/>
              <a:t>23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CB55C5-5A5E-7144-B95F-9CAF9E773485}" type="slidenum">
              <a:rPr lang="en-US"/>
              <a:pPr/>
              <a:t>24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81BA9-58CB-B348-8F54-46C86E48ED3C}" type="slidenum">
              <a:rPr lang="en-US"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E25740B-398C-1749-8223-E7A26E3D45A1}" type="slidenum">
              <a:rPr lang="en-US" sz="1200">
                <a:latin typeface="Arial" charset="0"/>
              </a:rPr>
              <a:pPr eaLnBrk="1" hangingPunct="1"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17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6B09EB-242D-174C-B3C4-A40C197489A4}" type="slidenum">
              <a:rPr lang="en-US"/>
              <a:pPr/>
              <a:t>9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18D1D-E69F-7543-8631-0B7CDBEBE5F5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F4740-AA35-3A46-BB3F-8379D90AC6CD}" type="slidenum">
              <a:rPr lang="en-US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4A3BB-7626-CF41-B5FA-3B1CAAF943C9}" type="slidenum">
              <a:rPr lang="en-US"/>
              <a:pPr/>
              <a:t>12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90BD7-DD1E-EA40-BEF5-9D84C059CB86}" type="slidenum">
              <a:rPr lang="en-US"/>
              <a:pPr/>
              <a:t>14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44DCA1-FBFD-CF4B-B0B1-7ED7589227F2}" type="slidenum">
              <a:rPr lang="en-US"/>
              <a:pPr/>
              <a:t>15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48AE60-661B-774E-AB71-3BED169DE0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1AC1B4-52CF-EB47-B743-9C05D24974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0476D2-AEFD-7A4E-B7DA-4B6069BF9F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431FB056-D7FD-344C-A6BA-CD3AC70BF8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AF6DC9A-2078-0F48-8C5A-9D71C5BC43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FCB1F-815E-EC4D-9F6F-97EEAA22F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DCD3D2-DC58-A848-91BE-3A4E477362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FF1708-45E8-BF42-AED0-E6E0189BF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8B82E3-17C2-8749-80D1-0C15AF3390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B901FB-E7A0-D745-B064-58CF2611F6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7D74892-EF39-C140-93C5-522994EF57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EA49F4-ABAA-614E-B88C-7814B7183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CE6F90-1D7C-4F41-86F8-668171FE3B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E3DC46-C1D6-7346-B61F-8BBF7E487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E86F07-8B16-5840-A5D5-AEA2C78562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20" Type="http://schemas.openxmlformats.org/officeDocument/2006/relationships/image" Target="../media/image41.jpeg"/><Relationship Id="rId21" Type="http://schemas.openxmlformats.org/officeDocument/2006/relationships/image" Target="../media/image42.jpeg"/><Relationship Id="rId22" Type="http://schemas.openxmlformats.org/officeDocument/2006/relationships/image" Target="../media/image43.jpeg"/><Relationship Id="rId23" Type="http://schemas.openxmlformats.org/officeDocument/2006/relationships/image" Target="../media/image44.jpeg"/><Relationship Id="rId24" Type="http://schemas.openxmlformats.org/officeDocument/2006/relationships/image" Target="../media/image45.jpeg"/><Relationship Id="rId25" Type="http://schemas.openxmlformats.org/officeDocument/2006/relationships/image" Target="../media/image46.jpeg"/><Relationship Id="rId26" Type="http://schemas.openxmlformats.org/officeDocument/2006/relationships/image" Target="../media/image47.jpeg"/><Relationship Id="rId27" Type="http://schemas.openxmlformats.org/officeDocument/2006/relationships/image" Target="../media/image48.jpeg"/><Relationship Id="rId10" Type="http://schemas.openxmlformats.org/officeDocument/2006/relationships/image" Target="../media/image31.jpeg"/><Relationship Id="rId11" Type="http://schemas.openxmlformats.org/officeDocument/2006/relationships/image" Target="../media/image32.jpeg"/><Relationship Id="rId12" Type="http://schemas.openxmlformats.org/officeDocument/2006/relationships/image" Target="../media/image33.jpeg"/><Relationship Id="rId13" Type="http://schemas.openxmlformats.org/officeDocument/2006/relationships/image" Target="../media/image34.jpeg"/><Relationship Id="rId14" Type="http://schemas.openxmlformats.org/officeDocument/2006/relationships/image" Target="../media/image35.jpe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jpeg"/><Relationship Id="rId18" Type="http://schemas.openxmlformats.org/officeDocument/2006/relationships/image" Target="../media/image39.jpeg"/><Relationship Id="rId19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20" Type="http://schemas.openxmlformats.org/officeDocument/2006/relationships/image" Target="../media/image66.jpeg"/><Relationship Id="rId21" Type="http://schemas.openxmlformats.org/officeDocument/2006/relationships/image" Target="../media/image67.png"/><Relationship Id="rId10" Type="http://schemas.openxmlformats.org/officeDocument/2006/relationships/image" Target="../media/image56.png"/><Relationship Id="rId11" Type="http://schemas.openxmlformats.org/officeDocument/2006/relationships/image" Target="../media/image57.jpeg"/><Relationship Id="rId12" Type="http://schemas.openxmlformats.org/officeDocument/2006/relationships/image" Target="../media/image58.jpeg"/><Relationship Id="rId13" Type="http://schemas.openxmlformats.org/officeDocument/2006/relationships/image" Target="../media/image59.jpeg"/><Relationship Id="rId14" Type="http://schemas.openxmlformats.org/officeDocument/2006/relationships/image" Target="../media/image60.jpeg"/><Relationship Id="rId15" Type="http://schemas.openxmlformats.org/officeDocument/2006/relationships/image" Target="../media/image61.jpeg"/><Relationship Id="rId16" Type="http://schemas.openxmlformats.org/officeDocument/2006/relationships/image" Target="../media/image62.jpeg"/><Relationship Id="rId17" Type="http://schemas.openxmlformats.org/officeDocument/2006/relationships/image" Target="../media/image63.jpeg"/><Relationship Id="rId18" Type="http://schemas.openxmlformats.org/officeDocument/2006/relationships/image" Target="../media/image64.png"/><Relationship Id="rId19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pn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7" Type="http://schemas.openxmlformats.org/officeDocument/2006/relationships/image" Target="../media/image88.jpeg"/><Relationship Id="rId8" Type="http://schemas.openxmlformats.org/officeDocument/2006/relationships/image" Target="../media/image89.jpeg"/><Relationship Id="rId9" Type="http://schemas.openxmlformats.org/officeDocument/2006/relationships/image" Target="../media/image90.jpeg"/><Relationship Id="rId10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fg355.groups.et.byu.ne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Introduction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MFG 355</a:t>
            </a:r>
          </a:p>
          <a:p>
            <a:pPr eaLnBrk="1" hangingPunct="1">
              <a:defRPr/>
            </a:pPr>
            <a:r>
              <a:rPr lang="en-US"/>
              <a:t>Plastics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What is a molecule?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638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A collection of atoms having a particular property</a:t>
            </a:r>
          </a:p>
          <a:p>
            <a:pPr eaLnBrk="1" hangingPunct="1">
              <a:defRPr/>
            </a:pPr>
            <a:r>
              <a:rPr lang="en-US"/>
              <a:t>Molecules are made of units of atoms that are bonded together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581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Levels of Focus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Molecular (each atom’s effect)</a:t>
            </a:r>
          </a:p>
          <a:p>
            <a:pPr eaLnBrk="1" hangingPunct="1">
              <a:defRPr/>
            </a:pPr>
            <a:r>
              <a:rPr lang="en-US"/>
              <a:t>Micro (crystals and interactions of several molecules)</a:t>
            </a:r>
          </a:p>
          <a:p>
            <a:pPr eaLnBrk="1" hangingPunct="1">
              <a:defRPr/>
            </a:pPr>
            <a:r>
              <a:rPr lang="en-US"/>
              <a:t>Macro (bulk)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3075" y="3962400"/>
            <a:ext cx="22447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962400"/>
            <a:ext cx="37338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15572" r="22144"/>
          <a:stretch>
            <a:fillRect/>
          </a:stretch>
        </p:blipFill>
        <p:spPr bwMode="auto">
          <a:xfrm>
            <a:off x="457200" y="4038600"/>
            <a:ext cx="2438400" cy="2438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What are plastics used for?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Plastics are usually solids at room temperature</a:t>
            </a:r>
          </a:p>
          <a:p>
            <a:pPr eaLnBrk="1" hangingPunct="1">
              <a:defRPr/>
            </a:pPr>
            <a:r>
              <a:rPr lang="en-US" sz="2800" dirty="0"/>
              <a:t>The bonding in plastics distinguishes them from metals and ceramics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008000"/>
                </a:solidFill>
              </a:rPr>
              <a:t>Raise your hand and identify a plastic in this room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62600" y="4403725"/>
            <a:ext cx="3581400" cy="1692275"/>
            <a:chOff x="3504" y="2774"/>
            <a:chExt cx="2256" cy="1066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3"/>
            <a:srcRect b="30612"/>
            <a:stretch>
              <a:fillRect/>
            </a:stretch>
          </p:blipFill>
          <p:spPr bwMode="auto">
            <a:xfrm>
              <a:off x="3504" y="2774"/>
              <a:ext cx="1110" cy="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3782" y="3143"/>
              <a:ext cx="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Metals</a:t>
              </a:r>
            </a:p>
          </p:txBody>
        </p:sp>
        <p:pic>
          <p:nvPicPr>
            <p:cNvPr id="31751" name="Picture 7"/>
            <p:cNvPicPr>
              <a:picLocks noChangeAspect="1" noChangeArrowheads="1"/>
            </p:cNvPicPr>
            <p:nvPr/>
          </p:nvPicPr>
          <p:blipFill>
            <a:blip r:embed="rId3"/>
            <a:srcRect b="30612"/>
            <a:stretch>
              <a:fillRect/>
            </a:stretch>
          </p:blipFill>
          <p:spPr bwMode="auto">
            <a:xfrm>
              <a:off x="4650" y="2774"/>
              <a:ext cx="1110" cy="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2" name="Text Box 8"/>
            <p:cNvSpPr txBox="1">
              <a:spLocks noChangeArrowheads="1"/>
            </p:cNvSpPr>
            <p:nvPr/>
          </p:nvSpPr>
          <p:spPr bwMode="auto">
            <a:xfrm>
              <a:off x="4838" y="3143"/>
              <a:ext cx="7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Ceramics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190500"/>
            <a:ext cx="8229600" cy="7493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Solid Materials – 3 Types</a:t>
            </a:r>
            <a:endParaRPr lang="en-US" dirty="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069975"/>
            <a:ext cx="8594725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Ceramics</a:t>
            </a:r>
          </a:p>
          <a:p>
            <a:pPr eaLnBrk="1" hangingPunct="1">
              <a:buFont typeface="Wingdings" charset="2"/>
              <a:buNone/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Metals</a:t>
            </a:r>
          </a:p>
          <a:p>
            <a:pPr eaLnBrk="1" hangingPunct="1">
              <a:buFont typeface="Wingdings" charset="2"/>
              <a:buNone/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Polymers</a:t>
            </a:r>
          </a:p>
          <a:p>
            <a:pPr lvl="1" eaLnBrk="1" hangingPunct="1">
              <a:buFont typeface="Wingdings" charset="2"/>
              <a:buNone/>
              <a:defRPr/>
            </a:pPr>
            <a:endParaRPr lang="en-US" smtClean="0"/>
          </a:p>
          <a:p>
            <a:pPr lvl="1" eaLnBrk="1" hangingPunct="1">
              <a:buFont typeface="Wingdings" charset="2"/>
              <a:buNone/>
              <a:defRPr/>
            </a:pPr>
            <a:endParaRPr lang="en-US" smtClean="0"/>
          </a:p>
          <a:p>
            <a:pPr eaLnBrk="1" hangingPunct="1">
              <a:buFont typeface="Wingdings" charset="2"/>
              <a:buNone/>
              <a:defRPr/>
            </a:pPr>
            <a:r>
              <a:rPr lang="en-US" sz="2400" smtClean="0"/>
              <a:t>			</a:t>
            </a:r>
            <a:r>
              <a:rPr lang="en-US" sz="2400" smtClean="0">
                <a:solidFill>
                  <a:srgbClr val="FF0000"/>
                </a:solidFill>
              </a:rPr>
              <a:t>These differ, at the most fundamental level,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2400" smtClean="0">
                <a:solidFill>
                  <a:srgbClr val="FF0000"/>
                </a:solidFill>
              </a:rPr>
              <a:t>			in the types of bonds between the atoms</a:t>
            </a:r>
          </a:p>
          <a:p>
            <a:pPr eaLnBrk="1" hangingPunct="1">
              <a:defRPr/>
            </a:pPr>
            <a:endParaRPr lang="en-US" sz="2400" smtClean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99500" y="6381750"/>
            <a:ext cx="320675" cy="330200"/>
          </a:xfrm>
        </p:spPr>
        <p:txBody>
          <a:bodyPr/>
          <a:lstStyle/>
          <a:p>
            <a:pPr>
              <a:defRPr/>
            </a:pPr>
            <a:fld id="{E97860CE-9847-7046-85AA-E42C0A179509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5313" y="1054100"/>
            <a:ext cx="149383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3050" y="2120900"/>
            <a:ext cx="2065338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75" y="3303588"/>
            <a:ext cx="158273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0663" y="3298825"/>
            <a:ext cx="1320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Plastics Compared to </a:t>
            </a:r>
            <a:br>
              <a:rPr lang="en-US" sz="3200" dirty="0"/>
            </a:br>
            <a:r>
              <a:rPr lang="en-US" sz="3200" dirty="0"/>
              <a:t>Metals and Ceramics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943600" y="1524000"/>
            <a:ext cx="32004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Disadvantage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Lower useful thermal range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High creep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Low structural strength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Low heat dissipation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Poor conductivity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UV degradation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Hard to color match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Affected by solvents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May cause fumes/fire hazard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124200" y="1524000"/>
            <a:ext cx="289560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Arial" charset="0"/>
              </a:rPr>
              <a:t>Advantage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Arial" charset="0"/>
              </a:rPr>
              <a:t>Ease of processing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Arial" charset="0"/>
              </a:rPr>
              <a:t>Low brittleness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Arial" charset="0"/>
              </a:rPr>
              <a:t>Lightweight products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Arial" charset="0"/>
              </a:rPr>
              <a:t>Good thermal insulation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Arial" charset="0"/>
              </a:rPr>
              <a:t>Good electric insulation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Arial" charset="0"/>
              </a:rPr>
              <a:t>Utility as clear material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Arial" charset="0"/>
              </a:rPr>
              <a:t>Use without painting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Arial" charset="0"/>
              </a:rPr>
              <a:t>Can be dissolved (some)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Arial" charset="0"/>
              </a:rPr>
              <a:t>Waste can be burned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335280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Characteristic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Low melting point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High elongation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Low density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Low thermal conductivity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Electrical resistance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Optical clarity (some)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Easily colored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Solvent sensitivity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Flammable</a:t>
            </a:r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228600" y="18288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228600" y="16002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3124200" y="16002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>
            <a:off x="5943600" y="16002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228600" y="6248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History of Polymers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81200" y="2133600"/>
            <a:ext cx="4038600" cy="2087563"/>
          </a:xfrm>
          <a:noFill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81000" y="1143000"/>
            <a:ext cx="7620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Date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1868</a:t>
            </a:r>
          </a:p>
          <a:p>
            <a:r>
              <a:rPr lang="en-US">
                <a:latin typeface="Arial" charset="0"/>
              </a:rPr>
              <a:t>1909</a:t>
            </a:r>
          </a:p>
          <a:p>
            <a:r>
              <a:rPr lang="en-US">
                <a:latin typeface="Arial" charset="0"/>
              </a:rPr>
              <a:t>1919</a:t>
            </a:r>
          </a:p>
          <a:p>
            <a:r>
              <a:rPr lang="en-US">
                <a:latin typeface="Arial" charset="0"/>
              </a:rPr>
              <a:t>1927</a:t>
            </a:r>
          </a:p>
          <a:p>
            <a:r>
              <a:rPr lang="en-US">
                <a:latin typeface="Arial" charset="0"/>
              </a:rPr>
              <a:t>1927</a:t>
            </a:r>
          </a:p>
          <a:p>
            <a:r>
              <a:rPr lang="en-US">
                <a:latin typeface="Arial" charset="0"/>
              </a:rPr>
              <a:t>1929</a:t>
            </a:r>
          </a:p>
          <a:p>
            <a:r>
              <a:rPr lang="en-US">
                <a:latin typeface="Arial" charset="0"/>
              </a:rPr>
              <a:t>1936</a:t>
            </a:r>
          </a:p>
          <a:p>
            <a:r>
              <a:rPr lang="en-US">
                <a:latin typeface="Arial" charset="0"/>
              </a:rPr>
              <a:t>1936</a:t>
            </a:r>
          </a:p>
          <a:p>
            <a:r>
              <a:rPr lang="en-US">
                <a:latin typeface="Arial" charset="0"/>
              </a:rPr>
              <a:t>1938</a:t>
            </a:r>
          </a:p>
          <a:p>
            <a:r>
              <a:rPr lang="en-US">
                <a:latin typeface="Arial" charset="0"/>
              </a:rPr>
              <a:t>1938</a:t>
            </a:r>
          </a:p>
          <a:p>
            <a:r>
              <a:rPr lang="en-US">
                <a:latin typeface="Arial" charset="0"/>
              </a:rPr>
              <a:t>1938</a:t>
            </a:r>
          </a:p>
          <a:p>
            <a:r>
              <a:rPr lang="en-US">
                <a:latin typeface="Arial" charset="0"/>
              </a:rPr>
              <a:t>1939</a:t>
            </a:r>
          </a:p>
          <a:p>
            <a:r>
              <a:rPr lang="en-US">
                <a:latin typeface="Arial" charset="0"/>
              </a:rPr>
              <a:t>1939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1143000"/>
            <a:ext cx="29718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Material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Cellulose Nitrate</a:t>
            </a:r>
          </a:p>
          <a:p>
            <a:r>
              <a:rPr lang="en-US">
                <a:latin typeface="Arial" charset="0"/>
              </a:rPr>
              <a:t>Phenol-Formaldehyde</a:t>
            </a:r>
          </a:p>
          <a:p>
            <a:r>
              <a:rPr lang="en-US">
                <a:latin typeface="Arial" charset="0"/>
              </a:rPr>
              <a:t>Casein</a:t>
            </a:r>
          </a:p>
          <a:p>
            <a:r>
              <a:rPr lang="en-US">
                <a:latin typeface="Arial" charset="0"/>
              </a:rPr>
              <a:t>Cellulose Acetate</a:t>
            </a:r>
          </a:p>
          <a:p>
            <a:r>
              <a:rPr lang="en-US">
                <a:latin typeface="Arial" charset="0"/>
              </a:rPr>
              <a:t>Polyvinyl Chloride</a:t>
            </a:r>
          </a:p>
          <a:p>
            <a:r>
              <a:rPr lang="en-US">
                <a:latin typeface="Arial" charset="0"/>
              </a:rPr>
              <a:t>Urea-Formaldehyde</a:t>
            </a:r>
          </a:p>
          <a:p>
            <a:r>
              <a:rPr lang="en-US">
                <a:latin typeface="Arial" charset="0"/>
              </a:rPr>
              <a:t>Acrylic</a:t>
            </a:r>
          </a:p>
          <a:p>
            <a:r>
              <a:rPr lang="en-US">
                <a:latin typeface="Arial" charset="0"/>
              </a:rPr>
              <a:t>Polyvinyl Acetate</a:t>
            </a:r>
          </a:p>
          <a:p>
            <a:r>
              <a:rPr lang="en-US">
                <a:latin typeface="Arial" charset="0"/>
              </a:rPr>
              <a:t>Polystyrene or Styrene</a:t>
            </a:r>
          </a:p>
          <a:p>
            <a:r>
              <a:rPr lang="en-US">
                <a:latin typeface="Arial" charset="0"/>
              </a:rPr>
              <a:t>Nylon (Polyamide)</a:t>
            </a:r>
          </a:p>
          <a:p>
            <a:r>
              <a:rPr lang="en-US">
                <a:latin typeface="Arial" charset="0"/>
              </a:rPr>
              <a:t>Polyvinyl Butyrate</a:t>
            </a:r>
          </a:p>
          <a:p>
            <a:r>
              <a:rPr lang="en-US">
                <a:latin typeface="Arial" charset="0"/>
              </a:rPr>
              <a:t>Polyvinylidene Chloride</a:t>
            </a:r>
          </a:p>
          <a:p>
            <a:r>
              <a:rPr lang="en-US">
                <a:latin typeface="Arial" charset="0"/>
              </a:rPr>
              <a:t>Melamine-Formaldehyde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114800" y="1143000"/>
            <a:ext cx="38100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Example Use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Figurines</a:t>
            </a:r>
          </a:p>
          <a:p>
            <a:r>
              <a:rPr lang="en-US">
                <a:latin typeface="Arial" charset="0"/>
              </a:rPr>
              <a:t>Electrical equipment</a:t>
            </a:r>
          </a:p>
          <a:p>
            <a:r>
              <a:rPr lang="en-US">
                <a:latin typeface="Arial" charset="0"/>
              </a:rPr>
              <a:t>Beauty accessories</a:t>
            </a:r>
          </a:p>
          <a:p>
            <a:r>
              <a:rPr lang="en-US">
                <a:latin typeface="Arial" charset="0"/>
              </a:rPr>
              <a:t>Cellophane package wrapping </a:t>
            </a:r>
          </a:p>
          <a:p>
            <a:r>
              <a:rPr lang="en-US">
                <a:latin typeface="Arial" charset="0"/>
              </a:rPr>
              <a:t>Pipe, Synthetic Leather</a:t>
            </a:r>
          </a:p>
          <a:p>
            <a:r>
              <a:rPr lang="en-US">
                <a:latin typeface="Arial" charset="0"/>
              </a:rPr>
              <a:t>Lighting fixtures, Plywood glue</a:t>
            </a:r>
          </a:p>
          <a:p>
            <a:r>
              <a:rPr lang="en-US">
                <a:latin typeface="Arial" charset="0"/>
              </a:rPr>
              <a:t>Brush backs, displays</a:t>
            </a:r>
          </a:p>
          <a:p>
            <a:r>
              <a:rPr lang="en-US">
                <a:latin typeface="Arial" charset="0"/>
              </a:rPr>
              <a:t>Synthetic flooring</a:t>
            </a:r>
          </a:p>
          <a:p>
            <a:r>
              <a:rPr lang="en-US">
                <a:latin typeface="Arial" charset="0"/>
              </a:rPr>
              <a:t>Disposable utensils </a:t>
            </a:r>
          </a:p>
          <a:p>
            <a:r>
              <a:rPr lang="en-US">
                <a:latin typeface="Arial" charset="0"/>
              </a:rPr>
              <a:t>Hosiery</a:t>
            </a:r>
          </a:p>
          <a:p>
            <a:r>
              <a:rPr lang="en-US">
                <a:latin typeface="Arial" charset="0"/>
              </a:rPr>
              <a:t>Safety glass interlayer</a:t>
            </a:r>
          </a:p>
          <a:p>
            <a:r>
              <a:rPr lang="en-US">
                <a:latin typeface="Arial" charset="0"/>
              </a:rPr>
              <a:t>Saran wrap</a:t>
            </a:r>
          </a:p>
          <a:p>
            <a:r>
              <a:rPr lang="en-US">
                <a:latin typeface="Arial" charset="0"/>
              </a:rPr>
              <a:t>Countertops, Cabinets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2590800"/>
            <a:ext cx="7635875" cy="3581400"/>
            <a:chOff x="144" y="1776"/>
            <a:chExt cx="4810" cy="2256"/>
          </a:xfrm>
        </p:grpSpPr>
        <p:pic>
          <p:nvPicPr>
            <p:cNvPr id="36905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1776"/>
              <a:ext cx="2496" cy="1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906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1920"/>
              <a:ext cx="2074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838200" y="4495800"/>
            <a:ext cx="6019800" cy="2425700"/>
            <a:chOff x="528" y="1104"/>
            <a:chExt cx="4512" cy="1818"/>
          </a:xfrm>
        </p:grpSpPr>
        <p:pic>
          <p:nvPicPr>
            <p:cNvPr id="36903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40" y="1104"/>
              <a:ext cx="2400" cy="1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904" name="Picture 1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8" y="1104"/>
              <a:ext cx="1674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81000" y="2362200"/>
            <a:ext cx="7991475" cy="2779713"/>
            <a:chOff x="1776" y="1872"/>
            <a:chExt cx="5034" cy="1751"/>
          </a:xfrm>
        </p:grpSpPr>
        <p:pic>
          <p:nvPicPr>
            <p:cNvPr id="36901" name="Picture 1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26" y="1872"/>
              <a:ext cx="2484" cy="1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902" name="Picture 1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76" y="1920"/>
              <a:ext cx="2112" cy="1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68" name="Picture 16" descr="P_177939_3516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4600" y="2971800"/>
            <a:ext cx="13906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09600" y="3124200"/>
            <a:ext cx="5924550" cy="2286000"/>
            <a:chOff x="720" y="3456"/>
            <a:chExt cx="3732" cy="1440"/>
          </a:xfrm>
        </p:grpSpPr>
        <p:pic>
          <p:nvPicPr>
            <p:cNvPr id="36899" name="Picture 18" descr="PVC%20Pipe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20" y="3504"/>
              <a:ext cx="2172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900" name="Picture 19" descr="chon372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024" y="3456"/>
              <a:ext cx="1428" cy="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447800" y="3733800"/>
            <a:ext cx="5000625" cy="2286000"/>
            <a:chOff x="1200" y="3504"/>
            <a:chExt cx="3150" cy="1440"/>
          </a:xfrm>
        </p:grpSpPr>
        <p:pic>
          <p:nvPicPr>
            <p:cNvPr id="36897" name="Picture 21" descr="53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200" y="3504"/>
              <a:ext cx="1200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8" name="Picture 22" descr="XLSC001101002-0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496" y="3552"/>
              <a:ext cx="1854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52400" y="3429000"/>
            <a:ext cx="8810625" cy="2701925"/>
            <a:chOff x="96" y="4080"/>
            <a:chExt cx="5550" cy="1702"/>
          </a:xfrm>
        </p:grpSpPr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96" y="4080"/>
              <a:ext cx="3798" cy="1702"/>
              <a:chOff x="864" y="3456"/>
              <a:chExt cx="3798" cy="1702"/>
            </a:xfrm>
          </p:grpSpPr>
          <p:pic>
            <p:nvPicPr>
              <p:cNvPr id="36895" name="Picture 25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864" y="3482"/>
                <a:ext cx="1968" cy="1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896" name="Picture 26"/>
              <p:cNvPicPr>
                <a:picLocks noChangeAspect="1" noChangeArrowheads="1"/>
              </p:cNvPicPr>
              <p:nvPr/>
            </p:nvPicPr>
            <p:blipFill>
              <a:blip r:embed="rId16"/>
              <a:srcRect t="12579" b="11949"/>
              <a:stretch>
                <a:fillRect/>
              </a:stretch>
            </p:blipFill>
            <p:spPr bwMode="auto">
              <a:xfrm>
                <a:off x="2928" y="3456"/>
                <a:ext cx="1734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6894" name="Picture 27" descr="plywood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032" y="4464"/>
              <a:ext cx="1614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1066800" y="4038600"/>
            <a:ext cx="5838825" cy="2209800"/>
            <a:chOff x="528" y="4032"/>
            <a:chExt cx="3678" cy="1392"/>
          </a:xfrm>
        </p:grpSpPr>
        <p:pic>
          <p:nvPicPr>
            <p:cNvPr id="36891" name="Picture 29" descr="vinyl1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28" y="4032"/>
              <a:ext cx="1500" cy="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2" name="Picture 30" descr="vinal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2112" y="4032"/>
              <a:ext cx="2094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1143000" y="4267200"/>
            <a:ext cx="4705350" cy="2209800"/>
            <a:chOff x="912" y="3936"/>
            <a:chExt cx="2964" cy="1392"/>
          </a:xfrm>
        </p:grpSpPr>
        <p:pic>
          <p:nvPicPr>
            <p:cNvPr id="36889" name="Picture 32" descr="utensils%20large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912" y="3936"/>
              <a:ext cx="141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0" name="Picture 33" descr="yjrv0015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2448" y="3984"/>
              <a:ext cx="1428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838200" y="4724400"/>
            <a:ext cx="5695950" cy="2005013"/>
            <a:chOff x="144" y="3624"/>
            <a:chExt cx="4500" cy="1584"/>
          </a:xfrm>
        </p:grpSpPr>
        <p:pic>
          <p:nvPicPr>
            <p:cNvPr id="36887" name="Picture 35" descr="not_so6a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144" y="3648"/>
              <a:ext cx="2400" cy="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8" name="Picture 36" descr="not_so5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2640" y="3624"/>
              <a:ext cx="2004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1219200" y="2286000"/>
            <a:ext cx="6419850" cy="2390775"/>
            <a:chOff x="336" y="3888"/>
            <a:chExt cx="4044" cy="1506"/>
          </a:xfrm>
        </p:grpSpPr>
        <p:pic>
          <p:nvPicPr>
            <p:cNvPr id="36885" name="Picture 38" descr="1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336" y="3936"/>
              <a:ext cx="261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6" name="Picture 39" descr="image18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3120" y="3888"/>
              <a:ext cx="1260" cy="1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914400" y="2209800"/>
            <a:ext cx="6248400" cy="2609850"/>
            <a:chOff x="864" y="1440"/>
            <a:chExt cx="3936" cy="1644"/>
          </a:xfrm>
        </p:grpSpPr>
        <p:pic>
          <p:nvPicPr>
            <p:cNvPr id="36883" name="Picture 41" descr="wardctop"/>
            <p:cNvPicPr>
              <a:picLocks noChangeAspect="1" noChangeArrowheads="1"/>
            </p:cNvPicPr>
            <p:nvPr/>
          </p:nvPicPr>
          <p:blipFill>
            <a:blip r:embed="rId26"/>
            <a:srcRect l="25287" t="12451"/>
            <a:stretch>
              <a:fillRect/>
            </a:stretch>
          </p:blipFill>
          <p:spPr bwMode="auto">
            <a:xfrm>
              <a:off x="3408" y="1776"/>
              <a:ext cx="1392" cy="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4" name="Picture 42" descr="sacabinets"/>
            <p:cNvPicPr>
              <a:picLocks noChangeAspect="1" noChangeArrowheads="1"/>
            </p:cNvPicPr>
            <p:nvPr/>
          </p:nvPicPr>
          <p:blipFill>
            <a:blip r:embed="rId27"/>
            <a:srcRect l="6363" t="10001" r="8788" b="8400"/>
            <a:stretch>
              <a:fillRect/>
            </a:stretch>
          </p:blipFill>
          <p:spPr bwMode="auto">
            <a:xfrm>
              <a:off x="864" y="1440"/>
              <a:ext cx="2256" cy="1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3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35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3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35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3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23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235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235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23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235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235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235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235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35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235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235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235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2355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235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235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0" dur="500"/>
                                        <p:tgtEl>
                                          <p:spTgt spid="2355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500"/>
                                        <p:tgtEl>
                                          <p:spTgt spid="235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History of Polymers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1000" y="1143000"/>
            <a:ext cx="7620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40000"/>
              </a:spcBef>
            </a:pPr>
            <a:r>
              <a:rPr lang="en-US" sz="1600">
                <a:latin typeface="Arial" charset="0"/>
              </a:rPr>
              <a:t>Date</a:t>
            </a:r>
          </a:p>
          <a:p>
            <a:pPr>
              <a:spcBef>
                <a:spcPct val="40000"/>
              </a:spcBef>
            </a:pPr>
            <a:r>
              <a:rPr lang="en-US" sz="1600">
                <a:latin typeface="Arial" charset="0"/>
              </a:rPr>
              <a:t>1942</a:t>
            </a:r>
          </a:p>
          <a:p>
            <a:r>
              <a:rPr lang="en-US" sz="1600">
                <a:latin typeface="Arial" charset="0"/>
              </a:rPr>
              <a:t>1942</a:t>
            </a:r>
          </a:p>
          <a:p>
            <a:r>
              <a:rPr lang="en-US" sz="1600">
                <a:latin typeface="Arial" charset="0"/>
              </a:rPr>
              <a:t>1943</a:t>
            </a:r>
          </a:p>
          <a:p>
            <a:r>
              <a:rPr lang="en-US" sz="1600">
                <a:latin typeface="Arial" charset="0"/>
              </a:rPr>
              <a:t>1943</a:t>
            </a:r>
          </a:p>
          <a:p>
            <a:r>
              <a:rPr lang="en-US" sz="1600">
                <a:latin typeface="Arial" charset="0"/>
              </a:rPr>
              <a:t>1947</a:t>
            </a:r>
          </a:p>
          <a:p>
            <a:r>
              <a:rPr lang="en-US" sz="1600">
                <a:latin typeface="Arial" charset="0"/>
              </a:rPr>
              <a:t>1948</a:t>
            </a:r>
          </a:p>
          <a:p>
            <a:r>
              <a:rPr lang="en-US" sz="1600">
                <a:latin typeface="Arial" charset="0"/>
              </a:rPr>
              <a:t>1954</a:t>
            </a:r>
          </a:p>
          <a:p>
            <a:r>
              <a:rPr lang="en-US" sz="1600">
                <a:latin typeface="Arial" charset="0"/>
              </a:rPr>
              <a:t>1956</a:t>
            </a:r>
          </a:p>
          <a:p>
            <a:r>
              <a:rPr lang="en-US" sz="1600">
                <a:latin typeface="Arial" charset="0"/>
              </a:rPr>
              <a:t>1957</a:t>
            </a:r>
          </a:p>
          <a:p>
            <a:r>
              <a:rPr lang="en-US" sz="1600">
                <a:latin typeface="Arial" charset="0"/>
              </a:rPr>
              <a:t>1957</a:t>
            </a:r>
          </a:p>
          <a:p>
            <a:r>
              <a:rPr lang="en-US" sz="1600">
                <a:latin typeface="Arial" charset="0"/>
              </a:rPr>
              <a:t>1964</a:t>
            </a:r>
          </a:p>
          <a:p>
            <a:r>
              <a:rPr lang="en-US" sz="1600">
                <a:latin typeface="Arial" charset="0"/>
              </a:rPr>
              <a:t>1964</a:t>
            </a:r>
          </a:p>
          <a:p>
            <a:endParaRPr lang="en-US" sz="1600">
              <a:latin typeface="Arial" charset="0"/>
            </a:endParaRPr>
          </a:p>
          <a:p>
            <a:endParaRPr lang="en-US" sz="1600">
              <a:latin typeface="Arial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19200" y="1143000"/>
            <a:ext cx="358140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40000"/>
              </a:spcBef>
            </a:pPr>
            <a:r>
              <a:rPr lang="en-US" sz="1600">
                <a:latin typeface="Arial" charset="0"/>
              </a:rPr>
              <a:t>Material</a:t>
            </a:r>
          </a:p>
          <a:p>
            <a:pPr>
              <a:spcBef>
                <a:spcPct val="40000"/>
              </a:spcBef>
            </a:pPr>
            <a:r>
              <a:rPr lang="en-US" sz="1600">
                <a:latin typeface="Arial" charset="0"/>
              </a:rPr>
              <a:t>Polyester</a:t>
            </a:r>
          </a:p>
          <a:p>
            <a:r>
              <a:rPr lang="en-US" sz="1600">
                <a:latin typeface="Arial" charset="0"/>
              </a:rPr>
              <a:t>Polyethylene</a:t>
            </a:r>
          </a:p>
          <a:p>
            <a:r>
              <a:rPr lang="en-US" sz="1600">
                <a:latin typeface="Arial" charset="0"/>
              </a:rPr>
              <a:t>Fluorocarbon</a:t>
            </a:r>
          </a:p>
          <a:p>
            <a:r>
              <a:rPr lang="en-US" sz="1600">
                <a:latin typeface="Arial" charset="0"/>
              </a:rPr>
              <a:t>Silicone</a:t>
            </a:r>
          </a:p>
          <a:p>
            <a:r>
              <a:rPr lang="en-US" sz="1600">
                <a:latin typeface="Arial" charset="0"/>
              </a:rPr>
              <a:t>Epoxy</a:t>
            </a:r>
          </a:p>
          <a:p>
            <a:r>
              <a:rPr lang="en-US" sz="1600">
                <a:latin typeface="Arial" charset="0"/>
              </a:rPr>
              <a:t>Acrylonitrile-Butadiene-Styrene</a:t>
            </a:r>
          </a:p>
          <a:p>
            <a:r>
              <a:rPr lang="en-US" sz="1600">
                <a:latin typeface="Arial" charset="0"/>
              </a:rPr>
              <a:t>Polyurethane or Urethane</a:t>
            </a:r>
          </a:p>
          <a:p>
            <a:r>
              <a:rPr lang="en-US" sz="1600">
                <a:latin typeface="Arial" charset="0"/>
              </a:rPr>
              <a:t>Acetal</a:t>
            </a:r>
          </a:p>
          <a:p>
            <a:r>
              <a:rPr lang="en-US" sz="1600">
                <a:latin typeface="Arial" charset="0"/>
              </a:rPr>
              <a:t>Polypropylene</a:t>
            </a:r>
          </a:p>
          <a:p>
            <a:r>
              <a:rPr lang="en-US" sz="1600">
                <a:latin typeface="Arial" charset="0"/>
              </a:rPr>
              <a:t>Polycarbonate</a:t>
            </a:r>
          </a:p>
          <a:p>
            <a:r>
              <a:rPr lang="en-US" sz="1600">
                <a:latin typeface="Arial" charset="0"/>
              </a:rPr>
              <a:t>Ionomer</a:t>
            </a:r>
          </a:p>
          <a:p>
            <a:r>
              <a:rPr lang="en-US" sz="1600">
                <a:latin typeface="Arial" charset="0"/>
              </a:rPr>
              <a:t>Polyimide</a:t>
            </a:r>
          </a:p>
          <a:p>
            <a:endParaRPr lang="en-US" sz="1600">
              <a:latin typeface="Arial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343400" y="1143000"/>
            <a:ext cx="381000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40000"/>
              </a:spcBef>
            </a:pPr>
            <a:r>
              <a:rPr lang="en-US" sz="1600">
                <a:latin typeface="Arial" charset="0"/>
              </a:rPr>
              <a:t>Example Use</a:t>
            </a:r>
          </a:p>
          <a:p>
            <a:pPr>
              <a:spcBef>
                <a:spcPct val="40000"/>
              </a:spcBef>
            </a:pPr>
            <a:r>
              <a:rPr lang="en-US" sz="1600">
                <a:latin typeface="Arial" charset="0"/>
              </a:rPr>
              <a:t>Clothing, Boat hulls</a:t>
            </a:r>
          </a:p>
          <a:p>
            <a:r>
              <a:rPr lang="en-US" sz="1600">
                <a:latin typeface="Arial" charset="0"/>
              </a:rPr>
              <a:t>Milk Jugs</a:t>
            </a:r>
          </a:p>
          <a:p>
            <a:r>
              <a:rPr lang="en-US" sz="1600">
                <a:latin typeface="Arial" charset="0"/>
              </a:rPr>
              <a:t>Industrial gaskets, Non-stick liners</a:t>
            </a:r>
          </a:p>
          <a:p>
            <a:r>
              <a:rPr lang="en-US" sz="1600">
                <a:latin typeface="Arial" charset="0"/>
              </a:rPr>
              <a:t>Gaskets, Tubing, Utensils</a:t>
            </a:r>
          </a:p>
          <a:p>
            <a:r>
              <a:rPr lang="en-US" sz="1600">
                <a:latin typeface="Arial" charset="0"/>
              </a:rPr>
              <a:t>Glues</a:t>
            </a:r>
          </a:p>
          <a:p>
            <a:r>
              <a:rPr lang="en-US" sz="1600">
                <a:latin typeface="Arial" charset="0"/>
              </a:rPr>
              <a:t>Luggage</a:t>
            </a:r>
          </a:p>
          <a:p>
            <a:r>
              <a:rPr lang="en-US" sz="1600">
                <a:latin typeface="Arial" charset="0"/>
              </a:rPr>
              <a:t>Foam cushions, Shoe soles, Wheels</a:t>
            </a:r>
          </a:p>
          <a:p>
            <a:r>
              <a:rPr lang="en-US" sz="1600">
                <a:latin typeface="Arial" charset="0"/>
              </a:rPr>
              <a:t>Automotive parts, Toilet parts</a:t>
            </a:r>
          </a:p>
          <a:p>
            <a:r>
              <a:rPr lang="en-US" sz="1600">
                <a:latin typeface="Arial" charset="0"/>
              </a:rPr>
              <a:t>Living hinges, Safety helmets</a:t>
            </a:r>
          </a:p>
          <a:p>
            <a:r>
              <a:rPr lang="en-US" sz="1600">
                <a:latin typeface="Arial" charset="0"/>
              </a:rPr>
              <a:t>Water bottles, Eye protection</a:t>
            </a:r>
          </a:p>
          <a:p>
            <a:r>
              <a:rPr lang="en-US" sz="1600">
                <a:latin typeface="Arial" charset="0"/>
              </a:rPr>
              <a:t>Golf balls, Skin packages</a:t>
            </a:r>
          </a:p>
          <a:p>
            <a:r>
              <a:rPr lang="en-US" sz="1600">
                <a:latin typeface="Arial" charset="0"/>
              </a:rPr>
              <a:t>Gears</a:t>
            </a:r>
          </a:p>
          <a:p>
            <a:endParaRPr lang="en-US" sz="1600">
              <a:latin typeface="Arial" charset="0"/>
            </a:endParaRPr>
          </a:p>
        </p:txBody>
      </p:sp>
      <p:pic>
        <p:nvPicPr>
          <p:cNvPr id="25606" name="Picture 6" descr="en_b__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200400"/>
            <a:ext cx="2857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828800"/>
            <a:ext cx="3048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filljug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2057400"/>
            <a:ext cx="45529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66800" y="2362200"/>
            <a:ext cx="5467350" cy="2209800"/>
            <a:chOff x="1104" y="1728"/>
            <a:chExt cx="3444" cy="1392"/>
          </a:xfrm>
        </p:grpSpPr>
        <p:pic>
          <p:nvPicPr>
            <p:cNvPr id="38938" name="Picture 10" descr="teflo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04" y="1728"/>
              <a:ext cx="1320" cy="1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9" name="Picture 11" descr="Teflon%20bi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688" y="1728"/>
              <a:ext cx="186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12" name="Picture 12" descr="silicone-tub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6800" y="2667000"/>
            <a:ext cx="26193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13" descr="Silicone%20Gadgets%20group%20sho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38600" y="27432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14" descr="aywheel-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77000" y="3352800"/>
            <a:ext cx="14573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15" descr="2511"/>
          <p:cNvPicPr>
            <a:picLocks noChangeAspect="1" noChangeArrowheads="1"/>
          </p:cNvPicPr>
          <p:nvPr/>
        </p:nvPicPr>
        <p:blipFill>
          <a:blip r:embed="rId11"/>
          <a:srcRect t="10666" b="14667"/>
          <a:stretch>
            <a:fillRect/>
          </a:stretch>
        </p:blipFill>
        <p:spPr bwMode="auto">
          <a:xfrm>
            <a:off x="3352800" y="358140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16" descr="hand%20in%20foam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14400" y="3581400"/>
            <a:ext cx="23812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17" descr="tankfillru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09800" y="3530600"/>
            <a:ext cx="3424238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18" descr="sp_img_wap_epoxy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28800" y="2743200"/>
            <a:ext cx="28098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81000" y="3962400"/>
            <a:ext cx="6858000" cy="2209800"/>
            <a:chOff x="240" y="2496"/>
            <a:chExt cx="4320" cy="1392"/>
          </a:xfrm>
        </p:grpSpPr>
        <p:pic>
          <p:nvPicPr>
            <p:cNvPr id="38935" name="Picture 20" descr="tn040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40" y="2496"/>
              <a:ext cx="162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6" name="Picture 21" descr="NicePackCustomThermoformedWipesPk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8" y="2592"/>
              <a:ext cx="912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7" name="Picture 22" descr="408008s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360" y="2592"/>
              <a:ext cx="120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600200" y="3962400"/>
            <a:ext cx="5019675" cy="2238375"/>
            <a:chOff x="1008" y="2496"/>
            <a:chExt cx="3162" cy="1410"/>
          </a:xfrm>
        </p:grpSpPr>
        <p:pic>
          <p:nvPicPr>
            <p:cNvPr id="38933" name="Picture 24" descr="scott_89_lexan_goggles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400" y="2544"/>
              <a:ext cx="1770" cy="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4" name="Picture 25" descr="nalgene_colors-narrow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008" y="2496"/>
              <a:ext cx="120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26" name="Picture 26" descr="golf_ball_web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048000" y="4343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7" name="Picture 27" descr="Plastic Gears Acetal Gear Nylon Gear spur gear bevel gear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14400" y="4495800"/>
            <a:ext cx="1714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5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5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5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25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256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256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256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256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0" dur="500"/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256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256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2560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256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Plastics Industry</a:t>
            </a:r>
          </a:p>
        </p:txBody>
      </p:sp>
      <p:pic>
        <p:nvPicPr>
          <p:cNvPr id="4096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990600"/>
            <a:ext cx="39782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Resins: Unshaped polymers and the polymer component of composites</a:t>
            </a:r>
          </a:p>
          <a:p>
            <a:pPr>
              <a:defRPr/>
            </a:pPr>
            <a:r>
              <a:rPr lang="en-US" dirty="0" smtClean="0">
                <a:solidFill>
                  <a:srgbClr val="3366FF"/>
                </a:solidFill>
              </a:rPr>
              <a:t>Plastics: Shaped polymers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650" y="1666875"/>
            <a:ext cx="17272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8088" y="3378200"/>
            <a:ext cx="24542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5263" y="1670050"/>
            <a:ext cx="1293812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99500" y="6381750"/>
            <a:ext cx="320675" cy="330200"/>
          </a:xfrm>
        </p:spPr>
        <p:txBody>
          <a:bodyPr/>
          <a:lstStyle/>
          <a:p>
            <a:pPr>
              <a:defRPr/>
            </a:pPr>
            <a:fld id="{BCAB80F3-84BB-9B4A-B5AC-7A380E4C3022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Resin Forms</a:t>
            </a: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4663" y="1422400"/>
            <a:ext cx="3081337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47800"/>
            <a:ext cx="20574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5413" y="1447800"/>
            <a:ext cx="22113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Box 5"/>
          <p:cNvSpPr txBox="1">
            <a:spLocks noChangeArrowheads="1"/>
          </p:cNvSpPr>
          <p:nvPr/>
        </p:nvSpPr>
        <p:spPr bwMode="auto">
          <a:xfrm>
            <a:off x="609600" y="4114800"/>
            <a:ext cx="1479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Powder (flake)</a:t>
            </a:r>
          </a:p>
        </p:txBody>
      </p:sp>
      <p:sp>
        <p:nvSpPr>
          <p:cNvPr id="43015" name="TextBox 6"/>
          <p:cNvSpPr txBox="1">
            <a:spLocks noChangeArrowheads="1"/>
          </p:cNvSpPr>
          <p:nvPr/>
        </p:nvSpPr>
        <p:spPr bwMode="auto">
          <a:xfrm>
            <a:off x="4114800" y="4114800"/>
            <a:ext cx="757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Pellets</a:t>
            </a:r>
          </a:p>
        </p:txBody>
      </p:sp>
      <p:sp>
        <p:nvSpPr>
          <p:cNvPr id="43016" name="TextBox 7"/>
          <p:cNvSpPr txBox="1">
            <a:spLocks noChangeArrowheads="1"/>
          </p:cNvSpPr>
          <p:nvPr/>
        </p:nvSpPr>
        <p:spPr bwMode="auto">
          <a:xfrm>
            <a:off x="7086600" y="4114800"/>
            <a:ext cx="763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Liquid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Dr. Strong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41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>
                <a:latin typeface="Verdana" charset="0"/>
                <a:ea typeface="ＭＳ Ｐゴシック" charset="0"/>
                <a:cs typeface="ＭＳ Ｐゴシック" charset="0"/>
              </a:rPr>
              <a:t>Married for 46 years</a:t>
            </a:r>
          </a:p>
          <a:p>
            <a:pPr eaLnBrk="1" hangingPunct="1">
              <a:defRPr/>
            </a:pPr>
            <a:r>
              <a:rPr lang="en-US" sz="2600">
                <a:latin typeface="Verdana" charset="0"/>
                <a:ea typeface="ＭＳ Ｐゴシック" charset="0"/>
                <a:cs typeface="ＭＳ Ｐゴシック" charset="0"/>
              </a:rPr>
              <a:t>8 children</a:t>
            </a:r>
          </a:p>
        </p:txBody>
      </p:sp>
      <p:pic>
        <p:nvPicPr>
          <p:cNvPr id="60429" name="Picture 13" descr="DSC_83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524000"/>
            <a:ext cx="31924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1" name="Picture 15" descr="formal family grou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667000"/>
            <a:ext cx="446246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Resin Delivery</a:t>
            </a:r>
          </a:p>
        </p:txBody>
      </p:sp>
      <p:pic>
        <p:nvPicPr>
          <p:cNvPr id="4403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343400"/>
            <a:ext cx="16002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457200" y="6248400"/>
            <a:ext cx="1966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Gaylord/Pillar pack</a:t>
            </a:r>
          </a:p>
        </p:txBody>
      </p:sp>
      <p:pic>
        <p:nvPicPr>
          <p:cNvPr id="4403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71600"/>
            <a:ext cx="239077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Box 6"/>
          <p:cNvSpPr txBox="1">
            <a:spLocks noChangeArrowheads="1"/>
          </p:cNvSpPr>
          <p:nvPr/>
        </p:nvSpPr>
        <p:spPr bwMode="auto">
          <a:xfrm>
            <a:off x="838200" y="3657600"/>
            <a:ext cx="1211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Hopper car</a:t>
            </a:r>
          </a:p>
        </p:txBody>
      </p:sp>
      <p:pic>
        <p:nvPicPr>
          <p:cNvPr id="4403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371600"/>
            <a:ext cx="33004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Box 8"/>
          <p:cNvSpPr txBox="1">
            <a:spLocks noChangeArrowheads="1"/>
          </p:cNvSpPr>
          <p:nvPr/>
        </p:nvSpPr>
        <p:spPr bwMode="auto">
          <a:xfrm>
            <a:off x="6248400" y="3276600"/>
            <a:ext cx="966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Tank car</a:t>
            </a:r>
          </a:p>
        </p:txBody>
      </p:sp>
      <p:pic>
        <p:nvPicPr>
          <p:cNvPr id="44041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114800"/>
            <a:ext cx="1708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TextBox 10"/>
          <p:cNvSpPr txBox="1">
            <a:spLocks noChangeArrowheads="1"/>
          </p:cNvSpPr>
          <p:nvPr/>
        </p:nvSpPr>
        <p:spPr bwMode="auto">
          <a:xfrm>
            <a:off x="6248400" y="6248400"/>
            <a:ext cx="1222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Resin drum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Developments in Polymers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4724400" cy="29718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New types</a:t>
            </a:r>
          </a:p>
          <a:p>
            <a:pPr lvl="1" eaLnBrk="1" hangingPunct="1">
              <a:defRPr/>
            </a:pPr>
            <a:r>
              <a:rPr lang="en-US"/>
              <a:t>Electrically conductive</a:t>
            </a:r>
          </a:p>
          <a:p>
            <a:pPr lvl="1" eaLnBrk="1" hangingPunct="1">
              <a:defRPr/>
            </a:pPr>
            <a:r>
              <a:rPr lang="en-US"/>
              <a:t>Light sensitive</a:t>
            </a:r>
          </a:p>
          <a:p>
            <a:pPr lvl="1" eaLnBrk="1" hangingPunct="1">
              <a:defRPr/>
            </a:pPr>
            <a:r>
              <a:rPr lang="en-US"/>
              <a:t>Bio-degradable</a:t>
            </a:r>
          </a:p>
          <a:p>
            <a:pPr lvl="1" eaLnBrk="1" hangingPunct="1">
              <a:defRPr/>
            </a:pPr>
            <a:r>
              <a:rPr lang="en-US"/>
              <a:t>Bio-compatible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267200"/>
            <a:ext cx="264795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438400"/>
            <a:ext cx="5181600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bonding conjugat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514600"/>
            <a:ext cx="86868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1752600"/>
            <a:ext cx="28575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2819400"/>
            <a:ext cx="20002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oeing-767-300-777-2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0" y="3657600"/>
            <a:ext cx="4000500" cy="2590800"/>
          </a:xfrm>
          <a:noFill/>
        </p:spPr>
      </p:pic>
      <p:sp>
        <p:nvSpPr>
          <p:cNvPr id="2969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Uses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/>
              <a:t>Automobile</a:t>
            </a:r>
          </a:p>
          <a:p>
            <a:pPr lvl="1" eaLnBrk="1" hangingPunct="1">
              <a:defRPr/>
            </a:pPr>
            <a:r>
              <a:rPr lang="en-US" sz="2400"/>
              <a:t>Weight (mileage)</a:t>
            </a:r>
          </a:p>
          <a:p>
            <a:pPr eaLnBrk="1" hangingPunct="1">
              <a:defRPr/>
            </a:pPr>
            <a:r>
              <a:rPr lang="en-US" sz="2800"/>
              <a:t>Aviation</a:t>
            </a:r>
          </a:p>
          <a:p>
            <a:pPr lvl="1" eaLnBrk="1" hangingPunct="1">
              <a:defRPr/>
            </a:pPr>
            <a:r>
              <a:rPr lang="en-US" sz="2400"/>
              <a:t>767, 787</a:t>
            </a:r>
          </a:p>
          <a:p>
            <a:pPr lvl="1" eaLnBrk="1" hangingPunct="1">
              <a:defRPr/>
            </a:pPr>
            <a:r>
              <a:rPr lang="en-US" sz="2400"/>
              <a:t>Voyager, Space Ship One</a:t>
            </a:r>
          </a:p>
          <a:p>
            <a:pPr eaLnBrk="1" hangingPunct="1">
              <a:defRPr/>
            </a:pPr>
            <a:r>
              <a:rPr lang="en-US" sz="2800"/>
              <a:t>Everywhere</a:t>
            </a:r>
          </a:p>
          <a:p>
            <a:pPr lvl="1" eaLnBrk="1" hangingPunct="1">
              <a:buFont typeface="Wingdings" charset="2"/>
              <a:buNone/>
              <a:defRPr/>
            </a:pPr>
            <a:endParaRPr lang="en-US" sz="2400"/>
          </a:p>
        </p:txBody>
      </p:sp>
      <p:pic>
        <p:nvPicPr>
          <p:cNvPr id="29701" name="Picture 5" descr="honam02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1295400"/>
            <a:ext cx="28765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7e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600200"/>
            <a:ext cx="41052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SpaceShipO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4343400"/>
            <a:ext cx="31337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voyager_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1676400"/>
            <a:ext cx="2133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 descr="INTRF3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4343400"/>
            <a:ext cx="11525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0" descr="parachute-henke1-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3657600"/>
            <a:ext cx="1714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1" descr="P0001689"/>
          <p:cNvPicPr>
            <a:picLocks noChangeAspect="1" noChangeArrowheads="1"/>
          </p:cNvPicPr>
          <p:nvPr/>
        </p:nvPicPr>
        <p:blipFill>
          <a:blip r:embed="rId10"/>
          <a:srcRect l="5984" t="4486" r="22194" b="35701"/>
          <a:stretch>
            <a:fillRect/>
          </a:stretch>
        </p:blipFill>
        <p:spPr bwMode="auto">
          <a:xfrm>
            <a:off x="2133600" y="4876800"/>
            <a:ext cx="32004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/>
              <a:t>Salaries in the plastics industry</a:t>
            </a:r>
          </a:p>
        </p:txBody>
      </p:sp>
      <p:pic>
        <p:nvPicPr>
          <p:cNvPr id="49155" name="Picture 3" descr="Salary_prof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143000"/>
            <a:ext cx="655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1066800" y="22860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Thank You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Brent Strong –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5791200" cy="4876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PhD in Chemistry</a:t>
            </a:r>
          </a:p>
          <a:p>
            <a:pPr>
              <a:buFont typeface="Wingdings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Worked for DuPont</a:t>
            </a:r>
          </a:p>
          <a:p>
            <a:pPr>
              <a:buFont typeface="Wingdings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Worked for </a:t>
            </a:r>
            <a:r>
              <a:rPr lang="en-US" dirty="0" err="1" smtClean="0"/>
              <a:t>Hardie</a:t>
            </a:r>
            <a:r>
              <a:rPr lang="en-US" dirty="0" smtClean="0"/>
              <a:t> Irrigation</a:t>
            </a:r>
          </a:p>
          <a:p>
            <a:pPr>
              <a:buFont typeface="Wingdings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BYU (1986)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371600"/>
            <a:ext cx="2124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581400"/>
            <a:ext cx="2840038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12422" r="11578"/>
          <a:stretch>
            <a:fillRect/>
          </a:stretch>
        </p:blipFill>
        <p:spPr bwMode="auto">
          <a:xfrm>
            <a:off x="3124200" y="4387850"/>
            <a:ext cx="1414463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4385772"/>
            <a:ext cx="1398560" cy="1862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Class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29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You can access many valuable things at the my website:</a:t>
            </a:r>
          </a:p>
          <a:p>
            <a:pPr lvl="1">
              <a:defRPr/>
            </a:pPr>
            <a:r>
              <a:rPr lang="en-US" dirty="0" smtClean="0">
                <a:solidFill>
                  <a:srgbClr val="0000FF"/>
                </a:solidFill>
                <a:hlinkClick r:id="rId2"/>
              </a:rPr>
              <a:t>http://mfg355.groups.et.byu.net/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dirty="0" smtClean="0"/>
              <a:t>Lectures and outline are available on Blackboard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/>
          <p:cNvSpPr txBox="1">
            <a:spLocks noChangeArrowheads="1"/>
          </p:cNvSpPr>
          <p:nvPr/>
        </p:nvSpPr>
        <p:spPr bwMode="auto">
          <a:xfrm>
            <a:off x="0" y="1524000"/>
            <a:ext cx="5410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>
                <a:latin typeface="Arial" charset="0"/>
              </a:rPr>
              <a:t>I just want to say one word to you —just one word— ‘plastics.’</a:t>
            </a:r>
          </a:p>
        </p:txBody>
      </p:sp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752600"/>
            <a:ext cx="36528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79" y="1508691"/>
            <a:ext cx="2413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-3175" y="3352800"/>
            <a:ext cx="551815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Arial" charset="0"/>
              </a:rPr>
              <a:t>Advice to Dustin Hoffman’</a:t>
            </a:r>
            <a:r>
              <a:rPr lang="en-US" altLang="ja-JP" sz="2800" dirty="0">
                <a:latin typeface="Arial" charset="0"/>
              </a:rPr>
              <a:t>s character in </a:t>
            </a:r>
            <a:r>
              <a:rPr lang="en-US" altLang="ja-JP" sz="2800" i="1" dirty="0">
                <a:latin typeface="Arial" charset="0"/>
              </a:rPr>
              <a:t>The Graduate</a:t>
            </a:r>
            <a:endParaRPr lang="en-US" altLang="ja-JP" sz="2800" dirty="0">
              <a:latin typeface="Arial" charset="0"/>
            </a:endParaRPr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302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Resin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Resin Rule:</a:t>
            </a:r>
            <a:r>
              <a:rPr lang="en-US" dirty="0" smtClean="0">
                <a:solidFill>
                  <a:srgbClr val="FF66FF"/>
                </a:solidFill>
              </a:rPr>
              <a:t> </a:t>
            </a:r>
            <a:r>
              <a:rPr lang="en-US" i="1" dirty="0" smtClean="0"/>
              <a:t>This will be a simple-to-remember rule that will help with general principles of plastics.</a:t>
            </a:r>
          </a:p>
          <a:p>
            <a:pPr lvl="1">
              <a:defRPr/>
            </a:pPr>
            <a:r>
              <a:rPr lang="en-US" smtClean="0"/>
              <a:t>These subheadings will </a:t>
            </a:r>
            <a:r>
              <a:rPr lang="en-US" dirty="0" smtClean="0"/>
              <a:t>be explanatory details</a:t>
            </a:r>
          </a:p>
          <a:p>
            <a:pPr lvl="1">
              <a:defRPr/>
            </a:pPr>
            <a:r>
              <a:rPr lang="en-US" dirty="0" smtClean="0"/>
              <a:t>Sometimes these subheadings will have application details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458200" y="6381750"/>
            <a:ext cx="561975" cy="330200"/>
          </a:xfrm>
        </p:spPr>
        <p:txBody>
          <a:bodyPr/>
          <a:lstStyle/>
          <a:p>
            <a:pPr>
              <a:defRPr/>
            </a:pPr>
            <a:fld id="{4F11C896-FBAA-3249-B9DC-75C43E478EBB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Plastics: Materials and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 midterms </a:t>
            </a:r>
          </a:p>
          <a:p>
            <a:pPr lvl="1">
              <a:defRPr/>
            </a:pPr>
            <a:r>
              <a:rPr lang="en-US" dirty="0" smtClean="0"/>
              <a:t>Usually 4 questions of an essay type</a:t>
            </a:r>
          </a:p>
          <a:p>
            <a:pPr>
              <a:defRPr/>
            </a:pPr>
            <a:r>
              <a:rPr lang="en-US" dirty="0" smtClean="0"/>
              <a:t>Class project</a:t>
            </a:r>
          </a:p>
          <a:p>
            <a:pPr lvl="1">
              <a:defRPr/>
            </a:pPr>
            <a:r>
              <a:rPr lang="en-US" dirty="0" smtClean="0"/>
              <a:t>What ever you would like that is made of plastics</a:t>
            </a:r>
          </a:p>
          <a:p>
            <a:pPr lvl="1">
              <a:defRPr/>
            </a:pPr>
            <a:r>
              <a:rPr lang="en-US" dirty="0" smtClean="0"/>
              <a:t>Get to know a process</a:t>
            </a:r>
          </a:p>
          <a:p>
            <a:pPr lvl="1">
              <a:defRPr/>
            </a:pPr>
            <a:r>
              <a:rPr lang="en-US" dirty="0" smtClean="0"/>
              <a:t>Talk to TA about materials (some free, some not)</a:t>
            </a:r>
          </a:p>
          <a:p>
            <a:pPr>
              <a:defRPr/>
            </a:pPr>
            <a:r>
              <a:rPr lang="en-US" dirty="0" smtClean="0"/>
              <a:t>Final group project</a:t>
            </a:r>
          </a:p>
          <a:p>
            <a:pPr lvl="1">
              <a:defRPr/>
            </a:pPr>
            <a:r>
              <a:rPr lang="en-US" dirty="0" smtClean="0"/>
              <a:t>Boeing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4876800"/>
            <a:ext cx="2278063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Basic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Three states of matter</a:t>
            </a:r>
          </a:p>
          <a:p>
            <a:pPr lvl="1">
              <a:defRPr/>
            </a:pPr>
            <a:r>
              <a:rPr lang="en-US" dirty="0" smtClean="0"/>
              <a:t>Solid</a:t>
            </a:r>
          </a:p>
          <a:p>
            <a:pPr lvl="1">
              <a:defRPr/>
            </a:pPr>
            <a:r>
              <a:rPr lang="en-US" dirty="0" smtClean="0"/>
              <a:t>Liquid</a:t>
            </a:r>
          </a:p>
          <a:p>
            <a:pPr lvl="1">
              <a:defRPr/>
            </a:pPr>
            <a:r>
              <a:rPr lang="en-US" dirty="0" smtClean="0"/>
              <a:t>Gas</a:t>
            </a:r>
          </a:p>
          <a:p>
            <a:pPr>
              <a:defRPr/>
            </a:pPr>
            <a:r>
              <a:rPr lang="en-US" dirty="0" smtClean="0"/>
              <a:t>For most practical purposes, solids are the state most materials are used in 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99500" y="6381750"/>
            <a:ext cx="320675" cy="330200"/>
          </a:xfrm>
        </p:spPr>
        <p:txBody>
          <a:bodyPr/>
          <a:lstStyle/>
          <a:p>
            <a:pPr>
              <a:defRPr/>
            </a:pPr>
            <a:fld id="{31BC3DF2-5637-5043-B110-11C9ACDAA3C1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9588" y="2203450"/>
            <a:ext cx="22987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is a plastic?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19200"/>
            <a:ext cx="51054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Materials composed of </a:t>
            </a:r>
            <a:r>
              <a:rPr lang="en-US" sz="2800">
                <a:solidFill>
                  <a:srgbClr val="FF0000"/>
                </a:solidFill>
              </a:rPr>
              <a:t>large molecules (called polymers)</a:t>
            </a:r>
            <a:r>
              <a:rPr lang="en-US" sz="2800"/>
              <a:t> which are synthetically made or modified</a:t>
            </a:r>
          </a:p>
          <a:p>
            <a:pPr lvl="1" eaLnBrk="1" hangingPunct="1">
              <a:defRPr/>
            </a:pPr>
            <a:r>
              <a:rPr lang="en-US" sz="2400"/>
              <a:t>Most are made from oil</a:t>
            </a:r>
          </a:p>
          <a:p>
            <a:pPr lvl="1" eaLnBrk="1" hangingPunct="1">
              <a:defRPr/>
            </a:pPr>
            <a:r>
              <a:rPr lang="en-US" sz="2400"/>
              <a:t>DuPont has a non-petroleum source for all its plastics</a:t>
            </a:r>
          </a:p>
        </p:txBody>
      </p:sp>
      <p:pic>
        <p:nvPicPr>
          <p:cNvPr id="13316" name="Picture 4" descr="polymers molecul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57800" y="1295400"/>
            <a:ext cx="3614738" cy="2894013"/>
          </a:xfrm>
          <a:noFill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413250"/>
            <a:ext cx="32766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4267200"/>
            <a:ext cx="2476500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667</Words>
  <Application>Microsoft Macintosh PowerPoint</Application>
  <PresentationFormat>On-screen Show (4:3)</PresentationFormat>
  <Paragraphs>229</Paragraphs>
  <Slides>24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Introduction</vt:lpstr>
      <vt:lpstr>Dr. Strong</vt:lpstr>
      <vt:lpstr>Brent Strong – Background</vt:lpstr>
      <vt:lpstr>Class Website</vt:lpstr>
      <vt:lpstr>PowerPoint Presentation</vt:lpstr>
      <vt:lpstr>Resin Rules</vt:lpstr>
      <vt:lpstr>Plastics: Materials and Processing</vt:lpstr>
      <vt:lpstr>Basic Materials</vt:lpstr>
      <vt:lpstr>What is a plastic?</vt:lpstr>
      <vt:lpstr>What is a molecule?</vt:lpstr>
      <vt:lpstr>Levels of Focus</vt:lpstr>
      <vt:lpstr>What are plastics used for?</vt:lpstr>
      <vt:lpstr>Solid Materials – 3 Types</vt:lpstr>
      <vt:lpstr>Plastics Compared to  Metals and Ceramics</vt:lpstr>
      <vt:lpstr>History of Polymers</vt:lpstr>
      <vt:lpstr>PowerPoint Presentation</vt:lpstr>
      <vt:lpstr>Plastics Industry</vt:lpstr>
      <vt:lpstr>Definitions</vt:lpstr>
      <vt:lpstr>Resin Forms</vt:lpstr>
      <vt:lpstr>Resin Delivery</vt:lpstr>
      <vt:lpstr>Developments in Polymers</vt:lpstr>
      <vt:lpstr>Uses</vt:lpstr>
      <vt:lpstr>Salaries in the plastics industry</vt:lpstr>
      <vt:lpstr>Thank You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Rethinking and Repositioning Engineering Technology</dc:title>
  <dc:creator>strongb</dc:creator>
  <cp:lastModifiedBy>Brent Strong</cp:lastModifiedBy>
  <cp:revision>27</cp:revision>
  <dcterms:created xsi:type="dcterms:W3CDTF">2010-11-26T14:04:40Z</dcterms:created>
  <dcterms:modified xsi:type="dcterms:W3CDTF">2012-01-04T14:53:27Z</dcterms:modified>
</cp:coreProperties>
</file>