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600" r:id="rId2"/>
    <p:sldId id="601" r:id="rId3"/>
    <p:sldId id="645" r:id="rId4"/>
    <p:sldId id="603" r:id="rId5"/>
    <p:sldId id="604" r:id="rId6"/>
    <p:sldId id="605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3" r:id="rId15"/>
    <p:sldId id="576" r:id="rId16"/>
    <p:sldId id="615" r:id="rId17"/>
    <p:sldId id="616" r:id="rId18"/>
    <p:sldId id="617" r:id="rId19"/>
    <p:sldId id="618" r:id="rId20"/>
    <p:sldId id="642" r:id="rId21"/>
    <p:sldId id="643" r:id="rId22"/>
    <p:sldId id="641" r:id="rId23"/>
    <p:sldId id="619" r:id="rId24"/>
    <p:sldId id="622" r:id="rId25"/>
    <p:sldId id="623" r:id="rId26"/>
    <p:sldId id="624" r:id="rId27"/>
    <p:sldId id="625" r:id="rId28"/>
    <p:sldId id="626" r:id="rId29"/>
    <p:sldId id="646" r:id="rId30"/>
    <p:sldId id="647" r:id="rId31"/>
    <p:sldId id="649" r:id="rId32"/>
    <p:sldId id="631" r:id="rId33"/>
    <p:sldId id="632" r:id="rId34"/>
    <p:sldId id="633" r:id="rId35"/>
    <p:sldId id="648" r:id="rId36"/>
    <p:sldId id="635" r:id="rId37"/>
    <p:sldId id="636" r:id="rId38"/>
    <p:sldId id="637" r:id="rId39"/>
    <p:sldId id="638" r:id="rId40"/>
    <p:sldId id="639" r:id="rId41"/>
    <p:sldId id="640" r:id="rId42"/>
    <p:sldId id="300" r:id="rId43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  <a:srgbClr val="F4F0D0"/>
    <a:srgbClr val="542A00"/>
    <a:srgbClr val="CCE9AD"/>
    <a:srgbClr val="BAE18F"/>
    <a:srgbClr val="A6D5D6"/>
    <a:srgbClr val="FFF7E5"/>
    <a:srgbClr val="FFF0D0"/>
    <a:srgbClr val="FFFFCC"/>
    <a:srgbClr val="A4D7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2FA6AC-595D-7843-A282-12FAE8DE4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CDD0E-7F86-3446-B643-5D54A93C2FDD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FD1037-266B-6C48-BDFB-08D04609083F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916C8-02B3-9E4F-A3B8-171AB1D95579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0660FE-9565-3D44-9F62-3D24C5CD8F0E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C2276-9E51-B64E-BD38-8FACA8990D3B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A6CA7-A46B-754D-8757-F80F00661145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02619A-0783-FD4A-871C-26AA8CEE04E3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85E24A-C6D4-5D46-9E25-0B17B36D9F18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C2895-D18A-E74F-88E6-089B84F06A3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CDB4B2-0130-1C4F-B76E-A17F7CBFA710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B7CF88-38C4-D943-8BF5-AB18E9FD97B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6C7DE-ED2F-DE4C-8711-F6F0C6FC36F2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540D-F179-2D4E-BE94-B4BA11DBF980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E0E01D-3C7A-1147-AE99-202A2E7A0164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5683D-444A-D24E-AA38-CF031635A3D2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EC1C1C-A8B8-6E4F-8536-E2B3FEE446B7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ECBA7-78C2-4645-8D02-28794AE8D90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8B7DC-17BF-7F4E-98C0-AC297F6AA0F8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4ABD5E-A1BD-C845-8972-87E2AEA23408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21132-77B3-0745-8C3C-212621FA8C24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1A1DA2-4460-0046-90DD-2E5E861B8399}" type="slidenum">
              <a:rPr lang="en-US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46AE99-C788-0F43-A0EC-B245A43E6A49}" type="slidenum">
              <a:rPr lang="en-US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5C0D8F-584E-D849-8EEA-17FF1727D41B}" type="slidenum">
              <a:rPr lang="en-US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BD2D7-0BB2-8C4F-B7F1-B43F864C7A34}" type="slidenum">
              <a:rPr lang="en-US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020B92-A813-724E-A90C-0F977CFB4A69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95E66B-5929-D743-ADFB-62E5C2882F5E}" type="slidenum">
              <a:rPr lang="en-US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36B72-2BFE-2B40-B2EC-A5E4B735D7B9}" type="slidenum">
              <a:rPr lang="en-US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E964D-666A-8643-9DDA-F076746BF366}" type="slidenum">
              <a:rPr lang="en-US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9A206A-A0C3-104F-AB2F-A3C5B2AFDCF9}" type="slidenum">
              <a:rPr lang="en-US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FB0E6-5439-F446-868E-4AD645EA03C3}" type="slidenum">
              <a:rPr lang="en-US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B0BB71-692B-D64C-A609-C76CE2A15201}" type="slidenum">
              <a:rPr lang="en-US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08720-DAB0-9C49-BA50-4AE71D508595}" type="slidenum">
              <a:rPr lang="en-US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849F4-66B6-D54B-A5D9-363E07CAD43B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4903C2-2CA4-1F40-899E-494A857E4CD9}" type="slidenum">
              <a:rPr lang="en-US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B208AA-CBB7-0F4C-AFD0-AE7A2F480F62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F0594-4DCC-D141-BF1F-D58A1B1ABBF4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A4B7A-BA9F-2040-BF80-D93657A82321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8F303F-1D7F-8743-BAC1-26019E6DB60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C28116-FA0A-1241-984E-0C0439EE1EF8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8F10A4-3EE2-DB48-8F3D-BAE07564951B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ECD9-E93C-8C4F-9A6F-84733986CD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A16F8-E1EA-734C-B726-37BF139310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36DD3-1BBC-6043-8313-D18E64EAF8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B4E35-7A51-6442-B610-FF8FA1954C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DCB36-9E99-4749-8CDB-C87EBFCF55B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701E0-91E0-394C-A643-EB58896739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0AC53-9705-3E41-85BD-5F0DF65901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FA103-62DB-AA40-ABE2-FFD8346EDE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EBC41-351F-B045-8E59-8F97D5FB5C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D3CC-A602-5F4A-A225-B3C687F765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422B-3DC2-C541-AA32-5C9E7CDCF5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F7EAF-5517-2044-8BDA-6DA16A9E7B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407B6-1D2B-CA4D-ACB5-53AE96F02E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7FF74E-E87F-354B-BBF9-575EC12D46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abs3\Movies\Israel\Babylonian%20punishment.mov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abs3\Movies\Israel\Divine%20Inspiration.mov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\\localhost\Users\abs3\Movies\Israel\Israel_Rabbis.mov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70.png"/><Relationship Id="rId3" Type="http://schemas.openxmlformats.org/officeDocument/2006/relationships/image" Target="../media/image15.png"/><Relationship Id="rId7" Type="http://schemas.openxmlformats.org/officeDocument/2006/relationships/image" Target="../media/image66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3.jpeg"/><Relationship Id="rId5" Type="http://schemas.openxmlformats.org/officeDocument/2006/relationships/image" Target="../media/image71.jpeg"/><Relationship Id="rId10" Type="http://schemas.openxmlformats.org/officeDocument/2006/relationships/image" Target="../media/image49.png"/><Relationship Id="rId4" Type="http://schemas.openxmlformats.org/officeDocument/2006/relationships/image" Target="../media/image39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387" name="Picture 9" descr="Mesopotamia_geographic WM.png"/>
          <p:cNvPicPr>
            <a:picLocks noChangeAspect="1"/>
          </p:cNvPicPr>
          <p:nvPr/>
        </p:nvPicPr>
        <p:blipFill>
          <a:blip r:embed="rId3" cstate="print">
            <a:lum bright="26000" contrast="-56000"/>
          </a:blip>
          <a:srcRect t="11765"/>
          <a:stretch>
            <a:fillRect/>
          </a:stretch>
        </p:blipFill>
        <p:spPr bwMode="auto">
          <a:xfrm>
            <a:off x="0" y="0"/>
            <a:ext cx="9207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8" name="Group 16"/>
          <p:cNvGrpSpPr>
            <a:grpSpLocks/>
          </p:cNvGrpSpPr>
          <p:nvPr/>
        </p:nvGrpSpPr>
        <p:grpSpPr bwMode="auto">
          <a:xfrm>
            <a:off x="1092200" y="2670175"/>
            <a:ext cx="6248400" cy="2971800"/>
            <a:chOff x="1219200" y="3581400"/>
            <a:chExt cx="6248400" cy="2971800"/>
          </a:xfrm>
        </p:grpSpPr>
        <p:sp>
          <p:nvSpPr>
            <p:cNvPr id="15" name="Rectangle 14"/>
            <p:cNvSpPr/>
            <p:nvPr/>
          </p:nvSpPr>
          <p:spPr>
            <a:xfrm>
              <a:off x="3886200" y="4800600"/>
              <a:ext cx="3200400" cy="1676400"/>
            </a:xfrm>
            <a:prstGeom prst="rect">
              <a:avLst/>
            </a:prstGeom>
            <a:solidFill>
              <a:srgbClr val="FFEDA3">
                <a:alpha val="51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92" name="TextBox 13"/>
            <p:cNvSpPr txBox="1">
              <a:spLocks noChangeArrowheads="1"/>
            </p:cNvSpPr>
            <p:nvPr/>
          </p:nvSpPr>
          <p:spPr bwMode="auto">
            <a:xfrm>
              <a:off x="3962400" y="4809292"/>
              <a:ext cx="35052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3800" b="1" dirty="0">
                  <a:solidFill>
                    <a:srgbClr val="600000"/>
                  </a:solidFill>
                  <a:latin typeface="Berlin Sans FB Demi" pitchFamily="34" charset="0"/>
                </a:rPr>
                <a:t>Mesopotamia</a:t>
              </a:r>
              <a:endParaRPr lang="en-US" sz="3800" dirty="0">
                <a:solidFill>
                  <a:srgbClr val="600000"/>
                </a:solidFill>
                <a:latin typeface="Berlin Sans FB Demi" pitchFamily="34" charset="0"/>
              </a:endParaRPr>
            </a:p>
          </p:txBody>
        </p:sp>
        <p:pic>
          <p:nvPicPr>
            <p:cNvPr id="9" name="Picture 14" descr="Ray%20Ishtar%20Gate"/>
            <p:cNvPicPr>
              <a:picLocks noChangeAspect="1" noChangeArrowheads="1"/>
            </p:cNvPicPr>
            <p:nvPr/>
          </p:nvPicPr>
          <p:blipFill>
            <a:blip r:embed="rId4" cstate="print"/>
            <a:srcRect b="20290"/>
            <a:stretch>
              <a:fillRect/>
            </a:stretch>
          </p:blipFill>
          <p:spPr bwMode="auto">
            <a:xfrm>
              <a:off x="1219200" y="3581400"/>
              <a:ext cx="277368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6394" name="Rectangle 12"/>
            <p:cNvSpPr>
              <a:spLocks noChangeArrowheads="1"/>
            </p:cNvSpPr>
            <p:nvPr/>
          </p:nvSpPr>
          <p:spPr bwMode="auto">
            <a:xfrm>
              <a:off x="4114800" y="5486400"/>
              <a:ext cx="2743200" cy="87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000" b="1" dirty="0">
                  <a:solidFill>
                    <a:srgbClr val="600000"/>
                  </a:solidFill>
                  <a:latin typeface="Berlin Sans FB Demi" pitchFamily="34" charset="0"/>
                </a:rPr>
                <a:t>The Seeds of </a:t>
              </a:r>
            </a:p>
            <a:p>
              <a:pPr algn="ctr">
                <a:lnSpc>
                  <a:spcPct val="85000"/>
                </a:lnSpc>
              </a:pPr>
              <a:r>
                <a:rPr lang="en-US" sz="3000" b="1" dirty="0">
                  <a:solidFill>
                    <a:srgbClr val="600000"/>
                  </a:solidFill>
                  <a:latin typeface="Berlin Sans FB Demi" pitchFamily="34" charset="0"/>
                </a:rPr>
                <a:t>Creativity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195763" y="1382713"/>
            <a:ext cx="44196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600000"/>
                </a:solidFill>
                <a:latin typeface="Georgia" charset="0"/>
              </a:rPr>
              <a:t>Gods associated with particular cities or regions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• Protection for the cities.</a:t>
            </a:r>
          </a:p>
          <a:p>
            <a:pPr lvl="2" eaLnBrk="0" hangingPunct="0"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Marduk (Babylon)</a:t>
            </a:r>
          </a:p>
          <a:p>
            <a:pPr lvl="2" eaLnBrk="0" hangingPunct="0"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Baal (</a:t>
            </a:r>
            <a:r>
              <a:rPr lang="en-US" sz="2400" dirty="0" err="1">
                <a:latin typeface="Georgia" charset="0"/>
              </a:rPr>
              <a:t>Phoenecia</a:t>
            </a:r>
            <a:r>
              <a:rPr lang="en-US" sz="2400" dirty="0">
                <a:latin typeface="Georgia" charset="0"/>
              </a:rPr>
              <a:t>)</a:t>
            </a:r>
          </a:p>
          <a:p>
            <a:pPr lvl="2" eaLnBrk="0" hangingPunct="0">
              <a:spcBef>
                <a:spcPct val="20000"/>
              </a:spcBef>
            </a:pPr>
            <a:endParaRPr lang="en-US" sz="1200" dirty="0">
              <a:latin typeface="Georgia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600000"/>
                </a:solidFill>
                <a:latin typeface="Georgia" charset="0"/>
              </a:rPr>
              <a:t>Linked to the king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• The Hebrew word </a:t>
            </a:r>
            <a:r>
              <a:rPr lang="en-US" sz="2400" i="1" dirty="0" err="1">
                <a:latin typeface="Georgia" charset="0"/>
              </a:rPr>
              <a:t>bayit</a:t>
            </a:r>
            <a:r>
              <a:rPr lang="en-US" sz="2400" dirty="0">
                <a:latin typeface="Georgia" charset="0"/>
              </a:rPr>
              <a:t> means both temple and dynasty.</a:t>
            </a:r>
          </a:p>
        </p:txBody>
      </p:sp>
      <p:pic>
        <p:nvPicPr>
          <p:cNvPr id="34822" name="Picture 14" descr="marduk  PD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88" y="1681163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 descr="Baal GI.jpg"/>
          <p:cNvPicPr>
            <a:picLocks noChangeAspect="1"/>
          </p:cNvPicPr>
          <p:nvPr/>
        </p:nvPicPr>
        <p:blipFill>
          <a:blip r:embed="rId5" cstate="print"/>
          <a:srcRect l="3026" t="4060" r="5841"/>
          <a:stretch>
            <a:fillRect/>
          </a:stretch>
        </p:blipFill>
        <p:spPr bwMode="auto">
          <a:xfrm>
            <a:off x="2449513" y="1535113"/>
            <a:ext cx="1344612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1030288" y="5895975"/>
            <a:ext cx="735012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770188" y="3989388"/>
            <a:ext cx="735012" cy="16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6" name="TextBox 24"/>
          <p:cNvSpPr txBox="1">
            <a:spLocks noChangeArrowheads="1"/>
          </p:cNvSpPr>
          <p:nvPr/>
        </p:nvSpPr>
        <p:spPr bwMode="auto">
          <a:xfrm>
            <a:off x="2890838" y="3930650"/>
            <a:ext cx="4826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Georgia" charset="0"/>
              </a:rPr>
              <a:t>Baal</a:t>
            </a:r>
          </a:p>
        </p:txBody>
      </p:sp>
      <p:sp>
        <p:nvSpPr>
          <p:cNvPr id="34827" name="TextBox 25"/>
          <p:cNvSpPr txBox="1">
            <a:spLocks noChangeArrowheads="1"/>
          </p:cNvSpPr>
          <p:nvPr/>
        </p:nvSpPr>
        <p:spPr bwMode="auto">
          <a:xfrm>
            <a:off x="1025525" y="5838825"/>
            <a:ext cx="782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Georgia" charset="0"/>
              </a:rPr>
              <a:t>Marduk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11"/>
          <p:cNvSpPr>
            <a:spLocks noChangeArrowheads="1"/>
          </p:cNvSpPr>
          <p:nvPr/>
        </p:nvSpPr>
        <p:spPr bwMode="auto">
          <a:xfrm>
            <a:off x="1398588" y="1300163"/>
            <a:ext cx="63674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600000"/>
                </a:solidFill>
                <a:latin typeface="Georgia" charset="0"/>
              </a:rPr>
              <a:t>Ziggurat = Temple and Civil combined </a:t>
            </a:r>
          </a:p>
        </p:txBody>
      </p:sp>
      <p:pic>
        <p:nvPicPr>
          <p:cNvPr id="14" name="Picture 13" descr="Ziggarat_of_Ur_001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175" y="1957388"/>
            <a:ext cx="71993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6" name="Picture 15" descr="Ur_Sacred_Precinct w ziggurat WM GNU.jpg"/>
          <p:cNvPicPr>
            <a:picLocks noChangeAspect="1"/>
          </p:cNvPicPr>
          <p:nvPr/>
        </p:nvPicPr>
        <p:blipFill>
          <a:blip r:embed="rId5" cstate="print"/>
          <a:srcRect l="9701"/>
          <a:stretch>
            <a:fillRect/>
          </a:stretch>
        </p:blipFill>
        <p:spPr bwMode="auto">
          <a:xfrm>
            <a:off x="5572461" y="4364038"/>
            <a:ext cx="2825414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8" name="Oval 17"/>
          <p:cNvSpPr/>
          <p:nvPr/>
        </p:nvSpPr>
        <p:spPr>
          <a:xfrm>
            <a:off x="7135813" y="4897438"/>
            <a:ext cx="1230312" cy="1050925"/>
          </a:xfrm>
          <a:prstGeom prst="ellipse">
            <a:avLst/>
          </a:prstGeom>
          <a:noFill/>
          <a:ln w="28575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350963" y="4508500"/>
            <a:ext cx="2008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4F0D0"/>
                </a:solidFill>
                <a:latin typeface="Georgia" charset="0"/>
              </a:rPr>
              <a:t>Tower of Babel?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6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2400300" y="1404938"/>
            <a:ext cx="44275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600000"/>
                </a:solidFill>
                <a:latin typeface="Georgia" charset="0"/>
              </a:rPr>
              <a:t>Purposes of a temple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92638" y="2322513"/>
            <a:ext cx="44148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eaLnBrk="0" hangingPunct="0">
              <a:spcBef>
                <a:spcPts val="0"/>
              </a:spcBef>
              <a:defRPr/>
            </a:pPr>
            <a:r>
              <a:rPr lang="en-US" sz="2800" kern="0" dirty="0">
                <a:latin typeface="Georgia" pitchFamily="18" charset="0"/>
                <a:cs typeface="+mn-cs"/>
              </a:rPr>
              <a:t>A place to meet or honor the </a:t>
            </a:r>
            <a:r>
              <a:rPr lang="en-US" sz="2800" kern="0" dirty="0" smtClean="0">
                <a:latin typeface="Georgia" pitchFamily="18" charset="0"/>
                <a:cs typeface="+mn-cs"/>
              </a:rPr>
              <a:t>god</a:t>
            </a:r>
            <a:endParaRPr lang="en-US" sz="2800" kern="0" dirty="0">
              <a:latin typeface="Georgia" pitchFamily="18" charset="0"/>
              <a:cs typeface="+mn-cs"/>
            </a:endParaRPr>
          </a:p>
          <a:p>
            <a:pPr marL="457200" lvl="2" eaLnBrk="0" hangingPunct="0">
              <a:spcBef>
                <a:spcPts val="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Early temples were   </a:t>
            </a:r>
            <a:r>
              <a:rPr lang="en-US" sz="2400" kern="0" dirty="0" smtClean="0">
                <a:latin typeface="Georgia" pitchFamily="18" charset="0"/>
                <a:cs typeface="+mn-cs"/>
              </a:rPr>
              <a:t>mountains</a:t>
            </a:r>
            <a:endParaRPr lang="en-US" sz="2400" kern="0" dirty="0">
              <a:latin typeface="Georgia" pitchFamily="18" charset="0"/>
              <a:cs typeface="+mn-cs"/>
            </a:endParaRPr>
          </a:p>
          <a:p>
            <a:pPr lvl="2" eaLnBrk="0" hangingPunct="0">
              <a:spcBef>
                <a:spcPts val="0"/>
              </a:spcBef>
              <a:defRPr/>
            </a:pPr>
            <a:endParaRPr lang="en-US" sz="1600" kern="0" dirty="0">
              <a:latin typeface="Georgia" pitchFamily="18" charset="0"/>
              <a:cs typeface="+mn-cs"/>
            </a:endParaRPr>
          </a:p>
          <a:p>
            <a:pPr marL="0" lvl="1" eaLnBrk="0" hangingPunct="0">
              <a:spcBef>
                <a:spcPts val="0"/>
              </a:spcBef>
              <a:defRPr/>
            </a:pPr>
            <a:r>
              <a:rPr lang="en-US" sz="2800" kern="0" dirty="0">
                <a:latin typeface="Georgia" pitchFamily="18" charset="0"/>
                <a:cs typeface="+mn-cs"/>
              </a:rPr>
              <a:t>A place to perform </a:t>
            </a:r>
            <a:r>
              <a:rPr lang="en-US" sz="2800" kern="0" dirty="0" smtClean="0">
                <a:latin typeface="Georgia" pitchFamily="18" charset="0"/>
                <a:cs typeface="+mn-cs"/>
              </a:rPr>
              <a:t>ordinances</a:t>
            </a:r>
            <a:endParaRPr lang="en-US" sz="2800" kern="0" dirty="0">
              <a:latin typeface="Georgia" pitchFamily="18" charset="0"/>
              <a:cs typeface="+mn-cs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 l="7185" t="6149" r="5156" b="11971"/>
          <a:stretch>
            <a:fillRect/>
          </a:stretch>
        </p:blipFill>
        <p:spPr bwMode="auto">
          <a:xfrm>
            <a:off x="452438" y="2454275"/>
            <a:ext cx="39624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Moses on Mount Sinai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78300" y="1350501"/>
            <a:ext cx="4649788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Moses on the mount for 40 days and </a:t>
            </a:r>
            <a:r>
              <a:rPr lang="en-US" sz="2400" dirty="0" smtClean="0">
                <a:latin typeface="Georgia" charset="0"/>
              </a:rPr>
              <a:t>nights</a:t>
            </a:r>
            <a:endParaRPr lang="en-US" sz="2400" dirty="0">
              <a:latin typeface="Georgia" charset="0"/>
            </a:endParaRPr>
          </a:p>
          <a:p>
            <a:pPr>
              <a:spcBef>
                <a:spcPct val="20000"/>
              </a:spcBef>
            </a:pPr>
            <a:endParaRPr lang="en-US" sz="600" dirty="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Thunder and lightning signify God’s </a:t>
            </a:r>
            <a:r>
              <a:rPr lang="en-US" sz="2400" dirty="0" smtClean="0">
                <a:latin typeface="Georgia" charset="0"/>
              </a:rPr>
              <a:t>presence</a:t>
            </a:r>
            <a:endParaRPr lang="en-US" sz="2400" dirty="0">
              <a:latin typeface="Georgia" charset="0"/>
            </a:endParaRPr>
          </a:p>
          <a:p>
            <a:pPr>
              <a:spcBef>
                <a:spcPct val="20000"/>
              </a:spcBef>
            </a:pPr>
            <a:endParaRPr lang="en-US" sz="600" dirty="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Moses came down and invited the people to make a covenant with </a:t>
            </a:r>
            <a:r>
              <a:rPr lang="en-US" sz="2400" dirty="0" smtClean="0">
                <a:latin typeface="Georgia" charset="0"/>
              </a:rPr>
              <a:t>God</a:t>
            </a:r>
            <a:endParaRPr lang="en-US" sz="2400" dirty="0">
              <a:latin typeface="Georgia" charset="0"/>
            </a:endParaRPr>
          </a:p>
          <a:p>
            <a:pPr>
              <a:spcBef>
                <a:spcPct val="20000"/>
              </a:spcBef>
            </a:pPr>
            <a:endParaRPr lang="en-US" sz="600" dirty="0">
              <a:latin typeface="Georgia" charset="0"/>
            </a:endParaRPr>
          </a:p>
          <a:p>
            <a:pPr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People refused the covenant because of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Georgia" charset="0"/>
              </a:rPr>
              <a:t>• Fear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Georgia" charset="0"/>
              </a:rPr>
              <a:t>• </a:t>
            </a:r>
            <a:r>
              <a:rPr lang="en-US" sz="2000" dirty="0" smtClean="0">
                <a:latin typeface="Georgia" charset="0"/>
              </a:rPr>
              <a:t>Unrighteousness</a:t>
            </a:r>
          </a:p>
          <a:p>
            <a:pPr lvl="1">
              <a:spcBef>
                <a:spcPct val="20000"/>
              </a:spcBef>
            </a:pPr>
            <a:r>
              <a:rPr lang="en-US" sz="2000" dirty="0" smtClean="0">
                <a:latin typeface="Georgia" charset="0"/>
              </a:rPr>
              <a:t>A lesser covenant was given</a:t>
            </a:r>
          </a:p>
        </p:txBody>
      </p:sp>
      <p:pic>
        <p:nvPicPr>
          <p:cNvPr id="13" name="Picture 12" descr="Gérôme,_Jean-Léon_-_Moses_on_Mount_Sinai_Jean-Léon_Gérôme_-1895-1900 WM.jpg"/>
          <p:cNvPicPr>
            <a:picLocks noChangeAspect="1"/>
          </p:cNvPicPr>
          <p:nvPr/>
        </p:nvPicPr>
        <p:blipFill>
          <a:blip r:embed="rId4" cstate="print"/>
          <a:srcRect l="15868"/>
          <a:stretch>
            <a:fillRect/>
          </a:stretch>
        </p:blipFill>
        <p:spPr bwMode="auto">
          <a:xfrm>
            <a:off x="441325" y="1681163"/>
            <a:ext cx="356235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7655" name="Picture 8" descr="moses painting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575" y="3646488"/>
            <a:ext cx="11430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1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1"/>
          <p:cNvSpPr>
            <a:spLocks noChangeArrowheads="1"/>
          </p:cNvSpPr>
          <p:nvPr/>
        </p:nvSpPr>
        <p:spPr bwMode="auto">
          <a:xfrm>
            <a:off x="1325563" y="449263"/>
            <a:ext cx="636428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New Order of the Priesthood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57638" y="1484313"/>
            <a:ext cx="487045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All men were no longer entitled to the priesthood.</a:t>
            </a:r>
          </a:p>
          <a:p>
            <a:pPr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Only the tribe of Levi.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+mn-cs"/>
            </a:endParaRP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The direct descendents of Aaron would be the leaders </a:t>
            </a:r>
            <a:r>
              <a:rPr lang="en-US" sz="2000" kern="0" dirty="0">
                <a:latin typeface="Georgia" pitchFamily="18" charset="0"/>
                <a:cs typeface="+mn-cs"/>
              </a:rPr>
              <a:t>(high priests of the Aaronic Priesthood).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The new priesthood tribe would serve all other tribes.</a:t>
            </a:r>
          </a:p>
        </p:txBody>
      </p:sp>
      <p:pic>
        <p:nvPicPr>
          <p:cNvPr id="29702" name="Picture 13" descr="Levite high priest zadokite dot com.jpg"/>
          <p:cNvPicPr>
            <a:picLocks noChangeAspect="1"/>
          </p:cNvPicPr>
          <p:nvPr/>
        </p:nvPicPr>
        <p:blipFill>
          <a:blip r:embed="rId4" cstate="print"/>
          <a:srcRect b="4384"/>
          <a:stretch>
            <a:fillRect/>
          </a:stretch>
        </p:blipFill>
        <p:spPr bwMode="auto">
          <a:xfrm>
            <a:off x="862013" y="1576388"/>
            <a:ext cx="2921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179388" y="2154238"/>
            <a:ext cx="471487" cy="473075"/>
          </a:xfrm>
          <a:prstGeom prst="ellipse">
            <a:avLst/>
          </a:prstGeom>
          <a:solidFill>
            <a:schemeClr val="bg1"/>
          </a:solidFill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903788" y="2181225"/>
            <a:ext cx="471487" cy="473075"/>
          </a:xfrm>
          <a:prstGeom prst="ellipse">
            <a:avLst/>
          </a:prstGeom>
          <a:solidFill>
            <a:srgbClr val="A6D5D6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060" name="Rectangle 43"/>
          <p:cNvSpPr>
            <a:spLocks noChangeArrowheads="1"/>
          </p:cNvSpPr>
          <p:nvPr/>
        </p:nvSpPr>
        <p:spPr bwMode="auto">
          <a:xfrm>
            <a:off x="457200" y="2895600"/>
            <a:ext cx="8229600" cy="3733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3" name="Rectangle 46"/>
          <p:cNvSpPr>
            <a:spLocks noChangeArrowheads="1"/>
          </p:cNvSpPr>
          <p:nvPr/>
        </p:nvSpPr>
        <p:spPr bwMode="auto">
          <a:xfrm>
            <a:off x="4648200" y="2895600"/>
            <a:ext cx="4038600" cy="3733800"/>
          </a:xfrm>
          <a:prstGeom prst="rect">
            <a:avLst/>
          </a:prstGeom>
          <a:solidFill>
            <a:srgbClr val="A6D5D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06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1" descr="Wide upward diagonal"/>
          <p:cNvSpPr>
            <a:spLocks noChangeArrowheads="1"/>
          </p:cNvSpPr>
          <p:nvPr/>
        </p:nvSpPr>
        <p:spPr bwMode="auto">
          <a:xfrm>
            <a:off x="2516188" y="3490913"/>
            <a:ext cx="2082800" cy="1538287"/>
          </a:xfrm>
          <a:prstGeom prst="rect">
            <a:avLst/>
          </a:prstGeom>
          <a:solidFill>
            <a:srgbClr val="CEEAB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45064" name="Rectangle 40" descr="Dark vertical"/>
          <p:cNvSpPr>
            <a:spLocks noChangeArrowheads="1"/>
          </p:cNvSpPr>
          <p:nvPr/>
        </p:nvSpPr>
        <p:spPr bwMode="auto">
          <a:xfrm>
            <a:off x="1430338" y="3490913"/>
            <a:ext cx="1085850" cy="1538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45065" name="Rectangle 37"/>
          <p:cNvSpPr>
            <a:spLocks noChangeArrowheads="1"/>
          </p:cNvSpPr>
          <p:nvPr/>
        </p:nvSpPr>
        <p:spPr bwMode="auto">
          <a:xfrm>
            <a:off x="1430338" y="3490913"/>
            <a:ext cx="1085850" cy="1538287"/>
          </a:xfrm>
          <a:prstGeom prst="rect">
            <a:avLst/>
          </a:prstGeom>
          <a:solidFill>
            <a:schemeClr val="bg1"/>
          </a:solidFill>
          <a:ln w="38100">
            <a:solidFill>
              <a:srgbClr val="98C3D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45066" name="Rectangle 36"/>
          <p:cNvSpPr>
            <a:spLocks noChangeArrowheads="1"/>
          </p:cNvSpPr>
          <p:nvPr/>
        </p:nvSpPr>
        <p:spPr bwMode="auto">
          <a:xfrm>
            <a:off x="2516188" y="3490913"/>
            <a:ext cx="2082800" cy="1538287"/>
          </a:xfrm>
          <a:prstGeom prst="rect">
            <a:avLst/>
          </a:prstGeom>
          <a:noFill/>
          <a:ln w="38100">
            <a:solidFill>
              <a:srgbClr val="98C3D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/>
          </a:p>
        </p:txBody>
      </p:sp>
      <p:sp>
        <p:nvSpPr>
          <p:cNvPr id="30730" name="Rectangle 35" descr="Large confetti"/>
          <p:cNvSpPr>
            <a:spLocks noChangeArrowheads="1"/>
          </p:cNvSpPr>
          <p:nvPr/>
        </p:nvSpPr>
        <p:spPr bwMode="auto">
          <a:xfrm>
            <a:off x="7405688" y="4124325"/>
            <a:ext cx="723900" cy="72390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30731" name="Oval 34"/>
          <p:cNvSpPr>
            <a:spLocks noChangeArrowheads="1"/>
          </p:cNvSpPr>
          <p:nvPr/>
        </p:nvSpPr>
        <p:spPr bwMode="auto">
          <a:xfrm>
            <a:off x="5684838" y="4124325"/>
            <a:ext cx="814387" cy="7239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31755" name="Rectangle 33"/>
          <p:cNvSpPr>
            <a:spLocks noChangeArrowheads="1"/>
          </p:cNvSpPr>
          <p:nvPr/>
        </p:nvSpPr>
        <p:spPr bwMode="auto">
          <a:xfrm>
            <a:off x="3059113" y="4305300"/>
            <a:ext cx="1177925" cy="2714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31756" name="Oval 32"/>
          <p:cNvSpPr>
            <a:spLocks noChangeArrowheads="1"/>
          </p:cNvSpPr>
          <p:nvPr/>
        </p:nvSpPr>
        <p:spPr bwMode="auto">
          <a:xfrm>
            <a:off x="3149600" y="4305300"/>
            <a:ext cx="271463" cy="271463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31757" name="Oval 31"/>
          <p:cNvSpPr>
            <a:spLocks noChangeArrowheads="1"/>
          </p:cNvSpPr>
          <p:nvPr/>
        </p:nvSpPr>
        <p:spPr bwMode="auto">
          <a:xfrm>
            <a:off x="3421063" y="4305300"/>
            <a:ext cx="271462" cy="271463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31758" name="Oval 30"/>
          <p:cNvSpPr>
            <a:spLocks noChangeArrowheads="1"/>
          </p:cNvSpPr>
          <p:nvPr/>
        </p:nvSpPr>
        <p:spPr bwMode="auto">
          <a:xfrm>
            <a:off x="3692525" y="4305300"/>
            <a:ext cx="271463" cy="271463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45073" name="Line 28"/>
          <p:cNvSpPr>
            <a:spLocks noChangeShapeType="1"/>
          </p:cNvSpPr>
          <p:nvPr/>
        </p:nvSpPr>
        <p:spPr bwMode="auto">
          <a:xfrm>
            <a:off x="2516188" y="3490913"/>
            <a:ext cx="0" cy="1538287"/>
          </a:xfrm>
          <a:prstGeom prst="line">
            <a:avLst/>
          </a:prstGeom>
          <a:noFill/>
          <a:ln w="762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74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951288"/>
            <a:ext cx="798512" cy="6810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Oval 26"/>
          <p:cNvSpPr>
            <a:spLocks noChangeArrowheads="1"/>
          </p:cNvSpPr>
          <p:nvPr/>
        </p:nvSpPr>
        <p:spPr bwMode="auto">
          <a:xfrm>
            <a:off x="2968625" y="3671888"/>
            <a:ext cx="180975" cy="180975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  <p:sp>
        <p:nvSpPr>
          <p:cNvPr id="45076" name="Line 25"/>
          <p:cNvSpPr>
            <a:spLocks noChangeShapeType="1"/>
          </p:cNvSpPr>
          <p:nvPr/>
        </p:nvSpPr>
        <p:spPr bwMode="auto">
          <a:xfrm>
            <a:off x="8742363" y="3860800"/>
            <a:ext cx="0" cy="1628775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7" name="Line 24"/>
          <p:cNvSpPr>
            <a:spLocks noChangeShapeType="1"/>
          </p:cNvSpPr>
          <p:nvPr/>
        </p:nvSpPr>
        <p:spPr bwMode="auto">
          <a:xfrm>
            <a:off x="4598988" y="3943350"/>
            <a:ext cx="0" cy="542925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78" name="Text Box 23"/>
          <p:cNvSpPr txBox="1">
            <a:spLocks noChangeArrowheads="1"/>
          </p:cNvSpPr>
          <p:nvPr/>
        </p:nvSpPr>
        <p:spPr bwMode="auto">
          <a:xfrm>
            <a:off x="776288" y="5224463"/>
            <a:ext cx="22113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Ark of the Covenant</a:t>
            </a:r>
            <a:endParaRPr lang="en-US" sz="28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79" name="Text Box 22"/>
          <p:cNvSpPr txBox="1">
            <a:spLocks noChangeArrowheads="1"/>
          </p:cNvSpPr>
          <p:nvPr/>
        </p:nvSpPr>
        <p:spPr bwMode="auto">
          <a:xfrm>
            <a:off x="2525713" y="2930525"/>
            <a:ext cx="1020762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Incense </a:t>
            </a:r>
          </a:p>
          <a:p>
            <a:pPr algn="ctr">
              <a:lnSpc>
                <a:spcPct val="80000"/>
              </a:lnSpc>
            </a:pPr>
            <a:r>
              <a:rPr lang="en-US" sz="14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(prayers)</a:t>
            </a:r>
            <a:endParaRPr lang="en-US" sz="14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80" name="Text Box 21"/>
          <p:cNvSpPr txBox="1">
            <a:spLocks noChangeArrowheads="1"/>
          </p:cNvSpPr>
          <p:nvPr/>
        </p:nvSpPr>
        <p:spPr bwMode="auto">
          <a:xfrm>
            <a:off x="3698875" y="2971800"/>
            <a:ext cx="22129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Menorah </a:t>
            </a:r>
            <a:r>
              <a:rPr lang="en-US" sz="14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(Holy Spirit)</a:t>
            </a:r>
            <a:endParaRPr lang="en-US" sz="14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81" name="Text Box 20"/>
          <p:cNvSpPr txBox="1">
            <a:spLocks noChangeArrowheads="1"/>
          </p:cNvSpPr>
          <p:nvPr/>
        </p:nvSpPr>
        <p:spPr bwMode="auto">
          <a:xfrm>
            <a:off x="2185988" y="5691188"/>
            <a:ext cx="24590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Showbread–12 loaves </a:t>
            </a:r>
          </a:p>
          <a:p>
            <a:r>
              <a:rPr lang="en-US" sz="14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(commune with God)</a:t>
            </a:r>
            <a:endParaRPr lang="en-US" sz="14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82" name="Line 19"/>
          <p:cNvSpPr>
            <a:spLocks noChangeShapeType="1"/>
          </p:cNvSpPr>
          <p:nvPr/>
        </p:nvSpPr>
        <p:spPr bwMode="auto">
          <a:xfrm flipV="1">
            <a:off x="1870075" y="4667250"/>
            <a:ext cx="12700" cy="5667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3" name="Line 18"/>
          <p:cNvSpPr>
            <a:spLocks noChangeShapeType="1"/>
          </p:cNvSpPr>
          <p:nvPr/>
        </p:nvSpPr>
        <p:spPr bwMode="auto">
          <a:xfrm flipV="1">
            <a:off x="3416300" y="4667250"/>
            <a:ext cx="4763" cy="9350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4" name="Line 17"/>
          <p:cNvSpPr>
            <a:spLocks noChangeShapeType="1"/>
          </p:cNvSpPr>
          <p:nvPr/>
        </p:nvSpPr>
        <p:spPr bwMode="auto">
          <a:xfrm>
            <a:off x="2868613" y="3384550"/>
            <a:ext cx="106362" cy="2619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5" name="Line 16"/>
          <p:cNvSpPr>
            <a:spLocks noChangeShapeType="1"/>
          </p:cNvSpPr>
          <p:nvPr/>
        </p:nvSpPr>
        <p:spPr bwMode="auto">
          <a:xfrm flipH="1">
            <a:off x="4095750" y="3268663"/>
            <a:ext cx="98425" cy="3333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6" name="Text Box 15"/>
          <p:cNvSpPr txBox="1">
            <a:spLocks noChangeArrowheads="1"/>
          </p:cNvSpPr>
          <p:nvPr/>
        </p:nvSpPr>
        <p:spPr bwMode="auto">
          <a:xfrm>
            <a:off x="5392738" y="5043488"/>
            <a:ext cx="141605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Laver </a:t>
            </a:r>
            <a:r>
              <a:rPr lang="en-US" sz="14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(clean)</a:t>
            </a:r>
            <a:endParaRPr lang="en-US" sz="14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87" name="Text Box 14"/>
          <p:cNvSpPr txBox="1">
            <a:spLocks noChangeArrowheads="1"/>
          </p:cNvSpPr>
          <p:nvPr/>
        </p:nvSpPr>
        <p:spPr bwMode="auto">
          <a:xfrm>
            <a:off x="6227763" y="3219450"/>
            <a:ext cx="24558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Brazen altar </a:t>
            </a:r>
            <a:r>
              <a:rPr lang="en-US" sz="14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(sacrifices)</a:t>
            </a:r>
            <a:endParaRPr lang="en-US" sz="14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88" name="Line 13"/>
          <p:cNvSpPr>
            <a:spLocks noChangeShapeType="1"/>
          </p:cNvSpPr>
          <p:nvPr/>
        </p:nvSpPr>
        <p:spPr bwMode="auto">
          <a:xfrm flipV="1">
            <a:off x="5865813" y="4848225"/>
            <a:ext cx="90487" cy="2714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89" name="Line 12"/>
          <p:cNvSpPr>
            <a:spLocks noChangeShapeType="1"/>
          </p:cNvSpPr>
          <p:nvPr/>
        </p:nvSpPr>
        <p:spPr bwMode="auto">
          <a:xfrm>
            <a:off x="7405688" y="3490913"/>
            <a:ext cx="271462" cy="542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90" name="Text Box 11"/>
          <p:cNvSpPr txBox="1">
            <a:spLocks noChangeArrowheads="1"/>
          </p:cNvSpPr>
          <p:nvPr/>
        </p:nvSpPr>
        <p:spPr bwMode="auto">
          <a:xfrm>
            <a:off x="1779588" y="3001963"/>
            <a:ext cx="5080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Verdana" charset="0"/>
                <a:ea typeface="Times New Roman" charset="0"/>
                <a:cs typeface="Times New Roman" charset="0"/>
              </a:rPr>
              <a:t>Veil</a:t>
            </a:r>
            <a:endParaRPr lang="en-US" sz="2800">
              <a:latin typeface="Verdana" charset="0"/>
              <a:ea typeface="Times New Roman" charset="0"/>
              <a:cs typeface="Times New Roman" charset="0"/>
            </a:endParaRPr>
          </a:p>
        </p:txBody>
      </p:sp>
      <p:sp>
        <p:nvSpPr>
          <p:cNvPr id="45091" name="Line 10"/>
          <p:cNvSpPr>
            <a:spLocks noChangeShapeType="1"/>
          </p:cNvSpPr>
          <p:nvPr/>
        </p:nvSpPr>
        <p:spPr bwMode="auto">
          <a:xfrm>
            <a:off x="2028825" y="3279775"/>
            <a:ext cx="438150" cy="7127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457" name="Text Box 9"/>
          <p:cNvSpPr txBox="1">
            <a:spLocks noChangeArrowheads="1"/>
          </p:cNvSpPr>
          <p:nvPr/>
        </p:nvSpPr>
        <p:spPr bwMode="auto">
          <a:xfrm>
            <a:off x="5337175" y="2225675"/>
            <a:ext cx="15160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0000"/>
                </a:solidFill>
                <a:latin typeface="Verdana" charset="0"/>
                <a:ea typeface="Times New Roman" charset="0"/>
                <a:cs typeface="Times New Roman" charset="0"/>
              </a:rPr>
              <a:t>Outer Court</a:t>
            </a:r>
          </a:p>
        </p:txBody>
      </p:sp>
      <p:sp>
        <p:nvSpPr>
          <p:cNvPr id="488456" name="Text Box 8"/>
          <p:cNvSpPr txBox="1">
            <a:spLocks noChangeArrowheads="1"/>
          </p:cNvSpPr>
          <p:nvPr/>
        </p:nvSpPr>
        <p:spPr bwMode="auto">
          <a:xfrm>
            <a:off x="2943225" y="2214563"/>
            <a:ext cx="13382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0000"/>
                </a:solidFill>
                <a:latin typeface="Verdana" charset="0"/>
                <a:ea typeface="Times New Roman" charset="0"/>
                <a:cs typeface="Times New Roman" charset="0"/>
              </a:rPr>
              <a:t>Holy Place</a:t>
            </a:r>
          </a:p>
        </p:txBody>
      </p:sp>
      <p:sp>
        <p:nvSpPr>
          <p:cNvPr id="488455" name="Text Box 7"/>
          <p:cNvSpPr txBox="1">
            <a:spLocks noChangeArrowheads="1"/>
          </p:cNvSpPr>
          <p:nvPr/>
        </p:nvSpPr>
        <p:spPr bwMode="auto">
          <a:xfrm>
            <a:off x="623888" y="2214563"/>
            <a:ext cx="17399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0000"/>
                </a:solidFill>
                <a:latin typeface="Verdana" charset="0"/>
                <a:ea typeface="Times New Roman" charset="0"/>
                <a:cs typeface="Times New Roman" charset="0"/>
              </a:rPr>
              <a:t>Holy of Holies</a:t>
            </a:r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457200" y="2895600"/>
            <a:ext cx="8229600" cy="3733800"/>
          </a:xfrm>
          <a:prstGeom prst="rect">
            <a:avLst/>
          </a:prstGeom>
          <a:noFill/>
          <a:ln w="38100">
            <a:solidFill>
              <a:srgbClr val="6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9159" name="Straight Arrow Connector 49"/>
          <p:cNvCxnSpPr>
            <a:cxnSpLocks noChangeShapeType="1"/>
          </p:cNvCxnSpPr>
          <p:nvPr/>
        </p:nvCxnSpPr>
        <p:spPr bwMode="auto">
          <a:xfrm rot="16200000" flipH="1">
            <a:off x="5365751" y="3127375"/>
            <a:ext cx="1092200" cy="9525"/>
          </a:xfrm>
          <a:prstGeom prst="straightConnector1">
            <a:avLst/>
          </a:prstGeom>
          <a:noFill/>
          <a:ln w="38100">
            <a:solidFill>
              <a:srgbClr val="600000"/>
            </a:solidFill>
            <a:round/>
            <a:headEnd/>
            <a:tailEnd type="triangle" w="med" len="med"/>
          </a:ln>
        </p:spPr>
      </p:cxnSp>
      <p:sp>
        <p:nvSpPr>
          <p:cNvPr id="488453" name="Line 5"/>
          <p:cNvSpPr>
            <a:spLocks noChangeShapeType="1"/>
          </p:cNvSpPr>
          <p:nvPr/>
        </p:nvSpPr>
        <p:spPr bwMode="auto">
          <a:xfrm flipH="1">
            <a:off x="3594100" y="2595563"/>
            <a:ext cx="0" cy="1103312"/>
          </a:xfrm>
          <a:prstGeom prst="line">
            <a:avLst/>
          </a:prstGeom>
          <a:noFill/>
          <a:ln w="38100">
            <a:solidFill>
              <a:srgbClr val="6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452" name="Line 4"/>
          <p:cNvSpPr>
            <a:spLocks noChangeShapeType="1"/>
          </p:cNvSpPr>
          <p:nvPr/>
        </p:nvSpPr>
        <p:spPr bwMode="auto">
          <a:xfrm>
            <a:off x="1408113" y="2595563"/>
            <a:ext cx="473075" cy="1209675"/>
          </a:xfrm>
          <a:prstGeom prst="line">
            <a:avLst/>
          </a:prstGeom>
          <a:noFill/>
          <a:ln w="38100">
            <a:solidFill>
              <a:srgbClr val="6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0" y="12207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Built with three distinct areas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101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707313" y="2251075"/>
            <a:ext cx="10509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323" tIns="35662" rIns="71323" bIns="35662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600000"/>
                </a:solidFill>
                <a:latin typeface="Verdana" charset="0"/>
                <a:ea typeface="Times New Roman" charset="0"/>
                <a:cs typeface="Times New Roman" charset="0"/>
              </a:rPr>
              <a:t>Entrance</a:t>
            </a:r>
          </a:p>
        </p:txBody>
      </p:sp>
      <p:cxnSp>
        <p:nvCxnSpPr>
          <p:cNvPr id="57" name="Elbow Connector 56"/>
          <p:cNvCxnSpPr/>
          <p:nvPr/>
        </p:nvCxnSpPr>
        <p:spPr>
          <a:xfrm rot="16200000" flipH="1">
            <a:off x="7987506" y="2805907"/>
            <a:ext cx="1082675" cy="620712"/>
          </a:xfrm>
          <a:prstGeom prst="bentConnector3">
            <a:avLst>
              <a:gd name="adj1" fmla="val 14078"/>
            </a:avLst>
          </a:prstGeom>
          <a:ln w="28575">
            <a:solidFill>
              <a:srgbClr val="6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104" name="Picture 58" descr="menorah C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0950" y="3587750"/>
            <a:ext cx="4968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439863" y="512763"/>
            <a:ext cx="6105525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cs typeface="ＭＳ Ｐゴシック" pitchFamily="-65" charset="-128"/>
              </a:rPr>
              <a:t>Tabernacle of Moses</a:t>
            </a:r>
          </a:p>
        </p:txBody>
      </p:sp>
      <p:sp>
        <p:nvSpPr>
          <p:cNvPr id="65586" name="TextBox 47"/>
          <p:cNvSpPr txBox="1">
            <a:spLocks noChangeArrowheads="1"/>
          </p:cNvSpPr>
          <p:nvPr/>
        </p:nvSpPr>
        <p:spPr bwMode="auto">
          <a:xfrm>
            <a:off x="4953000" y="2162175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00000"/>
                </a:solidFill>
                <a:latin typeface="Verdana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>
          <a:xfrm>
            <a:off x="2495550" y="2149475"/>
            <a:ext cx="473075" cy="473075"/>
          </a:xfrm>
          <a:prstGeom prst="ellipse">
            <a:avLst/>
          </a:prstGeom>
          <a:solidFill>
            <a:srgbClr val="CCE9AD"/>
          </a:solidFill>
          <a:ln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588" name="TextBox 52"/>
          <p:cNvSpPr txBox="1">
            <a:spLocks noChangeArrowheads="1"/>
          </p:cNvSpPr>
          <p:nvPr/>
        </p:nvSpPr>
        <p:spPr bwMode="auto">
          <a:xfrm>
            <a:off x="2541588" y="2141538"/>
            <a:ext cx="419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00000"/>
                </a:solidFill>
                <a:latin typeface="Verdana" charset="0"/>
              </a:rPr>
              <a:t>2</a:t>
            </a:r>
          </a:p>
        </p:txBody>
      </p:sp>
      <p:sp>
        <p:nvSpPr>
          <p:cNvPr id="65589" name="TextBox 57"/>
          <p:cNvSpPr txBox="1">
            <a:spLocks noChangeArrowheads="1"/>
          </p:cNvSpPr>
          <p:nvPr/>
        </p:nvSpPr>
        <p:spPr bwMode="auto">
          <a:xfrm>
            <a:off x="220663" y="2147888"/>
            <a:ext cx="420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600000"/>
                </a:solidFill>
                <a:latin typeface="Verdana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9" grpId="0" animBg="1"/>
      <p:bldP spid="488457" grpId="0"/>
      <p:bldP spid="488456" grpId="0"/>
      <p:bldP spid="488455" grpId="0"/>
      <p:bldP spid="488453" grpId="0" animBg="1"/>
      <p:bldP spid="488452" grpId="0" animBg="1"/>
      <p:bldP spid="43" grpId="0"/>
      <p:bldP spid="54" grpId="0"/>
      <p:bldP spid="65586" grpId="0"/>
      <p:bldP spid="55" grpId="0" animBg="1"/>
      <p:bldP spid="65588" grpId="0"/>
      <p:bldP spid="655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The Promised Land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08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://www.christforme.org/Images/36964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9813" y="1757363"/>
            <a:ext cx="3019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383088" y="2282825"/>
            <a:ext cx="4287837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During the conquest and during the time of the judges, the tabernacle (ark of the covenant) moved from tribe to tribe.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Fixed Location for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http://www.jerusalemmosaic.com/wp-content/uploads/2008/12/jerusalem2020the20tower20of20davi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017713"/>
            <a:ext cx="3749675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59325" y="1825625"/>
            <a:ext cx="3870325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conquered Jerusalem and made it his capital.</a:t>
            </a:r>
          </a:p>
          <a:p>
            <a:pPr>
              <a:spcBef>
                <a:spcPct val="20000"/>
              </a:spcBef>
              <a:defRPr/>
            </a:pPr>
            <a:endParaRPr lang="en-US" sz="6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permanently located the ark there.</a:t>
            </a:r>
          </a:p>
          <a:p>
            <a:pPr>
              <a:spcBef>
                <a:spcPct val="20000"/>
              </a:spcBef>
              <a:defRPr/>
            </a:pPr>
            <a:endParaRPr lang="en-US" sz="6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asked God to allow a permanent temple to be built.</a:t>
            </a:r>
          </a:p>
          <a:p>
            <a:pPr>
              <a:spcBef>
                <a:spcPct val="20000"/>
              </a:spcBef>
              <a:defRPr/>
            </a:pPr>
            <a:endParaRPr lang="en-US" sz="6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was allowed, by God, to collect the materials but was not permitted to build the temple.</a:t>
            </a:r>
          </a:p>
        </p:txBody>
      </p:sp>
      <p:sp>
        <p:nvSpPr>
          <p:cNvPr id="48135" name="TextBox 11"/>
          <p:cNvSpPr txBox="1">
            <a:spLocks noChangeArrowheads="1"/>
          </p:cNvSpPr>
          <p:nvPr/>
        </p:nvSpPr>
        <p:spPr bwMode="auto">
          <a:xfrm>
            <a:off x="4781550" y="1271588"/>
            <a:ext cx="2165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David . . .</a:t>
            </a:r>
            <a:endParaRPr lang="en-US" sz="3200" dirty="0">
              <a:solidFill>
                <a:srgbClr val="6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Jerusalem Four Quarters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9"/>
          <p:cNvSpPr txBox="1">
            <a:spLocks noChangeArrowheads="1"/>
          </p:cNvSpPr>
          <p:nvPr/>
        </p:nvSpPr>
        <p:spPr bwMode="auto">
          <a:xfrm>
            <a:off x="6873875" y="2806700"/>
            <a:ext cx="1649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600000"/>
                </a:solidFill>
                <a:latin typeface="Verdana" charset="0"/>
              </a:rPr>
              <a:t>Temple Mount</a:t>
            </a:r>
          </a:p>
        </p:txBody>
      </p:sp>
      <p:pic>
        <p:nvPicPr>
          <p:cNvPr id="13" name="Picture 12" descr="Map_of_Jerusalem_-_the_old_city_-_EN WM GN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0613" y="1344613"/>
            <a:ext cx="4297362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583113" y="2092325"/>
            <a:ext cx="1071562" cy="577850"/>
          </a:xfrm>
          <a:prstGeom prst="rect">
            <a:avLst/>
          </a:prstGeom>
          <a:solidFill>
            <a:srgbClr val="BFD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90850" y="3032125"/>
            <a:ext cx="1071563" cy="579438"/>
          </a:xfrm>
          <a:prstGeom prst="rect">
            <a:avLst/>
          </a:prstGeom>
          <a:solidFill>
            <a:srgbClr val="BFD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30688" y="4419600"/>
            <a:ext cx="1071562" cy="579438"/>
          </a:xfrm>
          <a:prstGeom prst="rect">
            <a:avLst/>
          </a:prstGeom>
          <a:solidFill>
            <a:srgbClr val="BFD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36900" y="4598988"/>
            <a:ext cx="1073150" cy="577850"/>
          </a:xfrm>
          <a:prstGeom prst="rect">
            <a:avLst/>
          </a:prstGeom>
          <a:solidFill>
            <a:srgbClr val="BFD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187" name="TextBox 18"/>
          <p:cNvSpPr txBox="1">
            <a:spLocks noChangeArrowheads="1"/>
          </p:cNvSpPr>
          <p:nvPr/>
        </p:nvSpPr>
        <p:spPr bwMode="auto">
          <a:xfrm>
            <a:off x="4435475" y="2081213"/>
            <a:ext cx="135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" charset="0"/>
              </a:rPr>
              <a:t>Muslim Quarter</a:t>
            </a:r>
          </a:p>
        </p:txBody>
      </p:sp>
      <p:sp>
        <p:nvSpPr>
          <p:cNvPr id="50188" name="TextBox 19"/>
          <p:cNvSpPr txBox="1">
            <a:spLocks noChangeArrowheads="1"/>
          </p:cNvSpPr>
          <p:nvPr/>
        </p:nvSpPr>
        <p:spPr bwMode="auto">
          <a:xfrm>
            <a:off x="2854325" y="3011488"/>
            <a:ext cx="135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" charset="0"/>
              </a:rPr>
              <a:t>Christian Quarter</a:t>
            </a:r>
          </a:p>
        </p:txBody>
      </p:sp>
      <p:sp>
        <p:nvSpPr>
          <p:cNvPr id="50189" name="TextBox 20"/>
          <p:cNvSpPr txBox="1">
            <a:spLocks noChangeArrowheads="1"/>
          </p:cNvSpPr>
          <p:nvPr/>
        </p:nvSpPr>
        <p:spPr bwMode="auto">
          <a:xfrm>
            <a:off x="4119563" y="4424363"/>
            <a:ext cx="1355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" charset="0"/>
              </a:rPr>
              <a:t>Jewish Quarter</a:t>
            </a:r>
          </a:p>
        </p:txBody>
      </p:sp>
      <p:sp>
        <p:nvSpPr>
          <p:cNvPr id="50190" name="TextBox 21"/>
          <p:cNvSpPr txBox="1">
            <a:spLocks noChangeArrowheads="1"/>
          </p:cNvSpPr>
          <p:nvPr/>
        </p:nvSpPr>
        <p:spPr bwMode="auto">
          <a:xfrm>
            <a:off x="3000375" y="4576763"/>
            <a:ext cx="1355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" charset="0"/>
              </a:rPr>
              <a:t>Armenian Quarter</a:t>
            </a:r>
          </a:p>
        </p:txBody>
      </p:sp>
      <p:sp>
        <p:nvSpPr>
          <p:cNvPr id="23" name="Oval 22"/>
          <p:cNvSpPr/>
          <p:nvPr/>
        </p:nvSpPr>
        <p:spPr>
          <a:xfrm rot="20691746">
            <a:off x="5097463" y="2732088"/>
            <a:ext cx="1566862" cy="2217737"/>
          </a:xfrm>
          <a:prstGeom prst="ellipse">
            <a:avLst/>
          </a:prstGeom>
          <a:noFill/>
          <a:ln w="38100">
            <a:solidFill>
              <a:srgbClr val="6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Solomon’s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22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7398" y="2371438"/>
            <a:ext cx="37417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52230" name="Rectangle 3"/>
          <p:cNvSpPr txBox="1">
            <a:spLocks noChangeArrowheads="1"/>
          </p:cNvSpPr>
          <p:nvPr/>
        </p:nvSpPr>
        <p:spPr bwMode="auto">
          <a:xfrm>
            <a:off x="4550467" y="1256960"/>
            <a:ext cx="3345628" cy="83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 algn="ctr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Mount Moriah </a:t>
            </a:r>
            <a:endParaRPr lang="en-US" sz="3200" dirty="0" smtClean="0">
              <a:solidFill>
                <a:srgbClr val="600000"/>
              </a:solidFill>
              <a:latin typeface="Georgia" charset="0"/>
            </a:endParaRPr>
          </a:p>
          <a:p>
            <a:pPr lvl="1" algn="ctr" eaLnBrk="0" hangingPunct="0">
              <a:lnSpc>
                <a:spcPct val="85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600000"/>
                </a:solidFill>
                <a:latin typeface="Georgia" charset="0"/>
              </a:rPr>
              <a:t>(</a:t>
            </a:r>
            <a:r>
              <a:rPr lang="en-US" sz="2000" dirty="0">
                <a:solidFill>
                  <a:srgbClr val="600000"/>
                </a:solidFill>
                <a:latin typeface="Georgia" charset="0"/>
              </a:rPr>
              <a:t>Abraham)</a:t>
            </a:r>
          </a:p>
          <a:p>
            <a:pPr lvl="1" eaLnBrk="0" hangingPunct="0">
              <a:spcBef>
                <a:spcPct val="20000"/>
              </a:spcBef>
            </a:pPr>
            <a:endParaRPr lang="en-US" sz="500" dirty="0">
              <a:latin typeface="Georgia" charset="0"/>
            </a:endParaRPr>
          </a:p>
        </p:txBody>
      </p:sp>
      <p:sp>
        <p:nvSpPr>
          <p:cNvPr id="52231" name="TextBox 9"/>
          <p:cNvSpPr txBox="1">
            <a:spLocks noChangeArrowheads="1"/>
          </p:cNvSpPr>
          <p:nvPr/>
        </p:nvSpPr>
        <p:spPr bwMode="auto">
          <a:xfrm>
            <a:off x="1032734" y="1260476"/>
            <a:ext cx="370063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Temple </a:t>
            </a:r>
            <a:r>
              <a:rPr lang="en-US" sz="3200" dirty="0" smtClean="0">
                <a:solidFill>
                  <a:srgbClr val="600000"/>
                </a:solidFill>
                <a:latin typeface="Georgia" charset="0"/>
              </a:rPr>
              <a:t>Site</a:t>
            </a:r>
          </a:p>
          <a:p>
            <a:pPr algn="ctr"/>
            <a:r>
              <a:rPr lang="en-US" sz="3200" dirty="0" smtClean="0">
                <a:solidFill>
                  <a:srgbClr val="600000"/>
                </a:solidFill>
                <a:latin typeface="Georgia" charset="0"/>
              </a:rPr>
              <a:t>(Noble Sanctuary)</a:t>
            </a:r>
          </a:p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88751" y="4109448"/>
            <a:ext cx="966787" cy="631825"/>
          </a:xfrm>
          <a:prstGeom prst="rect">
            <a:avLst/>
          </a:prstGeom>
          <a:noFill/>
          <a:ln w="57150"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Abraham_Sacrificing_Isaac G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2401" y="2323342"/>
            <a:ext cx="20272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90538" y="469900"/>
            <a:ext cx="7696200" cy="56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Mesopotamia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7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Map_of_fertile_cresent GNU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42418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5" name="Oval 14"/>
          <p:cNvSpPr/>
          <p:nvPr/>
        </p:nvSpPr>
        <p:spPr>
          <a:xfrm>
            <a:off x="3005669" y="3242735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736725" y="3347683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2336799" y="3748086"/>
            <a:ext cx="8382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Babylon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46175" y="3079750"/>
            <a:ext cx="398463" cy="147638"/>
          </a:xfrm>
          <a:prstGeom prst="rect">
            <a:avLst/>
          </a:prstGeom>
          <a:solidFill>
            <a:srgbClr val="89C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44" name="TextBox 32"/>
          <p:cNvSpPr txBox="1">
            <a:spLocks noChangeArrowheads="1"/>
          </p:cNvSpPr>
          <p:nvPr/>
        </p:nvSpPr>
        <p:spPr bwMode="auto">
          <a:xfrm>
            <a:off x="841375" y="3100388"/>
            <a:ext cx="830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 dirty="0"/>
              <a:t>PALESTINE</a:t>
            </a:r>
          </a:p>
        </p:txBody>
      </p:sp>
      <p:sp>
        <p:nvSpPr>
          <p:cNvPr id="18446" name="TextBox 37"/>
          <p:cNvSpPr txBox="1">
            <a:spLocks noChangeArrowheads="1"/>
          </p:cNvSpPr>
          <p:nvPr/>
        </p:nvSpPr>
        <p:spPr bwMode="auto">
          <a:xfrm>
            <a:off x="1544638" y="3535364"/>
            <a:ext cx="946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Jerusalem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45050" y="1450975"/>
            <a:ext cx="3910013" cy="47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pitchFamily="18" charset="0"/>
                <a:cs typeface="+mn-cs"/>
              </a:rPr>
              <a:t>The Fertile Crescent</a:t>
            </a:r>
          </a:p>
        </p:txBody>
      </p:sp>
      <p:pic>
        <p:nvPicPr>
          <p:cNvPr id="40" name="Picture 39" descr="Iraq.A2001239.0750.500m NAS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9238" y="201295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8449" name="TextBox 40"/>
          <p:cNvSpPr txBox="1">
            <a:spLocks noChangeArrowheads="1"/>
          </p:cNvSpPr>
          <p:nvPr/>
        </p:nvSpPr>
        <p:spPr bwMode="auto">
          <a:xfrm>
            <a:off x="5381625" y="6000750"/>
            <a:ext cx="2952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Verdana" charset="0"/>
              </a:rPr>
              <a:t>NASA Satellite View 2006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24050" y="1817688"/>
            <a:ext cx="1112838" cy="568325"/>
          </a:xfrm>
          <a:prstGeom prst="rect">
            <a:avLst/>
          </a:prstGeom>
          <a:solidFill>
            <a:srgbClr val="FBFAD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1870078" y="1861914"/>
            <a:ext cx="1282700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CF3544"/>
                </a:solidFill>
                <a:latin typeface="Verdana" charset="0"/>
                <a:cs typeface="+mn-cs"/>
              </a:rPr>
              <a:t>Fertile Crescent</a:t>
            </a:r>
          </a:p>
        </p:txBody>
      </p:sp>
      <p:sp>
        <p:nvSpPr>
          <p:cNvPr id="22" name="Oval 21"/>
          <p:cNvSpPr/>
          <p:nvPr/>
        </p:nvSpPr>
        <p:spPr>
          <a:xfrm rot="2495173">
            <a:off x="1898650" y="2578100"/>
            <a:ext cx="2333625" cy="1187450"/>
          </a:xfrm>
          <a:prstGeom prst="ellipse">
            <a:avLst/>
          </a:prstGeom>
          <a:noFill/>
          <a:ln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479675" y="2028825"/>
            <a:ext cx="2859088" cy="252413"/>
          </a:xfrm>
          <a:prstGeom prst="line">
            <a:avLst/>
          </a:prstGeom>
          <a:ln w="25400">
            <a:solidFill>
              <a:srgbClr val="542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922588" y="3805238"/>
            <a:ext cx="2427287" cy="2165350"/>
          </a:xfrm>
          <a:prstGeom prst="line">
            <a:avLst/>
          </a:prstGeom>
          <a:ln w="25400">
            <a:solidFill>
              <a:srgbClr val="542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2569633" y="3340103"/>
            <a:ext cx="541865" cy="3979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V="1">
            <a:off x="1803404" y="3445936"/>
            <a:ext cx="203198" cy="1523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1" descr="Wheat illust gif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723" y="3811177"/>
            <a:ext cx="178752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046538" y="1316593"/>
            <a:ext cx="4967287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600000"/>
                </a:solidFill>
                <a:latin typeface="Georgia" charset="0"/>
              </a:rPr>
              <a:t>Selection by Solomon</a:t>
            </a:r>
          </a:p>
          <a:p>
            <a:pPr lvl="1" eaLnBrk="0" hangingPunct="0">
              <a:spcBef>
                <a:spcPct val="20000"/>
              </a:spcBef>
            </a:pPr>
            <a:endParaRPr lang="en-US" sz="200" dirty="0">
              <a:latin typeface="Georgia" charset="0"/>
            </a:endParaRPr>
          </a:p>
          <a:p>
            <a:pPr lvl="1" eaLnBrk="0" hangingPunct="0">
              <a:spcBef>
                <a:spcPct val="20000"/>
              </a:spcBef>
            </a:pPr>
            <a:r>
              <a:rPr lang="en-US" sz="2600" dirty="0">
                <a:latin typeface="Georgia" charset="0"/>
              </a:rPr>
              <a:t>Jewish tradition </a:t>
            </a:r>
            <a:r>
              <a:rPr lang="en-US" sz="2000" dirty="0">
                <a:latin typeface="Georgia" charset="0"/>
              </a:rPr>
              <a:t>(Midrash) </a:t>
            </a:r>
            <a:r>
              <a:rPr lang="en-US" sz="2600" dirty="0">
                <a:latin typeface="Georgia" charset="0"/>
              </a:rPr>
              <a:t>has Solomon picking the site because of the piety of two brothers who grew grain on the site.</a:t>
            </a:r>
          </a:p>
          <a:p>
            <a:pPr lvl="1" eaLnBrk="0" hangingPunct="0">
              <a:spcBef>
                <a:spcPct val="20000"/>
              </a:spcBef>
            </a:pPr>
            <a:endParaRPr lang="en-US" sz="500" dirty="0">
              <a:latin typeface="Georgia" charset="0"/>
            </a:endParaRPr>
          </a:p>
          <a:p>
            <a:pPr lvl="2" eaLnBrk="0" hangingPunct="0">
              <a:spcBef>
                <a:spcPct val="20000"/>
              </a:spcBef>
            </a:pPr>
            <a:r>
              <a:rPr lang="en-US" sz="2200" dirty="0">
                <a:latin typeface="Georgia" charset="0"/>
              </a:rPr>
              <a:t>The poor bachelor brother took grain to his married rich brother because of the rich brother’s large family.</a:t>
            </a:r>
          </a:p>
          <a:p>
            <a:pPr lvl="2" eaLnBrk="0" hangingPunct="0">
              <a:spcBef>
                <a:spcPct val="20000"/>
              </a:spcBef>
            </a:pPr>
            <a:endParaRPr lang="en-US" sz="500" dirty="0">
              <a:latin typeface="Georgia" charset="0"/>
            </a:endParaRPr>
          </a:p>
          <a:p>
            <a:pPr lvl="2" eaLnBrk="0" hangingPunct="0">
              <a:spcBef>
                <a:spcPct val="20000"/>
              </a:spcBef>
            </a:pPr>
            <a:r>
              <a:rPr lang="en-US" sz="2200" dirty="0">
                <a:latin typeface="Georgia" charset="0"/>
              </a:rPr>
              <a:t>The rich married brother took grain to the poor brother because of his poverty.</a:t>
            </a:r>
          </a:p>
        </p:txBody>
      </p:sp>
      <p:sp>
        <p:nvSpPr>
          <p:cNvPr id="54275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Solomon’s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7" name="Picture 14" descr="Ray%20Ishtar%20Gate"/>
          <p:cNvPicPr>
            <a:picLocks noChangeAspect="1" noChangeArrowheads="1"/>
          </p:cNvPicPr>
          <p:nvPr/>
        </p:nvPicPr>
        <p:blipFill>
          <a:blip r:embed="rId4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50" y="1965325"/>
            <a:ext cx="3741738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1282700" y="1260475"/>
            <a:ext cx="2447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Temple site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59063" y="3698875"/>
            <a:ext cx="966787" cy="631825"/>
          </a:xfrm>
          <a:prstGeom prst="rect">
            <a:avLst/>
          </a:prstGeom>
          <a:noFill/>
          <a:ln w="57150">
            <a:solidFill>
              <a:srgbClr val="542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Solomon’s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garden of gethsema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9963" y="148113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4125" y="2770188"/>
            <a:ext cx="1025525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4668838" y="3917950"/>
            <a:ext cx="44751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>
                <a:latin typeface="Georgia" charset="0"/>
              </a:rPr>
              <a:t>Present temple mount </a:t>
            </a:r>
            <a:r>
              <a:rPr lang="en-US" sz="2000">
                <a:latin typeface="Georgia" charset="0"/>
              </a:rPr>
              <a:t>(noble sanctuary)</a:t>
            </a:r>
            <a:r>
              <a:rPr lang="en-US" sz="2400">
                <a:latin typeface="Georgia" charset="0"/>
              </a:rPr>
              <a:t> is aligned with Mecca.</a:t>
            </a:r>
          </a:p>
          <a:p>
            <a:pPr eaLnBrk="0" hangingPunct="0">
              <a:spcBef>
                <a:spcPct val="20000"/>
              </a:spcBef>
            </a:pPr>
            <a:endParaRPr lang="en-US" sz="500">
              <a:latin typeface="Georgia" charset="0"/>
            </a:endParaRP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latin typeface="Georgia" charset="0"/>
              </a:rPr>
              <a:t>Temple was aligned eastward</a:t>
            </a:r>
          </a:p>
          <a:p>
            <a:pPr lvl="1" eaLnBrk="0" hangingPunct="0">
              <a:spcBef>
                <a:spcPct val="20000"/>
              </a:spcBef>
            </a:pPr>
            <a:endParaRPr lang="en-US" sz="500">
              <a:latin typeface="Georgia" charset="0"/>
            </a:endParaRPr>
          </a:p>
          <a:p>
            <a:pPr lvl="1" eaLnBrk="0" hangingPunct="0">
              <a:spcBef>
                <a:spcPct val="20000"/>
              </a:spcBef>
            </a:pPr>
            <a:r>
              <a:rPr lang="en-US" sz="2000">
                <a:latin typeface="Georgia" charset="0"/>
              </a:rPr>
              <a:t>Possible alignment to Garden of Gethsemane.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95650" y="5946775"/>
            <a:ext cx="1019175" cy="23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6329" name="Picture 2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757">
            <a:off x="1111250" y="1336675"/>
            <a:ext cx="3278188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5"/>
          <p:cNvGrpSpPr/>
          <p:nvPr/>
        </p:nvGrpSpPr>
        <p:grpSpPr>
          <a:xfrm>
            <a:off x="1776665" y="2761680"/>
            <a:ext cx="1022594" cy="383280"/>
            <a:chOff x="1534745" y="2917200"/>
            <a:chExt cx="1022594" cy="383280"/>
          </a:xfrm>
          <a:scene3d>
            <a:camera prst="orthographicFront">
              <a:rot lat="180000" lon="0" rev="0"/>
            </a:camera>
            <a:lightRig rig="threePt" dir="t"/>
          </a:scene3d>
        </p:grpSpPr>
        <p:sp>
          <p:nvSpPr>
            <p:cNvPr id="23" name="Rectangle 22"/>
            <p:cNvSpPr/>
            <p:nvPr/>
          </p:nvSpPr>
          <p:spPr>
            <a:xfrm>
              <a:off x="2056239" y="2920320"/>
              <a:ext cx="501100" cy="380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34745" y="2917200"/>
              <a:ext cx="501100" cy="380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60664" y="3024000"/>
              <a:ext cx="227745" cy="16968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1960563" y="2921000"/>
            <a:ext cx="3254375" cy="77788"/>
          </a:xfrm>
          <a:prstGeom prst="straightConnector1">
            <a:avLst/>
          </a:prstGeom>
          <a:ln w="28575">
            <a:solidFill>
              <a:srgbClr val="6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28"/>
          <p:cNvSpPr txBox="1">
            <a:spLocks noChangeArrowheads="1"/>
          </p:cNvSpPr>
          <p:nvPr/>
        </p:nvSpPr>
        <p:spPr bwMode="auto">
          <a:xfrm>
            <a:off x="3548063" y="6332538"/>
            <a:ext cx="71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600000"/>
                </a:solidFill>
              </a:rPr>
              <a:t>East 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292600" y="6519863"/>
            <a:ext cx="642938" cy="0"/>
          </a:xfrm>
          <a:prstGeom prst="straightConnector1">
            <a:avLst/>
          </a:prstGeom>
          <a:ln w="38100" cap="flat" cmpd="sng" algn="ctr">
            <a:solidFill>
              <a:srgbClr val="6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Solomon’s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659313" y="1535113"/>
            <a:ext cx="411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Built by Solomon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20,000 workers just to cut wood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80,000 masons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Finest materials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May have been the most beautiful building in the world at that time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Masonic claims</a:t>
            </a:r>
          </a:p>
        </p:txBody>
      </p:sp>
      <p:pic>
        <p:nvPicPr>
          <p:cNvPr id="40966" name="Picture 24" descr="Solomon FirstTemplen G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875" y="1665288"/>
            <a:ext cx="379571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0967" name="Picture 26" descr="masonic gi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683125"/>
            <a:ext cx="13112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Solomon’s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1970088" y="1323975"/>
            <a:ext cx="57023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600000"/>
                </a:solidFill>
                <a:latin typeface="Georgia" charset="0"/>
              </a:rPr>
              <a:t>Sacrifice controlled by the priests.</a:t>
            </a:r>
          </a:p>
          <a:p>
            <a:pPr marL="0" lvl="1" algn="ctr">
              <a:lnSpc>
                <a:spcPct val="110000"/>
              </a:lnSpc>
            </a:pPr>
            <a:r>
              <a:rPr lang="en-US" sz="2000" dirty="0">
                <a:latin typeface="Georgia" charset="0"/>
              </a:rPr>
              <a:t>Take the breath and blood together.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4" cstate="print"/>
          <a:srcRect t="7986"/>
          <a:stretch>
            <a:fillRect/>
          </a:stretch>
        </p:blipFill>
        <p:spPr bwMode="auto">
          <a:xfrm>
            <a:off x="1941513" y="2316163"/>
            <a:ext cx="5638800" cy="38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Babylonian Invasion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6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485" y="1528763"/>
            <a:ext cx="4456113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62470" name="Content Placeholder 2"/>
          <p:cNvSpPr txBox="1">
            <a:spLocks/>
          </p:cNvSpPr>
          <p:nvPr/>
        </p:nvSpPr>
        <p:spPr bwMode="auto">
          <a:xfrm>
            <a:off x="5213350" y="1403350"/>
            <a:ext cx="3573463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Georgia" charset="0"/>
              </a:rPr>
              <a:t>Solomon’s temple destroyed by Babylonian invasion in about 600BC.</a:t>
            </a:r>
          </a:p>
          <a:p>
            <a:pPr>
              <a:spcBef>
                <a:spcPct val="20000"/>
              </a:spcBef>
            </a:pPr>
            <a:endParaRPr lang="en-US" sz="600" dirty="0">
              <a:latin typeface="Georgia" charset="0"/>
            </a:endParaRPr>
          </a:p>
          <a:p>
            <a:pPr lvl="1">
              <a:spcBef>
                <a:spcPct val="20000"/>
              </a:spcBef>
            </a:pPr>
            <a:r>
              <a:rPr lang="en-US" sz="2400" dirty="0">
                <a:latin typeface="Georgia" charset="0"/>
              </a:rPr>
              <a:t>By Jewish tradition the ark was buried beneath the temple.</a:t>
            </a:r>
          </a:p>
        </p:txBody>
      </p:sp>
      <p:pic>
        <p:nvPicPr>
          <p:cNvPr id="8" name="Picture 7" descr="ark of the covenant ph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5488" y="4548188"/>
            <a:ext cx="2487612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Babylonian Punishment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516" name="Picture 14" descr="Ray%20Ishtar%20Gate"/>
          <p:cNvPicPr>
            <a:picLocks noChangeAspect="1" noChangeArrowheads="1"/>
          </p:cNvPicPr>
          <p:nvPr/>
        </p:nvPicPr>
        <p:blipFill>
          <a:blip r:embed="rId4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/Users/abs3/Movies/Israel/Babylonian punishment.mov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8" y="1408113"/>
            <a:ext cx="7666037" cy="51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95" fill="hold"/>
                                        <p:tgtEl>
                                          <p:spTgt spid="64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4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4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1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Second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379788" y="1431925"/>
            <a:ext cx="54387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6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Some Jews allowed to return to Jerusalem.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cs typeface="+mn-cs"/>
              </a:rPr>
              <a:t>Many stayed behind in Babylon and </a:t>
            </a:r>
          </a:p>
          <a:p>
            <a:pPr lvl="1">
              <a:spcBef>
                <a:spcPts val="0"/>
              </a:spcBef>
              <a:defRPr/>
            </a:pPr>
            <a:r>
              <a:rPr lang="en-US" sz="2200" kern="0" dirty="0">
                <a:latin typeface="Georgia" pitchFamily="18" charset="0"/>
                <a:cs typeface="+mn-cs"/>
              </a:rPr>
              <a:t>gave up the temple part of their religion.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6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Temple re-built about 500-400 BC.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cs typeface="+mn-cs"/>
              </a:rPr>
              <a:t>Ezra and Nehemiah</a:t>
            </a:r>
          </a:p>
          <a:p>
            <a:pPr lvl="1">
              <a:spcBef>
                <a:spcPct val="20000"/>
              </a:spcBef>
              <a:defRPr/>
            </a:pPr>
            <a:r>
              <a:rPr lang="en-US" sz="2200" kern="0" dirty="0">
                <a:latin typeface="Georgia" pitchFamily="18" charset="0"/>
                <a:cs typeface="+mn-cs"/>
              </a:rPr>
              <a:t>Zerubabel was governor of Jerusalem</a:t>
            </a:r>
          </a:p>
          <a:p>
            <a:pPr lvl="1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600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Second temple not as luxurious as the temple of Solomon.</a:t>
            </a:r>
          </a:p>
        </p:txBody>
      </p:sp>
      <p:pic>
        <p:nvPicPr>
          <p:cNvPr id="66566" name="Picture 9" descr="Second temple WM.jpg"/>
          <p:cNvPicPr>
            <a:picLocks noChangeAspect="1"/>
          </p:cNvPicPr>
          <p:nvPr/>
        </p:nvPicPr>
        <p:blipFill>
          <a:blip r:embed="rId4" cstate="print"/>
          <a:srcRect l="9769" r="46014" b="14191"/>
          <a:stretch>
            <a:fillRect/>
          </a:stretch>
        </p:blipFill>
        <p:spPr bwMode="auto">
          <a:xfrm>
            <a:off x="577850" y="1555750"/>
            <a:ext cx="2617788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Jews in a Hellenistic World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5002" y="3523373"/>
            <a:ext cx="54435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endParaRPr lang="en-US" sz="800" dirty="0">
              <a:latin typeface="Georgia" charset="0"/>
            </a:endParaRPr>
          </a:p>
          <a:p>
            <a:pPr algn="r" eaLnBrk="0" hangingPunct="0">
              <a:spcBef>
                <a:spcPct val="20000"/>
              </a:spcBef>
            </a:pPr>
            <a:r>
              <a:rPr lang="en-US" sz="2800" dirty="0">
                <a:latin typeface="Georgia" charset="0"/>
              </a:rPr>
              <a:t>Greek culture became dominant</a:t>
            </a:r>
            <a:r>
              <a:rPr lang="en-US" sz="2800" dirty="0" smtClean="0">
                <a:latin typeface="Georgia" charset="0"/>
              </a:rPr>
              <a:t>.</a:t>
            </a:r>
          </a:p>
          <a:p>
            <a:pPr algn="r" eaLnBrk="0" hangingPunct="0">
              <a:spcBef>
                <a:spcPct val="20000"/>
              </a:spcBef>
            </a:pPr>
            <a:endParaRPr lang="en-US" sz="2800" dirty="0" smtClean="0">
              <a:latin typeface="Georgia" charset="0"/>
            </a:endParaRPr>
          </a:p>
          <a:p>
            <a:pPr lvl="1" algn="r" eaLnBrk="0" hangingPunct="0">
              <a:spcBef>
                <a:spcPct val="20000"/>
              </a:spcBef>
            </a:pPr>
            <a:r>
              <a:rPr lang="en-US" sz="2200" dirty="0">
                <a:latin typeface="Georgia" charset="0"/>
              </a:rPr>
              <a:t>Some Jews resisted adopting Greek culture and tried to stay apart.</a:t>
            </a:r>
            <a:r>
              <a:rPr lang="en-US" sz="2200" dirty="0" smtClean="0">
                <a:latin typeface="Georgia" charset="0"/>
              </a:rPr>
              <a:t> </a:t>
            </a:r>
          </a:p>
          <a:p>
            <a:pPr lvl="2" algn="r" eaLnBrk="0" hangingPunct="0">
              <a:spcBef>
                <a:spcPct val="20000"/>
              </a:spcBef>
            </a:pPr>
            <a:endParaRPr lang="en-US" sz="2000" dirty="0">
              <a:latin typeface="Georgia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980" y="2979869"/>
            <a:ext cx="2652009" cy="302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12" descr="Alexander the great  head CA.jpg"/>
          <p:cNvPicPr>
            <a:picLocks noChangeAspect="1"/>
          </p:cNvPicPr>
          <p:nvPr/>
        </p:nvPicPr>
        <p:blipFill>
          <a:blip r:embed="rId5" cstate="print"/>
          <a:srcRect t="13255" b="7436"/>
          <a:stretch>
            <a:fillRect/>
          </a:stretch>
        </p:blipFill>
        <p:spPr bwMode="auto">
          <a:xfrm>
            <a:off x="1331913" y="1366838"/>
            <a:ext cx="15827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68616" name="TextBox 13"/>
          <p:cNvSpPr txBox="1">
            <a:spLocks noChangeArrowheads="1"/>
          </p:cNvSpPr>
          <p:nvPr/>
        </p:nvSpPr>
        <p:spPr bwMode="auto">
          <a:xfrm>
            <a:off x="3132138" y="1744663"/>
            <a:ext cx="449897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eorgia" charset="0"/>
              </a:rPr>
              <a:t>Greeks</a:t>
            </a:r>
            <a:r>
              <a:rPr lang="en-US" sz="2600">
                <a:latin typeface="Georgia" charset="0"/>
              </a:rPr>
              <a:t> </a:t>
            </a:r>
            <a:r>
              <a:rPr lang="en-US" sz="2000">
                <a:latin typeface="Georgia" charset="0"/>
              </a:rPr>
              <a:t>(under Alexander) </a:t>
            </a:r>
            <a:r>
              <a:rPr lang="en-US" sz="2800">
                <a:latin typeface="Georgia" charset="0"/>
              </a:rPr>
              <a:t>conquered the Middle East.</a:t>
            </a:r>
          </a:p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4245" y="5634155"/>
            <a:ext cx="13779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643961" y="5805310"/>
            <a:ext cx="12694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2000" dirty="0" smtClean="0">
                <a:latin typeface="Georgia" charset="0"/>
              </a:rPr>
              <a:t>Pharisees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280988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Defilement of the Temple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by the </a:t>
            </a: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Greeks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670300" y="1336675"/>
            <a:ext cx="51276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About 167 BC.</a:t>
            </a:r>
          </a:p>
          <a:p>
            <a:pPr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Greek ruler </a:t>
            </a: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(Selucus) </a:t>
            </a: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demanded that all people in his territory worship him.</a:t>
            </a:r>
          </a:p>
          <a:p>
            <a:pPr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Maccabees refused and began a successful revolt.</a:t>
            </a:r>
          </a:p>
          <a:p>
            <a:pPr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They cleansed and rededicated the temple.</a:t>
            </a:r>
          </a:p>
          <a:p>
            <a:pPr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Miracle of Hanukkah.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2187" t="1173" r="2234" b="1524"/>
          <a:stretch>
            <a:fillRect/>
          </a:stretch>
        </p:blipFill>
        <p:spPr bwMode="auto">
          <a:xfrm>
            <a:off x="714375" y="1712913"/>
            <a:ext cx="2586038" cy="392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39738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Maccabean Period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12" descr="Maccabee Judas GI.jpg"/>
          <p:cNvPicPr>
            <a:picLocks noChangeAspect="1"/>
          </p:cNvPicPr>
          <p:nvPr/>
        </p:nvPicPr>
        <p:blipFill>
          <a:blip r:embed="rId4" cstate="print"/>
          <a:srcRect l="4295" t="6046" r="4622" b="9602"/>
          <a:stretch>
            <a:fillRect/>
          </a:stretch>
        </p:blipFill>
        <p:spPr bwMode="auto">
          <a:xfrm>
            <a:off x="735013" y="1703388"/>
            <a:ext cx="29337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8" descr="Sadducees trialofjesu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00" y="4679950"/>
            <a:ext cx="16383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419409" y="1566746"/>
            <a:ext cx="4256239" cy="5054901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Georgia" pitchFamily="18" charset="0"/>
              </a:rPr>
              <a:t>Self-rule by Jews for about 150 years.</a:t>
            </a:r>
            <a:endParaRPr lang="en-US" sz="1000" dirty="0" smtClean="0">
              <a:latin typeface="Georgia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Georgia" pitchFamily="18" charset="0"/>
              </a:rPr>
              <a:t>Maccabean rulers made themselves the high priests and appointed other priests.</a:t>
            </a:r>
            <a:endParaRPr lang="en-US" sz="1050" dirty="0" smtClean="0">
              <a:latin typeface="Georgia" pitchFamily="18" charset="0"/>
            </a:endParaRPr>
          </a:p>
          <a:p>
            <a:pPr lvl="1">
              <a:buNone/>
              <a:defRPr/>
            </a:pPr>
            <a:r>
              <a:rPr lang="en-US" sz="2400" dirty="0" smtClean="0">
                <a:latin typeface="Georgia" pitchFamily="18" charset="0"/>
              </a:rPr>
              <a:t>	Linkage of kings and temple.</a:t>
            </a:r>
            <a:endParaRPr lang="en-US" sz="1200" dirty="0" smtClean="0">
              <a:latin typeface="Georgia" pitchFamily="18" charset="0"/>
            </a:endParaRPr>
          </a:p>
          <a:p>
            <a:pPr lvl="1">
              <a:buNone/>
              <a:defRPr/>
            </a:pPr>
            <a:r>
              <a:rPr lang="en-US" sz="2400" dirty="0" smtClean="0">
                <a:latin typeface="Georgia" pitchFamily="18" charset="0"/>
              </a:rPr>
              <a:t>	These priests became the Sadducees.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ssyrian chariot on wall carving.JPG"/>
          <p:cNvPicPr>
            <a:picLocks noChangeAspect="1"/>
          </p:cNvPicPr>
          <p:nvPr/>
        </p:nvPicPr>
        <p:blipFill>
          <a:blip r:embed="rId3" cstate="print"/>
          <a:srcRect r="35114"/>
          <a:stretch>
            <a:fillRect/>
          </a:stretch>
        </p:blipFill>
        <p:spPr bwMode="auto">
          <a:xfrm>
            <a:off x="4919663" y="1555750"/>
            <a:ext cx="349885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81013" y="20796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Mesopotamia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Civilizations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14" descr="Ray%20Ishtar%20Gate"/>
          <p:cNvPicPr>
            <a:picLocks noChangeAspect="1" noChangeArrowheads="1"/>
          </p:cNvPicPr>
          <p:nvPr/>
        </p:nvPicPr>
        <p:blipFill>
          <a:blip r:embed="rId4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4" descr="PhoenicianCoin2A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994" y="2585089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906013" y="1590652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Non-</a:t>
            </a:r>
            <a:r>
              <a:rPr lang="en-US" sz="2400" dirty="0" err="1" smtClean="0">
                <a:solidFill>
                  <a:srgbClr val="FFF0D0"/>
                </a:solidFill>
                <a:latin typeface="Georgia"/>
                <a:cs typeface="Georgia"/>
              </a:rPr>
              <a:t>Semetic</a:t>
            </a: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, ziggurats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Law Code, chariots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Iron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Trade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Religion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Walls, ruthless</a:t>
            </a:r>
          </a:p>
          <a:p>
            <a:pPr>
              <a:buNone/>
            </a:pPr>
            <a:r>
              <a:rPr lang="en-US" sz="2400" dirty="0" smtClean="0">
                <a:solidFill>
                  <a:srgbClr val="FFF0D0"/>
                </a:solidFill>
                <a:latin typeface="Georgia"/>
                <a:cs typeface="Georgia"/>
              </a:rPr>
              <a:t>Empire, riches</a:t>
            </a:r>
            <a:endParaRPr lang="en-US" sz="2400" dirty="0">
              <a:solidFill>
                <a:srgbClr val="FFF0D0"/>
              </a:solidFill>
              <a:latin typeface="Georgia"/>
              <a:cs typeface="Georgia"/>
            </a:endParaRPr>
          </a:p>
        </p:txBody>
      </p:sp>
      <p:sp>
        <p:nvSpPr>
          <p:cNvPr id="9" name="Donut 8"/>
          <p:cNvSpPr/>
          <p:nvPr/>
        </p:nvSpPr>
        <p:spPr>
          <a:xfrm>
            <a:off x="646770" y="2174487"/>
            <a:ext cx="2174489" cy="2118733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76889" y="1574205"/>
            <a:ext cx="4218890" cy="4525963"/>
          </a:xfrm>
        </p:spPr>
        <p:txBody>
          <a:bodyPr/>
          <a:lstStyle/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Sumerians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Akkadians/Babylonians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Hittites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Phoenicians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Israelites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Assyrians</a:t>
            </a:r>
          </a:p>
          <a:p>
            <a:pPr algn="r">
              <a:buNone/>
            </a:pPr>
            <a:r>
              <a:rPr lang="en-US" sz="2400" dirty="0" smtClean="0">
                <a:solidFill>
                  <a:srgbClr val="600000"/>
                </a:solidFill>
                <a:latin typeface="Georgia"/>
                <a:cs typeface="Georgia"/>
              </a:rPr>
              <a:t>Babylonians/Medes/Persians</a:t>
            </a:r>
            <a:endParaRPr lang="en-US" sz="2400" dirty="0">
              <a:solidFill>
                <a:srgbClr val="600000"/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39738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Maccabean Period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6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00" y="2001838"/>
            <a:ext cx="257175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487852" y="1600200"/>
            <a:ext cx="4198947" cy="4525963"/>
          </a:xfrm>
        </p:spPr>
        <p:txBody>
          <a:bodyPr/>
          <a:lstStyle/>
          <a:p>
            <a:r>
              <a:rPr lang="en-US" dirty="0" smtClean="0">
                <a:latin typeface="Georgia" charset="0"/>
              </a:rPr>
              <a:t>Corruption of the Maccabean house and internal revolts.</a:t>
            </a:r>
          </a:p>
          <a:p>
            <a:endParaRPr lang="en-US" sz="1200" dirty="0" smtClean="0">
              <a:latin typeface="Georgia" charset="0"/>
            </a:endParaRPr>
          </a:p>
          <a:p>
            <a:r>
              <a:rPr lang="en-US" dirty="0" smtClean="0">
                <a:latin typeface="Georgia" charset="0"/>
              </a:rPr>
              <a:t>Romans intervened to impose order and named Herod as the king.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Second (Herod’s)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78263" y="2185988"/>
            <a:ext cx="526573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endParaRPr lang="en-US" sz="3200" kern="0" dirty="0" smtClean="0">
              <a:solidFill>
                <a:srgbClr val="600000"/>
              </a:solidFill>
              <a:latin typeface="Georgia" pitchFamily="18" charset="0"/>
              <a:cs typeface="ＭＳ Ｐゴシック" pitchFamily="-65" charset="-128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100" kern="0" dirty="0">
                <a:latin typeface="Georgia" pitchFamily="18" charset="0"/>
                <a:cs typeface="ＭＳ Ｐゴシック" pitchFamily="-65" charset="-128"/>
              </a:rPr>
              <a:t> </a:t>
            </a:r>
          </a:p>
          <a:p>
            <a:pPr lvl="1" algn="ctr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cs typeface="+mn-cs"/>
              </a:rPr>
              <a:t> </a:t>
            </a:r>
          </a:p>
          <a:p>
            <a:pPr lvl="1" algn="ctr">
              <a:spcBef>
                <a:spcPts val="0"/>
              </a:spcBef>
              <a:defRPr/>
            </a:pPr>
            <a:endParaRPr lang="en-US" sz="1100" kern="0" dirty="0">
              <a:latin typeface="Georgia" pitchFamily="18" charset="0"/>
              <a:cs typeface="+mn-cs"/>
            </a:endParaRPr>
          </a:p>
          <a:p>
            <a:pPr lvl="1" algn="ctr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cs typeface="+mn-cs"/>
              </a:rPr>
              <a:t> </a:t>
            </a:r>
            <a:endParaRPr lang="en-US" sz="1100" kern="0" dirty="0" smtClean="0">
              <a:latin typeface="Georgia" pitchFamily="18" charset="0"/>
              <a:cs typeface="+mn-cs"/>
            </a:endParaRPr>
          </a:p>
          <a:p>
            <a:pPr lvl="1" algn="ctr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cs typeface="+mn-cs"/>
              </a:rPr>
              <a:t> </a:t>
            </a:r>
            <a:endParaRPr lang="en-US" sz="2400" kern="0" dirty="0">
              <a:latin typeface="Georgia" pitchFamily="18" charset="0"/>
              <a:cs typeface="+mn-cs"/>
            </a:endParaRPr>
          </a:p>
        </p:txBody>
      </p:sp>
      <p:pic>
        <p:nvPicPr>
          <p:cNvPr id="61446" name="Picture 12" descr="Herold's Second_Temple WM.jpg"/>
          <p:cNvPicPr>
            <a:picLocks noChangeAspect="1"/>
          </p:cNvPicPr>
          <p:nvPr/>
        </p:nvPicPr>
        <p:blipFill>
          <a:blip r:embed="rId4" cstate="print"/>
          <a:srcRect l="14310" r="4483"/>
          <a:stretch>
            <a:fillRect/>
          </a:stretch>
        </p:blipFill>
        <p:spPr bwMode="auto">
          <a:xfrm>
            <a:off x="434549" y="1776296"/>
            <a:ext cx="377348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6807" name="TextBox 4"/>
          <p:cNvSpPr txBox="1">
            <a:spLocks noChangeArrowheads="1"/>
          </p:cNvSpPr>
          <p:nvPr/>
        </p:nvSpPr>
        <p:spPr bwMode="auto">
          <a:xfrm>
            <a:off x="1860550" y="5357813"/>
            <a:ext cx="1260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Verdana" charset="0"/>
              </a:rPr>
              <a:t>Model City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9652" y="4117994"/>
            <a:ext cx="1133253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232795" y="1513427"/>
            <a:ext cx="4766239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itchFamily="18" charset="0"/>
              </a:rPr>
              <a:t>Refurbished by Herod</a:t>
            </a:r>
          </a:p>
          <a:p>
            <a:pPr marL="1463040" lvl="1" indent="-914400">
              <a:buNone/>
            </a:pPr>
            <a:r>
              <a:rPr lang="en-US" dirty="0" smtClean="0">
                <a:latin typeface="Georgia" pitchFamily="18" charset="0"/>
              </a:rPr>
              <a:t> </a:t>
            </a:r>
            <a:r>
              <a:rPr lang="en-US" sz="2600" dirty="0" smtClean="0">
                <a:latin typeface="Georgia" pitchFamily="18" charset="0"/>
              </a:rPr>
              <a:t>Gain </a:t>
            </a:r>
            <a:r>
              <a:rPr lang="en-US" sz="2600" dirty="0" smtClean="0">
                <a:latin typeface="Georgia" pitchFamily="18" charset="0"/>
              </a:rPr>
              <a:t>favor with the Jews</a:t>
            </a:r>
          </a:p>
          <a:p>
            <a:pPr marL="1463040" lvl="1" indent="-914400">
              <a:lnSpc>
                <a:spcPct val="150000"/>
              </a:lnSpc>
              <a:buNone/>
            </a:pPr>
            <a:r>
              <a:rPr lang="en-US" sz="2600" dirty="0" smtClean="0">
                <a:latin typeface="Georgia" pitchFamily="18" charset="0"/>
              </a:rPr>
              <a:t> Very </a:t>
            </a:r>
            <a:r>
              <a:rPr lang="en-US" sz="2600" dirty="0" smtClean="0">
                <a:latin typeface="Georgia" pitchFamily="18" charset="0"/>
              </a:rPr>
              <a:t>large and luxurious</a:t>
            </a:r>
          </a:p>
          <a:p>
            <a:pPr marL="1463040" lvl="1" indent="-914400">
              <a:lnSpc>
                <a:spcPct val="150000"/>
              </a:lnSpc>
              <a:buNone/>
            </a:pPr>
            <a:r>
              <a:rPr lang="en-US" sz="2600" dirty="0" smtClean="0">
                <a:latin typeface="Georgia" pitchFamily="18" charset="0"/>
              </a:rPr>
              <a:t> Used </a:t>
            </a:r>
            <a:r>
              <a:rPr lang="en-US" sz="2600" dirty="0" smtClean="0">
                <a:latin typeface="Georgia" pitchFamily="18" charset="0"/>
              </a:rPr>
              <a:t>a unique rock style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3000" b="1" dirty="0">
                <a:solidFill>
                  <a:srgbClr val="600000"/>
                </a:solidFill>
                <a:latin typeface="Verdana" charset="0"/>
              </a:rPr>
              <a:t>Second (Herod’s)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538" y="1852613"/>
            <a:ext cx="3170237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78854" name="Rectangle 9"/>
          <p:cNvSpPr>
            <a:spLocks noChangeArrowheads="1"/>
          </p:cNvSpPr>
          <p:nvPr/>
        </p:nvSpPr>
        <p:spPr bwMode="auto">
          <a:xfrm>
            <a:off x="750888" y="2486025"/>
            <a:ext cx="40735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>
                <a:latin typeface="Georgia" charset="0"/>
              </a:rPr>
              <a:t>Linkage of priests and king perpetuated with Herod naming the high priest.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Second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33400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90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908925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98538" y="1495425"/>
            <a:ext cx="4824412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Temple at the time of Christ</a:t>
            </a:r>
          </a:p>
          <a:p>
            <a:pPr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Destroyed by the Romans, 66-70 AD.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3159125"/>
            <a:ext cx="40005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338888" y="4154488"/>
            <a:ext cx="23320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Arch of Titus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2763" y="3865563"/>
            <a:ext cx="21177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8063" y="1471613"/>
            <a:ext cx="2379662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Judaism After the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94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9"/>
          <p:cNvSpPr>
            <a:spLocks noChangeArrowheads="1"/>
          </p:cNvSpPr>
          <p:nvPr/>
        </p:nvSpPr>
        <p:spPr bwMode="auto">
          <a:xfrm>
            <a:off x="3352800" y="1746250"/>
            <a:ext cx="532923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Georgia" charset="0"/>
              </a:rPr>
              <a:t>Jews physically removed and prevented from living in Jerusalem or near vicinity.</a:t>
            </a:r>
          </a:p>
          <a:p>
            <a:endParaRPr lang="en-US" sz="1200" dirty="0">
              <a:latin typeface="Georgia" charset="0"/>
            </a:endParaRPr>
          </a:p>
          <a:p>
            <a:pPr lvl="1"/>
            <a:r>
              <a:rPr lang="en-US" sz="2800" dirty="0">
                <a:latin typeface="Georgia" charset="0"/>
              </a:rPr>
              <a:t>Temple to be rebuilt before the coming of the Messiah.</a:t>
            </a:r>
          </a:p>
        </p:txBody>
      </p:sp>
      <p:pic>
        <p:nvPicPr>
          <p:cNvPr id="67590" name="Picture 16" descr="Jews leaving CA.jpg"/>
          <p:cNvPicPr>
            <a:picLocks noChangeAspect="1"/>
          </p:cNvPicPr>
          <p:nvPr/>
        </p:nvPicPr>
        <p:blipFill>
          <a:blip r:embed="rId4" cstate="print"/>
          <a:srcRect l="6570" t="2956" r="6750" b="5811"/>
          <a:stretch>
            <a:fillRect/>
          </a:stretch>
        </p:blipFill>
        <p:spPr bwMode="auto">
          <a:xfrm>
            <a:off x="630238" y="1755775"/>
            <a:ext cx="25638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Judaism After the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996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7" descr="Kafr_Bir'im_synagogue_ruins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482" y="2571703"/>
            <a:ext cx="33051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4999" name="TextBox 8"/>
          <p:cNvSpPr txBox="1">
            <a:spLocks noChangeArrowheads="1"/>
          </p:cNvSpPr>
          <p:nvPr/>
        </p:nvSpPr>
        <p:spPr bwMode="auto">
          <a:xfrm>
            <a:off x="1523645" y="4913265"/>
            <a:ext cx="2301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Verdana" charset="0"/>
              </a:rPr>
              <a:t>Ancient synagogue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791946" y="2525752"/>
            <a:ext cx="4743218" cy="3228278"/>
          </a:xfrm>
        </p:spPr>
        <p:txBody>
          <a:bodyPr/>
          <a:lstStyle/>
          <a:p>
            <a:pPr lvl="1">
              <a:buNone/>
            </a:pPr>
            <a:r>
              <a:rPr lang="en-US" dirty="0" smtClean="0">
                <a:latin typeface="Georgia" charset="0"/>
              </a:rPr>
              <a:t>	</a:t>
            </a:r>
            <a:r>
              <a:rPr lang="en-US" sz="2600" dirty="0" smtClean="0">
                <a:latin typeface="Georgia" charset="0"/>
              </a:rPr>
              <a:t>Old religion </a:t>
            </a:r>
            <a:r>
              <a:rPr lang="en-US" sz="2600" b="1" dirty="0" smtClean="0">
                <a:latin typeface="Georgia" charset="0"/>
              </a:rPr>
              <a:t>only</a:t>
            </a:r>
            <a:r>
              <a:rPr lang="en-US" sz="2600" dirty="0" smtClean="0">
                <a:latin typeface="Georgia" charset="0"/>
              </a:rPr>
              <a:t> </a:t>
            </a:r>
            <a:r>
              <a:rPr lang="en-US" sz="2600" b="1" dirty="0" smtClean="0">
                <a:latin typeface="Georgia" charset="0"/>
              </a:rPr>
              <a:t>had temple worship.</a:t>
            </a:r>
          </a:p>
          <a:p>
            <a:pPr lvl="1"/>
            <a:endParaRPr lang="en-US" sz="800" dirty="0" smtClean="0">
              <a:latin typeface="Georgia" charset="0"/>
            </a:endParaRPr>
          </a:p>
          <a:p>
            <a:pPr lvl="1">
              <a:buNone/>
            </a:pPr>
            <a:r>
              <a:rPr lang="en-US" dirty="0" smtClean="0">
                <a:latin typeface="Georgia" charset="0"/>
              </a:rPr>
              <a:t>	</a:t>
            </a:r>
            <a:r>
              <a:rPr lang="en-US" sz="2600" dirty="0" smtClean="0">
                <a:latin typeface="Georgia" charset="0"/>
              </a:rPr>
              <a:t>Without the temple, Judaism lacked critical elements.</a:t>
            </a:r>
          </a:p>
          <a:p>
            <a:pPr lvl="2">
              <a:buNone/>
            </a:pPr>
            <a:r>
              <a:rPr lang="en-US" dirty="0" smtClean="0">
                <a:latin typeface="Georgia" charset="0"/>
              </a:rPr>
              <a:t>	No means for expiation of sins.</a:t>
            </a:r>
          </a:p>
          <a:p>
            <a:pPr lvl="2">
              <a:buNone/>
            </a:pPr>
            <a:endParaRPr lang="en-US" sz="800" dirty="0" smtClean="0">
              <a:latin typeface="Georgia" charset="0"/>
            </a:endParaRPr>
          </a:p>
          <a:p>
            <a:pPr lvl="1">
              <a:buNone/>
            </a:pPr>
            <a:r>
              <a:rPr lang="en-US" dirty="0" smtClean="0">
                <a:latin typeface="Georgia" charset="0"/>
              </a:rPr>
              <a:t>	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648174" y="1663584"/>
            <a:ext cx="5767388" cy="65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Jews adopt a new </a:t>
            </a:r>
            <a:r>
              <a:rPr lang="en-US" sz="3200" b="1" kern="0" dirty="0" smtClean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religion.</a:t>
            </a:r>
            <a:endParaRPr lang="en-US" sz="3200" b="1" kern="0" dirty="0">
              <a:solidFill>
                <a:srgbClr val="600000"/>
              </a:solidFill>
              <a:latin typeface="Georgia" pitchFamily="18" charset="0"/>
              <a:cs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81013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New View of Scripture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044" name="Picture 14" descr="Ray%20Ishtar%20Gate"/>
          <p:cNvPicPr>
            <a:picLocks noChangeAspect="1" noChangeArrowheads="1"/>
          </p:cNvPicPr>
          <p:nvPr/>
        </p:nvPicPr>
        <p:blipFill>
          <a:blip r:embed="rId4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/Users/abs3/Movies/Israel/Divine Inspiration.mov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235075"/>
            <a:ext cx="7988300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91" fill="hold"/>
                                        <p:tgtEl>
                                          <p:spTgt spid="870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7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70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62175" y="523875"/>
            <a:ext cx="5016500" cy="547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Jews After the Temple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09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19773" y="1697038"/>
            <a:ext cx="5767388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Jews adopt a new </a:t>
            </a:r>
            <a:r>
              <a:rPr lang="en-US" sz="3200" b="1" kern="0" dirty="0" smtClean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religion.</a:t>
            </a:r>
            <a:endParaRPr lang="en-US" sz="3200" b="1" kern="0" dirty="0">
              <a:solidFill>
                <a:srgbClr val="600000"/>
              </a:solidFill>
              <a:latin typeface="Georgia" pitchFamily="18" charset="0"/>
              <a:cs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ＭＳ Ｐゴシック" pitchFamily="-65" charset="-128"/>
            </a:endParaRP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600" b="1" kern="0" dirty="0">
                <a:latin typeface="Georgia" pitchFamily="18" charset="0"/>
                <a:cs typeface="+mn-cs"/>
              </a:rPr>
              <a:t>Step 1</a:t>
            </a:r>
            <a:r>
              <a:rPr lang="en-US" sz="2600" kern="0" dirty="0">
                <a:latin typeface="Georgia" pitchFamily="18" charset="0"/>
                <a:cs typeface="+mn-cs"/>
              </a:rPr>
              <a:t> in the new religion: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+mn-cs"/>
              </a:rPr>
              <a:t>New view of scripture</a:t>
            </a:r>
          </a:p>
          <a:p>
            <a:pPr lvl="2" eaLnBrk="0" hangingPunct="0">
              <a:spcBef>
                <a:spcPct val="20000"/>
              </a:spcBef>
              <a:defRPr/>
            </a:pPr>
            <a:endParaRPr lang="en-US" sz="800" kern="0" dirty="0">
              <a:latin typeface="Georgia" pitchFamily="18" charset="0"/>
              <a:cs typeface="+mn-cs"/>
            </a:endParaRP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600" b="1" kern="0" dirty="0">
                <a:latin typeface="Georgia" pitchFamily="18" charset="0"/>
                <a:cs typeface="+mn-cs"/>
              </a:rPr>
              <a:t>Step 2</a:t>
            </a:r>
            <a:r>
              <a:rPr lang="en-US" sz="2600" kern="0" dirty="0">
                <a:latin typeface="Georgia" pitchFamily="18" charset="0"/>
                <a:cs typeface="+mn-cs"/>
              </a:rPr>
              <a:t> in the new religion: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+mn-cs"/>
              </a:rPr>
              <a:t>Rise of rabbis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+mn-cs"/>
              </a:rPr>
              <a:t>Renewed use of the synagogue</a:t>
            </a:r>
          </a:p>
          <a:p>
            <a:pPr lvl="2" eaLnBrk="0" hangingPunct="0">
              <a:spcBef>
                <a:spcPct val="20000"/>
              </a:spcBef>
              <a:defRPr/>
            </a:pPr>
            <a:r>
              <a:rPr lang="en-US" sz="2600" kern="0" dirty="0">
                <a:latin typeface="Georgia" pitchFamily="18" charset="0"/>
                <a:cs typeface="+mn-cs"/>
              </a:rPr>
              <a:t>Awakening of the use of prayer</a:t>
            </a:r>
          </a:p>
        </p:txBody>
      </p:sp>
      <p:pic>
        <p:nvPicPr>
          <p:cNvPr id="72710" name="Picture 12" descr="Rabbi_Praying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29" y="1776335"/>
            <a:ext cx="2366962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327260" y="512763"/>
            <a:ext cx="6053826" cy="5381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en-US" sz="30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Rabbis, Synagogue, Prayer </a:t>
            </a:r>
            <a:endParaRPr lang="en-US" sz="30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140" name="Picture 14" descr="Ray%20Ishtar%20Gate"/>
          <p:cNvPicPr>
            <a:picLocks noChangeAspect="1" noChangeArrowheads="1"/>
          </p:cNvPicPr>
          <p:nvPr/>
        </p:nvPicPr>
        <p:blipFill>
          <a:blip r:embed="rId4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/Users/abs3/Movies/Israel/Israel_Rabbis.mov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1235075"/>
            <a:ext cx="7956550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42" fill="hold"/>
                                        <p:tgtEl>
                                          <p:spTgt spid="91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1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1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1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1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808163" y="523875"/>
            <a:ext cx="5370512" cy="547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Jews in the Middle Ages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18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327525" y="1371600"/>
            <a:ext cx="452278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Jews needed to reduce their oral traditions to writing in order to preserve them.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1200" kern="0" dirty="0">
              <a:latin typeface="Georgia" pitchFamily="18" charset="0"/>
              <a:cs typeface="ＭＳ Ｐゴシック" pitchFamily="-65" charset="-12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Babylonian and Palestinian </a:t>
            </a:r>
            <a:r>
              <a:rPr lang="en-US" sz="2800" kern="0" dirty="0" err="1">
                <a:latin typeface="Georgia" pitchFamily="18" charset="0"/>
                <a:cs typeface="ＭＳ Ｐゴシック" pitchFamily="-65" charset="-128"/>
              </a:rPr>
              <a:t>Talmuds</a:t>
            </a:r>
            <a:r>
              <a:rPr lang="en-US" sz="2800" kern="0" dirty="0" smtClean="0">
                <a:latin typeface="Georgia" pitchFamily="18" charset="0"/>
                <a:cs typeface="ＭＳ Ｐゴシック" pitchFamily="-65" charset="-128"/>
              </a:rPr>
              <a:t> created.</a:t>
            </a:r>
            <a:endParaRPr lang="en-US" sz="2800" kern="0" dirty="0">
              <a:latin typeface="Georgia" pitchFamily="18" charset="0"/>
              <a:cs typeface="ＭＳ Ｐゴシック" pitchFamily="-65" charset="-128"/>
            </a:endParaRP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Written in 2</a:t>
            </a:r>
            <a:r>
              <a:rPr lang="en-US" sz="2400" kern="0" baseline="30000" dirty="0">
                <a:latin typeface="Georgia" pitchFamily="18" charset="0"/>
                <a:cs typeface="+mn-cs"/>
              </a:rPr>
              <a:t>nd</a:t>
            </a:r>
            <a:r>
              <a:rPr lang="en-US" sz="2400" kern="0" dirty="0">
                <a:latin typeface="Georgia" pitchFamily="18" charset="0"/>
                <a:cs typeface="+mn-cs"/>
              </a:rPr>
              <a:t> Century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+mn-cs"/>
              </a:rPr>
              <a:t>Discussion and arguments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75" y="1976786"/>
            <a:ext cx="361473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90563" y="4921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Babylonians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Assyrian chariot on wall carv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2049463"/>
            <a:ext cx="5392737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0" y="1309688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600000"/>
                </a:solidFill>
                <a:latin typeface="Georgia" charset="0"/>
              </a:rPr>
              <a:t>Chariot expertise</a:t>
            </a:r>
          </a:p>
        </p:txBody>
      </p:sp>
      <p:pic>
        <p:nvPicPr>
          <p:cNvPr id="9223" name="Picture 7" descr="Chariot Babylonian art.thewalters.jpg"/>
          <p:cNvPicPr>
            <a:picLocks noChangeAspect="1"/>
          </p:cNvPicPr>
          <p:nvPr/>
        </p:nvPicPr>
        <p:blipFill>
          <a:blip r:embed="rId5" cstate="print"/>
          <a:srcRect l="10838" t="15181" r="4454" b="4454"/>
          <a:stretch>
            <a:fillRect/>
          </a:stretch>
        </p:blipFill>
        <p:spPr bwMode="auto">
          <a:xfrm>
            <a:off x="704850" y="3068638"/>
            <a:ext cx="2217738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808163" y="523875"/>
            <a:ext cx="5370512" cy="547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Western (Wailing) Wall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61272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6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736797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872038" y="1547813"/>
            <a:ext cx="3810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Holiest place in world for Jews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2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Prayers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kern="0" dirty="0">
                <a:latin typeface="Georgia" pitchFamily="18" charset="0"/>
                <a:cs typeface="ＭＳ Ｐゴシック" pitchFamily="-65" charset="-128"/>
              </a:rPr>
              <a:t>(individual and group)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2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Prayer scrolls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2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Separate men and women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en-US" sz="1200" kern="0" dirty="0">
              <a:latin typeface="Georgia" pitchFamily="18" charset="0"/>
              <a:cs typeface="ＭＳ Ｐゴシック" pitchFamily="-65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Georgia" pitchFamily="18" charset="0"/>
                <a:cs typeface="ＭＳ Ｐゴシック" pitchFamily="-65" charset="-128"/>
              </a:rPr>
              <a:t>Bar Mitzvah</a:t>
            </a:r>
          </a:p>
        </p:txBody>
      </p:sp>
      <p:pic>
        <p:nvPicPr>
          <p:cNvPr id="12" name="Picture 11" descr="Wailing_wall3 WM Attribute.jpg"/>
          <p:cNvPicPr>
            <a:picLocks noChangeAspect="1"/>
          </p:cNvPicPr>
          <p:nvPr/>
        </p:nvPicPr>
        <p:blipFill>
          <a:blip r:embed="rId4" cstate="print"/>
          <a:srcRect l="12444" t="24458" r="25313" b="24010"/>
          <a:stretch>
            <a:fillRect/>
          </a:stretch>
        </p:blipFill>
        <p:spPr bwMode="auto">
          <a:xfrm>
            <a:off x="837001" y="3684010"/>
            <a:ext cx="37734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8" descr="Wailing_Wall WM Attibute.jpg"/>
          <p:cNvPicPr>
            <a:picLocks noChangeAspect="1"/>
          </p:cNvPicPr>
          <p:nvPr/>
        </p:nvPicPr>
        <p:blipFill>
          <a:blip r:embed="rId5" cstate="print"/>
          <a:srcRect l="29222" t="8762" b="9279"/>
          <a:stretch>
            <a:fillRect/>
          </a:stretch>
        </p:blipFill>
        <p:spPr bwMode="auto">
          <a:xfrm>
            <a:off x="1762589" y="1683876"/>
            <a:ext cx="2754313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13" name="Oval 12"/>
          <p:cNvSpPr/>
          <p:nvPr/>
        </p:nvSpPr>
        <p:spPr>
          <a:xfrm>
            <a:off x="3634252" y="2041063"/>
            <a:ext cx="220662" cy="21113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887772" y="1815600"/>
            <a:ext cx="241655" cy="341573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10800000">
            <a:off x="3854918" y="2168934"/>
            <a:ext cx="572116" cy="555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107125" y="2029522"/>
            <a:ext cx="1286455" cy="14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4" name="TextBox 31"/>
          <p:cNvSpPr txBox="1">
            <a:spLocks noChangeArrowheads="1"/>
          </p:cNvSpPr>
          <p:nvPr/>
        </p:nvSpPr>
        <p:spPr bwMode="auto">
          <a:xfrm>
            <a:off x="1939271" y="4779146"/>
            <a:ext cx="839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latin typeface="Georgia" charset="0"/>
              </a:rPr>
              <a:t>Men</a:t>
            </a:r>
            <a:endParaRPr lang="en-US" sz="2000" b="1" dirty="0">
              <a:latin typeface="Georgia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912245" y="4774415"/>
            <a:ext cx="839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3"/>
                </a:solidFill>
                <a:latin typeface="Georgia" pitchFamily="18" charset="0"/>
                <a:cs typeface="+mn-cs"/>
              </a:rPr>
              <a:t>Men</a:t>
            </a:r>
          </a:p>
        </p:txBody>
      </p:sp>
      <p:sp>
        <p:nvSpPr>
          <p:cNvPr id="95246" name="TextBox 32"/>
          <p:cNvSpPr txBox="1">
            <a:spLocks noChangeArrowheads="1"/>
          </p:cNvSpPr>
          <p:nvPr/>
        </p:nvSpPr>
        <p:spPr bwMode="auto">
          <a:xfrm>
            <a:off x="3121956" y="4790342"/>
            <a:ext cx="13942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Georgia" charset="0"/>
              </a:rPr>
              <a:t>Women</a:t>
            </a:r>
          </a:p>
        </p:txBody>
      </p:sp>
      <p:sp>
        <p:nvSpPr>
          <p:cNvPr id="95247" name="TextBox 22"/>
          <p:cNvSpPr txBox="1">
            <a:spLocks noChangeArrowheads="1"/>
          </p:cNvSpPr>
          <p:nvPr/>
        </p:nvSpPr>
        <p:spPr bwMode="auto">
          <a:xfrm>
            <a:off x="3093302" y="4785557"/>
            <a:ext cx="12779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charset="0"/>
              </a:rPr>
              <a:t>Women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3696631" y="2748777"/>
            <a:ext cx="1895709" cy="50180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808163" y="523875"/>
            <a:ext cx="5370512" cy="547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Rabbinic Judaism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8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Rectangle 15"/>
          <p:cNvSpPr>
            <a:spLocks noChangeArrowheads="1"/>
          </p:cNvSpPr>
          <p:nvPr/>
        </p:nvSpPr>
        <p:spPr bwMode="auto">
          <a:xfrm>
            <a:off x="4154488" y="1520825"/>
            <a:ext cx="4164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600000"/>
                </a:solidFill>
                <a:latin typeface="Georgia" charset="0"/>
              </a:rPr>
              <a:t>Vestiges of the temple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900" y="2370138"/>
            <a:ext cx="2651125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13" y="1639888"/>
            <a:ext cx="329088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1" name="Picture 2" descr="F:\wailing wall bar mitzvah4.JPG"/>
          <p:cNvPicPr>
            <a:picLocks noChangeAspect="1" noChangeArrowheads="1"/>
          </p:cNvPicPr>
          <p:nvPr/>
        </p:nvPicPr>
        <p:blipFill>
          <a:blip r:embed="rId6" cstate="print"/>
          <a:srcRect b="5632"/>
          <a:stretch>
            <a:fillRect/>
          </a:stretch>
        </p:blipFill>
        <p:spPr bwMode="auto">
          <a:xfrm>
            <a:off x="1847850" y="3638550"/>
            <a:ext cx="35147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7289" name="Picture 23" descr="Star_of_David.svg W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7952" y="2636669"/>
            <a:ext cx="706438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2563813"/>
            <a:ext cx="423545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6575" y="5399088"/>
            <a:ext cx="2984500" cy="1201737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542A00"/>
                </a:solidFill>
                <a:latin typeface="Georgia" charset="0"/>
                <a:ea typeface="ＭＳ Ｐゴシック" charset="-128"/>
                <a:cs typeface="ＭＳ Ｐゴシック" charset="-128"/>
              </a:rPr>
              <a:t>Thank You</a:t>
            </a:r>
          </a:p>
        </p:txBody>
      </p:sp>
      <p:pic>
        <p:nvPicPr>
          <p:cNvPr id="99332" name="Picture 24" descr="Solomon FirstTemplen G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235450"/>
            <a:ext cx="3808207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iggarat_of_Ur_001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1372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9334" name="Picture 6"/>
          <p:cNvPicPr>
            <a:picLocks noChangeAspect="1" noChangeArrowheads="1"/>
          </p:cNvPicPr>
          <p:nvPr/>
        </p:nvPicPr>
        <p:blipFill>
          <a:blip r:embed="rId6" cstate="print"/>
          <a:srcRect b="9651"/>
          <a:stretch>
            <a:fillRect/>
          </a:stretch>
        </p:blipFill>
        <p:spPr bwMode="auto">
          <a:xfrm>
            <a:off x="6775450" y="4003675"/>
            <a:ext cx="23685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6" descr="Wailing_Wall WM Attibute.jpg"/>
          <p:cNvPicPr>
            <a:picLocks noChangeAspect="1"/>
          </p:cNvPicPr>
          <p:nvPr/>
        </p:nvPicPr>
        <p:blipFill>
          <a:blip r:embed="rId7" cstate="print"/>
          <a:srcRect l="29222" t="8762" b="9279"/>
          <a:stretch>
            <a:fillRect/>
          </a:stretch>
        </p:blipFill>
        <p:spPr bwMode="auto">
          <a:xfrm>
            <a:off x="3794125" y="4235450"/>
            <a:ext cx="30003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16" descr="Baal GI.jpg"/>
          <p:cNvPicPr>
            <a:picLocks noChangeAspect="1"/>
          </p:cNvPicPr>
          <p:nvPr/>
        </p:nvPicPr>
        <p:blipFill>
          <a:blip r:embed="rId8" cstate="print"/>
          <a:srcRect l="3026" t="4060" r="5841"/>
          <a:stretch>
            <a:fillRect/>
          </a:stretch>
        </p:blipFill>
        <p:spPr bwMode="auto">
          <a:xfrm>
            <a:off x="0" y="2178050"/>
            <a:ext cx="123983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Zodiak BeitAlphaLg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3825" y="2638425"/>
            <a:ext cx="1560513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 l="2187" t="1173" r="2234" b="1524"/>
          <a:stretch>
            <a:fillRect/>
          </a:stretch>
        </p:blipFill>
        <p:spPr bwMode="auto">
          <a:xfrm>
            <a:off x="5443538" y="2657475"/>
            <a:ext cx="1030287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9339" name="Picture 13" descr="Levite high priest zadokite dot com.jpg"/>
          <p:cNvPicPr>
            <a:picLocks noChangeAspect="1"/>
          </p:cNvPicPr>
          <p:nvPr/>
        </p:nvPicPr>
        <p:blipFill>
          <a:blip r:embed="rId11" cstate="print"/>
          <a:srcRect r="8894" b="4384"/>
          <a:stretch>
            <a:fillRect/>
          </a:stretch>
        </p:blipFill>
        <p:spPr bwMode="auto">
          <a:xfrm>
            <a:off x="8020050" y="2595563"/>
            <a:ext cx="11239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46713" y="0"/>
            <a:ext cx="3697287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398588" y="388938"/>
            <a:ext cx="33734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7E5"/>
                </a:solidFill>
                <a:latin typeface="Georgia" pitchFamily="18" charset="0"/>
                <a:cs typeface="+mn-cs"/>
              </a:rPr>
              <a:t>Thank You</a:t>
            </a: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368300" y="1179513"/>
            <a:ext cx="5133975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defRPr/>
            </a:pPr>
            <a:r>
              <a:rPr lang="en-US" sz="2800" b="1" kern="0" dirty="0">
                <a:solidFill>
                  <a:srgbClr val="FFF7E5"/>
                </a:solidFill>
                <a:latin typeface="Georgia" pitchFamily="18" charset="0"/>
                <a:cs typeface="ＭＳ Ｐゴシック" pitchFamily="-65" charset="-128"/>
              </a:rPr>
              <a:t>Religion has been critical to civilization from the beginning.</a:t>
            </a:r>
          </a:p>
        </p:txBody>
      </p:sp>
      <p:pic>
        <p:nvPicPr>
          <p:cNvPr id="99343" name="Picture 18" descr="Star_of_David.svg WM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55988" y="3857625"/>
            <a:ext cx="6810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90563" y="49212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Assyrians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241300" y="1771650"/>
            <a:ext cx="3521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>
                <a:latin typeface="Georgia" charset="0"/>
              </a:rPr>
              <a:t>Gates and walls indicated strong military presence.</a:t>
            </a:r>
          </a:p>
        </p:txBody>
      </p:sp>
      <p:pic>
        <p:nvPicPr>
          <p:cNvPr id="13" name="Picture 3" descr="Assyrian g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8725" y="1314450"/>
            <a:ext cx="4341813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13" descr="794px-Assyrian_battering_ram W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650" y="3478213"/>
            <a:ext cx="31527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272" name="Picture 7" descr="assyrian wall CA.jpg"/>
          <p:cNvPicPr>
            <a:picLocks noChangeAspect="1"/>
          </p:cNvPicPr>
          <p:nvPr/>
        </p:nvPicPr>
        <p:blipFill>
          <a:blip r:embed="rId6" cstate="print"/>
          <a:srcRect l="2405" t="3703" r="2269" b="2670"/>
          <a:stretch>
            <a:fillRect/>
          </a:stretch>
        </p:blipFill>
        <p:spPr bwMode="auto">
          <a:xfrm>
            <a:off x="6496050" y="4414838"/>
            <a:ext cx="2290763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38175" y="460375"/>
            <a:ext cx="7696200" cy="560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Cuneiform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8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9"/>
          <p:cNvSpPr>
            <a:spLocks noChangeArrowheads="1"/>
          </p:cNvSpPr>
          <p:nvPr/>
        </p:nvSpPr>
        <p:spPr bwMode="auto">
          <a:xfrm>
            <a:off x="420688" y="2190750"/>
            <a:ext cx="39512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>
                <a:solidFill>
                  <a:schemeClr val="tx2"/>
                </a:solidFill>
                <a:latin typeface="Georgia" charset="0"/>
              </a:rPr>
              <a:t>Commemorates the victory of the Persians, under Cyrus, over the Medes/Babylonians.</a:t>
            </a:r>
          </a:p>
        </p:txBody>
      </p:sp>
      <p:pic>
        <p:nvPicPr>
          <p:cNvPr id="13318" name="Picture 2" descr="Cyrus the Great cylinder.JPG"/>
          <p:cNvPicPr>
            <a:picLocks noChangeAspect="1"/>
          </p:cNvPicPr>
          <p:nvPr/>
        </p:nvPicPr>
        <p:blipFill>
          <a:blip r:embed="rId4" cstate="print"/>
          <a:srcRect l="9602" r="10489"/>
          <a:stretch>
            <a:fillRect/>
          </a:stretch>
        </p:blipFill>
        <p:spPr bwMode="auto">
          <a:xfrm>
            <a:off x="4446588" y="2090738"/>
            <a:ext cx="3803650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319" name="Picture 16" descr="Cuneiform barley rations table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7213" y="4778375"/>
            <a:ext cx="159067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6632" name="TextBox 7"/>
          <p:cNvSpPr txBox="1">
            <a:spLocks noChangeArrowheads="1"/>
          </p:cNvSpPr>
          <p:nvPr/>
        </p:nvSpPr>
        <p:spPr bwMode="auto">
          <a:xfrm>
            <a:off x="0" y="1282700"/>
            <a:ext cx="9144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600000"/>
                </a:solidFill>
                <a:latin typeface="Verdana" charset="0"/>
              </a:rPr>
              <a:t>Cyrus the Great Cylinder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6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7188" y="1398588"/>
            <a:ext cx="8240712" cy="479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800" b="1" kern="0" dirty="0">
                <a:solidFill>
                  <a:srgbClr val="600000"/>
                </a:solidFill>
                <a:latin typeface="Georgia" pitchFamily="18" charset="0"/>
                <a:cs typeface="+mn-cs"/>
              </a:rPr>
              <a:t>The Critical Element of Mesopotamian Life</a:t>
            </a:r>
          </a:p>
        </p:txBody>
      </p:sp>
      <p:sp>
        <p:nvSpPr>
          <p:cNvPr id="28678" name="Rectangle 12"/>
          <p:cNvSpPr>
            <a:spLocks noChangeArrowheads="1"/>
          </p:cNvSpPr>
          <p:nvPr/>
        </p:nvSpPr>
        <p:spPr bwMode="auto">
          <a:xfrm>
            <a:off x="3432175" y="2095500"/>
            <a:ext cx="50609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Georgia" charset="0"/>
              </a:rPr>
              <a:t>Gods for natural phenomena</a:t>
            </a:r>
          </a:p>
          <a:p>
            <a:pPr lvl="1">
              <a:lnSpc>
                <a:spcPct val="120000"/>
              </a:lnSpc>
            </a:pPr>
            <a:r>
              <a:rPr lang="en-US" sz="2400">
                <a:latin typeface="Georgia" charset="0"/>
              </a:rPr>
              <a:t>• Rain, wind, fertility, light</a:t>
            </a:r>
          </a:p>
          <a:p>
            <a:pPr lvl="1">
              <a:lnSpc>
                <a:spcPct val="120000"/>
              </a:lnSpc>
            </a:pPr>
            <a:r>
              <a:rPr lang="en-US" sz="2400">
                <a:latin typeface="Georgia" charset="0"/>
              </a:rPr>
              <a:t>• Seeking favors from these gods</a:t>
            </a:r>
          </a:p>
        </p:txBody>
      </p:sp>
      <p:pic>
        <p:nvPicPr>
          <p:cNvPr id="15367" name="Picture 13" descr="Mesopotamia_male_worshiper_2750-2600_B.C Flickr.com See ref.jpg"/>
          <p:cNvPicPr>
            <a:picLocks noChangeAspect="1"/>
          </p:cNvPicPr>
          <p:nvPr/>
        </p:nvPicPr>
        <p:blipFill>
          <a:blip r:embed="rId4" cstate="print"/>
          <a:srcRect l="18576" r="10957"/>
          <a:stretch>
            <a:fillRect/>
          </a:stretch>
        </p:blipFill>
        <p:spPr bwMode="auto">
          <a:xfrm>
            <a:off x="1060450" y="2122488"/>
            <a:ext cx="20875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9400" y="3779838"/>
            <a:ext cx="4160838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 and Myth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4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0" y="1400175"/>
            <a:ext cx="9144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2"/>
                </a:solidFill>
                <a:latin typeface="Georgia" pitchFamily="18" charset="0"/>
                <a:cs typeface="ＭＳ Ｐゴシック" pitchFamily="-65" charset="-128"/>
              </a:rPr>
              <a:t>What is the difference between myth and religion?</a:t>
            </a:r>
          </a:p>
        </p:txBody>
      </p:sp>
      <p:sp>
        <p:nvSpPr>
          <p:cNvPr id="40966" name="TextBox 11"/>
          <p:cNvSpPr txBox="1">
            <a:spLocks noChangeArrowheads="1"/>
          </p:cNvSpPr>
          <p:nvPr/>
        </p:nvSpPr>
        <p:spPr bwMode="auto">
          <a:xfrm>
            <a:off x="6116638" y="3662363"/>
            <a:ext cx="283845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 eaLnBrk="0" hangingPunct="0"/>
            <a:r>
              <a:rPr lang="en-US" sz="2000">
                <a:latin typeface="Georgia" charset="0"/>
              </a:rPr>
              <a:t>Religion sometimes uses stories that teach principles but are not, necessarily, to be taken as true, </a:t>
            </a:r>
            <a:r>
              <a:rPr lang="en-US" sz="1600">
                <a:latin typeface="Georgia" charset="0"/>
              </a:rPr>
              <a:t>(but might be an actual event) </a:t>
            </a:r>
            <a:r>
              <a:rPr lang="en-US" sz="2000">
                <a:latin typeface="Georgia" charset="0"/>
              </a:rPr>
              <a:t>such as a parable.</a:t>
            </a:r>
          </a:p>
          <a:p>
            <a:endParaRPr lang="en-US"/>
          </a:p>
        </p:txBody>
      </p:sp>
      <p:sp>
        <p:nvSpPr>
          <p:cNvPr id="40967" name="TextBox 12"/>
          <p:cNvSpPr txBox="1">
            <a:spLocks noChangeArrowheads="1"/>
          </p:cNvSpPr>
          <p:nvPr/>
        </p:nvSpPr>
        <p:spPr bwMode="auto">
          <a:xfrm>
            <a:off x="4235450" y="2879725"/>
            <a:ext cx="390808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 dirty="0">
                <a:latin typeface="Georgia" charset="0"/>
              </a:rPr>
              <a:t>is to be believed as a matter of faith.</a:t>
            </a:r>
            <a:endParaRPr lang="en-US" dirty="0"/>
          </a:p>
        </p:txBody>
      </p:sp>
      <p:sp>
        <p:nvSpPr>
          <p:cNvPr id="40968" name="TextBox 13"/>
          <p:cNvSpPr txBox="1">
            <a:spLocks noChangeArrowheads="1"/>
          </p:cNvSpPr>
          <p:nvPr/>
        </p:nvSpPr>
        <p:spPr bwMode="auto">
          <a:xfrm>
            <a:off x="536575" y="2879725"/>
            <a:ext cx="3835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400">
                <a:latin typeface="Georgia" charset="0"/>
              </a:rPr>
              <a:t>is not to be taken as true.</a:t>
            </a:r>
          </a:p>
          <a:p>
            <a:endParaRPr lang="en-US"/>
          </a:p>
        </p:txBody>
      </p:sp>
      <p:sp>
        <p:nvSpPr>
          <p:cNvPr id="30729" name="TextBox 14"/>
          <p:cNvSpPr txBox="1">
            <a:spLocks noChangeArrowheads="1"/>
          </p:cNvSpPr>
          <p:nvPr/>
        </p:nvSpPr>
        <p:spPr bwMode="auto">
          <a:xfrm>
            <a:off x="987425" y="2154238"/>
            <a:ext cx="1871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970" name="TextBox 15"/>
          <p:cNvSpPr txBox="1">
            <a:spLocks noChangeArrowheads="1"/>
          </p:cNvSpPr>
          <p:nvPr/>
        </p:nvSpPr>
        <p:spPr bwMode="auto">
          <a:xfrm>
            <a:off x="546100" y="2008188"/>
            <a:ext cx="3952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600000"/>
                </a:solidFill>
                <a:latin typeface="Georgia" charset="0"/>
              </a:rPr>
              <a:t>Myth</a:t>
            </a:r>
            <a:r>
              <a:rPr lang="en-US" sz="2400" b="1" dirty="0">
                <a:solidFill>
                  <a:srgbClr val="542A00"/>
                </a:solidFill>
                <a:latin typeface="Georgia" charset="0"/>
              </a:rPr>
              <a:t> </a:t>
            </a:r>
          </a:p>
          <a:p>
            <a:r>
              <a:rPr lang="en-US" sz="2200" dirty="0">
                <a:latin typeface="Georgia" charset="0"/>
              </a:rPr>
              <a:t>teaches a principle but . . .</a:t>
            </a:r>
            <a:endParaRPr lang="en-US" sz="2200" dirty="0"/>
          </a:p>
        </p:txBody>
      </p:sp>
      <p:sp>
        <p:nvSpPr>
          <p:cNvPr id="40971" name="TextBox 16"/>
          <p:cNvSpPr txBox="1">
            <a:spLocks noChangeArrowheads="1"/>
          </p:cNvSpPr>
          <p:nvPr/>
        </p:nvSpPr>
        <p:spPr bwMode="auto">
          <a:xfrm>
            <a:off x="4235450" y="2008188"/>
            <a:ext cx="35512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600000"/>
                </a:solidFill>
                <a:latin typeface="Georgia" charset="0"/>
              </a:rPr>
              <a:t>Religion </a:t>
            </a:r>
          </a:p>
          <a:p>
            <a:r>
              <a:rPr lang="en-US" sz="2200" dirty="0">
                <a:latin typeface="Georgia" charset="0"/>
              </a:rPr>
              <a:t>teaches a principle but . . .</a:t>
            </a:r>
            <a:endParaRPr lang="en-US" sz="2400" b="1" dirty="0"/>
          </a:p>
        </p:txBody>
      </p:sp>
      <p:pic>
        <p:nvPicPr>
          <p:cNvPr id="19" name="Picture 18" descr="Chiron_and_Achilles_c1922-1925_John_Singer_Sargent W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263" y="3505200"/>
            <a:ext cx="2268537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7421" name="Picture 19" descr="good samaritan C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6888" y="3741738"/>
            <a:ext cx="17335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67" grpId="0"/>
      <p:bldP spid="40968" grpId="0"/>
      <p:bldP spid="40970" grpId="0"/>
      <p:bldP spid="409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9288" y="460375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14" descr="Ray%20Ishtar%20Gate"/>
          <p:cNvPicPr>
            <a:picLocks noChangeAspect="1" noChangeArrowheads="1"/>
          </p:cNvPicPr>
          <p:nvPr/>
        </p:nvPicPr>
        <p:blipFill>
          <a:blip r:embed="rId3" cstate="print"/>
          <a:srcRect b="20290"/>
          <a:stretch>
            <a:fillRect/>
          </a:stretch>
        </p:blipFill>
        <p:spPr bwMode="auto">
          <a:xfrm>
            <a:off x="7822861" y="228600"/>
            <a:ext cx="8540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4579938" y="1443038"/>
            <a:ext cx="45847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defRPr/>
            </a:pPr>
            <a:r>
              <a:rPr lang="en-US" sz="3200" b="1" kern="0" dirty="0">
                <a:solidFill>
                  <a:srgbClr val="600000"/>
                </a:solidFill>
                <a:latin typeface="Georgia" pitchFamily="18" charset="0"/>
                <a:cs typeface="ＭＳ Ｐゴシック" pitchFamily="-65" charset="-128"/>
              </a:rPr>
              <a:t>An Astral religion</a:t>
            </a:r>
          </a:p>
        </p:txBody>
      </p:sp>
      <p:sp>
        <p:nvSpPr>
          <p:cNvPr id="45062" name="TextBox 20"/>
          <p:cNvSpPr txBox="1">
            <a:spLocks noChangeArrowheads="1"/>
          </p:cNvSpPr>
          <p:nvPr/>
        </p:nvSpPr>
        <p:spPr bwMode="auto">
          <a:xfrm>
            <a:off x="4568825" y="4635500"/>
            <a:ext cx="2368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800">
                <a:latin typeface="Georgia" charset="0"/>
              </a:rPr>
              <a:t>Gave birth to the Zodiac.</a:t>
            </a:r>
            <a:endParaRPr lang="en-US"/>
          </a:p>
        </p:txBody>
      </p:sp>
      <p:sp>
        <p:nvSpPr>
          <p:cNvPr id="32775" name="TextBox 21"/>
          <p:cNvSpPr txBox="1">
            <a:spLocks noChangeArrowheads="1"/>
          </p:cNvSpPr>
          <p:nvPr/>
        </p:nvSpPr>
        <p:spPr bwMode="auto">
          <a:xfrm>
            <a:off x="4579938" y="2228850"/>
            <a:ext cx="3962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sz="2800" dirty="0">
                <a:latin typeface="Georgia" charset="0"/>
              </a:rPr>
              <a:t>Logical extension of the basic gods because our lives are largely governed by heavenly events.</a:t>
            </a:r>
          </a:p>
          <a:p>
            <a:endParaRPr lang="en-US" dirty="0"/>
          </a:p>
        </p:txBody>
      </p:sp>
      <p:pic>
        <p:nvPicPr>
          <p:cNvPr id="23" name="Picture 22" descr="717px-Cellarius_ptolemaic_system zodiak WM.jpg"/>
          <p:cNvPicPr>
            <a:picLocks noChangeAspect="1"/>
          </p:cNvPicPr>
          <p:nvPr/>
        </p:nvPicPr>
        <p:blipFill>
          <a:blip r:embed="rId4" cstate="print"/>
          <a:srcRect l="3699" t="3725" r="4671" b="2048"/>
          <a:stretch>
            <a:fillRect/>
          </a:stretch>
        </p:blipFill>
        <p:spPr bwMode="auto">
          <a:xfrm>
            <a:off x="514350" y="1881188"/>
            <a:ext cx="38481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" name="Picture 23" descr="Zodiak BeitAlphaL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8313" y="4113213"/>
            <a:ext cx="173672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1&quot;/&gt;&lt;property id=&quot;20307&quot; value=&quot;600&quot;/&gt;&lt;/object&gt;&lt;object type=&quot;3&quot; unique_id=&quot;10007&quot;&gt;&lt;property id=&quot;20148&quot; value=&quot;5&quot;/&gt;&lt;property id=&quot;20300&quot; value=&quot;Slide 2&quot;/&gt;&lt;property id=&quot;20307&quot; value=&quot;601&quot;/&gt;&lt;/object&gt;&lt;object type=&quot;3&quot; unique_id=&quot;10021&quot;&gt;&lt;property id=&quot;20148&quot; value=&quot;5&quot;/&gt;&lt;property id=&quot;20300&quot; value=&quot;Slide 15&quot;/&gt;&lt;property id=&quot;20307&quot; value=&quot;576&quot;/&gt;&lt;/object&gt;&lt;object type=&quot;3&quot; unique_id=&quot;10045&quot;&gt;&lt;property id=&quot;20148&quot; value=&quot;5&quot;/&gt;&lt;property id=&quot;20300&quot; value=&quot;Slide 42 - &amp;quot;Thank You&amp;quot;&quot;/&gt;&lt;property id=&quot;20307&quot; value=&quot;300&quot;/&gt;&lt;/object&gt;&lt;object type=&quot;3&quot; unique_id=&quot;10530&quot;&gt;&lt;property id=&quot;20148&quot; value=&quot;5&quot;/&gt;&lt;property id=&quot;20300&quot; value=&quot;Slide 4&quot;/&gt;&lt;property id=&quot;20307&quot; value=&quot;603&quot;/&gt;&lt;/object&gt;&lt;object type=&quot;3&quot; unique_id=&quot;10531&quot;&gt;&lt;property id=&quot;20148&quot; value=&quot;5&quot;/&gt;&lt;property id=&quot;20300&quot; value=&quot;Slide 5&quot;/&gt;&lt;property id=&quot;20307&quot; value=&quot;604&quot;/&gt;&lt;/object&gt;&lt;object type=&quot;3&quot; unique_id=&quot;10532&quot;&gt;&lt;property id=&quot;20148&quot; value=&quot;5&quot;/&gt;&lt;property id=&quot;20300&quot; value=&quot;Slide 6&quot;/&gt;&lt;property id=&quot;20307&quot; value=&quot;605&quot;/&gt;&lt;/object&gt;&lt;object type=&quot;3&quot; unique_id=&quot;10533&quot;&gt;&lt;property id=&quot;20148&quot; value=&quot;5&quot;/&gt;&lt;property id=&quot;20300&quot; value=&quot;Slide 7&quot;/&gt;&lt;property id=&quot;20307&quot; value=&quot;606&quot;/&gt;&lt;/object&gt;&lt;object type=&quot;3&quot; unique_id=&quot;10678&quot;&gt;&lt;property id=&quot;20148&quot; value=&quot;5&quot;/&gt;&lt;property id=&quot;20300&quot; value=&quot;Slide 8&quot;/&gt;&lt;property id=&quot;20307&quot; value=&quot;607&quot;/&gt;&lt;/object&gt;&lt;object type=&quot;3&quot; unique_id=&quot;10679&quot;&gt;&lt;property id=&quot;20148&quot; value=&quot;5&quot;/&gt;&lt;property id=&quot;20300&quot; value=&quot;Slide 9&quot;/&gt;&lt;property id=&quot;20307&quot; value=&quot;608&quot;/&gt;&lt;/object&gt;&lt;object type=&quot;3&quot; unique_id=&quot;11130&quot;&gt;&lt;property id=&quot;20148&quot; value=&quot;5&quot;/&gt;&lt;property id=&quot;20300&quot; value=&quot;Slide 10&quot;/&gt;&lt;property id=&quot;20307&quot; value=&quot;609&quot;/&gt;&lt;/object&gt;&lt;object type=&quot;3&quot; unique_id=&quot;11131&quot;&gt;&lt;property id=&quot;20148&quot; value=&quot;5&quot;/&gt;&lt;property id=&quot;20300&quot; value=&quot;Slide 11&quot;/&gt;&lt;property id=&quot;20307&quot; value=&quot;610&quot;/&gt;&lt;/object&gt;&lt;object type=&quot;3&quot; unique_id=&quot;11132&quot;&gt;&lt;property id=&quot;20148&quot; value=&quot;5&quot;/&gt;&lt;property id=&quot;20300&quot; value=&quot;Slide 12&quot;/&gt;&lt;property id=&quot;20307&quot; value=&quot;611&quot;/&gt;&lt;/object&gt;&lt;object type=&quot;3&quot; unique_id=&quot;11133&quot;&gt;&lt;property id=&quot;20148&quot; value=&quot;5&quot;/&gt;&lt;property id=&quot;20300&quot; value=&quot;Slide 13&quot;/&gt;&lt;property id=&quot;20307&quot; value=&quot;612&quot;/&gt;&lt;/object&gt;&lt;object type=&quot;3&quot; unique_id=&quot;11134&quot;&gt;&lt;property id=&quot;20148&quot; value=&quot;5&quot;/&gt;&lt;property id=&quot;20300&quot; value=&quot;Slide 14&quot;/&gt;&lt;property id=&quot;20307&quot; value=&quot;613&quot;/&gt;&lt;/object&gt;&lt;object type=&quot;3&quot; unique_id=&quot;11804&quot;&gt;&lt;property id=&quot;20148&quot; value=&quot;5&quot;/&gt;&lt;property id=&quot;20300&quot; value=&quot;Slide 16&quot;/&gt;&lt;property id=&quot;20307&quot; value=&quot;615&quot;/&gt;&lt;/object&gt;&lt;object type=&quot;3&quot; unique_id=&quot;11805&quot;&gt;&lt;property id=&quot;20148&quot; value=&quot;5&quot;/&gt;&lt;property id=&quot;20300&quot; value=&quot;Slide 17&quot;/&gt;&lt;property id=&quot;20307&quot; value=&quot;616&quot;/&gt;&lt;/object&gt;&lt;object type=&quot;3&quot; unique_id=&quot;11806&quot;&gt;&lt;property id=&quot;20148&quot; value=&quot;5&quot;/&gt;&lt;property id=&quot;20300&quot; value=&quot;Slide 18&quot;/&gt;&lt;property id=&quot;20307&quot; value=&quot;617&quot;/&gt;&lt;/object&gt;&lt;object type=&quot;3&quot; unique_id=&quot;11807&quot;&gt;&lt;property id=&quot;20148&quot; value=&quot;5&quot;/&gt;&lt;property id=&quot;20300&quot; value=&quot;Slide 19&quot;/&gt;&lt;property id=&quot;20307&quot; value=&quot;618&quot;/&gt;&lt;/object&gt;&lt;object type=&quot;3&quot; unique_id=&quot;11808&quot;&gt;&lt;property id=&quot;20148&quot; value=&quot;5&quot;/&gt;&lt;property id=&quot;20300&quot; value=&quot;Slide 23&quot;/&gt;&lt;property id=&quot;20307&quot; value=&quot;619&quot;/&gt;&lt;/object&gt;&lt;object type=&quot;3&quot; unique_id=&quot;12183&quot;&gt;&lt;property id=&quot;20148&quot; value=&quot;5&quot;/&gt;&lt;property id=&quot;20300&quot; value=&quot;Slide 24&quot;/&gt;&lt;property id=&quot;20307&quot; value=&quot;622&quot;/&gt;&lt;/object&gt;&lt;object type=&quot;3&quot; unique_id=&quot;12184&quot;&gt;&lt;property id=&quot;20148&quot; value=&quot;5&quot;/&gt;&lt;property id=&quot;20300&quot; value=&quot;Slide 25&quot;/&gt;&lt;property id=&quot;20307&quot; value=&quot;623&quot;/&gt;&lt;/object&gt;&lt;object type=&quot;3&quot; unique_id=&quot;12185&quot;&gt;&lt;property id=&quot;20148&quot; value=&quot;5&quot;/&gt;&lt;property id=&quot;20300&quot; value=&quot;Slide 26&quot;/&gt;&lt;property id=&quot;20307&quot; value=&quot;624&quot;/&gt;&lt;/object&gt;&lt;object type=&quot;3&quot; unique_id=&quot;12381&quot;&gt;&lt;property id=&quot;20148&quot; value=&quot;5&quot;/&gt;&lt;property id=&quot;20300&quot; value=&quot;Slide 20&quot;/&gt;&lt;property id=&quot;20307&quot; value=&quot;642&quot;/&gt;&lt;/object&gt;&lt;object type=&quot;3&quot; unique_id=&quot;12382&quot;&gt;&lt;property id=&quot;20148&quot; value=&quot;5&quot;/&gt;&lt;property id=&quot;20300&quot; value=&quot;Slide 22&quot;/&gt;&lt;property id=&quot;20307&quot; value=&quot;641&quot;/&gt;&lt;/object&gt;&lt;object type=&quot;3&quot; unique_id=&quot;12383&quot;&gt;&lt;property id=&quot;20148&quot; value=&quot;5&quot;/&gt;&lt;property id=&quot;20300&quot; value=&quot;Slide 27&quot;/&gt;&lt;property id=&quot;20307&quot; value=&quot;625&quot;/&gt;&lt;/object&gt;&lt;object type=&quot;3&quot; unique_id=&quot;12384&quot;&gt;&lt;property id=&quot;20148&quot; value=&quot;5&quot;/&gt;&lt;property id=&quot;20300&quot; value=&quot;Slide 28&quot;/&gt;&lt;property id=&quot;20307&quot; value=&quot;626&quot;/&gt;&lt;/object&gt;&lt;object type=&quot;3&quot; unique_id=&quot;12389&quot;&gt;&lt;property id=&quot;20148&quot; value=&quot;5&quot;/&gt;&lt;property id=&quot;20300&quot; value=&quot;Slide 32&quot;/&gt;&lt;property id=&quot;20307&quot; value=&quot;631&quot;/&gt;&lt;/object&gt;&lt;object type=&quot;3&quot; unique_id=&quot;12390&quot;&gt;&lt;property id=&quot;20148&quot; value=&quot;5&quot;/&gt;&lt;property id=&quot;20300&quot; value=&quot;Slide 33&quot;/&gt;&lt;property id=&quot;20307&quot; value=&quot;632&quot;/&gt;&lt;/object&gt;&lt;object type=&quot;3&quot; unique_id=&quot;12391&quot;&gt;&lt;property id=&quot;20148&quot; value=&quot;5&quot;/&gt;&lt;property id=&quot;20300&quot; value=&quot;Slide 34&quot;/&gt;&lt;property id=&quot;20307&quot; value=&quot;633&quot;/&gt;&lt;/object&gt;&lt;object type=&quot;3&quot; unique_id=&quot;12393&quot;&gt;&lt;property id=&quot;20148&quot; value=&quot;5&quot;/&gt;&lt;property id=&quot;20300&quot; value=&quot;Slide 36&quot;/&gt;&lt;property id=&quot;20307&quot; value=&quot;635&quot;/&gt;&lt;/object&gt;&lt;object type=&quot;3&quot; unique_id=&quot;12394&quot;&gt;&lt;property id=&quot;20148&quot; value=&quot;5&quot;/&gt;&lt;property id=&quot;20300&quot; value=&quot;Slide 37&quot;/&gt;&lt;property id=&quot;20307&quot; value=&quot;636&quot;/&gt;&lt;/object&gt;&lt;object type=&quot;3&quot; unique_id=&quot;12395&quot;&gt;&lt;property id=&quot;20148&quot; value=&quot;5&quot;/&gt;&lt;property id=&quot;20300&quot; value=&quot;Slide 38&quot;/&gt;&lt;property id=&quot;20307&quot; value=&quot;637&quot;/&gt;&lt;/object&gt;&lt;object type=&quot;3&quot; unique_id=&quot;12396&quot;&gt;&lt;property id=&quot;20148&quot; value=&quot;5&quot;/&gt;&lt;property id=&quot;20300&quot; value=&quot;Slide 39&quot;/&gt;&lt;property id=&quot;20307&quot; value=&quot;638&quot;/&gt;&lt;/object&gt;&lt;object type=&quot;3&quot; unique_id=&quot;12397&quot;&gt;&lt;property id=&quot;20148&quot; value=&quot;5&quot;/&gt;&lt;property id=&quot;20300&quot; value=&quot;Slide 40&quot;/&gt;&lt;property id=&quot;20307&quot; value=&quot;639&quot;/&gt;&lt;/object&gt;&lt;object type=&quot;3&quot; unique_id=&quot;12398&quot;&gt;&lt;property id=&quot;20148&quot; value=&quot;5&quot;/&gt;&lt;property id=&quot;20300&quot; value=&quot;Slide 41&quot;/&gt;&lt;property id=&quot;20307&quot; value=&quot;640&quot;/&gt;&lt;/object&gt;&lt;object type=&quot;3&quot; unique_id=&quot;12482&quot;&gt;&lt;property id=&quot;20148&quot; value=&quot;5&quot;/&gt;&lt;property id=&quot;20300&quot; value=&quot;Slide 21&quot;/&gt;&lt;property id=&quot;20307&quot; value=&quot;643&quot;/&gt;&lt;/object&gt;&lt;object type=&quot;3&quot; unique_id=&quot;12483&quot;&gt;&lt;property id=&quot;20148&quot; value=&quot;5&quot;/&gt;&lt;property id=&quot;20300&quot; value=&quot;Slide 3&quot;/&gt;&lt;property id=&quot;20307&quot; value=&quot;645&quot;/&gt;&lt;/object&gt;&lt;object type=&quot;3&quot; unique_id=&quot;12484&quot;&gt;&lt;property id=&quot;20148&quot; value=&quot;5&quot;/&gt;&lt;property id=&quot;20300&quot; value=&quot;Slide 29&quot;/&gt;&lt;property id=&quot;20307&quot; value=&quot;646&quot;/&gt;&lt;/object&gt;&lt;object type=&quot;3&quot; unique_id=&quot;12485&quot;&gt;&lt;property id=&quot;20148&quot; value=&quot;5&quot;/&gt;&lt;property id=&quot;20300&quot; value=&quot;Slide 30&quot;/&gt;&lt;property id=&quot;20307&quot; value=&quot;647&quot;/&gt;&lt;/object&gt;&lt;object type=&quot;3&quot; unique_id=&quot;12486&quot;&gt;&lt;property id=&quot;20148&quot; value=&quot;5&quot;/&gt;&lt;property id=&quot;20300&quot; value=&quot;Slide 35&quot;/&gt;&lt;property id=&quot;20307&quot; value=&quot;648&quot;/&gt;&lt;/object&gt;&lt;object type=&quot;3&quot; unique_id=&quot;12487&quot;&gt;&lt;property id=&quot;20148&quot; value=&quot;5&quot;/&gt;&lt;property id=&quot;20300&quot; value=&quot;Slide 31&quot;/&gt;&lt;property id=&quot;20307&quot; value=&quot;64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ong">
      <a:majorFont>
        <a:latin typeface="ITC Bookman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13116</TotalTime>
  <Words>1141</Words>
  <Application>Microsoft Office PowerPoint</Application>
  <PresentationFormat>On-screen Show (4:3)</PresentationFormat>
  <Paragraphs>307</Paragraphs>
  <Slides>42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Thank You</vt:lpstr>
    </vt:vector>
  </TitlesOfParts>
  <Company>BYU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lyndell lutes</cp:lastModifiedBy>
  <cp:revision>231</cp:revision>
  <dcterms:created xsi:type="dcterms:W3CDTF">2010-12-17T14:25:03Z</dcterms:created>
  <dcterms:modified xsi:type="dcterms:W3CDTF">2010-12-17T18:10:31Z</dcterms:modified>
</cp:coreProperties>
</file>