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3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8" r:id="rId2"/>
    <p:sldId id="320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322" r:id="rId11"/>
    <p:sldId id="328" r:id="rId12"/>
    <p:sldId id="268" r:id="rId13"/>
    <p:sldId id="269" r:id="rId14"/>
    <p:sldId id="323" r:id="rId15"/>
    <p:sldId id="270" r:id="rId16"/>
    <p:sldId id="271" r:id="rId17"/>
    <p:sldId id="272" r:id="rId18"/>
    <p:sldId id="324" r:id="rId19"/>
    <p:sldId id="273" r:id="rId20"/>
    <p:sldId id="326" r:id="rId21"/>
    <p:sldId id="274" r:id="rId22"/>
    <p:sldId id="276" r:id="rId23"/>
    <p:sldId id="302" r:id="rId24"/>
    <p:sldId id="327" r:id="rId25"/>
    <p:sldId id="275" r:id="rId26"/>
    <p:sldId id="329" r:id="rId27"/>
    <p:sldId id="279" r:id="rId28"/>
    <p:sldId id="303" r:id="rId29"/>
    <p:sldId id="281" r:id="rId30"/>
    <p:sldId id="304" r:id="rId31"/>
    <p:sldId id="308" r:id="rId32"/>
    <p:sldId id="314" r:id="rId33"/>
    <p:sldId id="315" r:id="rId34"/>
    <p:sldId id="310" r:id="rId35"/>
    <p:sldId id="313" r:id="rId36"/>
    <p:sldId id="311" r:id="rId37"/>
    <p:sldId id="312" r:id="rId38"/>
    <p:sldId id="284" r:id="rId39"/>
    <p:sldId id="285" r:id="rId40"/>
    <p:sldId id="286" r:id="rId41"/>
    <p:sldId id="287" r:id="rId42"/>
    <p:sldId id="289" r:id="rId43"/>
    <p:sldId id="290" r:id="rId44"/>
    <p:sldId id="291" r:id="rId45"/>
    <p:sldId id="292" r:id="rId46"/>
    <p:sldId id="293" r:id="rId47"/>
    <p:sldId id="294" r:id="rId48"/>
    <p:sldId id="318" r:id="rId49"/>
    <p:sldId id="319" r:id="rId50"/>
    <p:sldId id="317" r:id="rId51"/>
    <p:sldId id="295" r:id="rId52"/>
    <p:sldId id="299" r:id="rId53"/>
    <p:sldId id="301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22DC0-27D9-804F-B055-FC03A1E53A26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E2378-240F-9040-AA28-1B472BB0D482}" type="slidenum">
              <a:rPr lang="en-US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D2C4C-3E5B-9C48-9D08-60AF99B58F68}" type="slidenum">
              <a:rPr lang="en-US"/>
              <a:pPr/>
              <a:t>18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C0C11-E799-2940-8F5E-EAE5430C0425}" type="slidenum">
              <a:rPr lang="en-US"/>
              <a:pPr/>
              <a:t>22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F1348-0357-B242-9292-010358155351}" type="slidenum">
              <a:rPr lang="en-US"/>
              <a:pPr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8F2FB-8CF1-7146-91B9-282C5370BC8E}" type="slidenum">
              <a:rPr lang="en-US"/>
              <a:pPr/>
              <a:t>38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40299-B38D-2A44-BDBD-17D676173F8D}" type="slidenum">
              <a:rPr lang="en-US"/>
              <a:pPr/>
              <a:t>39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06C2F-5431-1343-B9F7-C15DE6489768}" type="slidenum">
              <a:rPr lang="en-US"/>
              <a:pPr/>
              <a:t>40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C4B29-DECB-C345-B57C-47668E92A366}" type="slidenum">
              <a:rPr lang="en-US"/>
              <a:pPr/>
              <a:t>41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EC8E8-A107-6440-B3D8-17FA8ED0E989}" type="slidenum">
              <a:rPr lang="en-US"/>
              <a:pPr/>
              <a:t>42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D3465-0FC6-A74F-8BA9-9808D5572FDE}" type="slidenum">
              <a:rPr lang="en-US"/>
              <a:pPr/>
              <a:t>43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A9A3B-92DF-0541-8013-A6E24F8311E5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822C9-26F9-B94A-87E6-C649CACF2C02}" type="slidenum">
              <a:rPr lang="en-US"/>
              <a:pPr/>
              <a:t>44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14A4E-622B-2D4E-B72D-95EE63F15E31}" type="slidenum">
              <a:rPr lang="en-US"/>
              <a:pPr/>
              <a:t>46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AEE98-7684-0B4E-A9DE-B1AD1FE41928}" type="slidenum">
              <a:rPr lang="en-US"/>
              <a:pPr/>
              <a:t>47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3318F-08EA-8D49-9C01-3FD7A1F5396C}" type="slidenum">
              <a:rPr lang="en-US"/>
              <a:pPr/>
              <a:t>51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9307F-E7E8-6F41-A351-C90C461AAFB9}" type="slidenum">
              <a:rPr lang="en-US"/>
              <a:pPr/>
              <a:t>52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CAB63-1485-0248-A652-720952EF6B8C}" type="slidenum">
              <a:rPr lang="en-US"/>
              <a:pPr/>
              <a:t>53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2AEE6-AB37-7D47-BAE0-52B2721C0E6C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FBD63-B2EE-0447-95DA-C169AE207D01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793BB-FA74-F448-B857-2D13E341D754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47988-5B19-174E-9BC1-E0A2778BD141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D86E6-300F-744F-9436-12DD08EB18BE}" type="slidenum">
              <a:rPr lang="en-US"/>
              <a:pPr/>
              <a:t>13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D86E6-300F-744F-9436-12DD08EB18BE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50CC1-FEA6-344D-8D80-6754A2A9654F}" type="slidenum">
              <a:rPr lang="en-US"/>
              <a:pPr/>
              <a:t>15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F274-40AC-CE42-8042-068F442BB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960B1-D616-BF44-B7E4-FC0F17742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12.bin"/><Relationship Id="rId10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3.png"/><Relationship Id="rId1" Type="http://schemas.microsoft.com/office/2007/relationships/media" Target="file://localhost/Users/abs3/Documents/Mfg%20355/videos/Addition%20Polymerization3.avi" TargetMode="External"/><Relationship Id="rId2" Type="http://schemas.openxmlformats.org/officeDocument/2006/relationships/video" Target="file://localhost/Users/abs3/Documents/Mfg%20355/videos/Addition%20Polymerization3.avi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34.png"/><Relationship Id="rId1" Type="http://schemas.microsoft.com/office/2007/relationships/media" Target="file://localhost/Users/abs3/Documents/Mfg%20355/Lectures%202009/02%20Polymeric%20view/Addition%20Polymerization%20End%20with%20another%20chain.avi" TargetMode="External"/><Relationship Id="rId2" Type="http://schemas.openxmlformats.org/officeDocument/2006/relationships/video" Target="file://localhost/Users/abs3/Documents/Mfg%20355/Lectures%202009/02%20Polymeric%20view/Addition%20Polymerization%20End%20with%20another%20chain.avi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5.png"/><Relationship Id="rId1" Type="http://schemas.microsoft.com/office/2007/relationships/media" Target="file://localhost/Users/abs3/Documents/Mfg%20355/videos/Peroxide%20as%20endcapper.avi" TargetMode="External"/><Relationship Id="rId2" Type="http://schemas.openxmlformats.org/officeDocument/2006/relationships/video" Target="file://localhost/Users/abs3/Documents/Mfg%20355/videos/Peroxide%20as%20endcapper.avi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20.xml"/><Relationship Id="rId5" Type="http://schemas.openxmlformats.org/officeDocument/2006/relationships/image" Target="../media/image36.png"/><Relationship Id="rId1" Type="http://schemas.microsoft.com/office/2007/relationships/media" Target="file://localhost/Users/abs3/Documents/Mfg%20355/videos/Ozone%20as%20end%20capper.avi" TargetMode="External"/><Relationship Id="rId2" Type="http://schemas.openxmlformats.org/officeDocument/2006/relationships/video" Target="file://localhost/Users/abs3/Documents/Mfg%20355/videos/Ozone%20as%20end%20capper.avi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23.xml"/><Relationship Id="rId5" Type="http://schemas.openxmlformats.org/officeDocument/2006/relationships/image" Target="../media/image41.png"/><Relationship Id="rId1" Type="http://schemas.microsoft.com/office/2007/relationships/media" Target="file://localhost/Users/abs3/Documents/Mfg%20355/videos/Condensation%20Polymerization.avi" TargetMode="External"/><Relationship Id="rId2" Type="http://schemas.openxmlformats.org/officeDocument/2006/relationships/video" Target="file://localhost/Users/abs3/Documents/Mfg%20355/videos/Condensation%20Polymerization.avi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2733" y="43709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Polymeric Materials Molecular 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3134" y="5689599"/>
            <a:ext cx="6400800" cy="57573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MFG 355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18" y="1998133"/>
            <a:ext cx="3957004" cy="3268133"/>
          </a:xfrm>
          <a:prstGeom prst="rect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838200" dist="38100" dir="2700000">
              <a:schemeClr val="accent6">
                <a:lumMod val="60000"/>
                <a:lumOff val="40000"/>
                <a:alpha val="76000"/>
              </a:scheme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190500"/>
            <a:ext cx="8229600" cy="749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Solid Materials – 3 Types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069975"/>
            <a:ext cx="859472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Ceramics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Metals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Polymers</a:t>
            </a:r>
          </a:p>
          <a:p>
            <a:pPr lvl="1" eaLnBrk="1" hangingPunct="1">
              <a:buFont typeface="Wingdings" charset="2"/>
              <a:buNone/>
              <a:defRPr/>
            </a:pPr>
            <a:endParaRPr lang="en-US" dirty="0" smtClean="0"/>
          </a:p>
          <a:p>
            <a:pPr lvl="1" eaLnBrk="1" hangingPunct="1">
              <a:buFont typeface="Wingdings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charset="2"/>
              <a:buNone/>
              <a:defRPr/>
            </a:pPr>
            <a:r>
              <a:rPr lang="en-US" sz="2400" dirty="0" smtClean="0"/>
              <a:t>			</a:t>
            </a:r>
            <a:r>
              <a:rPr lang="en-US" sz="2400" dirty="0" smtClean="0">
                <a:solidFill>
                  <a:srgbClr val="3366FF"/>
                </a:solidFill>
              </a:rPr>
              <a:t>These differ, at the most fundamental level,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400" dirty="0" smtClean="0">
                <a:solidFill>
                  <a:srgbClr val="3366FF"/>
                </a:solidFill>
              </a:rPr>
              <a:t>			in the types of bonds between the atoms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99500" y="6381750"/>
            <a:ext cx="320675" cy="330200"/>
          </a:xfrm>
          <a:noFill/>
        </p:spPr>
        <p:txBody>
          <a:bodyPr/>
          <a:lstStyle/>
          <a:p>
            <a:fld id="{97559832-DFE6-F84B-A922-8BCEA7923943}" type="slidenum">
              <a:rPr lang="en-US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313" y="1054100"/>
            <a:ext cx="14938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050" y="2120900"/>
            <a:ext cx="20653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75" y="3303588"/>
            <a:ext cx="158273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0663" y="3298825"/>
            <a:ext cx="1320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324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3017"/>
          </a:xfrm>
        </p:spPr>
        <p:txBody>
          <a:bodyPr/>
          <a:lstStyle/>
          <a:p>
            <a:r>
              <a:rPr lang="en-US" dirty="0" smtClean="0"/>
              <a:t>Now, a little more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Don’t be afraid!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032" y="2167262"/>
            <a:ext cx="1663700" cy="2794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AEC9A-CB24-A04F-B837-C4372E6B07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Atomic Orbitals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Electrons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Shells (n=1,2,3,4,5)= rows on periodic table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Orbitals (s,p,d,f) = columns on periodic table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3825875"/>
            <a:ext cx="6324600" cy="2117725"/>
            <a:chOff x="1584" y="2736"/>
            <a:chExt cx="3984" cy="1334"/>
          </a:xfrm>
        </p:grpSpPr>
        <p:pic>
          <p:nvPicPr>
            <p:cNvPr id="31752" name="Picture 5" descr="s_orbital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4" y="2736"/>
              <a:ext cx="2016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6" descr="px_orbital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2" y="2736"/>
              <a:ext cx="2016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9" name="Picture 7" descr="asshel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352800"/>
            <a:ext cx="1812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05000" y="6096000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013325" y="6124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00" grpId="0"/>
      <p:bldP spid="8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880"/>
            <a:ext cx="8229600" cy="83103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Basic Organic Chemistry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266" y="1113274"/>
            <a:ext cx="7761278" cy="5840765"/>
          </a:xfrm>
        </p:spPr>
        <p:txBody>
          <a:bodyPr/>
          <a:lstStyle/>
          <a:p>
            <a:pPr>
              <a:defRPr/>
            </a:pPr>
            <a:r>
              <a:rPr lang="en-US" dirty="0"/>
              <a:t>Atomic Carbon has 4 electrons in its outer shell</a:t>
            </a:r>
          </a:p>
          <a:p>
            <a:pPr eaLnBrk="1" hangingPunct="1">
              <a:defRPr/>
            </a:pPr>
            <a:r>
              <a:rPr lang="en-US" dirty="0" smtClean="0"/>
              <a:t>All organic molecules contain Carbon</a:t>
            </a:r>
          </a:p>
          <a:p>
            <a:pPr eaLnBrk="1" hangingPunct="1">
              <a:defRPr/>
            </a:pPr>
            <a:r>
              <a:rPr lang="en-US" dirty="0" smtClean="0"/>
              <a:t>Valence </a:t>
            </a:r>
            <a:r>
              <a:rPr lang="en-US" dirty="0"/>
              <a:t>bonds (number of bonds formed)</a:t>
            </a:r>
          </a:p>
          <a:p>
            <a:pPr lvl="1" eaLnBrk="1" hangingPunct="1">
              <a:defRPr/>
            </a:pPr>
            <a:r>
              <a:rPr lang="en-US" sz="2400" dirty="0"/>
              <a:t>Carbon=4, Nitrogen=3, Oxygen=2, Chlorine=1, Hydrogen=1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880"/>
            <a:ext cx="8229600" cy="83103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</a:rPr>
              <a:t>Basic Rule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265" y="850722"/>
            <a:ext cx="8427651" cy="610331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 molecules, the atomic bonds change to allow bonding with the approaching atoms</a:t>
            </a:r>
          </a:p>
          <a:p>
            <a:pPr lvl="1">
              <a:defRPr/>
            </a:pPr>
            <a:r>
              <a:rPr lang="en-US" dirty="0" smtClean="0"/>
              <a:t>If 4 atoms approach, all 4 atomic orbitals change to equivalent molecular orbitals and spread apart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55204" y="3488779"/>
            <a:ext cx="1818804" cy="1735653"/>
            <a:chOff x="4108522" y="3945277"/>
            <a:chExt cx="1787779" cy="1953459"/>
          </a:xfrm>
        </p:grpSpPr>
        <p:sp>
          <p:nvSpPr>
            <p:cNvPr id="6" name="Oval 5"/>
            <p:cNvSpPr/>
            <p:nvPr/>
          </p:nvSpPr>
          <p:spPr>
            <a:xfrm>
              <a:off x="4833238" y="3945277"/>
              <a:ext cx="362003" cy="818166"/>
            </a:xfrm>
            <a:prstGeom prst="ellipse">
              <a:avLst/>
            </a:prstGeom>
            <a:solidFill>
              <a:srgbClr val="297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6824039">
              <a:off x="5306216" y="4664810"/>
              <a:ext cx="362003" cy="818166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4636237">
              <a:off x="4336603" y="4681590"/>
              <a:ext cx="362003" cy="818166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0800000">
              <a:off x="4809583" y="5080570"/>
              <a:ext cx="362003" cy="818166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3235" y="4709674"/>
              <a:ext cx="351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1675" y="5934845"/>
            <a:ext cx="894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called sp</a:t>
            </a:r>
            <a:r>
              <a:rPr lang="en-US" baseline="30000" dirty="0" smtClean="0"/>
              <a:t>3</a:t>
            </a:r>
            <a:r>
              <a:rPr lang="en-US" dirty="0" smtClean="0"/>
              <a:t> molecular orbitals and they form </a:t>
            </a:r>
            <a:r>
              <a:rPr lang="en-US" dirty="0" err="1" smtClean="0"/>
              <a:t>σ</a:t>
            </a:r>
            <a:r>
              <a:rPr lang="en-US" dirty="0" smtClean="0"/>
              <a:t> molecular orbitals (cylindrical)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1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</a:rPr>
              <a:t>Basic Rule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6602"/>
            <a:ext cx="8229600" cy="452596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If 3 atoms approach, 3 atomic orbitals change to equivalent molecular </a:t>
            </a:r>
            <a:r>
              <a:rPr lang="en-US" dirty="0" smtClean="0"/>
              <a:t>orbitals (called sp</a:t>
            </a:r>
            <a:r>
              <a:rPr lang="en-US" baseline="300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one atomic orbital does not change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2205" y="2991596"/>
            <a:ext cx="444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9266" y="5570679"/>
            <a:ext cx="818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carbon only bonds with three other atoms, the unchanged atomic orbital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) overlaps above and below to make one molecular bond (a π-bond)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Bonding (attractions)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3557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Function of</a:t>
            </a:r>
          </a:p>
          <a:p>
            <a:pPr algn="ctr"/>
            <a:r>
              <a:rPr lang="en-US" sz="2400">
                <a:latin typeface="Arial" charset="0"/>
              </a:rPr>
              <a:t> distance between atoms</a:t>
            </a:r>
          </a:p>
        </p:txBody>
      </p:sp>
      <p:cxnSp>
        <p:nvCxnSpPr>
          <p:cNvPr id="37892" name="Straight Connector 7"/>
          <p:cNvCxnSpPr>
            <a:cxnSpLocks noChangeShapeType="1"/>
          </p:cNvCxnSpPr>
          <p:nvPr/>
        </p:nvCxnSpPr>
        <p:spPr bwMode="auto">
          <a:xfrm rot="5400000">
            <a:off x="2476501" y="3771900"/>
            <a:ext cx="43434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893" name="Straight Connector 9"/>
          <p:cNvCxnSpPr>
            <a:cxnSpLocks noChangeShapeType="1"/>
          </p:cNvCxnSpPr>
          <p:nvPr/>
        </p:nvCxnSpPr>
        <p:spPr bwMode="auto">
          <a:xfrm>
            <a:off x="4648200" y="5943600"/>
            <a:ext cx="4191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894" name="Straight Connector 11"/>
          <p:cNvCxnSpPr>
            <a:cxnSpLocks noChangeShapeType="1"/>
          </p:cNvCxnSpPr>
          <p:nvPr/>
        </p:nvCxnSpPr>
        <p:spPr bwMode="auto">
          <a:xfrm>
            <a:off x="4648200" y="3581400"/>
            <a:ext cx="4191000" cy="1588"/>
          </a:xfrm>
          <a:prstGeom prst="line">
            <a:avLst/>
          </a:prstGeom>
          <a:noFill/>
          <a:ln w="28575">
            <a:solidFill>
              <a:srgbClr val="000514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37895" name="Freeform 16"/>
          <p:cNvSpPr>
            <a:spLocks noChangeArrowheads="1"/>
          </p:cNvSpPr>
          <p:nvPr/>
        </p:nvSpPr>
        <p:spPr bwMode="auto">
          <a:xfrm>
            <a:off x="4691063" y="1981200"/>
            <a:ext cx="2708275" cy="3589338"/>
          </a:xfrm>
          <a:custGeom>
            <a:avLst/>
            <a:gdLst>
              <a:gd name="T0" fmla="*/ 0 w 2709334"/>
              <a:gd name="T1" fmla="*/ 0 h 3589867"/>
              <a:gd name="T2" fmla="*/ 42334 w 2709334"/>
              <a:gd name="T3" fmla="*/ 1549400 h 3589867"/>
              <a:gd name="T4" fmla="*/ 93134 w 2709334"/>
              <a:gd name="T5" fmla="*/ 2463800 h 3589867"/>
              <a:gd name="T6" fmla="*/ 152400 w 2709334"/>
              <a:gd name="T7" fmla="*/ 3039533 h 3589867"/>
              <a:gd name="T8" fmla="*/ 321734 w 2709334"/>
              <a:gd name="T9" fmla="*/ 3403600 h 3589867"/>
              <a:gd name="T10" fmla="*/ 541867 w 2709334"/>
              <a:gd name="T11" fmla="*/ 3564467 h 3589867"/>
              <a:gd name="T12" fmla="*/ 889000 w 2709334"/>
              <a:gd name="T13" fmla="*/ 3556000 h 3589867"/>
              <a:gd name="T14" fmla="*/ 1176867 w 2709334"/>
              <a:gd name="T15" fmla="*/ 3403600 h 3589867"/>
              <a:gd name="T16" fmla="*/ 1507067 w 2709334"/>
              <a:gd name="T17" fmla="*/ 2836333 h 3589867"/>
              <a:gd name="T18" fmla="*/ 1761067 w 2709334"/>
              <a:gd name="T19" fmla="*/ 2302933 h 3589867"/>
              <a:gd name="T20" fmla="*/ 1998134 w 2709334"/>
              <a:gd name="T21" fmla="*/ 1871133 h 3589867"/>
              <a:gd name="T22" fmla="*/ 2091267 w 2709334"/>
              <a:gd name="T23" fmla="*/ 1701800 h 3589867"/>
              <a:gd name="T24" fmla="*/ 2269067 w 2709334"/>
              <a:gd name="T25" fmla="*/ 1634067 h 3589867"/>
              <a:gd name="T26" fmla="*/ 2548467 w 2709334"/>
              <a:gd name="T27" fmla="*/ 1625600 h 3589867"/>
              <a:gd name="T28" fmla="*/ 2709334 w 2709334"/>
              <a:gd name="T29" fmla="*/ 1625600 h 35898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09334"/>
              <a:gd name="T46" fmla="*/ 0 h 3589867"/>
              <a:gd name="T47" fmla="*/ 2709334 w 2709334"/>
              <a:gd name="T48" fmla="*/ 3589867 h 358986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09334" h="3589867">
                <a:moveTo>
                  <a:pt x="0" y="0"/>
                </a:moveTo>
                <a:cubicBezTo>
                  <a:pt x="13406" y="569383"/>
                  <a:pt x="26812" y="1138767"/>
                  <a:pt x="42334" y="1549400"/>
                </a:cubicBezTo>
                <a:cubicBezTo>
                  <a:pt x="57856" y="1960033"/>
                  <a:pt x="74790" y="2215445"/>
                  <a:pt x="93134" y="2463800"/>
                </a:cubicBezTo>
                <a:cubicBezTo>
                  <a:pt x="111478" y="2712156"/>
                  <a:pt x="114300" y="2882900"/>
                  <a:pt x="152400" y="3039533"/>
                </a:cubicBezTo>
                <a:cubicBezTo>
                  <a:pt x="190500" y="3196166"/>
                  <a:pt x="256823" y="3316111"/>
                  <a:pt x="321734" y="3403600"/>
                </a:cubicBezTo>
                <a:cubicBezTo>
                  <a:pt x="386645" y="3491089"/>
                  <a:pt x="447323" y="3539067"/>
                  <a:pt x="541867" y="3564467"/>
                </a:cubicBezTo>
                <a:cubicBezTo>
                  <a:pt x="636411" y="3589867"/>
                  <a:pt x="783167" y="3582811"/>
                  <a:pt x="889000" y="3556000"/>
                </a:cubicBezTo>
                <a:cubicBezTo>
                  <a:pt x="994833" y="3529189"/>
                  <a:pt x="1073856" y="3523544"/>
                  <a:pt x="1176867" y="3403600"/>
                </a:cubicBezTo>
                <a:cubicBezTo>
                  <a:pt x="1279878" y="3283656"/>
                  <a:pt x="1409700" y="3019778"/>
                  <a:pt x="1507067" y="2836333"/>
                </a:cubicBezTo>
                <a:cubicBezTo>
                  <a:pt x="1604434" y="2652889"/>
                  <a:pt x="1679223" y="2463800"/>
                  <a:pt x="1761067" y="2302933"/>
                </a:cubicBezTo>
                <a:cubicBezTo>
                  <a:pt x="1842911" y="2142066"/>
                  <a:pt x="1998134" y="1871133"/>
                  <a:pt x="1998134" y="1871133"/>
                </a:cubicBezTo>
                <a:cubicBezTo>
                  <a:pt x="2053167" y="1770944"/>
                  <a:pt x="2046112" y="1741311"/>
                  <a:pt x="2091267" y="1701800"/>
                </a:cubicBezTo>
                <a:cubicBezTo>
                  <a:pt x="2136423" y="1662289"/>
                  <a:pt x="2192867" y="1646767"/>
                  <a:pt x="2269067" y="1634067"/>
                </a:cubicBezTo>
                <a:cubicBezTo>
                  <a:pt x="2345267" y="1621367"/>
                  <a:pt x="2475089" y="1627011"/>
                  <a:pt x="2548467" y="1625600"/>
                </a:cubicBezTo>
                <a:cubicBezTo>
                  <a:pt x="2621845" y="1624189"/>
                  <a:pt x="2709334" y="1625600"/>
                  <a:pt x="2709334" y="162560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7896" name="Straight Arrow Connector 18"/>
          <p:cNvCxnSpPr>
            <a:cxnSpLocks noChangeShapeType="1"/>
          </p:cNvCxnSpPr>
          <p:nvPr/>
        </p:nvCxnSpPr>
        <p:spPr bwMode="auto">
          <a:xfrm rot="5400000">
            <a:off x="4457701" y="4533900"/>
            <a:ext cx="1905000" cy="3175"/>
          </a:xfrm>
          <a:prstGeom prst="straightConnector1">
            <a:avLst/>
          </a:prstGeom>
          <a:noFill/>
          <a:ln w="28575">
            <a:solidFill>
              <a:srgbClr val="3366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7897" name="Straight Arrow Connector 20"/>
          <p:cNvCxnSpPr>
            <a:cxnSpLocks noChangeShapeType="1"/>
          </p:cNvCxnSpPr>
          <p:nvPr/>
        </p:nvCxnSpPr>
        <p:spPr bwMode="auto">
          <a:xfrm rot="10800000">
            <a:off x="5486400" y="4572000"/>
            <a:ext cx="1219200" cy="158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2"/>
          <p:cNvCxnSpPr>
            <a:cxnSpLocks noChangeShapeType="1"/>
          </p:cNvCxnSpPr>
          <p:nvPr/>
        </p:nvCxnSpPr>
        <p:spPr bwMode="auto">
          <a:xfrm>
            <a:off x="4648200" y="5867400"/>
            <a:ext cx="762000" cy="1588"/>
          </a:xfrm>
          <a:prstGeom prst="straightConnector1">
            <a:avLst/>
          </a:prstGeom>
          <a:noFill/>
          <a:ln w="28575">
            <a:solidFill>
              <a:srgbClr val="3366FF"/>
            </a:solidFill>
            <a:round/>
            <a:headEnd type="arrow" w="med" len="med"/>
            <a:tailEnd type="arrow" w="med" len="med"/>
          </a:ln>
        </p:spPr>
      </p:cxnSp>
      <p:sp>
        <p:nvSpPr>
          <p:cNvPr id="37899" name="TextBox 23"/>
          <p:cNvSpPr txBox="1">
            <a:spLocks noChangeArrowheads="1"/>
          </p:cNvSpPr>
          <p:nvPr/>
        </p:nvSpPr>
        <p:spPr bwMode="auto">
          <a:xfrm>
            <a:off x="3320453" y="6228996"/>
            <a:ext cx="2545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Bond </a:t>
            </a:r>
            <a:r>
              <a:rPr lang="en-US" dirty="0" smtClean="0">
                <a:solidFill>
                  <a:srgbClr val="000000"/>
                </a:solidFill>
              </a:rPr>
              <a:t>Length (average)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7900" name="Straight Arrow Connector 25"/>
          <p:cNvCxnSpPr>
            <a:cxnSpLocks noChangeShapeType="1"/>
            <a:stCxn id="37899" idx="0"/>
          </p:cNvCxnSpPr>
          <p:nvPr/>
        </p:nvCxnSpPr>
        <p:spPr bwMode="auto">
          <a:xfrm flipV="1">
            <a:off x="4593435" y="6005406"/>
            <a:ext cx="792421" cy="223590"/>
          </a:xfrm>
          <a:prstGeom prst="straightConnector1">
            <a:avLst/>
          </a:prstGeom>
          <a:noFill/>
          <a:ln w="28575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37901" name="TextBox 26"/>
          <p:cNvSpPr txBox="1">
            <a:spLocks noChangeArrowheads="1"/>
          </p:cNvSpPr>
          <p:nvPr/>
        </p:nvSpPr>
        <p:spPr bwMode="auto">
          <a:xfrm>
            <a:off x="5458200" y="5943600"/>
            <a:ext cx="2370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Distance between atoms</a:t>
            </a:r>
          </a:p>
        </p:txBody>
      </p:sp>
      <p:cxnSp>
        <p:nvCxnSpPr>
          <p:cNvPr id="37902" name="Straight Arrow Connector 28"/>
          <p:cNvCxnSpPr>
            <a:cxnSpLocks noChangeShapeType="1"/>
          </p:cNvCxnSpPr>
          <p:nvPr/>
        </p:nvCxnSpPr>
        <p:spPr bwMode="auto">
          <a:xfrm>
            <a:off x="8193650" y="6172200"/>
            <a:ext cx="3810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903" name="TextBox 31"/>
          <p:cNvSpPr txBox="1">
            <a:spLocks noChangeArrowheads="1"/>
          </p:cNvSpPr>
          <p:nvPr/>
        </p:nvSpPr>
        <p:spPr bwMode="auto">
          <a:xfrm rot="-5400000">
            <a:off x="3361451" y="3907909"/>
            <a:ext cx="1724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System energy</a:t>
            </a:r>
          </a:p>
        </p:txBody>
      </p:sp>
      <p:cxnSp>
        <p:nvCxnSpPr>
          <p:cNvPr id="37904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4092576" y="3034618"/>
            <a:ext cx="355600" cy="95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7905" name="TextBox 40"/>
          <p:cNvSpPr txBox="1">
            <a:spLocks noChangeArrowheads="1"/>
          </p:cNvSpPr>
          <p:nvPr/>
        </p:nvSpPr>
        <p:spPr bwMode="auto">
          <a:xfrm>
            <a:off x="6629400" y="4376738"/>
            <a:ext cx="133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Bond energy</a:t>
            </a:r>
          </a:p>
        </p:txBody>
      </p:sp>
      <p:sp>
        <p:nvSpPr>
          <p:cNvPr id="37906" name="Rectangle 41"/>
          <p:cNvSpPr>
            <a:spLocks noChangeArrowheads="1"/>
          </p:cNvSpPr>
          <p:nvPr/>
        </p:nvSpPr>
        <p:spPr bwMode="auto">
          <a:xfrm>
            <a:off x="5287963" y="5630863"/>
            <a:ext cx="260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Lucida Grande" charset="0"/>
                <a:ea typeface="Lucida Grande" charset="0"/>
                <a:cs typeface="Lucida Grande" charset="0"/>
              </a:rPr>
              <a:t>Ι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907" name="TextBox 42"/>
          <p:cNvSpPr txBox="1">
            <a:spLocks noChangeArrowheads="1"/>
          </p:cNvSpPr>
          <p:nvPr/>
        </p:nvSpPr>
        <p:spPr bwMode="auto">
          <a:xfrm>
            <a:off x="6273800" y="28956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 neutral line</a:t>
            </a:r>
          </a:p>
        </p:txBody>
      </p:sp>
      <p:cxnSp>
        <p:nvCxnSpPr>
          <p:cNvPr id="37908" name="Straight Arrow Connector 44"/>
          <p:cNvCxnSpPr>
            <a:cxnSpLocks noChangeShapeType="1"/>
          </p:cNvCxnSpPr>
          <p:nvPr/>
        </p:nvCxnSpPr>
        <p:spPr bwMode="auto">
          <a:xfrm rot="16200000" flipH="1">
            <a:off x="7296362" y="3310733"/>
            <a:ext cx="312737" cy="17780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Resin 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Resin Rule:</a:t>
            </a:r>
            <a:r>
              <a:rPr lang="en-US" dirty="0" smtClean="0">
                <a:solidFill>
                  <a:srgbClr val="FF66FF"/>
                </a:solidFill>
              </a:rPr>
              <a:t> </a:t>
            </a:r>
            <a:r>
              <a:rPr lang="en-US" i="1" dirty="0" smtClean="0"/>
              <a:t>Polarity occurs when certain highly electro-negative atoms are present in the molecule</a:t>
            </a:r>
          </a:p>
          <a:p>
            <a:pPr lvl="1">
              <a:defRPr/>
            </a:pPr>
            <a:r>
              <a:rPr lang="en-US" dirty="0" smtClean="0"/>
              <a:t>Electronegative atoms withdraw electrons from their neighboring atoms</a:t>
            </a:r>
          </a:p>
          <a:p>
            <a:pPr lvl="1">
              <a:defRPr/>
            </a:pPr>
            <a:r>
              <a:rPr lang="en-US" dirty="0" smtClean="0"/>
              <a:t>Highly electronegative atoms are: F, O, N, and </a:t>
            </a:r>
            <a:r>
              <a:rPr lang="en-US" dirty="0" err="1" smtClean="0"/>
              <a:t>Cl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Attractions between polar areas on molecules or atoms result in secondary bonds</a:t>
            </a:r>
          </a:p>
          <a:p>
            <a:pPr lvl="1">
              <a:defRPr/>
            </a:pPr>
            <a:r>
              <a:rPr lang="en-US" dirty="0" smtClean="0"/>
              <a:t>These bonds are much weaker than the three types of primary bonds (ionic, metallic, covalent)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458200" y="6381750"/>
            <a:ext cx="561975" cy="330200"/>
          </a:xfrm>
        </p:spPr>
        <p:txBody>
          <a:bodyPr/>
          <a:lstStyle/>
          <a:p>
            <a:pPr>
              <a:defRPr/>
            </a:pPr>
            <a:fld id="{1AA13A08-30FC-9448-BF29-6745399ABA83}" type="slidenum">
              <a:rPr lang="en-US">
                <a:latin typeface="+mn-lt"/>
                <a:ea typeface="+mn-ea"/>
              </a:rPr>
              <a:pPr>
                <a:defRPr/>
              </a:pPr>
              <a:t>17</a:t>
            </a:fld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51575"/>
            <a:ext cx="2133600" cy="476250"/>
          </a:xfrm>
        </p:spPr>
        <p:txBody>
          <a:bodyPr/>
          <a:lstStyle/>
          <a:p>
            <a:pPr algn="l">
              <a:defRPr/>
            </a:pPr>
            <a:fld id="{D63214EB-B7D3-0E49-82F5-810FC0CECAF0}" type="slidenum">
              <a:rPr lang="en-US">
                <a:latin typeface="+mn-lt"/>
                <a:ea typeface="+mn-ea"/>
              </a:rPr>
              <a:pPr algn="l">
                <a:defRPr/>
              </a:pPr>
              <a:t>18</a:t>
            </a:fld>
            <a:endParaRPr lang="en-US">
              <a:latin typeface="+mn-lt"/>
              <a:ea typeface="+mn-ea"/>
            </a:endParaRPr>
          </a:p>
        </p:txBody>
      </p:sp>
      <p:sp>
        <p:nvSpPr>
          <p:cNvPr id="28675" name="Oval 2"/>
          <p:cNvSpPr>
            <a:spLocks noChangeArrowheads="1"/>
          </p:cNvSpPr>
          <p:nvPr/>
        </p:nvSpPr>
        <p:spPr bwMode="auto">
          <a:xfrm>
            <a:off x="2798763" y="4217988"/>
            <a:ext cx="1641475" cy="1546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3127375" y="4549775"/>
            <a:ext cx="984250" cy="882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425825" y="4800600"/>
            <a:ext cx="40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C</a:t>
            </a:r>
            <a:endParaRPr lang="en-US"/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3429000" y="41910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2743200" y="50292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3505200" y="44958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Oval 8"/>
          <p:cNvSpPr>
            <a:spLocks noChangeArrowheads="1"/>
          </p:cNvSpPr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Oval 9"/>
          <p:cNvSpPr>
            <a:spLocks noChangeArrowheads="1"/>
          </p:cNvSpPr>
          <p:nvPr/>
        </p:nvSpPr>
        <p:spPr bwMode="auto">
          <a:xfrm>
            <a:off x="3429000" y="57150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226" name="Oval 10"/>
          <p:cNvSpPr>
            <a:spLocks noChangeArrowheads="1"/>
          </p:cNvSpPr>
          <p:nvPr/>
        </p:nvSpPr>
        <p:spPr bwMode="auto">
          <a:xfrm>
            <a:off x="4343400" y="50292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2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Bonding (attractions)</a:t>
            </a:r>
          </a:p>
        </p:txBody>
      </p:sp>
      <p:sp>
        <p:nvSpPr>
          <p:cNvPr id="154522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399"/>
            <a:ext cx="8534400" cy="190330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dirty="0"/>
              <a:t>Secondary bonds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/>
              <a:t>Polar bond/Hydrogen bond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One atom in a covalent bond is more negative than the other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Atoms that cause polar bonding = F, O, N, </a:t>
            </a:r>
            <a:r>
              <a:rPr lang="en-US" sz="2000" dirty="0" err="1" smtClean="0"/>
              <a:t>Cl</a:t>
            </a:r>
            <a:endParaRPr lang="en-US" sz="2000" dirty="0" smtClean="0"/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/>
              <a:t>Electrons spend more time around the more polar atom</a:t>
            </a:r>
            <a:endParaRPr lang="en-US" sz="2000" dirty="0"/>
          </a:p>
        </p:txBody>
      </p:sp>
      <p:sp>
        <p:nvSpPr>
          <p:cNvPr id="28686" name="Oval 13"/>
          <p:cNvSpPr>
            <a:spLocks noChangeArrowheads="1"/>
          </p:cNvSpPr>
          <p:nvPr/>
        </p:nvSpPr>
        <p:spPr bwMode="auto">
          <a:xfrm>
            <a:off x="4475163" y="4141788"/>
            <a:ext cx="1641475" cy="1546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Oval 14"/>
          <p:cNvSpPr>
            <a:spLocks noChangeArrowheads="1"/>
          </p:cNvSpPr>
          <p:nvPr/>
        </p:nvSpPr>
        <p:spPr bwMode="auto">
          <a:xfrm>
            <a:off x="4803775" y="4473575"/>
            <a:ext cx="984250" cy="882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5092700" y="4724400"/>
            <a:ext cx="425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O</a:t>
            </a:r>
          </a:p>
        </p:txBody>
      </p:sp>
      <p:sp>
        <p:nvSpPr>
          <p:cNvPr id="28689" name="Oval 16"/>
          <p:cNvSpPr>
            <a:spLocks noChangeArrowheads="1"/>
          </p:cNvSpPr>
          <p:nvPr/>
        </p:nvSpPr>
        <p:spPr bwMode="auto">
          <a:xfrm>
            <a:off x="51054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Oval 17"/>
          <p:cNvSpPr>
            <a:spLocks noChangeArrowheads="1"/>
          </p:cNvSpPr>
          <p:nvPr/>
        </p:nvSpPr>
        <p:spPr bwMode="auto">
          <a:xfrm>
            <a:off x="5257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234" name="Oval 18"/>
          <p:cNvSpPr>
            <a:spLocks noChangeArrowheads="1"/>
          </p:cNvSpPr>
          <p:nvPr/>
        </p:nvSpPr>
        <p:spPr bwMode="auto">
          <a:xfrm>
            <a:off x="4343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Oval 19"/>
          <p:cNvSpPr>
            <a:spLocks noChangeArrowheads="1"/>
          </p:cNvSpPr>
          <p:nvPr/>
        </p:nvSpPr>
        <p:spPr bwMode="auto">
          <a:xfrm>
            <a:off x="51816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Oval 20"/>
          <p:cNvSpPr>
            <a:spLocks noChangeArrowheads="1"/>
          </p:cNvSpPr>
          <p:nvPr/>
        </p:nvSpPr>
        <p:spPr bwMode="auto">
          <a:xfrm>
            <a:off x="5181600" y="5257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Oval 21"/>
          <p:cNvSpPr>
            <a:spLocks noChangeArrowheads="1"/>
          </p:cNvSpPr>
          <p:nvPr/>
        </p:nvSpPr>
        <p:spPr bwMode="auto">
          <a:xfrm>
            <a:off x="5105400" y="563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5" name="Oval 22"/>
          <p:cNvSpPr>
            <a:spLocks noChangeArrowheads="1"/>
          </p:cNvSpPr>
          <p:nvPr/>
        </p:nvSpPr>
        <p:spPr bwMode="auto">
          <a:xfrm>
            <a:off x="5257800" y="563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6" name="Oval 23"/>
          <p:cNvSpPr>
            <a:spLocks noChangeArrowheads="1"/>
          </p:cNvSpPr>
          <p:nvPr/>
        </p:nvSpPr>
        <p:spPr bwMode="auto">
          <a:xfrm>
            <a:off x="60198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5240" name="Rectangle 24"/>
          <p:cNvSpPr>
            <a:spLocks noChangeArrowheads="1"/>
          </p:cNvSpPr>
          <p:nvPr/>
        </p:nvSpPr>
        <p:spPr bwMode="auto">
          <a:xfrm>
            <a:off x="2543175" y="3897313"/>
            <a:ext cx="620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000" b="1"/>
              <a:t>δ</a:t>
            </a:r>
            <a:r>
              <a:rPr lang="en-US" sz="2000" b="1"/>
              <a:t>+</a:t>
            </a:r>
          </a:p>
        </p:txBody>
      </p:sp>
      <p:sp>
        <p:nvSpPr>
          <p:cNvPr id="1545241" name="Rectangle 25"/>
          <p:cNvSpPr>
            <a:spLocks noChangeArrowheads="1"/>
          </p:cNvSpPr>
          <p:nvPr/>
        </p:nvSpPr>
        <p:spPr bwMode="auto">
          <a:xfrm>
            <a:off x="5724525" y="3638550"/>
            <a:ext cx="577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000" b="1"/>
              <a:t>δ</a:t>
            </a:r>
            <a:r>
              <a:rPr lang="en-US" b="1"/>
              <a:t>-</a:t>
            </a:r>
          </a:p>
        </p:txBody>
      </p:sp>
      <p:sp>
        <p:nvSpPr>
          <p:cNvPr id="1545242" name="Text Box 26"/>
          <p:cNvSpPr txBox="1">
            <a:spLocks noChangeArrowheads="1"/>
          </p:cNvSpPr>
          <p:nvPr/>
        </p:nvSpPr>
        <p:spPr bwMode="auto">
          <a:xfrm>
            <a:off x="3794125" y="6208713"/>
            <a:ext cx="219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Unequal sharing</a:t>
            </a:r>
          </a:p>
        </p:txBody>
      </p:sp>
      <p:sp>
        <p:nvSpPr>
          <p:cNvPr id="1545243" name="Text Box 27"/>
          <p:cNvSpPr txBox="1">
            <a:spLocks noChangeArrowheads="1"/>
          </p:cNvSpPr>
          <p:nvPr/>
        </p:nvSpPr>
        <p:spPr bwMode="auto">
          <a:xfrm>
            <a:off x="3581400" y="3519488"/>
            <a:ext cx="2024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Partial charges</a:t>
            </a:r>
          </a:p>
        </p:txBody>
      </p:sp>
    </p:spTree>
    <p:extLst>
      <p:ext uri="{BB962C8B-B14F-4D97-AF65-F5344CB8AC3E}">
        <p14:creationId xmlns:p14="http://schemas.microsoft.com/office/powerpoint/2010/main" val="209731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9.82659E-7 C -0.00069 -0.00208 -0.00486 -0.00624 -0.00868 -0.01064 C -0.01198 -0.01457 -0.01823 -0.02335 -0.01823 -0.02312 C -0.02083 -0.03353 -0.01996 -0.02752 -0.01996 -0.04231 C -0.02083 -0.04439 -0.02118 -0.0474 -0.02326 -0.04879 C -0.02569 -0.05064 -0.02847 -0.04994 -0.0309 -0.05087 C -0.03385 -0.05179 -0.04184 -0.05619 -0.04357 -0.05711 C -0.04618 -0.05989 -0.04913 -0.06243 -0.05156 -0.06567 C -0.05781 -0.07399 -0.05729 -0.07838 -0.06649 -0.07838 C -0.09427 -0.07676 -0.12309 -0.07191 -0.15156 -0.07191 C -0.15069 -0.07052 -0.14809 -0.0696 -0.14826 -0.06775 C -0.14878 -0.0652 -0.15156 -0.06497 -0.15312 -0.06358 C -0.1552 -0.0615 -0.15729 -0.05919 -0.15937 -0.05711 C -0.16336 -0.04694 -0.16389 -0.04509 -0.17222 -0.04231 C -0.17378 -0.03723 -0.17691 -0.02937 -0.17691 -0.02335 L -0.16892 0.06543 L -0.1309 0.11191 L -0.06736 0.13526 L -0.02604 0.09295 L -0.00555 0.05272 L 0.01198 -0.04231 L 0.05157 -0.08879 L 0.12934 -0.09087 L 0.17066 -0.04647 L 0.17552 0.04231 L 0.14532 0.09503 L 0.11511 0.1163 L 0.04219 0.09919 L 0.01042 0.04855 L 0.02622 -0.06127 L 0.1342 -0.08879 L 0.18334 0.01896 L 0.14688 0.09919 L 0.05782 0.12046 L 0.02136 0.08231 L 0.03403 -0.08463 L 0.1533 -0.07399 L 0.17709 0.04439 L 0.08664 0.12462 L 0.02466 0.08879 L 0.00382 9.82659E-7 Z " pathEditMode="relative" rAng="0" ptsTypes="ffffffffffffffAAAAAAAAAAAAAAAAAAAAAAAAAAf">
                                      <p:cBhvr>
                                        <p:cTn id="6" dur="2000" fill="hold"/>
                                        <p:tgtEl>
                                          <p:spTgt spid="1545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46821E-7 C 0.00157 -0.0178 6.94444E-6 -0.02982 6.94444E-6 -0.04855 L 0.03646 -0.11005 L 0.12067 -0.12693 L 0.16824 -0.07398 L 0.17778 0.01688 L 0.13178 0.07815 L 0.05556 0.07815 L 0.02067 0.04232 L -0.02708 -0.08878 L -0.07933 -0.12254 L -0.14756 -0.09526 L -0.17933 -0.01479 L -0.16354 0.05711 L -0.06979 0.09943 L -0.02708 0.06336 L 0.01424 -0.08046 L 0.06181 -0.12901 L 0.13959 -0.12046 L 0.18733 -0.04439 L 0.17292 0.03792 L 0.13021 0.08671 L 0.07778 0.09711 L 0.03178 0.05064 L 0.01268 -0.06127 L 0.04133 -0.11005 L 0.11737 -0.13318 L 0.17292 -0.0867 L 0.18733 -0.00416 L 0.14914 0.07607 L 0.06181 0.09295 L 0.02535 0.04648 L 0.00626 -0.06566 L 0.04601 -0.12254 L 0.13334 -0.12485 L 0.18091 -0.03815 L 0.17292 0.03376 L 0.11424 0.09503 L 0.04133 0.07815 L 6.94444E-6 3.46821E-7 Z " pathEditMode="relative" ptsTypes="fAAAAAAAAAAAAAAAAAAAAAAAAAAAAAAAAAAAAAAf">
                                      <p:cBhvr>
                                        <p:cTn id="8" dur="2000" fill="hold"/>
                                        <p:tgtEl>
                                          <p:spTgt spid="1545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4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26" grpId="0" animBg="1"/>
      <p:bldP spid="1545234" grpId="0" animBg="1"/>
      <p:bldP spid="1545240" grpId="0"/>
      <p:bldP spid="1545241" grpId="0"/>
      <p:bldP spid="1545242" grpId="0"/>
      <p:bldP spid="15452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latin typeface="+mn-lt"/>
              </a:rPr>
              <a:t>Polarity – Magnet Analogy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1868488" y="1495425"/>
            <a:ext cx="2336800" cy="465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4821238" y="1516063"/>
            <a:ext cx="2336800" cy="465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1906588" y="1516063"/>
            <a:ext cx="221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N		S</a:t>
            </a: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4854575" y="1516063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S		N</a:t>
            </a:r>
          </a:p>
        </p:txBody>
      </p:sp>
      <p:sp>
        <p:nvSpPr>
          <p:cNvPr id="228359" name="AutoShape 7"/>
          <p:cNvSpPr>
            <a:spLocks noChangeArrowheads="1"/>
          </p:cNvSpPr>
          <p:nvPr/>
        </p:nvSpPr>
        <p:spPr bwMode="auto">
          <a:xfrm>
            <a:off x="7400925" y="1524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0" name="AutoShape 8"/>
          <p:cNvSpPr>
            <a:spLocks noChangeArrowheads="1"/>
          </p:cNvSpPr>
          <p:nvPr/>
        </p:nvSpPr>
        <p:spPr bwMode="auto">
          <a:xfrm>
            <a:off x="668338" y="1479550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1866900" y="2247900"/>
            <a:ext cx="2336800" cy="465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1900238" y="2249488"/>
            <a:ext cx="223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S		N</a:t>
            </a:r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4821238" y="2243138"/>
            <a:ext cx="2336800" cy="465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4859338" y="2263775"/>
            <a:ext cx="223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S		N</a:t>
            </a:r>
          </a:p>
        </p:txBody>
      </p:sp>
      <p:sp>
        <p:nvSpPr>
          <p:cNvPr id="228365" name="AutoShape 13"/>
          <p:cNvSpPr>
            <a:spLocks noChangeArrowheads="1"/>
          </p:cNvSpPr>
          <p:nvPr/>
        </p:nvSpPr>
        <p:spPr bwMode="auto">
          <a:xfrm>
            <a:off x="7381875" y="221297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6" name="AutoShape 14"/>
          <p:cNvSpPr>
            <a:spLocks noChangeArrowheads="1"/>
          </p:cNvSpPr>
          <p:nvPr/>
        </p:nvSpPr>
        <p:spPr bwMode="auto">
          <a:xfrm>
            <a:off x="679450" y="22082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837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144837"/>
              </p:ext>
            </p:extLst>
          </p:nvPr>
        </p:nvGraphicFramePr>
        <p:xfrm>
          <a:off x="3100813" y="4371975"/>
          <a:ext cx="11112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name="ChemSketch" r:id="rId3" imgW="444960" imgH="231480" progId="">
                  <p:embed/>
                </p:oleObj>
              </mc:Choice>
              <mc:Fallback>
                <p:oleObj name="ChemSketch" r:id="rId3" imgW="444960" imgH="23148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813" y="4371975"/>
                        <a:ext cx="111125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77" name="Text Box 25"/>
          <p:cNvSpPr txBox="1">
            <a:spLocks noChangeArrowheads="1"/>
          </p:cNvSpPr>
          <p:nvPr/>
        </p:nvSpPr>
        <p:spPr bwMode="auto">
          <a:xfrm>
            <a:off x="2881738" y="4170363"/>
            <a:ext cx="449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Symbol" charset="2"/>
              </a:rPr>
              <a:t>d+</a:t>
            </a:r>
          </a:p>
        </p:txBody>
      </p:sp>
      <p:sp>
        <p:nvSpPr>
          <p:cNvPr id="228378" name="Rectangle 26"/>
          <p:cNvSpPr>
            <a:spLocks noChangeArrowheads="1"/>
          </p:cNvSpPr>
          <p:nvPr/>
        </p:nvSpPr>
        <p:spPr bwMode="auto">
          <a:xfrm>
            <a:off x="4797850" y="4197350"/>
            <a:ext cx="44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Symbol" charset="2"/>
              </a:rPr>
              <a:t>d+</a:t>
            </a:r>
          </a:p>
        </p:txBody>
      </p:sp>
      <p:sp>
        <p:nvSpPr>
          <p:cNvPr id="228379" name="Text Box 27"/>
          <p:cNvSpPr txBox="1">
            <a:spLocks noChangeArrowheads="1"/>
          </p:cNvSpPr>
          <p:nvPr/>
        </p:nvSpPr>
        <p:spPr bwMode="auto">
          <a:xfrm>
            <a:off x="5901163" y="4198938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 sz="2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28380" name="Rectangle 28"/>
          <p:cNvSpPr>
            <a:spLocks noChangeArrowheads="1"/>
          </p:cNvSpPr>
          <p:nvPr/>
        </p:nvSpPr>
        <p:spPr bwMode="auto">
          <a:xfrm>
            <a:off x="4040613" y="421322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 sz="2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228381" name="AutoShape 29"/>
          <p:cNvSpPr>
            <a:spLocks noChangeArrowheads="1"/>
          </p:cNvSpPr>
          <p:nvPr/>
        </p:nvSpPr>
        <p:spPr bwMode="auto">
          <a:xfrm>
            <a:off x="4747050" y="53308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82" name="AutoShape 30"/>
          <p:cNvSpPr>
            <a:spLocks noChangeArrowheads="1"/>
          </p:cNvSpPr>
          <p:nvPr/>
        </p:nvSpPr>
        <p:spPr bwMode="auto">
          <a:xfrm>
            <a:off x="2907138" y="533876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838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60245"/>
              </p:ext>
            </p:extLst>
          </p:nvPr>
        </p:nvGraphicFramePr>
        <p:xfrm>
          <a:off x="5023275" y="4394200"/>
          <a:ext cx="11112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3" name="ChemSketch" r:id="rId5" imgW="444960" imgH="231480" progId="">
                  <p:embed/>
                </p:oleObj>
              </mc:Choice>
              <mc:Fallback>
                <p:oleObj name="ChemSketch" r:id="rId5" imgW="444960" imgH="231480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275" y="4394200"/>
                        <a:ext cx="111125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84" name="Line 32"/>
          <p:cNvSpPr>
            <a:spLocks noChangeShapeType="1"/>
          </p:cNvSpPr>
          <p:nvPr/>
        </p:nvSpPr>
        <p:spPr bwMode="auto">
          <a:xfrm>
            <a:off x="3277025" y="4006850"/>
            <a:ext cx="0" cy="392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85" name="Line 33"/>
          <p:cNvSpPr>
            <a:spLocks noChangeShapeType="1"/>
          </p:cNvSpPr>
          <p:nvPr/>
        </p:nvSpPr>
        <p:spPr bwMode="auto">
          <a:xfrm>
            <a:off x="3297663" y="4900613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86" name="Line 34"/>
          <p:cNvSpPr>
            <a:spLocks noChangeShapeType="1"/>
          </p:cNvSpPr>
          <p:nvPr/>
        </p:nvSpPr>
        <p:spPr bwMode="auto">
          <a:xfrm>
            <a:off x="5213775" y="4056063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87" name="Line 35"/>
          <p:cNvSpPr>
            <a:spLocks noChangeShapeType="1"/>
          </p:cNvSpPr>
          <p:nvPr/>
        </p:nvSpPr>
        <p:spPr bwMode="auto">
          <a:xfrm>
            <a:off x="5213775" y="4913313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458200" y="6381750"/>
            <a:ext cx="561975" cy="330200"/>
          </a:xfrm>
        </p:spPr>
        <p:txBody>
          <a:bodyPr/>
          <a:lstStyle/>
          <a:p>
            <a:pPr>
              <a:defRPr/>
            </a:pPr>
            <a:fld id="{C21EB964-B591-404F-8FCA-FED9FBAD426B}" type="slidenum">
              <a:rPr lang="en-US">
                <a:latin typeface="+mn-lt"/>
                <a:ea typeface="+mn-ea"/>
              </a:rPr>
              <a:pPr>
                <a:defRPr/>
              </a:pPr>
              <a:t>19</a:t>
            </a:fld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nimBg="1"/>
      <p:bldP spid="228356" grpId="0" animBg="1"/>
      <p:bldP spid="228357" grpId="0"/>
      <p:bldP spid="228358" grpId="0"/>
      <p:bldP spid="228359" grpId="0" animBg="1"/>
      <p:bldP spid="228360" grpId="0" animBg="1"/>
      <p:bldP spid="228361" grpId="0" animBg="1"/>
      <p:bldP spid="228362" grpId="0"/>
      <p:bldP spid="228363" grpId="0" animBg="1"/>
      <p:bldP spid="228364" grpId="0"/>
      <p:bldP spid="228365" grpId="0" animBg="1"/>
      <p:bldP spid="228366" grpId="0" animBg="1"/>
      <p:bldP spid="228377" grpId="0"/>
      <p:bldP spid="228378" grpId="0"/>
      <p:bldP spid="228379" grpId="0"/>
      <p:bldP spid="228380" grpId="0"/>
      <p:bldP spid="228381" grpId="0" animBg="1"/>
      <p:bldP spid="228382" grpId="0" animBg="1"/>
      <p:bldP spid="228384" grpId="0" animBg="1"/>
      <p:bldP spid="228385" grpId="0" animBg="1"/>
      <p:bldP spid="228386" grpId="0" animBg="1"/>
      <p:bldP spid="2283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Level of focus –</a:t>
            </a:r>
            <a:r>
              <a:rPr lang="en-US" sz="4000" dirty="0" smtClean="0"/>
              <a:t> Molecular View</a:t>
            </a:r>
            <a:endParaRPr lang="en-US" sz="4000" dirty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Molecular features at the atomic level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Bonding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Chemistry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What is a polymer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Polymerization reactions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Addition polymerization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Condensation polymerization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Secondary Bonds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706916" cy="510200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Attractions between polar areas on molecules or atoms result in </a:t>
            </a:r>
            <a:r>
              <a:rPr lang="en-US" u="sng" dirty="0" smtClean="0"/>
              <a:t>secondary bonds</a:t>
            </a:r>
          </a:p>
          <a:p>
            <a:pPr lvl="1">
              <a:defRPr/>
            </a:pPr>
            <a:r>
              <a:rPr lang="en-US" dirty="0" smtClean="0"/>
              <a:t>These bonds are much weaker than the three types of primary bonds (ionic, metallic, covalent)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458200" y="6381750"/>
            <a:ext cx="561975" cy="330200"/>
          </a:xfrm>
        </p:spPr>
        <p:txBody>
          <a:bodyPr/>
          <a:lstStyle/>
          <a:p>
            <a:pPr>
              <a:defRPr/>
            </a:pPr>
            <a:fld id="{1AA13A08-30FC-9448-BF29-6745399ABA83}" type="slidenum">
              <a:rPr lang="en-US">
                <a:latin typeface="+mn-lt"/>
                <a:ea typeface="+mn-ea"/>
              </a:rPr>
              <a:pPr>
                <a:defRPr/>
              </a:pPr>
              <a:t>20</a:t>
            </a:fld>
            <a:endParaRPr lang="en-US" dirty="0">
              <a:latin typeface="+mn-lt"/>
              <a:ea typeface="+mn-ea"/>
            </a:endParaRPr>
          </a:p>
        </p:txBody>
      </p:sp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 rot="5400000">
            <a:off x="2476501" y="3771900"/>
            <a:ext cx="43434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" name="Straight Connector 9"/>
          <p:cNvCxnSpPr>
            <a:cxnSpLocks noChangeShapeType="1"/>
          </p:cNvCxnSpPr>
          <p:nvPr/>
        </p:nvCxnSpPr>
        <p:spPr bwMode="auto">
          <a:xfrm>
            <a:off x="4648200" y="5943600"/>
            <a:ext cx="4191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4648200" y="3581400"/>
            <a:ext cx="4191000" cy="1588"/>
          </a:xfrm>
          <a:prstGeom prst="line">
            <a:avLst/>
          </a:prstGeom>
          <a:noFill/>
          <a:ln w="28575">
            <a:solidFill>
              <a:srgbClr val="000514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8" name="Freeform 16"/>
          <p:cNvSpPr>
            <a:spLocks noChangeArrowheads="1"/>
          </p:cNvSpPr>
          <p:nvPr/>
        </p:nvSpPr>
        <p:spPr bwMode="auto">
          <a:xfrm>
            <a:off x="4691063" y="1981200"/>
            <a:ext cx="2708275" cy="3589338"/>
          </a:xfrm>
          <a:custGeom>
            <a:avLst/>
            <a:gdLst>
              <a:gd name="T0" fmla="*/ 0 w 2709334"/>
              <a:gd name="T1" fmla="*/ 0 h 3589867"/>
              <a:gd name="T2" fmla="*/ 42334 w 2709334"/>
              <a:gd name="T3" fmla="*/ 1549400 h 3589867"/>
              <a:gd name="T4" fmla="*/ 93134 w 2709334"/>
              <a:gd name="T5" fmla="*/ 2463800 h 3589867"/>
              <a:gd name="T6" fmla="*/ 152400 w 2709334"/>
              <a:gd name="T7" fmla="*/ 3039533 h 3589867"/>
              <a:gd name="T8" fmla="*/ 321734 w 2709334"/>
              <a:gd name="T9" fmla="*/ 3403600 h 3589867"/>
              <a:gd name="T10" fmla="*/ 541867 w 2709334"/>
              <a:gd name="T11" fmla="*/ 3564467 h 3589867"/>
              <a:gd name="T12" fmla="*/ 889000 w 2709334"/>
              <a:gd name="T13" fmla="*/ 3556000 h 3589867"/>
              <a:gd name="T14" fmla="*/ 1176867 w 2709334"/>
              <a:gd name="T15" fmla="*/ 3403600 h 3589867"/>
              <a:gd name="T16" fmla="*/ 1507067 w 2709334"/>
              <a:gd name="T17" fmla="*/ 2836333 h 3589867"/>
              <a:gd name="T18" fmla="*/ 1761067 w 2709334"/>
              <a:gd name="T19" fmla="*/ 2302933 h 3589867"/>
              <a:gd name="T20" fmla="*/ 1998134 w 2709334"/>
              <a:gd name="T21" fmla="*/ 1871133 h 3589867"/>
              <a:gd name="T22" fmla="*/ 2091267 w 2709334"/>
              <a:gd name="T23" fmla="*/ 1701800 h 3589867"/>
              <a:gd name="T24" fmla="*/ 2269067 w 2709334"/>
              <a:gd name="T25" fmla="*/ 1634067 h 3589867"/>
              <a:gd name="T26" fmla="*/ 2548467 w 2709334"/>
              <a:gd name="T27" fmla="*/ 1625600 h 3589867"/>
              <a:gd name="T28" fmla="*/ 2709334 w 2709334"/>
              <a:gd name="T29" fmla="*/ 1625600 h 35898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09334"/>
              <a:gd name="T46" fmla="*/ 0 h 3589867"/>
              <a:gd name="T47" fmla="*/ 2709334 w 2709334"/>
              <a:gd name="T48" fmla="*/ 3589867 h 358986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09334" h="3589867">
                <a:moveTo>
                  <a:pt x="0" y="0"/>
                </a:moveTo>
                <a:cubicBezTo>
                  <a:pt x="13406" y="569383"/>
                  <a:pt x="26812" y="1138767"/>
                  <a:pt x="42334" y="1549400"/>
                </a:cubicBezTo>
                <a:cubicBezTo>
                  <a:pt x="57856" y="1960033"/>
                  <a:pt x="74790" y="2215445"/>
                  <a:pt x="93134" y="2463800"/>
                </a:cubicBezTo>
                <a:cubicBezTo>
                  <a:pt x="111478" y="2712156"/>
                  <a:pt x="114300" y="2882900"/>
                  <a:pt x="152400" y="3039533"/>
                </a:cubicBezTo>
                <a:cubicBezTo>
                  <a:pt x="190500" y="3196166"/>
                  <a:pt x="256823" y="3316111"/>
                  <a:pt x="321734" y="3403600"/>
                </a:cubicBezTo>
                <a:cubicBezTo>
                  <a:pt x="386645" y="3491089"/>
                  <a:pt x="447323" y="3539067"/>
                  <a:pt x="541867" y="3564467"/>
                </a:cubicBezTo>
                <a:cubicBezTo>
                  <a:pt x="636411" y="3589867"/>
                  <a:pt x="783167" y="3582811"/>
                  <a:pt x="889000" y="3556000"/>
                </a:cubicBezTo>
                <a:cubicBezTo>
                  <a:pt x="994833" y="3529189"/>
                  <a:pt x="1073856" y="3523544"/>
                  <a:pt x="1176867" y="3403600"/>
                </a:cubicBezTo>
                <a:cubicBezTo>
                  <a:pt x="1279878" y="3283656"/>
                  <a:pt x="1409700" y="3019778"/>
                  <a:pt x="1507067" y="2836333"/>
                </a:cubicBezTo>
                <a:cubicBezTo>
                  <a:pt x="1604434" y="2652889"/>
                  <a:pt x="1679223" y="2463800"/>
                  <a:pt x="1761067" y="2302933"/>
                </a:cubicBezTo>
                <a:cubicBezTo>
                  <a:pt x="1842911" y="2142066"/>
                  <a:pt x="1998134" y="1871133"/>
                  <a:pt x="1998134" y="1871133"/>
                </a:cubicBezTo>
                <a:cubicBezTo>
                  <a:pt x="2053167" y="1770944"/>
                  <a:pt x="2046112" y="1741311"/>
                  <a:pt x="2091267" y="1701800"/>
                </a:cubicBezTo>
                <a:cubicBezTo>
                  <a:pt x="2136423" y="1662289"/>
                  <a:pt x="2192867" y="1646767"/>
                  <a:pt x="2269067" y="1634067"/>
                </a:cubicBezTo>
                <a:cubicBezTo>
                  <a:pt x="2345267" y="1621367"/>
                  <a:pt x="2475089" y="1627011"/>
                  <a:pt x="2548467" y="1625600"/>
                </a:cubicBezTo>
                <a:cubicBezTo>
                  <a:pt x="2621845" y="1624189"/>
                  <a:pt x="2709334" y="1625600"/>
                  <a:pt x="2709334" y="162560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18"/>
          <p:cNvCxnSpPr>
            <a:cxnSpLocks noChangeShapeType="1"/>
          </p:cNvCxnSpPr>
          <p:nvPr/>
        </p:nvCxnSpPr>
        <p:spPr bwMode="auto">
          <a:xfrm rot="5400000">
            <a:off x="4457701" y="4533900"/>
            <a:ext cx="1905000" cy="3175"/>
          </a:xfrm>
          <a:prstGeom prst="straightConnector1">
            <a:avLst/>
          </a:prstGeom>
          <a:noFill/>
          <a:ln w="28575">
            <a:solidFill>
              <a:srgbClr val="3366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" name="Straight Arrow Connector 20"/>
          <p:cNvCxnSpPr>
            <a:cxnSpLocks noChangeShapeType="1"/>
          </p:cNvCxnSpPr>
          <p:nvPr/>
        </p:nvCxnSpPr>
        <p:spPr bwMode="auto">
          <a:xfrm rot="10800000">
            <a:off x="5478561" y="4838559"/>
            <a:ext cx="1219200" cy="1588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5458200" y="5943600"/>
            <a:ext cx="2370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Distance between atoms</a:t>
            </a:r>
          </a:p>
        </p:txBody>
      </p:sp>
      <p:cxnSp>
        <p:nvCxnSpPr>
          <p:cNvPr id="15" name="Straight Arrow Connector 28"/>
          <p:cNvCxnSpPr>
            <a:cxnSpLocks noChangeShapeType="1"/>
          </p:cNvCxnSpPr>
          <p:nvPr/>
        </p:nvCxnSpPr>
        <p:spPr bwMode="auto">
          <a:xfrm>
            <a:off x="8193650" y="6172200"/>
            <a:ext cx="3810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TextBox 31"/>
          <p:cNvSpPr txBox="1">
            <a:spLocks noChangeArrowheads="1"/>
          </p:cNvSpPr>
          <p:nvPr/>
        </p:nvSpPr>
        <p:spPr bwMode="auto">
          <a:xfrm rot="16200000">
            <a:off x="3361451" y="3907909"/>
            <a:ext cx="1724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System energy</a:t>
            </a:r>
          </a:p>
        </p:txBody>
      </p:sp>
      <p:cxnSp>
        <p:nvCxnSpPr>
          <p:cNvPr id="17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4092576" y="3034618"/>
            <a:ext cx="355600" cy="952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8" name="TextBox 40"/>
          <p:cNvSpPr txBox="1">
            <a:spLocks noChangeArrowheads="1"/>
          </p:cNvSpPr>
          <p:nvPr/>
        </p:nvSpPr>
        <p:spPr bwMode="auto">
          <a:xfrm>
            <a:off x="6660758" y="4643296"/>
            <a:ext cx="2327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Primary bond energy</a:t>
            </a:r>
            <a:endParaRPr lang="en-US" dirty="0"/>
          </a:p>
        </p:txBody>
      </p:sp>
      <p:sp>
        <p:nvSpPr>
          <p:cNvPr id="20" name="TextBox 42"/>
          <p:cNvSpPr txBox="1">
            <a:spLocks noChangeArrowheads="1"/>
          </p:cNvSpPr>
          <p:nvPr/>
        </p:nvSpPr>
        <p:spPr bwMode="auto">
          <a:xfrm>
            <a:off x="6273800" y="28956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Energy neutral line</a:t>
            </a:r>
          </a:p>
        </p:txBody>
      </p:sp>
      <p:cxnSp>
        <p:nvCxnSpPr>
          <p:cNvPr id="21" name="Straight Arrow Connector 44"/>
          <p:cNvCxnSpPr>
            <a:cxnSpLocks noChangeShapeType="1"/>
          </p:cNvCxnSpPr>
          <p:nvPr/>
        </p:nvCxnSpPr>
        <p:spPr bwMode="auto">
          <a:xfrm rot="16200000" flipH="1">
            <a:off x="7296362" y="3310733"/>
            <a:ext cx="312737" cy="17780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4797880" y="1920790"/>
            <a:ext cx="155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Primary bond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743004" y="2226547"/>
            <a:ext cx="493898" cy="235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16"/>
          <p:cNvSpPr>
            <a:spLocks noChangeArrowheads="1"/>
          </p:cNvSpPr>
          <p:nvPr/>
        </p:nvSpPr>
        <p:spPr bwMode="auto">
          <a:xfrm>
            <a:off x="4710190" y="2861582"/>
            <a:ext cx="2635586" cy="1646391"/>
          </a:xfrm>
          <a:custGeom>
            <a:avLst/>
            <a:gdLst>
              <a:gd name="T0" fmla="*/ 0 w 2709334"/>
              <a:gd name="T1" fmla="*/ 0 h 3589867"/>
              <a:gd name="T2" fmla="*/ 42334 w 2709334"/>
              <a:gd name="T3" fmla="*/ 1549400 h 3589867"/>
              <a:gd name="T4" fmla="*/ 93134 w 2709334"/>
              <a:gd name="T5" fmla="*/ 2463800 h 3589867"/>
              <a:gd name="T6" fmla="*/ 152400 w 2709334"/>
              <a:gd name="T7" fmla="*/ 3039533 h 3589867"/>
              <a:gd name="T8" fmla="*/ 321734 w 2709334"/>
              <a:gd name="T9" fmla="*/ 3403600 h 3589867"/>
              <a:gd name="T10" fmla="*/ 541867 w 2709334"/>
              <a:gd name="T11" fmla="*/ 3564467 h 3589867"/>
              <a:gd name="T12" fmla="*/ 889000 w 2709334"/>
              <a:gd name="T13" fmla="*/ 3556000 h 3589867"/>
              <a:gd name="T14" fmla="*/ 1176867 w 2709334"/>
              <a:gd name="T15" fmla="*/ 3403600 h 3589867"/>
              <a:gd name="T16" fmla="*/ 1507067 w 2709334"/>
              <a:gd name="T17" fmla="*/ 2836333 h 3589867"/>
              <a:gd name="T18" fmla="*/ 1761067 w 2709334"/>
              <a:gd name="T19" fmla="*/ 2302933 h 3589867"/>
              <a:gd name="T20" fmla="*/ 1998134 w 2709334"/>
              <a:gd name="T21" fmla="*/ 1871133 h 3589867"/>
              <a:gd name="T22" fmla="*/ 2091267 w 2709334"/>
              <a:gd name="T23" fmla="*/ 1701800 h 3589867"/>
              <a:gd name="T24" fmla="*/ 2269067 w 2709334"/>
              <a:gd name="T25" fmla="*/ 1634067 h 3589867"/>
              <a:gd name="T26" fmla="*/ 2548467 w 2709334"/>
              <a:gd name="T27" fmla="*/ 1625600 h 3589867"/>
              <a:gd name="T28" fmla="*/ 2709334 w 2709334"/>
              <a:gd name="T29" fmla="*/ 1625600 h 35898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709334"/>
              <a:gd name="T46" fmla="*/ 0 h 3589867"/>
              <a:gd name="T47" fmla="*/ 2709334 w 2709334"/>
              <a:gd name="T48" fmla="*/ 3589867 h 358986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709334" h="3589867">
                <a:moveTo>
                  <a:pt x="0" y="0"/>
                </a:moveTo>
                <a:cubicBezTo>
                  <a:pt x="13406" y="569383"/>
                  <a:pt x="26812" y="1138767"/>
                  <a:pt x="42334" y="1549400"/>
                </a:cubicBezTo>
                <a:cubicBezTo>
                  <a:pt x="57856" y="1960033"/>
                  <a:pt x="74790" y="2215445"/>
                  <a:pt x="93134" y="2463800"/>
                </a:cubicBezTo>
                <a:cubicBezTo>
                  <a:pt x="111478" y="2712156"/>
                  <a:pt x="114300" y="2882900"/>
                  <a:pt x="152400" y="3039533"/>
                </a:cubicBezTo>
                <a:cubicBezTo>
                  <a:pt x="190500" y="3196166"/>
                  <a:pt x="256823" y="3316111"/>
                  <a:pt x="321734" y="3403600"/>
                </a:cubicBezTo>
                <a:cubicBezTo>
                  <a:pt x="386645" y="3491089"/>
                  <a:pt x="447323" y="3539067"/>
                  <a:pt x="541867" y="3564467"/>
                </a:cubicBezTo>
                <a:cubicBezTo>
                  <a:pt x="636411" y="3589867"/>
                  <a:pt x="783167" y="3582811"/>
                  <a:pt x="889000" y="3556000"/>
                </a:cubicBezTo>
                <a:cubicBezTo>
                  <a:pt x="994833" y="3529189"/>
                  <a:pt x="1073856" y="3523544"/>
                  <a:pt x="1176867" y="3403600"/>
                </a:cubicBezTo>
                <a:cubicBezTo>
                  <a:pt x="1279878" y="3283656"/>
                  <a:pt x="1409700" y="3019778"/>
                  <a:pt x="1507067" y="2836333"/>
                </a:cubicBezTo>
                <a:cubicBezTo>
                  <a:pt x="1604434" y="2652889"/>
                  <a:pt x="1679223" y="2463800"/>
                  <a:pt x="1761067" y="2302933"/>
                </a:cubicBezTo>
                <a:cubicBezTo>
                  <a:pt x="1842911" y="2142066"/>
                  <a:pt x="1998134" y="1871133"/>
                  <a:pt x="1998134" y="1871133"/>
                </a:cubicBezTo>
                <a:cubicBezTo>
                  <a:pt x="2053167" y="1770944"/>
                  <a:pt x="2046112" y="1741311"/>
                  <a:pt x="2091267" y="1701800"/>
                </a:cubicBezTo>
                <a:cubicBezTo>
                  <a:pt x="2136423" y="1662289"/>
                  <a:pt x="2192867" y="1646767"/>
                  <a:pt x="2269067" y="1634067"/>
                </a:cubicBezTo>
                <a:cubicBezTo>
                  <a:pt x="2345267" y="1621367"/>
                  <a:pt x="2475089" y="1627011"/>
                  <a:pt x="2548467" y="1625600"/>
                </a:cubicBezTo>
                <a:cubicBezTo>
                  <a:pt x="2621845" y="1624189"/>
                  <a:pt x="2709334" y="1625600"/>
                  <a:pt x="2709334" y="1625600"/>
                </a:cubicBezTo>
              </a:path>
            </a:pathLst>
          </a:custGeom>
          <a:noFill/>
          <a:ln w="38100">
            <a:solidFill>
              <a:srgbClr val="660066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50280" y="2559270"/>
            <a:ext cx="186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Secondary bond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790041" y="2924303"/>
            <a:ext cx="321427" cy="250878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87769" y="3606379"/>
            <a:ext cx="24502" cy="886062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0"/>
          <p:cNvCxnSpPr>
            <a:cxnSpLocks noChangeShapeType="1"/>
          </p:cNvCxnSpPr>
          <p:nvPr/>
        </p:nvCxnSpPr>
        <p:spPr bwMode="auto">
          <a:xfrm flipH="1" flipV="1">
            <a:off x="5597528" y="4068936"/>
            <a:ext cx="987798" cy="227359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</p:spPr>
      </p:cxnSp>
      <p:sp>
        <p:nvSpPr>
          <p:cNvPr id="43" name="TextBox 40"/>
          <p:cNvSpPr txBox="1">
            <a:spLocks noChangeArrowheads="1"/>
          </p:cNvSpPr>
          <p:nvPr/>
        </p:nvSpPr>
        <p:spPr bwMode="auto">
          <a:xfrm>
            <a:off x="6508205" y="4090096"/>
            <a:ext cx="2635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Secondary bond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3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4" grpId="0"/>
      <p:bldP spid="16" grpId="0"/>
      <p:bldP spid="18" grpId="0"/>
      <p:bldP spid="20" grpId="0"/>
      <p:bldP spid="22" grpId="0"/>
      <p:bldP spid="30" grpId="0" animBg="1"/>
      <p:bldP spid="33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Bonding in polymers by polarity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45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Polar areas on the polymers attract oppositely charged polar areas on other molecules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77340"/>
              </p:ext>
            </p:extLst>
          </p:nvPr>
        </p:nvGraphicFramePr>
        <p:xfrm>
          <a:off x="3870190" y="3906838"/>
          <a:ext cx="27098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4" name="ChemSketch" r:id="rId3" imgW="1383840" imgH="530280" progId="">
                  <p:embed/>
                </p:oleObj>
              </mc:Choice>
              <mc:Fallback>
                <p:oleObj name="ChemSketch" r:id="rId3" imgW="1383840" imgH="530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190" y="3906838"/>
                        <a:ext cx="2709863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6"/>
          <p:cNvSpPr>
            <a:spLocks noChangeShapeType="1"/>
          </p:cNvSpPr>
          <p:nvPr/>
        </p:nvSpPr>
        <p:spPr bwMode="auto">
          <a:xfrm flipH="1">
            <a:off x="5113203" y="3949700"/>
            <a:ext cx="377825" cy="144463"/>
          </a:xfrm>
          <a:prstGeom prst="line">
            <a:avLst/>
          </a:prstGeom>
          <a:noFill/>
          <a:ln w="28575">
            <a:solidFill>
              <a:srgbClr val="660066"/>
            </a:solidFill>
            <a:prstDash val="sysDot"/>
            <a:round/>
            <a:headEnd type="arrow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4938578" y="4892675"/>
            <a:ext cx="0" cy="423863"/>
          </a:xfrm>
          <a:prstGeom prst="line">
            <a:avLst/>
          </a:prstGeom>
          <a:noFill/>
          <a:ln w="28575">
            <a:solidFill>
              <a:srgbClr val="6600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551228" y="372427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 sz="2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4540115" y="5172075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Symbol" charset="2"/>
              </a:rPr>
              <a:t>d</a:t>
            </a:r>
            <a:r>
              <a:rPr lang="en-US" sz="200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295765" y="3448050"/>
            <a:ext cx="44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Symbol" charset="2"/>
              </a:rPr>
              <a:t>d+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4497253" y="4324350"/>
            <a:ext cx="449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Symbol" charset="2"/>
              </a:rPr>
              <a:t>d+</a:t>
            </a:r>
          </a:p>
        </p:txBody>
      </p:sp>
      <p:graphicFrame>
        <p:nvGraphicFramePr>
          <p:cNvPr id="1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588675"/>
              </p:ext>
            </p:extLst>
          </p:nvPr>
        </p:nvGraphicFramePr>
        <p:xfrm>
          <a:off x="5549765" y="3125788"/>
          <a:ext cx="11049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5" name="ChemSketch" r:id="rId5" imgW="579240" imgH="527400" progId="">
                  <p:embed/>
                </p:oleObj>
              </mc:Choice>
              <mc:Fallback>
                <p:oleObj name="ChemSketch" r:id="rId5" imgW="579240" imgH="52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765" y="3125788"/>
                        <a:ext cx="11049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484410"/>
              </p:ext>
            </p:extLst>
          </p:nvPr>
        </p:nvGraphicFramePr>
        <p:xfrm>
          <a:off x="4375015" y="5297488"/>
          <a:ext cx="11382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6" name="ChemSketch" r:id="rId7" imgW="579240" imgH="527400" progId="">
                  <p:embed/>
                </p:oleObj>
              </mc:Choice>
              <mc:Fallback>
                <p:oleObj name="ChemSketch" r:id="rId7" imgW="579240" imgH="527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015" y="5297488"/>
                        <a:ext cx="113823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2798628" y="6251575"/>
            <a:ext cx="3414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Attacked by water molecules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5425940" y="4899025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Polyester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5463" y="4210055"/>
            <a:ext cx="186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bond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300503" y="4147336"/>
            <a:ext cx="1763927" cy="180319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3"/>
          </p:cNvCxnSpPr>
          <p:nvPr/>
        </p:nvCxnSpPr>
        <p:spPr>
          <a:xfrm>
            <a:off x="3261328" y="4394721"/>
            <a:ext cx="1560072" cy="62285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  <p:bldP spid="5" grpId="0" animBg="1"/>
      <p:bldP spid="6" grpId="0" animBg="1"/>
      <p:bldP spid="7" grpId="0"/>
      <p:bldP spid="8" grpId="0"/>
      <p:bldP spid="9" grpId="0"/>
      <p:bldP spid="10" grpId="0"/>
      <p:bldP spid="1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Polymers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Polarity in polymers</a:t>
            </a:r>
          </a:p>
        </p:txBody>
      </p:sp>
      <p:pic>
        <p:nvPicPr>
          <p:cNvPr id="30724" name="Picture 4" descr="FG02_019_01311455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819400"/>
            <a:ext cx="868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2514600" y="2895600"/>
            <a:ext cx="4572000" cy="2743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/>
          <p:cNvSpPr>
            <a:spLocks noChangeShapeType="1"/>
          </p:cNvSpPr>
          <p:nvPr/>
        </p:nvSpPr>
        <p:spPr bwMode="auto">
          <a:xfrm>
            <a:off x="1785938" y="1882775"/>
            <a:ext cx="0" cy="314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1795463" y="5029200"/>
            <a:ext cx="458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87513" y="438943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―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692275" y="384651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―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687513" y="335121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―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1690688" y="28987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―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1701800" y="246221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―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690688" y="195262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―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485900" y="4783138"/>
            <a:ext cx="327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489075" y="3836988"/>
            <a:ext cx="327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1485900" y="4378325"/>
            <a:ext cx="327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485900" y="3365500"/>
            <a:ext cx="327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1484313" y="2900363"/>
            <a:ext cx="327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484313" y="2474913"/>
            <a:ext cx="327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471613" y="1974850"/>
            <a:ext cx="327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 rot="-5400000">
            <a:off x="27207" y="3254344"/>
            <a:ext cx="2004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Weight gain (%)</a:t>
            </a:r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1044575" y="2003425"/>
            <a:ext cx="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3278188" y="47418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2414588" y="4749800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4121150" y="4743450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4968875" y="47418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5873750" y="4741863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│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1663630" y="5033963"/>
            <a:ext cx="31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2312988" y="5033963"/>
            <a:ext cx="441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50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3141663" y="5033963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100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3989388" y="5013325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150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4838700" y="5024438"/>
            <a:ext cx="56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200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5732463" y="5024438"/>
            <a:ext cx="565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250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2738438" y="5686425"/>
            <a:ext cx="2455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Exposure time (hours)</a:t>
            </a:r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>
            <a:off x="5148263" y="5878513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1692275" y="4760913"/>
            <a:ext cx="324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□</a:t>
            </a: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2019300" y="4489450"/>
            <a:ext cx="339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□</a:t>
            </a:r>
            <a:endParaRPr lang="en-US" sz="1200" dirty="0"/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2400300" y="4446588"/>
            <a:ext cx="339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□</a:t>
            </a:r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4078288" y="4378325"/>
            <a:ext cx="339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□</a:t>
            </a: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5840413" y="4324350"/>
            <a:ext cx="339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□</a:t>
            </a:r>
          </a:p>
        </p:txBody>
      </p:sp>
      <p:sp>
        <p:nvSpPr>
          <p:cNvPr id="90149" name="Freeform 37"/>
          <p:cNvSpPr>
            <a:spLocks/>
          </p:cNvSpPr>
          <p:nvPr/>
        </p:nvSpPr>
        <p:spPr bwMode="auto">
          <a:xfrm>
            <a:off x="1871663" y="4518025"/>
            <a:ext cx="4148137" cy="446088"/>
          </a:xfrm>
          <a:custGeom>
            <a:avLst/>
            <a:gdLst>
              <a:gd name="T0" fmla="*/ 0 w 2613"/>
              <a:gd name="T1" fmla="*/ 2147483647 h 281"/>
              <a:gd name="T2" fmla="*/ 2147483647 w 2613"/>
              <a:gd name="T3" fmla="*/ 2147483647 h 281"/>
              <a:gd name="T4" fmla="*/ 2147483647 w 2613"/>
              <a:gd name="T5" fmla="*/ 2147483647 h 281"/>
              <a:gd name="T6" fmla="*/ 2147483647 w 2613"/>
              <a:gd name="T7" fmla="*/ 2147483647 h 281"/>
              <a:gd name="T8" fmla="*/ 2147483647 w 2613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13"/>
              <a:gd name="T16" fmla="*/ 0 h 281"/>
              <a:gd name="T17" fmla="*/ 2613 w 2613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13" h="281">
                <a:moveTo>
                  <a:pt x="0" y="281"/>
                </a:moveTo>
                <a:cubicBezTo>
                  <a:pt x="56" y="211"/>
                  <a:pt x="113" y="141"/>
                  <a:pt x="186" y="109"/>
                </a:cubicBezTo>
                <a:cubicBezTo>
                  <a:pt x="259" y="77"/>
                  <a:pt x="220" y="100"/>
                  <a:pt x="439" y="89"/>
                </a:cubicBezTo>
                <a:cubicBezTo>
                  <a:pt x="658" y="78"/>
                  <a:pt x="1140" y="56"/>
                  <a:pt x="1502" y="41"/>
                </a:cubicBezTo>
                <a:cubicBezTo>
                  <a:pt x="1864" y="26"/>
                  <a:pt x="2238" y="13"/>
                  <a:pt x="2613" y="0"/>
                </a:cubicBezTo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5122863" y="4010025"/>
            <a:ext cx="2017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Vinyl ester resin</a:t>
            </a:r>
          </a:p>
        </p:txBody>
      </p:sp>
      <p:sp>
        <p:nvSpPr>
          <p:cNvPr id="90151" name="Line 39"/>
          <p:cNvSpPr>
            <a:spLocks noChangeShapeType="1"/>
          </p:cNvSpPr>
          <p:nvPr/>
        </p:nvSpPr>
        <p:spPr bwMode="auto">
          <a:xfrm flipH="1">
            <a:off x="5062538" y="4310063"/>
            <a:ext cx="206375" cy="1746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1673225" y="4749800"/>
            <a:ext cx="324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●</a:t>
            </a:r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1898532" y="3886121"/>
            <a:ext cx="339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●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2370138" y="3116263"/>
            <a:ext cx="339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●</a:t>
            </a: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4089400" y="2911475"/>
            <a:ext cx="339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●</a:t>
            </a: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5767388" y="2867025"/>
            <a:ext cx="339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●</a:t>
            </a:r>
          </a:p>
        </p:txBody>
      </p:sp>
      <p:sp>
        <p:nvSpPr>
          <p:cNvPr id="90157" name="Freeform 45"/>
          <p:cNvSpPr>
            <a:spLocks/>
          </p:cNvSpPr>
          <p:nvPr/>
        </p:nvSpPr>
        <p:spPr bwMode="auto">
          <a:xfrm>
            <a:off x="1839913" y="3065463"/>
            <a:ext cx="4103687" cy="1865312"/>
          </a:xfrm>
          <a:custGeom>
            <a:avLst/>
            <a:gdLst>
              <a:gd name="T0" fmla="*/ 0 w 2585"/>
              <a:gd name="T1" fmla="*/ 2147483647 h 1175"/>
              <a:gd name="T2" fmla="*/ 2147483647 w 2585"/>
              <a:gd name="T3" fmla="*/ 2147483647 h 1175"/>
              <a:gd name="T4" fmla="*/ 2147483647 w 2585"/>
              <a:gd name="T5" fmla="*/ 2147483647 h 1175"/>
              <a:gd name="T6" fmla="*/ 2147483647 w 2585"/>
              <a:gd name="T7" fmla="*/ 2147483647 h 1175"/>
              <a:gd name="T8" fmla="*/ 2147483647 w 2585"/>
              <a:gd name="T9" fmla="*/ 2147483647 h 1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5"/>
              <a:gd name="T16" fmla="*/ 0 h 1175"/>
              <a:gd name="T17" fmla="*/ 2585 w 2585"/>
              <a:gd name="T18" fmla="*/ 1175 h 1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5" h="1175">
                <a:moveTo>
                  <a:pt x="0" y="1175"/>
                </a:moveTo>
                <a:cubicBezTo>
                  <a:pt x="50" y="987"/>
                  <a:pt x="100" y="799"/>
                  <a:pt x="171" y="634"/>
                </a:cubicBezTo>
                <a:cubicBezTo>
                  <a:pt x="242" y="469"/>
                  <a:pt x="199" y="289"/>
                  <a:pt x="425" y="188"/>
                </a:cubicBezTo>
                <a:cubicBezTo>
                  <a:pt x="651" y="87"/>
                  <a:pt x="1169" y="60"/>
                  <a:pt x="1529" y="30"/>
                </a:cubicBezTo>
                <a:cubicBezTo>
                  <a:pt x="1889" y="0"/>
                  <a:pt x="2237" y="5"/>
                  <a:pt x="2585" y="1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3881438" y="2376488"/>
            <a:ext cx="1880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Polyester resin</a:t>
            </a:r>
          </a:p>
        </p:txBody>
      </p:sp>
      <p:sp>
        <p:nvSpPr>
          <p:cNvPr id="90159" name="Line 47"/>
          <p:cNvSpPr>
            <a:spLocks noChangeShapeType="1"/>
          </p:cNvSpPr>
          <p:nvPr/>
        </p:nvSpPr>
        <p:spPr bwMode="auto">
          <a:xfrm flipH="1">
            <a:off x="4746625" y="2732088"/>
            <a:ext cx="173038" cy="2619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60" name="Text Box 48"/>
          <p:cNvSpPr txBox="1">
            <a:spLocks noChangeArrowheads="1"/>
          </p:cNvSpPr>
          <p:nvPr/>
        </p:nvSpPr>
        <p:spPr bwMode="auto">
          <a:xfrm>
            <a:off x="271462" y="473075"/>
            <a:ext cx="84153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Weight gain in water of polyester and vinyl ester </a:t>
            </a:r>
            <a:r>
              <a:rPr lang="en-US" sz="2800" dirty="0" smtClean="0"/>
              <a:t>resins because polyester is more polar than vinyl ester</a:t>
            </a:r>
            <a:endParaRPr lang="en-US" sz="2800" dirty="0"/>
          </a:p>
        </p:txBody>
      </p:sp>
      <p:sp>
        <p:nvSpPr>
          <p:cNvPr id="4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Non-polar areas also attract each other</a:t>
            </a:r>
          </a:p>
          <a:p>
            <a:pPr lvl="1"/>
            <a:r>
              <a:rPr lang="en-US" dirty="0" smtClean="0"/>
              <a:t>Hence areas within molecules attract other areas that are similar </a:t>
            </a:r>
          </a:p>
          <a:p>
            <a:pPr lvl="1"/>
            <a:r>
              <a:rPr lang="en-US" dirty="0" smtClean="0"/>
              <a:t>Non-polar attractions are even weaker than polar attractions</a:t>
            </a:r>
          </a:p>
          <a:p>
            <a:pPr lvl="1"/>
            <a:r>
              <a:rPr lang="en-US" dirty="0" smtClean="0"/>
              <a:t>Like-attracts-like rule</a:t>
            </a:r>
          </a:p>
        </p:txBody>
      </p:sp>
    </p:spTree>
    <p:extLst>
      <p:ext uri="{BB962C8B-B14F-4D97-AF65-F5344CB8AC3E}">
        <p14:creationId xmlns:p14="http://schemas.microsoft.com/office/powerpoint/2010/main" val="188206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Bonding – Coupling Agents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30403" name="Line 3"/>
          <p:cNvSpPr>
            <a:spLocks noChangeShapeType="1"/>
          </p:cNvSpPr>
          <p:nvPr/>
        </p:nvSpPr>
        <p:spPr bwMode="auto">
          <a:xfrm>
            <a:off x="1881188" y="2830513"/>
            <a:ext cx="623887" cy="812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 flipH="1">
            <a:off x="1851025" y="4079875"/>
            <a:ext cx="581025" cy="7683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4030663" y="1679575"/>
            <a:ext cx="135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Fiberglass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2944281" y="2437342"/>
            <a:ext cx="3905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Sizing or coupling agent</a:t>
            </a:r>
            <a:endParaRPr lang="en-US" sz="2000" dirty="0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H="1">
            <a:off x="2859088" y="1887538"/>
            <a:ext cx="1031875" cy="173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 flipH="1">
            <a:off x="3875088" y="2793999"/>
            <a:ext cx="823912" cy="48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0409" name="Object 9"/>
          <p:cNvGraphicFramePr>
            <a:graphicFrameLocks noChangeAspect="1"/>
          </p:cNvGraphicFramePr>
          <p:nvPr/>
        </p:nvGraphicFramePr>
        <p:xfrm>
          <a:off x="200025" y="1577975"/>
          <a:ext cx="24638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0" name="ChemSketch" r:id="rId3" imgW="1661040" imgH="807840" progId="">
                  <p:embed/>
                </p:oleObj>
              </mc:Choice>
              <mc:Fallback>
                <p:oleObj name="ChemSketch" r:id="rId3" imgW="1661040" imgH="80784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577975"/>
                        <a:ext cx="24638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/>
          <p:cNvGraphicFramePr>
            <a:graphicFrameLocks noChangeAspect="1"/>
          </p:cNvGraphicFramePr>
          <p:nvPr/>
        </p:nvGraphicFramePr>
        <p:xfrm>
          <a:off x="827088" y="4837113"/>
          <a:ext cx="5602287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1" name="ChemSketch" r:id="rId5" imgW="3447360" imgH="740520" progId="">
                  <p:embed/>
                </p:oleObj>
              </mc:Choice>
              <mc:Fallback>
                <p:oleObj name="ChemSketch" r:id="rId5" imgW="3447360" imgH="74052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837113"/>
                        <a:ext cx="5602287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1" name="Object 11"/>
          <p:cNvGraphicFramePr>
            <a:graphicFrameLocks noChangeAspect="1"/>
          </p:cNvGraphicFramePr>
          <p:nvPr/>
        </p:nvGraphicFramePr>
        <p:xfrm>
          <a:off x="1666875" y="3171825"/>
          <a:ext cx="5176838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2" name="ChemSketch" r:id="rId7" imgW="3029760" imgH="816840" progId="">
                  <p:embed/>
                </p:oleObj>
              </mc:Choice>
              <mc:Fallback>
                <p:oleObj name="ChemSketch" r:id="rId7" imgW="3029760" imgH="81684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3171825"/>
                        <a:ext cx="5176838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2452688" y="4802188"/>
            <a:ext cx="4384675" cy="13065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3446463" y="3517900"/>
            <a:ext cx="4384675" cy="6969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4335463" y="4306888"/>
            <a:ext cx="4073525" cy="406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6600"/>
                </a:solidFill>
              </a:rPr>
              <a:t>Nonpolar regions (weak attraction)</a:t>
            </a:r>
          </a:p>
        </p:txBody>
      </p:sp>
      <p:sp>
        <p:nvSpPr>
          <p:cNvPr id="230415" name="Rectangle 15"/>
          <p:cNvSpPr>
            <a:spLocks noChangeArrowheads="1"/>
          </p:cNvSpPr>
          <p:nvPr/>
        </p:nvSpPr>
        <p:spPr bwMode="auto">
          <a:xfrm>
            <a:off x="1443038" y="2474913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40AE6"/>
                </a:solidFill>
                <a:latin typeface="Symbol" charset="2"/>
              </a:rPr>
              <a:t>d</a:t>
            </a:r>
            <a:r>
              <a:rPr lang="en-US" sz="2000">
                <a:solidFill>
                  <a:srgbClr val="240AE6"/>
                </a:solidFill>
              </a:rPr>
              <a:t>-</a:t>
            </a:r>
          </a:p>
        </p:txBody>
      </p: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1282700" y="462280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40AE6"/>
                </a:solidFill>
                <a:latin typeface="Symbol" charset="2"/>
              </a:rPr>
              <a:t>d</a:t>
            </a:r>
            <a:r>
              <a:rPr lang="en-US" sz="2000">
                <a:solidFill>
                  <a:srgbClr val="240AE6"/>
                </a:solidFill>
              </a:rPr>
              <a:t>-</a:t>
            </a:r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2663825" y="3462338"/>
            <a:ext cx="44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Symbol" charset="2"/>
              </a:rPr>
              <a:t>d+</a:t>
            </a:r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1284288" y="5494338"/>
            <a:ext cx="449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Symbol" charset="2"/>
              </a:rPr>
              <a:t>d+</a:t>
            </a:r>
          </a:p>
        </p:txBody>
      </p:sp>
      <p:sp>
        <p:nvSpPr>
          <p:cNvPr id="230419" name="Rectangle 19"/>
          <p:cNvSpPr>
            <a:spLocks noChangeArrowheads="1"/>
          </p:cNvSpPr>
          <p:nvPr/>
        </p:nvSpPr>
        <p:spPr bwMode="auto">
          <a:xfrm>
            <a:off x="1485900" y="1765300"/>
            <a:ext cx="449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Symbol" charset="2"/>
              </a:rPr>
              <a:t>d+</a:t>
            </a:r>
          </a:p>
        </p:txBody>
      </p:sp>
      <p:sp>
        <p:nvSpPr>
          <p:cNvPr id="230420" name="Line 20"/>
          <p:cNvSpPr>
            <a:spLocks noChangeShapeType="1"/>
          </p:cNvSpPr>
          <p:nvPr/>
        </p:nvSpPr>
        <p:spPr bwMode="auto">
          <a:xfrm flipH="1">
            <a:off x="3671888" y="4106863"/>
            <a:ext cx="552450" cy="1031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5337175" y="1693863"/>
            <a:ext cx="302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33FF"/>
                </a:solidFill>
                <a:ea typeface="Arial" charset="0"/>
                <a:cs typeface="Arial" charset="0"/>
              </a:rPr>
              <a:t>− A highly polar molecule</a:t>
            </a:r>
          </a:p>
        </p:txBody>
      </p:sp>
      <p:sp>
        <p:nvSpPr>
          <p:cNvPr id="230422" name="Text Box 22"/>
          <p:cNvSpPr txBox="1">
            <a:spLocks noChangeArrowheads="1"/>
          </p:cNvSpPr>
          <p:nvPr/>
        </p:nvSpPr>
        <p:spPr bwMode="auto">
          <a:xfrm>
            <a:off x="1895475" y="6194425"/>
            <a:ext cx="4283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− Largely non-</a:t>
            </a:r>
            <a:r>
              <a:rPr lang="en-US" sz="2000" dirty="0" smtClean="0">
                <a:solidFill>
                  <a:schemeClr val="hlink"/>
                </a:solidFill>
                <a:ea typeface="Arial" charset="0"/>
                <a:cs typeface="Arial" charset="0"/>
              </a:rPr>
              <a:t>polar with a polar end</a:t>
            </a:r>
            <a:endParaRPr lang="en-US" sz="2000" dirty="0">
              <a:solidFill>
                <a:schemeClr val="hlink"/>
              </a:solidFill>
              <a:ea typeface="Arial" charset="0"/>
              <a:cs typeface="Arial" charset="0"/>
            </a:endParaRPr>
          </a:p>
        </p:txBody>
      </p:sp>
      <p:sp>
        <p:nvSpPr>
          <p:cNvPr id="230423" name="Text Box 23"/>
          <p:cNvSpPr txBox="1">
            <a:spLocks noChangeArrowheads="1"/>
          </p:cNvSpPr>
          <p:nvPr/>
        </p:nvSpPr>
        <p:spPr bwMode="auto">
          <a:xfrm>
            <a:off x="692150" y="6180138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Polyester</a:t>
            </a:r>
          </a:p>
        </p:txBody>
      </p:sp>
      <p:sp>
        <p:nvSpPr>
          <p:cNvPr id="230424" name="Text Box 24"/>
          <p:cNvSpPr txBox="1">
            <a:spLocks noChangeArrowheads="1"/>
          </p:cNvSpPr>
          <p:nvPr/>
        </p:nvSpPr>
        <p:spPr bwMode="auto">
          <a:xfrm>
            <a:off x="5722408" y="2444749"/>
            <a:ext cx="285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Arial" charset="0"/>
                <a:cs typeface="Arial" charset="0"/>
              </a:rPr>
              <a:t>− Mixed polar/non-polar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5105" y="3160457"/>
            <a:ext cx="857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Polar </a:t>
            </a:r>
          </a:p>
          <a:p>
            <a:r>
              <a:rPr lang="en-US" sz="1600" dirty="0" smtClean="0"/>
              <a:t>regions </a:t>
            </a:r>
          </a:p>
          <a:p>
            <a:r>
              <a:rPr lang="en-US" sz="1600" dirty="0" smtClean="0"/>
              <a:t>attract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476066" y="3090332"/>
            <a:ext cx="11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Non-polar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nimBg="1"/>
      <p:bldP spid="230404" grpId="0" animBg="1"/>
      <p:bldP spid="230405" grpId="0"/>
      <p:bldP spid="230406" grpId="0"/>
      <p:bldP spid="230407" grpId="0" animBg="1"/>
      <p:bldP spid="230408" grpId="0" animBg="1"/>
      <p:bldP spid="230412" grpId="0" animBg="1"/>
      <p:bldP spid="230413" grpId="0" animBg="1"/>
      <p:bldP spid="230414" grpId="0" animBg="1"/>
      <p:bldP spid="230415" grpId="0"/>
      <p:bldP spid="230416" grpId="0"/>
      <p:bldP spid="230417" grpId="0"/>
      <p:bldP spid="230418" grpId="0"/>
      <p:bldP spid="230419" grpId="0"/>
      <p:bldP spid="230420" grpId="0" animBg="1"/>
      <p:bldP spid="230421" grpId="0"/>
      <p:bldP spid="230422" grpId="0"/>
      <p:bldP spid="230423" grpId="0"/>
      <p:bldP spid="2304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Now, since you know about atoms and molecules, it is time for a little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970" y="1469642"/>
            <a:ext cx="5032295" cy="4768352"/>
          </a:xfrm>
        </p:spPr>
        <p:txBody>
          <a:bodyPr/>
          <a:lstStyle/>
          <a:p>
            <a:r>
              <a:rPr lang="en-US" dirty="0" smtClean="0"/>
              <a:t>Two atoms were walking along the street and the first atom said to the other:</a:t>
            </a:r>
          </a:p>
          <a:p>
            <a:r>
              <a:rPr lang="en-US" i="1" dirty="0" smtClean="0"/>
              <a:t>“I’ve lost an electron.”</a:t>
            </a:r>
          </a:p>
          <a:p>
            <a:r>
              <a:rPr lang="en-US" dirty="0" smtClean="0"/>
              <a:t>The other said, </a:t>
            </a:r>
            <a:r>
              <a:rPr lang="en-US" i="1" dirty="0" smtClean="0"/>
              <a:t>“Are you sure?”</a:t>
            </a:r>
          </a:p>
          <a:p>
            <a:r>
              <a:rPr lang="en-US" dirty="0" smtClean="0"/>
              <a:t>The first answered, </a:t>
            </a:r>
            <a:r>
              <a:rPr lang="en-US" i="1" dirty="0" smtClean="0"/>
              <a:t>“Yes, I’m positive!”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1884983"/>
            <a:ext cx="1536516" cy="1659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50" y="1876995"/>
            <a:ext cx="1690055" cy="1765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78" y="3354619"/>
            <a:ext cx="839238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9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4079"/>
            <a:ext cx="8229600" cy="9956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+mj-ea"/>
              </a:rPr>
              <a:t>Functional Groups – 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Determining Properties</a:t>
            </a:r>
          </a:p>
        </p:txBody>
      </p:sp>
      <p:pic>
        <p:nvPicPr>
          <p:cNvPr id="47107" name="Picture 3" descr="FG02_014_013114558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400" y="841375"/>
            <a:ext cx="6492875" cy="6016625"/>
          </a:xfrm>
          <a:noFill/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3581400" y="4191000"/>
            <a:ext cx="3810000" cy="2667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1066800" y="1295400"/>
            <a:ext cx="2514600" cy="1066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219200" y="2895600"/>
            <a:ext cx="2438400" cy="1905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3581400" y="2057400"/>
            <a:ext cx="1295400" cy="1447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038600" y="1371600"/>
            <a:ext cx="31242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1219200" y="1600200"/>
            <a:ext cx="304800" cy="4572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Resin 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4120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Resin Rule: </a:t>
            </a:r>
            <a:r>
              <a:rPr lang="en-US" i="1" dirty="0" smtClean="0"/>
              <a:t>Aromatic groups change the mechanical, thermal, flammability and weathering properties of a polymer.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Aromatic (benzene) rings are hard, flat entities</a:t>
            </a:r>
          </a:p>
          <a:p>
            <a:pPr lvl="1"/>
            <a:r>
              <a:rPr lang="en-US" dirty="0" smtClean="0"/>
              <a:t>Aromatic rings increase stiffness and strength of the polymer, especially as they are integrated into the backbone or into a network</a:t>
            </a:r>
          </a:p>
          <a:p>
            <a:pPr lvl="1"/>
            <a:r>
              <a:rPr lang="en-US" dirty="0" smtClean="0"/>
              <a:t>Aromatic rings increase thermal stability</a:t>
            </a:r>
          </a:p>
          <a:p>
            <a:pPr lvl="1"/>
            <a:r>
              <a:rPr lang="en-US" dirty="0" smtClean="0"/>
              <a:t>Aromatic rings decrease flammability and smoke</a:t>
            </a:r>
          </a:p>
          <a:p>
            <a:pPr lvl="1"/>
            <a:r>
              <a:rPr lang="en-US" dirty="0" smtClean="0"/>
              <a:t>Aromatic rings decrease UV stability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Polymers − Molecular shape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2538"/>
            <a:ext cx="8229600" cy="53006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Aromatic − Contains the </a:t>
            </a:r>
            <a:r>
              <a:rPr lang="en-US" sz="2800" b="1" dirty="0"/>
              <a:t>benzene</a:t>
            </a:r>
            <a:r>
              <a:rPr lang="en-US" sz="2800" dirty="0"/>
              <a:t> group (sometimes called phenyl group)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sz="2400" dirty="0" smtClean="0"/>
              <a:t>Increases </a:t>
            </a:r>
            <a:r>
              <a:rPr lang="en-US" sz="2400" dirty="0"/>
              <a:t>stiffness</a:t>
            </a:r>
          </a:p>
          <a:p>
            <a:pPr lvl="1" eaLnBrk="1" hangingPunct="1">
              <a:defRPr/>
            </a:pPr>
            <a:r>
              <a:rPr lang="en-US" sz="2400" dirty="0"/>
              <a:t>Increases strength</a:t>
            </a:r>
          </a:p>
          <a:p>
            <a:pPr lvl="1" eaLnBrk="1" hangingPunct="1">
              <a:defRPr/>
            </a:pPr>
            <a:r>
              <a:rPr lang="en-US" sz="2400" dirty="0"/>
              <a:t>Increases non-flammability</a:t>
            </a:r>
          </a:p>
          <a:p>
            <a:pPr eaLnBrk="1" hangingPunct="1">
              <a:defRPr/>
            </a:pPr>
            <a:r>
              <a:rPr lang="en-US" sz="2800" dirty="0"/>
              <a:t>Aliphatic −</a:t>
            </a:r>
            <a:r>
              <a:rPr lang="en-US" sz="2800" b="1" dirty="0"/>
              <a:t>Does not</a:t>
            </a:r>
            <a:r>
              <a:rPr lang="en-US" sz="2800" dirty="0"/>
              <a:t> contain the benzene group</a:t>
            </a:r>
          </a:p>
          <a:p>
            <a:pPr lvl="1" eaLnBrk="1" hangingPunct="1">
              <a:defRPr/>
            </a:pPr>
            <a:r>
              <a:rPr lang="en-US" sz="2400" dirty="0"/>
              <a:t>Increases flexibility</a:t>
            </a:r>
          </a:p>
          <a:p>
            <a:pPr lvl="1" eaLnBrk="1" hangingPunct="1">
              <a:defRPr/>
            </a:pPr>
            <a:r>
              <a:rPr lang="en-US" sz="2400" dirty="0"/>
              <a:t>Increases toughness</a:t>
            </a:r>
          </a:p>
          <a:p>
            <a:pPr lvl="1" eaLnBrk="1" hangingPunct="1">
              <a:defRPr/>
            </a:pPr>
            <a:r>
              <a:rPr lang="en-US" sz="2400" dirty="0"/>
              <a:t>Increases </a:t>
            </a:r>
            <a:r>
              <a:rPr lang="en-US" sz="2400" dirty="0" err="1"/>
              <a:t>weatherability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620000" cy="698500"/>
          </a:xfrm>
        </p:spPr>
        <p:txBody>
          <a:bodyPr/>
          <a:lstStyle/>
          <a:p>
            <a:pPr>
              <a:defRPr/>
            </a:pPr>
            <a:r>
              <a:rPr lang="en-US" dirty="0"/>
              <a:t>Fundamentals of Matter</a:t>
            </a:r>
          </a:p>
        </p:txBody>
      </p:sp>
      <p:pic>
        <p:nvPicPr>
          <p:cNvPr id="19459" name="Picture 3" descr="pertab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754188"/>
            <a:ext cx="8839200" cy="4886325"/>
          </a:xfr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86050" y="12954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Metals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323850" y="1709738"/>
            <a:ext cx="2197100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 flipV="1">
            <a:off x="3581400" y="16002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96000" y="1219200"/>
            <a:ext cx="24463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Non-Metals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096000" y="1690688"/>
            <a:ext cx="415925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8059738" y="1719263"/>
            <a:ext cx="474662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157413" y="1824038"/>
            <a:ext cx="19192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(Give up electrons)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6321425" y="1784350"/>
            <a:ext cx="1928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(Take on electrons)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 bwMode="auto">
          <a:xfrm>
            <a:off x="8699500" y="6381750"/>
            <a:ext cx="3206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fld id="{DA9C4298-887D-9344-A6F5-63753F55B7AC}" type="slidenum">
              <a:rPr lang="en-US" sz="1400">
                <a:latin typeface="Arial" charset="0"/>
                <a:ea typeface="+mn-ea"/>
                <a:cs typeface="+mn-cs"/>
              </a:rPr>
              <a:pPr algn="r">
                <a:defRPr/>
              </a:pPr>
              <a:t>3</a:t>
            </a:fld>
            <a:endParaRPr lang="en-US" sz="1400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338" name="Object 2"/>
          <p:cNvGraphicFramePr>
            <a:graphicFrameLocks noChangeAspect="1"/>
          </p:cNvGraphicFramePr>
          <p:nvPr/>
        </p:nvGraphicFramePr>
        <p:xfrm>
          <a:off x="6186488" y="152400"/>
          <a:ext cx="1354137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0" name="ChemSketch" r:id="rId3" imgW="1018080" imgH="1097280" progId="">
                  <p:embed/>
                </p:oleObj>
              </mc:Choice>
              <mc:Fallback>
                <p:oleObj name="ChemSketch" r:id="rId3" imgW="1018080" imgH="10972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152400"/>
                        <a:ext cx="1354137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39" name="Object 3"/>
          <p:cNvGraphicFramePr>
            <a:graphicFrameLocks noChangeAspect="1"/>
          </p:cNvGraphicFramePr>
          <p:nvPr/>
        </p:nvGraphicFramePr>
        <p:xfrm>
          <a:off x="609600" y="2681288"/>
          <a:ext cx="45862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1" name="ChemSketch" r:id="rId5" imgW="3767400" imgH="740520" progId="">
                  <p:embed/>
                </p:oleObj>
              </mc:Choice>
              <mc:Fallback>
                <p:oleObj name="ChemSketch" r:id="rId5" imgW="3767400" imgH="7405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81288"/>
                        <a:ext cx="45862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4"/>
          <p:cNvGraphicFramePr>
            <a:graphicFrameLocks noChangeAspect="1"/>
          </p:cNvGraphicFramePr>
          <p:nvPr/>
        </p:nvGraphicFramePr>
        <p:xfrm>
          <a:off x="4648200" y="3371850"/>
          <a:ext cx="4495800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2" name="ChemSketch" r:id="rId7" imgW="3426120" imgH="2151720" progId="">
                  <p:embed/>
                </p:oleObj>
              </mc:Choice>
              <mc:Fallback>
                <p:oleObj name="ChemSketch" r:id="rId7" imgW="3426120" imgH="21517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71850"/>
                        <a:ext cx="4495800" cy="282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762000" y="1828800"/>
            <a:ext cx="341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a) Aromatic group (benzene)</a:t>
            </a:r>
          </a:p>
        </p:txBody>
      </p:sp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5943600" y="1752600"/>
            <a:ext cx="294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b) Polystyrene (pendant </a:t>
            </a:r>
          </a:p>
          <a:p>
            <a:r>
              <a:rPr lang="en-US" sz="2000">
                <a:ea typeface="Arial" charset="0"/>
                <a:cs typeface="Arial" charset="0"/>
              </a:rPr>
              <a:t>aromatic)</a:t>
            </a:r>
          </a:p>
        </p:txBody>
      </p:sp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457200" y="3657600"/>
            <a:ext cx="355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c) Epoxy (aromatic backbone)</a:t>
            </a:r>
          </a:p>
        </p:txBody>
      </p:sp>
      <p:sp>
        <p:nvSpPr>
          <p:cNvPr id="398344" name="Text Box 8"/>
          <p:cNvSpPr txBox="1">
            <a:spLocks noChangeArrowheads="1"/>
          </p:cNvSpPr>
          <p:nvPr/>
        </p:nvSpPr>
        <p:spPr bwMode="auto">
          <a:xfrm>
            <a:off x="4899025" y="6237288"/>
            <a:ext cx="362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" charset="0"/>
                <a:cs typeface="Arial" charset="0"/>
              </a:rPr>
              <a:t>d) Phenolic (aromatic network)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7488" y="180975"/>
            <a:ext cx="1843087" cy="1643063"/>
            <a:chOff x="137" y="114"/>
            <a:chExt cx="1161" cy="1035"/>
          </a:xfrm>
        </p:grpSpPr>
        <p:graphicFrame>
          <p:nvGraphicFramePr>
            <p:cNvPr id="44038" name="Object 10"/>
            <p:cNvGraphicFramePr>
              <a:graphicFrameLocks noChangeAspect="1"/>
            </p:cNvGraphicFramePr>
            <p:nvPr/>
          </p:nvGraphicFramePr>
          <p:xfrm>
            <a:off x="226" y="234"/>
            <a:ext cx="809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93" name="ChemSketch" r:id="rId9" imgW="1018080" imgH="1097280" progId="">
                    <p:embed/>
                  </p:oleObj>
                </mc:Choice>
                <mc:Fallback>
                  <p:oleObj name="ChemSketch" r:id="rId9" imgW="1018080" imgH="109728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4188"/>
                        <a:stretch>
                          <a:fillRect/>
                        </a:stretch>
                      </p:blipFill>
                      <p:spPr bwMode="auto">
                        <a:xfrm>
                          <a:off x="226" y="234"/>
                          <a:ext cx="809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8" name="Text Box 11"/>
            <p:cNvSpPr txBox="1">
              <a:spLocks noChangeArrowheads="1"/>
            </p:cNvSpPr>
            <p:nvPr/>
          </p:nvSpPr>
          <p:spPr bwMode="auto">
            <a:xfrm>
              <a:off x="1101" y="40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ea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44049" name="Rectangle 12"/>
            <p:cNvSpPr>
              <a:spLocks noChangeArrowheads="1"/>
            </p:cNvSpPr>
            <p:nvPr/>
          </p:nvSpPr>
          <p:spPr bwMode="auto">
            <a:xfrm>
              <a:off x="1067" y="738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ea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44050" name="Rectangle 13"/>
            <p:cNvSpPr>
              <a:spLocks noChangeArrowheads="1"/>
            </p:cNvSpPr>
            <p:nvPr/>
          </p:nvSpPr>
          <p:spPr bwMode="auto">
            <a:xfrm>
              <a:off x="624" y="957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ea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44051" name="Rectangle 14"/>
            <p:cNvSpPr>
              <a:spLocks noChangeArrowheads="1"/>
            </p:cNvSpPr>
            <p:nvPr/>
          </p:nvSpPr>
          <p:spPr bwMode="auto">
            <a:xfrm>
              <a:off x="147" y="738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ea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44052" name="Rectangle 15"/>
            <p:cNvSpPr>
              <a:spLocks noChangeArrowheads="1"/>
            </p:cNvSpPr>
            <p:nvPr/>
          </p:nvSpPr>
          <p:spPr bwMode="auto">
            <a:xfrm>
              <a:off x="137" y="399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ea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44053" name="Rectangle 16"/>
            <p:cNvSpPr>
              <a:spLocks noChangeArrowheads="1"/>
            </p:cNvSpPr>
            <p:nvPr/>
          </p:nvSpPr>
          <p:spPr bwMode="auto">
            <a:xfrm>
              <a:off x="617" y="11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ea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44054" name="Line 17"/>
            <p:cNvSpPr>
              <a:spLocks noChangeShapeType="1"/>
            </p:cNvSpPr>
            <p:nvPr/>
          </p:nvSpPr>
          <p:spPr bwMode="auto">
            <a:xfrm>
              <a:off x="1009" y="488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18"/>
            <p:cNvSpPr>
              <a:spLocks noChangeShapeType="1"/>
            </p:cNvSpPr>
            <p:nvPr/>
          </p:nvSpPr>
          <p:spPr bwMode="auto">
            <a:xfrm>
              <a:off x="1009" y="742"/>
              <a:ext cx="82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Line 19"/>
            <p:cNvSpPr>
              <a:spLocks noChangeShapeType="1"/>
            </p:cNvSpPr>
            <p:nvPr/>
          </p:nvSpPr>
          <p:spPr bwMode="auto">
            <a:xfrm>
              <a:off x="721" y="888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7" name="Line 20"/>
            <p:cNvSpPr>
              <a:spLocks noChangeShapeType="1"/>
            </p:cNvSpPr>
            <p:nvPr/>
          </p:nvSpPr>
          <p:spPr bwMode="auto">
            <a:xfrm flipV="1">
              <a:off x="309" y="706"/>
              <a:ext cx="123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Line 21"/>
            <p:cNvSpPr>
              <a:spLocks noChangeShapeType="1"/>
            </p:cNvSpPr>
            <p:nvPr/>
          </p:nvSpPr>
          <p:spPr bwMode="auto">
            <a:xfrm>
              <a:off x="309" y="488"/>
              <a:ext cx="1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98358" name="Object 22"/>
          <p:cNvGraphicFramePr>
            <a:graphicFrameLocks noChangeAspect="1"/>
          </p:cNvGraphicFramePr>
          <p:nvPr/>
        </p:nvGraphicFramePr>
        <p:xfrm>
          <a:off x="2238375" y="565150"/>
          <a:ext cx="11255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4" name="ChemSketch" r:id="rId10" imgW="1018080" imgH="1097280" progId="">
                  <p:embed/>
                </p:oleObj>
              </mc:Choice>
              <mc:Fallback>
                <p:oleObj name="ChemSketch" r:id="rId10" imgW="1018080" imgH="109728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115"/>
                      <a:stretch>
                        <a:fillRect/>
                      </a:stretch>
                    </p:blipFill>
                    <p:spPr bwMode="auto">
                      <a:xfrm>
                        <a:off x="2238375" y="565150"/>
                        <a:ext cx="1125538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798888" y="598488"/>
            <a:ext cx="631825" cy="708025"/>
            <a:chOff x="2612" y="384"/>
            <a:chExt cx="398" cy="446"/>
          </a:xfrm>
        </p:grpSpPr>
        <p:sp>
          <p:nvSpPr>
            <p:cNvPr id="44046" name="Freeform 24"/>
            <p:cNvSpPr>
              <a:spLocks/>
            </p:cNvSpPr>
            <p:nvPr/>
          </p:nvSpPr>
          <p:spPr bwMode="auto">
            <a:xfrm>
              <a:off x="2612" y="384"/>
              <a:ext cx="398" cy="446"/>
            </a:xfrm>
            <a:custGeom>
              <a:avLst/>
              <a:gdLst>
                <a:gd name="T0" fmla="*/ 199 w 398"/>
                <a:gd name="T1" fmla="*/ 0 h 446"/>
                <a:gd name="T2" fmla="*/ 398 w 398"/>
                <a:gd name="T3" fmla="*/ 117 h 446"/>
                <a:gd name="T4" fmla="*/ 398 w 398"/>
                <a:gd name="T5" fmla="*/ 343 h 446"/>
                <a:gd name="T6" fmla="*/ 192 w 398"/>
                <a:gd name="T7" fmla="*/ 446 h 446"/>
                <a:gd name="T8" fmla="*/ 0 w 398"/>
                <a:gd name="T9" fmla="*/ 329 h 446"/>
                <a:gd name="T10" fmla="*/ 0 w 398"/>
                <a:gd name="T11" fmla="*/ 117 h 446"/>
                <a:gd name="T12" fmla="*/ 199 w 398"/>
                <a:gd name="T13" fmla="*/ 0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8"/>
                <a:gd name="T22" fmla="*/ 0 h 446"/>
                <a:gd name="T23" fmla="*/ 398 w 398"/>
                <a:gd name="T24" fmla="*/ 446 h 4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8" h="446">
                  <a:moveTo>
                    <a:pt x="199" y="0"/>
                  </a:moveTo>
                  <a:lnTo>
                    <a:pt x="398" y="117"/>
                  </a:lnTo>
                  <a:lnTo>
                    <a:pt x="398" y="343"/>
                  </a:lnTo>
                  <a:lnTo>
                    <a:pt x="192" y="446"/>
                  </a:lnTo>
                  <a:lnTo>
                    <a:pt x="0" y="329"/>
                  </a:lnTo>
                  <a:lnTo>
                    <a:pt x="0" y="117"/>
                  </a:lnTo>
                  <a:lnTo>
                    <a:pt x="199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7" name="Oval 25"/>
            <p:cNvSpPr>
              <a:spLocks noChangeArrowheads="1"/>
            </p:cNvSpPr>
            <p:nvPr/>
          </p:nvSpPr>
          <p:spPr bwMode="auto">
            <a:xfrm>
              <a:off x="2715" y="500"/>
              <a:ext cx="206" cy="2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045" name="Text Box 27"/>
          <p:cNvSpPr txBox="1">
            <a:spLocks noChangeArrowheads="1"/>
          </p:cNvSpPr>
          <p:nvPr/>
        </p:nvSpPr>
        <p:spPr bwMode="auto">
          <a:xfrm>
            <a:off x="66675" y="4657725"/>
            <a:ext cx="452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/>
              <a:t>Aromatic molecules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1" grpId="0"/>
      <p:bldP spid="398342" grpId="0"/>
      <p:bldP spid="398343" grpId="0"/>
      <p:bldP spid="3983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93663" y="1654175"/>
            <a:ext cx="4354512" cy="333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cs typeface="Arial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4752975" y="1646238"/>
            <a:ext cx="439102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03188" y="2119313"/>
            <a:ext cx="2671762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V="1">
            <a:off x="803275" y="484822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V="1">
            <a:off x="1497013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2184400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V="1">
            <a:off x="2871788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34988" y="49180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10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274763" y="49307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20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1955800" y="49323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30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2638425" y="49307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40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88900" y="2822575"/>
            <a:ext cx="1062038" cy="319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88900" y="3519488"/>
            <a:ext cx="177165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88900" y="4230688"/>
            <a:ext cx="34925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2827338" y="2043113"/>
            <a:ext cx="1398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Vinyl Ester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1317625" y="2754313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Epoxy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1970088" y="3465513"/>
            <a:ext cx="165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FR Polyester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547688" y="4162425"/>
            <a:ext cx="1160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Phenolic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431800" y="5249863"/>
            <a:ext cx="3284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(ASTM E-162 for thermoset</a:t>
            </a:r>
          </a:p>
          <a:p>
            <a:r>
              <a:rPr lang="en-US" sz="2000">
                <a:cs typeface="Arial" pitchFamily="34" charset="0"/>
              </a:rPr>
              <a:t>composites)</a:t>
            </a: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4752975" y="2112963"/>
            <a:ext cx="2381250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4752975" y="2822575"/>
            <a:ext cx="1671638" cy="319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4752975" y="3533775"/>
            <a:ext cx="814388" cy="319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4767263" y="4230688"/>
            <a:ext cx="176212" cy="319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7140575" y="2098675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Vinyl Ester</a:t>
            </a:r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6448425" y="2795588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Epoxy</a:t>
            </a:r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5589588" y="3506788"/>
            <a:ext cx="165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Arial" pitchFamily="34" charset="0"/>
              </a:rPr>
              <a:t>FR Polyester</a:t>
            </a:r>
          </a:p>
        </p:txBody>
      </p:sp>
      <p:sp>
        <p:nvSpPr>
          <p:cNvPr id="90140" name="Rectangle 28"/>
          <p:cNvSpPr>
            <a:spLocks noChangeArrowheads="1"/>
          </p:cNvSpPr>
          <p:nvPr/>
        </p:nvSpPr>
        <p:spPr bwMode="auto">
          <a:xfrm>
            <a:off x="5006975" y="4189413"/>
            <a:ext cx="116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Phenolic</a:t>
            </a:r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 flipV="1">
            <a:off x="5133975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2" name="Line 30"/>
          <p:cNvSpPr>
            <a:spLocks noChangeShapeType="1"/>
          </p:cNvSpPr>
          <p:nvPr/>
        </p:nvSpPr>
        <p:spPr bwMode="auto">
          <a:xfrm flipV="1">
            <a:off x="5568950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3" name="Line 31"/>
          <p:cNvSpPr>
            <a:spLocks noChangeShapeType="1"/>
          </p:cNvSpPr>
          <p:nvPr/>
        </p:nvSpPr>
        <p:spPr bwMode="auto">
          <a:xfrm flipV="1">
            <a:off x="6024563" y="4843463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4" name="Line 32"/>
          <p:cNvSpPr>
            <a:spLocks noChangeShapeType="1"/>
          </p:cNvSpPr>
          <p:nvPr/>
        </p:nvSpPr>
        <p:spPr bwMode="auto">
          <a:xfrm flipV="1">
            <a:off x="6424613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 flipV="1">
            <a:off x="6831013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6" name="Line 34"/>
          <p:cNvSpPr>
            <a:spLocks noChangeShapeType="1"/>
          </p:cNvSpPr>
          <p:nvPr/>
        </p:nvSpPr>
        <p:spPr bwMode="auto">
          <a:xfrm flipV="1">
            <a:off x="7223125" y="4854575"/>
            <a:ext cx="0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4654550" y="5232400"/>
            <a:ext cx="3284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(ASTM E-662 for thermoset</a:t>
            </a:r>
          </a:p>
          <a:p>
            <a:r>
              <a:rPr lang="en-US" sz="2000">
                <a:cs typeface="Arial" pitchFamily="34" charset="0"/>
              </a:rPr>
              <a:t>composites)</a:t>
            </a: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4843463" y="4979988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cs typeface="Arial" pitchFamily="34" charset="0"/>
              </a:rPr>
              <a:t>100</a:t>
            </a: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5378450" y="1187450"/>
            <a:ext cx="285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Specific Optical Density</a:t>
            </a: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822325" y="1216025"/>
            <a:ext cx="247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cs typeface="Arial" pitchFamily="34" charset="0"/>
              </a:rPr>
              <a:t>Flame Spread Index</a:t>
            </a:r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auto">
          <a:xfrm>
            <a:off x="5292725" y="4965700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cs typeface="Arial" pitchFamily="34" charset="0"/>
              </a:rPr>
              <a:t>200</a:t>
            </a: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5757863" y="4965700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cs typeface="Arial" pitchFamily="34" charset="0"/>
              </a:rPr>
              <a:t>300</a:t>
            </a:r>
          </a:p>
        </p:txBody>
      </p:sp>
      <p:sp>
        <p:nvSpPr>
          <p:cNvPr id="90153" name="Text Box 41"/>
          <p:cNvSpPr txBox="1">
            <a:spLocks noChangeArrowheads="1"/>
          </p:cNvSpPr>
          <p:nvPr/>
        </p:nvSpPr>
        <p:spPr bwMode="auto">
          <a:xfrm>
            <a:off x="6164263" y="4965700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cs typeface="Arial" pitchFamily="34" charset="0"/>
              </a:rPr>
              <a:t>400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>
            <a:off x="6570663" y="4965700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cs typeface="Arial" pitchFamily="34" charset="0"/>
              </a:rPr>
              <a:t>500</a:t>
            </a: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6977063" y="4965700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cs typeface="Arial" pitchFamily="34" charset="0"/>
              </a:rPr>
              <a:t>600</a:t>
            </a: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Flammability</a:t>
            </a:r>
            <a:endParaRPr lang="en-US" dirty="0"/>
          </a:p>
        </p:txBody>
      </p:sp>
      <p:sp>
        <p:nvSpPr>
          <p:cNvPr id="4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Resin Rules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Resin Rule:</a:t>
            </a:r>
            <a:r>
              <a:rPr lang="en-US" dirty="0" smtClean="0">
                <a:solidFill>
                  <a:srgbClr val="FF66FF"/>
                </a:solidFill>
              </a:rPr>
              <a:t> </a:t>
            </a:r>
            <a:r>
              <a:rPr lang="en-US" i="1" dirty="0" smtClean="0"/>
              <a:t>Materials containing halogen atoms (F, Cl, Br, I) have good flame retardance properties.</a:t>
            </a:r>
          </a:p>
          <a:p>
            <a:pPr lvl="1"/>
            <a:r>
              <a:rPr lang="en-US" dirty="0" smtClean="0"/>
              <a:t>Smoke evolution is increased with halogens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Halogenated polymers</a:t>
            </a: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150446" y="1142999"/>
          <a:ext cx="4212193" cy="4747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2" name="ChemSketch" r:id="rId3" imgW="2365200" imgH="2666880" progId="">
                  <p:embed/>
                </p:oleObj>
              </mc:Choice>
              <mc:Fallback>
                <p:oleObj name="ChemSketch" r:id="rId3" imgW="2365200" imgH="2666880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46" y="1142999"/>
                        <a:ext cx="4212193" cy="4747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58677" y="1291493"/>
            <a:ext cx="3741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Polyvinyl chloride (PVC)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444727" y="2878015"/>
            <a:ext cx="4699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Polytetrafluoroethylene (PTFE)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573955" y="4730262"/>
            <a:ext cx="2903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/>
              <a:t>Brominated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Epoxy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Polymers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Polymers can be </a:t>
            </a:r>
            <a:r>
              <a:rPr lang="en-US" b="1" dirty="0"/>
              <a:t>natural</a:t>
            </a:r>
            <a:r>
              <a:rPr lang="en-US" dirty="0"/>
              <a:t> (like wood, cotton, wool, leather)</a:t>
            </a:r>
          </a:p>
          <a:p>
            <a:pPr eaLnBrk="1" hangingPunct="1"/>
            <a:r>
              <a:rPr lang="en-US" dirty="0"/>
              <a:t>Polymers can be </a:t>
            </a:r>
            <a:r>
              <a:rPr lang="en-US" b="1" dirty="0"/>
              <a:t>man-made</a:t>
            </a:r>
            <a:r>
              <a:rPr lang="en-US" dirty="0"/>
              <a:t> (plastics)</a:t>
            </a:r>
            <a:endParaRPr lang="en-US" dirty="0" smtClean="0"/>
          </a:p>
          <a:p>
            <a:pPr eaLnBrk="1" hangingPunct="1"/>
            <a:r>
              <a:rPr lang="en-US" dirty="0" smtClean="0"/>
              <a:t>Polymers </a:t>
            </a:r>
            <a:r>
              <a:rPr lang="en-US" dirty="0"/>
              <a:t>can be </a:t>
            </a:r>
            <a:r>
              <a:rPr lang="en-US" b="1" dirty="0"/>
              <a:t>easily shaped</a:t>
            </a:r>
            <a:r>
              <a:rPr lang="en-US" dirty="0"/>
              <a:t> (molded)</a:t>
            </a:r>
          </a:p>
          <a:p>
            <a:pPr eaLnBrk="1" hangingPunct="1"/>
            <a:r>
              <a:rPr lang="en-US" dirty="0"/>
              <a:t>Polymers have </a:t>
            </a:r>
            <a:r>
              <a:rPr lang="en-US" b="1" dirty="0"/>
              <a:t>other advantages</a:t>
            </a:r>
            <a:r>
              <a:rPr lang="en-US" dirty="0"/>
              <a:t> over ceramics and metals</a:t>
            </a:r>
            <a:endParaRPr lang="en-US" b="1" dirty="0"/>
          </a:p>
          <a:p>
            <a:pPr eaLnBrk="1" hangingPunct="1"/>
            <a:endParaRPr lang="en-US" b="1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4664" y="6381750"/>
            <a:ext cx="445204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Taxonomy</a:t>
            </a:r>
            <a:endParaRPr lang="en-US" dirty="0"/>
          </a:p>
        </p:txBody>
      </p:sp>
      <p:pic>
        <p:nvPicPr>
          <p:cNvPr id="5" name="Picture 4" descr="materials taxono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1371600"/>
            <a:ext cx="6369050" cy="50292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4664" y="6381750"/>
            <a:ext cx="445204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</a:rPr>
              <a:t>Polymers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Made from small molecules (</a:t>
            </a:r>
            <a:r>
              <a:rPr lang="en-US" b="1" dirty="0"/>
              <a:t>monomers</a:t>
            </a:r>
            <a:r>
              <a:rPr lang="en-US" dirty="0"/>
              <a:t>) which are linked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“mono” means 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“</a:t>
            </a:r>
            <a:r>
              <a:rPr lang="en-US" dirty="0" err="1"/>
              <a:t>mer</a:t>
            </a:r>
            <a:r>
              <a:rPr lang="en-US" dirty="0"/>
              <a:t>” means unit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linked monomers form a </a:t>
            </a:r>
            <a:r>
              <a:rPr lang="en-US" b="1" dirty="0"/>
              <a:t>chain-like structure</a:t>
            </a:r>
            <a:r>
              <a:rPr lang="en-US" dirty="0"/>
              <a:t> called a polymer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“poly” means </a:t>
            </a:r>
            <a:r>
              <a:rPr lang="en-US" dirty="0" smtClean="0"/>
              <a:t>many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4664" y="6381750"/>
            <a:ext cx="445204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Polymers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3124200" y="54102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09600" y="29718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M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219200" y="28956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90600" y="16002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600200" y="22860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04800" y="16002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M</a:t>
            </a:r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29167" y="2428852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28600" y="35052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752600" y="15240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57057" y="933126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M</a:t>
            </a:r>
          </a:p>
        </p:txBody>
      </p:sp>
      <p:sp>
        <p:nvSpPr>
          <p:cNvPr id="215053" name="AutoShape 13"/>
          <p:cNvSpPr>
            <a:spLocks noChangeArrowheads="1"/>
          </p:cNvSpPr>
          <p:nvPr/>
        </p:nvSpPr>
        <p:spPr bwMode="auto">
          <a:xfrm rot="1975983">
            <a:off x="2286000" y="30480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2057400" y="5672667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914400" y="23622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M</a:t>
            </a:r>
          </a:p>
        </p:txBody>
      </p:sp>
      <p:sp>
        <p:nvSpPr>
          <p:cNvPr id="215056" name="Rectangle 16"/>
          <p:cNvSpPr>
            <a:spLocks noChangeArrowheads="1"/>
          </p:cNvSpPr>
          <p:nvPr/>
        </p:nvSpPr>
        <p:spPr bwMode="auto">
          <a:xfrm>
            <a:off x="4267200" y="50292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15057" name="Rectangle 17"/>
          <p:cNvSpPr>
            <a:spLocks noChangeArrowheads="1"/>
          </p:cNvSpPr>
          <p:nvPr/>
        </p:nvSpPr>
        <p:spPr bwMode="auto">
          <a:xfrm>
            <a:off x="4648200" y="39624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15058" name="Rectangle 18"/>
          <p:cNvSpPr>
            <a:spLocks noChangeArrowheads="1"/>
          </p:cNvSpPr>
          <p:nvPr/>
        </p:nvSpPr>
        <p:spPr bwMode="auto">
          <a:xfrm>
            <a:off x="5715000" y="33528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6172200" y="23622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15060" name="Rectangle 20"/>
          <p:cNvSpPr>
            <a:spLocks noChangeArrowheads="1"/>
          </p:cNvSpPr>
          <p:nvPr/>
        </p:nvSpPr>
        <p:spPr bwMode="auto">
          <a:xfrm>
            <a:off x="7239000" y="1981200"/>
            <a:ext cx="533400" cy="457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M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066800" y="838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Monomers</a:t>
            </a:r>
          </a:p>
        </p:txBody>
      </p:sp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5927725" y="4916488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Polymer</a:t>
            </a: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flipV="1">
            <a:off x="2633132" y="5867400"/>
            <a:ext cx="567267" cy="423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4" name="Line 24"/>
          <p:cNvSpPr>
            <a:spLocks noChangeShapeType="1"/>
          </p:cNvSpPr>
          <p:nvPr/>
        </p:nvSpPr>
        <p:spPr bwMode="auto">
          <a:xfrm flipV="1">
            <a:off x="3657600" y="5257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5" name="Line 25"/>
          <p:cNvSpPr>
            <a:spLocks noChangeShapeType="1"/>
          </p:cNvSpPr>
          <p:nvPr/>
        </p:nvSpPr>
        <p:spPr bwMode="auto">
          <a:xfrm flipV="1">
            <a:off x="4572000" y="4419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6" name="Line 26"/>
          <p:cNvSpPr>
            <a:spLocks noChangeShapeType="1"/>
          </p:cNvSpPr>
          <p:nvPr/>
        </p:nvSpPr>
        <p:spPr bwMode="auto">
          <a:xfrm flipV="1">
            <a:off x="5181600" y="3581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7" name="Line 27"/>
          <p:cNvSpPr>
            <a:spLocks noChangeShapeType="1"/>
          </p:cNvSpPr>
          <p:nvPr/>
        </p:nvSpPr>
        <p:spPr bwMode="auto">
          <a:xfrm flipV="1">
            <a:off x="6019800" y="2819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8" name="Line 28"/>
          <p:cNvSpPr>
            <a:spLocks noChangeShapeType="1"/>
          </p:cNvSpPr>
          <p:nvPr/>
        </p:nvSpPr>
        <p:spPr bwMode="auto">
          <a:xfrm flipV="1">
            <a:off x="6705600" y="22098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9" name="Line 29"/>
          <p:cNvSpPr>
            <a:spLocks noChangeShapeType="1"/>
          </p:cNvSpPr>
          <p:nvPr/>
        </p:nvSpPr>
        <p:spPr bwMode="auto">
          <a:xfrm rot="10800000">
            <a:off x="6248400" y="30480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0" name="Text Box 30"/>
          <p:cNvSpPr txBox="1">
            <a:spLocks noChangeArrowheads="1"/>
          </p:cNvSpPr>
          <p:nvPr/>
        </p:nvSpPr>
        <p:spPr bwMode="auto">
          <a:xfrm>
            <a:off x="7680325" y="3236913"/>
            <a:ext cx="108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Covalent</a:t>
            </a:r>
          </a:p>
          <a:p>
            <a:r>
              <a:rPr lang="en-US" sz="1800"/>
              <a:t>Bonds</a:t>
            </a:r>
          </a:p>
        </p:txBody>
      </p:sp>
      <p:sp>
        <p:nvSpPr>
          <p:cNvPr id="215071" name="Line 31"/>
          <p:cNvSpPr>
            <a:spLocks noChangeShapeType="1"/>
          </p:cNvSpPr>
          <p:nvPr/>
        </p:nvSpPr>
        <p:spPr bwMode="auto">
          <a:xfrm flipH="1" flipV="1">
            <a:off x="7010400" y="24384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4664" y="6381750"/>
            <a:ext cx="445204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37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49401" y="6320734"/>
            <a:ext cx="7594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links are the covalent bonds between the atoms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nimBg="1"/>
      <p:bldP spid="215053" grpId="0" animBg="1"/>
      <p:bldP spid="215054" grpId="0" animBg="1"/>
      <p:bldP spid="215056" grpId="0" animBg="1"/>
      <p:bldP spid="215057" grpId="0" animBg="1"/>
      <p:bldP spid="215058" grpId="0" animBg="1"/>
      <p:bldP spid="215059" grpId="0" animBg="1"/>
      <p:bldP spid="215060" grpId="0" animBg="1"/>
      <p:bldP spid="215062" grpId="0"/>
      <p:bldP spid="215063" grpId="0" animBg="1"/>
      <p:bldP spid="215064" grpId="0" animBg="1"/>
      <p:bldP spid="215065" grpId="0" animBg="1"/>
      <p:bldP spid="215066" grpId="0" animBg="1"/>
      <p:bldP spid="215067" grpId="0" animBg="1"/>
      <p:bldP spid="215068" grpId="0" animBg="1"/>
      <p:bldP spid="215069" grpId="0" animBg="1"/>
      <p:bldP spid="215070" grpId="0"/>
      <p:bldP spid="215071" grpId="0" animBg="1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Polymers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Carbon based and silicon based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Almost all polymers are based on carbon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Silicones and related polymers are the only silicone based polymers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65760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56013"/>
            <a:ext cx="390525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Addition Polymerization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charset="2"/>
              <a:buNone/>
              <a:defRPr/>
            </a:pPr>
            <a:r>
              <a:rPr lang="en-US" sz="2800"/>
              <a:t>Mechanism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/>
              <a:t>Monomer in vessels (temperature and pressure)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/>
              <a:t>Initiator—free radicals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/>
              <a:t>Attack C=C (</a:t>
            </a:r>
            <a:r>
              <a:rPr lang="el-GR" sz="2400"/>
              <a:t>π</a:t>
            </a:r>
            <a:r>
              <a:rPr lang="en-US" sz="2400"/>
              <a:t> bond)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/>
              <a:t>Bond and make new free radical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/>
              <a:t>New </a:t>
            </a:r>
            <a:r>
              <a:rPr lang="el-GR" sz="2400"/>
              <a:t>π</a:t>
            </a:r>
            <a:r>
              <a:rPr lang="en-US" sz="2400"/>
              <a:t> bond reaction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/>
              <a:t>New free radical created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/>
              <a:t>Continuation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/>
              <a:t>Termination</a:t>
            </a:r>
            <a:endParaRPr lang="el-GR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217488"/>
            <a:ext cx="7620000" cy="636587"/>
          </a:xfrm>
        </p:spPr>
        <p:txBody>
          <a:bodyPr/>
          <a:lstStyle/>
          <a:p>
            <a:pPr>
              <a:defRPr/>
            </a:pPr>
            <a:r>
              <a:rPr lang="en-US" dirty="0"/>
              <a:t>Bonding (attractions)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153400" cy="1679575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Ionic – Metal </a:t>
            </a:r>
            <a:r>
              <a:rPr lang="en-US" sz="2600" dirty="0" smtClean="0"/>
              <a:t>with </a:t>
            </a:r>
            <a:r>
              <a:rPr lang="en-US" sz="2600" dirty="0"/>
              <a:t>Non-metal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0" y="3657600"/>
            <a:ext cx="2514600" cy="2209800"/>
            <a:chOff x="3216" y="1200"/>
            <a:chExt cx="1104" cy="960"/>
          </a:xfrm>
        </p:grpSpPr>
        <p:sp>
          <p:nvSpPr>
            <p:cNvPr id="20523" name="Oval 5"/>
            <p:cNvSpPr>
              <a:spLocks noChangeArrowheads="1"/>
            </p:cNvSpPr>
            <p:nvPr/>
          </p:nvSpPr>
          <p:spPr bwMode="auto">
            <a:xfrm>
              <a:off x="3216" y="1200"/>
              <a:ext cx="1104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4" name="Oval 6"/>
            <p:cNvSpPr>
              <a:spLocks noChangeArrowheads="1"/>
            </p:cNvSpPr>
            <p:nvPr/>
          </p:nvSpPr>
          <p:spPr bwMode="auto">
            <a:xfrm>
              <a:off x="3408" y="1344"/>
              <a:ext cx="720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5" name="Oval 7"/>
            <p:cNvSpPr>
              <a:spLocks noChangeArrowheads="1"/>
            </p:cNvSpPr>
            <p:nvPr/>
          </p:nvSpPr>
          <p:spPr bwMode="auto">
            <a:xfrm>
              <a:off x="3552" y="1488"/>
              <a:ext cx="432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6743700" y="4572000"/>
            <a:ext cx="47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Cl</a:t>
            </a:r>
            <a:endParaRPr lang="en-US"/>
          </a:p>
        </p:txBody>
      </p:sp>
      <p:sp>
        <p:nvSpPr>
          <p:cNvPr id="20486" name="Oval 9"/>
          <p:cNvSpPr>
            <a:spLocks noChangeArrowheads="1"/>
          </p:cNvSpPr>
          <p:nvPr/>
        </p:nvSpPr>
        <p:spPr bwMode="auto">
          <a:xfrm>
            <a:off x="67818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Oval 10"/>
          <p:cNvSpPr>
            <a:spLocks noChangeArrowheads="1"/>
          </p:cNvSpPr>
          <p:nvPr/>
        </p:nvSpPr>
        <p:spPr bwMode="auto">
          <a:xfrm>
            <a:off x="69342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Oval 11"/>
          <p:cNvSpPr>
            <a:spLocks noChangeArrowheads="1"/>
          </p:cNvSpPr>
          <p:nvPr/>
        </p:nvSpPr>
        <p:spPr bwMode="auto">
          <a:xfrm>
            <a:off x="56388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Oval 12"/>
          <p:cNvSpPr>
            <a:spLocks noChangeArrowheads="1"/>
          </p:cNvSpPr>
          <p:nvPr/>
        </p:nvSpPr>
        <p:spPr bwMode="auto">
          <a:xfrm>
            <a:off x="8153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Oval 13"/>
          <p:cNvSpPr>
            <a:spLocks noChangeArrowheads="1"/>
          </p:cNvSpPr>
          <p:nvPr/>
        </p:nvSpPr>
        <p:spPr bwMode="auto">
          <a:xfrm>
            <a:off x="67818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Oval 14"/>
          <p:cNvSpPr>
            <a:spLocks noChangeArrowheads="1"/>
          </p:cNvSpPr>
          <p:nvPr/>
        </p:nvSpPr>
        <p:spPr bwMode="auto">
          <a:xfrm>
            <a:off x="81534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Oval 15"/>
          <p:cNvSpPr>
            <a:spLocks noChangeArrowheads="1"/>
          </p:cNvSpPr>
          <p:nvPr/>
        </p:nvSpPr>
        <p:spPr bwMode="auto">
          <a:xfrm>
            <a:off x="6934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Oval 16"/>
          <p:cNvSpPr>
            <a:spLocks noChangeArrowheads="1"/>
          </p:cNvSpPr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Oval 17"/>
          <p:cNvSpPr>
            <a:spLocks noChangeArrowheads="1"/>
          </p:cNvSpPr>
          <p:nvPr/>
        </p:nvSpPr>
        <p:spPr bwMode="auto">
          <a:xfrm>
            <a:off x="6096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Oval 18"/>
          <p:cNvSpPr>
            <a:spLocks noChangeArrowheads="1"/>
          </p:cNvSpPr>
          <p:nvPr/>
        </p:nvSpPr>
        <p:spPr bwMode="auto">
          <a:xfrm>
            <a:off x="6858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Oval 19"/>
          <p:cNvSpPr>
            <a:spLocks noChangeArrowheads="1"/>
          </p:cNvSpPr>
          <p:nvPr/>
        </p:nvSpPr>
        <p:spPr bwMode="auto">
          <a:xfrm>
            <a:off x="6858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Oval 20"/>
          <p:cNvSpPr>
            <a:spLocks noChangeArrowheads="1"/>
          </p:cNvSpPr>
          <p:nvPr/>
        </p:nvSpPr>
        <p:spPr bwMode="auto">
          <a:xfrm>
            <a:off x="6781800" y="548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Oval 21"/>
          <p:cNvSpPr>
            <a:spLocks noChangeArrowheads="1"/>
          </p:cNvSpPr>
          <p:nvPr/>
        </p:nvSpPr>
        <p:spPr bwMode="auto">
          <a:xfrm>
            <a:off x="6934200" y="548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Oval 22"/>
          <p:cNvSpPr>
            <a:spLocks noChangeArrowheads="1"/>
          </p:cNvSpPr>
          <p:nvPr/>
        </p:nvSpPr>
        <p:spPr bwMode="auto">
          <a:xfrm>
            <a:off x="7696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Oval 23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62000" y="3657600"/>
            <a:ext cx="2514600" cy="2209800"/>
            <a:chOff x="3216" y="1200"/>
            <a:chExt cx="1104" cy="960"/>
          </a:xfrm>
        </p:grpSpPr>
        <p:sp>
          <p:nvSpPr>
            <p:cNvPr id="20520" name="Oval 25"/>
            <p:cNvSpPr>
              <a:spLocks noChangeArrowheads="1"/>
            </p:cNvSpPr>
            <p:nvPr/>
          </p:nvSpPr>
          <p:spPr bwMode="auto">
            <a:xfrm>
              <a:off x="3216" y="1200"/>
              <a:ext cx="1104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Oval 26"/>
            <p:cNvSpPr>
              <a:spLocks noChangeArrowheads="1"/>
            </p:cNvSpPr>
            <p:nvPr/>
          </p:nvSpPr>
          <p:spPr bwMode="auto">
            <a:xfrm>
              <a:off x="3408" y="1344"/>
              <a:ext cx="720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Oval 27"/>
            <p:cNvSpPr>
              <a:spLocks noChangeArrowheads="1"/>
            </p:cNvSpPr>
            <p:nvPr/>
          </p:nvSpPr>
          <p:spPr bwMode="auto">
            <a:xfrm>
              <a:off x="3552" y="1488"/>
              <a:ext cx="432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02" name="Text Box 28"/>
          <p:cNvSpPr txBox="1">
            <a:spLocks noChangeArrowheads="1"/>
          </p:cNvSpPr>
          <p:nvPr/>
        </p:nvSpPr>
        <p:spPr bwMode="auto">
          <a:xfrm>
            <a:off x="1739900" y="4572000"/>
            <a:ext cx="577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Na</a:t>
            </a:r>
          </a:p>
        </p:txBody>
      </p:sp>
      <p:sp>
        <p:nvSpPr>
          <p:cNvPr id="20503" name="Oval 29"/>
          <p:cNvSpPr>
            <a:spLocks noChangeArrowheads="1"/>
          </p:cNvSpPr>
          <p:nvPr/>
        </p:nvSpPr>
        <p:spPr bwMode="auto">
          <a:xfrm>
            <a:off x="1828800" y="3962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030" name="Oval 30"/>
          <p:cNvSpPr>
            <a:spLocks noChangeArrowheads="1"/>
          </p:cNvSpPr>
          <p:nvPr/>
        </p:nvSpPr>
        <p:spPr bwMode="auto">
          <a:xfrm>
            <a:off x="3200400" y="45720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5" name="Oval 31"/>
          <p:cNvSpPr>
            <a:spLocks noChangeArrowheads="1"/>
          </p:cNvSpPr>
          <p:nvPr/>
        </p:nvSpPr>
        <p:spPr bwMode="auto">
          <a:xfrm>
            <a:off x="1981200" y="3962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6" name="Oval 32"/>
          <p:cNvSpPr>
            <a:spLocks noChangeArrowheads="1"/>
          </p:cNvSpPr>
          <p:nvPr/>
        </p:nvSpPr>
        <p:spPr bwMode="auto">
          <a:xfrm>
            <a:off x="1143000" y="46482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7" name="Oval 33"/>
          <p:cNvSpPr>
            <a:spLocks noChangeArrowheads="1"/>
          </p:cNvSpPr>
          <p:nvPr/>
        </p:nvSpPr>
        <p:spPr bwMode="auto">
          <a:xfrm>
            <a:off x="1143000" y="48006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8" name="Oval 34"/>
          <p:cNvSpPr>
            <a:spLocks noChangeArrowheads="1"/>
          </p:cNvSpPr>
          <p:nvPr/>
        </p:nvSpPr>
        <p:spPr bwMode="auto">
          <a:xfrm>
            <a:off x="1905000" y="42672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9" name="Oval 35"/>
          <p:cNvSpPr>
            <a:spLocks noChangeArrowheads="1"/>
          </p:cNvSpPr>
          <p:nvPr/>
        </p:nvSpPr>
        <p:spPr bwMode="auto">
          <a:xfrm>
            <a:off x="1905000" y="5105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0" name="Oval 36"/>
          <p:cNvSpPr>
            <a:spLocks noChangeArrowheads="1"/>
          </p:cNvSpPr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1" name="Oval 37"/>
          <p:cNvSpPr>
            <a:spLocks noChangeArrowheads="1"/>
          </p:cNvSpPr>
          <p:nvPr/>
        </p:nvSpPr>
        <p:spPr bwMode="auto">
          <a:xfrm>
            <a:off x="1981200" y="5486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2" name="Oval 38"/>
          <p:cNvSpPr>
            <a:spLocks noChangeArrowheads="1"/>
          </p:cNvSpPr>
          <p:nvPr/>
        </p:nvSpPr>
        <p:spPr bwMode="auto">
          <a:xfrm>
            <a:off x="2743200" y="45720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3" name="Oval 39"/>
          <p:cNvSpPr>
            <a:spLocks noChangeArrowheads="1"/>
          </p:cNvSpPr>
          <p:nvPr/>
        </p:nvSpPr>
        <p:spPr bwMode="auto">
          <a:xfrm>
            <a:off x="2743200" y="4724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040" name="Text Box 40"/>
          <p:cNvSpPr txBox="1">
            <a:spLocks noChangeArrowheads="1"/>
          </p:cNvSpPr>
          <p:nvPr/>
        </p:nvSpPr>
        <p:spPr bwMode="auto">
          <a:xfrm>
            <a:off x="228600" y="2362200"/>
            <a:ext cx="9255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0" b="1" dirty="0">
                <a:solidFill>
                  <a:srgbClr val="33CCFF"/>
                </a:solidFill>
              </a:rPr>
              <a:t>+</a:t>
            </a:r>
          </a:p>
        </p:txBody>
      </p:sp>
      <p:sp>
        <p:nvSpPr>
          <p:cNvPr id="1536041" name="Text Box 41"/>
          <p:cNvSpPr txBox="1">
            <a:spLocks noChangeArrowheads="1"/>
          </p:cNvSpPr>
          <p:nvPr/>
        </p:nvSpPr>
        <p:spPr bwMode="auto">
          <a:xfrm>
            <a:off x="7994650" y="2098675"/>
            <a:ext cx="6064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36042" name="Text Box 42"/>
          <p:cNvSpPr txBox="1">
            <a:spLocks noChangeArrowheads="1"/>
          </p:cNvSpPr>
          <p:nvPr/>
        </p:nvSpPr>
        <p:spPr bwMode="auto">
          <a:xfrm>
            <a:off x="3375025" y="5961063"/>
            <a:ext cx="284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Transfer of electron</a:t>
            </a:r>
          </a:p>
        </p:txBody>
      </p:sp>
      <p:sp>
        <p:nvSpPr>
          <p:cNvPr id="20517" name="Oval 43"/>
          <p:cNvSpPr>
            <a:spLocks noChangeArrowheads="1"/>
          </p:cNvSpPr>
          <p:nvPr/>
        </p:nvSpPr>
        <p:spPr bwMode="auto">
          <a:xfrm>
            <a:off x="69342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8" name="Oval 44"/>
          <p:cNvSpPr>
            <a:spLocks noChangeArrowheads="1"/>
          </p:cNvSpPr>
          <p:nvPr/>
        </p:nvSpPr>
        <p:spPr bwMode="auto">
          <a:xfrm>
            <a:off x="67818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99500" y="6381750"/>
            <a:ext cx="320675" cy="330200"/>
          </a:xfrm>
        </p:spPr>
        <p:txBody>
          <a:bodyPr/>
          <a:lstStyle/>
          <a:p>
            <a:pPr>
              <a:defRPr/>
            </a:pPr>
            <a:fld id="{54F3A8C3-31D6-8E41-9F34-47A2803B357C}" type="slidenum">
              <a:rPr lang="en-US">
                <a:latin typeface="+mn-lt"/>
                <a:ea typeface="+mn-ea"/>
              </a:rPr>
              <a:pPr>
                <a:defRPr/>
              </a:pPr>
              <a:t>4</a:t>
            </a:fld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1965E-6 L 0.26667 0.0333 " pathEditMode="relative" ptsTypes="AA">
                                      <p:cBhvr>
                                        <p:cTn id="10" dur="2000" fill="hold"/>
                                        <p:tgtEl>
                                          <p:spTgt spid="1536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53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3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03" grpId="0" build="p"/>
      <p:bldP spid="1536030" grpId="0" animBg="1"/>
      <p:bldP spid="1536040" grpId="0"/>
      <p:bldP spid="1536041" grpId="0"/>
      <p:bldP spid="15360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ddition polymerization"/>
          <p:cNvPicPr>
            <a:picLocks noChangeAspect="1" noChangeArrowheads="1"/>
          </p:cNvPicPr>
          <p:nvPr/>
        </p:nvPicPr>
        <p:blipFill>
          <a:blip r:embed="rId3"/>
          <a:srcRect l="6917" t="78824" r="42366" b="8235"/>
          <a:stretch>
            <a:fillRect/>
          </a:stretch>
        </p:blipFill>
        <p:spPr bwMode="auto">
          <a:xfrm>
            <a:off x="5257800" y="4724400"/>
            <a:ext cx="35814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57200" y="274638"/>
            <a:ext cx="8458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Addition Polymerization</a:t>
            </a:r>
          </a:p>
        </p:txBody>
      </p:sp>
      <p:pic>
        <p:nvPicPr>
          <p:cNvPr id="43012" name="Picture 4" descr="addition polymerization"/>
          <p:cNvPicPr>
            <a:picLocks noChangeAspect="1" noChangeArrowheads="1"/>
          </p:cNvPicPr>
          <p:nvPr/>
        </p:nvPicPr>
        <p:blipFill>
          <a:blip r:embed="rId3"/>
          <a:srcRect l="4396" t="2963" r="17583" b="89331"/>
          <a:stretch>
            <a:fillRect/>
          </a:stretch>
        </p:blipFill>
        <p:spPr bwMode="auto">
          <a:xfrm>
            <a:off x="1295400" y="9906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addition polymerization"/>
          <p:cNvPicPr>
            <a:picLocks noChangeAspect="1" noChangeArrowheads="1"/>
          </p:cNvPicPr>
          <p:nvPr/>
        </p:nvPicPr>
        <p:blipFill>
          <a:blip r:embed="rId3"/>
          <a:srcRect l="8449" t="13283" r="45085" b="65883"/>
          <a:stretch>
            <a:fillRect/>
          </a:stretch>
        </p:blipFill>
        <p:spPr bwMode="auto">
          <a:xfrm>
            <a:off x="228600" y="2057400"/>
            <a:ext cx="28194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addition polymerization"/>
          <p:cNvPicPr>
            <a:picLocks noChangeAspect="1" noChangeArrowheads="1"/>
          </p:cNvPicPr>
          <p:nvPr/>
        </p:nvPicPr>
        <p:blipFill>
          <a:blip r:embed="rId3"/>
          <a:srcRect l="10869" t="34705" r="38045" b="47127"/>
          <a:stretch>
            <a:fillRect/>
          </a:stretch>
        </p:blipFill>
        <p:spPr bwMode="auto">
          <a:xfrm>
            <a:off x="5257800" y="2209800"/>
            <a:ext cx="35052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addition polymerization"/>
          <p:cNvPicPr>
            <a:picLocks noChangeAspect="1" noChangeArrowheads="1"/>
          </p:cNvPicPr>
          <p:nvPr/>
        </p:nvPicPr>
        <p:blipFill>
          <a:blip r:embed="rId3"/>
          <a:srcRect l="7410" t="54118" r="35864" b="21176"/>
          <a:stretch>
            <a:fillRect/>
          </a:stretch>
        </p:blipFill>
        <p:spPr bwMode="auto">
          <a:xfrm>
            <a:off x="228600" y="4521200"/>
            <a:ext cx="28194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Addition Polymerization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92088" y="1270000"/>
            <a:ext cx="245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Initiation and growth</a:t>
            </a:r>
          </a:p>
        </p:txBody>
      </p:sp>
      <p:pic>
        <p:nvPicPr>
          <p:cNvPr id="6" name="Addition Polymerization3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733" y="1655233"/>
            <a:ext cx="7281333" cy="498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Addition Polymerization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229600" cy="6096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800"/>
              <a:t>Chain Termination—Unreacted end, another chain</a:t>
            </a:r>
          </a:p>
          <a:p>
            <a:pPr eaLnBrk="1" hangingPunct="1">
              <a:defRPr/>
            </a:pPr>
            <a:endParaRPr lang="en-US" sz="2800"/>
          </a:p>
        </p:txBody>
      </p:sp>
      <p:pic>
        <p:nvPicPr>
          <p:cNvPr id="65540" name="Picture 4" descr="/Users/abs3/Documents/Mfg 355/Lectures 2009/02 Polymeric view/Addition Polymerization End with another chain.avi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762000" y="1828800"/>
            <a:ext cx="7162800" cy="490378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2" fill="hold"/>
                                        <p:tgtEl>
                                          <p:spTgt spid="65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5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0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Addition Polymerization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4572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400"/>
              <a:t>Chain Termination—Unreacted Peroxide</a:t>
            </a:r>
          </a:p>
        </p:txBody>
      </p:sp>
      <p:pic>
        <p:nvPicPr>
          <p:cNvPr id="5" name="Peroxide as endcapper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5584" y="1856039"/>
            <a:ext cx="6684468" cy="457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Addition Polymerization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229600" cy="6096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800"/>
              <a:t>Chain Termination—Ozone Quench</a:t>
            </a:r>
          </a:p>
          <a:p>
            <a:pPr eaLnBrk="1" hangingPunct="1">
              <a:defRPr/>
            </a:pPr>
            <a:endParaRPr lang="en-US" sz="2800"/>
          </a:p>
        </p:txBody>
      </p:sp>
      <p:pic>
        <p:nvPicPr>
          <p:cNvPr id="69636" name="Picture 4" descr="/Users/abs3/Documents/Mfg 355/videos/Ozone as end capper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209800"/>
            <a:ext cx="5943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0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Addition Polymerization -- Variables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Catalysts (not the same as initiators)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/>
              <a:t>Usually metal or metal oxides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/>
              <a:t>Give a place for the growing molecule to be located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/>
              <a:t>Increase effectiveness of collisions (reactions)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Concentrations (pressure)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Temperature (high)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Contaminants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Other monomers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Addition Polymerization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Copolymers from Addition Polymerization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Block Copolymer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Random Copolymer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Regular Copolymer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Graft Copolymer</a:t>
            </a:r>
          </a:p>
        </p:txBody>
      </p:sp>
      <p:pic>
        <p:nvPicPr>
          <p:cNvPr id="55300" name="Picture 4" descr="Regular Copolym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373438"/>
            <a:ext cx="41148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Block copolym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166938"/>
            <a:ext cx="3886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Graft copolym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962400"/>
            <a:ext cx="23066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Random Copolym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767013"/>
            <a:ext cx="41910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Condensation Polymerization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Mechanism</a:t>
            </a:r>
          </a:p>
          <a:p>
            <a:pPr lvl="1" eaLnBrk="1" hangingPunct="1">
              <a:defRPr/>
            </a:pPr>
            <a:r>
              <a:rPr lang="en-US"/>
              <a:t>Monomers (2)</a:t>
            </a:r>
          </a:p>
          <a:p>
            <a:pPr lvl="2" eaLnBrk="1" hangingPunct="1">
              <a:defRPr/>
            </a:pPr>
            <a:r>
              <a:rPr lang="en-US"/>
              <a:t>Each has two reactive sites</a:t>
            </a:r>
          </a:p>
          <a:p>
            <a:pPr lvl="1" eaLnBrk="1" hangingPunct="1">
              <a:defRPr/>
            </a:pPr>
            <a:r>
              <a:rPr lang="en-US"/>
              <a:t>Monomer ends react</a:t>
            </a:r>
          </a:p>
          <a:p>
            <a:pPr lvl="1" eaLnBrk="1" hangingPunct="1">
              <a:defRPr/>
            </a:pPr>
            <a:r>
              <a:rPr lang="en-US"/>
              <a:t>Condensation</a:t>
            </a:r>
          </a:p>
          <a:p>
            <a:pPr lvl="2" eaLnBrk="1" hangingPunct="1">
              <a:defRPr/>
            </a:pPr>
            <a:r>
              <a:rPr lang="en-US"/>
              <a:t>Removal of condensate</a:t>
            </a:r>
          </a:p>
          <a:p>
            <a:pPr lvl="1" eaLnBrk="1" hangingPunct="1">
              <a:defRPr/>
            </a:pPr>
            <a:r>
              <a:rPr lang="en-US"/>
              <a:t>Chain termination ends reaction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Polyester polymerization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/>
              <a:t>Monomers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2938463"/>
            <a:ext cx="2057400" cy="100488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Glycols G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(</a:t>
            </a:r>
            <a:r>
              <a:rPr lang="en-US" sz="2400" dirty="0" err="1"/>
              <a:t>di</a:t>
            </a:r>
            <a:r>
              <a:rPr lang="en-US" sz="2400" dirty="0"/>
              <a:t>-alcohols)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42913" y="1998663"/>
            <a:ext cx="2046287" cy="8223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Acids A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di</a:t>
            </a:r>
            <a:r>
              <a:rPr lang="en-US" sz="2400" dirty="0"/>
              <a:t>-acids)</a:t>
            </a:r>
          </a:p>
        </p:txBody>
      </p:sp>
      <p:sp>
        <p:nvSpPr>
          <p:cNvPr id="248838" name="AutoShape 6"/>
          <p:cNvSpPr>
            <a:spLocks noChangeArrowheads="1"/>
          </p:cNvSpPr>
          <p:nvPr/>
        </p:nvSpPr>
        <p:spPr bwMode="auto">
          <a:xfrm rot="1122079">
            <a:off x="2514600" y="2667000"/>
            <a:ext cx="2133600" cy="990600"/>
          </a:xfrm>
          <a:prstGeom prst="rightArrow">
            <a:avLst>
              <a:gd name="adj1" fmla="val 50000"/>
              <a:gd name="adj2" fmla="val 538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3276600" y="5334000"/>
            <a:ext cx="420688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4572000" y="4419600"/>
            <a:ext cx="420688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5943600" y="3429000"/>
            <a:ext cx="420688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7086600" y="2514600"/>
            <a:ext cx="420688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3962400" y="4953000"/>
            <a:ext cx="38735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5486400" y="4114800"/>
            <a:ext cx="38735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6553200" y="2971800"/>
            <a:ext cx="38735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2743200" y="5791200"/>
            <a:ext cx="38735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7696200" y="1981200"/>
            <a:ext cx="38735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</a:t>
            </a:r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3124200" y="5786438"/>
            <a:ext cx="228600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 flipV="1">
            <a:off x="3697288" y="5181600"/>
            <a:ext cx="265112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0" name="Line 18"/>
          <p:cNvSpPr>
            <a:spLocks noChangeShapeType="1"/>
          </p:cNvSpPr>
          <p:nvPr/>
        </p:nvSpPr>
        <p:spPr bwMode="auto">
          <a:xfrm flipV="1">
            <a:off x="4267200" y="4724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 flipV="1">
            <a:off x="4953000" y="4343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5867400" y="3886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6248400" y="3200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6781800" y="2743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 flipV="1">
            <a:off x="7467600" y="2286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56" name="Text Box 24"/>
          <p:cNvSpPr txBox="1">
            <a:spLocks noChangeArrowheads="1"/>
          </p:cNvSpPr>
          <p:nvPr/>
        </p:nvSpPr>
        <p:spPr bwMode="auto">
          <a:xfrm>
            <a:off x="5851525" y="4840288"/>
            <a:ext cx="262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Polyester polymer</a:t>
            </a: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8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8" grpId="0" animBg="1"/>
      <p:bldP spid="248839" grpId="0" animBg="1"/>
      <p:bldP spid="248840" grpId="0" animBg="1"/>
      <p:bldP spid="248841" grpId="0" animBg="1"/>
      <p:bldP spid="248842" grpId="0" animBg="1"/>
      <p:bldP spid="248843" grpId="0" animBg="1"/>
      <p:bldP spid="248844" grpId="0" animBg="1"/>
      <p:bldP spid="248845" grpId="0" animBg="1"/>
      <p:bldP spid="248846" grpId="0" animBg="1"/>
      <p:bldP spid="248847" grpId="0" animBg="1"/>
      <p:bldP spid="248848" grpId="0" animBg="1"/>
      <p:bldP spid="248849" grpId="0" animBg="1"/>
      <p:bldP spid="248850" grpId="0" animBg="1"/>
      <p:bldP spid="248851" grpId="0" animBg="1"/>
      <p:bldP spid="248852" grpId="0" animBg="1"/>
      <p:bldP spid="248853" grpId="0" animBg="1"/>
      <p:bldP spid="248854" grpId="0" animBg="1"/>
      <p:bldP spid="248855" grpId="0" animBg="1"/>
      <p:bldP spid="2488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Polyester polymerizationn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One </a:t>
            </a:r>
            <a:r>
              <a:rPr lang="en-US" sz="2800" dirty="0"/>
              <a:t>end of the </a:t>
            </a:r>
            <a:r>
              <a:rPr lang="en-US" sz="2800" dirty="0" err="1"/>
              <a:t>di</a:t>
            </a:r>
            <a:r>
              <a:rPr lang="en-US" sz="2800" dirty="0"/>
              <a:t>-acid (the OH group) reacts with one end of the glycol (the H group) to form water (H</a:t>
            </a:r>
            <a:r>
              <a:rPr lang="en-US" sz="2800" dirty="0">
                <a:ea typeface="Arial" charset="0"/>
                <a:cs typeface="Arial" charset="0"/>
              </a:rPr>
              <a:t>−OH)</a:t>
            </a:r>
          </a:p>
          <a:p>
            <a:pPr lvl="1" eaLnBrk="1" hangingPunct="1"/>
            <a:r>
              <a:rPr lang="en-US" sz="2400" dirty="0">
                <a:ea typeface="Arial" charset="0"/>
                <a:cs typeface="Arial" charset="0"/>
              </a:rPr>
              <a:t>The water separates from the polymer and condenses out as a liquid</a:t>
            </a:r>
          </a:p>
          <a:p>
            <a:pPr lvl="1" eaLnBrk="1" hangingPunct="1"/>
            <a:r>
              <a:rPr lang="en-US" sz="2400" dirty="0">
                <a:ea typeface="Arial" charset="0"/>
                <a:cs typeface="Arial" charset="0"/>
              </a:rPr>
              <a:t>These type of polymerization reactions are called condensation reactions</a:t>
            </a:r>
          </a:p>
          <a:p>
            <a:pPr lvl="1" eaLnBrk="1" hangingPunct="1"/>
            <a:endParaRPr lang="en-US" sz="24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2438400" y="1295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2438400" y="2209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A5002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-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438400" y="3124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438400" y="40386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A5002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-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352800" y="12954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A5002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-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352800" y="2209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3352800" y="31242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A5002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-</a:t>
            </a: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352800" y="40386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4267200" y="1295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4267200" y="2209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A5002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-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4267200" y="3124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4267200" y="40386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A5002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-</a:t>
            </a:r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181600" y="12954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A5002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-</a:t>
            </a: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5181600" y="2209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5181600" y="31242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A5002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-</a:t>
            </a: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181600" y="40386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7432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27432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27432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36576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36576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36576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45720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5720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5720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54864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54864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54864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31242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3124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31242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3124200" y="160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4038600" y="160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40386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40386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40386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4953000" y="434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49530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4953000" y="251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4953000" y="160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1981200" y="1066800"/>
            <a:ext cx="4191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6781800" y="1524000"/>
            <a:ext cx="1905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BankGothic Md BT" pitchFamily="34" charset="0"/>
              </a:rPr>
              <a:t>Ionic Bonds</a:t>
            </a:r>
          </a:p>
          <a:p>
            <a:pPr algn="ctr">
              <a:spcBef>
                <a:spcPct val="50000"/>
              </a:spcBef>
            </a:pPr>
            <a:endParaRPr lang="en-US">
              <a:latin typeface="BankGothic Md B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latin typeface="BankGothic Md BT" pitchFamily="34" charset="0"/>
              </a:rPr>
              <a:t>Negatively Charged Non-Metal Ion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latin typeface="BankGothic Md BT" pitchFamily="34" charset="0"/>
              </a:rPr>
              <a:t>Positively Charged Metal Ion</a:t>
            </a:r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 flipH="1">
            <a:off x="5013325" y="1752600"/>
            <a:ext cx="1920875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 flipH="1">
            <a:off x="5548313" y="1752600"/>
            <a:ext cx="1385887" cy="1208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4" name="Line 46"/>
          <p:cNvSpPr>
            <a:spLocks noChangeShapeType="1"/>
          </p:cNvSpPr>
          <p:nvPr/>
        </p:nvSpPr>
        <p:spPr bwMode="auto">
          <a:xfrm flipH="1">
            <a:off x="5800725" y="3027363"/>
            <a:ext cx="1265238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5" name="Line 47"/>
          <p:cNvSpPr>
            <a:spLocks noChangeShapeType="1"/>
          </p:cNvSpPr>
          <p:nvPr/>
        </p:nvSpPr>
        <p:spPr bwMode="auto">
          <a:xfrm flipH="1">
            <a:off x="5795963" y="4133850"/>
            <a:ext cx="1222375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457200" y="1981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BankGothic Md BT" pitchFamily="34" charset="0"/>
              </a:rPr>
              <a:t>Part</a:t>
            </a:r>
          </a:p>
        </p:txBody>
      </p:sp>
      <p:sp>
        <p:nvSpPr>
          <p:cNvPr id="22577" name="Line 49"/>
          <p:cNvSpPr>
            <a:spLocks noChangeShapeType="1"/>
          </p:cNvSpPr>
          <p:nvPr/>
        </p:nvSpPr>
        <p:spPr bwMode="auto">
          <a:xfrm>
            <a:off x="16764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479425" y="6164263"/>
            <a:ext cx="828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285750" y="5722938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Crystal structure showing charged metal and non-metal ions and the ionic bonds between them</a:t>
            </a:r>
          </a:p>
        </p:txBody>
      </p:sp>
      <p:sp>
        <p:nvSpPr>
          <p:cNvPr id="53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99500" y="6381750"/>
            <a:ext cx="320675" cy="330200"/>
          </a:xfrm>
        </p:spPr>
        <p:txBody>
          <a:bodyPr/>
          <a:lstStyle/>
          <a:p>
            <a:pPr>
              <a:defRPr/>
            </a:pPr>
            <a:fld id="{DBCEDC54-E74C-6F43-966F-BECA95B0DC80}" type="slidenum">
              <a:rPr lang="en-US">
                <a:latin typeface="+mn-lt"/>
                <a:ea typeface="+mn-ea"/>
              </a:rPr>
              <a:pPr>
                <a:defRPr/>
              </a:pPr>
              <a:t>5</a:t>
            </a:fld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9488" y="1712913"/>
            <a:ext cx="1504950" cy="682625"/>
            <a:chOff x="811" y="551"/>
            <a:chExt cx="948" cy="430"/>
          </a:xfrm>
        </p:grpSpPr>
        <p:sp>
          <p:nvSpPr>
            <p:cNvPr id="53340" name="Text Box 4"/>
            <p:cNvSpPr txBox="1">
              <a:spLocks noChangeArrowheads="1"/>
            </p:cNvSpPr>
            <p:nvPr/>
          </p:nvSpPr>
          <p:spPr bwMode="auto">
            <a:xfrm>
              <a:off x="811" y="551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ea typeface="Arial" charset="0"/>
                  <a:cs typeface="Arial" charset="0"/>
                </a:rPr>
                <a:t>HO―</a:t>
              </a:r>
              <a:r>
                <a:rPr lang="en-US" sz="1800" b="1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>
                  <a:ea typeface="Arial" charset="0"/>
                  <a:cs typeface="Arial" charset="0"/>
                </a:rPr>
                <a:t>―OH</a:t>
              </a:r>
            </a:p>
          </p:txBody>
        </p:sp>
        <p:sp>
          <p:nvSpPr>
            <p:cNvPr id="53341" name="Text Box 5"/>
            <p:cNvSpPr txBox="1">
              <a:spLocks noChangeArrowheads="1"/>
            </p:cNvSpPr>
            <p:nvPr/>
          </p:nvSpPr>
          <p:spPr bwMode="auto">
            <a:xfrm>
              <a:off x="1001" y="750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33CC33"/>
                  </a:solidFill>
                  <a:ea typeface="Arial" charset="0"/>
                  <a:cs typeface="Arial" charset="0"/>
                </a:rPr>
                <a:t>Glycol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7292" y="3472391"/>
            <a:ext cx="2365375" cy="1106488"/>
            <a:chOff x="2054" y="265"/>
            <a:chExt cx="1490" cy="697"/>
          </a:xfrm>
        </p:grpSpPr>
        <p:sp>
          <p:nvSpPr>
            <p:cNvPr id="53322" name="Rectangle 7"/>
            <p:cNvSpPr>
              <a:spLocks noChangeArrowheads="1"/>
            </p:cNvSpPr>
            <p:nvPr/>
          </p:nvSpPr>
          <p:spPr bwMode="auto">
            <a:xfrm>
              <a:off x="2164" y="562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3" name="Rectangle 8"/>
            <p:cNvSpPr>
              <a:spLocks noChangeArrowheads="1"/>
            </p:cNvSpPr>
            <p:nvPr/>
          </p:nvSpPr>
          <p:spPr bwMode="auto">
            <a:xfrm>
              <a:off x="2054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H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4" name="Rectangle 9"/>
            <p:cNvSpPr>
              <a:spLocks noChangeArrowheads="1"/>
            </p:cNvSpPr>
            <p:nvPr/>
          </p:nvSpPr>
          <p:spPr bwMode="auto">
            <a:xfrm>
              <a:off x="2458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C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5" name="Rectangle 10"/>
            <p:cNvSpPr>
              <a:spLocks noChangeArrowheads="1"/>
            </p:cNvSpPr>
            <p:nvPr/>
          </p:nvSpPr>
          <p:spPr bwMode="auto">
            <a:xfrm>
              <a:off x="2749" y="562"/>
              <a:ext cx="1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ea typeface="Arial" charset="0"/>
                  <a:cs typeface="Arial" charset="0"/>
                </a:rPr>
                <a:t>A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6" name="Rectangle 11"/>
            <p:cNvSpPr>
              <a:spLocks noChangeArrowheads="1"/>
            </p:cNvSpPr>
            <p:nvPr/>
          </p:nvSpPr>
          <p:spPr bwMode="auto">
            <a:xfrm>
              <a:off x="3036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C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7" name="Rectangle 12"/>
            <p:cNvSpPr>
              <a:spLocks noChangeArrowheads="1"/>
            </p:cNvSpPr>
            <p:nvPr/>
          </p:nvSpPr>
          <p:spPr bwMode="auto">
            <a:xfrm>
              <a:off x="3320" y="562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8" name="Rectangle 13"/>
            <p:cNvSpPr>
              <a:spLocks noChangeArrowheads="1"/>
            </p:cNvSpPr>
            <p:nvPr/>
          </p:nvSpPr>
          <p:spPr bwMode="auto">
            <a:xfrm>
              <a:off x="3440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H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29" name="Rectangle 14"/>
            <p:cNvSpPr>
              <a:spLocks noChangeArrowheads="1"/>
            </p:cNvSpPr>
            <p:nvPr/>
          </p:nvSpPr>
          <p:spPr bwMode="auto">
            <a:xfrm>
              <a:off x="2455" y="265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30" name="Rectangle 15"/>
            <p:cNvSpPr>
              <a:spLocks noChangeArrowheads="1"/>
            </p:cNvSpPr>
            <p:nvPr/>
          </p:nvSpPr>
          <p:spPr bwMode="auto">
            <a:xfrm>
              <a:off x="3033" y="265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31" name="Line 16"/>
            <p:cNvSpPr>
              <a:spLocks noChangeShapeType="1"/>
            </p:cNvSpPr>
            <p:nvPr/>
          </p:nvSpPr>
          <p:spPr bwMode="auto">
            <a:xfrm>
              <a:off x="2299" y="654"/>
              <a:ext cx="14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2" name="Line 17"/>
            <p:cNvSpPr>
              <a:spLocks noChangeShapeType="1"/>
            </p:cNvSpPr>
            <p:nvPr/>
          </p:nvSpPr>
          <p:spPr bwMode="auto">
            <a:xfrm>
              <a:off x="2583" y="654"/>
              <a:ext cx="1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3" name="Line 18"/>
            <p:cNvSpPr>
              <a:spLocks noChangeShapeType="1"/>
            </p:cNvSpPr>
            <p:nvPr/>
          </p:nvSpPr>
          <p:spPr bwMode="auto">
            <a:xfrm>
              <a:off x="2871" y="654"/>
              <a:ext cx="1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4" name="Line 19"/>
            <p:cNvSpPr>
              <a:spLocks noChangeShapeType="1"/>
            </p:cNvSpPr>
            <p:nvPr/>
          </p:nvSpPr>
          <p:spPr bwMode="auto">
            <a:xfrm>
              <a:off x="3161" y="654"/>
              <a:ext cx="14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5" name="Line 20"/>
            <p:cNvSpPr>
              <a:spLocks noChangeShapeType="1"/>
            </p:cNvSpPr>
            <p:nvPr/>
          </p:nvSpPr>
          <p:spPr bwMode="auto">
            <a:xfrm>
              <a:off x="2492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6" name="Line 21"/>
            <p:cNvSpPr>
              <a:spLocks noChangeShapeType="1"/>
            </p:cNvSpPr>
            <p:nvPr/>
          </p:nvSpPr>
          <p:spPr bwMode="auto">
            <a:xfrm>
              <a:off x="2538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7" name="Line 22"/>
            <p:cNvSpPr>
              <a:spLocks noChangeShapeType="1"/>
            </p:cNvSpPr>
            <p:nvPr/>
          </p:nvSpPr>
          <p:spPr bwMode="auto">
            <a:xfrm>
              <a:off x="3070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8" name="Line 23"/>
            <p:cNvSpPr>
              <a:spLocks noChangeShapeType="1"/>
            </p:cNvSpPr>
            <p:nvPr/>
          </p:nvSpPr>
          <p:spPr bwMode="auto">
            <a:xfrm>
              <a:off x="3116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9" name="Rectangle 24"/>
            <p:cNvSpPr>
              <a:spLocks noChangeArrowheads="1"/>
            </p:cNvSpPr>
            <p:nvPr/>
          </p:nvSpPr>
          <p:spPr bwMode="auto">
            <a:xfrm>
              <a:off x="2700" y="788"/>
              <a:ext cx="4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3366FF"/>
                  </a:solidFill>
                  <a:ea typeface="Arial" charset="0"/>
                  <a:cs typeface="Arial" charset="0"/>
                </a:rPr>
                <a:t>Di-acid</a:t>
              </a:r>
            </a:p>
          </p:txBody>
        </p:sp>
      </p:grpSp>
      <p:sp>
        <p:nvSpPr>
          <p:cNvPr id="53253" name="Rectangle 25"/>
          <p:cNvSpPr>
            <a:spLocks noChangeArrowheads="1"/>
          </p:cNvSpPr>
          <p:nvPr/>
        </p:nvSpPr>
        <p:spPr bwMode="auto">
          <a:xfrm>
            <a:off x="206375" y="1133475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a typeface="Arial" charset="0"/>
                <a:cs typeface="Arial" charset="0"/>
              </a:rPr>
              <a:t>Step 1: Monomers react</a:t>
            </a: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53266" name="Text Box 38"/>
          <p:cNvSpPr txBox="1">
            <a:spLocks noChangeArrowheads="1"/>
          </p:cNvSpPr>
          <p:nvPr/>
        </p:nvSpPr>
        <p:spPr bwMode="auto">
          <a:xfrm>
            <a:off x="2365375" y="173037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charset="0"/>
                <a:cs typeface="Arial" charset="0"/>
              </a:rPr>
              <a:t>+</a:t>
            </a:r>
          </a:p>
        </p:txBody>
      </p:sp>
      <p:sp>
        <p:nvSpPr>
          <p:cNvPr id="53272" name="Text Box 44"/>
          <p:cNvSpPr txBox="1">
            <a:spLocks noChangeArrowheads="1"/>
          </p:cNvSpPr>
          <p:nvPr/>
        </p:nvSpPr>
        <p:spPr bwMode="auto">
          <a:xfrm>
            <a:off x="245533" y="2633133"/>
            <a:ext cx="553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ea typeface="Arial" charset="0"/>
                <a:cs typeface="Arial" charset="0"/>
              </a:rPr>
              <a:t>Step 2: New molecule reacts with new monomers</a:t>
            </a:r>
          </a:p>
        </p:txBody>
      </p:sp>
      <p:grpSp>
        <p:nvGrpSpPr>
          <p:cNvPr id="4" name="Group 108"/>
          <p:cNvGrpSpPr/>
          <p:nvPr/>
        </p:nvGrpSpPr>
        <p:grpSpPr>
          <a:xfrm>
            <a:off x="3396201" y="3509436"/>
            <a:ext cx="3092450" cy="741363"/>
            <a:chOff x="1177925" y="3416300"/>
            <a:chExt cx="3092450" cy="741363"/>
          </a:xfrm>
        </p:grpSpPr>
        <p:sp>
          <p:nvSpPr>
            <p:cNvPr id="53260" name="Rectangle 32"/>
            <p:cNvSpPr>
              <a:spLocks noChangeArrowheads="1"/>
            </p:cNvSpPr>
            <p:nvPr/>
          </p:nvSpPr>
          <p:spPr bwMode="auto">
            <a:xfrm>
              <a:off x="2632075" y="3429000"/>
              <a:ext cx="177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61" name="Rectangle 33"/>
            <p:cNvSpPr>
              <a:spLocks noChangeArrowheads="1"/>
            </p:cNvSpPr>
            <p:nvPr/>
          </p:nvSpPr>
          <p:spPr bwMode="auto">
            <a:xfrm>
              <a:off x="3422650" y="3416300"/>
              <a:ext cx="1778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62" name="Line 34"/>
            <p:cNvSpPr>
              <a:spLocks noChangeShapeType="1"/>
            </p:cNvSpPr>
            <p:nvPr/>
          </p:nvSpPr>
          <p:spPr bwMode="auto">
            <a:xfrm>
              <a:off x="2690813" y="3676650"/>
              <a:ext cx="1587" cy="198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3" name="Line 35"/>
            <p:cNvSpPr>
              <a:spLocks noChangeShapeType="1"/>
            </p:cNvSpPr>
            <p:nvPr/>
          </p:nvSpPr>
          <p:spPr bwMode="auto">
            <a:xfrm>
              <a:off x="2749550" y="3676650"/>
              <a:ext cx="1588" cy="198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4" name="Line 36"/>
            <p:cNvSpPr>
              <a:spLocks noChangeShapeType="1"/>
            </p:cNvSpPr>
            <p:nvPr/>
          </p:nvSpPr>
          <p:spPr bwMode="auto">
            <a:xfrm>
              <a:off x="3494088" y="3651250"/>
              <a:ext cx="1587" cy="198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5" name="Line 37"/>
            <p:cNvSpPr>
              <a:spLocks noChangeShapeType="1"/>
            </p:cNvSpPr>
            <p:nvPr/>
          </p:nvSpPr>
          <p:spPr bwMode="auto">
            <a:xfrm>
              <a:off x="3552825" y="3651250"/>
              <a:ext cx="1588" cy="198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3" name="Text Box 45"/>
            <p:cNvSpPr txBox="1">
              <a:spLocks noChangeArrowheads="1"/>
            </p:cNvSpPr>
            <p:nvPr/>
          </p:nvSpPr>
          <p:spPr bwMode="auto">
            <a:xfrm>
              <a:off x="1177925" y="3790950"/>
              <a:ext cx="309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ea typeface="Arial" charset="0"/>
                  <a:cs typeface="Arial" charset="0"/>
                </a:rPr>
                <a:t>HO―</a:t>
              </a:r>
              <a:r>
                <a:rPr lang="en-US" sz="1800" b="1" dirty="0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 dirty="0">
                  <a:ea typeface="Arial" charset="0"/>
                  <a:cs typeface="Arial" charset="0"/>
                </a:rPr>
                <a:t>―O―C―</a:t>
              </a:r>
              <a:r>
                <a:rPr lang="en-US" sz="1800" b="1" dirty="0">
                  <a:solidFill>
                    <a:srgbClr val="0066FF"/>
                  </a:solidFill>
                  <a:ea typeface="Arial" charset="0"/>
                  <a:cs typeface="Arial" charset="0"/>
                </a:rPr>
                <a:t>A</a:t>
              </a:r>
              <a:r>
                <a:rPr lang="en-US" sz="1800" b="1" dirty="0">
                  <a:ea typeface="Arial" charset="0"/>
                  <a:cs typeface="Arial" charset="0"/>
                </a:rPr>
                <a:t>―C―OH</a:t>
              </a:r>
            </a:p>
          </p:txBody>
        </p:sp>
      </p:grpSp>
      <p:sp>
        <p:nvSpPr>
          <p:cNvPr id="53274" name="Text Box 46"/>
          <p:cNvSpPr txBox="1">
            <a:spLocks noChangeArrowheads="1"/>
          </p:cNvSpPr>
          <p:nvPr/>
        </p:nvSpPr>
        <p:spPr bwMode="auto">
          <a:xfrm>
            <a:off x="6406094" y="3884083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+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672263" y="3879324"/>
            <a:ext cx="1504950" cy="692151"/>
            <a:chOff x="2203" y="572"/>
            <a:chExt cx="948" cy="436"/>
          </a:xfrm>
        </p:grpSpPr>
        <p:sp>
          <p:nvSpPr>
            <p:cNvPr id="53320" name="Text Box 48"/>
            <p:cNvSpPr txBox="1">
              <a:spLocks noChangeArrowheads="1"/>
            </p:cNvSpPr>
            <p:nvPr/>
          </p:nvSpPr>
          <p:spPr bwMode="auto">
            <a:xfrm>
              <a:off x="2203" y="572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ea typeface="Arial" charset="0"/>
                  <a:cs typeface="Arial" charset="0"/>
                </a:rPr>
                <a:t>HO―</a:t>
              </a:r>
              <a:r>
                <a:rPr lang="en-US" sz="1800" b="1" dirty="0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 dirty="0">
                  <a:ea typeface="Arial" charset="0"/>
                  <a:cs typeface="Arial" charset="0"/>
                </a:rPr>
                <a:t>―OH</a:t>
              </a:r>
            </a:p>
          </p:txBody>
        </p:sp>
        <p:sp>
          <p:nvSpPr>
            <p:cNvPr id="53321" name="Text Box 49"/>
            <p:cNvSpPr txBox="1">
              <a:spLocks noChangeArrowheads="1"/>
            </p:cNvSpPr>
            <p:nvPr/>
          </p:nvSpPr>
          <p:spPr bwMode="auto">
            <a:xfrm>
              <a:off x="2489" y="777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33CC33"/>
                  </a:solidFill>
                  <a:ea typeface="Arial" charset="0"/>
                  <a:cs typeface="Arial" charset="0"/>
                </a:rPr>
                <a:t>Glycol</a:t>
              </a: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2678113" y="1314450"/>
            <a:ext cx="2365375" cy="1106488"/>
            <a:chOff x="2054" y="265"/>
            <a:chExt cx="1490" cy="697"/>
          </a:xfrm>
        </p:grpSpPr>
        <p:sp>
          <p:nvSpPr>
            <p:cNvPr id="53302" name="Rectangle 51"/>
            <p:cNvSpPr>
              <a:spLocks noChangeArrowheads="1"/>
            </p:cNvSpPr>
            <p:nvPr/>
          </p:nvSpPr>
          <p:spPr bwMode="auto">
            <a:xfrm>
              <a:off x="2164" y="562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3" name="Rectangle 52"/>
            <p:cNvSpPr>
              <a:spLocks noChangeArrowheads="1"/>
            </p:cNvSpPr>
            <p:nvPr/>
          </p:nvSpPr>
          <p:spPr bwMode="auto">
            <a:xfrm>
              <a:off x="2054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H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4" name="Rectangle 53"/>
            <p:cNvSpPr>
              <a:spLocks noChangeArrowheads="1"/>
            </p:cNvSpPr>
            <p:nvPr/>
          </p:nvSpPr>
          <p:spPr bwMode="auto">
            <a:xfrm>
              <a:off x="2458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C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5" name="Rectangle 54"/>
            <p:cNvSpPr>
              <a:spLocks noChangeArrowheads="1"/>
            </p:cNvSpPr>
            <p:nvPr/>
          </p:nvSpPr>
          <p:spPr bwMode="auto">
            <a:xfrm>
              <a:off x="2749" y="562"/>
              <a:ext cx="1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ea typeface="Arial" charset="0"/>
                  <a:cs typeface="Arial" charset="0"/>
                </a:rPr>
                <a:t>A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6" name="Rectangle 55"/>
            <p:cNvSpPr>
              <a:spLocks noChangeArrowheads="1"/>
            </p:cNvSpPr>
            <p:nvPr/>
          </p:nvSpPr>
          <p:spPr bwMode="auto">
            <a:xfrm>
              <a:off x="3036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C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7" name="Rectangle 56"/>
            <p:cNvSpPr>
              <a:spLocks noChangeArrowheads="1"/>
            </p:cNvSpPr>
            <p:nvPr/>
          </p:nvSpPr>
          <p:spPr bwMode="auto">
            <a:xfrm>
              <a:off x="3320" y="562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8" name="Rectangle 57"/>
            <p:cNvSpPr>
              <a:spLocks noChangeArrowheads="1"/>
            </p:cNvSpPr>
            <p:nvPr/>
          </p:nvSpPr>
          <p:spPr bwMode="auto">
            <a:xfrm>
              <a:off x="3440" y="56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H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09" name="Rectangle 58"/>
            <p:cNvSpPr>
              <a:spLocks noChangeArrowheads="1"/>
            </p:cNvSpPr>
            <p:nvPr/>
          </p:nvSpPr>
          <p:spPr bwMode="auto">
            <a:xfrm>
              <a:off x="2455" y="265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10" name="Rectangle 59"/>
            <p:cNvSpPr>
              <a:spLocks noChangeArrowheads="1"/>
            </p:cNvSpPr>
            <p:nvPr/>
          </p:nvSpPr>
          <p:spPr bwMode="auto">
            <a:xfrm>
              <a:off x="3033" y="265"/>
              <a:ext cx="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311" name="Line 60"/>
            <p:cNvSpPr>
              <a:spLocks noChangeShapeType="1"/>
            </p:cNvSpPr>
            <p:nvPr/>
          </p:nvSpPr>
          <p:spPr bwMode="auto">
            <a:xfrm>
              <a:off x="2299" y="654"/>
              <a:ext cx="14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2" name="Line 61"/>
            <p:cNvSpPr>
              <a:spLocks noChangeShapeType="1"/>
            </p:cNvSpPr>
            <p:nvPr/>
          </p:nvSpPr>
          <p:spPr bwMode="auto">
            <a:xfrm>
              <a:off x="2583" y="654"/>
              <a:ext cx="1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3" name="Line 62"/>
            <p:cNvSpPr>
              <a:spLocks noChangeShapeType="1"/>
            </p:cNvSpPr>
            <p:nvPr/>
          </p:nvSpPr>
          <p:spPr bwMode="auto">
            <a:xfrm>
              <a:off x="2871" y="654"/>
              <a:ext cx="15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4" name="Line 63"/>
            <p:cNvSpPr>
              <a:spLocks noChangeShapeType="1"/>
            </p:cNvSpPr>
            <p:nvPr/>
          </p:nvSpPr>
          <p:spPr bwMode="auto">
            <a:xfrm>
              <a:off x="3161" y="654"/>
              <a:ext cx="14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5" name="Line 64"/>
            <p:cNvSpPr>
              <a:spLocks noChangeShapeType="1"/>
            </p:cNvSpPr>
            <p:nvPr/>
          </p:nvSpPr>
          <p:spPr bwMode="auto">
            <a:xfrm>
              <a:off x="2492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6" name="Line 65"/>
            <p:cNvSpPr>
              <a:spLocks noChangeShapeType="1"/>
            </p:cNvSpPr>
            <p:nvPr/>
          </p:nvSpPr>
          <p:spPr bwMode="auto">
            <a:xfrm>
              <a:off x="2538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7" name="Line 66"/>
            <p:cNvSpPr>
              <a:spLocks noChangeShapeType="1"/>
            </p:cNvSpPr>
            <p:nvPr/>
          </p:nvSpPr>
          <p:spPr bwMode="auto">
            <a:xfrm>
              <a:off x="3070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8" name="Line 67"/>
            <p:cNvSpPr>
              <a:spLocks noChangeShapeType="1"/>
            </p:cNvSpPr>
            <p:nvPr/>
          </p:nvSpPr>
          <p:spPr bwMode="auto">
            <a:xfrm>
              <a:off x="3116" y="442"/>
              <a:ext cx="1" cy="13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9" name="Rectangle 68"/>
            <p:cNvSpPr>
              <a:spLocks noChangeArrowheads="1"/>
            </p:cNvSpPr>
            <p:nvPr/>
          </p:nvSpPr>
          <p:spPr bwMode="auto">
            <a:xfrm>
              <a:off x="2700" y="788"/>
              <a:ext cx="4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3366FF"/>
                  </a:solidFill>
                  <a:ea typeface="Arial" charset="0"/>
                  <a:cs typeface="Arial" charset="0"/>
                </a:rPr>
                <a:t>Di-acid</a:t>
              </a:r>
            </a:p>
          </p:txBody>
        </p:sp>
      </p:grpSp>
      <p:sp>
        <p:nvSpPr>
          <p:cNvPr id="53277" name="Text Box 69"/>
          <p:cNvSpPr txBox="1">
            <a:spLocks noChangeArrowheads="1"/>
          </p:cNvSpPr>
          <p:nvPr/>
        </p:nvSpPr>
        <p:spPr bwMode="auto">
          <a:xfrm>
            <a:off x="3121025" y="3886201"/>
            <a:ext cx="317500" cy="3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+</a:t>
            </a: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1558925" y="5181600"/>
            <a:ext cx="5492750" cy="1438275"/>
            <a:chOff x="726" y="2048"/>
            <a:chExt cx="3460" cy="906"/>
          </a:xfrm>
        </p:grpSpPr>
        <p:sp>
          <p:nvSpPr>
            <p:cNvPr id="53283" name="Rectangle 71"/>
            <p:cNvSpPr>
              <a:spLocks noChangeArrowheads="1"/>
            </p:cNvSpPr>
            <p:nvPr/>
          </p:nvSpPr>
          <p:spPr bwMode="auto">
            <a:xfrm>
              <a:off x="1599" y="2773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a typeface="Arial" charset="0"/>
                  <a:cs typeface="Arial" charset="0"/>
                </a:rPr>
                <a:t>Ester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84" name="Rectangle 72"/>
            <p:cNvSpPr>
              <a:spLocks noChangeArrowheads="1"/>
            </p:cNvSpPr>
            <p:nvPr/>
          </p:nvSpPr>
          <p:spPr bwMode="auto">
            <a:xfrm>
              <a:off x="2384" y="278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a typeface="Arial" charset="0"/>
                  <a:cs typeface="Arial" charset="0"/>
                </a:rPr>
                <a:t>Ester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85" name="Rectangle 73"/>
            <p:cNvSpPr>
              <a:spLocks noChangeArrowheads="1"/>
            </p:cNvSpPr>
            <p:nvPr/>
          </p:nvSpPr>
          <p:spPr bwMode="auto">
            <a:xfrm>
              <a:off x="3148" y="2781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a typeface="Arial" charset="0"/>
                  <a:cs typeface="Arial" charset="0"/>
                </a:rPr>
                <a:t>Ester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86" name="Rectangle 74"/>
            <p:cNvSpPr>
              <a:spLocks noChangeArrowheads="1"/>
            </p:cNvSpPr>
            <p:nvPr/>
          </p:nvSpPr>
          <p:spPr bwMode="auto">
            <a:xfrm>
              <a:off x="1128" y="2156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87" name="Rectangle 75"/>
            <p:cNvSpPr>
              <a:spLocks noChangeArrowheads="1"/>
            </p:cNvSpPr>
            <p:nvPr/>
          </p:nvSpPr>
          <p:spPr bwMode="auto">
            <a:xfrm>
              <a:off x="1634" y="2156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88" name="Line 76"/>
            <p:cNvSpPr>
              <a:spLocks noChangeShapeType="1"/>
            </p:cNvSpPr>
            <p:nvPr/>
          </p:nvSpPr>
          <p:spPr bwMode="auto">
            <a:xfrm>
              <a:off x="1173" y="2319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9" name="Line 77"/>
            <p:cNvSpPr>
              <a:spLocks noChangeShapeType="1"/>
            </p:cNvSpPr>
            <p:nvPr/>
          </p:nvSpPr>
          <p:spPr bwMode="auto">
            <a:xfrm>
              <a:off x="1203" y="2319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0" name="Line 78"/>
            <p:cNvSpPr>
              <a:spLocks noChangeShapeType="1"/>
            </p:cNvSpPr>
            <p:nvPr/>
          </p:nvSpPr>
          <p:spPr bwMode="auto">
            <a:xfrm>
              <a:off x="1671" y="2311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1" name="Line 79"/>
            <p:cNvSpPr>
              <a:spLocks noChangeShapeType="1"/>
            </p:cNvSpPr>
            <p:nvPr/>
          </p:nvSpPr>
          <p:spPr bwMode="auto">
            <a:xfrm>
              <a:off x="1701" y="2311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2" name="Rectangle 80"/>
            <p:cNvSpPr>
              <a:spLocks noChangeArrowheads="1"/>
            </p:cNvSpPr>
            <p:nvPr/>
          </p:nvSpPr>
          <p:spPr bwMode="auto">
            <a:xfrm>
              <a:off x="2640" y="2140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93" name="Rectangle 81"/>
            <p:cNvSpPr>
              <a:spLocks noChangeArrowheads="1"/>
            </p:cNvSpPr>
            <p:nvPr/>
          </p:nvSpPr>
          <p:spPr bwMode="auto">
            <a:xfrm>
              <a:off x="3146" y="2148"/>
              <a:ext cx="11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94" name="Line 82"/>
            <p:cNvSpPr>
              <a:spLocks noChangeShapeType="1"/>
            </p:cNvSpPr>
            <p:nvPr/>
          </p:nvSpPr>
          <p:spPr bwMode="auto">
            <a:xfrm>
              <a:off x="2685" y="2303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5" name="Line 83"/>
            <p:cNvSpPr>
              <a:spLocks noChangeShapeType="1"/>
            </p:cNvSpPr>
            <p:nvPr/>
          </p:nvSpPr>
          <p:spPr bwMode="auto">
            <a:xfrm>
              <a:off x="3186" y="2311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6" name="Line 84"/>
            <p:cNvSpPr>
              <a:spLocks noChangeShapeType="1"/>
            </p:cNvSpPr>
            <p:nvPr/>
          </p:nvSpPr>
          <p:spPr bwMode="auto">
            <a:xfrm>
              <a:off x="2711" y="2303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7" name="Line 85"/>
            <p:cNvSpPr>
              <a:spLocks noChangeShapeType="1"/>
            </p:cNvSpPr>
            <p:nvPr/>
          </p:nvSpPr>
          <p:spPr bwMode="auto">
            <a:xfrm>
              <a:off x="3220" y="2311"/>
              <a:ext cx="1" cy="1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8" name="Text Box 86"/>
            <p:cNvSpPr txBox="1">
              <a:spLocks noChangeArrowheads="1"/>
            </p:cNvSpPr>
            <p:nvPr/>
          </p:nvSpPr>
          <p:spPr bwMode="auto">
            <a:xfrm>
              <a:off x="726" y="2391"/>
              <a:ext cx="3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ea typeface="Arial" charset="0"/>
                  <a:cs typeface="Arial" charset="0"/>
                </a:rPr>
                <a:t>HO―C―</a:t>
              </a:r>
              <a:r>
                <a:rPr lang="en-US" sz="1800" b="1">
                  <a:solidFill>
                    <a:srgbClr val="0066FF"/>
                  </a:solidFill>
                  <a:ea typeface="Arial" charset="0"/>
                  <a:cs typeface="Arial" charset="0"/>
                </a:rPr>
                <a:t>A</a:t>
              </a:r>
              <a:r>
                <a:rPr lang="en-US" sz="1800" b="1">
                  <a:ea typeface="Arial" charset="0"/>
                  <a:cs typeface="Arial" charset="0"/>
                </a:rPr>
                <a:t>―C―O―</a:t>
              </a:r>
              <a:r>
                <a:rPr lang="en-US" sz="1800" b="1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>
                  <a:ea typeface="Arial" charset="0"/>
                  <a:cs typeface="Arial" charset="0"/>
                </a:rPr>
                <a:t>―O―C―</a:t>
              </a:r>
              <a:r>
                <a:rPr lang="en-US" sz="1800" b="1">
                  <a:solidFill>
                    <a:srgbClr val="0066FF"/>
                  </a:solidFill>
                  <a:ea typeface="Arial" charset="0"/>
                  <a:cs typeface="Arial" charset="0"/>
                </a:rPr>
                <a:t>A</a:t>
              </a:r>
              <a:r>
                <a:rPr lang="en-US" sz="1800" b="1">
                  <a:ea typeface="Arial" charset="0"/>
                  <a:cs typeface="Arial" charset="0"/>
                </a:rPr>
                <a:t>―C―O―</a:t>
              </a:r>
              <a:r>
                <a:rPr lang="en-US" sz="1800" b="1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>
                  <a:ea typeface="Arial" charset="0"/>
                  <a:cs typeface="Arial" charset="0"/>
                </a:rPr>
                <a:t>―OH</a:t>
              </a:r>
            </a:p>
          </p:txBody>
        </p:sp>
        <p:sp>
          <p:nvSpPr>
            <p:cNvPr id="53299" name="Rectangle 87"/>
            <p:cNvSpPr>
              <a:spLocks noChangeArrowheads="1"/>
            </p:cNvSpPr>
            <p:nvPr/>
          </p:nvSpPr>
          <p:spPr bwMode="auto">
            <a:xfrm>
              <a:off x="1544" y="2072"/>
              <a:ext cx="504" cy="6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0" name="Rectangle 88"/>
            <p:cNvSpPr>
              <a:spLocks noChangeArrowheads="1"/>
            </p:cNvSpPr>
            <p:nvPr/>
          </p:nvSpPr>
          <p:spPr bwMode="auto">
            <a:xfrm>
              <a:off x="2320" y="2048"/>
              <a:ext cx="50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1" name="Rectangle 89"/>
            <p:cNvSpPr>
              <a:spLocks noChangeArrowheads="1"/>
            </p:cNvSpPr>
            <p:nvPr/>
          </p:nvSpPr>
          <p:spPr bwMode="auto">
            <a:xfrm>
              <a:off x="3072" y="2056"/>
              <a:ext cx="504" cy="6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79" name="Line 90"/>
          <p:cNvSpPr>
            <a:spLocks noChangeShapeType="1"/>
          </p:cNvSpPr>
          <p:nvPr/>
        </p:nvSpPr>
        <p:spPr bwMode="auto">
          <a:xfrm>
            <a:off x="4368800" y="436245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0" name="Text Box 91"/>
          <p:cNvSpPr txBox="1">
            <a:spLocks noChangeArrowheads="1"/>
          </p:cNvSpPr>
          <p:nvPr/>
        </p:nvSpPr>
        <p:spPr bwMode="auto">
          <a:xfrm>
            <a:off x="297648" y="312738"/>
            <a:ext cx="82282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ea typeface="Arial" charset="0"/>
                <a:cs typeface="Arial" charset="0"/>
              </a:rPr>
              <a:t>Condensation Polymerization </a:t>
            </a:r>
            <a:r>
              <a:rPr lang="en-US" sz="2800" dirty="0">
                <a:ea typeface="Arial" charset="0"/>
                <a:cs typeface="Arial" charset="0"/>
              </a:rPr>
              <a:t>of a typical polyester</a:t>
            </a:r>
          </a:p>
        </p:txBody>
      </p:sp>
      <p:grpSp>
        <p:nvGrpSpPr>
          <p:cNvPr id="8" name="Group 104"/>
          <p:cNvGrpSpPr/>
          <p:nvPr/>
        </p:nvGrpSpPr>
        <p:grpSpPr>
          <a:xfrm>
            <a:off x="5091113" y="1177925"/>
            <a:ext cx="4008437" cy="1711325"/>
            <a:chOff x="5091113" y="1177925"/>
            <a:chExt cx="4008437" cy="1711325"/>
          </a:xfrm>
        </p:grpSpPr>
        <p:sp>
          <p:nvSpPr>
            <p:cNvPr id="53250" name="Text Box 2"/>
            <p:cNvSpPr txBox="1">
              <a:spLocks noChangeArrowheads="1"/>
            </p:cNvSpPr>
            <p:nvPr/>
          </p:nvSpPr>
          <p:spPr bwMode="auto">
            <a:xfrm>
              <a:off x="5357813" y="1711325"/>
              <a:ext cx="309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ea typeface="Arial" charset="0"/>
                  <a:cs typeface="Arial" charset="0"/>
                </a:rPr>
                <a:t>HO―</a:t>
              </a:r>
              <a:r>
                <a:rPr lang="en-US" sz="1800" b="1">
                  <a:solidFill>
                    <a:srgbClr val="33CC33"/>
                  </a:solidFill>
                  <a:ea typeface="Arial" charset="0"/>
                  <a:cs typeface="Arial" charset="0"/>
                </a:rPr>
                <a:t>G</a:t>
              </a:r>
              <a:r>
                <a:rPr lang="en-US" sz="1800" b="1">
                  <a:ea typeface="Arial" charset="0"/>
                  <a:cs typeface="Arial" charset="0"/>
                </a:rPr>
                <a:t>―O―C―</a:t>
              </a:r>
              <a:r>
                <a:rPr lang="en-US" sz="1800" b="1">
                  <a:solidFill>
                    <a:srgbClr val="0066FF"/>
                  </a:solidFill>
                  <a:ea typeface="Arial" charset="0"/>
                  <a:cs typeface="Arial" charset="0"/>
                </a:rPr>
                <a:t>A</a:t>
              </a:r>
              <a:r>
                <a:rPr lang="en-US" sz="1800" b="1">
                  <a:ea typeface="Arial" charset="0"/>
                  <a:cs typeface="Arial" charset="0"/>
                </a:rPr>
                <a:t>―C―OH</a:t>
              </a:r>
              <a:endParaRPr lang="en-US" sz="1800" b="1">
                <a:solidFill>
                  <a:srgbClr val="33CC33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3254" name="Rectangle 26"/>
            <p:cNvSpPr>
              <a:spLocks noChangeArrowheads="1"/>
            </p:cNvSpPr>
            <p:nvPr/>
          </p:nvSpPr>
          <p:spPr bwMode="auto">
            <a:xfrm>
              <a:off x="7577138" y="1281113"/>
              <a:ext cx="177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55" name="Rectangle 27"/>
            <p:cNvSpPr>
              <a:spLocks noChangeArrowheads="1"/>
            </p:cNvSpPr>
            <p:nvPr/>
          </p:nvSpPr>
          <p:spPr bwMode="auto">
            <a:xfrm>
              <a:off x="6792913" y="1268413"/>
              <a:ext cx="177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a typeface="Arial" charset="0"/>
                  <a:cs typeface="Arial" charset="0"/>
                </a:rPr>
                <a:t>O</a:t>
              </a: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53256" name="Line 28"/>
            <p:cNvSpPr>
              <a:spLocks noChangeShapeType="1"/>
            </p:cNvSpPr>
            <p:nvPr/>
          </p:nvSpPr>
          <p:spPr bwMode="auto">
            <a:xfrm>
              <a:off x="7648575" y="1566863"/>
              <a:ext cx="1588" cy="1984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7" name="Line 29"/>
            <p:cNvSpPr>
              <a:spLocks noChangeShapeType="1"/>
            </p:cNvSpPr>
            <p:nvPr/>
          </p:nvSpPr>
          <p:spPr bwMode="auto">
            <a:xfrm>
              <a:off x="7708900" y="1566863"/>
              <a:ext cx="1588" cy="1984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Line 30"/>
            <p:cNvSpPr>
              <a:spLocks noChangeShapeType="1"/>
            </p:cNvSpPr>
            <p:nvPr/>
          </p:nvSpPr>
          <p:spPr bwMode="auto">
            <a:xfrm>
              <a:off x="6877050" y="1566863"/>
              <a:ext cx="1588" cy="1984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9" name="Line 31"/>
            <p:cNvSpPr>
              <a:spLocks noChangeShapeType="1"/>
            </p:cNvSpPr>
            <p:nvPr/>
          </p:nvSpPr>
          <p:spPr bwMode="auto">
            <a:xfrm>
              <a:off x="6937375" y="1566863"/>
              <a:ext cx="1588" cy="19843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7" name="Line 39"/>
            <p:cNvSpPr>
              <a:spLocks noChangeShapeType="1"/>
            </p:cNvSpPr>
            <p:nvPr/>
          </p:nvSpPr>
          <p:spPr bwMode="auto">
            <a:xfrm>
              <a:off x="5091113" y="1911350"/>
              <a:ext cx="33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8" name="Rectangle 40"/>
            <p:cNvSpPr>
              <a:spLocks noChangeArrowheads="1"/>
            </p:cNvSpPr>
            <p:nvPr/>
          </p:nvSpPr>
          <p:spPr bwMode="auto">
            <a:xfrm>
              <a:off x="6324600" y="1177925"/>
              <a:ext cx="800100" cy="1054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9" name="Text Box 41"/>
            <p:cNvSpPr txBox="1">
              <a:spLocks noChangeArrowheads="1"/>
            </p:cNvSpPr>
            <p:nvPr/>
          </p:nvSpPr>
          <p:spPr bwMode="auto">
            <a:xfrm>
              <a:off x="6334125" y="2217738"/>
              <a:ext cx="717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ea typeface="Arial" charset="0"/>
                  <a:cs typeface="Arial" charset="0"/>
                </a:rPr>
                <a:t>Ester</a:t>
              </a:r>
            </a:p>
          </p:txBody>
        </p:sp>
        <p:sp>
          <p:nvSpPr>
            <p:cNvPr id="53270" name="Line 42"/>
            <p:cNvSpPr>
              <a:spLocks noChangeShapeType="1"/>
            </p:cNvSpPr>
            <p:nvPr/>
          </p:nvSpPr>
          <p:spPr bwMode="auto">
            <a:xfrm flipH="1" flipV="1">
              <a:off x="6718300" y="1952625"/>
              <a:ext cx="876300" cy="66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1" name="Text Box 43"/>
            <p:cNvSpPr txBox="1">
              <a:spLocks noChangeArrowheads="1"/>
            </p:cNvSpPr>
            <p:nvPr/>
          </p:nvSpPr>
          <p:spPr bwMode="auto">
            <a:xfrm>
              <a:off x="7096125" y="2522538"/>
              <a:ext cx="12128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ea typeface="Arial" charset="0"/>
                  <a:cs typeface="Arial" charset="0"/>
                </a:rPr>
                <a:t>New bond</a:t>
              </a:r>
            </a:p>
          </p:txBody>
        </p:sp>
        <p:sp>
          <p:nvSpPr>
            <p:cNvPr id="53281" name="Text Box 92"/>
            <p:cNvSpPr txBox="1">
              <a:spLocks noChangeArrowheads="1"/>
            </p:cNvSpPr>
            <p:nvPr/>
          </p:nvSpPr>
          <p:spPr bwMode="auto">
            <a:xfrm>
              <a:off x="8291513" y="1717675"/>
              <a:ext cx="8080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ea typeface="Arial" charset="0"/>
                  <a:cs typeface="Arial" charset="0"/>
                </a:rPr>
                <a:t>+ </a:t>
              </a:r>
              <a:r>
                <a:rPr lang="en-US" sz="1800" b="1">
                  <a:ea typeface="Arial" charset="0"/>
                  <a:cs typeface="Arial" charset="0"/>
                </a:rPr>
                <a:t>H</a:t>
              </a:r>
              <a:r>
                <a:rPr lang="en-US" sz="1800" b="1" baseline="-25000">
                  <a:ea typeface="Arial" charset="0"/>
                  <a:cs typeface="Arial" charset="0"/>
                </a:rPr>
                <a:t>2</a:t>
              </a:r>
              <a:r>
                <a:rPr lang="en-US" sz="1800" b="1">
                  <a:ea typeface="Arial" charset="0"/>
                  <a:cs typeface="Arial" charset="0"/>
                </a:rPr>
                <a:t>O</a:t>
              </a:r>
            </a:p>
          </p:txBody>
        </p:sp>
      </p:grpSp>
      <p:sp>
        <p:nvSpPr>
          <p:cNvPr id="53282" name="Text Box 93"/>
          <p:cNvSpPr txBox="1">
            <a:spLocks noChangeArrowheads="1"/>
          </p:cNvSpPr>
          <p:nvPr/>
        </p:nvSpPr>
        <p:spPr bwMode="auto">
          <a:xfrm>
            <a:off x="7200900" y="5708650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charset="0"/>
                <a:cs typeface="Arial" charset="0"/>
              </a:rPr>
              <a:t>+ </a:t>
            </a:r>
            <a:r>
              <a:rPr lang="en-US" sz="1800" b="1" dirty="0">
                <a:ea typeface="Arial" charset="0"/>
                <a:cs typeface="Arial" charset="0"/>
              </a:rPr>
              <a:t>2 H</a:t>
            </a:r>
            <a:r>
              <a:rPr lang="en-US" sz="1800" b="1" baseline="-25000" dirty="0">
                <a:ea typeface="Arial" charset="0"/>
                <a:cs typeface="Arial" charset="0"/>
              </a:rPr>
              <a:t>2</a:t>
            </a:r>
            <a:r>
              <a:rPr lang="en-US" sz="1800" b="1" dirty="0">
                <a:ea typeface="Arial" charset="0"/>
                <a:cs typeface="Arial" charset="0"/>
              </a:rPr>
              <a:t>O</a:t>
            </a:r>
          </a:p>
        </p:txBody>
      </p:sp>
      <p:sp>
        <p:nvSpPr>
          <p:cNvPr id="9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381750"/>
            <a:ext cx="561667" cy="330640"/>
          </a:xfrm>
        </p:spPr>
        <p:txBody>
          <a:bodyPr/>
          <a:lstStyle/>
          <a:p>
            <a:pPr algn="r"/>
            <a:fld id="{9B95BD15-7FE7-B442-9629-82FD154D891A}" type="slidenum">
              <a:rPr lang="en-US"/>
              <a:pPr algn="r"/>
              <a:t>50</a:t>
            </a:fld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2209799" y="1676400"/>
            <a:ext cx="211667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641597" y="1710266"/>
            <a:ext cx="397934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2311400" y="1480256"/>
            <a:ext cx="508000" cy="238477"/>
          </a:xfrm>
          <a:custGeom>
            <a:avLst/>
            <a:gdLst>
              <a:gd name="connsiteX0" fmla="*/ 0 w 508000"/>
              <a:gd name="connsiteY0" fmla="*/ 196144 h 238477"/>
              <a:gd name="connsiteX1" fmla="*/ 93133 w 508000"/>
              <a:gd name="connsiteY1" fmla="*/ 35277 h 238477"/>
              <a:gd name="connsiteX2" fmla="*/ 279400 w 508000"/>
              <a:gd name="connsiteY2" fmla="*/ 1411 h 238477"/>
              <a:gd name="connsiteX3" fmla="*/ 423333 w 508000"/>
              <a:gd name="connsiteY3" fmla="*/ 43744 h 238477"/>
              <a:gd name="connsiteX4" fmla="*/ 491067 w 508000"/>
              <a:gd name="connsiteY4" fmla="*/ 170744 h 238477"/>
              <a:gd name="connsiteX5" fmla="*/ 508000 w 508000"/>
              <a:gd name="connsiteY5" fmla="*/ 238477 h 23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00" h="238477">
                <a:moveTo>
                  <a:pt x="0" y="196144"/>
                </a:moveTo>
                <a:cubicBezTo>
                  <a:pt x="23283" y="131938"/>
                  <a:pt x="46566" y="67732"/>
                  <a:pt x="93133" y="35277"/>
                </a:cubicBezTo>
                <a:cubicBezTo>
                  <a:pt x="139700" y="2822"/>
                  <a:pt x="224367" y="0"/>
                  <a:pt x="279400" y="1411"/>
                </a:cubicBezTo>
                <a:cubicBezTo>
                  <a:pt x="334433" y="2822"/>
                  <a:pt x="388055" y="15522"/>
                  <a:pt x="423333" y="43744"/>
                </a:cubicBezTo>
                <a:cubicBezTo>
                  <a:pt x="458611" y="71966"/>
                  <a:pt x="476956" y="138289"/>
                  <a:pt x="491067" y="170744"/>
                </a:cubicBezTo>
                <a:cubicBezTo>
                  <a:pt x="505178" y="203199"/>
                  <a:pt x="508000" y="238477"/>
                  <a:pt x="508000" y="23847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714066" y="3793066"/>
            <a:ext cx="211667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028264" y="3767666"/>
            <a:ext cx="397934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6299200" y="3571524"/>
            <a:ext cx="508000" cy="238477"/>
          </a:xfrm>
          <a:custGeom>
            <a:avLst/>
            <a:gdLst>
              <a:gd name="connsiteX0" fmla="*/ 0 w 508000"/>
              <a:gd name="connsiteY0" fmla="*/ 196144 h 238477"/>
              <a:gd name="connsiteX1" fmla="*/ 93133 w 508000"/>
              <a:gd name="connsiteY1" fmla="*/ 35277 h 238477"/>
              <a:gd name="connsiteX2" fmla="*/ 279400 w 508000"/>
              <a:gd name="connsiteY2" fmla="*/ 1411 h 238477"/>
              <a:gd name="connsiteX3" fmla="*/ 423333 w 508000"/>
              <a:gd name="connsiteY3" fmla="*/ 43744 h 238477"/>
              <a:gd name="connsiteX4" fmla="*/ 491067 w 508000"/>
              <a:gd name="connsiteY4" fmla="*/ 170744 h 238477"/>
              <a:gd name="connsiteX5" fmla="*/ 508000 w 508000"/>
              <a:gd name="connsiteY5" fmla="*/ 238477 h 23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00" h="238477">
                <a:moveTo>
                  <a:pt x="0" y="196144"/>
                </a:moveTo>
                <a:cubicBezTo>
                  <a:pt x="23283" y="131938"/>
                  <a:pt x="46566" y="67732"/>
                  <a:pt x="93133" y="35277"/>
                </a:cubicBezTo>
                <a:cubicBezTo>
                  <a:pt x="139700" y="2822"/>
                  <a:pt x="224367" y="0"/>
                  <a:pt x="279400" y="1411"/>
                </a:cubicBezTo>
                <a:cubicBezTo>
                  <a:pt x="334433" y="2822"/>
                  <a:pt x="388055" y="15522"/>
                  <a:pt x="423333" y="43744"/>
                </a:cubicBezTo>
                <a:cubicBezTo>
                  <a:pt x="458611" y="71966"/>
                  <a:pt x="476956" y="138289"/>
                  <a:pt x="491067" y="170744"/>
                </a:cubicBezTo>
                <a:cubicBezTo>
                  <a:pt x="505178" y="203199"/>
                  <a:pt x="508000" y="238477"/>
                  <a:pt x="508000" y="23847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743197" y="3843866"/>
            <a:ext cx="397934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454400" y="3843866"/>
            <a:ext cx="211667" cy="482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3005667" y="3639257"/>
            <a:ext cx="508000" cy="238477"/>
          </a:xfrm>
          <a:custGeom>
            <a:avLst/>
            <a:gdLst>
              <a:gd name="connsiteX0" fmla="*/ 0 w 508000"/>
              <a:gd name="connsiteY0" fmla="*/ 196144 h 238477"/>
              <a:gd name="connsiteX1" fmla="*/ 93133 w 508000"/>
              <a:gd name="connsiteY1" fmla="*/ 35277 h 238477"/>
              <a:gd name="connsiteX2" fmla="*/ 279400 w 508000"/>
              <a:gd name="connsiteY2" fmla="*/ 1411 h 238477"/>
              <a:gd name="connsiteX3" fmla="*/ 423333 w 508000"/>
              <a:gd name="connsiteY3" fmla="*/ 43744 h 238477"/>
              <a:gd name="connsiteX4" fmla="*/ 491067 w 508000"/>
              <a:gd name="connsiteY4" fmla="*/ 170744 h 238477"/>
              <a:gd name="connsiteX5" fmla="*/ 508000 w 508000"/>
              <a:gd name="connsiteY5" fmla="*/ 238477 h 23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000" h="238477">
                <a:moveTo>
                  <a:pt x="0" y="196144"/>
                </a:moveTo>
                <a:cubicBezTo>
                  <a:pt x="23283" y="131938"/>
                  <a:pt x="46566" y="67732"/>
                  <a:pt x="93133" y="35277"/>
                </a:cubicBezTo>
                <a:cubicBezTo>
                  <a:pt x="139700" y="2822"/>
                  <a:pt x="224367" y="0"/>
                  <a:pt x="279400" y="1411"/>
                </a:cubicBezTo>
                <a:cubicBezTo>
                  <a:pt x="334433" y="2822"/>
                  <a:pt x="388055" y="15522"/>
                  <a:pt x="423333" y="43744"/>
                </a:cubicBezTo>
                <a:cubicBezTo>
                  <a:pt x="458611" y="71966"/>
                  <a:pt x="476956" y="138289"/>
                  <a:pt x="491067" y="170744"/>
                </a:cubicBezTo>
                <a:cubicBezTo>
                  <a:pt x="505178" y="203199"/>
                  <a:pt x="508000" y="238477"/>
                  <a:pt x="508000" y="238477"/>
                </a:cubicBezTo>
              </a:path>
            </a:pathLst>
          </a:cu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2" grpId="0"/>
      <p:bldP spid="53274" grpId="0"/>
      <p:bldP spid="53277" grpId="0"/>
      <p:bldP spid="53279" grpId="0" animBg="1"/>
      <p:bldP spid="53282" grpId="0"/>
      <p:bldP spid="95" grpId="0" animBg="1"/>
      <p:bldP spid="96" grpId="0" animBg="1"/>
      <p:bldP spid="104" grpId="0" animBg="1"/>
      <p:bldP spid="106" grpId="0" animBg="1"/>
      <p:bldP spid="107" grpId="0" animBg="1"/>
      <p:bldP spid="110" grpId="0" animBg="1"/>
      <p:bldP spid="1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Condensation Polymerization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229600" cy="609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Monomers/Polymers</a:t>
            </a:r>
          </a:p>
        </p:txBody>
      </p:sp>
      <p:pic>
        <p:nvPicPr>
          <p:cNvPr id="76804" name="Picture 4" descr="/Users/abs3/Documents/Mfg 355/videos/Condensation Polymerization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35100" y="1981200"/>
            <a:ext cx="61849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0" fill="hold"/>
                                        <p:tgtEl>
                                          <p:spTgt spid="7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4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Addition vs. Condensation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74838"/>
            <a:ext cx="30480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500" smtClean="0">
                <a:ea typeface="+mn-ea"/>
              </a:rPr>
              <a:t>Polymer Growth Mechanism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500" smtClean="0">
                <a:ea typeface="+mn-ea"/>
              </a:rPr>
              <a:t>Dependence on previous step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50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500" smtClean="0">
                <a:ea typeface="+mn-ea"/>
              </a:rPr>
              <a:t>Initiator needed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500" smtClean="0">
                <a:ea typeface="+mn-ea"/>
              </a:rPr>
              <a:t>Type of monomer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50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500" smtClean="0">
                <a:ea typeface="+mn-ea"/>
              </a:rPr>
              <a:t>Number of active sites (functional groups) per monomer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500" smtClean="0">
                <a:ea typeface="+mn-ea"/>
              </a:rPr>
              <a:t>Number of different types of monomers needed to form polymer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500" smtClean="0">
                <a:ea typeface="+mn-ea"/>
              </a:rPr>
              <a:t>By-product formed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500" smtClean="0">
                <a:ea typeface="+mn-ea"/>
              </a:rPr>
              <a:t>Basic (polymer repeat unit) representation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50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500" smtClean="0">
                <a:ea typeface="+mn-ea"/>
              </a:rPr>
              <a:t>Polymer chain characteristics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500" smtClean="0">
                <a:ea typeface="+mn-ea"/>
              </a:rPr>
              <a:t>Branching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874838"/>
            <a:ext cx="2819400" cy="4525962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1500" dirty="0">
                <a:solidFill>
                  <a:srgbClr val="3366FF"/>
                </a:solidFill>
                <a:effectLst/>
              </a:rPr>
              <a:t>Chain reaction</a:t>
            </a:r>
          </a:p>
          <a:p>
            <a:pPr eaLnBrk="1" hangingPunct="1">
              <a:buFont typeface="Wingdings" charset="2"/>
              <a:buNone/>
            </a:pPr>
            <a:r>
              <a:rPr lang="en-US" sz="1500" dirty="0">
                <a:solidFill>
                  <a:srgbClr val="3366FF"/>
                </a:solidFill>
                <a:effectLst/>
              </a:rPr>
              <a:t>Yes—dependent sequential events</a:t>
            </a:r>
          </a:p>
          <a:p>
            <a:pPr eaLnBrk="1" hangingPunct="1">
              <a:buFont typeface="Wingdings" charset="2"/>
              <a:buNone/>
            </a:pPr>
            <a:r>
              <a:rPr lang="en-US" sz="1500" dirty="0">
                <a:solidFill>
                  <a:srgbClr val="3366FF"/>
                </a:solidFill>
                <a:effectLst/>
              </a:rPr>
              <a:t>Yes</a:t>
            </a:r>
          </a:p>
          <a:p>
            <a:pPr eaLnBrk="1" hangingPunct="1">
              <a:buFont typeface="Wingdings" charset="2"/>
              <a:buNone/>
            </a:pPr>
            <a:r>
              <a:rPr lang="en-US" sz="1500" dirty="0">
                <a:solidFill>
                  <a:srgbClr val="3366FF"/>
                </a:solidFill>
                <a:effectLst/>
              </a:rPr>
              <a:t>Contains carbon-carbon double bond</a:t>
            </a:r>
          </a:p>
          <a:p>
            <a:pPr eaLnBrk="1" hangingPunct="1">
              <a:buFont typeface="Wingdings" charset="2"/>
              <a:buNone/>
            </a:pPr>
            <a:r>
              <a:rPr lang="en-US" sz="1500" dirty="0">
                <a:solidFill>
                  <a:srgbClr val="3366FF"/>
                </a:solidFill>
                <a:effectLst/>
              </a:rPr>
              <a:t>1</a:t>
            </a:r>
          </a:p>
          <a:p>
            <a:pPr eaLnBrk="1" hangingPunct="1">
              <a:buFont typeface="Wingdings" charset="2"/>
              <a:buNone/>
            </a:pPr>
            <a:endParaRPr lang="en-US" sz="1500" dirty="0">
              <a:solidFill>
                <a:srgbClr val="3366FF"/>
              </a:solidFill>
              <a:effectLst/>
            </a:endParaRPr>
          </a:p>
          <a:p>
            <a:pPr eaLnBrk="1" hangingPunct="1">
              <a:buFont typeface="Wingdings" charset="2"/>
              <a:buNone/>
            </a:pPr>
            <a:r>
              <a:rPr lang="en-US" sz="1500" dirty="0">
                <a:solidFill>
                  <a:srgbClr val="3366FF"/>
                </a:solidFill>
                <a:effectLst/>
              </a:rPr>
              <a:t>1</a:t>
            </a:r>
          </a:p>
          <a:p>
            <a:pPr eaLnBrk="1" hangingPunct="1">
              <a:buFont typeface="Wingdings" charset="2"/>
              <a:buNone/>
            </a:pPr>
            <a:endParaRPr lang="en-US" sz="1500" dirty="0">
              <a:solidFill>
                <a:srgbClr val="3366FF"/>
              </a:solidFill>
              <a:effectLst/>
            </a:endParaRPr>
          </a:p>
          <a:p>
            <a:pPr eaLnBrk="1" hangingPunct="1">
              <a:buFont typeface="Wingdings" charset="2"/>
              <a:buNone/>
            </a:pPr>
            <a:endParaRPr lang="en-US" sz="1500" dirty="0">
              <a:solidFill>
                <a:srgbClr val="3366FF"/>
              </a:solidFill>
              <a:effectLst/>
            </a:endParaRPr>
          </a:p>
          <a:p>
            <a:pPr eaLnBrk="1" hangingPunct="1">
              <a:buFont typeface="Wingdings" charset="2"/>
              <a:buNone/>
            </a:pPr>
            <a:r>
              <a:rPr lang="en-US" sz="1500" dirty="0">
                <a:solidFill>
                  <a:srgbClr val="3366FF"/>
                </a:solidFill>
                <a:effectLst/>
              </a:rPr>
              <a:t>No</a:t>
            </a:r>
          </a:p>
          <a:p>
            <a:pPr eaLnBrk="1" hangingPunct="1">
              <a:buFont typeface="Wingdings" charset="2"/>
              <a:buNone/>
            </a:pPr>
            <a:r>
              <a:rPr lang="en-US" sz="1500" dirty="0">
                <a:solidFill>
                  <a:srgbClr val="3366FF"/>
                </a:solidFill>
                <a:effectLst/>
              </a:rPr>
              <a:t>Monomer without the double bond and with bonds on either side</a:t>
            </a:r>
          </a:p>
          <a:p>
            <a:pPr eaLnBrk="1" hangingPunct="1">
              <a:buFont typeface="Wingdings" charset="2"/>
              <a:buNone/>
            </a:pPr>
            <a:r>
              <a:rPr lang="en-US" sz="1500" dirty="0">
                <a:solidFill>
                  <a:srgbClr val="3366FF"/>
                </a:solidFill>
                <a:effectLst/>
              </a:rPr>
              <a:t>A few, long chains</a:t>
            </a:r>
          </a:p>
          <a:p>
            <a:pPr eaLnBrk="1" hangingPunct="1">
              <a:buFont typeface="Wingdings" charset="2"/>
              <a:buNone/>
            </a:pPr>
            <a:r>
              <a:rPr lang="en-US" sz="1500" dirty="0">
                <a:solidFill>
                  <a:srgbClr val="3366FF"/>
                </a:solidFill>
                <a:effectLst/>
              </a:rPr>
              <a:t>Possible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6248400" y="1876425"/>
            <a:ext cx="259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1500">
                <a:solidFill>
                  <a:srgbClr val="FF0000"/>
                </a:solidFill>
                <a:latin typeface="Arial" charset="0"/>
              </a:rPr>
              <a:t>Step-by-step reactions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1500">
                <a:solidFill>
                  <a:srgbClr val="FF0000"/>
                </a:solidFill>
                <a:latin typeface="Arial" charset="0"/>
              </a:rPr>
              <a:t>No—independent events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endParaRPr lang="en-US" sz="150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1500">
                <a:solidFill>
                  <a:srgbClr val="FF0000"/>
                </a:solidFill>
                <a:latin typeface="Arial" charset="0"/>
              </a:rPr>
              <a:t>No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1500">
                <a:solidFill>
                  <a:srgbClr val="FF0000"/>
                </a:solidFill>
                <a:latin typeface="Arial" charset="0"/>
              </a:rPr>
              <a:t>Has reacting bifunctional groups on the ends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150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endParaRPr lang="en-US" sz="150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1500">
                <a:solidFill>
                  <a:srgbClr val="FF0000"/>
                </a:solidFill>
                <a:latin typeface="Arial" charset="0"/>
              </a:rPr>
              <a:t>2 (usually)</a:t>
            </a:r>
          </a:p>
          <a:p>
            <a:pPr marL="342900" indent="-342900">
              <a:spcBef>
                <a:spcPct val="1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endParaRPr lang="en-US" sz="150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endParaRPr lang="en-US" sz="150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1500">
                <a:solidFill>
                  <a:srgbClr val="FF0000"/>
                </a:solidFill>
                <a:latin typeface="Arial" charset="0"/>
              </a:rPr>
              <a:t>Yes (usually)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1500">
                <a:solidFill>
                  <a:srgbClr val="FF0000"/>
                </a:solidFill>
                <a:latin typeface="Arial" charset="0"/>
              </a:rPr>
              <a:t>Two monomers joined  (without condensate)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endParaRPr lang="en-US" sz="150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1500">
                <a:solidFill>
                  <a:srgbClr val="FF0000"/>
                </a:solidFill>
                <a:latin typeface="Arial" charset="0"/>
              </a:rPr>
              <a:t>Many not very long chains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charset="2"/>
              <a:buNone/>
            </a:pPr>
            <a:r>
              <a:rPr lang="en-US" sz="1500">
                <a:solidFill>
                  <a:srgbClr val="FF0000"/>
                </a:solidFill>
                <a:latin typeface="Arial" charset="0"/>
              </a:rPr>
              <a:t>Unlikely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733800" y="1341438"/>
            <a:ext cx="205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3366FF"/>
                </a:solidFill>
                <a:latin typeface="Arial" charset="0"/>
              </a:rPr>
              <a:t>Addition </a:t>
            </a:r>
            <a:r>
              <a:rPr lang="en-US" sz="1600" u="sng" dirty="0">
                <a:solidFill>
                  <a:srgbClr val="3366FF"/>
                </a:solidFill>
                <a:latin typeface="Arial" charset="0"/>
              </a:rPr>
              <a:t>polymerization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553200" y="1323975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Condensation </a:t>
            </a:r>
            <a:r>
              <a:rPr lang="en-US" sz="1600" u="sng">
                <a:solidFill>
                  <a:srgbClr val="FF0000"/>
                </a:solidFill>
                <a:latin typeface="Arial" charset="0"/>
              </a:rPr>
              <a:t>polymerization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Thank You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n-ea"/>
              </a:rPr>
              <a:t>Remember the molecules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Bonding (attractions)</a:t>
            </a:r>
          </a:p>
        </p:txBody>
      </p:sp>
      <p:sp>
        <p:nvSpPr>
          <p:cNvPr id="153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153400" cy="1679575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Metallic – Metal </a:t>
            </a:r>
            <a:r>
              <a:rPr lang="en-US" sz="2600" dirty="0" smtClean="0"/>
              <a:t>with </a:t>
            </a:r>
            <a:r>
              <a:rPr lang="en-US" sz="2600" dirty="0"/>
              <a:t>Metal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15000" y="3657600"/>
            <a:ext cx="2514600" cy="2209800"/>
            <a:chOff x="3216" y="1200"/>
            <a:chExt cx="1104" cy="960"/>
          </a:xfrm>
        </p:grpSpPr>
        <p:sp>
          <p:nvSpPr>
            <p:cNvPr id="23616" name="Oval 5"/>
            <p:cNvSpPr>
              <a:spLocks noChangeArrowheads="1"/>
            </p:cNvSpPr>
            <p:nvPr/>
          </p:nvSpPr>
          <p:spPr bwMode="auto">
            <a:xfrm>
              <a:off x="3216" y="1200"/>
              <a:ext cx="1104" cy="9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7" name="Oval 6"/>
            <p:cNvSpPr>
              <a:spLocks noChangeArrowheads="1"/>
            </p:cNvSpPr>
            <p:nvPr/>
          </p:nvSpPr>
          <p:spPr bwMode="auto">
            <a:xfrm>
              <a:off x="3408" y="1344"/>
              <a:ext cx="720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8" name="Oval 7"/>
            <p:cNvSpPr>
              <a:spLocks noChangeArrowheads="1"/>
            </p:cNvSpPr>
            <p:nvPr/>
          </p:nvSpPr>
          <p:spPr bwMode="auto">
            <a:xfrm>
              <a:off x="3552" y="1488"/>
              <a:ext cx="432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6727825" y="4572000"/>
            <a:ext cx="50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Cr</a:t>
            </a:r>
          </a:p>
        </p:txBody>
      </p:sp>
      <p:sp>
        <p:nvSpPr>
          <p:cNvPr id="23558" name="Oval 9"/>
          <p:cNvSpPr>
            <a:spLocks noChangeArrowheads="1"/>
          </p:cNvSpPr>
          <p:nvPr/>
        </p:nvSpPr>
        <p:spPr bwMode="auto">
          <a:xfrm>
            <a:off x="67818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Oval 10"/>
          <p:cNvSpPr>
            <a:spLocks noChangeArrowheads="1"/>
          </p:cNvSpPr>
          <p:nvPr/>
        </p:nvSpPr>
        <p:spPr bwMode="auto">
          <a:xfrm>
            <a:off x="69342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Oval 11"/>
          <p:cNvSpPr>
            <a:spLocks noChangeArrowheads="1"/>
          </p:cNvSpPr>
          <p:nvPr/>
        </p:nvSpPr>
        <p:spPr bwMode="auto">
          <a:xfrm>
            <a:off x="56388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Oval 12"/>
          <p:cNvSpPr>
            <a:spLocks noChangeArrowheads="1"/>
          </p:cNvSpPr>
          <p:nvPr/>
        </p:nvSpPr>
        <p:spPr bwMode="auto">
          <a:xfrm>
            <a:off x="8153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Oval 13"/>
          <p:cNvSpPr>
            <a:spLocks noChangeArrowheads="1"/>
          </p:cNvSpPr>
          <p:nvPr/>
        </p:nvSpPr>
        <p:spPr bwMode="auto">
          <a:xfrm>
            <a:off x="67818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Oval 14"/>
          <p:cNvSpPr>
            <a:spLocks noChangeArrowheads="1"/>
          </p:cNvSpPr>
          <p:nvPr/>
        </p:nvSpPr>
        <p:spPr bwMode="auto">
          <a:xfrm>
            <a:off x="81534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Oval 15"/>
          <p:cNvSpPr>
            <a:spLocks noChangeArrowheads="1"/>
          </p:cNvSpPr>
          <p:nvPr/>
        </p:nvSpPr>
        <p:spPr bwMode="auto">
          <a:xfrm>
            <a:off x="6934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Oval 16"/>
          <p:cNvSpPr>
            <a:spLocks noChangeArrowheads="1"/>
          </p:cNvSpPr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Oval 17"/>
          <p:cNvSpPr>
            <a:spLocks noChangeArrowheads="1"/>
          </p:cNvSpPr>
          <p:nvPr/>
        </p:nvSpPr>
        <p:spPr bwMode="auto">
          <a:xfrm>
            <a:off x="6096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Oval 18"/>
          <p:cNvSpPr>
            <a:spLocks noChangeArrowheads="1"/>
          </p:cNvSpPr>
          <p:nvPr/>
        </p:nvSpPr>
        <p:spPr bwMode="auto">
          <a:xfrm>
            <a:off x="6858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Oval 19"/>
          <p:cNvSpPr>
            <a:spLocks noChangeArrowheads="1"/>
          </p:cNvSpPr>
          <p:nvPr/>
        </p:nvSpPr>
        <p:spPr bwMode="auto">
          <a:xfrm>
            <a:off x="6858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Oval 20"/>
          <p:cNvSpPr>
            <a:spLocks noChangeArrowheads="1"/>
          </p:cNvSpPr>
          <p:nvPr/>
        </p:nvSpPr>
        <p:spPr bwMode="auto">
          <a:xfrm>
            <a:off x="6781800" y="548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Oval 21"/>
          <p:cNvSpPr>
            <a:spLocks noChangeArrowheads="1"/>
          </p:cNvSpPr>
          <p:nvPr/>
        </p:nvSpPr>
        <p:spPr bwMode="auto">
          <a:xfrm>
            <a:off x="6934200" y="548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Oval 22"/>
          <p:cNvSpPr>
            <a:spLocks noChangeArrowheads="1"/>
          </p:cNvSpPr>
          <p:nvPr/>
        </p:nvSpPr>
        <p:spPr bwMode="auto">
          <a:xfrm>
            <a:off x="7696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Oval 23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Oval 24"/>
          <p:cNvSpPr>
            <a:spLocks noChangeArrowheads="1"/>
          </p:cNvSpPr>
          <p:nvPr/>
        </p:nvSpPr>
        <p:spPr bwMode="auto">
          <a:xfrm>
            <a:off x="762000" y="3657600"/>
            <a:ext cx="25146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Oval 25"/>
          <p:cNvSpPr>
            <a:spLocks noChangeArrowheads="1"/>
          </p:cNvSpPr>
          <p:nvPr/>
        </p:nvSpPr>
        <p:spPr bwMode="auto">
          <a:xfrm>
            <a:off x="1198563" y="3989388"/>
            <a:ext cx="1641475" cy="1546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Oval 26"/>
          <p:cNvSpPr>
            <a:spLocks noChangeArrowheads="1"/>
          </p:cNvSpPr>
          <p:nvPr/>
        </p:nvSpPr>
        <p:spPr bwMode="auto">
          <a:xfrm>
            <a:off x="1527175" y="4321175"/>
            <a:ext cx="984250" cy="882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Text Box 27"/>
          <p:cNvSpPr txBox="1">
            <a:spLocks noChangeArrowheads="1"/>
          </p:cNvSpPr>
          <p:nvPr/>
        </p:nvSpPr>
        <p:spPr bwMode="auto">
          <a:xfrm>
            <a:off x="1757363" y="4572000"/>
            <a:ext cx="54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Fe</a:t>
            </a:r>
            <a:endParaRPr lang="en-US"/>
          </a:p>
        </p:txBody>
      </p:sp>
      <p:sp>
        <p:nvSpPr>
          <p:cNvPr id="23577" name="Oval 28"/>
          <p:cNvSpPr>
            <a:spLocks noChangeArrowheads="1"/>
          </p:cNvSpPr>
          <p:nvPr/>
        </p:nvSpPr>
        <p:spPr bwMode="auto">
          <a:xfrm>
            <a:off x="1828800" y="3581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Oval 29"/>
          <p:cNvSpPr>
            <a:spLocks noChangeArrowheads="1"/>
          </p:cNvSpPr>
          <p:nvPr/>
        </p:nvSpPr>
        <p:spPr bwMode="auto">
          <a:xfrm>
            <a:off x="1981200" y="3581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Oval 30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Oval 31"/>
          <p:cNvSpPr>
            <a:spLocks noChangeArrowheads="1"/>
          </p:cNvSpPr>
          <p:nvPr/>
        </p:nvSpPr>
        <p:spPr bwMode="auto">
          <a:xfrm>
            <a:off x="685800" y="48006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1" name="Oval 32"/>
          <p:cNvSpPr>
            <a:spLocks noChangeArrowheads="1"/>
          </p:cNvSpPr>
          <p:nvPr/>
        </p:nvSpPr>
        <p:spPr bwMode="auto">
          <a:xfrm>
            <a:off x="1828800" y="3962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105" name="Oval 33"/>
          <p:cNvSpPr>
            <a:spLocks noChangeArrowheads="1"/>
          </p:cNvSpPr>
          <p:nvPr/>
        </p:nvSpPr>
        <p:spPr bwMode="auto">
          <a:xfrm>
            <a:off x="3505200" y="44958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Oval 34"/>
          <p:cNvSpPr>
            <a:spLocks noChangeArrowheads="1"/>
          </p:cNvSpPr>
          <p:nvPr/>
        </p:nvSpPr>
        <p:spPr bwMode="auto">
          <a:xfrm>
            <a:off x="1981200" y="3962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4" name="Oval 35"/>
          <p:cNvSpPr>
            <a:spLocks noChangeArrowheads="1"/>
          </p:cNvSpPr>
          <p:nvPr/>
        </p:nvSpPr>
        <p:spPr bwMode="auto">
          <a:xfrm>
            <a:off x="1143000" y="46482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Oval 36"/>
          <p:cNvSpPr>
            <a:spLocks noChangeArrowheads="1"/>
          </p:cNvSpPr>
          <p:nvPr/>
        </p:nvSpPr>
        <p:spPr bwMode="auto">
          <a:xfrm>
            <a:off x="1143000" y="48006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Oval 37"/>
          <p:cNvSpPr>
            <a:spLocks noChangeArrowheads="1"/>
          </p:cNvSpPr>
          <p:nvPr/>
        </p:nvSpPr>
        <p:spPr bwMode="auto">
          <a:xfrm>
            <a:off x="1905000" y="42672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Oval 38"/>
          <p:cNvSpPr>
            <a:spLocks noChangeArrowheads="1"/>
          </p:cNvSpPr>
          <p:nvPr/>
        </p:nvSpPr>
        <p:spPr bwMode="auto">
          <a:xfrm>
            <a:off x="1905000" y="5105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8" name="Oval 39"/>
          <p:cNvSpPr>
            <a:spLocks noChangeArrowheads="1"/>
          </p:cNvSpPr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Oval 40"/>
          <p:cNvSpPr>
            <a:spLocks noChangeArrowheads="1"/>
          </p:cNvSpPr>
          <p:nvPr/>
        </p:nvSpPr>
        <p:spPr bwMode="auto">
          <a:xfrm>
            <a:off x="1981200" y="5486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0" name="Oval 41"/>
          <p:cNvSpPr>
            <a:spLocks noChangeArrowheads="1"/>
          </p:cNvSpPr>
          <p:nvPr/>
        </p:nvSpPr>
        <p:spPr bwMode="auto">
          <a:xfrm>
            <a:off x="2743200" y="45720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1" name="Oval 42"/>
          <p:cNvSpPr>
            <a:spLocks noChangeArrowheads="1"/>
          </p:cNvSpPr>
          <p:nvPr/>
        </p:nvSpPr>
        <p:spPr bwMode="auto">
          <a:xfrm>
            <a:off x="2743200" y="4724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115" name="Oval 43"/>
          <p:cNvSpPr>
            <a:spLocks noChangeArrowheads="1"/>
          </p:cNvSpPr>
          <p:nvPr/>
        </p:nvSpPr>
        <p:spPr bwMode="auto">
          <a:xfrm>
            <a:off x="3429000" y="49530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Oval 44"/>
          <p:cNvSpPr>
            <a:spLocks noChangeArrowheads="1"/>
          </p:cNvSpPr>
          <p:nvPr/>
        </p:nvSpPr>
        <p:spPr bwMode="auto">
          <a:xfrm>
            <a:off x="381000" y="3276600"/>
            <a:ext cx="3200400" cy="2895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4" name="Oval 45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5" name="Oval 46"/>
          <p:cNvSpPr>
            <a:spLocks noChangeArrowheads="1"/>
          </p:cNvSpPr>
          <p:nvPr/>
        </p:nvSpPr>
        <p:spPr bwMode="auto">
          <a:xfrm>
            <a:off x="3200400" y="48006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6" name="Oval 47"/>
          <p:cNvSpPr>
            <a:spLocks noChangeArrowheads="1"/>
          </p:cNvSpPr>
          <p:nvPr/>
        </p:nvSpPr>
        <p:spPr bwMode="auto">
          <a:xfrm>
            <a:off x="1752600" y="57912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7" name="Oval 48"/>
          <p:cNvSpPr>
            <a:spLocks noChangeArrowheads="1"/>
          </p:cNvSpPr>
          <p:nvPr/>
        </p:nvSpPr>
        <p:spPr bwMode="auto">
          <a:xfrm>
            <a:off x="1905000" y="57912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8" name="Oval 49"/>
          <p:cNvSpPr>
            <a:spLocks noChangeArrowheads="1"/>
          </p:cNvSpPr>
          <p:nvPr/>
        </p:nvSpPr>
        <p:spPr bwMode="auto">
          <a:xfrm>
            <a:off x="304800" y="49530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9" name="Oval 50"/>
          <p:cNvSpPr>
            <a:spLocks noChangeArrowheads="1"/>
          </p:cNvSpPr>
          <p:nvPr/>
        </p:nvSpPr>
        <p:spPr bwMode="auto">
          <a:xfrm>
            <a:off x="304800" y="5105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0" name="Oval 51"/>
          <p:cNvSpPr>
            <a:spLocks noChangeArrowheads="1"/>
          </p:cNvSpPr>
          <p:nvPr/>
        </p:nvSpPr>
        <p:spPr bwMode="auto">
          <a:xfrm>
            <a:off x="1828800" y="3200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1" name="Oval 52"/>
          <p:cNvSpPr>
            <a:spLocks noChangeArrowheads="1"/>
          </p:cNvSpPr>
          <p:nvPr/>
        </p:nvSpPr>
        <p:spPr bwMode="auto">
          <a:xfrm>
            <a:off x="1981200" y="3200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2" name="Oval 53"/>
          <p:cNvSpPr>
            <a:spLocks noChangeArrowheads="1"/>
          </p:cNvSpPr>
          <p:nvPr/>
        </p:nvSpPr>
        <p:spPr bwMode="auto">
          <a:xfrm>
            <a:off x="1905000" y="60960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3" name="Oval 54"/>
          <p:cNvSpPr>
            <a:spLocks noChangeArrowheads="1"/>
          </p:cNvSpPr>
          <p:nvPr/>
        </p:nvSpPr>
        <p:spPr bwMode="auto">
          <a:xfrm>
            <a:off x="1752600" y="60960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4" name="Oval 55"/>
          <p:cNvSpPr>
            <a:spLocks noChangeArrowheads="1"/>
          </p:cNvSpPr>
          <p:nvPr/>
        </p:nvSpPr>
        <p:spPr bwMode="auto">
          <a:xfrm>
            <a:off x="5410200" y="3352800"/>
            <a:ext cx="3200400" cy="2895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128" name="Oval 56"/>
          <p:cNvSpPr>
            <a:spLocks noChangeArrowheads="1"/>
          </p:cNvSpPr>
          <p:nvPr/>
        </p:nvSpPr>
        <p:spPr bwMode="auto">
          <a:xfrm>
            <a:off x="53340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129" name="Oval 57"/>
          <p:cNvSpPr>
            <a:spLocks noChangeArrowheads="1"/>
          </p:cNvSpPr>
          <p:nvPr/>
        </p:nvSpPr>
        <p:spPr bwMode="auto">
          <a:xfrm>
            <a:off x="53340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7" name="Oval 58"/>
          <p:cNvSpPr>
            <a:spLocks noChangeArrowheads="1"/>
          </p:cNvSpPr>
          <p:nvPr/>
        </p:nvSpPr>
        <p:spPr bwMode="auto">
          <a:xfrm>
            <a:off x="67818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8" name="Oval 59"/>
          <p:cNvSpPr>
            <a:spLocks noChangeArrowheads="1"/>
          </p:cNvSpPr>
          <p:nvPr/>
        </p:nvSpPr>
        <p:spPr bwMode="auto">
          <a:xfrm>
            <a:off x="70104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09" name="Oval 60"/>
          <p:cNvSpPr>
            <a:spLocks noChangeArrowheads="1"/>
          </p:cNvSpPr>
          <p:nvPr/>
        </p:nvSpPr>
        <p:spPr bwMode="auto">
          <a:xfrm>
            <a:off x="853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0" name="Oval 61"/>
          <p:cNvSpPr>
            <a:spLocks noChangeArrowheads="1"/>
          </p:cNvSpPr>
          <p:nvPr/>
        </p:nvSpPr>
        <p:spPr bwMode="auto">
          <a:xfrm>
            <a:off x="8534400" y="4648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11" name="Oval 62"/>
          <p:cNvSpPr>
            <a:spLocks noChangeArrowheads="1"/>
          </p:cNvSpPr>
          <p:nvPr/>
        </p:nvSpPr>
        <p:spPr bwMode="auto">
          <a:xfrm>
            <a:off x="56388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135" name="Rectangle 63"/>
          <p:cNvSpPr>
            <a:spLocks noChangeArrowheads="1"/>
          </p:cNvSpPr>
          <p:nvPr/>
        </p:nvSpPr>
        <p:spPr bwMode="auto">
          <a:xfrm>
            <a:off x="152400" y="27432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rgbClr val="33CCFF"/>
                </a:solidFill>
              </a:rPr>
              <a:t>+</a:t>
            </a:r>
          </a:p>
        </p:txBody>
      </p:sp>
      <p:sp>
        <p:nvSpPr>
          <p:cNvPr id="1539136" name="Rectangle 64"/>
          <p:cNvSpPr>
            <a:spLocks noChangeArrowheads="1"/>
          </p:cNvSpPr>
          <p:nvPr/>
        </p:nvSpPr>
        <p:spPr bwMode="auto">
          <a:xfrm>
            <a:off x="8153400" y="2743200"/>
            <a:ext cx="64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39137" name="Text Box 65"/>
          <p:cNvSpPr txBox="1">
            <a:spLocks noChangeArrowheads="1"/>
          </p:cNvSpPr>
          <p:nvPr/>
        </p:nvSpPr>
        <p:spPr bwMode="auto">
          <a:xfrm>
            <a:off x="3505200" y="62484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Sea of electrons</a:t>
            </a:r>
          </a:p>
        </p:txBody>
      </p:sp>
      <p:sp>
        <p:nvSpPr>
          <p:cNvPr id="6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99500" y="6381750"/>
            <a:ext cx="320675" cy="330200"/>
          </a:xfrm>
        </p:spPr>
        <p:txBody>
          <a:bodyPr/>
          <a:lstStyle/>
          <a:p>
            <a:pPr>
              <a:defRPr/>
            </a:pPr>
            <a:fld id="{9D3DFD93-B795-D441-98E4-2F6B01270F66}" type="slidenum">
              <a:rPr lang="en-US">
                <a:latin typeface="+mn-lt"/>
                <a:ea typeface="+mn-ea"/>
              </a:rPr>
              <a:pPr>
                <a:defRPr/>
              </a:pPr>
              <a:t>6</a:t>
            </a:fld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4624E-6 L 0.21666 0.210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9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5087E-6 L 0.10834 -0.04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39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2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1676E-6 L -0.16667 0.15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9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7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555E-6 L -0.21667 -0.19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9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075" grpId="0" build="p"/>
      <p:bldP spid="1539105" grpId="0" animBg="1"/>
      <p:bldP spid="1539115" grpId="0" animBg="1"/>
      <p:bldP spid="1539128" grpId="0" animBg="1"/>
      <p:bldP spid="1539129" grpId="0" animBg="1"/>
      <p:bldP spid="1539135" grpId="0"/>
      <p:bldP spid="1539136" grpId="0"/>
      <p:bldP spid="1539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2438400" y="1295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03" name="Oval 4"/>
          <p:cNvSpPr>
            <a:spLocks noChangeArrowheads="1"/>
          </p:cNvSpPr>
          <p:nvPr/>
        </p:nvSpPr>
        <p:spPr bwMode="auto">
          <a:xfrm>
            <a:off x="2438400" y="3124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04" name="Oval 7"/>
          <p:cNvSpPr>
            <a:spLocks noChangeArrowheads="1"/>
          </p:cNvSpPr>
          <p:nvPr/>
        </p:nvSpPr>
        <p:spPr bwMode="auto">
          <a:xfrm>
            <a:off x="3352800" y="2209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05" name="Oval 9"/>
          <p:cNvSpPr>
            <a:spLocks noChangeArrowheads="1"/>
          </p:cNvSpPr>
          <p:nvPr/>
        </p:nvSpPr>
        <p:spPr bwMode="auto">
          <a:xfrm>
            <a:off x="3352800" y="40386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06" name="Oval 10"/>
          <p:cNvSpPr>
            <a:spLocks noChangeArrowheads="1"/>
          </p:cNvSpPr>
          <p:nvPr/>
        </p:nvSpPr>
        <p:spPr bwMode="auto">
          <a:xfrm>
            <a:off x="4267200" y="1295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07" name="Oval 12"/>
          <p:cNvSpPr>
            <a:spLocks noChangeArrowheads="1"/>
          </p:cNvSpPr>
          <p:nvPr/>
        </p:nvSpPr>
        <p:spPr bwMode="auto">
          <a:xfrm>
            <a:off x="4267200" y="31242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08" name="Oval 15"/>
          <p:cNvSpPr>
            <a:spLocks noChangeArrowheads="1"/>
          </p:cNvSpPr>
          <p:nvPr/>
        </p:nvSpPr>
        <p:spPr bwMode="auto">
          <a:xfrm>
            <a:off x="5181600" y="22098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09" name="Oval 17"/>
          <p:cNvSpPr>
            <a:spLocks noChangeArrowheads="1"/>
          </p:cNvSpPr>
          <p:nvPr/>
        </p:nvSpPr>
        <p:spPr bwMode="auto">
          <a:xfrm>
            <a:off x="5181600" y="40386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10" name="Rectangle 42"/>
          <p:cNvSpPr>
            <a:spLocks noChangeArrowheads="1"/>
          </p:cNvSpPr>
          <p:nvPr/>
        </p:nvSpPr>
        <p:spPr bwMode="auto">
          <a:xfrm>
            <a:off x="1981200" y="1066800"/>
            <a:ext cx="4191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Text Box 43"/>
          <p:cNvSpPr txBox="1">
            <a:spLocks noChangeArrowheads="1"/>
          </p:cNvSpPr>
          <p:nvPr/>
        </p:nvSpPr>
        <p:spPr bwMode="auto">
          <a:xfrm>
            <a:off x="6781800" y="1524000"/>
            <a:ext cx="1905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BankGothic Md BT" pitchFamily="34" charset="0"/>
              </a:rPr>
              <a:t>Sea of electrons</a:t>
            </a:r>
          </a:p>
          <a:p>
            <a:pPr algn="ctr">
              <a:spcBef>
                <a:spcPct val="50000"/>
              </a:spcBef>
            </a:pPr>
            <a:endParaRPr lang="en-US">
              <a:latin typeface="BankGothic Md BT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latin typeface="BankGothic Md BT" pitchFamily="34" charset="0"/>
              </a:rPr>
              <a:t>Positively Charged Metal Ion</a:t>
            </a:r>
          </a:p>
        </p:txBody>
      </p:sp>
      <p:sp>
        <p:nvSpPr>
          <p:cNvPr id="25612" name="Line 44"/>
          <p:cNvSpPr>
            <a:spLocks noChangeShapeType="1"/>
          </p:cNvSpPr>
          <p:nvPr/>
        </p:nvSpPr>
        <p:spPr bwMode="auto">
          <a:xfrm flipH="1">
            <a:off x="5791200" y="17526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Line 45"/>
          <p:cNvSpPr>
            <a:spLocks noChangeShapeType="1"/>
          </p:cNvSpPr>
          <p:nvPr/>
        </p:nvSpPr>
        <p:spPr bwMode="auto">
          <a:xfrm flipH="1">
            <a:off x="5891213" y="1752600"/>
            <a:ext cx="1042987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Line 46"/>
          <p:cNvSpPr>
            <a:spLocks noChangeShapeType="1"/>
          </p:cNvSpPr>
          <p:nvPr/>
        </p:nvSpPr>
        <p:spPr bwMode="auto">
          <a:xfrm flipH="1">
            <a:off x="5800725" y="3255963"/>
            <a:ext cx="1274763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Text Box 48"/>
          <p:cNvSpPr txBox="1">
            <a:spLocks noChangeArrowheads="1"/>
          </p:cNvSpPr>
          <p:nvPr/>
        </p:nvSpPr>
        <p:spPr bwMode="auto">
          <a:xfrm>
            <a:off x="457200" y="1981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BankGothic Md BT" pitchFamily="34" charset="0"/>
              </a:rPr>
              <a:t>Part</a:t>
            </a:r>
          </a:p>
        </p:txBody>
      </p:sp>
      <p:sp>
        <p:nvSpPr>
          <p:cNvPr id="25616" name="Line 49"/>
          <p:cNvSpPr>
            <a:spLocks noChangeShapeType="1"/>
          </p:cNvSpPr>
          <p:nvPr/>
        </p:nvSpPr>
        <p:spPr bwMode="auto">
          <a:xfrm>
            <a:off x="16764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Text Box 50"/>
          <p:cNvSpPr txBox="1">
            <a:spLocks noChangeArrowheads="1"/>
          </p:cNvSpPr>
          <p:nvPr/>
        </p:nvSpPr>
        <p:spPr bwMode="auto">
          <a:xfrm>
            <a:off x="479425" y="6164263"/>
            <a:ext cx="828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18" name="Text Box 51"/>
          <p:cNvSpPr txBox="1">
            <a:spLocks noChangeArrowheads="1"/>
          </p:cNvSpPr>
          <p:nvPr/>
        </p:nvSpPr>
        <p:spPr bwMode="auto">
          <a:xfrm>
            <a:off x="285750" y="5722938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Crystal structure showing charged metal ions and the sea of electrons between them</a:t>
            </a:r>
          </a:p>
        </p:txBody>
      </p:sp>
      <p:sp>
        <p:nvSpPr>
          <p:cNvPr id="25619" name="Oval 2"/>
          <p:cNvSpPr>
            <a:spLocks noChangeArrowheads="1"/>
          </p:cNvSpPr>
          <p:nvPr/>
        </p:nvSpPr>
        <p:spPr bwMode="auto">
          <a:xfrm>
            <a:off x="3344863" y="1295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20" name="Oval 2"/>
          <p:cNvSpPr>
            <a:spLocks noChangeArrowheads="1"/>
          </p:cNvSpPr>
          <p:nvPr/>
        </p:nvSpPr>
        <p:spPr bwMode="auto">
          <a:xfrm>
            <a:off x="5159375" y="129540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21" name="Oval 2"/>
          <p:cNvSpPr>
            <a:spLocks noChangeArrowheads="1"/>
          </p:cNvSpPr>
          <p:nvPr/>
        </p:nvSpPr>
        <p:spPr bwMode="auto">
          <a:xfrm>
            <a:off x="4271963" y="22113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22" name="Oval 2"/>
          <p:cNvSpPr>
            <a:spLocks noChangeArrowheads="1"/>
          </p:cNvSpPr>
          <p:nvPr/>
        </p:nvSpPr>
        <p:spPr bwMode="auto">
          <a:xfrm>
            <a:off x="2457450" y="22113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23" name="Oval 2"/>
          <p:cNvSpPr>
            <a:spLocks noChangeArrowheads="1"/>
          </p:cNvSpPr>
          <p:nvPr/>
        </p:nvSpPr>
        <p:spPr bwMode="auto">
          <a:xfrm>
            <a:off x="3354388" y="3128963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24" name="Oval 2"/>
          <p:cNvSpPr>
            <a:spLocks noChangeArrowheads="1"/>
          </p:cNvSpPr>
          <p:nvPr/>
        </p:nvSpPr>
        <p:spPr bwMode="auto">
          <a:xfrm>
            <a:off x="5187950" y="311943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25" name="Oval 2"/>
          <p:cNvSpPr>
            <a:spLocks noChangeArrowheads="1"/>
          </p:cNvSpPr>
          <p:nvPr/>
        </p:nvSpPr>
        <p:spPr bwMode="auto">
          <a:xfrm>
            <a:off x="4271963" y="4044950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sp>
        <p:nvSpPr>
          <p:cNvPr id="25626" name="Oval 2"/>
          <p:cNvSpPr>
            <a:spLocks noChangeArrowheads="1"/>
          </p:cNvSpPr>
          <p:nvPr/>
        </p:nvSpPr>
        <p:spPr bwMode="auto">
          <a:xfrm>
            <a:off x="2457450" y="4035425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6699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/>
              <a:t>+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3028950" y="1719263"/>
            <a:ext cx="269875" cy="400050"/>
            <a:chOff x="810846" y="410308"/>
            <a:chExt cx="270076" cy="400110"/>
          </a:xfrm>
        </p:grpSpPr>
        <p:sp>
          <p:nvSpPr>
            <p:cNvPr id="61" name="Oval 60"/>
            <p:cNvSpPr/>
            <p:nvPr/>
          </p:nvSpPr>
          <p:spPr>
            <a:xfrm>
              <a:off x="847386" y="550029"/>
              <a:ext cx="192230" cy="19211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84" name="TextBox 61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082925" y="2360613"/>
            <a:ext cx="269875" cy="400050"/>
            <a:chOff x="810846" y="410308"/>
            <a:chExt cx="270076" cy="400110"/>
          </a:xfrm>
        </p:grpSpPr>
        <p:sp>
          <p:nvSpPr>
            <p:cNvPr id="65" name="Oval 64"/>
            <p:cNvSpPr/>
            <p:nvPr/>
          </p:nvSpPr>
          <p:spPr>
            <a:xfrm>
              <a:off x="847386" y="550029"/>
              <a:ext cx="192230" cy="19211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82" name="TextBox 65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4021138" y="1911350"/>
            <a:ext cx="269875" cy="400050"/>
            <a:chOff x="810846" y="410308"/>
            <a:chExt cx="270076" cy="400110"/>
          </a:xfrm>
        </p:grpSpPr>
        <p:sp>
          <p:nvSpPr>
            <p:cNvPr id="68" name="Oval 67"/>
            <p:cNvSpPr/>
            <p:nvPr/>
          </p:nvSpPr>
          <p:spPr>
            <a:xfrm>
              <a:off x="847385" y="550029"/>
              <a:ext cx="192231" cy="19211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80" name="TextBox 68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962400" y="1354138"/>
            <a:ext cx="269875" cy="400050"/>
            <a:chOff x="810846" y="410308"/>
            <a:chExt cx="270076" cy="400110"/>
          </a:xfrm>
        </p:grpSpPr>
        <p:sp>
          <p:nvSpPr>
            <p:cNvPr id="71" name="Oval 70"/>
            <p:cNvSpPr/>
            <p:nvPr/>
          </p:nvSpPr>
          <p:spPr>
            <a:xfrm>
              <a:off x="847386" y="550029"/>
              <a:ext cx="192230" cy="19211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78" name="TextBox 71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4002088" y="2711450"/>
            <a:ext cx="269875" cy="400050"/>
            <a:chOff x="810846" y="410308"/>
            <a:chExt cx="270076" cy="400110"/>
          </a:xfrm>
        </p:grpSpPr>
        <p:sp>
          <p:nvSpPr>
            <p:cNvPr id="74" name="Oval 73"/>
            <p:cNvSpPr/>
            <p:nvPr/>
          </p:nvSpPr>
          <p:spPr>
            <a:xfrm>
              <a:off x="847385" y="550029"/>
              <a:ext cx="192231" cy="19211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76" name="TextBox 74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2663825" y="2770188"/>
            <a:ext cx="269875" cy="400050"/>
            <a:chOff x="810846" y="410308"/>
            <a:chExt cx="270076" cy="400110"/>
          </a:xfrm>
        </p:grpSpPr>
        <p:sp>
          <p:nvSpPr>
            <p:cNvPr id="77" name="Oval 76"/>
            <p:cNvSpPr/>
            <p:nvPr/>
          </p:nvSpPr>
          <p:spPr>
            <a:xfrm>
              <a:off x="847386" y="550029"/>
              <a:ext cx="192230" cy="19211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74" name="TextBox 77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4783138" y="1901825"/>
            <a:ext cx="269875" cy="400050"/>
            <a:chOff x="810846" y="410308"/>
            <a:chExt cx="270076" cy="400110"/>
          </a:xfrm>
        </p:grpSpPr>
        <p:sp>
          <p:nvSpPr>
            <p:cNvPr id="80" name="Oval 79"/>
            <p:cNvSpPr/>
            <p:nvPr/>
          </p:nvSpPr>
          <p:spPr>
            <a:xfrm>
              <a:off x="847385" y="550029"/>
              <a:ext cx="192231" cy="19211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72" name="TextBox 80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4011613" y="3209925"/>
            <a:ext cx="269875" cy="400050"/>
            <a:chOff x="810846" y="410308"/>
            <a:chExt cx="270076" cy="400110"/>
          </a:xfrm>
        </p:grpSpPr>
        <p:sp>
          <p:nvSpPr>
            <p:cNvPr id="83" name="Oval 82"/>
            <p:cNvSpPr/>
            <p:nvPr/>
          </p:nvSpPr>
          <p:spPr>
            <a:xfrm>
              <a:off x="847385" y="550029"/>
              <a:ext cx="192231" cy="19211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70" name="TextBox 83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3054350" y="3044825"/>
            <a:ext cx="269875" cy="400050"/>
            <a:chOff x="810846" y="410308"/>
            <a:chExt cx="270076" cy="400110"/>
          </a:xfrm>
        </p:grpSpPr>
        <p:sp>
          <p:nvSpPr>
            <p:cNvPr id="86" name="Oval 85"/>
            <p:cNvSpPr/>
            <p:nvPr/>
          </p:nvSpPr>
          <p:spPr>
            <a:xfrm>
              <a:off x="847386" y="550029"/>
              <a:ext cx="192230" cy="19211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68" name="TextBox 86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5408613" y="1843088"/>
            <a:ext cx="269875" cy="400050"/>
            <a:chOff x="810846" y="410308"/>
            <a:chExt cx="270076" cy="400110"/>
          </a:xfrm>
        </p:grpSpPr>
        <p:sp>
          <p:nvSpPr>
            <p:cNvPr id="89" name="Oval 88"/>
            <p:cNvSpPr/>
            <p:nvPr/>
          </p:nvSpPr>
          <p:spPr>
            <a:xfrm>
              <a:off x="847385" y="550029"/>
              <a:ext cx="192231" cy="19211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66" name="TextBox 89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5711825" y="2819400"/>
            <a:ext cx="269875" cy="400050"/>
            <a:chOff x="810846" y="410308"/>
            <a:chExt cx="270076" cy="400110"/>
          </a:xfrm>
        </p:grpSpPr>
        <p:sp>
          <p:nvSpPr>
            <p:cNvPr id="92" name="Oval 91"/>
            <p:cNvSpPr/>
            <p:nvPr/>
          </p:nvSpPr>
          <p:spPr>
            <a:xfrm>
              <a:off x="847386" y="550029"/>
              <a:ext cx="192230" cy="19211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64" name="TextBox 92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4968875" y="3689350"/>
            <a:ext cx="269875" cy="400050"/>
            <a:chOff x="810846" y="410308"/>
            <a:chExt cx="270076" cy="400110"/>
          </a:xfrm>
        </p:grpSpPr>
        <p:sp>
          <p:nvSpPr>
            <p:cNvPr id="95" name="Oval 94"/>
            <p:cNvSpPr/>
            <p:nvPr/>
          </p:nvSpPr>
          <p:spPr>
            <a:xfrm>
              <a:off x="847386" y="550029"/>
              <a:ext cx="192230" cy="19211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62" name="TextBox 95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14" name="Group 96"/>
          <p:cNvGrpSpPr>
            <a:grpSpLocks/>
          </p:cNvGrpSpPr>
          <p:nvPr/>
        </p:nvGrpSpPr>
        <p:grpSpPr bwMode="auto">
          <a:xfrm>
            <a:off x="3952875" y="4176713"/>
            <a:ext cx="269875" cy="400050"/>
            <a:chOff x="810846" y="410308"/>
            <a:chExt cx="270076" cy="400110"/>
          </a:xfrm>
        </p:grpSpPr>
        <p:sp>
          <p:nvSpPr>
            <p:cNvPr id="98" name="Oval 97"/>
            <p:cNvSpPr/>
            <p:nvPr/>
          </p:nvSpPr>
          <p:spPr>
            <a:xfrm>
              <a:off x="847386" y="550029"/>
              <a:ext cx="192230" cy="19211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60" name="TextBox 98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15" name="Group 99"/>
          <p:cNvGrpSpPr>
            <a:grpSpLocks/>
          </p:cNvGrpSpPr>
          <p:nvPr/>
        </p:nvGrpSpPr>
        <p:grpSpPr bwMode="auto">
          <a:xfrm>
            <a:off x="3132138" y="3952875"/>
            <a:ext cx="269875" cy="400050"/>
            <a:chOff x="810846" y="410308"/>
            <a:chExt cx="270076" cy="400110"/>
          </a:xfrm>
        </p:grpSpPr>
        <p:sp>
          <p:nvSpPr>
            <p:cNvPr id="101" name="Oval 100"/>
            <p:cNvSpPr/>
            <p:nvPr/>
          </p:nvSpPr>
          <p:spPr>
            <a:xfrm>
              <a:off x="847385" y="550029"/>
              <a:ext cx="192231" cy="19211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58" name="TextBox 101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16" name="Group 102"/>
          <p:cNvGrpSpPr>
            <a:grpSpLocks/>
          </p:cNvGrpSpPr>
          <p:nvPr/>
        </p:nvGrpSpPr>
        <p:grpSpPr bwMode="auto">
          <a:xfrm>
            <a:off x="4284663" y="3727450"/>
            <a:ext cx="269875" cy="400050"/>
            <a:chOff x="810846" y="410308"/>
            <a:chExt cx="270076" cy="400110"/>
          </a:xfrm>
        </p:grpSpPr>
        <p:sp>
          <p:nvSpPr>
            <p:cNvPr id="104" name="Oval 103"/>
            <p:cNvSpPr/>
            <p:nvPr/>
          </p:nvSpPr>
          <p:spPr>
            <a:xfrm>
              <a:off x="847385" y="550029"/>
              <a:ext cx="192231" cy="19211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56" name="TextBox 104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17" name="Group 105"/>
          <p:cNvGrpSpPr>
            <a:grpSpLocks/>
          </p:cNvGrpSpPr>
          <p:nvPr/>
        </p:nvGrpSpPr>
        <p:grpSpPr bwMode="auto">
          <a:xfrm>
            <a:off x="5749925" y="3844925"/>
            <a:ext cx="269875" cy="400050"/>
            <a:chOff x="810846" y="410308"/>
            <a:chExt cx="270076" cy="400110"/>
          </a:xfrm>
        </p:grpSpPr>
        <p:sp>
          <p:nvSpPr>
            <p:cNvPr id="107" name="Oval 106"/>
            <p:cNvSpPr/>
            <p:nvPr/>
          </p:nvSpPr>
          <p:spPr>
            <a:xfrm>
              <a:off x="847386" y="550029"/>
              <a:ext cx="192230" cy="192117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54" name="TextBox 107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4851400" y="2760663"/>
            <a:ext cx="269875" cy="400050"/>
            <a:chOff x="810846" y="410308"/>
            <a:chExt cx="270076" cy="400110"/>
          </a:xfrm>
        </p:grpSpPr>
        <p:sp>
          <p:nvSpPr>
            <p:cNvPr id="110" name="Oval 109"/>
            <p:cNvSpPr/>
            <p:nvPr/>
          </p:nvSpPr>
          <p:spPr>
            <a:xfrm>
              <a:off x="847386" y="550029"/>
              <a:ext cx="192230" cy="19211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52" name="TextBox 110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19" name="Group 111"/>
          <p:cNvGrpSpPr>
            <a:grpSpLocks/>
          </p:cNvGrpSpPr>
          <p:nvPr/>
        </p:nvGrpSpPr>
        <p:grpSpPr bwMode="auto">
          <a:xfrm>
            <a:off x="2144713" y="1636713"/>
            <a:ext cx="271462" cy="400050"/>
            <a:chOff x="810846" y="410308"/>
            <a:chExt cx="270076" cy="400110"/>
          </a:xfrm>
        </p:grpSpPr>
        <p:sp>
          <p:nvSpPr>
            <p:cNvPr id="113" name="Oval 112"/>
            <p:cNvSpPr/>
            <p:nvPr/>
          </p:nvSpPr>
          <p:spPr>
            <a:xfrm>
              <a:off x="848751" y="550029"/>
              <a:ext cx="191106" cy="19211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50" name="TextBox 113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grpSp>
        <p:nvGrpSpPr>
          <p:cNvPr id="20" name="Group 114"/>
          <p:cNvGrpSpPr>
            <a:grpSpLocks/>
          </p:cNvGrpSpPr>
          <p:nvPr/>
        </p:nvGrpSpPr>
        <p:grpSpPr bwMode="auto">
          <a:xfrm>
            <a:off x="2085975" y="4040188"/>
            <a:ext cx="271463" cy="400050"/>
            <a:chOff x="810846" y="410308"/>
            <a:chExt cx="270076" cy="400110"/>
          </a:xfrm>
        </p:grpSpPr>
        <p:sp>
          <p:nvSpPr>
            <p:cNvPr id="116" name="Oval 115"/>
            <p:cNvSpPr/>
            <p:nvPr/>
          </p:nvSpPr>
          <p:spPr>
            <a:xfrm>
              <a:off x="848751" y="550029"/>
              <a:ext cx="191107" cy="192116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648" name="TextBox 116"/>
            <p:cNvSpPr txBox="1">
              <a:spLocks noChangeArrowheads="1"/>
            </p:cNvSpPr>
            <p:nvPr/>
          </p:nvSpPr>
          <p:spPr bwMode="auto">
            <a:xfrm>
              <a:off x="810846" y="410308"/>
              <a:ext cx="2700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-</a:t>
              </a:r>
            </a:p>
          </p:txBody>
        </p:sp>
      </p:grpSp>
      <p:sp>
        <p:nvSpPr>
          <p:cNvPr id="11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4088" y="6381750"/>
            <a:ext cx="446087" cy="330200"/>
          </a:xfrm>
        </p:spPr>
        <p:txBody>
          <a:bodyPr/>
          <a:lstStyle/>
          <a:p>
            <a:pPr>
              <a:defRPr/>
            </a:pPr>
            <a:fld id="{E901F3B5-13A0-3F42-98AA-10BBB6652B75}" type="slidenum">
              <a:rPr lang="en-US">
                <a:latin typeface="+mn-lt"/>
                <a:ea typeface="+mn-ea"/>
              </a:rPr>
              <a:pPr>
                <a:defRPr/>
              </a:pPr>
              <a:t>7</a:t>
            </a:fld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51575"/>
            <a:ext cx="2133600" cy="476250"/>
          </a:xfrm>
        </p:spPr>
        <p:txBody>
          <a:bodyPr/>
          <a:lstStyle/>
          <a:p>
            <a:pPr algn="l">
              <a:defRPr/>
            </a:pPr>
            <a:fld id="{695E1E65-7C21-2B44-BCC6-88B89C924AD5}" type="slidenum">
              <a:rPr lang="en-US">
                <a:latin typeface="+mn-lt"/>
                <a:ea typeface="+mn-ea"/>
              </a:rPr>
              <a:pPr algn="l">
                <a:defRPr/>
              </a:pPr>
              <a:t>8</a:t>
            </a:fld>
            <a:endParaRPr lang="en-US">
              <a:latin typeface="+mn-lt"/>
              <a:ea typeface="+mn-ea"/>
            </a:endParaRPr>
          </a:p>
        </p:txBody>
      </p:sp>
      <p:sp>
        <p:nvSpPr>
          <p:cNvPr id="1543189" name="Rectangle 21"/>
          <p:cNvSpPr>
            <a:spLocks noGrp="1" noChangeArrowheads="1"/>
          </p:cNvSpPr>
          <p:nvPr>
            <p:ph type="title"/>
          </p:nvPr>
        </p:nvSpPr>
        <p:spPr>
          <a:xfrm>
            <a:off x="647700" y="122238"/>
            <a:ext cx="7620000" cy="636587"/>
          </a:xfrm>
        </p:spPr>
        <p:txBody>
          <a:bodyPr/>
          <a:lstStyle/>
          <a:p>
            <a:pPr>
              <a:defRPr/>
            </a:pPr>
            <a:r>
              <a:rPr lang="en-US" dirty="0"/>
              <a:t>Bonding (attractions)</a:t>
            </a:r>
          </a:p>
        </p:txBody>
      </p:sp>
      <p:sp>
        <p:nvSpPr>
          <p:cNvPr id="1543190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441521" y="1227040"/>
            <a:ext cx="7924800" cy="20161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dirty="0"/>
              <a:t>Covalent – Non-metal </a:t>
            </a:r>
            <a:r>
              <a:rPr lang="en-US" sz="2600" dirty="0" smtClean="0"/>
              <a:t>with </a:t>
            </a:r>
            <a:r>
              <a:rPr lang="en-US" sz="2600" dirty="0"/>
              <a:t>Non-metal</a:t>
            </a:r>
          </a:p>
        </p:txBody>
      </p:sp>
      <p:sp>
        <p:nvSpPr>
          <p:cNvPr id="1543213" name="Text Box 45"/>
          <p:cNvSpPr txBox="1">
            <a:spLocks noChangeArrowheads="1"/>
          </p:cNvSpPr>
          <p:nvPr/>
        </p:nvSpPr>
        <p:spPr bwMode="auto">
          <a:xfrm>
            <a:off x="2514600" y="6248400"/>
            <a:ext cx="251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Shared electrons</a:t>
            </a:r>
          </a:p>
        </p:txBody>
      </p:sp>
      <p:sp>
        <p:nvSpPr>
          <p:cNvPr id="1543214" name="Line 46"/>
          <p:cNvSpPr>
            <a:spLocks noChangeShapeType="1"/>
          </p:cNvSpPr>
          <p:nvPr/>
        </p:nvSpPr>
        <p:spPr bwMode="auto">
          <a:xfrm flipH="1" flipV="1">
            <a:off x="3429000" y="52578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8200" y="3810000"/>
            <a:ext cx="2590800" cy="2350920"/>
            <a:chOff x="838200" y="3810000"/>
            <a:chExt cx="2590800" cy="235092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914400" y="3886200"/>
              <a:ext cx="2514600" cy="2209800"/>
              <a:chOff x="3216" y="1200"/>
              <a:chExt cx="1104" cy="960"/>
            </a:xfrm>
          </p:grpSpPr>
          <p:sp>
            <p:nvSpPr>
              <p:cNvPr id="26669" name="Oval 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0" name="Oval 4"/>
              <p:cNvSpPr>
                <a:spLocks noChangeArrowheads="1"/>
              </p:cNvSpPr>
              <p:nvPr/>
            </p:nvSpPr>
            <p:spPr bwMode="auto">
              <a:xfrm>
                <a:off x="3408" y="1344"/>
                <a:ext cx="720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1" name="Oval 5"/>
              <p:cNvSpPr>
                <a:spLocks noChangeArrowheads="1"/>
              </p:cNvSpPr>
              <p:nvPr/>
            </p:nvSpPr>
            <p:spPr bwMode="auto">
              <a:xfrm>
                <a:off x="3552" y="1488"/>
                <a:ext cx="432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628" name="Text Box 6"/>
            <p:cNvSpPr txBox="1">
              <a:spLocks noChangeArrowheads="1"/>
            </p:cNvSpPr>
            <p:nvPr/>
          </p:nvSpPr>
          <p:spPr bwMode="auto">
            <a:xfrm>
              <a:off x="1943100" y="4800600"/>
              <a:ext cx="4762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/>
                <a:t>Cl</a:t>
              </a:r>
              <a:endParaRPr lang="en-US"/>
            </a:p>
          </p:txBody>
        </p:sp>
        <p:sp>
          <p:nvSpPr>
            <p:cNvPr id="26629" name="Oval 7"/>
            <p:cNvSpPr>
              <a:spLocks noChangeArrowheads="1"/>
            </p:cNvSpPr>
            <p:nvPr/>
          </p:nvSpPr>
          <p:spPr bwMode="auto">
            <a:xfrm>
              <a:off x="1981200" y="38100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0" name="Oval 8"/>
            <p:cNvSpPr>
              <a:spLocks noChangeArrowheads="1"/>
            </p:cNvSpPr>
            <p:nvPr/>
          </p:nvSpPr>
          <p:spPr bwMode="auto">
            <a:xfrm>
              <a:off x="2133600" y="38100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Oval 9"/>
            <p:cNvSpPr>
              <a:spLocks noChangeArrowheads="1"/>
            </p:cNvSpPr>
            <p:nvPr/>
          </p:nvSpPr>
          <p:spPr bwMode="auto">
            <a:xfrm>
              <a:off x="838200" y="48768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2" name="Oval 10"/>
            <p:cNvSpPr>
              <a:spLocks noChangeArrowheads="1"/>
            </p:cNvSpPr>
            <p:nvPr/>
          </p:nvSpPr>
          <p:spPr bwMode="auto">
            <a:xfrm>
              <a:off x="838200" y="50292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3" name="Oval 11"/>
            <p:cNvSpPr>
              <a:spLocks noChangeArrowheads="1"/>
            </p:cNvSpPr>
            <p:nvPr/>
          </p:nvSpPr>
          <p:spPr bwMode="auto">
            <a:xfrm>
              <a:off x="1981200" y="41910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4" name="Oval 12"/>
            <p:cNvSpPr>
              <a:spLocks noChangeArrowheads="1"/>
            </p:cNvSpPr>
            <p:nvPr/>
          </p:nvSpPr>
          <p:spPr bwMode="auto">
            <a:xfrm>
              <a:off x="2133600" y="41910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5" name="Oval 13"/>
            <p:cNvSpPr>
              <a:spLocks noChangeArrowheads="1"/>
            </p:cNvSpPr>
            <p:nvPr/>
          </p:nvSpPr>
          <p:spPr bwMode="auto">
            <a:xfrm>
              <a:off x="1295400" y="48768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6" name="Oval 14"/>
            <p:cNvSpPr>
              <a:spLocks noChangeArrowheads="1"/>
            </p:cNvSpPr>
            <p:nvPr/>
          </p:nvSpPr>
          <p:spPr bwMode="auto">
            <a:xfrm>
              <a:off x="1295400" y="50292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7" name="Oval 15"/>
            <p:cNvSpPr>
              <a:spLocks noChangeArrowheads="1"/>
            </p:cNvSpPr>
            <p:nvPr/>
          </p:nvSpPr>
          <p:spPr bwMode="auto">
            <a:xfrm>
              <a:off x="2057400" y="44958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8" name="Oval 16"/>
            <p:cNvSpPr>
              <a:spLocks noChangeArrowheads="1"/>
            </p:cNvSpPr>
            <p:nvPr/>
          </p:nvSpPr>
          <p:spPr bwMode="auto">
            <a:xfrm>
              <a:off x="2057400" y="53340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9" name="Oval 17"/>
            <p:cNvSpPr>
              <a:spLocks noChangeArrowheads="1"/>
            </p:cNvSpPr>
            <p:nvPr/>
          </p:nvSpPr>
          <p:spPr bwMode="auto">
            <a:xfrm>
              <a:off x="1981200" y="57150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0" name="Oval 18"/>
            <p:cNvSpPr>
              <a:spLocks noChangeArrowheads="1"/>
            </p:cNvSpPr>
            <p:nvPr/>
          </p:nvSpPr>
          <p:spPr bwMode="auto">
            <a:xfrm>
              <a:off x="2133600" y="57150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1" name="Oval 19"/>
            <p:cNvSpPr>
              <a:spLocks noChangeArrowheads="1"/>
            </p:cNvSpPr>
            <p:nvPr/>
          </p:nvSpPr>
          <p:spPr bwMode="auto">
            <a:xfrm>
              <a:off x="2895600" y="48006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2" name="Oval 20"/>
            <p:cNvSpPr>
              <a:spLocks noChangeArrowheads="1"/>
            </p:cNvSpPr>
            <p:nvPr/>
          </p:nvSpPr>
          <p:spPr bwMode="auto">
            <a:xfrm>
              <a:off x="2895600" y="495300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2286000" y="600852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2450640" y="5992840"/>
              <a:ext cx="152400" cy="15240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91200" y="3733800"/>
            <a:ext cx="2667000" cy="2350920"/>
            <a:chOff x="5791200" y="3733800"/>
            <a:chExt cx="2667000" cy="2350920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5791200" y="3733800"/>
              <a:ext cx="2667000" cy="2286000"/>
              <a:chOff x="3648" y="2352"/>
              <a:chExt cx="1680" cy="1440"/>
            </a:xfrm>
          </p:grpSpPr>
          <p:grpSp>
            <p:nvGrpSpPr>
              <p:cNvPr id="4" name="Group 24"/>
              <p:cNvGrpSpPr>
                <a:grpSpLocks/>
              </p:cNvGrpSpPr>
              <p:nvPr/>
            </p:nvGrpSpPr>
            <p:grpSpPr bwMode="auto">
              <a:xfrm>
                <a:off x="3696" y="2400"/>
                <a:ext cx="1584" cy="1392"/>
                <a:chOff x="3216" y="1200"/>
                <a:chExt cx="1104" cy="960"/>
              </a:xfrm>
            </p:grpSpPr>
            <p:sp>
              <p:nvSpPr>
                <p:cNvPr id="26666" name="Oval 25"/>
                <p:cNvSpPr>
                  <a:spLocks noChangeArrowheads="1"/>
                </p:cNvSpPr>
                <p:nvPr/>
              </p:nvSpPr>
              <p:spPr bwMode="auto">
                <a:xfrm>
                  <a:off x="3216" y="1200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67" name="Oval 26"/>
                <p:cNvSpPr>
                  <a:spLocks noChangeArrowheads="1"/>
                </p:cNvSpPr>
                <p:nvPr/>
              </p:nvSpPr>
              <p:spPr bwMode="auto">
                <a:xfrm>
                  <a:off x="3408" y="1344"/>
                  <a:ext cx="720" cy="6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68" name="Oval 27"/>
                <p:cNvSpPr>
                  <a:spLocks noChangeArrowheads="1"/>
                </p:cNvSpPr>
                <p:nvPr/>
              </p:nvSpPr>
              <p:spPr bwMode="auto">
                <a:xfrm>
                  <a:off x="3552" y="1488"/>
                  <a:ext cx="432" cy="38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650" name="Text Box 28"/>
              <p:cNvSpPr txBox="1">
                <a:spLocks noChangeArrowheads="1"/>
              </p:cNvSpPr>
              <p:nvPr/>
            </p:nvSpPr>
            <p:spPr bwMode="auto">
              <a:xfrm>
                <a:off x="4344" y="2976"/>
                <a:ext cx="29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/>
                  <a:t>Cl</a:t>
                </a:r>
                <a:endParaRPr lang="en-US"/>
              </a:p>
            </p:txBody>
          </p:sp>
          <p:sp>
            <p:nvSpPr>
              <p:cNvPr id="26651" name="Oval 29"/>
              <p:cNvSpPr>
                <a:spLocks noChangeArrowheads="1"/>
              </p:cNvSpPr>
              <p:nvPr/>
            </p:nvSpPr>
            <p:spPr bwMode="auto">
              <a:xfrm>
                <a:off x="4368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2" name="Oval 30"/>
              <p:cNvSpPr>
                <a:spLocks noChangeArrowheads="1"/>
              </p:cNvSpPr>
              <p:nvPr/>
            </p:nvSpPr>
            <p:spPr bwMode="auto">
              <a:xfrm>
                <a:off x="4464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3" name="Oval 31"/>
              <p:cNvSpPr>
                <a:spLocks noChangeArrowheads="1"/>
              </p:cNvSpPr>
              <p:nvPr/>
            </p:nvSpPr>
            <p:spPr bwMode="auto">
              <a:xfrm>
                <a:off x="3648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4" name="Oval 32"/>
              <p:cNvSpPr>
                <a:spLocks noChangeArrowheads="1"/>
              </p:cNvSpPr>
              <p:nvPr/>
            </p:nvSpPr>
            <p:spPr bwMode="auto">
              <a:xfrm>
                <a:off x="5232" y="31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5" name="Oval 33"/>
              <p:cNvSpPr>
                <a:spLocks noChangeArrowheads="1"/>
              </p:cNvSpPr>
              <p:nvPr/>
            </p:nvSpPr>
            <p:spPr bwMode="auto">
              <a:xfrm>
                <a:off x="4368" y="259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6" name="Oval 34"/>
              <p:cNvSpPr>
                <a:spLocks noChangeArrowheads="1"/>
              </p:cNvSpPr>
              <p:nvPr/>
            </p:nvSpPr>
            <p:spPr bwMode="auto">
              <a:xfrm>
                <a:off x="5232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7" name="Oval 35"/>
              <p:cNvSpPr>
                <a:spLocks noChangeArrowheads="1"/>
              </p:cNvSpPr>
              <p:nvPr/>
            </p:nvSpPr>
            <p:spPr bwMode="auto">
              <a:xfrm>
                <a:off x="4464" y="259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8" name="Oval 36"/>
              <p:cNvSpPr>
                <a:spLocks noChangeArrowheads="1"/>
              </p:cNvSpPr>
              <p:nvPr/>
            </p:nvSpPr>
            <p:spPr bwMode="auto">
              <a:xfrm>
                <a:off x="3936" y="3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9" name="Oval 37"/>
              <p:cNvSpPr>
                <a:spLocks noChangeArrowheads="1"/>
              </p:cNvSpPr>
              <p:nvPr/>
            </p:nvSpPr>
            <p:spPr bwMode="auto">
              <a:xfrm>
                <a:off x="3936" y="31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0" name="Oval 38"/>
              <p:cNvSpPr>
                <a:spLocks noChangeArrowheads="1"/>
              </p:cNvSpPr>
              <p:nvPr/>
            </p:nvSpPr>
            <p:spPr bwMode="auto">
              <a:xfrm>
                <a:off x="4416" y="278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1" name="Oval 39"/>
              <p:cNvSpPr>
                <a:spLocks noChangeArrowheads="1"/>
              </p:cNvSpPr>
              <p:nvPr/>
            </p:nvSpPr>
            <p:spPr bwMode="auto">
              <a:xfrm>
                <a:off x="4416" y="331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2" name="Oval 40"/>
              <p:cNvSpPr>
                <a:spLocks noChangeArrowheads="1"/>
              </p:cNvSpPr>
              <p:nvPr/>
            </p:nvSpPr>
            <p:spPr bwMode="auto">
              <a:xfrm>
                <a:off x="4368" y="35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3" name="Oval 41"/>
              <p:cNvSpPr>
                <a:spLocks noChangeArrowheads="1"/>
              </p:cNvSpPr>
              <p:nvPr/>
            </p:nvSpPr>
            <p:spPr bwMode="auto">
              <a:xfrm>
                <a:off x="4464" y="35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4" name="Oval 42"/>
              <p:cNvSpPr>
                <a:spLocks noChangeArrowheads="1"/>
              </p:cNvSpPr>
              <p:nvPr/>
            </p:nvSpPr>
            <p:spPr bwMode="auto">
              <a:xfrm>
                <a:off x="4944" y="297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5" name="Oval 43"/>
              <p:cNvSpPr>
                <a:spLocks noChangeArrowheads="1"/>
              </p:cNvSpPr>
              <p:nvPr/>
            </p:nvSpPr>
            <p:spPr bwMode="auto">
              <a:xfrm>
                <a:off x="4944" y="307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" name="Oval 40"/>
            <p:cNvSpPr>
              <a:spLocks noChangeArrowheads="1"/>
            </p:cNvSpPr>
            <p:nvPr/>
          </p:nvSpPr>
          <p:spPr bwMode="auto">
            <a:xfrm>
              <a:off x="7086600" y="593232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0"/>
            <p:cNvSpPr>
              <a:spLocks noChangeArrowheads="1"/>
            </p:cNvSpPr>
            <p:nvPr/>
          </p:nvSpPr>
          <p:spPr bwMode="auto">
            <a:xfrm>
              <a:off x="7266920" y="592448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46" name="Oval 44"/>
          <p:cNvSpPr>
            <a:spLocks noChangeArrowheads="1"/>
          </p:cNvSpPr>
          <p:nvPr/>
        </p:nvSpPr>
        <p:spPr bwMode="auto">
          <a:xfrm>
            <a:off x="3352800" y="5031400"/>
            <a:ext cx="152400" cy="1524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35 -0.00695 L -0.26138 -0.00463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213" grpId="0"/>
      <p:bldP spid="15432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Periodic Table of the Elements</a:t>
            </a:r>
          </a:p>
        </p:txBody>
      </p:sp>
      <p:pic>
        <p:nvPicPr>
          <p:cNvPr id="30723" name="Picture 3" descr="per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2228850"/>
            <a:ext cx="83661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828800" y="1295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Metals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19800" y="12954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Non-Metals</a:t>
            </a:r>
          </a:p>
        </p:txBody>
      </p:sp>
      <p:sp>
        <p:nvSpPr>
          <p:cNvPr id="1548294" name="Text Box 6"/>
          <p:cNvSpPr txBox="1">
            <a:spLocks noChangeArrowheads="1"/>
          </p:cNvSpPr>
          <p:nvPr/>
        </p:nvSpPr>
        <p:spPr bwMode="auto">
          <a:xfrm>
            <a:off x="3733800" y="1752600"/>
            <a:ext cx="1752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Ceramics</a:t>
            </a:r>
          </a:p>
          <a:p>
            <a:r>
              <a:rPr lang="en-US" b="1">
                <a:solidFill>
                  <a:schemeClr val="hlink"/>
                </a:solidFill>
              </a:rPr>
              <a:t>(Ionic Bonds)</a:t>
            </a:r>
          </a:p>
        </p:txBody>
      </p:sp>
      <p:sp>
        <p:nvSpPr>
          <p:cNvPr id="1548295" name="Line 7"/>
          <p:cNvSpPr>
            <a:spLocks noChangeShapeType="1"/>
          </p:cNvSpPr>
          <p:nvPr/>
        </p:nvSpPr>
        <p:spPr bwMode="auto">
          <a:xfrm flipH="1">
            <a:off x="914400" y="2454275"/>
            <a:ext cx="3516313" cy="9747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8296" name="Line 8"/>
          <p:cNvSpPr>
            <a:spLocks noChangeShapeType="1"/>
          </p:cNvSpPr>
          <p:nvPr/>
        </p:nvSpPr>
        <p:spPr bwMode="auto">
          <a:xfrm>
            <a:off x="4440238" y="2454275"/>
            <a:ext cx="3713162" cy="10509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8297" name="Text Box 9"/>
          <p:cNvSpPr txBox="1">
            <a:spLocks noChangeArrowheads="1"/>
          </p:cNvSpPr>
          <p:nvPr/>
        </p:nvSpPr>
        <p:spPr bwMode="auto">
          <a:xfrm>
            <a:off x="2840038" y="2800350"/>
            <a:ext cx="19669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FF"/>
                </a:solidFill>
              </a:rPr>
              <a:t>Metals</a:t>
            </a:r>
            <a:endParaRPr lang="en-US" sz="2000" b="1">
              <a:solidFill>
                <a:srgbClr val="FF00FF"/>
              </a:solidFill>
            </a:endParaRPr>
          </a:p>
          <a:p>
            <a:r>
              <a:rPr lang="en-US" b="1">
                <a:solidFill>
                  <a:srgbClr val="FF00FF"/>
                </a:solidFill>
              </a:rPr>
              <a:t>(Metallic Bonds)</a:t>
            </a:r>
          </a:p>
        </p:txBody>
      </p:sp>
      <p:sp>
        <p:nvSpPr>
          <p:cNvPr id="1548298" name="Line 10"/>
          <p:cNvSpPr>
            <a:spLocks noChangeShapeType="1"/>
          </p:cNvSpPr>
          <p:nvPr/>
        </p:nvSpPr>
        <p:spPr bwMode="auto">
          <a:xfrm flipH="1">
            <a:off x="1695450" y="3505200"/>
            <a:ext cx="1809750" cy="1095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8299" name="Line 11"/>
          <p:cNvSpPr>
            <a:spLocks noChangeShapeType="1"/>
          </p:cNvSpPr>
          <p:nvPr/>
        </p:nvSpPr>
        <p:spPr bwMode="auto">
          <a:xfrm>
            <a:off x="3505200" y="3505200"/>
            <a:ext cx="2198688" cy="1206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8300" name="Text Box 12"/>
          <p:cNvSpPr txBox="1">
            <a:spLocks noChangeArrowheads="1"/>
          </p:cNvSpPr>
          <p:nvPr/>
        </p:nvSpPr>
        <p:spPr bwMode="auto">
          <a:xfrm>
            <a:off x="6276975" y="1814513"/>
            <a:ext cx="2095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Polymers</a:t>
            </a:r>
          </a:p>
          <a:p>
            <a:r>
              <a:rPr lang="en-US" b="1">
                <a:solidFill>
                  <a:srgbClr val="FF0000"/>
                </a:solidFill>
              </a:rPr>
              <a:t>(Covalent Bonds)</a:t>
            </a:r>
          </a:p>
        </p:txBody>
      </p:sp>
      <p:sp>
        <p:nvSpPr>
          <p:cNvPr id="1548301" name="Line 13"/>
          <p:cNvSpPr>
            <a:spLocks noChangeShapeType="1"/>
          </p:cNvSpPr>
          <p:nvPr/>
        </p:nvSpPr>
        <p:spPr bwMode="auto">
          <a:xfrm flipH="1">
            <a:off x="6399213" y="2511425"/>
            <a:ext cx="762000" cy="282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8302" name="Line 14"/>
          <p:cNvSpPr>
            <a:spLocks noChangeShapeType="1"/>
          </p:cNvSpPr>
          <p:nvPr/>
        </p:nvSpPr>
        <p:spPr bwMode="auto">
          <a:xfrm>
            <a:off x="7161213" y="2511425"/>
            <a:ext cx="876300" cy="249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H="1">
            <a:off x="536575" y="1712913"/>
            <a:ext cx="1757363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2293938" y="1712913"/>
            <a:ext cx="3714750" cy="191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6022975" y="1684338"/>
            <a:ext cx="827088" cy="107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6865938" y="1684338"/>
            <a:ext cx="1871662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4088" y="6381750"/>
            <a:ext cx="446087" cy="330200"/>
          </a:xfrm>
        </p:spPr>
        <p:txBody>
          <a:bodyPr/>
          <a:lstStyle/>
          <a:p>
            <a:pPr>
              <a:defRPr/>
            </a:pPr>
            <a:fld id="{2425273D-3D43-134D-A09A-9FEFC446136B}" type="slidenum">
              <a:rPr lang="en-US">
                <a:latin typeface="+mn-lt"/>
                <a:ea typeface="+mn-ea"/>
              </a:rPr>
              <a:pPr>
                <a:defRPr/>
              </a:pPr>
              <a:t>9</a:t>
            </a:fld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4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4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4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4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4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4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4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294" grpId="0"/>
      <p:bldP spid="1548295" grpId="0" animBg="1"/>
      <p:bldP spid="1548296" grpId="0" animBg="1"/>
      <p:bldP spid="1548297" grpId="0"/>
      <p:bldP spid="1548298" grpId="0" animBg="1"/>
      <p:bldP spid="1548299" grpId="0" animBg="1"/>
      <p:bldP spid="1548300" grpId="0"/>
      <p:bldP spid="1548301" grpId="0" animBg="1"/>
      <p:bldP spid="154830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1824</Words>
  <Application>Microsoft Macintosh PowerPoint</Application>
  <PresentationFormat>On-screen Show (4:3)</PresentationFormat>
  <Paragraphs>569</Paragraphs>
  <Slides>53</Slides>
  <Notes>25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ChemSketch</vt:lpstr>
      <vt:lpstr>Polymeric Materials Molecular View</vt:lpstr>
      <vt:lpstr>Level of focus – Molecular View</vt:lpstr>
      <vt:lpstr>Fundamentals of Matter</vt:lpstr>
      <vt:lpstr>Bonding (attractions)</vt:lpstr>
      <vt:lpstr>PowerPoint Presentation</vt:lpstr>
      <vt:lpstr>Bonding (attractions)</vt:lpstr>
      <vt:lpstr>PowerPoint Presentation</vt:lpstr>
      <vt:lpstr>Bonding (attractions)</vt:lpstr>
      <vt:lpstr>Periodic Table of the Elements</vt:lpstr>
      <vt:lpstr>Solid Materials – 3 Types</vt:lpstr>
      <vt:lpstr>Now, a little more chemistry</vt:lpstr>
      <vt:lpstr>Atomic Orbitals</vt:lpstr>
      <vt:lpstr>Basic Organic Chemistry</vt:lpstr>
      <vt:lpstr>Basic Rule</vt:lpstr>
      <vt:lpstr>Basic Rule</vt:lpstr>
      <vt:lpstr>Bonding (attractions)</vt:lpstr>
      <vt:lpstr>Resin Rules</vt:lpstr>
      <vt:lpstr>Bonding (attractions)</vt:lpstr>
      <vt:lpstr>PowerPoint Presentation</vt:lpstr>
      <vt:lpstr>Secondary Bonds</vt:lpstr>
      <vt:lpstr>Bonding in polymers by polarity</vt:lpstr>
      <vt:lpstr>Polymers</vt:lpstr>
      <vt:lpstr>PowerPoint Presentation</vt:lpstr>
      <vt:lpstr>Bonding</vt:lpstr>
      <vt:lpstr>PowerPoint Presentation</vt:lpstr>
      <vt:lpstr>Now, since you know about atoms and molecules, it is time for a little story</vt:lpstr>
      <vt:lpstr>Functional Groups –  Determining Properties</vt:lpstr>
      <vt:lpstr>Resin Rules</vt:lpstr>
      <vt:lpstr>Polymers − Molecular shape</vt:lpstr>
      <vt:lpstr>PowerPoint Presentation</vt:lpstr>
      <vt:lpstr>Flammability</vt:lpstr>
      <vt:lpstr>Resin Rules</vt:lpstr>
      <vt:lpstr>Halogenated polymers</vt:lpstr>
      <vt:lpstr>Polymers</vt:lpstr>
      <vt:lpstr>Materials Taxonomy</vt:lpstr>
      <vt:lpstr>Polymers</vt:lpstr>
      <vt:lpstr>Polymers</vt:lpstr>
      <vt:lpstr>Polymers</vt:lpstr>
      <vt:lpstr>Addition Polymerization</vt:lpstr>
      <vt:lpstr>PowerPoint Presentation</vt:lpstr>
      <vt:lpstr>Addition Polymerization</vt:lpstr>
      <vt:lpstr>Addition Polymerization</vt:lpstr>
      <vt:lpstr>Addition Polymerization</vt:lpstr>
      <vt:lpstr>Addition Polymerization</vt:lpstr>
      <vt:lpstr>Addition Polymerization -- Variables</vt:lpstr>
      <vt:lpstr>Addition Polymerization</vt:lpstr>
      <vt:lpstr>Condensation Polymerization</vt:lpstr>
      <vt:lpstr>Polyester polymerization</vt:lpstr>
      <vt:lpstr>Polyester polymerizationn</vt:lpstr>
      <vt:lpstr>PowerPoint Presentation</vt:lpstr>
      <vt:lpstr>Condensation Polymerization</vt:lpstr>
      <vt:lpstr>Addition vs. Condensation</vt:lpstr>
      <vt:lpstr>Thank You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47</cp:revision>
  <dcterms:created xsi:type="dcterms:W3CDTF">2011-01-10T14:38:45Z</dcterms:created>
  <dcterms:modified xsi:type="dcterms:W3CDTF">2012-01-11T19:56:23Z</dcterms:modified>
</cp:coreProperties>
</file>