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417" r:id="rId2"/>
    <p:sldId id="409" r:id="rId3"/>
    <p:sldId id="410" r:id="rId4"/>
    <p:sldId id="411" r:id="rId5"/>
    <p:sldId id="454" r:id="rId6"/>
    <p:sldId id="413" r:id="rId7"/>
    <p:sldId id="414" r:id="rId8"/>
    <p:sldId id="415" r:id="rId9"/>
    <p:sldId id="416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55" r:id="rId22"/>
    <p:sldId id="452" r:id="rId23"/>
    <p:sldId id="430" r:id="rId24"/>
    <p:sldId id="431" r:id="rId25"/>
    <p:sldId id="432" r:id="rId26"/>
    <p:sldId id="435" r:id="rId27"/>
    <p:sldId id="436" r:id="rId28"/>
    <p:sldId id="438" r:id="rId29"/>
    <p:sldId id="440" r:id="rId30"/>
    <p:sldId id="439" r:id="rId31"/>
    <p:sldId id="441" r:id="rId32"/>
    <p:sldId id="442" r:id="rId33"/>
    <p:sldId id="443" r:id="rId34"/>
    <p:sldId id="444" r:id="rId35"/>
    <p:sldId id="448" r:id="rId36"/>
    <p:sldId id="447" r:id="rId37"/>
    <p:sldId id="450" r:id="rId38"/>
    <p:sldId id="451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00000"/>
    <a:srgbClr val="422100"/>
    <a:srgbClr val="663300"/>
    <a:srgbClr val="FFFFCC"/>
    <a:srgbClr val="03CDCD"/>
    <a:srgbClr val="E8FCD0"/>
    <a:srgbClr val="DEFBBB"/>
    <a:srgbClr val="E9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-104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6B84EE-71D4-B14F-BA6C-037E6FE9E4FC}" type="datetime1">
              <a:rPr lang="en-US"/>
              <a:pPr>
                <a:defRPr/>
              </a:pPr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E52024-D7FC-D54B-BB78-61393BD7E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5A2136-043A-D54B-8CF3-DB752FD6C7B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45976E-849E-0A4F-B92F-65ED7F836D7E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6D2F70-C276-A94D-9DE3-AF81DAE7466B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39BCD-0D87-3E4C-BC41-9E8712B753B0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64CEA4-AF9F-504F-8AA9-4E27222DEC06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806174-140E-7541-A8AF-B7C00965F26E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8F58DB-1653-3640-BC8E-A23C963C34F4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F27F49-CD35-DB44-B2A1-CDE65E9F8AE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DEE87C-3E96-D441-982E-148D0DD296FD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B3996C-09F1-DE49-8649-711AE337C273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325D09-4C34-304A-AD9B-53596B669EC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59844B-B913-BF49-8639-F415A2701E88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386CA9-9BEC-E04F-BE40-D63E01AAC8D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386CA9-9BEC-E04F-BE40-D63E01AAC8D5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3BBAA7-2855-024C-BF73-7BEBBEFCD79B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736C9B-86CF-4841-8EC6-4DD11E6710F8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9742D9-3CE0-5A49-BAFA-AD8503FADA60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B99CC4-732A-0E48-9A58-AF789B02D31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344540-0F1C-4848-8C55-AB0DD2F51014}" type="slidenum">
              <a:rPr lang="en-US"/>
              <a:pPr/>
              <a:t>26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EC62B9-7D61-D54B-AB10-C13778BABDA7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71B700-E916-7B42-A48B-213FEFB58FF9}" type="slidenum">
              <a:rPr lang="en-US"/>
              <a:pPr/>
              <a:t>28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063E19-79E2-424B-B3FF-452251D31D7D}" type="slidenum">
              <a:rPr lang="en-US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DEF378-9511-F04E-9F06-090F0B986E6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3C8846-4E0B-DD47-8530-05D707EBF7C0}" type="slidenum">
              <a:rPr lang="en-US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A02C82-6559-014B-BA6A-28D8D4BCFE73}" type="slidenum">
              <a:rPr lang="en-US"/>
              <a:pPr/>
              <a:t>31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F5BF4E-1B1D-A54D-9A72-9248F1F4B2D9}" type="slidenum">
              <a:rPr lang="en-US"/>
              <a:pPr/>
              <a:t>32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2E786D-069B-BE48-8F1C-80017659421B}" type="slidenum">
              <a:rPr lang="en-US"/>
              <a:pPr/>
              <a:t>33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80F008-CEF8-9144-8B87-DEE29C5F2C44}" type="slidenum">
              <a:rPr lang="en-US"/>
              <a:pPr/>
              <a:t>34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2BBC6F-CC65-F947-A94B-4598F555701F}" type="slidenum">
              <a:rPr lang="en-US"/>
              <a:pPr/>
              <a:t>35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CE753D-7280-6847-896E-6BB2A452EFBF}" type="slidenum">
              <a:rPr lang="en-US"/>
              <a:pPr/>
              <a:t>36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A5B97C-B565-614A-9F99-8610BFEF0C6D}" type="slidenum">
              <a:rPr lang="en-US"/>
              <a:pPr/>
              <a:t>37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6F66CD-7204-6842-BEBE-9B87AD9881D8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37D6F1-1CF8-8644-B7B7-086F0146279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5D5910-82DB-D842-A21D-8FA4B2813B22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BB1927-C4B2-9F4E-AC21-E9CF758466A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B0AD6-4F32-114B-83B5-FB6D0B54A6A0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5A8870-B635-934F-8D74-3346A85FC4B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8568C7-5D3B-7D47-9F93-A2B81CC19A9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6694F-9250-6E43-B7D4-E0288E4A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615D-DA4C-1D4A-8C1F-E1BE49D36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6F5EF-CDBB-BF43-9A73-59AFEA268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4141B-16D5-0241-984F-A2EC7E40D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AE009-9FEB-7E40-A1B8-DCCB6B709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057A-DE8C-9C4F-A5B7-C2B16E84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4ACC-7980-7A43-9046-7CBB9B0C9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3EBFB-7E44-C84B-ACB7-91C9A88D4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5C4E4-60DE-764D-A594-7D88D89CE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0B3A3-6799-0047-B6C0-303900C1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A4313-8969-4E4B-987D-ABC8EEE7E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5D79-C793-EC48-AAC5-F6C7BD08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8B14F4D-DD94-594C-9211-1795BE32B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11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11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11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11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.jpeg"/><Relationship Id="rId6" Type="http://schemas.openxmlformats.org/officeDocument/2006/relationships/image" Target="../media/image35.png"/><Relationship Id="rId1" Type="http://schemas.microsoft.com/office/2007/relationships/media" Target="file://localhost/Users/abs3/Movies/Egypt/snefru%20pyramids.mov" TargetMode="External"/><Relationship Id="rId2" Type="http://schemas.openxmlformats.org/officeDocument/2006/relationships/video" Target="file://localhost/Users/abs3/Movies/Egypt/snefru%20pyramids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3.jpeg"/><Relationship Id="rId6" Type="http://schemas.openxmlformats.org/officeDocument/2006/relationships/image" Target="../media/image54.png"/><Relationship Id="rId1" Type="http://schemas.microsoft.com/office/2007/relationships/media" Target="file://localhost/Users/abs3/Movies/Egypt/Joseph_Technicolor_Dream_Coat.mp4" TargetMode="External"/><Relationship Id="rId2" Type="http://schemas.openxmlformats.org/officeDocument/2006/relationships/video" Target="file://localhost/Users/abs3/Movies/Egypt/Joseph_Technicolor_Dream_Coat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3.jpeg"/><Relationship Id="rId6" Type="http://schemas.openxmlformats.org/officeDocument/2006/relationships/image" Target="../media/image68.png"/><Relationship Id="rId1" Type="http://schemas.microsoft.com/office/2007/relationships/media" Target="file://localhost/Users/abs3/Movies/Egypt/cleopatra_entrance.mov" TargetMode="External"/><Relationship Id="rId2" Type="http://schemas.openxmlformats.org/officeDocument/2006/relationships/video" Target="file://localhost/Users/abs3/Movies/Egypt/cleopatra_entrance.m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://en.wikipedia.org/wiki/Image:NarmerPalette_ROM-gamma.jpg" TargetMode="External"/><Relationship Id="rId6" Type="http://schemas.openxmlformats.org/officeDocument/2006/relationships/image" Target="../media/image12.jpeg"/><Relationship Id="rId7" Type="http://schemas.openxmlformats.org/officeDocument/2006/relationships/image" Target="../media/image3.jpe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3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9.png"/><Relationship Id="rId6" Type="http://schemas.openxmlformats.org/officeDocument/2006/relationships/image" Target="../media/image3.jpeg"/><Relationship Id="rId1" Type="http://schemas.microsoft.com/office/2007/relationships/media" Target="file://localhost/Users/abs3/Movies/Egypt/Egyptian%20Art3.mov" TargetMode="External"/><Relationship Id="rId2" Type="http://schemas.openxmlformats.org/officeDocument/2006/relationships/video" Target="file://localhost/Users/abs3/Movies/Egypt/Egyptian%20Art3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Egypt E-104princessrelief WM.jpg"/>
          <p:cNvPicPr>
            <a:picLocks noChangeAspect="1"/>
          </p:cNvPicPr>
          <p:nvPr/>
        </p:nvPicPr>
        <p:blipFill>
          <a:blip r:embed="rId3"/>
          <a:srcRect l="9070" t="3999" r="8691" b="2856"/>
          <a:stretch>
            <a:fillRect/>
          </a:stretch>
        </p:blipFill>
        <p:spPr bwMode="auto">
          <a:xfrm>
            <a:off x="0" y="0"/>
            <a:ext cx="17907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9" descr="ist2_6695468-hieroglyphic-alphabet istock.jpg"/>
          <p:cNvPicPr>
            <a:picLocks noChangeAspect="1"/>
          </p:cNvPicPr>
          <p:nvPr/>
        </p:nvPicPr>
        <p:blipFill>
          <a:blip r:embed="rId4"/>
          <a:srcRect t="5344" r="3777"/>
          <a:stretch>
            <a:fillRect/>
          </a:stretch>
        </p:blipFill>
        <p:spPr bwMode="auto">
          <a:xfrm>
            <a:off x="5597525" y="4049713"/>
            <a:ext cx="10747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3" descr="Tutenkamen death mask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49713"/>
            <a:ext cx="1795463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4" descr="Egyptian mural 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38" y="5264150"/>
            <a:ext cx="38639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5" descr="sphinx &amp; pyramid.jpg"/>
          <p:cNvPicPr>
            <a:picLocks noChangeAspect="1"/>
          </p:cNvPicPr>
          <p:nvPr/>
        </p:nvPicPr>
        <p:blipFill>
          <a:blip r:embed="rId7"/>
          <a:srcRect l="31696" r="14732"/>
          <a:stretch>
            <a:fillRect/>
          </a:stretch>
        </p:blipFill>
        <p:spPr bwMode="auto">
          <a:xfrm>
            <a:off x="6640513" y="1481138"/>
            <a:ext cx="2503487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Ramesses_II_cartouches_at_Tanis CA.jpg"/>
          <p:cNvPicPr>
            <a:picLocks noChangeAspect="1"/>
          </p:cNvPicPr>
          <p:nvPr/>
        </p:nvPicPr>
        <p:blipFill>
          <a:blip r:embed="rId8"/>
          <a:srcRect l="5614" r="14737"/>
          <a:stretch>
            <a:fillRect/>
          </a:stretch>
        </p:blipFill>
        <p:spPr bwMode="auto">
          <a:xfrm>
            <a:off x="6640513" y="4572000"/>
            <a:ext cx="25034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6" descr="Egypt.MedinetHabu.02 Luxor GNU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9400" y="0"/>
            <a:ext cx="2514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7" descr="Egypt aswan Abu_Simbel_Egypt_2 WM.jpg"/>
          <p:cNvPicPr>
            <a:picLocks noChangeAspect="1"/>
          </p:cNvPicPr>
          <p:nvPr/>
        </p:nvPicPr>
        <p:blipFill>
          <a:blip r:embed="rId10"/>
          <a:srcRect l="7205" r="14235" b="2110"/>
          <a:stretch>
            <a:fillRect/>
          </a:stretch>
        </p:blipFill>
        <p:spPr bwMode="auto">
          <a:xfrm>
            <a:off x="1774825" y="0"/>
            <a:ext cx="48656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96143" y="3592273"/>
            <a:ext cx="3840482" cy="2133601"/>
          </a:xfrm>
          <a:prstGeom prst="rect">
            <a:avLst/>
          </a:prstGeom>
          <a:solidFill>
            <a:srgbClr val="EAD8B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081463"/>
            <a:ext cx="3810000" cy="4572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151515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Egypt</a:t>
            </a:r>
            <a:br>
              <a:rPr lang="en-US" sz="3200" b="1">
                <a:solidFill>
                  <a:srgbClr val="151515"/>
                </a:solidFill>
                <a:latin typeface="Verdana" charset="0"/>
                <a:ea typeface="ＭＳ Ｐゴシック" charset="-128"/>
                <a:cs typeface="ＭＳ Ｐゴシック" charset="-128"/>
              </a:rPr>
            </a:br>
            <a:endParaRPr lang="en-US" sz="3200" b="1">
              <a:solidFill>
                <a:srgbClr val="151515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17688" y="4376738"/>
            <a:ext cx="381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cs typeface="ＭＳ Ｐゴシック"/>
              </a:rPr>
              <a:t>Creativity for Eternity</a:t>
            </a:r>
          </a:p>
        </p:txBody>
      </p:sp>
    </p:spTree>
  </p:cSld>
  <p:clrMapOvr>
    <a:masterClrMapping/>
  </p:clrMapOvr>
  <p:transition xmlns:p14="http://schemas.microsoft.com/office/powerpoint/2010/main" advTm="24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61938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Perfection in Art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Modern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7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 l="4301" r="5376"/>
          <a:stretch>
            <a:fillRect/>
          </a:stretch>
        </p:blipFill>
        <p:spPr bwMode="auto">
          <a:xfrm>
            <a:off x="1055688" y="1566863"/>
            <a:ext cx="3200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0875" y="1566863"/>
            <a:ext cx="3692525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1766888" y="6396038"/>
            <a:ext cx="1346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Medieval</a:t>
            </a: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5432425" y="6396038"/>
            <a:ext cx="1706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Renaissance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61938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Egyptian Society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414338" y="1273175"/>
            <a:ext cx="83597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663300"/>
                </a:solidFill>
                <a:latin typeface="Georgia" charset="0"/>
              </a:rPr>
              <a:t>What do you do with the farmers during the 3 months of inundation or with soldiers after the nation is united?</a:t>
            </a:r>
          </a:p>
        </p:txBody>
      </p:sp>
      <p:pic>
        <p:nvPicPr>
          <p:cNvPr id="12" name="Picture 8" descr="Marg kissing Sphinx"/>
          <p:cNvPicPr>
            <a:picLocks noChangeAspect="1" noChangeArrowheads="1"/>
          </p:cNvPicPr>
          <p:nvPr/>
        </p:nvPicPr>
        <p:blipFill>
          <a:blip r:embed="rId4"/>
          <a:srcRect r="24939"/>
          <a:stretch>
            <a:fillRect/>
          </a:stretch>
        </p:blipFill>
        <p:spPr bwMode="auto">
          <a:xfrm>
            <a:off x="3657600" y="2881313"/>
            <a:ext cx="3341688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5608" name="Rectangle 12"/>
          <p:cNvSpPr>
            <a:spLocks noChangeArrowheads="1"/>
          </p:cNvSpPr>
          <p:nvPr/>
        </p:nvSpPr>
        <p:spPr bwMode="auto">
          <a:xfrm>
            <a:off x="0" y="2176463"/>
            <a:ext cx="62865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600" b="1">
                <a:solidFill>
                  <a:srgbClr val="0070C0"/>
                </a:solidFill>
                <a:latin typeface="Georgia" charset="0"/>
              </a:rPr>
              <a:t>Creative solution: </a:t>
            </a:r>
            <a:r>
              <a:rPr lang="en-US" sz="2600">
                <a:solidFill>
                  <a:srgbClr val="0070C0"/>
                </a:solidFill>
                <a:latin typeface="Georgia" charset="0"/>
              </a:rPr>
              <a:t>Build the pyramids</a:t>
            </a:r>
          </a:p>
          <a:p>
            <a:pPr algn="r"/>
            <a:endParaRPr lang="en-US" sz="2600">
              <a:solidFill>
                <a:srgbClr val="0070C0"/>
              </a:solidFill>
            </a:endParaRPr>
          </a:p>
        </p:txBody>
      </p:sp>
      <p:pic>
        <p:nvPicPr>
          <p:cNvPr id="14" name="Picture 13" descr="sphinx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9575" y="3908425"/>
            <a:ext cx="195421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23000" y="217170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0070C0"/>
                </a:solidFill>
                <a:latin typeface="Georgia" charset="0"/>
              </a:rPr>
              <a:t>and the sphinx.</a:t>
            </a:r>
            <a:endParaRPr lang="en-US" sz="2600">
              <a:latin typeface="Georgia" charset="0"/>
            </a:endParaRPr>
          </a:p>
        </p:txBody>
      </p:sp>
      <p:pic>
        <p:nvPicPr>
          <p:cNvPr id="10" name="Picture 7" descr="Brent &amp; Marg Pyrami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222625"/>
            <a:ext cx="347186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2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8"/>
          <p:cNvSpPr txBox="1">
            <a:spLocks/>
          </p:cNvSpPr>
          <p:nvPr/>
        </p:nvSpPr>
        <p:spPr bwMode="auto">
          <a:xfrm>
            <a:off x="5114925" y="1801813"/>
            <a:ext cx="457835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 err="1">
                <a:solidFill>
                  <a:srgbClr val="663300"/>
                </a:solidFill>
                <a:latin typeface="Georgia" pitchFamily="18" charset="0"/>
                <a:cs typeface="ＭＳ Ｐゴシック"/>
              </a:rPr>
              <a:t>Mastaba</a:t>
            </a:r>
            <a:endParaRPr lang="en-US" sz="2800" kern="0" dirty="0">
              <a:solidFill>
                <a:srgbClr val="663300"/>
              </a:solidFill>
              <a:latin typeface="Georgia" pitchFamily="18" charset="0"/>
              <a:cs typeface="ＭＳ Ｐゴシック"/>
            </a:endParaRPr>
          </a:p>
          <a:p>
            <a:pPr marL="274320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Shelter building over the burial pit</a:t>
            </a:r>
          </a:p>
        </p:txBody>
      </p:sp>
      <p:sp>
        <p:nvSpPr>
          <p:cNvPr id="17" name="Content Placeholder 8"/>
          <p:cNvSpPr txBox="1">
            <a:spLocks/>
          </p:cNvSpPr>
          <p:nvPr/>
        </p:nvSpPr>
        <p:spPr bwMode="auto">
          <a:xfrm>
            <a:off x="496888" y="4954588"/>
            <a:ext cx="2338387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663300"/>
                </a:solidFill>
                <a:latin typeface="Georgia" charset="0"/>
              </a:rPr>
              <a:t>Revised = Deep pit burial </a:t>
            </a:r>
          </a:p>
        </p:txBody>
      </p:sp>
      <p:sp>
        <p:nvSpPr>
          <p:cNvPr id="18" name="Content Placeholder 8"/>
          <p:cNvSpPr txBox="1">
            <a:spLocks/>
          </p:cNvSpPr>
          <p:nvPr/>
        </p:nvSpPr>
        <p:spPr bwMode="auto">
          <a:xfrm>
            <a:off x="496888" y="1801813"/>
            <a:ext cx="43021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663300"/>
                </a:solidFill>
                <a:latin typeface="Georgia" pitchFamily="18" charset="0"/>
                <a:cs typeface="ＭＳ Ｐゴシック"/>
              </a:rPr>
              <a:t>Earliest burial = sand pit</a:t>
            </a:r>
          </a:p>
          <a:p>
            <a:pPr marL="274320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Sand blew away and body was revealed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178175"/>
            <a:ext cx="32289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3" y="3090863"/>
            <a:ext cx="2351087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7899" name="TextBox 21"/>
          <p:cNvSpPr txBox="1">
            <a:spLocks noChangeArrowheads="1"/>
          </p:cNvSpPr>
          <p:nvPr/>
        </p:nvSpPr>
        <p:spPr bwMode="auto">
          <a:xfrm>
            <a:off x="533400" y="12954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800">
                <a:latin typeface="Georgia" charset="0"/>
              </a:rPr>
              <a:t>1</a:t>
            </a:r>
            <a:r>
              <a:rPr lang="en-US" sz="2800" baseline="30000">
                <a:latin typeface="Georgia" charset="0"/>
              </a:rPr>
              <a:t>st</a:t>
            </a:r>
            <a:r>
              <a:rPr lang="en-US" sz="2800">
                <a:latin typeface="Georgia" charset="0"/>
              </a:rPr>
              <a:t> Dynasty</a:t>
            </a:r>
            <a:endParaRPr lang="en-US" sz="2800"/>
          </a:p>
        </p:txBody>
      </p:sp>
      <p:sp>
        <p:nvSpPr>
          <p:cNvPr id="23" name="TextBox 22"/>
          <p:cNvSpPr txBox="1"/>
          <p:nvPr/>
        </p:nvSpPr>
        <p:spPr>
          <a:xfrm>
            <a:off x="5127625" y="1317625"/>
            <a:ext cx="22098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2</a:t>
            </a:r>
            <a:r>
              <a:rPr lang="en-US" sz="2800" kern="0" baseline="30000" dirty="0">
                <a:latin typeface="Georgia" pitchFamily="18" charset="0"/>
                <a:cs typeface="ＭＳ Ｐゴシック"/>
              </a:rPr>
              <a:t>nd</a:t>
            </a:r>
            <a:r>
              <a:rPr lang="en-US" sz="2800" kern="0" dirty="0">
                <a:latin typeface="Georgia" pitchFamily="18" charset="0"/>
                <a:cs typeface="ＭＳ Ｐゴシック"/>
              </a:rPr>
              <a:t> Dynasty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/>
          <a:srcRect l="3088" t="5362" r="5276" b="4819"/>
          <a:stretch>
            <a:fillRect/>
          </a:stretch>
        </p:blipFill>
        <p:spPr bwMode="auto">
          <a:xfrm>
            <a:off x="2232025" y="4691063"/>
            <a:ext cx="23129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91338" y="6831013"/>
            <a:ext cx="210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New Kingdom</a:t>
            </a:r>
          </a:p>
        </p:txBody>
      </p:sp>
      <p:pic>
        <p:nvPicPr>
          <p:cNvPr id="39941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Egypt Djoser_Stepped_Pyramid_of_Saqqara Attribute.jpg"/>
          <p:cNvPicPr>
            <a:picLocks noChangeAspect="1"/>
          </p:cNvPicPr>
          <p:nvPr/>
        </p:nvPicPr>
        <p:blipFill>
          <a:blip r:embed="rId4">
            <a:lum bright="4000"/>
          </a:blip>
          <a:srcRect l="4166" t="4800" r="11359" b="9766"/>
          <a:stretch>
            <a:fillRect/>
          </a:stretch>
        </p:blipFill>
        <p:spPr bwMode="auto">
          <a:xfrm>
            <a:off x="468313" y="2209800"/>
            <a:ext cx="3832225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5" name="Content Placeholder 8"/>
          <p:cNvSpPr txBox="1">
            <a:spLocks/>
          </p:cNvSpPr>
          <p:nvPr/>
        </p:nvSpPr>
        <p:spPr bwMode="auto">
          <a:xfrm>
            <a:off x="4224338" y="1295400"/>
            <a:ext cx="47561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b="1" kern="0" dirty="0" err="1">
                <a:solidFill>
                  <a:srgbClr val="600000"/>
                </a:solidFill>
                <a:latin typeface="Georgia" pitchFamily="18" charset="0"/>
                <a:cs typeface="ＭＳ Ｐゴシック"/>
              </a:rPr>
              <a:t>Zoser</a:t>
            </a:r>
            <a:r>
              <a:rPr lang="en-US" sz="3200" b="1" kern="0" dirty="0">
                <a:solidFill>
                  <a:srgbClr val="600000"/>
                </a:solidFill>
                <a:latin typeface="Georgia" pitchFamily="18" charset="0"/>
                <a:cs typeface="ＭＳ Ｐゴシック"/>
              </a:rPr>
              <a:t> = Pharaoh</a:t>
            </a: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3</a:t>
            </a:r>
            <a:r>
              <a:rPr lang="en-US" sz="2800" kern="0" baseline="30000" dirty="0">
                <a:latin typeface="Georgia" pitchFamily="18" charset="0"/>
                <a:cs typeface="ＭＳ Ｐゴシック"/>
              </a:rPr>
              <a:t>rd</a:t>
            </a:r>
            <a:r>
              <a:rPr lang="en-US" sz="2800" kern="0" dirty="0">
                <a:latin typeface="Georgia" pitchFamily="18" charset="0"/>
                <a:cs typeface="ＭＳ Ｐゴシック"/>
              </a:rPr>
              <a:t> Dynasty </a:t>
            </a: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Architect = </a:t>
            </a:r>
            <a:r>
              <a:rPr lang="en-US" sz="2800" kern="0" dirty="0" err="1">
                <a:latin typeface="Georgia" pitchFamily="18" charset="0"/>
                <a:cs typeface="ＭＳ Ｐゴシック"/>
              </a:rPr>
              <a:t>Imhotep</a:t>
            </a:r>
            <a:endParaRPr lang="en-US" sz="2800" kern="0" dirty="0">
              <a:latin typeface="Georgia" pitchFamily="18" charset="0"/>
              <a:cs typeface="ＭＳ Ｐゴシック"/>
            </a:endParaRP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Multiple levels of </a:t>
            </a:r>
            <a:r>
              <a:rPr lang="en-US" sz="2800" kern="0" dirty="0" err="1">
                <a:latin typeface="Georgia" pitchFamily="18" charset="0"/>
                <a:cs typeface="ＭＳ Ｐゴシック"/>
              </a:rPr>
              <a:t>mastabas</a:t>
            </a:r>
            <a:endParaRPr lang="en-US" sz="2800" kern="0" dirty="0">
              <a:latin typeface="Georgia" pitchFamily="18" charset="0"/>
              <a:cs typeface="ＭＳ Ｐゴシック"/>
            </a:endParaRP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Step pyramid of Saqqara</a:t>
            </a:r>
          </a:p>
          <a:p>
            <a:pPr marL="548640" lvl="2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First stone building</a:t>
            </a:r>
          </a:p>
          <a:p>
            <a:pPr marL="731520" lvl="3"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cs typeface="ＭＳ Ｐゴシック"/>
              </a:rPr>
              <a:t>Previous buildings of mud bricks or wood or papyrus stalks</a:t>
            </a:r>
          </a:p>
          <a:p>
            <a:pPr marL="548640" lvl="2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Largest building at the 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91338" y="6831013"/>
            <a:ext cx="210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New Kingdom</a:t>
            </a:r>
          </a:p>
        </p:txBody>
      </p:sp>
      <p:pic>
        <p:nvPicPr>
          <p:cNvPr id="41989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3635375" y="1425575"/>
            <a:ext cx="5356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600000"/>
                </a:solidFill>
                <a:latin typeface="Georgia" pitchFamily="18" charset="0"/>
                <a:cs typeface="ＭＳ Ｐゴシック"/>
              </a:rPr>
              <a:t>Snefru </a:t>
            </a: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Pharaoh of the 4</a:t>
            </a:r>
            <a:r>
              <a:rPr lang="en-US" sz="2800" kern="0" baseline="30000" dirty="0">
                <a:latin typeface="Georgia" pitchFamily="18" charset="0"/>
                <a:cs typeface="ＭＳ Ｐゴシック"/>
              </a:rPr>
              <a:t>th</a:t>
            </a:r>
            <a:r>
              <a:rPr lang="en-US" sz="2800" kern="0" dirty="0">
                <a:latin typeface="Georgia" pitchFamily="18" charset="0"/>
                <a:cs typeface="ＭＳ Ｐゴシック"/>
              </a:rPr>
              <a:t> dynasty</a:t>
            </a:r>
          </a:p>
          <a:p>
            <a:pPr marL="274320" lvl="1"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Perhaps the greatest of all pharaohs</a:t>
            </a:r>
          </a:p>
          <a:p>
            <a:pPr marL="274320" lvl="1"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marL="274320"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Perfected pyramid building</a:t>
            </a:r>
          </a:p>
          <a:p>
            <a:pPr marL="548640" lvl="2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Several attempts were needed</a:t>
            </a:r>
          </a:p>
        </p:txBody>
      </p:sp>
      <p:pic>
        <p:nvPicPr>
          <p:cNvPr id="9" name="Picture 8" descr="Egypt snofru co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546225"/>
            <a:ext cx="2636838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6538" y="4594225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ChangeArrowheads="1"/>
          </p:cNvSpPr>
          <p:nvPr/>
        </p:nvSpPr>
        <p:spPr bwMode="auto">
          <a:xfrm>
            <a:off x="492125" y="566738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rgbClr val="600000"/>
                </a:solidFill>
                <a:latin typeface="Verdana" charset="0"/>
              </a:rPr>
              <a:t>Snefru’s Pyramid Building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91338" y="6831013"/>
            <a:ext cx="210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New Kingdom</a:t>
            </a:r>
          </a:p>
        </p:txBody>
      </p:sp>
      <p:pic>
        <p:nvPicPr>
          <p:cNvPr id="44037" name="Picture 14" descr="Tutenkamen death mask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/Users/abs3/Movies/Egypt/snefru pyramid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14363" y="1373188"/>
            <a:ext cx="7843837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518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91338" y="6831013"/>
            <a:ext cx="210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New Kingdom</a:t>
            </a:r>
          </a:p>
        </p:txBody>
      </p:sp>
      <p:pic>
        <p:nvPicPr>
          <p:cNvPr id="46085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/>
          <a:srcRect r="3317"/>
          <a:stretch>
            <a:fillRect/>
          </a:stretch>
        </p:blipFill>
        <p:spPr bwMode="auto">
          <a:xfrm>
            <a:off x="1447800" y="4995863"/>
            <a:ext cx="31781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6087" name="Content Placeholder 8"/>
          <p:cNvSpPr txBox="1">
            <a:spLocks/>
          </p:cNvSpPr>
          <p:nvPr/>
        </p:nvSpPr>
        <p:spPr bwMode="auto">
          <a:xfrm>
            <a:off x="4865688" y="1382713"/>
            <a:ext cx="4125912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663300"/>
                </a:solidFill>
                <a:latin typeface="Georgia" charset="0"/>
              </a:rPr>
              <a:t>The </a:t>
            </a:r>
            <a:r>
              <a:rPr lang="en-US" sz="2800">
                <a:solidFill>
                  <a:srgbClr val="C00000"/>
                </a:solidFill>
                <a:latin typeface="Georgia" charset="0"/>
              </a:rPr>
              <a:t>Red</a:t>
            </a:r>
            <a:r>
              <a:rPr lang="en-US" sz="2800">
                <a:solidFill>
                  <a:srgbClr val="663300"/>
                </a:solidFill>
                <a:latin typeface="Georgia" charset="0"/>
              </a:rPr>
              <a:t> Pyramid</a:t>
            </a:r>
          </a:p>
          <a:p>
            <a:pPr marL="273050" lvl="1">
              <a:spcBef>
                <a:spcPct val="20000"/>
              </a:spcBef>
            </a:pPr>
            <a:r>
              <a:rPr lang="en-US">
                <a:latin typeface="Georgia" charset="0"/>
              </a:rPr>
              <a:t>3</a:t>
            </a:r>
            <a:r>
              <a:rPr lang="en-US" baseline="30000">
                <a:latin typeface="Georgia" charset="0"/>
              </a:rPr>
              <a:t>rd</a:t>
            </a:r>
            <a:r>
              <a:rPr lang="en-US">
                <a:latin typeface="Georgia" charset="0"/>
              </a:rPr>
              <a:t> edifice by Snefru</a:t>
            </a:r>
          </a:p>
          <a:p>
            <a:pPr marL="273050" lvl="1">
              <a:spcBef>
                <a:spcPct val="20000"/>
              </a:spcBef>
            </a:pPr>
            <a:endParaRPr lang="en-US" sz="200">
              <a:latin typeface="Georgia" charset="0"/>
            </a:endParaRPr>
          </a:p>
          <a:p>
            <a:pPr marL="273050" lvl="1">
              <a:spcBef>
                <a:spcPct val="20000"/>
              </a:spcBef>
            </a:pPr>
            <a:r>
              <a:rPr lang="en-US">
                <a:latin typeface="Georgia" charset="0"/>
              </a:rPr>
              <a:t>Has red cast in sunlight</a:t>
            </a:r>
          </a:p>
          <a:p>
            <a:pPr marL="273050" lvl="1">
              <a:spcBef>
                <a:spcPct val="20000"/>
              </a:spcBef>
            </a:pPr>
            <a:endParaRPr lang="en-US" sz="200">
              <a:latin typeface="Georgia" charset="0"/>
            </a:endParaRPr>
          </a:p>
          <a:p>
            <a:pPr marL="273050" lvl="1">
              <a:spcBef>
                <a:spcPct val="20000"/>
              </a:spcBef>
            </a:pPr>
            <a:r>
              <a:rPr lang="en-US">
                <a:latin typeface="Georgia" charset="0"/>
              </a:rPr>
              <a:t>Largest edifice when built</a:t>
            </a:r>
          </a:p>
          <a:p>
            <a:pPr marL="273050" lvl="1">
              <a:spcBef>
                <a:spcPct val="20000"/>
              </a:spcBef>
            </a:pPr>
            <a:endParaRPr lang="en-US" sz="200">
              <a:latin typeface="Georgia" charset="0"/>
            </a:endParaRPr>
          </a:p>
          <a:p>
            <a:pPr marL="273050" lvl="1">
              <a:spcBef>
                <a:spcPct val="20000"/>
              </a:spcBef>
            </a:pPr>
            <a:r>
              <a:rPr lang="en-US">
                <a:latin typeface="Georgia" charset="0"/>
              </a:rPr>
              <a:t>1</a:t>
            </a:r>
            <a:r>
              <a:rPr lang="en-US" baseline="30000">
                <a:latin typeface="Georgia" charset="0"/>
              </a:rPr>
              <a:t>st</a:t>
            </a:r>
            <a:r>
              <a:rPr lang="en-US">
                <a:latin typeface="Georgia" charset="0"/>
              </a:rPr>
              <a:t> large, true pyramid</a:t>
            </a:r>
          </a:p>
          <a:p>
            <a:pPr marL="273050" lvl="1">
              <a:spcBef>
                <a:spcPct val="20000"/>
              </a:spcBef>
            </a:pPr>
            <a:endParaRPr lang="en-US" sz="400">
              <a:latin typeface="Georgia" charset="0"/>
            </a:endParaRPr>
          </a:p>
        </p:txBody>
      </p:sp>
      <p:pic>
        <p:nvPicPr>
          <p:cNvPr id="16" name="Picture 15" descr="Egypt red_pyramid any use WM.jpg"/>
          <p:cNvPicPr>
            <a:picLocks noChangeAspect="1"/>
          </p:cNvPicPr>
          <p:nvPr/>
        </p:nvPicPr>
        <p:blipFill>
          <a:blip r:embed="rId5">
            <a:lum bright="-2000"/>
          </a:blip>
          <a:srcRect l="2000" t="13097" r="4236" b="6985"/>
          <a:stretch>
            <a:fillRect/>
          </a:stretch>
        </p:blipFill>
        <p:spPr bwMode="auto">
          <a:xfrm>
            <a:off x="804863" y="1382713"/>
            <a:ext cx="383381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" name="Picture 16" descr="Egypt.Dashur.RedPyramid.02 Attribution W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550" y="3429000"/>
            <a:ext cx="18700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17" descr="Egypt Red_Pyramid_plan Attributi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4113" y="4092575"/>
            <a:ext cx="385762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6091" name="TextBox 18"/>
          <p:cNvSpPr txBox="1">
            <a:spLocks noChangeArrowheads="1"/>
          </p:cNvSpPr>
          <p:nvPr/>
        </p:nvSpPr>
        <p:spPr bwMode="auto">
          <a:xfrm>
            <a:off x="2133600" y="3908425"/>
            <a:ext cx="277653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sz="2200">
                <a:latin typeface="Georgia" charset="0"/>
              </a:rPr>
              <a:t>Snefru was buried here in a room with a corbelled ceiling</a:t>
            </a:r>
          </a:p>
          <a:p>
            <a:endParaRPr lang="en-US"/>
          </a:p>
        </p:txBody>
      </p:sp>
      <p:sp>
        <p:nvSpPr>
          <p:cNvPr id="15" name="Left Arrow 14"/>
          <p:cNvSpPr>
            <a:spLocks noChangeArrowheads="1"/>
          </p:cNvSpPr>
          <p:nvPr/>
        </p:nvSpPr>
        <p:spPr bwMode="auto">
          <a:xfrm rot="-6321335">
            <a:off x="2432050" y="5057775"/>
            <a:ext cx="654050" cy="177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Left Arrow 19"/>
          <p:cNvSpPr>
            <a:spLocks noChangeArrowheads="1"/>
          </p:cNvSpPr>
          <p:nvPr/>
        </p:nvSpPr>
        <p:spPr bwMode="auto">
          <a:xfrm flipV="1">
            <a:off x="1260475" y="4914900"/>
            <a:ext cx="1416050" cy="163513"/>
          </a:xfrm>
          <a:prstGeom prst="leftArrow">
            <a:avLst>
              <a:gd name="adj1" fmla="val 50000"/>
              <a:gd name="adj2" fmla="val 49996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2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 r="30731"/>
          <a:stretch>
            <a:fillRect/>
          </a:stretch>
        </p:blipFill>
        <p:spPr bwMode="auto">
          <a:xfrm>
            <a:off x="271463" y="3908425"/>
            <a:ext cx="32893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3" y="1512888"/>
            <a:ext cx="353536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" name="Picture 21" descr="Egypt Keops-pyramid Attribut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7875" y="3908425"/>
            <a:ext cx="1992313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3" name="Right Arrow 22"/>
          <p:cNvSpPr>
            <a:spLocks noChangeArrowheads="1"/>
          </p:cNvSpPr>
          <p:nvPr/>
        </p:nvSpPr>
        <p:spPr bwMode="auto">
          <a:xfrm rot="-961324">
            <a:off x="3097213" y="5434013"/>
            <a:ext cx="1133475" cy="147637"/>
          </a:xfrm>
          <a:prstGeom prst="rightArrow">
            <a:avLst>
              <a:gd name="adj1" fmla="val 50000"/>
              <a:gd name="adj2" fmla="val 5001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965700" y="1246188"/>
            <a:ext cx="4178300" cy="5418137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>
                <a:solidFill>
                  <a:srgbClr val="66330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The Great Pyramid at Giza</a:t>
            </a:r>
          </a:p>
          <a:p>
            <a:pPr lvl="1"/>
            <a:r>
              <a:rPr lang="en-US" smtClean="0">
                <a:latin typeface="Georgia" charset="0"/>
                <a:ea typeface="ＭＳ Ｐゴシック" charset="-128"/>
              </a:rPr>
              <a:t>Built by Khufu (Cheops)</a:t>
            </a:r>
          </a:p>
          <a:p>
            <a:pPr lvl="2"/>
            <a:r>
              <a:rPr lang="en-US" sz="2200" smtClean="0">
                <a:latin typeface="Georgia" charset="0"/>
                <a:ea typeface="ＭＳ Ｐゴシック" charset="-128"/>
              </a:rPr>
              <a:t>Son of Snefru</a:t>
            </a:r>
          </a:p>
          <a:p>
            <a:pPr lvl="2"/>
            <a:endParaRPr lang="en-US" sz="200" smtClean="0">
              <a:latin typeface="Georgia" charset="0"/>
              <a:ea typeface="ＭＳ Ｐゴシック" charset="-128"/>
            </a:endParaRPr>
          </a:p>
          <a:p>
            <a:pPr lvl="1"/>
            <a:r>
              <a:rPr lang="en-US" smtClean="0">
                <a:latin typeface="Georgia" charset="0"/>
                <a:ea typeface="ＭＳ Ｐゴシック" charset="-128"/>
              </a:rPr>
              <a:t>90,000 men (free labor)</a:t>
            </a:r>
          </a:p>
          <a:p>
            <a:pPr lvl="1"/>
            <a:r>
              <a:rPr lang="en-US" smtClean="0">
                <a:latin typeface="Georgia" charset="0"/>
                <a:ea typeface="ＭＳ Ｐゴシック" charset="-128"/>
              </a:rPr>
              <a:t>Used technology of Snefru except for King’s chamber</a:t>
            </a:r>
          </a:p>
          <a:p>
            <a:pPr lvl="1"/>
            <a:endParaRPr lang="en-US" sz="200" smtClean="0">
              <a:latin typeface="Georgia" charset="0"/>
              <a:ea typeface="ＭＳ Ｐゴシック" charset="-128"/>
            </a:endParaRPr>
          </a:p>
          <a:p>
            <a:pPr lvl="2"/>
            <a:r>
              <a:rPr lang="en-US" sz="2200" smtClean="0">
                <a:latin typeface="Georgia" charset="0"/>
                <a:ea typeface="ＭＳ Ｐゴシック" charset="-128"/>
              </a:rPr>
              <a:t>This used relieving chambers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gypt istock ist2_5055686-giza-pyramids-cairo-egyp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4275" y="3382963"/>
            <a:ext cx="365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286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 Building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Creative Process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91338" y="6831013"/>
            <a:ext cx="210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New Kingdom</a:t>
            </a:r>
          </a:p>
        </p:txBody>
      </p:sp>
      <p:pic>
        <p:nvPicPr>
          <p:cNvPr id="50182" name="Picture 14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4321175" y="1306513"/>
            <a:ext cx="4703763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663300"/>
                </a:solidFill>
                <a:latin typeface="Georgia" pitchFamily="18" charset="0"/>
                <a:cs typeface="ＭＳ Ｐゴシック"/>
              </a:rPr>
              <a:t>Pyramids at Giza</a:t>
            </a:r>
          </a:p>
          <a:p>
            <a:pPr marL="274320" lvl="1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Others built by the grandson and great grandson of Cheops</a:t>
            </a:r>
          </a:p>
          <a:p>
            <a:pPr marL="274320" lvl="1">
              <a:spcBef>
                <a:spcPct val="20000"/>
              </a:spcBef>
              <a:defRPr/>
            </a:pPr>
            <a:endParaRPr lang="en-US" sz="600" kern="0" dirty="0">
              <a:latin typeface="Georgia" pitchFamily="18" charset="0"/>
              <a:cs typeface="ＭＳ Ｐゴシック"/>
            </a:endParaRPr>
          </a:p>
          <a:p>
            <a:pPr marL="274320" lvl="1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Suburb of Cairo</a:t>
            </a:r>
          </a:p>
        </p:txBody>
      </p:sp>
      <p:pic>
        <p:nvPicPr>
          <p:cNvPr id="18" name="Picture 17" descr="Egypt Giza_Pyramid WM Attributi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638" y="1320800"/>
            <a:ext cx="31940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5" name="Picture 24" descr="Egypt Giza 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488" y="3276600"/>
            <a:ext cx="4011612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8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15975" y="1371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cs typeface="ＭＳ Ｐゴシック"/>
              </a:rPr>
              <a:t>Other evidences of pyramid technology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What stage of development are they at?</a:t>
            </a:r>
          </a:p>
        </p:txBody>
      </p:sp>
      <p:pic>
        <p:nvPicPr>
          <p:cNvPr id="52230" name="Picture 15" descr="ziggurat1 co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1675" y="3211513"/>
            <a:ext cx="292735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ziggurat_at_Ali_Air_Base_Iraq_2005 Attribute.jpg"/>
          <p:cNvPicPr>
            <a:picLocks noChangeAspect="1"/>
          </p:cNvPicPr>
          <p:nvPr/>
        </p:nvPicPr>
        <p:blipFill>
          <a:blip r:embed="rId5"/>
          <a:srcRect b="30530"/>
          <a:stretch>
            <a:fillRect/>
          </a:stretch>
        </p:blipFill>
        <p:spPr bwMode="auto">
          <a:xfrm>
            <a:off x="815975" y="2819400"/>
            <a:ext cx="4659313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52232" name="TextBox 5"/>
          <p:cNvSpPr txBox="1">
            <a:spLocks noChangeArrowheads="1"/>
          </p:cNvSpPr>
          <p:nvPr/>
        </p:nvSpPr>
        <p:spPr bwMode="auto">
          <a:xfrm>
            <a:off x="0" y="5595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eorgia" charset="0"/>
              </a:rPr>
              <a:t>Ziggurats of Mesopotamia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0796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Egyptian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Civilization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029200" y="1371600"/>
            <a:ext cx="381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>
                <a:latin typeface="Georgia" charset="0"/>
              </a:rPr>
              <a:t>Began 4000–3500 BC</a:t>
            </a:r>
          </a:p>
          <a:p>
            <a:pPr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latin typeface="Georgia" charset="0"/>
              </a:rPr>
              <a:t>History divided into four main divisions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latin typeface="Georgia" charset="0"/>
              </a:rPr>
              <a:t>Old Kingdom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latin typeface="Georgia" charset="0"/>
              </a:rPr>
              <a:t>Middle Kingdom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latin typeface="Georgia" charset="0"/>
              </a:rPr>
              <a:t>New Kingdom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latin typeface="Georgia" charset="0"/>
              </a:rPr>
              <a:t>Late Period</a:t>
            </a:r>
          </a:p>
          <a:p>
            <a:pPr lvl="1"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latin typeface="Georgia" charset="0"/>
              </a:rPr>
              <a:t>31 dynasties throughout the entire period</a:t>
            </a:r>
          </a:p>
          <a:p>
            <a:pPr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latin typeface="Georgia" charset="0"/>
              </a:rPr>
              <a:t>Persisted to Roman times (31 BC)</a:t>
            </a:r>
          </a:p>
          <a:p>
            <a:pPr>
              <a:spcBef>
                <a:spcPct val="2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2" name="Picture 11" descr="Egypt aswan Abu_Simbel_Egypt_2 WM.jpg"/>
          <p:cNvPicPr>
            <a:picLocks noChangeAspect="1"/>
          </p:cNvPicPr>
          <p:nvPr/>
        </p:nvPicPr>
        <p:blipFill>
          <a:blip r:embed="rId3"/>
          <a:srcRect l="18987" r="13924"/>
          <a:stretch>
            <a:fillRect/>
          </a:stretch>
        </p:blipFill>
        <p:spPr bwMode="auto">
          <a:xfrm>
            <a:off x="609600" y="16002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414" name="Picture 7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Pyramids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6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1414463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cs typeface="ＭＳ Ｐゴシック"/>
              </a:rPr>
              <a:t>Other evidences of pyramid technology.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What stage of development are they at?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28800" y="5170488"/>
            <a:ext cx="5270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eorgia" charset="0"/>
              </a:rPr>
              <a:t>Pyramids of Central America </a:t>
            </a:r>
          </a:p>
          <a:p>
            <a:pPr algn="ctr"/>
            <a:r>
              <a:rPr lang="en-US">
                <a:latin typeface="Georgia" charset="0"/>
              </a:rPr>
              <a:t>(Evidence of Old World Connection?)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8" y="2808288"/>
            <a:ext cx="4164012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7" descr="Mexico.Mex.Teotihuacan.PyramidMoon.01.jpg"/>
          <p:cNvPicPr>
            <a:picLocks noChangeAspect="1"/>
          </p:cNvPicPr>
          <p:nvPr/>
        </p:nvPicPr>
        <p:blipFill>
          <a:blip r:embed="rId5">
            <a:lum bright="2000" contrast="42000"/>
          </a:blip>
          <a:srcRect/>
          <a:stretch>
            <a:fillRect/>
          </a:stretch>
        </p:blipFill>
        <p:spPr bwMode="auto">
          <a:xfrm>
            <a:off x="5051425" y="2808288"/>
            <a:ext cx="3325813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Old Kingdom to Middle Kingdom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6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51933" y="1245130"/>
            <a:ext cx="7772400" cy="57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 smtClean="0">
                <a:latin typeface="Georgia" pitchFamily="18" charset="0"/>
                <a:cs typeface="ＭＳ Ｐゴシック"/>
              </a:rPr>
              <a:t>The Old Kingdom ended with a whimper.</a:t>
            </a:r>
            <a:endParaRPr lang="en-US" sz="2800" kern="0" dirty="0">
              <a:latin typeface="Georgia" pitchFamily="18" charset="0"/>
              <a:cs typeface="ＭＳ Ｐゴシック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14692" y="6262688"/>
            <a:ext cx="4698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Georgia" charset="0"/>
              </a:rPr>
              <a:t>Pyramids of</a:t>
            </a:r>
            <a:r>
              <a:rPr lang="en-US" dirty="0" smtClean="0">
                <a:latin typeface="Georgia" charset="0"/>
              </a:rPr>
              <a:t> the Middle Kingdom</a:t>
            </a:r>
            <a:endParaRPr lang="en-US" dirty="0">
              <a:latin typeface="Georgia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36599" y="1863196"/>
            <a:ext cx="7772400" cy="141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 smtClean="0">
                <a:latin typeface="Georgia" pitchFamily="18" charset="0"/>
                <a:cs typeface="ＭＳ Ｐゴシック"/>
              </a:rPr>
              <a:t>The First Intermediate Period was a time when Egypt broke into smaller kingdoms.</a:t>
            </a:r>
            <a:endParaRPr lang="en-US" sz="2800" kern="0" dirty="0">
              <a:latin typeface="Georgia" pitchFamily="18" charset="0"/>
              <a:cs typeface="ＭＳ Ｐゴシック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26999" y="2862261"/>
            <a:ext cx="8737600" cy="142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 smtClean="0">
                <a:latin typeface="Georgia" pitchFamily="18" charset="0"/>
                <a:cs typeface="ＭＳ Ｐゴシック"/>
              </a:rPr>
              <a:t>The Middle Kingdom united Egypt but pharaohs were weak and tried to copy the past.</a:t>
            </a:r>
            <a:endParaRPr lang="en-US" sz="2800" kern="0" dirty="0">
              <a:latin typeface="Georgia" pitchFamily="18" charset="0"/>
              <a:cs typeface="ＭＳ Ｐゴシック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490" y="4026240"/>
            <a:ext cx="2826392" cy="203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Biblical Evidences in Egypt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4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62350" y="1795463"/>
            <a:ext cx="5692775" cy="251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 err="1">
                <a:solidFill>
                  <a:srgbClr val="663300"/>
                </a:solidFill>
                <a:latin typeface="Georgia" charset="0"/>
              </a:rPr>
              <a:t>Hyksos</a:t>
            </a:r>
            <a:r>
              <a:rPr lang="en-US" sz="3200" dirty="0">
                <a:solidFill>
                  <a:srgbClr val="663300"/>
                </a:solidFill>
                <a:latin typeface="Georgia" charset="0"/>
              </a:rPr>
              <a:t> rulers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Georgia" charset="0"/>
              </a:rPr>
              <a:t>Second intermediate </a:t>
            </a:r>
            <a:r>
              <a:rPr lang="en-US" sz="2800" dirty="0" smtClean="0">
                <a:latin typeface="Georgia" charset="0"/>
              </a:rPr>
              <a:t>period (followed the Middle Kingdom)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dirty="0" err="1">
                <a:latin typeface="Georgia" charset="0"/>
              </a:rPr>
              <a:t>Hyksos</a:t>
            </a:r>
            <a:r>
              <a:rPr lang="en-US" dirty="0">
                <a:latin typeface="Georgia" charset="0"/>
              </a:rPr>
              <a:t> were the “shepherd kings”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dirty="0" err="1">
                <a:latin typeface="Georgia" charset="0"/>
              </a:rPr>
              <a:t>Hyksos</a:t>
            </a:r>
            <a:r>
              <a:rPr lang="en-US" dirty="0">
                <a:latin typeface="Georgia" charset="0"/>
              </a:rPr>
              <a:t> were Semitic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17963" y="4189413"/>
            <a:ext cx="3830637" cy="1273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Conclusion: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Hyksos were likely relatives of the Hebrews</a:t>
            </a:r>
          </a:p>
        </p:txBody>
      </p:sp>
      <p:pic>
        <p:nvPicPr>
          <p:cNvPr id="8" name="Picture 7" descr="egypt hyksos WM Lepsi_Hyk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1903413"/>
            <a:ext cx="3138487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Biblical Evidences in Egypt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2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397375" y="1317625"/>
            <a:ext cx="44418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>
                <a:latin typeface="Georgia" charset="0"/>
              </a:rPr>
              <a:t>Joseph sold by brothers to a groups of merchants travelling to Egypt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solidFill>
                  <a:srgbClr val="800000"/>
                </a:solidFill>
                <a:latin typeface="Georgia" charset="0"/>
              </a:rPr>
              <a:t>Consistent with ancient trade routes</a:t>
            </a:r>
          </a:p>
          <a:p>
            <a:pPr lvl="1" eaLnBrk="0" hangingPunct="0"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>
                <a:latin typeface="Georgia" charset="0"/>
              </a:rPr>
              <a:t>Joseph interpreted pharaoh’s dreams and became #2 ruler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solidFill>
                  <a:srgbClr val="800000"/>
                </a:solidFill>
                <a:latin typeface="Georgia" charset="0"/>
              </a:rPr>
              <a:t>Consistent with dream interpretation practices 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solidFill>
                  <a:srgbClr val="800000"/>
                </a:solidFill>
                <a:latin typeface="Georgia" charset="0"/>
              </a:rPr>
              <a:t>(books of interpretations)</a:t>
            </a:r>
          </a:p>
          <a:p>
            <a:pPr lvl="1" eaLnBrk="0" hangingPunct="0"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>
                <a:latin typeface="Georgia" charset="0"/>
              </a:rPr>
              <a:t>Embalming of Jacob 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solidFill>
                  <a:srgbClr val="800000"/>
                </a:solidFill>
                <a:latin typeface="Georgia" charset="0"/>
              </a:rPr>
              <a:t>Consistent with Egyptian methods (40 days for drying and 70 days mourning)</a:t>
            </a:r>
          </a:p>
          <a:p>
            <a:pPr algn="ctr" eaLnBrk="0" hangingPunct="0">
              <a:spcBef>
                <a:spcPct val="20000"/>
              </a:spcBef>
            </a:pPr>
            <a:endParaRPr lang="en-US" sz="3200">
              <a:latin typeface="Arial" charset="0"/>
            </a:endParaRPr>
          </a:p>
        </p:txBody>
      </p:sp>
      <p:pic>
        <p:nvPicPr>
          <p:cNvPr id="9" name="Picture 8" descr="Egypt Tissot_Joseph_Dwells_in_Egypt W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" y="1881188"/>
            <a:ext cx="319405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563" y="1446213"/>
            <a:ext cx="3249612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89025" y="6423025"/>
            <a:ext cx="2559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Georgia" charset="0"/>
              </a:rPr>
              <a:t>A more likeable Joseph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rgbClr val="600000"/>
                </a:solidFill>
                <a:latin typeface="Verdana" charset="0"/>
              </a:rPr>
              <a:t>Joseph’s Dream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0" name="Picture 14" descr="Tutenkamen death mask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/Users/abs3/Movies/Joseph_Technicolor_Dream_Coa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404938" y="1481138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90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2113" y="196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New Kingdom: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 Pharaoh who knew not Joseph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8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84225" y="1262063"/>
            <a:ext cx="69881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Luxor and Karnak temples built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Valleys of the Kings and Queens built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25775" y="2471738"/>
            <a:ext cx="25669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eorgia" charset="0"/>
              </a:rPr>
              <a:t>Tomb 32</a:t>
            </a:r>
          </a:p>
          <a:p>
            <a:r>
              <a:rPr lang="en-US">
                <a:latin typeface="Georgia" charset="0"/>
              </a:rPr>
              <a:t>Book of Abraham</a:t>
            </a:r>
          </a:p>
        </p:txBody>
      </p:sp>
      <p:pic>
        <p:nvPicPr>
          <p:cNvPr id="55306" name="Picture 19" descr="Egypt.MedinetHabu.02 Luxor GNU.jpg"/>
          <p:cNvPicPr>
            <a:picLocks noChangeAspect="1"/>
          </p:cNvPicPr>
          <p:nvPr/>
        </p:nvPicPr>
        <p:blipFill>
          <a:blip r:embed="rId4"/>
          <a:srcRect l="12415" b="12178"/>
          <a:stretch>
            <a:fillRect/>
          </a:stretch>
        </p:blipFill>
        <p:spPr bwMode="auto">
          <a:xfrm>
            <a:off x="6125808" y="2393792"/>
            <a:ext cx="2765425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3" descr="Valley of the Kings KV32 behi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430463"/>
            <a:ext cx="24812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8" name="Down Arrow 17"/>
          <p:cNvSpPr>
            <a:spLocks noChangeArrowheads="1"/>
          </p:cNvSpPr>
          <p:nvPr/>
        </p:nvSpPr>
        <p:spPr bwMode="auto">
          <a:xfrm rot="3499783">
            <a:off x="2466976" y="2474912"/>
            <a:ext cx="120650" cy="1247775"/>
          </a:xfrm>
          <a:prstGeom prst="downArrow">
            <a:avLst>
              <a:gd name="adj1" fmla="val 50000"/>
              <a:gd name="adj2" fmla="val 49987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Karnak pillar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50" y="4515410"/>
            <a:ext cx="2770686" cy="207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egypt hatsheps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3" y="4211552"/>
            <a:ext cx="2745162" cy="2058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8384" y="6138137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Temple of Queen Hatshepsut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3"/>
          <a:srcRect l="4880"/>
          <a:stretch>
            <a:fillRect/>
          </a:stretch>
        </p:blipFill>
        <p:spPr bwMode="auto">
          <a:xfrm>
            <a:off x="501650" y="1295400"/>
            <a:ext cx="62992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770313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  <a:latin typeface="Arial" charset="0"/>
              </a:rPr>
              <a:t>O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5522913" y="4648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</a:rPr>
              <a:t>O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5883275" y="3005138"/>
            <a:ext cx="3492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</a:rPr>
              <a:t>N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6046788" y="2362200"/>
            <a:ext cx="35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00A249"/>
                </a:solidFill>
                <a:latin typeface="Arial" charset="0"/>
              </a:rPr>
              <a:t>N</a:t>
            </a: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4211638" y="293211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C00000"/>
                </a:solidFill>
                <a:latin typeface="Arial" charset="0"/>
              </a:rPr>
              <a:t>O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6407150" y="34385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C00000"/>
                </a:solidFill>
                <a:latin typeface="Arial" charset="0"/>
              </a:rPr>
              <a:t>N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5780088" y="2733675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FFFF"/>
                </a:solidFill>
                <a:latin typeface="Arial" charset="0"/>
              </a:rPr>
              <a:t>S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481013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Re-examining the Exodus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24" name="Picture 14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Rectangle 27"/>
          <p:cNvSpPr>
            <a:spLocks noChangeArrowheads="1"/>
          </p:cNvSpPr>
          <p:nvPr/>
        </p:nvSpPr>
        <p:spPr bwMode="auto">
          <a:xfrm rot="3503239">
            <a:off x="6039644" y="4190206"/>
            <a:ext cx="9477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latin typeface="Verdana" charset="0"/>
              </a:rPr>
              <a:t>Midian</a:t>
            </a:r>
          </a:p>
        </p:txBody>
      </p:sp>
      <p:sp>
        <p:nvSpPr>
          <p:cNvPr id="61454" name="Rectangle 28"/>
          <p:cNvSpPr>
            <a:spLocks noChangeArrowheads="1"/>
          </p:cNvSpPr>
          <p:nvPr/>
        </p:nvSpPr>
        <p:spPr bwMode="auto">
          <a:xfrm>
            <a:off x="2995613" y="3090863"/>
            <a:ext cx="1152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FFFF00"/>
                </a:solidFill>
                <a:latin typeface="Verdana" charset="0"/>
              </a:rPr>
              <a:t>Red Sea </a:t>
            </a: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FFFF00"/>
                </a:solidFill>
                <a:latin typeface="Verdana" charset="0"/>
              </a:rPr>
              <a:t>crossing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554413" y="27051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  <a:latin typeface="Arial" charset="0"/>
              </a:rPr>
              <a:t>N</a:t>
            </a:r>
          </a:p>
        </p:txBody>
      </p:sp>
      <p:sp>
        <p:nvSpPr>
          <p:cNvPr id="61456" name="Rectangle 31"/>
          <p:cNvSpPr>
            <a:spLocks noChangeArrowheads="1"/>
          </p:cNvSpPr>
          <p:nvPr/>
        </p:nvSpPr>
        <p:spPr bwMode="auto">
          <a:xfrm>
            <a:off x="4927600" y="3927475"/>
            <a:ext cx="11874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FF"/>
                </a:solidFill>
                <a:latin typeface="Verdana" charset="0"/>
              </a:rPr>
              <a:t>Mt. Sinai</a:t>
            </a:r>
          </a:p>
        </p:txBody>
      </p:sp>
      <p:sp>
        <p:nvSpPr>
          <p:cNvPr id="61457" name="Rectangle 32"/>
          <p:cNvSpPr>
            <a:spLocks noChangeArrowheads="1"/>
          </p:cNvSpPr>
          <p:nvPr/>
        </p:nvSpPr>
        <p:spPr bwMode="auto">
          <a:xfrm>
            <a:off x="5834063" y="2135188"/>
            <a:ext cx="8032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A249"/>
                </a:solidFill>
                <a:latin typeface="Verdana" charset="0"/>
              </a:rPr>
              <a:t>Spies</a:t>
            </a:r>
          </a:p>
        </p:txBody>
      </p:sp>
      <p:sp>
        <p:nvSpPr>
          <p:cNvPr id="61458" name="Rectangle 33"/>
          <p:cNvSpPr>
            <a:spLocks noChangeArrowheads="1"/>
          </p:cNvSpPr>
          <p:nvPr/>
        </p:nvSpPr>
        <p:spPr bwMode="auto">
          <a:xfrm>
            <a:off x="4051300" y="2557463"/>
            <a:ext cx="179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C00000"/>
                </a:solidFill>
                <a:latin typeface="Verdana" charset="0"/>
              </a:rPr>
              <a:t>Camping area </a:t>
            </a:r>
          </a:p>
          <a:p>
            <a:pPr>
              <a:lnSpc>
                <a:spcPct val="80000"/>
              </a:lnSpc>
            </a:pPr>
            <a:r>
              <a:rPr lang="en-US" sz="1400" b="1">
                <a:solidFill>
                  <a:srgbClr val="C00000"/>
                </a:solidFill>
                <a:latin typeface="Verdana" charset="0"/>
              </a:rPr>
              <a:t>(37 years)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5980113" y="2282825"/>
            <a:ext cx="204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00A249"/>
                </a:solidFill>
                <a:latin typeface="Arial" charset="0"/>
              </a:rPr>
              <a:t>O</a:t>
            </a:r>
          </a:p>
        </p:txBody>
      </p:sp>
      <p:sp>
        <p:nvSpPr>
          <p:cNvPr id="64532" name="TextBox 36"/>
          <p:cNvSpPr txBox="1">
            <a:spLocks noChangeArrowheads="1"/>
          </p:cNvSpPr>
          <p:nvPr/>
        </p:nvSpPr>
        <p:spPr bwMode="auto">
          <a:xfrm>
            <a:off x="6934200" y="1654175"/>
            <a:ext cx="2076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Verdana" charset="0"/>
              </a:rPr>
              <a:t>O=Old Site</a:t>
            </a:r>
          </a:p>
          <a:p>
            <a:r>
              <a:rPr lang="en-US" sz="2000" b="1">
                <a:latin typeface="Verdana" charset="0"/>
              </a:rPr>
              <a:t>N=New Site</a:t>
            </a:r>
          </a:p>
          <a:p>
            <a:r>
              <a:rPr lang="en-US" sz="2000" b="1">
                <a:latin typeface="Verdana" charset="0"/>
              </a:rPr>
              <a:t>S=Sink Hole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2994025" y="2689225"/>
            <a:ext cx="1250950" cy="12509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 rot="1058615">
            <a:off x="3951288" y="2706688"/>
            <a:ext cx="2892425" cy="10366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68975" y="1992313"/>
            <a:ext cx="925513" cy="750887"/>
          </a:xfrm>
          <a:prstGeom prst="ellipse">
            <a:avLst/>
          </a:prstGeom>
          <a:noFill/>
          <a:ln w="28575">
            <a:solidFill>
              <a:srgbClr val="00A249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00C85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 rot="-4478144">
            <a:off x="4441032" y="3310731"/>
            <a:ext cx="2382838" cy="126047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3" grpId="0"/>
      <p:bldP spid="93195" grpId="0"/>
      <p:bldP spid="93197" grpId="0"/>
      <p:bldP spid="93199" grpId="0"/>
      <p:bldP spid="93201" grpId="0"/>
      <p:bldP spid="93205" grpId="0"/>
      <p:bldP spid="61454" grpId="0"/>
      <p:bldP spid="31" grpId="0"/>
      <p:bldP spid="61456" grpId="0"/>
      <p:bldP spid="61457" grpId="0"/>
      <p:bldP spid="61458" grpId="0"/>
      <p:bldP spid="36" grpId="0"/>
      <p:bldP spid="38" grpId="0" animBg="1"/>
      <p:bldP spid="39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The More Logical Pathway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4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ma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512888"/>
            <a:ext cx="515302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17575" y="2909888"/>
            <a:ext cx="1900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Georgia" charset="0"/>
              </a:rPr>
              <a:t>The old path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41375" y="4054475"/>
            <a:ext cx="2025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Georgia" charset="0"/>
              </a:rPr>
              <a:t>The new path</a:t>
            </a: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720975" y="3178175"/>
            <a:ext cx="1797050" cy="2508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2786063" y="3406775"/>
            <a:ext cx="2057400" cy="914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4419600" y="1881188"/>
            <a:ext cx="2908300" cy="2133600"/>
          </a:xfrm>
          <a:custGeom>
            <a:avLst/>
            <a:gdLst>
              <a:gd name="T0" fmla="*/ 0 w 1832"/>
              <a:gd name="T1" fmla="*/ 2147483647 h 1344"/>
              <a:gd name="T2" fmla="*/ 2147483647 w 1832"/>
              <a:gd name="T3" fmla="*/ 2147483647 h 1344"/>
              <a:gd name="T4" fmla="*/ 2147483647 w 1832"/>
              <a:gd name="T5" fmla="*/ 2147483647 h 1344"/>
              <a:gd name="T6" fmla="*/ 2147483647 w 1832"/>
              <a:gd name="T7" fmla="*/ 2147483647 h 1344"/>
              <a:gd name="T8" fmla="*/ 2147483647 w 1832"/>
              <a:gd name="T9" fmla="*/ 2147483647 h 1344"/>
              <a:gd name="T10" fmla="*/ 2147483647 w 1832"/>
              <a:gd name="T11" fmla="*/ 2147483647 h 1344"/>
              <a:gd name="T12" fmla="*/ 2147483647 w 1832"/>
              <a:gd name="T13" fmla="*/ 2147483647 h 1344"/>
              <a:gd name="T14" fmla="*/ 2147483647 w 1832"/>
              <a:gd name="T15" fmla="*/ 2147483647 h 1344"/>
              <a:gd name="T16" fmla="*/ 2147483647 w 1832"/>
              <a:gd name="T17" fmla="*/ 2147483647 h 1344"/>
              <a:gd name="T18" fmla="*/ 2147483647 w 1832"/>
              <a:gd name="T19" fmla="*/ 2147483647 h 1344"/>
              <a:gd name="T20" fmla="*/ 2147483647 w 1832"/>
              <a:gd name="T21" fmla="*/ 2147483647 h 13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32"/>
              <a:gd name="T34" fmla="*/ 0 h 1344"/>
              <a:gd name="T35" fmla="*/ 1832 w 1832"/>
              <a:gd name="T36" fmla="*/ 1344 h 13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32" h="1344">
                <a:moveTo>
                  <a:pt x="0" y="872"/>
                </a:moveTo>
                <a:cubicBezTo>
                  <a:pt x="64" y="892"/>
                  <a:pt x="128" y="912"/>
                  <a:pt x="192" y="920"/>
                </a:cubicBezTo>
                <a:cubicBezTo>
                  <a:pt x="256" y="928"/>
                  <a:pt x="224" y="920"/>
                  <a:pt x="384" y="920"/>
                </a:cubicBezTo>
                <a:cubicBezTo>
                  <a:pt x="544" y="920"/>
                  <a:pt x="984" y="960"/>
                  <a:pt x="1152" y="920"/>
                </a:cubicBezTo>
                <a:cubicBezTo>
                  <a:pt x="1320" y="880"/>
                  <a:pt x="1336" y="680"/>
                  <a:pt x="1392" y="680"/>
                </a:cubicBezTo>
                <a:cubicBezTo>
                  <a:pt x="1448" y="680"/>
                  <a:pt x="1448" y="816"/>
                  <a:pt x="1488" y="920"/>
                </a:cubicBezTo>
                <a:cubicBezTo>
                  <a:pt x="1528" y="1024"/>
                  <a:pt x="1592" y="1264"/>
                  <a:pt x="1632" y="1304"/>
                </a:cubicBezTo>
                <a:cubicBezTo>
                  <a:pt x="1672" y="1344"/>
                  <a:pt x="1696" y="1304"/>
                  <a:pt x="1728" y="1160"/>
                </a:cubicBezTo>
                <a:cubicBezTo>
                  <a:pt x="1760" y="1016"/>
                  <a:pt x="1816" y="624"/>
                  <a:pt x="1824" y="440"/>
                </a:cubicBezTo>
                <a:cubicBezTo>
                  <a:pt x="1832" y="256"/>
                  <a:pt x="1816" y="112"/>
                  <a:pt x="1776" y="56"/>
                </a:cubicBezTo>
                <a:cubicBezTo>
                  <a:pt x="1736" y="0"/>
                  <a:pt x="1660" y="52"/>
                  <a:pt x="1584" y="104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219200"/>
            <a:ext cx="5094288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Oval 5"/>
          <p:cNvSpPr>
            <a:spLocks noChangeArrowheads="1"/>
          </p:cNvSpPr>
          <p:nvPr/>
        </p:nvSpPr>
        <p:spPr bwMode="auto">
          <a:xfrm>
            <a:off x="3886200" y="4495800"/>
            <a:ext cx="228600" cy="228600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97287" name="Oval 7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4419600" y="4800600"/>
            <a:ext cx="609600" cy="304800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97291" name="Oval 11"/>
          <p:cNvSpPr>
            <a:spLocks noChangeArrowheads="1"/>
          </p:cNvSpPr>
          <p:nvPr/>
        </p:nvSpPr>
        <p:spPr bwMode="auto">
          <a:xfrm>
            <a:off x="4038600" y="3962400"/>
            <a:ext cx="228600" cy="228600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95263" y="1995488"/>
            <a:ext cx="3048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>
                <a:solidFill>
                  <a:srgbClr val="600000"/>
                </a:solidFill>
                <a:latin typeface="Georgia" charset="0"/>
              </a:rPr>
              <a:t>The Crusaders called Petra</a:t>
            </a:r>
          </a:p>
          <a:p>
            <a:pPr algn="ctr" eaLnBrk="0" hangingPunct="0"/>
            <a:r>
              <a:rPr lang="en-US" sz="3200">
                <a:solidFill>
                  <a:srgbClr val="600000"/>
                </a:solidFill>
                <a:latin typeface="Georgia" charset="0"/>
              </a:rPr>
              <a:t>“The City of Moses”</a:t>
            </a:r>
          </a:p>
        </p:txBody>
      </p:sp>
      <p:sp>
        <p:nvSpPr>
          <p:cNvPr id="68616" name="Rectangle 13"/>
          <p:cNvSpPr>
            <a:spLocks noChangeArrowheads="1"/>
          </p:cNvSpPr>
          <p:nvPr/>
        </p:nvSpPr>
        <p:spPr bwMode="auto">
          <a:xfrm>
            <a:off x="4092575" y="4471988"/>
            <a:ext cx="1252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2060"/>
                </a:solidFill>
                <a:latin typeface="Verdana" charset="0"/>
              </a:rPr>
              <a:t>Mt. Sinai</a:t>
            </a:r>
          </a:p>
        </p:txBody>
      </p:sp>
      <p:sp>
        <p:nvSpPr>
          <p:cNvPr id="68617" name="TextBox 14"/>
          <p:cNvSpPr txBox="1">
            <a:spLocks noChangeArrowheads="1"/>
          </p:cNvSpPr>
          <p:nvPr/>
        </p:nvSpPr>
        <p:spPr bwMode="auto">
          <a:xfrm>
            <a:off x="3940175" y="4224338"/>
            <a:ext cx="13604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2060"/>
                </a:solidFill>
                <a:latin typeface="Verdana" charset="0"/>
              </a:rPr>
              <a:t>Sink hole</a:t>
            </a:r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68618" name="TextBox 15"/>
          <p:cNvSpPr txBox="1">
            <a:spLocks noChangeArrowheads="1"/>
          </p:cNvSpPr>
          <p:nvPr/>
        </p:nvSpPr>
        <p:spPr bwMode="auto">
          <a:xfrm>
            <a:off x="4213225" y="3798888"/>
            <a:ext cx="1109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2060"/>
                </a:solidFill>
                <a:latin typeface="Verdana" charset="0"/>
              </a:rPr>
              <a:t>Spy location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Exodus Locations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21" name="Picture 14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386138" y="4822825"/>
            <a:ext cx="1066800" cy="533400"/>
          </a:xfrm>
        </p:spPr>
        <p:txBody>
          <a:bodyPr/>
          <a:lstStyle/>
          <a:p>
            <a:pPr algn="r" eaLnBrk="1" hangingPunct="1">
              <a:lnSpc>
                <a:spcPct val="70000"/>
              </a:lnSpc>
              <a:buFontTx/>
              <a:buNone/>
            </a:pPr>
            <a:r>
              <a:rPr lang="en-US" sz="1400" b="1">
                <a:solidFill>
                  <a:srgbClr val="00206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Place of </a:t>
            </a:r>
          </a:p>
          <a:p>
            <a:pPr algn="r" eaLnBrk="1" hangingPunct="1">
              <a:lnSpc>
                <a:spcPct val="70000"/>
              </a:lnSpc>
              <a:buFontTx/>
              <a:buNone/>
            </a:pPr>
            <a:r>
              <a:rPr lang="en-US" sz="1400" b="1">
                <a:solidFill>
                  <a:srgbClr val="00206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refuge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7" grpId="0" animBg="1"/>
      <p:bldP spid="97289" grpId="0" animBg="1"/>
      <p:bldP spid="972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Petra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0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3"/>
          <p:cNvSpPr>
            <a:spLocks noGrp="1" noChangeArrowheads="1"/>
          </p:cNvSpPr>
          <p:nvPr>
            <p:ph idx="1"/>
          </p:nvPr>
        </p:nvSpPr>
        <p:spPr>
          <a:xfrm>
            <a:off x="3559175" y="1947863"/>
            <a:ext cx="4899025" cy="642937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66330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Hidden from easy access</a:t>
            </a:r>
            <a:endParaRPr lang="en-US">
              <a:solidFill>
                <a:srgbClr val="6633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2" name="TextBox 21"/>
          <p:cNvSpPr txBox="1">
            <a:spLocks noChangeArrowheads="1"/>
          </p:cNvSpPr>
          <p:nvPr/>
        </p:nvSpPr>
        <p:spPr bwMode="auto">
          <a:xfrm>
            <a:off x="696913" y="5780088"/>
            <a:ext cx="26130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/>
              <a:t>Entry</a:t>
            </a:r>
          </a:p>
        </p:txBody>
      </p:sp>
      <p:pic>
        <p:nvPicPr>
          <p:cNvPr id="64519" name="Picture 22" descr="EGYPT PS-Petra_6158_tonemapped WM Attribu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688" y="1600200"/>
            <a:ext cx="2805112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4520" name="Picture 23" descr="Egypt Petra 34857146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350" y="2827338"/>
            <a:ext cx="50863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4794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Old Kingdom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map_e1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262063"/>
            <a:ext cx="40767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068513" y="2006600"/>
            <a:ext cx="963612" cy="519113"/>
          </a:xfrm>
          <a:prstGeom prst="ellips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786063" y="4302125"/>
            <a:ext cx="890587" cy="444500"/>
          </a:xfrm>
          <a:prstGeom prst="ellips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992313" y="3376613"/>
            <a:ext cx="889000" cy="444500"/>
          </a:xfrm>
          <a:prstGeom prst="ellips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 rot="10234129">
            <a:off x="2924175" y="2916238"/>
            <a:ext cx="3656013" cy="85725"/>
          </a:xfrm>
          <a:prstGeom prst="rightArrow">
            <a:avLst>
              <a:gd name="adj1" fmla="val 50000"/>
              <a:gd name="adj2" fmla="val 4995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8062752" flipV="1">
            <a:off x="3398838" y="3941763"/>
            <a:ext cx="2405062" cy="100012"/>
          </a:xfrm>
          <a:prstGeom prst="rightArrow">
            <a:avLst>
              <a:gd name="adj1" fmla="val 50000"/>
              <a:gd name="adj2" fmla="val 50044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919663" y="1284288"/>
            <a:ext cx="4017962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Beginning of Egypt as an entity</a:t>
            </a:r>
          </a:p>
          <a:p>
            <a:pPr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United </a:t>
            </a:r>
            <a:r>
              <a:rPr lang="en-US" kern="0" dirty="0">
                <a:solidFill>
                  <a:srgbClr val="990033"/>
                </a:solidFill>
                <a:latin typeface="Georgia" pitchFamily="18" charset="0"/>
                <a:cs typeface="ＭＳ Ｐゴシック"/>
              </a:rPr>
              <a:t>lower</a:t>
            </a:r>
            <a:r>
              <a:rPr lang="en-US" kern="0" dirty="0">
                <a:latin typeface="Georgia" pitchFamily="18" charset="0"/>
                <a:cs typeface="ＭＳ Ｐゴシック"/>
              </a:rPr>
              <a:t> and </a:t>
            </a:r>
          </a:p>
          <a:p>
            <a:pPr lvl="1">
              <a:spcBef>
                <a:spcPct val="20000"/>
              </a:spcBef>
              <a:defRPr/>
            </a:pPr>
            <a:r>
              <a:rPr lang="en-US" kern="0" dirty="0">
                <a:solidFill>
                  <a:srgbClr val="0070C0"/>
                </a:solidFill>
                <a:latin typeface="Georgia" pitchFamily="18" charset="0"/>
                <a:cs typeface="ＭＳ Ｐゴシック"/>
              </a:rPr>
              <a:t>upper</a:t>
            </a:r>
            <a:r>
              <a:rPr lang="en-US" kern="0" dirty="0">
                <a:latin typeface="Georgia" pitchFamily="18" charset="0"/>
                <a:cs typeface="ＭＳ Ｐゴシック"/>
              </a:rPr>
              <a:t> Egypt</a:t>
            </a:r>
          </a:p>
          <a:p>
            <a:pPr lvl="1"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Capitals moved from time to time</a:t>
            </a:r>
          </a:p>
          <a:p>
            <a:pPr lvl="1"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lvl="2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Heliopolis (Giza)</a:t>
            </a:r>
            <a:endParaRPr lang="en-US" sz="1800" b="1" kern="0" dirty="0">
              <a:solidFill>
                <a:srgbClr val="009900"/>
              </a:solidFill>
              <a:latin typeface="Verdana" pitchFamily="34" charset="0"/>
              <a:cs typeface="ＭＳ Ｐゴシック"/>
            </a:endParaRPr>
          </a:p>
          <a:p>
            <a:pPr lvl="2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Luxor (Valley of the Kings)</a:t>
            </a:r>
            <a:endParaRPr lang="en-US" sz="1800" b="1" kern="0" dirty="0">
              <a:solidFill>
                <a:srgbClr val="009900"/>
              </a:solidFill>
              <a:latin typeface="Verdana" pitchFamily="34" charset="0"/>
              <a:cs typeface="ＭＳ Ｐゴシック"/>
            </a:endParaRPr>
          </a:p>
          <a:p>
            <a:pPr lvl="2">
              <a:spcBef>
                <a:spcPct val="20000"/>
              </a:spcBef>
              <a:defRPr/>
            </a:pPr>
            <a:r>
              <a:rPr lang="en-US" kern="0" dirty="0" err="1">
                <a:latin typeface="Georgia" pitchFamily="18" charset="0"/>
                <a:cs typeface="ＭＳ Ｐゴシック"/>
              </a:rPr>
              <a:t>Amarna</a:t>
            </a:r>
            <a:endParaRPr lang="en-US" sz="1800" kern="0" dirty="0">
              <a:latin typeface="Georgia" pitchFamily="18" charset="0"/>
              <a:cs typeface="ＭＳ Ｐゴシック"/>
            </a:endParaRPr>
          </a:p>
          <a:p>
            <a:pPr lvl="2">
              <a:spcBef>
                <a:spcPct val="20000"/>
              </a:spcBef>
              <a:defRPr/>
            </a:pPr>
            <a:endParaRPr lang="en-US" sz="400" kern="0" dirty="0">
              <a:latin typeface="Georgia" pitchFamily="18" charset="0"/>
              <a:cs typeface="ＭＳ Ｐゴシック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kern="0" dirty="0">
                <a:latin typeface="Georgia" pitchFamily="18" charset="0"/>
                <a:cs typeface="ＭＳ Ｐゴシック"/>
              </a:rPr>
              <a:t>Egypt was isolated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kern="0" dirty="0">
                <a:latin typeface="+mn-lt"/>
                <a:cs typeface="ＭＳ Ｐゴシック"/>
              </a:rPr>
              <a:t>	 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8240713" y="4179888"/>
            <a:ext cx="358775" cy="369887"/>
            <a:chOff x="8240485" y="4180115"/>
            <a:chExt cx="359229" cy="370113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8240485" y="4191234"/>
              <a:ext cx="359229" cy="358994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82" name="TextBox 22"/>
            <p:cNvSpPr txBox="1">
              <a:spLocks noChangeArrowheads="1"/>
            </p:cNvSpPr>
            <p:nvPr/>
          </p:nvSpPr>
          <p:spPr bwMode="auto">
            <a:xfrm>
              <a:off x="8251370" y="4180115"/>
              <a:ext cx="2830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663300"/>
                  </a:solidFill>
                  <a:latin typeface="Verdana" charset="0"/>
                </a:rPr>
                <a:t>A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945313" y="4964113"/>
            <a:ext cx="358775" cy="369887"/>
            <a:chOff x="6945085" y="4963885"/>
            <a:chExt cx="359229" cy="369334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945085" y="4963885"/>
              <a:ext cx="359229" cy="359823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80" name="TextBox 23"/>
            <p:cNvSpPr txBox="1">
              <a:spLocks noChangeArrowheads="1"/>
            </p:cNvSpPr>
            <p:nvPr/>
          </p:nvSpPr>
          <p:spPr bwMode="auto">
            <a:xfrm>
              <a:off x="6955969" y="4963886"/>
              <a:ext cx="28302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663300"/>
                  </a:solidFill>
                  <a:latin typeface="Verdana" charset="0"/>
                </a:rPr>
                <a:t>B</a:t>
              </a:r>
            </a:p>
          </p:txBody>
        </p:sp>
      </p:grp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108825" y="5443538"/>
            <a:ext cx="358775" cy="358775"/>
          </a:xfrm>
          <a:prstGeom prst="ellips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30" name="TextBox 24"/>
          <p:cNvSpPr txBox="1">
            <a:spLocks noChangeArrowheads="1"/>
          </p:cNvSpPr>
          <p:nvPr/>
        </p:nvSpPr>
        <p:spPr bwMode="auto">
          <a:xfrm>
            <a:off x="7094538" y="5443538"/>
            <a:ext cx="282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3300"/>
                </a:solidFill>
                <a:latin typeface="Verdana" charset="0"/>
              </a:rPr>
              <a:t>C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579688" y="2438400"/>
            <a:ext cx="358775" cy="358775"/>
          </a:xfrm>
          <a:prstGeom prst="ellipse">
            <a:avLst/>
          </a:prstGeom>
          <a:solidFill>
            <a:srgbClr val="FFFFCC"/>
          </a:solidFill>
          <a:ln w="28575">
            <a:solidFill>
              <a:srgbClr val="6633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32" name="TextBox 30"/>
          <p:cNvSpPr txBox="1">
            <a:spLocks noChangeArrowheads="1"/>
          </p:cNvSpPr>
          <p:nvPr/>
        </p:nvSpPr>
        <p:spPr bwMode="auto">
          <a:xfrm>
            <a:off x="2578100" y="2427288"/>
            <a:ext cx="282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3300"/>
                </a:solidFill>
                <a:latin typeface="Verdana" charset="0"/>
              </a:rPr>
              <a:t>A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3157538" y="4724400"/>
            <a:ext cx="358775" cy="360363"/>
          </a:xfrm>
          <a:prstGeom prst="ellipse">
            <a:avLst/>
          </a:prstGeom>
          <a:solidFill>
            <a:srgbClr val="FFFFCC"/>
          </a:solidFill>
          <a:ln w="28575">
            <a:solidFill>
              <a:srgbClr val="6633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34" name="TextBox 33"/>
          <p:cNvSpPr txBox="1">
            <a:spLocks noChangeArrowheads="1"/>
          </p:cNvSpPr>
          <p:nvPr/>
        </p:nvSpPr>
        <p:spPr bwMode="auto">
          <a:xfrm>
            <a:off x="3155950" y="4724400"/>
            <a:ext cx="28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3300"/>
                </a:solidFill>
                <a:latin typeface="Verdana" charset="0"/>
              </a:rPr>
              <a:t>B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2622550" y="3617913"/>
            <a:ext cx="358775" cy="360362"/>
          </a:xfrm>
          <a:prstGeom prst="ellipse">
            <a:avLst/>
          </a:prstGeom>
          <a:solidFill>
            <a:srgbClr val="FFFFCC"/>
          </a:solidFill>
          <a:ln w="28575">
            <a:solidFill>
              <a:srgbClr val="6633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36" name="TextBox 42"/>
          <p:cNvSpPr txBox="1">
            <a:spLocks noChangeArrowheads="1"/>
          </p:cNvSpPr>
          <p:nvPr/>
        </p:nvSpPr>
        <p:spPr bwMode="auto">
          <a:xfrm>
            <a:off x="2611438" y="3617913"/>
            <a:ext cx="282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3300"/>
                </a:solidFill>
                <a:latin typeface="Verdana" charset="0"/>
              </a:rPr>
              <a:t>C</a:t>
            </a:r>
          </a:p>
        </p:txBody>
      </p:sp>
      <p:pic>
        <p:nvPicPr>
          <p:cNvPr id="19477" name="Picture 30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508000" y="4089400"/>
            <a:ext cx="3200400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22" grpId="0" animBg="1"/>
      <p:bldP spid="9230" grpId="0"/>
      <p:bldP spid="30" grpId="0" animBg="1"/>
      <p:bldP spid="9232" grpId="0"/>
      <p:bldP spid="33" grpId="0" animBg="1"/>
      <p:bldP spid="9234" grpId="0"/>
      <p:bldP spid="42" grpId="0" animBg="1"/>
      <p:bldP spid="9236" grpId="0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93863"/>
            <a:ext cx="32004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Petra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9" name="Picture 14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Grp="1" noChangeArrowheads="1"/>
          </p:cNvSpPr>
          <p:nvPr>
            <p:ph idx="1"/>
          </p:nvPr>
        </p:nvSpPr>
        <p:spPr>
          <a:xfrm>
            <a:off x="5159375" y="1566863"/>
            <a:ext cx="4256088" cy="4572000"/>
          </a:xfrm>
        </p:spPr>
        <p:txBody>
          <a:bodyPr/>
          <a:lstStyle/>
          <a:p>
            <a:pPr marL="0">
              <a:lnSpc>
                <a:spcPct val="8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-128"/>
                <a:cs typeface="ＭＳ Ｐゴシック" charset="-128"/>
              </a:rPr>
              <a:t>Mount Hor </a:t>
            </a:r>
            <a:r>
              <a:rPr lang="en-US" sz="2000">
                <a:latin typeface="Georgia" charset="0"/>
                <a:ea typeface="ＭＳ Ｐゴシック" charset="-128"/>
                <a:cs typeface="ＭＳ Ｐゴシック" charset="-128"/>
              </a:rPr>
              <a:t>(Jebel Haroun)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r>
              <a:rPr lang="en-US" sz="2400">
                <a:latin typeface="Georgia" charset="0"/>
                <a:ea typeface="ＭＳ Ｐゴシック" charset="-128"/>
              </a:rPr>
              <a:t>Burial site of Aaron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r>
              <a:rPr lang="en-US" sz="2400">
                <a:latin typeface="Georgia" charset="0"/>
                <a:ea typeface="ＭＳ Ｐゴシック" charset="-128"/>
              </a:rPr>
              <a:t>Adjacent to Petra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endParaRPr lang="en-US" sz="800">
              <a:latin typeface="Georgia" charset="0"/>
              <a:ea typeface="ＭＳ Ｐゴシック" charset="-128"/>
            </a:endParaRPr>
          </a:p>
          <a:p>
            <a:pPr marL="0">
              <a:lnSpc>
                <a:spcPct val="8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-128"/>
                <a:cs typeface="ＭＳ Ｐゴシック" charset="-128"/>
              </a:rPr>
              <a:t>Abundant water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r>
              <a:rPr lang="en-US" sz="2400">
                <a:latin typeface="Georgia" charset="0"/>
                <a:ea typeface="ＭＳ Ｐゴシック" charset="-128"/>
              </a:rPr>
              <a:t>Spring of Moses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endParaRPr lang="en-US" sz="800">
              <a:latin typeface="Georgia" charset="0"/>
              <a:ea typeface="ＭＳ Ｐゴシック" charset="-128"/>
            </a:endParaRPr>
          </a:p>
          <a:p>
            <a:pPr marL="0">
              <a:lnSpc>
                <a:spcPct val="8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-128"/>
                <a:cs typeface="ＭＳ Ｐゴシック" charset="-128"/>
              </a:rPr>
              <a:t>Abundant grazing</a:t>
            </a:r>
          </a:p>
          <a:p>
            <a:pPr marL="0">
              <a:lnSpc>
                <a:spcPct val="80000"/>
              </a:lnSpc>
              <a:buFontTx/>
              <a:buNone/>
            </a:pPr>
            <a:endParaRPr lang="en-US" sz="800"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marL="0">
              <a:lnSpc>
                <a:spcPct val="8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-128"/>
                <a:cs typeface="ＭＳ Ｐゴシック" charset="-128"/>
              </a:rPr>
              <a:t>Unoccupied after Moses until ~300 BC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r>
              <a:rPr lang="en-US" sz="2400">
                <a:latin typeface="Georgia" charset="0"/>
                <a:ea typeface="ＭＳ Ｐゴシック" charset="-128"/>
              </a:rPr>
              <a:t>Nabateans</a:t>
            </a:r>
          </a:p>
          <a:p>
            <a:pPr marL="685800" lvl="1">
              <a:lnSpc>
                <a:spcPct val="80000"/>
              </a:lnSpc>
              <a:buFontTx/>
              <a:buNone/>
            </a:pPr>
            <a:r>
              <a:rPr lang="en-US" sz="2400">
                <a:latin typeface="Georgia" charset="0"/>
                <a:ea typeface="ＭＳ Ｐゴシック" charset="-128"/>
              </a:rPr>
              <a:t>Romans</a:t>
            </a:r>
          </a:p>
        </p:txBody>
      </p:sp>
      <p:pic>
        <p:nvPicPr>
          <p:cNvPr id="27" name="Picture 26" descr="Egypt Petra_amphitheatre WM Attribute.jpg"/>
          <p:cNvPicPr>
            <a:picLocks noChangeAspect="1"/>
          </p:cNvPicPr>
          <p:nvPr/>
        </p:nvPicPr>
        <p:blipFill>
          <a:blip r:embed="rId5"/>
          <a:srcRect b="11530"/>
          <a:stretch>
            <a:fillRect/>
          </a:stretch>
        </p:blipFill>
        <p:spPr bwMode="auto">
          <a:xfrm>
            <a:off x="423863" y="4567238"/>
            <a:ext cx="2895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8" name="Picture 27" descr="Egypt Obelisk_Tomb WM Attribute.jpg"/>
          <p:cNvPicPr>
            <a:picLocks noChangeAspect="1"/>
          </p:cNvPicPr>
          <p:nvPr/>
        </p:nvPicPr>
        <p:blipFill>
          <a:blip r:embed="rId6"/>
          <a:srcRect t="10384" b="9473"/>
          <a:stretch>
            <a:fillRect/>
          </a:stretch>
        </p:blipFill>
        <p:spPr bwMode="auto">
          <a:xfrm>
            <a:off x="2906713" y="3287713"/>
            <a:ext cx="19923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Egypt Late Period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6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egypt 4 rac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2650" y="2090738"/>
            <a:ext cx="48387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449513" y="4876800"/>
            <a:ext cx="97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Syrian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641725" y="48768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Nubian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897438" y="4876800"/>
            <a:ext cx="104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Libyan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6003925" y="4876800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Egyptian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Caesar and Egypt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4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100513" y="1347788"/>
            <a:ext cx="47974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Caesar and Pompey at war </a:t>
            </a:r>
            <a:r>
              <a:rPr lang="en-US">
                <a:latin typeface="Georgia" charset="0"/>
              </a:rPr>
              <a:t>(civil war).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Caesar pursued Pompey to Egypt.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Pompey assassinated by the boy pharaoh.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Boy pharaoh denied Cleopatra access to Caesar.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Cleopatra entered rolled up in a rug.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Caesar and Cleopatra have a child </a:t>
            </a:r>
            <a:r>
              <a:rPr lang="en-US">
                <a:latin typeface="Georgia" charset="0"/>
              </a:rPr>
              <a:t>(Caesarion).</a:t>
            </a:r>
          </a:p>
        </p:txBody>
      </p:sp>
      <p:pic>
        <p:nvPicPr>
          <p:cNvPr id="20" name="Picture 19" descr="EGYPT Cleopatra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988" y="1573213"/>
            <a:ext cx="27717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Cleopatra Impresses Rome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2" name="Picture 14" descr="Tutenkamen death mask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/Users/abs3/Movies/Egypt/cleopatra_entranc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7413" y="1368425"/>
            <a:ext cx="6931025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6" fill="hold"/>
                                        <p:tgtEl>
                                          <p:spTgt spid="78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8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8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5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5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Following Death of Caesar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900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94213" y="1522413"/>
            <a:ext cx="4475162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Assassins </a:t>
            </a:r>
            <a:r>
              <a:rPr lang="en-US" sz="2000">
                <a:latin typeface="Georgia" charset="0"/>
              </a:rPr>
              <a:t>(conspirators) </a:t>
            </a:r>
            <a:r>
              <a:rPr lang="en-US" sz="2800">
                <a:latin typeface="Georgia" charset="0"/>
              </a:rPr>
              <a:t>took control.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800">
              <a:latin typeface="Georgi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Challenged by:</a:t>
            </a:r>
          </a:p>
          <a:p>
            <a:pPr marL="91440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Georgia" charset="0"/>
              </a:rPr>
              <a:t>Mark Anthony </a:t>
            </a:r>
            <a:r>
              <a:rPr lang="en-US" sz="2000">
                <a:latin typeface="Georgia" charset="0"/>
              </a:rPr>
              <a:t>(Caesar’s trusted friend).</a:t>
            </a:r>
          </a:p>
          <a:p>
            <a:pPr marL="91440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Georgia" charset="0"/>
              </a:rPr>
              <a:t>Octavian </a:t>
            </a:r>
            <a:r>
              <a:rPr lang="en-US" sz="2000">
                <a:latin typeface="Georgia" charset="0"/>
              </a:rPr>
              <a:t>(Caesar’s nephew).</a:t>
            </a:r>
          </a:p>
          <a:p>
            <a:pPr marL="914400" lvl="1" indent="-285750">
              <a:lnSpc>
                <a:spcPct val="90000"/>
              </a:lnSpc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Mark Anthony and Octavian defeated the assassins in 42 BC.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Mark Anthony and Octavian divide control of the empire</a:t>
            </a:r>
          </a:p>
        </p:txBody>
      </p:sp>
      <p:pic>
        <p:nvPicPr>
          <p:cNvPr id="80902" name="Picture 7" descr="Egypt Caesars-tod_1-640x386 death W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" y="1570038"/>
            <a:ext cx="3876675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8" descr="Egypt Gerome_Death_of_Caesar W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4010025"/>
            <a:ext cx="3884612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Mark Anthony and Cleopatra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8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1560513"/>
            <a:ext cx="3190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779838" y="1441450"/>
            <a:ext cx="49530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Mark Anthony and Cleopatra have an affair (</a:t>
            </a:r>
            <a:r>
              <a:rPr lang="en-US" sz="2000">
                <a:latin typeface="Georgia" charset="0"/>
              </a:rPr>
              <a:t>3 children</a:t>
            </a:r>
            <a:r>
              <a:rPr lang="en-US">
                <a:latin typeface="Georgia" charset="0"/>
              </a:rPr>
              <a:t>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Octavian was upset with this behavior and declared war on Mark Anthony.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Mark Anthony was defeated at Actium </a:t>
            </a:r>
            <a:r>
              <a:rPr lang="en-US" sz="2000">
                <a:latin typeface="Georgia" charset="0"/>
              </a:rPr>
              <a:t>(Greece) </a:t>
            </a:r>
            <a:r>
              <a:rPr lang="en-US">
                <a:latin typeface="Georgia" charset="0"/>
              </a:rPr>
              <a:t>in 31 BC.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Mark Anthony fled to Egypt, pursued by Octavian.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Mark Anthony and Cleopatra committed suicide when Octavian arrived.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Octavian and Cleopatra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6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1482725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24325" y="1444625"/>
            <a:ext cx="47625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The child of Caesar, Caesarion, fled to the Red Sea area but was killed by Octavian.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Octavian took direct control over Egypt.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Cleopatra’s other children were raised by Octavia </a:t>
            </a:r>
            <a:r>
              <a:rPr lang="en-US" sz="2000">
                <a:latin typeface="Georgia" charset="0"/>
              </a:rPr>
              <a:t>(Mark Anthony’s estranged wife).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Georgia" charset="0"/>
              </a:rPr>
              <a:t>Cleopatra’s daughter married the king of Nubia and lived to have grandchildren.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92125" y="57785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63300"/>
                </a:solidFill>
                <a:latin typeface="Verdana" pitchFamily="34" charset="0"/>
                <a:ea typeface="+mj-ea"/>
                <a:cs typeface="+mj-cs"/>
              </a:rPr>
              <a:t>Egypt Afterward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44" name="Picture 14" descr="Tutenkamen death mask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" y="1298575"/>
            <a:ext cx="77724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Stayed part of the Roman Empire.</a:t>
            </a:r>
          </a:p>
          <a:p>
            <a:pPr marL="914400" lvl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Georgia" charset="0"/>
              </a:rPr>
              <a:t>Egypt was part of the eastern half and was under the control of Constantinople </a:t>
            </a:r>
            <a:r>
              <a:rPr lang="en-US" sz="2000" dirty="0">
                <a:latin typeface="Georgia" charset="0"/>
              </a:rPr>
              <a:t>(Byzantine Empire).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Conquered by the </a:t>
            </a:r>
            <a:r>
              <a:rPr lang="en-US" sz="2800" dirty="0" smtClean="0">
                <a:latin typeface="Georgia" charset="0"/>
              </a:rPr>
              <a:t>Muslims </a:t>
            </a:r>
            <a:r>
              <a:rPr lang="en-US" sz="2800" dirty="0">
                <a:latin typeface="Georgia" charset="0"/>
              </a:rPr>
              <a:t>in </a:t>
            </a:r>
          </a:p>
          <a:p>
            <a:pPr marL="342900" indent="-342900">
              <a:lnSpc>
                <a:spcPct val="90000"/>
              </a:lnSpc>
            </a:pPr>
            <a:r>
              <a:rPr lang="en-US" sz="2800" dirty="0">
                <a:latin typeface="Georgia" charset="0"/>
              </a:rPr>
              <a:t>    642 AD.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>
                <a:latin typeface="Georgia" charset="0"/>
              </a:rPr>
              <a:t>Mamlukes</a:t>
            </a:r>
            <a:r>
              <a:rPr lang="en-US" sz="2800" dirty="0">
                <a:latin typeface="Georgia" charset="0"/>
              </a:rPr>
              <a:t> </a:t>
            </a:r>
            <a:r>
              <a:rPr lang="en-US" sz="2000" dirty="0">
                <a:latin typeface="Georgia" charset="0"/>
              </a:rPr>
              <a:t>(</a:t>
            </a:r>
            <a:r>
              <a:rPr lang="en-US" sz="2000">
                <a:latin typeface="Georgia" charset="0"/>
              </a:rPr>
              <a:t>also </a:t>
            </a:r>
            <a:r>
              <a:rPr lang="en-US" sz="2000" smtClean="0">
                <a:latin typeface="Georgia" charset="0"/>
              </a:rPr>
              <a:t>Muslims</a:t>
            </a:r>
            <a:r>
              <a:rPr lang="en-US" sz="2000" dirty="0">
                <a:latin typeface="Georgia" charset="0"/>
              </a:rPr>
              <a:t>) </a:t>
            </a:r>
            <a:r>
              <a:rPr lang="en-US" sz="2800" dirty="0">
                <a:latin typeface="Georgia" charset="0"/>
              </a:rPr>
              <a:t>conquered </a:t>
            </a:r>
          </a:p>
          <a:p>
            <a:pPr marL="342900" indent="-342900">
              <a:lnSpc>
                <a:spcPct val="90000"/>
              </a:lnSpc>
            </a:pPr>
            <a:r>
              <a:rPr lang="en-US" sz="2800" dirty="0">
                <a:latin typeface="Georgia" charset="0"/>
              </a:rPr>
              <a:t>     in 1250.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Ottoman Turks conquered in 1517.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Invaded by French in 1799.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Britain invaded in 1882.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Georgia" charset="0"/>
              </a:rPr>
              <a:t>Egypt became independent in 1922.</a:t>
            </a:r>
          </a:p>
        </p:txBody>
      </p:sp>
      <p:pic>
        <p:nvPicPr>
          <p:cNvPr id="9" name="Picture 8" descr="Egypt images 450px-Deir_el_Bahari_Hathor_0720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6825" y="3044825"/>
            <a:ext cx="230346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Egypt E-104princessrelief WM.jpg"/>
          <p:cNvPicPr>
            <a:picLocks noChangeAspect="1"/>
          </p:cNvPicPr>
          <p:nvPr/>
        </p:nvPicPr>
        <p:blipFill>
          <a:blip r:embed="rId3"/>
          <a:srcRect l="9070" t="3999" r="8691" b="2856"/>
          <a:stretch>
            <a:fillRect/>
          </a:stretch>
        </p:blipFill>
        <p:spPr bwMode="auto">
          <a:xfrm>
            <a:off x="0" y="0"/>
            <a:ext cx="17907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9" descr="ist2_6695468-hieroglyphic-alphabet istock.jpg"/>
          <p:cNvPicPr>
            <a:picLocks noChangeAspect="1"/>
          </p:cNvPicPr>
          <p:nvPr/>
        </p:nvPicPr>
        <p:blipFill>
          <a:blip r:embed="rId4"/>
          <a:srcRect t="5344" r="3777"/>
          <a:stretch>
            <a:fillRect/>
          </a:stretch>
        </p:blipFill>
        <p:spPr bwMode="auto">
          <a:xfrm>
            <a:off x="5597525" y="4049713"/>
            <a:ext cx="10747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13" descr="Tutenkamen death mask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49713"/>
            <a:ext cx="1795463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14" descr="Egyptian mural 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38" y="5264150"/>
            <a:ext cx="38639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15" descr="sphinx &amp; pyramid.jpg"/>
          <p:cNvPicPr>
            <a:picLocks noChangeAspect="1"/>
          </p:cNvPicPr>
          <p:nvPr/>
        </p:nvPicPr>
        <p:blipFill>
          <a:blip r:embed="rId7"/>
          <a:srcRect l="31696" r="14732"/>
          <a:stretch>
            <a:fillRect/>
          </a:stretch>
        </p:blipFill>
        <p:spPr bwMode="auto">
          <a:xfrm>
            <a:off x="6640513" y="1481138"/>
            <a:ext cx="2503487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 descr="Ramesses_II_cartouches_at_Tanis CA.jpg"/>
          <p:cNvPicPr>
            <a:picLocks noChangeAspect="1"/>
          </p:cNvPicPr>
          <p:nvPr/>
        </p:nvPicPr>
        <p:blipFill>
          <a:blip r:embed="rId8"/>
          <a:srcRect l="5614" r="14737"/>
          <a:stretch>
            <a:fillRect/>
          </a:stretch>
        </p:blipFill>
        <p:spPr bwMode="auto">
          <a:xfrm>
            <a:off x="6640513" y="4572000"/>
            <a:ext cx="25034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16" descr="Egypt.MedinetHabu.02 Luxor GNU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9400" y="0"/>
            <a:ext cx="2514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17" descr="Egypt aswan Abu_Simbel_Egypt_2 WM.jpg"/>
          <p:cNvPicPr>
            <a:picLocks noChangeAspect="1"/>
          </p:cNvPicPr>
          <p:nvPr/>
        </p:nvPicPr>
        <p:blipFill>
          <a:blip r:embed="rId10"/>
          <a:srcRect l="7205" r="14235" b="2110"/>
          <a:stretch>
            <a:fillRect/>
          </a:stretch>
        </p:blipFill>
        <p:spPr bwMode="auto">
          <a:xfrm>
            <a:off x="1774825" y="0"/>
            <a:ext cx="48656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96143" y="3592273"/>
            <a:ext cx="3840482" cy="2133601"/>
          </a:xfrm>
          <a:prstGeom prst="rect">
            <a:avLst/>
          </a:prstGeom>
          <a:solidFill>
            <a:srgbClr val="EAD8B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101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75" y="4068763"/>
            <a:ext cx="3441700" cy="4826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151515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Thank You</a:t>
            </a:r>
            <a:br>
              <a:rPr lang="en-US" sz="3200" b="1">
                <a:solidFill>
                  <a:srgbClr val="151515"/>
                </a:solidFill>
                <a:latin typeface="Verdana" charset="0"/>
                <a:ea typeface="ＭＳ Ｐゴシック" charset="-128"/>
                <a:cs typeface="ＭＳ Ｐゴシック" charset="-128"/>
              </a:rPr>
            </a:br>
            <a:endParaRPr lang="en-US" sz="3200" b="1">
              <a:solidFill>
                <a:srgbClr val="151515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17688" y="4376738"/>
            <a:ext cx="381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800" b="1" kern="0" dirty="0">
                <a:solidFill>
                  <a:srgbClr val="663300"/>
                </a:solidFill>
                <a:latin typeface="Verdana" pitchFamily="34" charset="0"/>
                <a:cs typeface="ＭＳ Ｐゴシック"/>
              </a:rPr>
              <a:t>Creativity for the world to see.</a:t>
            </a:r>
          </a:p>
        </p:txBody>
      </p:sp>
    </p:spTree>
  </p:cSld>
  <p:clrMapOvr>
    <a:masterClrMapping/>
  </p:clrMapOvr>
  <p:transition xmlns:p14="http://schemas.microsoft.com/office/powerpoint/2010/main" advTm="24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4794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Old Kingdom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" y="1717675"/>
            <a:ext cx="180975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3038" y="1717675"/>
            <a:ext cx="103663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125663" y="4818063"/>
            <a:ext cx="155733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Georgia" charset="0"/>
              </a:rPr>
              <a:t>Palette of Narmer (Menes)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1654175" y="6043613"/>
            <a:ext cx="2513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>
                <a:latin typeface="Georgia" charset="0"/>
                <a:ea typeface="Arial" charset="0"/>
                <a:cs typeface="Arial" charset="0"/>
              </a:rPr>
              <a:t>First written record</a:t>
            </a:r>
          </a:p>
        </p:txBody>
      </p:sp>
      <p:pic>
        <p:nvPicPr>
          <p:cNvPr id="32" name="Picture 16" descr="Reverse and Obverse Sides of Narmer Palette, this facsimile on display at the Royal Ontario Museum,  in Toronto, Canada">
            <a:hlinkClick r:id="rId5" tooltip="Reverse and Obverse Sides of Narmer Palette, this facsimile on display at the Royal Ontario Museum,  in Toronto, Canada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426"/>
          <a:stretch>
            <a:fillRect/>
          </a:stretch>
        </p:blipFill>
        <p:spPr bwMode="auto">
          <a:xfrm>
            <a:off x="331788" y="3027363"/>
            <a:ext cx="2287587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5530850" y="1571625"/>
            <a:ext cx="353853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>
                <a:solidFill>
                  <a:srgbClr val="663300"/>
                </a:solidFill>
                <a:latin typeface="Georgia" charset="0"/>
              </a:rPr>
              <a:t>Narmer (Menes)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800">
                <a:latin typeface="Georgia" charset="0"/>
              </a:rPr>
              <a:t>First Pharaoh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800">
                <a:latin typeface="Georgia" charset="0"/>
              </a:rPr>
              <a:t>Conquered Upper and Lower Nile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800">
                <a:latin typeface="Georgia" charset="0"/>
              </a:rPr>
              <a:t>-</a:t>
            </a:r>
            <a:r>
              <a:rPr lang="en-US" sz="2000">
                <a:latin typeface="Georgia" charset="0"/>
              </a:rPr>
              <a:t>Recorded on the Palette of Narmer, now in the Cairo Museum</a:t>
            </a:r>
            <a:endParaRPr lang="en-US">
              <a:latin typeface="Georgia" charset="0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7246962">
            <a:off x="997744" y="3102769"/>
            <a:ext cx="1084263" cy="123825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515" name="Picture 12" descr="Tutenkamen death mask C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0" y="2541588"/>
            <a:ext cx="9588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Georgia" charset="0"/>
              </a:rPr>
              <a:t>(Upper)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205038" y="2541588"/>
            <a:ext cx="9525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Georgia" charset="0"/>
              </a:rPr>
              <a:t>(Lower)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650" y="1255713"/>
            <a:ext cx="2495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eorgia" charset="0"/>
                <a:ea typeface="Arial" charset="0"/>
                <a:cs typeface="Arial" charset="0"/>
              </a:rPr>
              <a:t>Separate crowns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392488" y="1255713"/>
            <a:ext cx="2033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eorgia" charset="0"/>
                <a:ea typeface="Arial" charset="0"/>
                <a:cs typeface="Arial" charset="0"/>
              </a:rPr>
              <a:t>United crown</a:t>
            </a:r>
          </a:p>
        </p:txBody>
      </p:sp>
      <p:pic>
        <p:nvPicPr>
          <p:cNvPr id="17" name="Picture 16" descr="Reverse and Obverse Sides of Narmer Palette, this facsimile on display at the Royal Ontario Museum,  in Toronto, Canada">
            <a:hlinkClick r:id="rId5" tooltip="Reverse and Obverse Sides of Narmer Palette, this facsimile on display at the Royal Ontario Museum,  in Toronto, Canada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53"/>
          <a:stretch>
            <a:fillRect/>
          </a:stretch>
        </p:blipFill>
        <p:spPr bwMode="auto">
          <a:xfrm>
            <a:off x="3348038" y="3001963"/>
            <a:ext cx="2262187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ight Arrow 43"/>
          <p:cNvSpPr>
            <a:spLocks noChangeArrowheads="1"/>
          </p:cNvSpPr>
          <p:nvPr/>
        </p:nvSpPr>
        <p:spPr bwMode="auto">
          <a:xfrm rot="6861274">
            <a:off x="3664744" y="3040857"/>
            <a:ext cx="917575" cy="134937"/>
          </a:xfrm>
          <a:prstGeom prst="rightArrow">
            <a:avLst>
              <a:gd name="adj1" fmla="val 50000"/>
              <a:gd name="adj2" fmla="val 53046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2263" y="6273800"/>
            <a:ext cx="76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Side 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06938" y="6265863"/>
            <a:ext cx="768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Side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5400" y="4781550"/>
            <a:ext cx="2379663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build="p"/>
      <p:bldP spid="41" grpId="0" animBg="1"/>
      <p:bldP spid="13" grpId="0"/>
      <p:bldP spid="14" grpId="0"/>
      <p:bldP spid="15" grpId="0"/>
      <p:bldP spid="16" grpId="0"/>
      <p:bldP spid="44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4794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1746250"/>
            <a:ext cx="36242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3557" name="Picture 7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192588" y="1474788"/>
            <a:ext cx="4754562" cy="48942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smtClean="0">
                <a:latin typeface="Georgia" charset="0"/>
                <a:ea typeface="ＭＳ Ｐゴシック" charset="-128"/>
                <a:cs typeface="ＭＳ Ｐゴシック" charset="-128"/>
              </a:rPr>
              <a:t>	Requirements for life after death:</a:t>
            </a:r>
          </a:p>
          <a:p>
            <a:pPr>
              <a:lnSpc>
                <a:spcPct val="80000"/>
              </a:lnSpc>
            </a:pPr>
            <a:endParaRPr lang="en-US" sz="700" smtClean="0"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smtClean="0">
                <a:latin typeface="Georgia" charset="0"/>
                <a:ea typeface="ＭＳ Ｐゴシック" charset="-128"/>
              </a:rPr>
              <a:t>Be buried on Egyptian soil </a:t>
            </a:r>
          </a:p>
          <a:p>
            <a:pPr lvl="1">
              <a:lnSpc>
                <a:spcPct val="80000"/>
              </a:lnSpc>
            </a:pPr>
            <a:endParaRPr lang="en-US" sz="700" smtClean="0">
              <a:latin typeface="Georgia" charset="0"/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smtClean="0">
                <a:latin typeface="Georgia" charset="0"/>
                <a:ea typeface="ＭＳ Ｐゴシック" charset="-128"/>
              </a:rPr>
              <a:t>Be properly preserved (embalming)</a:t>
            </a:r>
          </a:p>
          <a:p>
            <a:pPr lvl="1">
              <a:lnSpc>
                <a:spcPct val="80000"/>
              </a:lnSpc>
            </a:pPr>
            <a:endParaRPr lang="en-US" sz="700" smtClean="0">
              <a:latin typeface="Georgia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smtClean="0">
                <a:latin typeface="Georgia" charset="0"/>
                <a:ea typeface="ＭＳ Ｐゴシック" charset="-128"/>
              </a:rPr>
              <a:t>Preserve name in writing</a:t>
            </a:r>
          </a:p>
          <a:p>
            <a:pPr lvl="1">
              <a:lnSpc>
                <a:spcPct val="80000"/>
              </a:lnSpc>
            </a:pPr>
            <a:endParaRPr lang="en-US" sz="700" smtClean="0">
              <a:latin typeface="Georgia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smtClean="0">
                <a:latin typeface="Georgia" charset="0"/>
                <a:ea typeface="ＭＳ Ｐゴシック" charset="-128"/>
              </a:rPr>
              <a:t>Have access to the Book of the Gates</a:t>
            </a:r>
          </a:p>
          <a:p>
            <a:pPr lvl="2">
              <a:lnSpc>
                <a:spcPct val="80000"/>
              </a:lnSpc>
            </a:pPr>
            <a:r>
              <a:rPr lang="en-US" sz="1800" smtClean="0">
                <a:latin typeface="Georgia" charset="0"/>
                <a:ea typeface="ＭＳ Ｐゴシック" charset="-128"/>
              </a:rPr>
              <a:t>Key words and signs to pass into heaven</a:t>
            </a:r>
          </a:p>
          <a:p>
            <a:pPr lvl="2">
              <a:lnSpc>
                <a:spcPct val="80000"/>
              </a:lnSpc>
            </a:pPr>
            <a:endParaRPr lang="en-US" sz="700" smtClean="0">
              <a:latin typeface="Georgia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smtClean="0">
                <a:latin typeface="Georgia" charset="0"/>
                <a:ea typeface="ＭＳ Ｐゴシック" charset="-128"/>
              </a:rPr>
              <a:t>Judgment and afterlife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4794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0538" y="2362200"/>
            <a:ext cx="8359775" cy="3711575"/>
          </a:xfrm>
          <a:prstGeom prst="rect">
            <a:avLst/>
          </a:prstGeom>
          <a:noFill/>
          <a:ln w="412750">
            <a:solidFill>
              <a:srgbClr val="F4F0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5" name="Picture 15" descr="Egyptian mural 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2943225"/>
            <a:ext cx="845820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208088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  <a:t>O my heart of my being! </a:t>
            </a:r>
            <a:b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</a:br>
            <a: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  <a:t>Do not rise up against me as a witness,</a:t>
            </a:r>
            <a:b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</a:br>
            <a: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  <a:t>Do not oppose me in the tribunal, </a:t>
            </a:r>
            <a:b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</a:br>
            <a:r>
              <a:rPr lang="en-US" kern="0" dirty="0">
                <a:solidFill>
                  <a:schemeClr val="tx2"/>
                </a:solidFill>
                <a:latin typeface="Georgia" pitchFamily="18" charset="0"/>
                <a:cs typeface="ＭＳ Ｐゴシック"/>
              </a:rPr>
              <a:t>Do not rebel against me before the guardian of the scales!</a:t>
            </a:r>
          </a:p>
        </p:txBody>
      </p:sp>
      <p:pic>
        <p:nvPicPr>
          <p:cNvPr id="25607" name="Picture 7" descr="Tutenkamen death mask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4794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Old Kingdom – </a:t>
            </a:r>
            <a:r>
              <a:rPr lang="en-US" sz="3200" b="1" kern="0" dirty="0" err="1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Snefru</a:t>
            </a: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Creativity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0538" y="2362200"/>
            <a:ext cx="8359775" cy="3711575"/>
          </a:xfrm>
          <a:prstGeom prst="rect">
            <a:avLst/>
          </a:prstGeom>
          <a:noFill/>
          <a:ln w="412750">
            <a:solidFill>
              <a:srgbClr val="F4F0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3711575"/>
            <a:ext cx="241776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0" y="3862388"/>
            <a:ext cx="17303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0688" y="1519238"/>
            <a:ext cx="14478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2" descr="Tutenkamen death mask 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118100" y="1408113"/>
            <a:ext cx="3857625" cy="4875212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>
                <a:latin typeface="Georgia" charset="0"/>
                <a:ea typeface="ＭＳ Ｐゴシック" charset="-128"/>
                <a:cs typeface="ＭＳ Ｐゴシック" charset="-128"/>
              </a:rPr>
              <a:t>Powerful pharaoh with an international presence for Egypt</a:t>
            </a:r>
          </a:p>
          <a:p>
            <a:pPr marL="457200" lvl="2"/>
            <a:r>
              <a:rPr lang="en-US" smtClean="0">
                <a:latin typeface="Georgia" charset="0"/>
                <a:ea typeface="ＭＳ Ｐゴシック" charset="-128"/>
              </a:rPr>
              <a:t>Smiter of the barbarians</a:t>
            </a:r>
          </a:p>
          <a:p>
            <a:pPr marL="457200" lvl="2"/>
            <a:r>
              <a:rPr lang="en-US" smtClean="0">
                <a:latin typeface="Georgia" charset="0"/>
                <a:ea typeface="ＭＳ Ｐゴシック" charset="-128"/>
              </a:rPr>
              <a:t>Cedars from Lebanon</a:t>
            </a:r>
          </a:p>
          <a:p>
            <a:pPr marL="457200" lvl="2"/>
            <a:r>
              <a:rPr lang="en-US" smtClean="0">
                <a:latin typeface="Georgia" charset="0"/>
                <a:ea typeface="ＭＳ Ｐゴシック" charset="-128"/>
              </a:rPr>
              <a:t>Turquoise from Sinai</a:t>
            </a:r>
          </a:p>
          <a:p>
            <a:pPr marL="228600" lvl="1"/>
            <a:r>
              <a:rPr lang="en-US" smtClean="0">
                <a:latin typeface="Georgia" charset="0"/>
                <a:ea typeface="ＭＳ Ｐゴシック" charset="-128"/>
              </a:rPr>
              <a:t>Standard for art</a:t>
            </a:r>
          </a:p>
          <a:p>
            <a:pPr marL="457200" lvl="2"/>
            <a:r>
              <a:rPr lang="en-US" smtClean="0">
                <a:latin typeface="Georgia" charset="0"/>
                <a:ea typeface="ＭＳ Ｐゴシック" charset="-128"/>
              </a:rPr>
              <a:t>Largely unchanged for 1000 years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6463" y="1355725"/>
            <a:ext cx="1598612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0796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Perfection in Art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Egypt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0538" y="2362200"/>
            <a:ext cx="8359775" cy="3711575"/>
          </a:xfrm>
          <a:prstGeom prst="rect">
            <a:avLst/>
          </a:prstGeom>
          <a:noFill/>
          <a:ln w="412750">
            <a:solidFill>
              <a:srgbClr val="F4F0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1" name="Picture 5" descr="/Users/abs3/Movies/Egypt/Egyptian Art3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7375" y="1306513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Tutenkamen death mask 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8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3263" y="3389313"/>
            <a:ext cx="18288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481013" y="2444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600000"/>
                </a:solidFill>
                <a:latin typeface="Verdana" charset="0"/>
              </a:rPr>
              <a:t>A Quiz: </a:t>
            </a:r>
            <a:r>
              <a:rPr lang="en-US" sz="3200" b="1">
                <a:solidFill>
                  <a:srgbClr val="600000"/>
                </a:solidFill>
                <a:latin typeface="Verdana" charset="0"/>
              </a:rPr>
              <a:t>Which is older?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rgbClr val="600000"/>
                </a:solidFill>
                <a:latin typeface="Verdana" charset="0"/>
              </a:rPr>
              <a:t>(1000 years of art)</a:t>
            </a:r>
          </a:p>
          <a:p>
            <a:pPr algn="ctr">
              <a:lnSpc>
                <a:spcPct val="90000"/>
              </a:lnSpc>
            </a:pPr>
            <a:endParaRPr lang="en-US" sz="3000" b="1">
              <a:solidFill>
                <a:srgbClr val="663300"/>
              </a:solidFill>
              <a:latin typeface="Verdana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2138" y="1592263"/>
            <a:ext cx="1912937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 r="3203" b="1646"/>
          <a:stretch>
            <a:fillRect/>
          </a:stretch>
        </p:blipFill>
        <p:spPr bwMode="auto">
          <a:xfrm>
            <a:off x="392113" y="1930400"/>
            <a:ext cx="2436812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/>
          <a:srcRect b="22246"/>
          <a:stretch>
            <a:fillRect/>
          </a:stretch>
        </p:blipFill>
        <p:spPr bwMode="auto">
          <a:xfrm>
            <a:off x="2613025" y="1582738"/>
            <a:ext cx="24368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4688" y="5740400"/>
            <a:ext cx="1938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eorgia" charset="0"/>
              </a:rPr>
              <a:t>Old Kingdom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84488" y="4673600"/>
            <a:ext cx="205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eorgia" charset="0"/>
              </a:rPr>
              <a:t>New Kingdom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73975" y="1592263"/>
            <a:ext cx="147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eorgia" charset="0"/>
              </a:rPr>
              <a:t>Old Kingdom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75288" y="5316538"/>
            <a:ext cx="14700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latin typeface="Georgia" charset="0"/>
              </a:rPr>
              <a:t>New  Kingdom</a:t>
            </a:r>
          </a:p>
        </p:txBody>
      </p:sp>
      <p:pic>
        <p:nvPicPr>
          <p:cNvPr id="31756" name="Picture 14" descr="Tutenkamen death mask C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89888" y="109538"/>
            <a:ext cx="652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&gt;&lt;Slide id=&quot;272&quot; dur=&quot;2.401&quot;/&gt;&lt;/Timings&gt;&lt;/WMTools&gt;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Egypt&amp;#x0D;&amp;#x0A;Creativity for Eternity&amp;quot;&quot;/&gt;&lt;property id=&quot;20307&quot; value=&quot;272&quot;/&gt;&lt;/object&gt;&lt;object type=&quot;3&quot; unique_id=&quot;10005&quot;&gt;&lt;property id=&quot;20148&quot; value=&quot;5&quot;/&gt;&lt;property id=&quot;20300&quot; value=&quot;Slide 2 - &amp;quot;Egypt&amp;#x0D;&amp;#x0A;&amp;quot;&quot;/&gt;&lt;property id=&quot;20307&quot; value=&quot;408&quot;/&gt;&lt;/object&gt;&lt;object type=&quot;3&quot; unique_id=&quot;10006&quot;&gt;&lt;property id=&quot;20148&quot; value=&quot;5&quot;/&gt;&lt;property id=&quot;20300&quot; value=&quot;Slide 3 - &amp;quot;Egypt&amp;#x0D;&amp;#x0A;&amp;quot;&quot;/&gt;&lt;property id=&quot;20307&quot; value=&quot;407&quot;/&gt;&lt;/object&gt;&lt;object type=&quot;3&quot; unique_id=&quot;10007&quot;&gt;&lt;property id=&quot;20148&quot; value=&quot;5&quot;/&gt;&lt;property id=&quot;20300&quot; value=&quot;Slide 5 - &amp;quot;Egyptian Civilization&amp;quot;&quot;/&gt;&lt;property id=&quot;20307&quot; value=&quot;300&quot;/&gt;&lt;/object&gt;&lt;object type=&quot;3&quot; unique_id=&quot;10008&quot;&gt;&lt;property id=&quot;20148&quot; value=&quot;5&quot;/&gt;&lt;property id=&quot;20300&quot; value=&quot;Slide 6&quot;/&gt;&lt;property id=&quot;20307&quot; value=&quot;409&quot;/&gt;&lt;/object&gt;&lt;object type=&quot;3&quot; unique_id=&quot;10009&quot;&gt;&lt;property id=&quot;20148&quot; value=&quot;5&quot;/&gt;&lt;property id=&quot;20300&quot; value=&quot;Slide 7 - &amp;quot;Old Kingdom&amp;quot;&quot;/&gt;&lt;property id=&quot;20307&quot; value=&quot;301&quot;/&gt;&lt;/object&gt;&lt;object type=&quot;3&quot; unique_id=&quot;10010&quot;&gt;&lt;property id=&quot;20148&quot; value=&quot;5&quot;/&gt;&lt;property id=&quot;20300&quot; value=&quot;Slide 8&quot;/&gt;&lt;property id=&quot;20307&quot; value=&quot;410&quot;/&gt;&lt;/object&gt;&lt;object type=&quot;3&quot; unique_id=&quot;10011&quot;&gt;&lt;property id=&quot;20148&quot; value=&quot;5&quot;/&gt;&lt;property id=&quot;20300&quot; value=&quot;Slide 9 - &amp;quot;Old Kingdom&amp;quot;&quot;/&gt;&lt;property id=&quot;20307&quot; value=&quot;406&quot;/&gt;&lt;/object&gt;&lt;object type=&quot;3&quot; unique_id=&quot;10012&quot;&gt;&lt;property id=&quot;20148&quot; value=&quot;5&quot;/&gt;&lt;property id=&quot;20300&quot; value=&quot;Slide 11 - &amp;quot;Religion: Resurrection&amp;quot;&quot;/&gt;&lt;property id=&quot;20307&quot; value=&quot;304&quot;/&gt;&lt;/object&gt;&lt;object type=&quot;3&quot; unique_id=&quot;10013&quot;&gt;&lt;property id=&quot;20148&quot; value=&quot;5&quot;/&gt;&lt;property id=&quot;20300&quot; value=&quot;Slide 13&quot;/&gt;&lt;property id=&quot;20307&quot; value=&quot;305&quot;/&gt;&lt;/object&gt;&lt;object type=&quot;3&quot; unique_id=&quot;10014&quot;&gt;&lt;property id=&quot;20148&quot; value=&quot;5&quot;/&gt;&lt;property id=&quot;20300&quot; value=&quot;Slide 15 - &amp;quot;Snefru Creativity&amp;quot;&quot;/&gt;&lt;property id=&quot;20307&quot; value=&quot;390&quot;/&gt;&lt;/object&gt;&lt;object type=&quot;3&quot; unique_id=&quot;10015&quot;&gt;&lt;property id=&quot;20148&quot; value=&quot;5&quot;/&gt;&lt;property id=&quot;20300&quot; value=&quot;Slide 17 - &amp;quot;Perfection in Art – Egypt&amp;quot;&quot;/&gt;&lt;property id=&quot;20307&quot; value=&quot;397&quot;/&gt;&lt;/object&gt;&lt;object type=&quot;3&quot; unique_id=&quot;10016&quot;&gt;&lt;property id=&quot;20148&quot; value=&quot;5&quot;/&gt;&lt;property id=&quot;20300&quot; value=&quot;Slide 19 - &amp;quot;A Quiz: Which is older?&amp;#x0D;&amp;#x0A;(1000 years of art)&amp;quot;&quot;/&gt;&lt;property id=&quot;20307&quot; value=&quot;391&quot;/&gt;&lt;/object&gt;&lt;object type=&quot;3&quot; unique_id=&quot;10017&quot;&gt;&lt;property id=&quot;20148&quot; value=&quot;5&quot;/&gt;&lt;property id=&quot;20300&quot; value=&quot;Slide 21 - &amp;quot;Perfection in art ― modern&amp;#x0D;&amp;#x0A;(1000 years of art)&amp;quot;&quot;/&gt;&lt;property id=&quot;20307&quot; value=&quot;392&quot;/&gt;&lt;/object&gt;&lt;object type=&quot;3&quot; unique_id=&quot;10018&quot;&gt;&lt;property id=&quot;20148&quot; value=&quot;5&quot;/&gt;&lt;property id=&quot;20300&quot; value=&quot;Slide 23 - &amp;quot;What do you do with the farmers during the 3 months of inundation or with soldiers after the nation is united?&amp;quot;&quot;/&gt;&lt;property id=&quot;20307&quot; value=&quot;306&quot;/&gt;&lt;/object&gt;&lt;object type=&quot;3&quot; unique_id=&quot;10019&quot;&gt;&lt;property id=&quot;20148&quot; value=&quot;5&quot;/&gt;&lt;property id=&quot;20300&quot; value=&quot;Slide 25 - &amp;quot;Pyramid Building ― &amp;#x0D;&amp;#x0A;A Creative Process&amp;quot;&quot;/&gt;&lt;property id=&quot;20307&quot; value=&quot;307&quot;/&gt;&lt;/object&gt;&lt;object type=&quot;3&quot; unique_id=&quot;10020&quot;&gt;&lt;property id=&quot;20148&quot; value=&quot;5&quot;/&gt;&lt;property id=&quot;20300&quot; value=&quot;Slide 27 - &amp;quot;Pyramid Building ― &amp;#x0D;&amp;#x0A;A Creative Process&amp;quot;&quot;/&gt;&lt;property id=&quot;20307&quot; value=&quot;308&quot;/&gt;&lt;/object&gt;&lt;object type=&quot;3&quot; unique_id=&quot;10021&quot;&gt;&lt;property id=&quot;20148&quot; value=&quot;5&quot;/&gt;&lt;property id=&quot;20300&quot; value=&quot;Slide 29 - &amp;quot;Pyramid Building ― &amp;#x0D;&amp;#x0A;A Creative Process&amp;quot;&quot;/&gt;&lt;property id=&quot;20307&quot; value=&quot;404&quot;/&gt;&lt;/object&gt;&lt;object type=&quot;3&quot; unique_id=&quot;10022&quot;&gt;&lt;property id=&quot;20148&quot; value=&quot;5&quot;/&gt;&lt;property id=&quot;20300&quot; value=&quot;Slide 31 - &amp;quot;Snefru’s pyramid building&amp;quot;&quot;/&gt;&lt;property id=&quot;20307&quot; value=&quot;405&quot;/&gt;&lt;/object&gt;&lt;object type=&quot;3&quot; unique_id=&quot;10023&quot;&gt;&lt;property id=&quot;20148&quot; value=&quot;5&quot;/&gt;&lt;property id=&quot;20300&quot; value=&quot;Slide 33 - &amp;quot;Pyramid Building ― &amp;#x0D;&amp;#x0A;A Creative Process&amp;quot;&quot;/&gt;&lt;property id=&quot;20307&quot; value=&quot;311&quot;/&gt;&lt;/object&gt;&lt;object type=&quot;3&quot; unique_id=&quot;10024&quot;&gt;&lt;property id=&quot;20148&quot; value=&quot;5&quot;/&gt;&lt;property id=&quot;20300&quot; value=&quot;Slide 35 - &amp;quot;Pyramid Building ― &amp;#x0D;&amp;#x0A;A Creative Process&amp;quot;&quot;/&gt;&lt;property id=&quot;20307&quot; value=&quot;313&quot;/&gt;&lt;/object&gt;&lt;object type=&quot;3&quot; unique_id=&quot;10025&quot;&gt;&lt;property id=&quot;20148&quot; value=&quot;5&quot;/&gt;&lt;property id=&quot;20300&quot; value=&quot;Slide 37 - &amp;quot;Pyramid Building ― &amp;#x0D;&amp;#x0A;A Creative Process&amp;quot;&quot;/&gt;&lt;property id=&quot;20307&quot; value=&quot;314&quot;/&gt;&lt;/object&gt;&lt;object type=&quot;3&quot; unique_id=&quot;10026&quot;&gt;&lt;property id=&quot;20148&quot; value=&quot;5&quot;/&gt;&lt;property id=&quot;20300&quot; value=&quot;Slide 39 - &amp;quot;Pyramids&amp;quot;&quot;/&gt;&lt;property id=&quot;20307&quot; value=&quot;375&quot;/&gt;&lt;/object&gt;&lt;object type=&quot;3&quot; unique_id=&quot;10027&quot;&gt;&lt;property id=&quot;20148&quot; value=&quot;5&quot;/&gt;&lt;property id=&quot;20300&quot; value=&quot;Slide 41 - &amp;quot;Pyramids&amp;quot;&quot;/&gt;&lt;property id=&quot;20307&quot; value=&quot;376&quot;/&gt;&lt;/object&gt;&lt;object type=&quot;3&quot; unique_id=&quot;10028&quot;&gt;&lt;property id=&quot;20148&quot; value=&quot;5&quot;/&gt;&lt;property id=&quot;20300&quot; value=&quot;Slide 43 - &amp;quot;Biblical Evidences in Egypt&amp;quot;&quot;/&gt;&lt;property id=&quot;20307&quot; value=&quot;369&quot;/&gt;&lt;/object&gt;&lt;object type=&quot;3&quot; unique_id=&quot;10029&quot;&gt;&lt;property id=&quot;20148&quot; value=&quot;5&quot;/&gt;&lt;property id=&quot;20300&quot; value=&quot;Slide 46 - &amp;quot;Biblical Evidences in Egypt&amp;quot;&quot;/&gt;&lt;property id=&quot;20307&quot; value=&quot;389&quot;/&gt;&lt;/object&gt;&lt;object type=&quot;3&quot; unique_id=&quot;10030&quot;&gt;&lt;property id=&quot;20148&quot; value=&quot;5&quot;/&gt;&lt;property id=&quot;20300&quot; value=&quot;Slide 50 - &amp;quot;Joseph’ Dream&amp;quot;&quot;/&gt;&lt;property id=&quot;20307&quot; value=&quot;398&quot;/&gt;&lt;/object&gt;&lt;object type=&quot;3&quot; unique_id=&quot;10031&quot;&gt;&lt;property id=&quot;20148&quot; value=&quot;5&quot;/&gt;&lt;property id=&quot;20300&quot; value=&quot;Slide 52 - &amp;quot;New Kingdom: A pharaoh who knew not Joseph&amp;quot;&quot;/&gt;&lt;property id=&quot;20307&quot; value=&quot;370&quot;/&gt;&lt;/object&gt;&lt;object type=&quot;3&quot; unique_id=&quot;10032&quot;&gt;&lt;property id=&quot;20148&quot; value=&quot;5&quot;/&gt;&lt;property id=&quot;20300&quot; value=&quot;Slide 54 - &amp;quot;Moses and the Exodus&amp;quot;&quot;/&gt;&lt;property id=&quot;20307&quot; value=&quot;383&quot;/&gt;&lt;/object&gt;&lt;object type=&quot;3&quot; unique_id=&quot;10033&quot;&gt;&lt;property id=&quot;20148&quot; value=&quot;5&quot;/&gt;&lt;property id=&quot;20300&quot; value=&quot;Slide 56 - &amp;quot;Re-examining the Exodus&amp;quot;&quot;/&gt;&lt;property id=&quot;20307&quot; value=&quot;332&quot;/&gt;&lt;/object&gt;&lt;object type=&quot;3&quot; unique_id=&quot;10034&quot;&gt;&lt;property id=&quot;20148&quot; value=&quot;5&quot;/&gt;&lt;property id=&quot;20300&quot; value=&quot;Slide 57 - &amp;quot;Re-examining the Exodus&amp;quot;&quot;/&gt;&lt;property id=&quot;20307&quot; value=&quot;333&quot;/&gt;&lt;/object&gt;&lt;object type=&quot;3&quot; unique_id=&quot;10035&quot;&gt;&lt;property id=&quot;20148&quot; value=&quot;5&quot;/&gt;&lt;property id=&quot;20300&quot; value=&quot;Slide 60 - &amp;quot;The more logical pathway&amp;quot;&quot;/&gt;&lt;property id=&quot;20307&quot; value=&quot;385&quot;/&gt;&lt;/object&gt;&lt;object type=&quot;3&quot; unique_id=&quot;10036&quot;&gt;&lt;property id=&quot;20148&quot; value=&quot;5&quot;/&gt;&lt;property id=&quot;20300&quot; value=&quot;Slide 62 - &amp;quot;Exodus Locations&amp;quot;&quot;/&gt;&lt;property id=&quot;20307&quot; value=&quot;335&quot;/&gt;&lt;/object&gt;&lt;object type=&quot;3&quot; unique_id=&quot;10037&quot;&gt;&lt;property id=&quot;20148&quot; value=&quot;5&quot;/&gt;&lt;property id=&quot;20300&quot; value=&quot;Slide 64 - &amp;quot;Petra&amp;quot;&quot;/&gt;&lt;property id=&quot;20307&quot; value=&quot;387&quot;/&gt;&lt;/object&gt;&lt;object type=&quot;3&quot; unique_id=&quot;10038&quot;&gt;&lt;property id=&quot;20148&quot; value=&quot;5&quot;/&gt;&lt;property id=&quot;20300&quot; value=&quot;Slide 66 - &amp;quot;Petra&amp;quot;&quot;/&gt;&lt;property id=&quot;20307&quot; value=&quot;388&quot;/&gt;&lt;/object&gt;&lt;object type=&quot;3&quot; unique_id=&quot;10039&quot;&gt;&lt;property id=&quot;20148&quot; value=&quot;5&quot;/&gt;&lt;property id=&quot;20300&quot; value=&quot;Slide 68 - &amp;quot;Egypt Late Period&amp;quot;&quot;/&gt;&lt;property id=&quot;20307&quot; value=&quot;338&quot;/&gt;&lt;/object&gt;&lt;object type=&quot;3&quot; unique_id=&quot;10040&quot;&gt;&lt;property id=&quot;20148&quot; value=&quot;5&quot;/&gt;&lt;property id=&quot;20300&quot; value=&quot;Slide 70 - &amp;quot;Caesar and Egypt&amp;quot;&quot;/&gt;&lt;property id=&quot;20307&quot; value=&quot;343&quot;/&gt;&lt;/object&gt;&lt;object type=&quot;3&quot; unique_id=&quot;10041&quot;&gt;&lt;property id=&quot;20148&quot; value=&quot;5&quot;/&gt;&lt;property id=&quot;20300&quot; value=&quot;Slide 74 - &amp;quot;Cleopatra impresses Rome&amp;quot;&quot;/&gt;&lt;property id=&quot;20307&quot; value=&quot;401&quot;/&gt;&lt;/object&gt;&lt;object type=&quot;3&quot; unique_id=&quot;10042&quot;&gt;&lt;property id=&quot;20148&quot; value=&quot;5&quot;/&gt;&lt;property id=&quot;20300&quot; value=&quot;Slide 76 - &amp;quot;Following death of Caesar&amp;quot;&quot;/&gt;&lt;property id=&quot;20307&quot; value=&quot;344&quot;/&gt;&lt;/object&gt;&lt;object type=&quot;3&quot; unique_id=&quot;10043&quot;&gt;&lt;property id=&quot;20148&quot; value=&quot;5&quot;/&gt;&lt;property id=&quot;20300&quot; value=&quot;Slide 78 - &amp;quot;Mark Anthony and Cleopatra&amp;quot;&quot;/&gt;&lt;property id=&quot;20307&quot; value=&quot;345&quot;/&gt;&lt;/object&gt;&lt;object type=&quot;3&quot; unique_id=&quot;10044&quot;&gt;&lt;property id=&quot;20148&quot; value=&quot;5&quot;/&gt;&lt;property id=&quot;20300&quot; value=&quot;Slide 82 - &amp;quot;Mark Anthony and Cleopatra&amp;quot;&quot;/&gt;&lt;property id=&quot;20307&quot; value=&quot;346&quot;/&gt;&lt;/object&gt;&lt;object type=&quot;3&quot; unique_id=&quot;10045&quot;&gt;&lt;property id=&quot;20148&quot; value=&quot;5&quot;/&gt;&lt;property id=&quot;20300&quot; value=&quot;Slide 87 - &amp;quot;Cleopatra and Mark Anthony&amp;quot;&quot;/&gt;&lt;property id=&quot;20307&quot; value=&quot;402&quot;/&gt;&lt;/object&gt;&lt;object type=&quot;3&quot; unique_id=&quot;10046&quot;&gt;&lt;property id=&quot;20148&quot; value=&quot;5&quot;/&gt;&lt;property id=&quot;20300&quot; value=&quot;Slide 88 - &amp;quot;Octavian and Cleopatra&amp;quot;&quot;/&gt;&lt;property id=&quot;20307&quot; value=&quot;348&quot;/&gt;&lt;/object&gt;&lt;object type=&quot;3&quot; unique_id=&quot;10047&quot;&gt;&lt;property id=&quot;20148&quot; value=&quot;5&quot;/&gt;&lt;property id=&quot;20300&quot; value=&quot;Slide 91 - &amp;quot;Egypt afterward&amp;quot;&quot;/&gt;&lt;property id=&quot;20307&quot; value=&quot;349&quot;/&gt;&lt;/object&gt;&lt;object type=&quot;3&quot; unique_id=&quot;10048&quot;&gt;&lt;property id=&quot;20148&quot; value=&quot;5&quot;/&gt;&lt;property id=&quot;20300&quot; value=&quot;Slide 95 - &amp;quot;Thank You&amp;quot;&quot;/&gt;&lt;property id=&quot;20307&quot; value=&quot;270&quot;/&gt;&lt;/object&gt;&lt;object type=&quot;3&quot; unique_id=&quot;10660&quot;&gt;&lt;property id=&quot;20148&quot; value=&quot;5&quot;/&gt;&lt;property id=&quot;20300&quot; value=&quot;Slide 10&quot;/&gt;&lt;property id=&quot;20307&quot; value=&quot;411&quot;/&gt;&lt;/object&gt;&lt;object type=&quot;3&quot; unique_id=&quot;10661&quot;&gt;&lt;property id=&quot;20148&quot; value=&quot;5&quot;/&gt;&lt;property id=&quot;20300&quot; value=&quot;Slide 12&quot;/&gt;&lt;property id=&quot;20307&quot; value=&quot;412&quot;/&gt;&lt;/object&gt;&lt;object type=&quot;3&quot; unique_id=&quot;10662&quot;&gt;&lt;property id=&quot;20148&quot; value=&quot;5&quot;/&gt;&lt;property id=&quot;20300&quot; value=&quot;Slide 14&quot;/&gt;&lt;property id=&quot;20307&quot; value=&quot;413&quot;/&gt;&lt;/object&gt;&lt;object type=&quot;3&quot; unique_id=&quot;10663&quot;&gt;&lt;property id=&quot;20148&quot; value=&quot;5&quot;/&gt;&lt;property id=&quot;20300&quot; value=&quot;Slide 16&quot;/&gt;&lt;property id=&quot;20307&quot; value=&quot;414&quot;/&gt;&lt;/object&gt;&lt;object type=&quot;3&quot; unique_id=&quot;10664&quot;&gt;&lt;property id=&quot;20148&quot; value=&quot;5&quot;/&gt;&lt;property id=&quot;20300&quot; value=&quot;Slide 18&quot;/&gt;&lt;property id=&quot;20307&quot; value=&quot;415&quot;/&gt;&lt;/object&gt;&lt;object type=&quot;3&quot; unique_id=&quot;10665&quot;&gt;&lt;property id=&quot;20148&quot; value=&quot;5&quot;/&gt;&lt;property id=&quot;20300&quot; value=&quot;Slide 20&quot;/&gt;&lt;property id=&quot;20307&quot; value=&quot;416&quot;/&gt;&lt;/object&gt;&lt;object type=&quot;3&quot; unique_id=&quot;11090&quot;&gt;&lt;property id=&quot;20148&quot; value=&quot;5&quot;/&gt;&lt;property id=&quot;20300&quot; value=&quot;Slide 4 - &amp;quot;Egypt&amp;#x0D;&amp;#x0A;&amp;quot;&quot;/&gt;&lt;property id=&quot;20307&quot; value=&quot;417&quot;/&gt;&lt;/object&gt;&lt;object type=&quot;3&quot; unique_id=&quot;11091&quot;&gt;&lt;property id=&quot;20148&quot; value=&quot;5&quot;/&gt;&lt;property id=&quot;20300&quot; value=&quot;Slide 22&quot;/&gt;&lt;property id=&quot;20307&quot; value=&quot;418&quot;/&gt;&lt;/object&gt;&lt;object type=&quot;3&quot; unique_id=&quot;11092&quot;&gt;&lt;property id=&quot;20148&quot; value=&quot;5&quot;/&gt;&lt;property id=&quot;20300&quot; value=&quot;Slide 24&quot;/&gt;&lt;property id=&quot;20307&quot; value=&quot;419&quot;/&gt;&lt;/object&gt;&lt;object type=&quot;3&quot; unique_id=&quot;11093&quot;&gt;&lt;property id=&quot;20148&quot; value=&quot;5&quot;/&gt;&lt;property id=&quot;20300&quot; value=&quot;Slide 26&quot;/&gt;&lt;property id=&quot;20307&quot; value=&quot;420&quot;/&gt;&lt;/object&gt;&lt;object type=&quot;3&quot; unique_id=&quot;11094&quot;&gt;&lt;property id=&quot;20148&quot; value=&quot;5&quot;/&gt;&lt;property id=&quot;20300&quot; value=&quot;Slide 28&quot;/&gt;&lt;property id=&quot;20307&quot; value=&quot;421&quot;/&gt;&lt;/object&gt;&lt;object type=&quot;3&quot; unique_id=&quot;11095&quot;&gt;&lt;property id=&quot;20148&quot; value=&quot;5&quot;/&gt;&lt;property id=&quot;20300&quot; value=&quot;Slide 30&quot;/&gt;&lt;property id=&quot;20307&quot; value=&quot;422&quot;/&gt;&lt;/object&gt;&lt;object type=&quot;3&quot; unique_id=&quot;11096&quot;&gt;&lt;property id=&quot;20148&quot; value=&quot;5&quot;/&gt;&lt;property id=&quot;20300&quot; value=&quot;Slide 32&quot;/&gt;&lt;property id=&quot;20307&quot; value=&quot;423&quot;/&gt;&lt;/object&gt;&lt;object type=&quot;3&quot; unique_id=&quot;11097&quot;&gt;&lt;property id=&quot;20148&quot; value=&quot;5&quot;/&gt;&lt;property id=&quot;20300&quot; value=&quot;Slide 34&quot;/&gt;&lt;property id=&quot;20307&quot; value=&quot;424&quot;/&gt;&lt;/object&gt;&lt;object type=&quot;3&quot; unique_id=&quot;11342&quot;&gt;&lt;property id=&quot;20148&quot; value=&quot;5&quot;/&gt;&lt;property id=&quot;20300&quot; value=&quot;Slide 36&quot;/&gt;&lt;property id=&quot;20307&quot; value=&quot;425&quot;/&gt;&lt;/object&gt;&lt;object type=&quot;3&quot; unique_id=&quot;11777&quot;&gt;&lt;property id=&quot;20148&quot; value=&quot;5&quot;/&gt;&lt;property id=&quot;20300&quot; value=&quot;Slide 38&quot;/&gt;&lt;property id=&quot;20307&quot; value=&quot;426&quot;/&gt;&lt;/object&gt;&lt;object type=&quot;3&quot; unique_id=&quot;11778&quot;&gt;&lt;property id=&quot;20148&quot; value=&quot;5&quot;/&gt;&lt;property id=&quot;20300&quot; value=&quot;Slide 40&quot;/&gt;&lt;property id=&quot;20307&quot; value=&quot;427&quot;/&gt;&lt;/object&gt;&lt;object type=&quot;3&quot; unique_id=&quot;11779&quot;&gt;&lt;property id=&quot;20148&quot; value=&quot;5&quot;/&gt;&lt;property id=&quot;20300&quot; value=&quot;Slide 42&quot;/&gt;&lt;property id=&quot;20307&quot; value=&quot;428&quot;/&gt;&lt;/object&gt;&lt;object type=&quot;3&quot; unique_id=&quot;12040&quot;&gt;&lt;property id=&quot;20148&quot; value=&quot;5&quot;/&gt;&lt;property id=&quot;20300&quot; value=&quot;Slide 44&quot;/&gt;&lt;property id=&quot;20307&quot; value=&quot;429&quot;/&gt;&lt;/object&gt;&lt;object type=&quot;3&quot; unique_id=&quot;12041&quot;&gt;&lt;property id=&quot;20148&quot; value=&quot;5&quot;/&gt;&lt;property id=&quot;20300&quot; value=&quot;Slide 47&quot;/&gt;&lt;property id=&quot;20307&quot; value=&quot;430&quot;/&gt;&lt;/object&gt;&lt;object type=&quot;3&quot; unique_id=&quot;12042&quot;&gt;&lt;property id=&quot;20148&quot; value=&quot;5&quot;/&gt;&lt;property id=&quot;20300&quot; value=&quot;Slide 51&quot;/&gt;&lt;property id=&quot;20307&quot; value=&quot;431&quot;/&gt;&lt;/object&gt;&lt;object type=&quot;3&quot; unique_id=&quot;12043&quot;&gt;&lt;property id=&quot;20148&quot; value=&quot;5&quot;/&gt;&lt;property id=&quot;20300&quot; value=&quot;Slide 53&quot;/&gt;&lt;property id=&quot;20307&quot; value=&quot;432&quot;/&gt;&lt;/object&gt;&lt;object type=&quot;3&quot; unique_id=&quot;12458&quot;&gt;&lt;property id=&quot;20148&quot; value=&quot;5&quot;/&gt;&lt;property id=&quot;20300&quot; value=&quot;Slide 55&quot;/&gt;&lt;property id=&quot;20307&quot; value=&quot;433&quot;/&gt;&lt;/object&gt;&lt;object type=&quot;3&quot; unique_id=&quot;12459&quot;&gt;&lt;property id=&quot;20148&quot; value=&quot;5&quot;/&gt;&lt;property id=&quot;20300&quot; value=&quot;Slide 59&quot;/&gt;&lt;property id=&quot;20307&quot; value=&quot;435&quot;/&gt;&lt;/object&gt;&lt;object type=&quot;3&quot; unique_id=&quot;12460&quot;&gt;&lt;property id=&quot;20148&quot; value=&quot;5&quot;/&gt;&lt;property id=&quot;20300&quot; value=&quot;Slide 58&quot;/&gt;&lt;property id=&quot;20307&quot; value=&quot;434&quot;/&gt;&lt;/object&gt;&lt;object type=&quot;3&quot; unique_id=&quot;12533&quot;&gt;&lt;property id=&quot;20148&quot; value=&quot;5&quot;/&gt;&lt;property id=&quot;20300&quot; value=&quot;Slide 61&quot;/&gt;&lt;property id=&quot;20307&quot; value=&quot;436&quot;/&gt;&lt;/object&gt;&lt;object type=&quot;3&quot; unique_id=&quot;12534&quot;&gt;&lt;property id=&quot;20148&quot; value=&quot;5&quot;/&gt;&lt;property id=&quot;20300&quot; value=&quot;Slide 63&quot;/&gt;&lt;property id=&quot;20307&quot; value=&quot;438&quot;/&gt;&lt;/object&gt;&lt;object type=&quot;3&quot; unique_id=&quot;12535&quot;&gt;&lt;property id=&quot;20148&quot; value=&quot;5&quot;/&gt;&lt;property id=&quot;20300&quot; value=&quot;Slide 65&quot;/&gt;&lt;property id=&quot;20307&quot; value=&quot;440&quot;/&gt;&lt;/object&gt;&lt;object type=&quot;3&quot; unique_id=&quot;12536&quot;&gt;&lt;property id=&quot;20148&quot; value=&quot;5&quot;/&gt;&lt;property id=&quot;20300&quot; value=&quot;Slide 67&quot;/&gt;&lt;property id=&quot;20307&quot; value=&quot;439&quot;/&gt;&lt;/object&gt;&lt;object type=&quot;3&quot; unique_id=&quot;12537&quot;&gt;&lt;property id=&quot;20148&quot; value=&quot;5&quot;/&gt;&lt;property id=&quot;20300&quot; value=&quot;Slide 69&quot;/&gt;&lt;property id=&quot;20307&quot; value=&quot;441&quot;/&gt;&lt;/object&gt;&lt;object type=&quot;3&quot; unique_id=&quot;12538&quot;&gt;&lt;property id=&quot;20148&quot; value=&quot;5&quot;/&gt;&lt;property id=&quot;20300&quot; value=&quot;Slide 71&quot;/&gt;&lt;property id=&quot;20307&quot; value=&quot;442&quot;/&gt;&lt;/object&gt;&lt;object type=&quot;3&quot; unique_id=&quot;12539&quot;&gt;&lt;property id=&quot;20148&quot; value=&quot;5&quot;/&gt;&lt;property id=&quot;20300&quot; value=&quot;Slide 75&quot;/&gt;&lt;property id=&quot;20307&quot; value=&quot;443&quot;/&gt;&lt;/object&gt;&lt;object type=&quot;3&quot; unique_id=&quot;12540&quot;&gt;&lt;property id=&quot;20148&quot; value=&quot;5&quot;/&gt;&lt;property id=&quot;20300&quot; value=&quot;Slide 77&quot;/&gt;&lt;property id=&quot;20307&quot; value=&quot;444&quot;/&gt;&lt;/object&gt;&lt;object type=&quot;3&quot; unique_id=&quot;12541&quot;&gt;&lt;property id=&quot;20148&quot; value=&quot;5&quot;/&gt;&lt;property id=&quot;20300&quot; value=&quot;Slide 79&quot;/&gt;&lt;property id=&quot;20307&quot; value=&quot;445&quot;/&gt;&lt;/object&gt;&lt;object type=&quot;3&quot; unique_id=&quot;12542&quot;&gt;&lt;property id=&quot;20148&quot; value=&quot;5&quot;/&gt;&lt;property id=&quot;20300&quot; value=&quot;Slide 83&quot;/&gt;&lt;property id=&quot;20307&quot; value=&quot;446&quot;/&gt;&lt;/object&gt;&lt;object type=&quot;3&quot; unique_id=&quot;12543&quot;&gt;&lt;property id=&quot;20148&quot; value=&quot;5&quot;/&gt;&lt;property id=&quot;20300&quot; value=&quot;Slide 84&quot;/&gt;&lt;property id=&quot;20307&quot; value=&quot;448&quot;/&gt;&lt;/object&gt;&lt;object type=&quot;3&quot; unique_id=&quot;12544&quot;&gt;&lt;property id=&quot;20148&quot; value=&quot;5&quot;/&gt;&lt;property id=&quot;20300&quot; value=&quot;Slide 89&quot;/&gt;&lt;property id=&quot;20307&quot; value=&quot;447&quot;/&gt;&lt;/object&gt;&lt;object type=&quot;3&quot; unique_id=&quot;12545&quot;&gt;&lt;property id=&quot;20148&quot; value=&quot;5&quot;/&gt;&lt;property id=&quot;20300&quot; value=&quot;Slide 90&quot;/&gt;&lt;property id=&quot;20307&quot; value=&quot;449&quot;/&gt;&lt;/object&gt;&lt;object type=&quot;3&quot; unique_id=&quot;12546&quot;&gt;&lt;property id=&quot;20148&quot; value=&quot;5&quot;/&gt;&lt;property id=&quot;20300&quot; value=&quot;Slide 92&quot;/&gt;&lt;property id=&quot;20307&quot; value=&quot;450&quot;/&gt;&lt;/object&gt;&lt;object type=&quot;3&quot; unique_id=&quot;12547&quot;&gt;&lt;property id=&quot;20148&quot; value=&quot;5&quot;/&gt;&lt;property id=&quot;20300&quot; value=&quot;Slide 96 - &amp;quot;Thank You&amp;#x0D;&amp;#x0A;&amp;quot;&quot;/&gt;&lt;property id=&quot;20307&quot; value=&quot;451&quot;/&gt;&lt;/object&gt;&lt;object type=&quot;3&quot; unique_id=&quot;13331&quot;&gt;&lt;property id=&quot;20148&quot; value=&quot;5&quot;/&gt;&lt;property id=&quot;20300&quot; value=&quot;Slide 45&quot;/&gt;&lt;property id=&quot;20307&quot; value=&quot;452&quot;/&gt;&lt;/object&gt;&lt;object type=&quot;3&quot; unique_id=&quot;13332&quot;&gt;&lt;property id=&quot;20148&quot; value=&quot;5&quot;/&gt;&lt;property id=&quot;20300&quot; value=&quot;Slide 48&quot;/&gt;&lt;property id=&quot;20307&quot; value=&quot;454&quot;/&gt;&lt;/object&gt;&lt;object type=&quot;3&quot; unique_id=&quot;13333&quot;&gt;&lt;property id=&quot;20148&quot; value=&quot;5&quot;/&gt;&lt;property id=&quot;20300&quot; value=&quot;Slide 49&quot;/&gt;&lt;property id=&quot;20307&quot; value=&quot;453&quot;/&gt;&lt;/object&gt;&lt;object type=&quot;3&quot; unique_id=&quot;13334&quot;&gt;&lt;property id=&quot;20148&quot; value=&quot;5&quot;/&gt;&lt;property id=&quot;20300&quot; value=&quot;Slide 72&quot;/&gt;&lt;property id=&quot;20307&quot; value=&quot;455&quot;/&gt;&lt;/object&gt;&lt;object type=&quot;3&quot; unique_id=&quot;13335&quot;&gt;&lt;property id=&quot;20148&quot; value=&quot;5&quot;/&gt;&lt;property id=&quot;20300&quot; value=&quot;Slide 73&quot;/&gt;&lt;property id=&quot;20307&quot; value=&quot;456&quot;/&gt;&lt;/object&gt;&lt;object type=&quot;3&quot; unique_id=&quot;13336&quot;&gt;&lt;property id=&quot;20148&quot; value=&quot;5&quot;/&gt;&lt;property id=&quot;20300&quot; value=&quot;Slide 80&quot;/&gt;&lt;property id=&quot;20307&quot; value=&quot;457&quot;/&gt;&lt;/object&gt;&lt;object type=&quot;3&quot; unique_id=&quot;13337&quot;&gt;&lt;property id=&quot;20148&quot; value=&quot;5&quot;/&gt;&lt;property id=&quot;20300&quot; value=&quot;Slide 81&quot;/&gt;&lt;property id=&quot;20307&quot; value=&quot;458&quot;/&gt;&lt;/object&gt;&lt;object type=&quot;3&quot; unique_id=&quot;13338&quot;&gt;&lt;property id=&quot;20148&quot; value=&quot;5&quot;/&gt;&lt;property id=&quot;20300&quot; value=&quot;Slide 85&quot;/&gt;&lt;property id=&quot;20307&quot; value=&quot;460&quot;/&gt;&lt;/object&gt;&lt;object type=&quot;3&quot; unique_id=&quot;13339&quot;&gt;&lt;property id=&quot;20148&quot; value=&quot;5&quot;/&gt;&lt;property id=&quot;20300&quot; value=&quot;Slide 86&quot;/&gt;&lt;property id=&quot;20307&quot; value=&quot;459&quot;/&gt;&lt;/object&gt;&lt;object type=&quot;3&quot; unique_id=&quot;13532&quot;&gt;&lt;property id=&quot;20148&quot; value=&quot;5&quot;/&gt;&lt;property id=&quot;20300&quot; value=&quot;Slide 93&quot;/&gt;&lt;property id=&quot;20307&quot; value=&quot;461&quot;/&gt;&lt;/object&gt;&lt;object type=&quot;3&quot; unique_id=&quot;13533&quot;&gt;&lt;property id=&quot;20148&quot; value=&quot;5&quot;/&gt;&lt;property id=&quot;20300&quot; value=&quot;Slide 94&quot;/&gt;&lt;property id=&quot;20307&quot; value=&quot;4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ong">
      <a:majorFont>
        <a:latin typeface="ITC Bookman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8924</TotalTime>
  <Words>1109</Words>
  <Application>Microsoft Macintosh PowerPoint</Application>
  <PresentationFormat>On-screen Show (4:3)</PresentationFormat>
  <Paragraphs>318</Paragraphs>
  <Slides>38</Slides>
  <Notes>38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Egypt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Egypt: Creativity for Eternity</dc:title>
  <dc:creator>Elizibeth Bankhead</dc:creator>
  <cp:lastModifiedBy>Brent Strong</cp:lastModifiedBy>
  <cp:revision>201</cp:revision>
  <cp:lastPrinted>2010-08-24T17:29:42Z</cp:lastPrinted>
  <dcterms:created xsi:type="dcterms:W3CDTF">2011-01-15T19:23:19Z</dcterms:created>
  <dcterms:modified xsi:type="dcterms:W3CDTF">2018-01-29T18:25:08Z</dcterms:modified>
</cp:coreProperties>
</file>