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12.bin" ContentType="application/vnd.openxmlformats-officedocument.oleObject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7"/>
  </p:notesMasterIdLst>
  <p:sldIdLst>
    <p:sldId id="258" r:id="rId2"/>
    <p:sldId id="259" r:id="rId3"/>
    <p:sldId id="297" r:id="rId4"/>
    <p:sldId id="298" r:id="rId5"/>
    <p:sldId id="299" r:id="rId6"/>
    <p:sldId id="300" r:id="rId7"/>
    <p:sldId id="301" r:id="rId8"/>
    <p:sldId id="318" r:id="rId9"/>
    <p:sldId id="319" r:id="rId10"/>
    <p:sldId id="320" r:id="rId11"/>
    <p:sldId id="302" r:id="rId12"/>
    <p:sldId id="303" r:id="rId13"/>
    <p:sldId id="323" r:id="rId14"/>
    <p:sldId id="264" r:id="rId15"/>
    <p:sldId id="326" r:id="rId16"/>
    <p:sldId id="265" r:id="rId17"/>
    <p:sldId id="266" r:id="rId18"/>
    <p:sldId id="267" r:id="rId19"/>
    <p:sldId id="268" r:id="rId20"/>
    <p:sldId id="270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271" r:id="rId33"/>
    <p:sldId id="327" r:id="rId34"/>
    <p:sldId id="315" r:id="rId35"/>
    <p:sldId id="316" r:id="rId36"/>
    <p:sldId id="272" r:id="rId37"/>
    <p:sldId id="317" r:id="rId38"/>
    <p:sldId id="324" r:id="rId39"/>
    <p:sldId id="321" r:id="rId40"/>
    <p:sldId id="322" r:id="rId41"/>
    <p:sldId id="294" r:id="rId42"/>
    <p:sldId id="293" r:id="rId43"/>
    <p:sldId id="295" r:id="rId44"/>
    <p:sldId id="325" r:id="rId45"/>
    <p:sldId id="29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99E"/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9" autoAdjust="0"/>
    <p:restoredTop sz="94606" autoAdjust="0"/>
  </p:normalViewPr>
  <p:slideViewPr>
    <p:cSldViewPr snapToGrid="0">
      <p:cViewPr varScale="1">
        <p:scale>
          <a:sx n="95" d="100"/>
          <a:sy n="95" d="100"/>
        </p:scale>
        <p:origin x="-10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1762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0AB51-907A-9E4F-B65B-FDDDECE22A0C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3F4B5-6895-354E-9517-8DAF6755CD74}" type="slidenum">
              <a:rPr lang="en-US"/>
              <a:pPr/>
              <a:t>14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FD8-15F0-2840-9694-CE9BFCD9BA70}" type="slidenum">
              <a:rPr lang="en-US"/>
              <a:pPr/>
              <a:t>15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554E0-BC29-4342-8E19-1DF90F86744B}" type="slidenum">
              <a:rPr lang="en-US"/>
              <a:pPr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D866C-EBEB-DC4A-98D4-DF46CA472B99}" type="slidenum">
              <a:rPr lang="en-US"/>
              <a:pPr/>
              <a:t>17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C4852-DBCB-6B4B-9CEB-A81B69BD3AB5}" type="slidenum">
              <a:rPr lang="en-US"/>
              <a:pPr/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What are typical degrees of polymerization i.e. min and maximum??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00FA1-86FC-A748-AFF6-38287245DFD4}" type="slidenum">
              <a:rPr lang="en-US"/>
              <a:pPr/>
              <a:t>19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C2D06-FA3B-9045-AA7D-AD9757118B47}" type="slidenum">
              <a:rPr lang="en-US"/>
              <a:pPr/>
              <a:t>20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5AEA2-CBF2-415E-B977-4B59C1E48D60}" type="slidenum">
              <a:rPr lang="en-US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59B42-7353-1347-97C0-D940F3110FC6}" type="slidenum">
              <a:rPr lang="en-US"/>
              <a:pPr/>
              <a:t>38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708F1-CA5B-1149-8B5F-483B3C2E2E32}" type="slidenum">
              <a:rPr lang="en-US"/>
              <a:pPr/>
              <a:t>41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A9A3B-92DF-0541-8013-A6E24F8311E5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8D2DA-F642-5740-A8C9-77A7AE21CE25}" type="slidenum">
              <a:rPr lang="en-US"/>
              <a:pPr/>
              <a:t>42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5027C-3D03-8D4D-809D-50F08F2A8467}" type="slidenum">
              <a:rPr lang="en-US"/>
              <a:pPr/>
              <a:t>43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07807-DDBD-A846-941F-9145AA56045D}" type="slidenum">
              <a:rPr lang="en-US"/>
              <a:pPr/>
              <a:t>44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66F5C-26B7-E94D-BAF4-EE5C69505607}" type="slidenum">
              <a:rPr lang="en-US"/>
              <a:pPr/>
              <a:t>45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D7D775-0289-104B-84BC-7C52F036AD84}" type="slidenum">
              <a:rPr lang="en-US">
                <a:ea typeface="Arial" charset="0"/>
                <a:cs typeface="Arial" charset="0"/>
              </a:rPr>
              <a:pPr/>
              <a:t>4</a:t>
            </a:fld>
            <a:endParaRPr lang="en-US">
              <a:ea typeface="Arial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5AEA2-CBF2-415E-B977-4B59C1E48D60}" type="slidenum">
              <a:rPr lang="en-US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5AEA2-CBF2-415E-B977-4B59C1E48D60}" type="slidenum">
              <a:rPr lang="en-US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59B42-7353-1347-97C0-D940F3110FC6}" type="slidenum">
              <a:rPr lang="en-US"/>
              <a:pPr/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8D79E-57D5-3048-9525-B231B620D3FF}" type="slidenum">
              <a:rPr lang="en-US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5AEA2-CBF2-415E-B977-4B59C1E48D60}" type="slidenum">
              <a:rPr lang="en-US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ABBF7-4EE0-7A4A-BF01-45301A1E856B}" type="slidenum">
              <a:rPr lang="en-US"/>
              <a:pPr/>
              <a:t>13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608D6-6830-374D-BD60-8BDDA2B5C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4401" y="483122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Microstructures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9027" y="6073644"/>
            <a:ext cx="6400800" cy="78435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MFG 355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960" y="1894678"/>
            <a:ext cx="3397250" cy="3397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772" y="183539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Resin Thermal and Mechanical Properties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74700" y="4321176"/>
            <a:ext cx="7645401" cy="2008188"/>
            <a:chOff x="231" y="1287"/>
            <a:chExt cx="4816" cy="1265"/>
          </a:xfrm>
        </p:grpSpPr>
        <p:sp>
          <p:nvSpPr>
            <p:cNvPr id="63512" name="Text Box 5"/>
            <p:cNvSpPr txBox="1">
              <a:spLocks noChangeArrowheads="1"/>
            </p:cNvSpPr>
            <p:nvPr/>
          </p:nvSpPr>
          <p:spPr bwMode="auto">
            <a:xfrm>
              <a:off x="231" y="1287"/>
              <a:ext cx="30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</a:rPr>
                <a:t>Typical </a:t>
              </a:r>
              <a:r>
                <a:rPr lang="en-US" sz="2800" dirty="0" smtClean="0">
                  <a:solidFill>
                    <a:srgbClr val="000000"/>
                  </a:solidFill>
                </a:rPr>
                <a:t>Polymer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63513" name="Line 9"/>
            <p:cNvSpPr>
              <a:spLocks noChangeShapeType="1"/>
            </p:cNvSpPr>
            <p:nvPr/>
          </p:nvSpPr>
          <p:spPr bwMode="auto">
            <a:xfrm flipV="1">
              <a:off x="240" y="1719"/>
              <a:ext cx="3696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10"/>
            <p:cNvSpPr>
              <a:spLocks noChangeShapeType="1"/>
            </p:cNvSpPr>
            <p:nvPr/>
          </p:nvSpPr>
          <p:spPr bwMode="auto">
            <a:xfrm>
              <a:off x="3936" y="171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11"/>
            <p:cNvSpPr>
              <a:spLocks noChangeShapeType="1"/>
            </p:cNvSpPr>
            <p:nvPr/>
          </p:nvSpPr>
          <p:spPr bwMode="auto">
            <a:xfrm>
              <a:off x="559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12"/>
            <p:cNvSpPr>
              <a:spLocks noChangeShapeType="1"/>
            </p:cNvSpPr>
            <p:nvPr/>
          </p:nvSpPr>
          <p:spPr bwMode="auto">
            <a:xfrm>
              <a:off x="1423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3"/>
            <p:cNvSpPr>
              <a:spLocks noChangeShapeType="1"/>
            </p:cNvSpPr>
            <p:nvPr/>
          </p:nvSpPr>
          <p:spPr bwMode="auto">
            <a:xfrm>
              <a:off x="2736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4"/>
            <p:cNvSpPr txBox="1">
              <a:spLocks noChangeArrowheads="1"/>
            </p:cNvSpPr>
            <p:nvPr/>
          </p:nvSpPr>
          <p:spPr bwMode="auto">
            <a:xfrm>
              <a:off x="334" y="1815"/>
              <a:ext cx="106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Heat Deflection</a:t>
              </a:r>
            </a:p>
          </p:txBody>
        </p:sp>
        <p:sp>
          <p:nvSpPr>
            <p:cNvPr id="63519" name="Text Box 15"/>
            <p:cNvSpPr txBox="1">
              <a:spLocks noChangeArrowheads="1"/>
            </p:cNvSpPr>
            <p:nvPr/>
          </p:nvSpPr>
          <p:spPr bwMode="auto">
            <a:xfrm>
              <a:off x="1184" y="1815"/>
              <a:ext cx="117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Glass Transition (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g</a:t>
              </a:r>
              <a:r>
                <a:rPr lang="en-US" sz="2000" dirty="0" smtClean="0"/>
                <a:t>)</a:t>
              </a:r>
            </a:p>
            <a:p>
              <a:pPr>
                <a:spcBef>
                  <a:spcPct val="50000"/>
                </a:spcBef>
              </a:pPr>
              <a:endParaRPr lang="en-US" sz="2000" dirty="0"/>
            </a:p>
          </p:txBody>
        </p:sp>
        <p:sp>
          <p:nvSpPr>
            <p:cNvPr id="63520" name="Text Box 16"/>
            <p:cNvSpPr txBox="1">
              <a:spLocks noChangeArrowheads="1"/>
            </p:cNvSpPr>
            <p:nvPr/>
          </p:nvSpPr>
          <p:spPr bwMode="auto">
            <a:xfrm>
              <a:off x="3450" y="1824"/>
              <a:ext cx="15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Decomposition (T</a:t>
              </a:r>
              <a:r>
                <a:rPr lang="en-US" sz="2000" baseline="-25000" dirty="0" smtClean="0"/>
                <a:t>d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63521" name="Line 50"/>
            <p:cNvSpPr>
              <a:spLocks noChangeShapeType="1"/>
            </p:cNvSpPr>
            <p:nvPr/>
          </p:nvSpPr>
          <p:spPr bwMode="auto">
            <a:xfrm>
              <a:off x="302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Text Box 51"/>
            <p:cNvSpPr txBox="1">
              <a:spLocks noChangeArrowheads="1"/>
            </p:cNvSpPr>
            <p:nvPr/>
          </p:nvSpPr>
          <p:spPr bwMode="auto">
            <a:xfrm rot="16200000">
              <a:off x="2728" y="1661"/>
              <a:ext cx="228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/>
                <a:t>{</a:t>
              </a:r>
            </a:p>
          </p:txBody>
        </p:sp>
        <p:sp>
          <p:nvSpPr>
            <p:cNvPr id="63523" name="Text Box 52"/>
            <p:cNvSpPr txBox="1">
              <a:spLocks noChangeArrowheads="1"/>
            </p:cNvSpPr>
            <p:nvPr/>
          </p:nvSpPr>
          <p:spPr bwMode="auto">
            <a:xfrm>
              <a:off x="2504" y="1920"/>
              <a:ext cx="108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Melting (T</a:t>
              </a:r>
              <a:r>
                <a:rPr lang="en-US" sz="2000" baseline="-25000" dirty="0" smtClean="0"/>
                <a:t>m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81000" y="6324600"/>
            <a:ext cx="7848600" cy="381000"/>
            <a:chOff x="144" y="3936"/>
            <a:chExt cx="4944" cy="240"/>
          </a:xfrm>
        </p:grpSpPr>
        <p:sp>
          <p:nvSpPr>
            <p:cNvPr id="63508" name="Rectangle 45"/>
            <p:cNvSpPr>
              <a:spLocks noChangeArrowheads="1"/>
            </p:cNvSpPr>
            <p:nvPr/>
          </p:nvSpPr>
          <p:spPr bwMode="auto">
            <a:xfrm>
              <a:off x="144" y="3936"/>
              <a:ext cx="1008" cy="240"/>
            </a:xfrm>
            <a:prstGeom prst="rect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CCE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09" name="Rectangle 46"/>
            <p:cNvSpPr>
              <a:spLocks noChangeArrowheads="1"/>
            </p:cNvSpPr>
            <p:nvPr/>
          </p:nvSpPr>
          <p:spPr bwMode="auto">
            <a:xfrm>
              <a:off x="1152" y="3936"/>
              <a:ext cx="1200" cy="240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10" name="Rectangle 47"/>
            <p:cNvSpPr>
              <a:spLocks noChangeArrowheads="1"/>
            </p:cNvSpPr>
            <p:nvPr/>
          </p:nvSpPr>
          <p:spPr bwMode="auto">
            <a:xfrm>
              <a:off x="2352" y="3936"/>
              <a:ext cx="1776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11" name="Rectangle 57"/>
            <p:cNvSpPr>
              <a:spLocks noChangeArrowheads="1"/>
            </p:cNvSpPr>
            <p:nvPr/>
          </p:nvSpPr>
          <p:spPr bwMode="auto">
            <a:xfrm>
              <a:off x="4128" y="3936"/>
              <a:ext cx="960" cy="24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63494" name="TextBox 42"/>
          <p:cNvSpPr txBox="1">
            <a:spLocks noChangeArrowheads="1"/>
          </p:cNvSpPr>
          <p:nvPr/>
        </p:nvSpPr>
        <p:spPr bwMode="auto">
          <a:xfrm>
            <a:off x="3106738" y="6258580"/>
            <a:ext cx="2200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Temperature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243512" y="6551613"/>
            <a:ext cx="928688" cy="158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3107872" y="2977242"/>
            <a:ext cx="2394857" cy="326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4316216" y="4138904"/>
            <a:ext cx="3926761" cy="35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95800" y="3341915"/>
            <a:ext cx="1099457" cy="9797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584371" y="3113314"/>
            <a:ext cx="816429" cy="22860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6591321" y="2247906"/>
            <a:ext cx="751100" cy="50071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6400801" y="2873829"/>
            <a:ext cx="315686" cy="239485"/>
          </a:xfrm>
          <a:custGeom>
            <a:avLst/>
            <a:gdLst>
              <a:gd name="connsiteX0" fmla="*/ 0 w 359229"/>
              <a:gd name="connsiteY0" fmla="*/ 185057 h 185057"/>
              <a:gd name="connsiteX1" fmla="*/ 119743 w 359229"/>
              <a:gd name="connsiteY1" fmla="*/ 163286 h 185057"/>
              <a:gd name="connsiteX2" fmla="*/ 206829 w 359229"/>
              <a:gd name="connsiteY2" fmla="*/ 130628 h 185057"/>
              <a:gd name="connsiteX3" fmla="*/ 261257 w 359229"/>
              <a:gd name="connsiteY3" fmla="*/ 87086 h 185057"/>
              <a:gd name="connsiteX4" fmla="*/ 315686 w 359229"/>
              <a:gd name="connsiteY4" fmla="*/ 43543 h 185057"/>
              <a:gd name="connsiteX5" fmla="*/ 359229 w 359229"/>
              <a:gd name="connsiteY5" fmla="*/ 0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229" h="185057">
                <a:moveTo>
                  <a:pt x="0" y="185057"/>
                </a:moveTo>
                <a:cubicBezTo>
                  <a:pt x="42635" y="178707"/>
                  <a:pt x="85271" y="172358"/>
                  <a:pt x="119743" y="163286"/>
                </a:cubicBezTo>
                <a:cubicBezTo>
                  <a:pt x="154215" y="154214"/>
                  <a:pt x="183243" y="143328"/>
                  <a:pt x="206829" y="130628"/>
                </a:cubicBezTo>
                <a:cubicBezTo>
                  <a:pt x="230415" y="117928"/>
                  <a:pt x="261257" y="87086"/>
                  <a:pt x="261257" y="87086"/>
                </a:cubicBezTo>
                <a:cubicBezTo>
                  <a:pt x="279400" y="72572"/>
                  <a:pt x="299357" y="58057"/>
                  <a:pt x="315686" y="43543"/>
                </a:cubicBezTo>
                <a:cubicBezTo>
                  <a:pt x="332015" y="29029"/>
                  <a:pt x="345622" y="14514"/>
                  <a:pt x="359229" y="0"/>
                </a:cubicBezTo>
              </a:path>
            </a:pathLst>
          </a:cu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453743" y="3331021"/>
            <a:ext cx="48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g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6053249" y="3190306"/>
            <a:ext cx="685011" cy="10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6358053" y="3135872"/>
            <a:ext cx="685011" cy="10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57257" y="3156857"/>
            <a:ext cx="54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m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217228" y="2231571"/>
            <a:ext cx="48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170714" y="4191000"/>
            <a:ext cx="14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Temperature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3527360" y="2721427"/>
            <a:ext cx="113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Flexibility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53" idx="3"/>
          </p:cNvCxnSpPr>
          <p:nvPr/>
        </p:nvCxnSpPr>
        <p:spPr>
          <a:xfrm rot="5400000" flipH="1" flipV="1">
            <a:off x="3940673" y="2176012"/>
            <a:ext cx="316768" cy="95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618094" y="4385827"/>
            <a:ext cx="343164" cy="133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2816845" y="3809735"/>
            <a:ext cx="2625871" cy="1403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V="1">
            <a:off x="5089417" y="3695156"/>
            <a:ext cx="1422745" cy="13653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6020453" y="3537596"/>
            <a:ext cx="2110154" cy="7256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4493" y="2085030"/>
            <a:ext cx="264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ΔG=ΔH-</a:t>
            </a:r>
            <a:r>
              <a:rPr lang="en-US" sz="24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err="1" smtClean="0">
                <a:solidFill>
                  <a:srgbClr val="FF0000"/>
                </a:solidFill>
              </a:rPr>
              <a:t>ΔS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= 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644650" y="122238"/>
            <a:ext cx="60807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ea typeface="Arial" charset="0"/>
                <a:cs typeface="Arial" charset="0"/>
              </a:rPr>
              <a:t>Temperature transitions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152525" y="2286000"/>
            <a:ext cx="7172325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V="1">
            <a:off x="1184275" y="4778375"/>
            <a:ext cx="715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397000" y="19653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Solid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532342" y="4452891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Solid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186113" y="19446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Liquid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944226" y="4430666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Liquid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251450" y="1957388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Char and gases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235700" y="44323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Char and gases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605088" y="2116138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348163" y="2093913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348437" y="4592688"/>
            <a:ext cx="327025" cy="3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876925" y="4554538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038225" y="1301750"/>
            <a:ext cx="563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Arial" charset="0"/>
                <a:cs typeface="Arial" charset="0"/>
              </a:rPr>
              <a:t>Small polymer (low molecular weight</a:t>
            </a:r>
            <a:r>
              <a:rPr lang="en-US" sz="2400"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068388" y="3686175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Arial" charset="0"/>
                <a:cs typeface="Arial" charset="0"/>
              </a:rPr>
              <a:t>Large polymer (high molecular weight</a:t>
            </a:r>
            <a:r>
              <a:rPr lang="en-US" sz="1800" b="1"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30188" y="2474913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Melting-Freezing point</a:t>
            </a: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V="1">
            <a:off x="2273300" y="2362200"/>
            <a:ext cx="468313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2315185" y="508959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Melting-Freezing point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4905375" y="23987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Decomposition point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135563" y="5062538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Decomposition point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 flipV="1">
            <a:off x="4548188" y="2395538"/>
            <a:ext cx="4254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2774949" y="2535238"/>
            <a:ext cx="1712903" cy="210519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4505325" y="2460625"/>
            <a:ext cx="1512888" cy="21002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H="1">
            <a:off x="1249363" y="4669073"/>
            <a:ext cx="1366960" cy="6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3198789" y="4669074"/>
            <a:ext cx="1275225" cy="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2011363" y="2166938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>
            <a:off x="1152525" y="21558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 flipH="1">
            <a:off x="2795588" y="21669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3895725" y="21447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 flipH="1">
            <a:off x="4581525" y="2155825"/>
            <a:ext cx="71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>
            <a:off x="6997700" y="2155825"/>
            <a:ext cx="1209675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 flipH="1" flipV="1">
            <a:off x="4508703" y="4668861"/>
            <a:ext cx="485227" cy="9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>
            <a:off x="5710075" y="4649977"/>
            <a:ext cx="263687" cy="9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 flipH="1">
            <a:off x="6094413" y="4659313"/>
            <a:ext cx="19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7988300" y="4648200"/>
            <a:ext cx="29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 flipH="1" flipV="1">
            <a:off x="6072188" y="4919663"/>
            <a:ext cx="3159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 flipV="1">
            <a:off x="4137275" y="4875236"/>
            <a:ext cx="3365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686568" y="5923584"/>
            <a:ext cx="7848600" cy="381000"/>
            <a:chOff x="144" y="3936"/>
            <a:chExt cx="4944" cy="240"/>
          </a:xfrm>
        </p:grpSpPr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144" y="3936"/>
              <a:ext cx="1008" cy="240"/>
            </a:xfrm>
            <a:prstGeom prst="rect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CCE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1152" y="3936"/>
              <a:ext cx="1200" cy="240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2352" y="3936"/>
              <a:ext cx="1776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5" name="Rectangle 57"/>
            <p:cNvSpPr>
              <a:spLocks noChangeArrowheads="1"/>
            </p:cNvSpPr>
            <p:nvPr/>
          </p:nvSpPr>
          <p:spPr bwMode="auto">
            <a:xfrm>
              <a:off x="4128" y="3936"/>
              <a:ext cx="960" cy="24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46" name="TextBox 42"/>
          <p:cNvSpPr txBox="1">
            <a:spLocks noChangeArrowheads="1"/>
          </p:cNvSpPr>
          <p:nvPr/>
        </p:nvSpPr>
        <p:spPr bwMode="auto">
          <a:xfrm>
            <a:off x="3412306" y="5857564"/>
            <a:ext cx="2200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Temperature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49080" y="6150597"/>
            <a:ext cx="928688" cy="158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6777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b="1" i="1" dirty="0" smtClean="0"/>
              <a:t>Increases</a:t>
            </a:r>
            <a:r>
              <a:rPr lang="en-US" i="1" dirty="0" smtClean="0"/>
              <a:t> in molecular weight (length of the polymer chain) result in </a:t>
            </a:r>
            <a:r>
              <a:rPr lang="en-US" b="1" i="1" dirty="0" smtClean="0"/>
              <a:t>increases</a:t>
            </a:r>
            <a:r>
              <a:rPr lang="en-US" i="1" dirty="0" smtClean="0"/>
              <a:t> in viscosity and </a:t>
            </a:r>
            <a:r>
              <a:rPr lang="en-US" b="1" i="1" dirty="0" smtClean="0"/>
              <a:t>decreases</a:t>
            </a:r>
            <a:r>
              <a:rPr lang="en-US" i="1" dirty="0" smtClean="0"/>
              <a:t> in ease of processing.</a:t>
            </a:r>
          </a:p>
          <a:p>
            <a:pPr lvl="1"/>
            <a:r>
              <a:rPr lang="en-US" dirty="0" smtClean="0"/>
              <a:t>Ease of processing is associated with:</a:t>
            </a:r>
          </a:p>
          <a:p>
            <a:pPr lvl="2"/>
            <a:r>
              <a:rPr lang="en-US" b="1" dirty="0" smtClean="0"/>
              <a:t>Lower</a:t>
            </a:r>
            <a:r>
              <a:rPr lang="en-US" dirty="0" smtClean="0"/>
              <a:t> processing temperature</a:t>
            </a:r>
          </a:p>
          <a:p>
            <a:pPr lvl="2"/>
            <a:r>
              <a:rPr lang="en-US" b="1" dirty="0" smtClean="0"/>
              <a:t>Lower</a:t>
            </a:r>
            <a:r>
              <a:rPr lang="en-US" dirty="0" smtClean="0"/>
              <a:t> resin viscosity (easier flow)</a:t>
            </a:r>
            <a:endParaRPr lang="en-US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254028" y="4857418"/>
            <a:ext cx="2822326" cy="1812032"/>
            <a:chOff x="284" y="1954"/>
            <a:chExt cx="3251" cy="225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214E85"/>
                </a:clrFrom>
                <a:clrTo>
                  <a:srgbClr val="214E85">
                    <a:alpha val="0"/>
                  </a:srgbClr>
                </a:clrTo>
              </a:clrChange>
            </a:blip>
            <a:srcRect l="28667" t="22815" r="24667" b="21521"/>
            <a:stretch>
              <a:fillRect/>
            </a:stretch>
          </p:blipFill>
          <p:spPr bwMode="auto">
            <a:xfrm rot="16964073">
              <a:off x="1197" y="1736"/>
              <a:ext cx="971" cy="1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979" y="1954"/>
              <a:ext cx="437" cy="865"/>
            </a:xfrm>
            <a:custGeom>
              <a:avLst/>
              <a:gdLst>
                <a:gd name="T0" fmla="*/ 368 w 437"/>
                <a:gd name="T1" fmla="*/ 56 h 865"/>
                <a:gd name="T2" fmla="*/ 106 w 437"/>
                <a:gd name="T3" fmla="*/ 395 h 865"/>
                <a:gd name="T4" fmla="*/ 14 w 437"/>
                <a:gd name="T5" fmla="*/ 523 h 865"/>
                <a:gd name="T6" fmla="*/ 23 w 437"/>
                <a:gd name="T7" fmla="*/ 670 h 865"/>
                <a:gd name="T8" fmla="*/ 132 w 437"/>
                <a:gd name="T9" fmla="*/ 845 h 865"/>
                <a:gd name="T10" fmla="*/ 250 w 437"/>
                <a:gd name="T11" fmla="*/ 789 h 865"/>
                <a:gd name="T12" fmla="*/ 368 w 437"/>
                <a:gd name="T13" fmla="*/ 563 h 865"/>
                <a:gd name="T14" fmla="*/ 427 w 437"/>
                <a:gd name="T15" fmla="*/ 338 h 865"/>
                <a:gd name="T16" fmla="*/ 427 w 437"/>
                <a:gd name="T17" fmla="*/ 113 h 865"/>
                <a:gd name="T18" fmla="*/ 427 w 437"/>
                <a:gd name="T19" fmla="*/ 0 h 8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7"/>
                <a:gd name="T31" fmla="*/ 0 h 865"/>
                <a:gd name="T32" fmla="*/ 437 w 437"/>
                <a:gd name="T33" fmla="*/ 865 h 8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7" h="865">
                  <a:moveTo>
                    <a:pt x="368" y="56"/>
                  </a:moveTo>
                  <a:cubicBezTo>
                    <a:pt x="324" y="112"/>
                    <a:pt x="165" y="317"/>
                    <a:pt x="106" y="395"/>
                  </a:cubicBezTo>
                  <a:cubicBezTo>
                    <a:pt x="47" y="473"/>
                    <a:pt x="28" y="477"/>
                    <a:pt x="14" y="523"/>
                  </a:cubicBezTo>
                  <a:cubicBezTo>
                    <a:pt x="0" y="569"/>
                    <a:pt x="3" y="616"/>
                    <a:pt x="23" y="670"/>
                  </a:cubicBezTo>
                  <a:cubicBezTo>
                    <a:pt x="43" y="724"/>
                    <a:pt x="94" y="825"/>
                    <a:pt x="132" y="845"/>
                  </a:cubicBezTo>
                  <a:cubicBezTo>
                    <a:pt x="170" y="865"/>
                    <a:pt x="211" y="836"/>
                    <a:pt x="250" y="789"/>
                  </a:cubicBezTo>
                  <a:cubicBezTo>
                    <a:pt x="290" y="742"/>
                    <a:pt x="339" y="639"/>
                    <a:pt x="368" y="563"/>
                  </a:cubicBezTo>
                  <a:cubicBezTo>
                    <a:pt x="398" y="488"/>
                    <a:pt x="417" y="413"/>
                    <a:pt x="427" y="338"/>
                  </a:cubicBezTo>
                  <a:cubicBezTo>
                    <a:pt x="437" y="263"/>
                    <a:pt x="427" y="169"/>
                    <a:pt x="427" y="113"/>
                  </a:cubicBezTo>
                  <a:cubicBezTo>
                    <a:pt x="427" y="56"/>
                    <a:pt x="437" y="19"/>
                    <a:pt x="427" y="0"/>
                  </a:cubicBezTo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853" y="2496"/>
              <a:ext cx="251" cy="1584"/>
            </a:xfrm>
            <a:custGeom>
              <a:avLst/>
              <a:gdLst>
                <a:gd name="T0" fmla="*/ 132 w 251"/>
                <a:gd name="T1" fmla="*/ 0 h 2149"/>
                <a:gd name="T2" fmla="*/ 31 w 251"/>
                <a:gd name="T3" fmla="*/ 234 h 2149"/>
                <a:gd name="T4" fmla="*/ 50 w 251"/>
                <a:gd name="T5" fmla="*/ 442 h 2149"/>
                <a:gd name="T6" fmla="*/ 31 w 251"/>
                <a:gd name="T7" fmla="*/ 536 h 2149"/>
                <a:gd name="T8" fmla="*/ 42 w 251"/>
                <a:gd name="T9" fmla="*/ 938 h 2149"/>
                <a:gd name="T10" fmla="*/ 68 w 251"/>
                <a:gd name="T11" fmla="*/ 1024 h 2149"/>
                <a:gd name="T12" fmla="*/ 50 w 251"/>
                <a:gd name="T13" fmla="*/ 800 h 2149"/>
                <a:gd name="T14" fmla="*/ 105 w 251"/>
                <a:gd name="T15" fmla="*/ 671 h 2149"/>
                <a:gd name="T16" fmla="*/ 178 w 251"/>
                <a:gd name="T17" fmla="*/ 447 h 2149"/>
                <a:gd name="T18" fmla="*/ 178 w 251"/>
                <a:gd name="T19" fmla="*/ 363 h 2149"/>
                <a:gd name="T20" fmla="*/ 187 w 251"/>
                <a:gd name="T21" fmla="*/ 293 h 2149"/>
                <a:gd name="T22" fmla="*/ 251 w 251"/>
                <a:gd name="T23" fmla="*/ 139 h 21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1"/>
                <a:gd name="T37" fmla="*/ 0 h 2149"/>
                <a:gd name="T38" fmla="*/ 251 w 251"/>
                <a:gd name="T39" fmla="*/ 2149 h 21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1" h="2149">
                  <a:moveTo>
                    <a:pt x="132" y="0"/>
                  </a:moveTo>
                  <a:cubicBezTo>
                    <a:pt x="110" y="140"/>
                    <a:pt x="71" y="302"/>
                    <a:pt x="31" y="430"/>
                  </a:cubicBezTo>
                  <a:cubicBezTo>
                    <a:pt x="23" y="644"/>
                    <a:pt x="50" y="640"/>
                    <a:pt x="50" y="814"/>
                  </a:cubicBezTo>
                  <a:cubicBezTo>
                    <a:pt x="63" y="870"/>
                    <a:pt x="20" y="931"/>
                    <a:pt x="31" y="986"/>
                  </a:cubicBezTo>
                  <a:cubicBezTo>
                    <a:pt x="0" y="1235"/>
                    <a:pt x="24" y="1476"/>
                    <a:pt x="42" y="1726"/>
                  </a:cubicBezTo>
                  <a:cubicBezTo>
                    <a:pt x="59" y="1720"/>
                    <a:pt x="31" y="2149"/>
                    <a:pt x="68" y="1884"/>
                  </a:cubicBezTo>
                  <a:cubicBezTo>
                    <a:pt x="49" y="2094"/>
                    <a:pt x="49" y="1479"/>
                    <a:pt x="50" y="1472"/>
                  </a:cubicBezTo>
                  <a:cubicBezTo>
                    <a:pt x="65" y="1369"/>
                    <a:pt x="68" y="1326"/>
                    <a:pt x="105" y="1235"/>
                  </a:cubicBezTo>
                  <a:cubicBezTo>
                    <a:pt x="122" y="1079"/>
                    <a:pt x="162" y="985"/>
                    <a:pt x="178" y="823"/>
                  </a:cubicBezTo>
                  <a:cubicBezTo>
                    <a:pt x="175" y="784"/>
                    <a:pt x="176" y="707"/>
                    <a:pt x="178" y="668"/>
                  </a:cubicBezTo>
                  <a:cubicBezTo>
                    <a:pt x="179" y="633"/>
                    <a:pt x="187" y="575"/>
                    <a:pt x="187" y="540"/>
                  </a:cubicBezTo>
                  <a:cubicBezTo>
                    <a:pt x="187" y="507"/>
                    <a:pt x="251" y="289"/>
                    <a:pt x="251" y="256"/>
                  </a:cubicBezTo>
                </a:path>
              </a:pathLst>
            </a:custGeom>
            <a:solidFill>
              <a:srgbClr val="33CCFF"/>
            </a:solidFill>
            <a:ln w="9525">
              <a:solidFill>
                <a:srgbClr val="33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84" y="3753"/>
              <a:ext cx="3251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4597A0"/>
                  </a:solidFill>
                </a:rPr>
                <a:t>Low viscosity fluid</a:t>
              </a: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5891200" y="4891432"/>
            <a:ext cx="2281488" cy="1700447"/>
            <a:chOff x="3456" y="2016"/>
            <a:chExt cx="2444" cy="2207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456" y="2016"/>
              <a:ext cx="1392" cy="1198"/>
              <a:chOff x="3456" y="2016"/>
              <a:chExt cx="1392" cy="1198"/>
            </a:xfrm>
          </p:grpSpPr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214E85"/>
                  </a:clrFrom>
                  <a:clrTo>
                    <a:srgbClr val="214E85">
                      <a:alpha val="0"/>
                    </a:srgbClr>
                  </a:clrTo>
                </a:clrChange>
              </a:blip>
              <a:srcRect l="28667" t="22815" r="24667" b="21521"/>
              <a:stretch>
                <a:fillRect/>
              </a:stretch>
            </p:blipFill>
            <p:spPr bwMode="auto">
              <a:xfrm rot="-4635927">
                <a:off x="3672" y="1896"/>
                <a:ext cx="1055" cy="1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3583" y="2073"/>
                <a:ext cx="437" cy="865"/>
              </a:xfrm>
              <a:custGeom>
                <a:avLst/>
                <a:gdLst>
                  <a:gd name="T0" fmla="*/ 368 w 437"/>
                  <a:gd name="T1" fmla="*/ 56 h 865"/>
                  <a:gd name="T2" fmla="*/ 106 w 437"/>
                  <a:gd name="T3" fmla="*/ 395 h 865"/>
                  <a:gd name="T4" fmla="*/ 14 w 437"/>
                  <a:gd name="T5" fmla="*/ 523 h 865"/>
                  <a:gd name="T6" fmla="*/ 23 w 437"/>
                  <a:gd name="T7" fmla="*/ 670 h 865"/>
                  <a:gd name="T8" fmla="*/ 132 w 437"/>
                  <a:gd name="T9" fmla="*/ 845 h 865"/>
                  <a:gd name="T10" fmla="*/ 250 w 437"/>
                  <a:gd name="T11" fmla="*/ 789 h 865"/>
                  <a:gd name="T12" fmla="*/ 368 w 437"/>
                  <a:gd name="T13" fmla="*/ 563 h 865"/>
                  <a:gd name="T14" fmla="*/ 427 w 437"/>
                  <a:gd name="T15" fmla="*/ 338 h 865"/>
                  <a:gd name="T16" fmla="*/ 427 w 437"/>
                  <a:gd name="T17" fmla="*/ 113 h 865"/>
                  <a:gd name="T18" fmla="*/ 427 w 437"/>
                  <a:gd name="T19" fmla="*/ 0 h 8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7"/>
                  <a:gd name="T31" fmla="*/ 0 h 865"/>
                  <a:gd name="T32" fmla="*/ 437 w 437"/>
                  <a:gd name="T33" fmla="*/ 865 h 8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7" h="865">
                    <a:moveTo>
                      <a:pt x="368" y="56"/>
                    </a:moveTo>
                    <a:cubicBezTo>
                      <a:pt x="324" y="112"/>
                      <a:pt x="165" y="317"/>
                      <a:pt x="106" y="395"/>
                    </a:cubicBezTo>
                    <a:cubicBezTo>
                      <a:pt x="47" y="473"/>
                      <a:pt x="28" y="477"/>
                      <a:pt x="14" y="523"/>
                    </a:cubicBezTo>
                    <a:cubicBezTo>
                      <a:pt x="0" y="569"/>
                      <a:pt x="3" y="616"/>
                      <a:pt x="23" y="670"/>
                    </a:cubicBezTo>
                    <a:cubicBezTo>
                      <a:pt x="43" y="724"/>
                      <a:pt x="94" y="825"/>
                      <a:pt x="132" y="845"/>
                    </a:cubicBezTo>
                    <a:cubicBezTo>
                      <a:pt x="170" y="865"/>
                      <a:pt x="211" y="836"/>
                      <a:pt x="250" y="789"/>
                    </a:cubicBezTo>
                    <a:cubicBezTo>
                      <a:pt x="290" y="742"/>
                      <a:pt x="339" y="639"/>
                      <a:pt x="368" y="563"/>
                    </a:cubicBezTo>
                    <a:cubicBezTo>
                      <a:pt x="398" y="488"/>
                      <a:pt x="417" y="413"/>
                      <a:pt x="427" y="338"/>
                    </a:cubicBezTo>
                    <a:cubicBezTo>
                      <a:pt x="437" y="263"/>
                      <a:pt x="427" y="169"/>
                      <a:pt x="427" y="113"/>
                    </a:cubicBezTo>
                    <a:cubicBezTo>
                      <a:pt x="427" y="56"/>
                      <a:pt x="437" y="19"/>
                      <a:pt x="427" y="0"/>
                    </a:cubicBezTo>
                  </a:path>
                </a:pathLst>
              </a:custGeom>
              <a:solidFill>
                <a:srgbClr val="CC9900"/>
              </a:solidFill>
              <a:ln w="9525">
                <a:noFill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456" y="2592"/>
                <a:ext cx="306" cy="622"/>
              </a:xfrm>
              <a:custGeom>
                <a:avLst/>
                <a:gdLst>
                  <a:gd name="T0" fmla="*/ 132 w 306"/>
                  <a:gd name="T1" fmla="*/ 0 h 622"/>
                  <a:gd name="T2" fmla="*/ 31 w 306"/>
                  <a:gd name="T3" fmla="*/ 124 h 622"/>
                  <a:gd name="T4" fmla="*/ 50 w 306"/>
                  <a:gd name="T5" fmla="*/ 236 h 622"/>
                  <a:gd name="T6" fmla="*/ 31 w 306"/>
                  <a:gd name="T7" fmla="*/ 285 h 622"/>
                  <a:gd name="T8" fmla="*/ 42 w 306"/>
                  <a:gd name="T9" fmla="*/ 500 h 622"/>
                  <a:gd name="T10" fmla="*/ 68 w 306"/>
                  <a:gd name="T11" fmla="*/ 545 h 622"/>
                  <a:gd name="T12" fmla="*/ 141 w 306"/>
                  <a:gd name="T13" fmla="*/ 512 h 622"/>
                  <a:gd name="T14" fmla="*/ 187 w 306"/>
                  <a:gd name="T15" fmla="*/ 439 h 622"/>
                  <a:gd name="T16" fmla="*/ 306 w 306"/>
                  <a:gd name="T17" fmla="*/ 275 h 622"/>
                  <a:gd name="T18" fmla="*/ 178 w 306"/>
                  <a:gd name="T19" fmla="*/ 193 h 622"/>
                  <a:gd name="T20" fmla="*/ 187 w 306"/>
                  <a:gd name="T21" fmla="*/ 156 h 622"/>
                  <a:gd name="T22" fmla="*/ 251 w 306"/>
                  <a:gd name="T23" fmla="*/ 74 h 6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6"/>
                  <a:gd name="T37" fmla="*/ 0 h 622"/>
                  <a:gd name="T38" fmla="*/ 306 w 306"/>
                  <a:gd name="T39" fmla="*/ 622 h 6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6" h="622">
                    <a:moveTo>
                      <a:pt x="132" y="0"/>
                    </a:moveTo>
                    <a:cubicBezTo>
                      <a:pt x="110" y="41"/>
                      <a:pt x="71" y="87"/>
                      <a:pt x="31" y="124"/>
                    </a:cubicBezTo>
                    <a:cubicBezTo>
                      <a:pt x="23" y="186"/>
                      <a:pt x="50" y="185"/>
                      <a:pt x="50" y="236"/>
                    </a:cubicBezTo>
                    <a:cubicBezTo>
                      <a:pt x="63" y="252"/>
                      <a:pt x="20" y="269"/>
                      <a:pt x="31" y="285"/>
                    </a:cubicBezTo>
                    <a:cubicBezTo>
                      <a:pt x="0" y="357"/>
                      <a:pt x="24" y="427"/>
                      <a:pt x="42" y="500"/>
                    </a:cubicBezTo>
                    <a:cubicBezTo>
                      <a:pt x="59" y="498"/>
                      <a:pt x="31" y="622"/>
                      <a:pt x="68" y="545"/>
                    </a:cubicBezTo>
                    <a:cubicBezTo>
                      <a:pt x="49" y="606"/>
                      <a:pt x="140" y="514"/>
                      <a:pt x="141" y="512"/>
                    </a:cubicBezTo>
                    <a:cubicBezTo>
                      <a:pt x="156" y="482"/>
                      <a:pt x="150" y="466"/>
                      <a:pt x="187" y="439"/>
                    </a:cubicBezTo>
                    <a:cubicBezTo>
                      <a:pt x="204" y="394"/>
                      <a:pt x="290" y="322"/>
                      <a:pt x="306" y="275"/>
                    </a:cubicBezTo>
                    <a:cubicBezTo>
                      <a:pt x="303" y="264"/>
                      <a:pt x="176" y="205"/>
                      <a:pt x="178" y="193"/>
                    </a:cubicBezTo>
                    <a:cubicBezTo>
                      <a:pt x="179" y="183"/>
                      <a:pt x="187" y="166"/>
                      <a:pt x="187" y="156"/>
                    </a:cubicBezTo>
                    <a:cubicBezTo>
                      <a:pt x="187" y="147"/>
                      <a:pt x="251" y="84"/>
                      <a:pt x="251" y="74"/>
                    </a:cubicBezTo>
                  </a:path>
                </a:pathLst>
              </a:custGeom>
              <a:solidFill>
                <a:srgbClr val="CC9900"/>
              </a:solidFill>
              <a:ln w="9525">
                <a:noFill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456" y="3744"/>
              <a:ext cx="2444" cy="4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6600"/>
                  </a:solidFill>
                </a:rPr>
                <a:t>High viscosity fluid</a:t>
              </a:r>
            </a:p>
          </p:txBody>
        </p:sp>
      </p:grp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1371600" y="3600450"/>
          <a:ext cx="6856413" cy="2952750"/>
        </p:xfrm>
        <a:graphic>
          <a:graphicData uri="http://schemas.openxmlformats.org/presentationml/2006/ole">
            <p:oleObj spid="_x0000_s124969" name="ACD/3D" r:id="rId4" imgW="6857143" imgH="2952381" progId="">
              <p:embed/>
            </p:oleObj>
          </a:graphicData>
        </a:graphic>
      </p:graphicFrame>
      <p:sp>
        <p:nvSpPr>
          <p:cNvPr id="22528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Molecular Structure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76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Chain Length – A measure of polymerization</a:t>
            </a:r>
          </a:p>
          <a:p>
            <a:pPr lvl="1" eaLnBrk="1" hangingPunct="1">
              <a:defRPr/>
            </a:pPr>
            <a:r>
              <a:rPr lang="en-US" smtClean="0"/>
              <a:t>Difficult to measure </a:t>
            </a:r>
          </a:p>
          <a:p>
            <a:pPr lvl="2" eaLnBrk="1" hangingPunct="1">
              <a:defRPr/>
            </a:pPr>
            <a:r>
              <a:rPr lang="en-US" smtClean="0"/>
              <a:t>How do you count atoms?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mtClean="0"/>
              <a:t>	</a:t>
            </a:r>
          </a:p>
        </p:txBody>
      </p:sp>
      <p:graphicFrame>
        <p:nvGraphicFramePr>
          <p:cNvPr id="225285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2590800" y="3352800"/>
          <a:ext cx="4267200" cy="3276600"/>
        </p:xfrm>
        <a:graphic>
          <a:graphicData uri="http://schemas.openxmlformats.org/presentationml/2006/ole">
            <p:oleObj spid="_x0000_s124970" name="ACD/3D" r:id="rId5" imgW="4266667" imgH="3277057" progId="">
              <p:embed/>
            </p:oleObj>
          </a:graphicData>
        </a:graphic>
      </p:graphicFrame>
      <p:graphicFrame>
        <p:nvGraphicFramePr>
          <p:cNvPr id="225286" name="Object 6"/>
          <p:cNvGraphicFramePr>
            <a:graphicFrameLocks noChangeAspect="1"/>
          </p:cNvGraphicFramePr>
          <p:nvPr/>
        </p:nvGraphicFramePr>
        <p:xfrm>
          <a:off x="2209800" y="3524250"/>
          <a:ext cx="5105400" cy="3257550"/>
        </p:xfrm>
        <a:graphic>
          <a:graphicData uri="http://schemas.openxmlformats.org/presentationml/2006/ole">
            <p:oleObj spid="_x0000_s124971" name="ACD/3D" r:id="rId6" imgW="5106113" imgH="3258005" progId="">
              <p:embed/>
            </p:oleObj>
          </a:graphicData>
        </a:graphic>
      </p:graphicFrame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1524000" y="4191000"/>
          <a:ext cx="6627813" cy="2209800"/>
        </p:xfrm>
        <a:graphic>
          <a:graphicData uri="http://schemas.openxmlformats.org/presentationml/2006/ole">
            <p:oleObj spid="_x0000_s124972" name="ACD/3D" r:id="rId7" imgW="6628571" imgH="2209524" progId="">
              <p:embed/>
            </p:oleObj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6019800"/>
            <a:ext cx="209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Too many to count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Measuring factors related to chain length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Viscosity can be related to molecular weight</a:t>
            </a:r>
          </a:p>
          <a:p>
            <a:pPr lvl="1" eaLnBrk="1" hangingPunct="1">
              <a:defRPr/>
            </a:pPr>
            <a:r>
              <a:rPr lang="en-US" dirty="0"/>
              <a:t>Measure the viscosity [</a:t>
            </a:r>
            <a:r>
              <a:rPr lang="el-GR" dirty="0"/>
              <a:t>η</a:t>
            </a:r>
            <a:r>
              <a:rPr lang="en-US" dirty="0"/>
              <a:t>] </a:t>
            </a:r>
          </a:p>
          <a:p>
            <a:pPr lvl="1" eaLnBrk="1" hangingPunct="1">
              <a:defRPr/>
            </a:pPr>
            <a:r>
              <a:rPr lang="en-US" dirty="0"/>
              <a:t>Calculate the Molecular Weight (M)</a:t>
            </a:r>
          </a:p>
          <a:p>
            <a:pPr lvl="2" eaLnBrk="1" hangingPunct="1">
              <a:defRPr/>
            </a:pPr>
            <a:r>
              <a:rPr lang="en-US" dirty="0"/>
              <a:t>[</a:t>
            </a:r>
            <a:r>
              <a:rPr lang="el-GR" dirty="0"/>
              <a:t>η</a:t>
            </a:r>
            <a:r>
              <a:rPr lang="en-US" dirty="0"/>
              <a:t>] = </a:t>
            </a:r>
            <a:r>
              <a:rPr lang="en-US" dirty="0" err="1"/>
              <a:t>KM</a:t>
            </a:r>
            <a:r>
              <a:rPr lang="en-US" baseline="30000" dirty="0" err="1"/>
              <a:t>a</a:t>
            </a:r>
            <a:r>
              <a:rPr lang="en-US" dirty="0"/>
              <a:t> </a:t>
            </a:r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057400"/>
            <a:ext cx="561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6096000" y="26670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charset="0"/>
              </a:rPr>
              <a:t>Capillary pipette</a:t>
            </a:r>
          </a:p>
        </p:txBody>
      </p:sp>
      <p:pic>
        <p:nvPicPr>
          <p:cNvPr id="268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572000"/>
            <a:ext cx="10541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5562600" y="62484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charset="0"/>
              </a:rPr>
              <a:t>Viscosity cup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/>
      <p:bldP spid="2682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Viscosity Thermal Effects</a:t>
            </a:r>
          </a:p>
        </p:txBody>
      </p:sp>
      <p:pic>
        <p:nvPicPr>
          <p:cNvPr id="76803" name="Picture 4" descr="viscosity temp vari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1600200"/>
            <a:ext cx="85693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19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sz="4000" smtClean="0">
                <a:ea typeface="+mj-ea"/>
              </a:rPr>
              <a:t>Molecular Weight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Statistical measurement (approximation)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Two important parameters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a typeface="+mn-ea"/>
              </a:rPr>
              <a:t>	-Average Molecular Weight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ea typeface="+mn-ea"/>
              </a:rPr>
              <a:t>	-Molecular Weight 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4780238" y="1452905"/>
          <a:ext cx="4032250" cy="4525963"/>
        </p:xfrm>
        <a:graphic>
          <a:graphicData uri="http://schemas.openxmlformats.org/presentationml/2006/ole">
            <p:oleObj spid="_x0000_s35881" name="Chart" r:id="rId4" imgW="16152381" imgH="18133333" progId="MSGraph.Chart.8">
              <p:embed followColorScheme="full"/>
            </p:oleObj>
          </a:graphicData>
        </a:graphic>
      </p:graphicFrame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4784621" y="1439039"/>
          <a:ext cx="4032250" cy="4525963"/>
        </p:xfrm>
        <a:graphic>
          <a:graphicData uri="http://schemas.openxmlformats.org/presentationml/2006/ole">
            <p:oleObj spid="_x0000_s35882" name="Chart" r:id="rId5" imgW="16152381" imgH="18133333" progId="MSGraph.Chart.8">
              <p:embed followColorScheme="full"/>
            </p:oleObj>
          </a:graphicData>
        </a:graphic>
      </p:graphicFrame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4774998" y="1441028"/>
          <a:ext cx="4032250" cy="4525963"/>
        </p:xfrm>
        <a:graphic>
          <a:graphicData uri="http://schemas.openxmlformats.org/presentationml/2006/ole">
            <p:oleObj spid="_x0000_s35883" name="Chart" r:id="rId6" imgW="16152381" imgH="18133333" progId="MSGraph.Chart.8">
              <p:embed followColorScheme="full"/>
            </p:oleObj>
          </a:graphicData>
        </a:graphic>
      </p:graphicFrame>
      <p:graphicFrame>
        <p:nvGraphicFramePr>
          <p:cNvPr id="229381" name="Object 5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810731" y="1443861"/>
          <a:ext cx="4032250" cy="4525962"/>
        </p:xfrm>
        <a:graphic>
          <a:graphicData uri="http://schemas.openxmlformats.org/presentationml/2006/ole">
            <p:oleObj spid="_x0000_s35884" name="Chart" r:id="rId7" imgW="16152381" imgH="18133333" progId="MSGraph.Chart.8">
              <p:embed followColorScheme="full"/>
            </p:oleObj>
          </a:graphicData>
        </a:graphic>
      </p:graphicFrame>
      <p:sp>
        <p:nvSpPr>
          <p:cNvPr id="22938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</a:rPr>
              <a:t>Molecular Weight Distributions</a:t>
            </a:r>
            <a:br>
              <a:rPr lang="en-US" sz="4000" dirty="0" smtClean="0">
                <a:ea typeface="+mj-ea"/>
              </a:rPr>
            </a:br>
            <a:r>
              <a:rPr lang="en-US" sz="2500" dirty="0" smtClean="0">
                <a:ea typeface="+mj-ea"/>
              </a:rPr>
              <a:t>(Statistical Measure)</a:t>
            </a:r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Broad Distribution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Narrow Distribution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Skewed Distribution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Bimodal Distribution</a:t>
            </a:r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5410200" y="5576888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Weight (g)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9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9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9378" grpId="0"/>
      <p:bldOleChart spid="229378" grpId="1"/>
      <p:bldOleChart spid="229379" grpId="0"/>
      <p:bldOleChart spid="229379" grpId="1"/>
      <p:bldOleChart spid="229380" grpId="0"/>
      <p:bldOleChart spid="229380" grpId="1"/>
      <p:bldOleChart spid="229381" grpId="0"/>
      <p:bldP spid="229383" grpId="0" build="p"/>
      <p:bldP spid="2293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198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Degree of polymerization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82000" cy="3611563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800" dirty="0"/>
              <a:t>DP = 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1600" b="1" dirty="0"/>
              <a:t>(number of repeat units in the chain)</a:t>
            </a:r>
            <a:r>
              <a:rPr lang="en-US" sz="1600" dirty="0"/>
              <a:t> 			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 dirty="0"/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 = </a:t>
            </a:r>
            <a:r>
              <a:rPr lang="en-US" sz="2800" dirty="0" err="1"/>
              <a:t>M</a:t>
            </a:r>
            <a:r>
              <a:rPr lang="en-US" sz="2800" baseline="-25000" dirty="0" err="1"/>
              <a:t>n</a:t>
            </a:r>
            <a:r>
              <a:rPr lang="en-US" sz="2800" dirty="0"/>
              <a:t>/M</a:t>
            </a:r>
            <a:r>
              <a:rPr lang="en-US" sz="2800" baseline="-25000" dirty="0"/>
              <a:t>o</a:t>
            </a:r>
            <a:r>
              <a:rPr lang="en-US" sz="2800" dirty="0"/>
              <a:t> 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 dirty="0"/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/>
              <a:t>where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/>
              <a:t>			</a:t>
            </a:r>
            <a:r>
              <a:rPr lang="en-US" sz="2800" dirty="0" err="1"/>
              <a:t>M</a:t>
            </a:r>
            <a:r>
              <a:rPr lang="en-US" sz="2800" baseline="-25000" dirty="0" err="1"/>
              <a:t>n</a:t>
            </a:r>
            <a:r>
              <a:rPr lang="en-US" sz="2800" dirty="0"/>
              <a:t> = Ave Molecular weight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/>
              <a:t>			M</a:t>
            </a:r>
            <a:r>
              <a:rPr lang="en-US" sz="2800" baseline="-25000" dirty="0"/>
              <a:t>o </a:t>
            </a:r>
            <a:r>
              <a:rPr lang="en-US" sz="2800" dirty="0"/>
              <a:t>= Weight of a repeat unit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1600201"/>
            <a:ext cx="8245475" cy="769938"/>
            <a:chOff x="240" y="1008"/>
            <a:chExt cx="5194" cy="485"/>
          </a:xfrm>
        </p:grpSpPr>
        <p:sp>
          <p:nvSpPr>
            <p:cNvPr id="34821" name="Text Box 4"/>
            <p:cNvSpPr txBox="1">
              <a:spLocks noChangeArrowheads="1"/>
            </p:cNvSpPr>
            <p:nvPr/>
          </p:nvSpPr>
          <p:spPr bwMode="auto">
            <a:xfrm>
              <a:off x="240" y="1008"/>
              <a:ext cx="519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latin typeface="Arial" charset="0"/>
                </a:rPr>
                <a:t>Generic representation of a polymer =</a:t>
              </a:r>
              <a:r>
                <a:rPr lang="en-US" sz="4400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US" sz="4400" dirty="0">
                  <a:solidFill>
                    <a:srgbClr val="FF0000"/>
                  </a:solidFill>
                  <a:latin typeface="Arial" charset="0"/>
                </a:rPr>
                <a:t>–A–</a:t>
              </a:r>
            </a:p>
          </p:txBody>
        </p:sp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4656" y="1075"/>
              <a:ext cx="74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charset="0"/>
                </a:rPr>
                <a:t>(</a:t>
              </a:r>
              <a:r>
                <a:rPr lang="en-US" sz="3200" dirty="0">
                  <a:solidFill>
                    <a:schemeClr val="hlink"/>
                  </a:solidFill>
                  <a:latin typeface="Arial" charset="0"/>
                </a:rPr>
                <a:t>     </a:t>
              </a:r>
              <a:r>
                <a:rPr lang="en-US" sz="3200" dirty="0">
                  <a:solidFill>
                    <a:srgbClr val="FF0000"/>
                  </a:solidFill>
                  <a:latin typeface="Arial" charset="0"/>
                </a:rPr>
                <a:t>)</a:t>
              </a:r>
              <a:r>
                <a:rPr lang="en-US" sz="3200" baseline="-25000" dirty="0">
                  <a:solidFill>
                    <a:srgbClr val="FF0000"/>
                  </a:solidFill>
                  <a:latin typeface="Arial" charset="0"/>
                </a:rPr>
                <a:t>n</a:t>
              </a:r>
              <a:endParaRPr lang="en-US" sz="32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012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Effect of molecular weight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385" y="124271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Measuring </a:t>
            </a:r>
            <a:r>
              <a:rPr lang="en-US" dirty="0"/>
              <a:t>the effect of molecular weight on processing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Melt Index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Melting the polymer and timing the flow through an orifice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Essentially measures viscosity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Reports the values as weight of polymer per time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925" y="4496927"/>
            <a:ext cx="2454393" cy="19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melt%20ind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043" y="4497763"/>
            <a:ext cx="2972741" cy="19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eltf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9458" y="4703704"/>
            <a:ext cx="1252643" cy="166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Level of focus – Microstructures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Gross </a:t>
            </a:r>
            <a:r>
              <a:rPr lang="en-US" u="sng" dirty="0" smtClean="0">
                <a:ea typeface="+mn-ea"/>
              </a:rPr>
              <a:t>molecular</a:t>
            </a:r>
            <a:r>
              <a:rPr lang="en-US" dirty="0" smtClean="0">
                <a:ea typeface="+mn-ea"/>
              </a:rPr>
              <a:t> features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Molecular length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Molecular shape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Molecular interactions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Crystallinity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Intermolecular bonding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Effects of heating and cooling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304800"/>
            <a:ext cx="899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Molecular Weight and Melt Index	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Molecular Weight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Melt Index (typical values)</a:t>
            </a:r>
          </a:p>
          <a:p>
            <a:pPr lvl="1" eaLnBrk="1" hangingPunct="1">
              <a:defRPr/>
            </a:pPr>
            <a:r>
              <a:rPr lang="en-US" sz="2400" dirty="0"/>
              <a:t>HDPE   0.1 - 33 g/10 min</a:t>
            </a:r>
          </a:p>
          <a:p>
            <a:pPr lvl="1" eaLnBrk="1" hangingPunct="1">
              <a:defRPr/>
            </a:pPr>
            <a:r>
              <a:rPr lang="en-US" sz="2400" dirty="0"/>
              <a:t>LDPE    0.2 - 70 g/10 min</a:t>
            </a:r>
          </a:p>
          <a:p>
            <a:pPr lvl="1" eaLnBrk="1" hangingPunct="1">
              <a:defRPr/>
            </a:pPr>
            <a:r>
              <a:rPr lang="en-US" sz="2400" dirty="0"/>
              <a:t>LLDPE  0.2 - 20 g/10 min</a:t>
            </a:r>
          </a:p>
          <a:p>
            <a:pPr lvl="1" eaLnBrk="1" hangingPunct="1">
              <a:defRPr/>
            </a:pPr>
            <a:r>
              <a:rPr lang="en-US" sz="2400" dirty="0"/>
              <a:t>PP         2.0 - 36 g/10 min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609600" y="36576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3657600" y="1600200"/>
            <a:ext cx="1981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657600" y="2362200"/>
            <a:ext cx="2057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699125" y="1331913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Low melt index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715000" y="259080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High melt index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 rot="-1302593">
            <a:off x="4316413" y="15509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High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 rot="863616">
            <a:off x="4327525" y="2528888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Great Dilemma in Polymers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Polymers must have good properties</a:t>
            </a:r>
          </a:p>
          <a:p>
            <a:pPr lvl="1" eaLnBrk="1" hangingPunct="1"/>
            <a:r>
              <a:rPr lang="en-US"/>
              <a:t>Good properties are favored by </a:t>
            </a:r>
            <a:r>
              <a:rPr lang="en-US">
                <a:solidFill>
                  <a:srgbClr val="FF0066"/>
                </a:solidFill>
              </a:rPr>
              <a:t>high</a:t>
            </a:r>
            <a:r>
              <a:rPr lang="en-US"/>
              <a:t> molecular weight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Polymers must have good processing</a:t>
            </a:r>
          </a:p>
          <a:p>
            <a:pPr lvl="1" eaLnBrk="1" hangingPunct="1"/>
            <a:r>
              <a:rPr lang="en-US" dirty="0"/>
              <a:t>Good processing is favored by </a:t>
            </a:r>
            <a:r>
              <a:rPr lang="en-US" dirty="0">
                <a:solidFill>
                  <a:srgbClr val="0000FF"/>
                </a:solidFill>
              </a:rPr>
              <a:t>low </a:t>
            </a:r>
            <a:r>
              <a:rPr lang="en-US" dirty="0"/>
              <a:t>molecular weight</a:t>
            </a:r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4065588"/>
            <a:ext cx="37734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4019550"/>
            <a:ext cx="37052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Great Dilemma In Polymers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600200"/>
            <a:ext cx="8723313" cy="5033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Thermoplastics</a:t>
            </a:r>
            <a:r>
              <a:rPr lang="en-US" dirty="0"/>
              <a:t> meet the dilemma by </a:t>
            </a:r>
            <a:r>
              <a:rPr lang="en-US" dirty="0">
                <a:solidFill>
                  <a:srgbClr val="FF0066"/>
                </a:solidFill>
              </a:rPr>
              <a:t>compromise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enough molecular weight to get adequate properties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Low enough molecular weight to process OK</a:t>
            </a:r>
          </a:p>
          <a:p>
            <a:pPr>
              <a:lnSpc>
                <a:spcPct val="90000"/>
              </a:lnSpc>
            </a:pPr>
            <a:r>
              <a:rPr lang="en-US" b="1" dirty="0"/>
              <a:t>Thermosets</a:t>
            </a:r>
            <a:r>
              <a:rPr lang="en-US" dirty="0"/>
              <a:t> meet the dilemma by </a:t>
            </a:r>
            <a:r>
              <a:rPr lang="en-US" dirty="0" err="1">
                <a:solidFill>
                  <a:srgbClr val="0000FF"/>
                </a:solidFill>
              </a:rPr>
              <a:t>crosslinking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Low molecular weight initially (for wetout and processing) followed by curing to increase molecular weight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compromise is required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4267200" y="2209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3309257" y="1709057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5192486" y="1915886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331029" y="3320143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4201884" y="4071258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3363686" y="4463143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5138057" y="4376057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4343400" y="3102429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5301342" y="3015343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2351322" y="223158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1545772" y="1665517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6324600" y="23622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6727382" y="1469576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2362204" y="3135085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1284514" y="3320143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6117772" y="3418115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7206343" y="3407229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2416630" y="4408712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1393370" y="432163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21" name="Oval 21"/>
          <p:cNvSpPr>
            <a:spLocks noChangeArrowheads="1"/>
          </p:cNvSpPr>
          <p:nvPr/>
        </p:nvSpPr>
        <p:spPr bwMode="auto">
          <a:xfrm>
            <a:off x="6008915" y="4539343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22" name="Oval 22"/>
          <p:cNvSpPr>
            <a:spLocks noChangeArrowheads="1"/>
          </p:cNvSpPr>
          <p:nvPr/>
        </p:nvSpPr>
        <p:spPr bwMode="auto">
          <a:xfrm>
            <a:off x="6977742" y="4789714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3918857" y="2275114"/>
            <a:ext cx="272143" cy="239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4005943" y="3483428"/>
            <a:ext cx="272143" cy="6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4952999" y="2351314"/>
            <a:ext cx="206829" cy="163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V="1">
            <a:off x="3995057" y="4493620"/>
            <a:ext cx="217714" cy="209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4844143" y="4408713"/>
            <a:ext cx="272143" cy="141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V="1">
            <a:off x="4952999" y="3331029"/>
            <a:ext cx="283029" cy="97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5889171" y="2405743"/>
            <a:ext cx="359229" cy="1850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41" name="Rectangle 41"/>
          <p:cNvSpPr>
            <a:spLocks noChangeArrowheads="1"/>
          </p:cNvSpPr>
          <p:nvPr/>
        </p:nvSpPr>
        <p:spPr bwMode="auto">
          <a:xfrm>
            <a:off x="838200" y="914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6651625" y="228600"/>
            <a:ext cx="119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4484914" y="5660571"/>
            <a:ext cx="27432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BankGothic Md BT"/>
              </a:rPr>
              <a:t>Crosslink bonds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BankGothic Md BT"/>
              </a:rPr>
              <a:t>(shared electrons)</a:t>
            </a:r>
            <a:endParaRPr lang="en-US" sz="2000" dirty="0">
              <a:latin typeface="BankGothic Md BT"/>
            </a:endParaRPr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 flipH="1" flipV="1">
            <a:off x="4724399" y="3995056"/>
            <a:ext cx="598713" cy="16981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48" name="Text Box 48"/>
          <p:cNvSpPr txBox="1">
            <a:spLocks noChangeArrowheads="1"/>
          </p:cNvSpPr>
          <p:nvPr/>
        </p:nvSpPr>
        <p:spPr bwMode="auto">
          <a:xfrm>
            <a:off x="4637314" y="293915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BankGothic Md BT"/>
              </a:rPr>
              <a:t>Covalent </a:t>
            </a:r>
            <a:r>
              <a:rPr lang="en-US" sz="2000" dirty="0" smtClean="0">
                <a:latin typeface="BankGothic Md BT"/>
              </a:rPr>
              <a:t>bond </a:t>
            </a:r>
            <a:r>
              <a:rPr lang="en-US" sz="2000" dirty="0">
                <a:latin typeface="BankGothic Md BT"/>
              </a:rPr>
              <a:t>(shared electrons)</a:t>
            </a:r>
          </a:p>
        </p:txBody>
      </p:sp>
      <p:sp>
        <p:nvSpPr>
          <p:cNvPr id="51249" name="Line 49"/>
          <p:cNvSpPr>
            <a:spLocks noChangeShapeType="1"/>
          </p:cNvSpPr>
          <p:nvPr/>
        </p:nvSpPr>
        <p:spPr bwMode="auto">
          <a:xfrm flipH="1">
            <a:off x="6104710" y="1045030"/>
            <a:ext cx="45719" cy="14151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0" name="Text Box 50"/>
          <p:cNvSpPr txBox="1">
            <a:spLocks noChangeArrowheads="1"/>
          </p:cNvSpPr>
          <p:nvPr/>
        </p:nvSpPr>
        <p:spPr bwMode="auto">
          <a:xfrm>
            <a:off x="903514" y="304800"/>
            <a:ext cx="3670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BankGothic Md BT"/>
              </a:rPr>
              <a:t>Atom in a polymeric molecule</a:t>
            </a:r>
            <a:endParaRPr lang="en-US" sz="2000" dirty="0">
              <a:latin typeface="BankGothic Md BT"/>
            </a:endParaRPr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>
            <a:off x="2469125" y="762453"/>
            <a:ext cx="137649" cy="14049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7424056" y="707571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5" name="Oval 14"/>
          <p:cNvSpPr>
            <a:spLocks noChangeArrowheads="1"/>
          </p:cNvSpPr>
          <p:nvPr/>
        </p:nvSpPr>
        <p:spPr bwMode="auto">
          <a:xfrm>
            <a:off x="8066313" y="2928258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7391394" y="22860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8033653" y="4822371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609600" y="1676404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272141" y="3265716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707572" y="5094512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3015342" y="2220686"/>
            <a:ext cx="283029" cy="1959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2166257" y="2111828"/>
            <a:ext cx="261257" cy="174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 flipV="1">
            <a:off x="1970314" y="3526972"/>
            <a:ext cx="326571" cy="544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957943" y="360317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3047999" y="4593770"/>
            <a:ext cx="283030" cy="1306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>
            <a:off x="2068285" y="465908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1262743" y="4909457"/>
            <a:ext cx="228600" cy="239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31"/>
          <p:cNvSpPr>
            <a:spLocks noChangeShapeType="1"/>
          </p:cNvSpPr>
          <p:nvPr/>
        </p:nvSpPr>
        <p:spPr bwMode="auto">
          <a:xfrm>
            <a:off x="3004457" y="3385456"/>
            <a:ext cx="272143" cy="1197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>
            <a:off x="7641772" y="513805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31"/>
          <p:cNvSpPr>
            <a:spLocks noChangeShapeType="1"/>
          </p:cNvSpPr>
          <p:nvPr/>
        </p:nvSpPr>
        <p:spPr bwMode="auto">
          <a:xfrm>
            <a:off x="6672940" y="4985659"/>
            <a:ext cx="239488" cy="1197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31"/>
          <p:cNvSpPr>
            <a:spLocks noChangeShapeType="1"/>
          </p:cNvSpPr>
          <p:nvPr/>
        </p:nvSpPr>
        <p:spPr bwMode="auto">
          <a:xfrm>
            <a:off x="5769429" y="4591594"/>
            <a:ext cx="283028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31"/>
          <p:cNvSpPr>
            <a:spLocks noChangeShapeType="1"/>
          </p:cNvSpPr>
          <p:nvPr/>
        </p:nvSpPr>
        <p:spPr bwMode="auto">
          <a:xfrm>
            <a:off x="5867399" y="3537856"/>
            <a:ext cx="217714" cy="1197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>
            <a:off x="1219200" y="1817912"/>
            <a:ext cx="261257" cy="54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31"/>
          <p:cNvSpPr>
            <a:spLocks noChangeShapeType="1"/>
          </p:cNvSpPr>
          <p:nvPr/>
        </p:nvSpPr>
        <p:spPr bwMode="auto">
          <a:xfrm>
            <a:off x="6999515" y="262345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>
            <a:off x="7304314" y="2024743"/>
            <a:ext cx="239486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31"/>
          <p:cNvSpPr>
            <a:spLocks noChangeShapeType="1"/>
          </p:cNvSpPr>
          <p:nvPr/>
        </p:nvSpPr>
        <p:spPr bwMode="auto">
          <a:xfrm flipV="1">
            <a:off x="7249886" y="1262742"/>
            <a:ext cx="217714" cy="2503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6814457" y="37120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31"/>
          <p:cNvSpPr>
            <a:spLocks noChangeShapeType="1"/>
          </p:cNvSpPr>
          <p:nvPr/>
        </p:nvSpPr>
        <p:spPr bwMode="auto">
          <a:xfrm flipV="1">
            <a:off x="7859485" y="3548742"/>
            <a:ext cx="272143" cy="1197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 flipH="1">
            <a:off x="4548045" y="3766457"/>
            <a:ext cx="89268" cy="2830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>
            <a:off x="2632169" y="2873828"/>
            <a:ext cx="3252" cy="25798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23"/>
          <p:cNvSpPr>
            <a:spLocks noChangeShapeType="1"/>
          </p:cNvSpPr>
          <p:nvPr/>
        </p:nvSpPr>
        <p:spPr bwMode="auto">
          <a:xfrm>
            <a:off x="1578428" y="3984171"/>
            <a:ext cx="45719" cy="32657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" name="Line 31"/>
          <p:cNvSpPr>
            <a:spLocks noChangeShapeType="1"/>
          </p:cNvSpPr>
          <p:nvPr/>
        </p:nvSpPr>
        <p:spPr bwMode="auto">
          <a:xfrm flipH="1">
            <a:off x="6496588" y="3058886"/>
            <a:ext cx="89268" cy="2830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074229" y="2710543"/>
            <a:ext cx="892628" cy="96882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190947" y="3363699"/>
            <a:ext cx="892628" cy="96882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187923" y="2590793"/>
            <a:ext cx="892628" cy="96882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99323" y="3788253"/>
            <a:ext cx="892628" cy="96882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Polymers </a:t>
            </a:r>
            <a:r>
              <a:rPr lang="en-US" sz="4000">
                <a:ea typeface="Arial" charset="0"/>
                <a:cs typeface="Arial" charset="0"/>
              </a:rPr>
              <a:t>− melting, molecular weight, crosslinking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8063"/>
          </a:xfrm>
        </p:spPr>
        <p:txBody>
          <a:bodyPr/>
          <a:lstStyle/>
          <a:p>
            <a:pPr eaLnBrk="1" hangingPunct="1"/>
            <a:r>
              <a:rPr lang="en-US" sz="2800" dirty="0"/>
              <a:t>Polymers are classified into two groups depending on whether they are </a:t>
            </a:r>
            <a:r>
              <a:rPr lang="en-US" sz="2800" b="1" dirty="0" err="1"/>
              <a:t>crosslinked</a:t>
            </a:r>
            <a:endParaRPr lang="en-US" sz="2800" b="1" dirty="0"/>
          </a:p>
          <a:p>
            <a:pPr lvl="1" eaLnBrk="1" hangingPunct="1"/>
            <a:r>
              <a:rPr lang="en-US" sz="2400" dirty="0"/>
              <a:t>Thermoplastics (not </a:t>
            </a:r>
            <a:r>
              <a:rPr lang="en-US" sz="2400" dirty="0" err="1"/>
              <a:t>crosslinked</a:t>
            </a:r>
            <a:r>
              <a:rPr lang="en-US" sz="2400" dirty="0"/>
              <a:t>)</a:t>
            </a:r>
          </a:p>
          <a:p>
            <a:pPr lvl="1" eaLnBrk="1" hangingPunct="1"/>
            <a:r>
              <a:rPr lang="en-US" sz="2400" dirty="0" err="1"/>
              <a:t>Thermosets</a:t>
            </a:r>
            <a:r>
              <a:rPr lang="en-US" sz="2400" dirty="0"/>
              <a:t> (</a:t>
            </a:r>
            <a:r>
              <a:rPr lang="en-US" sz="2400" dirty="0" err="1"/>
              <a:t>crosslinked</a:t>
            </a:r>
            <a:r>
              <a:rPr lang="en-US" sz="2400" dirty="0"/>
              <a:t>)</a:t>
            </a:r>
          </a:p>
          <a:p>
            <a:pPr eaLnBrk="1" hangingPunct="1"/>
            <a:r>
              <a:rPr lang="en-US" sz="2800" dirty="0" err="1"/>
              <a:t>Crosslinks</a:t>
            </a:r>
            <a:r>
              <a:rPr lang="en-US" sz="2800" dirty="0"/>
              <a:t> are </a:t>
            </a:r>
            <a:r>
              <a:rPr lang="en-US" sz="2800" b="1" dirty="0"/>
              <a:t>covalent bonds</a:t>
            </a:r>
            <a:r>
              <a:rPr lang="en-US" sz="2800" dirty="0"/>
              <a:t> that link </a:t>
            </a:r>
            <a:r>
              <a:rPr lang="en-US" sz="2800" b="1" dirty="0"/>
              <a:t>between</a:t>
            </a:r>
            <a:r>
              <a:rPr lang="en-US" sz="2800" dirty="0"/>
              <a:t> the polymer </a:t>
            </a:r>
            <a:r>
              <a:rPr lang="en-US" sz="2800" dirty="0" smtClean="0"/>
              <a:t>chains</a:t>
            </a:r>
          </a:p>
          <a:p>
            <a:pPr lvl="1" eaLnBrk="1" hangingPunct="1"/>
            <a:r>
              <a:rPr lang="en-US" sz="2400" dirty="0" smtClean="0"/>
              <a:t>The </a:t>
            </a:r>
            <a:r>
              <a:rPr lang="en-US" sz="2400" dirty="0" err="1" smtClean="0"/>
              <a:t>crosslinks</a:t>
            </a:r>
            <a:r>
              <a:rPr lang="en-US" sz="2400" dirty="0" smtClean="0"/>
              <a:t> are about the same strength as bonds along the chain</a:t>
            </a:r>
          </a:p>
          <a:p>
            <a:pPr eaLnBrk="1" hangingPunct="1"/>
            <a:r>
              <a:rPr lang="en-US" sz="2800" dirty="0"/>
              <a:t>When </a:t>
            </a:r>
            <a:r>
              <a:rPr lang="en-US" sz="2800" dirty="0" err="1"/>
              <a:t>crosslinking</a:t>
            </a:r>
            <a:r>
              <a:rPr lang="en-US" sz="2800" dirty="0"/>
              <a:t> occurs, the polymers will no longer melt</a:t>
            </a:r>
          </a:p>
          <a:p>
            <a:pPr lvl="1" eaLnBrk="1" hangingPunct="1"/>
            <a:r>
              <a:rPr lang="en-US" sz="2400" dirty="0"/>
              <a:t>When heated to a high temperature, they burn or char</a:t>
            </a:r>
          </a:p>
          <a:p>
            <a:pPr eaLnBrk="1" hangingPunct="1"/>
            <a:endParaRPr lang="en-US" sz="2800" b="1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Thermal Properties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66713" y="2043113"/>
            <a:ext cx="7150100" cy="1546225"/>
            <a:chOff x="231" y="1287"/>
            <a:chExt cx="4504" cy="974"/>
          </a:xfrm>
        </p:grpSpPr>
        <p:sp>
          <p:nvSpPr>
            <p:cNvPr id="63512" name="Text Box 5"/>
            <p:cNvSpPr txBox="1">
              <a:spLocks noChangeArrowheads="1"/>
            </p:cNvSpPr>
            <p:nvPr/>
          </p:nvSpPr>
          <p:spPr bwMode="auto">
            <a:xfrm>
              <a:off x="231" y="1287"/>
              <a:ext cx="30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Typical Thermoplastic</a:t>
              </a:r>
            </a:p>
          </p:txBody>
        </p:sp>
        <p:sp>
          <p:nvSpPr>
            <p:cNvPr id="63513" name="Line 9"/>
            <p:cNvSpPr>
              <a:spLocks noChangeShapeType="1"/>
            </p:cNvSpPr>
            <p:nvPr/>
          </p:nvSpPr>
          <p:spPr bwMode="auto">
            <a:xfrm flipV="1">
              <a:off x="240" y="1719"/>
              <a:ext cx="3696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10"/>
            <p:cNvSpPr>
              <a:spLocks noChangeShapeType="1"/>
            </p:cNvSpPr>
            <p:nvPr/>
          </p:nvSpPr>
          <p:spPr bwMode="auto">
            <a:xfrm>
              <a:off x="3936" y="171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11"/>
            <p:cNvSpPr>
              <a:spLocks noChangeShapeType="1"/>
            </p:cNvSpPr>
            <p:nvPr/>
          </p:nvSpPr>
          <p:spPr bwMode="auto">
            <a:xfrm>
              <a:off x="789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12"/>
            <p:cNvSpPr>
              <a:spLocks noChangeShapeType="1"/>
            </p:cNvSpPr>
            <p:nvPr/>
          </p:nvSpPr>
          <p:spPr bwMode="auto">
            <a:xfrm>
              <a:off x="1585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3"/>
            <p:cNvSpPr>
              <a:spLocks noChangeShapeType="1"/>
            </p:cNvSpPr>
            <p:nvPr/>
          </p:nvSpPr>
          <p:spPr bwMode="auto">
            <a:xfrm>
              <a:off x="2736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4"/>
            <p:cNvSpPr txBox="1">
              <a:spLocks noChangeArrowheads="1"/>
            </p:cNvSpPr>
            <p:nvPr/>
          </p:nvSpPr>
          <p:spPr bwMode="auto">
            <a:xfrm>
              <a:off x="334" y="1815"/>
              <a:ext cx="106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Heat Deflection</a:t>
              </a:r>
            </a:p>
          </p:txBody>
        </p:sp>
        <p:sp>
          <p:nvSpPr>
            <p:cNvPr id="63519" name="Text Box 15"/>
            <p:cNvSpPr txBox="1">
              <a:spLocks noChangeArrowheads="1"/>
            </p:cNvSpPr>
            <p:nvPr/>
          </p:nvSpPr>
          <p:spPr bwMode="auto">
            <a:xfrm>
              <a:off x="1206" y="1815"/>
              <a:ext cx="11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Glass Transition</a:t>
              </a:r>
            </a:p>
          </p:txBody>
        </p:sp>
        <p:sp>
          <p:nvSpPr>
            <p:cNvPr id="63520" name="Text Box 16"/>
            <p:cNvSpPr txBox="1">
              <a:spLocks noChangeArrowheads="1"/>
            </p:cNvSpPr>
            <p:nvPr/>
          </p:nvSpPr>
          <p:spPr bwMode="auto">
            <a:xfrm>
              <a:off x="3450" y="1824"/>
              <a:ext cx="12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Decomposition</a:t>
              </a:r>
            </a:p>
          </p:txBody>
        </p:sp>
        <p:sp>
          <p:nvSpPr>
            <p:cNvPr id="63521" name="Line 50"/>
            <p:cNvSpPr>
              <a:spLocks noChangeShapeType="1"/>
            </p:cNvSpPr>
            <p:nvPr/>
          </p:nvSpPr>
          <p:spPr bwMode="auto">
            <a:xfrm>
              <a:off x="302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Text Box 51"/>
            <p:cNvSpPr txBox="1">
              <a:spLocks noChangeArrowheads="1"/>
            </p:cNvSpPr>
            <p:nvPr/>
          </p:nvSpPr>
          <p:spPr bwMode="auto">
            <a:xfrm rot="-5400000">
              <a:off x="2735" y="1700"/>
              <a:ext cx="213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/>
                <a:t>{</a:t>
              </a:r>
            </a:p>
          </p:txBody>
        </p:sp>
        <p:sp>
          <p:nvSpPr>
            <p:cNvPr id="63523" name="Text Box 52"/>
            <p:cNvSpPr txBox="1">
              <a:spLocks noChangeArrowheads="1"/>
            </p:cNvSpPr>
            <p:nvPr/>
          </p:nvSpPr>
          <p:spPr bwMode="auto">
            <a:xfrm>
              <a:off x="2592" y="1920"/>
              <a:ext cx="63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Melting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28600" y="6248400"/>
            <a:ext cx="8579330" cy="381000"/>
            <a:chOff x="144" y="3936"/>
            <a:chExt cx="4944" cy="240"/>
          </a:xfrm>
        </p:grpSpPr>
        <p:sp>
          <p:nvSpPr>
            <p:cNvPr id="63508" name="Rectangle 45"/>
            <p:cNvSpPr>
              <a:spLocks noChangeArrowheads="1"/>
            </p:cNvSpPr>
            <p:nvPr/>
          </p:nvSpPr>
          <p:spPr bwMode="auto">
            <a:xfrm>
              <a:off x="144" y="3936"/>
              <a:ext cx="1008" cy="240"/>
            </a:xfrm>
            <a:prstGeom prst="rect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CCE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09" name="Rectangle 46"/>
            <p:cNvSpPr>
              <a:spLocks noChangeArrowheads="1"/>
            </p:cNvSpPr>
            <p:nvPr/>
          </p:nvSpPr>
          <p:spPr bwMode="auto">
            <a:xfrm>
              <a:off x="1152" y="3936"/>
              <a:ext cx="1200" cy="240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10" name="Rectangle 47"/>
            <p:cNvSpPr>
              <a:spLocks noChangeArrowheads="1"/>
            </p:cNvSpPr>
            <p:nvPr/>
          </p:nvSpPr>
          <p:spPr bwMode="auto">
            <a:xfrm>
              <a:off x="2352" y="3936"/>
              <a:ext cx="1776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11" name="Rectangle 57"/>
            <p:cNvSpPr>
              <a:spLocks noChangeArrowheads="1"/>
            </p:cNvSpPr>
            <p:nvPr/>
          </p:nvSpPr>
          <p:spPr bwMode="auto">
            <a:xfrm>
              <a:off x="4128" y="3936"/>
              <a:ext cx="960" cy="24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300038" y="4498975"/>
            <a:ext cx="8843962" cy="1636713"/>
            <a:chOff x="91" y="2825"/>
            <a:chExt cx="5571" cy="1031"/>
          </a:xfrm>
        </p:grpSpPr>
        <p:sp>
          <p:nvSpPr>
            <p:cNvPr id="63497" name="Line 21"/>
            <p:cNvSpPr>
              <a:spLocks noChangeShapeType="1"/>
            </p:cNvSpPr>
            <p:nvPr/>
          </p:nvSpPr>
          <p:spPr bwMode="auto">
            <a:xfrm>
              <a:off x="288" y="3264"/>
              <a:ext cx="5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Line 22"/>
            <p:cNvSpPr>
              <a:spLocks noChangeShapeType="1"/>
            </p:cNvSpPr>
            <p:nvPr/>
          </p:nvSpPr>
          <p:spPr bwMode="auto">
            <a:xfrm>
              <a:off x="4210" y="327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Text Box 24"/>
            <p:cNvSpPr txBox="1">
              <a:spLocks noChangeArrowheads="1"/>
            </p:cNvSpPr>
            <p:nvPr/>
          </p:nvSpPr>
          <p:spPr bwMode="auto">
            <a:xfrm>
              <a:off x="91" y="2825"/>
              <a:ext cx="280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Typical Thermoset</a:t>
              </a:r>
            </a:p>
          </p:txBody>
        </p:sp>
        <p:sp>
          <p:nvSpPr>
            <p:cNvPr id="63500" name="Text Box 25"/>
            <p:cNvSpPr txBox="1">
              <a:spLocks noChangeArrowheads="1"/>
            </p:cNvSpPr>
            <p:nvPr/>
          </p:nvSpPr>
          <p:spPr bwMode="auto">
            <a:xfrm>
              <a:off x="799" y="3399"/>
              <a:ext cx="98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Heat Deflection</a:t>
              </a:r>
            </a:p>
          </p:txBody>
        </p:sp>
        <p:sp>
          <p:nvSpPr>
            <p:cNvPr id="63501" name="Text Box 26"/>
            <p:cNvSpPr txBox="1">
              <a:spLocks noChangeArrowheads="1"/>
            </p:cNvSpPr>
            <p:nvPr/>
          </p:nvSpPr>
          <p:spPr bwMode="auto">
            <a:xfrm>
              <a:off x="1605" y="3399"/>
              <a:ext cx="108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Glass Transition</a:t>
              </a:r>
            </a:p>
          </p:txBody>
        </p:sp>
        <p:sp>
          <p:nvSpPr>
            <p:cNvPr id="63502" name="Text Box 27"/>
            <p:cNvSpPr txBox="1">
              <a:spLocks noChangeArrowheads="1"/>
            </p:cNvSpPr>
            <p:nvPr/>
          </p:nvSpPr>
          <p:spPr bwMode="auto">
            <a:xfrm>
              <a:off x="5136" y="3513"/>
              <a:ext cx="5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Melt</a:t>
              </a:r>
            </a:p>
          </p:txBody>
        </p:sp>
        <p:sp>
          <p:nvSpPr>
            <p:cNvPr id="63503" name="Text Box 28"/>
            <p:cNvSpPr txBox="1">
              <a:spLocks noChangeArrowheads="1"/>
            </p:cNvSpPr>
            <p:nvPr/>
          </p:nvSpPr>
          <p:spPr bwMode="auto">
            <a:xfrm>
              <a:off x="3689" y="3504"/>
              <a:ext cx="12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Decomposition</a:t>
              </a:r>
            </a:p>
          </p:txBody>
        </p:sp>
        <p:sp>
          <p:nvSpPr>
            <p:cNvPr id="63504" name="Line 29"/>
            <p:cNvSpPr>
              <a:spLocks noChangeShapeType="1"/>
            </p:cNvSpPr>
            <p:nvPr/>
          </p:nvSpPr>
          <p:spPr bwMode="auto">
            <a:xfrm>
              <a:off x="122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30"/>
            <p:cNvSpPr>
              <a:spLocks noChangeShapeType="1"/>
            </p:cNvSpPr>
            <p:nvPr/>
          </p:nvSpPr>
          <p:spPr bwMode="auto">
            <a:xfrm>
              <a:off x="1956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Text Box 59"/>
            <p:cNvSpPr txBox="1">
              <a:spLocks noChangeArrowheads="1"/>
            </p:cNvSpPr>
            <p:nvPr/>
          </p:nvSpPr>
          <p:spPr bwMode="auto">
            <a:xfrm>
              <a:off x="5232" y="3449"/>
              <a:ext cx="359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3507" name="Line 60"/>
            <p:cNvSpPr>
              <a:spLocks noChangeShapeType="1"/>
            </p:cNvSpPr>
            <p:nvPr/>
          </p:nvSpPr>
          <p:spPr bwMode="auto">
            <a:xfrm>
              <a:off x="5328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4" name="TextBox 42"/>
          <p:cNvSpPr txBox="1">
            <a:spLocks noChangeArrowheads="1"/>
          </p:cNvSpPr>
          <p:nvPr/>
        </p:nvSpPr>
        <p:spPr bwMode="auto">
          <a:xfrm>
            <a:off x="3106738" y="6154738"/>
            <a:ext cx="2205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Temperature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514975" y="6386513"/>
            <a:ext cx="92868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91088" y="3411538"/>
            <a:ext cx="3527425" cy="165417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Thermoplastics (Summary)</a:t>
            </a:r>
            <a:endParaRPr 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Thermoplastics are not </a:t>
            </a:r>
            <a:r>
              <a:rPr lang="en-US" sz="2800" dirty="0" err="1"/>
              <a:t>crosslinked</a:t>
            </a:r>
            <a:r>
              <a:rPr lang="en-US" sz="2800" dirty="0"/>
              <a:t> and so they </a:t>
            </a:r>
            <a:r>
              <a:rPr lang="en-US" sz="2800" b="1" dirty="0"/>
              <a:t>will melt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Thermoplastics are processed (molded) as </a:t>
            </a:r>
            <a:r>
              <a:rPr lang="en-US" sz="2800" b="1" dirty="0"/>
              <a:t>molten liquids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Thermoplastics are </a:t>
            </a:r>
            <a:r>
              <a:rPr lang="en-US" sz="2800" b="1" dirty="0"/>
              <a:t>cooled to solidify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Thermoplastics can be </a:t>
            </a:r>
            <a:r>
              <a:rPr lang="en-US" sz="2800" b="1" dirty="0"/>
              <a:t>re-melted</a:t>
            </a:r>
            <a:r>
              <a:rPr lang="en-US" sz="2800" dirty="0"/>
              <a:t> repeatedly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Kitchen example: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		</a:t>
            </a:r>
            <a:r>
              <a:rPr lang="en-US" sz="2800" b="1" dirty="0"/>
              <a:t>candy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Examples of thermoplastics:  polyethylene, polystyrene, nylon, polycarbonate, acrylic, Teflon</a:t>
            </a:r>
            <a:r>
              <a:rPr lang="en-US" sz="2800" dirty="0">
                <a:ea typeface="Arial" charset="0"/>
                <a:cs typeface="Arial" charset="0"/>
              </a:rPr>
              <a:t>®, PET (thermoplastic polyester)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>
              <a:ea typeface="Arial" charset="0"/>
              <a:cs typeface="Arial" charset="0"/>
            </a:endParaRPr>
          </a:p>
        </p:txBody>
      </p:sp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4548" y="3684704"/>
            <a:ext cx="2886447" cy="152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Thermosets</a:t>
            </a:r>
            <a:r>
              <a:rPr lang="en-US" dirty="0" smtClean="0"/>
              <a:t> (Summary)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/>
              <a:t>Thermosets</a:t>
            </a:r>
            <a:r>
              <a:rPr lang="en-US" sz="2800" dirty="0"/>
              <a:t> are </a:t>
            </a:r>
            <a:r>
              <a:rPr lang="en-US" sz="2800" dirty="0" err="1"/>
              <a:t>crosslinked</a:t>
            </a:r>
            <a:r>
              <a:rPr lang="en-US" sz="2800" dirty="0"/>
              <a:t> and </a:t>
            </a:r>
            <a:r>
              <a:rPr lang="en-US" sz="2800" b="1" dirty="0"/>
              <a:t>do not melt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Crosslinking is sometimes called </a:t>
            </a:r>
            <a:r>
              <a:rPr lang="en-US" sz="2800" b="1" dirty="0"/>
              <a:t>curing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Thermosets</a:t>
            </a:r>
            <a:r>
              <a:rPr lang="en-US" sz="2800" dirty="0"/>
              <a:t> are</a:t>
            </a:r>
            <a:r>
              <a:rPr lang="en-US" sz="2800" dirty="0" smtClean="0"/>
              <a:t> loaded into the mold (processed) as </a:t>
            </a:r>
            <a:r>
              <a:rPr lang="en-US" sz="2800" b="1" dirty="0" smtClean="0"/>
              <a:t>room temperature liquids </a:t>
            </a:r>
            <a:r>
              <a:rPr lang="en-US" sz="2800" dirty="0" smtClean="0"/>
              <a:t>or low-melting solids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Thermosets</a:t>
            </a:r>
            <a:r>
              <a:rPr lang="en-US" sz="2800" dirty="0"/>
              <a:t> are </a:t>
            </a:r>
            <a:r>
              <a:rPr lang="en-US" sz="2800" b="1" dirty="0"/>
              <a:t>heated to </a:t>
            </a:r>
            <a:r>
              <a:rPr lang="en-US" sz="2800" b="1" dirty="0" smtClean="0"/>
              <a:t>solidify (harden)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Kitchen example: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		</a:t>
            </a:r>
            <a:r>
              <a:rPr lang="en-US" sz="2800" b="1" dirty="0"/>
              <a:t>cake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Examples of </a:t>
            </a:r>
            <a:r>
              <a:rPr lang="en-US" sz="2800" dirty="0" err="1"/>
              <a:t>thermosets</a:t>
            </a:r>
            <a:r>
              <a:rPr lang="en-US" sz="2800" dirty="0"/>
              <a:t>:</a:t>
            </a:r>
            <a:r>
              <a:rPr lang="en-US" sz="2800" dirty="0" smtClean="0"/>
              <a:t> unsaturated polyesters</a:t>
            </a:r>
            <a:r>
              <a:rPr lang="en-US" sz="2800" dirty="0"/>
              <a:t>, vinyl esters, epoxies, </a:t>
            </a:r>
            <a:r>
              <a:rPr lang="en-US" sz="2800" dirty="0" err="1"/>
              <a:t>phenolics</a:t>
            </a:r>
            <a:r>
              <a:rPr lang="en-US" sz="2800" dirty="0"/>
              <a:t>, </a:t>
            </a:r>
            <a:r>
              <a:rPr lang="en-US" sz="2800" dirty="0" err="1"/>
              <a:t>polyimides</a:t>
            </a:r>
            <a:r>
              <a:rPr lang="en-US" sz="2800" dirty="0"/>
              <a:t>, silicones</a:t>
            </a:r>
            <a:endParaRPr lang="en-US" sz="2800" b="1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409" y="4122901"/>
            <a:ext cx="2040504" cy="152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Thermoplastics and Thermosets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53688"/>
          </a:xfrm>
        </p:spPr>
        <p:txBody>
          <a:bodyPr/>
          <a:lstStyle/>
          <a:p>
            <a:r>
              <a:rPr lang="en-US" dirty="0" smtClean="0"/>
              <a:t>Melting vs. decomposition</a:t>
            </a:r>
          </a:p>
          <a:p>
            <a:endParaRPr lang="en-US" dirty="0" smtClean="0"/>
          </a:p>
        </p:txBody>
      </p:sp>
      <p:pic>
        <p:nvPicPr>
          <p:cNvPr id="158724" name="Picture 4" descr="Image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33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463" y="3246168"/>
            <a:ext cx="2446338" cy="1047750"/>
            <a:chOff x="91" y="2076"/>
            <a:chExt cx="1541" cy="6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0" y="2304"/>
              <a:ext cx="1152" cy="432"/>
              <a:chOff x="-192" y="2736"/>
              <a:chExt cx="1152" cy="432"/>
            </a:xfrm>
          </p:grpSpPr>
          <p:sp>
            <p:nvSpPr>
              <p:cNvPr id="66573" name="Line 7"/>
              <p:cNvSpPr>
                <a:spLocks noChangeShapeType="1"/>
              </p:cNvSpPr>
              <p:nvPr/>
            </p:nvSpPr>
            <p:spPr bwMode="auto">
              <a:xfrm>
                <a:off x="-192" y="2736"/>
                <a:ext cx="1152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4" name="Line 8"/>
              <p:cNvSpPr>
                <a:spLocks noChangeShapeType="1"/>
              </p:cNvSpPr>
              <p:nvPr/>
            </p:nvSpPr>
            <p:spPr bwMode="auto">
              <a:xfrm>
                <a:off x="-192" y="2736"/>
                <a:ext cx="1152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572" name="Text Box 9"/>
            <p:cNvSpPr txBox="1">
              <a:spLocks noChangeArrowheads="1"/>
            </p:cNvSpPr>
            <p:nvPr/>
          </p:nvSpPr>
          <p:spPr bwMode="auto">
            <a:xfrm>
              <a:off x="91" y="2076"/>
              <a:ext cx="672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</a:rPr>
                <a:t>Melted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10200" y="5181600"/>
            <a:ext cx="3733800" cy="1009650"/>
            <a:chOff x="3408" y="3264"/>
            <a:chExt cx="2352" cy="636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408" y="3264"/>
              <a:ext cx="1824" cy="336"/>
              <a:chOff x="3456" y="3312"/>
              <a:chExt cx="1824" cy="336"/>
            </a:xfrm>
          </p:grpSpPr>
          <p:sp>
            <p:nvSpPr>
              <p:cNvPr id="66569" name="Line 12"/>
              <p:cNvSpPr>
                <a:spLocks noChangeShapeType="1"/>
              </p:cNvSpPr>
              <p:nvPr/>
            </p:nvSpPr>
            <p:spPr bwMode="auto">
              <a:xfrm flipH="1" flipV="1">
                <a:off x="3456" y="3312"/>
                <a:ext cx="1776" cy="33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0" name="Line 13"/>
              <p:cNvSpPr>
                <a:spLocks noChangeShapeType="1"/>
              </p:cNvSpPr>
              <p:nvPr/>
            </p:nvSpPr>
            <p:spPr bwMode="auto">
              <a:xfrm flipH="1" flipV="1">
                <a:off x="3456" y="3312"/>
                <a:ext cx="1824" cy="33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568" name="Text Box 14"/>
            <p:cNvSpPr txBox="1">
              <a:spLocks noChangeArrowheads="1"/>
            </p:cNvSpPr>
            <p:nvPr/>
          </p:nvSpPr>
          <p:spPr bwMode="auto">
            <a:xfrm>
              <a:off x="4512" y="3648"/>
              <a:ext cx="124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008000"/>
                  </a:solidFill>
                </a:rPr>
                <a:t>Decomposed</a:t>
              </a:r>
            </a:p>
          </p:txBody>
        </p:sp>
      </p:grp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05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i="1" dirty="0" smtClean="0"/>
              <a:t>The presence of crosslinks changes dramatically the mechanical, thermal, and viscosity properties of polymers.</a:t>
            </a:r>
            <a:endParaRPr lang="en-US" dirty="0" smtClean="0"/>
          </a:p>
          <a:p>
            <a:pPr lvl="1"/>
            <a:r>
              <a:rPr lang="en-US" dirty="0" smtClean="0"/>
              <a:t>Mechanical properties increase with </a:t>
            </a:r>
            <a:r>
              <a:rPr lang="en-US" dirty="0" err="1" smtClean="0"/>
              <a:t>crosslinking</a:t>
            </a:r>
            <a:endParaRPr lang="en-US" dirty="0" smtClean="0"/>
          </a:p>
          <a:p>
            <a:pPr lvl="1"/>
            <a:r>
              <a:rPr lang="en-US" dirty="0" smtClean="0"/>
              <a:t>Thermal transitions increase with </a:t>
            </a:r>
            <a:r>
              <a:rPr lang="en-US" dirty="0" err="1" smtClean="0"/>
              <a:t>crosslinking</a:t>
            </a:r>
            <a:endParaRPr lang="en-US" dirty="0" smtClean="0"/>
          </a:p>
          <a:p>
            <a:pPr lvl="1"/>
            <a:r>
              <a:rPr lang="en-US" dirty="0" smtClean="0"/>
              <a:t>Viscosity increases with crosslinking</a:t>
            </a:r>
          </a:p>
          <a:p>
            <a:pPr lvl="1"/>
            <a:r>
              <a:rPr lang="en-US" dirty="0" smtClean="0"/>
              <a:t>Thermoset polymers all have crosslinks</a:t>
            </a:r>
          </a:p>
          <a:p>
            <a:pPr lvl="1"/>
            <a:r>
              <a:rPr lang="en-US" dirty="0" smtClean="0"/>
              <a:t>Ionic crosslinks (rare) can be broken with heat and, therefore, occur in thermoplastics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Molecular Weight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120775" y="1645157"/>
          <a:ext cx="7239000" cy="3627437"/>
        </p:xfrm>
        <a:graphic>
          <a:graphicData uri="http://schemas.openxmlformats.org/presentationml/2006/ole">
            <p:oleObj spid="_x0000_s90127" name="Drawing" r:id="rId3" imgW="8772480" imgH="5029200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25114" y="1302428"/>
            <a:ext cx="7200442" cy="4364155"/>
            <a:chOff x="1440" y="1536"/>
            <a:chExt cx="2736" cy="2112"/>
          </a:xfrm>
        </p:grpSpPr>
        <p:pic>
          <p:nvPicPr>
            <p:cNvPr id="8" name="Picture 6" descr="polymer chain4"/>
            <p:cNvPicPr>
              <a:picLocks noChangeAspect="1" noChangeArrowheads="1"/>
            </p:cNvPicPr>
            <p:nvPr/>
          </p:nvPicPr>
          <p:blipFill>
            <a:blip r:embed="rId4"/>
            <a:srcRect l="1639" r="4918" b="1077"/>
            <a:stretch>
              <a:fillRect/>
            </a:stretch>
          </p:blipFill>
          <p:spPr bwMode="auto">
            <a:xfrm>
              <a:off x="1440" y="1536"/>
              <a:ext cx="2736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592" y="1873"/>
              <a:ext cx="912" cy="14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731" y="3195"/>
              <a:ext cx="51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Arial" charset="0"/>
                </a:rPr>
                <a:t>Monomer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668" y="3431"/>
              <a:ext cx="43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Arial" charset="0"/>
                </a:rPr>
                <a:t>Polymer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440" y="1536"/>
              <a:ext cx="273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5836664" y="4948281"/>
            <a:ext cx="646738" cy="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199275" y="4960748"/>
            <a:ext cx="34100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273418" y="5376333"/>
            <a:ext cx="2939249" cy="368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1142733" y="5418610"/>
            <a:ext cx="3106405" cy="143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201" y="5872148"/>
            <a:ext cx="8737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Molecular weight = length/weight of the polymer chain</a:t>
            </a:r>
            <a:endParaRPr lang="en-US" sz="2800" dirty="0"/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443163" y="930275"/>
            <a:ext cx="5862637" cy="3976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cs typeface="Arial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 rot="-5400000">
            <a:off x="1431170" y="2293421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cs typeface="Arial" pitchFamily="34" charset="0"/>
              </a:rPr>
              <a:t>Viscosity</a:t>
            </a:r>
            <a:endParaRPr lang="en-US" dirty="0">
              <a:cs typeface="Arial" pitchFamily="34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556000" y="5030788"/>
            <a:ext cx="2049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cs typeface="Arial" pitchFamily="34" charset="0"/>
              </a:rPr>
              <a:t>Time/Temperature</a:t>
            </a:r>
          </a:p>
        </p:txBody>
      </p:sp>
      <p:sp>
        <p:nvSpPr>
          <p:cNvPr id="236549" name="Freeform 5"/>
          <p:cNvSpPr>
            <a:spLocks/>
          </p:cNvSpPr>
          <p:nvPr/>
        </p:nvSpPr>
        <p:spPr bwMode="auto">
          <a:xfrm>
            <a:off x="2471738" y="2613025"/>
            <a:ext cx="3281362" cy="2265363"/>
          </a:xfrm>
          <a:custGeom>
            <a:avLst/>
            <a:gdLst>
              <a:gd name="T0" fmla="*/ 0 w 2067"/>
              <a:gd name="T1" fmla="*/ 0 h 1427"/>
              <a:gd name="T2" fmla="*/ 393 w 2067"/>
              <a:gd name="T3" fmla="*/ 1006 h 1427"/>
              <a:gd name="T4" fmla="*/ 2067 w 2067"/>
              <a:gd name="T5" fmla="*/ 1427 h 1427"/>
              <a:gd name="T6" fmla="*/ 0 60000 65536"/>
              <a:gd name="T7" fmla="*/ 0 60000 65536"/>
              <a:gd name="T8" fmla="*/ 0 60000 65536"/>
              <a:gd name="T9" fmla="*/ 0 w 2067"/>
              <a:gd name="T10" fmla="*/ 0 h 1427"/>
              <a:gd name="T11" fmla="*/ 2067 w 2067"/>
              <a:gd name="T12" fmla="*/ 1427 h 1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7" h="1427">
                <a:moveTo>
                  <a:pt x="0" y="0"/>
                </a:moveTo>
                <a:cubicBezTo>
                  <a:pt x="24" y="384"/>
                  <a:pt x="48" y="768"/>
                  <a:pt x="393" y="1006"/>
                </a:cubicBezTo>
                <a:cubicBezTo>
                  <a:pt x="738" y="1244"/>
                  <a:pt x="1402" y="1335"/>
                  <a:pt x="2067" y="1427"/>
                </a:cubicBezTo>
              </a:path>
            </a:pathLst>
          </a:custGeom>
          <a:noFill/>
          <a:ln w="28575" cap="rnd">
            <a:solidFill>
              <a:srgbClr val="3333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50" name="Freeform 6"/>
          <p:cNvSpPr>
            <a:spLocks/>
          </p:cNvSpPr>
          <p:nvPr/>
        </p:nvSpPr>
        <p:spPr bwMode="auto">
          <a:xfrm>
            <a:off x="2587625" y="1046163"/>
            <a:ext cx="3860800" cy="3802062"/>
          </a:xfrm>
          <a:custGeom>
            <a:avLst/>
            <a:gdLst>
              <a:gd name="T0" fmla="*/ 0 w 2432"/>
              <a:gd name="T1" fmla="*/ 2395 h 2395"/>
              <a:gd name="T2" fmla="*/ 1472 w 2432"/>
              <a:gd name="T3" fmla="*/ 1902 h 2395"/>
              <a:gd name="T4" fmla="*/ 2432 w 2432"/>
              <a:gd name="T5" fmla="*/ 0 h 2395"/>
              <a:gd name="T6" fmla="*/ 0 60000 65536"/>
              <a:gd name="T7" fmla="*/ 0 60000 65536"/>
              <a:gd name="T8" fmla="*/ 0 60000 65536"/>
              <a:gd name="T9" fmla="*/ 0 w 2432"/>
              <a:gd name="T10" fmla="*/ 0 h 2395"/>
              <a:gd name="T11" fmla="*/ 2432 w 2432"/>
              <a:gd name="T12" fmla="*/ 2395 h 2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2" h="2395">
                <a:moveTo>
                  <a:pt x="0" y="2395"/>
                </a:moveTo>
                <a:cubicBezTo>
                  <a:pt x="533" y="2348"/>
                  <a:pt x="1067" y="2301"/>
                  <a:pt x="1472" y="1902"/>
                </a:cubicBezTo>
                <a:cubicBezTo>
                  <a:pt x="1877" y="1503"/>
                  <a:pt x="2154" y="751"/>
                  <a:pt x="2432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2501900" y="2540000"/>
            <a:ext cx="5834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468563" y="1752600"/>
            <a:ext cx="2049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Liquid</a:t>
            </a:r>
            <a:r>
              <a:rPr lang="en-US" sz="1600">
                <a:cs typeface="Arial" pitchFamily="34" charset="0"/>
              </a:rPr>
              <a:t>-</a:t>
            </a:r>
            <a:r>
              <a:rPr lang="en-US" sz="2000">
                <a:cs typeface="Arial" pitchFamily="34" charset="0"/>
              </a:rPr>
              <a:t>Solid Line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6488113" y="1449388"/>
            <a:ext cx="87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Solids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457950" y="32639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Liquids</a:t>
            </a:r>
          </a:p>
        </p:txBody>
      </p:sp>
      <p:sp>
        <p:nvSpPr>
          <p:cNvPr id="236558" name="Freeform 14"/>
          <p:cNvSpPr>
            <a:spLocks/>
          </p:cNvSpPr>
          <p:nvPr/>
        </p:nvSpPr>
        <p:spPr bwMode="auto">
          <a:xfrm>
            <a:off x="2555875" y="1131888"/>
            <a:ext cx="3903663" cy="3640137"/>
          </a:xfrm>
          <a:custGeom>
            <a:avLst/>
            <a:gdLst>
              <a:gd name="T0" fmla="*/ 0 w 2459"/>
              <a:gd name="T1" fmla="*/ 923 h 2293"/>
              <a:gd name="T2" fmla="*/ 996 w 2459"/>
              <a:gd name="T3" fmla="*/ 2139 h 2293"/>
              <a:gd name="T4" fmla="*/ 2459 w 2459"/>
              <a:gd name="T5" fmla="*/ 0 h 2293"/>
              <a:gd name="T6" fmla="*/ 0 60000 65536"/>
              <a:gd name="T7" fmla="*/ 0 60000 65536"/>
              <a:gd name="T8" fmla="*/ 0 60000 65536"/>
              <a:gd name="T9" fmla="*/ 0 w 2459"/>
              <a:gd name="T10" fmla="*/ 0 h 2293"/>
              <a:gd name="T11" fmla="*/ 2459 w 2459"/>
              <a:gd name="T12" fmla="*/ 2293 h 2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9" h="2293">
                <a:moveTo>
                  <a:pt x="0" y="923"/>
                </a:moveTo>
                <a:cubicBezTo>
                  <a:pt x="293" y="1608"/>
                  <a:pt x="586" y="2293"/>
                  <a:pt x="996" y="2139"/>
                </a:cubicBezTo>
                <a:cubicBezTo>
                  <a:pt x="1406" y="1985"/>
                  <a:pt x="1932" y="992"/>
                  <a:pt x="245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667500" y="2527300"/>
            <a:ext cx="0" cy="82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V="1">
            <a:off x="6667500" y="1801813"/>
            <a:ext cx="0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3227388" y="2163763"/>
            <a:ext cx="392112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309563" y="3525838"/>
            <a:ext cx="18674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cs typeface="Arial" pitchFamily="34" charset="0"/>
              </a:rPr>
              <a:t>Thermoset</a:t>
            </a:r>
          </a:p>
          <a:p>
            <a:r>
              <a:rPr lang="en-US" sz="2000" dirty="0">
                <a:solidFill>
                  <a:schemeClr val="accent2"/>
                </a:solidFill>
                <a:cs typeface="Arial" pitchFamily="34" charset="0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cs typeface="Arial" pitchFamily="34" charset="0"/>
              </a:rPr>
              <a:t>hinning </a:t>
            </a:r>
            <a:r>
              <a:rPr lang="en-US" sz="2000" dirty="0">
                <a:solidFill>
                  <a:schemeClr val="accent2"/>
                </a:solidFill>
                <a:cs typeface="Arial" pitchFamily="34" charset="0"/>
              </a:rPr>
              <a:t>due to </a:t>
            </a:r>
          </a:p>
          <a:p>
            <a:r>
              <a:rPr lang="en-US" sz="2000" dirty="0">
                <a:solidFill>
                  <a:schemeClr val="accent2"/>
                </a:solidFill>
                <a:cs typeface="Arial" pitchFamily="34" charset="0"/>
              </a:rPr>
              <a:t>temperature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309563" y="4511675"/>
            <a:ext cx="15245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cs typeface="Arial" pitchFamily="34" charset="0"/>
              </a:rPr>
              <a:t>Thermoset</a:t>
            </a:r>
          </a:p>
          <a:p>
            <a:r>
              <a:rPr lang="en-US" sz="2000" dirty="0" err="1">
                <a:solidFill>
                  <a:srgbClr val="008000"/>
                </a:solidFill>
                <a:cs typeface="Arial" pitchFamily="34" charset="0"/>
              </a:rPr>
              <a:t>c</a:t>
            </a:r>
            <a:r>
              <a:rPr lang="en-US" sz="2000" dirty="0" err="1" smtClean="0">
                <a:solidFill>
                  <a:srgbClr val="008000"/>
                </a:solidFill>
                <a:cs typeface="Arial" pitchFamily="34" charset="0"/>
              </a:rPr>
              <a:t>rosslinking</a:t>
            </a:r>
            <a:endParaRPr lang="en-US" sz="20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309563" y="5264150"/>
            <a:ext cx="18380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Thermoset</a:t>
            </a:r>
          </a:p>
          <a:p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ombination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(What is seen)</a:t>
            </a:r>
          </a:p>
        </p:txBody>
      </p:sp>
      <p:sp>
        <p:nvSpPr>
          <p:cNvPr id="236567" name="Line 23"/>
          <p:cNvSpPr>
            <a:spLocks noChangeShapeType="1"/>
          </p:cNvSpPr>
          <p:nvPr/>
        </p:nvSpPr>
        <p:spPr bwMode="auto">
          <a:xfrm flipV="1">
            <a:off x="1876425" y="4515167"/>
            <a:ext cx="1815864" cy="101568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8" name="Line 24"/>
          <p:cNvSpPr>
            <a:spLocks noChangeShapeType="1"/>
          </p:cNvSpPr>
          <p:nvPr/>
        </p:nvSpPr>
        <p:spPr bwMode="auto">
          <a:xfrm flipV="1">
            <a:off x="1981200" y="3616325"/>
            <a:ext cx="622300" cy="3460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9" name="Line 25"/>
          <p:cNvSpPr>
            <a:spLocks noChangeShapeType="1"/>
          </p:cNvSpPr>
          <p:nvPr/>
        </p:nvSpPr>
        <p:spPr bwMode="auto">
          <a:xfrm flipV="1">
            <a:off x="1524000" y="4791075"/>
            <a:ext cx="1397000" cy="45719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72000" y="1362075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cs typeface="Arial" pitchFamily="34" charset="0"/>
              </a:rPr>
              <a:t>Gel Point</a:t>
            </a:r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5358028" y="1728788"/>
            <a:ext cx="333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72" name="Freeform 28"/>
          <p:cNvSpPr>
            <a:spLocks/>
          </p:cNvSpPr>
          <p:nvPr/>
        </p:nvSpPr>
        <p:spPr bwMode="auto">
          <a:xfrm>
            <a:off x="2443163" y="1960563"/>
            <a:ext cx="4191000" cy="2209800"/>
          </a:xfrm>
          <a:custGeom>
            <a:avLst/>
            <a:gdLst>
              <a:gd name="T0" fmla="*/ 0 w 2640"/>
              <a:gd name="T1" fmla="*/ 0 h 1392"/>
              <a:gd name="T2" fmla="*/ 144 w 2640"/>
              <a:gd name="T3" fmla="*/ 144 h 1392"/>
              <a:gd name="T4" fmla="*/ 336 w 2640"/>
              <a:gd name="T5" fmla="*/ 288 h 1392"/>
              <a:gd name="T6" fmla="*/ 672 w 2640"/>
              <a:gd name="T7" fmla="*/ 528 h 1392"/>
              <a:gd name="T8" fmla="*/ 1152 w 2640"/>
              <a:gd name="T9" fmla="*/ 816 h 1392"/>
              <a:gd name="T10" fmla="*/ 1920 w 2640"/>
              <a:gd name="T11" fmla="*/ 1200 h 1392"/>
              <a:gd name="T12" fmla="*/ 2400 w 2640"/>
              <a:gd name="T13" fmla="*/ 1344 h 1392"/>
              <a:gd name="T14" fmla="*/ 2640 w 2640"/>
              <a:gd name="T15" fmla="*/ 1392 h 13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40"/>
              <a:gd name="T25" fmla="*/ 0 h 1392"/>
              <a:gd name="T26" fmla="*/ 2640 w 2640"/>
              <a:gd name="T27" fmla="*/ 1392 h 13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40" h="1392">
                <a:moveTo>
                  <a:pt x="0" y="0"/>
                </a:moveTo>
                <a:cubicBezTo>
                  <a:pt x="44" y="48"/>
                  <a:pt x="88" y="96"/>
                  <a:pt x="144" y="144"/>
                </a:cubicBezTo>
                <a:cubicBezTo>
                  <a:pt x="200" y="192"/>
                  <a:pt x="248" y="224"/>
                  <a:pt x="336" y="288"/>
                </a:cubicBezTo>
                <a:cubicBezTo>
                  <a:pt x="424" y="352"/>
                  <a:pt x="536" y="440"/>
                  <a:pt x="672" y="528"/>
                </a:cubicBezTo>
                <a:cubicBezTo>
                  <a:pt x="808" y="616"/>
                  <a:pt x="944" y="704"/>
                  <a:pt x="1152" y="816"/>
                </a:cubicBezTo>
                <a:cubicBezTo>
                  <a:pt x="1360" y="928"/>
                  <a:pt x="1712" y="1112"/>
                  <a:pt x="1920" y="1200"/>
                </a:cubicBezTo>
                <a:cubicBezTo>
                  <a:pt x="2128" y="1288"/>
                  <a:pt x="2280" y="1312"/>
                  <a:pt x="2400" y="1344"/>
                </a:cubicBezTo>
                <a:cubicBezTo>
                  <a:pt x="2520" y="1376"/>
                  <a:pt x="2580" y="1384"/>
                  <a:pt x="2640" y="1392"/>
                </a:cubicBezTo>
              </a:path>
            </a:pathLst>
          </a:custGeom>
          <a:noFill/>
          <a:ln w="38100">
            <a:solidFill>
              <a:srgbClr val="66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36573" name="Line 29"/>
          <p:cNvSpPr>
            <a:spLocks noChangeShapeType="1"/>
          </p:cNvSpPr>
          <p:nvPr/>
        </p:nvSpPr>
        <p:spPr bwMode="auto">
          <a:xfrm flipH="1" flipV="1">
            <a:off x="6481763" y="4246563"/>
            <a:ext cx="457200" cy="22860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74" name="Text Box 30"/>
          <p:cNvSpPr txBox="1">
            <a:spLocks noChangeArrowheads="1"/>
          </p:cNvSpPr>
          <p:nvPr/>
        </p:nvSpPr>
        <p:spPr bwMode="auto">
          <a:xfrm>
            <a:off x="6694488" y="4435475"/>
            <a:ext cx="193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  <a:cs typeface="Arial" pitchFamily="34" charset="0"/>
              </a:rPr>
              <a:t>Thermoplastic</a:t>
            </a:r>
          </a:p>
        </p:txBody>
      </p:sp>
      <p:sp>
        <p:nvSpPr>
          <p:cNvPr id="236575" name="Line 31"/>
          <p:cNvSpPr>
            <a:spLocks noChangeShapeType="1"/>
          </p:cNvSpPr>
          <p:nvPr/>
        </p:nvSpPr>
        <p:spPr bwMode="auto">
          <a:xfrm>
            <a:off x="5643563" y="3713163"/>
            <a:ext cx="457200" cy="152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76" name="Line 32"/>
          <p:cNvSpPr>
            <a:spLocks noChangeShapeType="1"/>
          </p:cNvSpPr>
          <p:nvPr/>
        </p:nvSpPr>
        <p:spPr bwMode="auto">
          <a:xfrm>
            <a:off x="3100388" y="3379788"/>
            <a:ext cx="304800" cy="457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98785" y="231775"/>
            <a:ext cx="9045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cs typeface="Arial" pitchFamily="34" charset="0"/>
              </a:rPr>
              <a:t>Viscosity curves for typical thermoplastic and </a:t>
            </a:r>
            <a:r>
              <a:rPr lang="en-US" sz="2800" dirty="0" err="1" smtClean="0">
                <a:cs typeface="Arial" pitchFamily="34" charset="0"/>
              </a:rPr>
              <a:t>thermoset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 flipH="1" flipV="1">
            <a:off x="2019583" y="1218643"/>
            <a:ext cx="158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>
            <a:off x="5715000" y="5257800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50786" y="3891981"/>
            <a:ext cx="305731" cy="29395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30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933259" y="4835407"/>
            <a:ext cx="142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(Reversible)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0446" y="6190077"/>
            <a:ext cx="192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(Non-Reversible)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animBg="1"/>
      <p:bldP spid="236550" grpId="0" animBg="1"/>
      <p:bldP spid="236558" grpId="0" animBg="1"/>
      <p:bldP spid="236564" grpId="0"/>
      <p:bldP spid="236565" grpId="0"/>
      <p:bldP spid="236566" grpId="0"/>
      <p:bldP spid="236567" grpId="0" animBg="1"/>
      <p:bldP spid="236568" grpId="0" animBg="1"/>
      <p:bldP spid="236569" grpId="0" animBg="1"/>
      <p:bldP spid="62490" grpId="0"/>
      <p:bldP spid="62491" grpId="0" animBg="1"/>
      <p:bldP spid="236572" grpId="0" animBg="1"/>
      <p:bldP spid="236573" grpId="0" animBg="1"/>
      <p:bldP spid="236574" grpId="0"/>
      <p:bldP spid="236575" grpId="0" animBg="1"/>
      <p:bldP spid="236576" grpId="0" animBg="1"/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26754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i="1" dirty="0" smtClean="0"/>
              <a:t>When portions of polymers pack together, a crystalline-like internal structure is formed.</a:t>
            </a:r>
            <a:endParaRPr lang="en-US" dirty="0" smtClean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4267200" y="2209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3352800" y="2209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5181600" y="2209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3352800" y="30480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4267200" y="40386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3352800" y="40386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5181600" y="40386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4267200" y="31242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5181600" y="31242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2057400" y="19050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1295400" y="11430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6324600" y="23622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6324600" y="12954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2057400" y="31242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914400" y="34290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6477000" y="34290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7848600" y="32004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2362200" y="4495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1447800" y="42672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6096000" y="4876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>
            <a:off x="7391400" y="48006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40386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40386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4953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40386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49530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49530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2743200" y="2286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1828800" y="1752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59436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V="1">
            <a:off x="66294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1524000" y="3505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V="1">
            <a:off x="2743200" y="3352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5943600" y="3505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V="1">
            <a:off x="7162800" y="3581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>
            <a:off x="2133600" y="4648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 flipV="1">
            <a:off x="3048000" y="4495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5943600" y="4648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V="1">
            <a:off x="6781800" y="51054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838200" y="914400"/>
            <a:ext cx="77724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0" name="Rectangle 42"/>
          <p:cNvSpPr>
            <a:spLocks noChangeArrowheads="1"/>
          </p:cNvSpPr>
          <p:nvPr/>
        </p:nvSpPr>
        <p:spPr bwMode="auto">
          <a:xfrm>
            <a:off x="3276600" y="1371600"/>
            <a:ext cx="2590800" cy="4038600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1" name="Text Box 43"/>
          <p:cNvSpPr txBox="1">
            <a:spLocks noChangeArrowheads="1"/>
          </p:cNvSpPr>
          <p:nvPr/>
        </p:nvSpPr>
        <p:spPr bwMode="auto">
          <a:xfrm>
            <a:off x="6651625" y="228600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3657600" y="304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BankGothic Md BT" pitchFamily="34" charset="0"/>
              </a:rPr>
              <a:t>Crystalline Region</a:t>
            </a:r>
          </a:p>
        </p:txBody>
      </p:sp>
      <p:sp>
        <p:nvSpPr>
          <p:cNvPr id="43053" name="Text Box 45"/>
          <p:cNvSpPr txBox="1">
            <a:spLocks noChangeArrowheads="1"/>
          </p:cNvSpPr>
          <p:nvPr/>
        </p:nvSpPr>
        <p:spPr bwMode="auto">
          <a:xfrm>
            <a:off x="2057400" y="5715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BankGothic Md BT" pitchFamily="34" charset="0"/>
              </a:rPr>
              <a:t>Amorphous Region</a:t>
            </a:r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 flipV="1">
            <a:off x="2743200" y="541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5" name="Line 47"/>
          <p:cNvSpPr>
            <a:spLocks noChangeShapeType="1"/>
          </p:cNvSpPr>
          <p:nvPr/>
        </p:nvSpPr>
        <p:spPr bwMode="auto">
          <a:xfrm>
            <a:off x="4876800" y="685800"/>
            <a:ext cx="0" cy="609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6" name="Text Box 48"/>
          <p:cNvSpPr txBox="1">
            <a:spLocks noChangeArrowheads="1"/>
          </p:cNvSpPr>
          <p:nvPr/>
        </p:nvSpPr>
        <p:spPr bwMode="auto">
          <a:xfrm>
            <a:off x="6019800" y="57150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BankGothic Md BT" pitchFamily="34" charset="0"/>
              </a:rPr>
              <a:t>Covalent Bond (shared electrons)</a:t>
            </a:r>
          </a:p>
        </p:txBody>
      </p:sp>
      <p:sp>
        <p:nvSpPr>
          <p:cNvPr id="43057" name="Line 49"/>
          <p:cNvSpPr>
            <a:spLocks noChangeShapeType="1"/>
          </p:cNvSpPr>
          <p:nvPr/>
        </p:nvSpPr>
        <p:spPr bwMode="auto">
          <a:xfrm flipV="1">
            <a:off x="71628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1143000" y="304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ankGothic Md BT" pitchFamily="34" charset="0"/>
              </a:rPr>
              <a:t>Non-Metal Atoms</a:t>
            </a:r>
          </a:p>
        </p:txBody>
      </p:sp>
      <p:sp>
        <p:nvSpPr>
          <p:cNvPr id="43059" name="Line 51"/>
          <p:cNvSpPr>
            <a:spLocks noChangeShapeType="1"/>
          </p:cNvSpPr>
          <p:nvPr/>
        </p:nvSpPr>
        <p:spPr bwMode="auto">
          <a:xfrm>
            <a:off x="1600200" y="60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0" y="2209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BankGothic Md BT" pitchFamily="34" charset="0"/>
              </a:rPr>
              <a:t>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Crystallinity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lc="http://schemas.openxmlformats.org/drawingml/2006/lockedCanva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421" y="1506287"/>
            <a:ext cx="6243126" cy="480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Polymers </a:t>
            </a:r>
            <a:r>
              <a:rPr lang="en-US" dirty="0">
                <a:ea typeface="Arial" charset="0"/>
                <a:cs typeface="Arial" charset="0"/>
              </a:rPr>
              <a:t>− Physical structure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43719"/>
          </a:xfrm>
        </p:spPr>
        <p:txBody>
          <a:bodyPr/>
          <a:lstStyle/>
          <a:p>
            <a:pPr eaLnBrk="1" hangingPunct="1"/>
            <a:r>
              <a:rPr lang="en-US" sz="2800" b="1" dirty="0"/>
              <a:t>Amorphous</a:t>
            </a:r>
            <a:r>
              <a:rPr lang="en-US" sz="2800" dirty="0"/>
              <a:t> </a:t>
            </a:r>
            <a:r>
              <a:rPr lang="en-US" sz="2800" dirty="0">
                <a:ea typeface="Arial" charset="0"/>
                <a:cs typeface="Arial" charset="0"/>
              </a:rPr>
              <a:t>−</a:t>
            </a:r>
            <a:r>
              <a:rPr lang="en-US" sz="2800" dirty="0"/>
              <a:t> Polymers that have no regular internal structure (just like the spaghetti)</a:t>
            </a:r>
          </a:p>
          <a:p>
            <a:pPr eaLnBrk="1" hangingPunct="1"/>
            <a:r>
              <a:rPr lang="en-US" sz="2800" b="1" dirty="0"/>
              <a:t>Semi-</a:t>
            </a:r>
            <a:r>
              <a:rPr lang="en-US" sz="2800" b="1" dirty="0" smtClean="0"/>
              <a:t>crystalline</a:t>
            </a:r>
            <a:r>
              <a:rPr lang="en-US" sz="2800" dirty="0" smtClean="0"/>
              <a:t> </a:t>
            </a:r>
            <a:r>
              <a:rPr lang="en-US" sz="2800" dirty="0">
                <a:ea typeface="Arial" charset="0"/>
                <a:cs typeface="Arial" charset="0"/>
              </a:rPr>
              <a:t>− Polymers that have some internal structure (regular packing)</a:t>
            </a:r>
          </a:p>
          <a:p>
            <a:pPr lvl="1" eaLnBrk="1" hangingPunct="1"/>
            <a:r>
              <a:rPr lang="en-US" sz="2400" dirty="0">
                <a:ea typeface="Arial" charset="0"/>
                <a:cs typeface="Arial" charset="0"/>
              </a:rPr>
              <a:t>Semi-crystalline polymers vary in the amount of packing (</a:t>
            </a:r>
            <a:r>
              <a:rPr lang="en-US" sz="2400" dirty="0" err="1">
                <a:ea typeface="Arial" charset="0"/>
                <a:cs typeface="Arial" charset="0"/>
              </a:rPr>
              <a:t>crystallinity</a:t>
            </a:r>
            <a:r>
              <a:rPr lang="en-US" sz="2400" dirty="0">
                <a:ea typeface="Arial" charset="0"/>
                <a:cs typeface="Arial" charset="0"/>
              </a:rPr>
              <a:t>)</a:t>
            </a:r>
          </a:p>
          <a:p>
            <a:pPr lvl="1" eaLnBrk="1" hangingPunct="1"/>
            <a:r>
              <a:rPr lang="en-US" sz="2400" dirty="0">
                <a:ea typeface="Arial" charset="0"/>
                <a:cs typeface="Arial" charset="0"/>
              </a:rPr>
              <a:t>Semi-crystalline polymers with high percentage of packing are sometimes called </a:t>
            </a:r>
            <a:r>
              <a:rPr lang="en-US" sz="2400" b="1" dirty="0">
                <a:ea typeface="Arial" charset="0"/>
                <a:cs typeface="Arial" charset="0"/>
              </a:rPr>
              <a:t>crystalline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z="2400" dirty="0">
                <a:ea typeface="Arial" charset="0"/>
                <a:cs typeface="Arial" charset="0"/>
              </a:rPr>
              <a:t>No polymers are 100% crystalline </a:t>
            </a:r>
            <a:endParaRPr lang="en-US" sz="2400" dirty="0" smtClean="0">
              <a:ea typeface="Arial" charset="0"/>
              <a:cs typeface="Arial" charset="0"/>
            </a:endParaRPr>
          </a:p>
          <a:p>
            <a:pPr lvl="1" eaLnBrk="1" hangingPunct="1"/>
            <a:r>
              <a:rPr lang="en-US" sz="2400" dirty="0" smtClean="0">
                <a:ea typeface="Arial" charset="0"/>
                <a:cs typeface="Arial" charset="0"/>
              </a:rPr>
              <a:t>Crystallinity increases strength and stiffness</a:t>
            </a:r>
          </a:p>
          <a:p>
            <a:pPr lvl="1" eaLnBrk="1" hangingPunct="1"/>
            <a:r>
              <a:rPr lang="en-US" sz="2400" dirty="0" smtClean="0">
                <a:ea typeface="Arial" charset="0"/>
                <a:cs typeface="Arial" charset="0"/>
              </a:rPr>
              <a:t>Crystallinity decreases permeation</a:t>
            </a:r>
            <a:endParaRPr lang="en-US" sz="2400" dirty="0">
              <a:ea typeface="Arial" charset="0"/>
              <a:cs typeface="Arial" charset="0"/>
            </a:endParaRPr>
          </a:p>
          <a:p>
            <a:pPr lvl="1" eaLnBrk="1" hangingPunct="1"/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Amorphous and Crystalline</a:t>
            </a:r>
          </a:p>
        </p:txBody>
      </p:sp>
      <p:sp>
        <p:nvSpPr>
          <p:cNvPr id="52227" name="Freeform 3"/>
          <p:cNvSpPr>
            <a:spLocks/>
          </p:cNvSpPr>
          <p:nvPr/>
        </p:nvSpPr>
        <p:spPr bwMode="auto">
          <a:xfrm>
            <a:off x="1422400" y="2547938"/>
            <a:ext cx="1558925" cy="1219200"/>
          </a:xfrm>
          <a:custGeom>
            <a:avLst/>
            <a:gdLst>
              <a:gd name="T0" fmla="*/ 366 w 982"/>
              <a:gd name="T1" fmla="*/ 0 h 768"/>
              <a:gd name="T2" fmla="*/ 402 w 982"/>
              <a:gd name="T3" fmla="*/ 173 h 768"/>
              <a:gd name="T4" fmla="*/ 576 w 982"/>
              <a:gd name="T5" fmla="*/ 384 h 768"/>
              <a:gd name="T6" fmla="*/ 676 w 982"/>
              <a:gd name="T7" fmla="*/ 374 h 768"/>
              <a:gd name="T8" fmla="*/ 686 w 982"/>
              <a:gd name="T9" fmla="*/ 347 h 768"/>
              <a:gd name="T10" fmla="*/ 740 w 982"/>
              <a:gd name="T11" fmla="*/ 274 h 768"/>
              <a:gd name="T12" fmla="*/ 731 w 982"/>
              <a:gd name="T13" fmla="*/ 219 h 768"/>
              <a:gd name="T14" fmla="*/ 722 w 982"/>
              <a:gd name="T15" fmla="*/ 192 h 768"/>
              <a:gd name="T16" fmla="*/ 686 w 982"/>
              <a:gd name="T17" fmla="*/ 201 h 768"/>
              <a:gd name="T18" fmla="*/ 585 w 982"/>
              <a:gd name="T19" fmla="*/ 265 h 768"/>
              <a:gd name="T20" fmla="*/ 292 w 982"/>
              <a:gd name="T21" fmla="*/ 173 h 768"/>
              <a:gd name="T22" fmla="*/ 265 w 982"/>
              <a:gd name="T23" fmla="*/ 256 h 768"/>
              <a:gd name="T24" fmla="*/ 274 w 982"/>
              <a:gd name="T25" fmla="*/ 329 h 768"/>
              <a:gd name="T26" fmla="*/ 311 w 982"/>
              <a:gd name="T27" fmla="*/ 384 h 768"/>
              <a:gd name="T28" fmla="*/ 329 w 982"/>
              <a:gd name="T29" fmla="*/ 411 h 768"/>
              <a:gd name="T30" fmla="*/ 484 w 982"/>
              <a:gd name="T31" fmla="*/ 448 h 768"/>
              <a:gd name="T32" fmla="*/ 558 w 982"/>
              <a:gd name="T33" fmla="*/ 374 h 768"/>
              <a:gd name="T34" fmla="*/ 622 w 982"/>
              <a:gd name="T35" fmla="*/ 246 h 768"/>
              <a:gd name="T36" fmla="*/ 695 w 982"/>
              <a:gd name="T37" fmla="*/ 237 h 768"/>
              <a:gd name="T38" fmla="*/ 969 w 982"/>
              <a:gd name="T39" fmla="*/ 301 h 768"/>
              <a:gd name="T40" fmla="*/ 942 w 982"/>
              <a:gd name="T41" fmla="*/ 374 h 768"/>
              <a:gd name="T42" fmla="*/ 923 w 982"/>
              <a:gd name="T43" fmla="*/ 402 h 768"/>
              <a:gd name="T44" fmla="*/ 887 w 982"/>
              <a:gd name="T45" fmla="*/ 438 h 768"/>
              <a:gd name="T46" fmla="*/ 878 w 982"/>
              <a:gd name="T47" fmla="*/ 466 h 768"/>
              <a:gd name="T48" fmla="*/ 795 w 982"/>
              <a:gd name="T49" fmla="*/ 530 h 768"/>
              <a:gd name="T50" fmla="*/ 759 w 982"/>
              <a:gd name="T51" fmla="*/ 566 h 768"/>
              <a:gd name="T52" fmla="*/ 695 w 982"/>
              <a:gd name="T53" fmla="*/ 576 h 768"/>
              <a:gd name="T54" fmla="*/ 530 w 982"/>
              <a:gd name="T55" fmla="*/ 585 h 768"/>
              <a:gd name="T56" fmla="*/ 420 w 982"/>
              <a:gd name="T57" fmla="*/ 612 h 768"/>
              <a:gd name="T58" fmla="*/ 302 w 982"/>
              <a:gd name="T59" fmla="*/ 576 h 768"/>
              <a:gd name="T60" fmla="*/ 247 w 982"/>
              <a:gd name="T61" fmla="*/ 512 h 768"/>
              <a:gd name="T62" fmla="*/ 238 w 982"/>
              <a:gd name="T63" fmla="*/ 393 h 768"/>
              <a:gd name="T64" fmla="*/ 91 w 982"/>
              <a:gd name="T65" fmla="*/ 338 h 768"/>
              <a:gd name="T66" fmla="*/ 73 w 982"/>
              <a:gd name="T67" fmla="*/ 201 h 768"/>
              <a:gd name="T68" fmla="*/ 82 w 982"/>
              <a:gd name="T69" fmla="*/ 466 h 768"/>
              <a:gd name="T70" fmla="*/ 137 w 982"/>
              <a:gd name="T71" fmla="*/ 539 h 768"/>
              <a:gd name="T72" fmla="*/ 146 w 982"/>
              <a:gd name="T73" fmla="*/ 594 h 768"/>
              <a:gd name="T74" fmla="*/ 174 w 982"/>
              <a:gd name="T75" fmla="*/ 576 h 768"/>
              <a:gd name="T76" fmla="*/ 228 w 982"/>
              <a:gd name="T77" fmla="*/ 521 h 768"/>
              <a:gd name="T78" fmla="*/ 265 w 982"/>
              <a:gd name="T79" fmla="*/ 457 h 768"/>
              <a:gd name="T80" fmla="*/ 311 w 982"/>
              <a:gd name="T81" fmla="*/ 448 h 768"/>
              <a:gd name="T82" fmla="*/ 402 w 982"/>
              <a:gd name="T83" fmla="*/ 484 h 768"/>
              <a:gd name="T84" fmla="*/ 430 w 982"/>
              <a:gd name="T85" fmla="*/ 548 h 768"/>
              <a:gd name="T86" fmla="*/ 484 w 982"/>
              <a:gd name="T87" fmla="*/ 649 h 768"/>
              <a:gd name="T88" fmla="*/ 512 w 982"/>
              <a:gd name="T89" fmla="*/ 768 h 7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82"/>
              <a:gd name="T136" fmla="*/ 0 h 768"/>
              <a:gd name="T137" fmla="*/ 982 w 982"/>
              <a:gd name="T138" fmla="*/ 768 h 7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82" h="768">
                <a:moveTo>
                  <a:pt x="366" y="0"/>
                </a:moveTo>
                <a:cubicBezTo>
                  <a:pt x="347" y="52"/>
                  <a:pt x="371" y="127"/>
                  <a:pt x="402" y="173"/>
                </a:cubicBezTo>
                <a:cubicBezTo>
                  <a:pt x="437" y="283"/>
                  <a:pt x="449" y="350"/>
                  <a:pt x="576" y="384"/>
                </a:cubicBezTo>
                <a:cubicBezTo>
                  <a:pt x="609" y="381"/>
                  <a:pt x="644" y="385"/>
                  <a:pt x="676" y="374"/>
                </a:cubicBezTo>
                <a:cubicBezTo>
                  <a:pt x="685" y="371"/>
                  <a:pt x="682" y="356"/>
                  <a:pt x="686" y="347"/>
                </a:cubicBezTo>
                <a:cubicBezTo>
                  <a:pt x="700" y="320"/>
                  <a:pt x="723" y="299"/>
                  <a:pt x="740" y="274"/>
                </a:cubicBezTo>
                <a:cubicBezTo>
                  <a:pt x="737" y="256"/>
                  <a:pt x="735" y="237"/>
                  <a:pt x="731" y="219"/>
                </a:cubicBezTo>
                <a:cubicBezTo>
                  <a:pt x="729" y="210"/>
                  <a:pt x="731" y="196"/>
                  <a:pt x="722" y="192"/>
                </a:cubicBezTo>
                <a:cubicBezTo>
                  <a:pt x="711" y="187"/>
                  <a:pt x="698" y="198"/>
                  <a:pt x="686" y="201"/>
                </a:cubicBezTo>
                <a:cubicBezTo>
                  <a:pt x="656" y="221"/>
                  <a:pt x="619" y="254"/>
                  <a:pt x="585" y="265"/>
                </a:cubicBezTo>
                <a:cubicBezTo>
                  <a:pt x="489" y="232"/>
                  <a:pt x="391" y="197"/>
                  <a:pt x="292" y="173"/>
                </a:cubicBezTo>
                <a:cubicBezTo>
                  <a:pt x="255" y="212"/>
                  <a:pt x="256" y="203"/>
                  <a:pt x="265" y="256"/>
                </a:cubicBezTo>
                <a:cubicBezTo>
                  <a:pt x="269" y="280"/>
                  <a:pt x="266" y="306"/>
                  <a:pt x="274" y="329"/>
                </a:cubicBezTo>
                <a:cubicBezTo>
                  <a:pt x="281" y="350"/>
                  <a:pt x="299" y="366"/>
                  <a:pt x="311" y="384"/>
                </a:cubicBezTo>
                <a:cubicBezTo>
                  <a:pt x="317" y="393"/>
                  <a:pt x="329" y="411"/>
                  <a:pt x="329" y="411"/>
                </a:cubicBezTo>
                <a:cubicBezTo>
                  <a:pt x="350" y="498"/>
                  <a:pt x="409" y="461"/>
                  <a:pt x="484" y="448"/>
                </a:cubicBezTo>
                <a:cubicBezTo>
                  <a:pt x="516" y="426"/>
                  <a:pt x="536" y="406"/>
                  <a:pt x="558" y="374"/>
                </a:cubicBezTo>
                <a:cubicBezTo>
                  <a:pt x="566" y="328"/>
                  <a:pt x="564" y="257"/>
                  <a:pt x="622" y="246"/>
                </a:cubicBezTo>
                <a:cubicBezTo>
                  <a:pt x="646" y="241"/>
                  <a:pt x="671" y="240"/>
                  <a:pt x="695" y="237"/>
                </a:cubicBezTo>
                <a:cubicBezTo>
                  <a:pt x="795" y="212"/>
                  <a:pt x="885" y="252"/>
                  <a:pt x="969" y="301"/>
                </a:cubicBezTo>
                <a:cubicBezTo>
                  <a:pt x="982" y="341"/>
                  <a:pt x="977" y="351"/>
                  <a:pt x="942" y="374"/>
                </a:cubicBezTo>
                <a:cubicBezTo>
                  <a:pt x="936" y="383"/>
                  <a:pt x="930" y="393"/>
                  <a:pt x="923" y="402"/>
                </a:cubicBezTo>
                <a:cubicBezTo>
                  <a:pt x="912" y="415"/>
                  <a:pt x="897" y="424"/>
                  <a:pt x="887" y="438"/>
                </a:cubicBezTo>
                <a:cubicBezTo>
                  <a:pt x="881" y="446"/>
                  <a:pt x="884" y="458"/>
                  <a:pt x="878" y="466"/>
                </a:cubicBezTo>
                <a:cubicBezTo>
                  <a:pt x="858" y="490"/>
                  <a:pt x="819" y="510"/>
                  <a:pt x="795" y="530"/>
                </a:cubicBezTo>
                <a:cubicBezTo>
                  <a:pt x="782" y="541"/>
                  <a:pt x="774" y="559"/>
                  <a:pt x="759" y="566"/>
                </a:cubicBezTo>
                <a:cubicBezTo>
                  <a:pt x="739" y="575"/>
                  <a:pt x="717" y="574"/>
                  <a:pt x="695" y="576"/>
                </a:cubicBezTo>
                <a:cubicBezTo>
                  <a:pt x="640" y="581"/>
                  <a:pt x="585" y="582"/>
                  <a:pt x="530" y="585"/>
                </a:cubicBezTo>
                <a:cubicBezTo>
                  <a:pt x="470" y="625"/>
                  <a:pt x="508" y="624"/>
                  <a:pt x="420" y="612"/>
                </a:cubicBezTo>
                <a:cubicBezTo>
                  <a:pt x="381" y="599"/>
                  <a:pt x="341" y="589"/>
                  <a:pt x="302" y="576"/>
                </a:cubicBezTo>
                <a:cubicBezTo>
                  <a:pt x="284" y="527"/>
                  <a:pt x="277" y="557"/>
                  <a:pt x="247" y="512"/>
                </a:cubicBezTo>
                <a:cubicBezTo>
                  <a:pt x="244" y="472"/>
                  <a:pt x="246" y="432"/>
                  <a:pt x="238" y="393"/>
                </a:cubicBezTo>
                <a:cubicBezTo>
                  <a:pt x="233" y="370"/>
                  <a:pt x="115" y="346"/>
                  <a:pt x="91" y="338"/>
                </a:cubicBezTo>
                <a:cubicBezTo>
                  <a:pt x="58" y="286"/>
                  <a:pt x="91" y="256"/>
                  <a:pt x="73" y="201"/>
                </a:cubicBezTo>
                <a:cubicBezTo>
                  <a:pt x="0" y="274"/>
                  <a:pt x="46" y="382"/>
                  <a:pt x="82" y="466"/>
                </a:cubicBezTo>
                <a:cubicBezTo>
                  <a:pt x="94" y="494"/>
                  <a:pt x="137" y="539"/>
                  <a:pt x="137" y="539"/>
                </a:cubicBezTo>
                <a:cubicBezTo>
                  <a:pt x="140" y="557"/>
                  <a:pt x="133" y="581"/>
                  <a:pt x="146" y="594"/>
                </a:cubicBezTo>
                <a:cubicBezTo>
                  <a:pt x="154" y="602"/>
                  <a:pt x="166" y="583"/>
                  <a:pt x="174" y="576"/>
                </a:cubicBezTo>
                <a:cubicBezTo>
                  <a:pt x="193" y="559"/>
                  <a:pt x="210" y="539"/>
                  <a:pt x="228" y="521"/>
                </a:cubicBezTo>
                <a:cubicBezTo>
                  <a:pt x="233" y="516"/>
                  <a:pt x="254" y="463"/>
                  <a:pt x="265" y="457"/>
                </a:cubicBezTo>
                <a:cubicBezTo>
                  <a:pt x="279" y="449"/>
                  <a:pt x="296" y="451"/>
                  <a:pt x="311" y="448"/>
                </a:cubicBezTo>
                <a:cubicBezTo>
                  <a:pt x="379" y="470"/>
                  <a:pt x="349" y="457"/>
                  <a:pt x="402" y="484"/>
                </a:cubicBezTo>
                <a:cubicBezTo>
                  <a:pt x="409" y="506"/>
                  <a:pt x="424" y="526"/>
                  <a:pt x="430" y="548"/>
                </a:cubicBezTo>
                <a:cubicBezTo>
                  <a:pt x="449" y="615"/>
                  <a:pt x="415" y="632"/>
                  <a:pt x="484" y="649"/>
                </a:cubicBezTo>
                <a:cubicBezTo>
                  <a:pt x="495" y="688"/>
                  <a:pt x="512" y="728"/>
                  <a:pt x="512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1612900" y="2289175"/>
            <a:ext cx="1044575" cy="1173163"/>
          </a:xfrm>
          <a:custGeom>
            <a:avLst/>
            <a:gdLst>
              <a:gd name="T0" fmla="*/ 511 w 658"/>
              <a:gd name="T1" fmla="*/ 35 h 739"/>
              <a:gd name="T2" fmla="*/ 483 w 658"/>
              <a:gd name="T3" fmla="*/ 153 h 739"/>
              <a:gd name="T4" fmla="*/ 465 w 658"/>
              <a:gd name="T5" fmla="*/ 172 h 739"/>
              <a:gd name="T6" fmla="*/ 428 w 658"/>
              <a:gd name="T7" fmla="*/ 245 h 739"/>
              <a:gd name="T8" fmla="*/ 355 w 658"/>
              <a:gd name="T9" fmla="*/ 391 h 739"/>
              <a:gd name="T10" fmla="*/ 273 w 658"/>
              <a:gd name="T11" fmla="*/ 428 h 739"/>
              <a:gd name="T12" fmla="*/ 163 w 658"/>
              <a:gd name="T13" fmla="*/ 483 h 739"/>
              <a:gd name="T14" fmla="*/ 72 w 658"/>
              <a:gd name="T15" fmla="*/ 464 h 739"/>
              <a:gd name="T16" fmla="*/ 90 w 658"/>
              <a:gd name="T17" fmla="*/ 236 h 739"/>
              <a:gd name="T18" fmla="*/ 236 w 658"/>
              <a:gd name="T19" fmla="*/ 291 h 739"/>
              <a:gd name="T20" fmla="*/ 255 w 658"/>
              <a:gd name="T21" fmla="*/ 428 h 739"/>
              <a:gd name="T22" fmla="*/ 328 w 658"/>
              <a:gd name="T23" fmla="*/ 446 h 739"/>
              <a:gd name="T24" fmla="*/ 328 w 658"/>
              <a:gd name="T25" fmla="*/ 537 h 739"/>
              <a:gd name="T26" fmla="*/ 346 w 658"/>
              <a:gd name="T27" fmla="*/ 629 h 739"/>
              <a:gd name="T28" fmla="*/ 374 w 658"/>
              <a:gd name="T29" fmla="*/ 647 h 739"/>
              <a:gd name="T30" fmla="*/ 410 w 658"/>
              <a:gd name="T31" fmla="*/ 684 h 739"/>
              <a:gd name="T32" fmla="*/ 483 w 658"/>
              <a:gd name="T33" fmla="*/ 739 h 739"/>
              <a:gd name="T34" fmla="*/ 620 w 658"/>
              <a:gd name="T35" fmla="*/ 638 h 739"/>
              <a:gd name="T36" fmla="*/ 620 w 658"/>
              <a:gd name="T37" fmla="*/ 400 h 739"/>
              <a:gd name="T38" fmla="*/ 611 w 658"/>
              <a:gd name="T39" fmla="*/ 373 h 739"/>
              <a:gd name="T40" fmla="*/ 556 w 658"/>
              <a:gd name="T41" fmla="*/ 355 h 739"/>
              <a:gd name="T42" fmla="*/ 492 w 658"/>
              <a:gd name="T43" fmla="*/ 272 h 739"/>
              <a:gd name="T44" fmla="*/ 401 w 658"/>
              <a:gd name="T45" fmla="*/ 254 h 739"/>
              <a:gd name="T46" fmla="*/ 355 w 658"/>
              <a:gd name="T47" fmla="*/ 172 h 739"/>
              <a:gd name="T48" fmla="*/ 474 w 658"/>
              <a:gd name="T49" fmla="*/ 117 h 739"/>
              <a:gd name="T50" fmla="*/ 502 w 658"/>
              <a:gd name="T51" fmla="*/ 99 h 739"/>
              <a:gd name="T52" fmla="*/ 547 w 658"/>
              <a:gd name="T53" fmla="*/ 80 h 739"/>
              <a:gd name="T54" fmla="*/ 639 w 658"/>
              <a:gd name="T55" fmla="*/ 135 h 739"/>
              <a:gd name="T56" fmla="*/ 639 w 658"/>
              <a:gd name="T57" fmla="*/ 254 h 739"/>
              <a:gd name="T58" fmla="*/ 584 w 658"/>
              <a:gd name="T59" fmla="*/ 291 h 73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58"/>
              <a:gd name="T91" fmla="*/ 0 h 739"/>
              <a:gd name="T92" fmla="*/ 658 w 658"/>
              <a:gd name="T93" fmla="*/ 739 h 73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58" h="739">
                <a:moveTo>
                  <a:pt x="511" y="35"/>
                </a:moveTo>
                <a:cubicBezTo>
                  <a:pt x="464" y="124"/>
                  <a:pt x="524" y="0"/>
                  <a:pt x="483" y="153"/>
                </a:cubicBezTo>
                <a:cubicBezTo>
                  <a:pt x="481" y="161"/>
                  <a:pt x="469" y="165"/>
                  <a:pt x="465" y="172"/>
                </a:cubicBezTo>
                <a:cubicBezTo>
                  <a:pt x="451" y="195"/>
                  <a:pt x="428" y="245"/>
                  <a:pt x="428" y="245"/>
                </a:cubicBezTo>
                <a:cubicBezTo>
                  <a:pt x="418" y="284"/>
                  <a:pt x="387" y="366"/>
                  <a:pt x="355" y="391"/>
                </a:cubicBezTo>
                <a:cubicBezTo>
                  <a:pt x="331" y="409"/>
                  <a:pt x="273" y="428"/>
                  <a:pt x="273" y="428"/>
                </a:cubicBezTo>
                <a:cubicBezTo>
                  <a:pt x="212" y="488"/>
                  <a:pt x="248" y="470"/>
                  <a:pt x="163" y="483"/>
                </a:cubicBezTo>
                <a:cubicBezTo>
                  <a:pt x="123" y="496"/>
                  <a:pt x="109" y="483"/>
                  <a:pt x="72" y="464"/>
                </a:cubicBezTo>
                <a:cubicBezTo>
                  <a:pt x="37" y="394"/>
                  <a:pt x="0" y="266"/>
                  <a:pt x="90" y="236"/>
                </a:cubicBezTo>
                <a:cubicBezTo>
                  <a:pt x="148" y="245"/>
                  <a:pt x="188" y="257"/>
                  <a:pt x="236" y="291"/>
                </a:cubicBezTo>
                <a:cubicBezTo>
                  <a:pt x="252" y="334"/>
                  <a:pt x="230" y="389"/>
                  <a:pt x="255" y="428"/>
                </a:cubicBezTo>
                <a:cubicBezTo>
                  <a:pt x="269" y="449"/>
                  <a:pt x="328" y="446"/>
                  <a:pt x="328" y="446"/>
                </a:cubicBezTo>
                <a:cubicBezTo>
                  <a:pt x="355" y="487"/>
                  <a:pt x="343" y="493"/>
                  <a:pt x="328" y="537"/>
                </a:cubicBezTo>
                <a:cubicBezTo>
                  <a:pt x="333" y="568"/>
                  <a:pt x="329" y="603"/>
                  <a:pt x="346" y="629"/>
                </a:cubicBezTo>
                <a:cubicBezTo>
                  <a:pt x="352" y="638"/>
                  <a:pt x="366" y="640"/>
                  <a:pt x="374" y="647"/>
                </a:cubicBezTo>
                <a:cubicBezTo>
                  <a:pt x="387" y="658"/>
                  <a:pt x="398" y="672"/>
                  <a:pt x="410" y="684"/>
                </a:cubicBezTo>
                <a:cubicBezTo>
                  <a:pt x="425" y="729"/>
                  <a:pt x="435" y="728"/>
                  <a:pt x="483" y="739"/>
                </a:cubicBezTo>
                <a:cubicBezTo>
                  <a:pt x="546" y="717"/>
                  <a:pt x="583" y="693"/>
                  <a:pt x="620" y="638"/>
                </a:cubicBezTo>
                <a:cubicBezTo>
                  <a:pt x="643" y="549"/>
                  <a:pt x="633" y="497"/>
                  <a:pt x="620" y="400"/>
                </a:cubicBezTo>
                <a:cubicBezTo>
                  <a:pt x="619" y="391"/>
                  <a:pt x="619" y="378"/>
                  <a:pt x="611" y="373"/>
                </a:cubicBezTo>
                <a:cubicBezTo>
                  <a:pt x="595" y="362"/>
                  <a:pt x="556" y="355"/>
                  <a:pt x="556" y="355"/>
                </a:cubicBezTo>
                <a:cubicBezTo>
                  <a:pt x="530" y="328"/>
                  <a:pt x="523" y="293"/>
                  <a:pt x="492" y="272"/>
                </a:cubicBezTo>
                <a:cubicBezTo>
                  <a:pt x="475" y="260"/>
                  <a:pt x="406" y="255"/>
                  <a:pt x="401" y="254"/>
                </a:cubicBezTo>
                <a:cubicBezTo>
                  <a:pt x="390" y="222"/>
                  <a:pt x="380" y="196"/>
                  <a:pt x="355" y="172"/>
                </a:cubicBezTo>
                <a:cubicBezTo>
                  <a:pt x="405" y="138"/>
                  <a:pt x="418" y="131"/>
                  <a:pt x="474" y="117"/>
                </a:cubicBezTo>
                <a:cubicBezTo>
                  <a:pt x="483" y="111"/>
                  <a:pt x="495" y="108"/>
                  <a:pt x="502" y="99"/>
                </a:cubicBezTo>
                <a:cubicBezTo>
                  <a:pt x="531" y="63"/>
                  <a:pt x="481" y="64"/>
                  <a:pt x="547" y="80"/>
                </a:cubicBezTo>
                <a:cubicBezTo>
                  <a:pt x="572" y="105"/>
                  <a:pt x="639" y="135"/>
                  <a:pt x="639" y="135"/>
                </a:cubicBezTo>
                <a:cubicBezTo>
                  <a:pt x="654" y="183"/>
                  <a:pt x="658" y="181"/>
                  <a:pt x="639" y="254"/>
                </a:cubicBezTo>
                <a:cubicBezTo>
                  <a:pt x="633" y="277"/>
                  <a:pt x="598" y="276"/>
                  <a:pt x="58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1514475" y="2198688"/>
            <a:ext cx="966788" cy="1568450"/>
          </a:xfrm>
          <a:custGeom>
            <a:avLst/>
            <a:gdLst>
              <a:gd name="T0" fmla="*/ 225 w 609"/>
              <a:gd name="T1" fmla="*/ 860 h 988"/>
              <a:gd name="T2" fmla="*/ 244 w 609"/>
              <a:gd name="T3" fmla="*/ 0 h 988"/>
              <a:gd name="T4" fmla="*/ 326 w 609"/>
              <a:gd name="T5" fmla="*/ 119 h 988"/>
              <a:gd name="T6" fmla="*/ 362 w 609"/>
              <a:gd name="T7" fmla="*/ 256 h 988"/>
              <a:gd name="T8" fmla="*/ 253 w 609"/>
              <a:gd name="T9" fmla="*/ 338 h 988"/>
              <a:gd name="T10" fmla="*/ 161 w 609"/>
              <a:gd name="T11" fmla="*/ 302 h 988"/>
              <a:gd name="T12" fmla="*/ 134 w 609"/>
              <a:gd name="T13" fmla="*/ 293 h 988"/>
              <a:gd name="T14" fmla="*/ 97 w 609"/>
              <a:gd name="T15" fmla="*/ 302 h 988"/>
              <a:gd name="T16" fmla="*/ 42 w 609"/>
              <a:gd name="T17" fmla="*/ 357 h 988"/>
              <a:gd name="T18" fmla="*/ 143 w 609"/>
              <a:gd name="T19" fmla="*/ 576 h 988"/>
              <a:gd name="T20" fmla="*/ 308 w 609"/>
              <a:gd name="T21" fmla="*/ 448 h 988"/>
              <a:gd name="T22" fmla="*/ 399 w 609"/>
              <a:gd name="T23" fmla="*/ 512 h 988"/>
              <a:gd name="T24" fmla="*/ 436 w 609"/>
              <a:gd name="T25" fmla="*/ 631 h 988"/>
              <a:gd name="T26" fmla="*/ 554 w 609"/>
              <a:gd name="T27" fmla="*/ 741 h 988"/>
              <a:gd name="T28" fmla="*/ 573 w 609"/>
              <a:gd name="T29" fmla="*/ 759 h 988"/>
              <a:gd name="T30" fmla="*/ 609 w 609"/>
              <a:gd name="T31" fmla="*/ 924 h 988"/>
              <a:gd name="T32" fmla="*/ 582 w 609"/>
              <a:gd name="T33" fmla="*/ 988 h 9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9"/>
              <a:gd name="T52" fmla="*/ 0 h 988"/>
              <a:gd name="T53" fmla="*/ 609 w 609"/>
              <a:gd name="T54" fmla="*/ 988 h 9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9" h="988">
                <a:moveTo>
                  <a:pt x="225" y="860"/>
                </a:moveTo>
                <a:cubicBezTo>
                  <a:pt x="183" y="602"/>
                  <a:pt x="236" y="263"/>
                  <a:pt x="244" y="0"/>
                </a:cubicBezTo>
                <a:cubicBezTo>
                  <a:pt x="307" y="31"/>
                  <a:pt x="297" y="60"/>
                  <a:pt x="326" y="119"/>
                </a:cubicBezTo>
                <a:cubicBezTo>
                  <a:pt x="336" y="168"/>
                  <a:pt x="354" y="206"/>
                  <a:pt x="362" y="256"/>
                </a:cubicBezTo>
                <a:cubicBezTo>
                  <a:pt x="348" y="356"/>
                  <a:pt x="355" y="352"/>
                  <a:pt x="253" y="338"/>
                </a:cubicBezTo>
                <a:cubicBezTo>
                  <a:pt x="198" y="311"/>
                  <a:pt x="230" y="325"/>
                  <a:pt x="161" y="302"/>
                </a:cubicBezTo>
                <a:cubicBezTo>
                  <a:pt x="152" y="299"/>
                  <a:pt x="134" y="293"/>
                  <a:pt x="134" y="293"/>
                </a:cubicBezTo>
                <a:cubicBezTo>
                  <a:pt x="122" y="296"/>
                  <a:pt x="107" y="295"/>
                  <a:pt x="97" y="302"/>
                </a:cubicBezTo>
                <a:cubicBezTo>
                  <a:pt x="76" y="317"/>
                  <a:pt x="42" y="357"/>
                  <a:pt x="42" y="357"/>
                </a:cubicBezTo>
                <a:cubicBezTo>
                  <a:pt x="0" y="482"/>
                  <a:pt x="57" y="518"/>
                  <a:pt x="143" y="576"/>
                </a:cubicBezTo>
                <a:cubicBezTo>
                  <a:pt x="209" y="554"/>
                  <a:pt x="250" y="485"/>
                  <a:pt x="308" y="448"/>
                </a:cubicBezTo>
                <a:cubicBezTo>
                  <a:pt x="364" y="467"/>
                  <a:pt x="368" y="465"/>
                  <a:pt x="399" y="512"/>
                </a:cubicBezTo>
                <a:cubicBezTo>
                  <a:pt x="409" y="555"/>
                  <a:pt x="403" y="600"/>
                  <a:pt x="436" y="631"/>
                </a:cubicBezTo>
                <a:cubicBezTo>
                  <a:pt x="466" y="722"/>
                  <a:pt x="479" y="709"/>
                  <a:pt x="554" y="741"/>
                </a:cubicBezTo>
                <a:cubicBezTo>
                  <a:pt x="560" y="747"/>
                  <a:pt x="570" y="751"/>
                  <a:pt x="573" y="759"/>
                </a:cubicBezTo>
                <a:cubicBezTo>
                  <a:pt x="588" y="797"/>
                  <a:pt x="598" y="878"/>
                  <a:pt x="609" y="924"/>
                </a:cubicBezTo>
                <a:cubicBezTo>
                  <a:pt x="602" y="945"/>
                  <a:pt x="582" y="967"/>
                  <a:pt x="582" y="9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1428750" y="3060700"/>
            <a:ext cx="1139825" cy="752475"/>
          </a:xfrm>
          <a:custGeom>
            <a:avLst/>
            <a:gdLst>
              <a:gd name="T0" fmla="*/ 87 w 718"/>
              <a:gd name="T1" fmla="*/ 399 h 474"/>
              <a:gd name="T2" fmla="*/ 435 w 718"/>
              <a:gd name="T3" fmla="*/ 390 h 474"/>
              <a:gd name="T4" fmla="*/ 508 w 718"/>
              <a:gd name="T5" fmla="*/ 362 h 474"/>
              <a:gd name="T6" fmla="*/ 526 w 718"/>
              <a:gd name="T7" fmla="*/ 335 h 474"/>
              <a:gd name="T8" fmla="*/ 599 w 718"/>
              <a:gd name="T9" fmla="*/ 289 h 474"/>
              <a:gd name="T10" fmla="*/ 654 w 718"/>
              <a:gd name="T11" fmla="*/ 216 h 474"/>
              <a:gd name="T12" fmla="*/ 554 w 718"/>
              <a:gd name="T13" fmla="*/ 61 h 474"/>
              <a:gd name="T14" fmla="*/ 581 w 718"/>
              <a:gd name="T15" fmla="*/ 317 h 474"/>
              <a:gd name="T16" fmla="*/ 663 w 718"/>
              <a:gd name="T17" fmla="*/ 353 h 474"/>
              <a:gd name="T18" fmla="*/ 718 w 718"/>
              <a:gd name="T19" fmla="*/ 371 h 474"/>
              <a:gd name="T20" fmla="*/ 554 w 718"/>
              <a:gd name="T21" fmla="*/ 472 h 474"/>
              <a:gd name="T22" fmla="*/ 462 w 718"/>
              <a:gd name="T23" fmla="*/ 463 h 474"/>
              <a:gd name="T24" fmla="*/ 407 w 718"/>
              <a:gd name="T25" fmla="*/ 472 h 474"/>
              <a:gd name="T26" fmla="*/ 352 w 718"/>
              <a:gd name="T27" fmla="*/ 454 h 474"/>
              <a:gd name="T28" fmla="*/ 325 w 718"/>
              <a:gd name="T29" fmla="*/ 381 h 474"/>
              <a:gd name="T30" fmla="*/ 316 w 718"/>
              <a:gd name="T31" fmla="*/ 353 h 474"/>
              <a:gd name="T32" fmla="*/ 261 w 718"/>
              <a:gd name="T33" fmla="*/ 335 h 474"/>
              <a:gd name="T34" fmla="*/ 188 w 718"/>
              <a:gd name="T35" fmla="*/ 271 h 474"/>
              <a:gd name="T36" fmla="*/ 142 w 718"/>
              <a:gd name="T37" fmla="*/ 262 h 474"/>
              <a:gd name="T38" fmla="*/ 51 w 718"/>
              <a:gd name="T39" fmla="*/ 225 h 474"/>
              <a:gd name="T40" fmla="*/ 14 w 718"/>
              <a:gd name="T41" fmla="*/ 152 h 474"/>
              <a:gd name="T42" fmla="*/ 5 w 718"/>
              <a:gd name="T43" fmla="*/ 51 h 474"/>
              <a:gd name="T44" fmla="*/ 87 w 718"/>
              <a:gd name="T45" fmla="*/ 61 h 474"/>
              <a:gd name="T46" fmla="*/ 96 w 718"/>
              <a:gd name="T47" fmla="*/ 88 h 474"/>
              <a:gd name="T48" fmla="*/ 115 w 718"/>
              <a:gd name="T49" fmla="*/ 106 h 474"/>
              <a:gd name="T50" fmla="*/ 142 w 718"/>
              <a:gd name="T51" fmla="*/ 207 h 474"/>
              <a:gd name="T52" fmla="*/ 78 w 718"/>
              <a:gd name="T53" fmla="*/ 271 h 474"/>
              <a:gd name="T54" fmla="*/ 51 w 718"/>
              <a:gd name="T55" fmla="*/ 298 h 47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18"/>
              <a:gd name="T85" fmla="*/ 0 h 474"/>
              <a:gd name="T86" fmla="*/ 718 w 718"/>
              <a:gd name="T87" fmla="*/ 474 h 47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18" h="474">
                <a:moveTo>
                  <a:pt x="87" y="399"/>
                </a:moveTo>
                <a:cubicBezTo>
                  <a:pt x="200" y="421"/>
                  <a:pt x="321" y="398"/>
                  <a:pt x="435" y="390"/>
                </a:cubicBezTo>
                <a:cubicBezTo>
                  <a:pt x="459" y="380"/>
                  <a:pt x="487" y="378"/>
                  <a:pt x="508" y="362"/>
                </a:cubicBezTo>
                <a:cubicBezTo>
                  <a:pt x="517" y="355"/>
                  <a:pt x="518" y="342"/>
                  <a:pt x="526" y="335"/>
                </a:cubicBezTo>
                <a:cubicBezTo>
                  <a:pt x="548" y="317"/>
                  <a:pt x="575" y="304"/>
                  <a:pt x="599" y="289"/>
                </a:cubicBezTo>
                <a:cubicBezTo>
                  <a:pt x="625" y="273"/>
                  <a:pt x="654" y="216"/>
                  <a:pt x="654" y="216"/>
                </a:cubicBezTo>
                <a:cubicBezTo>
                  <a:pt x="643" y="0"/>
                  <a:pt x="690" y="21"/>
                  <a:pt x="554" y="61"/>
                </a:cubicBezTo>
                <a:cubicBezTo>
                  <a:pt x="537" y="138"/>
                  <a:pt x="520" y="255"/>
                  <a:pt x="581" y="317"/>
                </a:cubicBezTo>
                <a:cubicBezTo>
                  <a:pt x="602" y="338"/>
                  <a:pt x="637" y="345"/>
                  <a:pt x="663" y="353"/>
                </a:cubicBezTo>
                <a:cubicBezTo>
                  <a:pt x="681" y="359"/>
                  <a:pt x="718" y="371"/>
                  <a:pt x="718" y="371"/>
                </a:cubicBezTo>
                <a:cubicBezTo>
                  <a:pt x="669" y="420"/>
                  <a:pt x="623" y="455"/>
                  <a:pt x="554" y="472"/>
                </a:cubicBezTo>
                <a:cubicBezTo>
                  <a:pt x="523" y="469"/>
                  <a:pt x="493" y="463"/>
                  <a:pt x="462" y="463"/>
                </a:cubicBezTo>
                <a:cubicBezTo>
                  <a:pt x="443" y="463"/>
                  <a:pt x="426" y="474"/>
                  <a:pt x="407" y="472"/>
                </a:cubicBezTo>
                <a:cubicBezTo>
                  <a:pt x="388" y="470"/>
                  <a:pt x="352" y="454"/>
                  <a:pt x="352" y="454"/>
                </a:cubicBezTo>
                <a:cubicBezTo>
                  <a:pt x="323" y="408"/>
                  <a:pt x="340" y="443"/>
                  <a:pt x="325" y="381"/>
                </a:cubicBezTo>
                <a:cubicBezTo>
                  <a:pt x="323" y="371"/>
                  <a:pt x="324" y="359"/>
                  <a:pt x="316" y="353"/>
                </a:cubicBezTo>
                <a:cubicBezTo>
                  <a:pt x="300" y="342"/>
                  <a:pt x="277" y="346"/>
                  <a:pt x="261" y="335"/>
                </a:cubicBezTo>
                <a:cubicBezTo>
                  <a:pt x="216" y="305"/>
                  <a:pt x="242" y="325"/>
                  <a:pt x="188" y="271"/>
                </a:cubicBezTo>
                <a:cubicBezTo>
                  <a:pt x="177" y="260"/>
                  <a:pt x="157" y="265"/>
                  <a:pt x="142" y="262"/>
                </a:cubicBezTo>
                <a:cubicBezTo>
                  <a:pt x="106" y="254"/>
                  <a:pt x="81" y="245"/>
                  <a:pt x="51" y="225"/>
                </a:cubicBezTo>
                <a:cubicBezTo>
                  <a:pt x="41" y="195"/>
                  <a:pt x="24" y="182"/>
                  <a:pt x="14" y="152"/>
                </a:cubicBezTo>
                <a:cubicBezTo>
                  <a:pt x="11" y="118"/>
                  <a:pt x="0" y="84"/>
                  <a:pt x="5" y="51"/>
                </a:cubicBezTo>
                <a:cubicBezTo>
                  <a:pt x="9" y="26"/>
                  <a:pt x="78" y="58"/>
                  <a:pt x="87" y="61"/>
                </a:cubicBezTo>
                <a:cubicBezTo>
                  <a:pt x="90" y="70"/>
                  <a:pt x="91" y="80"/>
                  <a:pt x="96" y="88"/>
                </a:cubicBezTo>
                <a:cubicBezTo>
                  <a:pt x="101" y="95"/>
                  <a:pt x="111" y="98"/>
                  <a:pt x="115" y="106"/>
                </a:cubicBezTo>
                <a:cubicBezTo>
                  <a:pt x="130" y="136"/>
                  <a:pt x="136" y="175"/>
                  <a:pt x="142" y="207"/>
                </a:cubicBezTo>
                <a:cubicBezTo>
                  <a:pt x="131" y="251"/>
                  <a:pt x="121" y="257"/>
                  <a:pt x="78" y="271"/>
                </a:cubicBezTo>
                <a:cubicBezTo>
                  <a:pt x="58" y="300"/>
                  <a:pt x="71" y="298"/>
                  <a:pt x="51" y="29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Freeform 7"/>
          <p:cNvSpPr>
            <a:spLocks/>
          </p:cNvSpPr>
          <p:nvPr/>
        </p:nvSpPr>
        <p:spPr bwMode="auto">
          <a:xfrm>
            <a:off x="1524000" y="2286000"/>
            <a:ext cx="1184275" cy="434975"/>
          </a:xfrm>
          <a:custGeom>
            <a:avLst/>
            <a:gdLst>
              <a:gd name="T0" fmla="*/ 0 w 746"/>
              <a:gd name="T1" fmla="*/ 0 h 274"/>
              <a:gd name="T2" fmla="*/ 128 w 746"/>
              <a:gd name="T3" fmla="*/ 110 h 274"/>
              <a:gd name="T4" fmla="*/ 192 w 746"/>
              <a:gd name="T5" fmla="*/ 128 h 274"/>
              <a:gd name="T6" fmla="*/ 722 w 746"/>
              <a:gd name="T7" fmla="*/ 274 h 274"/>
              <a:gd name="T8" fmla="*/ 722 w 746"/>
              <a:gd name="T9" fmla="*/ 110 h 274"/>
              <a:gd name="T10" fmla="*/ 649 w 746"/>
              <a:gd name="T11" fmla="*/ 119 h 274"/>
              <a:gd name="T12" fmla="*/ 585 w 746"/>
              <a:gd name="T13" fmla="*/ 174 h 274"/>
              <a:gd name="T14" fmla="*/ 576 w 746"/>
              <a:gd name="T15" fmla="*/ 201 h 274"/>
              <a:gd name="T16" fmla="*/ 439 w 746"/>
              <a:gd name="T17" fmla="*/ 238 h 274"/>
              <a:gd name="T18" fmla="*/ 36 w 746"/>
              <a:gd name="T19" fmla="*/ 201 h 274"/>
              <a:gd name="T20" fmla="*/ 100 w 746"/>
              <a:gd name="T21" fmla="*/ 119 h 274"/>
              <a:gd name="T22" fmla="*/ 247 w 746"/>
              <a:gd name="T23" fmla="*/ 91 h 274"/>
              <a:gd name="T24" fmla="*/ 448 w 746"/>
              <a:gd name="T25" fmla="*/ 91 h 2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6"/>
              <a:gd name="T40" fmla="*/ 0 h 274"/>
              <a:gd name="T41" fmla="*/ 746 w 746"/>
              <a:gd name="T42" fmla="*/ 274 h 2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6" h="274">
                <a:moveTo>
                  <a:pt x="0" y="0"/>
                </a:moveTo>
                <a:cubicBezTo>
                  <a:pt x="32" y="48"/>
                  <a:pt x="83" y="76"/>
                  <a:pt x="128" y="110"/>
                </a:cubicBezTo>
                <a:cubicBezTo>
                  <a:pt x="146" y="123"/>
                  <a:pt x="172" y="119"/>
                  <a:pt x="192" y="128"/>
                </a:cubicBezTo>
                <a:cubicBezTo>
                  <a:pt x="361" y="199"/>
                  <a:pt x="548" y="216"/>
                  <a:pt x="722" y="274"/>
                </a:cubicBezTo>
                <a:cubicBezTo>
                  <a:pt x="727" y="238"/>
                  <a:pt x="746" y="137"/>
                  <a:pt x="722" y="110"/>
                </a:cubicBezTo>
                <a:cubicBezTo>
                  <a:pt x="706" y="92"/>
                  <a:pt x="673" y="116"/>
                  <a:pt x="649" y="119"/>
                </a:cubicBezTo>
                <a:cubicBezTo>
                  <a:pt x="624" y="136"/>
                  <a:pt x="606" y="152"/>
                  <a:pt x="585" y="174"/>
                </a:cubicBezTo>
                <a:cubicBezTo>
                  <a:pt x="582" y="183"/>
                  <a:pt x="584" y="196"/>
                  <a:pt x="576" y="201"/>
                </a:cubicBezTo>
                <a:cubicBezTo>
                  <a:pt x="540" y="226"/>
                  <a:pt x="479" y="225"/>
                  <a:pt x="439" y="238"/>
                </a:cubicBezTo>
                <a:cubicBezTo>
                  <a:pt x="290" y="233"/>
                  <a:pt x="171" y="244"/>
                  <a:pt x="36" y="201"/>
                </a:cubicBezTo>
                <a:cubicBezTo>
                  <a:pt x="17" y="145"/>
                  <a:pt x="58" y="133"/>
                  <a:pt x="100" y="119"/>
                </a:cubicBezTo>
                <a:cubicBezTo>
                  <a:pt x="154" y="67"/>
                  <a:pt x="152" y="83"/>
                  <a:pt x="247" y="91"/>
                </a:cubicBezTo>
                <a:cubicBezTo>
                  <a:pt x="290" y="100"/>
                  <a:pt x="448" y="155"/>
                  <a:pt x="448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55650" y="4448175"/>
            <a:ext cx="3396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Amorphous</a:t>
            </a:r>
          </a:p>
          <a:p>
            <a:r>
              <a:rPr lang="en-US" sz="2400" dirty="0">
                <a:solidFill>
                  <a:srgbClr val="008000"/>
                </a:solidFill>
              </a:rPr>
              <a:t>(random entanglement)</a:t>
            </a:r>
          </a:p>
        </p:txBody>
      </p:sp>
      <p:sp>
        <p:nvSpPr>
          <p:cNvPr id="52233" name="Freeform 9"/>
          <p:cNvSpPr>
            <a:spLocks/>
          </p:cNvSpPr>
          <p:nvPr/>
        </p:nvSpPr>
        <p:spPr bwMode="auto">
          <a:xfrm>
            <a:off x="4600575" y="2308225"/>
            <a:ext cx="703263" cy="1335088"/>
          </a:xfrm>
          <a:custGeom>
            <a:avLst/>
            <a:gdLst>
              <a:gd name="T0" fmla="*/ 0 w 443"/>
              <a:gd name="T1" fmla="*/ 0 h 841"/>
              <a:gd name="T2" fmla="*/ 73 w 443"/>
              <a:gd name="T3" fmla="*/ 164 h 841"/>
              <a:gd name="T4" fmla="*/ 55 w 443"/>
              <a:gd name="T5" fmla="*/ 503 h 841"/>
              <a:gd name="T6" fmla="*/ 73 w 443"/>
              <a:gd name="T7" fmla="*/ 768 h 841"/>
              <a:gd name="T8" fmla="*/ 137 w 443"/>
              <a:gd name="T9" fmla="*/ 713 h 841"/>
              <a:gd name="T10" fmla="*/ 137 w 443"/>
              <a:gd name="T11" fmla="*/ 594 h 841"/>
              <a:gd name="T12" fmla="*/ 128 w 443"/>
              <a:gd name="T13" fmla="*/ 548 h 841"/>
              <a:gd name="T14" fmla="*/ 110 w 443"/>
              <a:gd name="T15" fmla="*/ 493 h 841"/>
              <a:gd name="T16" fmla="*/ 156 w 443"/>
              <a:gd name="T17" fmla="*/ 320 h 841"/>
              <a:gd name="T18" fmla="*/ 183 w 443"/>
              <a:gd name="T19" fmla="*/ 329 h 841"/>
              <a:gd name="T20" fmla="*/ 165 w 443"/>
              <a:gd name="T21" fmla="*/ 384 h 841"/>
              <a:gd name="T22" fmla="*/ 211 w 443"/>
              <a:gd name="T23" fmla="*/ 530 h 841"/>
              <a:gd name="T24" fmla="*/ 165 w 443"/>
              <a:gd name="T25" fmla="*/ 740 h 841"/>
              <a:gd name="T26" fmla="*/ 247 w 443"/>
              <a:gd name="T27" fmla="*/ 823 h 841"/>
              <a:gd name="T28" fmla="*/ 256 w 443"/>
              <a:gd name="T29" fmla="*/ 722 h 841"/>
              <a:gd name="T30" fmla="*/ 247 w 443"/>
              <a:gd name="T31" fmla="*/ 521 h 841"/>
              <a:gd name="T32" fmla="*/ 256 w 443"/>
              <a:gd name="T33" fmla="*/ 375 h 841"/>
              <a:gd name="T34" fmla="*/ 293 w 443"/>
              <a:gd name="T35" fmla="*/ 375 h 841"/>
              <a:gd name="T36" fmla="*/ 302 w 443"/>
              <a:gd name="T37" fmla="*/ 603 h 841"/>
              <a:gd name="T38" fmla="*/ 311 w 443"/>
              <a:gd name="T39" fmla="*/ 841 h 841"/>
              <a:gd name="T40" fmla="*/ 311 w 443"/>
              <a:gd name="T41" fmla="*/ 439 h 841"/>
              <a:gd name="T42" fmla="*/ 348 w 443"/>
              <a:gd name="T43" fmla="*/ 292 h 841"/>
              <a:gd name="T44" fmla="*/ 357 w 443"/>
              <a:gd name="T45" fmla="*/ 173 h 8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3"/>
              <a:gd name="T70" fmla="*/ 0 h 841"/>
              <a:gd name="T71" fmla="*/ 443 w 443"/>
              <a:gd name="T72" fmla="*/ 841 h 8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3" h="841">
                <a:moveTo>
                  <a:pt x="0" y="0"/>
                </a:moveTo>
                <a:cubicBezTo>
                  <a:pt x="41" y="58"/>
                  <a:pt x="23" y="114"/>
                  <a:pt x="73" y="164"/>
                </a:cubicBezTo>
                <a:cubicBezTo>
                  <a:pt x="75" y="199"/>
                  <a:pt x="114" y="441"/>
                  <a:pt x="55" y="503"/>
                </a:cubicBezTo>
                <a:cubicBezTo>
                  <a:pt x="43" y="591"/>
                  <a:pt x="23" y="690"/>
                  <a:pt x="73" y="768"/>
                </a:cubicBezTo>
                <a:cubicBezTo>
                  <a:pt x="109" y="756"/>
                  <a:pt x="116" y="744"/>
                  <a:pt x="137" y="713"/>
                </a:cubicBezTo>
                <a:cubicBezTo>
                  <a:pt x="115" y="646"/>
                  <a:pt x="115" y="660"/>
                  <a:pt x="137" y="594"/>
                </a:cubicBezTo>
                <a:cubicBezTo>
                  <a:pt x="134" y="579"/>
                  <a:pt x="132" y="563"/>
                  <a:pt x="128" y="548"/>
                </a:cubicBezTo>
                <a:cubicBezTo>
                  <a:pt x="123" y="529"/>
                  <a:pt x="110" y="493"/>
                  <a:pt x="110" y="493"/>
                </a:cubicBezTo>
                <a:cubicBezTo>
                  <a:pt x="122" y="434"/>
                  <a:pt x="110" y="364"/>
                  <a:pt x="156" y="320"/>
                </a:cubicBezTo>
                <a:cubicBezTo>
                  <a:pt x="165" y="323"/>
                  <a:pt x="182" y="320"/>
                  <a:pt x="183" y="329"/>
                </a:cubicBezTo>
                <a:cubicBezTo>
                  <a:pt x="186" y="348"/>
                  <a:pt x="165" y="384"/>
                  <a:pt x="165" y="384"/>
                </a:cubicBezTo>
                <a:cubicBezTo>
                  <a:pt x="196" y="430"/>
                  <a:pt x="192" y="479"/>
                  <a:pt x="211" y="530"/>
                </a:cubicBezTo>
                <a:cubicBezTo>
                  <a:pt x="192" y="600"/>
                  <a:pt x="188" y="671"/>
                  <a:pt x="165" y="740"/>
                </a:cubicBezTo>
                <a:cubicBezTo>
                  <a:pt x="187" y="808"/>
                  <a:pt x="176" y="803"/>
                  <a:pt x="247" y="823"/>
                </a:cubicBezTo>
                <a:cubicBezTo>
                  <a:pt x="270" y="753"/>
                  <a:pt x="269" y="787"/>
                  <a:pt x="256" y="722"/>
                </a:cubicBezTo>
                <a:cubicBezTo>
                  <a:pt x="263" y="633"/>
                  <a:pt x="266" y="598"/>
                  <a:pt x="247" y="521"/>
                </a:cubicBezTo>
                <a:cubicBezTo>
                  <a:pt x="250" y="472"/>
                  <a:pt x="248" y="423"/>
                  <a:pt x="256" y="375"/>
                </a:cubicBezTo>
                <a:cubicBezTo>
                  <a:pt x="263" y="331"/>
                  <a:pt x="286" y="368"/>
                  <a:pt x="293" y="375"/>
                </a:cubicBezTo>
                <a:cubicBezTo>
                  <a:pt x="285" y="507"/>
                  <a:pt x="286" y="502"/>
                  <a:pt x="302" y="603"/>
                </a:cubicBezTo>
                <a:cubicBezTo>
                  <a:pt x="286" y="683"/>
                  <a:pt x="300" y="761"/>
                  <a:pt x="311" y="841"/>
                </a:cubicBezTo>
                <a:cubicBezTo>
                  <a:pt x="443" y="798"/>
                  <a:pt x="350" y="556"/>
                  <a:pt x="311" y="439"/>
                </a:cubicBezTo>
                <a:cubicBezTo>
                  <a:pt x="319" y="385"/>
                  <a:pt x="332" y="343"/>
                  <a:pt x="348" y="292"/>
                </a:cubicBezTo>
                <a:cubicBezTo>
                  <a:pt x="357" y="180"/>
                  <a:pt x="357" y="219"/>
                  <a:pt x="357" y="1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>
            <a:off x="5065713" y="2466975"/>
            <a:ext cx="776287" cy="1422400"/>
          </a:xfrm>
          <a:custGeom>
            <a:avLst/>
            <a:gdLst>
              <a:gd name="T0" fmla="*/ 0 w 489"/>
              <a:gd name="T1" fmla="*/ 0 h 896"/>
              <a:gd name="T2" fmla="*/ 82 w 489"/>
              <a:gd name="T3" fmla="*/ 37 h 896"/>
              <a:gd name="T4" fmla="*/ 146 w 489"/>
              <a:gd name="T5" fmla="*/ 119 h 896"/>
              <a:gd name="T6" fmla="*/ 164 w 489"/>
              <a:gd name="T7" fmla="*/ 329 h 896"/>
              <a:gd name="T8" fmla="*/ 228 w 489"/>
              <a:gd name="T9" fmla="*/ 485 h 896"/>
              <a:gd name="T10" fmla="*/ 238 w 489"/>
              <a:gd name="T11" fmla="*/ 604 h 896"/>
              <a:gd name="T12" fmla="*/ 256 w 489"/>
              <a:gd name="T13" fmla="*/ 677 h 896"/>
              <a:gd name="T14" fmla="*/ 283 w 489"/>
              <a:gd name="T15" fmla="*/ 659 h 896"/>
              <a:gd name="T16" fmla="*/ 274 w 489"/>
              <a:gd name="T17" fmla="*/ 622 h 896"/>
              <a:gd name="T18" fmla="*/ 265 w 489"/>
              <a:gd name="T19" fmla="*/ 549 h 896"/>
              <a:gd name="T20" fmla="*/ 238 w 489"/>
              <a:gd name="T21" fmla="*/ 494 h 896"/>
              <a:gd name="T22" fmla="*/ 219 w 489"/>
              <a:gd name="T23" fmla="*/ 430 h 896"/>
              <a:gd name="T24" fmla="*/ 210 w 489"/>
              <a:gd name="T25" fmla="*/ 265 h 896"/>
              <a:gd name="T26" fmla="*/ 238 w 489"/>
              <a:gd name="T27" fmla="*/ 366 h 896"/>
              <a:gd name="T28" fmla="*/ 256 w 489"/>
              <a:gd name="T29" fmla="*/ 476 h 896"/>
              <a:gd name="T30" fmla="*/ 302 w 489"/>
              <a:gd name="T31" fmla="*/ 585 h 896"/>
              <a:gd name="T32" fmla="*/ 338 w 489"/>
              <a:gd name="T33" fmla="*/ 659 h 896"/>
              <a:gd name="T34" fmla="*/ 356 w 489"/>
              <a:gd name="T35" fmla="*/ 640 h 896"/>
              <a:gd name="T36" fmla="*/ 302 w 489"/>
              <a:gd name="T37" fmla="*/ 558 h 896"/>
              <a:gd name="T38" fmla="*/ 292 w 489"/>
              <a:gd name="T39" fmla="*/ 467 h 896"/>
              <a:gd name="T40" fmla="*/ 283 w 489"/>
              <a:gd name="T41" fmla="*/ 412 h 896"/>
              <a:gd name="T42" fmla="*/ 274 w 489"/>
              <a:gd name="T43" fmla="*/ 348 h 896"/>
              <a:gd name="T44" fmla="*/ 265 w 489"/>
              <a:gd name="T45" fmla="*/ 302 h 896"/>
              <a:gd name="T46" fmla="*/ 292 w 489"/>
              <a:gd name="T47" fmla="*/ 284 h 896"/>
              <a:gd name="T48" fmla="*/ 347 w 489"/>
              <a:gd name="T49" fmla="*/ 512 h 896"/>
              <a:gd name="T50" fmla="*/ 356 w 489"/>
              <a:gd name="T51" fmla="*/ 540 h 896"/>
              <a:gd name="T52" fmla="*/ 375 w 489"/>
              <a:gd name="T53" fmla="*/ 558 h 896"/>
              <a:gd name="T54" fmla="*/ 393 w 489"/>
              <a:gd name="T55" fmla="*/ 613 h 896"/>
              <a:gd name="T56" fmla="*/ 402 w 489"/>
              <a:gd name="T57" fmla="*/ 686 h 896"/>
              <a:gd name="T58" fmla="*/ 430 w 489"/>
              <a:gd name="T59" fmla="*/ 677 h 896"/>
              <a:gd name="T60" fmla="*/ 439 w 489"/>
              <a:gd name="T61" fmla="*/ 649 h 896"/>
              <a:gd name="T62" fmla="*/ 384 w 489"/>
              <a:gd name="T63" fmla="*/ 485 h 896"/>
              <a:gd name="T64" fmla="*/ 347 w 489"/>
              <a:gd name="T65" fmla="*/ 339 h 896"/>
              <a:gd name="T66" fmla="*/ 402 w 489"/>
              <a:gd name="T67" fmla="*/ 329 h 896"/>
              <a:gd name="T68" fmla="*/ 457 w 489"/>
              <a:gd name="T69" fmla="*/ 567 h 896"/>
              <a:gd name="T70" fmla="*/ 466 w 489"/>
              <a:gd name="T71" fmla="*/ 649 h 896"/>
              <a:gd name="T72" fmla="*/ 484 w 489"/>
              <a:gd name="T73" fmla="*/ 704 h 896"/>
              <a:gd name="T74" fmla="*/ 466 w 489"/>
              <a:gd name="T75" fmla="*/ 814 h 896"/>
              <a:gd name="T76" fmla="*/ 439 w 489"/>
              <a:gd name="T77" fmla="*/ 832 h 896"/>
              <a:gd name="T78" fmla="*/ 320 w 489"/>
              <a:gd name="T79" fmla="*/ 896 h 896"/>
              <a:gd name="T80" fmla="*/ 228 w 489"/>
              <a:gd name="T81" fmla="*/ 887 h 8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89"/>
              <a:gd name="T124" fmla="*/ 0 h 896"/>
              <a:gd name="T125" fmla="*/ 489 w 489"/>
              <a:gd name="T126" fmla="*/ 896 h 8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89" h="896">
                <a:moveTo>
                  <a:pt x="0" y="0"/>
                </a:moveTo>
                <a:cubicBezTo>
                  <a:pt x="5" y="2"/>
                  <a:pt x="74" y="29"/>
                  <a:pt x="82" y="37"/>
                </a:cubicBezTo>
                <a:cubicBezTo>
                  <a:pt x="107" y="62"/>
                  <a:pt x="121" y="94"/>
                  <a:pt x="146" y="119"/>
                </a:cubicBezTo>
                <a:cubicBezTo>
                  <a:pt x="175" y="210"/>
                  <a:pt x="145" y="107"/>
                  <a:pt x="164" y="329"/>
                </a:cubicBezTo>
                <a:cubicBezTo>
                  <a:pt x="169" y="383"/>
                  <a:pt x="199" y="440"/>
                  <a:pt x="228" y="485"/>
                </a:cubicBezTo>
                <a:cubicBezTo>
                  <a:pt x="231" y="525"/>
                  <a:pt x="232" y="565"/>
                  <a:pt x="238" y="604"/>
                </a:cubicBezTo>
                <a:cubicBezTo>
                  <a:pt x="242" y="629"/>
                  <a:pt x="256" y="677"/>
                  <a:pt x="256" y="677"/>
                </a:cubicBezTo>
                <a:cubicBezTo>
                  <a:pt x="265" y="671"/>
                  <a:pt x="280" y="669"/>
                  <a:pt x="283" y="659"/>
                </a:cubicBezTo>
                <a:cubicBezTo>
                  <a:pt x="287" y="647"/>
                  <a:pt x="276" y="635"/>
                  <a:pt x="274" y="622"/>
                </a:cubicBezTo>
                <a:cubicBezTo>
                  <a:pt x="270" y="598"/>
                  <a:pt x="269" y="573"/>
                  <a:pt x="265" y="549"/>
                </a:cubicBezTo>
                <a:cubicBezTo>
                  <a:pt x="259" y="513"/>
                  <a:pt x="255" y="527"/>
                  <a:pt x="238" y="494"/>
                </a:cubicBezTo>
                <a:cubicBezTo>
                  <a:pt x="229" y="476"/>
                  <a:pt x="224" y="449"/>
                  <a:pt x="219" y="430"/>
                </a:cubicBezTo>
                <a:cubicBezTo>
                  <a:pt x="212" y="362"/>
                  <a:pt x="199" y="330"/>
                  <a:pt x="210" y="265"/>
                </a:cubicBezTo>
                <a:cubicBezTo>
                  <a:pt x="266" y="285"/>
                  <a:pt x="246" y="308"/>
                  <a:pt x="238" y="366"/>
                </a:cubicBezTo>
                <a:cubicBezTo>
                  <a:pt x="262" y="467"/>
                  <a:pt x="227" y="314"/>
                  <a:pt x="256" y="476"/>
                </a:cubicBezTo>
                <a:cubicBezTo>
                  <a:pt x="262" y="512"/>
                  <a:pt x="290" y="551"/>
                  <a:pt x="302" y="585"/>
                </a:cubicBezTo>
                <a:cubicBezTo>
                  <a:pt x="325" y="651"/>
                  <a:pt x="306" y="625"/>
                  <a:pt x="338" y="659"/>
                </a:cubicBezTo>
                <a:cubicBezTo>
                  <a:pt x="344" y="653"/>
                  <a:pt x="354" y="649"/>
                  <a:pt x="356" y="640"/>
                </a:cubicBezTo>
                <a:cubicBezTo>
                  <a:pt x="362" y="612"/>
                  <a:pt x="318" y="574"/>
                  <a:pt x="302" y="558"/>
                </a:cubicBezTo>
                <a:cubicBezTo>
                  <a:pt x="299" y="528"/>
                  <a:pt x="300" y="497"/>
                  <a:pt x="292" y="467"/>
                </a:cubicBezTo>
                <a:cubicBezTo>
                  <a:pt x="275" y="401"/>
                  <a:pt x="258" y="511"/>
                  <a:pt x="283" y="412"/>
                </a:cubicBezTo>
                <a:cubicBezTo>
                  <a:pt x="280" y="391"/>
                  <a:pt x="277" y="369"/>
                  <a:pt x="274" y="348"/>
                </a:cubicBezTo>
                <a:cubicBezTo>
                  <a:pt x="271" y="333"/>
                  <a:pt x="261" y="317"/>
                  <a:pt x="265" y="302"/>
                </a:cubicBezTo>
                <a:cubicBezTo>
                  <a:pt x="268" y="292"/>
                  <a:pt x="283" y="290"/>
                  <a:pt x="292" y="284"/>
                </a:cubicBezTo>
                <a:cubicBezTo>
                  <a:pt x="351" y="340"/>
                  <a:pt x="300" y="442"/>
                  <a:pt x="347" y="512"/>
                </a:cubicBezTo>
                <a:cubicBezTo>
                  <a:pt x="350" y="521"/>
                  <a:pt x="351" y="532"/>
                  <a:pt x="356" y="540"/>
                </a:cubicBezTo>
                <a:cubicBezTo>
                  <a:pt x="361" y="547"/>
                  <a:pt x="371" y="550"/>
                  <a:pt x="375" y="558"/>
                </a:cubicBezTo>
                <a:cubicBezTo>
                  <a:pt x="384" y="575"/>
                  <a:pt x="393" y="613"/>
                  <a:pt x="393" y="613"/>
                </a:cubicBezTo>
                <a:cubicBezTo>
                  <a:pt x="396" y="637"/>
                  <a:pt x="390" y="665"/>
                  <a:pt x="402" y="686"/>
                </a:cubicBezTo>
                <a:cubicBezTo>
                  <a:pt x="407" y="694"/>
                  <a:pt x="423" y="684"/>
                  <a:pt x="430" y="677"/>
                </a:cubicBezTo>
                <a:cubicBezTo>
                  <a:pt x="437" y="670"/>
                  <a:pt x="436" y="658"/>
                  <a:pt x="439" y="649"/>
                </a:cubicBezTo>
                <a:cubicBezTo>
                  <a:pt x="420" y="594"/>
                  <a:pt x="417" y="534"/>
                  <a:pt x="384" y="485"/>
                </a:cubicBezTo>
                <a:cubicBezTo>
                  <a:pt x="369" y="437"/>
                  <a:pt x="363" y="387"/>
                  <a:pt x="347" y="339"/>
                </a:cubicBezTo>
                <a:cubicBezTo>
                  <a:pt x="362" y="293"/>
                  <a:pt x="373" y="286"/>
                  <a:pt x="402" y="329"/>
                </a:cubicBezTo>
                <a:cubicBezTo>
                  <a:pt x="411" y="412"/>
                  <a:pt x="431" y="488"/>
                  <a:pt x="457" y="567"/>
                </a:cubicBezTo>
                <a:cubicBezTo>
                  <a:pt x="460" y="594"/>
                  <a:pt x="461" y="622"/>
                  <a:pt x="466" y="649"/>
                </a:cubicBezTo>
                <a:cubicBezTo>
                  <a:pt x="470" y="668"/>
                  <a:pt x="484" y="704"/>
                  <a:pt x="484" y="704"/>
                </a:cubicBezTo>
                <a:cubicBezTo>
                  <a:pt x="480" y="741"/>
                  <a:pt x="489" y="785"/>
                  <a:pt x="466" y="814"/>
                </a:cubicBezTo>
                <a:cubicBezTo>
                  <a:pt x="459" y="822"/>
                  <a:pt x="447" y="825"/>
                  <a:pt x="439" y="832"/>
                </a:cubicBezTo>
                <a:cubicBezTo>
                  <a:pt x="374" y="889"/>
                  <a:pt x="406" y="879"/>
                  <a:pt x="320" y="896"/>
                </a:cubicBezTo>
                <a:cubicBezTo>
                  <a:pt x="289" y="893"/>
                  <a:pt x="228" y="887"/>
                  <a:pt x="228" y="8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>
            <a:off x="4529138" y="3478213"/>
            <a:ext cx="1100137" cy="774700"/>
          </a:xfrm>
          <a:custGeom>
            <a:avLst/>
            <a:gdLst>
              <a:gd name="T0" fmla="*/ 0 w 693"/>
              <a:gd name="T1" fmla="*/ 177 h 488"/>
              <a:gd name="T2" fmla="*/ 201 w 693"/>
              <a:gd name="T3" fmla="*/ 140 h 488"/>
              <a:gd name="T4" fmla="*/ 365 w 693"/>
              <a:gd name="T5" fmla="*/ 113 h 488"/>
              <a:gd name="T6" fmla="*/ 457 w 693"/>
              <a:gd name="T7" fmla="*/ 49 h 488"/>
              <a:gd name="T8" fmla="*/ 576 w 693"/>
              <a:gd name="T9" fmla="*/ 12 h 488"/>
              <a:gd name="T10" fmla="*/ 512 w 693"/>
              <a:gd name="T11" fmla="*/ 76 h 488"/>
              <a:gd name="T12" fmla="*/ 411 w 693"/>
              <a:gd name="T13" fmla="*/ 131 h 488"/>
              <a:gd name="T14" fmla="*/ 347 w 693"/>
              <a:gd name="T15" fmla="*/ 150 h 488"/>
              <a:gd name="T16" fmla="*/ 274 w 693"/>
              <a:gd name="T17" fmla="*/ 195 h 488"/>
              <a:gd name="T18" fmla="*/ 210 w 693"/>
              <a:gd name="T19" fmla="*/ 259 h 488"/>
              <a:gd name="T20" fmla="*/ 256 w 693"/>
              <a:gd name="T21" fmla="*/ 250 h 488"/>
              <a:gd name="T22" fmla="*/ 329 w 693"/>
              <a:gd name="T23" fmla="*/ 241 h 488"/>
              <a:gd name="T24" fmla="*/ 402 w 693"/>
              <a:gd name="T25" fmla="*/ 204 h 488"/>
              <a:gd name="T26" fmla="*/ 420 w 693"/>
              <a:gd name="T27" fmla="*/ 177 h 488"/>
              <a:gd name="T28" fmla="*/ 493 w 693"/>
              <a:gd name="T29" fmla="*/ 159 h 488"/>
              <a:gd name="T30" fmla="*/ 566 w 693"/>
              <a:gd name="T31" fmla="*/ 113 h 488"/>
              <a:gd name="T32" fmla="*/ 621 w 693"/>
              <a:gd name="T33" fmla="*/ 95 h 488"/>
              <a:gd name="T34" fmla="*/ 649 w 693"/>
              <a:gd name="T35" fmla="*/ 104 h 488"/>
              <a:gd name="T36" fmla="*/ 603 w 693"/>
              <a:gd name="T37" fmla="*/ 140 h 488"/>
              <a:gd name="T38" fmla="*/ 530 w 693"/>
              <a:gd name="T39" fmla="*/ 177 h 488"/>
              <a:gd name="T40" fmla="*/ 448 w 693"/>
              <a:gd name="T41" fmla="*/ 232 h 488"/>
              <a:gd name="T42" fmla="*/ 402 w 693"/>
              <a:gd name="T43" fmla="*/ 241 h 488"/>
              <a:gd name="T44" fmla="*/ 347 w 693"/>
              <a:gd name="T45" fmla="*/ 259 h 488"/>
              <a:gd name="T46" fmla="*/ 320 w 693"/>
              <a:gd name="T47" fmla="*/ 268 h 488"/>
              <a:gd name="T48" fmla="*/ 246 w 693"/>
              <a:gd name="T49" fmla="*/ 287 h 488"/>
              <a:gd name="T50" fmla="*/ 182 w 693"/>
              <a:gd name="T51" fmla="*/ 351 h 488"/>
              <a:gd name="T52" fmla="*/ 237 w 693"/>
              <a:gd name="T53" fmla="*/ 351 h 488"/>
              <a:gd name="T54" fmla="*/ 338 w 693"/>
              <a:gd name="T55" fmla="*/ 360 h 488"/>
              <a:gd name="T56" fmla="*/ 493 w 693"/>
              <a:gd name="T57" fmla="*/ 278 h 488"/>
              <a:gd name="T58" fmla="*/ 576 w 693"/>
              <a:gd name="T59" fmla="*/ 232 h 488"/>
              <a:gd name="T60" fmla="*/ 667 w 693"/>
              <a:gd name="T61" fmla="*/ 159 h 488"/>
              <a:gd name="T62" fmla="*/ 685 w 693"/>
              <a:gd name="T63" fmla="*/ 140 h 488"/>
              <a:gd name="T64" fmla="*/ 658 w 693"/>
              <a:gd name="T65" fmla="*/ 195 h 488"/>
              <a:gd name="T66" fmla="*/ 493 w 693"/>
              <a:gd name="T67" fmla="*/ 314 h 488"/>
              <a:gd name="T68" fmla="*/ 411 w 693"/>
              <a:gd name="T69" fmla="*/ 360 h 488"/>
              <a:gd name="T70" fmla="*/ 292 w 693"/>
              <a:gd name="T71" fmla="*/ 406 h 488"/>
              <a:gd name="T72" fmla="*/ 201 w 693"/>
              <a:gd name="T73" fmla="*/ 424 h 488"/>
              <a:gd name="T74" fmla="*/ 146 w 693"/>
              <a:gd name="T75" fmla="*/ 460 h 488"/>
              <a:gd name="T76" fmla="*/ 128 w 693"/>
              <a:gd name="T77" fmla="*/ 479 h 488"/>
              <a:gd name="T78" fmla="*/ 82 w 693"/>
              <a:gd name="T79" fmla="*/ 488 h 48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3"/>
              <a:gd name="T121" fmla="*/ 0 h 488"/>
              <a:gd name="T122" fmla="*/ 693 w 693"/>
              <a:gd name="T123" fmla="*/ 488 h 48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3" h="488">
                <a:moveTo>
                  <a:pt x="0" y="177"/>
                </a:moveTo>
                <a:cubicBezTo>
                  <a:pt x="70" y="162"/>
                  <a:pt x="130" y="149"/>
                  <a:pt x="201" y="140"/>
                </a:cubicBezTo>
                <a:cubicBezTo>
                  <a:pt x="278" y="89"/>
                  <a:pt x="167" y="156"/>
                  <a:pt x="365" y="113"/>
                </a:cubicBezTo>
                <a:cubicBezTo>
                  <a:pt x="372" y="112"/>
                  <a:pt x="425" y="59"/>
                  <a:pt x="457" y="49"/>
                </a:cubicBezTo>
                <a:cubicBezTo>
                  <a:pt x="521" y="1"/>
                  <a:pt x="488" y="0"/>
                  <a:pt x="576" y="12"/>
                </a:cubicBezTo>
                <a:cubicBezTo>
                  <a:pt x="559" y="74"/>
                  <a:pt x="556" y="40"/>
                  <a:pt x="512" y="76"/>
                </a:cubicBezTo>
                <a:cubicBezTo>
                  <a:pt x="483" y="99"/>
                  <a:pt x="448" y="121"/>
                  <a:pt x="411" y="131"/>
                </a:cubicBezTo>
                <a:cubicBezTo>
                  <a:pt x="389" y="137"/>
                  <a:pt x="367" y="140"/>
                  <a:pt x="347" y="150"/>
                </a:cubicBezTo>
                <a:cubicBezTo>
                  <a:pt x="318" y="165"/>
                  <a:pt x="306" y="184"/>
                  <a:pt x="274" y="195"/>
                </a:cubicBezTo>
                <a:cubicBezTo>
                  <a:pt x="254" y="225"/>
                  <a:pt x="240" y="239"/>
                  <a:pt x="210" y="259"/>
                </a:cubicBezTo>
                <a:cubicBezTo>
                  <a:pt x="275" y="281"/>
                  <a:pt x="203" y="266"/>
                  <a:pt x="256" y="250"/>
                </a:cubicBezTo>
                <a:cubicBezTo>
                  <a:pt x="280" y="243"/>
                  <a:pt x="305" y="244"/>
                  <a:pt x="329" y="241"/>
                </a:cubicBezTo>
                <a:cubicBezTo>
                  <a:pt x="376" y="226"/>
                  <a:pt x="378" y="235"/>
                  <a:pt x="402" y="204"/>
                </a:cubicBezTo>
                <a:cubicBezTo>
                  <a:pt x="409" y="195"/>
                  <a:pt x="411" y="184"/>
                  <a:pt x="420" y="177"/>
                </a:cubicBezTo>
                <a:cubicBezTo>
                  <a:pt x="429" y="170"/>
                  <a:pt x="491" y="159"/>
                  <a:pt x="493" y="159"/>
                </a:cubicBezTo>
                <a:cubicBezTo>
                  <a:pt x="512" y="140"/>
                  <a:pt x="541" y="124"/>
                  <a:pt x="566" y="113"/>
                </a:cubicBezTo>
                <a:cubicBezTo>
                  <a:pt x="584" y="105"/>
                  <a:pt x="621" y="95"/>
                  <a:pt x="621" y="95"/>
                </a:cubicBezTo>
                <a:cubicBezTo>
                  <a:pt x="630" y="98"/>
                  <a:pt x="646" y="95"/>
                  <a:pt x="649" y="104"/>
                </a:cubicBezTo>
                <a:cubicBezTo>
                  <a:pt x="652" y="112"/>
                  <a:pt x="619" y="127"/>
                  <a:pt x="603" y="140"/>
                </a:cubicBezTo>
                <a:cubicBezTo>
                  <a:pt x="557" y="178"/>
                  <a:pt x="626" y="146"/>
                  <a:pt x="530" y="177"/>
                </a:cubicBezTo>
                <a:cubicBezTo>
                  <a:pt x="499" y="187"/>
                  <a:pt x="475" y="214"/>
                  <a:pt x="448" y="232"/>
                </a:cubicBezTo>
                <a:cubicBezTo>
                  <a:pt x="435" y="241"/>
                  <a:pt x="417" y="237"/>
                  <a:pt x="402" y="241"/>
                </a:cubicBezTo>
                <a:cubicBezTo>
                  <a:pt x="383" y="246"/>
                  <a:pt x="365" y="253"/>
                  <a:pt x="347" y="259"/>
                </a:cubicBezTo>
                <a:cubicBezTo>
                  <a:pt x="338" y="262"/>
                  <a:pt x="320" y="268"/>
                  <a:pt x="320" y="268"/>
                </a:cubicBezTo>
                <a:cubicBezTo>
                  <a:pt x="293" y="295"/>
                  <a:pt x="282" y="299"/>
                  <a:pt x="246" y="287"/>
                </a:cubicBezTo>
                <a:cubicBezTo>
                  <a:pt x="218" y="306"/>
                  <a:pt x="205" y="328"/>
                  <a:pt x="182" y="351"/>
                </a:cubicBezTo>
                <a:cubicBezTo>
                  <a:pt x="258" y="375"/>
                  <a:pt x="163" y="351"/>
                  <a:pt x="237" y="351"/>
                </a:cubicBezTo>
                <a:cubicBezTo>
                  <a:pt x="271" y="351"/>
                  <a:pt x="304" y="357"/>
                  <a:pt x="338" y="360"/>
                </a:cubicBezTo>
                <a:cubicBezTo>
                  <a:pt x="403" y="317"/>
                  <a:pt x="411" y="291"/>
                  <a:pt x="493" y="278"/>
                </a:cubicBezTo>
                <a:cubicBezTo>
                  <a:pt x="521" y="259"/>
                  <a:pt x="548" y="250"/>
                  <a:pt x="576" y="232"/>
                </a:cubicBezTo>
                <a:cubicBezTo>
                  <a:pt x="598" y="198"/>
                  <a:pt x="628" y="172"/>
                  <a:pt x="667" y="159"/>
                </a:cubicBezTo>
                <a:cubicBezTo>
                  <a:pt x="673" y="153"/>
                  <a:pt x="679" y="134"/>
                  <a:pt x="685" y="140"/>
                </a:cubicBezTo>
                <a:cubicBezTo>
                  <a:pt x="693" y="148"/>
                  <a:pt x="659" y="193"/>
                  <a:pt x="658" y="195"/>
                </a:cubicBezTo>
                <a:cubicBezTo>
                  <a:pt x="631" y="229"/>
                  <a:pt x="537" y="300"/>
                  <a:pt x="493" y="314"/>
                </a:cubicBezTo>
                <a:cubicBezTo>
                  <a:pt x="430" y="356"/>
                  <a:pt x="459" y="344"/>
                  <a:pt x="411" y="360"/>
                </a:cubicBezTo>
                <a:cubicBezTo>
                  <a:pt x="380" y="407"/>
                  <a:pt x="351" y="398"/>
                  <a:pt x="292" y="406"/>
                </a:cubicBezTo>
                <a:cubicBezTo>
                  <a:pt x="263" y="416"/>
                  <a:pt x="230" y="413"/>
                  <a:pt x="201" y="424"/>
                </a:cubicBezTo>
                <a:cubicBezTo>
                  <a:pt x="181" y="432"/>
                  <a:pt x="164" y="448"/>
                  <a:pt x="146" y="460"/>
                </a:cubicBezTo>
                <a:cubicBezTo>
                  <a:pt x="139" y="465"/>
                  <a:pt x="136" y="476"/>
                  <a:pt x="128" y="479"/>
                </a:cubicBezTo>
                <a:cubicBezTo>
                  <a:pt x="114" y="485"/>
                  <a:pt x="82" y="488"/>
                  <a:pt x="82" y="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4848225" y="2063750"/>
            <a:ext cx="1668463" cy="803275"/>
          </a:xfrm>
          <a:custGeom>
            <a:avLst/>
            <a:gdLst>
              <a:gd name="T0" fmla="*/ 0 w 1051"/>
              <a:gd name="T1" fmla="*/ 318 h 506"/>
              <a:gd name="T2" fmla="*/ 439 w 1051"/>
              <a:gd name="T3" fmla="*/ 327 h 506"/>
              <a:gd name="T4" fmla="*/ 466 w 1051"/>
              <a:gd name="T5" fmla="*/ 309 h 506"/>
              <a:gd name="T6" fmla="*/ 695 w 1051"/>
              <a:gd name="T7" fmla="*/ 337 h 506"/>
              <a:gd name="T8" fmla="*/ 941 w 1051"/>
              <a:gd name="T9" fmla="*/ 309 h 506"/>
              <a:gd name="T10" fmla="*/ 539 w 1051"/>
              <a:gd name="T11" fmla="*/ 282 h 506"/>
              <a:gd name="T12" fmla="*/ 365 w 1051"/>
              <a:gd name="T13" fmla="*/ 254 h 506"/>
              <a:gd name="T14" fmla="*/ 393 w 1051"/>
              <a:gd name="T15" fmla="*/ 245 h 506"/>
              <a:gd name="T16" fmla="*/ 521 w 1051"/>
              <a:gd name="T17" fmla="*/ 282 h 506"/>
              <a:gd name="T18" fmla="*/ 567 w 1051"/>
              <a:gd name="T19" fmla="*/ 273 h 506"/>
              <a:gd name="T20" fmla="*/ 594 w 1051"/>
              <a:gd name="T21" fmla="*/ 263 h 506"/>
              <a:gd name="T22" fmla="*/ 649 w 1051"/>
              <a:gd name="T23" fmla="*/ 282 h 506"/>
              <a:gd name="T24" fmla="*/ 804 w 1051"/>
              <a:gd name="T25" fmla="*/ 273 h 506"/>
              <a:gd name="T26" fmla="*/ 859 w 1051"/>
              <a:gd name="T27" fmla="*/ 263 h 506"/>
              <a:gd name="T28" fmla="*/ 914 w 1051"/>
              <a:gd name="T29" fmla="*/ 282 h 506"/>
              <a:gd name="T30" fmla="*/ 905 w 1051"/>
              <a:gd name="T31" fmla="*/ 236 h 506"/>
              <a:gd name="T32" fmla="*/ 429 w 1051"/>
              <a:gd name="T33" fmla="*/ 227 h 506"/>
              <a:gd name="T34" fmla="*/ 384 w 1051"/>
              <a:gd name="T35" fmla="*/ 199 h 506"/>
              <a:gd name="T36" fmla="*/ 859 w 1051"/>
              <a:gd name="T37" fmla="*/ 236 h 506"/>
              <a:gd name="T38" fmla="*/ 960 w 1051"/>
              <a:gd name="T39" fmla="*/ 199 h 506"/>
              <a:gd name="T40" fmla="*/ 941 w 1051"/>
              <a:gd name="T41" fmla="*/ 181 h 506"/>
              <a:gd name="T42" fmla="*/ 887 w 1051"/>
              <a:gd name="T43" fmla="*/ 163 h 506"/>
              <a:gd name="T44" fmla="*/ 585 w 1051"/>
              <a:gd name="T45" fmla="*/ 199 h 506"/>
              <a:gd name="T46" fmla="*/ 393 w 1051"/>
              <a:gd name="T47" fmla="*/ 181 h 506"/>
              <a:gd name="T48" fmla="*/ 375 w 1051"/>
              <a:gd name="T49" fmla="*/ 154 h 506"/>
              <a:gd name="T50" fmla="*/ 356 w 1051"/>
              <a:gd name="T51" fmla="*/ 135 h 506"/>
              <a:gd name="T52" fmla="*/ 539 w 1051"/>
              <a:gd name="T53" fmla="*/ 163 h 506"/>
              <a:gd name="T54" fmla="*/ 859 w 1051"/>
              <a:gd name="T55" fmla="*/ 181 h 506"/>
              <a:gd name="T56" fmla="*/ 951 w 1051"/>
              <a:gd name="T57" fmla="*/ 172 h 506"/>
              <a:gd name="T58" fmla="*/ 960 w 1051"/>
              <a:gd name="T59" fmla="*/ 145 h 506"/>
              <a:gd name="T60" fmla="*/ 896 w 1051"/>
              <a:gd name="T61" fmla="*/ 126 h 506"/>
              <a:gd name="T62" fmla="*/ 804 w 1051"/>
              <a:gd name="T63" fmla="*/ 117 h 506"/>
              <a:gd name="T64" fmla="*/ 393 w 1051"/>
              <a:gd name="T65" fmla="*/ 108 h 506"/>
              <a:gd name="T66" fmla="*/ 448 w 1051"/>
              <a:gd name="T67" fmla="*/ 90 h 506"/>
              <a:gd name="T68" fmla="*/ 631 w 1051"/>
              <a:gd name="T69" fmla="*/ 108 h 506"/>
              <a:gd name="T70" fmla="*/ 786 w 1051"/>
              <a:gd name="T71" fmla="*/ 126 h 506"/>
              <a:gd name="T72" fmla="*/ 887 w 1051"/>
              <a:gd name="T73" fmla="*/ 117 h 506"/>
              <a:gd name="T74" fmla="*/ 951 w 1051"/>
              <a:gd name="T75" fmla="*/ 108 h 506"/>
              <a:gd name="T76" fmla="*/ 932 w 1051"/>
              <a:gd name="T77" fmla="*/ 90 h 506"/>
              <a:gd name="T78" fmla="*/ 877 w 1051"/>
              <a:gd name="T79" fmla="*/ 62 h 506"/>
              <a:gd name="T80" fmla="*/ 631 w 1051"/>
              <a:gd name="T81" fmla="*/ 44 h 506"/>
              <a:gd name="T82" fmla="*/ 375 w 1051"/>
              <a:gd name="T83" fmla="*/ 44 h 506"/>
              <a:gd name="T84" fmla="*/ 365 w 1051"/>
              <a:gd name="T85" fmla="*/ 17 h 506"/>
              <a:gd name="T86" fmla="*/ 457 w 1051"/>
              <a:gd name="T87" fmla="*/ 35 h 506"/>
              <a:gd name="T88" fmla="*/ 786 w 1051"/>
              <a:gd name="T89" fmla="*/ 62 h 506"/>
              <a:gd name="T90" fmla="*/ 1005 w 1051"/>
              <a:gd name="T91" fmla="*/ 53 h 506"/>
              <a:gd name="T92" fmla="*/ 1051 w 1051"/>
              <a:gd name="T93" fmla="*/ 81 h 506"/>
              <a:gd name="T94" fmla="*/ 1033 w 1051"/>
              <a:gd name="T95" fmla="*/ 135 h 506"/>
              <a:gd name="T96" fmla="*/ 1024 w 1051"/>
              <a:gd name="T97" fmla="*/ 172 h 506"/>
              <a:gd name="T98" fmla="*/ 987 w 1051"/>
              <a:gd name="T99" fmla="*/ 209 h 506"/>
              <a:gd name="T100" fmla="*/ 969 w 1051"/>
              <a:gd name="T101" fmla="*/ 236 h 506"/>
              <a:gd name="T102" fmla="*/ 923 w 1051"/>
              <a:gd name="T103" fmla="*/ 254 h 506"/>
              <a:gd name="T104" fmla="*/ 914 w 1051"/>
              <a:gd name="T105" fmla="*/ 282 h 506"/>
              <a:gd name="T106" fmla="*/ 887 w 1051"/>
              <a:gd name="T107" fmla="*/ 309 h 506"/>
              <a:gd name="T108" fmla="*/ 877 w 1051"/>
              <a:gd name="T109" fmla="*/ 382 h 506"/>
              <a:gd name="T110" fmla="*/ 832 w 1051"/>
              <a:gd name="T111" fmla="*/ 419 h 506"/>
              <a:gd name="T112" fmla="*/ 722 w 1051"/>
              <a:gd name="T113" fmla="*/ 465 h 506"/>
              <a:gd name="T114" fmla="*/ 521 w 1051"/>
              <a:gd name="T115" fmla="*/ 474 h 506"/>
              <a:gd name="T116" fmla="*/ 448 w 1051"/>
              <a:gd name="T117" fmla="*/ 465 h 5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51"/>
              <a:gd name="T178" fmla="*/ 0 h 506"/>
              <a:gd name="T179" fmla="*/ 1051 w 1051"/>
              <a:gd name="T180" fmla="*/ 506 h 50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51" h="506">
                <a:moveTo>
                  <a:pt x="0" y="318"/>
                </a:moveTo>
                <a:cubicBezTo>
                  <a:pt x="142" y="272"/>
                  <a:pt x="294" y="292"/>
                  <a:pt x="439" y="327"/>
                </a:cubicBezTo>
                <a:cubicBezTo>
                  <a:pt x="448" y="321"/>
                  <a:pt x="455" y="310"/>
                  <a:pt x="466" y="309"/>
                </a:cubicBezTo>
                <a:cubicBezTo>
                  <a:pt x="495" y="306"/>
                  <a:pt x="680" y="336"/>
                  <a:pt x="695" y="337"/>
                </a:cubicBezTo>
                <a:cubicBezTo>
                  <a:pt x="771" y="331"/>
                  <a:pt x="866" y="334"/>
                  <a:pt x="941" y="309"/>
                </a:cubicBezTo>
                <a:cubicBezTo>
                  <a:pt x="822" y="269"/>
                  <a:pt x="637" y="285"/>
                  <a:pt x="539" y="282"/>
                </a:cubicBezTo>
                <a:cubicBezTo>
                  <a:pt x="481" y="271"/>
                  <a:pt x="423" y="265"/>
                  <a:pt x="365" y="254"/>
                </a:cubicBezTo>
                <a:cubicBezTo>
                  <a:pt x="374" y="251"/>
                  <a:pt x="383" y="244"/>
                  <a:pt x="393" y="245"/>
                </a:cubicBezTo>
                <a:cubicBezTo>
                  <a:pt x="432" y="249"/>
                  <a:pt x="482" y="274"/>
                  <a:pt x="521" y="282"/>
                </a:cubicBezTo>
                <a:cubicBezTo>
                  <a:pt x="536" y="279"/>
                  <a:pt x="552" y="277"/>
                  <a:pt x="567" y="273"/>
                </a:cubicBezTo>
                <a:cubicBezTo>
                  <a:pt x="576" y="271"/>
                  <a:pt x="584" y="263"/>
                  <a:pt x="594" y="263"/>
                </a:cubicBezTo>
                <a:cubicBezTo>
                  <a:pt x="613" y="263"/>
                  <a:pt x="631" y="276"/>
                  <a:pt x="649" y="282"/>
                </a:cubicBezTo>
                <a:cubicBezTo>
                  <a:pt x="701" y="279"/>
                  <a:pt x="752" y="278"/>
                  <a:pt x="804" y="273"/>
                </a:cubicBezTo>
                <a:cubicBezTo>
                  <a:pt x="823" y="271"/>
                  <a:pt x="840" y="261"/>
                  <a:pt x="859" y="263"/>
                </a:cubicBezTo>
                <a:cubicBezTo>
                  <a:pt x="878" y="265"/>
                  <a:pt x="914" y="282"/>
                  <a:pt x="914" y="282"/>
                </a:cubicBezTo>
                <a:cubicBezTo>
                  <a:pt x="955" y="268"/>
                  <a:pt x="974" y="238"/>
                  <a:pt x="905" y="236"/>
                </a:cubicBezTo>
                <a:cubicBezTo>
                  <a:pt x="746" y="231"/>
                  <a:pt x="588" y="230"/>
                  <a:pt x="429" y="227"/>
                </a:cubicBezTo>
                <a:cubicBezTo>
                  <a:pt x="346" y="207"/>
                  <a:pt x="332" y="217"/>
                  <a:pt x="384" y="199"/>
                </a:cubicBezTo>
                <a:cubicBezTo>
                  <a:pt x="538" y="242"/>
                  <a:pt x="701" y="231"/>
                  <a:pt x="859" y="236"/>
                </a:cubicBezTo>
                <a:cubicBezTo>
                  <a:pt x="917" y="244"/>
                  <a:pt x="941" y="257"/>
                  <a:pt x="960" y="199"/>
                </a:cubicBezTo>
                <a:cubicBezTo>
                  <a:pt x="954" y="193"/>
                  <a:pt x="949" y="185"/>
                  <a:pt x="941" y="181"/>
                </a:cubicBezTo>
                <a:cubicBezTo>
                  <a:pt x="924" y="173"/>
                  <a:pt x="887" y="163"/>
                  <a:pt x="887" y="163"/>
                </a:cubicBezTo>
                <a:cubicBezTo>
                  <a:pt x="793" y="193"/>
                  <a:pt x="684" y="180"/>
                  <a:pt x="585" y="199"/>
                </a:cubicBezTo>
                <a:cubicBezTo>
                  <a:pt x="521" y="193"/>
                  <a:pt x="457" y="187"/>
                  <a:pt x="393" y="181"/>
                </a:cubicBezTo>
                <a:cubicBezTo>
                  <a:pt x="382" y="180"/>
                  <a:pt x="382" y="162"/>
                  <a:pt x="375" y="154"/>
                </a:cubicBezTo>
                <a:cubicBezTo>
                  <a:pt x="369" y="147"/>
                  <a:pt x="347" y="135"/>
                  <a:pt x="356" y="135"/>
                </a:cubicBezTo>
                <a:cubicBezTo>
                  <a:pt x="418" y="135"/>
                  <a:pt x="478" y="155"/>
                  <a:pt x="539" y="163"/>
                </a:cubicBezTo>
                <a:cubicBezTo>
                  <a:pt x="692" y="155"/>
                  <a:pt x="728" y="155"/>
                  <a:pt x="859" y="181"/>
                </a:cubicBezTo>
                <a:cubicBezTo>
                  <a:pt x="890" y="178"/>
                  <a:pt x="922" y="182"/>
                  <a:pt x="951" y="172"/>
                </a:cubicBezTo>
                <a:cubicBezTo>
                  <a:pt x="960" y="169"/>
                  <a:pt x="966" y="153"/>
                  <a:pt x="960" y="145"/>
                </a:cubicBezTo>
                <a:cubicBezTo>
                  <a:pt x="947" y="127"/>
                  <a:pt x="917" y="133"/>
                  <a:pt x="896" y="126"/>
                </a:cubicBezTo>
                <a:cubicBezTo>
                  <a:pt x="859" y="138"/>
                  <a:pt x="841" y="126"/>
                  <a:pt x="804" y="117"/>
                </a:cubicBezTo>
                <a:cubicBezTo>
                  <a:pt x="649" y="121"/>
                  <a:pt x="528" y="153"/>
                  <a:pt x="393" y="108"/>
                </a:cubicBezTo>
                <a:cubicBezTo>
                  <a:pt x="377" y="60"/>
                  <a:pt x="375" y="82"/>
                  <a:pt x="448" y="90"/>
                </a:cubicBezTo>
                <a:cubicBezTo>
                  <a:pt x="509" y="97"/>
                  <a:pt x="631" y="108"/>
                  <a:pt x="631" y="108"/>
                </a:cubicBezTo>
                <a:cubicBezTo>
                  <a:pt x="682" y="91"/>
                  <a:pt x="736" y="109"/>
                  <a:pt x="786" y="126"/>
                </a:cubicBezTo>
                <a:cubicBezTo>
                  <a:pt x="820" y="123"/>
                  <a:pt x="853" y="121"/>
                  <a:pt x="887" y="117"/>
                </a:cubicBezTo>
                <a:cubicBezTo>
                  <a:pt x="908" y="115"/>
                  <a:pt x="933" y="119"/>
                  <a:pt x="951" y="108"/>
                </a:cubicBezTo>
                <a:cubicBezTo>
                  <a:pt x="958" y="104"/>
                  <a:pt x="938" y="96"/>
                  <a:pt x="932" y="90"/>
                </a:cubicBezTo>
                <a:cubicBezTo>
                  <a:pt x="903" y="61"/>
                  <a:pt x="925" y="74"/>
                  <a:pt x="877" y="62"/>
                </a:cubicBezTo>
                <a:cubicBezTo>
                  <a:pt x="793" y="76"/>
                  <a:pt x="715" y="54"/>
                  <a:pt x="631" y="44"/>
                </a:cubicBezTo>
                <a:cubicBezTo>
                  <a:pt x="546" y="48"/>
                  <a:pt x="453" y="78"/>
                  <a:pt x="375" y="44"/>
                </a:cubicBezTo>
                <a:cubicBezTo>
                  <a:pt x="366" y="40"/>
                  <a:pt x="368" y="26"/>
                  <a:pt x="365" y="17"/>
                </a:cubicBezTo>
                <a:cubicBezTo>
                  <a:pt x="411" y="0"/>
                  <a:pt x="412" y="24"/>
                  <a:pt x="457" y="35"/>
                </a:cubicBezTo>
                <a:cubicBezTo>
                  <a:pt x="559" y="60"/>
                  <a:pt x="684" y="56"/>
                  <a:pt x="786" y="62"/>
                </a:cubicBezTo>
                <a:cubicBezTo>
                  <a:pt x="860" y="48"/>
                  <a:pt x="931" y="68"/>
                  <a:pt x="1005" y="53"/>
                </a:cubicBezTo>
                <a:cubicBezTo>
                  <a:pt x="1014" y="56"/>
                  <a:pt x="1051" y="63"/>
                  <a:pt x="1051" y="81"/>
                </a:cubicBezTo>
                <a:cubicBezTo>
                  <a:pt x="1051" y="100"/>
                  <a:pt x="1039" y="117"/>
                  <a:pt x="1033" y="135"/>
                </a:cubicBezTo>
                <a:cubicBezTo>
                  <a:pt x="1029" y="147"/>
                  <a:pt x="1030" y="161"/>
                  <a:pt x="1024" y="172"/>
                </a:cubicBezTo>
                <a:cubicBezTo>
                  <a:pt x="1016" y="188"/>
                  <a:pt x="998" y="195"/>
                  <a:pt x="987" y="209"/>
                </a:cubicBezTo>
                <a:cubicBezTo>
                  <a:pt x="980" y="218"/>
                  <a:pt x="978" y="230"/>
                  <a:pt x="969" y="236"/>
                </a:cubicBezTo>
                <a:cubicBezTo>
                  <a:pt x="956" y="245"/>
                  <a:pt x="938" y="248"/>
                  <a:pt x="923" y="254"/>
                </a:cubicBezTo>
                <a:cubicBezTo>
                  <a:pt x="920" y="263"/>
                  <a:pt x="919" y="274"/>
                  <a:pt x="914" y="282"/>
                </a:cubicBezTo>
                <a:cubicBezTo>
                  <a:pt x="907" y="293"/>
                  <a:pt x="891" y="297"/>
                  <a:pt x="887" y="309"/>
                </a:cubicBezTo>
                <a:cubicBezTo>
                  <a:pt x="878" y="332"/>
                  <a:pt x="884" y="359"/>
                  <a:pt x="877" y="382"/>
                </a:cubicBezTo>
                <a:cubicBezTo>
                  <a:pt x="873" y="395"/>
                  <a:pt x="840" y="413"/>
                  <a:pt x="832" y="419"/>
                </a:cubicBezTo>
                <a:cubicBezTo>
                  <a:pt x="798" y="445"/>
                  <a:pt x="763" y="454"/>
                  <a:pt x="722" y="465"/>
                </a:cubicBezTo>
                <a:cubicBezTo>
                  <a:pt x="660" y="506"/>
                  <a:pt x="589" y="491"/>
                  <a:pt x="521" y="474"/>
                </a:cubicBezTo>
                <a:cubicBezTo>
                  <a:pt x="504" y="470"/>
                  <a:pt x="448" y="435"/>
                  <a:pt x="448" y="4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Freeform 13"/>
          <p:cNvSpPr>
            <a:spLocks/>
          </p:cNvSpPr>
          <p:nvPr/>
        </p:nvSpPr>
        <p:spPr bwMode="auto">
          <a:xfrm>
            <a:off x="5037138" y="2220913"/>
            <a:ext cx="2316162" cy="1509712"/>
          </a:xfrm>
          <a:custGeom>
            <a:avLst/>
            <a:gdLst>
              <a:gd name="T0" fmla="*/ 237 w 1459"/>
              <a:gd name="T1" fmla="*/ 219 h 951"/>
              <a:gd name="T2" fmla="*/ 457 w 1459"/>
              <a:gd name="T3" fmla="*/ 311 h 951"/>
              <a:gd name="T4" fmla="*/ 612 w 1459"/>
              <a:gd name="T5" fmla="*/ 402 h 951"/>
              <a:gd name="T6" fmla="*/ 768 w 1459"/>
              <a:gd name="T7" fmla="*/ 704 h 951"/>
              <a:gd name="T8" fmla="*/ 832 w 1459"/>
              <a:gd name="T9" fmla="*/ 887 h 951"/>
              <a:gd name="T10" fmla="*/ 804 w 1459"/>
              <a:gd name="T11" fmla="*/ 868 h 951"/>
              <a:gd name="T12" fmla="*/ 713 w 1459"/>
              <a:gd name="T13" fmla="*/ 768 h 951"/>
              <a:gd name="T14" fmla="*/ 658 w 1459"/>
              <a:gd name="T15" fmla="*/ 548 h 951"/>
              <a:gd name="T16" fmla="*/ 621 w 1459"/>
              <a:gd name="T17" fmla="*/ 612 h 951"/>
              <a:gd name="T18" fmla="*/ 731 w 1459"/>
              <a:gd name="T19" fmla="*/ 804 h 951"/>
              <a:gd name="T20" fmla="*/ 640 w 1459"/>
              <a:gd name="T21" fmla="*/ 814 h 951"/>
              <a:gd name="T22" fmla="*/ 621 w 1459"/>
              <a:gd name="T23" fmla="*/ 594 h 951"/>
              <a:gd name="T24" fmla="*/ 585 w 1459"/>
              <a:gd name="T25" fmla="*/ 548 h 951"/>
              <a:gd name="T26" fmla="*/ 804 w 1459"/>
              <a:gd name="T27" fmla="*/ 448 h 951"/>
              <a:gd name="T28" fmla="*/ 1069 w 1459"/>
              <a:gd name="T29" fmla="*/ 311 h 951"/>
              <a:gd name="T30" fmla="*/ 1216 w 1459"/>
              <a:gd name="T31" fmla="*/ 320 h 951"/>
              <a:gd name="T32" fmla="*/ 1161 w 1459"/>
              <a:gd name="T33" fmla="*/ 347 h 951"/>
              <a:gd name="T34" fmla="*/ 941 w 1459"/>
              <a:gd name="T35" fmla="*/ 402 h 951"/>
              <a:gd name="T36" fmla="*/ 795 w 1459"/>
              <a:gd name="T37" fmla="*/ 494 h 951"/>
              <a:gd name="T38" fmla="*/ 822 w 1459"/>
              <a:gd name="T39" fmla="*/ 539 h 951"/>
              <a:gd name="T40" fmla="*/ 960 w 1459"/>
              <a:gd name="T41" fmla="*/ 457 h 951"/>
              <a:gd name="T42" fmla="*/ 1106 w 1459"/>
              <a:gd name="T43" fmla="*/ 402 h 951"/>
              <a:gd name="T44" fmla="*/ 1188 w 1459"/>
              <a:gd name="T45" fmla="*/ 375 h 951"/>
              <a:gd name="T46" fmla="*/ 1225 w 1459"/>
              <a:gd name="T47" fmla="*/ 402 h 951"/>
              <a:gd name="T48" fmla="*/ 1106 w 1459"/>
              <a:gd name="T49" fmla="*/ 457 h 951"/>
              <a:gd name="T50" fmla="*/ 914 w 1459"/>
              <a:gd name="T51" fmla="*/ 548 h 951"/>
              <a:gd name="T52" fmla="*/ 1097 w 1459"/>
              <a:gd name="T53" fmla="*/ 558 h 951"/>
              <a:gd name="T54" fmla="*/ 1307 w 1459"/>
              <a:gd name="T55" fmla="*/ 484 h 951"/>
              <a:gd name="T56" fmla="*/ 969 w 1459"/>
              <a:gd name="T57" fmla="*/ 612 h 951"/>
              <a:gd name="T58" fmla="*/ 923 w 1459"/>
              <a:gd name="T59" fmla="*/ 740 h 951"/>
              <a:gd name="T60" fmla="*/ 1362 w 1459"/>
              <a:gd name="T61" fmla="*/ 750 h 951"/>
              <a:gd name="T62" fmla="*/ 1453 w 1459"/>
              <a:gd name="T63" fmla="*/ 658 h 951"/>
              <a:gd name="T64" fmla="*/ 1380 w 1459"/>
              <a:gd name="T65" fmla="*/ 475 h 951"/>
              <a:gd name="T66" fmla="*/ 1307 w 1459"/>
              <a:gd name="T67" fmla="*/ 338 h 951"/>
              <a:gd name="T68" fmla="*/ 1033 w 1459"/>
              <a:gd name="T69" fmla="*/ 210 h 951"/>
              <a:gd name="T70" fmla="*/ 768 w 1459"/>
              <a:gd name="T71" fmla="*/ 256 h 951"/>
              <a:gd name="T72" fmla="*/ 448 w 1459"/>
              <a:gd name="T73" fmla="*/ 292 h 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59"/>
              <a:gd name="T112" fmla="*/ 0 h 951"/>
              <a:gd name="T113" fmla="*/ 1459 w 1459"/>
              <a:gd name="T114" fmla="*/ 951 h 9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59" h="951">
                <a:moveTo>
                  <a:pt x="0" y="0"/>
                </a:moveTo>
                <a:cubicBezTo>
                  <a:pt x="22" y="111"/>
                  <a:pt x="134" y="185"/>
                  <a:pt x="237" y="219"/>
                </a:cubicBezTo>
                <a:cubicBezTo>
                  <a:pt x="285" y="235"/>
                  <a:pt x="320" y="270"/>
                  <a:pt x="374" y="283"/>
                </a:cubicBezTo>
                <a:cubicBezTo>
                  <a:pt x="436" y="325"/>
                  <a:pt x="360" y="279"/>
                  <a:pt x="457" y="311"/>
                </a:cubicBezTo>
                <a:cubicBezTo>
                  <a:pt x="480" y="319"/>
                  <a:pt x="499" y="336"/>
                  <a:pt x="521" y="347"/>
                </a:cubicBezTo>
                <a:cubicBezTo>
                  <a:pt x="547" y="374"/>
                  <a:pt x="576" y="390"/>
                  <a:pt x="612" y="402"/>
                </a:cubicBezTo>
                <a:cubicBezTo>
                  <a:pt x="650" y="440"/>
                  <a:pt x="677" y="483"/>
                  <a:pt x="722" y="512"/>
                </a:cubicBezTo>
                <a:cubicBezTo>
                  <a:pt x="731" y="582"/>
                  <a:pt x="745" y="638"/>
                  <a:pt x="768" y="704"/>
                </a:cubicBezTo>
                <a:cubicBezTo>
                  <a:pt x="782" y="743"/>
                  <a:pt x="774" y="755"/>
                  <a:pt x="813" y="768"/>
                </a:cubicBezTo>
                <a:cubicBezTo>
                  <a:pt x="848" y="801"/>
                  <a:pt x="850" y="836"/>
                  <a:pt x="832" y="887"/>
                </a:cubicBezTo>
                <a:cubicBezTo>
                  <a:pt x="825" y="908"/>
                  <a:pt x="795" y="942"/>
                  <a:pt x="795" y="942"/>
                </a:cubicBezTo>
                <a:cubicBezTo>
                  <a:pt x="764" y="909"/>
                  <a:pt x="776" y="898"/>
                  <a:pt x="804" y="868"/>
                </a:cubicBezTo>
                <a:cubicBezTo>
                  <a:pt x="801" y="847"/>
                  <a:pt x="804" y="824"/>
                  <a:pt x="795" y="804"/>
                </a:cubicBezTo>
                <a:cubicBezTo>
                  <a:pt x="783" y="777"/>
                  <a:pt x="713" y="768"/>
                  <a:pt x="713" y="768"/>
                </a:cubicBezTo>
                <a:cubicBezTo>
                  <a:pt x="698" y="720"/>
                  <a:pt x="730" y="700"/>
                  <a:pt x="685" y="658"/>
                </a:cubicBezTo>
                <a:cubicBezTo>
                  <a:pt x="669" y="610"/>
                  <a:pt x="700" y="593"/>
                  <a:pt x="658" y="548"/>
                </a:cubicBezTo>
                <a:cubicBezTo>
                  <a:pt x="640" y="551"/>
                  <a:pt x="612" y="542"/>
                  <a:pt x="603" y="558"/>
                </a:cubicBezTo>
                <a:cubicBezTo>
                  <a:pt x="594" y="574"/>
                  <a:pt x="615" y="594"/>
                  <a:pt x="621" y="612"/>
                </a:cubicBezTo>
                <a:cubicBezTo>
                  <a:pt x="633" y="647"/>
                  <a:pt x="635" y="663"/>
                  <a:pt x="667" y="686"/>
                </a:cubicBezTo>
                <a:cubicBezTo>
                  <a:pt x="680" y="749"/>
                  <a:pt x="698" y="755"/>
                  <a:pt x="731" y="804"/>
                </a:cubicBezTo>
                <a:cubicBezTo>
                  <a:pt x="739" y="863"/>
                  <a:pt x="764" y="929"/>
                  <a:pt x="694" y="951"/>
                </a:cubicBezTo>
                <a:cubicBezTo>
                  <a:pt x="647" y="901"/>
                  <a:pt x="702" y="855"/>
                  <a:pt x="640" y="814"/>
                </a:cubicBezTo>
                <a:cubicBezTo>
                  <a:pt x="609" y="724"/>
                  <a:pt x="619" y="778"/>
                  <a:pt x="630" y="649"/>
                </a:cubicBezTo>
                <a:cubicBezTo>
                  <a:pt x="627" y="631"/>
                  <a:pt x="629" y="611"/>
                  <a:pt x="621" y="594"/>
                </a:cubicBezTo>
                <a:cubicBezTo>
                  <a:pt x="616" y="584"/>
                  <a:pt x="601" y="585"/>
                  <a:pt x="594" y="576"/>
                </a:cubicBezTo>
                <a:cubicBezTo>
                  <a:pt x="588" y="568"/>
                  <a:pt x="588" y="557"/>
                  <a:pt x="585" y="548"/>
                </a:cubicBezTo>
                <a:cubicBezTo>
                  <a:pt x="645" y="509"/>
                  <a:pt x="666" y="508"/>
                  <a:pt x="731" y="484"/>
                </a:cubicBezTo>
                <a:cubicBezTo>
                  <a:pt x="782" y="433"/>
                  <a:pt x="730" y="475"/>
                  <a:pt x="804" y="448"/>
                </a:cubicBezTo>
                <a:cubicBezTo>
                  <a:pt x="836" y="436"/>
                  <a:pt x="862" y="413"/>
                  <a:pt x="896" y="402"/>
                </a:cubicBezTo>
                <a:cubicBezTo>
                  <a:pt x="957" y="361"/>
                  <a:pt x="999" y="329"/>
                  <a:pt x="1069" y="311"/>
                </a:cubicBezTo>
                <a:cubicBezTo>
                  <a:pt x="1118" y="278"/>
                  <a:pt x="1169" y="278"/>
                  <a:pt x="1225" y="292"/>
                </a:cubicBezTo>
                <a:cubicBezTo>
                  <a:pt x="1222" y="301"/>
                  <a:pt x="1223" y="313"/>
                  <a:pt x="1216" y="320"/>
                </a:cubicBezTo>
                <a:cubicBezTo>
                  <a:pt x="1209" y="327"/>
                  <a:pt x="1197" y="325"/>
                  <a:pt x="1188" y="329"/>
                </a:cubicBezTo>
                <a:cubicBezTo>
                  <a:pt x="1178" y="334"/>
                  <a:pt x="1171" y="344"/>
                  <a:pt x="1161" y="347"/>
                </a:cubicBezTo>
                <a:cubicBezTo>
                  <a:pt x="1117" y="360"/>
                  <a:pt x="1060" y="366"/>
                  <a:pt x="1014" y="375"/>
                </a:cubicBezTo>
                <a:cubicBezTo>
                  <a:pt x="991" y="387"/>
                  <a:pt x="963" y="389"/>
                  <a:pt x="941" y="402"/>
                </a:cubicBezTo>
                <a:cubicBezTo>
                  <a:pt x="847" y="456"/>
                  <a:pt x="972" y="411"/>
                  <a:pt x="886" y="439"/>
                </a:cubicBezTo>
                <a:cubicBezTo>
                  <a:pt x="814" y="490"/>
                  <a:pt x="846" y="475"/>
                  <a:pt x="795" y="494"/>
                </a:cubicBezTo>
                <a:cubicBezTo>
                  <a:pt x="786" y="503"/>
                  <a:pt x="761" y="510"/>
                  <a:pt x="768" y="521"/>
                </a:cubicBezTo>
                <a:cubicBezTo>
                  <a:pt x="778" y="537"/>
                  <a:pt x="822" y="539"/>
                  <a:pt x="822" y="539"/>
                </a:cubicBezTo>
                <a:cubicBezTo>
                  <a:pt x="869" y="528"/>
                  <a:pt x="897" y="504"/>
                  <a:pt x="932" y="475"/>
                </a:cubicBezTo>
                <a:cubicBezTo>
                  <a:pt x="941" y="468"/>
                  <a:pt x="950" y="461"/>
                  <a:pt x="960" y="457"/>
                </a:cubicBezTo>
                <a:cubicBezTo>
                  <a:pt x="977" y="449"/>
                  <a:pt x="1014" y="439"/>
                  <a:pt x="1014" y="439"/>
                </a:cubicBezTo>
                <a:cubicBezTo>
                  <a:pt x="1046" y="417"/>
                  <a:pt x="1069" y="413"/>
                  <a:pt x="1106" y="402"/>
                </a:cubicBezTo>
                <a:cubicBezTo>
                  <a:pt x="1125" y="397"/>
                  <a:pt x="1143" y="390"/>
                  <a:pt x="1161" y="384"/>
                </a:cubicBezTo>
                <a:cubicBezTo>
                  <a:pt x="1170" y="381"/>
                  <a:pt x="1188" y="375"/>
                  <a:pt x="1188" y="375"/>
                </a:cubicBezTo>
                <a:cubicBezTo>
                  <a:pt x="1209" y="378"/>
                  <a:pt x="1235" y="371"/>
                  <a:pt x="1252" y="384"/>
                </a:cubicBezTo>
                <a:cubicBezTo>
                  <a:pt x="1261" y="390"/>
                  <a:pt x="1234" y="395"/>
                  <a:pt x="1225" y="402"/>
                </a:cubicBezTo>
                <a:cubicBezTo>
                  <a:pt x="1218" y="407"/>
                  <a:pt x="1213" y="415"/>
                  <a:pt x="1206" y="420"/>
                </a:cubicBezTo>
                <a:cubicBezTo>
                  <a:pt x="1174" y="446"/>
                  <a:pt x="1141" y="440"/>
                  <a:pt x="1106" y="457"/>
                </a:cubicBezTo>
                <a:cubicBezTo>
                  <a:pt x="1035" y="492"/>
                  <a:pt x="1118" y="462"/>
                  <a:pt x="1051" y="484"/>
                </a:cubicBezTo>
                <a:cubicBezTo>
                  <a:pt x="991" y="525"/>
                  <a:pt x="982" y="537"/>
                  <a:pt x="914" y="548"/>
                </a:cubicBezTo>
                <a:cubicBezTo>
                  <a:pt x="850" y="591"/>
                  <a:pt x="871" y="567"/>
                  <a:pt x="841" y="612"/>
                </a:cubicBezTo>
                <a:cubicBezTo>
                  <a:pt x="921" y="642"/>
                  <a:pt x="1020" y="584"/>
                  <a:pt x="1097" y="558"/>
                </a:cubicBezTo>
                <a:cubicBezTo>
                  <a:pt x="1121" y="550"/>
                  <a:pt x="1146" y="547"/>
                  <a:pt x="1170" y="539"/>
                </a:cubicBezTo>
                <a:cubicBezTo>
                  <a:pt x="1212" y="511"/>
                  <a:pt x="1260" y="501"/>
                  <a:pt x="1307" y="484"/>
                </a:cubicBezTo>
                <a:cubicBezTo>
                  <a:pt x="1332" y="562"/>
                  <a:pt x="1223" y="599"/>
                  <a:pt x="1161" y="603"/>
                </a:cubicBezTo>
                <a:cubicBezTo>
                  <a:pt x="1097" y="607"/>
                  <a:pt x="1033" y="609"/>
                  <a:pt x="969" y="612"/>
                </a:cubicBezTo>
                <a:cubicBezTo>
                  <a:pt x="888" y="640"/>
                  <a:pt x="932" y="624"/>
                  <a:pt x="877" y="676"/>
                </a:cubicBezTo>
                <a:cubicBezTo>
                  <a:pt x="861" y="725"/>
                  <a:pt x="881" y="725"/>
                  <a:pt x="923" y="740"/>
                </a:cubicBezTo>
                <a:cubicBezTo>
                  <a:pt x="990" y="764"/>
                  <a:pt x="1055" y="778"/>
                  <a:pt x="1124" y="795"/>
                </a:cubicBezTo>
                <a:cubicBezTo>
                  <a:pt x="1209" y="787"/>
                  <a:pt x="1281" y="770"/>
                  <a:pt x="1362" y="750"/>
                </a:cubicBezTo>
                <a:cubicBezTo>
                  <a:pt x="1416" y="696"/>
                  <a:pt x="1390" y="716"/>
                  <a:pt x="1435" y="686"/>
                </a:cubicBezTo>
                <a:cubicBezTo>
                  <a:pt x="1441" y="677"/>
                  <a:pt x="1451" y="669"/>
                  <a:pt x="1453" y="658"/>
                </a:cubicBezTo>
                <a:cubicBezTo>
                  <a:pt x="1459" y="617"/>
                  <a:pt x="1415" y="565"/>
                  <a:pt x="1389" y="539"/>
                </a:cubicBezTo>
                <a:cubicBezTo>
                  <a:pt x="1386" y="518"/>
                  <a:pt x="1378" y="496"/>
                  <a:pt x="1380" y="475"/>
                </a:cubicBezTo>
                <a:cubicBezTo>
                  <a:pt x="1381" y="464"/>
                  <a:pt x="1398" y="459"/>
                  <a:pt x="1398" y="448"/>
                </a:cubicBezTo>
                <a:cubicBezTo>
                  <a:pt x="1398" y="427"/>
                  <a:pt x="1317" y="348"/>
                  <a:pt x="1307" y="338"/>
                </a:cubicBezTo>
                <a:cubicBezTo>
                  <a:pt x="1276" y="307"/>
                  <a:pt x="1242" y="271"/>
                  <a:pt x="1206" y="247"/>
                </a:cubicBezTo>
                <a:cubicBezTo>
                  <a:pt x="1170" y="223"/>
                  <a:pt x="1080" y="222"/>
                  <a:pt x="1033" y="210"/>
                </a:cubicBezTo>
                <a:cubicBezTo>
                  <a:pt x="970" y="230"/>
                  <a:pt x="1047" y="210"/>
                  <a:pt x="941" y="210"/>
                </a:cubicBezTo>
                <a:cubicBezTo>
                  <a:pt x="887" y="210"/>
                  <a:pt x="821" y="249"/>
                  <a:pt x="768" y="256"/>
                </a:cubicBezTo>
                <a:cubicBezTo>
                  <a:pt x="688" y="267"/>
                  <a:pt x="622" y="277"/>
                  <a:pt x="539" y="283"/>
                </a:cubicBezTo>
                <a:cubicBezTo>
                  <a:pt x="502" y="277"/>
                  <a:pt x="476" y="264"/>
                  <a:pt x="448" y="2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4632325" y="4535488"/>
            <a:ext cx="430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Semi-Crystalline or Crystalline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(regular packing)</a:t>
            </a:r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 rot="10800000">
            <a:off x="6096000" y="2286000"/>
            <a:ext cx="182880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H="1">
            <a:off x="5638800" y="2590800"/>
            <a:ext cx="22860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7620000" y="2667000"/>
            <a:ext cx="1381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Crystalline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Regions</a:t>
            </a: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166928" grpId="0" animBg="1"/>
      <p:bldP spid="1669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39788" y="228600"/>
            <a:ext cx="7623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</a:rPr>
              <a:t>Three-dimensional representation</a:t>
            </a:r>
          </a:p>
          <a:p>
            <a:pPr algn="ctr">
              <a:defRPr/>
            </a:pPr>
            <a:r>
              <a:rPr lang="en-US" sz="3600" b="1" dirty="0">
                <a:latin typeface="+mj-lt"/>
              </a:rPr>
              <a:t> of a crystalline polymer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462713" y="2759075"/>
            <a:ext cx="2166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Crystalline region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5902325" y="3098800"/>
            <a:ext cx="752475" cy="4714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6083300" y="3098800"/>
            <a:ext cx="579438" cy="18383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439988" y="2139950"/>
            <a:ext cx="2293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Amorphous region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3419475" y="2432050"/>
            <a:ext cx="735013" cy="19494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V="1">
            <a:off x="3151188" y="3371850"/>
            <a:ext cx="2222500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5402263" y="3371850"/>
            <a:ext cx="1462087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6837363" y="3638550"/>
            <a:ext cx="2698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 flipV="1">
            <a:off x="5486400" y="3962400"/>
            <a:ext cx="136525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3151188" y="3948113"/>
            <a:ext cx="2363787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3151188" y="3990975"/>
            <a:ext cx="1716087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4867275" y="4130675"/>
            <a:ext cx="195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3151188" y="4737100"/>
            <a:ext cx="209550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5260975" y="4722813"/>
            <a:ext cx="1562100" cy="8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6794500" y="4722813"/>
            <a:ext cx="4286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>
            <a:off x="5486400" y="5200650"/>
            <a:ext cx="1308100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 flipV="1">
            <a:off x="3122613" y="5299075"/>
            <a:ext cx="2335212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V="1">
            <a:off x="3136900" y="4694238"/>
            <a:ext cx="14288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V="1">
            <a:off x="3151188" y="4610100"/>
            <a:ext cx="2039937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5191125" y="4610100"/>
            <a:ext cx="1617663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3151188" y="3427413"/>
            <a:ext cx="0" cy="592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6" name="Freeform 24"/>
          <p:cNvSpPr>
            <a:spLocks/>
          </p:cNvSpPr>
          <p:nvPr/>
        </p:nvSpPr>
        <p:spPr bwMode="auto">
          <a:xfrm>
            <a:off x="3221038" y="2908300"/>
            <a:ext cx="763587" cy="1166813"/>
          </a:xfrm>
          <a:custGeom>
            <a:avLst/>
            <a:gdLst>
              <a:gd name="T0" fmla="*/ 0 w 481"/>
              <a:gd name="T1" fmla="*/ 0 h 735"/>
              <a:gd name="T2" fmla="*/ 2147483647 w 481"/>
              <a:gd name="T3" fmla="*/ 2147483647 h 735"/>
              <a:gd name="T4" fmla="*/ 2147483647 w 481"/>
              <a:gd name="T5" fmla="*/ 2147483647 h 735"/>
              <a:gd name="T6" fmla="*/ 2147483647 w 481"/>
              <a:gd name="T7" fmla="*/ 2147483647 h 735"/>
              <a:gd name="T8" fmla="*/ 2147483647 w 481"/>
              <a:gd name="T9" fmla="*/ 2147483647 h 735"/>
              <a:gd name="T10" fmla="*/ 2147483647 w 481"/>
              <a:gd name="T11" fmla="*/ 2147483647 h 735"/>
              <a:gd name="T12" fmla="*/ 2147483647 w 481"/>
              <a:gd name="T13" fmla="*/ 2147483647 h 735"/>
              <a:gd name="T14" fmla="*/ 2147483647 w 481"/>
              <a:gd name="T15" fmla="*/ 2147483647 h 735"/>
              <a:gd name="T16" fmla="*/ 2147483647 w 481"/>
              <a:gd name="T17" fmla="*/ 2147483647 h 735"/>
              <a:gd name="T18" fmla="*/ 2147483647 w 481"/>
              <a:gd name="T19" fmla="*/ 2147483647 h 735"/>
              <a:gd name="T20" fmla="*/ 2147483647 w 481"/>
              <a:gd name="T21" fmla="*/ 2147483647 h 735"/>
              <a:gd name="T22" fmla="*/ 2147483647 w 481"/>
              <a:gd name="T23" fmla="*/ 2147483647 h 735"/>
              <a:gd name="T24" fmla="*/ 2147483647 w 481"/>
              <a:gd name="T25" fmla="*/ 2147483647 h 735"/>
              <a:gd name="T26" fmla="*/ 2147483647 w 481"/>
              <a:gd name="T27" fmla="*/ 2147483647 h 735"/>
              <a:gd name="T28" fmla="*/ 2147483647 w 481"/>
              <a:gd name="T29" fmla="*/ 2147483647 h 735"/>
              <a:gd name="T30" fmla="*/ 2147483647 w 481"/>
              <a:gd name="T31" fmla="*/ 2147483647 h 735"/>
              <a:gd name="T32" fmla="*/ 2147483647 w 481"/>
              <a:gd name="T33" fmla="*/ 2147483647 h 735"/>
              <a:gd name="T34" fmla="*/ 2147483647 w 481"/>
              <a:gd name="T35" fmla="*/ 2147483647 h 735"/>
              <a:gd name="T36" fmla="*/ 2147483647 w 481"/>
              <a:gd name="T37" fmla="*/ 2147483647 h 735"/>
              <a:gd name="T38" fmla="*/ 2147483647 w 481"/>
              <a:gd name="T39" fmla="*/ 2147483647 h 7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1"/>
              <a:gd name="T61" fmla="*/ 0 h 735"/>
              <a:gd name="T62" fmla="*/ 481 w 481"/>
              <a:gd name="T63" fmla="*/ 735 h 73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1" h="735">
                <a:moveTo>
                  <a:pt x="0" y="0"/>
                </a:moveTo>
                <a:cubicBezTo>
                  <a:pt x="3" y="218"/>
                  <a:pt x="0" y="437"/>
                  <a:pt x="9" y="655"/>
                </a:cubicBezTo>
                <a:cubicBezTo>
                  <a:pt x="11" y="697"/>
                  <a:pt x="35" y="679"/>
                  <a:pt x="53" y="673"/>
                </a:cubicBezTo>
                <a:cubicBezTo>
                  <a:pt x="56" y="643"/>
                  <a:pt x="58" y="613"/>
                  <a:pt x="62" y="584"/>
                </a:cubicBezTo>
                <a:cubicBezTo>
                  <a:pt x="67" y="554"/>
                  <a:pt x="80" y="496"/>
                  <a:pt x="80" y="496"/>
                </a:cubicBezTo>
                <a:cubicBezTo>
                  <a:pt x="85" y="410"/>
                  <a:pt x="68" y="284"/>
                  <a:pt x="133" y="381"/>
                </a:cubicBezTo>
                <a:cubicBezTo>
                  <a:pt x="122" y="447"/>
                  <a:pt x="111" y="509"/>
                  <a:pt x="124" y="576"/>
                </a:cubicBezTo>
                <a:cubicBezTo>
                  <a:pt x="127" y="611"/>
                  <a:pt x="118" y="650"/>
                  <a:pt x="133" y="682"/>
                </a:cubicBezTo>
                <a:cubicBezTo>
                  <a:pt x="138" y="693"/>
                  <a:pt x="161" y="682"/>
                  <a:pt x="169" y="673"/>
                </a:cubicBezTo>
                <a:cubicBezTo>
                  <a:pt x="179" y="661"/>
                  <a:pt x="188" y="595"/>
                  <a:pt x="195" y="576"/>
                </a:cubicBezTo>
                <a:cubicBezTo>
                  <a:pt x="198" y="552"/>
                  <a:pt x="202" y="529"/>
                  <a:pt x="204" y="505"/>
                </a:cubicBezTo>
                <a:cubicBezTo>
                  <a:pt x="217" y="328"/>
                  <a:pt x="159" y="318"/>
                  <a:pt x="240" y="345"/>
                </a:cubicBezTo>
                <a:cubicBezTo>
                  <a:pt x="252" y="447"/>
                  <a:pt x="172" y="710"/>
                  <a:pt x="284" y="673"/>
                </a:cubicBezTo>
                <a:cubicBezTo>
                  <a:pt x="294" y="644"/>
                  <a:pt x="301" y="614"/>
                  <a:pt x="310" y="584"/>
                </a:cubicBezTo>
                <a:cubicBezTo>
                  <a:pt x="313" y="496"/>
                  <a:pt x="253" y="313"/>
                  <a:pt x="372" y="354"/>
                </a:cubicBezTo>
                <a:cubicBezTo>
                  <a:pt x="384" y="413"/>
                  <a:pt x="369" y="457"/>
                  <a:pt x="355" y="514"/>
                </a:cubicBezTo>
                <a:cubicBezTo>
                  <a:pt x="358" y="560"/>
                  <a:pt x="325" y="735"/>
                  <a:pt x="417" y="673"/>
                </a:cubicBezTo>
                <a:cubicBezTo>
                  <a:pt x="481" y="577"/>
                  <a:pt x="439" y="504"/>
                  <a:pt x="452" y="363"/>
                </a:cubicBezTo>
                <a:cubicBezTo>
                  <a:pt x="453" y="352"/>
                  <a:pt x="469" y="347"/>
                  <a:pt x="470" y="336"/>
                </a:cubicBezTo>
                <a:cubicBezTo>
                  <a:pt x="475" y="277"/>
                  <a:pt x="470" y="218"/>
                  <a:pt x="470" y="15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7" name="Freeform 25"/>
          <p:cNvSpPr>
            <a:spLocks/>
          </p:cNvSpPr>
          <p:nvPr/>
        </p:nvSpPr>
        <p:spPr bwMode="auto">
          <a:xfrm>
            <a:off x="3179763" y="2921000"/>
            <a:ext cx="1189037" cy="2617788"/>
          </a:xfrm>
          <a:custGeom>
            <a:avLst/>
            <a:gdLst>
              <a:gd name="T0" fmla="*/ 0 w 749"/>
              <a:gd name="T1" fmla="*/ 2147483647 h 1649"/>
              <a:gd name="T2" fmla="*/ 2147483647 w 749"/>
              <a:gd name="T3" fmla="*/ 2147483647 h 1649"/>
              <a:gd name="T4" fmla="*/ 2147483647 w 749"/>
              <a:gd name="T5" fmla="*/ 2147483647 h 1649"/>
              <a:gd name="T6" fmla="*/ 2147483647 w 749"/>
              <a:gd name="T7" fmla="*/ 2147483647 h 1649"/>
              <a:gd name="T8" fmla="*/ 2147483647 w 749"/>
              <a:gd name="T9" fmla="*/ 2147483647 h 1649"/>
              <a:gd name="T10" fmla="*/ 2147483647 w 749"/>
              <a:gd name="T11" fmla="*/ 2147483647 h 1649"/>
              <a:gd name="T12" fmla="*/ 2147483647 w 749"/>
              <a:gd name="T13" fmla="*/ 2147483647 h 1649"/>
              <a:gd name="T14" fmla="*/ 2147483647 w 749"/>
              <a:gd name="T15" fmla="*/ 2147483647 h 1649"/>
              <a:gd name="T16" fmla="*/ 2147483647 w 749"/>
              <a:gd name="T17" fmla="*/ 2147483647 h 1649"/>
              <a:gd name="T18" fmla="*/ 2147483647 w 749"/>
              <a:gd name="T19" fmla="*/ 2147483647 h 1649"/>
              <a:gd name="T20" fmla="*/ 2147483647 w 749"/>
              <a:gd name="T21" fmla="*/ 2147483647 h 1649"/>
              <a:gd name="T22" fmla="*/ 2147483647 w 749"/>
              <a:gd name="T23" fmla="*/ 2147483647 h 1649"/>
              <a:gd name="T24" fmla="*/ 2147483647 w 749"/>
              <a:gd name="T25" fmla="*/ 2147483647 h 1649"/>
              <a:gd name="T26" fmla="*/ 2147483647 w 749"/>
              <a:gd name="T27" fmla="*/ 2147483647 h 1649"/>
              <a:gd name="T28" fmla="*/ 2147483647 w 749"/>
              <a:gd name="T29" fmla="*/ 2147483647 h 1649"/>
              <a:gd name="T30" fmla="*/ 2147483647 w 749"/>
              <a:gd name="T31" fmla="*/ 2147483647 h 1649"/>
              <a:gd name="T32" fmla="*/ 2147483647 w 749"/>
              <a:gd name="T33" fmla="*/ 2147483647 h 1649"/>
              <a:gd name="T34" fmla="*/ 2147483647 w 749"/>
              <a:gd name="T35" fmla="*/ 2147483647 h 1649"/>
              <a:gd name="T36" fmla="*/ 2147483647 w 749"/>
              <a:gd name="T37" fmla="*/ 2147483647 h 1649"/>
              <a:gd name="T38" fmla="*/ 2147483647 w 749"/>
              <a:gd name="T39" fmla="*/ 2147483647 h 1649"/>
              <a:gd name="T40" fmla="*/ 2147483647 w 749"/>
              <a:gd name="T41" fmla="*/ 2147483647 h 1649"/>
              <a:gd name="T42" fmla="*/ 2147483647 w 749"/>
              <a:gd name="T43" fmla="*/ 2147483647 h 1649"/>
              <a:gd name="T44" fmla="*/ 2147483647 w 749"/>
              <a:gd name="T45" fmla="*/ 2147483647 h 1649"/>
              <a:gd name="T46" fmla="*/ 2147483647 w 749"/>
              <a:gd name="T47" fmla="*/ 2147483647 h 1649"/>
              <a:gd name="T48" fmla="*/ 2147483647 w 749"/>
              <a:gd name="T49" fmla="*/ 2147483647 h 1649"/>
              <a:gd name="T50" fmla="*/ 2147483647 w 749"/>
              <a:gd name="T51" fmla="*/ 2147483647 h 1649"/>
              <a:gd name="T52" fmla="*/ 2147483647 w 749"/>
              <a:gd name="T53" fmla="*/ 2147483647 h 1649"/>
              <a:gd name="T54" fmla="*/ 2147483647 w 749"/>
              <a:gd name="T55" fmla="*/ 2147483647 h 1649"/>
              <a:gd name="T56" fmla="*/ 2147483647 w 749"/>
              <a:gd name="T57" fmla="*/ 2147483647 h 1649"/>
              <a:gd name="T58" fmla="*/ 2147483647 w 749"/>
              <a:gd name="T59" fmla="*/ 2147483647 h 1649"/>
              <a:gd name="T60" fmla="*/ 2147483647 w 749"/>
              <a:gd name="T61" fmla="*/ 2147483647 h 1649"/>
              <a:gd name="T62" fmla="*/ 2147483647 w 749"/>
              <a:gd name="T63" fmla="*/ 2147483647 h 1649"/>
              <a:gd name="T64" fmla="*/ 2147483647 w 749"/>
              <a:gd name="T65" fmla="*/ 2147483647 h 1649"/>
              <a:gd name="T66" fmla="*/ 2147483647 w 749"/>
              <a:gd name="T67" fmla="*/ 2147483647 h 1649"/>
              <a:gd name="T68" fmla="*/ 2147483647 w 749"/>
              <a:gd name="T69" fmla="*/ 2147483647 h 1649"/>
              <a:gd name="T70" fmla="*/ 2147483647 w 749"/>
              <a:gd name="T71" fmla="*/ 2147483647 h 1649"/>
              <a:gd name="T72" fmla="*/ 2147483647 w 749"/>
              <a:gd name="T73" fmla="*/ 2147483647 h 1649"/>
              <a:gd name="T74" fmla="*/ 2147483647 w 749"/>
              <a:gd name="T75" fmla="*/ 0 h 16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49"/>
              <a:gd name="T115" fmla="*/ 0 h 1649"/>
              <a:gd name="T116" fmla="*/ 749 w 749"/>
              <a:gd name="T117" fmla="*/ 1649 h 164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49" h="1649">
                <a:moveTo>
                  <a:pt x="0" y="1649"/>
                </a:moveTo>
                <a:cubicBezTo>
                  <a:pt x="15" y="1603"/>
                  <a:pt x="18" y="1555"/>
                  <a:pt x="26" y="1507"/>
                </a:cubicBezTo>
                <a:cubicBezTo>
                  <a:pt x="29" y="1395"/>
                  <a:pt x="24" y="1282"/>
                  <a:pt x="35" y="1170"/>
                </a:cubicBezTo>
                <a:cubicBezTo>
                  <a:pt x="38" y="1136"/>
                  <a:pt x="78" y="1158"/>
                  <a:pt x="88" y="1161"/>
                </a:cubicBezTo>
                <a:cubicBezTo>
                  <a:pt x="107" y="1219"/>
                  <a:pt x="77" y="1297"/>
                  <a:pt x="62" y="1356"/>
                </a:cubicBezTo>
                <a:cubicBezTo>
                  <a:pt x="65" y="1400"/>
                  <a:pt x="66" y="1445"/>
                  <a:pt x="71" y="1489"/>
                </a:cubicBezTo>
                <a:cubicBezTo>
                  <a:pt x="72" y="1498"/>
                  <a:pt x="70" y="1512"/>
                  <a:pt x="79" y="1516"/>
                </a:cubicBezTo>
                <a:cubicBezTo>
                  <a:pt x="90" y="1521"/>
                  <a:pt x="103" y="1510"/>
                  <a:pt x="115" y="1507"/>
                </a:cubicBezTo>
                <a:cubicBezTo>
                  <a:pt x="146" y="1415"/>
                  <a:pt x="134" y="1473"/>
                  <a:pt x="124" y="1330"/>
                </a:cubicBezTo>
                <a:cubicBezTo>
                  <a:pt x="130" y="1243"/>
                  <a:pt x="100" y="1168"/>
                  <a:pt x="186" y="1197"/>
                </a:cubicBezTo>
                <a:cubicBezTo>
                  <a:pt x="192" y="1215"/>
                  <a:pt x="210" y="1232"/>
                  <a:pt x="204" y="1250"/>
                </a:cubicBezTo>
                <a:cubicBezTo>
                  <a:pt x="191" y="1288"/>
                  <a:pt x="181" y="1327"/>
                  <a:pt x="168" y="1365"/>
                </a:cubicBezTo>
                <a:cubicBezTo>
                  <a:pt x="172" y="1414"/>
                  <a:pt x="156" y="1497"/>
                  <a:pt x="212" y="1516"/>
                </a:cubicBezTo>
                <a:cubicBezTo>
                  <a:pt x="245" y="1467"/>
                  <a:pt x="256" y="1413"/>
                  <a:pt x="266" y="1356"/>
                </a:cubicBezTo>
                <a:cubicBezTo>
                  <a:pt x="259" y="1249"/>
                  <a:pt x="250" y="1232"/>
                  <a:pt x="274" y="1152"/>
                </a:cubicBezTo>
                <a:cubicBezTo>
                  <a:pt x="370" y="1216"/>
                  <a:pt x="327" y="1222"/>
                  <a:pt x="319" y="1383"/>
                </a:cubicBezTo>
                <a:cubicBezTo>
                  <a:pt x="322" y="1418"/>
                  <a:pt x="324" y="1454"/>
                  <a:pt x="328" y="1489"/>
                </a:cubicBezTo>
                <a:cubicBezTo>
                  <a:pt x="329" y="1498"/>
                  <a:pt x="327" y="1512"/>
                  <a:pt x="336" y="1516"/>
                </a:cubicBezTo>
                <a:cubicBezTo>
                  <a:pt x="347" y="1521"/>
                  <a:pt x="360" y="1510"/>
                  <a:pt x="372" y="1507"/>
                </a:cubicBezTo>
                <a:cubicBezTo>
                  <a:pt x="450" y="1391"/>
                  <a:pt x="384" y="1500"/>
                  <a:pt x="398" y="1161"/>
                </a:cubicBezTo>
                <a:cubicBezTo>
                  <a:pt x="401" y="1097"/>
                  <a:pt x="394" y="1061"/>
                  <a:pt x="443" y="1028"/>
                </a:cubicBezTo>
                <a:cubicBezTo>
                  <a:pt x="463" y="999"/>
                  <a:pt x="485" y="991"/>
                  <a:pt x="496" y="957"/>
                </a:cubicBezTo>
                <a:cubicBezTo>
                  <a:pt x="502" y="827"/>
                  <a:pt x="502" y="779"/>
                  <a:pt x="523" y="674"/>
                </a:cubicBezTo>
                <a:cubicBezTo>
                  <a:pt x="521" y="638"/>
                  <a:pt x="488" y="390"/>
                  <a:pt x="523" y="355"/>
                </a:cubicBezTo>
                <a:cubicBezTo>
                  <a:pt x="529" y="349"/>
                  <a:pt x="540" y="349"/>
                  <a:pt x="549" y="346"/>
                </a:cubicBezTo>
                <a:cubicBezTo>
                  <a:pt x="558" y="355"/>
                  <a:pt x="574" y="360"/>
                  <a:pt x="576" y="373"/>
                </a:cubicBezTo>
                <a:cubicBezTo>
                  <a:pt x="586" y="436"/>
                  <a:pt x="553" y="540"/>
                  <a:pt x="540" y="603"/>
                </a:cubicBezTo>
                <a:cubicBezTo>
                  <a:pt x="549" y="666"/>
                  <a:pt x="538" y="687"/>
                  <a:pt x="602" y="665"/>
                </a:cubicBezTo>
                <a:cubicBezTo>
                  <a:pt x="635" y="615"/>
                  <a:pt x="621" y="561"/>
                  <a:pt x="602" y="506"/>
                </a:cubicBezTo>
                <a:cubicBezTo>
                  <a:pt x="605" y="456"/>
                  <a:pt x="606" y="405"/>
                  <a:pt x="611" y="355"/>
                </a:cubicBezTo>
                <a:cubicBezTo>
                  <a:pt x="612" y="346"/>
                  <a:pt x="612" y="333"/>
                  <a:pt x="620" y="328"/>
                </a:cubicBezTo>
                <a:cubicBezTo>
                  <a:pt x="635" y="317"/>
                  <a:pt x="673" y="311"/>
                  <a:pt x="673" y="311"/>
                </a:cubicBezTo>
                <a:cubicBezTo>
                  <a:pt x="644" y="396"/>
                  <a:pt x="690" y="576"/>
                  <a:pt x="700" y="674"/>
                </a:cubicBezTo>
                <a:cubicBezTo>
                  <a:pt x="718" y="668"/>
                  <a:pt x="742" y="665"/>
                  <a:pt x="744" y="638"/>
                </a:cubicBezTo>
                <a:cubicBezTo>
                  <a:pt x="749" y="569"/>
                  <a:pt x="724" y="476"/>
                  <a:pt x="709" y="408"/>
                </a:cubicBezTo>
                <a:cubicBezTo>
                  <a:pt x="706" y="358"/>
                  <a:pt x="704" y="307"/>
                  <a:pt x="700" y="257"/>
                </a:cubicBezTo>
                <a:cubicBezTo>
                  <a:pt x="695" y="204"/>
                  <a:pt x="682" y="98"/>
                  <a:pt x="682" y="98"/>
                </a:cubicBezTo>
                <a:cubicBezTo>
                  <a:pt x="689" y="66"/>
                  <a:pt x="692" y="0"/>
                  <a:pt x="73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8" name="Freeform 26"/>
          <p:cNvSpPr>
            <a:spLocks/>
          </p:cNvSpPr>
          <p:nvPr/>
        </p:nvSpPr>
        <p:spPr bwMode="auto">
          <a:xfrm>
            <a:off x="3868738" y="4019550"/>
            <a:ext cx="633412" cy="1362075"/>
          </a:xfrm>
          <a:custGeom>
            <a:avLst/>
            <a:gdLst>
              <a:gd name="T0" fmla="*/ 2147483647 w 399"/>
              <a:gd name="T1" fmla="*/ 2147483647 h 858"/>
              <a:gd name="T2" fmla="*/ 2147483647 w 399"/>
              <a:gd name="T3" fmla="*/ 2147483647 h 858"/>
              <a:gd name="T4" fmla="*/ 0 w 399"/>
              <a:gd name="T5" fmla="*/ 2147483647 h 858"/>
              <a:gd name="T6" fmla="*/ 2147483647 w 399"/>
              <a:gd name="T7" fmla="*/ 2147483647 h 858"/>
              <a:gd name="T8" fmla="*/ 2147483647 w 399"/>
              <a:gd name="T9" fmla="*/ 2147483647 h 858"/>
              <a:gd name="T10" fmla="*/ 2147483647 w 399"/>
              <a:gd name="T11" fmla="*/ 2147483647 h 858"/>
              <a:gd name="T12" fmla="*/ 2147483647 w 399"/>
              <a:gd name="T13" fmla="*/ 2147483647 h 858"/>
              <a:gd name="T14" fmla="*/ 2147483647 w 399"/>
              <a:gd name="T15" fmla="*/ 2147483647 h 858"/>
              <a:gd name="T16" fmla="*/ 2147483647 w 399"/>
              <a:gd name="T17" fmla="*/ 2147483647 h 858"/>
              <a:gd name="T18" fmla="*/ 2147483647 w 399"/>
              <a:gd name="T19" fmla="*/ 2147483647 h 858"/>
              <a:gd name="T20" fmla="*/ 2147483647 w 399"/>
              <a:gd name="T21" fmla="*/ 2147483647 h 858"/>
              <a:gd name="T22" fmla="*/ 2147483647 w 399"/>
              <a:gd name="T23" fmla="*/ 2147483647 h 858"/>
              <a:gd name="T24" fmla="*/ 2147483647 w 399"/>
              <a:gd name="T25" fmla="*/ 2147483647 h 858"/>
              <a:gd name="T26" fmla="*/ 2147483647 w 399"/>
              <a:gd name="T27" fmla="*/ 2147483647 h 858"/>
              <a:gd name="T28" fmla="*/ 2147483647 w 399"/>
              <a:gd name="T29" fmla="*/ 2147483647 h 858"/>
              <a:gd name="T30" fmla="*/ 2147483647 w 399"/>
              <a:gd name="T31" fmla="*/ 2147483647 h 858"/>
              <a:gd name="T32" fmla="*/ 2147483647 w 399"/>
              <a:gd name="T33" fmla="*/ 0 h 8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9"/>
              <a:gd name="T52" fmla="*/ 0 h 858"/>
              <a:gd name="T53" fmla="*/ 399 w 399"/>
              <a:gd name="T54" fmla="*/ 858 h 8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9" h="858">
                <a:moveTo>
                  <a:pt x="27" y="824"/>
                </a:moveTo>
                <a:cubicBezTo>
                  <a:pt x="24" y="809"/>
                  <a:pt x="21" y="794"/>
                  <a:pt x="18" y="779"/>
                </a:cubicBezTo>
                <a:cubicBezTo>
                  <a:pt x="12" y="744"/>
                  <a:pt x="0" y="673"/>
                  <a:pt x="0" y="673"/>
                </a:cubicBezTo>
                <a:cubicBezTo>
                  <a:pt x="6" y="598"/>
                  <a:pt x="15" y="547"/>
                  <a:pt x="35" y="478"/>
                </a:cubicBezTo>
                <a:cubicBezTo>
                  <a:pt x="96" y="493"/>
                  <a:pt x="92" y="520"/>
                  <a:pt x="106" y="576"/>
                </a:cubicBezTo>
                <a:cubicBezTo>
                  <a:pt x="103" y="629"/>
                  <a:pt x="97" y="682"/>
                  <a:pt x="97" y="735"/>
                </a:cubicBezTo>
                <a:cubicBezTo>
                  <a:pt x="97" y="770"/>
                  <a:pt x="85" y="812"/>
                  <a:pt x="106" y="841"/>
                </a:cubicBezTo>
                <a:cubicBezTo>
                  <a:pt x="118" y="858"/>
                  <a:pt x="147" y="836"/>
                  <a:pt x="168" y="833"/>
                </a:cubicBezTo>
                <a:cubicBezTo>
                  <a:pt x="218" y="758"/>
                  <a:pt x="188" y="674"/>
                  <a:pt x="168" y="593"/>
                </a:cubicBezTo>
                <a:cubicBezTo>
                  <a:pt x="165" y="551"/>
                  <a:pt x="139" y="415"/>
                  <a:pt x="159" y="363"/>
                </a:cubicBezTo>
                <a:cubicBezTo>
                  <a:pt x="164" y="350"/>
                  <a:pt x="202" y="340"/>
                  <a:pt x="213" y="336"/>
                </a:cubicBezTo>
                <a:cubicBezTo>
                  <a:pt x="201" y="301"/>
                  <a:pt x="185" y="295"/>
                  <a:pt x="151" y="283"/>
                </a:cubicBezTo>
                <a:cubicBezTo>
                  <a:pt x="124" y="204"/>
                  <a:pt x="164" y="322"/>
                  <a:pt x="133" y="221"/>
                </a:cubicBezTo>
                <a:cubicBezTo>
                  <a:pt x="128" y="203"/>
                  <a:pt x="115" y="168"/>
                  <a:pt x="115" y="168"/>
                </a:cubicBezTo>
                <a:cubicBezTo>
                  <a:pt x="121" y="150"/>
                  <a:pt x="123" y="131"/>
                  <a:pt x="133" y="115"/>
                </a:cubicBezTo>
                <a:cubicBezTo>
                  <a:pt x="199" y="15"/>
                  <a:pt x="202" y="53"/>
                  <a:pt x="363" y="44"/>
                </a:cubicBezTo>
                <a:cubicBezTo>
                  <a:pt x="391" y="35"/>
                  <a:pt x="399" y="32"/>
                  <a:pt x="39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9" name="Freeform 27"/>
          <p:cNvSpPr>
            <a:spLocks/>
          </p:cNvSpPr>
          <p:nvPr/>
        </p:nvSpPr>
        <p:spPr bwMode="auto">
          <a:xfrm>
            <a:off x="4219575" y="4787900"/>
            <a:ext cx="546100" cy="1003300"/>
          </a:xfrm>
          <a:custGeom>
            <a:avLst/>
            <a:gdLst>
              <a:gd name="T0" fmla="*/ 0 w 344"/>
              <a:gd name="T1" fmla="*/ 2147483647 h 632"/>
              <a:gd name="T2" fmla="*/ 2147483647 w 344"/>
              <a:gd name="T3" fmla="*/ 2147483647 h 632"/>
              <a:gd name="T4" fmla="*/ 2147483647 w 344"/>
              <a:gd name="T5" fmla="*/ 2147483647 h 632"/>
              <a:gd name="T6" fmla="*/ 2147483647 w 344"/>
              <a:gd name="T7" fmla="*/ 2147483647 h 632"/>
              <a:gd name="T8" fmla="*/ 2147483647 w 344"/>
              <a:gd name="T9" fmla="*/ 2147483647 h 632"/>
              <a:gd name="T10" fmla="*/ 2147483647 w 344"/>
              <a:gd name="T11" fmla="*/ 2147483647 h 632"/>
              <a:gd name="T12" fmla="*/ 2147483647 w 344"/>
              <a:gd name="T13" fmla="*/ 2147483647 h 632"/>
              <a:gd name="T14" fmla="*/ 2147483647 w 344"/>
              <a:gd name="T15" fmla="*/ 2147483647 h 632"/>
              <a:gd name="T16" fmla="*/ 2147483647 w 344"/>
              <a:gd name="T17" fmla="*/ 2147483647 h 632"/>
              <a:gd name="T18" fmla="*/ 2147483647 w 344"/>
              <a:gd name="T19" fmla="*/ 2147483647 h 632"/>
              <a:gd name="T20" fmla="*/ 2147483647 w 344"/>
              <a:gd name="T21" fmla="*/ 2147483647 h 6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4"/>
              <a:gd name="T34" fmla="*/ 0 h 632"/>
              <a:gd name="T35" fmla="*/ 344 w 344"/>
              <a:gd name="T36" fmla="*/ 632 h 6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4" h="632">
                <a:moveTo>
                  <a:pt x="0" y="526"/>
                </a:moveTo>
                <a:cubicBezTo>
                  <a:pt x="8" y="418"/>
                  <a:pt x="19" y="302"/>
                  <a:pt x="54" y="198"/>
                </a:cubicBezTo>
                <a:cubicBezTo>
                  <a:pt x="63" y="0"/>
                  <a:pt x="20" y="5"/>
                  <a:pt x="178" y="21"/>
                </a:cubicBezTo>
                <a:cubicBezTo>
                  <a:pt x="171" y="66"/>
                  <a:pt x="162" y="102"/>
                  <a:pt x="151" y="145"/>
                </a:cubicBezTo>
                <a:cubicBezTo>
                  <a:pt x="156" y="228"/>
                  <a:pt x="129" y="303"/>
                  <a:pt x="195" y="349"/>
                </a:cubicBezTo>
                <a:cubicBezTo>
                  <a:pt x="240" y="334"/>
                  <a:pt x="231" y="315"/>
                  <a:pt x="240" y="269"/>
                </a:cubicBezTo>
                <a:cubicBezTo>
                  <a:pt x="243" y="208"/>
                  <a:pt x="214" y="74"/>
                  <a:pt x="284" y="30"/>
                </a:cubicBezTo>
                <a:cubicBezTo>
                  <a:pt x="314" y="74"/>
                  <a:pt x="319" y="119"/>
                  <a:pt x="328" y="171"/>
                </a:cubicBezTo>
                <a:cubicBezTo>
                  <a:pt x="335" y="316"/>
                  <a:pt x="344" y="345"/>
                  <a:pt x="328" y="473"/>
                </a:cubicBezTo>
                <a:cubicBezTo>
                  <a:pt x="323" y="513"/>
                  <a:pt x="296" y="548"/>
                  <a:pt x="275" y="579"/>
                </a:cubicBezTo>
                <a:cubicBezTo>
                  <a:pt x="265" y="594"/>
                  <a:pt x="257" y="632"/>
                  <a:pt x="257" y="6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0" name="Freeform 28"/>
          <p:cNvSpPr>
            <a:spLocks/>
          </p:cNvSpPr>
          <p:nvPr/>
        </p:nvSpPr>
        <p:spPr bwMode="auto">
          <a:xfrm>
            <a:off x="4318000" y="2992438"/>
            <a:ext cx="635000" cy="1687512"/>
          </a:xfrm>
          <a:custGeom>
            <a:avLst/>
            <a:gdLst>
              <a:gd name="T0" fmla="*/ 2147483647 w 400"/>
              <a:gd name="T1" fmla="*/ 2147483647 h 1063"/>
              <a:gd name="T2" fmla="*/ 2147483647 w 400"/>
              <a:gd name="T3" fmla="*/ 2147483647 h 1063"/>
              <a:gd name="T4" fmla="*/ 2147483647 w 400"/>
              <a:gd name="T5" fmla="*/ 2147483647 h 1063"/>
              <a:gd name="T6" fmla="*/ 2147483647 w 400"/>
              <a:gd name="T7" fmla="*/ 2147483647 h 1063"/>
              <a:gd name="T8" fmla="*/ 0 w 400"/>
              <a:gd name="T9" fmla="*/ 2147483647 h 1063"/>
              <a:gd name="T10" fmla="*/ 2147483647 w 400"/>
              <a:gd name="T11" fmla="*/ 2147483647 h 1063"/>
              <a:gd name="T12" fmla="*/ 2147483647 w 400"/>
              <a:gd name="T13" fmla="*/ 2147483647 h 1063"/>
              <a:gd name="T14" fmla="*/ 2147483647 w 400"/>
              <a:gd name="T15" fmla="*/ 2147483647 h 1063"/>
              <a:gd name="T16" fmla="*/ 2147483647 w 400"/>
              <a:gd name="T17" fmla="*/ 2147483647 h 1063"/>
              <a:gd name="T18" fmla="*/ 2147483647 w 400"/>
              <a:gd name="T19" fmla="*/ 2147483647 h 1063"/>
              <a:gd name="T20" fmla="*/ 2147483647 w 400"/>
              <a:gd name="T21" fmla="*/ 2147483647 h 1063"/>
              <a:gd name="T22" fmla="*/ 2147483647 w 400"/>
              <a:gd name="T23" fmla="*/ 2147483647 h 1063"/>
              <a:gd name="T24" fmla="*/ 2147483647 w 400"/>
              <a:gd name="T25" fmla="*/ 2147483647 h 1063"/>
              <a:gd name="T26" fmla="*/ 2147483647 w 400"/>
              <a:gd name="T27" fmla="*/ 2147483647 h 1063"/>
              <a:gd name="T28" fmla="*/ 2147483647 w 400"/>
              <a:gd name="T29" fmla="*/ 2147483647 h 1063"/>
              <a:gd name="T30" fmla="*/ 2147483647 w 400"/>
              <a:gd name="T31" fmla="*/ 2147483647 h 1063"/>
              <a:gd name="T32" fmla="*/ 2147483647 w 400"/>
              <a:gd name="T33" fmla="*/ 2147483647 h 1063"/>
              <a:gd name="T34" fmla="*/ 2147483647 w 400"/>
              <a:gd name="T35" fmla="*/ 2147483647 h 1063"/>
              <a:gd name="T36" fmla="*/ 2147483647 w 400"/>
              <a:gd name="T37" fmla="*/ 2147483647 h 1063"/>
              <a:gd name="T38" fmla="*/ 2147483647 w 400"/>
              <a:gd name="T39" fmla="*/ 2147483647 h 1063"/>
              <a:gd name="T40" fmla="*/ 2147483647 w 400"/>
              <a:gd name="T41" fmla="*/ 2147483647 h 1063"/>
              <a:gd name="T42" fmla="*/ 2147483647 w 400"/>
              <a:gd name="T43" fmla="*/ 2147483647 h 1063"/>
              <a:gd name="T44" fmla="*/ 2147483647 w 400"/>
              <a:gd name="T45" fmla="*/ 2147483647 h 1063"/>
              <a:gd name="T46" fmla="*/ 2147483647 w 400"/>
              <a:gd name="T47" fmla="*/ 2147483647 h 1063"/>
              <a:gd name="T48" fmla="*/ 2147483647 w 400"/>
              <a:gd name="T49" fmla="*/ 0 h 10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0"/>
              <a:gd name="T76" fmla="*/ 0 h 1063"/>
              <a:gd name="T77" fmla="*/ 400 w 400"/>
              <a:gd name="T78" fmla="*/ 1063 h 10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0" h="1063">
                <a:moveTo>
                  <a:pt x="18" y="1063"/>
                </a:moveTo>
                <a:cubicBezTo>
                  <a:pt x="65" y="995"/>
                  <a:pt x="64" y="902"/>
                  <a:pt x="80" y="824"/>
                </a:cubicBezTo>
                <a:cubicBezTo>
                  <a:pt x="64" y="783"/>
                  <a:pt x="72" y="760"/>
                  <a:pt x="27" y="797"/>
                </a:cubicBezTo>
                <a:cubicBezTo>
                  <a:pt x="19" y="804"/>
                  <a:pt x="14" y="814"/>
                  <a:pt x="9" y="824"/>
                </a:cubicBezTo>
                <a:cubicBezTo>
                  <a:pt x="5" y="832"/>
                  <a:pt x="0" y="859"/>
                  <a:pt x="0" y="850"/>
                </a:cubicBezTo>
                <a:cubicBezTo>
                  <a:pt x="0" y="838"/>
                  <a:pt x="7" y="827"/>
                  <a:pt x="9" y="815"/>
                </a:cubicBezTo>
                <a:cubicBezTo>
                  <a:pt x="15" y="786"/>
                  <a:pt x="19" y="735"/>
                  <a:pt x="36" y="709"/>
                </a:cubicBezTo>
                <a:cubicBezTo>
                  <a:pt x="59" y="674"/>
                  <a:pt x="51" y="692"/>
                  <a:pt x="63" y="655"/>
                </a:cubicBezTo>
                <a:cubicBezTo>
                  <a:pt x="76" y="558"/>
                  <a:pt x="78" y="481"/>
                  <a:pt x="71" y="381"/>
                </a:cubicBezTo>
                <a:cubicBezTo>
                  <a:pt x="74" y="345"/>
                  <a:pt x="65" y="307"/>
                  <a:pt x="80" y="274"/>
                </a:cubicBezTo>
                <a:cubicBezTo>
                  <a:pt x="85" y="263"/>
                  <a:pt x="108" y="274"/>
                  <a:pt x="116" y="283"/>
                </a:cubicBezTo>
                <a:cubicBezTo>
                  <a:pt x="129" y="299"/>
                  <a:pt x="139" y="371"/>
                  <a:pt x="142" y="390"/>
                </a:cubicBezTo>
                <a:cubicBezTo>
                  <a:pt x="146" y="491"/>
                  <a:pt x="100" y="684"/>
                  <a:pt x="222" y="602"/>
                </a:cubicBezTo>
                <a:cubicBezTo>
                  <a:pt x="241" y="527"/>
                  <a:pt x="219" y="455"/>
                  <a:pt x="204" y="381"/>
                </a:cubicBezTo>
                <a:cubicBezTo>
                  <a:pt x="211" y="302"/>
                  <a:pt x="196" y="272"/>
                  <a:pt x="266" y="248"/>
                </a:cubicBezTo>
                <a:cubicBezTo>
                  <a:pt x="276" y="277"/>
                  <a:pt x="294" y="298"/>
                  <a:pt x="302" y="328"/>
                </a:cubicBezTo>
                <a:cubicBezTo>
                  <a:pt x="325" y="418"/>
                  <a:pt x="324" y="511"/>
                  <a:pt x="337" y="602"/>
                </a:cubicBezTo>
                <a:cubicBezTo>
                  <a:pt x="355" y="599"/>
                  <a:pt x="375" y="603"/>
                  <a:pt x="390" y="593"/>
                </a:cubicBezTo>
                <a:cubicBezTo>
                  <a:pt x="400" y="586"/>
                  <a:pt x="399" y="570"/>
                  <a:pt x="399" y="558"/>
                </a:cubicBezTo>
                <a:cubicBezTo>
                  <a:pt x="399" y="478"/>
                  <a:pt x="386" y="380"/>
                  <a:pt x="364" y="301"/>
                </a:cubicBezTo>
                <a:cubicBezTo>
                  <a:pt x="356" y="274"/>
                  <a:pt x="346" y="248"/>
                  <a:pt x="337" y="221"/>
                </a:cubicBezTo>
                <a:cubicBezTo>
                  <a:pt x="334" y="212"/>
                  <a:pt x="328" y="195"/>
                  <a:pt x="328" y="195"/>
                </a:cubicBezTo>
                <a:cubicBezTo>
                  <a:pt x="331" y="159"/>
                  <a:pt x="331" y="123"/>
                  <a:pt x="337" y="88"/>
                </a:cubicBezTo>
                <a:cubicBezTo>
                  <a:pt x="340" y="70"/>
                  <a:pt x="350" y="53"/>
                  <a:pt x="355" y="35"/>
                </a:cubicBezTo>
                <a:cubicBezTo>
                  <a:pt x="358" y="23"/>
                  <a:pt x="364" y="0"/>
                  <a:pt x="3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1" name="Freeform 29"/>
          <p:cNvSpPr>
            <a:spLocks/>
          </p:cNvSpPr>
          <p:nvPr/>
        </p:nvSpPr>
        <p:spPr bwMode="auto">
          <a:xfrm>
            <a:off x="4487863" y="4060825"/>
            <a:ext cx="436562" cy="688975"/>
          </a:xfrm>
          <a:custGeom>
            <a:avLst/>
            <a:gdLst>
              <a:gd name="T0" fmla="*/ 0 w 275"/>
              <a:gd name="T1" fmla="*/ 2147483647 h 434"/>
              <a:gd name="T2" fmla="*/ 2147483647 w 275"/>
              <a:gd name="T3" fmla="*/ 2147483647 h 434"/>
              <a:gd name="T4" fmla="*/ 2147483647 w 275"/>
              <a:gd name="T5" fmla="*/ 2147483647 h 434"/>
              <a:gd name="T6" fmla="*/ 2147483647 w 275"/>
              <a:gd name="T7" fmla="*/ 2147483647 h 434"/>
              <a:gd name="T8" fmla="*/ 2147483647 w 275"/>
              <a:gd name="T9" fmla="*/ 2147483647 h 434"/>
              <a:gd name="T10" fmla="*/ 2147483647 w 275"/>
              <a:gd name="T11" fmla="*/ 2147483647 h 434"/>
              <a:gd name="T12" fmla="*/ 2147483647 w 275"/>
              <a:gd name="T13" fmla="*/ 2147483647 h 434"/>
              <a:gd name="T14" fmla="*/ 2147483647 w 275"/>
              <a:gd name="T15" fmla="*/ 0 h 4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5"/>
              <a:gd name="T25" fmla="*/ 0 h 434"/>
              <a:gd name="T26" fmla="*/ 275 w 275"/>
              <a:gd name="T27" fmla="*/ 434 h 4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5" h="434">
                <a:moveTo>
                  <a:pt x="0" y="434"/>
                </a:moveTo>
                <a:cubicBezTo>
                  <a:pt x="19" y="378"/>
                  <a:pt x="78" y="358"/>
                  <a:pt x="124" y="328"/>
                </a:cubicBezTo>
                <a:cubicBezTo>
                  <a:pt x="115" y="293"/>
                  <a:pt x="108" y="269"/>
                  <a:pt x="88" y="239"/>
                </a:cubicBezTo>
                <a:cubicBezTo>
                  <a:pt x="78" y="205"/>
                  <a:pt x="58" y="158"/>
                  <a:pt x="80" y="124"/>
                </a:cubicBezTo>
                <a:cubicBezTo>
                  <a:pt x="91" y="107"/>
                  <a:pt x="151" y="92"/>
                  <a:pt x="159" y="89"/>
                </a:cubicBezTo>
                <a:cubicBezTo>
                  <a:pt x="168" y="86"/>
                  <a:pt x="186" y="80"/>
                  <a:pt x="186" y="80"/>
                </a:cubicBezTo>
                <a:cubicBezTo>
                  <a:pt x="195" y="83"/>
                  <a:pt x="205" y="94"/>
                  <a:pt x="213" y="89"/>
                </a:cubicBezTo>
                <a:cubicBezTo>
                  <a:pt x="239" y="71"/>
                  <a:pt x="251" y="24"/>
                  <a:pt x="27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2" name="Freeform 30"/>
          <p:cNvSpPr>
            <a:spLocks/>
          </p:cNvSpPr>
          <p:nvPr/>
        </p:nvSpPr>
        <p:spPr bwMode="auto">
          <a:xfrm>
            <a:off x="4792663" y="3259138"/>
            <a:ext cx="541337" cy="2462212"/>
          </a:xfrm>
          <a:custGeom>
            <a:avLst/>
            <a:gdLst>
              <a:gd name="T0" fmla="*/ 2147483647 w 341"/>
              <a:gd name="T1" fmla="*/ 2147483647 h 1551"/>
              <a:gd name="T2" fmla="*/ 2147483647 w 341"/>
              <a:gd name="T3" fmla="*/ 2147483647 h 1551"/>
              <a:gd name="T4" fmla="*/ 2147483647 w 341"/>
              <a:gd name="T5" fmla="*/ 2147483647 h 1551"/>
              <a:gd name="T6" fmla="*/ 2147483647 w 341"/>
              <a:gd name="T7" fmla="*/ 2147483647 h 1551"/>
              <a:gd name="T8" fmla="*/ 2147483647 w 341"/>
              <a:gd name="T9" fmla="*/ 2147483647 h 1551"/>
              <a:gd name="T10" fmla="*/ 2147483647 w 341"/>
              <a:gd name="T11" fmla="*/ 2147483647 h 1551"/>
              <a:gd name="T12" fmla="*/ 2147483647 w 341"/>
              <a:gd name="T13" fmla="*/ 2147483647 h 1551"/>
              <a:gd name="T14" fmla="*/ 2147483647 w 341"/>
              <a:gd name="T15" fmla="*/ 2147483647 h 1551"/>
              <a:gd name="T16" fmla="*/ 2147483647 w 341"/>
              <a:gd name="T17" fmla="*/ 2147483647 h 1551"/>
              <a:gd name="T18" fmla="*/ 2147483647 w 341"/>
              <a:gd name="T19" fmla="*/ 2147483647 h 1551"/>
              <a:gd name="T20" fmla="*/ 2147483647 w 341"/>
              <a:gd name="T21" fmla="*/ 2147483647 h 1551"/>
              <a:gd name="T22" fmla="*/ 2147483647 w 341"/>
              <a:gd name="T23" fmla="*/ 2147483647 h 1551"/>
              <a:gd name="T24" fmla="*/ 2147483647 w 341"/>
              <a:gd name="T25" fmla="*/ 2147483647 h 1551"/>
              <a:gd name="T26" fmla="*/ 2147483647 w 341"/>
              <a:gd name="T27" fmla="*/ 2147483647 h 1551"/>
              <a:gd name="T28" fmla="*/ 2147483647 w 341"/>
              <a:gd name="T29" fmla="*/ 2147483647 h 1551"/>
              <a:gd name="T30" fmla="*/ 2147483647 w 341"/>
              <a:gd name="T31" fmla="*/ 2147483647 h 1551"/>
              <a:gd name="T32" fmla="*/ 2147483647 w 341"/>
              <a:gd name="T33" fmla="*/ 2147483647 h 1551"/>
              <a:gd name="T34" fmla="*/ 2147483647 w 341"/>
              <a:gd name="T35" fmla="*/ 2147483647 h 1551"/>
              <a:gd name="T36" fmla="*/ 2147483647 w 341"/>
              <a:gd name="T37" fmla="*/ 2147483647 h 1551"/>
              <a:gd name="T38" fmla="*/ 2147483647 w 341"/>
              <a:gd name="T39" fmla="*/ 2147483647 h 1551"/>
              <a:gd name="T40" fmla="*/ 2147483647 w 341"/>
              <a:gd name="T41" fmla="*/ 2147483647 h 1551"/>
              <a:gd name="T42" fmla="*/ 2147483647 w 341"/>
              <a:gd name="T43" fmla="*/ 2147483647 h 1551"/>
              <a:gd name="T44" fmla="*/ 2147483647 w 341"/>
              <a:gd name="T45" fmla="*/ 2147483647 h 1551"/>
              <a:gd name="T46" fmla="*/ 2147483647 w 341"/>
              <a:gd name="T47" fmla="*/ 2147483647 h 1551"/>
              <a:gd name="T48" fmla="*/ 2147483647 w 341"/>
              <a:gd name="T49" fmla="*/ 2147483647 h 1551"/>
              <a:gd name="T50" fmla="*/ 2147483647 w 341"/>
              <a:gd name="T51" fmla="*/ 2147483647 h 1551"/>
              <a:gd name="T52" fmla="*/ 2147483647 w 341"/>
              <a:gd name="T53" fmla="*/ 2147483647 h 1551"/>
              <a:gd name="T54" fmla="*/ 2147483647 w 341"/>
              <a:gd name="T55" fmla="*/ 0 h 15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1"/>
              <a:gd name="T85" fmla="*/ 0 h 1551"/>
              <a:gd name="T86" fmla="*/ 341 w 341"/>
              <a:gd name="T87" fmla="*/ 1551 h 15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1" h="1551">
                <a:moveTo>
                  <a:pt x="29" y="1551"/>
                </a:moveTo>
                <a:cubicBezTo>
                  <a:pt x="26" y="1539"/>
                  <a:pt x="24" y="1527"/>
                  <a:pt x="21" y="1515"/>
                </a:cubicBezTo>
                <a:cubicBezTo>
                  <a:pt x="16" y="1497"/>
                  <a:pt x="3" y="1462"/>
                  <a:pt x="3" y="1462"/>
                </a:cubicBezTo>
                <a:cubicBezTo>
                  <a:pt x="25" y="1251"/>
                  <a:pt x="0" y="1509"/>
                  <a:pt x="21" y="1108"/>
                </a:cubicBezTo>
                <a:cubicBezTo>
                  <a:pt x="24" y="1059"/>
                  <a:pt x="22" y="1011"/>
                  <a:pt x="65" y="984"/>
                </a:cubicBezTo>
                <a:cubicBezTo>
                  <a:pt x="71" y="1002"/>
                  <a:pt x="77" y="1019"/>
                  <a:pt x="83" y="1037"/>
                </a:cubicBezTo>
                <a:cubicBezTo>
                  <a:pt x="86" y="1046"/>
                  <a:pt x="91" y="1063"/>
                  <a:pt x="91" y="1063"/>
                </a:cubicBezTo>
                <a:cubicBezTo>
                  <a:pt x="94" y="1149"/>
                  <a:pt x="85" y="1236"/>
                  <a:pt x="100" y="1320"/>
                </a:cubicBezTo>
                <a:cubicBezTo>
                  <a:pt x="102" y="1332"/>
                  <a:pt x="127" y="1321"/>
                  <a:pt x="136" y="1312"/>
                </a:cubicBezTo>
                <a:cubicBezTo>
                  <a:pt x="160" y="1289"/>
                  <a:pt x="149" y="1247"/>
                  <a:pt x="153" y="1214"/>
                </a:cubicBezTo>
                <a:cubicBezTo>
                  <a:pt x="157" y="1111"/>
                  <a:pt x="101" y="966"/>
                  <a:pt x="215" y="1001"/>
                </a:cubicBezTo>
                <a:cubicBezTo>
                  <a:pt x="238" y="1035"/>
                  <a:pt x="243" y="1058"/>
                  <a:pt x="251" y="1099"/>
                </a:cubicBezTo>
                <a:cubicBezTo>
                  <a:pt x="242" y="1161"/>
                  <a:pt x="231" y="1222"/>
                  <a:pt x="224" y="1285"/>
                </a:cubicBezTo>
                <a:cubicBezTo>
                  <a:pt x="227" y="1309"/>
                  <a:pt x="221" y="1335"/>
                  <a:pt x="233" y="1356"/>
                </a:cubicBezTo>
                <a:cubicBezTo>
                  <a:pt x="238" y="1364"/>
                  <a:pt x="253" y="1353"/>
                  <a:pt x="260" y="1347"/>
                </a:cubicBezTo>
                <a:cubicBezTo>
                  <a:pt x="271" y="1338"/>
                  <a:pt x="277" y="1324"/>
                  <a:pt x="286" y="1312"/>
                </a:cubicBezTo>
                <a:cubicBezTo>
                  <a:pt x="341" y="1148"/>
                  <a:pt x="299" y="1032"/>
                  <a:pt x="189" y="922"/>
                </a:cubicBezTo>
                <a:cubicBezTo>
                  <a:pt x="190" y="915"/>
                  <a:pt x="199" y="848"/>
                  <a:pt x="207" y="842"/>
                </a:cubicBezTo>
                <a:cubicBezTo>
                  <a:pt x="222" y="831"/>
                  <a:pt x="242" y="830"/>
                  <a:pt x="260" y="824"/>
                </a:cubicBezTo>
                <a:cubicBezTo>
                  <a:pt x="269" y="821"/>
                  <a:pt x="286" y="815"/>
                  <a:pt x="286" y="815"/>
                </a:cubicBezTo>
                <a:cubicBezTo>
                  <a:pt x="228" y="757"/>
                  <a:pt x="270" y="766"/>
                  <a:pt x="171" y="753"/>
                </a:cubicBezTo>
                <a:cubicBezTo>
                  <a:pt x="145" y="744"/>
                  <a:pt x="86" y="730"/>
                  <a:pt x="118" y="691"/>
                </a:cubicBezTo>
                <a:cubicBezTo>
                  <a:pt x="125" y="683"/>
                  <a:pt x="136" y="680"/>
                  <a:pt x="145" y="674"/>
                </a:cubicBezTo>
                <a:cubicBezTo>
                  <a:pt x="167" y="640"/>
                  <a:pt x="180" y="558"/>
                  <a:pt x="180" y="558"/>
                </a:cubicBezTo>
                <a:cubicBezTo>
                  <a:pt x="174" y="457"/>
                  <a:pt x="176" y="437"/>
                  <a:pt x="162" y="355"/>
                </a:cubicBezTo>
                <a:cubicBezTo>
                  <a:pt x="157" y="325"/>
                  <a:pt x="150" y="296"/>
                  <a:pt x="145" y="266"/>
                </a:cubicBezTo>
                <a:cubicBezTo>
                  <a:pt x="142" y="248"/>
                  <a:pt x="136" y="213"/>
                  <a:pt x="136" y="213"/>
                </a:cubicBezTo>
                <a:cubicBezTo>
                  <a:pt x="131" y="153"/>
                  <a:pt x="106" y="50"/>
                  <a:pt x="1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3" name="Freeform 31"/>
          <p:cNvSpPr>
            <a:spLocks/>
          </p:cNvSpPr>
          <p:nvPr/>
        </p:nvSpPr>
        <p:spPr bwMode="auto">
          <a:xfrm>
            <a:off x="5080000" y="3414713"/>
            <a:ext cx="757238" cy="2306637"/>
          </a:xfrm>
          <a:custGeom>
            <a:avLst/>
            <a:gdLst>
              <a:gd name="T0" fmla="*/ 2147483647 w 477"/>
              <a:gd name="T1" fmla="*/ 2147483647 h 1453"/>
              <a:gd name="T2" fmla="*/ 2147483647 w 477"/>
              <a:gd name="T3" fmla="*/ 2147483647 h 1453"/>
              <a:gd name="T4" fmla="*/ 2147483647 w 477"/>
              <a:gd name="T5" fmla="*/ 2147483647 h 1453"/>
              <a:gd name="T6" fmla="*/ 2147483647 w 477"/>
              <a:gd name="T7" fmla="*/ 2147483647 h 1453"/>
              <a:gd name="T8" fmla="*/ 2147483647 w 477"/>
              <a:gd name="T9" fmla="*/ 0 h 1453"/>
              <a:gd name="T10" fmla="*/ 2147483647 w 477"/>
              <a:gd name="T11" fmla="*/ 2147483647 h 1453"/>
              <a:gd name="T12" fmla="*/ 2147483647 w 477"/>
              <a:gd name="T13" fmla="*/ 2147483647 h 1453"/>
              <a:gd name="T14" fmla="*/ 2147483647 w 477"/>
              <a:gd name="T15" fmla="*/ 2147483647 h 1453"/>
              <a:gd name="T16" fmla="*/ 2147483647 w 477"/>
              <a:gd name="T17" fmla="*/ 2147483647 h 1453"/>
              <a:gd name="T18" fmla="*/ 2147483647 w 477"/>
              <a:gd name="T19" fmla="*/ 2147483647 h 1453"/>
              <a:gd name="T20" fmla="*/ 2147483647 w 477"/>
              <a:gd name="T21" fmla="*/ 2147483647 h 1453"/>
              <a:gd name="T22" fmla="*/ 2147483647 w 477"/>
              <a:gd name="T23" fmla="*/ 2147483647 h 1453"/>
              <a:gd name="T24" fmla="*/ 2147483647 w 477"/>
              <a:gd name="T25" fmla="*/ 2147483647 h 1453"/>
              <a:gd name="T26" fmla="*/ 2147483647 w 477"/>
              <a:gd name="T27" fmla="*/ 2147483647 h 1453"/>
              <a:gd name="T28" fmla="*/ 2147483647 w 477"/>
              <a:gd name="T29" fmla="*/ 2147483647 h 1453"/>
              <a:gd name="T30" fmla="*/ 2147483647 w 477"/>
              <a:gd name="T31" fmla="*/ 2147483647 h 1453"/>
              <a:gd name="T32" fmla="*/ 2147483647 w 477"/>
              <a:gd name="T33" fmla="*/ 2147483647 h 1453"/>
              <a:gd name="T34" fmla="*/ 2147483647 w 477"/>
              <a:gd name="T35" fmla="*/ 2147483647 h 1453"/>
              <a:gd name="T36" fmla="*/ 2147483647 w 477"/>
              <a:gd name="T37" fmla="*/ 2147483647 h 1453"/>
              <a:gd name="T38" fmla="*/ 2147483647 w 477"/>
              <a:gd name="T39" fmla="*/ 2147483647 h 1453"/>
              <a:gd name="T40" fmla="*/ 2147483647 w 477"/>
              <a:gd name="T41" fmla="*/ 2147483647 h 1453"/>
              <a:gd name="T42" fmla="*/ 2147483647 w 477"/>
              <a:gd name="T43" fmla="*/ 2147483647 h 1453"/>
              <a:gd name="T44" fmla="*/ 2147483647 w 477"/>
              <a:gd name="T45" fmla="*/ 2147483647 h 1453"/>
              <a:gd name="T46" fmla="*/ 2147483647 w 477"/>
              <a:gd name="T47" fmla="*/ 2147483647 h 1453"/>
              <a:gd name="T48" fmla="*/ 2147483647 w 477"/>
              <a:gd name="T49" fmla="*/ 2147483647 h 1453"/>
              <a:gd name="T50" fmla="*/ 2147483647 w 477"/>
              <a:gd name="T51" fmla="*/ 2147483647 h 1453"/>
              <a:gd name="T52" fmla="*/ 2147483647 w 477"/>
              <a:gd name="T53" fmla="*/ 2147483647 h 1453"/>
              <a:gd name="T54" fmla="*/ 2147483647 w 477"/>
              <a:gd name="T55" fmla="*/ 2147483647 h 1453"/>
              <a:gd name="T56" fmla="*/ 2147483647 w 477"/>
              <a:gd name="T57" fmla="*/ 2147483647 h 1453"/>
              <a:gd name="T58" fmla="*/ 2147483647 w 477"/>
              <a:gd name="T59" fmla="*/ 2147483647 h 1453"/>
              <a:gd name="T60" fmla="*/ 2147483647 w 477"/>
              <a:gd name="T61" fmla="*/ 2147483647 h 1453"/>
              <a:gd name="T62" fmla="*/ 2147483647 w 477"/>
              <a:gd name="T63" fmla="*/ 2147483647 h 1453"/>
              <a:gd name="T64" fmla="*/ 2147483647 w 477"/>
              <a:gd name="T65" fmla="*/ 2147483647 h 1453"/>
              <a:gd name="T66" fmla="*/ 2147483647 w 477"/>
              <a:gd name="T67" fmla="*/ 2147483647 h 1453"/>
              <a:gd name="T68" fmla="*/ 2147483647 w 477"/>
              <a:gd name="T69" fmla="*/ 2147483647 h 1453"/>
              <a:gd name="T70" fmla="*/ 2147483647 w 477"/>
              <a:gd name="T71" fmla="*/ 2147483647 h 1453"/>
              <a:gd name="T72" fmla="*/ 2147483647 w 477"/>
              <a:gd name="T73" fmla="*/ 2147483647 h 1453"/>
              <a:gd name="T74" fmla="*/ 2147483647 w 477"/>
              <a:gd name="T75" fmla="*/ 2147483647 h 1453"/>
              <a:gd name="T76" fmla="*/ 2147483647 w 477"/>
              <a:gd name="T77" fmla="*/ 2147483647 h 145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77"/>
              <a:gd name="T118" fmla="*/ 0 h 1453"/>
              <a:gd name="T119" fmla="*/ 477 w 477"/>
              <a:gd name="T120" fmla="*/ 1453 h 145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77" h="1453">
                <a:moveTo>
                  <a:pt x="88" y="850"/>
                </a:moveTo>
                <a:cubicBezTo>
                  <a:pt x="129" y="809"/>
                  <a:pt x="154" y="731"/>
                  <a:pt x="167" y="673"/>
                </a:cubicBezTo>
                <a:cubicBezTo>
                  <a:pt x="164" y="643"/>
                  <a:pt x="168" y="612"/>
                  <a:pt x="159" y="584"/>
                </a:cubicBezTo>
                <a:cubicBezTo>
                  <a:pt x="142" y="530"/>
                  <a:pt x="82" y="496"/>
                  <a:pt x="52" y="451"/>
                </a:cubicBezTo>
                <a:cubicBezTo>
                  <a:pt x="22" y="306"/>
                  <a:pt x="0" y="127"/>
                  <a:pt x="88" y="0"/>
                </a:cubicBezTo>
                <a:cubicBezTo>
                  <a:pt x="173" y="115"/>
                  <a:pt x="25" y="261"/>
                  <a:pt x="167" y="310"/>
                </a:cubicBezTo>
                <a:cubicBezTo>
                  <a:pt x="173" y="301"/>
                  <a:pt x="181" y="293"/>
                  <a:pt x="185" y="283"/>
                </a:cubicBezTo>
                <a:cubicBezTo>
                  <a:pt x="193" y="260"/>
                  <a:pt x="203" y="212"/>
                  <a:pt x="203" y="212"/>
                </a:cubicBezTo>
                <a:cubicBezTo>
                  <a:pt x="222" y="16"/>
                  <a:pt x="170" y="61"/>
                  <a:pt x="247" y="8"/>
                </a:cubicBezTo>
                <a:cubicBezTo>
                  <a:pt x="305" y="22"/>
                  <a:pt x="286" y="35"/>
                  <a:pt x="300" y="88"/>
                </a:cubicBezTo>
                <a:cubicBezTo>
                  <a:pt x="303" y="174"/>
                  <a:pt x="294" y="261"/>
                  <a:pt x="309" y="345"/>
                </a:cubicBezTo>
                <a:cubicBezTo>
                  <a:pt x="311" y="357"/>
                  <a:pt x="336" y="345"/>
                  <a:pt x="345" y="336"/>
                </a:cubicBezTo>
                <a:cubicBezTo>
                  <a:pt x="360" y="321"/>
                  <a:pt x="355" y="294"/>
                  <a:pt x="362" y="274"/>
                </a:cubicBezTo>
                <a:cubicBezTo>
                  <a:pt x="365" y="188"/>
                  <a:pt x="360" y="102"/>
                  <a:pt x="371" y="17"/>
                </a:cubicBezTo>
                <a:cubicBezTo>
                  <a:pt x="372" y="8"/>
                  <a:pt x="390" y="2"/>
                  <a:pt x="398" y="8"/>
                </a:cubicBezTo>
                <a:cubicBezTo>
                  <a:pt x="415" y="21"/>
                  <a:pt x="421" y="44"/>
                  <a:pt x="433" y="62"/>
                </a:cubicBezTo>
                <a:cubicBezTo>
                  <a:pt x="439" y="71"/>
                  <a:pt x="451" y="88"/>
                  <a:pt x="451" y="88"/>
                </a:cubicBezTo>
                <a:cubicBezTo>
                  <a:pt x="457" y="106"/>
                  <a:pt x="463" y="123"/>
                  <a:pt x="469" y="141"/>
                </a:cubicBezTo>
                <a:cubicBezTo>
                  <a:pt x="477" y="164"/>
                  <a:pt x="465" y="192"/>
                  <a:pt x="451" y="212"/>
                </a:cubicBezTo>
                <a:cubicBezTo>
                  <a:pt x="428" y="247"/>
                  <a:pt x="421" y="284"/>
                  <a:pt x="398" y="319"/>
                </a:cubicBezTo>
                <a:cubicBezTo>
                  <a:pt x="383" y="379"/>
                  <a:pt x="355" y="422"/>
                  <a:pt x="327" y="478"/>
                </a:cubicBezTo>
                <a:cubicBezTo>
                  <a:pt x="321" y="489"/>
                  <a:pt x="308" y="495"/>
                  <a:pt x="300" y="505"/>
                </a:cubicBezTo>
                <a:cubicBezTo>
                  <a:pt x="266" y="549"/>
                  <a:pt x="269" y="545"/>
                  <a:pt x="256" y="584"/>
                </a:cubicBezTo>
                <a:cubicBezTo>
                  <a:pt x="268" y="602"/>
                  <a:pt x="279" y="620"/>
                  <a:pt x="291" y="638"/>
                </a:cubicBezTo>
                <a:cubicBezTo>
                  <a:pt x="303" y="656"/>
                  <a:pt x="345" y="673"/>
                  <a:pt x="345" y="673"/>
                </a:cubicBezTo>
                <a:cubicBezTo>
                  <a:pt x="368" y="751"/>
                  <a:pt x="317" y="801"/>
                  <a:pt x="247" y="824"/>
                </a:cubicBezTo>
                <a:cubicBezTo>
                  <a:pt x="228" y="852"/>
                  <a:pt x="204" y="875"/>
                  <a:pt x="185" y="903"/>
                </a:cubicBezTo>
                <a:cubicBezTo>
                  <a:pt x="177" y="957"/>
                  <a:pt x="166" y="1009"/>
                  <a:pt x="159" y="1063"/>
                </a:cubicBezTo>
                <a:cubicBezTo>
                  <a:pt x="159" y="1065"/>
                  <a:pt x="167" y="1196"/>
                  <a:pt x="185" y="1214"/>
                </a:cubicBezTo>
                <a:cubicBezTo>
                  <a:pt x="192" y="1221"/>
                  <a:pt x="203" y="1219"/>
                  <a:pt x="212" y="1222"/>
                </a:cubicBezTo>
                <a:cubicBezTo>
                  <a:pt x="248" y="1119"/>
                  <a:pt x="219" y="1003"/>
                  <a:pt x="247" y="895"/>
                </a:cubicBezTo>
                <a:cubicBezTo>
                  <a:pt x="302" y="974"/>
                  <a:pt x="275" y="1026"/>
                  <a:pt x="283" y="1143"/>
                </a:cubicBezTo>
                <a:cubicBezTo>
                  <a:pt x="288" y="1213"/>
                  <a:pt x="276" y="1195"/>
                  <a:pt x="318" y="1222"/>
                </a:cubicBezTo>
                <a:cubicBezTo>
                  <a:pt x="343" y="1149"/>
                  <a:pt x="355" y="1069"/>
                  <a:pt x="362" y="992"/>
                </a:cubicBezTo>
                <a:cubicBezTo>
                  <a:pt x="374" y="867"/>
                  <a:pt x="334" y="889"/>
                  <a:pt x="398" y="868"/>
                </a:cubicBezTo>
                <a:cubicBezTo>
                  <a:pt x="450" y="946"/>
                  <a:pt x="402" y="1063"/>
                  <a:pt x="389" y="1152"/>
                </a:cubicBezTo>
                <a:cubicBezTo>
                  <a:pt x="397" y="1276"/>
                  <a:pt x="388" y="1269"/>
                  <a:pt x="416" y="1364"/>
                </a:cubicBezTo>
                <a:cubicBezTo>
                  <a:pt x="422" y="1385"/>
                  <a:pt x="424" y="1406"/>
                  <a:pt x="433" y="1426"/>
                </a:cubicBezTo>
                <a:cubicBezTo>
                  <a:pt x="437" y="1436"/>
                  <a:pt x="451" y="1453"/>
                  <a:pt x="451" y="14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4" name="Freeform 32"/>
          <p:cNvSpPr>
            <a:spLocks/>
          </p:cNvSpPr>
          <p:nvPr/>
        </p:nvSpPr>
        <p:spPr bwMode="auto">
          <a:xfrm>
            <a:off x="5810250" y="3230563"/>
            <a:ext cx="541338" cy="1519237"/>
          </a:xfrm>
          <a:custGeom>
            <a:avLst/>
            <a:gdLst>
              <a:gd name="T0" fmla="*/ 2147483647 w 341"/>
              <a:gd name="T1" fmla="*/ 0 h 957"/>
              <a:gd name="T2" fmla="*/ 2147483647 w 341"/>
              <a:gd name="T3" fmla="*/ 2147483647 h 957"/>
              <a:gd name="T4" fmla="*/ 2147483647 w 341"/>
              <a:gd name="T5" fmla="*/ 2147483647 h 957"/>
              <a:gd name="T6" fmla="*/ 0 w 341"/>
              <a:gd name="T7" fmla="*/ 2147483647 h 957"/>
              <a:gd name="T8" fmla="*/ 2147483647 w 341"/>
              <a:gd name="T9" fmla="*/ 2147483647 h 957"/>
              <a:gd name="T10" fmla="*/ 2147483647 w 341"/>
              <a:gd name="T11" fmla="*/ 2147483647 h 957"/>
              <a:gd name="T12" fmla="*/ 2147483647 w 341"/>
              <a:gd name="T13" fmla="*/ 2147483647 h 957"/>
              <a:gd name="T14" fmla="*/ 2147483647 w 341"/>
              <a:gd name="T15" fmla="*/ 2147483647 h 957"/>
              <a:gd name="T16" fmla="*/ 2147483647 w 341"/>
              <a:gd name="T17" fmla="*/ 2147483647 h 957"/>
              <a:gd name="T18" fmla="*/ 2147483647 w 341"/>
              <a:gd name="T19" fmla="*/ 2147483647 h 957"/>
              <a:gd name="T20" fmla="*/ 2147483647 w 341"/>
              <a:gd name="T21" fmla="*/ 2147483647 h 957"/>
              <a:gd name="T22" fmla="*/ 2147483647 w 341"/>
              <a:gd name="T23" fmla="*/ 2147483647 h 957"/>
              <a:gd name="T24" fmla="*/ 2147483647 w 341"/>
              <a:gd name="T25" fmla="*/ 2147483647 h 957"/>
              <a:gd name="T26" fmla="*/ 2147483647 w 341"/>
              <a:gd name="T27" fmla="*/ 2147483647 h 957"/>
              <a:gd name="T28" fmla="*/ 2147483647 w 341"/>
              <a:gd name="T29" fmla="*/ 2147483647 h 957"/>
              <a:gd name="T30" fmla="*/ 2147483647 w 341"/>
              <a:gd name="T31" fmla="*/ 2147483647 h 957"/>
              <a:gd name="T32" fmla="*/ 2147483647 w 341"/>
              <a:gd name="T33" fmla="*/ 2147483647 h 957"/>
              <a:gd name="T34" fmla="*/ 2147483647 w 341"/>
              <a:gd name="T35" fmla="*/ 2147483647 h 957"/>
              <a:gd name="T36" fmla="*/ 2147483647 w 341"/>
              <a:gd name="T37" fmla="*/ 2147483647 h 957"/>
              <a:gd name="T38" fmla="*/ 2147483647 w 341"/>
              <a:gd name="T39" fmla="*/ 2147483647 h 957"/>
              <a:gd name="T40" fmla="*/ 2147483647 w 341"/>
              <a:gd name="T41" fmla="*/ 2147483647 h 957"/>
              <a:gd name="T42" fmla="*/ 2147483647 w 341"/>
              <a:gd name="T43" fmla="*/ 2147483647 h 957"/>
              <a:gd name="T44" fmla="*/ 2147483647 w 341"/>
              <a:gd name="T45" fmla="*/ 2147483647 h 95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1"/>
              <a:gd name="T70" fmla="*/ 0 h 957"/>
              <a:gd name="T71" fmla="*/ 341 w 341"/>
              <a:gd name="T72" fmla="*/ 957 h 95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1" h="957">
                <a:moveTo>
                  <a:pt x="35" y="0"/>
                </a:moveTo>
                <a:cubicBezTo>
                  <a:pt x="46" y="32"/>
                  <a:pt x="62" y="98"/>
                  <a:pt x="62" y="98"/>
                </a:cubicBezTo>
                <a:cubicBezTo>
                  <a:pt x="73" y="199"/>
                  <a:pt x="87" y="311"/>
                  <a:pt x="26" y="399"/>
                </a:cubicBezTo>
                <a:cubicBezTo>
                  <a:pt x="18" y="426"/>
                  <a:pt x="0" y="479"/>
                  <a:pt x="0" y="479"/>
                </a:cubicBezTo>
                <a:cubicBezTo>
                  <a:pt x="3" y="488"/>
                  <a:pt x="0" y="503"/>
                  <a:pt x="9" y="505"/>
                </a:cubicBezTo>
                <a:cubicBezTo>
                  <a:pt x="26" y="509"/>
                  <a:pt x="48" y="468"/>
                  <a:pt x="53" y="461"/>
                </a:cubicBezTo>
                <a:cubicBezTo>
                  <a:pt x="59" y="383"/>
                  <a:pt x="61" y="305"/>
                  <a:pt x="106" y="240"/>
                </a:cubicBezTo>
                <a:cubicBezTo>
                  <a:pt x="118" y="204"/>
                  <a:pt x="137" y="189"/>
                  <a:pt x="168" y="169"/>
                </a:cubicBezTo>
                <a:cubicBezTo>
                  <a:pt x="201" y="190"/>
                  <a:pt x="201" y="203"/>
                  <a:pt x="212" y="240"/>
                </a:cubicBezTo>
                <a:cubicBezTo>
                  <a:pt x="205" y="305"/>
                  <a:pt x="192" y="356"/>
                  <a:pt x="177" y="417"/>
                </a:cubicBezTo>
                <a:cubicBezTo>
                  <a:pt x="180" y="446"/>
                  <a:pt x="173" y="479"/>
                  <a:pt x="186" y="505"/>
                </a:cubicBezTo>
                <a:cubicBezTo>
                  <a:pt x="191" y="514"/>
                  <a:pt x="207" y="497"/>
                  <a:pt x="212" y="488"/>
                </a:cubicBezTo>
                <a:cubicBezTo>
                  <a:pt x="220" y="475"/>
                  <a:pt x="217" y="458"/>
                  <a:pt x="221" y="443"/>
                </a:cubicBezTo>
                <a:cubicBezTo>
                  <a:pt x="226" y="425"/>
                  <a:pt x="239" y="390"/>
                  <a:pt x="239" y="390"/>
                </a:cubicBezTo>
                <a:cubicBezTo>
                  <a:pt x="248" y="326"/>
                  <a:pt x="235" y="244"/>
                  <a:pt x="292" y="204"/>
                </a:cubicBezTo>
                <a:cubicBezTo>
                  <a:pt x="341" y="277"/>
                  <a:pt x="319" y="417"/>
                  <a:pt x="283" y="497"/>
                </a:cubicBezTo>
                <a:cubicBezTo>
                  <a:pt x="272" y="521"/>
                  <a:pt x="262" y="545"/>
                  <a:pt x="248" y="567"/>
                </a:cubicBezTo>
                <a:cubicBezTo>
                  <a:pt x="236" y="585"/>
                  <a:pt x="212" y="621"/>
                  <a:pt x="212" y="621"/>
                </a:cubicBezTo>
                <a:cubicBezTo>
                  <a:pt x="195" y="677"/>
                  <a:pt x="133" y="697"/>
                  <a:pt x="88" y="727"/>
                </a:cubicBezTo>
                <a:cubicBezTo>
                  <a:pt x="71" y="754"/>
                  <a:pt x="53" y="769"/>
                  <a:pt x="80" y="807"/>
                </a:cubicBezTo>
                <a:cubicBezTo>
                  <a:pt x="92" y="824"/>
                  <a:pt x="133" y="842"/>
                  <a:pt x="133" y="842"/>
                </a:cubicBezTo>
                <a:cubicBezTo>
                  <a:pt x="168" y="897"/>
                  <a:pt x="170" y="936"/>
                  <a:pt x="97" y="957"/>
                </a:cubicBezTo>
                <a:cubicBezTo>
                  <a:pt x="82" y="954"/>
                  <a:pt x="53" y="949"/>
                  <a:pt x="53" y="9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5" name="Freeform 33"/>
          <p:cNvSpPr>
            <a:spLocks/>
          </p:cNvSpPr>
          <p:nvPr/>
        </p:nvSpPr>
        <p:spPr bwMode="auto">
          <a:xfrm>
            <a:off x="5726113" y="4089400"/>
            <a:ext cx="84137" cy="549275"/>
          </a:xfrm>
          <a:custGeom>
            <a:avLst/>
            <a:gdLst>
              <a:gd name="T0" fmla="*/ 0 w 53"/>
              <a:gd name="T1" fmla="*/ 2147483647 h 346"/>
              <a:gd name="T2" fmla="*/ 2147483647 w 53"/>
              <a:gd name="T3" fmla="*/ 2147483647 h 346"/>
              <a:gd name="T4" fmla="*/ 2147483647 w 53"/>
              <a:gd name="T5" fmla="*/ 2147483647 h 346"/>
              <a:gd name="T6" fmla="*/ 2147483647 w 53"/>
              <a:gd name="T7" fmla="*/ 2147483647 h 346"/>
              <a:gd name="T8" fmla="*/ 2147483647 w 53"/>
              <a:gd name="T9" fmla="*/ 2147483647 h 346"/>
              <a:gd name="T10" fmla="*/ 2147483647 w 53"/>
              <a:gd name="T11" fmla="*/ 0 h 3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346"/>
              <a:gd name="T20" fmla="*/ 53 w 53"/>
              <a:gd name="T21" fmla="*/ 346 h 3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346">
                <a:moveTo>
                  <a:pt x="0" y="346"/>
                </a:moveTo>
                <a:cubicBezTo>
                  <a:pt x="40" y="284"/>
                  <a:pt x="28" y="312"/>
                  <a:pt x="44" y="266"/>
                </a:cubicBezTo>
                <a:cubicBezTo>
                  <a:pt x="41" y="236"/>
                  <a:pt x="41" y="206"/>
                  <a:pt x="35" y="177"/>
                </a:cubicBezTo>
                <a:cubicBezTo>
                  <a:pt x="32" y="159"/>
                  <a:pt x="17" y="124"/>
                  <a:pt x="17" y="124"/>
                </a:cubicBezTo>
                <a:cubicBezTo>
                  <a:pt x="29" y="63"/>
                  <a:pt x="22" y="92"/>
                  <a:pt x="44" y="26"/>
                </a:cubicBezTo>
                <a:cubicBezTo>
                  <a:pt x="47" y="17"/>
                  <a:pt x="53" y="0"/>
                  <a:pt x="5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6" name="Freeform 34"/>
          <p:cNvSpPr>
            <a:spLocks/>
          </p:cNvSpPr>
          <p:nvPr/>
        </p:nvSpPr>
        <p:spPr bwMode="auto">
          <a:xfrm>
            <a:off x="5783263" y="4722813"/>
            <a:ext cx="568325" cy="941387"/>
          </a:xfrm>
          <a:custGeom>
            <a:avLst/>
            <a:gdLst>
              <a:gd name="T0" fmla="*/ 2147483647 w 358"/>
              <a:gd name="T1" fmla="*/ 0 h 593"/>
              <a:gd name="T2" fmla="*/ 2147483647 w 358"/>
              <a:gd name="T3" fmla="*/ 2147483647 h 593"/>
              <a:gd name="T4" fmla="*/ 2147483647 w 358"/>
              <a:gd name="T5" fmla="*/ 2147483647 h 593"/>
              <a:gd name="T6" fmla="*/ 2147483647 w 358"/>
              <a:gd name="T7" fmla="*/ 2147483647 h 593"/>
              <a:gd name="T8" fmla="*/ 2147483647 w 358"/>
              <a:gd name="T9" fmla="*/ 2147483647 h 593"/>
              <a:gd name="T10" fmla="*/ 2147483647 w 358"/>
              <a:gd name="T11" fmla="*/ 2147483647 h 593"/>
              <a:gd name="T12" fmla="*/ 2147483647 w 358"/>
              <a:gd name="T13" fmla="*/ 2147483647 h 593"/>
              <a:gd name="T14" fmla="*/ 2147483647 w 358"/>
              <a:gd name="T15" fmla="*/ 2147483647 h 593"/>
              <a:gd name="T16" fmla="*/ 2147483647 w 358"/>
              <a:gd name="T17" fmla="*/ 2147483647 h 593"/>
              <a:gd name="T18" fmla="*/ 2147483647 w 358"/>
              <a:gd name="T19" fmla="*/ 2147483647 h 593"/>
              <a:gd name="T20" fmla="*/ 2147483647 w 358"/>
              <a:gd name="T21" fmla="*/ 2147483647 h 593"/>
              <a:gd name="T22" fmla="*/ 2147483647 w 358"/>
              <a:gd name="T23" fmla="*/ 2147483647 h 593"/>
              <a:gd name="T24" fmla="*/ 2147483647 w 358"/>
              <a:gd name="T25" fmla="*/ 2147483647 h 5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8"/>
              <a:gd name="T40" fmla="*/ 0 h 593"/>
              <a:gd name="T41" fmla="*/ 358 w 358"/>
              <a:gd name="T42" fmla="*/ 593 h 5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8" h="593">
                <a:moveTo>
                  <a:pt x="61" y="0"/>
                </a:moveTo>
                <a:cubicBezTo>
                  <a:pt x="62" y="54"/>
                  <a:pt x="0" y="309"/>
                  <a:pt x="105" y="381"/>
                </a:cubicBezTo>
                <a:cubicBezTo>
                  <a:pt x="126" y="319"/>
                  <a:pt x="117" y="346"/>
                  <a:pt x="132" y="301"/>
                </a:cubicBezTo>
                <a:cubicBezTo>
                  <a:pt x="135" y="292"/>
                  <a:pt x="141" y="274"/>
                  <a:pt x="141" y="274"/>
                </a:cubicBezTo>
                <a:cubicBezTo>
                  <a:pt x="136" y="223"/>
                  <a:pt x="100" y="92"/>
                  <a:pt x="167" y="71"/>
                </a:cubicBezTo>
                <a:cubicBezTo>
                  <a:pt x="176" y="74"/>
                  <a:pt x="188" y="71"/>
                  <a:pt x="194" y="79"/>
                </a:cubicBezTo>
                <a:cubicBezTo>
                  <a:pt x="209" y="100"/>
                  <a:pt x="217" y="162"/>
                  <a:pt x="221" y="186"/>
                </a:cubicBezTo>
                <a:cubicBezTo>
                  <a:pt x="224" y="233"/>
                  <a:pt x="219" y="282"/>
                  <a:pt x="229" y="328"/>
                </a:cubicBezTo>
                <a:cubicBezTo>
                  <a:pt x="231" y="338"/>
                  <a:pt x="246" y="348"/>
                  <a:pt x="256" y="345"/>
                </a:cubicBezTo>
                <a:cubicBezTo>
                  <a:pt x="265" y="343"/>
                  <a:pt x="262" y="328"/>
                  <a:pt x="265" y="319"/>
                </a:cubicBezTo>
                <a:cubicBezTo>
                  <a:pt x="257" y="240"/>
                  <a:pt x="204" y="66"/>
                  <a:pt x="318" y="26"/>
                </a:cubicBezTo>
                <a:cubicBezTo>
                  <a:pt x="358" y="147"/>
                  <a:pt x="333" y="282"/>
                  <a:pt x="354" y="407"/>
                </a:cubicBezTo>
                <a:cubicBezTo>
                  <a:pt x="345" y="576"/>
                  <a:pt x="345" y="514"/>
                  <a:pt x="345" y="5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7" name="Freeform 35"/>
          <p:cNvSpPr>
            <a:spLocks/>
          </p:cNvSpPr>
          <p:nvPr/>
        </p:nvSpPr>
        <p:spPr bwMode="auto">
          <a:xfrm>
            <a:off x="6357938" y="3484563"/>
            <a:ext cx="538162" cy="1800225"/>
          </a:xfrm>
          <a:custGeom>
            <a:avLst/>
            <a:gdLst>
              <a:gd name="T0" fmla="*/ 2147483647 w 339"/>
              <a:gd name="T1" fmla="*/ 0 h 1134"/>
              <a:gd name="T2" fmla="*/ 2147483647 w 339"/>
              <a:gd name="T3" fmla="*/ 2147483647 h 1134"/>
              <a:gd name="T4" fmla="*/ 2147483647 w 339"/>
              <a:gd name="T5" fmla="*/ 2147483647 h 1134"/>
              <a:gd name="T6" fmla="*/ 2147483647 w 339"/>
              <a:gd name="T7" fmla="*/ 2147483647 h 1134"/>
              <a:gd name="T8" fmla="*/ 2147483647 w 339"/>
              <a:gd name="T9" fmla="*/ 2147483647 h 1134"/>
              <a:gd name="T10" fmla="*/ 2147483647 w 339"/>
              <a:gd name="T11" fmla="*/ 2147483647 h 1134"/>
              <a:gd name="T12" fmla="*/ 2147483647 w 339"/>
              <a:gd name="T13" fmla="*/ 2147483647 h 1134"/>
              <a:gd name="T14" fmla="*/ 2147483647 w 339"/>
              <a:gd name="T15" fmla="*/ 2147483647 h 1134"/>
              <a:gd name="T16" fmla="*/ 2147483647 w 339"/>
              <a:gd name="T17" fmla="*/ 2147483647 h 1134"/>
              <a:gd name="T18" fmla="*/ 2147483647 w 339"/>
              <a:gd name="T19" fmla="*/ 2147483647 h 1134"/>
              <a:gd name="T20" fmla="*/ 2147483647 w 339"/>
              <a:gd name="T21" fmla="*/ 2147483647 h 1134"/>
              <a:gd name="T22" fmla="*/ 2147483647 w 339"/>
              <a:gd name="T23" fmla="*/ 2147483647 h 1134"/>
              <a:gd name="T24" fmla="*/ 2147483647 w 339"/>
              <a:gd name="T25" fmla="*/ 2147483647 h 1134"/>
              <a:gd name="T26" fmla="*/ 2147483647 w 339"/>
              <a:gd name="T27" fmla="*/ 2147483647 h 1134"/>
              <a:gd name="T28" fmla="*/ 2147483647 w 339"/>
              <a:gd name="T29" fmla="*/ 2147483647 h 1134"/>
              <a:gd name="T30" fmla="*/ 2147483647 w 339"/>
              <a:gd name="T31" fmla="*/ 2147483647 h 1134"/>
              <a:gd name="T32" fmla="*/ 2147483647 w 339"/>
              <a:gd name="T33" fmla="*/ 2147483647 h 1134"/>
              <a:gd name="T34" fmla="*/ 2147483647 w 339"/>
              <a:gd name="T35" fmla="*/ 2147483647 h 1134"/>
              <a:gd name="T36" fmla="*/ 2147483647 w 339"/>
              <a:gd name="T37" fmla="*/ 2147483647 h 1134"/>
              <a:gd name="T38" fmla="*/ 2147483647 w 339"/>
              <a:gd name="T39" fmla="*/ 2147483647 h 1134"/>
              <a:gd name="T40" fmla="*/ 2147483647 w 339"/>
              <a:gd name="T41" fmla="*/ 2147483647 h 1134"/>
              <a:gd name="T42" fmla="*/ 2147483647 w 339"/>
              <a:gd name="T43" fmla="*/ 2147483647 h 1134"/>
              <a:gd name="T44" fmla="*/ 2147483647 w 339"/>
              <a:gd name="T45" fmla="*/ 2147483647 h 1134"/>
              <a:gd name="T46" fmla="*/ 2147483647 w 339"/>
              <a:gd name="T47" fmla="*/ 2147483647 h 1134"/>
              <a:gd name="T48" fmla="*/ 2147483647 w 339"/>
              <a:gd name="T49" fmla="*/ 2147483647 h 1134"/>
              <a:gd name="T50" fmla="*/ 0 w 339"/>
              <a:gd name="T51" fmla="*/ 2147483647 h 1134"/>
              <a:gd name="T52" fmla="*/ 2147483647 w 339"/>
              <a:gd name="T53" fmla="*/ 2147483647 h 1134"/>
              <a:gd name="T54" fmla="*/ 2147483647 w 339"/>
              <a:gd name="T55" fmla="*/ 2147483647 h 1134"/>
              <a:gd name="T56" fmla="*/ 2147483647 w 339"/>
              <a:gd name="T57" fmla="*/ 2147483647 h 11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39"/>
              <a:gd name="T88" fmla="*/ 0 h 1134"/>
              <a:gd name="T89" fmla="*/ 339 w 339"/>
              <a:gd name="T90" fmla="*/ 1134 h 11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39" h="1134">
                <a:moveTo>
                  <a:pt x="142" y="0"/>
                </a:moveTo>
                <a:cubicBezTo>
                  <a:pt x="99" y="30"/>
                  <a:pt x="128" y="3"/>
                  <a:pt x="98" y="53"/>
                </a:cubicBezTo>
                <a:cubicBezTo>
                  <a:pt x="87" y="71"/>
                  <a:pt x="62" y="106"/>
                  <a:pt x="62" y="106"/>
                </a:cubicBezTo>
                <a:cubicBezTo>
                  <a:pt x="28" y="222"/>
                  <a:pt x="33" y="98"/>
                  <a:pt x="45" y="337"/>
                </a:cubicBezTo>
                <a:cubicBezTo>
                  <a:pt x="79" y="313"/>
                  <a:pt x="79" y="297"/>
                  <a:pt x="89" y="257"/>
                </a:cubicBezTo>
                <a:cubicBezTo>
                  <a:pt x="94" y="199"/>
                  <a:pt x="73" y="127"/>
                  <a:pt x="133" y="106"/>
                </a:cubicBezTo>
                <a:cubicBezTo>
                  <a:pt x="142" y="115"/>
                  <a:pt x="158" y="120"/>
                  <a:pt x="160" y="133"/>
                </a:cubicBezTo>
                <a:cubicBezTo>
                  <a:pt x="169" y="203"/>
                  <a:pt x="152" y="270"/>
                  <a:pt x="116" y="328"/>
                </a:cubicBezTo>
                <a:cubicBezTo>
                  <a:pt x="119" y="343"/>
                  <a:pt x="112" y="364"/>
                  <a:pt x="124" y="372"/>
                </a:cubicBezTo>
                <a:cubicBezTo>
                  <a:pt x="144" y="385"/>
                  <a:pt x="181" y="355"/>
                  <a:pt x="195" y="345"/>
                </a:cubicBezTo>
                <a:cubicBezTo>
                  <a:pt x="241" y="279"/>
                  <a:pt x="220" y="259"/>
                  <a:pt x="213" y="159"/>
                </a:cubicBezTo>
                <a:cubicBezTo>
                  <a:pt x="227" y="89"/>
                  <a:pt x="233" y="103"/>
                  <a:pt x="302" y="115"/>
                </a:cubicBezTo>
                <a:cubicBezTo>
                  <a:pt x="339" y="227"/>
                  <a:pt x="283" y="296"/>
                  <a:pt x="249" y="390"/>
                </a:cubicBezTo>
                <a:cubicBezTo>
                  <a:pt x="230" y="441"/>
                  <a:pt x="217" y="497"/>
                  <a:pt x="204" y="549"/>
                </a:cubicBezTo>
                <a:cubicBezTo>
                  <a:pt x="211" y="664"/>
                  <a:pt x="225" y="720"/>
                  <a:pt x="240" y="824"/>
                </a:cubicBezTo>
                <a:cubicBezTo>
                  <a:pt x="245" y="907"/>
                  <a:pt x="275" y="1058"/>
                  <a:pt x="222" y="1134"/>
                </a:cubicBezTo>
                <a:cubicBezTo>
                  <a:pt x="196" y="1097"/>
                  <a:pt x="184" y="1062"/>
                  <a:pt x="169" y="1019"/>
                </a:cubicBezTo>
                <a:cubicBezTo>
                  <a:pt x="166" y="1010"/>
                  <a:pt x="160" y="992"/>
                  <a:pt x="160" y="992"/>
                </a:cubicBezTo>
                <a:cubicBezTo>
                  <a:pt x="157" y="936"/>
                  <a:pt x="156" y="880"/>
                  <a:pt x="151" y="824"/>
                </a:cubicBezTo>
                <a:cubicBezTo>
                  <a:pt x="150" y="815"/>
                  <a:pt x="150" y="801"/>
                  <a:pt x="142" y="797"/>
                </a:cubicBezTo>
                <a:cubicBezTo>
                  <a:pt x="134" y="793"/>
                  <a:pt x="125" y="803"/>
                  <a:pt x="116" y="806"/>
                </a:cubicBezTo>
                <a:cubicBezTo>
                  <a:pt x="90" y="908"/>
                  <a:pt x="94" y="1011"/>
                  <a:pt x="89" y="1116"/>
                </a:cubicBezTo>
                <a:cubicBezTo>
                  <a:pt x="49" y="1055"/>
                  <a:pt x="61" y="1083"/>
                  <a:pt x="45" y="1037"/>
                </a:cubicBezTo>
                <a:cubicBezTo>
                  <a:pt x="39" y="969"/>
                  <a:pt x="33" y="901"/>
                  <a:pt x="27" y="833"/>
                </a:cubicBezTo>
                <a:cubicBezTo>
                  <a:pt x="25" y="806"/>
                  <a:pt x="23" y="779"/>
                  <a:pt x="18" y="753"/>
                </a:cubicBezTo>
                <a:cubicBezTo>
                  <a:pt x="14" y="735"/>
                  <a:pt x="0" y="700"/>
                  <a:pt x="0" y="700"/>
                </a:cubicBezTo>
                <a:cubicBezTo>
                  <a:pt x="8" y="654"/>
                  <a:pt x="10" y="631"/>
                  <a:pt x="36" y="594"/>
                </a:cubicBezTo>
                <a:cubicBezTo>
                  <a:pt x="49" y="555"/>
                  <a:pt x="61" y="518"/>
                  <a:pt x="71" y="478"/>
                </a:cubicBezTo>
                <a:cubicBezTo>
                  <a:pt x="66" y="451"/>
                  <a:pt x="66" y="411"/>
                  <a:pt x="45" y="3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8" name="Freeform 36"/>
          <p:cNvSpPr>
            <a:spLocks/>
          </p:cNvSpPr>
          <p:nvPr/>
        </p:nvSpPr>
        <p:spPr bwMode="auto">
          <a:xfrm>
            <a:off x="3544888" y="4046538"/>
            <a:ext cx="295275" cy="660400"/>
          </a:xfrm>
          <a:custGeom>
            <a:avLst/>
            <a:gdLst>
              <a:gd name="T0" fmla="*/ 2147483647 w 186"/>
              <a:gd name="T1" fmla="*/ 2147483647 h 416"/>
              <a:gd name="T2" fmla="*/ 2147483647 w 186"/>
              <a:gd name="T3" fmla="*/ 2147483647 h 416"/>
              <a:gd name="T4" fmla="*/ 2147483647 w 186"/>
              <a:gd name="T5" fmla="*/ 2147483647 h 416"/>
              <a:gd name="T6" fmla="*/ 0 w 186"/>
              <a:gd name="T7" fmla="*/ 2147483647 h 416"/>
              <a:gd name="T8" fmla="*/ 2147483647 w 186"/>
              <a:gd name="T9" fmla="*/ 2147483647 h 416"/>
              <a:gd name="T10" fmla="*/ 2147483647 w 186"/>
              <a:gd name="T11" fmla="*/ 2147483647 h 416"/>
              <a:gd name="T12" fmla="*/ 2147483647 w 186"/>
              <a:gd name="T13" fmla="*/ 0 h 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6"/>
              <a:gd name="T22" fmla="*/ 0 h 416"/>
              <a:gd name="T23" fmla="*/ 186 w 186"/>
              <a:gd name="T24" fmla="*/ 416 h 4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6" h="416">
                <a:moveTo>
                  <a:pt x="36" y="399"/>
                </a:moveTo>
                <a:cubicBezTo>
                  <a:pt x="84" y="416"/>
                  <a:pt x="78" y="387"/>
                  <a:pt x="89" y="346"/>
                </a:cubicBezTo>
                <a:cubicBezTo>
                  <a:pt x="79" y="299"/>
                  <a:pt x="73" y="282"/>
                  <a:pt x="27" y="266"/>
                </a:cubicBezTo>
                <a:cubicBezTo>
                  <a:pt x="17" y="252"/>
                  <a:pt x="0" y="232"/>
                  <a:pt x="0" y="213"/>
                </a:cubicBezTo>
                <a:cubicBezTo>
                  <a:pt x="0" y="171"/>
                  <a:pt x="50" y="135"/>
                  <a:pt x="80" y="116"/>
                </a:cubicBezTo>
                <a:cubicBezTo>
                  <a:pt x="105" y="78"/>
                  <a:pt x="145" y="59"/>
                  <a:pt x="177" y="27"/>
                </a:cubicBezTo>
                <a:cubicBezTo>
                  <a:pt x="180" y="18"/>
                  <a:pt x="186" y="0"/>
                  <a:pt x="1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Liquid Crystal Polymer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520700" y="2933700"/>
            <a:ext cx="91440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571500" y="3111500"/>
            <a:ext cx="80010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431800" y="3136900"/>
            <a:ext cx="85090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2006600" y="3937000"/>
            <a:ext cx="14732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1993900" y="4114800"/>
            <a:ext cx="14732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019300" y="4229100"/>
            <a:ext cx="14097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816100" y="2730500"/>
            <a:ext cx="111760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V="1">
            <a:off x="1905000" y="2882900"/>
            <a:ext cx="110490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V="1">
            <a:off x="1714500" y="2641600"/>
            <a:ext cx="1092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225800" y="2781300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238500" y="2692400"/>
            <a:ext cx="9144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3225800" y="2565400"/>
            <a:ext cx="10541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V="1">
            <a:off x="5880100" y="3365500"/>
            <a:ext cx="13335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V="1">
            <a:off x="5892800" y="3492500"/>
            <a:ext cx="12954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5918200" y="3632200"/>
            <a:ext cx="13208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V="1">
            <a:off x="6248400" y="3911600"/>
            <a:ext cx="9779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V="1">
            <a:off x="6299200" y="4089400"/>
            <a:ext cx="952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V="1">
            <a:off x="6146800" y="3822700"/>
            <a:ext cx="10922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flipV="1">
            <a:off x="7683500" y="3302000"/>
            <a:ext cx="990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 flipV="1">
            <a:off x="7556500" y="3543300"/>
            <a:ext cx="990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V="1">
            <a:off x="7721600" y="3454400"/>
            <a:ext cx="990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flipV="1">
            <a:off x="7696200" y="3924300"/>
            <a:ext cx="990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 flipV="1">
            <a:off x="7734300" y="4038600"/>
            <a:ext cx="990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V="1">
            <a:off x="7620000" y="4191000"/>
            <a:ext cx="990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Freeform 27"/>
          <p:cNvSpPr>
            <a:spLocks/>
          </p:cNvSpPr>
          <p:nvPr/>
        </p:nvSpPr>
        <p:spPr bwMode="auto">
          <a:xfrm>
            <a:off x="1422400" y="3568700"/>
            <a:ext cx="431800" cy="101600"/>
          </a:xfrm>
          <a:custGeom>
            <a:avLst/>
            <a:gdLst>
              <a:gd name="T0" fmla="*/ 0 w 272"/>
              <a:gd name="T1" fmla="*/ 64 h 64"/>
              <a:gd name="T2" fmla="*/ 216 w 272"/>
              <a:gd name="T3" fmla="*/ 48 h 64"/>
              <a:gd name="T4" fmla="*/ 272 w 272"/>
              <a:gd name="T5" fmla="*/ 0 h 64"/>
              <a:gd name="T6" fmla="*/ 0 60000 65536"/>
              <a:gd name="T7" fmla="*/ 0 60000 65536"/>
              <a:gd name="T8" fmla="*/ 0 60000 65536"/>
              <a:gd name="T9" fmla="*/ 0 w 272"/>
              <a:gd name="T10" fmla="*/ 0 h 64"/>
              <a:gd name="T11" fmla="*/ 272 w 27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64">
                <a:moveTo>
                  <a:pt x="0" y="64"/>
                </a:moveTo>
                <a:cubicBezTo>
                  <a:pt x="56" y="26"/>
                  <a:pt x="142" y="57"/>
                  <a:pt x="216" y="48"/>
                </a:cubicBezTo>
                <a:cubicBezTo>
                  <a:pt x="223" y="43"/>
                  <a:pt x="267" y="0"/>
                  <a:pt x="2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Freeform 28"/>
          <p:cNvSpPr>
            <a:spLocks/>
          </p:cNvSpPr>
          <p:nvPr/>
        </p:nvSpPr>
        <p:spPr bwMode="auto">
          <a:xfrm>
            <a:off x="1384300" y="3733800"/>
            <a:ext cx="482600" cy="101600"/>
          </a:xfrm>
          <a:custGeom>
            <a:avLst/>
            <a:gdLst>
              <a:gd name="T0" fmla="*/ 0 w 304"/>
              <a:gd name="T1" fmla="*/ 64 h 64"/>
              <a:gd name="T2" fmla="*/ 168 w 304"/>
              <a:gd name="T3" fmla="*/ 40 h 64"/>
              <a:gd name="T4" fmla="*/ 304 w 304"/>
              <a:gd name="T5" fmla="*/ 0 h 64"/>
              <a:gd name="T6" fmla="*/ 0 60000 65536"/>
              <a:gd name="T7" fmla="*/ 0 60000 65536"/>
              <a:gd name="T8" fmla="*/ 0 60000 65536"/>
              <a:gd name="T9" fmla="*/ 0 w 304"/>
              <a:gd name="T10" fmla="*/ 0 h 64"/>
              <a:gd name="T11" fmla="*/ 304 w 304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" h="64">
                <a:moveTo>
                  <a:pt x="0" y="64"/>
                </a:moveTo>
                <a:cubicBezTo>
                  <a:pt x="75" y="59"/>
                  <a:pt x="106" y="58"/>
                  <a:pt x="168" y="40"/>
                </a:cubicBezTo>
                <a:cubicBezTo>
                  <a:pt x="217" y="26"/>
                  <a:pt x="248" y="0"/>
                  <a:pt x="30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Freeform 29"/>
          <p:cNvSpPr>
            <a:spLocks/>
          </p:cNvSpPr>
          <p:nvPr/>
        </p:nvSpPr>
        <p:spPr bwMode="auto">
          <a:xfrm>
            <a:off x="1295400" y="3536950"/>
            <a:ext cx="407988" cy="436563"/>
          </a:xfrm>
          <a:custGeom>
            <a:avLst/>
            <a:gdLst>
              <a:gd name="T0" fmla="*/ 0 w 257"/>
              <a:gd name="T1" fmla="*/ 268 h 275"/>
              <a:gd name="T2" fmla="*/ 136 w 257"/>
              <a:gd name="T3" fmla="*/ 252 h 275"/>
              <a:gd name="T4" fmla="*/ 232 w 257"/>
              <a:gd name="T5" fmla="*/ 100 h 275"/>
              <a:gd name="T6" fmla="*/ 240 w 257"/>
              <a:gd name="T7" fmla="*/ 52 h 275"/>
              <a:gd name="T8" fmla="*/ 256 w 257"/>
              <a:gd name="T9" fmla="*/ 20 h 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7"/>
              <a:gd name="T16" fmla="*/ 0 h 275"/>
              <a:gd name="T17" fmla="*/ 257 w 257"/>
              <a:gd name="T18" fmla="*/ 275 h 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7" h="275">
                <a:moveTo>
                  <a:pt x="0" y="268"/>
                </a:moveTo>
                <a:cubicBezTo>
                  <a:pt x="46" y="264"/>
                  <a:pt x="96" y="275"/>
                  <a:pt x="136" y="252"/>
                </a:cubicBezTo>
                <a:cubicBezTo>
                  <a:pt x="170" y="233"/>
                  <a:pt x="223" y="139"/>
                  <a:pt x="232" y="100"/>
                </a:cubicBezTo>
                <a:cubicBezTo>
                  <a:pt x="236" y="84"/>
                  <a:pt x="235" y="67"/>
                  <a:pt x="240" y="52"/>
                </a:cubicBezTo>
                <a:cubicBezTo>
                  <a:pt x="257" y="0"/>
                  <a:pt x="256" y="45"/>
                  <a:pt x="256" y="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Freeform 30"/>
          <p:cNvSpPr>
            <a:spLocks/>
          </p:cNvSpPr>
          <p:nvPr/>
        </p:nvSpPr>
        <p:spPr bwMode="auto">
          <a:xfrm>
            <a:off x="2806700" y="2527300"/>
            <a:ext cx="449263" cy="114300"/>
          </a:xfrm>
          <a:custGeom>
            <a:avLst/>
            <a:gdLst>
              <a:gd name="T0" fmla="*/ 0 w 283"/>
              <a:gd name="T1" fmla="*/ 72 h 72"/>
              <a:gd name="T2" fmla="*/ 232 w 283"/>
              <a:gd name="T3" fmla="*/ 8 h 72"/>
              <a:gd name="T4" fmla="*/ 280 w 283"/>
              <a:gd name="T5" fmla="*/ 24 h 72"/>
              <a:gd name="T6" fmla="*/ 0 60000 65536"/>
              <a:gd name="T7" fmla="*/ 0 60000 65536"/>
              <a:gd name="T8" fmla="*/ 0 60000 65536"/>
              <a:gd name="T9" fmla="*/ 0 w 283"/>
              <a:gd name="T10" fmla="*/ 0 h 72"/>
              <a:gd name="T11" fmla="*/ 283 w 283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72">
                <a:moveTo>
                  <a:pt x="0" y="72"/>
                </a:moveTo>
                <a:cubicBezTo>
                  <a:pt x="76" y="34"/>
                  <a:pt x="147" y="20"/>
                  <a:pt x="232" y="8"/>
                </a:cubicBezTo>
                <a:cubicBezTo>
                  <a:pt x="283" y="16"/>
                  <a:pt x="280" y="0"/>
                  <a:pt x="28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Freeform 31"/>
          <p:cNvSpPr>
            <a:spLocks/>
          </p:cNvSpPr>
          <p:nvPr/>
        </p:nvSpPr>
        <p:spPr bwMode="auto">
          <a:xfrm>
            <a:off x="2933700" y="2667000"/>
            <a:ext cx="292100" cy="114300"/>
          </a:xfrm>
          <a:custGeom>
            <a:avLst/>
            <a:gdLst>
              <a:gd name="T0" fmla="*/ 0 w 184"/>
              <a:gd name="T1" fmla="*/ 40 h 72"/>
              <a:gd name="T2" fmla="*/ 112 w 184"/>
              <a:gd name="T3" fmla="*/ 8 h 72"/>
              <a:gd name="T4" fmla="*/ 136 w 184"/>
              <a:gd name="T5" fmla="*/ 0 h 72"/>
              <a:gd name="T6" fmla="*/ 160 w 184"/>
              <a:gd name="T7" fmla="*/ 16 h 72"/>
              <a:gd name="T8" fmla="*/ 184 w 184"/>
              <a:gd name="T9" fmla="*/ 72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"/>
              <a:gd name="T16" fmla="*/ 0 h 72"/>
              <a:gd name="T17" fmla="*/ 184 w 184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" h="72">
                <a:moveTo>
                  <a:pt x="0" y="40"/>
                </a:moveTo>
                <a:cubicBezTo>
                  <a:pt x="80" y="20"/>
                  <a:pt x="43" y="31"/>
                  <a:pt x="112" y="8"/>
                </a:cubicBezTo>
                <a:cubicBezTo>
                  <a:pt x="120" y="5"/>
                  <a:pt x="136" y="0"/>
                  <a:pt x="136" y="0"/>
                </a:cubicBezTo>
                <a:cubicBezTo>
                  <a:pt x="144" y="5"/>
                  <a:pt x="154" y="8"/>
                  <a:pt x="160" y="16"/>
                </a:cubicBezTo>
                <a:cubicBezTo>
                  <a:pt x="163" y="19"/>
                  <a:pt x="184" y="69"/>
                  <a:pt x="184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Freeform 32"/>
          <p:cNvSpPr>
            <a:spLocks/>
          </p:cNvSpPr>
          <p:nvPr/>
        </p:nvSpPr>
        <p:spPr bwMode="auto">
          <a:xfrm>
            <a:off x="2984500" y="2627313"/>
            <a:ext cx="266700" cy="306387"/>
          </a:xfrm>
          <a:custGeom>
            <a:avLst/>
            <a:gdLst>
              <a:gd name="T0" fmla="*/ 0 w 168"/>
              <a:gd name="T1" fmla="*/ 193 h 193"/>
              <a:gd name="T2" fmla="*/ 128 w 168"/>
              <a:gd name="T3" fmla="*/ 49 h 193"/>
              <a:gd name="T4" fmla="*/ 168 w 168"/>
              <a:gd name="T5" fmla="*/ 17 h 193"/>
              <a:gd name="T6" fmla="*/ 0 60000 65536"/>
              <a:gd name="T7" fmla="*/ 0 60000 65536"/>
              <a:gd name="T8" fmla="*/ 0 60000 65536"/>
              <a:gd name="T9" fmla="*/ 0 w 168"/>
              <a:gd name="T10" fmla="*/ 0 h 193"/>
              <a:gd name="T11" fmla="*/ 168 w 168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93">
                <a:moveTo>
                  <a:pt x="0" y="193"/>
                </a:moveTo>
                <a:cubicBezTo>
                  <a:pt x="53" y="158"/>
                  <a:pt x="88" y="97"/>
                  <a:pt x="128" y="49"/>
                </a:cubicBezTo>
                <a:cubicBezTo>
                  <a:pt x="139" y="36"/>
                  <a:pt x="168" y="0"/>
                  <a:pt x="168" y="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Freeform 33"/>
          <p:cNvSpPr>
            <a:spLocks/>
          </p:cNvSpPr>
          <p:nvPr/>
        </p:nvSpPr>
        <p:spPr bwMode="auto">
          <a:xfrm>
            <a:off x="3479800" y="3975100"/>
            <a:ext cx="406400" cy="85725"/>
          </a:xfrm>
          <a:custGeom>
            <a:avLst/>
            <a:gdLst>
              <a:gd name="T0" fmla="*/ 0 w 256"/>
              <a:gd name="T1" fmla="*/ 32 h 54"/>
              <a:gd name="T2" fmla="*/ 80 w 256"/>
              <a:gd name="T3" fmla="*/ 0 h 54"/>
              <a:gd name="T4" fmla="*/ 160 w 256"/>
              <a:gd name="T5" fmla="*/ 24 h 54"/>
              <a:gd name="T6" fmla="*/ 216 w 256"/>
              <a:gd name="T7" fmla="*/ 40 h 54"/>
              <a:gd name="T8" fmla="*/ 256 w 256"/>
              <a:gd name="T9" fmla="*/ 32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54"/>
              <a:gd name="T17" fmla="*/ 256 w 256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54">
                <a:moveTo>
                  <a:pt x="0" y="32"/>
                </a:moveTo>
                <a:cubicBezTo>
                  <a:pt x="26" y="15"/>
                  <a:pt x="51" y="10"/>
                  <a:pt x="80" y="0"/>
                </a:cubicBezTo>
                <a:cubicBezTo>
                  <a:pt x="98" y="54"/>
                  <a:pt x="115" y="42"/>
                  <a:pt x="160" y="24"/>
                </a:cubicBezTo>
                <a:cubicBezTo>
                  <a:pt x="171" y="28"/>
                  <a:pt x="206" y="40"/>
                  <a:pt x="216" y="40"/>
                </a:cubicBezTo>
                <a:cubicBezTo>
                  <a:pt x="230" y="40"/>
                  <a:pt x="242" y="32"/>
                  <a:pt x="256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0" name="Freeform 34"/>
          <p:cNvSpPr>
            <a:spLocks/>
          </p:cNvSpPr>
          <p:nvPr/>
        </p:nvSpPr>
        <p:spPr bwMode="auto">
          <a:xfrm>
            <a:off x="3492500" y="4140200"/>
            <a:ext cx="406400" cy="88900"/>
          </a:xfrm>
          <a:custGeom>
            <a:avLst/>
            <a:gdLst>
              <a:gd name="T0" fmla="*/ 0 w 256"/>
              <a:gd name="T1" fmla="*/ 0 h 56"/>
              <a:gd name="T2" fmla="*/ 64 w 256"/>
              <a:gd name="T3" fmla="*/ 56 h 56"/>
              <a:gd name="T4" fmla="*/ 160 w 256"/>
              <a:gd name="T5" fmla="*/ 32 h 56"/>
              <a:gd name="T6" fmla="*/ 208 w 256"/>
              <a:gd name="T7" fmla="*/ 48 h 56"/>
              <a:gd name="T8" fmla="*/ 256 w 256"/>
              <a:gd name="T9" fmla="*/ 32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56"/>
              <a:gd name="T17" fmla="*/ 256 w 256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56">
                <a:moveTo>
                  <a:pt x="0" y="0"/>
                </a:moveTo>
                <a:cubicBezTo>
                  <a:pt x="11" y="43"/>
                  <a:pt x="22" y="45"/>
                  <a:pt x="64" y="56"/>
                </a:cubicBezTo>
                <a:cubicBezTo>
                  <a:pt x="97" y="49"/>
                  <a:pt x="128" y="40"/>
                  <a:pt x="160" y="32"/>
                </a:cubicBezTo>
                <a:cubicBezTo>
                  <a:pt x="176" y="37"/>
                  <a:pt x="192" y="53"/>
                  <a:pt x="208" y="48"/>
                </a:cubicBezTo>
                <a:cubicBezTo>
                  <a:pt x="224" y="43"/>
                  <a:pt x="256" y="32"/>
                  <a:pt x="256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1" name="Freeform 35"/>
          <p:cNvSpPr>
            <a:spLocks/>
          </p:cNvSpPr>
          <p:nvPr/>
        </p:nvSpPr>
        <p:spPr bwMode="auto">
          <a:xfrm>
            <a:off x="3416300" y="4356100"/>
            <a:ext cx="381000" cy="266700"/>
          </a:xfrm>
          <a:custGeom>
            <a:avLst/>
            <a:gdLst>
              <a:gd name="T0" fmla="*/ 0 w 240"/>
              <a:gd name="T1" fmla="*/ 0 h 168"/>
              <a:gd name="T2" fmla="*/ 88 w 240"/>
              <a:gd name="T3" fmla="*/ 80 h 168"/>
              <a:gd name="T4" fmla="*/ 120 w 240"/>
              <a:gd name="T5" fmla="*/ 56 h 168"/>
              <a:gd name="T6" fmla="*/ 216 w 240"/>
              <a:gd name="T7" fmla="*/ 128 h 168"/>
              <a:gd name="T8" fmla="*/ 240 w 240"/>
              <a:gd name="T9" fmla="*/ 168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68"/>
              <a:gd name="T17" fmla="*/ 240 w 2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68">
                <a:moveTo>
                  <a:pt x="0" y="0"/>
                </a:moveTo>
                <a:cubicBezTo>
                  <a:pt x="34" y="23"/>
                  <a:pt x="53" y="57"/>
                  <a:pt x="88" y="80"/>
                </a:cubicBezTo>
                <a:cubicBezTo>
                  <a:pt x="99" y="72"/>
                  <a:pt x="107" y="59"/>
                  <a:pt x="120" y="56"/>
                </a:cubicBezTo>
                <a:cubicBezTo>
                  <a:pt x="155" y="47"/>
                  <a:pt x="189" y="110"/>
                  <a:pt x="216" y="128"/>
                </a:cubicBezTo>
                <a:cubicBezTo>
                  <a:pt x="235" y="157"/>
                  <a:pt x="228" y="143"/>
                  <a:pt x="240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2" name="Freeform 36"/>
          <p:cNvSpPr>
            <a:spLocks/>
          </p:cNvSpPr>
          <p:nvPr/>
        </p:nvSpPr>
        <p:spPr bwMode="auto">
          <a:xfrm>
            <a:off x="1511300" y="3492500"/>
            <a:ext cx="520700" cy="469900"/>
          </a:xfrm>
          <a:custGeom>
            <a:avLst/>
            <a:gdLst>
              <a:gd name="T0" fmla="*/ 328 w 328"/>
              <a:gd name="T1" fmla="*/ 296 h 296"/>
              <a:gd name="T2" fmla="*/ 136 w 328"/>
              <a:gd name="T3" fmla="*/ 216 h 296"/>
              <a:gd name="T4" fmla="*/ 104 w 328"/>
              <a:gd name="T5" fmla="*/ 200 h 296"/>
              <a:gd name="T6" fmla="*/ 56 w 328"/>
              <a:gd name="T7" fmla="*/ 184 h 296"/>
              <a:gd name="T8" fmla="*/ 0 w 328"/>
              <a:gd name="T9" fmla="*/ 72 h 296"/>
              <a:gd name="T10" fmla="*/ 8 w 328"/>
              <a:gd name="T11" fmla="*/ 0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8"/>
              <a:gd name="T19" fmla="*/ 0 h 296"/>
              <a:gd name="T20" fmla="*/ 328 w 328"/>
              <a:gd name="T21" fmla="*/ 296 h 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8" h="296">
                <a:moveTo>
                  <a:pt x="328" y="296"/>
                </a:moveTo>
                <a:cubicBezTo>
                  <a:pt x="286" y="233"/>
                  <a:pt x="201" y="240"/>
                  <a:pt x="136" y="216"/>
                </a:cubicBezTo>
                <a:cubicBezTo>
                  <a:pt x="125" y="212"/>
                  <a:pt x="115" y="204"/>
                  <a:pt x="104" y="200"/>
                </a:cubicBezTo>
                <a:cubicBezTo>
                  <a:pt x="88" y="194"/>
                  <a:pt x="56" y="184"/>
                  <a:pt x="56" y="184"/>
                </a:cubicBezTo>
                <a:cubicBezTo>
                  <a:pt x="22" y="150"/>
                  <a:pt x="11" y="117"/>
                  <a:pt x="0" y="72"/>
                </a:cubicBezTo>
                <a:cubicBezTo>
                  <a:pt x="9" y="11"/>
                  <a:pt x="8" y="35"/>
                  <a:pt x="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3" name="Freeform 37"/>
          <p:cNvSpPr>
            <a:spLocks/>
          </p:cNvSpPr>
          <p:nvPr/>
        </p:nvSpPr>
        <p:spPr bwMode="auto">
          <a:xfrm>
            <a:off x="1574800" y="3470275"/>
            <a:ext cx="393700" cy="657225"/>
          </a:xfrm>
          <a:custGeom>
            <a:avLst/>
            <a:gdLst>
              <a:gd name="T0" fmla="*/ 248 w 248"/>
              <a:gd name="T1" fmla="*/ 414 h 414"/>
              <a:gd name="T2" fmla="*/ 144 w 248"/>
              <a:gd name="T3" fmla="*/ 382 h 414"/>
              <a:gd name="T4" fmla="*/ 32 w 248"/>
              <a:gd name="T5" fmla="*/ 238 h 414"/>
              <a:gd name="T6" fmla="*/ 8 w 248"/>
              <a:gd name="T7" fmla="*/ 134 h 414"/>
              <a:gd name="T8" fmla="*/ 0 w 248"/>
              <a:gd name="T9" fmla="*/ 110 h 414"/>
              <a:gd name="T10" fmla="*/ 8 w 248"/>
              <a:gd name="T11" fmla="*/ 30 h 414"/>
              <a:gd name="T12" fmla="*/ 24 w 248"/>
              <a:gd name="T13" fmla="*/ 6 h 414"/>
              <a:gd name="T14" fmla="*/ 8 w 248"/>
              <a:gd name="T15" fmla="*/ 14 h 4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8"/>
              <a:gd name="T25" fmla="*/ 0 h 414"/>
              <a:gd name="T26" fmla="*/ 248 w 248"/>
              <a:gd name="T27" fmla="*/ 414 h 4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8" h="414">
                <a:moveTo>
                  <a:pt x="248" y="414"/>
                </a:moveTo>
                <a:cubicBezTo>
                  <a:pt x="190" y="406"/>
                  <a:pt x="191" y="398"/>
                  <a:pt x="144" y="382"/>
                </a:cubicBezTo>
                <a:cubicBezTo>
                  <a:pt x="97" y="335"/>
                  <a:pt x="62" y="297"/>
                  <a:pt x="32" y="238"/>
                </a:cubicBezTo>
                <a:cubicBezTo>
                  <a:pt x="22" y="165"/>
                  <a:pt x="30" y="200"/>
                  <a:pt x="8" y="134"/>
                </a:cubicBezTo>
                <a:cubicBezTo>
                  <a:pt x="5" y="126"/>
                  <a:pt x="0" y="110"/>
                  <a:pt x="0" y="110"/>
                </a:cubicBezTo>
                <a:cubicBezTo>
                  <a:pt x="3" y="83"/>
                  <a:pt x="2" y="56"/>
                  <a:pt x="8" y="30"/>
                </a:cubicBezTo>
                <a:cubicBezTo>
                  <a:pt x="10" y="21"/>
                  <a:pt x="24" y="16"/>
                  <a:pt x="24" y="6"/>
                </a:cubicBezTo>
                <a:cubicBezTo>
                  <a:pt x="24" y="0"/>
                  <a:pt x="13" y="11"/>
                  <a:pt x="8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4" name="Freeform 38"/>
          <p:cNvSpPr>
            <a:spLocks/>
          </p:cNvSpPr>
          <p:nvPr/>
        </p:nvSpPr>
        <p:spPr bwMode="auto">
          <a:xfrm>
            <a:off x="1435100" y="3721100"/>
            <a:ext cx="584200" cy="520700"/>
          </a:xfrm>
          <a:custGeom>
            <a:avLst/>
            <a:gdLst>
              <a:gd name="T0" fmla="*/ 368 w 368"/>
              <a:gd name="T1" fmla="*/ 328 h 328"/>
              <a:gd name="T2" fmla="*/ 152 w 368"/>
              <a:gd name="T3" fmla="*/ 304 h 328"/>
              <a:gd name="T4" fmla="*/ 80 w 368"/>
              <a:gd name="T5" fmla="*/ 272 h 328"/>
              <a:gd name="T6" fmla="*/ 16 w 368"/>
              <a:gd name="T7" fmla="*/ 120 h 328"/>
              <a:gd name="T8" fmla="*/ 0 w 368"/>
              <a:gd name="T9" fmla="*/ 0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8"/>
              <a:gd name="T16" fmla="*/ 0 h 328"/>
              <a:gd name="T17" fmla="*/ 368 w 368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" h="328">
                <a:moveTo>
                  <a:pt x="368" y="328"/>
                </a:moveTo>
                <a:cubicBezTo>
                  <a:pt x="297" y="323"/>
                  <a:pt x="221" y="324"/>
                  <a:pt x="152" y="304"/>
                </a:cubicBezTo>
                <a:cubicBezTo>
                  <a:pt x="125" y="296"/>
                  <a:pt x="106" y="281"/>
                  <a:pt x="80" y="272"/>
                </a:cubicBezTo>
                <a:cubicBezTo>
                  <a:pt x="40" y="232"/>
                  <a:pt x="42" y="171"/>
                  <a:pt x="16" y="120"/>
                </a:cubicBezTo>
                <a:cubicBezTo>
                  <a:pt x="10" y="77"/>
                  <a:pt x="0" y="4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5" name="Line 39"/>
          <p:cNvSpPr>
            <a:spLocks noChangeShapeType="1"/>
          </p:cNvSpPr>
          <p:nvPr/>
        </p:nvSpPr>
        <p:spPr bwMode="auto">
          <a:xfrm>
            <a:off x="914400" y="2540000"/>
            <a:ext cx="67310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 flipH="1" flipV="1">
            <a:off x="825500" y="2463800"/>
            <a:ext cx="6858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7" name="Line 41"/>
          <p:cNvSpPr>
            <a:spLocks noChangeShapeType="1"/>
          </p:cNvSpPr>
          <p:nvPr/>
        </p:nvSpPr>
        <p:spPr bwMode="auto">
          <a:xfrm flipH="1" flipV="1">
            <a:off x="787400" y="2628900"/>
            <a:ext cx="6223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8" name="Freeform 42"/>
          <p:cNvSpPr>
            <a:spLocks/>
          </p:cNvSpPr>
          <p:nvPr/>
        </p:nvSpPr>
        <p:spPr bwMode="auto">
          <a:xfrm>
            <a:off x="4241800" y="3073400"/>
            <a:ext cx="342900" cy="76200"/>
          </a:xfrm>
          <a:custGeom>
            <a:avLst/>
            <a:gdLst>
              <a:gd name="T0" fmla="*/ 0 w 216"/>
              <a:gd name="T1" fmla="*/ 24 h 48"/>
              <a:gd name="T2" fmla="*/ 88 w 216"/>
              <a:gd name="T3" fmla="*/ 48 h 48"/>
              <a:gd name="T4" fmla="*/ 192 w 216"/>
              <a:gd name="T5" fmla="*/ 0 h 48"/>
              <a:gd name="T6" fmla="*/ 216 w 216"/>
              <a:gd name="T7" fmla="*/ 24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48"/>
              <a:gd name="T14" fmla="*/ 216 w 216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48">
                <a:moveTo>
                  <a:pt x="0" y="24"/>
                </a:moveTo>
                <a:cubicBezTo>
                  <a:pt x="29" y="34"/>
                  <a:pt x="88" y="48"/>
                  <a:pt x="88" y="48"/>
                </a:cubicBezTo>
                <a:cubicBezTo>
                  <a:pt x="138" y="41"/>
                  <a:pt x="164" y="42"/>
                  <a:pt x="192" y="0"/>
                </a:cubicBezTo>
                <a:cubicBezTo>
                  <a:pt x="200" y="8"/>
                  <a:pt x="216" y="24"/>
                  <a:pt x="216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9" name="Freeform 43"/>
          <p:cNvSpPr>
            <a:spLocks/>
          </p:cNvSpPr>
          <p:nvPr/>
        </p:nvSpPr>
        <p:spPr bwMode="auto">
          <a:xfrm>
            <a:off x="4140200" y="3009900"/>
            <a:ext cx="355600" cy="212725"/>
          </a:xfrm>
          <a:custGeom>
            <a:avLst/>
            <a:gdLst>
              <a:gd name="T0" fmla="*/ 0 w 224"/>
              <a:gd name="T1" fmla="*/ 112 h 134"/>
              <a:gd name="T2" fmla="*/ 200 w 224"/>
              <a:gd name="T3" fmla="*/ 56 h 134"/>
              <a:gd name="T4" fmla="*/ 224 w 224"/>
              <a:gd name="T5" fmla="*/ 0 h 134"/>
              <a:gd name="T6" fmla="*/ 0 60000 65536"/>
              <a:gd name="T7" fmla="*/ 0 60000 65536"/>
              <a:gd name="T8" fmla="*/ 0 60000 65536"/>
              <a:gd name="T9" fmla="*/ 0 w 224"/>
              <a:gd name="T10" fmla="*/ 0 h 134"/>
              <a:gd name="T11" fmla="*/ 224 w 224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134">
                <a:moveTo>
                  <a:pt x="0" y="112"/>
                </a:moveTo>
                <a:cubicBezTo>
                  <a:pt x="128" y="105"/>
                  <a:pt x="142" y="134"/>
                  <a:pt x="200" y="56"/>
                </a:cubicBezTo>
                <a:cubicBezTo>
                  <a:pt x="217" y="4"/>
                  <a:pt x="204" y="20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0" name="Freeform 44"/>
          <p:cNvSpPr>
            <a:spLocks/>
          </p:cNvSpPr>
          <p:nvPr/>
        </p:nvSpPr>
        <p:spPr bwMode="auto">
          <a:xfrm>
            <a:off x="4089400" y="3213100"/>
            <a:ext cx="349250" cy="295275"/>
          </a:xfrm>
          <a:custGeom>
            <a:avLst/>
            <a:gdLst>
              <a:gd name="T0" fmla="*/ 0 w 220"/>
              <a:gd name="T1" fmla="*/ 0 h 186"/>
              <a:gd name="T2" fmla="*/ 40 w 220"/>
              <a:gd name="T3" fmla="*/ 80 h 186"/>
              <a:gd name="T4" fmla="*/ 80 w 220"/>
              <a:gd name="T5" fmla="*/ 128 h 186"/>
              <a:gd name="T6" fmla="*/ 112 w 220"/>
              <a:gd name="T7" fmla="*/ 184 h 186"/>
              <a:gd name="T8" fmla="*/ 192 w 220"/>
              <a:gd name="T9" fmla="*/ 168 h 186"/>
              <a:gd name="T10" fmla="*/ 216 w 220"/>
              <a:gd name="T11" fmla="*/ 160 h 186"/>
              <a:gd name="T12" fmla="*/ 208 w 220"/>
              <a:gd name="T13" fmla="*/ 168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"/>
              <a:gd name="T22" fmla="*/ 0 h 186"/>
              <a:gd name="T23" fmla="*/ 220 w 220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0" h="186">
                <a:moveTo>
                  <a:pt x="0" y="0"/>
                </a:moveTo>
                <a:cubicBezTo>
                  <a:pt x="17" y="26"/>
                  <a:pt x="26" y="53"/>
                  <a:pt x="40" y="80"/>
                </a:cubicBezTo>
                <a:cubicBezTo>
                  <a:pt x="61" y="122"/>
                  <a:pt x="51" y="87"/>
                  <a:pt x="80" y="128"/>
                </a:cubicBezTo>
                <a:cubicBezTo>
                  <a:pt x="92" y="145"/>
                  <a:pt x="100" y="166"/>
                  <a:pt x="112" y="184"/>
                </a:cubicBezTo>
                <a:cubicBezTo>
                  <a:pt x="166" y="166"/>
                  <a:pt x="100" y="186"/>
                  <a:pt x="192" y="168"/>
                </a:cubicBezTo>
                <a:cubicBezTo>
                  <a:pt x="200" y="166"/>
                  <a:pt x="208" y="160"/>
                  <a:pt x="216" y="160"/>
                </a:cubicBezTo>
                <a:cubicBezTo>
                  <a:pt x="220" y="160"/>
                  <a:pt x="211" y="165"/>
                  <a:pt x="208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1" name="Freeform 45"/>
          <p:cNvSpPr>
            <a:spLocks/>
          </p:cNvSpPr>
          <p:nvPr/>
        </p:nvSpPr>
        <p:spPr bwMode="auto">
          <a:xfrm>
            <a:off x="7188200" y="3390900"/>
            <a:ext cx="495300" cy="139700"/>
          </a:xfrm>
          <a:custGeom>
            <a:avLst/>
            <a:gdLst>
              <a:gd name="T0" fmla="*/ 0 w 312"/>
              <a:gd name="T1" fmla="*/ 0 h 88"/>
              <a:gd name="T2" fmla="*/ 80 w 312"/>
              <a:gd name="T3" fmla="*/ 88 h 88"/>
              <a:gd name="T4" fmla="*/ 136 w 312"/>
              <a:gd name="T5" fmla="*/ 72 h 88"/>
              <a:gd name="T6" fmla="*/ 184 w 312"/>
              <a:gd name="T7" fmla="*/ 40 h 88"/>
              <a:gd name="T8" fmla="*/ 248 w 312"/>
              <a:gd name="T9" fmla="*/ 24 h 88"/>
              <a:gd name="T10" fmla="*/ 288 w 312"/>
              <a:gd name="T11" fmla="*/ 32 h 88"/>
              <a:gd name="T12" fmla="*/ 312 w 312"/>
              <a:gd name="T13" fmla="*/ 5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2"/>
              <a:gd name="T22" fmla="*/ 0 h 88"/>
              <a:gd name="T23" fmla="*/ 312 w 312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2" h="88">
                <a:moveTo>
                  <a:pt x="0" y="0"/>
                </a:moveTo>
                <a:cubicBezTo>
                  <a:pt x="23" y="34"/>
                  <a:pt x="40" y="75"/>
                  <a:pt x="80" y="88"/>
                </a:cubicBezTo>
                <a:cubicBezTo>
                  <a:pt x="88" y="86"/>
                  <a:pt x="127" y="77"/>
                  <a:pt x="136" y="72"/>
                </a:cubicBezTo>
                <a:cubicBezTo>
                  <a:pt x="153" y="63"/>
                  <a:pt x="165" y="45"/>
                  <a:pt x="184" y="40"/>
                </a:cubicBezTo>
                <a:cubicBezTo>
                  <a:pt x="205" y="35"/>
                  <a:pt x="248" y="24"/>
                  <a:pt x="248" y="24"/>
                </a:cubicBezTo>
                <a:cubicBezTo>
                  <a:pt x="261" y="27"/>
                  <a:pt x="276" y="26"/>
                  <a:pt x="288" y="32"/>
                </a:cubicBezTo>
                <a:cubicBezTo>
                  <a:pt x="298" y="37"/>
                  <a:pt x="312" y="56"/>
                  <a:pt x="312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2" name="Freeform 46"/>
          <p:cNvSpPr>
            <a:spLocks/>
          </p:cNvSpPr>
          <p:nvPr/>
        </p:nvSpPr>
        <p:spPr bwMode="auto">
          <a:xfrm>
            <a:off x="7213600" y="3473450"/>
            <a:ext cx="365125" cy="171450"/>
          </a:xfrm>
          <a:custGeom>
            <a:avLst/>
            <a:gdLst>
              <a:gd name="T0" fmla="*/ 0 w 230"/>
              <a:gd name="T1" fmla="*/ 108 h 108"/>
              <a:gd name="T2" fmla="*/ 72 w 230"/>
              <a:gd name="T3" fmla="*/ 68 h 108"/>
              <a:gd name="T4" fmla="*/ 136 w 230"/>
              <a:gd name="T5" fmla="*/ 52 h 108"/>
              <a:gd name="T6" fmla="*/ 224 w 230"/>
              <a:gd name="T7" fmla="*/ 28 h 108"/>
              <a:gd name="T8" fmla="*/ 224 w 230"/>
              <a:gd name="T9" fmla="*/ 52 h 1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108"/>
              <a:gd name="T17" fmla="*/ 230 w 230"/>
              <a:gd name="T18" fmla="*/ 108 h 1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108">
                <a:moveTo>
                  <a:pt x="0" y="108"/>
                </a:moveTo>
                <a:cubicBezTo>
                  <a:pt x="40" y="81"/>
                  <a:pt x="36" y="78"/>
                  <a:pt x="72" y="68"/>
                </a:cubicBezTo>
                <a:cubicBezTo>
                  <a:pt x="93" y="62"/>
                  <a:pt x="136" y="52"/>
                  <a:pt x="136" y="52"/>
                </a:cubicBezTo>
                <a:cubicBezTo>
                  <a:pt x="161" y="35"/>
                  <a:pt x="189" y="0"/>
                  <a:pt x="224" y="28"/>
                </a:cubicBezTo>
                <a:cubicBezTo>
                  <a:pt x="230" y="33"/>
                  <a:pt x="224" y="44"/>
                  <a:pt x="224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3" name="Freeform 47"/>
          <p:cNvSpPr>
            <a:spLocks/>
          </p:cNvSpPr>
          <p:nvPr/>
        </p:nvSpPr>
        <p:spPr bwMode="auto">
          <a:xfrm>
            <a:off x="7200900" y="3302000"/>
            <a:ext cx="469900" cy="177800"/>
          </a:xfrm>
          <a:custGeom>
            <a:avLst/>
            <a:gdLst>
              <a:gd name="T0" fmla="*/ 0 w 296"/>
              <a:gd name="T1" fmla="*/ 112 h 112"/>
              <a:gd name="T2" fmla="*/ 120 w 296"/>
              <a:gd name="T3" fmla="*/ 56 h 112"/>
              <a:gd name="T4" fmla="*/ 184 w 296"/>
              <a:gd name="T5" fmla="*/ 40 h 112"/>
              <a:gd name="T6" fmla="*/ 216 w 296"/>
              <a:gd name="T7" fmla="*/ 32 h 112"/>
              <a:gd name="T8" fmla="*/ 264 w 296"/>
              <a:gd name="T9" fmla="*/ 8 h 112"/>
              <a:gd name="T10" fmla="*/ 296 w 296"/>
              <a:gd name="T11" fmla="*/ 0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"/>
              <a:gd name="T19" fmla="*/ 0 h 112"/>
              <a:gd name="T20" fmla="*/ 296 w 296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" h="112">
                <a:moveTo>
                  <a:pt x="0" y="112"/>
                </a:moveTo>
                <a:cubicBezTo>
                  <a:pt x="37" y="87"/>
                  <a:pt x="77" y="68"/>
                  <a:pt x="120" y="56"/>
                </a:cubicBezTo>
                <a:cubicBezTo>
                  <a:pt x="141" y="50"/>
                  <a:pt x="163" y="45"/>
                  <a:pt x="184" y="40"/>
                </a:cubicBezTo>
                <a:cubicBezTo>
                  <a:pt x="195" y="37"/>
                  <a:pt x="216" y="32"/>
                  <a:pt x="216" y="32"/>
                </a:cubicBezTo>
                <a:cubicBezTo>
                  <a:pt x="242" y="14"/>
                  <a:pt x="235" y="16"/>
                  <a:pt x="264" y="8"/>
                </a:cubicBezTo>
                <a:cubicBezTo>
                  <a:pt x="275" y="5"/>
                  <a:pt x="296" y="0"/>
                  <a:pt x="2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4" name="Freeform 48"/>
          <p:cNvSpPr>
            <a:spLocks/>
          </p:cNvSpPr>
          <p:nvPr/>
        </p:nvSpPr>
        <p:spPr bwMode="auto">
          <a:xfrm>
            <a:off x="7226300" y="3792538"/>
            <a:ext cx="419100" cy="157162"/>
          </a:xfrm>
          <a:custGeom>
            <a:avLst/>
            <a:gdLst>
              <a:gd name="T0" fmla="*/ 0 w 264"/>
              <a:gd name="T1" fmla="*/ 11 h 99"/>
              <a:gd name="T2" fmla="*/ 224 w 264"/>
              <a:gd name="T3" fmla="*/ 19 h 99"/>
              <a:gd name="T4" fmla="*/ 264 w 264"/>
              <a:gd name="T5" fmla="*/ 99 h 99"/>
              <a:gd name="T6" fmla="*/ 0 60000 65536"/>
              <a:gd name="T7" fmla="*/ 0 60000 65536"/>
              <a:gd name="T8" fmla="*/ 0 60000 65536"/>
              <a:gd name="T9" fmla="*/ 0 w 264"/>
              <a:gd name="T10" fmla="*/ 0 h 99"/>
              <a:gd name="T11" fmla="*/ 264 w 264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99">
                <a:moveTo>
                  <a:pt x="0" y="11"/>
                </a:moveTo>
                <a:cubicBezTo>
                  <a:pt x="80" y="5"/>
                  <a:pt x="146" y="0"/>
                  <a:pt x="224" y="19"/>
                </a:cubicBezTo>
                <a:cubicBezTo>
                  <a:pt x="254" y="39"/>
                  <a:pt x="264" y="63"/>
                  <a:pt x="264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5" name="Freeform 49"/>
          <p:cNvSpPr>
            <a:spLocks/>
          </p:cNvSpPr>
          <p:nvPr/>
        </p:nvSpPr>
        <p:spPr bwMode="auto">
          <a:xfrm>
            <a:off x="7188200" y="3898900"/>
            <a:ext cx="431800" cy="317500"/>
          </a:xfrm>
          <a:custGeom>
            <a:avLst/>
            <a:gdLst>
              <a:gd name="T0" fmla="*/ 0 w 272"/>
              <a:gd name="T1" fmla="*/ 0 h 200"/>
              <a:gd name="T2" fmla="*/ 184 w 272"/>
              <a:gd name="T3" fmla="*/ 24 h 200"/>
              <a:gd name="T4" fmla="*/ 224 w 272"/>
              <a:gd name="T5" fmla="*/ 96 h 200"/>
              <a:gd name="T6" fmla="*/ 272 w 272"/>
              <a:gd name="T7" fmla="*/ 200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200"/>
              <a:gd name="T14" fmla="*/ 272 w 272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200">
                <a:moveTo>
                  <a:pt x="0" y="0"/>
                </a:moveTo>
                <a:cubicBezTo>
                  <a:pt x="63" y="5"/>
                  <a:pt x="124" y="4"/>
                  <a:pt x="184" y="24"/>
                </a:cubicBezTo>
                <a:cubicBezTo>
                  <a:pt x="199" y="46"/>
                  <a:pt x="213" y="72"/>
                  <a:pt x="224" y="96"/>
                </a:cubicBezTo>
                <a:cubicBezTo>
                  <a:pt x="242" y="136"/>
                  <a:pt x="241" y="169"/>
                  <a:pt x="272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6" name="Freeform 50"/>
          <p:cNvSpPr>
            <a:spLocks/>
          </p:cNvSpPr>
          <p:nvPr/>
        </p:nvSpPr>
        <p:spPr bwMode="auto">
          <a:xfrm>
            <a:off x="7239000" y="3975100"/>
            <a:ext cx="508000" cy="114300"/>
          </a:xfrm>
          <a:custGeom>
            <a:avLst/>
            <a:gdLst>
              <a:gd name="T0" fmla="*/ 0 w 320"/>
              <a:gd name="T1" fmla="*/ 72 h 72"/>
              <a:gd name="T2" fmla="*/ 168 w 320"/>
              <a:gd name="T3" fmla="*/ 16 h 72"/>
              <a:gd name="T4" fmla="*/ 320 w 320"/>
              <a:gd name="T5" fmla="*/ 56 h 72"/>
              <a:gd name="T6" fmla="*/ 0 60000 65536"/>
              <a:gd name="T7" fmla="*/ 0 60000 65536"/>
              <a:gd name="T8" fmla="*/ 0 60000 65536"/>
              <a:gd name="T9" fmla="*/ 0 w 320"/>
              <a:gd name="T10" fmla="*/ 0 h 72"/>
              <a:gd name="T11" fmla="*/ 320 w 32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72">
                <a:moveTo>
                  <a:pt x="0" y="72"/>
                </a:moveTo>
                <a:cubicBezTo>
                  <a:pt x="56" y="53"/>
                  <a:pt x="110" y="30"/>
                  <a:pt x="168" y="16"/>
                </a:cubicBezTo>
                <a:cubicBezTo>
                  <a:pt x="291" y="24"/>
                  <a:pt x="264" y="0"/>
                  <a:pt x="32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7" name="Freeform 51"/>
          <p:cNvSpPr>
            <a:spLocks/>
          </p:cNvSpPr>
          <p:nvPr/>
        </p:nvSpPr>
        <p:spPr bwMode="auto">
          <a:xfrm>
            <a:off x="8661400" y="3835400"/>
            <a:ext cx="241300" cy="101600"/>
          </a:xfrm>
          <a:custGeom>
            <a:avLst/>
            <a:gdLst>
              <a:gd name="T0" fmla="*/ 0 w 152"/>
              <a:gd name="T1" fmla="*/ 64 h 64"/>
              <a:gd name="T2" fmla="*/ 96 w 152"/>
              <a:gd name="T3" fmla="*/ 56 h 64"/>
              <a:gd name="T4" fmla="*/ 136 w 152"/>
              <a:gd name="T5" fmla="*/ 48 h 64"/>
              <a:gd name="T6" fmla="*/ 152 w 152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4"/>
              <a:gd name="T14" fmla="*/ 152 w 152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4">
                <a:moveTo>
                  <a:pt x="0" y="64"/>
                </a:moveTo>
                <a:cubicBezTo>
                  <a:pt x="32" y="61"/>
                  <a:pt x="64" y="60"/>
                  <a:pt x="96" y="56"/>
                </a:cubicBezTo>
                <a:cubicBezTo>
                  <a:pt x="110" y="54"/>
                  <a:pt x="126" y="58"/>
                  <a:pt x="136" y="48"/>
                </a:cubicBezTo>
                <a:cubicBezTo>
                  <a:pt x="148" y="36"/>
                  <a:pt x="152" y="0"/>
                  <a:pt x="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8" name="Freeform 52"/>
          <p:cNvSpPr>
            <a:spLocks/>
          </p:cNvSpPr>
          <p:nvPr/>
        </p:nvSpPr>
        <p:spPr bwMode="auto">
          <a:xfrm>
            <a:off x="8724900" y="4025900"/>
            <a:ext cx="203200" cy="508000"/>
          </a:xfrm>
          <a:custGeom>
            <a:avLst/>
            <a:gdLst>
              <a:gd name="T0" fmla="*/ 0 w 128"/>
              <a:gd name="T1" fmla="*/ 0 h 320"/>
              <a:gd name="T2" fmla="*/ 40 w 128"/>
              <a:gd name="T3" fmla="*/ 80 h 320"/>
              <a:gd name="T4" fmla="*/ 72 w 128"/>
              <a:gd name="T5" fmla="*/ 272 h 320"/>
              <a:gd name="T6" fmla="*/ 120 w 128"/>
              <a:gd name="T7" fmla="*/ 296 h 320"/>
              <a:gd name="T8" fmla="*/ 128 w 128"/>
              <a:gd name="T9" fmla="*/ 320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320"/>
              <a:gd name="T17" fmla="*/ 128 w 128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320">
                <a:moveTo>
                  <a:pt x="0" y="0"/>
                </a:moveTo>
                <a:cubicBezTo>
                  <a:pt x="17" y="26"/>
                  <a:pt x="26" y="52"/>
                  <a:pt x="40" y="80"/>
                </a:cubicBezTo>
                <a:cubicBezTo>
                  <a:pt x="49" y="127"/>
                  <a:pt x="48" y="236"/>
                  <a:pt x="72" y="272"/>
                </a:cubicBezTo>
                <a:cubicBezTo>
                  <a:pt x="81" y="285"/>
                  <a:pt x="106" y="291"/>
                  <a:pt x="120" y="296"/>
                </a:cubicBezTo>
                <a:cubicBezTo>
                  <a:pt x="123" y="304"/>
                  <a:pt x="128" y="320"/>
                  <a:pt x="128" y="3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9" name="Freeform 53"/>
          <p:cNvSpPr>
            <a:spLocks/>
          </p:cNvSpPr>
          <p:nvPr/>
        </p:nvSpPr>
        <p:spPr bwMode="auto">
          <a:xfrm>
            <a:off x="8623300" y="3987800"/>
            <a:ext cx="382588" cy="177800"/>
          </a:xfrm>
          <a:custGeom>
            <a:avLst/>
            <a:gdLst>
              <a:gd name="T0" fmla="*/ 0 w 241"/>
              <a:gd name="T1" fmla="*/ 112 h 112"/>
              <a:gd name="T2" fmla="*/ 224 w 241"/>
              <a:gd name="T3" fmla="*/ 48 h 112"/>
              <a:gd name="T4" fmla="*/ 240 w 241"/>
              <a:gd name="T5" fmla="*/ 24 h 112"/>
              <a:gd name="T6" fmla="*/ 232 w 241"/>
              <a:gd name="T7" fmla="*/ 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241"/>
              <a:gd name="T13" fmla="*/ 0 h 112"/>
              <a:gd name="T14" fmla="*/ 241 w 241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" h="112">
                <a:moveTo>
                  <a:pt x="0" y="112"/>
                </a:moveTo>
                <a:cubicBezTo>
                  <a:pt x="102" y="105"/>
                  <a:pt x="144" y="101"/>
                  <a:pt x="224" y="48"/>
                </a:cubicBezTo>
                <a:cubicBezTo>
                  <a:pt x="229" y="40"/>
                  <a:pt x="238" y="33"/>
                  <a:pt x="240" y="24"/>
                </a:cubicBezTo>
                <a:cubicBezTo>
                  <a:pt x="241" y="16"/>
                  <a:pt x="232" y="0"/>
                  <a:pt x="2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0" name="Freeform 54"/>
          <p:cNvSpPr>
            <a:spLocks/>
          </p:cNvSpPr>
          <p:nvPr/>
        </p:nvSpPr>
        <p:spPr bwMode="auto">
          <a:xfrm>
            <a:off x="5524500" y="3530600"/>
            <a:ext cx="330200" cy="571500"/>
          </a:xfrm>
          <a:custGeom>
            <a:avLst/>
            <a:gdLst>
              <a:gd name="T0" fmla="*/ 208 w 208"/>
              <a:gd name="T1" fmla="*/ 0 h 360"/>
              <a:gd name="T2" fmla="*/ 144 w 208"/>
              <a:gd name="T3" fmla="*/ 88 h 360"/>
              <a:gd name="T4" fmla="*/ 112 w 208"/>
              <a:gd name="T5" fmla="*/ 136 h 360"/>
              <a:gd name="T6" fmla="*/ 40 w 208"/>
              <a:gd name="T7" fmla="*/ 264 h 360"/>
              <a:gd name="T8" fmla="*/ 0 w 208"/>
              <a:gd name="T9" fmla="*/ 312 h 360"/>
              <a:gd name="T10" fmla="*/ 8 w 208"/>
              <a:gd name="T11" fmla="*/ 360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360"/>
              <a:gd name="T20" fmla="*/ 208 w 208"/>
              <a:gd name="T21" fmla="*/ 360 h 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360">
                <a:moveTo>
                  <a:pt x="208" y="0"/>
                </a:moveTo>
                <a:cubicBezTo>
                  <a:pt x="189" y="39"/>
                  <a:pt x="171" y="55"/>
                  <a:pt x="144" y="88"/>
                </a:cubicBezTo>
                <a:cubicBezTo>
                  <a:pt x="132" y="103"/>
                  <a:pt x="112" y="136"/>
                  <a:pt x="112" y="136"/>
                </a:cubicBezTo>
                <a:cubicBezTo>
                  <a:pt x="96" y="198"/>
                  <a:pt x="106" y="248"/>
                  <a:pt x="40" y="264"/>
                </a:cubicBezTo>
                <a:cubicBezTo>
                  <a:pt x="21" y="279"/>
                  <a:pt x="0" y="285"/>
                  <a:pt x="0" y="312"/>
                </a:cubicBezTo>
                <a:cubicBezTo>
                  <a:pt x="0" y="328"/>
                  <a:pt x="8" y="360"/>
                  <a:pt x="8" y="3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1" name="Freeform 55"/>
          <p:cNvSpPr>
            <a:spLocks/>
          </p:cNvSpPr>
          <p:nvPr/>
        </p:nvSpPr>
        <p:spPr bwMode="auto">
          <a:xfrm>
            <a:off x="5632450" y="3479800"/>
            <a:ext cx="273050" cy="177800"/>
          </a:xfrm>
          <a:custGeom>
            <a:avLst/>
            <a:gdLst>
              <a:gd name="T0" fmla="*/ 172 w 172"/>
              <a:gd name="T1" fmla="*/ 112 h 112"/>
              <a:gd name="T2" fmla="*/ 12 w 172"/>
              <a:gd name="T3" fmla="*/ 56 h 112"/>
              <a:gd name="T4" fmla="*/ 12 w 172"/>
              <a:gd name="T5" fmla="*/ 0 h 112"/>
              <a:gd name="T6" fmla="*/ 0 60000 65536"/>
              <a:gd name="T7" fmla="*/ 0 60000 65536"/>
              <a:gd name="T8" fmla="*/ 0 60000 65536"/>
              <a:gd name="T9" fmla="*/ 0 w 172"/>
              <a:gd name="T10" fmla="*/ 0 h 112"/>
              <a:gd name="T11" fmla="*/ 172 w 17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" h="112">
                <a:moveTo>
                  <a:pt x="172" y="112"/>
                </a:moveTo>
                <a:cubicBezTo>
                  <a:pt x="121" y="78"/>
                  <a:pt x="70" y="71"/>
                  <a:pt x="12" y="56"/>
                </a:cubicBezTo>
                <a:cubicBezTo>
                  <a:pt x="0" y="21"/>
                  <a:pt x="12" y="32"/>
                  <a:pt x="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2" name="Freeform 56"/>
          <p:cNvSpPr>
            <a:spLocks/>
          </p:cNvSpPr>
          <p:nvPr/>
        </p:nvSpPr>
        <p:spPr bwMode="auto">
          <a:xfrm>
            <a:off x="5600700" y="3365500"/>
            <a:ext cx="293688" cy="457200"/>
          </a:xfrm>
          <a:custGeom>
            <a:avLst/>
            <a:gdLst>
              <a:gd name="T0" fmla="*/ 152 w 185"/>
              <a:gd name="T1" fmla="*/ 0 h 288"/>
              <a:gd name="T2" fmla="*/ 48 w 185"/>
              <a:gd name="T3" fmla="*/ 48 h 288"/>
              <a:gd name="T4" fmla="*/ 24 w 185"/>
              <a:gd name="T5" fmla="*/ 72 h 288"/>
              <a:gd name="T6" fmla="*/ 72 w 185"/>
              <a:gd name="T7" fmla="*/ 216 h 288"/>
              <a:gd name="T8" fmla="*/ 152 w 185"/>
              <a:gd name="T9" fmla="*/ 248 h 288"/>
              <a:gd name="T10" fmla="*/ 176 w 185"/>
              <a:gd name="T11" fmla="*/ 256 h 288"/>
              <a:gd name="T12" fmla="*/ 184 w 185"/>
              <a:gd name="T13" fmla="*/ 288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5"/>
              <a:gd name="T22" fmla="*/ 0 h 288"/>
              <a:gd name="T23" fmla="*/ 185 w 185"/>
              <a:gd name="T24" fmla="*/ 288 h 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5" h="288">
                <a:moveTo>
                  <a:pt x="152" y="0"/>
                </a:moveTo>
                <a:cubicBezTo>
                  <a:pt x="115" y="12"/>
                  <a:pt x="85" y="36"/>
                  <a:pt x="48" y="48"/>
                </a:cubicBezTo>
                <a:cubicBezTo>
                  <a:pt x="40" y="56"/>
                  <a:pt x="30" y="62"/>
                  <a:pt x="24" y="72"/>
                </a:cubicBezTo>
                <a:cubicBezTo>
                  <a:pt x="0" y="114"/>
                  <a:pt x="37" y="191"/>
                  <a:pt x="72" y="216"/>
                </a:cubicBezTo>
                <a:cubicBezTo>
                  <a:pt x="93" y="231"/>
                  <a:pt x="130" y="241"/>
                  <a:pt x="152" y="248"/>
                </a:cubicBezTo>
                <a:cubicBezTo>
                  <a:pt x="160" y="251"/>
                  <a:pt x="176" y="256"/>
                  <a:pt x="176" y="256"/>
                </a:cubicBezTo>
                <a:cubicBezTo>
                  <a:pt x="185" y="283"/>
                  <a:pt x="184" y="272"/>
                  <a:pt x="184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3" name="Freeform 57"/>
          <p:cNvSpPr>
            <a:spLocks/>
          </p:cNvSpPr>
          <p:nvPr/>
        </p:nvSpPr>
        <p:spPr bwMode="auto">
          <a:xfrm>
            <a:off x="5638800" y="3835400"/>
            <a:ext cx="482600" cy="188913"/>
          </a:xfrm>
          <a:custGeom>
            <a:avLst/>
            <a:gdLst>
              <a:gd name="T0" fmla="*/ 304 w 304"/>
              <a:gd name="T1" fmla="*/ 32 h 119"/>
              <a:gd name="T2" fmla="*/ 208 w 304"/>
              <a:gd name="T3" fmla="*/ 88 h 119"/>
              <a:gd name="T4" fmla="*/ 0 w 304"/>
              <a:gd name="T5" fmla="*/ 0 h 119"/>
              <a:gd name="T6" fmla="*/ 0 60000 65536"/>
              <a:gd name="T7" fmla="*/ 0 60000 65536"/>
              <a:gd name="T8" fmla="*/ 0 60000 65536"/>
              <a:gd name="T9" fmla="*/ 0 w 304"/>
              <a:gd name="T10" fmla="*/ 0 h 119"/>
              <a:gd name="T11" fmla="*/ 304 w 304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" h="119">
                <a:moveTo>
                  <a:pt x="304" y="32"/>
                </a:moveTo>
                <a:cubicBezTo>
                  <a:pt x="287" y="82"/>
                  <a:pt x="257" y="81"/>
                  <a:pt x="208" y="88"/>
                </a:cubicBezTo>
                <a:cubicBezTo>
                  <a:pt x="103" y="83"/>
                  <a:pt x="0" y="119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4" name="Freeform 58"/>
          <p:cNvSpPr>
            <a:spLocks/>
          </p:cNvSpPr>
          <p:nvPr/>
        </p:nvSpPr>
        <p:spPr bwMode="auto">
          <a:xfrm>
            <a:off x="5446713" y="3473450"/>
            <a:ext cx="776287" cy="855663"/>
          </a:xfrm>
          <a:custGeom>
            <a:avLst/>
            <a:gdLst>
              <a:gd name="T0" fmla="*/ 489 w 489"/>
              <a:gd name="T1" fmla="*/ 508 h 539"/>
              <a:gd name="T2" fmla="*/ 297 w 489"/>
              <a:gd name="T3" fmla="*/ 516 h 539"/>
              <a:gd name="T4" fmla="*/ 225 w 489"/>
              <a:gd name="T5" fmla="*/ 380 h 539"/>
              <a:gd name="T6" fmla="*/ 233 w 489"/>
              <a:gd name="T7" fmla="*/ 52 h 539"/>
              <a:gd name="T8" fmla="*/ 225 w 489"/>
              <a:gd name="T9" fmla="*/ 4 h 539"/>
              <a:gd name="T10" fmla="*/ 113 w 489"/>
              <a:gd name="T11" fmla="*/ 36 h 539"/>
              <a:gd name="T12" fmla="*/ 65 w 489"/>
              <a:gd name="T13" fmla="*/ 52 h 539"/>
              <a:gd name="T14" fmla="*/ 17 w 489"/>
              <a:gd name="T15" fmla="*/ 140 h 5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"/>
              <a:gd name="T25" fmla="*/ 0 h 539"/>
              <a:gd name="T26" fmla="*/ 489 w 489"/>
              <a:gd name="T27" fmla="*/ 539 h 5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" h="539">
                <a:moveTo>
                  <a:pt x="489" y="508"/>
                </a:moveTo>
                <a:cubicBezTo>
                  <a:pt x="395" y="539"/>
                  <a:pt x="458" y="525"/>
                  <a:pt x="297" y="516"/>
                </a:cubicBezTo>
                <a:cubicBezTo>
                  <a:pt x="250" y="469"/>
                  <a:pt x="236" y="444"/>
                  <a:pt x="225" y="380"/>
                </a:cubicBezTo>
                <a:cubicBezTo>
                  <a:pt x="228" y="271"/>
                  <a:pt x="233" y="161"/>
                  <a:pt x="233" y="52"/>
                </a:cubicBezTo>
                <a:cubicBezTo>
                  <a:pt x="233" y="36"/>
                  <a:pt x="240" y="11"/>
                  <a:pt x="225" y="4"/>
                </a:cubicBezTo>
                <a:cubicBezTo>
                  <a:pt x="216" y="0"/>
                  <a:pt x="127" y="31"/>
                  <a:pt x="113" y="36"/>
                </a:cubicBezTo>
                <a:cubicBezTo>
                  <a:pt x="97" y="41"/>
                  <a:pt x="65" y="52"/>
                  <a:pt x="65" y="52"/>
                </a:cubicBezTo>
                <a:cubicBezTo>
                  <a:pt x="50" y="67"/>
                  <a:pt x="0" y="123"/>
                  <a:pt x="17" y="1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5" name="Freeform 59"/>
          <p:cNvSpPr>
            <a:spLocks/>
          </p:cNvSpPr>
          <p:nvPr/>
        </p:nvSpPr>
        <p:spPr bwMode="auto">
          <a:xfrm>
            <a:off x="5676900" y="3746500"/>
            <a:ext cx="584200" cy="452438"/>
          </a:xfrm>
          <a:custGeom>
            <a:avLst/>
            <a:gdLst>
              <a:gd name="T0" fmla="*/ 368 w 368"/>
              <a:gd name="T1" fmla="*/ 248 h 285"/>
              <a:gd name="T2" fmla="*/ 256 w 368"/>
              <a:gd name="T3" fmla="*/ 280 h 285"/>
              <a:gd name="T4" fmla="*/ 88 w 368"/>
              <a:gd name="T5" fmla="*/ 208 h 285"/>
              <a:gd name="T6" fmla="*/ 96 w 368"/>
              <a:gd name="T7" fmla="*/ 152 h 285"/>
              <a:gd name="T8" fmla="*/ 152 w 368"/>
              <a:gd name="T9" fmla="*/ 56 h 285"/>
              <a:gd name="T10" fmla="*/ 0 w 368"/>
              <a:gd name="T11" fmla="*/ 0 h 2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8"/>
              <a:gd name="T19" fmla="*/ 0 h 285"/>
              <a:gd name="T20" fmla="*/ 368 w 368"/>
              <a:gd name="T21" fmla="*/ 285 h 2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8" h="285">
                <a:moveTo>
                  <a:pt x="368" y="248"/>
                </a:moveTo>
                <a:cubicBezTo>
                  <a:pt x="331" y="266"/>
                  <a:pt x="295" y="270"/>
                  <a:pt x="256" y="280"/>
                </a:cubicBezTo>
                <a:cubicBezTo>
                  <a:pt x="170" y="273"/>
                  <a:pt x="127" y="285"/>
                  <a:pt x="88" y="208"/>
                </a:cubicBezTo>
                <a:cubicBezTo>
                  <a:pt x="91" y="189"/>
                  <a:pt x="89" y="170"/>
                  <a:pt x="96" y="152"/>
                </a:cubicBezTo>
                <a:cubicBezTo>
                  <a:pt x="110" y="116"/>
                  <a:pt x="140" y="93"/>
                  <a:pt x="152" y="56"/>
                </a:cubicBezTo>
                <a:cubicBezTo>
                  <a:pt x="117" y="4"/>
                  <a:pt x="6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6" name="Freeform 60"/>
          <p:cNvSpPr>
            <a:spLocks/>
          </p:cNvSpPr>
          <p:nvPr/>
        </p:nvSpPr>
        <p:spPr bwMode="auto">
          <a:xfrm>
            <a:off x="7213600" y="3352800"/>
            <a:ext cx="495300" cy="392113"/>
          </a:xfrm>
          <a:custGeom>
            <a:avLst/>
            <a:gdLst>
              <a:gd name="T0" fmla="*/ 0 w 312"/>
              <a:gd name="T1" fmla="*/ 0 h 247"/>
              <a:gd name="T2" fmla="*/ 120 w 312"/>
              <a:gd name="T3" fmla="*/ 40 h 247"/>
              <a:gd name="T4" fmla="*/ 88 w 312"/>
              <a:gd name="T5" fmla="*/ 192 h 247"/>
              <a:gd name="T6" fmla="*/ 96 w 312"/>
              <a:gd name="T7" fmla="*/ 240 h 247"/>
              <a:gd name="T8" fmla="*/ 120 w 312"/>
              <a:gd name="T9" fmla="*/ 232 h 247"/>
              <a:gd name="T10" fmla="*/ 168 w 312"/>
              <a:gd name="T11" fmla="*/ 200 h 247"/>
              <a:gd name="T12" fmla="*/ 208 w 312"/>
              <a:gd name="T13" fmla="*/ 128 h 247"/>
              <a:gd name="T14" fmla="*/ 200 w 312"/>
              <a:gd name="T15" fmla="*/ 96 h 247"/>
              <a:gd name="T16" fmla="*/ 184 w 312"/>
              <a:gd name="T17" fmla="*/ 48 h 247"/>
              <a:gd name="T18" fmla="*/ 192 w 312"/>
              <a:gd name="T19" fmla="*/ 24 h 247"/>
              <a:gd name="T20" fmla="*/ 240 w 312"/>
              <a:gd name="T21" fmla="*/ 8 h 247"/>
              <a:gd name="T22" fmla="*/ 296 w 312"/>
              <a:gd name="T23" fmla="*/ 64 h 247"/>
              <a:gd name="T24" fmla="*/ 312 w 312"/>
              <a:gd name="T25" fmla="*/ 88 h 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2"/>
              <a:gd name="T40" fmla="*/ 0 h 247"/>
              <a:gd name="T41" fmla="*/ 312 w 312"/>
              <a:gd name="T42" fmla="*/ 247 h 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2" h="247">
                <a:moveTo>
                  <a:pt x="0" y="0"/>
                </a:moveTo>
                <a:cubicBezTo>
                  <a:pt x="50" y="11"/>
                  <a:pt x="80" y="13"/>
                  <a:pt x="120" y="40"/>
                </a:cubicBezTo>
                <a:cubicBezTo>
                  <a:pt x="153" y="106"/>
                  <a:pt x="108" y="131"/>
                  <a:pt x="88" y="192"/>
                </a:cubicBezTo>
                <a:cubicBezTo>
                  <a:pt x="91" y="208"/>
                  <a:pt x="86" y="227"/>
                  <a:pt x="96" y="240"/>
                </a:cubicBezTo>
                <a:cubicBezTo>
                  <a:pt x="101" y="247"/>
                  <a:pt x="113" y="236"/>
                  <a:pt x="120" y="232"/>
                </a:cubicBezTo>
                <a:cubicBezTo>
                  <a:pt x="137" y="223"/>
                  <a:pt x="168" y="200"/>
                  <a:pt x="168" y="200"/>
                </a:cubicBezTo>
                <a:cubicBezTo>
                  <a:pt x="177" y="174"/>
                  <a:pt x="208" y="128"/>
                  <a:pt x="208" y="128"/>
                </a:cubicBezTo>
                <a:cubicBezTo>
                  <a:pt x="205" y="117"/>
                  <a:pt x="207" y="105"/>
                  <a:pt x="200" y="96"/>
                </a:cubicBezTo>
                <a:cubicBezTo>
                  <a:pt x="171" y="59"/>
                  <a:pt x="162" y="136"/>
                  <a:pt x="184" y="48"/>
                </a:cubicBezTo>
                <a:cubicBezTo>
                  <a:pt x="186" y="40"/>
                  <a:pt x="185" y="29"/>
                  <a:pt x="192" y="24"/>
                </a:cubicBezTo>
                <a:cubicBezTo>
                  <a:pt x="206" y="14"/>
                  <a:pt x="240" y="8"/>
                  <a:pt x="240" y="8"/>
                </a:cubicBezTo>
                <a:cubicBezTo>
                  <a:pt x="290" y="21"/>
                  <a:pt x="276" y="23"/>
                  <a:pt x="296" y="64"/>
                </a:cubicBezTo>
                <a:cubicBezTo>
                  <a:pt x="300" y="73"/>
                  <a:pt x="312" y="88"/>
                  <a:pt x="312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7" name="Freeform 61"/>
          <p:cNvSpPr>
            <a:spLocks/>
          </p:cNvSpPr>
          <p:nvPr/>
        </p:nvSpPr>
        <p:spPr bwMode="auto">
          <a:xfrm>
            <a:off x="8674100" y="3327400"/>
            <a:ext cx="330200" cy="461963"/>
          </a:xfrm>
          <a:custGeom>
            <a:avLst/>
            <a:gdLst>
              <a:gd name="T0" fmla="*/ 0 w 208"/>
              <a:gd name="T1" fmla="*/ 0 h 291"/>
              <a:gd name="T2" fmla="*/ 56 w 208"/>
              <a:gd name="T3" fmla="*/ 104 h 291"/>
              <a:gd name="T4" fmla="*/ 72 w 208"/>
              <a:gd name="T5" fmla="*/ 168 h 291"/>
              <a:gd name="T6" fmla="*/ 80 w 208"/>
              <a:gd name="T7" fmla="*/ 280 h 291"/>
              <a:gd name="T8" fmla="*/ 104 w 208"/>
              <a:gd name="T9" fmla="*/ 256 h 291"/>
              <a:gd name="T10" fmla="*/ 120 w 208"/>
              <a:gd name="T11" fmla="*/ 208 h 291"/>
              <a:gd name="T12" fmla="*/ 168 w 208"/>
              <a:gd name="T13" fmla="*/ 120 h 291"/>
              <a:gd name="T14" fmla="*/ 208 w 208"/>
              <a:gd name="T15" fmla="*/ 144 h 2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8"/>
              <a:gd name="T25" fmla="*/ 0 h 291"/>
              <a:gd name="T26" fmla="*/ 208 w 208"/>
              <a:gd name="T27" fmla="*/ 291 h 2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8" h="291">
                <a:moveTo>
                  <a:pt x="0" y="0"/>
                </a:moveTo>
                <a:cubicBezTo>
                  <a:pt x="23" y="34"/>
                  <a:pt x="45" y="64"/>
                  <a:pt x="56" y="104"/>
                </a:cubicBezTo>
                <a:cubicBezTo>
                  <a:pt x="62" y="125"/>
                  <a:pt x="72" y="168"/>
                  <a:pt x="72" y="168"/>
                </a:cubicBezTo>
                <a:cubicBezTo>
                  <a:pt x="75" y="205"/>
                  <a:pt x="67" y="245"/>
                  <a:pt x="80" y="280"/>
                </a:cubicBezTo>
                <a:cubicBezTo>
                  <a:pt x="84" y="291"/>
                  <a:pt x="99" y="266"/>
                  <a:pt x="104" y="256"/>
                </a:cubicBezTo>
                <a:cubicBezTo>
                  <a:pt x="112" y="241"/>
                  <a:pt x="115" y="224"/>
                  <a:pt x="120" y="208"/>
                </a:cubicBezTo>
                <a:cubicBezTo>
                  <a:pt x="133" y="169"/>
                  <a:pt x="134" y="143"/>
                  <a:pt x="168" y="120"/>
                </a:cubicBezTo>
                <a:cubicBezTo>
                  <a:pt x="206" y="129"/>
                  <a:pt x="195" y="118"/>
                  <a:pt x="208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8" name="Freeform 62"/>
          <p:cNvSpPr>
            <a:spLocks/>
          </p:cNvSpPr>
          <p:nvPr/>
        </p:nvSpPr>
        <p:spPr bwMode="auto">
          <a:xfrm>
            <a:off x="8691563" y="3309938"/>
            <a:ext cx="350837" cy="411162"/>
          </a:xfrm>
          <a:custGeom>
            <a:avLst/>
            <a:gdLst>
              <a:gd name="T0" fmla="*/ 13 w 221"/>
              <a:gd name="T1" fmla="*/ 91 h 259"/>
              <a:gd name="T2" fmla="*/ 37 w 221"/>
              <a:gd name="T3" fmla="*/ 3 h 259"/>
              <a:gd name="T4" fmla="*/ 133 w 221"/>
              <a:gd name="T5" fmla="*/ 27 h 259"/>
              <a:gd name="T6" fmla="*/ 149 w 221"/>
              <a:gd name="T7" fmla="*/ 83 h 259"/>
              <a:gd name="T8" fmla="*/ 197 w 221"/>
              <a:gd name="T9" fmla="*/ 195 h 259"/>
              <a:gd name="T10" fmla="*/ 221 w 221"/>
              <a:gd name="T11" fmla="*/ 259 h 2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1"/>
              <a:gd name="T19" fmla="*/ 0 h 259"/>
              <a:gd name="T20" fmla="*/ 221 w 221"/>
              <a:gd name="T21" fmla="*/ 259 h 2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1" h="259">
                <a:moveTo>
                  <a:pt x="13" y="91"/>
                </a:moveTo>
                <a:cubicBezTo>
                  <a:pt x="0" y="51"/>
                  <a:pt x="8" y="32"/>
                  <a:pt x="37" y="3"/>
                </a:cubicBezTo>
                <a:cubicBezTo>
                  <a:pt x="62" y="6"/>
                  <a:pt x="111" y="0"/>
                  <a:pt x="133" y="27"/>
                </a:cubicBezTo>
                <a:cubicBezTo>
                  <a:pt x="137" y="32"/>
                  <a:pt x="148" y="81"/>
                  <a:pt x="149" y="83"/>
                </a:cubicBezTo>
                <a:cubicBezTo>
                  <a:pt x="161" y="125"/>
                  <a:pt x="180" y="155"/>
                  <a:pt x="197" y="195"/>
                </a:cubicBezTo>
                <a:cubicBezTo>
                  <a:pt x="206" y="216"/>
                  <a:pt x="204" y="242"/>
                  <a:pt x="221" y="25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9" name="Freeform 63"/>
          <p:cNvSpPr>
            <a:spLocks/>
          </p:cNvSpPr>
          <p:nvPr/>
        </p:nvSpPr>
        <p:spPr bwMode="auto">
          <a:xfrm>
            <a:off x="8547100" y="3251200"/>
            <a:ext cx="423863" cy="317500"/>
          </a:xfrm>
          <a:custGeom>
            <a:avLst/>
            <a:gdLst>
              <a:gd name="T0" fmla="*/ 0 w 267"/>
              <a:gd name="T1" fmla="*/ 200 h 200"/>
              <a:gd name="T2" fmla="*/ 120 w 267"/>
              <a:gd name="T3" fmla="*/ 96 h 200"/>
              <a:gd name="T4" fmla="*/ 256 w 267"/>
              <a:gd name="T5" fmla="*/ 56 h 200"/>
              <a:gd name="T6" fmla="*/ 264 w 267"/>
              <a:gd name="T7" fmla="*/ 0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267"/>
              <a:gd name="T13" fmla="*/ 0 h 200"/>
              <a:gd name="T14" fmla="*/ 267 w 267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7" h="200">
                <a:moveTo>
                  <a:pt x="0" y="200"/>
                </a:moveTo>
                <a:cubicBezTo>
                  <a:pt x="41" y="173"/>
                  <a:pt x="84" y="132"/>
                  <a:pt x="120" y="96"/>
                </a:cubicBezTo>
                <a:cubicBezTo>
                  <a:pt x="181" y="108"/>
                  <a:pt x="213" y="99"/>
                  <a:pt x="256" y="56"/>
                </a:cubicBezTo>
                <a:cubicBezTo>
                  <a:pt x="267" y="22"/>
                  <a:pt x="264" y="40"/>
                  <a:pt x="2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0" name="Freeform 64"/>
          <p:cNvSpPr>
            <a:spLocks/>
          </p:cNvSpPr>
          <p:nvPr/>
        </p:nvSpPr>
        <p:spPr bwMode="auto">
          <a:xfrm>
            <a:off x="3589338" y="3924300"/>
            <a:ext cx="474662" cy="685800"/>
          </a:xfrm>
          <a:custGeom>
            <a:avLst/>
            <a:gdLst>
              <a:gd name="T0" fmla="*/ 195 w 299"/>
              <a:gd name="T1" fmla="*/ 168 h 432"/>
              <a:gd name="T2" fmla="*/ 179 w 299"/>
              <a:gd name="T3" fmla="*/ 40 h 432"/>
              <a:gd name="T4" fmla="*/ 91 w 299"/>
              <a:gd name="T5" fmla="*/ 0 h 432"/>
              <a:gd name="T6" fmla="*/ 99 w 299"/>
              <a:gd name="T7" fmla="*/ 120 h 432"/>
              <a:gd name="T8" fmla="*/ 155 w 299"/>
              <a:gd name="T9" fmla="*/ 80 h 432"/>
              <a:gd name="T10" fmla="*/ 235 w 299"/>
              <a:gd name="T11" fmla="*/ 0 h 432"/>
              <a:gd name="T12" fmla="*/ 299 w 299"/>
              <a:gd name="T13" fmla="*/ 64 h 432"/>
              <a:gd name="T14" fmla="*/ 291 w 299"/>
              <a:gd name="T15" fmla="*/ 216 h 432"/>
              <a:gd name="T16" fmla="*/ 43 w 299"/>
              <a:gd name="T17" fmla="*/ 344 h 432"/>
              <a:gd name="T18" fmla="*/ 51 w 299"/>
              <a:gd name="T19" fmla="*/ 432 h 4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9"/>
              <a:gd name="T31" fmla="*/ 0 h 432"/>
              <a:gd name="T32" fmla="*/ 299 w 299"/>
              <a:gd name="T33" fmla="*/ 432 h 4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9" h="432">
                <a:moveTo>
                  <a:pt x="195" y="168"/>
                </a:moveTo>
                <a:cubicBezTo>
                  <a:pt x="206" y="124"/>
                  <a:pt x="206" y="78"/>
                  <a:pt x="179" y="40"/>
                </a:cubicBezTo>
                <a:cubicBezTo>
                  <a:pt x="160" y="14"/>
                  <a:pt x="91" y="0"/>
                  <a:pt x="91" y="0"/>
                </a:cubicBezTo>
                <a:cubicBezTo>
                  <a:pt x="66" y="37"/>
                  <a:pt x="40" y="100"/>
                  <a:pt x="99" y="120"/>
                </a:cubicBezTo>
                <a:cubicBezTo>
                  <a:pt x="117" y="106"/>
                  <a:pt x="140" y="97"/>
                  <a:pt x="155" y="80"/>
                </a:cubicBezTo>
                <a:cubicBezTo>
                  <a:pt x="200" y="28"/>
                  <a:pt x="175" y="15"/>
                  <a:pt x="235" y="0"/>
                </a:cubicBezTo>
                <a:cubicBezTo>
                  <a:pt x="283" y="12"/>
                  <a:pt x="278" y="21"/>
                  <a:pt x="299" y="64"/>
                </a:cubicBezTo>
                <a:cubicBezTo>
                  <a:pt x="296" y="115"/>
                  <a:pt x="298" y="166"/>
                  <a:pt x="291" y="216"/>
                </a:cubicBezTo>
                <a:cubicBezTo>
                  <a:pt x="278" y="319"/>
                  <a:pt x="118" y="333"/>
                  <a:pt x="43" y="344"/>
                </a:cubicBezTo>
                <a:cubicBezTo>
                  <a:pt x="29" y="365"/>
                  <a:pt x="0" y="432"/>
                  <a:pt x="51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1" name="Freeform 65"/>
          <p:cNvSpPr>
            <a:spLocks/>
          </p:cNvSpPr>
          <p:nvPr/>
        </p:nvSpPr>
        <p:spPr bwMode="auto">
          <a:xfrm>
            <a:off x="463550" y="2306638"/>
            <a:ext cx="436563" cy="246062"/>
          </a:xfrm>
          <a:custGeom>
            <a:avLst/>
            <a:gdLst>
              <a:gd name="T0" fmla="*/ 260 w 275"/>
              <a:gd name="T1" fmla="*/ 155 h 155"/>
              <a:gd name="T2" fmla="*/ 252 w 275"/>
              <a:gd name="T3" fmla="*/ 51 h 155"/>
              <a:gd name="T4" fmla="*/ 196 w 275"/>
              <a:gd name="T5" fmla="*/ 19 h 155"/>
              <a:gd name="T6" fmla="*/ 132 w 275"/>
              <a:gd name="T7" fmla="*/ 3 h 155"/>
              <a:gd name="T8" fmla="*/ 36 w 275"/>
              <a:gd name="T9" fmla="*/ 11 h 155"/>
              <a:gd name="T10" fmla="*/ 20 w 275"/>
              <a:gd name="T11" fmla="*/ 43 h 155"/>
              <a:gd name="T12" fmla="*/ 4 w 275"/>
              <a:gd name="T13" fmla="*/ 131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5"/>
              <a:gd name="T22" fmla="*/ 0 h 155"/>
              <a:gd name="T23" fmla="*/ 275 w 27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5" h="155">
                <a:moveTo>
                  <a:pt x="260" y="155"/>
                </a:moveTo>
                <a:cubicBezTo>
                  <a:pt x="269" y="127"/>
                  <a:pt x="275" y="74"/>
                  <a:pt x="252" y="51"/>
                </a:cubicBezTo>
                <a:cubicBezTo>
                  <a:pt x="237" y="36"/>
                  <a:pt x="216" y="26"/>
                  <a:pt x="196" y="19"/>
                </a:cubicBezTo>
                <a:cubicBezTo>
                  <a:pt x="175" y="11"/>
                  <a:pt x="132" y="3"/>
                  <a:pt x="132" y="3"/>
                </a:cubicBezTo>
                <a:cubicBezTo>
                  <a:pt x="100" y="6"/>
                  <a:pt x="66" y="0"/>
                  <a:pt x="36" y="11"/>
                </a:cubicBezTo>
                <a:cubicBezTo>
                  <a:pt x="25" y="15"/>
                  <a:pt x="24" y="32"/>
                  <a:pt x="20" y="43"/>
                </a:cubicBezTo>
                <a:cubicBezTo>
                  <a:pt x="0" y="94"/>
                  <a:pt x="4" y="82"/>
                  <a:pt x="4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2" name="Freeform 66"/>
          <p:cNvSpPr>
            <a:spLocks/>
          </p:cNvSpPr>
          <p:nvPr/>
        </p:nvSpPr>
        <p:spPr bwMode="auto">
          <a:xfrm>
            <a:off x="503238" y="2184400"/>
            <a:ext cx="414337" cy="393700"/>
          </a:xfrm>
          <a:custGeom>
            <a:avLst/>
            <a:gdLst>
              <a:gd name="T0" fmla="*/ 259 w 261"/>
              <a:gd name="T1" fmla="*/ 248 h 248"/>
              <a:gd name="T2" fmla="*/ 251 w 261"/>
              <a:gd name="T3" fmla="*/ 184 h 248"/>
              <a:gd name="T4" fmla="*/ 219 w 261"/>
              <a:gd name="T5" fmla="*/ 168 h 248"/>
              <a:gd name="T6" fmla="*/ 171 w 261"/>
              <a:gd name="T7" fmla="*/ 136 h 248"/>
              <a:gd name="T8" fmla="*/ 19 w 261"/>
              <a:gd name="T9" fmla="*/ 192 h 248"/>
              <a:gd name="T10" fmla="*/ 91 w 261"/>
              <a:gd name="T11" fmla="*/ 24 h 248"/>
              <a:gd name="T12" fmla="*/ 99 w 261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248"/>
              <a:gd name="T23" fmla="*/ 261 w 261"/>
              <a:gd name="T24" fmla="*/ 248 h 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248">
                <a:moveTo>
                  <a:pt x="259" y="248"/>
                </a:moveTo>
                <a:cubicBezTo>
                  <a:pt x="256" y="227"/>
                  <a:pt x="261" y="203"/>
                  <a:pt x="251" y="184"/>
                </a:cubicBezTo>
                <a:cubicBezTo>
                  <a:pt x="246" y="173"/>
                  <a:pt x="229" y="175"/>
                  <a:pt x="219" y="168"/>
                </a:cubicBezTo>
                <a:cubicBezTo>
                  <a:pt x="167" y="131"/>
                  <a:pt x="222" y="153"/>
                  <a:pt x="171" y="136"/>
                </a:cubicBezTo>
                <a:cubicBezTo>
                  <a:pt x="75" y="143"/>
                  <a:pt x="67" y="128"/>
                  <a:pt x="19" y="192"/>
                </a:cubicBezTo>
                <a:cubicBezTo>
                  <a:pt x="0" y="134"/>
                  <a:pt x="43" y="56"/>
                  <a:pt x="91" y="24"/>
                </a:cubicBezTo>
                <a:cubicBezTo>
                  <a:pt x="94" y="16"/>
                  <a:pt x="99" y="0"/>
                  <a:pt x="9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3" name="Freeform 67"/>
          <p:cNvSpPr>
            <a:spLocks/>
          </p:cNvSpPr>
          <p:nvPr/>
        </p:nvSpPr>
        <p:spPr bwMode="auto">
          <a:xfrm>
            <a:off x="646113" y="1987550"/>
            <a:ext cx="166687" cy="641350"/>
          </a:xfrm>
          <a:custGeom>
            <a:avLst/>
            <a:gdLst>
              <a:gd name="T0" fmla="*/ 89 w 105"/>
              <a:gd name="T1" fmla="*/ 404 h 404"/>
              <a:gd name="T2" fmla="*/ 17 w 105"/>
              <a:gd name="T3" fmla="*/ 260 h 404"/>
              <a:gd name="T4" fmla="*/ 89 w 105"/>
              <a:gd name="T5" fmla="*/ 92 h 404"/>
              <a:gd name="T6" fmla="*/ 65 w 105"/>
              <a:gd name="T7" fmla="*/ 20 h 404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404"/>
              <a:gd name="T14" fmla="*/ 105 w 105"/>
              <a:gd name="T15" fmla="*/ 404 h 4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404">
                <a:moveTo>
                  <a:pt x="89" y="404"/>
                </a:moveTo>
                <a:cubicBezTo>
                  <a:pt x="55" y="359"/>
                  <a:pt x="47" y="305"/>
                  <a:pt x="17" y="260"/>
                </a:cubicBezTo>
                <a:cubicBezTo>
                  <a:pt x="0" y="191"/>
                  <a:pt x="43" y="138"/>
                  <a:pt x="89" y="92"/>
                </a:cubicBezTo>
                <a:cubicBezTo>
                  <a:pt x="80" y="6"/>
                  <a:pt x="105" y="0"/>
                  <a:pt x="65" y="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4" name="Freeform 68"/>
          <p:cNvSpPr>
            <a:spLocks/>
          </p:cNvSpPr>
          <p:nvPr/>
        </p:nvSpPr>
        <p:spPr bwMode="auto">
          <a:xfrm>
            <a:off x="149225" y="2959100"/>
            <a:ext cx="384175" cy="444500"/>
          </a:xfrm>
          <a:custGeom>
            <a:avLst/>
            <a:gdLst>
              <a:gd name="T0" fmla="*/ 242 w 242"/>
              <a:gd name="T1" fmla="*/ 0 h 280"/>
              <a:gd name="T2" fmla="*/ 186 w 242"/>
              <a:gd name="T3" fmla="*/ 88 h 280"/>
              <a:gd name="T4" fmla="*/ 170 w 242"/>
              <a:gd name="T5" fmla="*/ 152 h 280"/>
              <a:gd name="T6" fmla="*/ 162 w 242"/>
              <a:gd name="T7" fmla="*/ 200 h 280"/>
              <a:gd name="T8" fmla="*/ 130 w 242"/>
              <a:gd name="T9" fmla="*/ 216 h 280"/>
              <a:gd name="T10" fmla="*/ 58 w 242"/>
              <a:gd name="T11" fmla="*/ 208 h 280"/>
              <a:gd name="T12" fmla="*/ 10 w 242"/>
              <a:gd name="T13" fmla="*/ 176 h 280"/>
              <a:gd name="T14" fmla="*/ 26 w 242"/>
              <a:gd name="T15" fmla="*/ 80 h 280"/>
              <a:gd name="T16" fmla="*/ 58 w 242"/>
              <a:gd name="T17" fmla="*/ 88 h 280"/>
              <a:gd name="T18" fmla="*/ 82 w 242"/>
              <a:gd name="T19" fmla="*/ 136 h 280"/>
              <a:gd name="T20" fmla="*/ 130 w 242"/>
              <a:gd name="T21" fmla="*/ 224 h 280"/>
              <a:gd name="T22" fmla="*/ 162 w 242"/>
              <a:gd name="T23" fmla="*/ 280 h 2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2"/>
              <a:gd name="T37" fmla="*/ 0 h 280"/>
              <a:gd name="T38" fmla="*/ 242 w 242"/>
              <a:gd name="T39" fmla="*/ 280 h 2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2" h="280">
                <a:moveTo>
                  <a:pt x="242" y="0"/>
                </a:moveTo>
                <a:cubicBezTo>
                  <a:pt x="226" y="32"/>
                  <a:pt x="206" y="58"/>
                  <a:pt x="186" y="88"/>
                </a:cubicBezTo>
                <a:cubicBezTo>
                  <a:pt x="181" y="109"/>
                  <a:pt x="175" y="131"/>
                  <a:pt x="170" y="152"/>
                </a:cubicBezTo>
                <a:cubicBezTo>
                  <a:pt x="166" y="168"/>
                  <a:pt x="171" y="186"/>
                  <a:pt x="162" y="200"/>
                </a:cubicBezTo>
                <a:cubicBezTo>
                  <a:pt x="156" y="210"/>
                  <a:pt x="141" y="211"/>
                  <a:pt x="130" y="216"/>
                </a:cubicBezTo>
                <a:cubicBezTo>
                  <a:pt x="106" y="213"/>
                  <a:pt x="81" y="216"/>
                  <a:pt x="58" y="208"/>
                </a:cubicBezTo>
                <a:cubicBezTo>
                  <a:pt x="40" y="202"/>
                  <a:pt x="10" y="176"/>
                  <a:pt x="10" y="176"/>
                </a:cubicBezTo>
                <a:cubicBezTo>
                  <a:pt x="0" y="136"/>
                  <a:pt x="3" y="114"/>
                  <a:pt x="26" y="80"/>
                </a:cubicBezTo>
                <a:cubicBezTo>
                  <a:pt x="37" y="83"/>
                  <a:pt x="49" y="82"/>
                  <a:pt x="58" y="88"/>
                </a:cubicBezTo>
                <a:cubicBezTo>
                  <a:pt x="73" y="98"/>
                  <a:pt x="76" y="121"/>
                  <a:pt x="82" y="136"/>
                </a:cubicBezTo>
                <a:cubicBezTo>
                  <a:pt x="95" y="167"/>
                  <a:pt x="117" y="193"/>
                  <a:pt x="130" y="224"/>
                </a:cubicBezTo>
                <a:cubicBezTo>
                  <a:pt x="137" y="241"/>
                  <a:pt x="139" y="280"/>
                  <a:pt x="162" y="2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5" name="Freeform 69"/>
          <p:cNvSpPr>
            <a:spLocks/>
          </p:cNvSpPr>
          <p:nvPr/>
        </p:nvSpPr>
        <p:spPr bwMode="auto">
          <a:xfrm>
            <a:off x="152400" y="2819400"/>
            <a:ext cx="444500" cy="304800"/>
          </a:xfrm>
          <a:custGeom>
            <a:avLst/>
            <a:gdLst>
              <a:gd name="T0" fmla="*/ 280 w 280"/>
              <a:gd name="T1" fmla="*/ 192 h 192"/>
              <a:gd name="T2" fmla="*/ 224 w 280"/>
              <a:gd name="T3" fmla="*/ 176 h 192"/>
              <a:gd name="T4" fmla="*/ 176 w 280"/>
              <a:gd name="T5" fmla="*/ 152 h 192"/>
              <a:gd name="T6" fmla="*/ 56 w 280"/>
              <a:gd name="T7" fmla="*/ 128 h 192"/>
              <a:gd name="T8" fmla="*/ 0 w 280"/>
              <a:gd name="T9" fmla="*/ 72 h 192"/>
              <a:gd name="T10" fmla="*/ 72 w 280"/>
              <a:gd name="T11" fmla="*/ 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"/>
              <a:gd name="T19" fmla="*/ 0 h 192"/>
              <a:gd name="T20" fmla="*/ 280 w 28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" h="192">
                <a:moveTo>
                  <a:pt x="280" y="192"/>
                </a:moveTo>
                <a:cubicBezTo>
                  <a:pt x="262" y="186"/>
                  <a:pt x="242" y="184"/>
                  <a:pt x="224" y="176"/>
                </a:cubicBezTo>
                <a:cubicBezTo>
                  <a:pt x="154" y="146"/>
                  <a:pt x="243" y="171"/>
                  <a:pt x="176" y="152"/>
                </a:cubicBezTo>
                <a:cubicBezTo>
                  <a:pt x="137" y="141"/>
                  <a:pt x="96" y="136"/>
                  <a:pt x="56" y="128"/>
                </a:cubicBezTo>
                <a:cubicBezTo>
                  <a:pt x="1" y="91"/>
                  <a:pt x="14" y="114"/>
                  <a:pt x="0" y="72"/>
                </a:cubicBezTo>
                <a:cubicBezTo>
                  <a:pt x="17" y="46"/>
                  <a:pt x="38" y="0"/>
                  <a:pt x="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6" name="Freeform 70"/>
          <p:cNvSpPr>
            <a:spLocks/>
          </p:cNvSpPr>
          <p:nvPr/>
        </p:nvSpPr>
        <p:spPr bwMode="auto">
          <a:xfrm>
            <a:off x="146050" y="2720975"/>
            <a:ext cx="336550" cy="428625"/>
          </a:xfrm>
          <a:custGeom>
            <a:avLst/>
            <a:gdLst>
              <a:gd name="T0" fmla="*/ 180 w 212"/>
              <a:gd name="T1" fmla="*/ 270 h 270"/>
              <a:gd name="T2" fmla="*/ 212 w 212"/>
              <a:gd name="T3" fmla="*/ 110 h 270"/>
              <a:gd name="T4" fmla="*/ 76 w 212"/>
              <a:gd name="T5" fmla="*/ 54 h 270"/>
              <a:gd name="T6" fmla="*/ 4 w 212"/>
              <a:gd name="T7" fmla="*/ 46 h 270"/>
              <a:gd name="T8" fmla="*/ 4 w 212"/>
              <a:gd name="T9" fmla="*/ 70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"/>
              <a:gd name="T16" fmla="*/ 0 h 270"/>
              <a:gd name="T17" fmla="*/ 212 w 212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" h="270">
                <a:moveTo>
                  <a:pt x="180" y="270"/>
                </a:moveTo>
                <a:cubicBezTo>
                  <a:pt x="102" y="218"/>
                  <a:pt x="179" y="159"/>
                  <a:pt x="212" y="110"/>
                </a:cubicBezTo>
                <a:cubicBezTo>
                  <a:pt x="197" y="35"/>
                  <a:pt x="164" y="61"/>
                  <a:pt x="76" y="54"/>
                </a:cubicBezTo>
                <a:cubicBezTo>
                  <a:pt x="54" y="32"/>
                  <a:pt x="27" y="0"/>
                  <a:pt x="4" y="46"/>
                </a:cubicBezTo>
                <a:cubicBezTo>
                  <a:pt x="0" y="53"/>
                  <a:pt x="4" y="62"/>
                  <a:pt x="4" y="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7" name="Line 71"/>
          <p:cNvSpPr>
            <a:spLocks noChangeShapeType="1"/>
          </p:cNvSpPr>
          <p:nvPr/>
        </p:nvSpPr>
        <p:spPr bwMode="auto">
          <a:xfrm>
            <a:off x="6019800" y="3276600"/>
            <a:ext cx="13335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8" name="Line 72"/>
          <p:cNvSpPr>
            <a:spLocks noChangeShapeType="1"/>
          </p:cNvSpPr>
          <p:nvPr/>
        </p:nvSpPr>
        <p:spPr bwMode="auto">
          <a:xfrm>
            <a:off x="6134100" y="3149600"/>
            <a:ext cx="14605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9" name="Line 73"/>
          <p:cNvSpPr>
            <a:spLocks noChangeShapeType="1"/>
          </p:cNvSpPr>
          <p:nvPr/>
        </p:nvSpPr>
        <p:spPr bwMode="auto">
          <a:xfrm>
            <a:off x="6172200" y="2971800"/>
            <a:ext cx="13843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0" name="Freeform 74"/>
          <p:cNvSpPr>
            <a:spLocks/>
          </p:cNvSpPr>
          <p:nvPr/>
        </p:nvSpPr>
        <p:spPr bwMode="auto">
          <a:xfrm>
            <a:off x="7493000" y="3111500"/>
            <a:ext cx="504825" cy="571500"/>
          </a:xfrm>
          <a:custGeom>
            <a:avLst/>
            <a:gdLst>
              <a:gd name="T0" fmla="*/ 0 w 318"/>
              <a:gd name="T1" fmla="*/ 0 h 360"/>
              <a:gd name="T2" fmla="*/ 48 w 318"/>
              <a:gd name="T3" fmla="*/ 168 h 360"/>
              <a:gd name="T4" fmla="*/ 144 w 318"/>
              <a:gd name="T5" fmla="*/ 264 h 360"/>
              <a:gd name="T6" fmla="*/ 272 w 318"/>
              <a:gd name="T7" fmla="*/ 360 h 360"/>
              <a:gd name="T8" fmla="*/ 256 w 318"/>
              <a:gd name="T9" fmla="*/ 304 h 360"/>
              <a:gd name="T10" fmla="*/ 120 w 318"/>
              <a:gd name="T11" fmla="*/ 232 h 360"/>
              <a:gd name="T12" fmla="*/ 104 w 318"/>
              <a:gd name="T13" fmla="*/ 104 h 360"/>
              <a:gd name="T14" fmla="*/ 144 w 318"/>
              <a:gd name="T15" fmla="*/ 80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"/>
              <a:gd name="T25" fmla="*/ 0 h 360"/>
              <a:gd name="T26" fmla="*/ 318 w 318"/>
              <a:gd name="T27" fmla="*/ 360 h 3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" h="360">
                <a:moveTo>
                  <a:pt x="0" y="0"/>
                </a:moveTo>
                <a:cubicBezTo>
                  <a:pt x="17" y="51"/>
                  <a:pt x="30" y="120"/>
                  <a:pt x="48" y="168"/>
                </a:cubicBezTo>
                <a:cubicBezTo>
                  <a:pt x="65" y="214"/>
                  <a:pt x="109" y="235"/>
                  <a:pt x="144" y="264"/>
                </a:cubicBezTo>
                <a:cubicBezTo>
                  <a:pt x="194" y="306"/>
                  <a:pt x="198" y="342"/>
                  <a:pt x="272" y="360"/>
                </a:cubicBezTo>
                <a:cubicBezTo>
                  <a:pt x="318" y="345"/>
                  <a:pt x="283" y="326"/>
                  <a:pt x="256" y="304"/>
                </a:cubicBezTo>
                <a:cubicBezTo>
                  <a:pt x="221" y="275"/>
                  <a:pt x="164" y="247"/>
                  <a:pt x="120" y="232"/>
                </a:cubicBezTo>
                <a:cubicBezTo>
                  <a:pt x="100" y="192"/>
                  <a:pt x="81" y="150"/>
                  <a:pt x="104" y="104"/>
                </a:cubicBezTo>
                <a:cubicBezTo>
                  <a:pt x="111" y="90"/>
                  <a:pt x="133" y="91"/>
                  <a:pt x="144" y="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1" name="Freeform 75"/>
          <p:cNvSpPr>
            <a:spLocks/>
          </p:cNvSpPr>
          <p:nvPr/>
        </p:nvSpPr>
        <p:spPr bwMode="auto">
          <a:xfrm>
            <a:off x="7531100" y="3035300"/>
            <a:ext cx="254000" cy="812800"/>
          </a:xfrm>
          <a:custGeom>
            <a:avLst/>
            <a:gdLst>
              <a:gd name="T0" fmla="*/ 136 w 160"/>
              <a:gd name="T1" fmla="*/ 0 h 512"/>
              <a:gd name="T2" fmla="*/ 128 w 160"/>
              <a:gd name="T3" fmla="*/ 48 h 512"/>
              <a:gd name="T4" fmla="*/ 120 w 160"/>
              <a:gd name="T5" fmla="*/ 72 h 512"/>
              <a:gd name="T6" fmla="*/ 160 w 160"/>
              <a:gd name="T7" fmla="*/ 120 h 512"/>
              <a:gd name="T8" fmla="*/ 24 w 160"/>
              <a:gd name="T9" fmla="*/ 296 h 512"/>
              <a:gd name="T10" fmla="*/ 8 w 160"/>
              <a:gd name="T11" fmla="*/ 344 h 512"/>
              <a:gd name="T12" fmla="*/ 0 w 160"/>
              <a:gd name="T13" fmla="*/ 368 h 512"/>
              <a:gd name="T14" fmla="*/ 32 w 160"/>
              <a:gd name="T15" fmla="*/ 456 h 512"/>
              <a:gd name="T16" fmla="*/ 40 w 160"/>
              <a:gd name="T17" fmla="*/ 488 h 512"/>
              <a:gd name="T18" fmla="*/ 48 w 160"/>
              <a:gd name="T19" fmla="*/ 512 h 5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0"/>
              <a:gd name="T31" fmla="*/ 0 h 512"/>
              <a:gd name="T32" fmla="*/ 160 w 160"/>
              <a:gd name="T33" fmla="*/ 512 h 5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0" h="512">
                <a:moveTo>
                  <a:pt x="136" y="0"/>
                </a:moveTo>
                <a:cubicBezTo>
                  <a:pt x="133" y="16"/>
                  <a:pt x="132" y="32"/>
                  <a:pt x="128" y="48"/>
                </a:cubicBezTo>
                <a:cubicBezTo>
                  <a:pt x="126" y="56"/>
                  <a:pt x="117" y="64"/>
                  <a:pt x="120" y="72"/>
                </a:cubicBezTo>
                <a:cubicBezTo>
                  <a:pt x="127" y="92"/>
                  <a:pt x="148" y="103"/>
                  <a:pt x="160" y="120"/>
                </a:cubicBezTo>
                <a:cubicBezTo>
                  <a:pt x="109" y="137"/>
                  <a:pt x="47" y="251"/>
                  <a:pt x="24" y="296"/>
                </a:cubicBezTo>
                <a:cubicBezTo>
                  <a:pt x="16" y="311"/>
                  <a:pt x="13" y="328"/>
                  <a:pt x="8" y="344"/>
                </a:cubicBezTo>
                <a:cubicBezTo>
                  <a:pt x="5" y="352"/>
                  <a:pt x="0" y="368"/>
                  <a:pt x="0" y="368"/>
                </a:cubicBezTo>
                <a:cubicBezTo>
                  <a:pt x="8" y="401"/>
                  <a:pt x="20" y="425"/>
                  <a:pt x="32" y="456"/>
                </a:cubicBezTo>
                <a:cubicBezTo>
                  <a:pt x="36" y="466"/>
                  <a:pt x="37" y="477"/>
                  <a:pt x="40" y="488"/>
                </a:cubicBezTo>
                <a:cubicBezTo>
                  <a:pt x="42" y="496"/>
                  <a:pt x="48" y="512"/>
                  <a:pt x="48" y="5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2" name="Freeform 76"/>
          <p:cNvSpPr>
            <a:spLocks/>
          </p:cNvSpPr>
          <p:nvPr/>
        </p:nvSpPr>
        <p:spPr bwMode="auto">
          <a:xfrm>
            <a:off x="7416800" y="3098800"/>
            <a:ext cx="381000" cy="342900"/>
          </a:xfrm>
          <a:custGeom>
            <a:avLst/>
            <a:gdLst>
              <a:gd name="T0" fmla="*/ 80 w 240"/>
              <a:gd name="T1" fmla="*/ 0 h 216"/>
              <a:gd name="T2" fmla="*/ 0 w 240"/>
              <a:gd name="T3" fmla="*/ 152 h 216"/>
              <a:gd name="T4" fmla="*/ 240 w 240"/>
              <a:gd name="T5" fmla="*/ 216 h 216"/>
              <a:gd name="T6" fmla="*/ 0 60000 65536"/>
              <a:gd name="T7" fmla="*/ 0 60000 65536"/>
              <a:gd name="T8" fmla="*/ 0 60000 65536"/>
              <a:gd name="T9" fmla="*/ 0 w 240"/>
              <a:gd name="T10" fmla="*/ 0 h 216"/>
              <a:gd name="T11" fmla="*/ 240 w 24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16">
                <a:moveTo>
                  <a:pt x="80" y="0"/>
                </a:moveTo>
                <a:cubicBezTo>
                  <a:pt x="68" y="72"/>
                  <a:pt x="38" y="94"/>
                  <a:pt x="0" y="152"/>
                </a:cubicBezTo>
                <a:cubicBezTo>
                  <a:pt x="62" y="214"/>
                  <a:pt x="156" y="216"/>
                  <a:pt x="240" y="2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3" name="Freeform 77"/>
          <p:cNvSpPr>
            <a:spLocks/>
          </p:cNvSpPr>
          <p:nvPr/>
        </p:nvSpPr>
        <p:spPr bwMode="auto">
          <a:xfrm>
            <a:off x="5461000" y="2925763"/>
            <a:ext cx="711200" cy="300037"/>
          </a:xfrm>
          <a:custGeom>
            <a:avLst/>
            <a:gdLst>
              <a:gd name="T0" fmla="*/ 448 w 448"/>
              <a:gd name="T1" fmla="*/ 45 h 189"/>
              <a:gd name="T2" fmla="*/ 208 w 448"/>
              <a:gd name="T3" fmla="*/ 29 h 189"/>
              <a:gd name="T4" fmla="*/ 152 w 448"/>
              <a:gd name="T5" fmla="*/ 69 h 189"/>
              <a:gd name="T6" fmla="*/ 88 w 448"/>
              <a:gd name="T7" fmla="*/ 189 h 189"/>
              <a:gd name="T8" fmla="*/ 64 w 448"/>
              <a:gd name="T9" fmla="*/ 173 h 189"/>
              <a:gd name="T10" fmla="*/ 0 w 448"/>
              <a:gd name="T11" fmla="*/ 101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189"/>
              <a:gd name="T20" fmla="*/ 448 w 448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189">
                <a:moveTo>
                  <a:pt x="448" y="45"/>
                </a:moveTo>
                <a:cubicBezTo>
                  <a:pt x="358" y="0"/>
                  <a:pt x="354" y="23"/>
                  <a:pt x="208" y="29"/>
                </a:cubicBezTo>
                <a:cubicBezTo>
                  <a:pt x="187" y="40"/>
                  <a:pt x="164" y="47"/>
                  <a:pt x="152" y="69"/>
                </a:cubicBezTo>
                <a:cubicBezTo>
                  <a:pt x="125" y="117"/>
                  <a:pt x="137" y="156"/>
                  <a:pt x="88" y="189"/>
                </a:cubicBezTo>
                <a:cubicBezTo>
                  <a:pt x="80" y="184"/>
                  <a:pt x="70" y="180"/>
                  <a:pt x="64" y="173"/>
                </a:cubicBezTo>
                <a:cubicBezTo>
                  <a:pt x="53" y="160"/>
                  <a:pt x="27" y="101"/>
                  <a:pt x="0" y="1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4" name="Freeform 78"/>
          <p:cNvSpPr>
            <a:spLocks/>
          </p:cNvSpPr>
          <p:nvPr/>
        </p:nvSpPr>
        <p:spPr bwMode="auto">
          <a:xfrm>
            <a:off x="5676900" y="2863850"/>
            <a:ext cx="457200" cy="273050"/>
          </a:xfrm>
          <a:custGeom>
            <a:avLst/>
            <a:gdLst>
              <a:gd name="T0" fmla="*/ 288 w 288"/>
              <a:gd name="T1" fmla="*/ 172 h 172"/>
              <a:gd name="T2" fmla="*/ 120 w 288"/>
              <a:gd name="T3" fmla="*/ 132 h 172"/>
              <a:gd name="T4" fmla="*/ 112 w 288"/>
              <a:gd name="T5" fmla="*/ 28 h 172"/>
              <a:gd name="T6" fmla="*/ 0 w 288"/>
              <a:gd name="T7" fmla="*/ 4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72"/>
              <a:gd name="T14" fmla="*/ 288 w 288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72">
                <a:moveTo>
                  <a:pt x="288" y="172"/>
                </a:moveTo>
                <a:cubicBezTo>
                  <a:pt x="229" y="162"/>
                  <a:pt x="179" y="140"/>
                  <a:pt x="120" y="132"/>
                </a:cubicBezTo>
                <a:cubicBezTo>
                  <a:pt x="111" y="98"/>
                  <a:pt x="128" y="54"/>
                  <a:pt x="112" y="28"/>
                </a:cubicBezTo>
                <a:cubicBezTo>
                  <a:pt x="94" y="0"/>
                  <a:pt x="24" y="4"/>
                  <a:pt x="0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5" name="Freeform 79"/>
          <p:cNvSpPr>
            <a:spLocks/>
          </p:cNvSpPr>
          <p:nvPr/>
        </p:nvSpPr>
        <p:spPr bwMode="auto">
          <a:xfrm>
            <a:off x="5511800" y="2755900"/>
            <a:ext cx="495300" cy="520700"/>
          </a:xfrm>
          <a:custGeom>
            <a:avLst/>
            <a:gdLst>
              <a:gd name="T0" fmla="*/ 312 w 312"/>
              <a:gd name="T1" fmla="*/ 328 h 328"/>
              <a:gd name="T2" fmla="*/ 192 w 312"/>
              <a:gd name="T3" fmla="*/ 264 h 328"/>
              <a:gd name="T4" fmla="*/ 160 w 312"/>
              <a:gd name="T5" fmla="*/ 184 h 328"/>
              <a:gd name="T6" fmla="*/ 200 w 312"/>
              <a:gd name="T7" fmla="*/ 96 h 328"/>
              <a:gd name="T8" fmla="*/ 176 w 312"/>
              <a:gd name="T9" fmla="*/ 24 h 328"/>
              <a:gd name="T10" fmla="*/ 112 w 312"/>
              <a:gd name="T11" fmla="*/ 8 h 328"/>
              <a:gd name="T12" fmla="*/ 80 w 312"/>
              <a:gd name="T13" fmla="*/ 0 h 328"/>
              <a:gd name="T14" fmla="*/ 16 w 312"/>
              <a:gd name="T15" fmla="*/ 32 h 328"/>
              <a:gd name="T16" fmla="*/ 0 w 312"/>
              <a:gd name="T17" fmla="*/ 88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28"/>
              <a:gd name="T29" fmla="*/ 312 w 312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28">
                <a:moveTo>
                  <a:pt x="312" y="328"/>
                </a:moveTo>
                <a:cubicBezTo>
                  <a:pt x="268" y="313"/>
                  <a:pt x="236" y="279"/>
                  <a:pt x="192" y="264"/>
                </a:cubicBezTo>
                <a:cubicBezTo>
                  <a:pt x="174" y="237"/>
                  <a:pt x="168" y="216"/>
                  <a:pt x="160" y="184"/>
                </a:cubicBezTo>
                <a:cubicBezTo>
                  <a:pt x="169" y="141"/>
                  <a:pt x="169" y="127"/>
                  <a:pt x="200" y="96"/>
                </a:cubicBezTo>
                <a:cubicBezTo>
                  <a:pt x="210" y="66"/>
                  <a:pt x="212" y="37"/>
                  <a:pt x="176" y="24"/>
                </a:cubicBezTo>
                <a:cubicBezTo>
                  <a:pt x="155" y="16"/>
                  <a:pt x="133" y="13"/>
                  <a:pt x="112" y="8"/>
                </a:cubicBezTo>
                <a:cubicBezTo>
                  <a:pt x="101" y="5"/>
                  <a:pt x="80" y="0"/>
                  <a:pt x="80" y="0"/>
                </a:cubicBezTo>
                <a:cubicBezTo>
                  <a:pt x="44" y="7"/>
                  <a:pt x="37" y="1"/>
                  <a:pt x="16" y="32"/>
                </a:cubicBezTo>
                <a:cubicBezTo>
                  <a:pt x="5" y="48"/>
                  <a:pt x="0" y="88"/>
                  <a:pt x="0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6" name="Text Box 80"/>
          <p:cNvSpPr txBox="1">
            <a:spLocks noChangeArrowheads="1"/>
          </p:cNvSpPr>
          <p:nvPr/>
        </p:nvSpPr>
        <p:spPr bwMode="auto">
          <a:xfrm>
            <a:off x="936625" y="52435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Liquid state</a:t>
            </a:r>
          </a:p>
        </p:txBody>
      </p:sp>
      <p:sp>
        <p:nvSpPr>
          <p:cNvPr id="55377" name="Text Box 81"/>
          <p:cNvSpPr txBox="1">
            <a:spLocks noChangeArrowheads="1"/>
          </p:cNvSpPr>
          <p:nvPr/>
        </p:nvSpPr>
        <p:spPr bwMode="auto">
          <a:xfrm>
            <a:off x="6600825" y="504031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Solid state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00217" y="1633000"/>
            <a:ext cx="651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Crystalline areas in both solid and liquid states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16200000" flipH="1">
            <a:off x="2099422" y="2410563"/>
            <a:ext cx="777600" cy="1382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574619" y="2082240"/>
            <a:ext cx="3931045" cy="1036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83444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Transition Temperatures</a:t>
            </a:r>
            <a:endParaRPr lang="en-US" sz="4000" dirty="0"/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85274"/>
            <a:ext cx="8839200" cy="2537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Pure </a:t>
            </a:r>
            <a:r>
              <a:rPr lang="en-US" sz="2400" dirty="0"/>
              <a:t>crystalline polymers have no transition from rigid to flexible except at melting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No polymers </a:t>
            </a:r>
            <a:r>
              <a:rPr lang="en-US" sz="2000" dirty="0"/>
              <a:t>are 100% crystalline and therefore almost all polymers have a </a:t>
            </a:r>
            <a:r>
              <a:rPr lang="en-US" sz="2000" dirty="0" err="1"/>
              <a:t>T</a:t>
            </a:r>
            <a:r>
              <a:rPr lang="en-US" sz="2000" baseline="-25000" dirty="0" err="1"/>
              <a:t>g</a:t>
            </a:r>
            <a:endParaRPr lang="en-US" sz="2000" baseline="-25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Pure amorphous polymers have no sharp melting point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The melting point listed is</a:t>
            </a:r>
            <a:r>
              <a:rPr lang="en-US" sz="2000" dirty="0" smtClean="0"/>
              <a:t> the </a:t>
            </a:r>
            <a:r>
              <a:rPr lang="en-US" sz="2000" dirty="0"/>
              <a:t>point where the polymer flows easily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69" y="3599731"/>
            <a:ext cx="3558533" cy="30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77" y="3581717"/>
            <a:ext cx="4277679" cy="31110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480" y="1449302"/>
            <a:ext cx="8229600" cy="54086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i="1" dirty="0" smtClean="0"/>
              <a:t>The presence of large molecular groups pendant to the chain or in the chain increases mechanical properties.</a:t>
            </a:r>
          </a:p>
          <a:p>
            <a:pPr lvl="1"/>
            <a:r>
              <a:rPr lang="en-US" dirty="0" smtClean="0"/>
              <a:t>“Barbed wire effect”</a:t>
            </a:r>
          </a:p>
          <a:p>
            <a:pPr lvl="1"/>
            <a:r>
              <a:rPr lang="en-US" dirty="0" smtClean="0"/>
              <a:t>Pendant groups can reduce (or prevent) crystallization </a:t>
            </a:r>
          </a:p>
          <a:p>
            <a:pPr lvl="1"/>
            <a:r>
              <a:rPr lang="en-US" dirty="0" smtClean="0"/>
              <a:t>Pendant groups and crystallization may work counter to each other in strength</a:t>
            </a:r>
          </a:p>
          <a:p>
            <a:pPr lvl="1"/>
            <a:r>
              <a:rPr lang="en-US" dirty="0" smtClean="0"/>
              <a:t>Flexible branching, rather than act like pendant groups, acts to facilitate flexibility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Thermal Effects –</a:t>
            </a:r>
            <a:br>
              <a:rPr lang="en-US" sz="4000" dirty="0"/>
            </a:br>
            <a:r>
              <a:rPr lang="en-US" sz="4000" dirty="0"/>
              <a:t> Solids, Liquids Gases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335" y="1574801"/>
            <a:ext cx="8762998" cy="4748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Why polymers are solids at room temperature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n</a:t>
            </a:r>
            <a:r>
              <a:rPr lang="en-US" sz="2400" dirty="0"/>
              <a:t> = 2 (ethylene – gas)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n</a:t>
            </a:r>
            <a:r>
              <a:rPr lang="en-US" sz="2400" dirty="0"/>
              <a:t> = 4 (butane – gas)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n</a:t>
            </a:r>
            <a:r>
              <a:rPr lang="en-US" sz="2400" dirty="0"/>
              <a:t> = 6 (hexane – liquid)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n</a:t>
            </a:r>
            <a:r>
              <a:rPr lang="en-US" sz="2400" dirty="0"/>
              <a:t> = 8 (octane – liquid)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n</a:t>
            </a:r>
            <a:r>
              <a:rPr lang="en-US" sz="2400" dirty="0"/>
              <a:t> = 10 to 20 (cooking oils – liquids)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n</a:t>
            </a:r>
            <a:r>
              <a:rPr lang="en-US" sz="2400" dirty="0"/>
              <a:t> = 20 to 30 (cooking greases – solids)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n</a:t>
            </a:r>
            <a:r>
              <a:rPr lang="en-US" sz="2400" dirty="0"/>
              <a:t> = &gt;100,000 (typical polyethylene – solid)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</a:t>
            </a:fld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17402" y="2518034"/>
            <a:ext cx="1106490" cy="836760"/>
            <a:chOff x="3904" y="2997"/>
            <a:chExt cx="697" cy="446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3904" y="3029"/>
              <a:ext cx="65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–C–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3970" y="2997"/>
              <a:ext cx="63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(</a:t>
              </a:r>
              <a:r>
                <a:rPr lang="en-US" sz="4000" dirty="0" smtClean="0">
                  <a:solidFill>
                    <a:srgbClr val="009999"/>
                  </a:solidFill>
                </a:rPr>
                <a:t>  </a:t>
              </a:r>
              <a:r>
                <a:rPr lang="en-US" sz="4000" dirty="0">
                  <a:solidFill>
                    <a:srgbClr val="FF0000"/>
                  </a:solidFill>
                </a:rPr>
                <a:t>)</a:t>
              </a:r>
              <a:r>
                <a:rPr lang="en-US" sz="4000" baseline="-25000" dirty="0" err="1">
                  <a:solidFill>
                    <a:srgbClr val="FF0000"/>
                  </a:solidFill>
                </a:rPr>
                <a:t>n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Line 87"/>
          <p:cNvSpPr>
            <a:spLocks noChangeShapeType="1"/>
          </p:cNvSpPr>
          <p:nvPr/>
        </p:nvSpPr>
        <p:spPr bwMode="auto">
          <a:xfrm flipH="1">
            <a:off x="5829620" y="2349229"/>
            <a:ext cx="4233" cy="34713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5400">
              <a:solidFill>
                <a:srgbClr val="009999"/>
              </a:solidFill>
            </a:endParaRP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5597845" y="3353586"/>
            <a:ext cx="48102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21" name="Text Box 89"/>
          <p:cNvSpPr txBox="1">
            <a:spLocks noChangeArrowheads="1"/>
          </p:cNvSpPr>
          <p:nvPr/>
        </p:nvSpPr>
        <p:spPr bwMode="auto">
          <a:xfrm>
            <a:off x="5593612" y="1939528"/>
            <a:ext cx="48102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22" name="Line 87"/>
          <p:cNvSpPr>
            <a:spLocks noChangeShapeType="1"/>
          </p:cNvSpPr>
          <p:nvPr/>
        </p:nvSpPr>
        <p:spPr bwMode="auto">
          <a:xfrm flipH="1">
            <a:off x="5838087" y="3145095"/>
            <a:ext cx="4233" cy="34713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5400">
              <a:solidFill>
                <a:srgbClr val="0099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90" y="2586787"/>
            <a:ext cx="2602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General molecular formula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Pendant Groups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65111" y="2275074"/>
            <a:ext cx="77328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400" dirty="0" smtClean="0">
                <a:ea typeface="Arial" charset="0"/>
                <a:cs typeface="Arial" charset="0"/>
              </a:rPr>
              <a:t>―</a:t>
            </a:r>
            <a:r>
              <a:rPr lang="en-US" sz="4400" dirty="0">
                <a:ea typeface="Arial" charset="0"/>
                <a:cs typeface="Arial" charset="0"/>
              </a:rPr>
              <a:t>CH</a:t>
            </a:r>
            <a:r>
              <a:rPr lang="en-US" sz="4400" baseline="-25000" dirty="0">
                <a:ea typeface="Arial" charset="0"/>
                <a:cs typeface="Arial" charset="0"/>
              </a:rPr>
              <a:t>2</a:t>
            </a:r>
            <a:r>
              <a:rPr lang="en-US" sz="4400" dirty="0">
                <a:ea typeface="Arial" charset="0"/>
                <a:cs typeface="Arial" charset="0"/>
              </a:rPr>
              <a:t>―CH</a:t>
            </a:r>
            <a:r>
              <a:rPr lang="en-US" sz="4400" dirty="0" smtClean="0">
                <a:ea typeface="Arial" charset="0"/>
                <a:cs typeface="Arial" charset="0"/>
              </a:rPr>
              <a:t>―CH</a:t>
            </a:r>
            <a:r>
              <a:rPr lang="en-US" sz="4400" baseline="-25000" dirty="0" smtClean="0"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ea typeface="Arial" charset="0"/>
                <a:cs typeface="Arial" charset="0"/>
              </a:rPr>
              <a:t>–CH–</a:t>
            </a:r>
            <a:endParaRPr lang="en-US" sz="4400" dirty="0">
              <a:ea typeface="Arial" charset="0"/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7239" y="2895829"/>
            <a:ext cx="5373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65029" y="3584628"/>
            <a:ext cx="628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3366FF"/>
                </a:solidFill>
                <a:ea typeface="Arial" charset="0"/>
                <a:cs typeface="Arial" charset="0"/>
              </a:rPr>
              <a:t>X</a:t>
            </a:r>
            <a:endParaRPr lang="en-US" sz="4400" dirty="0">
              <a:solidFill>
                <a:srgbClr val="3366FF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33993" y="2887361"/>
            <a:ext cx="5373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73320" y="3584626"/>
            <a:ext cx="628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3366FF"/>
                </a:solidFill>
                <a:ea typeface="Arial" charset="0"/>
                <a:cs typeface="Arial" charset="0"/>
              </a:rPr>
              <a:t>Y</a:t>
            </a:r>
            <a:endParaRPr lang="en-US" sz="4400" dirty="0">
              <a:solidFill>
                <a:srgbClr val="3366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4187" y="2327323"/>
            <a:ext cx="581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)</a:t>
            </a:r>
            <a:r>
              <a:rPr lang="en-US" sz="4400" baseline="-25000" dirty="0" err="1" smtClean="0"/>
              <a:t>n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57558" y="2313214"/>
            <a:ext cx="37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36781" y="5042298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Pendant groups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13" name="Straight Arrow Connector 12"/>
          <p:cNvCxnSpPr>
            <a:endCxn id="7" idx="2"/>
          </p:cNvCxnSpPr>
          <p:nvPr/>
        </p:nvCxnSpPr>
        <p:spPr>
          <a:xfrm flipH="1" flipV="1">
            <a:off x="4079354" y="4354069"/>
            <a:ext cx="498828" cy="71080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78181" y="4318000"/>
            <a:ext cx="657041" cy="75534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Molecular Structure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Pendant Groups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Large groups increase mechanical and thermal properties</a:t>
            </a:r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1295400" y="3533775"/>
          <a:ext cx="6589713" cy="1495425"/>
        </p:xfrm>
        <a:graphic>
          <a:graphicData uri="http://schemas.openxmlformats.org/presentationml/2006/ole">
            <p:oleObj spid="_x0000_s84009" name="ACD/3D" r:id="rId4" imgW="6590476" imgH="1495634" progId="">
              <p:embed/>
            </p:oleObj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1295400" y="3752850"/>
          <a:ext cx="6627813" cy="1504950"/>
        </p:xfrm>
        <a:graphic>
          <a:graphicData uri="http://schemas.openxmlformats.org/presentationml/2006/ole">
            <p:oleObj spid="_x0000_s84010" name="ACD/3D" r:id="rId5" imgW="6628571" imgH="1504762" progId="">
              <p:embed/>
            </p:oleObj>
          </a:graphicData>
        </a:graphic>
      </p:graphicFrame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1258888" y="3695700"/>
          <a:ext cx="6627812" cy="1257300"/>
        </p:xfrm>
        <a:graphic>
          <a:graphicData uri="http://schemas.openxmlformats.org/presentationml/2006/ole">
            <p:oleObj spid="_x0000_s84011" name="ACD/3D" r:id="rId6" imgW="6628571" imgH="1257476" progId="">
              <p:embed/>
            </p:oleObj>
          </a:graphicData>
        </a:graphic>
      </p:graphicFrame>
      <p:graphicFrame>
        <p:nvGraphicFramePr>
          <p:cNvPr id="277511" name="Object 7"/>
          <p:cNvGraphicFramePr>
            <a:graphicFrameLocks noChangeAspect="1"/>
          </p:cNvGraphicFramePr>
          <p:nvPr/>
        </p:nvGraphicFramePr>
        <p:xfrm>
          <a:off x="1447800" y="3600450"/>
          <a:ext cx="6361113" cy="2647950"/>
        </p:xfrm>
        <a:graphic>
          <a:graphicData uri="http://schemas.openxmlformats.org/presentationml/2006/ole">
            <p:oleObj spid="_x0000_s84012" name="ACD/3D" r:id="rId7" imgW="6361905" imgH="264761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Molecular Structure (Steric)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Backbone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Stiffness increases mechanical and thermal properties</a:t>
            </a:r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1182688" y="3695700"/>
          <a:ext cx="6780212" cy="1028700"/>
        </p:xfrm>
        <a:graphic>
          <a:graphicData uri="http://schemas.openxmlformats.org/presentationml/2006/ole">
            <p:oleObj spid="_x0000_s81952" name="ACD/3D" r:id="rId4" imgW="6780952" imgH="1028844" progId="">
              <p:embed/>
            </p:oleObj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1219200" y="3714750"/>
          <a:ext cx="6818313" cy="1543050"/>
        </p:xfrm>
        <a:graphic>
          <a:graphicData uri="http://schemas.openxmlformats.org/presentationml/2006/ole">
            <p:oleObj spid="_x0000_s81953" name="ACD/3D" r:id="rId5" imgW="6819048" imgH="1542857" progId="">
              <p:embed/>
            </p:oleObj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1295400" y="3733800"/>
          <a:ext cx="6627813" cy="2362200"/>
        </p:xfrm>
        <a:graphic>
          <a:graphicData uri="http://schemas.openxmlformats.org/presentationml/2006/ole">
            <p:oleObj spid="_x0000_s81954" name="ACD/3D" r:id="rId6" imgW="6628571" imgH="236253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Molecular Structure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Branching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dirty="0" smtClean="0"/>
              <a:t>Decreases mechanical (stiffness and strength) and thermal properties</a:t>
            </a:r>
          </a:p>
        </p:txBody>
      </p:sp>
      <p:graphicFrame>
        <p:nvGraphicFramePr>
          <p:cNvPr id="27955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5000" y="3086100"/>
          <a:ext cx="4038600" cy="3619500"/>
        </p:xfrm>
        <a:graphic>
          <a:graphicData uri="http://schemas.openxmlformats.org/presentationml/2006/ole">
            <p:oleObj spid="_x0000_s86051" name="ACD/3D" r:id="rId4" imgW="4229690" imgH="3790476" progId="">
              <p:embed/>
            </p:oleObj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2590800" y="3124200"/>
          <a:ext cx="3214688" cy="3429000"/>
        </p:xfrm>
        <a:graphic>
          <a:graphicData uri="http://schemas.openxmlformats.org/presentationml/2006/ole">
            <p:oleObj spid="_x0000_s86052" name="ACD/3D" r:id="rId5" imgW="4571429" imgH="4877481" progId="">
              <p:embed/>
            </p:oleObj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1066800" y="3181350"/>
          <a:ext cx="6627813" cy="3219450"/>
        </p:xfrm>
        <a:graphic>
          <a:graphicData uri="http://schemas.openxmlformats.org/presentationml/2006/ole">
            <p:oleObj spid="_x0000_s86053" name="ACD/3D" r:id="rId6" imgW="6628571" imgH="321989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Other Thermal Effects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Aging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Oxidation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</a:rPr>
              <a:t>Thermal protective additives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Thermal conductivity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Thermal expansion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Thermal stresses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Rates of reaction (Arrhenius equation)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 smtClean="0"/>
              <a:t>Rate = </a:t>
            </a:r>
            <a:r>
              <a:rPr lang="en-US" sz="2400" dirty="0" err="1" smtClean="0"/>
              <a:t>Ae</a:t>
            </a:r>
            <a:r>
              <a:rPr lang="en-US" sz="2400" baseline="30000" dirty="0" smtClean="0"/>
              <a:t>-E/RT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Thank You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n-ea"/>
              </a:rPr>
              <a:t>Micro understanding is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b="1" i="1" dirty="0" smtClean="0"/>
              <a:t>Increases</a:t>
            </a:r>
            <a:r>
              <a:rPr lang="en-US" i="1" dirty="0" smtClean="0"/>
              <a:t> in molecular weight (length of the polymer chain) result in </a:t>
            </a:r>
            <a:r>
              <a:rPr lang="en-US" b="1" i="1" dirty="0" smtClean="0"/>
              <a:t>increases </a:t>
            </a:r>
            <a:r>
              <a:rPr lang="en-US" i="1" dirty="0" smtClean="0"/>
              <a:t>in most mechanical and thermal properties.</a:t>
            </a:r>
            <a:endParaRPr lang="en-US" dirty="0" smtClean="0"/>
          </a:p>
          <a:p>
            <a:pPr lvl="1"/>
            <a:r>
              <a:rPr lang="en-US" dirty="0" smtClean="0"/>
              <a:t>Many millions of chains exist in a typical polymeric part</a:t>
            </a:r>
          </a:p>
          <a:p>
            <a:pPr lvl="1"/>
            <a:r>
              <a:rPr lang="en-US" dirty="0" smtClean="0"/>
              <a:t>Entanglement inhibits molecular motion</a:t>
            </a:r>
          </a:p>
          <a:p>
            <a:pPr lvl="1"/>
            <a:r>
              <a:rPr lang="en-US" dirty="0" smtClean="0"/>
              <a:t>Longer chains are more entangled</a:t>
            </a:r>
          </a:p>
          <a:p>
            <a:pPr lvl="1"/>
            <a:r>
              <a:rPr lang="en-US" dirty="0" smtClean="0"/>
              <a:t>Analogy: spaghetti</a:t>
            </a:r>
            <a:endParaRPr lang="en-US" dirty="0"/>
          </a:p>
        </p:txBody>
      </p:sp>
      <p:pic>
        <p:nvPicPr>
          <p:cNvPr id="5" name="Picture 2" descr="PH03_001_0131145584"/>
          <p:cNvPicPr>
            <a:picLocks noChangeAspect="1" noChangeArrowheads="1"/>
          </p:cNvPicPr>
          <p:nvPr/>
        </p:nvPicPr>
        <p:blipFill>
          <a:blip r:embed="rId2"/>
          <a:srcRect l="4683" t="4546" r="4362" b="6168"/>
          <a:stretch>
            <a:fillRect/>
          </a:stretch>
        </p:blipFill>
        <p:spPr bwMode="auto">
          <a:xfrm>
            <a:off x="4517171" y="4965068"/>
            <a:ext cx="2330896" cy="176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3224" y="173991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Resin Thermal and Mechanical Properties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74700" y="4321176"/>
            <a:ext cx="7645401" cy="2008188"/>
            <a:chOff x="231" y="1287"/>
            <a:chExt cx="4816" cy="1265"/>
          </a:xfrm>
        </p:grpSpPr>
        <p:sp>
          <p:nvSpPr>
            <p:cNvPr id="63512" name="Text Box 5"/>
            <p:cNvSpPr txBox="1">
              <a:spLocks noChangeArrowheads="1"/>
            </p:cNvSpPr>
            <p:nvPr/>
          </p:nvSpPr>
          <p:spPr bwMode="auto">
            <a:xfrm>
              <a:off x="231" y="1287"/>
              <a:ext cx="30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</a:rPr>
                <a:t>Typical </a:t>
              </a:r>
              <a:r>
                <a:rPr lang="en-US" sz="2800" dirty="0" smtClean="0">
                  <a:solidFill>
                    <a:srgbClr val="000000"/>
                  </a:solidFill>
                </a:rPr>
                <a:t>Polymer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63513" name="Line 9"/>
            <p:cNvSpPr>
              <a:spLocks noChangeShapeType="1"/>
            </p:cNvSpPr>
            <p:nvPr/>
          </p:nvSpPr>
          <p:spPr bwMode="auto">
            <a:xfrm flipV="1">
              <a:off x="240" y="1719"/>
              <a:ext cx="3696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10"/>
            <p:cNvSpPr>
              <a:spLocks noChangeShapeType="1"/>
            </p:cNvSpPr>
            <p:nvPr/>
          </p:nvSpPr>
          <p:spPr bwMode="auto">
            <a:xfrm>
              <a:off x="3936" y="171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11"/>
            <p:cNvSpPr>
              <a:spLocks noChangeShapeType="1"/>
            </p:cNvSpPr>
            <p:nvPr/>
          </p:nvSpPr>
          <p:spPr bwMode="auto">
            <a:xfrm>
              <a:off x="559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12"/>
            <p:cNvSpPr>
              <a:spLocks noChangeShapeType="1"/>
            </p:cNvSpPr>
            <p:nvPr/>
          </p:nvSpPr>
          <p:spPr bwMode="auto">
            <a:xfrm>
              <a:off x="1423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3"/>
            <p:cNvSpPr>
              <a:spLocks noChangeShapeType="1"/>
            </p:cNvSpPr>
            <p:nvPr/>
          </p:nvSpPr>
          <p:spPr bwMode="auto">
            <a:xfrm>
              <a:off x="2736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4"/>
            <p:cNvSpPr txBox="1">
              <a:spLocks noChangeArrowheads="1"/>
            </p:cNvSpPr>
            <p:nvPr/>
          </p:nvSpPr>
          <p:spPr bwMode="auto">
            <a:xfrm>
              <a:off x="334" y="1815"/>
              <a:ext cx="106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Heat Deflection</a:t>
              </a:r>
            </a:p>
          </p:txBody>
        </p:sp>
        <p:sp>
          <p:nvSpPr>
            <p:cNvPr id="63519" name="Text Box 15"/>
            <p:cNvSpPr txBox="1">
              <a:spLocks noChangeArrowheads="1"/>
            </p:cNvSpPr>
            <p:nvPr/>
          </p:nvSpPr>
          <p:spPr bwMode="auto">
            <a:xfrm>
              <a:off x="1184" y="1815"/>
              <a:ext cx="117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Glass Transition (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g</a:t>
              </a:r>
              <a:r>
                <a:rPr lang="en-US" sz="2000" dirty="0"/>
                <a:t>)</a:t>
              </a:r>
              <a:endParaRPr lang="en-US" sz="2000" dirty="0" smtClean="0"/>
            </a:p>
            <a:p>
              <a:pPr>
                <a:spcBef>
                  <a:spcPct val="50000"/>
                </a:spcBef>
              </a:pPr>
              <a:endParaRPr lang="en-US" sz="2000" dirty="0"/>
            </a:p>
          </p:txBody>
        </p:sp>
        <p:sp>
          <p:nvSpPr>
            <p:cNvPr id="63520" name="Text Box 16"/>
            <p:cNvSpPr txBox="1">
              <a:spLocks noChangeArrowheads="1"/>
            </p:cNvSpPr>
            <p:nvPr/>
          </p:nvSpPr>
          <p:spPr bwMode="auto">
            <a:xfrm>
              <a:off x="3450" y="1824"/>
              <a:ext cx="15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Decomposition (T</a:t>
              </a:r>
              <a:r>
                <a:rPr lang="en-US" sz="2000" baseline="-25000" dirty="0" smtClean="0"/>
                <a:t>d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63521" name="Line 50"/>
            <p:cNvSpPr>
              <a:spLocks noChangeShapeType="1"/>
            </p:cNvSpPr>
            <p:nvPr/>
          </p:nvSpPr>
          <p:spPr bwMode="auto">
            <a:xfrm>
              <a:off x="302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Text Box 51"/>
            <p:cNvSpPr txBox="1">
              <a:spLocks noChangeArrowheads="1"/>
            </p:cNvSpPr>
            <p:nvPr/>
          </p:nvSpPr>
          <p:spPr bwMode="auto">
            <a:xfrm rot="16200000">
              <a:off x="2722" y="1661"/>
              <a:ext cx="228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/>
                <a:t>{</a:t>
              </a:r>
            </a:p>
          </p:txBody>
        </p:sp>
        <p:sp>
          <p:nvSpPr>
            <p:cNvPr id="63523" name="Text Box 52"/>
            <p:cNvSpPr txBox="1">
              <a:spLocks noChangeArrowheads="1"/>
            </p:cNvSpPr>
            <p:nvPr/>
          </p:nvSpPr>
          <p:spPr bwMode="auto">
            <a:xfrm>
              <a:off x="2504" y="1920"/>
              <a:ext cx="108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Melting (T</a:t>
              </a:r>
              <a:r>
                <a:rPr lang="en-US" sz="2000" baseline="-25000" dirty="0" smtClean="0"/>
                <a:t>m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81000" y="6324600"/>
            <a:ext cx="7848600" cy="381000"/>
            <a:chOff x="144" y="3936"/>
            <a:chExt cx="4944" cy="240"/>
          </a:xfrm>
        </p:grpSpPr>
        <p:sp>
          <p:nvSpPr>
            <p:cNvPr id="63508" name="Rectangle 45"/>
            <p:cNvSpPr>
              <a:spLocks noChangeArrowheads="1"/>
            </p:cNvSpPr>
            <p:nvPr/>
          </p:nvSpPr>
          <p:spPr bwMode="auto">
            <a:xfrm>
              <a:off x="144" y="3936"/>
              <a:ext cx="1008" cy="240"/>
            </a:xfrm>
            <a:prstGeom prst="rect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CCE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09" name="Rectangle 46"/>
            <p:cNvSpPr>
              <a:spLocks noChangeArrowheads="1"/>
            </p:cNvSpPr>
            <p:nvPr/>
          </p:nvSpPr>
          <p:spPr bwMode="auto">
            <a:xfrm>
              <a:off x="1152" y="3936"/>
              <a:ext cx="1200" cy="240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10" name="Rectangle 47"/>
            <p:cNvSpPr>
              <a:spLocks noChangeArrowheads="1"/>
            </p:cNvSpPr>
            <p:nvPr/>
          </p:nvSpPr>
          <p:spPr bwMode="auto">
            <a:xfrm>
              <a:off x="2352" y="3936"/>
              <a:ext cx="1776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11" name="Rectangle 57"/>
            <p:cNvSpPr>
              <a:spLocks noChangeArrowheads="1"/>
            </p:cNvSpPr>
            <p:nvPr/>
          </p:nvSpPr>
          <p:spPr bwMode="auto">
            <a:xfrm>
              <a:off x="4128" y="3936"/>
              <a:ext cx="960" cy="24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63494" name="TextBox 42"/>
          <p:cNvSpPr txBox="1">
            <a:spLocks noChangeArrowheads="1"/>
          </p:cNvSpPr>
          <p:nvPr/>
        </p:nvSpPr>
        <p:spPr bwMode="auto">
          <a:xfrm>
            <a:off x="3106738" y="6258580"/>
            <a:ext cx="2200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Temperature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243512" y="6551613"/>
            <a:ext cx="928688" cy="158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15290" y="1405825"/>
            <a:ext cx="3244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Heat </a:t>
            </a:r>
            <a:r>
              <a:rPr lang="en-US" sz="1800" dirty="0" smtClean="0"/>
              <a:t>Deflection</a:t>
            </a:r>
            <a:r>
              <a:rPr lang="en-US" sz="2000" dirty="0" smtClean="0"/>
              <a:t> Test (HDT)</a:t>
            </a:r>
            <a:endParaRPr lang="en-US" sz="20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8997" y="1911062"/>
            <a:ext cx="2921880" cy="2119166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48" name="Oval 47"/>
          <p:cNvSpPr/>
          <p:nvPr/>
        </p:nvSpPr>
        <p:spPr>
          <a:xfrm>
            <a:off x="439236" y="4430368"/>
            <a:ext cx="1900176" cy="1900093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1690107" y="3532837"/>
            <a:ext cx="2157989" cy="173777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772" y="183539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Resin Thermal and Mechanical Properties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74700" y="4321176"/>
            <a:ext cx="5881688" cy="2008188"/>
            <a:chOff x="231" y="1287"/>
            <a:chExt cx="3705" cy="1265"/>
          </a:xfrm>
        </p:grpSpPr>
        <p:sp>
          <p:nvSpPr>
            <p:cNvPr id="63512" name="Text Box 5"/>
            <p:cNvSpPr txBox="1">
              <a:spLocks noChangeArrowheads="1"/>
            </p:cNvSpPr>
            <p:nvPr/>
          </p:nvSpPr>
          <p:spPr bwMode="auto">
            <a:xfrm>
              <a:off x="231" y="1287"/>
              <a:ext cx="30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</a:rPr>
                <a:t>Typical </a:t>
              </a:r>
              <a:r>
                <a:rPr lang="en-US" sz="2800" dirty="0" smtClean="0">
                  <a:solidFill>
                    <a:srgbClr val="000000"/>
                  </a:solidFill>
                </a:rPr>
                <a:t>Polymer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63513" name="Line 9"/>
            <p:cNvSpPr>
              <a:spLocks noChangeShapeType="1"/>
            </p:cNvSpPr>
            <p:nvPr/>
          </p:nvSpPr>
          <p:spPr bwMode="auto">
            <a:xfrm flipV="1">
              <a:off x="240" y="1719"/>
              <a:ext cx="3696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11"/>
            <p:cNvSpPr>
              <a:spLocks noChangeShapeType="1"/>
            </p:cNvSpPr>
            <p:nvPr/>
          </p:nvSpPr>
          <p:spPr bwMode="auto">
            <a:xfrm>
              <a:off x="559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12"/>
            <p:cNvSpPr>
              <a:spLocks noChangeShapeType="1"/>
            </p:cNvSpPr>
            <p:nvPr/>
          </p:nvSpPr>
          <p:spPr bwMode="auto">
            <a:xfrm>
              <a:off x="1423" y="17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4"/>
            <p:cNvSpPr txBox="1">
              <a:spLocks noChangeArrowheads="1"/>
            </p:cNvSpPr>
            <p:nvPr/>
          </p:nvSpPr>
          <p:spPr bwMode="auto">
            <a:xfrm>
              <a:off x="334" y="1815"/>
              <a:ext cx="106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Heat Deflection</a:t>
              </a:r>
            </a:p>
          </p:txBody>
        </p:sp>
        <p:sp>
          <p:nvSpPr>
            <p:cNvPr id="63519" name="Text Box 15"/>
            <p:cNvSpPr txBox="1">
              <a:spLocks noChangeArrowheads="1"/>
            </p:cNvSpPr>
            <p:nvPr/>
          </p:nvSpPr>
          <p:spPr bwMode="auto">
            <a:xfrm>
              <a:off x="1184" y="1815"/>
              <a:ext cx="117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Glass Transition (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g</a:t>
              </a:r>
              <a:r>
                <a:rPr lang="en-US" sz="2000" dirty="0" smtClean="0"/>
                <a:t>)</a:t>
              </a:r>
            </a:p>
            <a:p>
              <a:pPr>
                <a:spcBef>
                  <a:spcPct val="50000"/>
                </a:spcBef>
              </a:pPr>
              <a:endParaRPr lang="en-US" sz="2000" dirty="0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81000" y="6324600"/>
            <a:ext cx="7848600" cy="381000"/>
            <a:chOff x="144" y="3936"/>
            <a:chExt cx="4944" cy="240"/>
          </a:xfrm>
        </p:grpSpPr>
        <p:sp>
          <p:nvSpPr>
            <p:cNvPr id="63508" name="Rectangle 45"/>
            <p:cNvSpPr>
              <a:spLocks noChangeArrowheads="1"/>
            </p:cNvSpPr>
            <p:nvPr/>
          </p:nvSpPr>
          <p:spPr bwMode="auto">
            <a:xfrm>
              <a:off x="144" y="3936"/>
              <a:ext cx="1008" cy="240"/>
            </a:xfrm>
            <a:prstGeom prst="rect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CCEC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09" name="Rectangle 46"/>
            <p:cNvSpPr>
              <a:spLocks noChangeArrowheads="1"/>
            </p:cNvSpPr>
            <p:nvPr/>
          </p:nvSpPr>
          <p:spPr bwMode="auto">
            <a:xfrm>
              <a:off x="1152" y="3936"/>
              <a:ext cx="1200" cy="240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10" name="Rectangle 47"/>
            <p:cNvSpPr>
              <a:spLocks noChangeArrowheads="1"/>
            </p:cNvSpPr>
            <p:nvPr/>
          </p:nvSpPr>
          <p:spPr bwMode="auto">
            <a:xfrm>
              <a:off x="2352" y="3936"/>
              <a:ext cx="1776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3511" name="Rectangle 57"/>
            <p:cNvSpPr>
              <a:spLocks noChangeArrowheads="1"/>
            </p:cNvSpPr>
            <p:nvPr/>
          </p:nvSpPr>
          <p:spPr bwMode="auto">
            <a:xfrm>
              <a:off x="4128" y="3936"/>
              <a:ext cx="960" cy="24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63494" name="TextBox 42"/>
          <p:cNvSpPr txBox="1">
            <a:spLocks noChangeArrowheads="1"/>
          </p:cNvSpPr>
          <p:nvPr/>
        </p:nvSpPr>
        <p:spPr bwMode="auto">
          <a:xfrm>
            <a:off x="3106738" y="6258580"/>
            <a:ext cx="2200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Temperature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243512" y="6551613"/>
            <a:ext cx="928688" cy="158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3107872" y="2977242"/>
            <a:ext cx="2394857" cy="326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4316216" y="4138904"/>
            <a:ext cx="3926761" cy="35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95800" y="3341915"/>
            <a:ext cx="1099457" cy="9797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584371" y="3113314"/>
            <a:ext cx="816429" cy="22860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6591321" y="2247906"/>
            <a:ext cx="751100" cy="50071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6400801" y="2873829"/>
            <a:ext cx="315686" cy="239485"/>
          </a:xfrm>
          <a:custGeom>
            <a:avLst/>
            <a:gdLst>
              <a:gd name="connsiteX0" fmla="*/ 0 w 359229"/>
              <a:gd name="connsiteY0" fmla="*/ 185057 h 185057"/>
              <a:gd name="connsiteX1" fmla="*/ 119743 w 359229"/>
              <a:gd name="connsiteY1" fmla="*/ 163286 h 185057"/>
              <a:gd name="connsiteX2" fmla="*/ 206829 w 359229"/>
              <a:gd name="connsiteY2" fmla="*/ 130628 h 185057"/>
              <a:gd name="connsiteX3" fmla="*/ 261257 w 359229"/>
              <a:gd name="connsiteY3" fmla="*/ 87086 h 185057"/>
              <a:gd name="connsiteX4" fmla="*/ 315686 w 359229"/>
              <a:gd name="connsiteY4" fmla="*/ 43543 h 185057"/>
              <a:gd name="connsiteX5" fmla="*/ 359229 w 359229"/>
              <a:gd name="connsiteY5" fmla="*/ 0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229" h="185057">
                <a:moveTo>
                  <a:pt x="0" y="185057"/>
                </a:moveTo>
                <a:cubicBezTo>
                  <a:pt x="42635" y="178707"/>
                  <a:pt x="85271" y="172358"/>
                  <a:pt x="119743" y="163286"/>
                </a:cubicBezTo>
                <a:cubicBezTo>
                  <a:pt x="154215" y="154214"/>
                  <a:pt x="183243" y="143328"/>
                  <a:pt x="206829" y="130628"/>
                </a:cubicBezTo>
                <a:cubicBezTo>
                  <a:pt x="230415" y="117928"/>
                  <a:pt x="261257" y="87086"/>
                  <a:pt x="261257" y="87086"/>
                </a:cubicBezTo>
                <a:cubicBezTo>
                  <a:pt x="279400" y="72572"/>
                  <a:pt x="299357" y="58057"/>
                  <a:pt x="315686" y="43543"/>
                </a:cubicBezTo>
                <a:cubicBezTo>
                  <a:pt x="332015" y="29029"/>
                  <a:pt x="345622" y="14514"/>
                  <a:pt x="359229" y="0"/>
                </a:cubicBezTo>
              </a:path>
            </a:pathLst>
          </a:cu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453743" y="3331021"/>
            <a:ext cx="48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g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170714" y="4191000"/>
            <a:ext cx="14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Temperature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3527360" y="2721427"/>
            <a:ext cx="113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Flexibility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53" idx="3"/>
          </p:cNvCxnSpPr>
          <p:nvPr/>
        </p:nvCxnSpPr>
        <p:spPr>
          <a:xfrm rot="5400000" flipH="1" flipV="1">
            <a:off x="3940673" y="2176012"/>
            <a:ext cx="316768" cy="95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618094" y="4385827"/>
            <a:ext cx="343164" cy="133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2816845" y="3809735"/>
            <a:ext cx="2625871" cy="1403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48114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Glass Transition Temperature (</a:t>
            </a:r>
            <a:r>
              <a:rPr lang="en-US" sz="4000" dirty="0" err="1"/>
              <a:t>T</a:t>
            </a:r>
            <a:r>
              <a:rPr lang="en-US" sz="4000" baseline="-25000" dirty="0" err="1"/>
              <a:t>g</a:t>
            </a:r>
            <a:r>
              <a:rPr lang="en-US" sz="4000" dirty="0"/>
              <a:t>)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002036"/>
            <a:ext cx="8839200" cy="15189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/>
              <a:t>T</a:t>
            </a:r>
            <a:r>
              <a:rPr lang="en-US" sz="2400" baseline="-25000" dirty="0" err="1"/>
              <a:t>g</a:t>
            </a:r>
            <a:r>
              <a:rPr lang="en-US" sz="2400" dirty="0"/>
              <a:t> is the transition from rigid to flexible in the solid 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Example: rubber that is cooled by liquid </a:t>
            </a:r>
            <a:r>
              <a:rPr lang="en-US" sz="2000" dirty="0" smtClean="0"/>
              <a:t>nitrogen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2" y="3166037"/>
            <a:ext cx="7315200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Glass Transition Temperature (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r>
              <a:rPr lang="en-US" dirty="0"/>
              <a:t>)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4495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T</a:t>
            </a:r>
            <a:r>
              <a:rPr lang="en-US" sz="2800" baseline="-25000"/>
              <a:t>g</a:t>
            </a:r>
            <a:r>
              <a:rPr lang="en-US" sz="2800"/>
              <a:t> is usually measured with sophisticated equipment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Differential Scanning Calorimeter (DSC)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Thermogravimetric Analyzer (TMA)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Dynamic Mechanical Analyzer (DMA)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  <p:pic>
        <p:nvPicPr>
          <p:cNvPr id="5222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2384425"/>
            <a:ext cx="417195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6553200" y="6096000"/>
            <a:ext cx="93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charset="0"/>
              </a:rPr>
              <a:t>DSC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1510</Words>
  <Application>Microsoft Macintosh PowerPoint</Application>
  <PresentationFormat>On-screen Show (4:3)</PresentationFormat>
  <Paragraphs>366</Paragraphs>
  <Slides>45</Slides>
  <Notes>23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Default Design</vt:lpstr>
      <vt:lpstr>Drawing</vt:lpstr>
      <vt:lpstr>ACD/3D</vt:lpstr>
      <vt:lpstr>Chart</vt:lpstr>
      <vt:lpstr>Microstructures</vt:lpstr>
      <vt:lpstr>Level of focus – Microstructures</vt:lpstr>
      <vt:lpstr>Molecular Weight</vt:lpstr>
      <vt:lpstr>Thermal Effects –  Solids, Liquids Gases</vt:lpstr>
      <vt:lpstr>Resin Rules</vt:lpstr>
      <vt:lpstr>Resin Thermal and Mechanical Properties</vt:lpstr>
      <vt:lpstr>Resin Thermal and Mechanical Properties</vt:lpstr>
      <vt:lpstr>Glass Transition Temperature (Tg)</vt:lpstr>
      <vt:lpstr>Glass Transition Temperature (Tg)</vt:lpstr>
      <vt:lpstr>Resin Thermal and Mechanical Properties</vt:lpstr>
      <vt:lpstr>Slide 11</vt:lpstr>
      <vt:lpstr>Resin Rules</vt:lpstr>
      <vt:lpstr>Molecular Structure</vt:lpstr>
      <vt:lpstr>Measuring factors related to chain length</vt:lpstr>
      <vt:lpstr>Viscosity Thermal Effects</vt:lpstr>
      <vt:lpstr>Molecular Weight</vt:lpstr>
      <vt:lpstr>Molecular Weight Distributions (Statistical Measure)</vt:lpstr>
      <vt:lpstr>Degree of polymerization</vt:lpstr>
      <vt:lpstr>Effect of molecular weight</vt:lpstr>
      <vt:lpstr>Molecular Weight and Melt Index </vt:lpstr>
      <vt:lpstr>The Great Dilemma in Polymers</vt:lpstr>
      <vt:lpstr>The Great Dilemma In Polymers</vt:lpstr>
      <vt:lpstr>Slide 23</vt:lpstr>
      <vt:lpstr>Polymers − melting, molecular weight, crosslinking</vt:lpstr>
      <vt:lpstr>Thermal Properties</vt:lpstr>
      <vt:lpstr>Thermoplastics (Summary)</vt:lpstr>
      <vt:lpstr>Thermosets (Summary)</vt:lpstr>
      <vt:lpstr>Thermoplastics and Thermosets</vt:lpstr>
      <vt:lpstr>Resin Rules</vt:lpstr>
      <vt:lpstr>Slide 30</vt:lpstr>
      <vt:lpstr>Resin Rules</vt:lpstr>
      <vt:lpstr>Slide 32</vt:lpstr>
      <vt:lpstr>Crystallinity</vt:lpstr>
      <vt:lpstr>Polymers − Physical structure</vt:lpstr>
      <vt:lpstr>Amorphous and Crystalline</vt:lpstr>
      <vt:lpstr>Slide 36</vt:lpstr>
      <vt:lpstr>Liquid Crystal Polymer</vt:lpstr>
      <vt:lpstr>Transition Temperatures</vt:lpstr>
      <vt:lpstr>Resin Rules</vt:lpstr>
      <vt:lpstr>Pendant Groups</vt:lpstr>
      <vt:lpstr>Molecular Structure</vt:lpstr>
      <vt:lpstr>Molecular Structure (Steric)</vt:lpstr>
      <vt:lpstr>Molecular Structure</vt:lpstr>
      <vt:lpstr>Other Thermal Effects</vt:lpstr>
      <vt:lpstr>Thank You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42</cp:revision>
  <dcterms:created xsi:type="dcterms:W3CDTF">2012-02-09T21:58:03Z</dcterms:created>
  <dcterms:modified xsi:type="dcterms:W3CDTF">2012-02-09T22:05:56Z</dcterms:modified>
</cp:coreProperties>
</file>