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98" r:id="rId2"/>
    <p:sldId id="397" r:id="rId3"/>
    <p:sldId id="399" r:id="rId4"/>
    <p:sldId id="401" r:id="rId5"/>
    <p:sldId id="400" r:id="rId6"/>
    <p:sldId id="403" r:id="rId7"/>
    <p:sldId id="405" r:id="rId8"/>
    <p:sldId id="407" r:id="rId9"/>
    <p:sldId id="408" r:id="rId10"/>
    <p:sldId id="409" r:id="rId11"/>
    <p:sldId id="413" r:id="rId12"/>
    <p:sldId id="416" r:id="rId13"/>
    <p:sldId id="417" r:id="rId14"/>
    <p:sldId id="414" r:id="rId15"/>
    <p:sldId id="418" r:id="rId16"/>
    <p:sldId id="420" r:id="rId17"/>
    <p:sldId id="421" r:id="rId18"/>
    <p:sldId id="422" r:id="rId19"/>
    <p:sldId id="424" r:id="rId20"/>
    <p:sldId id="425" r:id="rId21"/>
    <p:sldId id="426" r:id="rId22"/>
    <p:sldId id="427" r:id="rId23"/>
    <p:sldId id="428" r:id="rId24"/>
    <p:sldId id="429" r:id="rId25"/>
    <p:sldId id="430" r:id="rId26"/>
    <p:sldId id="432" r:id="rId27"/>
    <p:sldId id="433" r:id="rId28"/>
    <p:sldId id="434" r:id="rId29"/>
    <p:sldId id="435" r:id="rId30"/>
    <p:sldId id="436" r:id="rId31"/>
    <p:sldId id="437" r:id="rId32"/>
    <p:sldId id="439" r:id="rId33"/>
    <p:sldId id="438" r:id="rId34"/>
    <p:sldId id="442" r:id="rId35"/>
    <p:sldId id="444" r:id="rId36"/>
    <p:sldId id="451" r:id="rId37"/>
    <p:sldId id="453" r:id="rId38"/>
    <p:sldId id="454" r:id="rId39"/>
    <p:sldId id="456" r:id="rId40"/>
    <p:sldId id="458" r:id="rId41"/>
    <p:sldId id="457" r:id="rId42"/>
    <p:sldId id="459" r:id="rId43"/>
    <p:sldId id="460" r:id="rId44"/>
    <p:sldId id="462" r:id="rId45"/>
    <p:sldId id="463" r:id="rId46"/>
    <p:sldId id="468" r:id="rId47"/>
    <p:sldId id="469" r:id="rId48"/>
    <p:sldId id="465" r:id="rId49"/>
    <p:sldId id="466" r:id="rId50"/>
    <p:sldId id="331" r:id="rId51"/>
  </p:sldIdLst>
  <p:sldSz cx="9144000" cy="6858000" type="screen4x3"/>
  <p:notesSz cx="6858000" cy="9144000"/>
  <p:custDataLst>
    <p:tags r:id="rId5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0000"/>
    <a:srgbClr val="4C0000"/>
    <a:srgbClr val="4F0000"/>
    <a:srgbClr val="C21D02"/>
    <a:srgbClr val="542A00"/>
    <a:srgbClr val="F4F0D0"/>
    <a:srgbClr val="FBDB53"/>
    <a:srgbClr val="FED62A"/>
    <a:srgbClr val="FED216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5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-17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tags" Target="tags/tag1.xml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F992C11-4D5B-BE4A-B70D-CA8B2F6C6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1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92C11-4D5B-BE4A-B70D-CA8B2F6C645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992C11-4D5B-BE4A-B70D-CA8B2F6C645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FE50FA-45AC-5B48-BDA3-F44FE59CB9D2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A321-4BFB-374E-B1C5-7D4DF7A1D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50BB1-2A24-B648-BC83-2CCA3A4A4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73C8F-2607-D64B-8F5F-6B2B14197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36460-5C3B-3947-B406-93A03A455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DA0DC-2A1C-9240-BD62-B29A392FC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58054-5D33-AD45-806C-6EC158ACE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31365-9732-0F4E-BA20-A9A2D807B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9EFC0-E5B4-0843-8CAA-4817A7C63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4465C-D8D0-0048-976D-A467C914F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7CB16-4E46-E242-93A5-6DE810773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A79E9-70EE-D54A-8EE4-E36D29DC0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2686C-CD5B-0F47-8668-DABEF8BB8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59B4-D48F-264E-A3FF-FAC8455F6F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47721-9A3A-2647-A506-57EC51311D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1711080-9478-EB4D-A2C8-6DDBD4B47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TC Bookman Demi" pitchFamily="18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4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3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3.jpeg"/><Relationship Id="rId6" Type="http://schemas.openxmlformats.org/officeDocument/2006/relationships/image" Target="../media/image40.png"/><Relationship Id="rId1" Type="http://schemas.microsoft.com/office/2007/relationships/media" Target="file://localhost/Users/abs3/Movies/China/Intro%20to%20Qin.mov" TargetMode="External"/><Relationship Id="rId2" Type="http://schemas.openxmlformats.org/officeDocument/2006/relationships/video" Target="file://localhost/Users/abs3/Movies/China/Intro%20to%20Qin.mo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3.jpeg"/><Relationship Id="rId6" Type="http://schemas.openxmlformats.org/officeDocument/2006/relationships/image" Target="../media/image42.png"/><Relationship Id="rId1" Type="http://schemas.microsoft.com/office/2007/relationships/media" Target="file://localhost/Users/abs3/Movies/China/EE_CHINA_Great%20Wall2.mov" TargetMode="External"/><Relationship Id="rId2" Type="http://schemas.openxmlformats.org/officeDocument/2006/relationships/video" Target="file://localhost/Users/abs3/Movies/China/EE_CHINA_Great%20Wall2.m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3.jpeg"/><Relationship Id="rId6" Type="http://schemas.openxmlformats.org/officeDocument/2006/relationships/image" Target="../media/image46.png"/><Relationship Id="rId1" Type="http://schemas.microsoft.com/office/2007/relationships/media" Target="file://localhost/Users/abs3/Movies/China/HERO%20our%20land%202.mov" TargetMode="External"/><Relationship Id="rId2" Type="http://schemas.openxmlformats.org/officeDocument/2006/relationships/video" Target="file://localhost/Users/abs3/Movies/China/HERO%20our%20land%202.mov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3.jpeg"/><Relationship Id="rId6" Type="http://schemas.openxmlformats.org/officeDocument/2006/relationships/image" Target="../media/image52.png"/><Relationship Id="rId1" Type="http://schemas.microsoft.com/office/2007/relationships/media" Target="file://localhost/Users/abs3/Movies/China/Terra%20Cotta%20Soldiers.mov" TargetMode="External"/><Relationship Id="rId2" Type="http://schemas.openxmlformats.org/officeDocument/2006/relationships/video" Target="file://localhost/Users/abs3/Movies/China/Terra%20Cotta%20Soldiers.mo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3.jpeg"/><Relationship Id="rId6" Type="http://schemas.openxmlformats.org/officeDocument/2006/relationships/image" Target="../media/image53.png"/><Relationship Id="rId1" Type="http://schemas.microsoft.com/office/2007/relationships/media" Target="file://localhost/Users/abs3/Movies/China/EE_CHINA_Han%20Dynasty-Wall2.mov" TargetMode="External"/><Relationship Id="rId2" Type="http://schemas.openxmlformats.org/officeDocument/2006/relationships/video" Target="file://localhost/Users/abs3/Movies/China/EE_CHINA_Han%20Dynasty-Wall2.mov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23452" y="5070438"/>
            <a:ext cx="7772400" cy="14700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542A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India and China</a:t>
            </a:r>
            <a:r>
              <a:rPr lang="en-US" sz="3200" b="1" dirty="0">
                <a:solidFill>
                  <a:srgbClr val="542A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/>
            </a:r>
            <a:br>
              <a:rPr lang="en-US" sz="3200" b="1" dirty="0">
                <a:solidFill>
                  <a:srgbClr val="542A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3200" dirty="0">
                <a:solidFill>
                  <a:srgbClr val="542A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Creativity Continues to Flow</a:t>
            </a:r>
          </a:p>
        </p:txBody>
      </p:sp>
      <p:pic>
        <p:nvPicPr>
          <p:cNvPr id="6" name="Picture 5" descr="asia_ref_2007 Utex.jpg"/>
          <p:cNvPicPr>
            <a:picLocks noChangeAspect="1"/>
          </p:cNvPicPr>
          <p:nvPr/>
        </p:nvPicPr>
        <p:blipFill>
          <a:blip r:embed="rId3" cstate="print"/>
          <a:srcRect l="4531" t="43038" r="3229" b="24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0612" y="4392087"/>
            <a:ext cx="3897985" cy="2008714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9998" y="5200035"/>
            <a:ext cx="4514579" cy="1172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kern="0" dirty="0" smtClean="0">
                <a:solidFill>
                  <a:srgbClr val="542A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Creativity </a:t>
            </a:r>
          </a:p>
          <a:p>
            <a:pPr lvl="0" algn="ctr">
              <a:defRPr/>
            </a:pPr>
            <a:r>
              <a:rPr lang="en-US" sz="2800" b="1" kern="0" dirty="0" smtClean="0">
                <a:solidFill>
                  <a:srgbClr val="542A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Continues to Flow</a:t>
            </a:r>
          </a:p>
          <a:p>
            <a:endParaRPr lang="en-US" dirty="0"/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41063" y="1172586"/>
            <a:ext cx="1589638" cy="2343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great wall china CA.jpg"/>
          <p:cNvPicPr>
            <a:picLocks noChangeAspect="1"/>
          </p:cNvPicPr>
          <p:nvPr/>
        </p:nvPicPr>
        <p:blipFill>
          <a:blip r:embed="rId5" cstate="print"/>
          <a:srcRect l="23483" t="6837" r="5118" b="15678"/>
          <a:stretch>
            <a:fillRect/>
          </a:stretch>
        </p:blipFill>
        <p:spPr>
          <a:xfrm>
            <a:off x="5475643" y="2796988"/>
            <a:ext cx="3001382" cy="219456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79526" y="4378361"/>
            <a:ext cx="4206240" cy="87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542A00"/>
                </a:solidFill>
                <a:effectLst/>
                <a:uLnTx/>
                <a:uFillTx/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India &amp; China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542A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5318" y="2495773"/>
            <a:ext cx="1032734" cy="311973"/>
          </a:xfrm>
          <a:prstGeom prst="rect">
            <a:avLst/>
          </a:prstGeom>
          <a:solidFill>
            <a:srgbClr val="B8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51529" y="2409704"/>
            <a:ext cx="1215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INDIA</a:t>
            </a:r>
            <a:endParaRPr lang="en-US" sz="2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0612" y="1335740"/>
            <a:ext cx="1138517" cy="311973"/>
          </a:xfrm>
          <a:prstGeom prst="rect">
            <a:avLst/>
          </a:prstGeom>
          <a:solidFill>
            <a:srgbClr val="BB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93525" y="1238912"/>
            <a:ext cx="143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CHINA</a:t>
            </a:r>
            <a:endParaRPr lang="en-US" sz="2800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Hinduism—Practices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1335088" y="2543175"/>
            <a:ext cx="2133600" cy="216535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b="7034"/>
          <a:stretch>
            <a:fillRect/>
          </a:stretch>
        </p:blipFill>
        <p:spPr bwMode="auto">
          <a:xfrm>
            <a:off x="363072" y="2170427"/>
            <a:ext cx="3197710" cy="243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733800" y="1331856"/>
            <a:ext cx="54102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Daily devotional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(usually at home)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Offering food to the god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Prayer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Reading scriptures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Attendance at temple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(especially on holy days)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Temples are usually dedicated to one or two gods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Gurus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–Give direction and interpretation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Cremation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(quickly releases the soul)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724400"/>
            <a:ext cx="357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Jain temple (related to Hinduism)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ndu old man CA.jpg"/>
          <p:cNvPicPr>
            <a:picLocks noChangeAspect="1"/>
          </p:cNvPicPr>
          <p:nvPr/>
        </p:nvPicPr>
        <p:blipFill>
          <a:blip r:embed="rId3" cstate="print"/>
          <a:srcRect l="6930" t="7486" r="8520" b="3867"/>
          <a:stretch>
            <a:fillRect/>
          </a:stretch>
        </p:blipFill>
        <p:spPr>
          <a:xfrm>
            <a:off x="6153374" y="5088367"/>
            <a:ext cx="1247887" cy="1602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4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12" name="Picture 4" descr="india buddh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8232" y="1647134"/>
            <a:ext cx="2919413" cy="38401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24339" y="1438835"/>
            <a:ext cx="50722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Buddhism</a:t>
            </a: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Gautama Siddhartha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(563-483 BC)</a:t>
            </a: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4 new things made him meditate</a:t>
            </a:r>
          </a:p>
          <a:p>
            <a:pPr marL="457200" marR="0" lvl="1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An old man</a:t>
            </a:r>
          </a:p>
          <a:p>
            <a:pPr marL="457200" marR="0" lvl="1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A sick man </a:t>
            </a:r>
          </a:p>
          <a:p>
            <a:pPr marL="457200" marR="0" lvl="1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A corpse	</a:t>
            </a:r>
          </a:p>
          <a:p>
            <a:pPr marL="457200" marR="0" lvl="1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A monk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</p:txBody>
      </p:sp>
      <p:pic>
        <p:nvPicPr>
          <p:cNvPr id="14" name="Picture 13" descr="dead man C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9438" y="3955118"/>
            <a:ext cx="1785771" cy="131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old man asia CA.jpg"/>
          <p:cNvPicPr>
            <a:picLocks noChangeAspect="1"/>
          </p:cNvPicPr>
          <p:nvPr/>
        </p:nvPicPr>
        <p:blipFill>
          <a:blip r:embed="rId7" cstate="print"/>
          <a:srcRect l="24779" t="18160"/>
          <a:stretch>
            <a:fillRect/>
          </a:stretch>
        </p:blipFill>
        <p:spPr>
          <a:xfrm>
            <a:off x="5873677" y="2947597"/>
            <a:ext cx="1215615" cy="162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sick man CA.jpg"/>
          <p:cNvPicPr>
            <a:picLocks noChangeAspect="1"/>
          </p:cNvPicPr>
          <p:nvPr/>
        </p:nvPicPr>
        <p:blipFill>
          <a:blip r:embed="rId8" cstate="print"/>
          <a:srcRect l="3999" t="42169" r="6378" b="4890"/>
          <a:stretch>
            <a:fillRect/>
          </a:stretch>
        </p:blipFill>
        <p:spPr>
          <a:xfrm>
            <a:off x="4521889" y="4270785"/>
            <a:ext cx="1448606" cy="1538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178881" y="1266713"/>
            <a:ext cx="2415096" cy="3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Buddhism</a:t>
            </a: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3645" y="2034989"/>
            <a:ext cx="59274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At age 29 Siddhartha left his wife and joined 5 monks</a:t>
            </a:r>
          </a:p>
        </p:txBody>
      </p:sp>
      <p:pic>
        <p:nvPicPr>
          <p:cNvPr id="12" name="Picture 11" descr="Sidhartha Great_Departure GN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215" y="3378666"/>
            <a:ext cx="8530812" cy="224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64715" y="5809129"/>
            <a:ext cx="379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itchFamily="34" charset="0"/>
              </a:rPr>
              <a:t>Siddhartha leaving his palace.</a:t>
            </a:r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11150" y="1298985"/>
            <a:ext cx="2415096" cy="3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Buddhism</a:t>
            </a: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712" y="5709346"/>
            <a:ext cx="5065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The Middle Way (avoid extremes)</a:t>
            </a:r>
            <a:endParaRPr lang="en-US" sz="2400" dirty="0"/>
          </a:p>
        </p:txBody>
      </p:sp>
      <p:pic>
        <p:nvPicPr>
          <p:cNvPr id="15" name="Picture 14" descr="Bo_Tree_Ibbagala Sidhartha 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838" y="2039023"/>
            <a:ext cx="4132126" cy="2990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68300" y="5165766"/>
            <a:ext cx="458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 smtClean="0">
                <a:solidFill>
                  <a:srgbClr val="542A00"/>
                </a:solidFill>
                <a:latin typeface="Georgia" pitchFamily="18" charset="0"/>
              </a:rPr>
              <a:t>Buddha=enlightened one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940300" y="1778000"/>
            <a:ext cx="3898900" cy="4525963"/>
          </a:xfrm>
        </p:spPr>
        <p:txBody>
          <a:bodyPr/>
          <a:lstStyle/>
          <a:p>
            <a:r>
              <a:rPr lang="en-US" sz="24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A woman suggested he wasn’t reaching his full potential.</a:t>
            </a:r>
          </a:p>
          <a:p>
            <a:r>
              <a:rPr lang="en-US" sz="24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He sat beneath a Bo tree for 49 days and contemplated the meaning of life.</a:t>
            </a:r>
          </a:p>
          <a:p>
            <a:r>
              <a:rPr lang="en-US" sz="24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Formulated Buddhism and began preaching</a:t>
            </a:r>
            <a:endParaRPr lang="en-US" sz="2800" dirty="0" smtClean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dirty="0" smtClean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dirty="0" smtClean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673732" y="1395804"/>
            <a:ext cx="50722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Buddhism</a:t>
            </a: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59797" y="1957901"/>
            <a:ext cx="505071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sz="2400" b="1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Four Noble Truths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800" dirty="0" smtClean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lvl="1" indent="-914400" eaLnBrk="1" hangingPunct="1"/>
            <a:r>
              <a:rPr lang="en-US" sz="2400" dirty="0" smtClean="0">
                <a:latin typeface="Georgia" pitchFamily="18" charset="0"/>
              </a:rPr>
              <a:t>1. Suffering is with us </a:t>
            </a:r>
          </a:p>
          <a:p>
            <a:pPr marL="0" lvl="1" indent="-914400" eaLnBrk="1" hangingPunct="1"/>
            <a:r>
              <a:rPr lang="en-US" sz="2400" dirty="0" smtClean="0">
                <a:latin typeface="Georgia" pitchFamily="18" charset="0"/>
              </a:rPr>
              <a:t>throughout life</a:t>
            </a:r>
          </a:p>
          <a:p>
            <a:pPr marL="0" lvl="1" indent="-329184" eaLnBrk="1" hangingPunct="1"/>
            <a:endParaRPr lang="en-US" sz="800" dirty="0" smtClean="0">
              <a:latin typeface="Georgia" pitchFamily="18" charset="0"/>
            </a:endParaRPr>
          </a:p>
          <a:p>
            <a:pPr marL="0" lvl="1" indent="-329184" eaLnBrk="1" hangingPunct="1"/>
            <a:r>
              <a:rPr lang="en-US" sz="2400" dirty="0" smtClean="0">
                <a:latin typeface="Georgia" pitchFamily="18" charset="0"/>
              </a:rPr>
              <a:t>2. Suffering and conflict originate from craving for pleasure</a:t>
            </a:r>
          </a:p>
          <a:p>
            <a:pPr marL="0" lvl="1" indent="-329184" eaLnBrk="1" hangingPunct="1"/>
            <a:endParaRPr lang="en-US" sz="800" dirty="0" smtClean="0">
              <a:latin typeface="Georgia" pitchFamily="18" charset="0"/>
            </a:endParaRPr>
          </a:p>
          <a:p>
            <a:pPr marL="0" lvl="1" indent="-329184" eaLnBrk="1" hangingPunct="1"/>
            <a:r>
              <a:rPr lang="en-US" sz="2400" dirty="0" smtClean="0">
                <a:latin typeface="Georgia" pitchFamily="18" charset="0"/>
              </a:rPr>
              <a:t>3. Cessation of suffering (Nirvana) comes from rooting out these desires</a:t>
            </a:r>
          </a:p>
          <a:p>
            <a:pPr marL="0" lvl="1" indent="-329184" eaLnBrk="1" hangingPunct="1"/>
            <a:endParaRPr lang="en-US" sz="800" dirty="0" smtClean="0">
              <a:latin typeface="Georgia" pitchFamily="18" charset="0"/>
            </a:endParaRPr>
          </a:p>
          <a:p>
            <a:pPr marL="0" lvl="1" indent="-329184" eaLnBrk="1" hangingPunct="1"/>
            <a:r>
              <a:rPr lang="en-US" sz="2400" dirty="0" smtClean="0">
                <a:latin typeface="Georgia" pitchFamily="18" charset="0"/>
              </a:rPr>
              <a:t>4. Suffering ceases by observing the Eight Fold Path</a:t>
            </a:r>
            <a:endParaRPr lang="en-US" sz="2400" dirty="0">
              <a:latin typeface="Georgia" pitchFamily="18" charset="0"/>
            </a:endParaRPr>
          </a:p>
        </p:txBody>
      </p:sp>
      <p:pic>
        <p:nvPicPr>
          <p:cNvPr id="19" name="Picture 4" descr="india buddh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68232" y="1647134"/>
            <a:ext cx="2919413" cy="38401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11150" y="1298985"/>
            <a:ext cx="2415096" cy="3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Buddhism</a:t>
            </a: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63470" y="1937273"/>
            <a:ext cx="533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The Eight Fold Path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understanding or views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intention (aim) and thought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speech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conduct or action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means of livelihood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endeavor or effort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mindfulness</a:t>
            </a:r>
          </a:p>
          <a:p>
            <a:pPr marL="914400" marR="0" lvl="1" indent="-4572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 meditation or concentration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312" y="2858843"/>
            <a:ext cx="2653105" cy="265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Religion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211150" y="1298985"/>
            <a:ext cx="2415096" cy="3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542A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Buddhism</a:t>
            </a:r>
          </a:p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69812" y="2172619"/>
            <a:ext cx="410404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Led to a focus on self improvement and an avoidance of suffering (or risk or creativity).</a:t>
            </a:r>
          </a:p>
          <a:p>
            <a:pPr eaLnBrk="1" hangingPunct="1"/>
            <a:endParaRPr lang="en-US" sz="1600" dirty="0" smtClean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eaLnBrk="1" hangingPunct="1"/>
            <a:r>
              <a:rPr lang="en-US" sz="28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Led to a focus on nature and human place in the overall scheme of life.</a:t>
            </a:r>
            <a:endParaRPr lang="en-US" sz="2800" dirty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4" name="Picture 13" descr="Dharma_wheel WM.jpg"/>
          <p:cNvPicPr>
            <a:picLocks noChangeAspect="1"/>
          </p:cNvPicPr>
          <p:nvPr/>
        </p:nvPicPr>
        <p:blipFill>
          <a:blip r:embed="rId4" cstate="print"/>
          <a:srcRect l="25118" t="18193" r="19294"/>
          <a:stretch>
            <a:fillRect/>
          </a:stretch>
        </p:blipFill>
        <p:spPr>
          <a:xfrm>
            <a:off x="860611" y="2280621"/>
            <a:ext cx="3388659" cy="3118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18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India’s Great Technical Gifts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92752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Georgia" pitchFamily="18" charset="0"/>
              </a:rPr>
              <a:t>Single digit numbers</a:t>
            </a:r>
          </a:p>
          <a:p>
            <a:pPr algn="ctr"/>
            <a:r>
              <a:rPr lang="en-US" sz="3200" dirty="0">
                <a:latin typeface="Georgia" pitchFamily="18" charset="0"/>
              </a:rPr>
              <a:t> (rather than counting)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59553" y="1301663"/>
            <a:ext cx="11403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dirty="0" smtClean="0">
                <a:latin typeface="Verdana" pitchFamily="34" charset="0"/>
              </a:rPr>
              <a:t>0</a:t>
            </a:r>
            <a:endParaRPr lang="en-US" sz="25000" dirty="0">
              <a:latin typeface="Verdana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632127" y="2517772"/>
            <a:ext cx="37148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Verdana" pitchFamily="34" charset="0"/>
              </a:rPr>
              <a:t>Zero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18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Egyptian Numbers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7981" y="1418234"/>
            <a:ext cx="56208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sz="36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32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Counting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32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Measuring land and volumes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32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Measuring time</a:t>
            </a:r>
            <a:endParaRPr lang="en-US" sz="3200" dirty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068" y="3492605"/>
            <a:ext cx="5359101" cy="3008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18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Numbers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2" name="Picture 51" descr="Zero 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385" y="1045029"/>
            <a:ext cx="2603711" cy="4071257"/>
          </a:xfrm>
          <a:prstGeom prst="rect">
            <a:avLst/>
          </a:prstGeom>
        </p:spPr>
      </p:pic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3349626" y="2177143"/>
            <a:ext cx="5500460" cy="21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542A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Zero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as a number was a concept thought to be evil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What is zero time?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What is zero area?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6466" y="584484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Indus River Valley Civilization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1335088" y="2543175"/>
            <a:ext cx="2133600" cy="216535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 t="1943" r="8658"/>
          <a:stretch>
            <a:fillRect/>
          </a:stretch>
        </p:blipFill>
        <p:spPr>
          <a:xfrm>
            <a:off x="585970" y="1656678"/>
            <a:ext cx="4448607" cy="4163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714184" y="1700397"/>
            <a:ext cx="4038600" cy="155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542A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Dravidian society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About 2500 BC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18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Numbers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96343" y="1469295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 sz="3200" dirty="0" smtClean="0">
                <a:solidFill>
                  <a:srgbClr val="542A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The math of zero</a:t>
            </a:r>
          </a:p>
          <a:p>
            <a:pPr eaLnBrk="1" hangingPunct="1"/>
            <a:endParaRPr lang="en-US" sz="1000" dirty="0" smtClean="0">
              <a:solidFill>
                <a:srgbClr val="542A00"/>
              </a:solidFill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lvl="1" eaLnBrk="1" hangingPunct="1"/>
            <a:r>
              <a:rPr lang="en-US" sz="2800" dirty="0" smtClean="0">
                <a:latin typeface="Georgia" pitchFamily="18" charset="0"/>
              </a:rPr>
              <a:t>How can a number plus itself not change value?</a:t>
            </a:r>
          </a:p>
          <a:p>
            <a:pPr lvl="1" eaLnBrk="1" hangingPunct="1"/>
            <a:endParaRPr lang="en-US" sz="1000" dirty="0" smtClean="0">
              <a:latin typeface="Georgia" pitchFamily="18" charset="0"/>
            </a:endParaRPr>
          </a:p>
          <a:p>
            <a:pPr lvl="1" eaLnBrk="1" hangingPunct="1"/>
            <a:r>
              <a:rPr lang="en-US" sz="2800" dirty="0" smtClean="0">
                <a:latin typeface="Georgia" pitchFamily="18" charset="0"/>
              </a:rPr>
              <a:t>How can a number times any other number also equal the first number alone?</a:t>
            </a:r>
          </a:p>
          <a:p>
            <a:pPr lvl="1" eaLnBrk="1" hangingPunct="1"/>
            <a:endParaRPr lang="en-US" sz="1000" dirty="0" smtClean="0">
              <a:latin typeface="Georgia" pitchFamily="18" charset="0"/>
            </a:endParaRPr>
          </a:p>
          <a:p>
            <a:pPr lvl="1" eaLnBrk="1" hangingPunct="1"/>
            <a:r>
              <a:rPr lang="en-US" sz="2800" dirty="0" smtClean="0">
                <a:latin typeface="Georgia" pitchFamily="18" charset="0"/>
              </a:rPr>
              <a:t>What is meant by a number divided by zero?</a:t>
            </a:r>
            <a:endParaRPr lang="en-US" sz="2800" dirty="0">
              <a:latin typeface="Georgia" pitchFamily="18" charset="0"/>
            </a:endParaRPr>
          </a:p>
        </p:txBody>
      </p:sp>
      <p:pic>
        <p:nvPicPr>
          <p:cNvPr id="11" name="Picture 10" descr="Zero 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385" y="1045029"/>
            <a:ext cx="2603711" cy="407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18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Indian Numbers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Zero 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385" y="1045029"/>
            <a:ext cx="2603711" cy="407125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243943" y="1371604"/>
            <a:ext cx="54755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542A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Hinduism understood concepts of zero.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In Hinduism, the world was created out of a void, so nothing (vacuum) was an acceptable concept.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In Hinduism, the soul of god fills all space, so infinity is acceptable.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542A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Indian thinking was able to divorce arithmetic from counting and geometry.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This also allowed negative numbers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18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Indian Numbers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741710" y="3242290"/>
            <a:ext cx="5279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500" dirty="0" smtClean="0">
                <a:solidFill>
                  <a:srgbClr val="542A00"/>
                </a:solidFill>
                <a:latin typeface="Maiandra GD" pitchFamily="34" charset="0"/>
              </a:rPr>
              <a:t>1234567890</a:t>
            </a:r>
            <a:endParaRPr lang="en-US" sz="6000" b="1" spc="500" dirty="0">
              <a:solidFill>
                <a:srgbClr val="542A00"/>
              </a:solidFill>
              <a:latin typeface="Maiandra GD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t="9150" b="6365"/>
          <a:stretch>
            <a:fillRect/>
          </a:stretch>
        </p:blipFill>
        <p:spPr bwMode="auto">
          <a:xfrm>
            <a:off x="1875971" y="4974773"/>
            <a:ext cx="6224588" cy="158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1766894" y="1260249"/>
            <a:ext cx="6723969" cy="354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Conceptualizing a different number for each numeral from 0 to 9.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 This saved using “tick marks.”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 This facilitated arithmetic.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 Example: Multiply these Roman numerals.</a:t>
            </a:r>
          </a:p>
          <a:p>
            <a:pPr marL="914400" marR="0" lvl="2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IX by XLII</a:t>
            </a:r>
          </a:p>
          <a:p>
            <a:pPr marL="914400" marR="0" lvl="2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9 by 42 = 378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We get our “Arabic” numbers from India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18860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Chinese Civilizations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0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6029" y="1426935"/>
            <a:ext cx="63246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4447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Writing</a:t>
            </a:r>
          </a:p>
          <a:p>
            <a:pPr lvl="0" algn="ctr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Shang Dynasty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05199" y="1665517"/>
            <a:ext cx="5421087" cy="447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Chinese Writing System developed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 Over 50,000 characters, but good literacy requires only 5,000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 Used in much of Asia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Discussion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How would such a writing system affect creativity?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9" descr="Chin char XingshuLantingxv WM.jpg"/>
          <p:cNvPicPr>
            <a:picLocks noChangeAspect="1"/>
          </p:cNvPicPr>
          <p:nvPr/>
        </p:nvPicPr>
        <p:blipFill>
          <a:blip r:embed="rId4" cstate="print">
            <a:lum contrast="32000"/>
          </a:blip>
          <a:stretch>
            <a:fillRect/>
          </a:stretch>
        </p:blipFill>
        <p:spPr>
          <a:xfrm>
            <a:off x="710292" y="1650218"/>
            <a:ext cx="2479221" cy="3626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hinese char WM.png"/>
          <p:cNvPicPr>
            <a:picLocks noChangeAspect="1"/>
          </p:cNvPicPr>
          <p:nvPr/>
        </p:nvPicPr>
        <p:blipFill>
          <a:blip r:embed="rId5" cstate="print"/>
          <a:srcRect b="49666"/>
          <a:stretch>
            <a:fillRect/>
          </a:stretch>
        </p:blipFill>
        <p:spPr>
          <a:xfrm>
            <a:off x="900790" y="5331277"/>
            <a:ext cx="2038350" cy="1025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hinese create script p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2303" y="2279904"/>
            <a:ext cx="4257327" cy="140208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362775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China Writing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4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1"/>
          <p:cNvSpPr txBox="1">
            <a:spLocks noChangeArrowheads="1"/>
          </p:cNvSpPr>
          <p:nvPr/>
        </p:nvSpPr>
        <p:spPr bwMode="auto">
          <a:xfrm>
            <a:off x="1395186" y="1470932"/>
            <a:ext cx="63065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Georgia" pitchFamily="18" charset="0"/>
              </a:rPr>
              <a:t>Building thoughts into new words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1247775" y="4029528"/>
            <a:ext cx="16652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To create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46413" y="4059691"/>
            <a:ext cx="28873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To make or build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15038" y="4043816"/>
            <a:ext cx="1543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Strength</a:t>
            </a:r>
          </a:p>
        </p:txBody>
      </p:sp>
      <p:cxnSp>
        <p:nvCxnSpPr>
          <p:cNvPr id="17" name="Straight Arrow Connector 16"/>
          <p:cNvCxnSpPr>
            <a:stCxn id="14" idx="0"/>
          </p:cNvCxnSpPr>
          <p:nvPr/>
        </p:nvCxnSpPr>
        <p:spPr>
          <a:xfrm rot="5400000" flipH="1" flipV="1">
            <a:off x="2233613" y="3426278"/>
            <a:ext cx="449262" cy="7572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383251" y="3844263"/>
            <a:ext cx="501959" cy="254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6" idx="0"/>
          </p:cNvCxnSpPr>
          <p:nvPr/>
        </p:nvCxnSpPr>
        <p:spPr>
          <a:xfrm rot="16200000" flipV="1">
            <a:off x="6333332" y="3590584"/>
            <a:ext cx="509588" cy="3968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62175" y="5183641"/>
            <a:ext cx="17299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Creativity</a:t>
            </a:r>
          </a:p>
        </p:txBody>
      </p:sp>
      <p:cxnSp>
        <p:nvCxnSpPr>
          <p:cNvPr id="21" name="Straight Arrow Connector 20"/>
          <p:cNvCxnSpPr>
            <a:endCxn id="20" idx="0"/>
          </p:cNvCxnSpPr>
          <p:nvPr/>
        </p:nvCxnSpPr>
        <p:spPr>
          <a:xfrm>
            <a:off x="2222500" y="4523241"/>
            <a:ext cx="804656" cy="660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197225" y="4599441"/>
            <a:ext cx="809625" cy="5984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370513" y="5109028"/>
            <a:ext cx="17155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Georgia" pitchFamily="18" charset="0"/>
              </a:rPr>
              <a:t>Ingenuity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0650" y="5409066"/>
            <a:ext cx="128905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5933282" y="4606584"/>
            <a:ext cx="493712" cy="479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265239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Way of Living</a:t>
            </a:r>
          </a:p>
          <a:p>
            <a:pPr lvl="0" algn="ctr">
              <a:lnSpc>
                <a:spcPct val="90000"/>
              </a:lnSpc>
            </a:pPr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Zhou Dynasty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1264920"/>
            <a:ext cx="9144000" cy="183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Mandate of Heaven</a:t>
            </a:r>
          </a:p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A perfect plan that, </a:t>
            </a:r>
          </a:p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if followed by the ruler and the people, </a:t>
            </a:r>
          </a:p>
          <a:p>
            <a:pPr marL="0" marR="0" lvl="1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brings blessings</a:t>
            </a:r>
          </a:p>
        </p:txBody>
      </p:sp>
      <p:pic>
        <p:nvPicPr>
          <p:cNvPr id="12" name="Picture 11" descr="Lao_Tzu_-_Project_Gutenberg_eText_15250 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340864" y="3420555"/>
            <a:ext cx="1975103" cy="2955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Konfuzius-1770 W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8576" y="3420555"/>
            <a:ext cx="2109217" cy="297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047331" y="5670542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rgbClr val="6000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Lao Tzu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19345" y="5670542"/>
            <a:ext cx="20473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rgbClr val="6000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Confucius</a:t>
            </a:r>
            <a:endParaRPr lang="en-US" sz="2800" b="1" kern="0" dirty="0">
              <a:solidFill>
                <a:srgbClr val="600000"/>
              </a:solidFill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387159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Way of Living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Konfuzius-1770 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328" y="1994090"/>
            <a:ext cx="2467017" cy="3480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898392" y="2109216"/>
            <a:ext cx="5074920" cy="405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Kung Fu-Tzu (Master Kung)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Developed a system of good government, which was based on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Honesty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Dependability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Hard work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Loyalty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542A00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Bureaucrats became more powerful than generals.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5680" y="1365504"/>
            <a:ext cx="44378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kern="0" dirty="0" smtClean="0">
                <a:solidFill>
                  <a:srgbClr val="6000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Confucius </a:t>
            </a:r>
            <a:r>
              <a:rPr lang="en-US" sz="2800" kern="0" dirty="0" smtClean="0">
                <a:solidFill>
                  <a:srgbClr val="6000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(551-479 BC)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240855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err="1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Confucism</a:t>
            </a:r>
            <a:endParaRPr lang="en-US" sz="3200" b="1" dirty="0" smtClean="0">
              <a:solidFill>
                <a:srgbClr val="600000"/>
              </a:solidFill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Relationships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 descr="Konfuzius-1770 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056" y="1770738"/>
            <a:ext cx="2832776" cy="3996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19728" y="1317879"/>
            <a:ext cx="5029200" cy="546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1500" marR="0" lvl="0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Father and son</a:t>
            </a:r>
          </a:p>
          <a:p>
            <a:pPr marL="971550" marR="0" lvl="1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Kindness from father to son</a:t>
            </a:r>
          </a:p>
          <a:p>
            <a:pPr marL="971550" marR="0" lvl="1" indent="-5143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Filial devotion from son to father</a:t>
            </a:r>
          </a:p>
          <a:p>
            <a:pPr marL="571500" marR="0" lvl="0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Siblings</a:t>
            </a:r>
          </a:p>
          <a:p>
            <a:pPr marL="971550" marR="0" lvl="1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Gentleness in older brother</a:t>
            </a:r>
          </a:p>
          <a:p>
            <a:pPr marL="971550" marR="0" lvl="1" indent="-5143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Humility in younger brother</a:t>
            </a:r>
          </a:p>
          <a:p>
            <a:pPr marL="571500" marR="0" lvl="0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Husband and wife</a:t>
            </a:r>
          </a:p>
          <a:p>
            <a:pPr marL="971550" marR="0" lvl="1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Righteous behavior in the husband</a:t>
            </a:r>
          </a:p>
          <a:p>
            <a:pPr marL="971550" marR="0" lvl="1" indent="-5143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Obedience in the wife</a:t>
            </a:r>
          </a:p>
          <a:p>
            <a:pPr marL="571500" marR="0" lvl="0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Elder and junior</a:t>
            </a:r>
          </a:p>
          <a:p>
            <a:pPr marL="971550" marR="0" lvl="1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Consideration among elders</a:t>
            </a:r>
          </a:p>
          <a:p>
            <a:pPr marL="971550" marR="0" lvl="1" indent="-5143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Deference among juniors</a:t>
            </a:r>
          </a:p>
          <a:p>
            <a:pPr marL="571500" marR="0" lvl="0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Ruler and subject</a:t>
            </a:r>
          </a:p>
          <a:p>
            <a:pPr marL="971550" marR="0" lvl="1" indent="-51435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Benevolence in rulers</a:t>
            </a:r>
          </a:p>
          <a:p>
            <a:pPr marL="971550" marR="0" lvl="1" indent="-51435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Loyalty among subjects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240855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Way of Living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102608" y="1429830"/>
            <a:ext cx="451713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542A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Lao-Tzu: Taoism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542A00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Lived about the same time as Confucius.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Teachings known as 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Tao Te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Ching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or 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The Way.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457200" marR="0" lvl="1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Nature is the great teacher. </a:t>
            </a:r>
          </a:p>
          <a:p>
            <a:pPr marL="457200" marR="0" lvl="1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457200" marR="0" lvl="1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By observing nature we can find the correct path in life.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</p:txBody>
      </p:sp>
      <p:pic>
        <p:nvPicPr>
          <p:cNvPr id="12" name="Picture 11" descr="Lao_Tzu_-_Project_Gutenberg_eText_15250 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14399" y="1567371"/>
            <a:ext cx="2740891" cy="4101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6466" y="584484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Aryans (1750 BC)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1335088" y="2543175"/>
            <a:ext cx="2133600" cy="216535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14" name="Picture 13" descr="530px-India_physical_map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610" y="1344735"/>
            <a:ext cx="4539726" cy="5130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485017" y="1420009"/>
            <a:ext cx="2474258" cy="656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</a:rPr>
              <a:t>Indo-Aryan Migration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Verdana" pitchFamily="34" charset="0"/>
              </a:rPr>
              <a:t>Into India, c. 1750 BC</a:t>
            </a:r>
            <a:endParaRPr lang="en-US" sz="16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2290326">
            <a:off x="559399" y="2528047"/>
            <a:ext cx="1936376" cy="24742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6353651">
            <a:off x="871919" y="3123067"/>
            <a:ext cx="1086227" cy="23789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3008" y="2282415"/>
            <a:ext cx="1106245" cy="60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Verdana" pitchFamily="34" charset="0"/>
              </a:rPr>
              <a:t>Plateau </a:t>
            </a:r>
          </a:p>
          <a:p>
            <a:pPr algn="ctr">
              <a:lnSpc>
                <a:spcPct val="90000"/>
              </a:lnSpc>
            </a:pPr>
            <a:r>
              <a:rPr lang="en-US" sz="1400" dirty="0" smtClean="0">
                <a:solidFill>
                  <a:schemeClr val="tx1"/>
                </a:solidFill>
                <a:latin typeface="Verdana" pitchFamily="34" charset="0"/>
              </a:rPr>
              <a:t>of Iran</a:t>
            </a:r>
            <a:endParaRPr lang="en-US" sz="14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16942" y="4091492"/>
            <a:ext cx="1106245" cy="60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Bay of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Bengal</a:t>
            </a:r>
            <a:endParaRPr lang="en-US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46903" y="4211618"/>
            <a:ext cx="1106245" cy="60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Deccan Plateau</a:t>
            </a:r>
            <a:endParaRPr lang="en-US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0381" y="4120175"/>
            <a:ext cx="1106245" cy="616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Arabian Sea</a:t>
            </a:r>
            <a:endParaRPr lang="en-US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405521">
            <a:off x="2490396" y="2727064"/>
            <a:ext cx="1106245" cy="60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Himalayas</a:t>
            </a:r>
            <a:endParaRPr lang="en-US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56272" y="3713178"/>
            <a:ext cx="1283746" cy="342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Vindhya Mts.</a:t>
            </a:r>
            <a:endParaRPr lang="en-US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9610637">
            <a:off x="772757" y="1574201"/>
            <a:ext cx="1283746" cy="342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Hindu Kush</a:t>
            </a:r>
            <a:endParaRPr lang="en-US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10523" y="5482813"/>
            <a:ext cx="1106245" cy="60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Verdana" pitchFamily="34" charset="0"/>
              </a:rPr>
              <a:t>INDIAN OCEAN</a:t>
            </a:r>
            <a:endParaRPr lang="en-US" sz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5308600" y="1409700"/>
            <a:ext cx="3670300" cy="4914900"/>
          </a:xfrm>
        </p:spPr>
        <p:txBody>
          <a:bodyPr/>
          <a:lstStyle/>
          <a:p>
            <a:pPr marL="0" lvl="0" indent="0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Invasion by Indo-European tribes (Aryans)</a:t>
            </a:r>
          </a:p>
          <a:p>
            <a:pPr marL="400050" lvl="1" indent="0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War-like</a:t>
            </a:r>
          </a:p>
          <a:p>
            <a:pPr marL="0" lvl="0" indent="0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Changed from urban to village society</a:t>
            </a:r>
          </a:p>
          <a:p>
            <a:pPr marL="0" lvl="0" indent="0" eaLnBrk="1" hangingPunct="1">
              <a:buFont typeface="Arial" pitchFamily="34" charset="0"/>
              <a:buChar char="•"/>
              <a:defRPr/>
            </a:pPr>
            <a:r>
              <a:rPr lang="en-US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Preservation of  culture?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240855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Way of Living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 descr="Lao_Tzu_-_Project_Gutenberg_eText_15250 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14399" y="1567371"/>
            <a:ext cx="2740891" cy="4101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523744" y="1140270"/>
            <a:ext cx="4364736" cy="87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Taoism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45466" y="1853184"/>
            <a:ext cx="4607221" cy="4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wu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kumimoji="0" lang="en-US" sz="3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wei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= non-action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Abstaining from activity that is out of harmony with the ongoing cosmic process</a:t>
            </a:r>
          </a:p>
          <a:p>
            <a:pPr marL="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9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0" marR="0" lvl="1" indent="-28575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"By non-action everything can be done."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240855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Way of Living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29184" y="1175111"/>
            <a:ext cx="881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The world is ruled by letting things take their course.  </a:t>
            </a:r>
          </a:p>
          <a:p>
            <a:pPr algn="ctr"/>
            <a:r>
              <a:rPr lang="en-US" sz="2800" i="1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It cannot be ruled by interfering.</a:t>
            </a:r>
            <a:endParaRPr lang="en-US" sz="2800" i="1" dirty="0">
              <a:latin typeface="Georgia" pitchFamily="18" charset="0"/>
            </a:endParaRPr>
          </a:p>
        </p:txBody>
      </p:sp>
      <p:pic>
        <p:nvPicPr>
          <p:cNvPr id="15" name="Picture 14" descr="Reid Fal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6560" y="2234184"/>
            <a:ext cx="5701792" cy="4276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26" y="1560576"/>
            <a:ext cx="3842766" cy="384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Donut 13"/>
          <p:cNvSpPr/>
          <p:nvPr/>
        </p:nvSpPr>
        <p:spPr>
          <a:xfrm>
            <a:off x="-938784" y="134112"/>
            <a:ext cx="6705600" cy="670560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240855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Taoism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297680" y="1837945"/>
            <a:ext cx="3919728" cy="290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	</a:t>
            </a:r>
            <a:r>
              <a:rPr kumimoji="0" lang="en-US" sz="3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When the effective leader is </a:t>
            </a:r>
            <a:r>
              <a:rPr kumimoji="0" lang="en-US" sz="3400" b="0" i="1" u="none" strike="noStrike" kern="0" cap="none" spc="1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finished with his </a:t>
            </a:r>
            <a:r>
              <a:rPr kumimoji="0" lang="en-US" sz="3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work, the people say it happened naturally.</a:t>
            </a:r>
            <a:endParaRPr kumimoji="0" lang="en-US" sz="3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9536" y="5425440"/>
            <a:ext cx="4267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0" dirty="0" smtClean="0"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rPr>
              <a:t>Lao Tzu, quoted in Thorpe, Scott, </a:t>
            </a:r>
            <a:r>
              <a:rPr lang="en-US" sz="1100" i="1" kern="0" dirty="0" smtClean="0"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rPr>
              <a:t>How to Think Like Einstein</a:t>
            </a:r>
            <a:r>
              <a:rPr lang="en-US" sz="1100" kern="0" dirty="0" smtClean="0"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rPr>
              <a:t>, Barnes &amp; Noble Books, Inc., 2000, p.172.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414168" y="240855"/>
            <a:ext cx="8229600" cy="8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Way of Living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02336" y="1316736"/>
            <a:ext cx="2133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Yin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Verdana" pitchFamily="34" charset="0"/>
              <a:cs typeface="Verdana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Feminine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Earth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Moon 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Night 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Winter 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Moisture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Coolness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Interior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Intuition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Contractive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Conservative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Responsive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Cooperative</a:t>
            </a:r>
          </a:p>
          <a:p>
            <a:pPr marL="0" marR="0" lvl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Verdana" pitchFamily="34" charset="0"/>
                <a:cs typeface="Verdana" pitchFamily="34" charset="0"/>
              </a:rPr>
              <a:t>Synthesizing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327648" y="1219200"/>
            <a:ext cx="209702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600000"/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Yang</a:t>
            </a:r>
          </a:p>
          <a:p>
            <a:endParaRPr lang="en-US" sz="1000" u="sng" dirty="0">
              <a:latin typeface="Georgia" pitchFamily="18" charset="0"/>
              <a:ea typeface="Verdana" pitchFamily="34" charset="0"/>
              <a:cs typeface="Verdana" pitchFamily="34" charset="0"/>
            </a:endParaRP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Male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Heaven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Sun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Day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Summer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Dryness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Warmth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Surface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Rational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Expansive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Demanding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Aggressive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Competitive</a:t>
            </a:r>
          </a:p>
          <a:p>
            <a:r>
              <a:rPr lang="en-US" sz="2000" dirty="0">
                <a:latin typeface="Georgia" pitchFamily="18" charset="0"/>
                <a:ea typeface="Verdana" pitchFamily="34" charset="0"/>
                <a:cs typeface="Verdana" pitchFamily="34" charset="0"/>
              </a:rPr>
              <a:t>Analytical</a:t>
            </a:r>
          </a:p>
        </p:txBody>
      </p:sp>
      <p:pic>
        <p:nvPicPr>
          <p:cNvPr id="9" name="Picture 8" descr="Yin Yang 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021256" y="2374413"/>
            <a:ext cx="2675619" cy="2693578"/>
          </a:xfrm>
          <a:prstGeom prst="rect">
            <a:avLst/>
          </a:prstGeom>
        </p:spPr>
      </p:pic>
      <p:pic>
        <p:nvPicPr>
          <p:cNvPr id="16" name="Picture 15" descr="Celtic_Gold-plated Yin Yang W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83740" y="2310169"/>
            <a:ext cx="754695" cy="779520"/>
          </a:xfrm>
          <a:prstGeom prst="rect">
            <a:avLst/>
          </a:prstGeom>
        </p:spPr>
      </p:pic>
      <p:pic>
        <p:nvPicPr>
          <p:cNvPr id="17" name="Picture 16" descr="Celtic_Gold-plated Yin Yang W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7663663" y="2310169"/>
            <a:ext cx="754695" cy="77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0" y="362775"/>
            <a:ext cx="8643768" cy="77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0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China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0832" y="1200752"/>
            <a:ext cx="3889248" cy="215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Wen</a:t>
            </a:r>
          </a:p>
          <a:p>
            <a:pPr marL="0" marR="0" lvl="2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Human way.</a:t>
            </a:r>
          </a:p>
          <a:p>
            <a:pPr marL="0" marR="0" lvl="2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</a:endParaRPr>
          </a:p>
          <a:p>
            <a:pPr marL="0" marR="0" lvl="2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People adjust nature.</a:t>
            </a:r>
          </a:p>
          <a:p>
            <a:pPr marL="0" marR="0" lvl="2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</a:endParaRPr>
          </a:p>
          <a:p>
            <a:pPr marL="0" marR="0" lvl="2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</a:endParaRPr>
          </a:p>
          <a:p>
            <a:pPr marL="0" marR="0" lvl="2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Government tries to adjust the world to better people's lives.</a:t>
            </a:r>
          </a:p>
          <a:p>
            <a:pPr marL="0" marR="0" lvl="2" indent="0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</a:endParaRPr>
          </a:p>
        </p:txBody>
      </p:sp>
      <p:pic>
        <p:nvPicPr>
          <p:cNvPr id="12" name="Picture 11" descr="Chinese A_part_of_Giant_Traditional_Chinese_Painting6 WM.jpg"/>
          <p:cNvPicPr>
            <a:picLocks noChangeAspect="1"/>
          </p:cNvPicPr>
          <p:nvPr/>
        </p:nvPicPr>
        <p:blipFill>
          <a:blip r:embed="rId4" cstate="print">
            <a:lum bright="12000" contrast="21000"/>
          </a:blip>
          <a:srcRect b="5634"/>
          <a:stretch>
            <a:fillRect/>
          </a:stretch>
        </p:blipFill>
        <p:spPr>
          <a:xfrm>
            <a:off x="1754124" y="3840480"/>
            <a:ext cx="5571218" cy="2633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760976" y="1200752"/>
            <a:ext cx="4187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Li</a:t>
            </a:r>
          </a:p>
          <a:p>
            <a:pPr marL="0" lvl="2">
              <a:spcBef>
                <a:spcPts val="0"/>
              </a:spcBef>
              <a:defRPr/>
            </a:pPr>
            <a:r>
              <a:rPr lang="en-US" sz="2400" kern="0" dirty="0" smtClean="0">
                <a:latin typeface="Georgia" pitchFamily="18" charset="0"/>
                <a:ea typeface="ＭＳ Ｐゴシック" pitchFamily="-112" charset="-128"/>
              </a:rPr>
              <a:t>Nature's way.</a:t>
            </a:r>
          </a:p>
          <a:p>
            <a:pPr marL="0" lvl="2">
              <a:spcBef>
                <a:spcPts val="0"/>
              </a:spcBef>
              <a:defRPr/>
            </a:pPr>
            <a:endParaRPr lang="en-US" sz="400" kern="0" dirty="0" smtClean="0">
              <a:latin typeface="Georgia" pitchFamily="18" charset="0"/>
              <a:ea typeface="ＭＳ Ｐゴシック" pitchFamily="-112" charset="-128"/>
            </a:endParaRPr>
          </a:p>
          <a:p>
            <a:pPr marL="0" lvl="2">
              <a:spcBef>
                <a:spcPts val="0"/>
              </a:spcBef>
              <a:defRPr/>
            </a:pPr>
            <a:r>
              <a:rPr lang="en-US" sz="2400" kern="0" dirty="0" smtClean="0">
                <a:latin typeface="Georgia" pitchFamily="18" charset="0"/>
                <a:ea typeface="ＭＳ Ｐゴシック" pitchFamily="-112" charset="-128"/>
              </a:rPr>
              <a:t>Minimal human intervention.</a:t>
            </a:r>
          </a:p>
          <a:p>
            <a:pPr marL="0" lvl="2">
              <a:spcBef>
                <a:spcPts val="0"/>
              </a:spcBef>
              <a:defRPr/>
            </a:pPr>
            <a:endParaRPr lang="en-US" sz="400" kern="0" dirty="0" smtClean="0">
              <a:latin typeface="Georgia" pitchFamily="18" charset="0"/>
              <a:ea typeface="ＭＳ Ｐゴシック" pitchFamily="-112" charset="-128"/>
            </a:endParaRPr>
          </a:p>
          <a:p>
            <a:pPr marL="0" lvl="2">
              <a:spcBef>
                <a:spcPts val="0"/>
              </a:spcBef>
              <a:defRPr/>
            </a:pPr>
            <a:r>
              <a:rPr lang="en-US" sz="2400" kern="0" dirty="0" smtClean="0">
                <a:latin typeface="Georgia" pitchFamily="18" charset="0"/>
                <a:ea typeface="ＭＳ Ｐゴシック" pitchFamily="-112" charset="-128"/>
              </a:rPr>
              <a:t>Government creates environment where nature's way can succeed.</a:t>
            </a:r>
            <a:endParaRPr lang="en-US" sz="2400" kern="0" dirty="0">
              <a:latin typeface="Georgia" pitchFamily="18" charset="0"/>
              <a:ea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0" y="362775"/>
            <a:ext cx="9144000" cy="77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Way of Living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0" y="123926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600000"/>
                </a:solidFill>
                <a:latin typeface="Georgia" pitchFamily="18" charset="0"/>
              </a:rPr>
              <a:t>Comparison</a:t>
            </a:r>
            <a:endParaRPr lang="en-US" sz="3200" b="1" dirty="0">
              <a:solidFill>
                <a:srgbClr val="600000"/>
              </a:solidFill>
              <a:latin typeface="Georgia" pitchFamily="18" charset="0"/>
            </a:endParaRPr>
          </a:p>
        </p:txBody>
      </p:sp>
      <p:sp>
        <p:nvSpPr>
          <p:cNvPr id="13" name="Rectangle 1027"/>
          <p:cNvSpPr txBox="1">
            <a:spLocks noChangeArrowheads="1"/>
          </p:cNvSpPr>
          <p:nvPr/>
        </p:nvSpPr>
        <p:spPr bwMode="auto">
          <a:xfrm>
            <a:off x="359664" y="3371406"/>
            <a:ext cx="4038600" cy="2127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Government—do more by doing nothing</a:t>
            </a: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L="0" marR="0" lvl="0" indent="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Man’s relationship to nature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028"/>
          <p:cNvSpPr txBox="1">
            <a:spLocks noChangeArrowheads="1"/>
          </p:cNvSpPr>
          <p:nvPr/>
        </p:nvSpPr>
        <p:spPr>
          <a:xfrm>
            <a:off x="4779264" y="3371406"/>
            <a:ext cx="4038600" cy="1956498"/>
          </a:xfrm>
          <a:prstGeom prst="rect">
            <a:avLst/>
          </a:prstGeom>
        </p:spPr>
        <p:txBody>
          <a:bodyPr/>
          <a:lstStyle/>
          <a:p>
            <a:pPr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Government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Times New Roman" pitchFamily="-112" charset="0"/>
                <a:cs typeface="Times New Roman" pitchFamily="-112" charset="0"/>
              </a:rPr>
              <a:t>─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do more, but do it better</a:t>
            </a:r>
          </a:p>
          <a:p>
            <a:pPr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Man’s relationship to man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Text Box 1031"/>
          <p:cNvSpPr txBox="1">
            <a:spLocks noChangeArrowheads="1"/>
          </p:cNvSpPr>
          <p:nvPr/>
        </p:nvSpPr>
        <p:spPr bwMode="auto">
          <a:xfrm>
            <a:off x="1271016" y="5571744"/>
            <a:ext cx="6657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Both groups were relatively </a:t>
            </a:r>
            <a:r>
              <a:rPr lang="en-US" sz="3200" dirty="0" smtClean="0">
                <a:solidFill>
                  <a:srgbClr val="0070C0"/>
                </a:solidFill>
              </a:rPr>
              <a:t>pacifist.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6" name="Picture 15" descr="Konfuzius-1770 WM.jpg"/>
          <p:cNvPicPr>
            <a:picLocks noChangeAspect="1"/>
          </p:cNvPicPr>
          <p:nvPr/>
        </p:nvPicPr>
        <p:blipFill>
          <a:blip r:embed="rId4" cstate="print"/>
          <a:srcRect l="3269" r="4929"/>
          <a:stretch>
            <a:fillRect/>
          </a:stretch>
        </p:blipFill>
        <p:spPr>
          <a:xfrm>
            <a:off x="7498080" y="1408875"/>
            <a:ext cx="1146048" cy="1761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Lao_Tzu_-_Project_Gutenberg_eText_15250 W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24252" y="1381800"/>
            <a:ext cx="1194819" cy="1788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2849880" y="2194560"/>
            <a:ext cx="1548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kern="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Taoism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18304" y="2194560"/>
            <a:ext cx="3011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kern="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Confucianism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1914144" y="374967"/>
            <a:ext cx="5193792" cy="77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Forming an Empire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468624" y="2112723"/>
            <a:ext cx="5065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32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Qin emperor </a:t>
            </a:r>
            <a:r>
              <a:rPr lang="en-US" sz="3200" dirty="0" smtClean="0">
                <a:latin typeface="Georgia" pitchFamily="18" charset="0"/>
                <a:ea typeface="Arial" pitchFamily="-112" charset="0"/>
                <a:cs typeface="Arial" pitchFamily="-112" charset="0"/>
              </a:rPr>
              <a:t>(221-210 BC)</a:t>
            </a:r>
            <a:r>
              <a:rPr lang="en-US" sz="32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ruthlessly united all China.</a:t>
            </a:r>
            <a:endParaRPr lang="en-US" sz="3200" dirty="0"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" name="Picture 11" descr="Qinshihuang WM.jpg"/>
          <p:cNvPicPr>
            <a:picLocks noChangeAspect="1"/>
          </p:cNvPicPr>
          <p:nvPr/>
        </p:nvPicPr>
        <p:blipFill>
          <a:blip r:embed="rId4" cstate="print"/>
          <a:srcRect l="2043" t="9570" r="2979" b="2411"/>
          <a:stretch>
            <a:fillRect/>
          </a:stretch>
        </p:blipFill>
        <p:spPr>
          <a:xfrm flipH="1">
            <a:off x="938784" y="1658112"/>
            <a:ext cx="2267712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24300" y="3352800"/>
            <a:ext cx="380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name “China” derives from Qin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901696" y="374967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Qin Dynasty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5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3" descr="/Users/abs3/Movies/China/Intro to Qi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032" y="1450847"/>
            <a:ext cx="8692896" cy="487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901696" y="362775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Qin Dynasty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3193479" y="1300861"/>
            <a:ext cx="21371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600000"/>
                </a:solidFill>
                <a:latin typeface="Georgia" pitchFamily="18" charset="0"/>
              </a:rPr>
              <a:t>Silk Road</a:t>
            </a:r>
          </a:p>
        </p:txBody>
      </p:sp>
      <p:pic>
        <p:nvPicPr>
          <p:cNvPr id="10" name="Picture 9" descr="Silk Routs !Seidenstrasse_GMT GNU.jpg"/>
          <p:cNvPicPr>
            <a:picLocks noChangeAspect="1"/>
          </p:cNvPicPr>
          <p:nvPr/>
        </p:nvPicPr>
        <p:blipFill>
          <a:blip r:embed="rId4" cstate="print"/>
          <a:srcRect l="424" t="880" r="559" b="1101"/>
          <a:stretch>
            <a:fillRect/>
          </a:stretch>
        </p:blipFill>
        <p:spPr>
          <a:xfrm>
            <a:off x="292608" y="2048256"/>
            <a:ext cx="8534400" cy="4072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644896" y="3986784"/>
            <a:ext cx="108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China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2608" y="5382768"/>
            <a:ext cx="108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India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35936" y="4450080"/>
            <a:ext cx="108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Persia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6384" y="4748784"/>
            <a:ext cx="1322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Arabia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992" y="2353056"/>
            <a:ext cx="1853184" cy="414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Byzantium</a:t>
            </a:r>
            <a:endParaRPr lang="en-US" sz="20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1170432" y="387159"/>
            <a:ext cx="586435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Building the Great Wall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5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3" descr="/Users/abs3/Movies/China/EE_CHINA_Great Wall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304" y="1509522"/>
            <a:ext cx="8814816" cy="495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1335088" y="2543175"/>
            <a:ext cx="2133600" cy="216535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8" name="Picture 7" descr="Shiva 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733" y="1680136"/>
            <a:ext cx="3082050" cy="3895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16466" y="197926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Aryan Contribution 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Writing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695700" y="1600200"/>
            <a:ext cx="5232400" cy="4525963"/>
          </a:xfrm>
        </p:spPr>
        <p:txBody>
          <a:bodyPr/>
          <a:lstStyle/>
          <a:p>
            <a:pPr marL="0" lvl="0" indent="0" eaLnBrk="1" hangingPunct="1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rgbClr val="6000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Sanskrit (Aryan language)</a:t>
            </a:r>
          </a:p>
          <a:p>
            <a:pPr marL="457200" lvl="1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latin typeface="Georgia" pitchFamily="18" charset="0"/>
              </a:rPr>
              <a:t> Ruler called raja </a:t>
            </a:r>
            <a:r>
              <a:rPr lang="en-US" sz="2400" dirty="0" smtClean="0">
                <a:latin typeface="Georgia" pitchFamily="18" charset="0"/>
              </a:rPr>
              <a:t>(compare to </a:t>
            </a:r>
            <a:r>
              <a:rPr lang="en-US" sz="2400" dirty="0" err="1" smtClean="0">
                <a:latin typeface="Georgia" pitchFamily="18" charset="0"/>
              </a:rPr>
              <a:t>rey</a:t>
            </a:r>
            <a:r>
              <a:rPr lang="en-US" sz="2400" dirty="0" smtClean="0">
                <a:latin typeface="Georgia" pitchFamily="18" charset="0"/>
              </a:rPr>
              <a:t> or </a:t>
            </a:r>
            <a:r>
              <a:rPr lang="en-US" sz="2400" dirty="0" err="1" smtClean="0">
                <a:latin typeface="Georgia" pitchFamily="18" charset="0"/>
              </a:rPr>
              <a:t>rex</a:t>
            </a:r>
            <a:r>
              <a:rPr lang="en-US" sz="2400" dirty="0" smtClean="0">
                <a:latin typeface="Georgia" pitchFamily="18" charset="0"/>
              </a:rPr>
              <a:t> in other Indo-</a:t>
            </a:r>
            <a:r>
              <a:rPr lang="en-US" sz="2400" dirty="0" err="1" smtClean="0">
                <a:latin typeface="Georgia" pitchFamily="18" charset="0"/>
              </a:rPr>
              <a:t>European</a:t>
            </a:r>
            <a:r>
              <a:rPr lang="en-US" sz="2400" dirty="0" err="1" smtClean="0">
                <a:solidFill>
                  <a:srgbClr val="F4F0D0"/>
                </a:solidFill>
                <a:latin typeface="Georgia" pitchFamily="18" charset="0"/>
              </a:rPr>
              <a:t>.</a:t>
            </a:r>
            <a:r>
              <a:rPr lang="en-US" sz="2400" dirty="0" err="1" smtClean="0">
                <a:latin typeface="Georgia" pitchFamily="18" charset="0"/>
              </a:rPr>
              <a:t>languages</a:t>
            </a:r>
            <a:r>
              <a:rPr lang="en-US" sz="2400" dirty="0" smtClean="0">
                <a:latin typeface="Georgia" pitchFamily="18" charset="0"/>
              </a:rPr>
              <a:t>)</a:t>
            </a:r>
          </a:p>
          <a:p>
            <a:pPr marL="457200" lvl="1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800" dirty="0" smtClean="0">
              <a:latin typeface="Georgia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latin typeface="Georgia" pitchFamily="18" charset="0"/>
              </a:rPr>
              <a:t> Vedas (holy books) </a:t>
            </a:r>
          </a:p>
          <a:p>
            <a:pPr marL="457200" lvl="1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800" dirty="0" smtClean="0">
              <a:latin typeface="Georgia" pitchFamily="18" charset="0"/>
            </a:endParaRPr>
          </a:p>
          <a:p>
            <a:pPr marL="457200" lvl="1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latin typeface="Georgia" pitchFamily="18" charset="0"/>
              </a:rPr>
              <a:t> Epic poems</a:t>
            </a:r>
          </a:p>
          <a:p>
            <a:pPr marL="914400" lvl="2" indent="0" eaLnBrk="1" hangingPunct="1">
              <a:lnSpc>
                <a:spcPct val="90000"/>
              </a:lnSpc>
              <a:buNone/>
              <a:defRPr/>
            </a:pPr>
            <a:r>
              <a:rPr lang="en-US" i="1" dirty="0" smtClean="0">
                <a:latin typeface="Georgia" pitchFamily="18" charset="0"/>
                <a:ea typeface="ＭＳ Ｐゴシック" pitchFamily="-112" charset="-128"/>
              </a:rPr>
              <a:t>Mahabharata</a:t>
            </a:r>
            <a:r>
              <a:rPr lang="en-US" dirty="0" smtClean="0">
                <a:latin typeface="Georgia" pitchFamily="18" charset="0"/>
                <a:ea typeface="ＭＳ Ｐゴシック" pitchFamily="-112" charset="-128"/>
              </a:rPr>
              <a:t> (contains </a:t>
            </a:r>
            <a:r>
              <a:rPr lang="en-US" i="1" dirty="0" smtClean="0">
                <a:latin typeface="Georgia" pitchFamily="18" charset="0"/>
                <a:ea typeface="ＭＳ Ｐゴシック" pitchFamily="-112" charset="-128"/>
              </a:rPr>
              <a:t>Bhagavad-Gita</a:t>
            </a:r>
            <a:r>
              <a:rPr lang="en-US" dirty="0" smtClean="0">
                <a:latin typeface="Georgia" pitchFamily="18" charset="0"/>
                <a:ea typeface="ＭＳ Ｐゴシック" pitchFamily="-112" charset="-128"/>
              </a:rPr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804160" y="289623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Qin Dynasty</a:t>
            </a:r>
          </a:p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Traditions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10" descr="Tony Leu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256" y="3804222"/>
            <a:ext cx="365760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776859" y="1955864"/>
            <a:ext cx="19271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600000"/>
                </a:solidFill>
                <a:latin typeface="Georgia" pitchFamily="18" charset="0"/>
              </a:rPr>
              <a:t>Movie: </a:t>
            </a:r>
            <a:endParaRPr lang="en-US" sz="3600" b="1" dirty="0" smtClean="0">
              <a:solidFill>
                <a:srgbClr val="600000"/>
              </a:solidFill>
              <a:latin typeface="Georgia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600000"/>
                </a:solidFill>
                <a:latin typeface="Georgia" pitchFamily="18" charset="0"/>
              </a:rPr>
              <a:t>Hero</a:t>
            </a:r>
            <a:endParaRPr lang="en-US" sz="3600" b="1" dirty="0">
              <a:solidFill>
                <a:srgbClr val="600000"/>
              </a:solidFill>
              <a:latin typeface="Georgia" pitchFamily="18" charset="0"/>
            </a:endParaRPr>
          </a:p>
        </p:txBody>
      </p:sp>
      <p:pic>
        <p:nvPicPr>
          <p:cNvPr id="19" name="Picture 6" descr="Jet L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0152" y="1362456"/>
            <a:ext cx="43434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8" descr="Zhang Ziyi"/>
          <p:cNvPicPr>
            <a:picLocks noChangeAspect="1" noChangeArrowheads="1"/>
          </p:cNvPicPr>
          <p:nvPr/>
        </p:nvPicPr>
        <p:blipFill>
          <a:blip r:embed="rId6" cstate="print"/>
          <a:srcRect r="10000"/>
          <a:stretch>
            <a:fillRect/>
          </a:stretch>
        </p:blipFill>
        <p:spPr bwMode="auto">
          <a:xfrm>
            <a:off x="5681472" y="3260663"/>
            <a:ext cx="2922361" cy="22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804160" y="289623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Qin Dynasty</a:t>
            </a:r>
          </a:p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Traditions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5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Picture 3" descr="/Users/abs3/Movies/China/HERO our land 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408" y="1363472"/>
            <a:ext cx="7876032" cy="525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804160" y="289623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Qin Dynasty</a:t>
            </a:r>
          </a:p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Traditions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80288" y="1344169"/>
            <a:ext cx="8229600" cy="113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Built terracotta warriors in the capital Xi’an to perpetuate his exalted status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9" name="Picture 8" descr="Terracota Xian_guerreros_terracota_general WM.JPG"/>
          <p:cNvPicPr>
            <a:picLocks noChangeAspect="1"/>
          </p:cNvPicPr>
          <p:nvPr/>
        </p:nvPicPr>
        <p:blipFill>
          <a:blip r:embed="rId4" cstate="print"/>
          <a:srcRect l="13172" b="17428"/>
          <a:stretch>
            <a:fillRect/>
          </a:stretch>
        </p:blipFill>
        <p:spPr>
          <a:xfrm>
            <a:off x="1560576" y="2489396"/>
            <a:ext cx="4669536" cy="2960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erracotta Group_of_terracotta_warriors_at_Xian GNU.jpg"/>
          <p:cNvPicPr>
            <a:picLocks noChangeAspect="1"/>
          </p:cNvPicPr>
          <p:nvPr/>
        </p:nvPicPr>
        <p:blipFill>
          <a:blip r:embed="rId5" cstate="print">
            <a:lum contrast="24000"/>
          </a:blip>
          <a:stretch>
            <a:fillRect/>
          </a:stretch>
        </p:blipFill>
        <p:spPr>
          <a:xfrm>
            <a:off x="6061321" y="2000482"/>
            <a:ext cx="2668151" cy="4016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erracotta Soldier_Horse W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1973" y="3865746"/>
            <a:ext cx="1956155" cy="2614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804160" y="289623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Qin Dynasty</a:t>
            </a:r>
          </a:p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Traditions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80288" y="1344169"/>
            <a:ext cx="8229600" cy="113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Built terracotta warriors in the capital Xi’an to perpetuate his exalted status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4" name="Picture 13" descr="Terracotta_Army_Pit_1_-_6 Attribu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3072" y="2791968"/>
            <a:ext cx="5436108" cy="3624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TERRACOTTA_ARMY_@_Gdynia_2006_-_01_ubt Attribute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000" y="2462784"/>
            <a:ext cx="3807968" cy="2855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1658112" y="289623"/>
            <a:ext cx="5266944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Qin Dynasty</a:t>
            </a:r>
          </a:p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Terracotta Warriors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5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3" descr="/Users/abs3/Movies/China/Terra Cotta Soldiers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568" y="1414272"/>
            <a:ext cx="8397918" cy="472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694944" y="289623"/>
            <a:ext cx="65349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Expanding the Great Wall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5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3" descr="/Users/abs3/Movies/China/EE_CHINA_Han Dynasty-Wall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608" y="1443927"/>
            <a:ext cx="8546592" cy="48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804160" y="387159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Geography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13632" y="1637094"/>
            <a:ext cx="4657344" cy="282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Geographic connectedness and only modest internal barriers gave China an initial advantage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[by developing civilization over a wide area].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" name="Picture 11" descr="705px-China_blank_map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838" y="1706880"/>
            <a:ext cx="3145906" cy="2672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804160" y="387159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Geography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 descr="705px-China_blank_map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838" y="1706880"/>
            <a:ext cx="3145906" cy="2672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86784" y="1269968"/>
            <a:ext cx="4803648" cy="583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2800" i="1" kern="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But China's connectedness eventually became a disadvantage, because a decision by one despot could and repeatedly did halt innovation.  In contrast, Europe's geographic balkanization resulted in dozens or hundreds of independent, competing statelets and centers of innovation. 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US" sz="1600" kern="0" dirty="0" smtClean="0"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rPr>
              <a:t>–</a:t>
            </a:r>
            <a:r>
              <a:rPr lang="en-US" sz="1100" kern="0" dirty="0" smtClean="0"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rPr>
              <a:t>Jared Diamond, </a:t>
            </a:r>
            <a:r>
              <a:rPr lang="en-US" sz="1100" i="1" kern="0" dirty="0" smtClean="0"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rPr>
              <a:t>Guns, Germs, and Steel</a:t>
            </a:r>
            <a:r>
              <a:rPr lang="en-US" sz="1100" kern="0" dirty="0" smtClean="0">
                <a:latin typeface="Verdana" pitchFamily="-112" charset="0"/>
                <a:ea typeface="ＭＳ Ｐゴシック" pitchFamily="-112" charset="-128"/>
                <a:cs typeface="ＭＳ Ｐゴシック" pitchFamily="-112" charset="-128"/>
              </a:rPr>
              <a:t>, 1999, 414-416.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036064" y="399351"/>
            <a:ext cx="4693920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China and Europe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4" y="1597152"/>
            <a:ext cx="4143486" cy="387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435" y="1595692"/>
            <a:ext cx="4079482" cy="387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438912" y="5637467"/>
            <a:ext cx="4113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Georgia" pitchFamily="18" charset="0"/>
              </a:rPr>
              <a:t>Connectedness → </a:t>
            </a:r>
            <a:r>
              <a:rPr lang="en-US" sz="2400" dirty="0" smtClean="0">
                <a:solidFill>
                  <a:srgbClr val="0070C0"/>
                </a:solidFill>
                <a:latin typeface="Georgia" pitchFamily="18" charset="0"/>
              </a:rPr>
              <a:t>Stagnation</a:t>
            </a:r>
            <a:endParaRPr lang="en-US" sz="24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005197" y="5637467"/>
            <a:ext cx="34756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Georgia" pitchFamily="18" charset="0"/>
              </a:rPr>
              <a:t>Diversity → </a:t>
            </a:r>
            <a:r>
              <a:rPr lang="en-US" sz="2400" dirty="0" smtClean="0">
                <a:solidFill>
                  <a:srgbClr val="00B050"/>
                </a:solidFill>
                <a:latin typeface="Georgia" pitchFamily="18" charset="0"/>
              </a:rPr>
              <a:t>Progression</a:t>
            </a:r>
            <a:endParaRPr lang="en-US" sz="2400" dirty="0">
              <a:solidFill>
                <a:srgbClr val="00B050"/>
              </a:solidFill>
              <a:latin typeface="Georgia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2224" y="1889760"/>
            <a:ext cx="140208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926336" y="2670048"/>
            <a:ext cx="1048512" cy="207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792224" y="2694432"/>
            <a:ext cx="195072" cy="158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834640" y="2700528"/>
            <a:ext cx="195072" cy="158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2804160" y="387159"/>
            <a:ext cx="3182112" cy="74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3200" b="1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Creativity</a:t>
            </a:r>
          </a:p>
        </p:txBody>
      </p:sp>
      <p:pic>
        <p:nvPicPr>
          <p:cNvPr id="11" name="Picture 10" descr="great wall china CA.jpg"/>
          <p:cNvPicPr>
            <a:picLocks noChangeAspect="1"/>
          </p:cNvPicPr>
          <p:nvPr/>
        </p:nvPicPr>
        <p:blipFill>
          <a:blip r:embed="rId3" cstate="print"/>
          <a:srcRect l="23483" t="6837" r="5118" b="15678"/>
          <a:stretch>
            <a:fillRect/>
          </a:stretch>
        </p:blipFill>
        <p:spPr>
          <a:xfrm>
            <a:off x="7489373" y="228600"/>
            <a:ext cx="1168955" cy="854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005840" y="1337995"/>
            <a:ext cx="7004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Discuss how creativity is improved by competitiveness.</a:t>
            </a:r>
          </a:p>
        </p:txBody>
      </p:sp>
      <p:pic>
        <p:nvPicPr>
          <p:cNvPr id="13" name="Picture 12" descr="chess 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4833" y="2859510"/>
            <a:ext cx="4803647" cy="3194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16466" y="487666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Aryans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sp>
        <p:nvSpPr>
          <p:cNvPr id="12" name="Rectangle 11"/>
          <p:cNvSpPr/>
          <p:nvPr/>
        </p:nvSpPr>
        <p:spPr>
          <a:xfrm>
            <a:off x="3566173" y="1473981"/>
            <a:ext cx="4781773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542A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Development of caste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800" dirty="0" smtClean="0">
                <a:solidFill>
                  <a:srgbClr val="542A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Georgia" pitchFamily="18" charset="0"/>
              </a:rPr>
              <a:t>“Caste” = “color”</a:t>
            </a:r>
          </a:p>
          <a:p>
            <a:pPr lvl="1" eaLnBrk="1" hangingPunct="1">
              <a:lnSpc>
                <a:spcPct val="90000"/>
              </a:lnSpc>
            </a:pPr>
            <a:endParaRPr lang="en-US" sz="800" dirty="0" smtClean="0">
              <a:latin typeface="Georgia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Georgia" pitchFamily="18" charset="0"/>
              </a:rPr>
              <a:t>4 main castes: </a:t>
            </a:r>
          </a:p>
          <a:p>
            <a:pPr lvl="1" eaLnBrk="1" hangingPunct="1">
              <a:lnSpc>
                <a:spcPct val="90000"/>
              </a:lnSpc>
            </a:pPr>
            <a:endParaRPr lang="en-US" sz="800" dirty="0" smtClean="0">
              <a:latin typeface="Georgia" pitchFamily="18" charset="0"/>
            </a:endParaRPr>
          </a:p>
          <a:p>
            <a:pPr marL="914400" lvl="1" indent="-457200" eaLnBrk="1" hangingPunct="1">
              <a:lnSpc>
                <a:spcPct val="90000"/>
              </a:lnSpc>
            </a:pPr>
            <a:r>
              <a:rPr lang="en-US" sz="2200" dirty="0" smtClean="0">
                <a:latin typeface="Georgia" pitchFamily="18" charset="0"/>
              </a:rPr>
              <a:t>1. Brahmans (priests)	</a:t>
            </a:r>
          </a:p>
          <a:p>
            <a:pPr marL="0" lvl="1" eaLnBrk="1" hangingPunct="1">
              <a:buFontTx/>
              <a:buNone/>
            </a:pPr>
            <a:r>
              <a:rPr lang="en-US" sz="2200" dirty="0" smtClean="0">
                <a:latin typeface="Georgia" pitchFamily="18" charset="0"/>
              </a:rPr>
              <a:t>       2. Aristocrats and warriors</a:t>
            </a:r>
          </a:p>
          <a:p>
            <a:pPr lvl="1" eaLnBrk="1" hangingPunct="1">
              <a:buFontTx/>
              <a:buNone/>
            </a:pPr>
            <a:r>
              <a:rPr lang="en-US" sz="2200" dirty="0" smtClean="0">
                <a:latin typeface="Georgia" pitchFamily="18" charset="0"/>
              </a:rPr>
              <a:t>3. Peasants and craftsmen</a:t>
            </a:r>
          </a:p>
          <a:p>
            <a:pPr lvl="1" eaLnBrk="1" hangingPunct="1">
              <a:buFontTx/>
              <a:buNone/>
            </a:pPr>
            <a:r>
              <a:rPr lang="en-US" sz="2200" dirty="0" smtClean="0">
                <a:latin typeface="Georgia" pitchFamily="18" charset="0"/>
              </a:rPr>
              <a:t>4. Untouchables, outcasts	</a:t>
            </a:r>
            <a:endParaRPr lang="en-US" sz="2200" dirty="0">
              <a:latin typeface="Georg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58596" y="4448406"/>
            <a:ext cx="4572000" cy="13111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rgbClr val="542A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Reincarnation kept all in their place</a:t>
            </a: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solidFill>
                <a:srgbClr val="542A00"/>
              </a:solidFill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200" dirty="0" smtClean="0">
                <a:latin typeface="Georgia" pitchFamily="18" charset="0"/>
              </a:rPr>
              <a:t>Incorporated into Hinduism</a:t>
            </a:r>
            <a:endParaRPr lang="en-US" sz="2200" dirty="0">
              <a:latin typeface="Georgia" pitchFamily="18" charset="0"/>
            </a:endParaRPr>
          </a:p>
        </p:txBody>
      </p:sp>
      <p:pic>
        <p:nvPicPr>
          <p:cNvPr id="14" name="Picture 13" descr="Aryan warrior 2902030468_bd196dae7d_b Flickr attribution.jpg"/>
          <p:cNvPicPr>
            <a:picLocks noChangeAspect="1"/>
          </p:cNvPicPr>
          <p:nvPr/>
        </p:nvPicPr>
        <p:blipFill>
          <a:blip r:embed="rId4" cstate="print"/>
          <a:srcRect l="2713" t="5804" r="5379" b="6650"/>
          <a:stretch>
            <a:fillRect/>
          </a:stretch>
        </p:blipFill>
        <p:spPr>
          <a:xfrm>
            <a:off x="688499" y="2237590"/>
            <a:ext cx="2915322" cy="1947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551879" y="2753957"/>
            <a:ext cx="11510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Georgia" pitchFamily="18" charset="0"/>
              </a:rPr>
              <a:t>Aryan</a:t>
            </a:r>
          </a:p>
          <a:p>
            <a:r>
              <a:rPr lang="en-US" sz="2200" dirty="0" smtClean="0">
                <a:latin typeface="Georgia" pitchFamily="18" charset="0"/>
              </a:rPr>
              <a:t>Aryan</a:t>
            </a:r>
          </a:p>
          <a:p>
            <a:r>
              <a:rPr lang="en-US" sz="2200" dirty="0" err="1" smtClean="0">
                <a:latin typeface="Georgia" pitchFamily="18" charset="0"/>
              </a:rPr>
              <a:t>Drav</a:t>
            </a:r>
            <a:r>
              <a:rPr lang="en-US" sz="2200" dirty="0" smtClean="0">
                <a:latin typeface="Georgia" pitchFamily="18" charset="0"/>
              </a:rPr>
              <a:t>.</a:t>
            </a:r>
          </a:p>
          <a:p>
            <a:r>
              <a:rPr lang="en-US" sz="2200" dirty="0" err="1" smtClean="0">
                <a:latin typeface="Georgia" pitchFamily="18" charset="0"/>
              </a:rPr>
              <a:t>Drav</a:t>
            </a:r>
            <a:r>
              <a:rPr lang="en-US" sz="2200" dirty="0" smtClean="0">
                <a:latin typeface="Georgia" pitchFamily="18" charset="0"/>
              </a:rPr>
              <a:t>.</a:t>
            </a:r>
            <a:endParaRPr lang="en-US" sz="2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sia_ref_2007 Utex.jpg"/>
          <p:cNvPicPr>
            <a:picLocks noChangeAspect="1"/>
          </p:cNvPicPr>
          <p:nvPr/>
        </p:nvPicPr>
        <p:blipFill>
          <a:blip r:embed="rId3" cstate="print"/>
          <a:srcRect l="4531" t="43038" r="3229" b="24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1316" y="3828288"/>
            <a:ext cx="5174428" cy="2474977"/>
          </a:xfrm>
          <a:prstGeom prst="rect">
            <a:avLst/>
          </a:prstGeom>
          <a:solidFill>
            <a:srgbClr val="F4F0D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04958" y="5017155"/>
            <a:ext cx="49054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kern="0" dirty="0" smtClean="0">
                <a:solidFill>
                  <a:srgbClr val="600000"/>
                </a:solidFill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Unity and diversity are both good and bad.</a:t>
            </a:r>
          </a:p>
          <a:p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26336" y="4000409"/>
            <a:ext cx="5157216" cy="88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Thank You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600000"/>
              </a:solidFill>
              <a:effectLst/>
              <a:uLnTx/>
              <a:uFillTx/>
              <a:latin typeface="Verdana" pitchFamily="3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Hinduism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1335088" y="2543175"/>
            <a:ext cx="2133600" cy="216535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12" name="Picture 11" descr="Hinduism Sculp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232" y="1495311"/>
            <a:ext cx="2820455" cy="4249272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505200" y="1435100"/>
            <a:ext cx="5473700" cy="52197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Its origin is in the Aryan faith and, therefore, it claims to be the oldest major religion</a:t>
            </a:r>
            <a:r>
              <a:rPr lang="en-US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.</a:t>
            </a:r>
          </a:p>
          <a:p>
            <a:pPr lvl="1" eaLnBrk="1" hangingPunct="1"/>
            <a:r>
              <a:rPr lang="en-US" sz="24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Aryans had similar religion before their invasion in 1750 BC</a:t>
            </a:r>
          </a:p>
          <a:p>
            <a:pPr lvl="1" eaLnBrk="1" hangingPunct="1"/>
            <a:r>
              <a:rPr lang="en-US" sz="2400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Moses lived about 1300 BC</a:t>
            </a:r>
            <a:endParaRPr lang="en-US" sz="2000" dirty="0" smtClean="0">
              <a:latin typeface="Georgia" pitchFamily="18" charset="0"/>
            </a:endParaRPr>
          </a:p>
          <a:p>
            <a:r>
              <a:rPr lang="en-US" sz="2400" dirty="0" smtClean="0"/>
              <a:t>Third largest religion</a:t>
            </a:r>
          </a:p>
          <a:p>
            <a:pPr lvl="1"/>
            <a:r>
              <a:rPr lang="en-US" sz="2000" dirty="0" smtClean="0"/>
              <a:t>96% of Hindus live in India</a:t>
            </a:r>
          </a:p>
          <a:p>
            <a:r>
              <a:rPr lang="en-US" sz="2400" dirty="0" smtClean="0"/>
              <a:t>An umbrella term for many religions that are related in beliefs and origin</a:t>
            </a:r>
          </a:p>
          <a:p>
            <a:pPr lvl="1"/>
            <a:r>
              <a:rPr lang="en-US" sz="2000" dirty="0" smtClean="0"/>
              <a:t>“Truth is one, although the sages (gurus) know it as many.”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Hinduism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1335088" y="2543175"/>
            <a:ext cx="2133600" cy="216535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17" name="Picture 16" descr="Hindu wooden scul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212" y="1613647"/>
            <a:ext cx="3310045" cy="2205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4023360" y="1469363"/>
            <a:ext cx="480866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Essentially, any kind of </a:t>
            </a:r>
            <a:r>
              <a:rPr lang="en-US" sz="2600" i="1" dirty="0" smtClean="0">
                <a:solidFill>
                  <a:srgbClr val="0070C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spiritual practice followed with faith, love and persistence will lead to the same ultimate state of self-realization. </a:t>
            </a:r>
            <a:r>
              <a:rPr lang="en-US" sz="2600" i="1" dirty="0" smtClean="0"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Thus, Hindu thought distinguishes itself by strongly encouraging tolerance for different beliefs since temporal systems cannot claim sole understanding of the one transcendental Truth.</a:t>
            </a:r>
            <a:endParaRPr lang="en-US" sz="2600" i="1" dirty="0">
              <a:latin typeface="Georgia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36208" y="6019807"/>
            <a:ext cx="2592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Verdana" pitchFamily="34" charset="0"/>
                <a:ea typeface="ＭＳ Ｐゴシック" pitchFamily="-112" charset="-128"/>
                <a:cs typeface="ＭＳ Ｐゴシック" pitchFamily="-112" charset="-128"/>
              </a:rPr>
              <a:t>―Theology Professor (website)</a:t>
            </a:r>
            <a:endParaRPr lang="en-US" sz="12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Hinduism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onut 25"/>
          <p:cNvSpPr/>
          <p:nvPr/>
        </p:nvSpPr>
        <p:spPr>
          <a:xfrm>
            <a:off x="1335088" y="2543175"/>
            <a:ext cx="2133600" cy="2165350"/>
          </a:xfrm>
          <a:prstGeom prst="donut">
            <a:avLst/>
          </a:prstGeom>
          <a:solidFill>
            <a:srgbClr val="F4F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8" name="Picture 7" descr="Hindu temple CA.jpg"/>
          <p:cNvPicPr>
            <a:picLocks noChangeAspect="1"/>
          </p:cNvPicPr>
          <p:nvPr/>
        </p:nvPicPr>
        <p:blipFill>
          <a:blip r:embed="rId4" cstate="print"/>
          <a:srcRect b="9648"/>
          <a:stretch>
            <a:fillRect/>
          </a:stretch>
        </p:blipFill>
        <p:spPr>
          <a:xfrm>
            <a:off x="498617" y="1947132"/>
            <a:ext cx="2431930" cy="32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274438" y="1189624"/>
            <a:ext cx="6830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542A00"/>
                </a:solidFill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Four essential basic beliefs for any Hindu.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289300" y="1600200"/>
            <a:ext cx="5397500" cy="5105400"/>
          </a:xfrm>
        </p:spPr>
        <p:txBody>
          <a:bodyPr/>
          <a:lstStyle/>
          <a:p>
            <a:pPr marL="971550" lvl="1" indent="-514350" eaLnBrk="1" hangingPunct="1">
              <a:buAutoNum type="arabicPeriod"/>
            </a:pPr>
            <a:r>
              <a:rPr lang="en-US" sz="2200" dirty="0" smtClean="0">
                <a:latin typeface="Georgia" pitchFamily="18" charset="0"/>
              </a:rPr>
              <a:t>Karma</a:t>
            </a:r>
          </a:p>
          <a:p>
            <a:pPr marL="1371600" lvl="2" indent="-514350" eaLnBrk="1" hangingPunct="1"/>
            <a:r>
              <a:rPr lang="en-US" sz="1800" dirty="0" smtClean="0">
                <a:latin typeface="Georgia" pitchFamily="18" charset="0"/>
              </a:rPr>
              <a:t>The </a:t>
            </a:r>
            <a:r>
              <a:rPr lang="en-US" sz="1900" dirty="0" smtClean="0">
                <a:latin typeface="Georgia" pitchFamily="18" charset="0"/>
              </a:rPr>
              <a:t>totality of actions in this and future lives. 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2300" dirty="0" smtClean="0">
                <a:latin typeface="Georgia" pitchFamily="18" charset="0"/>
              </a:rPr>
              <a:t>R</a:t>
            </a:r>
            <a:r>
              <a:rPr lang="en-US" sz="2200" dirty="0" smtClean="0">
                <a:latin typeface="Georgia" pitchFamily="18" charset="0"/>
              </a:rPr>
              <a:t>eincarnation</a:t>
            </a:r>
          </a:p>
          <a:p>
            <a:pPr marL="1371600" lvl="2" indent="-514350" eaLnBrk="1" hangingPunct="1"/>
            <a:r>
              <a:rPr lang="en-US" sz="1800" dirty="0" smtClean="0">
                <a:latin typeface="Georgia" pitchFamily="18" charset="0"/>
              </a:rPr>
              <a:t>L</a:t>
            </a:r>
            <a:r>
              <a:rPr lang="en-US" sz="1900" dirty="0" smtClean="0">
                <a:latin typeface="Georgia" pitchFamily="18" charset="0"/>
              </a:rPr>
              <a:t>iving again in another body. Life’s goal is to gain enlightenment and overcome reincarnation.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2300" dirty="0" smtClean="0">
                <a:latin typeface="Georgia" pitchFamily="18" charset="0"/>
              </a:rPr>
              <a:t>A</a:t>
            </a:r>
            <a:r>
              <a:rPr lang="en-US" sz="2200" dirty="0" smtClean="0">
                <a:latin typeface="Georgia" pitchFamily="18" charset="0"/>
              </a:rPr>
              <a:t>ll-pervasive divinity</a:t>
            </a:r>
          </a:p>
          <a:p>
            <a:pPr marL="1371600" lvl="2" indent="-514350" eaLnBrk="1" hangingPunct="1"/>
            <a:r>
              <a:rPr lang="en-US" sz="1800" dirty="0" smtClean="0">
                <a:latin typeface="Georgia" pitchFamily="18" charset="0"/>
              </a:rPr>
              <a:t>G</a:t>
            </a:r>
            <a:r>
              <a:rPr lang="en-US" sz="1900" dirty="0" smtClean="0">
                <a:latin typeface="Georgia" pitchFamily="18" charset="0"/>
              </a:rPr>
              <a:t>od is not manifest but is a father-mother god.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sz="2300" dirty="0" smtClean="0">
                <a:latin typeface="Georgia" pitchFamily="18" charset="0"/>
              </a:rPr>
              <a:t>D</a:t>
            </a:r>
            <a:r>
              <a:rPr lang="en-US" sz="2200" dirty="0" smtClean="0">
                <a:latin typeface="Georgia" pitchFamily="18" charset="0"/>
              </a:rPr>
              <a:t>harma</a:t>
            </a:r>
          </a:p>
          <a:p>
            <a:pPr marL="1371600" lvl="2" indent="-514350" eaLnBrk="1" hangingPunct="1"/>
            <a:r>
              <a:rPr lang="en-US" sz="1800" dirty="0" smtClean="0">
                <a:latin typeface="Georgia" pitchFamily="18" charset="0"/>
              </a:rPr>
              <a:t>T</a:t>
            </a:r>
            <a:r>
              <a:rPr lang="en-US" sz="1900" dirty="0" smtClean="0">
                <a:latin typeface="Georgia" pitchFamily="18" charset="0"/>
              </a:rPr>
              <a:t>here was order given by God when the world was created. The divine law includes respect for all life (often leading to vegetarianism). 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4951" y="519939"/>
            <a:ext cx="7696200" cy="558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200" b="1" kern="0" dirty="0" smtClean="0">
                <a:solidFill>
                  <a:srgbClr val="600000"/>
                </a:solidFill>
                <a:latin typeface="Verdana" pitchFamily="34" charset="0"/>
                <a:ea typeface="+mj-ea"/>
                <a:cs typeface="+mj-cs"/>
              </a:rPr>
              <a:t>Hinduism</a:t>
            </a:r>
            <a:endParaRPr lang="en-US" sz="3200" b="1" kern="0" dirty="0">
              <a:solidFill>
                <a:srgbClr val="600000"/>
              </a:solidFill>
              <a:latin typeface="Verdana" pitchFamily="34" charset="0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7336" y="1143000"/>
            <a:ext cx="8229600" cy="0"/>
          </a:xfrm>
          <a:prstGeom prst="line">
            <a:avLst/>
          </a:prstGeom>
          <a:ln>
            <a:solidFill>
              <a:srgbClr val="733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ndia figure CA.jpg"/>
          <p:cNvPicPr>
            <a:picLocks noChangeAspect="1"/>
          </p:cNvPicPr>
          <p:nvPr/>
        </p:nvPicPr>
        <p:blipFill>
          <a:blip r:embed="rId3" cstate="print"/>
          <a:srcRect l="7287" t="3182" r="4737" b="36104"/>
          <a:stretch>
            <a:fillRect/>
          </a:stretch>
        </p:blipFill>
        <p:spPr>
          <a:xfrm>
            <a:off x="7831568" y="172123"/>
            <a:ext cx="814647" cy="914400"/>
          </a:xfrm>
          <a:prstGeom prst="rect">
            <a:avLst/>
          </a:prstGeom>
          <a:effectLst/>
        </p:spPr>
      </p:pic>
      <p:pic>
        <p:nvPicPr>
          <p:cNvPr id="9" name="Picture 8" descr="Vishnu Bronze_sculpt_NMND-5 W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454" y="3108960"/>
            <a:ext cx="1060973" cy="1414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hiva_Musée_Guimet_26973 W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720" y="4765728"/>
            <a:ext cx="1092654" cy="1608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Brahma_Inde_Musée_Guimet_27971 W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335" y="1258645"/>
            <a:ext cx="1053533" cy="1559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1818043" y="1284643"/>
            <a:ext cx="67880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God has three principal aspects: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Bhadavan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―personal aspect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Ishvara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―controller of the universe aspect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Ishwar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―formless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65" charset="-128"/>
              </a:rPr>
              <a:t>, all powerful, abstract, but has taken forms to operate in the world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Georgia" pitchFamily="18" charset="0"/>
                <a:ea typeface="ＭＳ Ｐゴシック" pitchFamily="-65" charset="-128"/>
              </a:rPr>
              <a:t>	</a:t>
            </a:r>
            <a:r>
              <a:rPr lang="en-US" sz="2400" b="1" kern="0" dirty="0" smtClean="0">
                <a:latin typeface="Georgia" pitchFamily="18" charset="0"/>
                <a:ea typeface="ＭＳ Ｐゴシック" pitchFamily="-65" charset="-128"/>
              </a:rPr>
              <a:t>Forms that have been taken: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65" charset="-128"/>
            </a:endParaRPr>
          </a:p>
          <a:p>
            <a:pPr marL="914400" marR="0" lvl="2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Lord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Brahma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―creator</a:t>
            </a:r>
          </a:p>
          <a:p>
            <a:pPr marL="914400" marR="0" lvl="2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Lord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Vishnu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―preserver</a:t>
            </a:r>
          </a:p>
          <a:p>
            <a:pPr marL="914400" marR="0" lvl="2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Lord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Shiva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</a:rPr>
              <a:t>―destroyer</a:t>
            </a:r>
          </a:p>
          <a:p>
            <a:pPr marL="0" marR="0" lvl="0" indent="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600000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God has many forms and avatars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ＭＳ Ｐゴシック" pitchFamily="-112" charset="-128"/>
                <a:cs typeface="ＭＳ Ｐゴシック" pitchFamily="-112" charset="-128"/>
              </a:rPr>
              <a:t>(taking a human body) which are often depicted in Hindu temples.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219" y="2775471"/>
            <a:ext cx="1097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Verdana" pitchFamily="34" charset="0"/>
              </a:rPr>
              <a:t>Brahma</a:t>
            </a:r>
            <a:endParaRPr lang="en-US" sz="1200" b="1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013" y="4476970"/>
            <a:ext cx="93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Verdana" pitchFamily="34" charset="0"/>
              </a:rPr>
              <a:t>Vishnu</a:t>
            </a:r>
            <a:endParaRPr lang="en-US" sz="1200" b="1" dirty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4357" y="6318317"/>
            <a:ext cx="93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  <a:latin typeface="Verdana" pitchFamily="34" charset="0"/>
              </a:rPr>
              <a:t>Shiva</a:t>
            </a:r>
            <a:endParaRPr lang="en-US" sz="1200" b="1" dirty="0">
              <a:solidFill>
                <a:srgbClr val="0070C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2&quot; unique_id=&quot;12831&quot;&gt;&lt;object type=&quot;3&quot; unique_id=&quot;12832&quot;&gt;&lt;property id=&quot;20148&quot; value=&quot;5&quot;/&gt;&lt;property id=&quot;20300&quot; value=&quot;Slide 1 - &amp;quot;India and China&amp;#x0D;&amp;#x0A;Creativity Continues to Flow&amp;quot;&quot;/&gt;&lt;property id=&quot;20307&quot; value=&quot;285&quot;/&gt;&lt;/object&gt;&lt;object type=&quot;3&quot; unique_id=&quot;12833&quot;&gt;&lt;property id=&quot;20148&quot; value=&quot;5&quot;/&gt;&lt;property id=&quot;20300&quot; value=&quot;Slide 2 - &amp;quot;India and China&amp;#x0D;&amp;#x0A;Creativity Continues to Flow&amp;quot;&quot;/&gt;&lt;property id=&quot;20307&quot; value=&quot;398&quot;/&gt;&lt;/object&gt;&lt;object type=&quot;3&quot; unique_id=&quot;12834&quot;&gt;&lt;property id=&quot;20148&quot; value=&quot;5&quot;/&gt;&lt;property id=&quot;20300&quot; value=&quot;Slide 3 - &amp;quot;Indus River Valley Civilization&amp;quot;&quot;/&gt;&lt;property id=&quot;20307&quot; value=&quot;287&quot;/&gt;&lt;/object&gt;&lt;object type=&quot;3&quot; unique_id=&quot;12835&quot;&gt;&lt;property id=&quot;20148&quot; value=&quot;5&quot;/&gt;&lt;property id=&quot;20300&quot; value=&quot;Slide 4&quot;/&gt;&lt;property id=&quot;20307&quot; value=&quot;397&quot;/&gt;&lt;/object&gt;&lt;object type=&quot;3&quot; unique_id=&quot;12836&quot;&gt;&lt;property id=&quot;20148&quot; value=&quot;5&quot;/&gt;&lt;property id=&quot;20300&quot; value=&quot;Slide 5 - &amp;quot;Aryans (1750 BC)&amp;quot;&quot;/&gt;&lt;property id=&quot;20307&quot; value=&quot;351&quot;/&gt;&lt;/object&gt;&lt;object type=&quot;3&quot; unique_id=&quot;12837&quot;&gt;&lt;property id=&quot;20148&quot; value=&quot;5&quot;/&gt;&lt;property id=&quot;20300&quot; value=&quot;Slide 6&quot;/&gt;&lt;property id=&quot;20307&quot; value=&quot;399&quot;/&gt;&lt;/object&gt;&lt;object type=&quot;3&quot; unique_id=&quot;12838&quot;&gt;&lt;property id=&quot;20148&quot; value=&quot;5&quot;/&gt;&lt;property id=&quot;20300&quot; value=&quot;Slide 7 - &amp;quot;Aryan Contribution: Writing&amp;quot;&quot;/&gt;&lt;property id=&quot;20307&quot; value=&quot;291&quot;/&gt;&lt;/object&gt;&lt;object type=&quot;3&quot; unique_id=&quot;12839&quot;&gt;&lt;property id=&quot;20148&quot; value=&quot;5&quot;/&gt;&lt;property id=&quot;20300&quot; value=&quot;Slide 10&quot;/&gt;&lt;property id=&quot;20307&quot; value=&quot;400&quot;/&gt;&lt;/object&gt;&lt;object type=&quot;3&quot; unique_id=&quot;12840&quot;&gt;&lt;property id=&quot;20148&quot; value=&quot;5&quot;/&gt;&lt;property id=&quot;20300&quot; value=&quot;Slide 9 - &amp;quot;Aryans&amp;quot;&quot;/&gt;&lt;property id=&quot;20307&quot; value=&quot;290&quot;/&gt;&lt;/object&gt;&lt;object type=&quot;3&quot; unique_id=&quot;12841&quot;&gt;&lt;property id=&quot;20148&quot; value=&quot;5&quot;/&gt;&lt;property id=&quot;20300&quot; value=&quot;Slide 8&quot;/&gt;&lt;property id=&quot;20307&quot; value=&quot;401&quot;/&gt;&lt;/object&gt;&lt;object type=&quot;3&quot; unique_id=&quot;12842&quot;&gt;&lt;property id=&quot;20148&quot; value=&quot;5&quot;/&gt;&lt;property id=&quot;20300&quot; value=&quot;Slide 12 - &amp;quot;Gandhi on caste system&amp;quot;&quot;/&gt;&lt;property id=&quot;20307&quot; value=&quot;380&quot;/&gt;&lt;/object&gt;&lt;object type=&quot;3&quot; unique_id=&quot;12843&quot;&gt;&lt;property id=&quot;20148&quot; value=&quot;5&quot;/&gt;&lt;property id=&quot;20300&quot; value=&quot;Slide 13&quot;/&gt;&lt;property id=&quot;20307&quot; value=&quot;402&quot;/&gt;&lt;/object&gt;&lt;object type=&quot;3&quot; unique_id=&quot;12844&quot;&gt;&lt;property id=&quot;20148&quot; value=&quot;5&quot;/&gt;&lt;property id=&quot;20300&quot; value=&quot;Slide 14 - &amp;quot;Hinduism&amp;quot;&quot;/&gt;&lt;property id=&quot;20307&quot; value=&quot;352&quot;/&gt;&lt;/object&gt;&lt;object type=&quot;3&quot; unique_id=&quot;12845&quot;&gt;&lt;property id=&quot;20148&quot; value=&quot;5&quot;/&gt;&lt;property id=&quot;20300&quot; value=&quot;Slide 15&quot;/&gt;&lt;property id=&quot;20307&quot; value=&quot;403&quot;/&gt;&lt;/object&gt;&lt;object type=&quot;3&quot; unique_id=&quot;12846&quot;&gt;&lt;property id=&quot;20148&quot; value=&quot;5&quot;/&gt;&lt;property id=&quot;20300&quot; value=&quot;Slide 16 - &amp;quot;Hinduism&amp;quot;&quot;/&gt;&lt;property id=&quot;20307&quot; value=&quot;354&quot;/&gt;&lt;/object&gt;&lt;object type=&quot;3&quot; unique_id=&quot;12847&quot;&gt;&lt;property id=&quot;20148&quot; value=&quot;5&quot;/&gt;&lt;property id=&quot;20300&quot; value=&quot;Slide 18 - &amp;quot;Hinduism = Eternal Law&amp;quot;&quot;/&gt;&lt;property id=&quot;20307&quot; value=&quot;355&quot;/&gt;&lt;/object&gt;&lt;object type=&quot;3&quot; unique_id=&quot;12848&quot;&gt;&lt;property id=&quot;20148&quot; value=&quot;5&quot;/&gt;&lt;property id=&quot;20300&quot; value=&quot;Slide 20 - &amp;quot;Hinduism&amp;quot;&quot;/&gt;&lt;property id=&quot;20307&quot; value=&quot;353&quot;/&gt;&lt;/object&gt;&lt;object type=&quot;3&quot; unique_id=&quot;12849&quot;&gt;&lt;property id=&quot;20148&quot; value=&quot;5&quot;/&gt;&lt;property id=&quot;20300&quot; value=&quot;Slide 22 - &amp;quot;Hinduism &amp;quot;&quot;/&gt;&lt;property id=&quot;20307&quot; value=&quot;356&quot;/&gt;&lt;/object&gt;&lt;object type=&quot;3&quot; unique_id=&quot;12850&quot;&gt;&lt;property id=&quot;20148&quot; value=&quot;5&quot;/&gt;&lt;property id=&quot;20300&quot; value=&quot;Slide 24 - &amp;quot;Hinduism ― Practices&amp;quot;&quot;/&gt;&lt;property id=&quot;20307&quot; value=&quot;357&quot;/&gt;&lt;/object&gt;&lt;object type=&quot;3&quot; unique_id=&quot;12851&quot;&gt;&lt;property id=&quot;20148&quot; value=&quot;5&quot;/&gt;&lt;property id=&quot;20300&quot; value=&quot;Slide 26 - &amp;quot;Hinduism&amp;quot;&quot;/&gt;&lt;property id=&quot;20307&quot; value=&quot;358&quot;/&gt;&lt;/object&gt;&lt;object type=&quot;3&quot; unique_id=&quot;12852&quot;&gt;&lt;property id=&quot;20148&quot; value=&quot;5&quot;/&gt;&lt;property id=&quot;20300&quot; value=&quot;Slide 28 - &amp;quot;Hinduism&amp;quot;&quot;/&gt;&lt;property id=&quot;20307&quot; value=&quot;359&quot;/&gt;&lt;/object&gt;&lt;object type=&quot;3&quot; unique_id=&quot;12853&quot;&gt;&lt;property id=&quot;20148&quot; value=&quot;5&quot;/&gt;&lt;property id=&quot;20300&quot; value=&quot;Slide 30 - &amp;quot;Partition&amp;quot;&quot;/&gt;&lt;property id=&quot;20307&quot; value=&quot;360&quot;/&gt;&lt;/object&gt;&lt;object type=&quot;3&quot; unique_id=&quot;12854&quot;&gt;&lt;property id=&quot;20148&quot; value=&quot;5&quot;/&gt;&lt;property id=&quot;20300&quot; value=&quot;Slide 32 - &amp;quot;Killing of Gandhi&amp;quot;&quot;/&gt;&lt;property id=&quot;20307&quot; value=&quot;361&quot;/&gt;&lt;/object&gt;&lt;object type=&quot;3&quot; unique_id=&quot;12855&quot;&gt;&lt;property id=&quot;20148&quot; value=&quot;5&quot;/&gt;&lt;property id=&quot;20300&quot; value=&quot;Slide 34 - &amp;quot;Religion&amp;quot;&quot;/&gt;&lt;property id=&quot;20307&quot; value=&quot;297&quot;/&gt;&lt;/object&gt;&lt;object type=&quot;3&quot; unique_id=&quot;12856&quot;&gt;&lt;property id=&quot;20148&quot; value=&quot;5&quot;/&gt;&lt;property id=&quot;20300&quot; value=&quot;Slide 37 - &amp;quot;Religion&amp;quot;&quot;/&gt;&lt;property id=&quot;20307&quot; value=&quot;299&quot;/&gt;&lt;/object&gt;&lt;object type=&quot;3&quot; unique_id=&quot;12857&quot;&gt;&lt;property id=&quot;20148&quot; value=&quot;5&quot;/&gt;&lt;property id=&quot;20300&quot; value=&quot;Slide 39 - &amp;quot;Religion&amp;quot;&quot;/&gt;&lt;property id=&quot;20307&quot; value=&quot;298&quot;/&gt;&lt;/object&gt;&lt;object type=&quot;3&quot; unique_id=&quot;12858&quot;&gt;&lt;property id=&quot;20148&quot; value=&quot;5&quot;/&gt;&lt;property id=&quot;20300&quot; value=&quot;Slide 42 - &amp;quot;Religion&amp;quot;&quot;/&gt;&lt;property id=&quot;20307&quot; value=&quot;300&quot;/&gt;&lt;/object&gt;&lt;object type=&quot;3&quot; unique_id=&quot;12859&quot;&gt;&lt;property id=&quot;20148&quot; value=&quot;5&quot;/&gt;&lt;property id=&quot;20300&quot; value=&quot;Slide 45 - &amp;quot;Religion&amp;quot;&quot;/&gt;&lt;property id=&quot;20307&quot; value=&quot;349&quot;/&gt;&lt;/object&gt;&lt;object type=&quot;3&quot; unique_id=&quot;12860&quot;&gt;&lt;property id=&quot;20148&quot; value=&quot;5&quot;/&gt;&lt;property id=&quot;20300&quot; value=&quot;Slide 47 - &amp;quot;India’s Great Technical Gifts&amp;quot;&quot;/&gt;&lt;property id=&quot;20307&quot; value=&quot;365&quot;/&gt;&lt;/object&gt;&lt;object type=&quot;3&quot; unique_id=&quot;12861&quot;&gt;&lt;property id=&quot;20148&quot; value=&quot;5&quot;/&gt;&lt;property id=&quot;20300&quot; value=&quot;Slide 49 - &amp;quot;Egyptian Numbers&amp;quot;&quot;/&gt;&lt;property id=&quot;20307&quot; value=&quot;363&quot;/&gt;&lt;/object&gt;&lt;object type=&quot;3&quot; unique_id=&quot;12862&quot;&gt;&lt;property id=&quot;20148&quot; value=&quot;5&quot;/&gt;&lt;property id=&quot;20300&quot; value=&quot;Slide 51 - &amp;quot;Mesopotamian Numbers&amp;quot;&quot;/&gt;&lt;property id=&quot;20307&quot; value=&quot;364&quot;/&gt;&lt;/object&gt;&lt;object type=&quot;3&quot; unique_id=&quot;12863&quot;&gt;&lt;property id=&quot;20148&quot; value=&quot;5&quot;/&gt;&lt;property id=&quot;20300&quot; value=&quot;Slide 53 - &amp;quot;Numbers&amp;quot;&quot;/&gt;&lt;property id=&quot;20307&quot; value=&quot;362&quot;/&gt;&lt;/object&gt;&lt;object type=&quot;3&quot; unique_id=&quot;12864&quot;&gt;&lt;property id=&quot;20148&quot; value=&quot;5&quot;/&gt;&lt;property id=&quot;20300&quot; value=&quot;Slide 56 - &amp;quot;Indian Numbers&amp;quot;&quot;/&gt;&lt;property id=&quot;20307&quot; value=&quot;366&quot;/&gt;&lt;/object&gt;&lt;object type=&quot;3&quot; unique_id=&quot;12865&quot;&gt;&lt;property id=&quot;20148&quot; value=&quot;5&quot;/&gt;&lt;property id=&quot;20300&quot; value=&quot;Slide 58 - &amp;quot;Indian Numbers&amp;quot;&quot;/&gt;&lt;property id=&quot;20307&quot; value=&quot;367&quot;/&gt;&lt;/object&gt;&lt;object type=&quot;3&quot; unique_id=&quot;12866&quot;&gt;&lt;property id=&quot;20148&quot; value=&quot;5&quot;/&gt;&lt;property id=&quot;20300&quot; value=&quot;Slide 60 - &amp;quot;Chinese Civilizations&amp;quot;&quot;/&gt;&lt;property id=&quot;20307&quot; value=&quot;332&quot;/&gt;&lt;/object&gt;&lt;object type=&quot;3&quot; unique_id=&quot;12867&quot;&gt;&lt;property id=&quot;20148&quot; value=&quot;5&quot;/&gt;&lt;property id=&quot;20300&quot; value=&quot;Slide 62 - &amp;quot;Writing – Shang Dynasty&amp;quot;&quot;/&gt;&lt;property id=&quot;20307&quot; value=&quot;304&quot;/&gt;&lt;/object&gt;&lt;object type=&quot;3&quot; unique_id=&quot;12868&quot;&gt;&lt;property id=&quot;20148&quot; value=&quot;5&quot;/&gt;&lt;property id=&quot;20300&quot; value=&quot;Slide 64 - &amp;quot;Chinese Writing&amp;quot;&quot;/&gt;&lt;property id=&quot;20307&quot; value=&quot;368&quot;/&gt;&lt;/object&gt;&lt;object type=&quot;3&quot; unique_id=&quot;12869&quot;&gt;&lt;property id=&quot;20148&quot; value=&quot;5&quot;/&gt;&lt;property id=&quot;20300&quot; value=&quot;Slide 66 - &amp;quot;Chinese Numbers&amp;quot;&quot;/&gt;&lt;property id=&quot;20307&quot; value=&quot;369&quot;/&gt;&lt;/object&gt;&lt;object type=&quot;3&quot; unique_id=&quot;12870&quot;&gt;&lt;property id=&quot;20148&quot; value=&quot;5&quot;/&gt;&lt;property id=&quot;20300&quot; value=&quot;Slide 68 - &amp;quot;Way of Living – Zhou Dynasty&amp;quot;&quot;/&gt;&lt;property id=&quot;20307&quot; value=&quot;305&quot;/&gt;&lt;/object&gt;&lt;object type=&quot;3&quot; unique_id=&quot;12871&quot;&gt;&lt;property id=&quot;20148&quot; value=&quot;5&quot;/&gt;&lt;property id=&quot;20300&quot; value=&quot;Slide 70 - &amp;quot;Way of Living&amp;quot;&quot;/&gt;&lt;property id=&quot;20307&quot; value=&quot;306&quot;/&gt;&lt;/object&gt;&lt;object type=&quot;3&quot; unique_id=&quot;12872&quot;&gt;&lt;property id=&quot;20148&quot; value=&quot;5&quot;/&gt;&lt;property id=&quot;20300&quot; value=&quot;Slide 72 - &amp;quot;Confucism ― Relationships&amp;quot;&quot;/&gt;&lt;property id=&quot;20307&quot; value=&quot;370&quot;/&gt;&lt;/object&gt;&lt;object type=&quot;3&quot; unique_id=&quot;12873&quot;&gt;&lt;property id=&quot;20148&quot; value=&quot;5&quot;/&gt;&lt;property id=&quot;20300&quot; value=&quot;Slide 74 - &amp;quot;Way of Living&amp;quot;&quot;/&gt;&lt;property id=&quot;20307&quot; value=&quot;309&quot;/&gt;&lt;/object&gt;&lt;object type=&quot;3&quot; unique_id=&quot;12874&quot;&gt;&lt;property id=&quot;20148&quot; value=&quot;5&quot;/&gt;&lt;property id=&quot;20300&quot; value=&quot;Slide 76 - &amp;quot;Taoism&amp;quot;&quot;/&gt;&lt;property id=&quot;20307&quot; value=&quot;310&quot;/&gt;&lt;/object&gt;&lt;object type=&quot;3&quot; unique_id=&quot;12875&quot;&gt;&lt;property id=&quot;20148&quot; value=&quot;5&quot;/&gt;&lt;property id=&quot;20300&quot; value=&quot;Slide 78&quot;/&gt;&lt;property id=&quot;20307&quot; value=&quot;311&quot;/&gt;&lt;/object&gt;&lt;object type=&quot;3&quot; unique_id=&quot;12876&quot;&gt;&lt;property id=&quot;20148&quot; value=&quot;5&quot;/&gt;&lt;property id=&quot;20300&quot; value=&quot;Slide 81 - &amp;quot;Taoism&amp;quot;&quot;/&gt;&lt;property id=&quot;20307&quot; value=&quot;321&quot;/&gt;&lt;/object&gt;&lt;object type=&quot;3&quot; unique_id=&quot;12877&quot;&gt;&lt;property id=&quot;20148&quot; value=&quot;5&quot;/&gt;&lt;property id=&quot;20300&quot; value=&quot;Slide 83 - &amp;quot;Taoism&amp;quot;&quot;/&gt;&lt;property id=&quot;20307&quot; value=&quot;330&quot;/&gt;&lt;/object&gt;&lt;object type=&quot;3&quot; unique_id=&quot;12878&quot;&gt;&lt;property id=&quot;20148&quot; value=&quot;5&quot;/&gt;&lt;property id=&quot;20300&quot; value=&quot;Slide 85 - &amp;quot;China&amp;quot;&quot;/&gt;&lt;property id=&quot;20307&quot; value=&quot;371&quot;/&gt;&lt;/object&gt;&lt;object type=&quot;3&quot; unique_id=&quot;12879&quot;&gt;&lt;property id=&quot;20148&quot; value=&quot;5&quot;/&gt;&lt;property id=&quot;20300&quot; value=&quot;Slide 89 - &amp;quot;Way of Living&amp;quot;&quot;/&gt;&lt;property id=&quot;20307&quot; value=&quot;316&quot;/&gt;&lt;/object&gt;&lt;object type=&quot;3&quot; unique_id=&quot;12880&quot;&gt;&lt;property id=&quot;20148&quot; value=&quot;5&quot;/&gt;&lt;property id=&quot;20300&quot; value=&quot;Slide 91 - &amp;quot;Roger von Oech has identified 10 mental blocks to creativity&amp;quot;&quot;/&gt;&lt;property id=&quot;20307&quot; value=&quot;386&quot;/&gt;&lt;/object&gt;&lt;object type=&quot;3&quot; unique_id=&quot;12881&quot;&gt;&lt;property id=&quot;20148&quot; value=&quot;5&quot;/&gt;&lt;property id=&quot;20300&quot; value=&quot;Slide 94 - &amp;quot;Mental Blocks&amp;quot;&quot;/&gt;&lt;property id=&quot;20307&quot; value=&quot;387&quot;/&gt;&lt;/object&gt;&lt;object type=&quot;3&quot; unique_id=&quot;12882&quot;&gt;&lt;property id=&quot;20148&quot; value=&quot;5&quot;/&gt;&lt;property id=&quot;20300&quot; value=&quot;Slide 96 - &amp;quot;Barrier: That’s not logical&amp;quot;&quot;/&gt;&lt;property id=&quot;20307&quot; value=&quot;393&quot;/&gt;&lt;/object&gt;&lt;object type=&quot;3&quot; unique_id=&quot;12883&quot;&gt;&lt;property id=&quot;20148&quot; value=&quot;5&quot;/&gt;&lt;property id=&quot;20300&quot; value=&quot;Slide 98 - &amp;quot;Barrier: That’s not logical&amp;quot;&quot;/&gt;&lt;property id=&quot;20307&quot; value=&quot;395&quot;/&gt;&lt;/object&gt;&lt;object type=&quot;3&quot; unique_id=&quot;12884&quot;&gt;&lt;property id=&quot;20148&quot; value=&quot;5&quot;/&gt;&lt;property id=&quot;20300&quot; value=&quot;Slide 100 - &amp;quot;Overcoming the barrier&amp;quot;&quot;/&gt;&lt;property id=&quot;20307&quot; value=&quot;394&quot;/&gt;&lt;/object&gt;&lt;object type=&quot;3&quot; unique_id=&quot;12885&quot;&gt;&lt;property id=&quot;20148&quot; value=&quot;5&quot;/&gt;&lt;property id=&quot;20300&quot; value=&quot;Slide 102 - &amp;quot;Forming an Empire&amp;quot;&quot;/&gt;&lt;property id=&quot;20307&quot; value=&quot;317&quot;/&gt;&lt;/object&gt;&lt;object type=&quot;3&quot; unique_id=&quot;12886&quot;&gt;&lt;property id=&quot;20148&quot; value=&quot;5&quot;/&gt;&lt;property id=&quot;20300&quot; value=&quot;Slide 105 - &amp;quot;Qin Dynasty&amp;quot;&quot;/&gt;&lt;property id=&quot;20307&quot; value=&quot;383&quot;/&gt;&lt;/object&gt;&lt;object type=&quot;3&quot; unique_id=&quot;12887&quot;&gt;&lt;property id=&quot;20148&quot; value=&quot;5&quot;/&gt;&lt;property id=&quot;20300&quot; value=&quot;Slide 107 - &amp;quot;Qin Dynasty&amp;quot;&quot;/&gt;&lt;property id=&quot;20307&quot; value=&quot;325&quot;/&gt;&lt;/object&gt;&lt;object type=&quot;3&quot; unique_id=&quot;12888&quot;&gt;&lt;property id=&quot;20148&quot; value=&quot;5&quot;/&gt;&lt;property id=&quot;20300&quot; value=&quot;Slide 109 - &amp;quot;Qin Dynasty&amp;quot;&quot;/&gt;&lt;property id=&quot;20307&quot; value=&quot;384&quot;/&gt;&lt;/object&gt;&lt;object type=&quot;3&quot; unique_id=&quot;12889&quot;&gt;&lt;property id=&quot;20148&quot; value=&quot;5&quot;/&gt;&lt;property id=&quot;20300&quot; value=&quot;Slide 111 - &amp;quot;Building the Great Wall&amp;quot;&quot;/&gt;&lt;property id=&quot;20307&quot; value=&quot;376&quot;/&gt;&lt;/object&gt;&lt;object type=&quot;3&quot; unique_id=&quot;12890&quot;&gt;&lt;property id=&quot;20148&quot; value=&quot;5&quot;/&gt;&lt;property id=&quot;20300&quot; value=&quot;Slide 113 - &amp;quot;Qin Dynasty – Traditions&amp;quot;&quot;/&gt;&lt;property id=&quot;20307&quot; value=&quot;343&quot;/&gt;&lt;/object&gt;&lt;object type=&quot;3&quot; unique_id=&quot;12891&quot;&gt;&lt;property id=&quot;20148&quot; value=&quot;5&quot;/&gt;&lt;property id=&quot;20300&quot; value=&quot;Slide 115 - &amp;quot;Qin Dynasty – Our Land&amp;quot;&quot;/&gt;&lt;property id=&quot;20307&quot; value=&quot;381&quot;/&gt;&lt;/object&gt;&lt;object type=&quot;3&quot; unique_id=&quot;12892&quot;&gt;&lt;property id=&quot;20148&quot; value=&quot;5&quot;/&gt;&lt;property id=&quot;20300&quot; value=&quot;Slide 117 - &amp;quot;Qin Dynasty&amp;quot;&quot;/&gt;&lt;property id=&quot;20307&quot; value=&quot;337&quot;/&gt;&lt;/object&gt;&lt;object type=&quot;3&quot; unique_id=&quot;12893&quot;&gt;&lt;property id=&quot;20148&quot; value=&quot;5&quot;/&gt;&lt;property id=&quot;20300&quot; value=&quot;Slide 119 - &amp;quot;Qin Dynasty&amp;quot;&quot;/&gt;&lt;property id=&quot;20307&quot; value=&quot;373&quot;/&gt;&lt;/object&gt;&lt;object type=&quot;3&quot; unique_id=&quot;12894&quot;&gt;&lt;property id=&quot;20148&quot; value=&quot;5&quot;/&gt;&lt;property id=&quot;20300&quot; value=&quot;Slide 121 - &amp;quot;Qin Dynasty – Terra Cotta Warriors&amp;quot;&quot;/&gt;&lt;property id=&quot;20307&quot; value=&quot;385&quot;/&gt;&lt;/object&gt;&lt;object type=&quot;3&quot; unique_id=&quot;12895&quot;&gt;&lt;property id=&quot;20148&quot; value=&quot;5&quot;/&gt;&lt;property id=&quot;20300&quot; value=&quot;Slide 123 - &amp;quot;Expanding the Great Wall&amp;quot;&quot;/&gt;&lt;property id=&quot;20307&quot; value=&quot;379&quot;/&gt;&lt;/object&gt;&lt;object type=&quot;3&quot; unique_id=&quot;12896&quot;&gt;&lt;property id=&quot;20148&quot; value=&quot;5&quot;/&gt;&lt;property id=&quot;20300&quot; value=&quot;Slide 125&quot;/&gt;&lt;property id=&quot;20307&quot; value=&quot;345&quot;/&gt;&lt;/object&gt;&lt;object type=&quot;3&quot; unique_id=&quot;12897&quot;&gt;&lt;property id=&quot;20148&quot; value=&quot;5&quot;/&gt;&lt;property id=&quot;20300&quot; value=&quot;Slide 128 - &amp;quot;China and Europe&amp;quot;&quot;/&gt;&lt;property id=&quot;20307&quot; value=&quot;378&quot;/&gt;&lt;/object&gt;&lt;object type=&quot;3&quot; unique_id=&quot;12898&quot;&gt;&lt;property id=&quot;20148&quot; value=&quot;5&quot;/&gt;&lt;property id=&quot;20300&quot; value=&quot;Slide 130 - &amp;quot;Creativity&amp;quot;&quot;/&gt;&lt;property id=&quot;20307&quot; value=&quot;382&quot;/&gt;&lt;/object&gt;&lt;object type=&quot;3&quot; unique_id=&quot;12899&quot;&gt;&lt;property id=&quot;20148&quot; value=&quot;5&quot;/&gt;&lt;property id=&quot;20300&quot; value=&quot;Slide 133&quot;/&gt;&lt;property id=&quot;20307&quot; value=&quot;331&quot;/&gt;&lt;/object&gt;&lt;object type=&quot;3&quot; unique_id=&quot;13880&quot;&gt;&lt;property id=&quot;20148&quot; value=&quot;5&quot;/&gt;&lt;property id=&quot;20300&quot; value=&quot;Slide 11&quot;/&gt;&lt;property id=&quot;20307&quot; value=&quot;404&quot;/&gt;&lt;/object&gt;&lt;object type=&quot;3&quot; unique_id=&quot;13881&quot;&gt;&lt;property id=&quot;20148&quot; value=&quot;5&quot;/&gt;&lt;property id=&quot;20300&quot; value=&quot;Slide 17&quot;/&gt;&lt;property id=&quot;20307&quot; value=&quot;405&quot;/&gt;&lt;/object&gt;&lt;object type=&quot;3&quot; unique_id=&quot;13882&quot;&gt;&lt;property id=&quot;20148&quot; value=&quot;5&quot;/&gt;&lt;property id=&quot;20300&quot; value=&quot;Slide 19&quot;/&gt;&lt;property id=&quot;20307&quot; value=&quot;406&quot;/&gt;&lt;/object&gt;&lt;object type=&quot;3&quot; unique_id=&quot;13883&quot;&gt;&lt;property id=&quot;20148&quot; value=&quot;5&quot;/&gt;&lt;property id=&quot;20300&quot; value=&quot;Slide 21&quot;/&gt;&lt;property id=&quot;20307&quot; value=&quot;407&quot;/&gt;&lt;/object&gt;&lt;object type=&quot;3&quot; unique_id=&quot;13884&quot;&gt;&lt;property id=&quot;20148&quot; value=&quot;5&quot;/&gt;&lt;property id=&quot;20300&quot; value=&quot;Slide 23&quot;/&gt;&lt;property id=&quot;20307&quot; value=&quot;408&quot;/&gt;&lt;/object&gt;&lt;object type=&quot;3&quot; unique_id=&quot;13885&quot;&gt;&lt;property id=&quot;20148&quot; value=&quot;5&quot;/&gt;&lt;property id=&quot;20300&quot; value=&quot;Slide 25&quot;/&gt;&lt;property id=&quot;20307&quot; value=&quot;409&quot;/&gt;&lt;/object&gt;&lt;object type=&quot;3&quot; unique_id=&quot;13886&quot;&gt;&lt;property id=&quot;20148&quot; value=&quot;5&quot;/&gt;&lt;property id=&quot;20300&quot; value=&quot;Slide 27&quot;/&gt;&lt;property id=&quot;20307&quot; value=&quot;410&quot;/&gt;&lt;/object&gt;&lt;object type=&quot;3&quot; unique_id=&quot;13887&quot;&gt;&lt;property id=&quot;20148&quot; value=&quot;5&quot;/&gt;&lt;property id=&quot;20300&quot; value=&quot;Slide 29&quot;/&gt;&lt;property id=&quot;20307&quot; value=&quot;411&quot;/&gt;&lt;/object&gt;&lt;object type=&quot;3&quot; unique_id=&quot;13888&quot;&gt;&lt;property id=&quot;20148&quot; value=&quot;5&quot;/&gt;&lt;property id=&quot;20300&quot; value=&quot;Slide 35&quot;/&gt;&lt;property id=&quot;20307&quot; value=&quot;412&quot;/&gt;&lt;/object&gt;&lt;object type=&quot;3&quot; unique_id=&quot;13889&quot;&gt;&lt;property id=&quot;20148&quot; value=&quot;5&quot;/&gt;&lt;property id=&quot;20300&quot; value=&quot;Slide 36&quot;/&gt;&lt;property id=&quot;20307&quot; value=&quot;413&quot;/&gt;&lt;/object&gt;&lt;object type=&quot;3&quot; unique_id=&quot;13890&quot;&gt;&lt;property id=&quot;20148&quot; value=&quot;5&quot;/&gt;&lt;property id=&quot;20300&quot; value=&quot;Slide 38&quot;/&gt;&lt;property id=&quot;20307&quot; value=&quot;414&quot;/&gt;&lt;/object&gt;&lt;object type=&quot;3&quot; unique_id=&quot;14302&quot;&gt;&lt;property id=&quot;20148&quot; value=&quot;5&quot;/&gt;&lt;property id=&quot;20300&quot; value=&quot;Slide 40&quot;/&gt;&lt;property id=&quot;20307&quot; value=&quot;416&quot;/&gt;&lt;/object&gt;&lt;object type=&quot;3&quot; unique_id=&quot;14303&quot;&gt;&lt;property id=&quot;20148&quot; value=&quot;5&quot;/&gt;&lt;property id=&quot;20300&quot; value=&quot;Slide 41&quot;/&gt;&lt;property id=&quot;20307&quot; value=&quot;417&quot;/&gt;&lt;/object&gt;&lt;object type=&quot;3&quot; unique_id=&quot;15135&quot;&gt;&lt;property id=&quot;20148&quot; value=&quot;5&quot;/&gt;&lt;property id=&quot;20300&quot; value=&quot;Slide 43&quot;/&gt;&lt;property id=&quot;20307&quot; value=&quot;418&quot;/&gt;&lt;/object&gt;&lt;object type=&quot;3&quot; unique_id=&quot;15136&quot;&gt;&lt;property id=&quot;20148&quot; value=&quot;5&quot;/&gt;&lt;property id=&quot;20300&quot; value=&quot;Slide 44&quot;/&gt;&lt;property id=&quot;20307&quot; value=&quot;419&quot;/&gt;&lt;/object&gt;&lt;object type=&quot;3&quot; unique_id=&quot;15137&quot;&gt;&lt;property id=&quot;20148&quot; value=&quot;5&quot;/&gt;&lt;property id=&quot;20300&quot; value=&quot;Slide 46&quot;/&gt;&lt;property id=&quot;20307&quot; value=&quot;420&quot;/&gt;&lt;/object&gt;&lt;object type=&quot;3&quot; unique_id=&quot;15138&quot;&gt;&lt;property id=&quot;20148&quot; value=&quot;5&quot;/&gt;&lt;property id=&quot;20300&quot; value=&quot;Slide 48&quot;/&gt;&lt;property id=&quot;20307&quot; value=&quot;421&quot;/&gt;&lt;/object&gt;&lt;object type=&quot;3&quot; unique_id=&quot;15139&quot;&gt;&lt;property id=&quot;20148&quot; value=&quot;5&quot;/&gt;&lt;property id=&quot;20300&quot; value=&quot;Slide 50&quot;/&gt;&lt;property id=&quot;20307&quot; value=&quot;422&quot;/&gt;&lt;/object&gt;&lt;object type=&quot;3&quot; unique_id=&quot;15140&quot;&gt;&lt;property id=&quot;20148&quot; value=&quot;5&quot;/&gt;&lt;property id=&quot;20300&quot; value=&quot;Slide 52&quot;/&gt;&lt;property id=&quot;20307&quot; value=&quot;423&quot;/&gt;&lt;/object&gt;&lt;object type=&quot;3&quot; unique_id=&quot;15498&quot;&gt;&lt;property id=&quot;20148&quot; value=&quot;5&quot;/&gt;&lt;property id=&quot;20300&quot; value=&quot;Slide 54&quot;/&gt;&lt;property id=&quot;20307&quot; value=&quot;424&quot;/&gt;&lt;/object&gt;&lt;object type=&quot;3&quot; unique_id=&quot;15499&quot;&gt;&lt;property id=&quot;20148&quot; value=&quot;5&quot;/&gt;&lt;property id=&quot;20300&quot; value=&quot;Slide 55&quot;/&gt;&lt;property id=&quot;20307&quot; value=&quot;425&quot;/&gt;&lt;/object&gt;&lt;object type=&quot;3&quot; unique_id=&quot;15500&quot;&gt;&lt;property id=&quot;20148&quot; value=&quot;5&quot;/&gt;&lt;property id=&quot;20300&quot; value=&quot;Slide 57&quot;/&gt;&lt;property id=&quot;20307&quot; value=&quot;426&quot;/&gt;&lt;/object&gt;&lt;object type=&quot;3&quot; unique_id=&quot;15501&quot;&gt;&lt;property id=&quot;20148&quot; value=&quot;5&quot;/&gt;&lt;property id=&quot;20300&quot; value=&quot;Slide 59&quot;/&gt;&lt;property id=&quot;20307&quot; value=&quot;427&quot;/&gt;&lt;/object&gt;&lt;object type=&quot;3&quot; unique_id=&quot;16711&quot;&gt;&lt;property id=&quot;20148&quot; value=&quot;5&quot;/&gt;&lt;property id=&quot;20300&quot; value=&quot;Slide 61&quot;/&gt;&lt;property id=&quot;20307&quot; value=&quot;428&quot;/&gt;&lt;/object&gt;&lt;object type=&quot;3&quot; unique_id=&quot;16712&quot;&gt;&lt;property id=&quot;20148&quot; value=&quot;5&quot;/&gt;&lt;property id=&quot;20300&quot; value=&quot;Slide 63&quot;/&gt;&lt;property id=&quot;20307&quot; value=&quot;429&quot;/&gt;&lt;/object&gt;&lt;object type=&quot;3&quot; unique_id=&quot;16713&quot;&gt;&lt;property id=&quot;20148&quot; value=&quot;5&quot;/&gt;&lt;property id=&quot;20300&quot; value=&quot;Slide 65&quot;/&gt;&lt;property id=&quot;20307&quot; value=&quot;430&quot;/&gt;&lt;/object&gt;&lt;object type=&quot;3&quot; unique_id=&quot;16714&quot;&gt;&lt;property id=&quot;20148&quot; value=&quot;5&quot;/&gt;&lt;property id=&quot;20300&quot; value=&quot;Slide 67&quot;/&gt;&lt;property id=&quot;20307&quot; value=&quot;431&quot;/&gt;&lt;/object&gt;&lt;object type=&quot;3&quot; unique_id=&quot;16715&quot;&gt;&lt;property id=&quot;20148&quot; value=&quot;5&quot;/&gt;&lt;property id=&quot;20300&quot; value=&quot;Slide 69&quot;/&gt;&lt;property id=&quot;20307&quot; value=&quot;432&quot;/&gt;&lt;/object&gt;&lt;object type=&quot;3&quot; unique_id=&quot;16716&quot;&gt;&lt;property id=&quot;20148&quot; value=&quot;5&quot;/&gt;&lt;property id=&quot;20300&quot; value=&quot;Slide 71&quot;/&gt;&lt;property id=&quot;20307&quot; value=&quot;433&quot;/&gt;&lt;/object&gt;&lt;object type=&quot;3&quot; unique_id=&quot;16717&quot;&gt;&lt;property id=&quot;20148&quot; value=&quot;5&quot;/&gt;&lt;property id=&quot;20300&quot; value=&quot;Slide 73&quot;/&gt;&lt;property id=&quot;20307&quot; value=&quot;434&quot;/&gt;&lt;/object&gt;&lt;object type=&quot;3&quot; unique_id=&quot;16718&quot;&gt;&lt;property id=&quot;20148&quot; value=&quot;5&quot;/&gt;&lt;property id=&quot;20300&quot; value=&quot;Slide 75&quot;/&gt;&lt;property id=&quot;20307&quot; value=&quot;435&quot;/&gt;&lt;/object&gt;&lt;object type=&quot;3&quot; unique_id=&quot;16719&quot;&gt;&lt;property id=&quot;20148&quot; value=&quot;5&quot;/&gt;&lt;property id=&quot;20300&quot; value=&quot;Slide 77&quot;/&gt;&lt;property id=&quot;20307&quot; value=&quot;436&quot;/&gt;&lt;/object&gt;&lt;object type=&quot;3&quot; unique_id=&quot;17333&quot;&gt;&lt;property id=&quot;20148&quot; value=&quot;5&quot;/&gt;&lt;property id=&quot;20300&quot; value=&quot;Slide 79&quot;/&gt;&lt;property id=&quot;20307&quot; value=&quot;437&quot;/&gt;&lt;/object&gt;&lt;object type=&quot;3&quot; unique_id=&quot;17334&quot;&gt;&lt;property id=&quot;20148&quot; value=&quot;5&quot;/&gt;&lt;property id=&quot;20300&quot; value=&quot;Slide 80&quot;/&gt;&lt;property id=&quot;20307&quot; value=&quot;440&quot;/&gt;&lt;/object&gt;&lt;object type=&quot;3&quot; unique_id=&quot;17335&quot;&gt;&lt;property id=&quot;20148&quot; value=&quot;5&quot;/&gt;&lt;property id=&quot;20300&quot; value=&quot;Slide 82&quot;/&gt;&lt;property id=&quot;20307&quot; value=&quot;439&quot;/&gt;&lt;/object&gt;&lt;object type=&quot;3&quot; unique_id=&quot;17336&quot;&gt;&lt;property id=&quot;20148&quot; value=&quot;5&quot;/&gt;&lt;property id=&quot;20300&quot; value=&quot;Slide 84&quot;/&gt;&lt;property id=&quot;20307&quot; value=&quot;438&quot;/&gt;&lt;/object&gt;&lt;object type=&quot;3&quot; unique_id=&quot;17337&quot;&gt;&lt;property id=&quot;20148&quot; value=&quot;5&quot;/&gt;&lt;property id=&quot;20300&quot; value=&quot;Slide 86&quot;/&gt;&lt;property id=&quot;20307&quot; value=&quot;441&quot;/&gt;&lt;/object&gt;&lt;object type=&quot;3&quot; unique_id=&quot;17338&quot;&gt;&lt;property id=&quot;20148&quot; value=&quot;5&quot;/&gt;&lt;property id=&quot;20300&quot; value=&quot;Slide 87&quot;/&gt;&lt;property id=&quot;20307&quot; value=&quot;442&quot;/&gt;&lt;/object&gt;&lt;object type=&quot;3&quot; unique_id=&quot;17339&quot;&gt;&lt;property id=&quot;20148&quot; value=&quot;5&quot;/&gt;&lt;property id=&quot;20300&quot; value=&quot;Slide 88&quot;/&gt;&lt;property id=&quot;20307&quot; value=&quot;443&quot;/&gt;&lt;/object&gt;&lt;object type=&quot;3&quot; unique_id=&quot;17340&quot;&gt;&lt;property id=&quot;20148&quot; value=&quot;5&quot;/&gt;&lt;property id=&quot;20300&quot; value=&quot;Slide 90&quot;/&gt;&lt;property id=&quot;20307&quot; value=&quot;444&quot;/&gt;&lt;/object&gt;&lt;object type=&quot;3&quot; unique_id=&quot;17341&quot;&gt;&lt;property id=&quot;20148&quot; value=&quot;5&quot;/&gt;&lt;property id=&quot;20300&quot; value=&quot;Slide 92&quot;/&gt;&lt;property id=&quot;20307&quot; value=&quot;445&quot;/&gt;&lt;/object&gt;&lt;object type=&quot;3&quot; unique_id=&quot;18230&quot;&gt;&lt;property id=&quot;20148&quot; value=&quot;5&quot;/&gt;&lt;property id=&quot;20300&quot; value=&quot;Slide 93&quot;/&gt;&lt;property id=&quot;20307&quot; value=&quot;446&quot;/&gt;&lt;/object&gt;&lt;object type=&quot;3&quot; unique_id=&quot;18231&quot;&gt;&lt;property id=&quot;20148&quot; value=&quot;5&quot;/&gt;&lt;property id=&quot;20300&quot; value=&quot;Slide 95&quot;/&gt;&lt;property id=&quot;20307&quot; value=&quot;447&quot;/&gt;&lt;/object&gt;&lt;object type=&quot;3&quot; unique_id=&quot;18232&quot;&gt;&lt;property id=&quot;20148&quot; value=&quot;5&quot;/&gt;&lt;property id=&quot;20300&quot; value=&quot;Slide 97&quot;/&gt;&lt;property id=&quot;20307&quot; value=&quot;448&quot;/&gt;&lt;/object&gt;&lt;object type=&quot;3&quot; unique_id=&quot;18233&quot;&gt;&lt;property id=&quot;20148&quot; value=&quot;5&quot;/&gt;&lt;property id=&quot;20300&quot; value=&quot;Slide 99&quot;/&gt;&lt;property id=&quot;20307&quot; value=&quot;449&quot;/&gt;&lt;/object&gt;&lt;object type=&quot;3&quot; unique_id=&quot;18234&quot;&gt;&lt;property id=&quot;20148&quot; value=&quot;5&quot;/&gt;&lt;property id=&quot;20300&quot; value=&quot;Slide 101&quot;/&gt;&lt;property id=&quot;20307&quot; value=&quot;450&quot;/&gt;&lt;/object&gt;&lt;object type=&quot;3&quot; unique_id=&quot;19743&quot;&gt;&lt;property id=&quot;20148&quot; value=&quot;5&quot;/&gt;&lt;property id=&quot;20300&quot; value=&quot;Slide 103&quot;/&gt;&lt;property id=&quot;20307&quot; value=&quot;451&quot;/&gt;&lt;/object&gt;&lt;object type=&quot;3&quot; unique_id=&quot;19744&quot;&gt;&lt;property id=&quot;20148&quot; value=&quot;5&quot;/&gt;&lt;property id=&quot;20300&quot; value=&quot;Slide 104&quot;/&gt;&lt;property id=&quot;20307&quot; value=&quot;452&quot;/&gt;&lt;/object&gt;&lt;object type=&quot;3&quot; unique_id=&quot;19745&quot;&gt;&lt;property id=&quot;20148&quot; value=&quot;5&quot;/&gt;&lt;property id=&quot;20300&quot; value=&quot;Slide 106&quot;/&gt;&lt;property id=&quot;20307&quot; value=&quot;453&quot;/&gt;&lt;/object&gt;&lt;object type=&quot;3&quot; unique_id=&quot;19746&quot;&gt;&lt;property id=&quot;20148&quot; value=&quot;5&quot;/&gt;&lt;property id=&quot;20300&quot; value=&quot;Slide 108&quot;/&gt;&lt;property id=&quot;20307&quot; value=&quot;454&quot;/&gt;&lt;/object&gt;&lt;object type=&quot;3&quot; unique_id=&quot;19747&quot;&gt;&lt;property id=&quot;20148&quot; value=&quot;5&quot;/&gt;&lt;property id=&quot;20300&quot; value=&quot;Slide 110&quot;/&gt;&lt;property id=&quot;20307&quot; value=&quot;455&quot;/&gt;&lt;/object&gt;&lt;object type=&quot;3&quot; unique_id=&quot;19748&quot;&gt;&lt;property id=&quot;20148&quot; value=&quot;5&quot;/&gt;&lt;property id=&quot;20300&quot; value=&quot;Slide 112&quot;/&gt;&lt;property id=&quot;20307&quot; value=&quot;456&quot;/&gt;&lt;/object&gt;&lt;object type=&quot;3&quot; unique_id=&quot;19749&quot;&gt;&lt;property id=&quot;20148&quot; value=&quot;5&quot;/&gt;&lt;property id=&quot;20300&quot; value=&quot;Slide 114&quot;/&gt;&lt;property id=&quot;20307&quot; value=&quot;458&quot;/&gt;&lt;/object&gt;&lt;object type=&quot;3&quot; unique_id=&quot;19750&quot;&gt;&lt;property id=&quot;20148&quot; value=&quot;5&quot;/&gt;&lt;property id=&quot;20300&quot; value=&quot;Slide 116&quot;/&gt;&lt;property id=&quot;20307&quot; value=&quot;457&quot;/&gt;&lt;/object&gt;&lt;object type=&quot;3&quot; unique_id=&quot;19751&quot;&gt;&lt;property id=&quot;20148&quot; value=&quot;5&quot;/&gt;&lt;property id=&quot;20300&quot; value=&quot;Slide 118&quot;/&gt;&lt;property id=&quot;20307&quot; value=&quot;459&quot;/&gt;&lt;/object&gt;&lt;object type=&quot;3&quot; unique_id=&quot;19752&quot;&gt;&lt;property id=&quot;20148&quot; value=&quot;5&quot;/&gt;&lt;property id=&quot;20300&quot; value=&quot;Slide 120&quot;/&gt;&lt;property id=&quot;20307&quot; value=&quot;460&quot;/&gt;&lt;/object&gt;&lt;object type=&quot;3&quot; unique_id=&quot;20887&quot;&gt;&lt;property id=&quot;20148&quot; value=&quot;5&quot;/&gt;&lt;property id=&quot;20300&quot; value=&quot;Slide 122&quot;/&gt;&lt;property id=&quot;20307&quot; value=&quot;462&quot;/&gt;&lt;/object&gt;&lt;object type=&quot;3&quot; unique_id=&quot;20888&quot;&gt;&lt;property id=&quot;20148&quot; value=&quot;5&quot;/&gt;&lt;property id=&quot;20300&quot; value=&quot;Slide 124&quot;/&gt;&lt;property id=&quot;20307&quot; value=&quot;463&quot;/&gt;&lt;/object&gt;&lt;object type=&quot;3&quot; unique_id=&quot;20890&quot;&gt;&lt;property id=&quot;20148&quot; value=&quot;5&quot;/&gt;&lt;property id=&quot;20300&quot; value=&quot;Slide 129&quot;/&gt;&lt;property id=&quot;20307&quot; value=&quot;465&quot;/&gt;&lt;/object&gt;&lt;object type=&quot;3&quot; unique_id=&quot;20891&quot;&gt;&lt;property id=&quot;20148&quot; value=&quot;5&quot;/&gt;&lt;property id=&quot;20300&quot; value=&quot;Slide 131&quot;/&gt;&lt;property id=&quot;20307&quot; value=&quot;466&quot;/&gt;&lt;/object&gt;&lt;object type=&quot;3&quot; unique_id=&quot;20892&quot;&gt;&lt;property id=&quot;20148&quot; value=&quot;5&quot;/&gt;&lt;property id=&quot;20300&quot; value=&quot;Slide 132 - &amp;quot;Thank You&amp;quot;&quot;/&gt;&lt;property id=&quot;20307&quot; value=&quot;467&quot;/&gt;&lt;/object&gt;&lt;object type=&quot;3&quot; unique_id=&quot;21290&quot;&gt;&lt;property id=&quot;20148&quot; value=&quot;5&quot;/&gt;&lt;property id=&quot;20300&quot; value=&quot;Slide 126&quot;/&gt;&lt;property id=&quot;20307&quot; value=&quot;468&quot;/&gt;&lt;/object&gt;&lt;object type=&quot;3&quot; unique_id=&quot;21291&quot;&gt;&lt;property id=&quot;20148&quot; value=&quot;5&quot;/&gt;&lt;property id=&quot;20300&quot; value=&quot;Slide 127&quot;/&gt;&lt;property id=&quot;20307&quot; value=&quot;469&quot;/&gt;&lt;/object&gt;&lt;object type=&quot;3&quot; unique_id=&quot;22385&quot;&gt;&lt;property id=&quot;20148&quot; value=&quot;5&quot;/&gt;&lt;property id=&quot;20300&quot; value=&quot;Slide 31&quot;/&gt;&lt;property id=&quot;20307&quot; value=&quot;471&quot;/&gt;&lt;/object&gt;&lt;object type=&quot;3&quot; unique_id=&quot;22386&quot;&gt;&lt;property id=&quot;20148&quot; value=&quot;5&quot;/&gt;&lt;property id=&quot;20300&quot; value=&quot;Slide 33&quot;/&gt;&lt;property id=&quot;20307&quot; value=&quot;472&quot;/&gt;&lt;/object&gt;&lt;/object&gt;&lt;object type=&quot;8&quot; unique_id=&quot;1296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ong">
      <a:majorFont>
        <a:latin typeface="ITC Bookman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14920</TotalTime>
  <Words>1541</Words>
  <Application>Microsoft Macintosh PowerPoint</Application>
  <PresentationFormat>On-screen Show (4:3)</PresentationFormat>
  <Paragraphs>409</Paragraphs>
  <Slides>50</Slides>
  <Notes>50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Default Design</vt:lpstr>
      <vt:lpstr>India and China Creativity Continues to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Creativity</dc:title>
  <dc:creator>strongb</dc:creator>
  <cp:lastModifiedBy>Brent Strong</cp:lastModifiedBy>
  <cp:revision>138</cp:revision>
  <dcterms:created xsi:type="dcterms:W3CDTF">2011-01-14T20:05:28Z</dcterms:created>
  <dcterms:modified xsi:type="dcterms:W3CDTF">2012-01-04T14:18:57Z</dcterms:modified>
</cp:coreProperties>
</file>