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Default Extension="emf" ContentType="image/x-emf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8"/>
  </p:notesMasterIdLst>
  <p:sldIdLst>
    <p:sldId id="258" r:id="rId2"/>
    <p:sldId id="292" r:id="rId3"/>
    <p:sldId id="259" r:id="rId4"/>
    <p:sldId id="260" r:id="rId5"/>
    <p:sldId id="261" r:id="rId6"/>
    <p:sldId id="305" r:id="rId7"/>
    <p:sldId id="307" r:id="rId8"/>
    <p:sldId id="309" r:id="rId9"/>
    <p:sldId id="262" r:id="rId10"/>
    <p:sldId id="263" r:id="rId11"/>
    <p:sldId id="304" r:id="rId12"/>
    <p:sldId id="306" r:id="rId13"/>
    <p:sldId id="264" r:id="rId14"/>
    <p:sldId id="265" r:id="rId15"/>
    <p:sldId id="266" r:id="rId16"/>
    <p:sldId id="267" r:id="rId17"/>
    <p:sldId id="268" r:id="rId18"/>
    <p:sldId id="299" r:id="rId19"/>
    <p:sldId id="269" r:id="rId20"/>
    <p:sldId id="300" r:id="rId21"/>
    <p:sldId id="301" r:id="rId22"/>
    <p:sldId id="302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93" r:id="rId31"/>
    <p:sldId id="310" r:id="rId32"/>
    <p:sldId id="277" r:id="rId33"/>
    <p:sldId id="278" r:id="rId34"/>
    <p:sldId id="279" r:id="rId35"/>
    <p:sldId id="294" r:id="rId36"/>
    <p:sldId id="282" r:id="rId37"/>
    <p:sldId id="281" r:id="rId38"/>
    <p:sldId id="298" r:id="rId39"/>
    <p:sldId id="296" r:id="rId40"/>
    <p:sldId id="297" r:id="rId41"/>
    <p:sldId id="283" r:id="rId42"/>
    <p:sldId id="284" r:id="rId43"/>
    <p:sldId id="288" r:id="rId44"/>
    <p:sldId id="289" r:id="rId45"/>
    <p:sldId id="290" r:id="rId46"/>
    <p:sldId id="29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3DA9B"/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5354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4D156-C6CB-154E-848D-AADC177DDAB2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29BFD-1E70-4C4D-929D-AF56ABFDC402}" type="slidenum">
              <a:rPr lang="en-US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DFF70-559B-4643-9A2A-4C267A93D91F}" type="slidenum">
              <a:rPr lang="en-US"/>
              <a:pPr/>
              <a:t>17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3ABBE-61F1-F147-885F-ECBC86504475}" type="slidenum">
              <a:rPr lang="en-US"/>
              <a:pPr/>
              <a:t>18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F9FC2-58DF-794E-9C7C-B2E862EB65FF}" type="slidenum">
              <a:rPr lang="en-US"/>
              <a:pPr/>
              <a:t>20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24624-B608-A341-B3B9-16C01E786B8E}" type="slidenum">
              <a:rPr lang="en-US"/>
              <a:pPr/>
              <a:t>21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C078C-B7CC-2940-9D59-946B9C1F51E5}" type="slidenum">
              <a:rPr lang="en-US"/>
              <a:pPr/>
              <a:t>22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FDB2D-91FD-EA48-862B-38F915BF487F}" type="slidenum">
              <a:rPr lang="en-US"/>
              <a:pPr/>
              <a:t>23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8937E-0FA2-214A-BF4C-B6BC11F73312}" type="slidenum">
              <a:rPr lang="en-US"/>
              <a:pPr/>
              <a:t>24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260AD-BA5F-CA46-8D69-BB8830FA4EEA}" type="slidenum">
              <a:rPr lang="en-US"/>
              <a:pPr/>
              <a:t>25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26AFA-A1CF-2445-B761-AAB3AF973F9A}" type="slidenum">
              <a:rPr lang="en-US"/>
              <a:pPr/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A9A3B-92DF-0541-8013-A6E24F8311E5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A155E-19F9-B443-87EF-51571FE612B5}" type="slidenum">
              <a:rPr lang="en-US"/>
              <a:pPr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60DDE-543D-9F4A-BA82-EFB0FD17BA36}" type="slidenum">
              <a:rPr lang="en-US"/>
              <a:pPr/>
              <a:t>28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5282B-CCF1-0948-8FFD-3E6635176BBA}" type="slidenum">
              <a:rPr lang="en-US"/>
              <a:pPr/>
              <a:t>29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8681E-8F37-534A-B571-D0CE91459EA9}" type="slidenum">
              <a:rPr lang="en-US"/>
              <a:pPr/>
              <a:t>30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E65B4-589C-334B-A9B4-187D32199F8B}" type="slidenum">
              <a:rPr lang="en-US"/>
              <a:pPr/>
              <a:t>32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806C7-A4D9-FA43-9717-8F2A7082A9F8}" type="slidenum">
              <a:rPr lang="en-US"/>
              <a:pPr/>
              <a:t>33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F35AC-2DFC-7B4D-846E-4F6B79435B49}" type="slidenum">
              <a:rPr lang="en-US"/>
              <a:pPr/>
              <a:t>34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3ECC0-9E92-A74A-AFF3-5DF39E96C85E}" type="slidenum">
              <a:rPr lang="en-US"/>
              <a:pPr/>
              <a:t>36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F9007-4317-3141-A3E5-80A7BD93A35A}" type="slidenum">
              <a:rPr lang="en-US"/>
              <a:pPr/>
              <a:t>37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94C3C-20AF-2248-9B83-572CE11634F2}" type="slidenum">
              <a:rPr lang="en-US"/>
              <a:pPr/>
              <a:t>41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816DE-1909-C345-839B-D69567B28AD4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AAFF4-230B-324B-8034-1B699F446DBE}" type="slidenum">
              <a:rPr lang="en-US"/>
              <a:pPr/>
              <a:t>46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34826-F574-3840-92E5-6E7FE48AA9DA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36356-2382-2942-A655-67C07556909A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72B6A-83D6-8144-8B61-C64A1DBEB2A2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29E89-95EF-B044-8233-524AFA45249A}" type="slidenum">
              <a:rPr lang="en-US"/>
              <a:pPr/>
              <a:t>13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D1030-688B-FA41-8D20-EBB7DDD9A5EE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31F25-DE42-3745-AE00-27CC50C4F9DD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763E-D844-3245-8263-09DF6DE6D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Relationship Id="rId3" Type="http://schemas.openxmlformats.org/officeDocument/2006/relationships/image" Target="../media/image6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wmf"/><Relationship Id="rId3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microsoft.com/office/2007/relationships/media" Target="file://localhost/Users/abs3/Documents/Mfg%20355/Lectures%202009/04%20Mechanical%20Properties/tensiletestingvideos.wmv" TargetMode="External"/><Relationship Id="rId5" Type="http://schemas.openxmlformats.org/officeDocument/2006/relationships/image" Target="../media/image7.png"/><Relationship Id="rId1" Type="http://schemas.openxmlformats.org/officeDocument/2006/relationships/video" Target="file://localhost/Users/abs3/Documents/Mfg%20355/Lectures%202009/04%20Mechanical%20Properties/tensiletestingvideos.wmv" TargetMode="Externa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78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Mechanical Properties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6011332"/>
            <a:ext cx="6400800" cy="8466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MFG 355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967" y="1989667"/>
            <a:ext cx="3835400" cy="3403600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787400" dist="38100" dir="2700000">
              <a:srgbClr val="000000">
                <a:alpha val="8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Tensile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5943600" cy="258233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 specimens in cases where the wider grip is not effective</a:t>
            </a:r>
          </a:p>
          <a:p>
            <a:pPr lvl="1">
              <a:defRPr/>
            </a:pPr>
            <a:r>
              <a:rPr lang="en-US" dirty="0" smtClean="0"/>
              <a:t>Composites</a:t>
            </a:r>
            <a:endParaRPr lang="en-US" dirty="0"/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399" y="4178944"/>
            <a:ext cx="4017431" cy="25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nsile specim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98" y="1278467"/>
            <a:ext cx="3375201" cy="5460999"/>
          </a:xfrm>
          <a:prstGeom prst="rect">
            <a:avLst/>
          </a:prstGeom>
          <a:solidFill>
            <a:srgbClr val="E3DA9B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671" y="1834444"/>
            <a:ext cx="8311444" cy="502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/>
          <a:lstStyle/>
          <a:p>
            <a:r>
              <a:rPr lang="en-US"/>
              <a:t>Polymer Stress/Strain Curve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66857">
            <a:off x="1260125" y="2128838"/>
            <a:ext cx="60991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487327" y="2498726"/>
            <a:ext cx="349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115964"/>
                </a:solidFill>
                <a:latin typeface="Constantia" pitchFamily="-1" charset="0"/>
              </a:rPr>
              <a:t>Very strong, not tough or ductile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236633" y="2982914"/>
            <a:ext cx="273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n>
                  <a:solidFill>
                    <a:srgbClr val="000000"/>
                  </a:solidFill>
                </a:ln>
                <a:solidFill>
                  <a:srgbClr val="115964"/>
                </a:solidFill>
                <a:latin typeface="Constantia" pitchFamily="-1" charset="0"/>
              </a:rPr>
              <a:t>Strong, tough and ductile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625097" y="4633913"/>
            <a:ext cx="3916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n>
                  <a:solidFill>
                    <a:srgbClr val="000000"/>
                  </a:solidFill>
                </a:ln>
                <a:solidFill>
                  <a:srgbClr val="115964"/>
                </a:solidFill>
                <a:latin typeface="Constantia" pitchFamily="-1" charset="0"/>
              </a:rPr>
              <a:t>Not so strong, tough and very ductile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7263"/>
          </a:xfrm>
        </p:spPr>
        <p:txBody>
          <a:bodyPr/>
          <a:lstStyle/>
          <a:p>
            <a:r>
              <a:rPr lang="en-US"/>
              <a:t>Polymer Mechanical Variation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75" y="1985963"/>
            <a:ext cx="5740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Forces and Responses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lvl="1" eaLnBrk="1" hangingPunct="1"/>
            <a:r>
              <a:rPr lang="en-US" sz="3200"/>
              <a:t>Compression – </a:t>
            </a:r>
            <a:r>
              <a:rPr lang="en-US" sz="2400"/>
              <a:t>applied loads “squeeze” the sample longitudinally/vertically</a:t>
            </a:r>
          </a:p>
          <a:p>
            <a:pPr lvl="1" eaLnBrk="1" hangingPunct="1"/>
            <a:endParaRPr lang="en-US" sz="24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650067"/>
            <a:ext cx="25527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183-cy65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3640665"/>
            <a:ext cx="2404533" cy="240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ompress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191933"/>
            <a:ext cx="35052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413481" y="3420881"/>
            <a:ext cx="770466" cy="8805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04841" y="5292015"/>
            <a:ext cx="770466" cy="8805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04840" y="3505201"/>
            <a:ext cx="770467" cy="1851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13307" y="3784948"/>
            <a:ext cx="770466" cy="88052"/>
          </a:xfrm>
          <a:prstGeom prst="ellipse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3651584" y="5512146"/>
            <a:ext cx="296333" cy="567267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633439" y="2811279"/>
            <a:ext cx="306417" cy="5588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725919" y="3886994"/>
            <a:ext cx="813940" cy="164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774074" y="4982980"/>
            <a:ext cx="694267" cy="84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518208" y="3323513"/>
            <a:ext cx="34713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535141" y="4060114"/>
            <a:ext cx="29633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6173" y="3454746"/>
            <a:ext cx="2032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32307" y="5368213"/>
            <a:ext cx="2032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3240" y="3869613"/>
            <a:ext cx="2032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07107" y="3497080"/>
            <a:ext cx="2032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20205" y="4294080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75343" y="3507840"/>
            <a:ext cx="47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ΔL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4183774" y="3473374"/>
            <a:ext cx="1588" cy="187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10" idx="2"/>
          </p:cNvCxnSpPr>
          <p:nvPr/>
        </p:nvCxnSpPr>
        <p:spPr>
          <a:xfrm rot="10800000" flipV="1">
            <a:off x="3404841" y="3464907"/>
            <a:ext cx="8640" cy="187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Forces and Responses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Flexural – </a:t>
            </a:r>
            <a:r>
              <a:rPr lang="en-US"/>
              <a:t>applied load “bends” the sample</a:t>
            </a:r>
          </a:p>
          <a:p>
            <a:pPr lvl="1" eaLnBrk="1" hangingPunct="1">
              <a:defRPr/>
            </a:pPr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3734" y="2565400"/>
            <a:ext cx="3810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 t="8939"/>
          <a:stretch>
            <a:fillRect/>
          </a:stretch>
        </p:blipFill>
        <p:spPr bwMode="auto">
          <a:xfrm>
            <a:off x="408517" y="3747341"/>
            <a:ext cx="4324350" cy="243332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Forces and Responses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Shear – </a:t>
            </a:r>
            <a:r>
              <a:rPr lang="en-US"/>
              <a:t>applied loads are offset</a:t>
            </a:r>
          </a:p>
          <a:p>
            <a:pPr lvl="1" eaLnBrk="1" hangingPunct="1">
              <a:defRPr/>
            </a:pPr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525780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68" y="2785533"/>
            <a:ext cx="3217332" cy="241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Forces and Responses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Torsion – </a:t>
            </a:r>
            <a:r>
              <a:rPr lang="en-US"/>
              <a:t>applied loads “twist” the sample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59595"/>
              </a:clrFrom>
              <a:clrTo>
                <a:srgbClr val="95959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533" y="2997200"/>
            <a:ext cx="42672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080000" y="2982914"/>
            <a:ext cx="35814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Mechanical Behavior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Impact (toughness) </a:t>
            </a:r>
            <a:r>
              <a:rPr lang="en-US" dirty="0" smtClean="0"/>
              <a:t>– </a:t>
            </a:r>
            <a:r>
              <a:rPr lang="en-US" dirty="0" err="1" smtClean="0"/>
              <a:t>Izod</a:t>
            </a:r>
            <a:endParaRPr lang="en-US" dirty="0" smtClean="0"/>
          </a:p>
          <a:p>
            <a:pPr lvl="1">
              <a:defRPr/>
            </a:pPr>
            <a:r>
              <a:rPr lang="en-US" sz="2000" dirty="0" smtClean="0"/>
              <a:t>applied </a:t>
            </a:r>
            <a:r>
              <a:rPr lang="en-US" sz="2000" dirty="0"/>
              <a:t>loads “hit” the sample</a:t>
            </a:r>
          </a:p>
          <a:p>
            <a:pPr eaLnBrk="1" hangingPunct="1">
              <a:defRPr/>
            </a:pPr>
            <a:r>
              <a:rPr lang="en-US" sz="2800" dirty="0"/>
              <a:t>Impact (</a:t>
            </a:r>
            <a:r>
              <a:rPr lang="en-US" sz="2800" dirty="0" err="1" smtClean="0"/>
              <a:t>charpy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/>
              <a:t>Impact (dart)</a:t>
            </a:r>
            <a:endParaRPr lang="en-US" sz="2800" dirty="0"/>
          </a:p>
        </p:txBody>
      </p:sp>
      <p:pic>
        <p:nvPicPr>
          <p:cNvPr id="22535" name="Picture 7" descr="CharpyTe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445" y="2808288"/>
            <a:ext cx="4243387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06" y="3963733"/>
            <a:ext cx="2244592" cy="203933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76282" y="5209920"/>
            <a:ext cx="717091" cy="4838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666" y="1426210"/>
            <a:ext cx="1540933" cy="2872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Toughness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3866"/>
            <a:ext cx="9042399" cy="5554133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Backbone Structure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 smtClean="0"/>
              <a:t>Aliphatic increases </a:t>
            </a:r>
            <a:r>
              <a:rPr lang="en-US" u="sng" dirty="0" smtClean="0"/>
              <a:t>elongation</a:t>
            </a:r>
            <a:r>
              <a:rPr lang="en-US" dirty="0" smtClean="0"/>
              <a:t> and toughness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Aromatic increases </a:t>
            </a:r>
            <a:r>
              <a:rPr lang="en-US" u="sng" dirty="0" smtClean="0">
                <a:ea typeface="+mn-ea"/>
              </a:rPr>
              <a:t>strength</a:t>
            </a:r>
            <a:r>
              <a:rPr lang="en-US" dirty="0" smtClean="0">
                <a:ea typeface="+mn-ea"/>
              </a:rPr>
              <a:t> and toughness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Usually, </a:t>
            </a:r>
            <a:r>
              <a:rPr lang="en-US" b="1" dirty="0" smtClean="0"/>
              <a:t>elongation</a:t>
            </a:r>
            <a:r>
              <a:rPr lang="en-US" dirty="0" smtClean="0"/>
              <a:t> is more important than strength</a:t>
            </a: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Pendant Groups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 smtClean="0"/>
              <a:t>Decrease toughness (restrict movement)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Crystallinity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 smtClean="0"/>
              <a:t>Decreases toughness (restrict movement)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Plasticizers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 smtClean="0"/>
              <a:t>Increase toughness (facilitate movement)</a:t>
            </a: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133600" y="0"/>
            <a:ext cx="7010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Impact Toughness Guide</a:t>
            </a:r>
          </a:p>
        </p:txBody>
      </p:sp>
      <p:graphicFrame>
        <p:nvGraphicFramePr>
          <p:cNvPr id="82947" name="Group 3"/>
          <p:cNvGraphicFramePr>
            <a:graphicFrameLocks noGrp="1"/>
          </p:cNvGraphicFramePr>
          <p:nvPr>
            <p:ph idx="4294967295"/>
          </p:nvPr>
        </p:nvGraphicFramePr>
        <p:xfrm>
          <a:off x="2057400" y="609600"/>
          <a:ext cx="6400800" cy="6099178"/>
        </p:xfrm>
        <a:graphic>
          <a:graphicData uri="http://schemas.openxmlformats.org/drawingml/2006/table">
            <a:tbl>
              <a:tblPr/>
              <a:tblGrid>
                <a:gridCol w="2362200"/>
                <a:gridCol w="1295400"/>
                <a:gridCol w="27432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Resin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Izod (ft-lb)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Reasoning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Polyurethane (x-link)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High elongation and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Polycarbonate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High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SMC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Reinforced and toughened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Toughened with rubber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HDPE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High elongation, flexible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Acetal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Can be toughened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Nylon 6/6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Can be toughened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Can be alloyed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Some crystallinity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LDPE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Low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Polystyrene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Pendent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Acrylic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Short link, large pendent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Phenolic, w/fiberglass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Crosslinked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Epoxy, unreinforced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Crosslinked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Crosslinked polyester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Crosslinked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61" name="Line 73"/>
          <p:cNvSpPr>
            <a:spLocks noChangeShapeType="1"/>
          </p:cNvSpPr>
          <p:nvPr/>
        </p:nvSpPr>
        <p:spPr bwMode="auto">
          <a:xfrm flipV="1">
            <a:off x="1600200" y="18288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 rot="-5400000">
            <a:off x="-118268" y="3471068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Increasing Toughness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Level of focus – </a:t>
            </a:r>
            <a:r>
              <a:rPr lang="en-US" sz="4000" dirty="0" smtClean="0"/>
              <a:t>Macrostructures</a:t>
            </a:r>
            <a:endParaRPr lang="en-US" sz="4000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Mechanical forces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err="1" smtClean="0"/>
              <a:t>Viscoelasticity</a:t>
            </a:r>
            <a:endParaRPr lang="en-US" dirty="0" smtClean="0"/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/>
              <a:t>Fillers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/>
              <a:t>Reinforcements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err="1" smtClean="0"/>
              <a:t>Tougheners</a:t>
            </a: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Hardness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Hardness is related to tensile/flexural strength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Several hardness scales are used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Barcol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Shore (A, D, O, H scales)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86200"/>
            <a:ext cx="1657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6634" y="274638"/>
            <a:ext cx="3644485" cy="1382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Hardness</a:t>
            </a:r>
            <a:br>
              <a:rPr lang="en-US" dirty="0" smtClean="0">
                <a:ea typeface="+mj-ea"/>
              </a:rPr>
            </a:br>
            <a:r>
              <a:rPr lang="en-US" dirty="0" smtClean="0"/>
              <a:t>Scales</a:t>
            </a:r>
            <a:endParaRPr lang="en-US" dirty="0" smtClean="0">
              <a:ea typeface="+mj-ea"/>
            </a:endParaRPr>
          </a:p>
        </p:txBody>
      </p:sp>
      <p:pic>
        <p:nvPicPr>
          <p:cNvPr id="931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510" y="0"/>
            <a:ext cx="5239939" cy="669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Hardness</a:t>
            </a:r>
          </a:p>
        </p:txBody>
      </p:sp>
      <p:pic>
        <p:nvPicPr>
          <p:cNvPr id="952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95513"/>
            <a:ext cx="42672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6775" y="2209800"/>
            <a:ext cx="43148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Mechanical Behavior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Creep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088" y="2957513"/>
            <a:ext cx="34480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D3D6"/>
              </a:clrFrom>
              <a:clrTo>
                <a:srgbClr val="FFD3D6">
                  <a:alpha val="0"/>
                </a:srgbClr>
              </a:clrTo>
            </a:clrChange>
            <a:grayscl/>
          </a:blip>
          <a:srcRect l="3316" t="9618" r="5438" b="3653"/>
          <a:stretch>
            <a:fillRect/>
          </a:stretch>
        </p:blipFill>
        <p:spPr>
          <a:xfrm>
            <a:off x="755650" y="2617788"/>
            <a:ext cx="3590925" cy="3698875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Elastic Solid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464734"/>
            <a:ext cx="8229600" cy="292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Stress-strain</a:t>
            </a:r>
          </a:p>
          <a:p>
            <a:pPr eaLnBrk="1" hangingPunct="1">
              <a:defRPr/>
            </a:pPr>
            <a:r>
              <a:rPr lang="en-US" dirty="0"/>
              <a:t>What happens when force is removed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867" y="2645303"/>
            <a:ext cx="39624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Oval 5"/>
          <p:cNvSpPr>
            <a:spLocks noChangeArrowheads="1"/>
          </p:cNvSpPr>
          <p:nvPr/>
        </p:nvSpPr>
        <p:spPr bwMode="auto">
          <a:xfrm rot="478689">
            <a:off x="3014134" y="3462867"/>
            <a:ext cx="990600" cy="27432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Viscous liquid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Tensile forces in a liquid? </a:t>
            </a:r>
          </a:p>
          <a:p>
            <a:pPr lvl="1" eaLnBrk="1" hangingPunct="1">
              <a:defRPr/>
            </a:pPr>
            <a:r>
              <a:rPr lang="en-US"/>
              <a:t>Depends on the viscosity (pulling water versus honey)</a:t>
            </a:r>
          </a:p>
          <a:p>
            <a:pPr eaLnBrk="1" hangingPunct="1">
              <a:defRPr/>
            </a:pPr>
            <a:r>
              <a:rPr lang="en-US"/>
              <a:t>Shear forces</a:t>
            </a:r>
          </a:p>
          <a:p>
            <a:pPr eaLnBrk="1" hangingPunct="1">
              <a:defRPr/>
            </a:pPr>
            <a:r>
              <a:rPr lang="en-US"/>
              <a:t>What happens when force stops?</a:t>
            </a:r>
          </a:p>
        </p:txBody>
      </p:sp>
      <p:pic>
        <p:nvPicPr>
          <p:cNvPr id="28676" name="Picture 4" descr="force velocity gradi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357688"/>
            <a:ext cx="51816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Viscoelasticity</a:t>
            </a:r>
          </a:p>
        </p:txBody>
      </p:sp>
      <p:pic>
        <p:nvPicPr>
          <p:cNvPr id="45059" name="Picture 3" descr="viscoelastic stress st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60642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Viscous liquid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Newtonian and non-Newtonian</a:t>
            </a:r>
          </a:p>
          <a:p>
            <a:pPr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4419600"/>
            <a:ext cx="5867400" cy="1711325"/>
            <a:chOff x="816" y="3072"/>
            <a:chExt cx="3696" cy="1078"/>
          </a:xfrm>
        </p:grpSpPr>
        <p:pic>
          <p:nvPicPr>
            <p:cNvPr id="47114" name="Picture 5"/>
            <p:cNvPicPr>
              <a:picLocks noChangeAspect="1" noChangeArrowheads="1"/>
            </p:cNvPicPr>
            <p:nvPr/>
          </p:nvPicPr>
          <p:blipFill>
            <a:blip r:embed="rId3"/>
            <a:srcRect t="8000" b="49333"/>
            <a:stretch>
              <a:fillRect/>
            </a:stretch>
          </p:blipFill>
          <p:spPr bwMode="auto">
            <a:xfrm>
              <a:off x="816" y="3072"/>
              <a:ext cx="3360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5" name="Text Box 6"/>
            <p:cNvSpPr txBox="1">
              <a:spLocks noChangeArrowheads="1"/>
            </p:cNvSpPr>
            <p:nvPr/>
          </p:nvSpPr>
          <p:spPr bwMode="auto">
            <a:xfrm>
              <a:off x="1008" y="3090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Shear Thickening</a:t>
              </a:r>
            </a:p>
          </p:txBody>
        </p:sp>
        <p:sp>
          <p:nvSpPr>
            <p:cNvPr id="47116" name="Text Box 7"/>
            <p:cNvSpPr txBox="1">
              <a:spLocks noChangeArrowheads="1"/>
            </p:cNvSpPr>
            <p:nvPr/>
          </p:nvSpPr>
          <p:spPr bwMode="auto">
            <a:xfrm>
              <a:off x="2064" y="3168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Shear Thinning</a:t>
              </a:r>
            </a:p>
          </p:txBody>
        </p:sp>
        <p:sp>
          <p:nvSpPr>
            <p:cNvPr id="47117" name="Text Box 8"/>
            <p:cNvSpPr txBox="1">
              <a:spLocks noChangeArrowheads="1"/>
            </p:cNvSpPr>
            <p:nvPr/>
          </p:nvSpPr>
          <p:spPr bwMode="auto">
            <a:xfrm>
              <a:off x="3360" y="3168"/>
              <a:ext cx="1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Newtonian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9200" y="3657600"/>
            <a:ext cx="2895600" cy="457200"/>
            <a:chOff x="768" y="2304"/>
            <a:chExt cx="1824" cy="288"/>
          </a:xfrm>
        </p:grpSpPr>
        <p:sp>
          <p:nvSpPr>
            <p:cNvPr id="47112" name="Text Box 10"/>
            <p:cNvSpPr txBox="1">
              <a:spLocks noChangeArrowheads="1"/>
            </p:cNvSpPr>
            <p:nvPr/>
          </p:nvSpPr>
          <p:spPr bwMode="auto">
            <a:xfrm>
              <a:off x="768" y="2304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F/A = </a:t>
              </a:r>
              <a:r>
                <a:rPr lang="el-GR" sz="2400">
                  <a:latin typeface="Arial" charset="0"/>
                </a:rPr>
                <a:t>η</a:t>
              </a:r>
              <a:r>
                <a:rPr lang="en-US" sz="2400">
                  <a:latin typeface="Arial" charset="0"/>
                </a:rPr>
                <a:t> </a:t>
              </a:r>
              <a:r>
                <a:rPr lang="en-US" sz="2400" i="1">
                  <a:latin typeface="Arial" charset="0"/>
                </a:rPr>
                <a:t>dv/dx</a:t>
              </a:r>
              <a:r>
                <a:rPr lang="en-US" sz="2400">
                  <a:latin typeface="Arial" charset="0"/>
                </a:rPr>
                <a:t> = </a:t>
              </a:r>
              <a:r>
                <a:rPr lang="el-GR" sz="2400">
                  <a:latin typeface="Arial" charset="0"/>
                </a:rPr>
                <a:t>ηγ</a:t>
              </a:r>
            </a:p>
          </p:txBody>
        </p:sp>
        <p:sp>
          <p:nvSpPr>
            <p:cNvPr id="47113" name="Oval 11"/>
            <p:cNvSpPr>
              <a:spLocks noChangeArrowheads="1"/>
            </p:cNvSpPr>
            <p:nvPr/>
          </p:nvSpPr>
          <p:spPr bwMode="auto">
            <a:xfrm>
              <a:off x="2307" y="238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6080125" y="3389313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charset="0"/>
              </a:rPr>
              <a:t>Newtonian</a:t>
            </a:r>
          </a:p>
        </p:txBody>
      </p:sp>
      <p:sp>
        <p:nvSpPr>
          <p:cNvPr id="47111" name="Line 13"/>
          <p:cNvSpPr>
            <a:spLocks noChangeShapeType="1"/>
          </p:cNvSpPr>
          <p:nvPr/>
        </p:nvSpPr>
        <p:spPr bwMode="auto">
          <a:xfrm flipH="1">
            <a:off x="6248400" y="3733800"/>
            <a:ext cx="304800" cy="990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Measures of Viscosity</a:t>
            </a:r>
          </a:p>
        </p:txBody>
      </p:sp>
      <p:sp>
        <p:nvSpPr>
          <p:cNvPr id="34819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Equation</a:t>
            </a:r>
          </a:p>
          <a:p>
            <a:pPr lvl="1" eaLnBrk="1" hangingPunct="1">
              <a:buFont typeface="Wingdings" charset="2"/>
              <a:buNone/>
              <a:defRPr/>
            </a:pPr>
            <a:r>
              <a:rPr lang="en-US"/>
              <a:t>F/A = </a:t>
            </a:r>
            <a:r>
              <a:rPr lang="el-GR"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/>
              <a:t> = </a:t>
            </a:r>
            <a:r>
              <a:rPr lang="el-GR"/>
              <a:t>η</a:t>
            </a:r>
            <a:r>
              <a:rPr lang="en-US"/>
              <a:t> (dv/dx)</a:t>
            </a:r>
            <a:endParaRPr lang="en-US" i="1" baseline="30000"/>
          </a:p>
          <a:p>
            <a:pPr eaLnBrk="1" hangingPunct="1">
              <a:defRPr/>
            </a:pPr>
            <a:r>
              <a:rPr lang="en-US"/>
              <a:t>Viscometer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00150"/>
            <a:ext cx="38639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200400"/>
            <a:ext cx="2979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Viscoelasticity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Time/temperature dependant </a:t>
            </a:r>
            <a:endParaRPr lang="en-US" dirty="0" smtClean="0"/>
          </a:p>
          <a:p>
            <a:pPr eaLnBrk="1" hangingPunct="1">
              <a:buFont typeface="Wingdings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667" y="2810933"/>
            <a:ext cx="1905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Forces</a:t>
            </a:r>
          </a:p>
        </p:txBody>
      </p:sp>
      <p:pic>
        <p:nvPicPr>
          <p:cNvPr id="18435" name="Picture 3" descr="for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983" y="1590000"/>
            <a:ext cx="3441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145" y="2357540"/>
            <a:ext cx="3807063" cy="2748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Time Dependence of Plastics</a:t>
            </a: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1676400" y="2209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1676400" y="5410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Stress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76475" y="552291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Strain</a:t>
            </a:r>
          </a:p>
        </p:txBody>
      </p:sp>
      <p:sp>
        <p:nvSpPr>
          <p:cNvPr id="59399" name="Freeform 7"/>
          <p:cNvSpPr>
            <a:spLocks/>
          </p:cNvSpPr>
          <p:nvPr/>
        </p:nvSpPr>
        <p:spPr bwMode="auto">
          <a:xfrm>
            <a:off x="1676400" y="2971800"/>
            <a:ext cx="1524000" cy="2438400"/>
          </a:xfrm>
          <a:custGeom>
            <a:avLst/>
            <a:gdLst>
              <a:gd name="T0" fmla="*/ 0 w 960"/>
              <a:gd name="T1" fmla="*/ 2438400 h 1536"/>
              <a:gd name="T2" fmla="*/ 152400 w 960"/>
              <a:gd name="T3" fmla="*/ 1905000 h 1536"/>
              <a:gd name="T4" fmla="*/ 457200 w 960"/>
              <a:gd name="T5" fmla="*/ 1143000 h 1536"/>
              <a:gd name="T6" fmla="*/ 1066800 w 960"/>
              <a:gd name="T7" fmla="*/ 381000 h 1536"/>
              <a:gd name="T8" fmla="*/ 1524000 w 960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536"/>
              <a:gd name="T17" fmla="*/ 960 w 960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536">
                <a:moveTo>
                  <a:pt x="0" y="1536"/>
                </a:moveTo>
                <a:cubicBezTo>
                  <a:pt x="24" y="1436"/>
                  <a:pt x="48" y="1336"/>
                  <a:pt x="96" y="1200"/>
                </a:cubicBezTo>
                <a:cubicBezTo>
                  <a:pt x="144" y="1064"/>
                  <a:pt x="192" y="880"/>
                  <a:pt x="288" y="720"/>
                </a:cubicBezTo>
                <a:cubicBezTo>
                  <a:pt x="384" y="560"/>
                  <a:pt x="560" y="360"/>
                  <a:pt x="672" y="240"/>
                </a:cubicBezTo>
                <a:cubicBezTo>
                  <a:pt x="784" y="120"/>
                  <a:pt x="872" y="60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>
            <a:off x="1676400" y="3733800"/>
            <a:ext cx="1752600" cy="1676400"/>
          </a:xfrm>
          <a:custGeom>
            <a:avLst/>
            <a:gdLst>
              <a:gd name="T0" fmla="*/ 0 w 1104"/>
              <a:gd name="T1" fmla="*/ 1676400 h 1056"/>
              <a:gd name="T2" fmla="*/ 228600 w 1104"/>
              <a:gd name="T3" fmla="*/ 1371600 h 1056"/>
              <a:gd name="T4" fmla="*/ 685800 w 1104"/>
              <a:gd name="T5" fmla="*/ 762000 h 1056"/>
              <a:gd name="T6" fmla="*/ 1371600 w 1104"/>
              <a:gd name="T7" fmla="*/ 228600 h 1056"/>
              <a:gd name="T8" fmla="*/ 1752600 w 1104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1056"/>
              <a:gd name="T17" fmla="*/ 1104 w 1104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1056">
                <a:moveTo>
                  <a:pt x="0" y="1056"/>
                </a:moveTo>
                <a:cubicBezTo>
                  <a:pt x="36" y="1008"/>
                  <a:pt x="72" y="960"/>
                  <a:pt x="144" y="864"/>
                </a:cubicBezTo>
                <a:cubicBezTo>
                  <a:pt x="216" y="768"/>
                  <a:pt x="312" y="600"/>
                  <a:pt x="432" y="480"/>
                </a:cubicBezTo>
                <a:cubicBezTo>
                  <a:pt x="552" y="360"/>
                  <a:pt x="752" y="224"/>
                  <a:pt x="864" y="144"/>
                </a:cubicBezTo>
                <a:cubicBezTo>
                  <a:pt x="976" y="64"/>
                  <a:pt x="1040" y="32"/>
                  <a:pt x="110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>
            <a:off x="1676400" y="4724400"/>
            <a:ext cx="1981200" cy="685800"/>
          </a:xfrm>
          <a:custGeom>
            <a:avLst/>
            <a:gdLst>
              <a:gd name="T0" fmla="*/ 0 w 1248"/>
              <a:gd name="T1" fmla="*/ 685800 h 432"/>
              <a:gd name="T2" fmla="*/ 609600 w 1248"/>
              <a:gd name="T3" fmla="*/ 304800 h 432"/>
              <a:gd name="T4" fmla="*/ 1219200 w 1248"/>
              <a:gd name="T5" fmla="*/ 76200 h 432"/>
              <a:gd name="T6" fmla="*/ 1981200 w 1248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432"/>
              <a:gd name="T14" fmla="*/ 1248 w 124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432">
                <a:moveTo>
                  <a:pt x="0" y="432"/>
                </a:moveTo>
                <a:cubicBezTo>
                  <a:pt x="128" y="344"/>
                  <a:pt x="256" y="256"/>
                  <a:pt x="384" y="192"/>
                </a:cubicBezTo>
                <a:cubicBezTo>
                  <a:pt x="512" y="128"/>
                  <a:pt x="624" y="80"/>
                  <a:pt x="768" y="48"/>
                </a:cubicBezTo>
                <a:cubicBezTo>
                  <a:pt x="912" y="16"/>
                  <a:pt x="1080" y="8"/>
                  <a:pt x="12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 flipV="1">
            <a:off x="4495800" y="2590800"/>
            <a:ext cx="914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352800" y="20574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Increasing shear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Temperature Dependence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lc="http://schemas.openxmlformats.org/drawingml/2006/lockedCanva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666" y="2192162"/>
            <a:ext cx="5842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Mechanical Model of Plastic Behavior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524000"/>
            <a:ext cx="8686800" cy="5091113"/>
            <a:chOff x="48" y="960"/>
            <a:chExt cx="5472" cy="3207"/>
          </a:xfrm>
        </p:grpSpPr>
        <p:sp>
          <p:nvSpPr>
            <p:cNvPr id="53252" name="Rectangle 4" descr="Wide downward diagonal"/>
            <p:cNvSpPr>
              <a:spLocks noChangeArrowheads="1"/>
            </p:cNvSpPr>
            <p:nvPr/>
          </p:nvSpPr>
          <p:spPr bwMode="auto">
            <a:xfrm>
              <a:off x="48" y="2976"/>
              <a:ext cx="1296" cy="336"/>
            </a:xfrm>
            <a:prstGeom prst="rect">
              <a:avLst/>
            </a:prstGeom>
            <a:pattFill prst="wdDnDiag">
              <a:fgClr>
                <a:srgbClr val="C0C0C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192" y="2784"/>
              <a:ext cx="1008" cy="192"/>
            </a:xfrm>
            <a:prstGeom prst="rect">
              <a:avLst/>
            </a:prstGeom>
            <a:solidFill>
              <a:srgbClr val="D8D9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192" y="2784"/>
              <a:ext cx="10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>
              <a:off x="192" y="2976"/>
              <a:ext cx="10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 flipV="1">
              <a:off x="672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>
              <a:off x="1632" y="1248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>
              <a:off x="1632" y="364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 flipV="1">
              <a:off x="3024" y="331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>
              <a:off x="3168" y="3312"/>
              <a:ext cx="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 flipV="1">
              <a:off x="3264" y="3264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>
              <a:off x="3360" y="3264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4" name="Line 16"/>
            <p:cNvSpPr>
              <a:spLocks noChangeShapeType="1"/>
            </p:cNvSpPr>
            <p:nvPr/>
          </p:nvSpPr>
          <p:spPr bwMode="auto">
            <a:xfrm flipV="1">
              <a:off x="3456" y="3264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3552" y="3264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6" name="Line 18"/>
            <p:cNvSpPr>
              <a:spLocks noChangeShapeType="1"/>
            </p:cNvSpPr>
            <p:nvPr/>
          </p:nvSpPr>
          <p:spPr bwMode="auto">
            <a:xfrm>
              <a:off x="3648" y="364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 flipV="1">
              <a:off x="5136" y="1248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8" name="Line 20"/>
            <p:cNvSpPr>
              <a:spLocks noChangeShapeType="1"/>
            </p:cNvSpPr>
            <p:nvPr/>
          </p:nvSpPr>
          <p:spPr bwMode="auto">
            <a:xfrm>
              <a:off x="3120" y="124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>
              <a:off x="2976" y="9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0" name="Line 22"/>
            <p:cNvSpPr>
              <a:spLocks noChangeShapeType="1"/>
            </p:cNvSpPr>
            <p:nvPr/>
          </p:nvSpPr>
          <p:spPr bwMode="auto">
            <a:xfrm>
              <a:off x="2976" y="1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>
              <a:off x="2976" y="9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2" name="Line 24"/>
            <p:cNvSpPr>
              <a:spLocks noChangeShapeType="1"/>
            </p:cNvSpPr>
            <p:nvPr/>
          </p:nvSpPr>
          <p:spPr bwMode="auto">
            <a:xfrm>
              <a:off x="3120" y="10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3" name="Line 25"/>
            <p:cNvSpPr>
              <a:spLocks noChangeShapeType="1"/>
            </p:cNvSpPr>
            <p:nvPr/>
          </p:nvSpPr>
          <p:spPr bwMode="auto">
            <a:xfrm>
              <a:off x="1632" y="124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>
              <a:off x="5136" y="23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5" name="Text Box 27"/>
            <p:cNvSpPr txBox="1">
              <a:spLocks noChangeArrowheads="1"/>
            </p:cNvSpPr>
            <p:nvPr/>
          </p:nvSpPr>
          <p:spPr bwMode="auto">
            <a:xfrm>
              <a:off x="2928" y="393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Spring</a:t>
              </a:r>
            </a:p>
          </p:txBody>
        </p:sp>
        <p:sp>
          <p:nvSpPr>
            <p:cNvPr id="53276" name="Text Box 28"/>
            <p:cNvSpPr txBox="1">
              <a:spLocks noChangeArrowheads="1"/>
            </p:cNvSpPr>
            <p:nvPr/>
          </p:nvSpPr>
          <p:spPr bwMode="auto">
            <a:xfrm>
              <a:off x="2592" y="158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Dashpot</a:t>
              </a:r>
            </a:p>
          </p:txBody>
        </p:sp>
        <p:sp>
          <p:nvSpPr>
            <p:cNvPr id="53277" name="Text Box 29"/>
            <p:cNvSpPr txBox="1">
              <a:spLocks noChangeArrowheads="1"/>
            </p:cNvSpPr>
            <p:nvPr/>
          </p:nvSpPr>
          <p:spPr bwMode="auto">
            <a:xfrm>
              <a:off x="48" y="3312"/>
              <a:ext cx="124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Permanent Deformation (sandpaper)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Viscoelasticity</a:t>
            </a:r>
          </a:p>
        </p:txBody>
      </p:sp>
      <p:pic>
        <p:nvPicPr>
          <p:cNvPr id="55299" name="Picture 3" descr="viscoelastic mod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44780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Interpretation of Plastic Behavior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84463"/>
            <a:ext cx="29718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 l="29167" t="6250" r="15625"/>
          <a:stretch>
            <a:fillRect/>
          </a:stretch>
        </p:blipFill>
        <p:spPr bwMode="auto">
          <a:xfrm>
            <a:off x="6553200" y="1371600"/>
            <a:ext cx="23558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9600" y="3657600"/>
            <a:ext cx="3886200" cy="3079750"/>
            <a:chOff x="2784" y="2304"/>
            <a:chExt cx="2448" cy="1940"/>
          </a:xfrm>
        </p:grpSpPr>
        <p:sp>
          <p:nvSpPr>
            <p:cNvPr id="57359" name="Oval 6"/>
            <p:cNvSpPr>
              <a:spLocks noChangeArrowheads="1"/>
            </p:cNvSpPr>
            <p:nvPr/>
          </p:nvSpPr>
          <p:spPr bwMode="auto">
            <a:xfrm>
              <a:off x="4800" y="2304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0" name="Line 7"/>
            <p:cNvSpPr>
              <a:spLocks noChangeShapeType="1"/>
            </p:cNvSpPr>
            <p:nvPr/>
          </p:nvSpPr>
          <p:spPr bwMode="auto">
            <a:xfrm flipH="1">
              <a:off x="3792" y="2640"/>
              <a:ext cx="105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1" name="Oval 8"/>
            <p:cNvSpPr>
              <a:spLocks noChangeArrowheads="1"/>
            </p:cNvSpPr>
            <p:nvPr/>
          </p:nvSpPr>
          <p:spPr bwMode="auto">
            <a:xfrm>
              <a:off x="2928" y="3024"/>
              <a:ext cx="864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2" name="Freeform 9"/>
            <p:cNvSpPr>
              <a:spLocks/>
            </p:cNvSpPr>
            <p:nvPr/>
          </p:nvSpPr>
          <p:spPr bwMode="auto">
            <a:xfrm>
              <a:off x="3072" y="3216"/>
              <a:ext cx="48" cy="480"/>
            </a:xfrm>
            <a:custGeom>
              <a:avLst/>
              <a:gdLst>
                <a:gd name="T0" fmla="*/ 0 w 48"/>
                <a:gd name="T1" fmla="*/ 0 h 480"/>
                <a:gd name="T2" fmla="*/ 48 w 48"/>
                <a:gd name="T3" fmla="*/ 144 h 480"/>
                <a:gd name="T4" fmla="*/ 0 w 48"/>
                <a:gd name="T5" fmla="*/ 288 h 480"/>
                <a:gd name="T6" fmla="*/ 48 w 48"/>
                <a:gd name="T7" fmla="*/ 432 h 480"/>
                <a:gd name="T8" fmla="*/ 0 w 48"/>
                <a:gd name="T9" fmla="*/ 48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0"/>
                <a:gd name="T17" fmla="*/ 48 w 48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0">
                  <a:moveTo>
                    <a:pt x="0" y="0"/>
                  </a:moveTo>
                  <a:cubicBezTo>
                    <a:pt x="24" y="48"/>
                    <a:pt x="48" y="96"/>
                    <a:pt x="48" y="144"/>
                  </a:cubicBezTo>
                  <a:cubicBezTo>
                    <a:pt x="48" y="192"/>
                    <a:pt x="0" y="240"/>
                    <a:pt x="0" y="288"/>
                  </a:cubicBezTo>
                  <a:cubicBezTo>
                    <a:pt x="0" y="336"/>
                    <a:pt x="48" y="400"/>
                    <a:pt x="48" y="432"/>
                  </a:cubicBezTo>
                  <a:cubicBezTo>
                    <a:pt x="48" y="464"/>
                    <a:pt x="24" y="472"/>
                    <a:pt x="0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3" name="Freeform 10"/>
            <p:cNvSpPr>
              <a:spLocks/>
            </p:cNvSpPr>
            <p:nvPr/>
          </p:nvSpPr>
          <p:spPr bwMode="auto">
            <a:xfrm>
              <a:off x="3168" y="3120"/>
              <a:ext cx="56" cy="672"/>
            </a:xfrm>
            <a:custGeom>
              <a:avLst/>
              <a:gdLst>
                <a:gd name="T0" fmla="*/ 0 w 56"/>
                <a:gd name="T1" fmla="*/ 0 h 672"/>
                <a:gd name="T2" fmla="*/ 48 w 56"/>
                <a:gd name="T3" fmla="*/ 144 h 672"/>
                <a:gd name="T4" fmla="*/ 48 w 56"/>
                <a:gd name="T5" fmla="*/ 240 h 672"/>
                <a:gd name="T6" fmla="*/ 0 w 56"/>
                <a:gd name="T7" fmla="*/ 336 h 672"/>
                <a:gd name="T8" fmla="*/ 48 w 56"/>
                <a:gd name="T9" fmla="*/ 432 h 672"/>
                <a:gd name="T10" fmla="*/ 48 w 56"/>
                <a:gd name="T11" fmla="*/ 528 h 672"/>
                <a:gd name="T12" fmla="*/ 48 w 56"/>
                <a:gd name="T13" fmla="*/ 624 h 672"/>
                <a:gd name="T14" fmla="*/ 48 w 56"/>
                <a:gd name="T15" fmla="*/ 672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672"/>
                <a:gd name="T26" fmla="*/ 56 w 56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672">
                  <a:moveTo>
                    <a:pt x="0" y="0"/>
                  </a:moveTo>
                  <a:cubicBezTo>
                    <a:pt x="20" y="52"/>
                    <a:pt x="40" y="104"/>
                    <a:pt x="48" y="144"/>
                  </a:cubicBezTo>
                  <a:cubicBezTo>
                    <a:pt x="56" y="184"/>
                    <a:pt x="56" y="208"/>
                    <a:pt x="48" y="240"/>
                  </a:cubicBezTo>
                  <a:cubicBezTo>
                    <a:pt x="40" y="272"/>
                    <a:pt x="0" y="304"/>
                    <a:pt x="0" y="336"/>
                  </a:cubicBezTo>
                  <a:cubicBezTo>
                    <a:pt x="0" y="368"/>
                    <a:pt x="40" y="400"/>
                    <a:pt x="48" y="432"/>
                  </a:cubicBezTo>
                  <a:cubicBezTo>
                    <a:pt x="56" y="464"/>
                    <a:pt x="48" y="496"/>
                    <a:pt x="48" y="528"/>
                  </a:cubicBezTo>
                  <a:cubicBezTo>
                    <a:pt x="48" y="560"/>
                    <a:pt x="48" y="600"/>
                    <a:pt x="48" y="624"/>
                  </a:cubicBezTo>
                  <a:cubicBezTo>
                    <a:pt x="48" y="648"/>
                    <a:pt x="48" y="660"/>
                    <a:pt x="48" y="6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4" name="Freeform 11"/>
            <p:cNvSpPr>
              <a:spLocks/>
            </p:cNvSpPr>
            <p:nvPr/>
          </p:nvSpPr>
          <p:spPr bwMode="auto">
            <a:xfrm>
              <a:off x="3304" y="3120"/>
              <a:ext cx="64" cy="720"/>
            </a:xfrm>
            <a:custGeom>
              <a:avLst/>
              <a:gdLst>
                <a:gd name="T0" fmla="*/ 8 w 64"/>
                <a:gd name="T1" fmla="*/ 0 h 720"/>
                <a:gd name="T2" fmla="*/ 8 w 64"/>
                <a:gd name="T3" fmla="*/ 192 h 720"/>
                <a:gd name="T4" fmla="*/ 56 w 64"/>
                <a:gd name="T5" fmla="*/ 336 h 720"/>
                <a:gd name="T6" fmla="*/ 56 w 64"/>
                <a:gd name="T7" fmla="*/ 432 h 720"/>
                <a:gd name="T8" fmla="*/ 56 w 64"/>
                <a:gd name="T9" fmla="*/ 576 h 720"/>
                <a:gd name="T10" fmla="*/ 56 w 64"/>
                <a:gd name="T11" fmla="*/ 624 h 720"/>
                <a:gd name="T12" fmla="*/ 56 w 64"/>
                <a:gd name="T13" fmla="*/ 720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720"/>
                <a:gd name="T23" fmla="*/ 64 w 64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720">
                  <a:moveTo>
                    <a:pt x="8" y="0"/>
                  </a:moveTo>
                  <a:cubicBezTo>
                    <a:pt x="4" y="68"/>
                    <a:pt x="0" y="136"/>
                    <a:pt x="8" y="192"/>
                  </a:cubicBezTo>
                  <a:cubicBezTo>
                    <a:pt x="16" y="248"/>
                    <a:pt x="48" y="296"/>
                    <a:pt x="56" y="336"/>
                  </a:cubicBezTo>
                  <a:cubicBezTo>
                    <a:pt x="64" y="376"/>
                    <a:pt x="56" y="392"/>
                    <a:pt x="56" y="432"/>
                  </a:cubicBezTo>
                  <a:cubicBezTo>
                    <a:pt x="56" y="472"/>
                    <a:pt x="56" y="544"/>
                    <a:pt x="56" y="576"/>
                  </a:cubicBezTo>
                  <a:cubicBezTo>
                    <a:pt x="56" y="608"/>
                    <a:pt x="56" y="600"/>
                    <a:pt x="56" y="624"/>
                  </a:cubicBezTo>
                  <a:cubicBezTo>
                    <a:pt x="56" y="648"/>
                    <a:pt x="56" y="684"/>
                    <a:pt x="56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5" name="Freeform 12"/>
            <p:cNvSpPr>
              <a:spLocks/>
            </p:cNvSpPr>
            <p:nvPr/>
          </p:nvSpPr>
          <p:spPr bwMode="auto">
            <a:xfrm>
              <a:off x="3448" y="3120"/>
              <a:ext cx="56" cy="720"/>
            </a:xfrm>
            <a:custGeom>
              <a:avLst/>
              <a:gdLst>
                <a:gd name="T0" fmla="*/ 8 w 56"/>
                <a:gd name="T1" fmla="*/ 0 h 720"/>
                <a:gd name="T2" fmla="*/ 8 w 56"/>
                <a:gd name="T3" fmla="*/ 144 h 720"/>
                <a:gd name="T4" fmla="*/ 8 w 56"/>
                <a:gd name="T5" fmla="*/ 336 h 720"/>
                <a:gd name="T6" fmla="*/ 8 w 56"/>
                <a:gd name="T7" fmla="*/ 432 h 720"/>
                <a:gd name="T8" fmla="*/ 56 w 56"/>
                <a:gd name="T9" fmla="*/ 624 h 720"/>
                <a:gd name="T10" fmla="*/ 8 w 56"/>
                <a:gd name="T11" fmla="*/ 72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720"/>
                <a:gd name="T20" fmla="*/ 56 w 56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720">
                  <a:moveTo>
                    <a:pt x="8" y="0"/>
                  </a:moveTo>
                  <a:cubicBezTo>
                    <a:pt x="8" y="44"/>
                    <a:pt x="8" y="88"/>
                    <a:pt x="8" y="144"/>
                  </a:cubicBezTo>
                  <a:cubicBezTo>
                    <a:pt x="8" y="200"/>
                    <a:pt x="8" y="288"/>
                    <a:pt x="8" y="336"/>
                  </a:cubicBezTo>
                  <a:cubicBezTo>
                    <a:pt x="8" y="384"/>
                    <a:pt x="0" y="384"/>
                    <a:pt x="8" y="432"/>
                  </a:cubicBezTo>
                  <a:cubicBezTo>
                    <a:pt x="16" y="480"/>
                    <a:pt x="56" y="576"/>
                    <a:pt x="56" y="624"/>
                  </a:cubicBezTo>
                  <a:cubicBezTo>
                    <a:pt x="56" y="672"/>
                    <a:pt x="32" y="696"/>
                    <a:pt x="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6" name="Freeform 13"/>
            <p:cNvSpPr>
              <a:spLocks/>
            </p:cNvSpPr>
            <p:nvPr/>
          </p:nvSpPr>
          <p:spPr bwMode="auto">
            <a:xfrm>
              <a:off x="3600" y="3216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240 h 528"/>
                <a:gd name="T4" fmla="*/ 48 w 56"/>
                <a:gd name="T5" fmla="*/ 384 h 528"/>
                <a:gd name="T6" fmla="*/ 0 w 56"/>
                <a:gd name="T7" fmla="*/ 52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28"/>
                <a:gd name="T14" fmla="*/ 56 w 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28">
                  <a:moveTo>
                    <a:pt x="0" y="0"/>
                  </a:moveTo>
                  <a:cubicBezTo>
                    <a:pt x="20" y="88"/>
                    <a:pt x="40" y="176"/>
                    <a:pt x="48" y="240"/>
                  </a:cubicBezTo>
                  <a:cubicBezTo>
                    <a:pt x="56" y="304"/>
                    <a:pt x="56" y="336"/>
                    <a:pt x="48" y="384"/>
                  </a:cubicBezTo>
                  <a:cubicBezTo>
                    <a:pt x="40" y="432"/>
                    <a:pt x="8" y="504"/>
                    <a:pt x="0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7" name="Text Box 14"/>
            <p:cNvSpPr txBox="1">
              <a:spLocks noChangeArrowheads="1"/>
            </p:cNvSpPr>
            <p:nvPr/>
          </p:nvSpPr>
          <p:spPr bwMode="auto">
            <a:xfrm>
              <a:off x="2784" y="3840"/>
              <a:ext cx="11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Intermolecular relationship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76600" y="1187450"/>
            <a:ext cx="5029200" cy="2012950"/>
            <a:chOff x="2064" y="748"/>
            <a:chExt cx="3168" cy="1268"/>
          </a:xfrm>
        </p:grpSpPr>
        <p:sp>
          <p:nvSpPr>
            <p:cNvPr id="57351" name="Oval 16"/>
            <p:cNvSpPr>
              <a:spLocks noChangeArrowheads="1"/>
            </p:cNvSpPr>
            <p:nvPr/>
          </p:nvSpPr>
          <p:spPr bwMode="auto">
            <a:xfrm>
              <a:off x="4800" y="1584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2" name="Line 17"/>
            <p:cNvSpPr>
              <a:spLocks noChangeShapeType="1"/>
            </p:cNvSpPr>
            <p:nvPr/>
          </p:nvSpPr>
          <p:spPr bwMode="auto">
            <a:xfrm flipH="1" flipV="1">
              <a:off x="3840" y="1440"/>
              <a:ext cx="9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3" name="Oval 18"/>
            <p:cNvSpPr>
              <a:spLocks noChangeArrowheads="1"/>
            </p:cNvSpPr>
            <p:nvPr/>
          </p:nvSpPr>
          <p:spPr bwMode="auto">
            <a:xfrm>
              <a:off x="3024" y="816"/>
              <a:ext cx="864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4" name="Freeform 19"/>
            <p:cNvSpPr>
              <a:spLocks/>
            </p:cNvSpPr>
            <p:nvPr/>
          </p:nvSpPr>
          <p:spPr bwMode="auto">
            <a:xfrm>
              <a:off x="3168" y="1176"/>
              <a:ext cx="480" cy="232"/>
            </a:xfrm>
            <a:custGeom>
              <a:avLst/>
              <a:gdLst>
                <a:gd name="T0" fmla="*/ 0 w 480"/>
                <a:gd name="T1" fmla="*/ 24 h 232"/>
                <a:gd name="T2" fmla="*/ 48 w 480"/>
                <a:gd name="T3" fmla="*/ 72 h 232"/>
                <a:gd name="T4" fmla="*/ 48 w 480"/>
                <a:gd name="T5" fmla="*/ 216 h 232"/>
                <a:gd name="T6" fmla="*/ 96 w 480"/>
                <a:gd name="T7" fmla="*/ 72 h 232"/>
                <a:gd name="T8" fmla="*/ 192 w 480"/>
                <a:gd name="T9" fmla="*/ 72 h 232"/>
                <a:gd name="T10" fmla="*/ 240 w 480"/>
                <a:gd name="T11" fmla="*/ 216 h 232"/>
                <a:gd name="T12" fmla="*/ 336 w 480"/>
                <a:gd name="T13" fmla="*/ 168 h 232"/>
                <a:gd name="T14" fmla="*/ 336 w 480"/>
                <a:gd name="T15" fmla="*/ 24 h 232"/>
                <a:gd name="T16" fmla="*/ 432 w 480"/>
                <a:gd name="T17" fmla="*/ 24 h 232"/>
                <a:gd name="T18" fmla="*/ 480 w 480"/>
                <a:gd name="T19" fmla="*/ 168 h 232"/>
                <a:gd name="T20" fmla="*/ 432 w 480"/>
                <a:gd name="T21" fmla="*/ 216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0"/>
                <a:gd name="T34" fmla="*/ 0 h 232"/>
                <a:gd name="T35" fmla="*/ 480 w 480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0" h="232">
                  <a:moveTo>
                    <a:pt x="0" y="24"/>
                  </a:moveTo>
                  <a:cubicBezTo>
                    <a:pt x="20" y="32"/>
                    <a:pt x="40" y="40"/>
                    <a:pt x="48" y="72"/>
                  </a:cubicBezTo>
                  <a:cubicBezTo>
                    <a:pt x="56" y="104"/>
                    <a:pt x="40" y="216"/>
                    <a:pt x="48" y="216"/>
                  </a:cubicBezTo>
                  <a:cubicBezTo>
                    <a:pt x="56" y="216"/>
                    <a:pt x="72" y="96"/>
                    <a:pt x="96" y="72"/>
                  </a:cubicBezTo>
                  <a:cubicBezTo>
                    <a:pt x="120" y="48"/>
                    <a:pt x="168" y="48"/>
                    <a:pt x="192" y="72"/>
                  </a:cubicBezTo>
                  <a:cubicBezTo>
                    <a:pt x="216" y="96"/>
                    <a:pt x="216" y="200"/>
                    <a:pt x="240" y="216"/>
                  </a:cubicBezTo>
                  <a:cubicBezTo>
                    <a:pt x="264" y="232"/>
                    <a:pt x="320" y="200"/>
                    <a:pt x="336" y="168"/>
                  </a:cubicBezTo>
                  <a:cubicBezTo>
                    <a:pt x="352" y="136"/>
                    <a:pt x="320" y="48"/>
                    <a:pt x="336" y="24"/>
                  </a:cubicBezTo>
                  <a:cubicBezTo>
                    <a:pt x="352" y="0"/>
                    <a:pt x="408" y="0"/>
                    <a:pt x="432" y="24"/>
                  </a:cubicBezTo>
                  <a:cubicBezTo>
                    <a:pt x="456" y="48"/>
                    <a:pt x="480" y="136"/>
                    <a:pt x="480" y="168"/>
                  </a:cubicBezTo>
                  <a:cubicBezTo>
                    <a:pt x="480" y="200"/>
                    <a:pt x="456" y="208"/>
                    <a:pt x="432" y="2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5" name="Freeform 20"/>
            <p:cNvSpPr>
              <a:spLocks/>
            </p:cNvSpPr>
            <p:nvPr/>
          </p:nvSpPr>
          <p:spPr bwMode="auto">
            <a:xfrm>
              <a:off x="3304" y="960"/>
              <a:ext cx="440" cy="536"/>
            </a:xfrm>
            <a:custGeom>
              <a:avLst/>
              <a:gdLst>
                <a:gd name="T0" fmla="*/ 8 w 440"/>
                <a:gd name="T1" fmla="*/ 0 h 536"/>
                <a:gd name="T2" fmla="*/ 56 w 440"/>
                <a:gd name="T3" fmla="*/ 48 h 536"/>
                <a:gd name="T4" fmla="*/ 8 w 440"/>
                <a:gd name="T5" fmla="*/ 144 h 536"/>
                <a:gd name="T6" fmla="*/ 8 w 440"/>
                <a:gd name="T7" fmla="*/ 240 h 536"/>
                <a:gd name="T8" fmla="*/ 8 w 440"/>
                <a:gd name="T9" fmla="*/ 432 h 536"/>
                <a:gd name="T10" fmla="*/ 56 w 440"/>
                <a:gd name="T11" fmla="*/ 432 h 536"/>
                <a:gd name="T12" fmla="*/ 152 w 440"/>
                <a:gd name="T13" fmla="*/ 288 h 536"/>
                <a:gd name="T14" fmla="*/ 248 w 440"/>
                <a:gd name="T15" fmla="*/ 384 h 536"/>
                <a:gd name="T16" fmla="*/ 248 w 440"/>
                <a:gd name="T17" fmla="*/ 528 h 536"/>
                <a:gd name="T18" fmla="*/ 392 w 440"/>
                <a:gd name="T19" fmla="*/ 432 h 536"/>
                <a:gd name="T20" fmla="*/ 296 w 440"/>
                <a:gd name="T21" fmla="*/ 192 h 536"/>
                <a:gd name="T22" fmla="*/ 344 w 440"/>
                <a:gd name="T23" fmla="*/ 96 h 536"/>
                <a:gd name="T24" fmla="*/ 440 w 440"/>
                <a:gd name="T25" fmla="*/ 144 h 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0"/>
                <a:gd name="T40" fmla="*/ 0 h 536"/>
                <a:gd name="T41" fmla="*/ 440 w 440"/>
                <a:gd name="T42" fmla="*/ 536 h 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0" h="536">
                  <a:moveTo>
                    <a:pt x="8" y="0"/>
                  </a:moveTo>
                  <a:cubicBezTo>
                    <a:pt x="32" y="12"/>
                    <a:pt x="56" y="24"/>
                    <a:pt x="56" y="48"/>
                  </a:cubicBezTo>
                  <a:cubicBezTo>
                    <a:pt x="56" y="72"/>
                    <a:pt x="16" y="112"/>
                    <a:pt x="8" y="144"/>
                  </a:cubicBezTo>
                  <a:cubicBezTo>
                    <a:pt x="0" y="176"/>
                    <a:pt x="8" y="192"/>
                    <a:pt x="8" y="240"/>
                  </a:cubicBezTo>
                  <a:cubicBezTo>
                    <a:pt x="8" y="288"/>
                    <a:pt x="0" y="400"/>
                    <a:pt x="8" y="432"/>
                  </a:cubicBezTo>
                  <a:cubicBezTo>
                    <a:pt x="16" y="464"/>
                    <a:pt x="32" y="456"/>
                    <a:pt x="56" y="432"/>
                  </a:cubicBezTo>
                  <a:cubicBezTo>
                    <a:pt x="80" y="408"/>
                    <a:pt x="120" y="296"/>
                    <a:pt x="152" y="288"/>
                  </a:cubicBezTo>
                  <a:cubicBezTo>
                    <a:pt x="184" y="280"/>
                    <a:pt x="232" y="344"/>
                    <a:pt x="248" y="384"/>
                  </a:cubicBezTo>
                  <a:cubicBezTo>
                    <a:pt x="264" y="424"/>
                    <a:pt x="224" y="520"/>
                    <a:pt x="248" y="528"/>
                  </a:cubicBezTo>
                  <a:cubicBezTo>
                    <a:pt x="272" y="536"/>
                    <a:pt x="384" y="488"/>
                    <a:pt x="392" y="432"/>
                  </a:cubicBezTo>
                  <a:cubicBezTo>
                    <a:pt x="400" y="376"/>
                    <a:pt x="304" y="248"/>
                    <a:pt x="296" y="192"/>
                  </a:cubicBezTo>
                  <a:cubicBezTo>
                    <a:pt x="288" y="136"/>
                    <a:pt x="320" y="104"/>
                    <a:pt x="344" y="96"/>
                  </a:cubicBezTo>
                  <a:cubicBezTo>
                    <a:pt x="368" y="88"/>
                    <a:pt x="404" y="116"/>
                    <a:pt x="44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6" name="Freeform 21"/>
            <p:cNvSpPr>
              <a:spLocks/>
            </p:cNvSpPr>
            <p:nvPr/>
          </p:nvSpPr>
          <p:spPr bwMode="auto">
            <a:xfrm>
              <a:off x="3152" y="992"/>
              <a:ext cx="456" cy="568"/>
            </a:xfrm>
            <a:custGeom>
              <a:avLst/>
              <a:gdLst>
                <a:gd name="T0" fmla="*/ 16 w 456"/>
                <a:gd name="T1" fmla="*/ 112 h 568"/>
                <a:gd name="T2" fmla="*/ 64 w 456"/>
                <a:gd name="T3" fmla="*/ 112 h 568"/>
                <a:gd name="T4" fmla="*/ 64 w 456"/>
                <a:gd name="T5" fmla="*/ 208 h 568"/>
                <a:gd name="T6" fmla="*/ 16 w 456"/>
                <a:gd name="T7" fmla="*/ 352 h 568"/>
                <a:gd name="T8" fmla="*/ 160 w 456"/>
                <a:gd name="T9" fmla="*/ 496 h 568"/>
                <a:gd name="T10" fmla="*/ 304 w 456"/>
                <a:gd name="T11" fmla="*/ 544 h 568"/>
                <a:gd name="T12" fmla="*/ 256 w 456"/>
                <a:gd name="T13" fmla="*/ 352 h 568"/>
                <a:gd name="T14" fmla="*/ 304 w 456"/>
                <a:gd name="T15" fmla="*/ 160 h 568"/>
                <a:gd name="T16" fmla="*/ 352 w 456"/>
                <a:gd name="T17" fmla="*/ 16 h 568"/>
                <a:gd name="T18" fmla="*/ 256 w 456"/>
                <a:gd name="T19" fmla="*/ 64 h 568"/>
                <a:gd name="T20" fmla="*/ 400 w 456"/>
                <a:gd name="T21" fmla="*/ 256 h 568"/>
                <a:gd name="T22" fmla="*/ 448 w 456"/>
                <a:gd name="T23" fmla="*/ 304 h 568"/>
                <a:gd name="T24" fmla="*/ 448 w 456"/>
                <a:gd name="T25" fmla="*/ 352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6"/>
                <a:gd name="T40" fmla="*/ 0 h 568"/>
                <a:gd name="T41" fmla="*/ 456 w 456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6" h="568">
                  <a:moveTo>
                    <a:pt x="16" y="112"/>
                  </a:moveTo>
                  <a:cubicBezTo>
                    <a:pt x="36" y="104"/>
                    <a:pt x="56" y="96"/>
                    <a:pt x="64" y="112"/>
                  </a:cubicBezTo>
                  <a:cubicBezTo>
                    <a:pt x="72" y="128"/>
                    <a:pt x="72" y="168"/>
                    <a:pt x="64" y="208"/>
                  </a:cubicBezTo>
                  <a:cubicBezTo>
                    <a:pt x="56" y="248"/>
                    <a:pt x="0" y="304"/>
                    <a:pt x="16" y="352"/>
                  </a:cubicBezTo>
                  <a:cubicBezTo>
                    <a:pt x="32" y="400"/>
                    <a:pt x="112" y="464"/>
                    <a:pt x="160" y="496"/>
                  </a:cubicBezTo>
                  <a:cubicBezTo>
                    <a:pt x="208" y="528"/>
                    <a:pt x="288" y="568"/>
                    <a:pt x="304" y="544"/>
                  </a:cubicBezTo>
                  <a:cubicBezTo>
                    <a:pt x="320" y="520"/>
                    <a:pt x="256" y="416"/>
                    <a:pt x="256" y="352"/>
                  </a:cubicBezTo>
                  <a:cubicBezTo>
                    <a:pt x="256" y="288"/>
                    <a:pt x="288" y="216"/>
                    <a:pt x="304" y="160"/>
                  </a:cubicBezTo>
                  <a:cubicBezTo>
                    <a:pt x="320" y="104"/>
                    <a:pt x="360" y="32"/>
                    <a:pt x="352" y="16"/>
                  </a:cubicBezTo>
                  <a:cubicBezTo>
                    <a:pt x="344" y="0"/>
                    <a:pt x="248" y="24"/>
                    <a:pt x="256" y="64"/>
                  </a:cubicBezTo>
                  <a:cubicBezTo>
                    <a:pt x="264" y="104"/>
                    <a:pt x="368" y="216"/>
                    <a:pt x="400" y="256"/>
                  </a:cubicBezTo>
                  <a:cubicBezTo>
                    <a:pt x="432" y="296"/>
                    <a:pt x="440" y="288"/>
                    <a:pt x="448" y="304"/>
                  </a:cubicBezTo>
                  <a:cubicBezTo>
                    <a:pt x="456" y="320"/>
                    <a:pt x="452" y="336"/>
                    <a:pt x="448" y="3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7" name="Freeform 22"/>
            <p:cNvSpPr>
              <a:spLocks/>
            </p:cNvSpPr>
            <p:nvPr/>
          </p:nvSpPr>
          <p:spPr bwMode="auto">
            <a:xfrm>
              <a:off x="3168" y="904"/>
              <a:ext cx="624" cy="704"/>
            </a:xfrm>
            <a:custGeom>
              <a:avLst/>
              <a:gdLst>
                <a:gd name="T0" fmla="*/ 624 w 624"/>
                <a:gd name="T1" fmla="*/ 344 h 704"/>
                <a:gd name="T2" fmla="*/ 480 w 624"/>
                <a:gd name="T3" fmla="*/ 536 h 704"/>
                <a:gd name="T4" fmla="*/ 336 w 624"/>
                <a:gd name="T5" fmla="*/ 344 h 704"/>
                <a:gd name="T6" fmla="*/ 528 w 624"/>
                <a:gd name="T7" fmla="*/ 296 h 704"/>
                <a:gd name="T8" fmla="*/ 576 w 624"/>
                <a:gd name="T9" fmla="*/ 200 h 704"/>
                <a:gd name="T10" fmla="*/ 432 w 624"/>
                <a:gd name="T11" fmla="*/ 56 h 704"/>
                <a:gd name="T12" fmla="*/ 288 w 624"/>
                <a:gd name="T13" fmla="*/ 200 h 704"/>
                <a:gd name="T14" fmla="*/ 96 w 624"/>
                <a:gd name="T15" fmla="*/ 440 h 704"/>
                <a:gd name="T16" fmla="*/ 0 w 624"/>
                <a:gd name="T17" fmla="*/ 248 h 704"/>
                <a:gd name="T18" fmla="*/ 96 w 624"/>
                <a:gd name="T19" fmla="*/ 104 h 704"/>
                <a:gd name="T20" fmla="*/ 144 w 624"/>
                <a:gd name="T21" fmla="*/ 56 h 704"/>
                <a:gd name="T22" fmla="*/ 240 w 624"/>
                <a:gd name="T23" fmla="*/ 440 h 704"/>
                <a:gd name="T24" fmla="*/ 384 w 624"/>
                <a:gd name="T25" fmla="*/ 680 h 704"/>
                <a:gd name="T26" fmla="*/ 528 w 624"/>
                <a:gd name="T27" fmla="*/ 584 h 704"/>
                <a:gd name="T28" fmla="*/ 384 w 624"/>
                <a:gd name="T29" fmla="*/ 488 h 7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4"/>
                <a:gd name="T46" fmla="*/ 0 h 704"/>
                <a:gd name="T47" fmla="*/ 624 w 624"/>
                <a:gd name="T48" fmla="*/ 704 h 7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4" h="704">
                  <a:moveTo>
                    <a:pt x="624" y="344"/>
                  </a:moveTo>
                  <a:cubicBezTo>
                    <a:pt x="576" y="440"/>
                    <a:pt x="528" y="536"/>
                    <a:pt x="480" y="536"/>
                  </a:cubicBezTo>
                  <a:cubicBezTo>
                    <a:pt x="432" y="536"/>
                    <a:pt x="328" y="384"/>
                    <a:pt x="336" y="344"/>
                  </a:cubicBezTo>
                  <a:cubicBezTo>
                    <a:pt x="344" y="304"/>
                    <a:pt x="488" y="320"/>
                    <a:pt x="528" y="296"/>
                  </a:cubicBezTo>
                  <a:cubicBezTo>
                    <a:pt x="568" y="272"/>
                    <a:pt x="592" y="240"/>
                    <a:pt x="576" y="200"/>
                  </a:cubicBezTo>
                  <a:cubicBezTo>
                    <a:pt x="560" y="160"/>
                    <a:pt x="480" y="56"/>
                    <a:pt x="432" y="56"/>
                  </a:cubicBezTo>
                  <a:cubicBezTo>
                    <a:pt x="384" y="56"/>
                    <a:pt x="344" y="136"/>
                    <a:pt x="288" y="200"/>
                  </a:cubicBezTo>
                  <a:cubicBezTo>
                    <a:pt x="232" y="264"/>
                    <a:pt x="144" y="432"/>
                    <a:pt x="96" y="440"/>
                  </a:cubicBezTo>
                  <a:cubicBezTo>
                    <a:pt x="48" y="448"/>
                    <a:pt x="0" y="304"/>
                    <a:pt x="0" y="248"/>
                  </a:cubicBezTo>
                  <a:cubicBezTo>
                    <a:pt x="0" y="192"/>
                    <a:pt x="72" y="136"/>
                    <a:pt x="96" y="104"/>
                  </a:cubicBezTo>
                  <a:cubicBezTo>
                    <a:pt x="120" y="72"/>
                    <a:pt x="120" y="0"/>
                    <a:pt x="144" y="56"/>
                  </a:cubicBezTo>
                  <a:cubicBezTo>
                    <a:pt x="168" y="112"/>
                    <a:pt x="200" y="336"/>
                    <a:pt x="240" y="440"/>
                  </a:cubicBezTo>
                  <a:cubicBezTo>
                    <a:pt x="280" y="544"/>
                    <a:pt x="336" y="656"/>
                    <a:pt x="384" y="680"/>
                  </a:cubicBezTo>
                  <a:cubicBezTo>
                    <a:pt x="432" y="704"/>
                    <a:pt x="528" y="616"/>
                    <a:pt x="528" y="584"/>
                  </a:cubicBezTo>
                  <a:cubicBezTo>
                    <a:pt x="528" y="552"/>
                    <a:pt x="456" y="520"/>
                    <a:pt x="384" y="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8" name="Text Box 23"/>
            <p:cNvSpPr txBox="1">
              <a:spLocks noChangeArrowheads="1"/>
            </p:cNvSpPr>
            <p:nvPr/>
          </p:nvSpPr>
          <p:spPr bwMode="auto">
            <a:xfrm>
              <a:off x="2064" y="748"/>
              <a:ext cx="11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Intermolecular relationship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Rules: </a:t>
            </a:r>
            <a:r>
              <a:rPr lang="en-US" i="1" dirty="0" smtClean="0"/>
              <a:t>Resin properties can be altered significantly with the addition of fillers, reinforcements, and other additives.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Fillers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Reduce cost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Can improve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Mechanical properties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UV stability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Thermal stability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Wear resistance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Electrical conductivity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Flame resistance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87" y="3115734"/>
            <a:ext cx="3849802" cy="225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799" y="1524000"/>
            <a:ext cx="1168400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Reinforcements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Increase mechanical properties</a:t>
            </a:r>
          </a:p>
          <a:p>
            <a:pPr eaLnBrk="1" hangingPunct="1">
              <a:defRPr/>
            </a:pPr>
            <a:r>
              <a:rPr lang="en-US" dirty="0"/>
              <a:t>Generally fibers</a:t>
            </a:r>
          </a:p>
          <a:p>
            <a:pPr eaLnBrk="1" hangingPunct="1">
              <a:defRPr/>
            </a:pPr>
            <a:r>
              <a:rPr lang="en-US" dirty="0" smtClean="0"/>
              <a:t>Composites</a:t>
            </a:r>
          </a:p>
          <a:p>
            <a:pPr lvl="1"/>
            <a:r>
              <a:rPr lang="en-US" dirty="0" smtClean="0"/>
              <a:t>Carry the load (most mechanical properties)</a:t>
            </a:r>
          </a:p>
          <a:p>
            <a:pPr lvl="1"/>
            <a:r>
              <a:rPr lang="en-US" dirty="0" smtClean="0"/>
              <a:t>Give directionality of some properties (optional)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1119" y="2176992"/>
            <a:ext cx="1737849" cy="72566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Polymer/Fiber Composite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45" y="1798855"/>
            <a:ext cx="4994304" cy="388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5703" y="2224732"/>
            <a:ext cx="13248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6633"/>
                </a:solidFill>
              </a:rPr>
              <a:t>Fibers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881" y="4258500"/>
            <a:ext cx="2920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 Matrix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4650180" y="2262925"/>
            <a:ext cx="1298613" cy="162319"/>
          </a:xfrm>
          <a:prstGeom prst="lef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678448" y="4468190"/>
            <a:ext cx="1298613" cy="162319"/>
          </a:xfrm>
          <a:prstGeom prst="lef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126738" y="2711321"/>
            <a:ext cx="4822053" cy="143593"/>
          </a:xfrm>
          <a:prstGeom prst="lef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1934" y="5814648"/>
            <a:ext cx="8060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phases can be thought of as </a:t>
            </a:r>
          </a:p>
          <a:p>
            <a:r>
              <a:rPr lang="en-US" sz="2400" dirty="0" smtClean="0"/>
              <a:t>a group of islands (discontinuous) in a sea (continuous)</a:t>
            </a:r>
            <a:endParaRPr lang="en-US" sz="2400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90217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5175"/>
          </a:xfrm>
        </p:spPr>
        <p:txBody>
          <a:bodyPr/>
          <a:lstStyle/>
          <a:p>
            <a:pPr eaLnBrk="1" hangingPunct="1"/>
            <a:r>
              <a:rPr lang="en-US"/>
              <a:t>Reinforcements</a:t>
            </a:r>
          </a:p>
        </p:txBody>
      </p:sp>
      <p:pic>
        <p:nvPicPr>
          <p:cNvPr id="21507" name="Picture 4" descr="spool_carbon fi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063" y="1189038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spool_spec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4043363"/>
            <a:ext cx="218757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aram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38" y="1052513"/>
            <a:ext cx="169386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46088" y="3170238"/>
            <a:ext cx="2055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Fiberglass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6816725" y="3260725"/>
            <a:ext cx="147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Aramid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938463" y="3163888"/>
            <a:ext cx="3182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Carbon/Graphite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473075" y="6002338"/>
            <a:ext cx="2036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UHMWPE</a:t>
            </a:r>
          </a:p>
        </p:txBody>
      </p:sp>
      <p:pic>
        <p:nvPicPr>
          <p:cNvPr id="2151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0" y="4062413"/>
            <a:ext cx="21082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3813175" y="5845175"/>
            <a:ext cx="1312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Basalt</a:t>
            </a:r>
          </a:p>
        </p:txBody>
      </p:sp>
      <p:pic>
        <p:nvPicPr>
          <p:cNvPr id="21516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5" y="1243013"/>
            <a:ext cx="22828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1438" y="4075113"/>
            <a:ext cx="2187575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6323013" y="5957888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Ceramic whiskers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Forces and Responses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Tensile – </a:t>
            </a:r>
            <a:r>
              <a:rPr lang="en-US"/>
              <a:t>applied loads “pull” the sample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75" y="3170880"/>
            <a:ext cx="2302474" cy="285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865438"/>
            <a:ext cx="44196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2920205" y="2777413"/>
            <a:ext cx="2026629" cy="3217333"/>
            <a:chOff x="1589698" y="2760133"/>
            <a:chExt cx="2026629" cy="3217333"/>
          </a:xfrm>
        </p:grpSpPr>
        <p:sp>
          <p:nvSpPr>
            <p:cNvPr id="10" name="Oval 9"/>
            <p:cNvSpPr/>
            <p:nvPr/>
          </p:nvSpPr>
          <p:spPr>
            <a:xfrm>
              <a:off x="2082974" y="3403601"/>
              <a:ext cx="770466" cy="88052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074334" y="5274735"/>
              <a:ext cx="770466" cy="88052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74333" y="3852333"/>
              <a:ext cx="770467" cy="148718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82800" y="3767668"/>
              <a:ext cx="770466" cy="88052"/>
            </a:xfrm>
            <a:prstGeom prst="ellipse">
              <a:avLst/>
            </a:prstGeom>
            <a:solidFill>
              <a:schemeClr val="bg2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2329544" y="2760133"/>
              <a:ext cx="296333" cy="567267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2311399" y="5418666"/>
              <a:ext cx="306417" cy="5588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604433" y="4093633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1443567" y="4965700"/>
              <a:ext cx="694267" cy="846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3187701" y="3306233"/>
              <a:ext cx="34713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3204634" y="4042834"/>
              <a:ext cx="29633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01800" y="3852333"/>
              <a:ext cx="2032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01800" y="5350933"/>
              <a:ext cx="2032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42733" y="3852333"/>
              <a:ext cx="2032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76600" y="3479800"/>
              <a:ext cx="2032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589698" y="4276800"/>
              <a:ext cx="39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o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44836" y="3490560"/>
              <a:ext cx="471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ΔL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 flipV="1">
              <a:off x="2853267" y="3456094"/>
              <a:ext cx="1588" cy="18711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12" idx="2"/>
            </p:cNvCxnSpPr>
            <p:nvPr/>
          </p:nvCxnSpPr>
          <p:spPr>
            <a:xfrm rot="10800000" flipV="1">
              <a:off x="2074334" y="3447627"/>
              <a:ext cx="8640" cy="18711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0275" cy="838200"/>
          </a:xfrm>
        </p:spPr>
        <p:txBody>
          <a:bodyPr/>
          <a:lstStyle/>
          <a:p>
            <a:pPr eaLnBrk="1" hangingPunct="1"/>
            <a:r>
              <a:rPr lang="en-US"/>
              <a:t>Reinforcement Forms</a:t>
            </a:r>
          </a:p>
        </p:txBody>
      </p:sp>
      <p:pic>
        <p:nvPicPr>
          <p:cNvPr id="22531" name="Picture 3" descr="Reinforcement_T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3075" y="328613"/>
            <a:ext cx="19367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Reinforcement_Clot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38500"/>
            <a:ext cx="328453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Reinforcement_Prefor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7350" y="4648200"/>
            <a:ext cx="2055813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105400" y="1081088"/>
            <a:ext cx="1793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Tow </a:t>
            </a:r>
          </a:p>
          <a:p>
            <a:r>
              <a:rPr lang="en-US" sz="2400"/>
              <a:t>(or roving if </a:t>
            </a:r>
          </a:p>
          <a:p>
            <a:r>
              <a:rPr lang="en-US" sz="2400"/>
              <a:t>fiberglass)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8600" y="608965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Cloth fabric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266517" y="6220354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Preform</a:t>
            </a:r>
            <a:endParaRPr lang="en-US" sz="2400" dirty="0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3" y="1198563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998788" y="1385888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Mat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6475" y="2679700"/>
            <a:ext cx="28432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526213" y="3649663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Prepreg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Toughness Modifiers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Increase impact strength</a:t>
            </a:r>
          </a:p>
          <a:p>
            <a:pPr eaLnBrk="1" hangingPunct="1">
              <a:defRPr/>
            </a:pPr>
            <a:r>
              <a:rPr lang="en-US" dirty="0"/>
              <a:t>Increases the potential for movement within the plastic on impact (creep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7475" y="533400"/>
            <a:ext cx="71247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1" lang="en-US" altLang="ja-JP" sz="36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rPr>
              <a:t>What is Core-Shell Rubber (CSR) ?</a:t>
            </a:r>
            <a:endParaRPr kumimoji="1" lang="en-US" altLang="ja-JP" sz="3600" b="1" i="1" dirty="0">
              <a:latin typeface="Times New Roman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5867400" y="2286000"/>
            <a:ext cx="2057400" cy="2057400"/>
          </a:xfrm>
          <a:prstGeom prst="ellipse">
            <a:avLst/>
          </a:prstGeom>
          <a:gradFill rotWithShape="0">
            <a:gsLst>
              <a:gs pos="0">
                <a:srgbClr val="0033CC"/>
              </a:gs>
              <a:gs pos="100000">
                <a:srgbClr val="0018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6096000" y="2514600"/>
            <a:ext cx="1600200" cy="1600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5E76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Text Box 5" descr="新聞紙"/>
          <p:cNvSpPr txBox="1">
            <a:spLocks noChangeArrowheads="1"/>
          </p:cNvSpPr>
          <p:nvPr/>
        </p:nvSpPr>
        <p:spPr bwMode="auto">
          <a:xfrm>
            <a:off x="5715000" y="5029200"/>
            <a:ext cx="2438400" cy="4095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imes New Roman" charset="0"/>
                <a:ea typeface="MS PGothic" pitchFamily="34" charset="-128"/>
                <a:cs typeface="MS PGothic" pitchFamily="34" charset="-128"/>
              </a:rPr>
              <a:t>2-Layer CSR</a:t>
            </a:r>
          </a:p>
        </p:txBody>
      </p:sp>
      <p:pic>
        <p:nvPicPr>
          <p:cNvPr id="67590" name="Picture 6" descr="PMM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2971800" y="2362200"/>
            <a:ext cx="35052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2971800" y="4114800"/>
            <a:ext cx="396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4114800" y="53340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886200" y="5334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400" b="1">
                <a:solidFill>
                  <a:schemeClr val="bg2"/>
                </a:solidFill>
                <a:latin typeface="Times New Roman" charset="0"/>
                <a:ea typeface="MS PGothic" pitchFamily="34" charset="-128"/>
                <a:cs typeface="MS PGothic" pitchFamily="34" charset="-128"/>
              </a:rPr>
              <a:t>100nm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228600" y="533400"/>
            <a:ext cx="8686800" cy="617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4648200" y="5562600"/>
            <a:ext cx="1295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6042025" y="6088063"/>
            <a:ext cx="18065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rgbClr val="FF0000"/>
                </a:solidFill>
                <a:latin typeface="Arial" charset="0"/>
                <a:ea typeface="MS PGothic" pitchFamily="34" charset="-128"/>
                <a:cs typeface="MS PGothic" pitchFamily="34" charset="-128"/>
              </a:rPr>
              <a:t>Nano-particle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9060002m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25" y="1706563"/>
            <a:ext cx="4635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022350" y="808038"/>
            <a:ext cx="71421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314C89"/>
              </a:buClr>
              <a:buFont typeface="Wingdings" charset="2"/>
              <a:buNone/>
            </a:pPr>
            <a:r>
              <a:rPr kumimoji="1" lang="en-US" altLang="ja-JP" sz="2400" b="1" u="sng">
                <a:solidFill>
                  <a:srgbClr val="000066"/>
                </a:solidFill>
                <a:latin typeface="Arial" charset="0"/>
                <a:ea typeface="MS PGothic" pitchFamily="34" charset="-128"/>
                <a:cs typeface="MS PGothic" pitchFamily="34" charset="-128"/>
              </a:rPr>
              <a:t>Appearance of MX and CTBN (in DGEBA Epoxy)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1670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314C89"/>
              </a:buClr>
              <a:buFont typeface="Wingdings" charset="2"/>
              <a:buNone/>
            </a:pPr>
            <a:r>
              <a:rPr kumimoji="1" lang="en-US" altLang="ja-JP" b="1">
                <a:solidFill>
                  <a:srgbClr val="FF0000"/>
                </a:solidFill>
                <a:latin typeface="Arial" charset="0"/>
                <a:ea typeface="MS PGothic" pitchFamily="34" charset="-128"/>
                <a:cs typeface="MS PGothic" pitchFamily="34" charset="-128"/>
              </a:rPr>
              <a:t>No toughener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96850" y="3124200"/>
            <a:ext cx="36893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314C89"/>
              </a:buClr>
              <a:buFont typeface="Wingdings" charset="2"/>
              <a:buNone/>
            </a:pPr>
            <a:r>
              <a:rPr kumimoji="1" lang="en-US" altLang="ja-JP" b="1">
                <a:solidFill>
                  <a:srgbClr val="FF0000"/>
                </a:solidFill>
                <a:latin typeface="Arial" charset="0"/>
                <a:ea typeface="MS PGothic" pitchFamily="34" charset="-128"/>
                <a:cs typeface="MS PGothic" pitchFamily="34" charset="-128"/>
              </a:rPr>
              <a:t>Nanoparticle tougheners 7.5 phr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34861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314C89"/>
              </a:buClr>
              <a:buFont typeface="Wingdings" charset="2"/>
              <a:buNone/>
            </a:pPr>
            <a:r>
              <a:rPr kumimoji="1" lang="en-US" altLang="ja-JP" b="1">
                <a:solidFill>
                  <a:srgbClr val="FF0000"/>
                </a:solidFill>
                <a:latin typeface="Arial" charset="0"/>
                <a:ea typeface="MS PGothic" pitchFamily="34" charset="-128"/>
                <a:cs typeface="MS PGothic" pitchFamily="34" charset="-128"/>
              </a:rPr>
              <a:t>Conventional toughers 7.5 phr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457200"/>
            <a:ext cx="8534400" cy="609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 descr="青い画用紙"/>
          <p:cNvSpPr txBox="1">
            <a:spLocks noChangeArrowheads="1"/>
          </p:cNvSpPr>
          <p:nvPr/>
        </p:nvSpPr>
        <p:spPr bwMode="auto">
          <a:xfrm>
            <a:off x="533400" y="1190625"/>
            <a:ext cx="8001000" cy="469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000066"/>
                </a:solidFill>
                <a:latin typeface="Times New Roman" charset="0"/>
                <a:ea typeface="MS PGothic" pitchFamily="34" charset="-128"/>
                <a:cs typeface="MS PGothic" pitchFamily="34" charset="-128"/>
              </a:rPr>
              <a:t>Fracture Toughness of DGEBA Epoxy/MX 120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28600" y="533400"/>
            <a:ext cx="8686800" cy="617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6705600" cy="4583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03525" y="2627313"/>
            <a:ext cx="2063750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>
                <a:latin typeface="Arial" charset="0"/>
                <a:ea typeface="MS PGothic" pitchFamily="34" charset="-128"/>
                <a:cs typeface="MS PGothic" pitchFamily="34" charset="-128"/>
              </a:rPr>
              <a:t>Curing Agent DDS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00200"/>
            <a:ext cx="7277100" cy="4973638"/>
          </a:xfrm>
          <a:noFill/>
        </p:spPr>
      </p:pic>
      <p:sp>
        <p:nvSpPr>
          <p:cNvPr id="73731" name="Text Box 3" descr="青い画用紙"/>
          <p:cNvSpPr txBox="1">
            <a:spLocks noChangeArrowheads="1"/>
          </p:cNvSpPr>
          <p:nvPr/>
        </p:nvSpPr>
        <p:spPr bwMode="auto">
          <a:xfrm>
            <a:off x="838200" y="838200"/>
            <a:ext cx="7620000" cy="4699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000066"/>
                </a:solidFill>
                <a:latin typeface="Times New Roman" charset="0"/>
                <a:ea typeface="MS PGothic" pitchFamily="34" charset="-128"/>
                <a:cs typeface="MS PGothic" pitchFamily="34" charset="-128"/>
              </a:rPr>
              <a:t>Lap-shear Strength of DGEBA Epoxy/MX 120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28600" y="533400"/>
            <a:ext cx="8686800" cy="617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TensileTest</a:t>
            </a:r>
          </a:p>
        </p:txBody>
      </p:sp>
      <p:pic>
        <p:nvPicPr>
          <p:cNvPr id="22531" name="Picture 3" descr="/Users/abs3/Documents/Mfg 355/Lectures 2009/04 Mechanical Properties/tensiletestingvideos.wm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59173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8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58800" y="703263"/>
            <a:ext cx="8229600" cy="1143000"/>
          </a:xfrm>
        </p:spPr>
        <p:txBody>
          <a:bodyPr/>
          <a:lstStyle/>
          <a:p>
            <a:r>
              <a:rPr lang="en-US" dirty="0" smtClean="0"/>
              <a:t>Tensile Testing</a:t>
            </a:r>
            <a:endParaRPr lang="en-US" dirty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459" y="1846263"/>
            <a:ext cx="60833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92" y="173651"/>
            <a:ext cx="8229600" cy="8709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Tensile Testing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8" y="1003877"/>
            <a:ext cx="4839910" cy="262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5169" y="3572926"/>
            <a:ext cx="4913961" cy="328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388" y="1155700"/>
            <a:ext cx="70485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296863" y="312738"/>
            <a:ext cx="8847137" cy="1143000"/>
          </a:xfrm>
        </p:spPr>
        <p:txBody>
          <a:bodyPr/>
          <a:lstStyle/>
          <a:p>
            <a:r>
              <a:rPr lang="en-US"/>
              <a:t>Tensile Response Plastic/Brittle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Tensile Forces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324600" y="2895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81000" y="3886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362200" y="3124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81000" y="2895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7772400" y="2895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6324600" y="3886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81000" y="2895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362200" y="3657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1828800" y="2895600"/>
            <a:ext cx="533400" cy="228600"/>
          </a:xfrm>
          <a:custGeom>
            <a:avLst/>
            <a:gdLst>
              <a:gd name="T0" fmla="*/ 0 w 336"/>
              <a:gd name="T1" fmla="*/ 0 h 144"/>
              <a:gd name="T2" fmla="*/ 228600 w 336"/>
              <a:gd name="T3" fmla="*/ 76200 h 144"/>
              <a:gd name="T4" fmla="*/ 533400 w 336"/>
              <a:gd name="T5" fmla="*/ 228600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44" y="12"/>
                  <a:pt x="88" y="24"/>
                  <a:pt x="144" y="48"/>
                </a:cubicBezTo>
                <a:cubicBezTo>
                  <a:pt x="200" y="72"/>
                  <a:pt x="268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5791200" y="3657600"/>
            <a:ext cx="533400" cy="228600"/>
          </a:xfrm>
          <a:custGeom>
            <a:avLst/>
            <a:gdLst>
              <a:gd name="T0" fmla="*/ 0 w 336"/>
              <a:gd name="T1" fmla="*/ 0 h 144"/>
              <a:gd name="T2" fmla="*/ 228600 w 336"/>
              <a:gd name="T3" fmla="*/ 76200 h 144"/>
              <a:gd name="T4" fmla="*/ 533400 w 336"/>
              <a:gd name="T5" fmla="*/ 228600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44" y="12"/>
                  <a:pt x="88" y="24"/>
                  <a:pt x="144" y="48"/>
                </a:cubicBezTo>
                <a:cubicBezTo>
                  <a:pt x="200" y="72"/>
                  <a:pt x="268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 rot="7929954">
            <a:off x="5791200" y="2895600"/>
            <a:ext cx="533400" cy="228600"/>
          </a:xfrm>
          <a:custGeom>
            <a:avLst/>
            <a:gdLst>
              <a:gd name="T0" fmla="*/ 0 w 336"/>
              <a:gd name="T1" fmla="*/ 0 h 144"/>
              <a:gd name="T2" fmla="*/ 228600 w 336"/>
              <a:gd name="T3" fmla="*/ 76200 h 144"/>
              <a:gd name="T4" fmla="*/ 533400 w 336"/>
              <a:gd name="T5" fmla="*/ 228600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44" y="12"/>
                  <a:pt x="88" y="24"/>
                  <a:pt x="144" y="48"/>
                </a:cubicBezTo>
                <a:cubicBezTo>
                  <a:pt x="200" y="72"/>
                  <a:pt x="268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 rot="7929954">
            <a:off x="1828800" y="3657600"/>
            <a:ext cx="533400" cy="228600"/>
          </a:xfrm>
          <a:custGeom>
            <a:avLst/>
            <a:gdLst>
              <a:gd name="T0" fmla="*/ 0 w 336"/>
              <a:gd name="T1" fmla="*/ 0 h 144"/>
              <a:gd name="T2" fmla="*/ 228600 w 336"/>
              <a:gd name="T3" fmla="*/ 76200 h 144"/>
              <a:gd name="T4" fmla="*/ 533400 w 336"/>
              <a:gd name="T5" fmla="*/ 228600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44" y="12"/>
                  <a:pt x="88" y="24"/>
                  <a:pt x="144" y="48"/>
                </a:cubicBezTo>
                <a:cubicBezTo>
                  <a:pt x="200" y="72"/>
                  <a:pt x="268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2590800" y="2057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5638800" y="2057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7772400" y="2895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81000" y="2895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2667000" y="2438400"/>
            <a:ext cx="2895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381000" y="4572000"/>
            <a:ext cx="739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76962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76962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8001000" y="289560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7848600" y="30480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¾ inch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3200400" y="396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½ inch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3124200" y="46624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8 ½ inches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3124200" y="2133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Failure Zone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304800" y="1905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Gripping Zone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6248400" y="1905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Gripping Zone</a:t>
            </a:r>
          </a:p>
        </p:txBody>
      </p:sp>
      <p:sp>
        <p:nvSpPr>
          <p:cNvPr id="24608" name="Freeform 32" descr="10%"/>
          <p:cNvSpPr>
            <a:spLocks/>
          </p:cNvSpPr>
          <p:nvPr/>
        </p:nvSpPr>
        <p:spPr bwMode="auto">
          <a:xfrm>
            <a:off x="381000" y="2895600"/>
            <a:ext cx="7391400" cy="990600"/>
          </a:xfrm>
          <a:custGeom>
            <a:avLst/>
            <a:gdLst>
              <a:gd name="T0" fmla="*/ 0 w 4656"/>
              <a:gd name="T1" fmla="*/ 0 h 624"/>
              <a:gd name="T2" fmla="*/ 1371600 w 4656"/>
              <a:gd name="T3" fmla="*/ 0 h 624"/>
              <a:gd name="T4" fmla="*/ 1622425 w 4656"/>
              <a:gd name="T5" fmla="*/ 50800 h 624"/>
              <a:gd name="T6" fmla="*/ 1981200 w 4656"/>
              <a:gd name="T7" fmla="*/ 228600 h 624"/>
              <a:gd name="T8" fmla="*/ 5410200 w 4656"/>
              <a:gd name="T9" fmla="*/ 228600 h 624"/>
              <a:gd name="T10" fmla="*/ 5943600 w 4656"/>
              <a:gd name="T11" fmla="*/ 0 h 624"/>
              <a:gd name="T12" fmla="*/ 7391400 w 4656"/>
              <a:gd name="T13" fmla="*/ 0 h 624"/>
              <a:gd name="T14" fmla="*/ 7391400 w 4656"/>
              <a:gd name="T15" fmla="*/ 990600 h 624"/>
              <a:gd name="T16" fmla="*/ 5943600 w 4656"/>
              <a:gd name="T17" fmla="*/ 990600 h 624"/>
              <a:gd name="T18" fmla="*/ 5410200 w 4656"/>
              <a:gd name="T19" fmla="*/ 762000 h 624"/>
              <a:gd name="T20" fmla="*/ 1981200 w 4656"/>
              <a:gd name="T21" fmla="*/ 762000 h 624"/>
              <a:gd name="T22" fmla="*/ 1447800 w 4656"/>
              <a:gd name="T23" fmla="*/ 990600 h 624"/>
              <a:gd name="T24" fmla="*/ 0 w 4656"/>
              <a:gd name="T25" fmla="*/ 990600 h 624"/>
              <a:gd name="T26" fmla="*/ 0 w 4656"/>
              <a:gd name="T27" fmla="*/ 0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56"/>
              <a:gd name="T43" fmla="*/ 0 h 624"/>
              <a:gd name="T44" fmla="*/ 4656 w 4656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56" h="624">
                <a:moveTo>
                  <a:pt x="0" y="0"/>
                </a:moveTo>
                <a:lnTo>
                  <a:pt x="864" y="0"/>
                </a:lnTo>
                <a:lnTo>
                  <a:pt x="1022" y="32"/>
                </a:lnTo>
                <a:lnTo>
                  <a:pt x="1248" y="144"/>
                </a:lnTo>
                <a:lnTo>
                  <a:pt x="3408" y="144"/>
                </a:lnTo>
                <a:lnTo>
                  <a:pt x="3744" y="0"/>
                </a:lnTo>
                <a:lnTo>
                  <a:pt x="4656" y="0"/>
                </a:lnTo>
                <a:lnTo>
                  <a:pt x="4656" y="624"/>
                </a:lnTo>
                <a:lnTo>
                  <a:pt x="3744" y="624"/>
                </a:lnTo>
                <a:lnTo>
                  <a:pt x="3408" y="480"/>
                </a:lnTo>
                <a:lnTo>
                  <a:pt x="1248" y="480"/>
                </a:lnTo>
                <a:lnTo>
                  <a:pt x="912" y="624"/>
                </a:ln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bg2"/>
            </a:fgClr>
            <a:bgClr>
              <a:schemeClr val="tx2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3886200" y="31242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3581400" y="3429000"/>
            <a:ext cx="2286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1066800" y="22098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7010400" y="22098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689</Words>
  <Application>Microsoft Macintosh PowerPoint</Application>
  <PresentationFormat>On-screen Show (4:3)</PresentationFormat>
  <Paragraphs>238</Paragraphs>
  <Slides>46</Slides>
  <Notes>30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Mechanical Properties</vt:lpstr>
      <vt:lpstr>Level of focus – Macrostructures</vt:lpstr>
      <vt:lpstr>Types of Forces</vt:lpstr>
      <vt:lpstr>Forces and Responses</vt:lpstr>
      <vt:lpstr>Slide 5</vt:lpstr>
      <vt:lpstr>Tensile Testing</vt:lpstr>
      <vt:lpstr>Tensile Testing</vt:lpstr>
      <vt:lpstr>Tensile Response Plastic/Brittle</vt:lpstr>
      <vt:lpstr>Tensile Forces</vt:lpstr>
      <vt:lpstr>Tensile Forces</vt:lpstr>
      <vt:lpstr>Polymer Stress/Strain Curve</vt:lpstr>
      <vt:lpstr>Polymer Mechanical Variation</vt:lpstr>
      <vt:lpstr>Forces and Responses</vt:lpstr>
      <vt:lpstr>Forces and Responses</vt:lpstr>
      <vt:lpstr>Forces and Responses</vt:lpstr>
      <vt:lpstr>Forces and Responses</vt:lpstr>
      <vt:lpstr>Mechanical Behavior</vt:lpstr>
      <vt:lpstr>Toughness</vt:lpstr>
      <vt:lpstr>Impact Toughness Guide</vt:lpstr>
      <vt:lpstr>Hardness</vt:lpstr>
      <vt:lpstr>Hardness Scales</vt:lpstr>
      <vt:lpstr>Hardness</vt:lpstr>
      <vt:lpstr>Mechanical Behavior</vt:lpstr>
      <vt:lpstr>Elastic Solid</vt:lpstr>
      <vt:lpstr>Viscous liquid</vt:lpstr>
      <vt:lpstr>Viscoelasticity</vt:lpstr>
      <vt:lpstr>Viscous liquid</vt:lpstr>
      <vt:lpstr>Measures of Viscosity</vt:lpstr>
      <vt:lpstr>Viscoelasticity</vt:lpstr>
      <vt:lpstr>Time Dependence of Plastics</vt:lpstr>
      <vt:lpstr>Temperature Dependence</vt:lpstr>
      <vt:lpstr>Mechanical Model of Plastic Behavior</vt:lpstr>
      <vt:lpstr>Viscoelasticity</vt:lpstr>
      <vt:lpstr>Interpretation of Plastic Behavior</vt:lpstr>
      <vt:lpstr>Resin Rules</vt:lpstr>
      <vt:lpstr>Fillers</vt:lpstr>
      <vt:lpstr>Reinforcements</vt:lpstr>
      <vt:lpstr>Polymer/Fiber Composite</vt:lpstr>
      <vt:lpstr>Reinforcements</vt:lpstr>
      <vt:lpstr>Reinforcement Forms</vt:lpstr>
      <vt:lpstr>Toughness Modifiers</vt:lpstr>
      <vt:lpstr>Slide 42</vt:lpstr>
      <vt:lpstr>Slide 43</vt:lpstr>
      <vt:lpstr>Slide 44</vt:lpstr>
      <vt:lpstr>Slide 45</vt:lpstr>
      <vt:lpstr>Thank You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39</cp:revision>
  <dcterms:created xsi:type="dcterms:W3CDTF">2012-02-09T22:26:12Z</dcterms:created>
  <dcterms:modified xsi:type="dcterms:W3CDTF">2012-02-09T22:35:24Z</dcterms:modified>
</cp:coreProperties>
</file>