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8" r:id="rId2"/>
    <p:sldId id="302" r:id="rId3"/>
    <p:sldId id="303" r:id="rId4"/>
    <p:sldId id="305" r:id="rId5"/>
    <p:sldId id="264" r:id="rId6"/>
    <p:sldId id="265" r:id="rId7"/>
    <p:sldId id="266" r:id="rId8"/>
    <p:sldId id="267" r:id="rId9"/>
    <p:sldId id="268" r:id="rId10"/>
    <p:sldId id="306" r:id="rId11"/>
    <p:sldId id="307" r:id="rId12"/>
    <p:sldId id="316" r:id="rId13"/>
    <p:sldId id="270" r:id="rId14"/>
    <p:sldId id="308" r:id="rId15"/>
    <p:sldId id="271" r:id="rId16"/>
    <p:sldId id="272" r:id="rId17"/>
    <p:sldId id="273" r:id="rId18"/>
    <p:sldId id="277" r:id="rId19"/>
    <p:sldId id="276" r:id="rId20"/>
    <p:sldId id="278" r:id="rId21"/>
    <p:sldId id="279" r:id="rId22"/>
    <p:sldId id="280" r:id="rId23"/>
    <p:sldId id="309" r:id="rId24"/>
    <p:sldId id="281" r:id="rId25"/>
    <p:sldId id="282" r:id="rId26"/>
    <p:sldId id="310" r:id="rId27"/>
    <p:sldId id="283" r:id="rId28"/>
    <p:sldId id="284" r:id="rId29"/>
    <p:sldId id="285" r:id="rId30"/>
    <p:sldId id="311" r:id="rId31"/>
    <p:sldId id="304" r:id="rId32"/>
    <p:sldId id="286" r:id="rId33"/>
    <p:sldId id="287" r:id="rId34"/>
    <p:sldId id="312" r:id="rId35"/>
    <p:sldId id="289" r:id="rId36"/>
    <p:sldId id="317" r:id="rId37"/>
    <p:sldId id="314" r:id="rId38"/>
    <p:sldId id="315" r:id="rId39"/>
    <p:sldId id="290" r:id="rId40"/>
    <p:sldId id="291" r:id="rId41"/>
    <p:sldId id="293" r:id="rId42"/>
    <p:sldId id="295" r:id="rId43"/>
    <p:sldId id="296" r:id="rId44"/>
    <p:sldId id="313" r:id="rId45"/>
    <p:sldId id="288" r:id="rId46"/>
    <p:sldId id="301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FF"/>
    <a:srgbClr val="00CCFF"/>
    <a:srgbClr val="9933FF"/>
    <a:srgbClr val="990099"/>
    <a:srgbClr val="0066FF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-4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Relationship Id="rId2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B67187-A8D2-C14A-A412-92A751816F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89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6A7F25-BB82-1345-B925-DB614E99EA88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12E77-6972-2341-A997-3B5B6926FBEA}" type="slidenum">
              <a:rPr lang="en-US"/>
              <a:pPr/>
              <a:t>15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303AF7-FF34-EE48-87B9-716972BD7AD1}" type="slidenum">
              <a:rPr lang="en-US"/>
              <a:pPr/>
              <a:t>16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C0E5C3-F224-5B45-A278-803F7688D0FF}" type="slidenum">
              <a:rPr lang="en-US"/>
              <a:pPr/>
              <a:t>17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576BB-7FD5-F74D-8478-5490C96B1EE9}" type="slidenum">
              <a:rPr lang="en-US"/>
              <a:pPr/>
              <a:t>18</a:t>
            </a:fld>
            <a:endParaRPr 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38C631-151E-D044-8617-AC7D8A40C394}" type="slidenum">
              <a:rPr lang="en-US"/>
              <a:pPr/>
              <a:t>19</a:t>
            </a:fld>
            <a:endParaRPr 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A65799-4576-5740-BF5E-60C08BB55F4B}" type="slidenum">
              <a:rPr lang="en-US"/>
              <a:pPr/>
              <a:t>20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AD4E47-DC50-4446-BEA6-C9E859C35DC8}" type="slidenum">
              <a:rPr lang="en-US"/>
              <a:pPr/>
              <a:t>21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8CCA2B-5D68-A746-8442-4F616230C99B}" type="slidenum">
              <a:rPr lang="en-US"/>
              <a:pPr/>
              <a:t>22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FBEE59-4A12-9D4C-8BEA-C332F6A94CCA}" type="slidenum">
              <a:rPr lang="en-US"/>
              <a:pPr/>
              <a:t>24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E19D34-2041-A94B-99B5-2119AE6B553A}" type="slidenum">
              <a:rPr lang="en-US"/>
              <a:pPr/>
              <a:t>25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A9A3B-92DF-0541-8013-A6E24F8311E5}" type="slidenum">
              <a:rPr lang="en-US"/>
              <a:pPr/>
              <a:t>2</a:t>
            </a:fld>
            <a:endParaRPr lang="en-US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DC4791-A557-4043-B7F2-D51C7B27256C}" type="slidenum">
              <a:rPr lang="en-US"/>
              <a:pPr/>
              <a:t>27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E26DC2-E949-4C47-8C52-D02732026984}" type="slidenum">
              <a:rPr lang="en-US"/>
              <a:pPr/>
              <a:t>28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F832EF-493C-5A4E-B30F-4A3AB291F980}" type="slidenum">
              <a:rPr lang="en-US"/>
              <a:pPr/>
              <a:t>29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FBD293-5471-5C4C-9B30-EE96165CD137}" type="slidenum">
              <a:rPr lang="en-US"/>
              <a:pPr/>
              <a:t>31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FBD293-5471-5C4C-9B30-EE96165CD137}" type="slidenum">
              <a:rPr lang="en-US"/>
              <a:pPr/>
              <a:t>32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1F430-FC1A-8646-B1E7-2071F529B715}" type="slidenum">
              <a:rPr lang="en-US"/>
              <a:pPr/>
              <a:t>33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C65F4-F41B-9E4C-B845-22E5216F1CFB}" type="slidenum">
              <a:rPr lang="en-US"/>
              <a:pPr/>
              <a:t>35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3BF7E-E207-3A4E-B4F8-34AC90518166}" type="slidenum">
              <a:rPr lang="en-US"/>
              <a:pPr/>
              <a:t>39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2AAF04-EC79-2D49-8C48-1BED4E5D706B}" type="slidenum">
              <a:rPr lang="en-US"/>
              <a:pPr/>
              <a:t>40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1DEAAA-021C-1647-B95E-CDF230E2111D}" type="slidenum">
              <a:rPr lang="en-US"/>
              <a:pPr/>
              <a:t>41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AC6118-1D72-7143-8E0D-35FD7BA2E661}" type="slidenum">
              <a:rPr lang="en-US"/>
              <a:pPr/>
              <a:t>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315A6-54EF-B14E-A9E0-0D5AFD3F7928}" type="slidenum">
              <a:rPr lang="en-US"/>
              <a:pPr/>
              <a:t>42</a:t>
            </a:fld>
            <a:endParaRPr lang="en-US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7FE340-90F1-5344-8B6B-23DAB06E69A0}" type="slidenum">
              <a:rPr lang="en-US"/>
              <a:pPr/>
              <a:t>43</a:t>
            </a:fld>
            <a:endParaRPr lang="en-US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1E89E9-BF09-3843-9096-7582DF301D5B}" type="slidenum">
              <a:rPr lang="en-US"/>
              <a:pPr/>
              <a:t>45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D86318-7B55-2E41-9302-8DFB002C0EE8}" type="slidenum">
              <a:rPr lang="en-US"/>
              <a:pPr/>
              <a:t>46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71FBB0-006A-C84F-B266-1C860348783E}" type="slidenum">
              <a:rPr lang="en-US"/>
              <a:pPr/>
              <a:t>6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9CA0CE-DE63-174B-B76C-D9A4C82911B4}" type="slidenum">
              <a:rPr lang="en-US"/>
              <a:pPr/>
              <a:t>7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419C98-91F0-4B4B-B815-8ACD4B7E15D8}" type="slidenum">
              <a:rPr lang="en-US"/>
              <a:pPr/>
              <a:t>8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09D64D-1A85-4B4E-BADF-EDDB98C79E9A}" type="slidenum">
              <a:rPr lang="en-US"/>
              <a:pPr/>
              <a:t>9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57B57-F272-3341-98EC-8EE28BB17B99}" type="slidenum">
              <a:rPr lang="en-US"/>
              <a:pPr/>
              <a:t>11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F81DD1-E38C-FF46-9033-055A94A6D8B2}" type="slidenum">
              <a:rPr lang="en-US"/>
              <a:pPr/>
              <a:t>13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48AE60-661B-774E-AB71-3BED169DE0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1AC1B4-52CF-EB47-B743-9C05D24974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40476D2-AEFD-7A4E-B7DA-4B6069BF9FB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431FB056-D7FD-344C-A6BA-CD3AC70BF8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0AF6DC9A-2078-0F48-8C5A-9D71C5BC43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DCD3D2-DC58-A848-91BE-3A4E477362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6FF1708-45E8-BF42-AED0-E6E0189BF3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A8B82E3-17C2-8749-80D1-0C15AF3390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B901FB-E7A0-D745-B064-58CF2611F6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7D74892-EF39-C140-93C5-522994EF57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0EA49F4-ABAA-614E-B88C-7814B7183C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ACE6F90-1D7C-4F41-86F8-668171FE3B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FE3DC46-C1D6-7346-B61F-8BBF7E4873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4E86F07-8B16-5840-A5D5-AEA2C785622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30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3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68012"/>
            <a:ext cx="8945142" cy="9904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Chemical and Physical Properties</a:t>
            </a:r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2400" y="5972439"/>
            <a:ext cx="6400800" cy="82973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n-ea"/>
              </a:rPr>
              <a:t>MFG 355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b="5821"/>
          <a:stretch>
            <a:fillRect/>
          </a:stretch>
        </p:blipFill>
        <p:spPr>
          <a:xfrm>
            <a:off x="2149067" y="1527700"/>
            <a:ext cx="4578960" cy="33919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513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Rules:</a:t>
            </a:r>
            <a:r>
              <a:rPr lang="en-US" dirty="0" smtClean="0"/>
              <a:t> </a:t>
            </a:r>
            <a:r>
              <a:rPr lang="en-US" i="1" dirty="0" smtClean="0"/>
              <a:t>Many polymers will form cracks when under stress.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Stress cracks are accelerated by environmental conditions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Stress cracks are accelerated by temperature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Stress cracks are accelerated by crystallinity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Stress cracks are accelerated by internal stress </a:t>
            </a:r>
            <a:r>
              <a:rPr lang="en-US" dirty="0" smtClean="0">
                <a:solidFill>
                  <a:srgbClr val="000000"/>
                </a:solidFill>
              </a:rPr>
              <a:t>areas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Stress cracks are accelerated by molecular alignment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Environmental Stress Cracking</a:t>
            </a:r>
          </a:p>
        </p:txBody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Hawaii Story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err="1" smtClean="0"/>
              <a:t>Crosslinked</a:t>
            </a:r>
            <a:r>
              <a:rPr lang="en-US" dirty="0" smtClean="0"/>
              <a:t>, LLDPE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Banana Plantation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Drawdown</a:t>
            </a:r>
          </a:p>
        </p:txBody>
      </p:sp>
      <p:pic>
        <p:nvPicPr>
          <p:cNvPr id="4423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3810000"/>
            <a:ext cx="1828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23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8439" y="1488545"/>
            <a:ext cx="32004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0610" y="4417479"/>
            <a:ext cx="5261027" cy="2153905"/>
          </a:xfrm>
          <a:prstGeom prst="rect">
            <a:avLst/>
          </a:prstGeom>
          <a:ln>
            <a:solidFill>
              <a:srgbClr val="008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rot="5400000">
            <a:off x="4828285" y="5485004"/>
            <a:ext cx="2177253" cy="1588"/>
          </a:xfrm>
          <a:prstGeom prst="line">
            <a:avLst/>
          </a:prstGeom>
          <a:ln>
            <a:solidFill>
              <a:srgbClr val="0099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37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ESCR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777194" cy="4525963"/>
          </a:xfrm>
        </p:spPr>
        <p:txBody>
          <a:bodyPr/>
          <a:lstStyle/>
          <a:p>
            <a:r>
              <a:rPr lang="en-US" dirty="0" smtClean="0"/>
              <a:t>Bottles in Utah</a:t>
            </a:r>
          </a:p>
          <a:p>
            <a:pPr lvl="1"/>
            <a:r>
              <a:rPr lang="en-US" dirty="0" smtClean="0"/>
              <a:t>Fertilizer</a:t>
            </a:r>
          </a:p>
          <a:p>
            <a:pPr lvl="1"/>
            <a:r>
              <a:rPr lang="en-US" dirty="0" smtClean="0"/>
              <a:t>Thickest part of the bottle</a:t>
            </a:r>
            <a:endParaRPr lang="en-US" dirty="0"/>
          </a:p>
        </p:txBody>
      </p:sp>
      <p:pic>
        <p:nvPicPr>
          <p:cNvPr id="4" name="Picture 3" descr="escr bot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43" y="3312583"/>
            <a:ext cx="4525930" cy="339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7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2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Crazing</a:t>
            </a:r>
          </a:p>
        </p:txBody>
      </p:sp>
      <p:sp>
        <p:nvSpPr>
          <p:cNvPr id="4444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Cracks at stress areas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4755" y="3987044"/>
            <a:ext cx="3411497" cy="22663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660" y="1361609"/>
            <a:ext cx="3035300" cy="2273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849" y="2549204"/>
            <a:ext cx="3698070" cy="2773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Rules:</a:t>
            </a:r>
            <a:r>
              <a:rPr lang="en-US" dirty="0" smtClean="0"/>
              <a:t> </a:t>
            </a:r>
            <a:r>
              <a:rPr lang="en-US" i="1" dirty="0" smtClean="0"/>
              <a:t>Solvent attack on plastics depends on polarity, shape, openness and chemical reactivity.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Polarity effect follows like-with-like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Shape effect follows size interference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Openness effect follows crystallinity and size interference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Chemical reactivity depends on chemical groups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Chemical resistivity and solubility</a:t>
            </a:r>
          </a:p>
        </p:txBody>
      </p:sp>
      <p:sp>
        <p:nvSpPr>
          <p:cNvPr id="37891" name="Rectangle 3" descr="5%"/>
          <p:cNvSpPr>
            <a:spLocks noChangeArrowheads="1"/>
          </p:cNvSpPr>
          <p:nvPr/>
        </p:nvSpPr>
        <p:spPr bwMode="auto">
          <a:xfrm>
            <a:off x="2590800" y="2209800"/>
            <a:ext cx="1295400" cy="1066800"/>
          </a:xfrm>
          <a:prstGeom prst="rect">
            <a:avLst/>
          </a:prstGeom>
          <a:pattFill prst="pct5">
            <a:fgClr>
              <a:schemeClr val="tx1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Rectangle 4" descr="30%"/>
          <p:cNvSpPr>
            <a:spLocks noChangeArrowheads="1"/>
          </p:cNvSpPr>
          <p:nvPr/>
        </p:nvSpPr>
        <p:spPr bwMode="auto">
          <a:xfrm>
            <a:off x="7391400" y="2209800"/>
            <a:ext cx="1295400" cy="1066800"/>
          </a:xfrm>
          <a:prstGeom prst="rect">
            <a:avLst/>
          </a:prstGeom>
          <a:pattFill prst="pct3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3" name="Rectangle 5" descr="20%"/>
          <p:cNvSpPr>
            <a:spLocks noChangeArrowheads="1"/>
          </p:cNvSpPr>
          <p:nvPr/>
        </p:nvSpPr>
        <p:spPr bwMode="auto">
          <a:xfrm>
            <a:off x="4953000" y="2209800"/>
            <a:ext cx="1295400" cy="1066800"/>
          </a:xfrm>
          <a:prstGeom prst="rect">
            <a:avLst/>
          </a:prstGeom>
          <a:pattFill prst="pct20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228600" y="2209800"/>
            <a:ext cx="1295400" cy="1066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1676400" y="2590800"/>
            <a:ext cx="762000" cy="304800"/>
          </a:xfrm>
          <a:prstGeom prst="rightArrow">
            <a:avLst>
              <a:gd name="adj1" fmla="val 50000"/>
              <a:gd name="adj2" fmla="val 6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4038600" y="2590800"/>
            <a:ext cx="762000" cy="304800"/>
          </a:xfrm>
          <a:prstGeom prst="rightArrow">
            <a:avLst>
              <a:gd name="adj1" fmla="val 50000"/>
              <a:gd name="adj2" fmla="val 6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7" name="AutoShape 9"/>
          <p:cNvSpPr>
            <a:spLocks noChangeArrowheads="1"/>
          </p:cNvSpPr>
          <p:nvPr/>
        </p:nvSpPr>
        <p:spPr bwMode="auto">
          <a:xfrm>
            <a:off x="6400800" y="2590800"/>
            <a:ext cx="762000" cy="304800"/>
          </a:xfrm>
          <a:prstGeom prst="rightArrow">
            <a:avLst>
              <a:gd name="adj1" fmla="val 50000"/>
              <a:gd name="adj2" fmla="val 62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212725" y="1712913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None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2209800" y="1752600"/>
            <a:ext cx="2025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Swelling/softening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4953000" y="1676400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Dissolving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7375525" y="1712913"/>
            <a:ext cx="1085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Reacting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>
            <a:off x="212725" y="3389313"/>
            <a:ext cx="1423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PE and H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O</a:t>
            </a:r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2498725" y="3313113"/>
            <a:ext cx="1847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Nylon and H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O</a:t>
            </a:r>
          </a:p>
          <a:p>
            <a:r>
              <a:rPr lang="en-US">
                <a:latin typeface="Arial" charset="0"/>
              </a:rPr>
              <a:t>PVC and ketone</a:t>
            </a: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4860925" y="3313113"/>
            <a:ext cx="189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PVOH and water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7299325" y="3313113"/>
            <a:ext cx="133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Cellulosics </a:t>
            </a:r>
          </a:p>
          <a:p>
            <a:r>
              <a:rPr lang="en-US">
                <a:latin typeface="Arial" charset="0"/>
              </a:rPr>
              <a:t>and acids</a:t>
            </a: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685800" y="4572000"/>
            <a:ext cx="7467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2133600" y="4800600"/>
            <a:ext cx="4298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 charset="0"/>
              </a:rPr>
              <a:t>Increasing Chemical Reactivity to Plastic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Chemical Resistivity and Solubility</a:t>
            </a: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PS exposed to gasoline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Chemical reactivity</a:t>
            </a: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362" y="3354254"/>
            <a:ext cx="25717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Chemical Nature and </a:t>
            </a:r>
            <a:br>
              <a:rPr lang="en-US" sz="4000" smtClean="0">
                <a:ea typeface="+mj-ea"/>
              </a:rPr>
            </a:br>
            <a:r>
              <a:rPr lang="en-US" sz="4000" smtClean="0">
                <a:ea typeface="+mj-ea"/>
              </a:rPr>
              <a:t>Solvent-Solute Interactions</a:t>
            </a:r>
          </a:p>
        </p:txBody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733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Nylon water heater</a:t>
            </a:r>
          </a:p>
          <a:p>
            <a:pPr lvl="1">
              <a:defRPr/>
            </a:pPr>
            <a:r>
              <a:rPr lang="en-US" dirty="0" smtClean="0"/>
              <a:t>Polar</a:t>
            </a:r>
          </a:p>
          <a:p>
            <a:pPr lvl="1">
              <a:defRPr/>
            </a:pPr>
            <a:r>
              <a:rPr lang="en-US" dirty="0" smtClean="0"/>
              <a:t>Internal stresses</a:t>
            </a:r>
          </a:p>
          <a:p>
            <a:pPr lvl="1">
              <a:defRPr/>
            </a:pPr>
            <a:r>
              <a:rPr lang="en-US" dirty="0" smtClean="0"/>
              <a:t>Thermal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3747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1981200"/>
            <a:ext cx="22764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478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981200"/>
            <a:ext cx="16351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4790" name="Text Box 6"/>
          <p:cNvSpPr txBox="1">
            <a:spLocks noChangeArrowheads="1"/>
          </p:cNvSpPr>
          <p:nvPr/>
        </p:nvSpPr>
        <p:spPr bwMode="auto">
          <a:xfrm>
            <a:off x="5334000" y="6096000"/>
            <a:ext cx="2382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Arial" charset="0"/>
              </a:rPr>
              <a:t>Nylon in hot water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787" grpId="0" build="p"/>
      <p:bldP spid="37479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ea typeface="+mj-ea"/>
              </a:rPr>
              <a:t>Plasticizers (Solvents)</a:t>
            </a:r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Increase swelling</a:t>
            </a:r>
          </a:p>
          <a:p>
            <a:pPr lvl="1" eaLnBrk="1" hangingPunct="1">
              <a:defRPr/>
            </a:pPr>
            <a:r>
              <a:rPr lang="en-US" dirty="0"/>
              <a:t>Randomness</a:t>
            </a:r>
          </a:p>
          <a:p>
            <a:pPr eaLnBrk="1" hangingPunct="1">
              <a:defRPr/>
            </a:pPr>
            <a:r>
              <a:rPr lang="en-US" sz="2800" dirty="0"/>
              <a:t>Plasticizers can migrate out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3809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3200400"/>
            <a:ext cx="343852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093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2766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Thermodynamics of Solvent Interactions</a:t>
            </a:r>
          </a:p>
        </p:txBody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l-GR" smtClean="0"/>
              <a:t>Δ</a:t>
            </a:r>
            <a:r>
              <a:rPr lang="en-US" smtClean="0"/>
              <a:t>G = </a:t>
            </a:r>
            <a:r>
              <a:rPr lang="el-GR" smtClean="0"/>
              <a:t>Δ</a:t>
            </a:r>
            <a:r>
              <a:rPr lang="en-US" smtClean="0"/>
              <a:t>H – T</a:t>
            </a:r>
            <a:r>
              <a:rPr lang="el-GR" smtClean="0"/>
              <a:t>Δ</a:t>
            </a:r>
            <a:r>
              <a:rPr lang="en-US" smtClean="0"/>
              <a:t>S (Free Energy Equation)</a:t>
            </a:r>
          </a:p>
          <a:p>
            <a:pPr lvl="2" eaLnBrk="1" hangingPunct="1">
              <a:defRPr/>
            </a:pPr>
            <a:r>
              <a:rPr lang="el-GR" smtClean="0"/>
              <a:t>Δ</a:t>
            </a:r>
            <a:r>
              <a:rPr lang="en-US" smtClean="0"/>
              <a:t>G is free energy and the reaction (solvation) will occur when </a:t>
            </a:r>
            <a:r>
              <a:rPr lang="el-GR" smtClean="0"/>
              <a:t>Δ</a:t>
            </a:r>
            <a:r>
              <a:rPr lang="en-US" smtClean="0"/>
              <a:t>G is negative</a:t>
            </a:r>
          </a:p>
          <a:p>
            <a:pPr lvl="2" eaLnBrk="1" hangingPunct="1">
              <a:defRPr/>
            </a:pPr>
            <a:r>
              <a:rPr lang="el-GR" smtClean="0"/>
              <a:t>Δ</a:t>
            </a:r>
            <a:r>
              <a:rPr lang="en-US" smtClean="0"/>
              <a:t>H is enthalpy (energy content of bonds) and gets negative when bonds are formed (more stable)</a:t>
            </a:r>
          </a:p>
          <a:p>
            <a:pPr lvl="2" eaLnBrk="1" hangingPunct="1">
              <a:defRPr/>
            </a:pPr>
            <a:r>
              <a:rPr lang="el-GR" smtClean="0"/>
              <a:t>Δ</a:t>
            </a:r>
            <a:r>
              <a:rPr lang="en-US" smtClean="0"/>
              <a:t>S is entropy and is positive when randomness increases</a:t>
            </a:r>
          </a:p>
          <a:p>
            <a:pPr lvl="1" eaLnBrk="1" hangingPunct="1">
              <a:defRPr/>
            </a:pPr>
            <a:r>
              <a:rPr lang="en-US" smtClean="0"/>
              <a:t>When does each variable contribute to a negative </a:t>
            </a:r>
            <a:r>
              <a:rPr lang="el-GR" smtClean="0"/>
              <a:t>Δ</a:t>
            </a:r>
            <a:r>
              <a:rPr lang="en-US" smtClean="0"/>
              <a:t>G (thermodynamically favoring solvation)? </a:t>
            </a:r>
          </a:p>
          <a:p>
            <a:pPr lvl="2" eaLnBrk="1" hangingPunct="1">
              <a:defRPr/>
            </a:pPr>
            <a:r>
              <a:rPr lang="en-US" smtClean="0"/>
              <a:t>When </a:t>
            </a:r>
            <a:r>
              <a:rPr lang="el-GR" smtClean="0"/>
              <a:t>Δ</a:t>
            </a:r>
            <a:r>
              <a:rPr lang="en-US" smtClean="0"/>
              <a:t>H is highly negative (formation of many bonds)</a:t>
            </a:r>
          </a:p>
          <a:p>
            <a:pPr lvl="2" eaLnBrk="1" hangingPunct="1">
              <a:defRPr/>
            </a:pPr>
            <a:r>
              <a:rPr lang="en-US" smtClean="0"/>
              <a:t>When </a:t>
            </a:r>
            <a:r>
              <a:rPr lang="el-GR" smtClean="0"/>
              <a:t>Δ</a:t>
            </a:r>
            <a:r>
              <a:rPr lang="en-US" smtClean="0"/>
              <a:t>S increases greatly (increasing randomness)</a:t>
            </a:r>
          </a:p>
          <a:p>
            <a:pPr lvl="2" eaLnBrk="1" hangingPunct="1">
              <a:defRPr/>
            </a:pPr>
            <a:r>
              <a:rPr lang="en-US" smtClean="0"/>
              <a:t>When T becomes large (high temperature)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/>
              <a:t>Level of focus – </a:t>
            </a:r>
            <a:r>
              <a:rPr lang="en-US" sz="4000" dirty="0" smtClean="0"/>
              <a:t>Macrostructures</a:t>
            </a:r>
            <a:endParaRPr lang="en-US" sz="4000" dirty="0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Chemical and Physical </a:t>
            </a:r>
            <a:r>
              <a:rPr lang="en-US" dirty="0" smtClean="0"/>
              <a:t>properties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UV stability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 smtClean="0"/>
              <a:t>Oxidation stability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 smtClean="0"/>
              <a:t>Plasticization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Adhesive </a:t>
            </a:r>
            <a:r>
              <a:rPr lang="en-US" dirty="0" err="1" smtClean="0">
                <a:ea typeface="+mn-ea"/>
              </a:rPr>
              <a:t>bondability</a:t>
            </a:r>
            <a:endParaRPr lang="en-US" dirty="0" smtClean="0">
              <a:ea typeface="+mn-ea"/>
            </a:endParaRP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 smtClean="0"/>
              <a:t>Diffusion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 smtClean="0"/>
              <a:t>Flammability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 smtClean="0"/>
              <a:t>Optical properties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Conductivity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Adhesive and Solvent Welding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800600" cy="5105400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PVC adhesive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sz="2400" dirty="0" smtClean="0">
                <a:ea typeface="+mn-ea"/>
              </a:rPr>
              <a:t>Adhesive solvent reacts with the surface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sz="2400" dirty="0" smtClean="0">
                <a:ea typeface="+mn-ea"/>
              </a:rPr>
              <a:t>Solvent dries leaving polymer layer in the </a:t>
            </a:r>
            <a:r>
              <a:rPr lang="en-US" sz="2400" dirty="0" err="1" smtClean="0">
                <a:ea typeface="+mn-ea"/>
              </a:rPr>
              <a:t>interphase</a:t>
            </a:r>
            <a:endParaRPr lang="en-US" sz="2400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800" dirty="0" smtClean="0">
                <a:ea typeface="+mn-ea"/>
              </a:rPr>
              <a:t>Solvent welding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sz="2400" dirty="0" smtClean="0">
                <a:ea typeface="+mn-ea"/>
              </a:rPr>
              <a:t>Softens the surface and then evaporates as the surfaces are pressed together (creating an entangled </a:t>
            </a:r>
            <a:r>
              <a:rPr lang="en-US" sz="2400" dirty="0" err="1" smtClean="0">
                <a:ea typeface="+mn-ea"/>
              </a:rPr>
              <a:t>interphase</a:t>
            </a:r>
            <a:r>
              <a:rPr lang="en-US" sz="2400" dirty="0" smtClean="0">
                <a:ea typeface="+mn-ea"/>
              </a:rPr>
              <a:t>)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1600200"/>
            <a:ext cx="23209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4419600"/>
            <a:ext cx="2066925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97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Water Repellent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3245" y="1293152"/>
            <a:ext cx="8382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Surface energy must be LOW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PTFE = 20 </a:t>
            </a:r>
            <a:r>
              <a:rPr lang="en-US" dirty="0" err="1" smtClean="0"/>
              <a:t>mN/m</a:t>
            </a:r>
            <a:r>
              <a:rPr lang="en-US" dirty="0" smtClean="0"/>
              <a:t> (lowest plastic) 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PE = 35 </a:t>
            </a:r>
            <a:r>
              <a:rPr lang="en-US" dirty="0" err="1" smtClean="0"/>
              <a:t>mN/m</a:t>
            </a:r>
            <a:r>
              <a:rPr lang="en-US" dirty="0" smtClean="0"/>
              <a:t> (moderate)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PVC = 41.5 </a:t>
            </a:r>
            <a:r>
              <a:rPr lang="en-US" dirty="0" err="1" smtClean="0"/>
              <a:t>mN/m</a:t>
            </a:r>
            <a:r>
              <a:rPr lang="en-US" dirty="0" smtClean="0"/>
              <a:t> (fairly high)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Nylon = 46.5 </a:t>
            </a:r>
            <a:r>
              <a:rPr lang="en-US" dirty="0" err="1" smtClean="0"/>
              <a:t>mN/m</a:t>
            </a:r>
            <a:r>
              <a:rPr lang="en-US" dirty="0" smtClean="0"/>
              <a:t> (high)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Copper = 165 </a:t>
            </a:r>
            <a:r>
              <a:rPr lang="en-US" dirty="0" err="1" smtClean="0"/>
              <a:t>mN/m</a:t>
            </a:r>
            <a:r>
              <a:rPr lang="en-US" dirty="0" smtClean="0"/>
              <a:t> (very high – typical metal)</a:t>
            </a:r>
          </a:p>
        </p:txBody>
      </p:sp>
      <p:pic>
        <p:nvPicPr>
          <p:cNvPr id="5222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4822" y="4522790"/>
            <a:ext cx="4970056" cy="21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Corrosion-Resistant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Availability of electrons </a:t>
            </a:r>
          </a:p>
          <a:p>
            <a:pPr eaLnBrk="1" hangingPunct="1">
              <a:defRPr/>
            </a:pPr>
            <a:r>
              <a:rPr lang="en-US"/>
              <a:t>Polymers are better than metals</a:t>
            </a:r>
          </a:p>
          <a:p>
            <a:pPr eaLnBrk="1" hangingPunct="1">
              <a:defRPr/>
            </a:pPr>
            <a:r>
              <a:rPr lang="en-US"/>
              <a:t>Fluoropolymers—tightly attached</a:t>
            </a:r>
          </a:p>
          <a:p>
            <a:pPr eaLnBrk="1" hangingPunct="1">
              <a:defRPr/>
            </a:pPr>
            <a:r>
              <a:rPr lang="en-US"/>
              <a:t>Solvent effects are much more important in plastics than are corrosion effects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7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Rules:</a:t>
            </a:r>
            <a:r>
              <a:rPr lang="en-US" dirty="0" smtClean="0"/>
              <a:t> </a:t>
            </a:r>
            <a:r>
              <a:rPr lang="en-US" i="1" dirty="0" smtClean="0"/>
              <a:t>While all plastics are more permeable that most metals and ceramics, permeability depends on the plastic.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Thickness decreases permeability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Crystallinity decreases permeability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Branching and large pendant groups open the structure and increase permeability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Polar attractions between the polymer and the gas increase permeability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Gas (vapor) Permeation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Polar groups (solubility) to solvent or gas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Intermolecular size (distance)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Crosslinking and crystallinity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2442" y="3781862"/>
            <a:ext cx="3393357" cy="255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7522" y="3731913"/>
            <a:ext cx="3274478" cy="2589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Permeability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Wide range of values</a:t>
            </a:r>
          </a:p>
          <a:p>
            <a:pPr lvl="1" eaLnBrk="1" hangingPunct="1">
              <a:defRPr/>
            </a:pPr>
            <a:r>
              <a:rPr lang="en-US"/>
              <a:t>16 orders of magnitude at a single temperature</a:t>
            </a:r>
          </a:p>
          <a:p>
            <a:pPr eaLnBrk="1" hangingPunct="1">
              <a:defRPr/>
            </a:pPr>
            <a:r>
              <a:rPr lang="en-US"/>
              <a:t>Diffusion Coefficient</a:t>
            </a:r>
          </a:p>
          <a:p>
            <a:pPr lvl="1" eaLnBrk="1" hangingPunct="1"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US"/>
              <a:t>D = D</a:t>
            </a:r>
            <a:r>
              <a:rPr lang="en-US" baseline="-25000"/>
              <a:t>o</a:t>
            </a:r>
            <a:r>
              <a:rPr lang="en-US"/>
              <a:t>e</a:t>
            </a:r>
            <a:r>
              <a:rPr lang="en-US" baseline="30000"/>
              <a:t>-A/RT</a:t>
            </a:r>
          </a:p>
          <a:p>
            <a:pPr eaLnBrk="1" hangingPunct="1">
              <a:defRPr/>
            </a:pPr>
            <a:r>
              <a:rPr lang="en-US"/>
              <a:t>Fick’s Laws of diffusion</a:t>
            </a:r>
          </a:p>
          <a:p>
            <a:pPr lvl="1" eaLnBrk="1" hangingPunct="1"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US"/>
              <a:t>J = -D </a:t>
            </a:r>
            <a:r>
              <a:rPr lang="en-US" i="1"/>
              <a:t>dc/dx </a:t>
            </a:r>
          </a:p>
          <a:p>
            <a:pPr eaLnBrk="1" hangingPunct="1">
              <a:defRPr/>
            </a:pPr>
            <a:r>
              <a:rPr lang="en-US"/>
              <a:t>Barrier Properties</a:t>
            </a:r>
          </a:p>
          <a:p>
            <a:pPr lvl="1" eaLnBrk="1" hangingPunct="1">
              <a:buClr>
                <a:schemeClr val="tx1"/>
              </a:buClr>
              <a:buFont typeface="Wingdings" charset="2"/>
              <a:buChar char="§"/>
              <a:defRPr/>
            </a:pPr>
            <a:r>
              <a:rPr lang="en-US"/>
              <a:t> </a:t>
            </a:r>
            <a:r>
              <a:rPr lang="en-US" i="1"/>
              <a:t>dc/dt</a:t>
            </a:r>
            <a:r>
              <a:rPr lang="en-US"/>
              <a:t> = D d</a:t>
            </a:r>
            <a:r>
              <a:rPr lang="en-US" baseline="30000"/>
              <a:t>2</a:t>
            </a:r>
            <a:r>
              <a:rPr lang="en-US"/>
              <a:t>c/dx</a:t>
            </a:r>
            <a:r>
              <a:rPr lang="en-US" baseline="30000"/>
              <a:t>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Rules:</a:t>
            </a:r>
            <a:r>
              <a:rPr lang="en-US" dirty="0" smtClean="0"/>
              <a:t> </a:t>
            </a:r>
            <a:r>
              <a:rPr lang="en-US" i="1" dirty="0" smtClean="0"/>
              <a:t>Electrical activity depends on the ability of the electrons to move within the polymer.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Polymers generally have poor conductivity because the electrons are </a:t>
            </a:r>
            <a:r>
              <a:rPr lang="en-US" dirty="0" smtClean="0">
                <a:solidFill>
                  <a:srgbClr val="000000"/>
                </a:solidFill>
              </a:rPr>
              <a:t>locked (shared) </a:t>
            </a:r>
            <a:r>
              <a:rPr lang="en-US" dirty="0" smtClean="0">
                <a:solidFill>
                  <a:srgbClr val="000000"/>
                </a:solidFill>
              </a:rPr>
              <a:t>between atoms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Recent advances in polymer chemistry have developed de-localized electrons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Electrical Properties</a:t>
            </a: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Resistivity (10</a:t>
            </a:r>
            <a:r>
              <a:rPr lang="en-US" baseline="30000"/>
              <a:t>18</a:t>
            </a:r>
            <a:r>
              <a:rPr lang="en-US"/>
              <a:t> – 10</a:t>
            </a:r>
            <a:r>
              <a:rPr lang="en-US" baseline="30000"/>
              <a:t>-6</a:t>
            </a:r>
            <a:r>
              <a:rPr lang="en-US"/>
              <a:t>)</a:t>
            </a:r>
          </a:p>
          <a:p>
            <a:pPr eaLnBrk="1" hangingPunct="1">
              <a:defRPr/>
            </a:pPr>
            <a:r>
              <a:rPr lang="en-US"/>
              <a:t>Dielectric Strength</a:t>
            </a:r>
          </a:p>
          <a:p>
            <a:pPr eaLnBrk="1" hangingPunct="1">
              <a:defRPr/>
            </a:pPr>
            <a:r>
              <a:rPr lang="en-US"/>
              <a:t>Arc Resistance</a:t>
            </a:r>
          </a:p>
          <a:p>
            <a:pPr eaLnBrk="1" hangingPunct="1">
              <a:defRPr/>
            </a:pPr>
            <a:r>
              <a:rPr lang="en-US"/>
              <a:t>Dielectric Constant</a:t>
            </a:r>
          </a:p>
          <a:p>
            <a:pPr eaLnBrk="1" hangingPunct="1">
              <a:defRPr/>
            </a:pPr>
            <a:r>
              <a:rPr lang="en-US"/>
              <a:t>Dissipation Factor (heat up)</a:t>
            </a:r>
          </a:p>
        </p:txBody>
      </p:sp>
      <p:pic>
        <p:nvPicPr>
          <p:cNvPr id="4014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1524000"/>
            <a:ext cx="30575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14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2819400"/>
            <a:ext cx="14287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141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3352800"/>
            <a:ext cx="296227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Conductive Polymers</a:t>
            </a:r>
          </a:p>
        </p:txBody>
      </p:sp>
      <p:graphicFrame>
        <p:nvGraphicFramePr>
          <p:cNvPr id="62466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2514600" y="1600200"/>
          <a:ext cx="4318000" cy="212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0" name="Visio" r:id="rId4" imgW="2922480" imgH="1436760" progId="">
                  <p:embed/>
                </p:oleObj>
              </mc:Choice>
              <mc:Fallback>
                <p:oleObj name="Visio" r:id="rId4" imgW="2922480" imgH="143676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600200"/>
                        <a:ext cx="4318000" cy="21224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7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2590800" y="4343400"/>
          <a:ext cx="4165600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1" name="Visio" r:id="rId6" imgW="2922480" imgH="1436760" progId="">
                  <p:embed/>
                </p:oleObj>
              </mc:Choice>
              <mc:Fallback>
                <p:oleObj name="Visio" r:id="rId6" imgW="2922480" imgH="14367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343400"/>
                        <a:ext cx="4165600" cy="20478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Conductive Polymers</a:t>
            </a: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1600200" y="1277938"/>
            <a:ext cx="3841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 charset="0"/>
                <a:ea typeface="Times New Roman" charset="0"/>
                <a:cs typeface="Times New Roman" charset="0"/>
              </a:rPr>
              <a:t>				</a:t>
            </a:r>
            <a:endParaRPr lang="en-US">
              <a:latin typeface="Arial" charset="0"/>
            </a:endParaRPr>
          </a:p>
        </p:txBody>
      </p:sp>
      <p:graphicFrame>
        <p:nvGraphicFramePr>
          <p:cNvPr id="405508" name="Group 4"/>
          <p:cNvGraphicFramePr>
            <a:graphicFrameLocks noGrp="1"/>
          </p:cNvGraphicFramePr>
          <p:nvPr/>
        </p:nvGraphicFramePr>
        <p:xfrm>
          <a:off x="762000" y="990600"/>
          <a:ext cx="7162800" cy="5486402"/>
        </p:xfrm>
        <a:graphic>
          <a:graphicData uri="http://schemas.openxmlformats.org/drawingml/2006/table">
            <a:tbl>
              <a:tblPr/>
              <a:tblGrid>
                <a:gridCol w="3581400"/>
                <a:gridCol w="3581400"/>
              </a:tblGrid>
              <a:tr h="6223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Material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Conductivity (Ohm-cm)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Silver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6.25 x 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Copper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5.85 x 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Gold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4.44 x 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Polyacetylene (doped)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6.0 x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- 1.5 x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Steel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6.0 x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Silicon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1.56 x 10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Carbon, graphite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1.0 x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Polyacetylene (unmodified)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1.0 x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-11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 to .1.0 x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Carbon, diamond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1.0 x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-14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Alumina ceramic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1.0 x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Epoxy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1.0 x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-15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Polyethylene, medium density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1.0 x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Teflon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1.0 x 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-18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Determines Chemical and Physical Properties?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71533"/>
          </a:xfrm>
        </p:spPr>
        <p:txBody>
          <a:bodyPr/>
          <a:lstStyle/>
          <a:p>
            <a:r>
              <a:rPr lang="en-US" dirty="0"/>
              <a:t>Polarity of atoms within the polymer molecules</a:t>
            </a:r>
          </a:p>
          <a:p>
            <a:r>
              <a:rPr lang="en-US" dirty="0"/>
              <a:t>Size of the crystal structures within resin</a:t>
            </a:r>
          </a:p>
          <a:p>
            <a:r>
              <a:rPr lang="en-US" dirty="0"/>
              <a:t>Space between the polymer molecules</a:t>
            </a:r>
          </a:p>
          <a:p>
            <a:r>
              <a:rPr lang="en-US" dirty="0"/>
              <a:t>Presence of additives</a:t>
            </a:r>
          </a:p>
          <a:p>
            <a:r>
              <a:rPr lang="en-US" dirty="0"/>
              <a:t>Ability of the electrons to move freely within the molecules</a:t>
            </a:r>
          </a:p>
          <a:p>
            <a:r>
              <a:rPr lang="en-US" dirty="0" smtClean="0"/>
              <a:t>Chemical </a:t>
            </a:r>
            <a:r>
              <a:rPr lang="en-US" dirty="0" smtClean="0"/>
              <a:t>reactivity of atoms within the polymer molecules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Rules:</a:t>
            </a:r>
            <a:r>
              <a:rPr lang="en-US" dirty="0" smtClean="0"/>
              <a:t> </a:t>
            </a:r>
            <a:r>
              <a:rPr lang="en-US" i="1" dirty="0" smtClean="0"/>
              <a:t>Optical properties depend upon the ability of light to pass through the polymer.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Crystallinity decreases clarity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Multiple phases decrease clarity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Light refraction decreases clarity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Optical Properties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Light Transmission</a:t>
            </a:r>
          </a:p>
          <a:p>
            <a:pPr lvl="1" eaLnBrk="1" hangingPunct="1">
              <a:defRPr/>
            </a:pPr>
            <a:r>
              <a:rPr lang="en-US" dirty="0"/>
              <a:t>Clear</a:t>
            </a:r>
          </a:p>
          <a:p>
            <a:pPr lvl="1" eaLnBrk="1" hangingPunct="1">
              <a:defRPr/>
            </a:pPr>
            <a:r>
              <a:rPr lang="en-US" dirty="0"/>
              <a:t>Translucent</a:t>
            </a:r>
          </a:p>
          <a:p>
            <a:pPr lvl="1" eaLnBrk="1" hangingPunct="1">
              <a:defRPr/>
            </a:pPr>
            <a:r>
              <a:rPr lang="en-US" dirty="0"/>
              <a:t>Opaque </a:t>
            </a: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07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9289" y="1215498"/>
            <a:ext cx="3886200" cy="28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7420" y="3669044"/>
            <a:ext cx="2182902" cy="2742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7260" y="4348354"/>
            <a:ext cx="2832100" cy="227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Optical Properties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Colorants</a:t>
            </a:r>
            <a:endParaRPr lang="en-US" dirty="0"/>
          </a:p>
          <a:p>
            <a:pPr lvl="1" eaLnBrk="1" hangingPunct="1">
              <a:defRPr/>
            </a:pPr>
            <a:r>
              <a:rPr lang="en-US" dirty="0"/>
              <a:t>Dyes</a:t>
            </a:r>
          </a:p>
          <a:p>
            <a:pPr lvl="1" eaLnBrk="1" hangingPunct="1">
              <a:defRPr/>
            </a:pPr>
            <a:r>
              <a:rPr lang="en-US" dirty="0"/>
              <a:t>Pigments</a:t>
            </a: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0756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5874" y="1200280"/>
            <a:ext cx="3009289" cy="2256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864" y="3375952"/>
            <a:ext cx="3175000" cy="317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755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Transparency</a:t>
            </a:r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Non-crystalline </a:t>
            </a:r>
          </a:p>
          <a:p>
            <a:pPr lvl="1" eaLnBrk="1" hangingPunct="1">
              <a:defRPr/>
            </a:pPr>
            <a:r>
              <a:rPr lang="en-US"/>
              <a:t>PET is exception because of size of the crystals</a:t>
            </a:r>
          </a:p>
          <a:p>
            <a:pPr eaLnBrk="1" hangingPunct="1">
              <a:defRPr/>
            </a:pPr>
            <a:r>
              <a:rPr lang="en-US"/>
              <a:t>Index of refraction – low</a:t>
            </a:r>
          </a:p>
          <a:p>
            <a:pPr eaLnBrk="1" hangingPunct="1">
              <a:defRPr/>
            </a:pPr>
            <a:r>
              <a:rPr lang="en-US"/>
              <a:t>Total luminous transmittance – high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Rules:</a:t>
            </a:r>
            <a:r>
              <a:rPr lang="en-US" dirty="0" smtClean="0"/>
              <a:t> </a:t>
            </a:r>
            <a:r>
              <a:rPr lang="en-US" i="1" dirty="0" smtClean="0"/>
              <a:t>Polymer flammability depends on the basic thermal stability and the ability to char or smother the flame.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High aromatic raises thermal stability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High aromatic content increases char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Halogen content smothers flames but increases smoke toxicity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Water vapors (usually in fillers) </a:t>
            </a:r>
            <a:r>
              <a:rPr lang="en-US" dirty="0" smtClean="0">
                <a:solidFill>
                  <a:srgbClr val="000000"/>
                </a:solidFill>
              </a:rPr>
              <a:t>smother </a:t>
            </a:r>
            <a:r>
              <a:rPr lang="en-US" dirty="0" smtClean="0">
                <a:solidFill>
                  <a:srgbClr val="000000"/>
                </a:solidFill>
              </a:rPr>
              <a:t>flame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Flammability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8229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Self-extinguishing</a:t>
            </a:r>
          </a:p>
          <a:p>
            <a:pPr lvl="1" eaLnBrk="1" hangingPunct="1">
              <a:defRPr/>
            </a:pPr>
            <a:r>
              <a:rPr lang="en-US"/>
              <a:t>Halogen effects (oxygen)</a:t>
            </a:r>
          </a:p>
          <a:p>
            <a:pPr lvl="1" eaLnBrk="1" hangingPunct="1">
              <a:defRPr/>
            </a:pPr>
            <a:r>
              <a:rPr lang="en-US"/>
              <a:t>Fillers (Al</a:t>
            </a:r>
            <a:r>
              <a:rPr lang="en-US" baseline="-25000"/>
              <a:t>2</a:t>
            </a:r>
            <a:r>
              <a:rPr lang="en-US"/>
              <a:t>O</a:t>
            </a:r>
            <a:r>
              <a:rPr lang="en-US" baseline="-25000"/>
              <a:t>3</a:t>
            </a:r>
            <a:r>
              <a:rPr lang="en-US"/>
              <a:t>·3H</a:t>
            </a:r>
            <a:r>
              <a:rPr lang="en-US" baseline="-25000"/>
              <a:t>2</a:t>
            </a:r>
            <a:r>
              <a:rPr lang="en-US"/>
              <a:t>O) (heat)</a:t>
            </a:r>
          </a:p>
          <a:p>
            <a:pPr lvl="1" eaLnBrk="1" hangingPunct="1">
              <a:defRPr/>
            </a:pPr>
            <a:r>
              <a:rPr lang="en-US"/>
              <a:t>Aromatics (fuel)</a:t>
            </a:r>
          </a:p>
          <a:p>
            <a:pPr lvl="1" eaLnBrk="1" hangingPunct="1">
              <a:defRPr/>
            </a:pPr>
            <a:r>
              <a:rPr lang="en-US"/>
              <a:t>Silicones (fuel)</a:t>
            </a:r>
          </a:p>
        </p:txBody>
      </p:sp>
      <p:sp>
        <p:nvSpPr>
          <p:cNvPr id="72708" name="AutoShape 4"/>
          <p:cNvSpPr>
            <a:spLocks noChangeArrowheads="1"/>
          </p:cNvSpPr>
          <p:nvPr/>
        </p:nvSpPr>
        <p:spPr bwMode="auto">
          <a:xfrm>
            <a:off x="3886200" y="2190750"/>
            <a:ext cx="3952875" cy="3352800"/>
          </a:xfrm>
          <a:prstGeom prst="triangle">
            <a:avLst>
              <a:gd name="adj" fmla="val 50000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3184525" y="5497513"/>
            <a:ext cx="9064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Times New Roman" charset="0"/>
              </a:rPr>
              <a:t>Fuel</a:t>
            </a:r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7451725" y="5497513"/>
            <a:ext cx="14716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Times New Roman" charset="0"/>
              </a:rPr>
              <a:t>Oxygen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5410200" y="1600200"/>
            <a:ext cx="9525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Times New Roman" charset="0"/>
              </a:rPr>
              <a:t>Heat</a:t>
            </a:r>
          </a:p>
        </p:txBody>
      </p:sp>
      <p:pic>
        <p:nvPicPr>
          <p:cNvPr id="72712" name="Picture 8" descr="bd00048_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3714750"/>
            <a:ext cx="1512888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771650" y="231775"/>
            <a:ext cx="602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Arial" charset="0"/>
              </a:rPr>
              <a:t>Flammability of aircraft seats with PBI foam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7587" r="3929" b="7587"/>
          <a:stretch>
            <a:fillRect/>
          </a:stretch>
        </p:blipFill>
        <p:spPr bwMode="auto">
          <a:xfrm>
            <a:off x="3541713" y="827088"/>
            <a:ext cx="47974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1497013" y="1811338"/>
            <a:ext cx="1123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PBI foam</a:t>
            </a:r>
          </a:p>
        </p:txBody>
      </p:sp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312863" y="4772025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Arial" charset="0"/>
              </a:rPr>
              <a:t>Conventional foam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E04C7A-4221-B141-803E-B58ADED27C2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17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14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Rule: </a:t>
            </a:r>
            <a:r>
              <a:rPr lang="en-US" i="1" dirty="0" smtClean="0"/>
              <a:t>The charring property of some resins can be used to produce a material that has extremely high thermal stability.</a:t>
            </a:r>
            <a:endParaRPr lang="en-US" dirty="0" smtClean="0"/>
          </a:p>
          <a:p>
            <a:pPr lvl="1"/>
            <a:r>
              <a:rPr lang="en-US" dirty="0" smtClean="0"/>
              <a:t>The charring step is usually done in a oxygen-free (or low oxygen) environment.</a:t>
            </a:r>
          </a:p>
          <a:p>
            <a:pPr lvl="1"/>
            <a:r>
              <a:rPr lang="en-US" dirty="0" smtClean="0"/>
              <a:t>These resins require multiple charring/infusion steps to minimize the void content.</a:t>
            </a:r>
          </a:p>
          <a:p>
            <a:pPr lvl="1"/>
            <a:r>
              <a:rPr lang="en-US" dirty="0" smtClean="0"/>
              <a:t>When reinforced with carbon fibers, the material is both thermally stable and strong.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58200" y="6381750"/>
            <a:ext cx="561667" cy="330640"/>
          </a:xfrm>
        </p:spPr>
        <p:txBody>
          <a:bodyPr/>
          <a:lstStyle/>
          <a:p>
            <a:pPr algn="r"/>
            <a:fld id="{9B95BD15-7FE7-B442-9629-82FD154D891A}" type="slidenum">
              <a:rPr lang="en-US"/>
              <a:pPr algn="r"/>
              <a:t>37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Freeform 2" descr="20%"/>
          <p:cNvSpPr>
            <a:spLocks/>
          </p:cNvSpPr>
          <p:nvPr/>
        </p:nvSpPr>
        <p:spPr bwMode="auto">
          <a:xfrm>
            <a:off x="4538663" y="4551363"/>
            <a:ext cx="1023937" cy="1066800"/>
          </a:xfrm>
          <a:custGeom>
            <a:avLst/>
            <a:gdLst>
              <a:gd name="T0" fmla="*/ 1023937 w 645"/>
              <a:gd name="T1" fmla="*/ 1046163 h 672"/>
              <a:gd name="T2" fmla="*/ 315912 w 645"/>
              <a:gd name="T3" fmla="*/ 11113 h 672"/>
              <a:gd name="T4" fmla="*/ 0 w 645"/>
              <a:gd name="T5" fmla="*/ 0 h 672"/>
              <a:gd name="T6" fmla="*/ 33337 w 645"/>
              <a:gd name="T7" fmla="*/ 207963 h 672"/>
              <a:gd name="T8" fmla="*/ 55562 w 645"/>
              <a:gd name="T9" fmla="*/ 512763 h 672"/>
              <a:gd name="T10" fmla="*/ 120650 w 645"/>
              <a:gd name="T11" fmla="*/ 730250 h 672"/>
              <a:gd name="T12" fmla="*/ 219075 w 645"/>
              <a:gd name="T13" fmla="*/ 958850 h 672"/>
              <a:gd name="T14" fmla="*/ 381000 w 645"/>
              <a:gd name="T15" fmla="*/ 1066800 h 672"/>
              <a:gd name="T16" fmla="*/ 1023937 w 645"/>
              <a:gd name="T17" fmla="*/ 1046163 h 67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45"/>
              <a:gd name="T28" fmla="*/ 0 h 672"/>
              <a:gd name="T29" fmla="*/ 645 w 645"/>
              <a:gd name="T30" fmla="*/ 672 h 67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45" h="672">
                <a:moveTo>
                  <a:pt x="645" y="659"/>
                </a:moveTo>
                <a:lnTo>
                  <a:pt x="199" y="7"/>
                </a:lnTo>
                <a:lnTo>
                  <a:pt x="0" y="0"/>
                </a:lnTo>
                <a:lnTo>
                  <a:pt x="21" y="131"/>
                </a:lnTo>
                <a:lnTo>
                  <a:pt x="35" y="323"/>
                </a:lnTo>
                <a:lnTo>
                  <a:pt x="76" y="460"/>
                </a:lnTo>
                <a:lnTo>
                  <a:pt x="138" y="604"/>
                </a:lnTo>
                <a:lnTo>
                  <a:pt x="240" y="672"/>
                </a:lnTo>
                <a:lnTo>
                  <a:pt x="645" y="659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79" name="Freeform 3" descr="20%"/>
          <p:cNvSpPr>
            <a:spLocks/>
          </p:cNvSpPr>
          <p:nvPr/>
        </p:nvSpPr>
        <p:spPr bwMode="auto">
          <a:xfrm>
            <a:off x="3113088" y="4541838"/>
            <a:ext cx="1001712" cy="1066800"/>
          </a:xfrm>
          <a:custGeom>
            <a:avLst/>
            <a:gdLst>
              <a:gd name="T0" fmla="*/ 0 w 631"/>
              <a:gd name="T1" fmla="*/ 1055688 h 672"/>
              <a:gd name="T2" fmla="*/ 719137 w 631"/>
              <a:gd name="T3" fmla="*/ 9525 h 672"/>
              <a:gd name="T4" fmla="*/ 1001712 w 631"/>
              <a:gd name="T5" fmla="*/ 0 h 672"/>
              <a:gd name="T6" fmla="*/ 990600 w 631"/>
              <a:gd name="T7" fmla="*/ 304800 h 672"/>
              <a:gd name="T8" fmla="*/ 925512 w 631"/>
              <a:gd name="T9" fmla="*/ 652463 h 672"/>
              <a:gd name="T10" fmla="*/ 806450 w 631"/>
              <a:gd name="T11" fmla="*/ 946150 h 672"/>
              <a:gd name="T12" fmla="*/ 674687 w 631"/>
              <a:gd name="T13" fmla="*/ 1066800 h 672"/>
              <a:gd name="T14" fmla="*/ 0 w 631"/>
              <a:gd name="T15" fmla="*/ 1055688 h 6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31"/>
              <a:gd name="T25" fmla="*/ 0 h 672"/>
              <a:gd name="T26" fmla="*/ 631 w 631"/>
              <a:gd name="T27" fmla="*/ 672 h 6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31" h="672">
                <a:moveTo>
                  <a:pt x="0" y="665"/>
                </a:moveTo>
                <a:lnTo>
                  <a:pt x="453" y="6"/>
                </a:lnTo>
                <a:lnTo>
                  <a:pt x="631" y="0"/>
                </a:lnTo>
                <a:lnTo>
                  <a:pt x="624" y="192"/>
                </a:lnTo>
                <a:lnTo>
                  <a:pt x="583" y="411"/>
                </a:lnTo>
                <a:lnTo>
                  <a:pt x="508" y="596"/>
                </a:lnTo>
                <a:lnTo>
                  <a:pt x="425" y="672"/>
                </a:lnTo>
                <a:lnTo>
                  <a:pt x="0" y="665"/>
                </a:lnTo>
                <a:close/>
              </a:path>
            </a:pathLst>
          </a:custGeom>
          <a:pattFill prst="pct20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0" name="AutoShape 4" descr="Light vertical"/>
          <p:cNvSpPr>
            <a:spLocks noChangeArrowheads="1"/>
          </p:cNvSpPr>
          <p:nvPr/>
        </p:nvSpPr>
        <p:spPr bwMode="auto">
          <a:xfrm>
            <a:off x="3824288" y="1076325"/>
            <a:ext cx="1057275" cy="914400"/>
          </a:xfrm>
          <a:prstGeom prst="triangle">
            <a:avLst>
              <a:gd name="adj" fmla="val 50000"/>
            </a:avLst>
          </a:prstGeom>
          <a:pattFill prst="ltVert">
            <a:fgClr>
              <a:schemeClr val="tx1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3832225" y="1993900"/>
            <a:ext cx="1030288" cy="25685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2" name="Line 6"/>
          <p:cNvSpPr>
            <a:spLocks noChangeShapeType="1"/>
          </p:cNvSpPr>
          <p:nvPr/>
        </p:nvSpPr>
        <p:spPr bwMode="auto">
          <a:xfrm>
            <a:off x="4848225" y="4562475"/>
            <a:ext cx="725488" cy="1060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3" name="Line 7"/>
          <p:cNvSpPr>
            <a:spLocks noChangeShapeType="1"/>
          </p:cNvSpPr>
          <p:nvPr/>
        </p:nvSpPr>
        <p:spPr bwMode="auto">
          <a:xfrm flipH="1">
            <a:off x="4916488" y="5613400"/>
            <a:ext cx="652462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4" name="Arc 8"/>
          <p:cNvSpPr>
            <a:spLocks/>
          </p:cNvSpPr>
          <p:nvPr/>
        </p:nvSpPr>
        <p:spPr bwMode="auto">
          <a:xfrm flipH="1" flipV="1">
            <a:off x="4557713" y="4562475"/>
            <a:ext cx="363537" cy="1046163"/>
          </a:xfrm>
          <a:custGeom>
            <a:avLst/>
            <a:gdLst>
              <a:gd name="T0" fmla="*/ 0 w 21600"/>
              <a:gd name="T1" fmla="*/ 0 h 21600"/>
              <a:gd name="T2" fmla="*/ 6118479 w 21600"/>
              <a:gd name="T3" fmla="*/ 50669307 h 21600"/>
              <a:gd name="T4" fmla="*/ 0 w 21600"/>
              <a:gd name="T5" fmla="*/ 5066930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5" name="Arc 9"/>
          <p:cNvSpPr>
            <a:spLocks/>
          </p:cNvSpPr>
          <p:nvPr/>
        </p:nvSpPr>
        <p:spPr bwMode="auto">
          <a:xfrm flipV="1">
            <a:off x="3751263" y="4568825"/>
            <a:ext cx="363537" cy="1046163"/>
          </a:xfrm>
          <a:custGeom>
            <a:avLst/>
            <a:gdLst>
              <a:gd name="T0" fmla="*/ 0 w 21600"/>
              <a:gd name="T1" fmla="*/ 0 h 21600"/>
              <a:gd name="T2" fmla="*/ 6118479 w 21600"/>
              <a:gd name="T3" fmla="*/ 50669307 h 21600"/>
              <a:gd name="T4" fmla="*/ 0 w 21600"/>
              <a:gd name="T5" fmla="*/ 5066930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6" name="Line 10"/>
          <p:cNvSpPr>
            <a:spLocks noChangeShapeType="1"/>
          </p:cNvSpPr>
          <p:nvPr/>
        </p:nvSpPr>
        <p:spPr bwMode="auto">
          <a:xfrm flipH="1">
            <a:off x="3103563" y="4568825"/>
            <a:ext cx="723900" cy="1031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7" name="Line 11"/>
          <p:cNvSpPr>
            <a:spLocks noChangeShapeType="1"/>
          </p:cNvSpPr>
          <p:nvPr/>
        </p:nvSpPr>
        <p:spPr bwMode="auto">
          <a:xfrm flipH="1">
            <a:off x="3105150" y="5608638"/>
            <a:ext cx="682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8" name="Rectangle 12" descr="Light upward diagonal"/>
          <p:cNvSpPr>
            <a:spLocks noChangeArrowheads="1"/>
          </p:cNvSpPr>
          <p:nvPr/>
        </p:nvSpPr>
        <p:spPr bwMode="auto">
          <a:xfrm>
            <a:off x="4529138" y="1993900"/>
            <a:ext cx="319087" cy="2573338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89" name="Rectangle 13" descr="Light downward diagonal"/>
          <p:cNvSpPr>
            <a:spLocks noChangeArrowheads="1"/>
          </p:cNvSpPr>
          <p:nvPr/>
        </p:nvSpPr>
        <p:spPr bwMode="auto">
          <a:xfrm>
            <a:off x="3825875" y="1985963"/>
            <a:ext cx="319088" cy="2562225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0" name="Line 14"/>
          <p:cNvSpPr>
            <a:spLocks noChangeShapeType="1"/>
          </p:cNvSpPr>
          <p:nvPr/>
        </p:nvSpPr>
        <p:spPr bwMode="auto">
          <a:xfrm>
            <a:off x="4578350" y="469106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1" name="Line 15"/>
          <p:cNvSpPr>
            <a:spLocks noChangeShapeType="1"/>
          </p:cNvSpPr>
          <p:nvPr/>
        </p:nvSpPr>
        <p:spPr bwMode="auto">
          <a:xfrm>
            <a:off x="4572000" y="483711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2" name="Line 16"/>
          <p:cNvSpPr>
            <a:spLocks noChangeShapeType="1"/>
          </p:cNvSpPr>
          <p:nvPr/>
        </p:nvSpPr>
        <p:spPr bwMode="auto">
          <a:xfrm>
            <a:off x="4597400" y="498316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3" name="Line 17"/>
          <p:cNvSpPr>
            <a:spLocks noChangeShapeType="1"/>
          </p:cNvSpPr>
          <p:nvPr/>
        </p:nvSpPr>
        <p:spPr bwMode="auto">
          <a:xfrm>
            <a:off x="4635500" y="512286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4" name="Line 18"/>
          <p:cNvSpPr>
            <a:spLocks noChangeShapeType="1"/>
          </p:cNvSpPr>
          <p:nvPr/>
        </p:nvSpPr>
        <p:spPr bwMode="auto">
          <a:xfrm>
            <a:off x="4667250" y="525621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5" name="Line 19"/>
          <p:cNvSpPr>
            <a:spLocks noChangeShapeType="1"/>
          </p:cNvSpPr>
          <p:nvPr/>
        </p:nvSpPr>
        <p:spPr bwMode="auto">
          <a:xfrm>
            <a:off x="4718050" y="540226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6" name="Line 20"/>
          <p:cNvSpPr>
            <a:spLocks noChangeShapeType="1"/>
          </p:cNvSpPr>
          <p:nvPr/>
        </p:nvSpPr>
        <p:spPr bwMode="auto">
          <a:xfrm flipH="1">
            <a:off x="3886200" y="469106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7" name="Line 21"/>
          <p:cNvSpPr>
            <a:spLocks noChangeShapeType="1"/>
          </p:cNvSpPr>
          <p:nvPr/>
        </p:nvSpPr>
        <p:spPr bwMode="auto">
          <a:xfrm flipH="1">
            <a:off x="3873500" y="483076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8" name="Line 22"/>
          <p:cNvSpPr>
            <a:spLocks noChangeShapeType="1"/>
          </p:cNvSpPr>
          <p:nvPr/>
        </p:nvSpPr>
        <p:spPr bwMode="auto">
          <a:xfrm flipH="1">
            <a:off x="3860800" y="498951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599" name="Line 23"/>
          <p:cNvSpPr>
            <a:spLocks noChangeShapeType="1"/>
          </p:cNvSpPr>
          <p:nvPr/>
        </p:nvSpPr>
        <p:spPr bwMode="auto">
          <a:xfrm flipH="1">
            <a:off x="3829050" y="511016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00" name="Line 24"/>
          <p:cNvSpPr>
            <a:spLocks noChangeShapeType="1"/>
          </p:cNvSpPr>
          <p:nvPr/>
        </p:nvSpPr>
        <p:spPr bwMode="auto">
          <a:xfrm flipH="1">
            <a:off x="3797300" y="524986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01" name="Line 25"/>
          <p:cNvSpPr>
            <a:spLocks noChangeShapeType="1"/>
          </p:cNvSpPr>
          <p:nvPr/>
        </p:nvSpPr>
        <p:spPr bwMode="auto">
          <a:xfrm flipH="1">
            <a:off x="3746500" y="539591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02" name="Text Box 26"/>
          <p:cNvSpPr txBox="1">
            <a:spLocks noChangeArrowheads="1"/>
          </p:cNvSpPr>
          <p:nvPr/>
        </p:nvSpPr>
        <p:spPr bwMode="auto">
          <a:xfrm>
            <a:off x="4886325" y="41687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 sz="2000">
              <a:ea typeface="Arial" charset="0"/>
              <a:cs typeface="Arial" charset="0"/>
            </a:endParaRPr>
          </a:p>
        </p:txBody>
      </p:sp>
      <p:sp>
        <p:nvSpPr>
          <p:cNvPr id="152603" name="Line 27"/>
          <p:cNvSpPr>
            <a:spLocks noChangeShapeType="1"/>
          </p:cNvSpPr>
          <p:nvPr/>
        </p:nvSpPr>
        <p:spPr bwMode="auto">
          <a:xfrm flipH="1">
            <a:off x="3829050" y="4830763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04" name="Line 28"/>
          <p:cNvSpPr>
            <a:spLocks noChangeShapeType="1"/>
          </p:cNvSpPr>
          <p:nvPr/>
        </p:nvSpPr>
        <p:spPr bwMode="auto">
          <a:xfrm flipH="1">
            <a:off x="4295775" y="4411663"/>
            <a:ext cx="893763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05" name="Text Box 29"/>
          <p:cNvSpPr txBox="1">
            <a:spLocks noChangeArrowheads="1"/>
          </p:cNvSpPr>
          <p:nvPr/>
        </p:nvSpPr>
        <p:spPr bwMode="auto">
          <a:xfrm>
            <a:off x="5133975" y="4167188"/>
            <a:ext cx="2271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Rocket Exit Throat</a:t>
            </a:r>
          </a:p>
        </p:txBody>
      </p:sp>
      <p:sp>
        <p:nvSpPr>
          <p:cNvPr id="152606" name="Text Box 30"/>
          <p:cNvSpPr txBox="1">
            <a:spLocks noChangeArrowheads="1"/>
          </p:cNvSpPr>
          <p:nvPr/>
        </p:nvSpPr>
        <p:spPr bwMode="auto">
          <a:xfrm>
            <a:off x="2228850" y="4067175"/>
            <a:ext cx="14557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Exit Nozzle</a:t>
            </a:r>
          </a:p>
          <a:p>
            <a:r>
              <a:rPr lang="en-US" sz="2000">
                <a:ea typeface="Arial" charset="0"/>
                <a:cs typeface="Arial" charset="0"/>
              </a:rPr>
              <a:t> (Ablative </a:t>
            </a:r>
          </a:p>
          <a:p>
            <a:r>
              <a:rPr lang="en-US" sz="2000">
                <a:ea typeface="Arial" charset="0"/>
                <a:cs typeface="Arial" charset="0"/>
              </a:rPr>
              <a:t>Material)</a:t>
            </a:r>
          </a:p>
        </p:txBody>
      </p:sp>
      <p:sp>
        <p:nvSpPr>
          <p:cNvPr id="152607" name="Text Box 31"/>
          <p:cNvSpPr txBox="1">
            <a:spLocks noChangeArrowheads="1"/>
          </p:cNvSpPr>
          <p:nvPr/>
        </p:nvSpPr>
        <p:spPr bwMode="auto">
          <a:xfrm>
            <a:off x="5699125" y="5343525"/>
            <a:ext cx="784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10 </a:t>
            </a:r>
            <a:r>
              <a:rPr lang="en-US" sz="2000" baseline="30000">
                <a:ea typeface="Arial" charset="0"/>
                <a:cs typeface="Arial" charset="0"/>
              </a:rPr>
              <a:t>o</a:t>
            </a:r>
            <a:r>
              <a:rPr lang="en-US" sz="2000">
                <a:ea typeface="Arial" charset="0"/>
                <a:cs typeface="Arial" charset="0"/>
              </a:rPr>
              <a:t>F</a:t>
            </a:r>
          </a:p>
        </p:txBody>
      </p:sp>
      <p:sp>
        <p:nvSpPr>
          <p:cNvPr id="152608" name="Text Box 32"/>
          <p:cNvSpPr txBox="1">
            <a:spLocks noChangeArrowheads="1"/>
          </p:cNvSpPr>
          <p:nvPr/>
        </p:nvSpPr>
        <p:spPr bwMode="auto">
          <a:xfrm>
            <a:off x="4900613" y="5707063"/>
            <a:ext cx="9255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500 </a:t>
            </a:r>
            <a:r>
              <a:rPr lang="en-US" sz="2000" baseline="30000">
                <a:ea typeface="Arial" charset="0"/>
                <a:cs typeface="Arial" charset="0"/>
              </a:rPr>
              <a:t>o</a:t>
            </a:r>
            <a:r>
              <a:rPr lang="en-US" sz="2000">
                <a:ea typeface="Arial" charset="0"/>
                <a:cs typeface="Arial" charset="0"/>
              </a:rPr>
              <a:t>F</a:t>
            </a:r>
          </a:p>
        </p:txBody>
      </p:sp>
      <p:sp>
        <p:nvSpPr>
          <p:cNvPr id="152609" name="Text Box 33"/>
          <p:cNvSpPr txBox="1">
            <a:spLocks noChangeArrowheads="1"/>
          </p:cNvSpPr>
          <p:nvPr/>
        </p:nvSpPr>
        <p:spPr bwMode="auto">
          <a:xfrm>
            <a:off x="3886200" y="6010275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4000 </a:t>
            </a:r>
            <a:r>
              <a:rPr lang="en-US" sz="2000" baseline="30000">
                <a:ea typeface="Arial" charset="0"/>
                <a:cs typeface="Arial" charset="0"/>
              </a:rPr>
              <a:t>o</a:t>
            </a:r>
            <a:r>
              <a:rPr lang="en-US" sz="2000">
                <a:ea typeface="Arial" charset="0"/>
                <a:cs typeface="Arial" charset="0"/>
              </a:rPr>
              <a:t>F</a:t>
            </a:r>
          </a:p>
        </p:txBody>
      </p:sp>
      <p:sp>
        <p:nvSpPr>
          <p:cNvPr id="152610" name="Line 34"/>
          <p:cNvSpPr>
            <a:spLocks noChangeShapeType="1"/>
          </p:cNvSpPr>
          <p:nvPr/>
        </p:nvSpPr>
        <p:spPr bwMode="auto">
          <a:xfrm flipH="1" flipV="1">
            <a:off x="4978400" y="5387975"/>
            <a:ext cx="144463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11" name="Line 35"/>
          <p:cNvSpPr>
            <a:spLocks noChangeShapeType="1"/>
          </p:cNvSpPr>
          <p:nvPr/>
        </p:nvSpPr>
        <p:spPr bwMode="auto">
          <a:xfrm>
            <a:off x="4340225" y="4633913"/>
            <a:ext cx="0" cy="1408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12" name="Line 36"/>
          <p:cNvSpPr>
            <a:spLocks noChangeShapeType="1"/>
          </p:cNvSpPr>
          <p:nvPr/>
        </p:nvSpPr>
        <p:spPr bwMode="auto">
          <a:xfrm flipH="1">
            <a:off x="4194175" y="4648200"/>
            <a:ext cx="87313" cy="1436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13" name="Line 37"/>
          <p:cNvSpPr>
            <a:spLocks noChangeShapeType="1"/>
          </p:cNvSpPr>
          <p:nvPr/>
        </p:nvSpPr>
        <p:spPr bwMode="auto">
          <a:xfrm flipH="1">
            <a:off x="4049713" y="4648200"/>
            <a:ext cx="188912" cy="1465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14" name="Line 38"/>
          <p:cNvSpPr>
            <a:spLocks noChangeShapeType="1"/>
          </p:cNvSpPr>
          <p:nvPr/>
        </p:nvSpPr>
        <p:spPr bwMode="auto">
          <a:xfrm flipH="1">
            <a:off x="3832225" y="4662488"/>
            <a:ext cx="376238" cy="1639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15" name="Line 39"/>
          <p:cNvSpPr>
            <a:spLocks noChangeShapeType="1"/>
          </p:cNvSpPr>
          <p:nvPr/>
        </p:nvSpPr>
        <p:spPr bwMode="auto">
          <a:xfrm>
            <a:off x="4383088" y="4676775"/>
            <a:ext cx="101600" cy="1408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16" name="Line 40"/>
          <p:cNvSpPr>
            <a:spLocks noChangeShapeType="1"/>
          </p:cNvSpPr>
          <p:nvPr/>
        </p:nvSpPr>
        <p:spPr bwMode="auto">
          <a:xfrm>
            <a:off x="4441825" y="4691063"/>
            <a:ext cx="203200" cy="142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17" name="Line 41"/>
          <p:cNvSpPr>
            <a:spLocks noChangeShapeType="1"/>
          </p:cNvSpPr>
          <p:nvPr/>
        </p:nvSpPr>
        <p:spPr bwMode="auto">
          <a:xfrm>
            <a:off x="4498975" y="4676775"/>
            <a:ext cx="349250" cy="1538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18" name="Line 42"/>
          <p:cNvSpPr>
            <a:spLocks noChangeShapeType="1"/>
          </p:cNvSpPr>
          <p:nvPr/>
        </p:nvSpPr>
        <p:spPr bwMode="auto">
          <a:xfrm flipH="1" flipV="1">
            <a:off x="5514975" y="5461000"/>
            <a:ext cx="304800" cy="10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19" name="Line 43"/>
          <p:cNvSpPr>
            <a:spLocks noChangeShapeType="1"/>
          </p:cNvSpPr>
          <p:nvPr/>
        </p:nvSpPr>
        <p:spPr bwMode="auto">
          <a:xfrm>
            <a:off x="3236913" y="4706938"/>
            <a:ext cx="522287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20" name="Text Box 44"/>
          <p:cNvSpPr txBox="1">
            <a:spLocks noChangeArrowheads="1"/>
          </p:cNvSpPr>
          <p:nvPr/>
        </p:nvSpPr>
        <p:spPr bwMode="auto">
          <a:xfrm>
            <a:off x="5205413" y="2511425"/>
            <a:ext cx="974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Rocket</a:t>
            </a:r>
          </a:p>
          <a:p>
            <a:r>
              <a:rPr lang="en-US" sz="2000">
                <a:ea typeface="Arial" charset="0"/>
                <a:cs typeface="Arial" charset="0"/>
              </a:rPr>
              <a:t>Motor</a:t>
            </a:r>
          </a:p>
        </p:txBody>
      </p:sp>
      <p:sp>
        <p:nvSpPr>
          <p:cNvPr id="152621" name="Text Box 45"/>
          <p:cNvSpPr txBox="1">
            <a:spLocks noChangeArrowheads="1"/>
          </p:cNvSpPr>
          <p:nvPr/>
        </p:nvSpPr>
        <p:spPr bwMode="auto">
          <a:xfrm>
            <a:off x="2273300" y="2279650"/>
            <a:ext cx="1328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Rocket</a:t>
            </a:r>
          </a:p>
          <a:p>
            <a:r>
              <a:rPr lang="en-US" sz="2000">
                <a:ea typeface="Arial" charset="0"/>
                <a:cs typeface="Arial" charset="0"/>
              </a:rPr>
              <a:t>Propellant</a:t>
            </a:r>
          </a:p>
        </p:txBody>
      </p:sp>
      <p:sp>
        <p:nvSpPr>
          <p:cNvPr id="152622" name="Line 46"/>
          <p:cNvSpPr>
            <a:spLocks noChangeShapeType="1"/>
          </p:cNvSpPr>
          <p:nvPr/>
        </p:nvSpPr>
        <p:spPr bwMode="auto">
          <a:xfrm>
            <a:off x="3541713" y="2819400"/>
            <a:ext cx="43497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23" name="Line 47"/>
          <p:cNvSpPr>
            <a:spLocks noChangeShapeType="1"/>
          </p:cNvSpPr>
          <p:nvPr/>
        </p:nvSpPr>
        <p:spPr bwMode="auto">
          <a:xfrm flipH="1">
            <a:off x="4905375" y="2746375"/>
            <a:ext cx="363538" cy="115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24" name="Text Box 48"/>
          <p:cNvSpPr txBox="1">
            <a:spLocks noChangeArrowheads="1"/>
          </p:cNvSpPr>
          <p:nvPr/>
        </p:nvSpPr>
        <p:spPr bwMode="auto">
          <a:xfrm>
            <a:off x="5205413" y="1030288"/>
            <a:ext cx="79216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Arial" charset="0"/>
                <a:cs typeface="Arial" charset="0"/>
              </a:rPr>
              <a:t>Nose</a:t>
            </a:r>
          </a:p>
          <a:p>
            <a:r>
              <a:rPr lang="en-US" sz="2000">
                <a:ea typeface="Arial" charset="0"/>
                <a:cs typeface="Arial" charset="0"/>
              </a:rPr>
              <a:t>Cone</a:t>
            </a:r>
          </a:p>
        </p:txBody>
      </p:sp>
      <p:sp>
        <p:nvSpPr>
          <p:cNvPr id="152625" name="Line 49"/>
          <p:cNvSpPr>
            <a:spLocks noChangeShapeType="1"/>
          </p:cNvSpPr>
          <p:nvPr/>
        </p:nvSpPr>
        <p:spPr bwMode="auto">
          <a:xfrm flipH="1">
            <a:off x="4687888" y="1281113"/>
            <a:ext cx="552450" cy="319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2626" name="Text Box 50"/>
          <p:cNvSpPr txBox="1">
            <a:spLocks noChangeArrowheads="1"/>
          </p:cNvSpPr>
          <p:nvPr/>
        </p:nvSpPr>
        <p:spPr bwMode="auto">
          <a:xfrm>
            <a:off x="701675" y="206375"/>
            <a:ext cx="7729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Arial" charset="0"/>
                <a:cs typeface="Arial" charset="0"/>
              </a:rPr>
              <a:t>Rocket exit nozzle with phenolic as the ablative material</a:t>
            </a:r>
          </a:p>
        </p:txBody>
      </p:sp>
      <p:sp>
        <p:nvSpPr>
          <p:cNvPr id="51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458200" y="6381750"/>
            <a:ext cx="561667" cy="330640"/>
          </a:xfrm>
        </p:spPr>
        <p:txBody>
          <a:bodyPr/>
          <a:lstStyle/>
          <a:p>
            <a:pPr algn="r"/>
            <a:fld id="{9B95BD15-7FE7-B442-9629-82FD154D891A}" type="slidenum">
              <a:rPr lang="en-US"/>
              <a:pPr algn="r"/>
              <a:t>38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Flammability Tests</a:t>
            </a:r>
          </a:p>
        </p:txBody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2667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mtClean="0">
                <a:ea typeface="+mn-ea"/>
              </a:rPr>
              <a:t>Vertical and horizontal burn tests</a:t>
            </a:r>
          </a:p>
        </p:txBody>
      </p:sp>
      <p:pic>
        <p:nvPicPr>
          <p:cNvPr id="415748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85800" y="3276600"/>
            <a:ext cx="2303463" cy="3124200"/>
          </a:xfrm>
          <a:noFill/>
        </p:spPr>
      </p:pic>
      <p:pic>
        <p:nvPicPr>
          <p:cNvPr id="415749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429000" y="1295400"/>
            <a:ext cx="5334000" cy="3500438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Rules:</a:t>
            </a:r>
            <a:r>
              <a:rPr lang="en-US" dirty="0" smtClean="0"/>
              <a:t> </a:t>
            </a:r>
            <a:r>
              <a:rPr lang="en-US" i="1" dirty="0" smtClean="0"/>
              <a:t>UV and oxidation combine in degradation of plastics.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UV and oxidative degradation are also called weathering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Unsaturation</a:t>
            </a:r>
            <a:r>
              <a:rPr lang="en-US" dirty="0" smtClean="0">
                <a:solidFill>
                  <a:srgbClr val="000000"/>
                </a:solidFill>
              </a:rPr>
              <a:t> and aromatic have poor UV and oxidative resistance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Coatings can protect from weathering but they also are attacked eventually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2301875" y="174625"/>
            <a:ext cx="41989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Arial" charset="0"/>
              </a:rPr>
              <a:t>Limiting Oxygen Index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08150" y="911225"/>
            <a:ext cx="6364288" cy="5672138"/>
            <a:chOff x="1076" y="574"/>
            <a:chExt cx="4009" cy="3573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076" y="574"/>
              <a:ext cx="3432" cy="3573"/>
              <a:chOff x="30" y="18"/>
              <a:chExt cx="284" cy="341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30" y="294"/>
                <a:ext cx="284" cy="65"/>
                <a:chOff x="57" y="295"/>
                <a:chExt cx="284" cy="65"/>
              </a:xfrm>
            </p:grpSpPr>
            <p:sp>
              <p:nvSpPr>
                <p:cNvPr id="76827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194" y="295"/>
                  <a:ext cx="0" cy="38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 type="stealth" w="med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828" name="Line 7"/>
                <p:cNvSpPr>
                  <a:spLocks noChangeShapeType="1"/>
                </p:cNvSpPr>
                <p:nvPr/>
              </p:nvSpPr>
              <p:spPr bwMode="auto">
                <a:xfrm>
                  <a:off x="90" y="335"/>
                  <a:ext cx="104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 type="stealth" w="med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829" name="Freeform 8"/>
                <p:cNvSpPr>
                  <a:spLocks/>
                </p:cNvSpPr>
                <p:nvPr/>
              </p:nvSpPr>
              <p:spPr bwMode="auto">
                <a:xfrm>
                  <a:off x="194" y="335"/>
                  <a:ext cx="115" cy="2"/>
                </a:xfrm>
                <a:custGeom>
                  <a:avLst/>
                  <a:gdLst>
                    <a:gd name="T0" fmla="*/ 38 w 201"/>
                    <a:gd name="T1" fmla="*/ 0 h 1"/>
                    <a:gd name="T2" fmla="*/ 0 w 201"/>
                    <a:gd name="T3" fmla="*/ 0 h 1"/>
                    <a:gd name="T4" fmla="*/ 0 60000 65536"/>
                    <a:gd name="T5" fmla="*/ 0 60000 65536"/>
                    <a:gd name="T6" fmla="*/ 0 w 201"/>
                    <a:gd name="T7" fmla="*/ 0 h 1"/>
                    <a:gd name="T8" fmla="*/ 201 w 201"/>
                    <a:gd name="T9" fmla="*/ 1 h 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01" h="1">
                      <a:moveTo>
                        <a:pt x="201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 type="stealth" w="med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830" name="Oval 9"/>
                <p:cNvSpPr>
                  <a:spLocks noChangeArrowheads="1"/>
                </p:cNvSpPr>
                <p:nvPr/>
              </p:nvSpPr>
              <p:spPr bwMode="auto">
                <a:xfrm>
                  <a:off x="57" y="312"/>
                  <a:ext cx="45" cy="4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333333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r>
                    <a:rPr lang="en-US" sz="3200">
                      <a:latin typeface="Arial" charset="0"/>
                    </a:rPr>
                    <a:t>   </a:t>
                  </a:r>
                </a:p>
              </p:txBody>
            </p:sp>
            <p:sp>
              <p:nvSpPr>
                <p:cNvPr id="76831" name="Oval 10"/>
                <p:cNvSpPr>
                  <a:spLocks noChangeArrowheads="1"/>
                </p:cNvSpPr>
                <p:nvPr/>
              </p:nvSpPr>
              <p:spPr bwMode="auto">
                <a:xfrm>
                  <a:off x="63" y="317"/>
                  <a:ext cx="32" cy="3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76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3200">
                    <a:latin typeface="Arial" charset="0"/>
                  </a:endParaRPr>
                </a:p>
              </p:txBody>
            </p:sp>
            <p:sp>
              <p:nvSpPr>
                <p:cNvPr id="76832" name="Oval 11"/>
                <p:cNvSpPr>
                  <a:spLocks noChangeArrowheads="1"/>
                </p:cNvSpPr>
                <p:nvPr/>
              </p:nvSpPr>
              <p:spPr bwMode="auto">
                <a:xfrm>
                  <a:off x="296" y="312"/>
                  <a:ext cx="45" cy="4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333333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r>
                    <a:rPr lang="en-US" sz="3200">
                      <a:latin typeface="Arial" charset="0"/>
                    </a:rPr>
                    <a:t>   </a:t>
                  </a:r>
                </a:p>
              </p:txBody>
            </p:sp>
            <p:sp>
              <p:nvSpPr>
                <p:cNvPr id="76833" name="Oval 12"/>
                <p:cNvSpPr>
                  <a:spLocks noChangeArrowheads="1"/>
                </p:cNvSpPr>
                <p:nvPr/>
              </p:nvSpPr>
              <p:spPr bwMode="auto">
                <a:xfrm>
                  <a:off x="303" y="317"/>
                  <a:ext cx="31" cy="3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rgbClr val="767676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sz="3200">
                    <a:latin typeface="Arial" charset="0"/>
                  </a:endParaRPr>
                </a:p>
              </p:txBody>
            </p:sp>
            <p:grpSp>
              <p:nvGrpSpPr>
                <p:cNvPr id="5" name="Group 13"/>
                <p:cNvGrpSpPr>
                  <a:grpSpLocks/>
                </p:cNvGrpSpPr>
                <p:nvPr/>
              </p:nvGrpSpPr>
              <p:grpSpPr bwMode="auto">
                <a:xfrm>
                  <a:off x="129" y="311"/>
                  <a:ext cx="42" cy="49"/>
                  <a:chOff x="192" y="408"/>
                  <a:chExt cx="55" cy="61"/>
                </a:xfrm>
              </p:grpSpPr>
              <p:sp>
                <p:nvSpPr>
                  <p:cNvPr id="76840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" y="408"/>
                    <a:ext cx="0" cy="6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841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7" y="408"/>
                    <a:ext cx="0" cy="6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842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192" y="408"/>
                    <a:ext cx="55" cy="59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843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" y="408"/>
                    <a:ext cx="55" cy="61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" name="Group 18"/>
                <p:cNvGrpSpPr>
                  <a:grpSpLocks/>
                </p:cNvGrpSpPr>
                <p:nvPr/>
              </p:nvGrpSpPr>
              <p:grpSpPr bwMode="auto">
                <a:xfrm>
                  <a:off x="226" y="311"/>
                  <a:ext cx="42" cy="49"/>
                  <a:chOff x="192" y="408"/>
                  <a:chExt cx="55" cy="61"/>
                </a:xfrm>
              </p:grpSpPr>
              <p:sp>
                <p:nvSpPr>
                  <p:cNvPr id="76836" name="Line 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" y="408"/>
                    <a:ext cx="0" cy="6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837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7" y="408"/>
                    <a:ext cx="0" cy="60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838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192" y="408"/>
                    <a:ext cx="55" cy="59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839" name="Line 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" y="408"/>
                    <a:ext cx="55" cy="61"/>
                  </a:xfrm>
                  <a:prstGeom prst="line">
                    <a:avLst/>
                  </a:pr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" name="Group 23"/>
              <p:cNvGrpSpPr>
                <a:grpSpLocks/>
              </p:cNvGrpSpPr>
              <p:nvPr/>
            </p:nvGrpSpPr>
            <p:grpSpPr bwMode="auto">
              <a:xfrm>
                <a:off x="52" y="18"/>
                <a:ext cx="242" cy="277"/>
                <a:chOff x="52" y="18"/>
                <a:chExt cx="242" cy="277"/>
              </a:xfrm>
            </p:grpSpPr>
            <p:grpSp>
              <p:nvGrpSpPr>
                <p:cNvPr id="8" name="Group 24"/>
                <p:cNvGrpSpPr>
                  <a:grpSpLocks/>
                </p:cNvGrpSpPr>
                <p:nvPr/>
              </p:nvGrpSpPr>
              <p:grpSpPr bwMode="auto">
                <a:xfrm>
                  <a:off x="52" y="18"/>
                  <a:ext cx="242" cy="277"/>
                  <a:chOff x="79" y="19"/>
                  <a:chExt cx="242" cy="277"/>
                </a:xfrm>
              </p:grpSpPr>
              <p:sp>
                <p:nvSpPr>
                  <p:cNvPr id="76818" name="Rectangle 25" descr="Wide upward diagonal"/>
                  <p:cNvSpPr>
                    <a:spLocks noChangeArrowheads="1"/>
                  </p:cNvSpPr>
                  <p:nvPr/>
                </p:nvSpPr>
                <p:spPr bwMode="auto">
                  <a:xfrm>
                    <a:off x="128" y="19"/>
                    <a:ext cx="129" cy="251"/>
                  </a:xfrm>
                  <a:prstGeom prst="rect">
                    <a:avLst/>
                  </a:prstGeom>
                  <a:pattFill prst="wdUpDiag">
                    <a:fgClr>
                      <a:srgbClr val="000000">
                        <a:alpha val="25098"/>
                      </a:srgbClr>
                    </a:fgClr>
                    <a:bgClr>
                      <a:srgbClr val="FFFFFF">
                        <a:alpha val="25098"/>
                      </a:srgbClr>
                    </a:bgClr>
                  </a:patt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6819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133" y="24"/>
                    <a:ext cx="120" cy="242"/>
                  </a:xfrm>
                  <a:prstGeom prst="rect">
                    <a:avLst/>
                  </a:prstGeom>
                  <a:solidFill>
                    <a:srgbClr val="FFFFFF"/>
                  </a:solid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pic>
                <p:nvPicPr>
                  <p:cNvPr id="76820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3"/>
                  <a:srcRect/>
                  <a:stretch>
                    <a:fillRect/>
                  </a:stretch>
                </p:blipFill>
                <p:spPr bwMode="auto">
                  <a:xfrm>
                    <a:off x="187" y="139"/>
                    <a:ext cx="13" cy="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6821" name="Rectangle 28" descr="10%"/>
                  <p:cNvSpPr>
                    <a:spLocks noChangeArrowheads="1"/>
                  </p:cNvSpPr>
                  <p:nvPr/>
                </p:nvSpPr>
                <p:spPr bwMode="auto">
                  <a:xfrm>
                    <a:off x="172" y="228"/>
                    <a:ext cx="43" cy="68"/>
                  </a:xfrm>
                  <a:prstGeom prst="rect">
                    <a:avLst/>
                  </a:prstGeom>
                  <a:pattFill prst="pct10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635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grpSp>
                <p:nvGrpSpPr>
                  <p:cNvPr id="9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88" y="159"/>
                    <a:ext cx="12" cy="111"/>
                    <a:chOff x="270" y="172"/>
                    <a:chExt cx="16" cy="132"/>
                  </a:xfrm>
                </p:grpSpPr>
                <p:sp>
                  <p:nvSpPr>
                    <p:cNvPr id="76824" name="Rectangle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4" y="220"/>
                      <a:ext cx="8" cy="84"/>
                    </a:xfrm>
                    <a:prstGeom prst="rect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rgbClr val="969696"/>
                      </a:solidFill>
                      <a:miter lim="800000"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825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0" y="219"/>
                      <a:ext cx="16" cy="16"/>
                    </a:xfrm>
                    <a:prstGeom prst="ellipse">
                      <a:avLst/>
                    </a:prstGeom>
                    <a:solidFill>
                      <a:srgbClr val="969696"/>
                    </a:solidFill>
                    <a:ln w="9525">
                      <a:solidFill>
                        <a:srgbClr val="969696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76826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78" y="172"/>
                      <a:ext cx="0" cy="53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7682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79" y="272"/>
                    <a:ext cx="24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81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92" y="243"/>
                  <a:ext cx="66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 type="stealth" w="med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815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175" y="211"/>
                  <a:ext cx="8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 type="stealth" w="med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816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175" y="164"/>
                  <a:ext cx="83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 type="stealth" w="med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817" name="Line 37"/>
                <p:cNvSpPr>
                  <a:spLocks noChangeShapeType="1"/>
                </p:cNvSpPr>
                <p:nvPr/>
              </p:nvSpPr>
              <p:spPr bwMode="auto">
                <a:xfrm flipH="1">
                  <a:off x="192" y="71"/>
                  <a:ext cx="66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 type="stealth" w="med" len="lg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76805" name="Text Box 38"/>
            <p:cNvSpPr txBox="1">
              <a:spLocks noChangeArrowheads="1"/>
            </p:cNvSpPr>
            <p:nvPr/>
          </p:nvSpPr>
          <p:spPr bwMode="auto">
            <a:xfrm>
              <a:off x="3901" y="985"/>
              <a:ext cx="77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" charset="0"/>
                </a:rPr>
                <a:t>Chamber</a:t>
              </a:r>
            </a:p>
          </p:txBody>
        </p:sp>
        <p:sp>
          <p:nvSpPr>
            <p:cNvPr id="76806" name="Text Box 39"/>
            <p:cNvSpPr txBox="1">
              <a:spLocks noChangeArrowheads="1"/>
            </p:cNvSpPr>
            <p:nvPr/>
          </p:nvSpPr>
          <p:spPr bwMode="auto">
            <a:xfrm>
              <a:off x="3938" y="2000"/>
              <a:ext cx="65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" charset="0"/>
                </a:rPr>
                <a:t>Sample</a:t>
              </a:r>
            </a:p>
          </p:txBody>
        </p:sp>
        <p:sp>
          <p:nvSpPr>
            <p:cNvPr id="76807" name="Text Box 40"/>
            <p:cNvSpPr txBox="1">
              <a:spLocks noChangeArrowheads="1"/>
            </p:cNvSpPr>
            <p:nvPr/>
          </p:nvSpPr>
          <p:spPr bwMode="auto">
            <a:xfrm>
              <a:off x="3937" y="2476"/>
              <a:ext cx="11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" charset="0"/>
                </a:rPr>
                <a:t>Sample holder</a:t>
              </a:r>
            </a:p>
          </p:txBody>
        </p:sp>
        <p:sp>
          <p:nvSpPr>
            <p:cNvPr id="76808" name="Text Box 41"/>
            <p:cNvSpPr txBox="1">
              <a:spLocks noChangeArrowheads="1"/>
            </p:cNvSpPr>
            <p:nvPr/>
          </p:nvSpPr>
          <p:spPr bwMode="auto">
            <a:xfrm>
              <a:off x="3938" y="2786"/>
              <a:ext cx="10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" charset="0"/>
                </a:rPr>
                <a:t>Gas manifold</a:t>
              </a:r>
            </a:p>
          </p:txBody>
        </p:sp>
        <p:sp>
          <p:nvSpPr>
            <p:cNvPr id="76809" name="Text Box 42"/>
            <p:cNvSpPr txBox="1">
              <a:spLocks noChangeArrowheads="1"/>
            </p:cNvSpPr>
            <p:nvPr/>
          </p:nvSpPr>
          <p:spPr bwMode="auto">
            <a:xfrm>
              <a:off x="4111" y="3763"/>
              <a:ext cx="4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" charset="0"/>
                </a:rPr>
                <a:t>N</a:t>
              </a:r>
              <a:r>
                <a:rPr lang="en-US" sz="2000" baseline="-25000">
                  <a:latin typeface="Arial" charset="0"/>
                </a:rPr>
                <a:t>2</a:t>
              </a:r>
              <a:endParaRPr lang="en-US" sz="2000">
                <a:latin typeface="Arial" charset="0"/>
              </a:endParaRPr>
            </a:p>
          </p:txBody>
        </p:sp>
        <p:sp>
          <p:nvSpPr>
            <p:cNvPr id="76810" name="Text Box 43"/>
            <p:cNvSpPr txBox="1">
              <a:spLocks noChangeArrowheads="1"/>
            </p:cNvSpPr>
            <p:nvPr/>
          </p:nvSpPr>
          <p:spPr bwMode="auto">
            <a:xfrm>
              <a:off x="1204" y="3765"/>
              <a:ext cx="2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Arial" charset="0"/>
                </a:rPr>
                <a:t>O</a:t>
              </a:r>
              <a:r>
                <a:rPr lang="en-US" sz="2000" baseline="-25000">
                  <a:latin typeface="Arial" charset="0"/>
                </a:rPr>
                <a:t>2</a:t>
              </a:r>
              <a:endParaRPr lang="en-US" sz="2000"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Flammability Tests</a:t>
            </a:r>
          </a:p>
        </p:txBody>
      </p:sp>
      <p:sp>
        <p:nvSpPr>
          <p:cNvPr id="4218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800" smtClean="0">
                <a:ea typeface="+mn-ea"/>
              </a:rPr>
              <a:t>Radiant panel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800" smtClean="0">
                <a:ea typeface="+mn-ea"/>
              </a:rPr>
              <a:t>Cone calorimeter</a:t>
            </a:r>
          </a:p>
        </p:txBody>
      </p:sp>
      <p:pic>
        <p:nvPicPr>
          <p:cNvPr id="80900" name="Picture 4" descr="radia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667000"/>
            <a:ext cx="32131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cone calorimet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48200" y="2278063"/>
            <a:ext cx="4038600" cy="3168650"/>
          </a:xfrm>
          <a:solidFill>
            <a:srgbClr val="EAEAEA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Heat Resistance</a:t>
            </a: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Stiffening groups along the chain</a:t>
            </a:r>
            <a:endParaRPr lang="en-US" dirty="0" smtClean="0"/>
          </a:p>
          <a:p>
            <a:pPr lvl="1">
              <a:defRPr/>
            </a:pPr>
            <a:r>
              <a:rPr lang="en-US" dirty="0" err="1" smtClean="0"/>
              <a:t>T</a:t>
            </a:r>
            <a:r>
              <a:rPr lang="en-US" baseline="-6000" dirty="0" err="1" smtClean="0"/>
              <a:t>g</a:t>
            </a:r>
            <a:r>
              <a:rPr lang="en-US" baseline="-25000" dirty="0" smtClean="0"/>
              <a:t>  </a:t>
            </a:r>
            <a:r>
              <a:rPr lang="en-US" dirty="0" smtClean="0"/>
              <a:t>goes up since it takes more heat to move molecules</a:t>
            </a:r>
          </a:p>
          <a:p>
            <a:pPr lvl="1" eaLnBrk="1" hangingPunct="1">
              <a:defRPr/>
            </a:pPr>
            <a:r>
              <a:rPr lang="en-US" dirty="0" smtClean="0"/>
              <a:t>Phenyl </a:t>
            </a:r>
            <a:r>
              <a:rPr lang="en-US" dirty="0"/>
              <a:t>groups</a:t>
            </a: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Strong </a:t>
            </a:r>
            <a:r>
              <a:rPr lang="en-US" dirty="0"/>
              <a:t>intermolecular H</a:t>
            </a:r>
            <a:r>
              <a:rPr lang="en-US" dirty="0" smtClean="0"/>
              <a:t>-bonding increases heat resistance</a:t>
            </a:r>
          </a:p>
          <a:p>
            <a:pPr eaLnBrk="1" hangingPunct="1">
              <a:defRPr/>
            </a:pPr>
            <a:r>
              <a:rPr lang="en-US" dirty="0"/>
              <a:t>Crystallinity increases heat resistance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98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Insulating Polymers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Non-polar is better</a:t>
            </a:r>
          </a:p>
          <a:p>
            <a:pPr lvl="1">
              <a:buFont typeface="Wingdings" pitchFamily="2" charset="2"/>
              <a:buChar char="n"/>
              <a:defRPr/>
            </a:pPr>
            <a:r>
              <a:rPr lang="en-US" dirty="0" smtClean="0"/>
              <a:t>Movement of molecules absorbs energy</a:t>
            </a:r>
            <a:endParaRPr lang="en-US" dirty="0" smtClean="0">
              <a:ea typeface="+mn-ea"/>
            </a:endParaRP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Foams </a:t>
            </a:r>
          </a:p>
          <a:p>
            <a:pPr lvl="1" eaLnBrk="1" hangingPunct="1">
              <a:buFont typeface="Wingdings" pitchFamily="2" charset="2"/>
              <a:buChar char="n"/>
              <a:defRPr/>
            </a:pPr>
            <a:r>
              <a:rPr lang="en-US" dirty="0" smtClean="0"/>
              <a:t>Air is an insulator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3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Resin Rules:</a:t>
            </a:r>
            <a:r>
              <a:rPr lang="en-US" dirty="0" smtClean="0"/>
              <a:t> </a:t>
            </a:r>
            <a:r>
              <a:rPr lang="en-US" i="1" dirty="0" smtClean="0"/>
              <a:t>Plastics are identified by their chemical and physical properties.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Chemical groups are detected by FTIR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Physical properties include: smoke, light transmission, melting point, solvent </a:t>
            </a:r>
            <a:r>
              <a:rPr lang="en-US" dirty="0" err="1" smtClean="0">
                <a:solidFill>
                  <a:srgbClr val="000000"/>
                </a:solidFill>
              </a:rPr>
              <a:t>sentivity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Plastic Identification</a:t>
            </a:r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295400"/>
            <a:ext cx="4038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Spectroscopy (FTIR)</a:t>
            </a:r>
          </a:p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3"/>
          <a:srcRect t="4716" r="801" b="48839"/>
          <a:stretch>
            <a:fillRect/>
          </a:stretch>
        </p:blipFill>
        <p:spPr bwMode="auto">
          <a:xfrm>
            <a:off x="4191000" y="3281363"/>
            <a:ext cx="49530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 descr="clk1571i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828800"/>
            <a:ext cx="4143375" cy="296545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Thank You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Ultraviolet (UV) Light Degradation</a:t>
            </a:r>
          </a:p>
        </p:txBody>
      </p:sp>
      <p:pic>
        <p:nvPicPr>
          <p:cNvPr id="3665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981200"/>
            <a:ext cx="38100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6596" name="Picture 4" descr="Stress Crazi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304800" y="1981200"/>
            <a:ext cx="3962400" cy="2971800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Oxidation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800" smtClean="0">
                <a:ea typeface="+mn-ea"/>
              </a:rPr>
              <a:t>Plastic paint</a:t>
            </a:r>
          </a:p>
        </p:txBody>
      </p:sp>
      <p:pic>
        <p:nvPicPr>
          <p:cNvPr id="25604" name="Picture 4" descr="Oxidation%2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2209800"/>
            <a:ext cx="6172200" cy="4043363"/>
          </a:xfr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Weathering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Prevention or reduction of weathering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dirty="0" smtClean="0"/>
              <a:t>UV absorbers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dirty="0" smtClean="0"/>
              <a:t>Complex organic molecules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dirty="0" smtClean="0"/>
              <a:t>Carbon black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dirty="0" smtClean="0"/>
              <a:t>UV blockers </a:t>
            </a:r>
          </a:p>
          <a:p>
            <a:pPr lvl="2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dirty="0" smtClean="0"/>
              <a:t>Pigments (especially titanium dioxide) (paint)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dirty="0" smtClean="0"/>
              <a:t>Anti-oxidants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dirty="0" smtClean="0">
                <a:ea typeface="+mn-ea"/>
              </a:rPr>
              <a:t>Typical concentrations = 1-2%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/>
          <p:cNvPicPr>
            <a:picLocks noChangeAspect="1" noChangeArrowheads="1"/>
          </p:cNvPicPr>
          <p:nvPr/>
        </p:nvPicPr>
        <p:blipFill>
          <a:blip r:embed="rId3"/>
          <a:srcRect t="23077" b="28845"/>
          <a:stretch>
            <a:fillRect/>
          </a:stretch>
        </p:blipFill>
        <p:spPr bwMode="auto">
          <a:xfrm>
            <a:off x="3521772" y="3641724"/>
            <a:ext cx="5867400" cy="293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8275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ea typeface="+mj-ea"/>
              </a:rPr>
              <a:t>Coatings</a:t>
            </a:r>
          </a:p>
        </p:txBody>
      </p:sp>
      <p:sp>
        <p:nvSpPr>
          <p:cNvPr id="4382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Decorative and protective</a:t>
            </a:r>
          </a:p>
          <a:p>
            <a:pPr lvl="1" eaLnBrk="1" hangingPunct="1">
              <a:defRPr/>
            </a:pPr>
            <a:r>
              <a:rPr lang="en-US" dirty="0"/>
              <a:t>Adhesion</a:t>
            </a:r>
          </a:p>
          <a:p>
            <a:pPr lvl="1" eaLnBrk="1" hangingPunct="1">
              <a:defRPr/>
            </a:pPr>
            <a:r>
              <a:rPr lang="en-US" dirty="0" err="1" smtClean="0"/>
              <a:t>Weatherability</a:t>
            </a:r>
            <a:endParaRPr lang="en-US" dirty="0" smtClean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382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6845" y="2149675"/>
            <a:ext cx="574357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8278" name="Picture 6"/>
          <p:cNvPicPr>
            <a:picLocks noChangeAspect="1" noChangeArrowheads="1"/>
          </p:cNvPicPr>
          <p:nvPr/>
        </p:nvPicPr>
        <p:blipFill>
          <a:blip r:embed="rId5"/>
          <a:srcRect b="4878"/>
          <a:stretch>
            <a:fillRect/>
          </a:stretch>
        </p:blipFill>
        <p:spPr bwMode="auto">
          <a:xfrm>
            <a:off x="111640" y="4061415"/>
            <a:ext cx="3269415" cy="240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27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>
                <a:ea typeface="+mj-ea"/>
              </a:rPr>
              <a:t>Environmental Resistance and Weathering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88595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1282</Words>
  <Application>Microsoft Macintosh PowerPoint</Application>
  <PresentationFormat>On-screen Show (4:3)</PresentationFormat>
  <Paragraphs>302</Paragraphs>
  <Slides>46</Slides>
  <Notes>33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Default Design</vt:lpstr>
      <vt:lpstr>Visio</vt:lpstr>
      <vt:lpstr>Chemical and Physical Properties</vt:lpstr>
      <vt:lpstr>Level of focus – Macrostructures</vt:lpstr>
      <vt:lpstr>What Determines Chemical and Physical Properties?</vt:lpstr>
      <vt:lpstr>Resin Rules</vt:lpstr>
      <vt:lpstr>Ultraviolet (UV) Light Degradation</vt:lpstr>
      <vt:lpstr>Oxidation</vt:lpstr>
      <vt:lpstr>Weathering</vt:lpstr>
      <vt:lpstr>Coatings</vt:lpstr>
      <vt:lpstr>Environmental Resistance and Weathering</vt:lpstr>
      <vt:lpstr>Resin Rules</vt:lpstr>
      <vt:lpstr>Environmental Stress Cracking</vt:lpstr>
      <vt:lpstr>ESCR</vt:lpstr>
      <vt:lpstr>Crazing</vt:lpstr>
      <vt:lpstr>Resin Rules</vt:lpstr>
      <vt:lpstr>Chemical resistivity and solubility</vt:lpstr>
      <vt:lpstr>Chemical Resistivity and Solubility</vt:lpstr>
      <vt:lpstr>Chemical Nature and  Solvent-Solute Interactions</vt:lpstr>
      <vt:lpstr>Plasticizers (Solvents)</vt:lpstr>
      <vt:lpstr>Thermodynamics of Solvent Interactions</vt:lpstr>
      <vt:lpstr>Adhesive and Solvent Welding</vt:lpstr>
      <vt:lpstr>Water Repellent</vt:lpstr>
      <vt:lpstr>Corrosion-Resistant</vt:lpstr>
      <vt:lpstr>Resin Rules</vt:lpstr>
      <vt:lpstr>Gas (vapor) Permeation</vt:lpstr>
      <vt:lpstr>Permeability</vt:lpstr>
      <vt:lpstr>Resin Rules</vt:lpstr>
      <vt:lpstr>Electrical Properties</vt:lpstr>
      <vt:lpstr>Conductive Polymers</vt:lpstr>
      <vt:lpstr>Conductive Polymers</vt:lpstr>
      <vt:lpstr>Resin Rules</vt:lpstr>
      <vt:lpstr>Optical Properties</vt:lpstr>
      <vt:lpstr>Optical Properties</vt:lpstr>
      <vt:lpstr>Transparency</vt:lpstr>
      <vt:lpstr>Resin Rules</vt:lpstr>
      <vt:lpstr>Flammability</vt:lpstr>
      <vt:lpstr>PowerPoint Presentation</vt:lpstr>
      <vt:lpstr>Resin Rules</vt:lpstr>
      <vt:lpstr>PowerPoint Presentation</vt:lpstr>
      <vt:lpstr>Flammability Tests</vt:lpstr>
      <vt:lpstr>PowerPoint Presentation</vt:lpstr>
      <vt:lpstr>Flammability Tests</vt:lpstr>
      <vt:lpstr>Heat Resistance</vt:lpstr>
      <vt:lpstr>Insulating Polymers</vt:lpstr>
      <vt:lpstr>Resin Rules</vt:lpstr>
      <vt:lpstr>Plastic Identification</vt:lpstr>
      <vt:lpstr>Thank You</vt:lpstr>
    </vt:vector>
  </TitlesOfParts>
  <Company>BYU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Rethinking and Repositioning Engineering Technology</dc:title>
  <dc:creator>strongb</dc:creator>
  <cp:lastModifiedBy>Brent Strong</cp:lastModifiedBy>
  <cp:revision>35</cp:revision>
  <dcterms:created xsi:type="dcterms:W3CDTF">2010-11-27T02:20:48Z</dcterms:created>
  <dcterms:modified xsi:type="dcterms:W3CDTF">2011-12-20T21:12:51Z</dcterms:modified>
</cp:coreProperties>
</file>