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02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51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9AC7-D3FE-054D-8DDA-497B229D9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1" Type="http://schemas.microsoft.com/office/2007/relationships/media" Target="file://localhost/Users/abs3/Documents/Mfg%20355/Lectures%202009/06%20Design/rapidprototype.wmv" TargetMode="External"/><Relationship Id="rId2" Type="http://schemas.openxmlformats.org/officeDocument/2006/relationships/video" Target="file://localhost/Users/abs3/Documents/Mfg%20355/Lectures%202009/06%20Design/rapidprototype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6.png"/><Relationship Id="rId1" Type="http://schemas.microsoft.com/office/2007/relationships/media" Target="file://localhost/Users/abs3/Documents/Mfg%20355/videos/Objet%20Desktop%203D%20Printers%20WorkFlow.MP4" TargetMode="External"/><Relationship Id="rId2" Type="http://schemas.openxmlformats.org/officeDocument/2006/relationships/video" Target="file://localhost/Users/abs3/Documents/Mfg%20355/videos/Objet%20Desktop%203D%20Printers%20WorkFlow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34.png"/><Relationship Id="rId1" Type="http://schemas.microsoft.com/office/2007/relationships/media" Target="file://localhost/Users/abs3/Documents/Mfg%20355/Lectures%202009/06%20Design/sintering%20laser.wmv" TargetMode="External"/><Relationship Id="rId2" Type="http://schemas.openxmlformats.org/officeDocument/2006/relationships/video" Target="file://localhost/Users/abs3/Documents/Mfg%20355/Lectures%202009/06%20Design/sintering%20laser.wm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file://localhost/Users/abs3/Documents/Mfg%20355/Lectures%202009/06%20Design/german_coastguard.mpg" TargetMode="External"/><Relationship Id="rId2" Type="http://schemas.openxmlformats.org/officeDocument/2006/relationships/video" Target="file://localhost/Users/abs3/Documents/Mfg%20355/Lectures%202009/06%20Design/german_coastguard.m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540"/>
            <a:ext cx="7772400" cy="85808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Designing with Plastics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28730"/>
            <a:ext cx="6400800" cy="70862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MFG 355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40" y="1225495"/>
            <a:ext cx="7620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Material Selection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Choosing material for a snow sled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7113" y="2133600"/>
            <a:ext cx="37226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2238" y="234950"/>
            <a:ext cx="8793162" cy="588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ea typeface="+mj-ea"/>
              </a:rPr>
              <a:t>PLASTICS </a:t>
            </a:r>
            <a:r>
              <a:rPr lang="en-US" sz="2400" dirty="0" smtClean="0">
                <a:ea typeface="+mj-ea"/>
              </a:rPr>
              <a:t>HAVE FOLLOWED A CONSISTENT PATTERN OF APPLICATION GROWTH</a:t>
            </a:r>
          </a:p>
        </p:txBody>
      </p:sp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371600" y="969963"/>
            <a:ext cx="2503488" cy="933450"/>
            <a:chOff x="484" y="1769"/>
            <a:chExt cx="1631" cy="576"/>
          </a:xfrm>
        </p:grpSpPr>
        <p:sp>
          <p:nvSpPr>
            <p:cNvPr id="25629" name="Freeform 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84" y="1769"/>
              <a:ext cx="1631" cy="576"/>
            </a:xfrm>
            <a:custGeom>
              <a:avLst/>
              <a:gdLst>
                <a:gd name="T0" fmla="*/ 0 w 1631"/>
                <a:gd name="T1" fmla="*/ 0 h 576"/>
                <a:gd name="T2" fmla="*/ 1527 w 1631"/>
                <a:gd name="T3" fmla="*/ 0 h 576"/>
                <a:gd name="T4" fmla="*/ 1631 w 1631"/>
                <a:gd name="T5" fmla="*/ 288 h 576"/>
                <a:gd name="T6" fmla="*/ 1527 w 1631"/>
                <a:gd name="T7" fmla="*/ 576 h 576"/>
                <a:gd name="T8" fmla="*/ 0 w 1631"/>
                <a:gd name="T9" fmla="*/ 576 h 576"/>
                <a:gd name="T10" fmla="*/ 0 w 1631"/>
                <a:gd name="T11" fmla="*/ 288 h 576"/>
                <a:gd name="T12" fmla="*/ 0 w 1631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1"/>
                <a:gd name="T22" fmla="*/ 0 h 576"/>
                <a:gd name="T23" fmla="*/ 1631 w 1631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1" h="576">
                  <a:moveTo>
                    <a:pt x="0" y="0"/>
                  </a:moveTo>
                  <a:lnTo>
                    <a:pt x="1527" y="0"/>
                  </a:lnTo>
                  <a:lnTo>
                    <a:pt x="1631" y="288"/>
                  </a:lnTo>
                  <a:lnTo>
                    <a:pt x="1527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tIns="0" rIns="4572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893" name="Rectangl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6" y="1801"/>
              <a:ext cx="1493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6648" tIns="0" rIns="46648" bIns="0" anchor="ctr"/>
            <a:lstStyle/>
            <a:p>
              <a:pPr defTabSz="8953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/>
              </a:pPr>
              <a:r>
                <a:rPr lang="en-US" sz="2800" b="1" dirty="0">
                  <a:latin typeface="Arial" charset="0"/>
                  <a:ea typeface="+mn-ea"/>
                </a:rPr>
                <a:t>Enabler applications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775075" y="969963"/>
            <a:ext cx="2616200" cy="933450"/>
            <a:chOff x="2100" y="725"/>
            <a:chExt cx="1622" cy="576"/>
          </a:xfrm>
        </p:grpSpPr>
        <p:sp>
          <p:nvSpPr>
            <p:cNvPr id="25627" name="Freeform 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100" y="725"/>
              <a:ext cx="1622" cy="576"/>
            </a:xfrm>
            <a:custGeom>
              <a:avLst/>
              <a:gdLst>
                <a:gd name="T0" fmla="*/ 0 w 1622"/>
                <a:gd name="T1" fmla="*/ 0 h 576"/>
                <a:gd name="T2" fmla="*/ 1518 w 1622"/>
                <a:gd name="T3" fmla="*/ 0 h 576"/>
                <a:gd name="T4" fmla="*/ 1622 w 1622"/>
                <a:gd name="T5" fmla="*/ 288 h 576"/>
                <a:gd name="T6" fmla="*/ 1518 w 1622"/>
                <a:gd name="T7" fmla="*/ 576 h 576"/>
                <a:gd name="T8" fmla="*/ 0 w 1622"/>
                <a:gd name="T9" fmla="*/ 576 h 576"/>
                <a:gd name="T10" fmla="*/ 104 w 1622"/>
                <a:gd name="T11" fmla="*/ 288 h 576"/>
                <a:gd name="T12" fmla="*/ 0 w 162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2"/>
                <a:gd name="T22" fmla="*/ 0 h 576"/>
                <a:gd name="T23" fmla="*/ 1622 w 1622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2" h="576">
                  <a:moveTo>
                    <a:pt x="0" y="0"/>
                  </a:moveTo>
                  <a:lnTo>
                    <a:pt x="1518" y="0"/>
                  </a:lnTo>
                  <a:lnTo>
                    <a:pt x="1622" y="288"/>
                  </a:lnTo>
                  <a:lnTo>
                    <a:pt x="1518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tIns="0" rIns="4572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896" name="Rectangle 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236" y="757"/>
              <a:ext cx="1383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6648" tIns="0" rIns="46648" bIns="0" anchor="ctr"/>
            <a:lstStyle/>
            <a:p>
              <a:pPr defTabSz="8953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/>
              </a:pPr>
              <a:r>
                <a:rPr lang="en-US" sz="2800" b="1" dirty="0">
                  <a:latin typeface="Arial" charset="0"/>
                  <a:ea typeface="+mn-ea"/>
                </a:rPr>
                <a:t>Platform application</a:t>
              </a:r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272213" y="958850"/>
            <a:ext cx="2795587" cy="944563"/>
            <a:chOff x="2020" y="1769"/>
            <a:chExt cx="1631" cy="576"/>
          </a:xfrm>
        </p:grpSpPr>
        <p:sp>
          <p:nvSpPr>
            <p:cNvPr id="25625" name="Freeform 1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020" y="1769"/>
              <a:ext cx="1631" cy="576"/>
            </a:xfrm>
            <a:custGeom>
              <a:avLst/>
              <a:gdLst>
                <a:gd name="T0" fmla="*/ 0 w 1631"/>
                <a:gd name="T1" fmla="*/ 0 h 576"/>
                <a:gd name="T2" fmla="*/ 1527 w 1631"/>
                <a:gd name="T3" fmla="*/ 0 h 576"/>
                <a:gd name="T4" fmla="*/ 1631 w 1631"/>
                <a:gd name="T5" fmla="*/ 288 h 576"/>
                <a:gd name="T6" fmla="*/ 1527 w 1631"/>
                <a:gd name="T7" fmla="*/ 576 h 576"/>
                <a:gd name="T8" fmla="*/ 0 w 1631"/>
                <a:gd name="T9" fmla="*/ 576 h 576"/>
                <a:gd name="T10" fmla="*/ 104 w 1631"/>
                <a:gd name="T11" fmla="*/ 288 h 576"/>
                <a:gd name="T12" fmla="*/ 0 w 1631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1"/>
                <a:gd name="T22" fmla="*/ 0 h 576"/>
                <a:gd name="T23" fmla="*/ 1631 w 1631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1" h="576">
                  <a:moveTo>
                    <a:pt x="0" y="0"/>
                  </a:moveTo>
                  <a:lnTo>
                    <a:pt x="1527" y="0"/>
                  </a:lnTo>
                  <a:lnTo>
                    <a:pt x="1631" y="288"/>
                  </a:lnTo>
                  <a:lnTo>
                    <a:pt x="1527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20" tIns="0" rIns="4572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899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56" y="1801"/>
              <a:ext cx="1392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6648" tIns="0" rIns="46648" bIns="0" anchor="ctr"/>
            <a:lstStyle/>
            <a:p>
              <a:pPr defTabSz="8953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/>
              </a:pPr>
              <a:r>
                <a:rPr lang="en-US" sz="2800" b="1" dirty="0">
                  <a:latin typeface="Arial" charset="0"/>
                  <a:ea typeface="+mn-ea"/>
                </a:rPr>
                <a:t>Widespread substitution</a:t>
              </a:r>
            </a:p>
          </p:txBody>
        </p:sp>
      </p:grp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539875" y="2019300"/>
            <a:ext cx="2082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33350" lvl="1" indent="-131763" defTabSz="7874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n"/>
              <a:defRPr/>
            </a:pPr>
            <a:r>
              <a:rPr lang="en-US" sz="1600" dirty="0">
                <a:latin typeface="Arial" charset="0"/>
              </a:rPr>
              <a:t>Simple, new applications in which the plastic allows people to do things they couldn’t do before 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019550" y="2019300"/>
            <a:ext cx="208121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33350" lvl="1" indent="-131763" defTabSz="787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 dirty="0">
                <a:latin typeface="Arial" charset="0"/>
                <a:ea typeface="+mn-ea"/>
              </a:rPr>
              <a:t>Single major application in which the plastic replaces incumbent material based on superior properties 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6500813" y="2019300"/>
            <a:ext cx="20812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33350" lvl="1" indent="-131763" defTabSz="787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 dirty="0">
                <a:latin typeface="Arial" charset="0"/>
                <a:ea typeface="+mn-ea"/>
              </a:rPr>
              <a:t>Material competes with incumbent materials in many applications based on performance and cost </a:t>
            </a:r>
          </a:p>
        </p:txBody>
      </p:sp>
      <p:grpSp>
        <p:nvGrpSpPr>
          <p:cNvPr id="5" name="Group 1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6200" y="2057400"/>
            <a:ext cx="1447800" cy="776288"/>
            <a:chOff x="1240" y="1968"/>
            <a:chExt cx="960" cy="960"/>
          </a:xfrm>
        </p:grpSpPr>
        <p:sp>
          <p:nvSpPr>
            <p:cNvPr id="25623" name="Rectangle 1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5" name="Rectangle 1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789" tIns="64789" rIns="64789" bIns="0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/>
              </a:pPr>
              <a:r>
                <a:rPr lang="en-US" sz="1400" b="1" dirty="0">
                  <a:latin typeface="Arial" charset="0"/>
                  <a:ea typeface="+mn-ea"/>
                </a:rPr>
                <a:t>Description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15888" y="3714750"/>
            <a:ext cx="1295400" cy="604838"/>
            <a:chOff x="1240" y="1968"/>
            <a:chExt cx="960" cy="960"/>
          </a:xfrm>
        </p:grpSpPr>
        <p:sp>
          <p:nvSpPr>
            <p:cNvPr id="25621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8" name="Rectangl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789" tIns="64789" rIns="64789" bIns="0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/>
              </a:pPr>
              <a:r>
                <a:rPr lang="en-US" sz="1600" b="1" dirty="0">
                  <a:latin typeface="Arial" charset="0"/>
                  <a:ea typeface="+mn-ea"/>
                </a:rPr>
                <a:t>Purpose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3338" y="5181600"/>
            <a:ext cx="1490662" cy="606425"/>
            <a:chOff x="1240" y="1968"/>
            <a:chExt cx="960" cy="960"/>
          </a:xfrm>
        </p:grpSpPr>
        <p:sp>
          <p:nvSpPr>
            <p:cNvPr id="25619" name="Rectangle 2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1" name="Rectangle 2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40" y="1968"/>
              <a:ext cx="96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4789" tIns="64789" rIns="64789" bIns="0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/>
              </a:pPr>
              <a:r>
                <a:rPr lang="en-US" sz="1400" b="1" dirty="0">
                  <a:latin typeface="Arial" charset="0"/>
                  <a:ea typeface="+mn-ea"/>
                </a:rPr>
                <a:t>Typical timeframe</a:t>
              </a:r>
            </a:p>
          </p:txBody>
        </p:sp>
      </p:grpSp>
      <p:sp>
        <p:nvSpPr>
          <p:cNvPr id="25612" name="McK Footnote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2238" y="6643688"/>
            <a:ext cx="833278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  <a:spAutoFit/>
          </a:bodyPr>
          <a:lstStyle/>
          <a:p>
            <a:pPr marL="574675" indent="-574675" defTabSz="912813">
              <a:spcBef>
                <a:spcPct val="20000"/>
              </a:spcBef>
              <a:tabLst>
                <a:tab pos="528638" algn="r"/>
              </a:tabLst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	Source:	Modern Plastics, team analysis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1549400" y="3714750"/>
            <a:ext cx="2082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33350" lvl="1" indent="-131763" defTabSz="787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 dirty="0">
                <a:latin typeface="Arial" charset="0"/>
                <a:ea typeface="+mn-ea"/>
              </a:rPr>
              <a:t>Build credibility, capability, knowledge, and awareness around material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4029075" y="3714750"/>
            <a:ext cx="208121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33350" lvl="1" indent="-131763" defTabSz="787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 dirty="0">
                <a:latin typeface="Arial" charset="0"/>
                <a:ea typeface="+mn-ea"/>
              </a:rPr>
              <a:t>Establish commercial viability of material</a:t>
            </a:r>
          </a:p>
          <a:p>
            <a:pPr marL="133350" lvl="1" indent="-131763" defTabSz="787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 dirty="0">
                <a:latin typeface="Arial" charset="0"/>
                <a:ea typeface="+mn-ea"/>
              </a:rPr>
              <a:t>Generate first profits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510338" y="3714750"/>
            <a:ext cx="20812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33350" lvl="1" indent="-131763" defTabSz="787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 dirty="0">
                <a:latin typeface="Arial" charset="0"/>
                <a:ea typeface="+mn-ea"/>
              </a:rPr>
              <a:t>Generate long term volume and profits for material</a:t>
            </a: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1563688" y="5213350"/>
            <a:ext cx="20812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33350" lvl="1" indent="-131763" defTabSz="787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 dirty="0">
                <a:latin typeface="Arial" charset="0"/>
                <a:ea typeface="+mn-ea"/>
              </a:rPr>
              <a:t>First 2-3 years after commercialization (full scale production)</a:t>
            </a: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4041775" y="5213350"/>
            <a:ext cx="2081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33350" lvl="1" indent="-131763" defTabSz="787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 dirty="0">
                <a:latin typeface="Arial" charset="0"/>
                <a:ea typeface="+mn-ea"/>
              </a:rPr>
              <a:t>2-6 years after commercialization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523038" y="5213350"/>
            <a:ext cx="20812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33350" lvl="1" indent="-131763" defTabSz="787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1600" dirty="0">
                <a:latin typeface="Arial" charset="0"/>
                <a:ea typeface="+mn-ea"/>
              </a:rPr>
              <a:t>6+ years after commercialization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/>
      <p:bldP spid="37901" grpId="0"/>
      <p:bldP spid="37902" grpId="0"/>
      <p:bldP spid="37913" grpId="0"/>
      <p:bldP spid="37914" grpId="0"/>
      <p:bldP spid="37915" grpId="0"/>
      <p:bldP spid="37916" grpId="0"/>
      <p:bldP spid="37917" grpId="0"/>
      <p:bldP spid="379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8991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Material Choice ― Cost/Performance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743200" y="1219200"/>
            <a:ext cx="4572000" cy="5257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64000"/>
                </a:schemeClr>
              </a:gs>
              <a:gs pos="100000">
                <a:schemeClr val="hlink">
                  <a:alpha val="92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2590800" y="1143000"/>
            <a:ext cx="236220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-4004209">
            <a:off x="2266950" y="3479800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charset="0"/>
              </a:rPr>
              <a:t>Cost/Performance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5035550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768600" y="64008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Amorphous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645150" y="6415088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Semi-crystalline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359150" y="5029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11550" y="4648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4044950" y="3505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197350" y="3124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7023100" y="5867400"/>
            <a:ext cx="29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6248400" y="4038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5391150" y="205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223000" y="1598613"/>
            <a:ext cx="1555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High </a:t>
            </a:r>
          </a:p>
          <a:p>
            <a:r>
              <a:rPr lang="en-US">
                <a:latin typeface="Arial" charset="0"/>
              </a:rPr>
              <a:t>Performance </a:t>
            </a:r>
          </a:p>
          <a:p>
            <a:r>
              <a:rPr lang="en-US">
                <a:latin typeface="Arial" charset="0"/>
              </a:rPr>
              <a:t>Polymers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705600" y="3702050"/>
            <a:ext cx="130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Mid-Range</a:t>
            </a:r>
          </a:p>
          <a:p>
            <a:r>
              <a:rPr lang="en-US">
                <a:latin typeface="Arial" charset="0"/>
              </a:rPr>
              <a:t>Polymers 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092950" y="5530850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Common</a:t>
            </a:r>
          </a:p>
          <a:p>
            <a:r>
              <a:rPr lang="en-US">
                <a:latin typeface="Arial" charset="0"/>
              </a:rPr>
              <a:t>Polymers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3435350" y="5105400"/>
            <a:ext cx="42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PS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273550" y="5029200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SAN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619500" y="5780088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PVC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5340350" y="58674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LDPE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5568950" y="5181600"/>
            <a:ext cx="67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HDPE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5111750" y="4648200"/>
            <a:ext cx="42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PP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5810250" y="4267200"/>
            <a:ext cx="1054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PE-UHMW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5035550" y="3962400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POM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5035550" y="35052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PBT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5191125" y="32004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PET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645150" y="3657600"/>
            <a:ext cx="874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PA-6/6,6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4959350" y="2819400"/>
            <a:ext cx="72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PA-4,6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5187950" y="2590800"/>
            <a:ext cx="54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PPA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4959350" y="2438400"/>
            <a:ext cx="54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PPS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5187950" y="22860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LCP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4959350" y="2133600"/>
            <a:ext cx="65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PVDF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5035550" y="198120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FP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4959350" y="1676400"/>
            <a:ext cx="66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PEEK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4730750" y="160020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PI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4640263" y="1752600"/>
            <a:ext cx="471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PAI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4654550" y="1981200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TPI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4441825" y="220980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PPSU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4487863" y="2362200"/>
            <a:ext cx="471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PEI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4341813" y="2514600"/>
            <a:ext cx="54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PES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4429125" y="26670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PSF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4256088" y="2819400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PAR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4121150" y="3124200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PPC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3968750" y="36576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PC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4273550" y="4191000"/>
            <a:ext cx="560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PPO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3475038" y="4648200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SMA</a:t>
            </a: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3892550" y="4724400"/>
            <a:ext cx="54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ABS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4394200" y="4648200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charset="0"/>
              </a:rPr>
              <a:t>PMMA</a:t>
            </a:r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76200" y="838200"/>
            <a:ext cx="26098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 charset="0"/>
              </a:rPr>
              <a:t>ABS-acrylonitrile butadiene styrene</a:t>
            </a:r>
          </a:p>
          <a:p>
            <a:r>
              <a:rPr lang="en-US" sz="1200">
                <a:latin typeface="Arial" charset="0"/>
              </a:rPr>
              <a:t>FP-fluoropolymers</a:t>
            </a:r>
          </a:p>
          <a:p>
            <a:r>
              <a:rPr lang="en-US" sz="1200">
                <a:latin typeface="Arial" charset="0"/>
              </a:rPr>
              <a:t>HDPE-high density polyethylene</a:t>
            </a:r>
          </a:p>
          <a:p>
            <a:r>
              <a:rPr lang="en-US" sz="1200">
                <a:latin typeface="Arial" charset="0"/>
              </a:rPr>
              <a:t>LCP-liquid crystal polymers</a:t>
            </a:r>
          </a:p>
          <a:p>
            <a:r>
              <a:rPr lang="en-US" sz="1200">
                <a:latin typeface="Arial" charset="0"/>
              </a:rPr>
              <a:t>LDPE-low density polyethylene</a:t>
            </a:r>
          </a:p>
          <a:p>
            <a:r>
              <a:rPr lang="en-US" sz="1200">
                <a:latin typeface="Arial" charset="0"/>
              </a:rPr>
              <a:t>PA 4,6-polyamide 4,6</a:t>
            </a:r>
          </a:p>
          <a:p>
            <a:r>
              <a:rPr lang="en-US" sz="1200">
                <a:latin typeface="Arial" charset="0"/>
              </a:rPr>
              <a:t>PA 6/6,6-polyamide 6/6,6</a:t>
            </a:r>
          </a:p>
          <a:p>
            <a:r>
              <a:rPr lang="en-US" sz="1200">
                <a:latin typeface="Arial" charset="0"/>
              </a:rPr>
              <a:t>PAI-polyamide imide</a:t>
            </a:r>
          </a:p>
          <a:p>
            <a:r>
              <a:rPr lang="en-US" sz="1200">
                <a:latin typeface="Arial" charset="0"/>
              </a:rPr>
              <a:t>PAR-polyarylate</a:t>
            </a:r>
          </a:p>
          <a:p>
            <a:r>
              <a:rPr lang="en-US" sz="1200">
                <a:latin typeface="Arial" charset="0"/>
              </a:rPr>
              <a:t>PBT-polybutylene terephthalate</a:t>
            </a:r>
          </a:p>
          <a:p>
            <a:r>
              <a:rPr lang="en-US" sz="1200">
                <a:latin typeface="Arial" charset="0"/>
              </a:rPr>
              <a:t>PC-polycarbonate</a:t>
            </a:r>
          </a:p>
          <a:p>
            <a:r>
              <a:rPr lang="en-US" sz="1200">
                <a:latin typeface="Arial" charset="0"/>
              </a:rPr>
              <a:t>PE UHMW-ultrahigh mol. weight PE</a:t>
            </a:r>
          </a:p>
          <a:p>
            <a:r>
              <a:rPr lang="en-US" sz="1200">
                <a:latin typeface="Arial" charset="0"/>
              </a:rPr>
              <a:t>PEEK-polyetheretherketone</a:t>
            </a:r>
          </a:p>
          <a:p>
            <a:r>
              <a:rPr lang="en-US" sz="1200">
                <a:latin typeface="Arial" charset="0"/>
              </a:rPr>
              <a:t>PEI-polyether imide</a:t>
            </a:r>
          </a:p>
          <a:p>
            <a:r>
              <a:rPr lang="en-US" sz="1200">
                <a:latin typeface="Arial" charset="0"/>
              </a:rPr>
              <a:t>PES-polyethersulfome</a:t>
            </a:r>
          </a:p>
          <a:p>
            <a:r>
              <a:rPr lang="en-US" sz="1200">
                <a:latin typeface="Arial" charset="0"/>
              </a:rPr>
              <a:t>PET-polyethylene terephthalate</a:t>
            </a:r>
          </a:p>
          <a:p>
            <a:r>
              <a:rPr lang="en-US" sz="1200">
                <a:latin typeface="Arial" charset="0"/>
              </a:rPr>
              <a:t>PI-polyimide</a:t>
            </a:r>
          </a:p>
          <a:p>
            <a:r>
              <a:rPr lang="en-US" sz="1200">
                <a:latin typeface="Arial" charset="0"/>
              </a:rPr>
              <a:t>PMMA-polymethyl methacrylate</a:t>
            </a:r>
          </a:p>
          <a:p>
            <a:r>
              <a:rPr lang="en-US" sz="1200">
                <a:latin typeface="Arial" charset="0"/>
              </a:rPr>
              <a:t>POM-polyoxymethylene</a:t>
            </a:r>
          </a:p>
          <a:p>
            <a:r>
              <a:rPr lang="en-US" sz="1200">
                <a:latin typeface="Arial" charset="0"/>
              </a:rPr>
              <a:t>PP-polypropylene</a:t>
            </a:r>
          </a:p>
          <a:p>
            <a:r>
              <a:rPr lang="en-US" sz="1200">
                <a:latin typeface="Arial" charset="0"/>
              </a:rPr>
              <a:t>PPA-polyphtalamide</a:t>
            </a:r>
          </a:p>
          <a:p>
            <a:r>
              <a:rPr lang="en-US" sz="1200">
                <a:latin typeface="Arial" charset="0"/>
              </a:rPr>
              <a:t>PPC-polyphthalate carbonate</a:t>
            </a:r>
          </a:p>
          <a:p>
            <a:r>
              <a:rPr lang="en-US" sz="1200">
                <a:latin typeface="Arial" charset="0"/>
              </a:rPr>
              <a:t>PPO-polyphenylene oxide</a:t>
            </a:r>
          </a:p>
          <a:p>
            <a:r>
              <a:rPr lang="en-US" sz="1200">
                <a:latin typeface="Arial" charset="0"/>
              </a:rPr>
              <a:t>PPS-polyphenylene sulfide</a:t>
            </a:r>
          </a:p>
          <a:p>
            <a:r>
              <a:rPr lang="en-US" sz="1200">
                <a:latin typeface="Arial" charset="0"/>
              </a:rPr>
              <a:t>PPSU-polyphenylsulfone</a:t>
            </a:r>
          </a:p>
          <a:p>
            <a:r>
              <a:rPr lang="en-US" sz="1200">
                <a:latin typeface="Arial" charset="0"/>
              </a:rPr>
              <a:t>PS-polystyrene</a:t>
            </a:r>
          </a:p>
          <a:p>
            <a:r>
              <a:rPr lang="en-US" sz="1200">
                <a:latin typeface="Arial" charset="0"/>
              </a:rPr>
              <a:t>PSF-polysulfone</a:t>
            </a:r>
          </a:p>
          <a:p>
            <a:r>
              <a:rPr lang="en-US" sz="1200">
                <a:latin typeface="Arial" charset="0"/>
              </a:rPr>
              <a:t>PVC-polyvinyl chloride</a:t>
            </a:r>
          </a:p>
          <a:p>
            <a:r>
              <a:rPr lang="en-US" sz="1200">
                <a:latin typeface="Arial" charset="0"/>
              </a:rPr>
              <a:t>PVDF-polyvinylidene fluoride</a:t>
            </a:r>
          </a:p>
          <a:p>
            <a:r>
              <a:rPr lang="en-US" sz="1200">
                <a:latin typeface="Arial" charset="0"/>
              </a:rPr>
              <a:t>SAN styrene acrylonitrile</a:t>
            </a:r>
          </a:p>
          <a:p>
            <a:r>
              <a:rPr lang="en-US" sz="1200">
                <a:latin typeface="Arial" charset="0"/>
              </a:rPr>
              <a:t>SMA-styrene maleic anhydride</a:t>
            </a:r>
          </a:p>
          <a:p>
            <a:r>
              <a:rPr lang="en-US" sz="1200">
                <a:latin typeface="Arial" charset="0"/>
              </a:rPr>
              <a:t>TPI-thermoplastic polyimide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Material Selection Matrix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3011488" y="1822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2667000" y="2590800"/>
          <a:ext cx="6248400" cy="4137028"/>
        </p:xfrm>
        <a:graphic>
          <a:graphicData uri="http://schemas.openxmlformats.org/drawingml/2006/table">
            <a:tbl>
              <a:tblPr/>
              <a:tblGrid>
                <a:gridCol w="720725"/>
                <a:gridCol w="574675"/>
                <a:gridCol w="652463"/>
                <a:gridCol w="566737"/>
                <a:gridCol w="661988"/>
                <a:gridCol w="557212"/>
                <a:gridCol w="671513"/>
                <a:gridCol w="547687"/>
                <a:gridCol w="681038"/>
                <a:gridCol w="614362"/>
              </a:tblGrid>
              <a:tr h="2730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Resins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Properties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1: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2: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3: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4: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HDPE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LDPE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ABS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PS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469" name="Rectangle 1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Choosing material for a snow sled</a:t>
            </a:r>
          </a:p>
        </p:txBody>
      </p:sp>
      <p:pic>
        <p:nvPicPr>
          <p:cNvPr id="27782" name="Picture 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2136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83" name="Line 135"/>
          <p:cNvSpPr>
            <a:spLocks noChangeShapeType="1"/>
          </p:cNvSpPr>
          <p:nvPr/>
        </p:nvSpPr>
        <p:spPr bwMode="auto">
          <a:xfrm flipV="1">
            <a:off x="1524000" y="3962400"/>
            <a:ext cx="12192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4" name="Line 136"/>
          <p:cNvSpPr>
            <a:spLocks noChangeShapeType="1"/>
          </p:cNvSpPr>
          <p:nvPr/>
        </p:nvSpPr>
        <p:spPr bwMode="auto">
          <a:xfrm flipV="1">
            <a:off x="1524000" y="4343400"/>
            <a:ext cx="11430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5" name="Line 137"/>
          <p:cNvSpPr>
            <a:spLocks noChangeShapeType="1"/>
          </p:cNvSpPr>
          <p:nvPr/>
        </p:nvSpPr>
        <p:spPr bwMode="auto">
          <a:xfrm flipV="1">
            <a:off x="1524000" y="4724400"/>
            <a:ext cx="1143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6" name="Line 138"/>
          <p:cNvSpPr>
            <a:spLocks noChangeShapeType="1"/>
          </p:cNvSpPr>
          <p:nvPr/>
        </p:nvSpPr>
        <p:spPr bwMode="auto">
          <a:xfrm flipV="1">
            <a:off x="1524000" y="5029200"/>
            <a:ext cx="11430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7" name="Line 139"/>
          <p:cNvSpPr>
            <a:spLocks noChangeShapeType="1"/>
          </p:cNvSpPr>
          <p:nvPr/>
        </p:nvSpPr>
        <p:spPr bwMode="auto">
          <a:xfrm flipV="1">
            <a:off x="1524000" y="5410200"/>
            <a:ext cx="11430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8" name="Line 140"/>
          <p:cNvSpPr>
            <a:spLocks noChangeShapeType="1"/>
          </p:cNvSpPr>
          <p:nvPr/>
        </p:nvSpPr>
        <p:spPr bwMode="auto">
          <a:xfrm>
            <a:off x="1524000" y="5638800"/>
            <a:ext cx="1143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9" name="Text Box 141"/>
          <p:cNvSpPr txBox="1">
            <a:spLocks noChangeArrowheads="1"/>
          </p:cNvSpPr>
          <p:nvPr/>
        </p:nvSpPr>
        <p:spPr bwMode="auto">
          <a:xfrm>
            <a:off x="365125" y="5751513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Possible resins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Material Selection Matrix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011488" y="1822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388" name="Group 4"/>
          <p:cNvGraphicFramePr>
            <a:graphicFrameLocks noGrp="1"/>
          </p:cNvGraphicFramePr>
          <p:nvPr/>
        </p:nvGraphicFramePr>
        <p:xfrm>
          <a:off x="2667000" y="2590800"/>
          <a:ext cx="6248400" cy="4260218"/>
        </p:xfrm>
        <a:graphic>
          <a:graphicData uri="http://schemas.openxmlformats.org/drawingml/2006/table">
            <a:tbl>
              <a:tblPr/>
              <a:tblGrid>
                <a:gridCol w="720725"/>
                <a:gridCol w="574675"/>
                <a:gridCol w="652463"/>
                <a:gridCol w="566737"/>
                <a:gridCol w="661988"/>
                <a:gridCol w="557212"/>
                <a:gridCol w="671513"/>
                <a:gridCol w="547687"/>
                <a:gridCol w="681038"/>
                <a:gridCol w="614362"/>
              </a:tblGrid>
              <a:tr h="2730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Resins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Properties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Property1: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Toughness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2: Abrasion Resist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3: Surface Finish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4: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HDPE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LDPE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ABS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PS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16517" name="Rectangle 1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Choosing material for a snow sled</a:t>
            </a:r>
          </a:p>
        </p:txBody>
      </p:sp>
      <p:pic>
        <p:nvPicPr>
          <p:cNvPr id="28806" name="Picture 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2136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07" name="Text Box 135"/>
          <p:cNvSpPr txBox="1">
            <a:spLocks noChangeArrowheads="1"/>
          </p:cNvSpPr>
          <p:nvPr/>
        </p:nvSpPr>
        <p:spPr bwMode="auto">
          <a:xfrm>
            <a:off x="304800" y="5791200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Desired properties</a:t>
            </a:r>
          </a:p>
        </p:txBody>
      </p:sp>
      <p:sp>
        <p:nvSpPr>
          <p:cNvPr id="28808" name="Line 136"/>
          <p:cNvSpPr>
            <a:spLocks noChangeShapeType="1"/>
          </p:cNvSpPr>
          <p:nvPr/>
        </p:nvSpPr>
        <p:spPr bwMode="auto">
          <a:xfrm flipV="1">
            <a:off x="1143000" y="3200400"/>
            <a:ext cx="2590800" cy="2514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9" name="Line 137"/>
          <p:cNvSpPr>
            <a:spLocks noChangeShapeType="1"/>
          </p:cNvSpPr>
          <p:nvPr/>
        </p:nvSpPr>
        <p:spPr bwMode="auto">
          <a:xfrm flipV="1">
            <a:off x="1143000" y="3200400"/>
            <a:ext cx="3581400" cy="2514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10" name="Line 138"/>
          <p:cNvSpPr>
            <a:spLocks noChangeShapeType="1"/>
          </p:cNvSpPr>
          <p:nvPr/>
        </p:nvSpPr>
        <p:spPr bwMode="auto">
          <a:xfrm flipV="1">
            <a:off x="1143000" y="3200400"/>
            <a:ext cx="4800600" cy="2514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11" name="Line 139"/>
          <p:cNvSpPr>
            <a:spLocks noChangeShapeType="1"/>
          </p:cNvSpPr>
          <p:nvPr/>
        </p:nvSpPr>
        <p:spPr bwMode="auto">
          <a:xfrm flipV="1">
            <a:off x="1143000" y="3200400"/>
            <a:ext cx="6172200" cy="2514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Selection</a:t>
            </a:r>
            <a:endParaRPr lang="en-US" dirty="0"/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923599" y="1310400"/>
          <a:ext cx="6867275" cy="5150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Presentation" r:id="rId3" imgW="4572000" imgH="3416300" progId="PowerPoint.Show.8">
                  <p:embed/>
                </p:oleObj>
              </mc:Choice>
              <mc:Fallback>
                <p:oleObj name="Presentation" r:id="rId3" imgW="4572000" imgH="3416300" progId="PowerPoint.Show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599" y="1310400"/>
                        <a:ext cx="6867275" cy="5150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Material Selection Matrix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011488" y="1822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9460" name="Group 4"/>
          <p:cNvGraphicFramePr>
            <a:graphicFrameLocks noGrp="1"/>
          </p:cNvGraphicFramePr>
          <p:nvPr/>
        </p:nvGraphicFramePr>
        <p:xfrm>
          <a:off x="2667000" y="2590800"/>
          <a:ext cx="6248400" cy="4260218"/>
        </p:xfrm>
        <a:graphic>
          <a:graphicData uri="http://schemas.openxmlformats.org/drawingml/2006/table">
            <a:tbl>
              <a:tblPr/>
              <a:tblGrid>
                <a:gridCol w="720725"/>
                <a:gridCol w="574675"/>
                <a:gridCol w="652463"/>
                <a:gridCol w="566737"/>
                <a:gridCol w="661988"/>
                <a:gridCol w="557212"/>
                <a:gridCol w="671513"/>
                <a:gridCol w="547687"/>
                <a:gridCol w="681038"/>
                <a:gridCol w="614362"/>
              </a:tblGrid>
              <a:tr h="2730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Resins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Property1: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Toughness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2: Abrasion Resist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3: Surface Finish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4: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HDPE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LDPE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ABS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PS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19589" name="Rectangle 1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Choosing material for a snow sled</a:t>
            </a:r>
          </a:p>
        </p:txBody>
      </p:sp>
      <p:pic>
        <p:nvPicPr>
          <p:cNvPr id="31878" name="Picture 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2136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79" name="Text Box 135"/>
          <p:cNvSpPr txBox="1">
            <a:spLocks noChangeArrowheads="1"/>
          </p:cNvSpPr>
          <p:nvPr/>
        </p:nvSpPr>
        <p:spPr bwMode="auto">
          <a:xfrm>
            <a:off x="365125" y="5675313"/>
            <a:ext cx="1885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Values rank</a:t>
            </a:r>
          </a:p>
          <a:p>
            <a:r>
              <a:rPr lang="en-US">
                <a:latin typeface="Arial" charset="0"/>
              </a:rPr>
              <a:t>from properties</a:t>
            </a:r>
          </a:p>
          <a:p>
            <a:r>
              <a:rPr lang="en-US">
                <a:latin typeface="Arial" charset="0"/>
              </a:rPr>
              <a:t>(Higher is better)</a:t>
            </a:r>
          </a:p>
        </p:txBody>
      </p:sp>
      <p:sp>
        <p:nvSpPr>
          <p:cNvPr id="31880" name="Line 136"/>
          <p:cNvSpPr>
            <a:spLocks noChangeShapeType="1"/>
          </p:cNvSpPr>
          <p:nvPr/>
        </p:nvSpPr>
        <p:spPr bwMode="auto">
          <a:xfrm flipV="1">
            <a:off x="1295400" y="3886200"/>
            <a:ext cx="21336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Material Selection Matrix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011488" y="1822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2667000" y="2590800"/>
          <a:ext cx="6248400" cy="4260218"/>
        </p:xfrm>
        <a:graphic>
          <a:graphicData uri="http://schemas.openxmlformats.org/drawingml/2006/table">
            <a:tbl>
              <a:tblPr/>
              <a:tblGrid>
                <a:gridCol w="720725"/>
                <a:gridCol w="574675"/>
                <a:gridCol w="652463"/>
                <a:gridCol w="566737"/>
                <a:gridCol w="661988"/>
                <a:gridCol w="557212"/>
                <a:gridCol w="671513"/>
                <a:gridCol w="547687"/>
                <a:gridCol w="681038"/>
                <a:gridCol w="614362"/>
              </a:tblGrid>
              <a:tr h="2730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Resins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Properties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Property1: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Toughness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2: Abrasion Resist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3: Surface Finish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4: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HDPE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LDPE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ABS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PS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20613" name="Rectangle 1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Choosing material for a snow sled</a:t>
            </a:r>
          </a:p>
        </p:txBody>
      </p:sp>
      <p:pic>
        <p:nvPicPr>
          <p:cNvPr id="32902" name="Picture 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2136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903" name="Text Box 135"/>
          <p:cNvSpPr txBox="1">
            <a:spLocks noChangeArrowheads="1"/>
          </p:cNvSpPr>
          <p:nvPr/>
        </p:nvSpPr>
        <p:spPr bwMode="auto">
          <a:xfrm>
            <a:off x="365125" y="5446713"/>
            <a:ext cx="218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Score = value x WF</a:t>
            </a:r>
          </a:p>
        </p:txBody>
      </p:sp>
      <p:sp>
        <p:nvSpPr>
          <p:cNvPr id="32904" name="Line 136"/>
          <p:cNvSpPr>
            <a:spLocks noChangeShapeType="1"/>
          </p:cNvSpPr>
          <p:nvPr/>
        </p:nvSpPr>
        <p:spPr bwMode="auto">
          <a:xfrm flipV="1">
            <a:off x="1447800" y="3810000"/>
            <a:ext cx="25146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Material Selection Matrix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011488" y="1822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508" name="Group 4"/>
          <p:cNvGraphicFramePr>
            <a:graphicFrameLocks noGrp="1"/>
          </p:cNvGraphicFramePr>
          <p:nvPr/>
        </p:nvGraphicFramePr>
        <p:xfrm>
          <a:off x="2667000" y="2590800"/>
          <a:ext cx="6248400" cy="4260218"/>
        </p:xfrm>
        <a:graphic>
          <a:graphicData uri="http://schemas.openxmlformats.org/drawingml/2006/table">
            <a:tbl>
              <a:tblPr/>
              <a:tblGrid>
                <a:gridCol w="720725"/>
                <a:gridCol w="574675"/>
                <a:gridCol w="652463"/>
                <a:gridCol w="566737"/>
                <a:gridCol w="661988"/>
                <a:gridCol w="557212"/>
                <a:gridCol w="671513"/>
                <a:gridCol w="547687"/>
                <a:gridCol w="681038"/>
                <a:gridCol w="614362"/>
              </a:tblGrid>
              <a:tr h="2730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Resins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Properties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1:Toughness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2: Abrasion Resist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3: Surface Finish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4: Cost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HDPE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LDPE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ABS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PS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21637" name="Rectangle 1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Choosing material for a snow sled</a:t>
            </a:r>
          </a:p>
        </p:txBody>
      </p:sp>
      <p:pic>
        <p:nvPicPr>
          <p:cNvPr id="33926" name="Picture 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2136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27" name="Text Box 135"/>
          <p:cNvSpPr txBox="1">
            <a:spLocks noChangeArrowheads="1"/>
          </p:cNvSpPr>
          <p:nvPr/>
        </p:nvSpPr>
        <p:spPr bwMode="auto">
          <a:xfrm>
            <a:off x="593725" y="552291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Total Score</a:t>
            </a:r>
          </a:p>
        </p:txBody>
      </p:sp>
      <p:sp>
        <p:nvSpPr>
          <p:cNvPr id="33928" name="Line 136"/>
          <p:cNvSpPr>
            <a:spLocks noChangeShapeType="1"/>
          </p:cNvSpPr>
          <p:nvPr/>
        </p:nvSpPr>
        <p:spPr bwMode="auto">
          <a:xfrm flipV="1">
            <a:off x="1295400" y="3733800"/>
            <a:ext cx="70104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Material Selection Matrix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3011488" y="1822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2532" name="Group 4"/>
          <p:cNvGraphicFramePr>
            <a:graphicFrameLocks noGrp="1"/>
          </p:cNvGraphicFramePr>
          <p:nvPr/>
        </p:nvGraphicFramePr>
        <p:xfrm>
          <a:off x="2667000" y="2590800"/>
          <a:ext cx="6248400" cy="4260218"/>
        </p:xfrm>
        <a:graphic>
          <a:graphicData uri="http://schemas.openxmlformats.org/drawingml/2006/table">
            <a:tbl>
              <a:tblPr/>
              <a:tblGrid>
                <a:gridCol w="720725"/>
                <a:gridCol w="574675"/>
                <a:gridCol w="652463"/>
                <a:gridCol w="566737"/>
                <a:gridCol w="661988"/>
                <a:gridCol w="557212"/>
                <a:gridCol w="671513"/>
                <a:gridCol w="547687"/>
                <a:gridCol w="681038"/>
                <a:gridCol w="614362"/>
              </a:tblGrid>
              <a:tr h="2730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Resins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Properties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1:Toughness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2: Abrasion Resist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3: Surface Finish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4: Cost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HDPE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LDPE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ABS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PS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PP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sp>
        <p:nvSpPr>
          <p:cNvPr id="22661" name="Rectangle 1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Choosing material for a snow sled</a:t>
            </a:r>
          </a:p>
        </p:txBody>
      </p:sp>
      <p:pic>
        <p:nvPicPr>
          <p:cNvPr id="34950" name="Picture 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2136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51" name="Text Box 135"/>
          <p:cNvSpPr txBox="1">
            <a:spLocks noChangeArrowheads="1"/>
          </p:cNvSpPr>
          <p:nvPr/>
        </p:nvSpPr>
        <p:spPr bwMode="auto">
          <a:xfrm>
            <a:off x="381000" y="563880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Selecting the best</a:t>
            </a:r>
          </a:p>
        </p:txBody>
      </p:sp>
      <p:sp>
        <p:nvSpPr>
          <p:cNvPr id="34952" name="Line 136"/>
          <p:cNvSpPr>
            <a:spLocks noChangeShapeType="1"/>
          </p:cNvSpPr>
          <p:nvPr/>
        </p:nvSpPr>
        <p:spPr bwMode="auto">
          <a:xfrm flipV="1">
            <a:off x="1219200" y="4495800"/>
            <a:ext cx="70866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219200"/>
            <a:ext cx="45148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Design Methodology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Inspiration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Concept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Prototype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Development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Final product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l="4182" r="4562"/>
          <a:stretch>
            <a:fillRect/>
          </a:stretch>
        </p:blipFill>
        <p:spPr bwMode="auto">
          <a:xfrm>
            <a:off x="3429000" y="1905000"/>
            <a:ext cx="45720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 l="8466" t="16467" r="12077" b="10080"/>
          <a:stretch>
            <a:fillRect/>
          </a:stretch>
        </p:blipFill>
        <p:spPr bwMode="auto">
          <a:xfrm>
            <a:off x="3505200" y="2209800"/>
            <a:ext cx="335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514600"/>
            <a:ext cx="44577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 l="4662" t="3334" r="7587" b="10001"/>
          <a:stretch>
            <a:fillRect/>
          </a:stretch>
        </p:blipFill>
        <p:spPr bwMode="auto">
          <a:xfrm>
            <a:off x="3810000" y="27432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Prototyping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Traditional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114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Rapid Prototyping</a:t>
            </a:r>
          </a:p>
        </p:txBody>
      </p:sp>
      <p:pic>
        <p:nvPicPr>
          <p:cNvPr id="36867" name="Picture 3" descr="/Users/abs3/Documents/Mfg 355/Lectures 2009/06 Design/rapidprototype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2001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51" fill="hold"/>
                                        <p:tgtEl>
                                          <p:spTgt spid="36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6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Prototyping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Rapid prototyping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Stereolithography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143000"/>
            <a:ext cx="2533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343400"/>
            <a:ext cx="3200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Prototyping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Rapid prototyping</a:t>
            </a:r>
          </a:p>
          <a:p>
            <a:pPr lvl="1" eaLnBrk="1" hangingPunct="1">
              <a:defRPr/>
            </a:pPr>
            <a:r>
              <a:rPr lang="en-US"/>
              <a:t>3D printing</a:t>
            </a:r>
          </a:p>
          <a:p>
            <a:pPr lvl="1" eaLnBrk="1" hangingPunct="1">
              <a:buFont typeface="Wingdings" charset="2"/>
              <a:buNone/>
              <a:defRPr/>
            </a:pPr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3200"/>
            <a:ext cx="2211388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09800"/>
            <a:ext cx="23812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828800"/>
            <a:ext cx="28194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572000"/>
            <a:ext cx="25146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Printing</a:t>
            </a:r>
            <a:endParaRPr lang="en-US" dirty="0"/>
          </a:p>
        </p:txBody>
      </p:sp>
      <p:pic>
        <p:nvPicPr>
          <p:cNvPr id="6" name="Objet Desktop 3D Printers WorkFlow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" y="1219200"/>
            <a:ext cx="71564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1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Prototyping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Rapid prototyping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Laminated object manufacturing (LOM)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00400"/>
            <a:ext cx="39100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200400"/>
            <a:ext cx="2857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Prototyping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Rapid prototyping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Selective Laser Sintering (SLS)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438400"/>
            <a:ext cx="2162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343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895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2743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Laser Sintering</a:t>
            </a:r>
            <a:endParaRPr lang="en-US" dirty="0">
              <a:ea typeface="+mj-ea"/>
            </a:endParaRPr>
          </a:p>
        </p:txBody>
      </p:sp>
      <p:pic>
        <p:nvPicPr>
          <p:cNvPr id="41987" name="Picture 3" descr="/Users/abs3/Documents/Mfg 355/Lectures 2009/06 Design/sintering laser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428750"/>
            <a:ext cx="5816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98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Prototyping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Rapid prototyping</a:t>
            </a:r>
          </a:p>
          <a:p>
            <a:pPr lvl="1" eaLnBrk="1" hangingPunct="1">
              <a:defRPr/>
            </a:pPr>
            <a:r>
              <a:rPr lang="en-US"/>
              <a:t>Fused deposition modeling (FDM)</a:t>
            </a:r>
          </a:p>
          <a:p>
            <a:pPr eaLnBrk="1" hangingPunct="1">
              <a:defRPr/>
            </a:pPr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700338"/>
            <a:ext cx="62484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Prototyping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Rapid prototyping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Fused deposition modeling (FDM)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657600"/>
            <a:ext cx="37338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819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048000"/>
            <a:ext cx="23622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How to get Inspiration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It’s all in how you think</a:t>
            </a:r>
          </a:p>
        </p:txBody>
      </p:sp>
      <p:pic>
        <p:nvPicPr>
          <p:cNvPr id="17412" name="Picture 4" descr="/Users/abs3/Documents/Mfg 355/Lectures 2009/06 Design/german_coastguard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85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Process Selection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Some parts are more suited for a particular process</a:t>
            </a:r>
          </a:p>
          <a:p>
            <a:pPr eaLnBrk="1" hangingPunct="1">
              <a:defRPr/>
            </a:pPr>
            <a:r>
              <a:rPr lang="en-US"/>
              <a:t>Many parts can be modified and processed through different methods</a:t>
            </a:r>
          </a:p>
          <a:p>
            <a:pPr eaLnBrk="1" hangingPunct="1">
              <a:defRPr/>
            </a:pPr>
            <a:r>
              <a:rPr lang="en-US"/>
              <a:t>Some processes are incapable of producing certain features</a:t>
            </a:r>
          </a:p>
          <a:p>
            <a:pPr lvl="1" eaLnBrk="1" hangingPunct="1">
              <a:defRPr/>
            </a:pPr>
            <a:r>
              <a:rPr lang="en-US"/>
              <a:t>Injection molding—hollow features</a:t>
            </a:r>
          </a:p>
          <a:p>
            <a:pPr lvl="1" eaLnBrk="1" hangingPunct="1">
              <a:defRPr/>
            </a:pPr>
            <a:r>
              <a:rPr lang="en-US"/>
              <a:t>Roto-molding—deep ribs</a:t>
            </a:r>
            <a:endParaRPr lang="en-US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Process Selection Matrix</a:t>
            </a:r>
          </a:p>
        </p:txBody>
      </p:sp>
      <p:graphicFrame>
        <p:nvGraphicFramePr>
          <p:cNvPr id="32771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5"/>
        </p:xfrm>
        <a:graphic>
          <a:graphicData uri="http://schemas.openxmlformats.org/drawingml/2006/table">
            <a:tbl>
              <a:tblPr/>
              <a:tblGrid>
                <a:gridCol w="947738"/>
                <a:gridCol w="647700"/>
                <a:gridCol w="971550"/>
                <a:gridCol w="623887"/>
                <a:gridCol w="993775"/>
                <a:gridCol w="601663"/>
                <a:gridCol w="1014412"/>
                <a:gridCol w="665163"/>
                <a:gridCol w="954087"/>
                <a:gridCol w="809625"/>
              </a:tblGrid>
              <a:tr h="2984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Processes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1: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2: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3: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4: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8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Process Selection Matrix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Process selection for a plastic pallet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67056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Process Selection Matrix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Process selection for a plastic pallet</a:t>
            </a:r>
          </a:p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2057400" y="2743200"/>
          <a:ext cx="6934200" cy="4000184"/>
        </p:xfrm>
        <a:graphic>
          <a:graphicData uri="http://schemas.openxmlformats.org/drawingml/2006/table">
            <a:tbl>
              <a:tblPr/>
              <a:tblGrid>
                <a:gridCol w="800100"/>
                <a:gridCol w="544513"/>
                <a:gridCol w="712787"/>
                <a:gridCol w="630238"/>
                <a:gridCol w="741362"/>
                <a:gridCol w="603250"/>
                <a:gridCol w="855663"/>
                <a:gridCol w="560387"/>
                <a:gridCol w="803275"/>
                <a:gridCol w="682625"/>
              </a:tblGrid>
              <a:tr h="2540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Processes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1: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2: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3: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4: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Injection molding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Thermo-forming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Roto-molding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Casting/ Foaming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Extrusion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8261" name="Picture 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1676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62" name="Text Box 134"/>
          <p:cNvSpPr txBox="1">
            <a:spLocks noChangeArrowheads="1"/>
          </p:cNvSpPr>
          <p:nvPr/>
        </p:nvSpPr>
        <p:spPr bwMode="auto">
          <a:xfrm>
            <a:off x="152400" y="5105400"/>
            <a:ext cx="122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Possible</a:t>
            </a:r>
          </a:p>
          <a:p>
            <a:r>
              <a:rPr lang="en-US">
                <a:latin typeface="Arial" charset="0"/>
              </a:rPr>
              <a:t>processes</a:t>
            </a:r>
          </a:p>
        </p:txBody>
      </p:sp>
      <p:sp>
        <p:nvSpPr>
          <p:cNvPr id="48263" name="Line 135"/>
          <p:cNvSpPr>
            <a:spLocks noChangeShapeType="1"/>
          </p:cNvSpPr>
          <p:nvPr/>
        </p:nvSpPr>
        <p:spPr bwMode="auto">
          <a:xfrm flipV="1">
            <a:off x="762000" y="4038600"/>
            <a:ext cx="13716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64" name="Line 136"/>
          <p:cNvSpPr>
            <a:spLocks noChangeShapeType="1"/>
          </p:cNvSpPr>
          <p:nvPr/>
        </p:nvSpPr>
        <p:spPr bwMode="auto">
          <a:xfrm flipV="1">
            <a:off x="762000" y="4419600"/>
            <a:ext cx="12954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65" name="Line 137"/>
          <p:cNvSpPr>
            <a:spLocks noChangeShapeType="1"/>
          </p:cNvSpPr>
          <p:nvPr/>
        </p:nvSpPr>
        <p:spPr bwMode="auto">
          <a:xfrm flipV="1">
            <a:off x="762000" y="4876800"/>
            <a:ext cx="137160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66" name="Line 138"/>
          <p:cNvSpPr>
            <a:spLocks noChangeShapeType="1"/>
          </p:cNvSpPr>
          <p:nvPr/>
        </p:nvSpPr>
        <p:spPr bwMode="auto">
          <a:xfrm>
            <a:off x="762000" y="5029200"/>
            <a:ext cx="129540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67" name="Line 139"/>
          <p:cNvSpPr>
            <a:spLocks noChangeShapeType="1"/>
          </p:cNvSpPr>
          <p:nvPr/>
        </p:nvSpPr>
        <p:spPr bwMode="auto">
          <a:xfrm>
            <a:off x="762000" y="5029200"/>
            <a:ext cx="13716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Process Selection Matrix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Process selection for a plastic pallet</a:t>
            </a:r>
          </a:p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35844" name="Group 4"/>
          <p:cNvGraphicFramePr>
            <a:graphicFrameLocks noGrp="1"/>
          </p:cNvGraphicFramePr>
          <p:nvPr/>
        </p:nvGraphicFramePr>
        <p:xfrm>
          <a:off x="2209800" y="2362200"/>
          <a:ext cx="6934200" cy="4133851"/>
        </p:xfrm>
        <a:graphic>
          <a:graphicData uri="http://schemas.openxmlformats.org/drawingml/2006/table">
            <a:tbl>
              <a:tblPr/>
              <a:tblGrid>
                <a:gridCol w="800100"/>
                <a:gridCol w="544513"/>
                <a:gridCol w="817562"/>
                <a:gridCol w="525463"/>
                <a:gridCol w="838200"/>
                <a:gridCol w="588962"/>
                <a:gridCol w="773113"/>
                <a:gridCol w="560387"/>
                <a:gridCol w="803275"/>
                <a:gridCol w="682625"/>
              </a:tblGrid>
              <a:tr h="23018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Processes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1: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Ribs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2: Net shape/no assembly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3: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Short Cycle Time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4: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Injection molding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Thermo-forming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Roto-molding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Casting/ Foaming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Extrusion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9285" name="Picture 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90800"/>
            <a:ext cx="1828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86" name="Text Box 134"/>
          <p:cNvSpPr txBox="1">
            <a:spLocks noChangeArrowheads="1"/>
          </p:cNvSpPr>
          <p:nvPr/>
        </p:nvSpPr>
        <p:spPr bwMode="auto">
          <a:xfrm>
            <a:off x="304800" y="54864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Features</a:t>
            </a:r>
          </a:p>
        </p:txBody>
      </p:sp>
      <p:sp>
        <p:nvSpPr>
          <p:cNvPr id="49287" name="Line 135"/>
          <p:cNvSpPr>
            <a:spLocks noChangeShapeType="1"/>
          </p:cNvSpPr>
          <p:nvPr/>
        </p:nvSpPr>
        <p:spPr bwMode="auto">
          <a:xfrm flipV="1">
            <a:off x="914400" y="2971800"/>
            <a:ext cx="2514600" cy="2438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88" name="Line 136"/>
          <p:cNvSpPr>
            <a:spLocks noChangeShapeType="1"/>
          </p:cNvSpPr>
          <p:nvPr/>
        </p:nvSpPr>
        <p:spPr bwMode="auto">
          <a:xfrm flipV="1">
            <a:off x="914400" y="2971800"/>
            <a:ext cx="4038600" cy="2438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89" name="Line 137"/>
          <p:cNvSpPr>
            <a:spLocks noChangeShapeType="1"/>
          </p:cNvSpPr>
          <p:nvPr/>
        </p:nvSpPr>
        <p:spPr bwMode="auto">
          <a:xfrm flipV="1">
            <a:off x="914400" y="2971800"/>
            <a:ext cx="5029200" cy="2438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90" name="Line 138"/>
          <p:cNvSpPr>
            <a:spLocks noChangeShapeType="1"/>
          </p:cNvSpPr>
          <p:nvPr/>
        </p:nvSpPr>
        <p:spPr bwMode="auto">
          <a:xfrm flipV="1">
            <a:off x="914400" y="2971800"/>
            <a:ext cx="6553200" cy="2438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Process Selection Matrix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Process selection for a plastic pallet</a:t>
            </a:r>
          </a:p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36868" name="Group 4"/>
          <p:cNvGraphicFramePr>
            <a:graphicFrameLocks noGrp="1"/>
          </p:cNvGraphicFramePr>
          <p:nvPr/>
        </p:nvGraphicFramePr>
        <p:xfrm>
          <a:off x="2209800" y="2438400"/>
          <a:ext cx="6934200" cy="4184333"/>
        </p:xfrm>
        <a:graphic>
          <a:graphicData uri="http://schemas.openxmlformats.org/drawingml/2006/table">
            <a:tbl>
              <a:tblPr/>
              <a:tblGrid>
                <a:gridCol w="800100"/>
                <a:gridCol w="544513"/>
                <a:gridCol w="817562"/>
                <a:gridCol w="581025"/>
                <a:gridCol w="782638"/>
                <a:gridCol w="588962"/>
                <a:gridCol w="773113"/>
                <a:gridCol w="560387"/>
                <a:gridCol w="803275"/>
                <a:gridCol w="682625"/>
              </a:tblGrid>
              <a:tr h="2540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Processes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1: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Ribs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2: Net shape/no assembly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3: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Short Cycle Time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4: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Injection molding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Thermo-forming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Roto-molding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Casting/ Foaming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Extrusion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0309" name="Picture 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76525"/>
            <a:ext cx="160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10" name="Text Box 134"/>
          <p:cNvSpPr txBox="1">
            <a:spLocks noChangeArrowheads="1"/>
          </p:cNvSpPr>
          <p:nvPr/>
        </p:nvSpPr>
        <p:spPr bwMode="auto">
          <a:xfrm>
            <a:off x="152400" y="52578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Weighting Factor</a:t>
            </a:r>
          </a:p>
          <a:p>
            <a:r>
              <a:rPr lang="en-US">
                <a:latin typeface="Arial" charset="0"/>
              </a:rPr>
              <a:t>(higher is more</a:t>
            </a:r>
          </a:p>
          <a:p>
            <a:r>
              <a:rPr lang="en-US">
                <a:latin typeface="Arial" charset="0"/>
              </a:rPr>
              <a:t>Important)</a:t>
            </a:r>
          </a:p>
        </p:txBody>
      </p:sp>
      <p:sp>
        <p:nvSpPr>
          <p:cNvPr id="50311" name="Line 135"/>
          <p:cNvSpPr>
            <a:spLocks noChangeShapeType="1"/>
          </p:cNvSpPr>
          <p:nvPr/>
        </p:nvSpPr>
        <p:spPr bwMode="auto">
          <a:xfrm flipV="1">
            <a:off x="990600" y="3352800"/>
            <a:ext cx="2667000" cy="1828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12" name="Line 136"/>
          <p:cNvSpPr>
            <a:spLocks noChangeShapeType="1"/>
          </p:cNvSpPr>
          <p:nvPr/>
        </p:nvSpPr>
        <p:spPr bwMode="auto">
          <a:xfrm flipV="1">
            <a:off x="990600" y="3276600"/>
            <a:ext cx="419100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13" name="Line 137"/>
          <p:cNvSpPr>
            <a:spLocks noChangeShapeType="1"/>
          </p:cNvSpPr>
          <p:nvPr/>
        </p:nvSpPr>
        <p:spPr bwMode="auto">
          <a:xfrm flipV="1">
            <a:off x="990600" y="3352800"/>
            <a:ext cx="5486400" cy="1828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14" name="Line 138"/>
          <p:cNvSpPr>
            <a:spLocks noChangeShapeType="1"/>
          </p:cNvSpPr>
          <p:nvPr/>
        </p:nvSpPr>
        <p:spPr bwMode="auto">
          <a:xfrm flipV="1">
            <a:off x="990600" y="3276600"/>
            <a:ext cx="678180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Process Selection Matrix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Process selection for a plastic pallet</a:t>
            </a:r>
          </a:p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37892" name="Group 4"/>
          <p:cNvGraphicFramePr>
            <a:graphicFrameLocks noGrp="1"/>
          </p:cNvGraphicFramePr>
          <p:nvPr/>
        </p:nvGraphicFramePr>
        <p:xfrm>
          <a:off x="2057400" y="2362200"/>
          <a:ext cx="6934200" cy="4144011"/>
        </p:xfrm>
        <a:graphic>
          <a:graphicData uri="http://schemas.openxmlformats.org/drawingml/2006/table">
            <a:tbl>
              <a:tblPr/>
              <a:tblGrid>
                <a:gridCol w="800100"/>
                <a:gridCol w="544513"/>
                <a:gridCol w="817562"/>
                <a:gridCol w="581025"/>
                <a:gridCol w="782638"/>
                <a:gridCol w="588962"/>
                <a:gridCol w="773113"/>
                <a:gridCol w="560387"/>
                <a:gridCol w="803275"/>
                <a:gridCol w="682625"/>
              </a:tblGrid>
              <a:tr h="2540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Processes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1: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Ribs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2: Net shape/no assembly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3: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Short Cycle Time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4: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Injection molding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Thermo-forming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Roto-molding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Casting/ Foaming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Extrusion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333" name="Picture 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1676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4" name="Text Box 134"/>
          <p:cNvSpPr txBox="1">
            <a:spLocks noChangeArrowheads="1"/>
          </p:cNvSpPr>
          <p:nvPr/>
        </p:nvSpPr>
        <p:spPr bwMode="auto">
          <a:xfrm>
            <a:off x="212725" y="514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1335" name="Text Box 135"/>
          <p:cNvSpPr txBox="1">
            <a:spLocks noChangeArrowheads="1"/>
          </p:cNvSpPr>
          <p:nvPr/>
        </p:nvSpPr>
        <p:spPr bwMode="auto">
          <a:xfrm>
            <a:off x="0" y="4648200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Score–assessment</a:t>
            </a:r>
          </a:p>
          <a:p>
            <a:r>
              <a:rPr lang="en-US">
                <a:latin typeface="Arial" charset="0"/>
              </a:rPr>
              <a:t>(higher is better)</a:t>
            </a:r>
          </a:p>
        </p:txBody>
      </p:sp>
      <p:sp>
        <p:nvSpPr>
          <p:cNvPr id="51336" name="Line 136"/>
          <p:cNvSpPr>
            <a:spLocks noChangeShapeType="1"/>
          </p:cNvSpPr>
          <p:nvPr/>
        </p:nvSpPr>
        <p:spPr bwMode="auto">
          <a:xfrm flipV="1">
            <a:off x="533400" y="3581400"/>
            <a:ext cx="28956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Process Selection Matrix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Process selection for a plastic pallet</a:t>
            </a:r>
          </a:p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38916" name="Group 4"/>
          <p:cNvGraphicFramePr>
            <a:graphicFrameLocks noGrp="1"/>
          </p:cNvGraphicFramePr>
          <p:nvPr/>
        </p:nvGraphicFramePr>
        <p:xfrm>
          <a:off x="2057400" y="2362200"/>
          <a:ext cx="6934200" cy="4144011"/>
        </p:xfrm>
        <a:graphic>
          <a:graphicData uri="http://schemas.openxmlformats.org/drawingml/2006/table">
            <a:tbl>
              <a:tblPr/>
              <a:tblGrid>
                <a:gridCol w="800100"/>
                <a:gridCol w="544513"/>
                <a:gridCol w="817562"/>
                <a:gridCol w="581025"/>
                <a:gridCol w="782638"/>
                <a:gridCol w="588962"/>
                <a:gridCol w="773113"/>
                <a:gridCol w="560387"/>
                <a:gridCol w="803275"/>
                <a:gridCol w="682625"/>
              </a:tblGrid>
              <a:tr h="2540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Processes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1: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Ribs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2: Net shape/no assembly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3: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Short Cycle Time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4: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Injection molding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66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Thermo-forming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44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Roto-molding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Casting/ Foaming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61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Extrusion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41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2357" name="Picture 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1676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58" name="Text Box 134"/>
          <p:cNvSpPr txBox="1">
            <a:spLocks noChangeArrowheads="1"/>
          </p:cNvSpPr>
          <p:nvPr/>
        </p:nvSpPr>
        <p:spPr bwMode="auto">
          <a:xfrm>
            <a:off x="212725" y="514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2359" name="Text Box 135"/>
          <p:cNvSpPr txBox="1">
            <a:spLocks noChangeArrowheads="1"/>
          </p:cNvSpPr>
          <p:nvPr/>
        </p:nvSpPr>
        <p:spPr bwMode="auto">
          <a:xfrm>
            <a:off x="0" y="4648200"/>
            <a:ext cx="184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Total score</a:t>
            </a:r>
          </a:p>
          <a:p>
            <a:r>
              <a:rPr lang="en-US">
                <a:latin typeface="Arial" charset="0"/>
              </a:rPr>
              <a:t>(higher is better)</a:t>
            </a:r>
          </a:p>
        </p:txBody>
      </p:sp>
      <p:sp>
        <p:nvSpPr>
          <p:cNvPr id="52360" name="Line 136"/>
          <p:cNvSpPr>
            <a:spLocks noChangeShapeType="1"/>
          </p:cNvSpPr>
          <p:nvPr/>
        </p:nvSpPr>
        <p:spPr bwMode="auto">
          <a:xfrm flipV="1">
            <a:off x="762000" y="3581400"/>
            <a:ext cx="76200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Process Selection Matrix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Process selection for a plastic pallet</a:t>
            </a:r>
          </a:p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39940" name="Group 4"/>
          <p:cNvGraphicFramePr>
            <a:graphicFrameLocks noGrp="1"/>
          </p:cNvGraphicFramePr>
          <p:nvPr/>
        </p:nvGraphicFramePr>
        <p:xfrm>
          <a:off x="2057400" y="2362200"/>
          <a:ext cx="6934200" cy="4144011"/>
        </p:xfrm>
        <a:graphic>
          <a:graphicData uri="http://schemas.openxmlformats.org/drawingml/2006/table">
            <a:tbl>
              <a:tblPr/>
              <a:tblGrid>
                <a:gridCol w="800100"/>
                <a:gridCol w="544513"/>
                <a:gridCol w="817562"/>
                <a:gridCol w="581025"/>
                <a:gridCol w="782638"/>
                <a:gridCol w="588962"/>
                <a:gridCol w="773113"/>
                <a:gridCol w="560387"/>
                <a:gridCol w="803275"/>
                <a:gridCol w="682625"/>
              </a:tblGrid>
              <a:tr h="2540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Processes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1: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Ribs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2: Net shape/no assembly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3: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Short Cycle Time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Feature 4: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 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Injection molding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Thermo-forming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44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Roto-molding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58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Casting/ Foaming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61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Extrusion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12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41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3381" name="Picture 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1676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82" name="Text Box 134"/>
          <p:cNvSpPr txBox="1">
            <a:spLocks noChangeArrowheads="1"/>
          </p:cNvSpPr>
          <p:nvPr/>
        </p:nvSpPr>
        <p:spPr bwMode="auto">
          <a:xfrm>
            <a:off x="212725" y="514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3383" name="Text Box 135"/>
          <p:cNvSpPr txBox="1">
            <a:spLocks noChangeArrowheads="1"/>
          </p:cNvSpPr>
          <p:nvPr/>
        </p:nvSpPr>
        <p:spPr bwMode="auto">
          <a:xfrm>
            <a:off x="0" y="46482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The best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53384" name="Line 136"/>
          <p:cNvSpPr>
            <a:spLocks noChangeShapeType="1"/>
          </p:cNvSpPr>
          <p:nvPr/>
        </p:nvSpPr>
        <p:spPr bwMode="auto">
          <a:xfrm flipV="1">
            <a:off x="533400" y="3810000"/>
            <a:ext cx="78486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Unique Product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Design example</a:t>
            </a:r>
          </a:p>
        </p:txBody>
      </p:sp>
      <p:pic>
        <p:nvPicPr>
          <p:cNvPr id="40964" name="Picture 4" descr="slide34"/>
          <p:cNvPicPr>
            <a:picLocks noChangeAspect="1" noChangeArrowheads="1"/>
          </p:cNvPicPr>
          <p:nvPr/>
        </p:nvPicPr>
        <p:blipFill>
          <a:blip r:embed="rId2"/>
          <a:srcRect l="2940" r="4921" b="21111"/>
          <a:stretch>
            <a:fillRect/>
          </a:stretch>
        </p:blipFill>
        <p:spPr bwMode="auto">
          <a:xfrm>
            <a:off x="0" y="3505200"/>
            <a:ext cx="39624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slide5"/>
          <p:cNvPicPr>
            <a:picLocks noChangeAspect="1" noChangeArrowheads="1"/>
          </p:cNvPicPr>
          <p:nvPr/>
        </p:nvPicPr>
        <p:blipFill>
          <a:blip r:embed="rId3"/>
          <a:srcRect t="1169" r="5177" b="28078"/>
          <a:stretch>
            <a:fillRect/>
          </a:stretch>
        </p:blipFill>
        <p:spPr bwMode="auto">
          <a:xfrm>
            <a:off x="3943350" y="3505200"/>
            <a:ext cx="520065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How to get inspiration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Logical thinking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Intuitive thinking</a:t>
            </a:r>
          </a:p>
        </p:txBody>
      </p:sp>
      <p:pic>
        <p:nvPicPr>
          <p:cNvPr id="18436" name="Picture 4" descr="Linear And Lateral Arr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819400"/>
            <a:ext cx="511492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3M Comply Product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371600"/>
            <a:ext cx="3733800" cy="457200"/>
            <a:chOff x="288" y="864"/>
            <a:chExt cx="2352" cy="288"/>
          </a:xfrm>
        </p:grpSpPr>
        <p:sp>
          <p:nvSpPr>
            <p:cNvPr id="55562" name="Rectangle 4"/>
            <p:cNvSpPr>
              <a:spLocks noChangeArrowheads="1"/>
            </p:cNvSpPr>
            <p:nvPr/>
          </p:nvSpPr>
          <p:spPr bwMode="auto">
            <a:xfrm>
              <a:off x="288" y="864"/>
              <a:ext cx="235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63" name="Text Box 5"/>
            <p:cNvSpPr txBox="1">
              <a:spLocks noChangeArrowheads="1"/>
            </p:cNvSpPr>
            <p:nvPr/>
          </p:nvSpPr>
          <p:spPr bwMode="auto">
            <a:xfrm>
              <a:off x="614" y="892"/>
              <a:ext cx="11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Plastic Sheet (PE)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181600" y="762000"/>
            <a:ext cx="3733800" cy="1447800"/>
            <a:chOff x="3264" y="432"/>
            <a:chExt cx="2352" cy="912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264" y="672"/>
              <a:ext cx="2352" cy="672"/>
              <a:chOff x="288" y="3312"/>
              <a:chExt cx="2352" cy="672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88" y="3504"/>
                <a:ext cx="2352" cy="480"/>
                <a:chOff x="288" y="2976"/>
                <a:chExt cx="2352" cy="480"/>
              </a:xfrm>
            </p:grpSpPr>
            <p:sp>
              <p:nvSpPr>
                <p:cNvPr id="55517" name="Freeform 9"/>
                <p:cNvSpPr>
                  <a:spLocks/>
                </p:cNvSpPr>
                <p:nvPr/>
              </p:nvSpPr>
              <p:spPr bwMode="auto">
                <a:xfrm>
                  <a:off x="432" y="3168"/>
                  <a:ext cx="192" cy="168"/>
                </a:xfrm>
                <a:custGeom>
                  <a:avLst/>
                  <a:gdLst>
                    <a:gd name="T0" fmla="*/ 0 w 192"/>
                    <a:gd name="T1" fmla="*/ 0 h 168"/>
                    <a:gd name="T2" fmla="*/ 48 w 192"/>
                    <a:gd name="T3" fmla="*/ 144 h 168"/>
                    <a:gd name="T4" fmla="*/ 144 w 192"/>
                    <a:gd name="T5" fmla="*/ 144 h 168"/>
                    <a:gd name="T6" fmla="*/ 192 w 192"/>
                    <a:gd name="T7" fmla="*/ 0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168"/>
                    <a:gd name="T14" fmla="*/ 192 w 192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168">
                      <a:moveTo>
                        <a:pt x="0" y="0"/>
                      </a:moveTo>
                      <a:cubicBezTo>
                        <a:pt x="12" y="60"/>
                        <a:pt x="24" y="120"/>
                        <a:pt x="48" y="144"/>
                      </a:cubicBezTo>
                      <a:cubicBezTo>
                        <a:pt x="72" y="168"/>
                        <a:pt x="120" y="168"/>
                        <a:pt x="144" y="144"/>
                      </a:cubicBezTo>
                      <a:cubicBezTo>
                        <a:pt x="168" y="120"/>
                        <a:pt x="184" y="24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18" name="Freeform 10"/>
                <p:cNvSpPr>
                  <a:spLocks/>
                </p:cNvSpPr>
                <p:nvPr/>
              </p:nvSpPr>
              <p:spPr bwMode="auto">
                <a:xfrm>
                  <a:off x="912" y="3168"/>
                  <a:ext cx="192" cy="168"/>
                </a:xfrm>
                <a:custGeom>
                  <a:avLst/>
                  <a:gdLst>
                    <a:gd name="T0" fmla="*/ 0 w 192"/>
                    <a:gd name="T1" fmla="*/ 0 h 168"/>
                    <a:gd name="T2" fmla="*/ 48 w 192"/>
                    <a:gd name="T3" fmla="*/ 144 h 168"/>
                    <a:gd name="T4" fmla="*/ 144 w 192"/>
                    <a:gd name="T5" fmla="*/ 144 h 168"/>
                    <a:gd name="T6" fmla="*/ 192 w 192"/>
                    <a:gd name="T7" fmla="*/ 0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168"/>
                    <a:gd name="T14" fmla="*/ 192 w 192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168">
                      <a:moveTo>
                        <a:pt x="0" y="0"/>
                      </a:moveTo>
                      <a:cubicBezTo>
                        <a:pt x="12" y="60"/>
                        <a:pt x="24" y="120"/>
                        <a:pt x="48" y="144"/>
                      </a:cubicBezTo>
                      <a:cubicBezTo>
                        <a:pt x="72" y="168"/>
                        <a:pt x="120" y="168"/>
                        <a:pt x="144" y="144"/>
                      </a:cubicBezTo>
                      <a:cubicBezTo>
                        <a:pt x="168" y="120"/>
                        <a:pt x="184" y="24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19" name="Freeform 11"/>
                <p:cNvSpPr>
                  <a:spLocks/>
                </p:cNvSpPr>
                <p:nvPr/>
              </p:nvSpPr>
              <p:spPr bwMode="auto">
                <a:xfrm>
                  <a:off x="1440" y="3168"/>
                  <a:ext cx="192" cy="168"/>
                </a:xfrm>
                <a:custGeom>
                  <a:avLst/>
                  <a:gdLst>
                    <a:gd name="T0" fmla="*/ 0 w 192"/>
                    <a:gd name="T1" fmla="*/ 0 h 168"/>
                    <a:gd name="T2" fmla="*/ 48 w 192"/>
                    <a:gd name="T3" fmla="*/ 144 h 168"/>
                    <a:gd name="T4" fmla="*/ 144 w 192"/>
                    <a:gd name="T5" fmla="*/ 144 h 168"/>
                    <a:gd name="T6" fmla="*/ 192 w 192"/>
                    <a:gd name="T7" fmla="*/ 0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168"/>
                    <a:gd name="T14" fmla="*/ 192 w 192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168">
                      <a:moveTo>
                        <a:pt x="0" y="0"/>
                      </a:moveTo>
                      <a:cubicBezTo>
                        <a:pt x="12" y="60"/>
                        <a:pt x="24" y="120"/>
                        <a:pt x="48" y="144"/>
                      </a:cubicBezTo>
                      <a:cubicBezTo>
                        <a:pt x="72" y="168"/>
                        <a:pt x="120" y="168"/>
                        <a:pt x="144" y="144"/>
                      </a:cubicBezTo>
                      <a:cubicBezTo>
                        <a:pt x="168" y="120"/>
                        <a:pt x="184" y="24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20" name="Freeform 12"/>
                <p:cNvSpPr>
                  <a:spLocks/>
                </p:cNvSpPr>
                <p:nvPr/>
              </p:nvSpPr>
              <p:spPr bwMode="auto">
                <a:xfrm>
                  <a:off x="2016" y="3168"/>
                  <a:ext cx="192" cy="168"/>
                </a:xfrm>
                <a:custGeom>
                  <a:avLst/>
                  <a:gdLst>
                    <a:gd name="T0" fmla="*/ 0 w 192"/>
                    <a:gd name="T1" fmla="*/ 0 h 168"/>
                    <a:gd name="T2" fmla="*/ 48 w 192"/>
                    <a:gd name="T3" fmla="*/ 144 h 168"/>
                    <a:gd name="T4" fmla="*/ 144 w 192"/>
                    <a:gd name="T5" fmla="*/ 144 h 168"/>
                    <a:gd name="T6" fmla="*/ 192 w 192"/>
                    <a:gd name="T7" fmla="*/ 0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168"/>
                    <a:gd name="T14" fmla="*/ 192 w 192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168">
                      <a:moveTo>
                        <a:pt x="0" y="0"/>
                      </a:moveTo>
                      <a:cubicBezTo>
                        <a:pt x="12" y="60"/>
                        <a:pt x="24" y="120"/>
                        <a:pt x="48" y="144"/>
                      </a:cubicBezTo>
                      <a:cubicBezTo>
                        <a:pt x="72" y="168"/>
                        <a:pt x="120" y="168"/>
                        <a:pt x="144" y="144"/>
                      </a:cubicBezTo>
                      <a:cubicBezTo>
                        <a:pt x="168" y="120"/>
                        <a:pt x="184" y="24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21" name="Line 13"/>
                <p:cNvSpPr>
                  <a:spLocks noChangeShapeType="1"/>
                </p:cNvSpPr>
                <p:nvPr/>
              </p:nvSpPr>
              <p:spPr bwMode="auto">
                <a:xfrm>
                  <a:off x="288" y="316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2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640" y="316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2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88" y="316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24" name="Oval 16"/>
                <p:cNvSpPr>
                  <a:spLocks noChangeArrowheads="1"/>
                </p:cNvSpPr>
                <p:nvPr/>
              </p:nvSpPr>
              <p:spPr bwMode="auto">
                <a:xfrm>
                  <a:off x="480" y="32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25" name="Oval 17"/>
                <p:cNvSpPr>
                  <a:spLocks noChangeArrowheads="1"/>
                </p:cNvSpPr>
                <p:nvPr/>
              </p:nvSpPr>
              <p:spPr bwMode="auto">
                <a:xfrm>
                  <a:off x="528" y="321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26" name="Oval 18"/>
                <p:cNvSpPr>
                  <a:spLocks noChangeArrowheads="1"/>
                </p:cNvSpPr>
                <p:nvPr/>
              </p:nvSpPr>
              <p:spPr bwMode="auto">
                <a:xfrm>
                  <a:off x="480" y="321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27" name="Oval 19"/>
                <p:cNvSpPr>
                  <a:spLocks noChangeArrowheads="1"/>
                </p:cNvSpPr>
                <p:nvPr/>
              </p:nvSpPr>
              <p:spPr bwMode="auto">
                <a:xfrm>
                  <a:off x="960" y="32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28" name="Oval 20"/>
                <p:cNvSpPr>
                  <a:spLocks noChangeArrowheads="1"/>
                </p:cNvSpPr>
                <p:nvPr/>
              </p:nvSpPr>
              <p:spPr bwMode="auto">
                <a:xfrm>
                  <a:off x="960" y="321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29" name="Oval 21"/>
                <p:cNvSpPr>
                  <a:spLocks noChangeArrowheads="1"/>
                </p:cNvSpPr>
                <p:nvPr/>
              </p:nvSpPr>
              <p:spPr bwMode="auto">
                <a:xfrm>
                  <a:off x="1008" y="321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30" name="Oval 22"/>
                <p:cNvSpPr>
                  <a:spLocks noChangeArrowheads="1"/>
                </p:cNvSpPr>
                <p:nvPr/>
              </p:nvSpPr>
              <p:spPr bwMode="auto">
                <a:xfrm>
                  <a:off x="1488" y="316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31" name="Oval 23"/>
                <p:cNvSpPr>
                  <a:spLocks noChangeArrowheads="1"/>
                </p:cNvSpPr>
                <p:nvPr/>
              </p:nvSpPr>
              <p:spPr bwMode="auto">
                <a:xfrm>
                  <a:off x="1536" y="32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32" name="Oval 24"/>
                <p:cNvSpPr>
                  <a:spLocks noChangeArrowheads="1"/>
                </p:cNvSpPr>
                <p:nvPr/>
              </p:nvSpPr>
              <p:spPr bwMode="auto">
                <a:xfrm>
                  <a:off x="1584" y="316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33" name="Oval 25"/>
                <p:cNvSpPr>
                  <a:spLocks noChangeArrowheads="1"/>
                </p:cNvSpPr>
                <p:nvPr/>
              </p:nvSpPr>
              <p:spPr bwMode="auto">
                <a:xfrm>
                  <a:off x="2064" y="32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34" name="Oval 26"/>
                <p:cNvSpPr>
                  <a:spLocks noChangeArrowheads="1"/>
                </p:cNvSpPr>
                <p:nvPr/>
              </p:nvSpPr>
              <p:spPr bwMode="auto">
                <a:xfrm>
                  <a:off x="2112" y="321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35" name="Oval 27"/>
                <p:cNvSpPr>
                  <a:spLocks noChangeArrowheads="1"/>
                </p:cNvSpPr>
                <p:nvPr/>
              </p:nvSpPr>
              <p:spPr bwMode="auto">
                <a:xfrm>
                  <a:off x="2064" y="321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36" name="Oval 28"/>
                <p:cNvSpPr>
                  <a:spLocks noChangeArrowheads="1"/>
                </p:cNvSpPr>
                <p:nvPr/>
              </p:nvSpPr>
              <p:spPr bwMode="auto">
                <a:xfrm>
                  <a:off x="1488" y="32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37" name="Oval 29"/>
                <p:cNvSpPr>
                  <a:spLocks noChangeArrowheads="1"/>
                </p:cNvSpPr>
                <p:nvPr/>
              </p:nvSpPr>
              <p:spPr bwMode="auto">
                <a:xfrm>
                  <a:off x="1008" y="316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38" name="Oval 30"/>
                <p:cNvSpPr>
                  <a:spLocks noChangeArrowheads="1"/>
                </p:cNvSpPr>
                <p:nvPr/>
              </p:nvSpPr>
              <p:spPr bwMode="auto">
                <a:xfrm>
                  <a:off x="1536" y="321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39" name="Oval 31"/>
                <p:cNvSpPr>
                  <a:spLocks noChangeArrowheads="1"/>
                </p:cNvSpPr>
                <p:nvPr/>
              </p:nvSpPr>
              <p:spPr bwMode="auto">
                <a:xfrm>
                  <a:off x="2112" y="316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40" name="Oval 32"/>
                <p:cNvSpPr>
                  <a:spLocks noChangeArrowheads="1"/>
                </p:cNvSpPr>
                <p:nvPr/>
              </p:nvSpPr>
              <p:spPr bwMode="auto">
                <a:xfrm>
                  <a:off x="528" y="32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4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544" y="31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4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544" y="297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4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352" y="297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44" name="Line 36"/>
                <p:cNvSpPr>
                  <a:spLocks noChangeShapeType="1"/>
                </p:cNvSpPr>
                <p:nvPr/>
              </p:nvSpPr>
              <p:spPr bwMode="auto">
                <a:xfrm>
                  <a:off x="2352" y="297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4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2208" y="316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4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920" y="31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4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920" y="302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4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776" y="302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49" name="Line 41"/>
                <p:cNvSpPr>
                  <a:spLocks noChangeShapeType="1"/>
                </p:cNvSpPr>
                <p:nvPr/>
              </p:nvSpPr>
              <p:spPr bwMode="auto">
                <a:xfrm>
                  <a:off x="1776" y="302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5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632" y="316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51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344" y="31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5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344" y="297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53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48" y="29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54" name="Line 46"/>
                <p:cNvSpPr>
                  <a:spLocks noChangeShapeType="1"/>
                </p:cNvSpPr>
                <p:nvPr/>
              </p:nvSpPr>
              <p:spPr bwMode="auto">
                <a:xfrm>
                  <a:off x="1248" y="297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5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104" y="316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5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816" y="31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5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5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672" y="29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59" name="Line 51"/>
                <p:cNvSpPr>
                  <a:spLocks noChangeShapeType="1"/>
                </p:cNvSpPr>
                <p:nvPr/>
              </p:nvSpPr>
              <p:spPr bwMode="auto">
                <a:xfrm>
                  <a:off x="672" y="297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624" y="316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561" name="Line 53"/>
                <p:cNvSpPr>
                  <a:spLocks noChangeShapeType="1"/>
                </p:cNvSpPr>
                <p:nvPr/>
              </p:nvSpPr>
              <p:spPr bwMode="auto">
                <a:xfrm>
                  <a:off x="288" y="345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5516" name="Freeform 54" descr="Light upward diagonal"/>
              <p:cNvSpPr>
                <a:spLocks/>
              </p:cNvSpPr>
              <p:nvPr/>
            </p:nvSpPr>
            <p:spPr bwMode="auto">
              <a:xfrm>
                <a:off x="288" y="3312"/>
                <a:ext cx="2352" cy="432"/>
              </a:xfrm>
              <a:custGeom>
                <a:avLst/>
                <a:gdLst>
                  <a:gd name="T0" fmla="*/ 0 w 2352"/>
                  <a:gd name="T1" fmla="*/ 384 h 432"/>
                  <a:gd name="T2" fmla="*/ 0 w 2352"/>
                  <a:gd name="T3" fmla="*/ 0 h 432"/>
                  <a:gd name="T4" fmla="*/ 2352 w 2352"/>
                  <a:gd name="T5" fmla="*/ 0 h 432"/>
                  <a:gd name="T6" fmla="*/ 2352 w 2352"/>
                  <a:gd name="T7" fmla="*/ 384 h 432"/>
                  <a:gd name="T8" fmla="*/ 2256 w 2352"/>
                  <a:gd name="T9" fmla="*/ 384 h 432"/>
                  <a:gd name="T10" fmla="*/ 2256 w 2352"/>
                  <a:gd name="T11" fmla="*/ 192 h 432"/>
                  <a:gd name="T12" fmla="*/ 2064 w 2352"/>
                  <a:gd name="T13" fmla="*/ 192 h 432"/>
                  <a:gd name="T14" fmla="*/ 2064 w 2352"/>
                  <a:gd name="T15" fmla="*/ 384 h 432"/>
                  <a:gd name="T16" fmla="*/ 1920 w 2352"/>
                  <a:gd name="T17" fmla="*/ 384 h 432"/>
                  <a:gd name="T18" fmla="*/ 1872 w 2352"/>
                  <a:gd name="T19" fmla="*/ 432 h 432"/>
                  <a:gd name="T20" fmla="*/ 1728 w 2352"/>
                  <a:gd name="T21" fmla="*/ 432 h 432"/>
                  <a:gd name="T22" fmla="*/ 1632 w 2352"/>
                  <a:gd name="T23" fmla="*/ 384 h 432"/>
                  <a:gd name="T24" fmla="*/ 1632 w 2352"/>
                  <a:gd name="T25" fmla="*/ 240 h 432"/>
                  <a:gd name="T26" fmla="*/ 1488 w 2352"/>
                  <a:gd name="T27" fmla="*/ 240 h 432"/>
                  <a:gd name="T28" fmla="*/ 1488 w 2352"/>
                  <a:gd name="T29" fmla="*/ 384 h 432"/>
                  <a:gd name="T30" fmla="*/ 1344 w 2352"/>
                  <a:gd name="T31" fmla="*/ 384 h 432"/>
                  <a:gd name="T32" fmla="*/ 1152 w 2352"/>
                  <a:gd name="T33" fmla="*/ 432 h 432"/>
                  <a:gd name="T34" fmla="*/ 1056 w 2352"/>
                  <a:gd name="T35" fmla="*/ 384 h 432"/>
                  <a:gd name="T36" fmla="*/ 1056 w 2352"/>
                  <a:gd name="T37" fmla="*/ 192 h 432"/>
                  <a:gd name="T38" fmla="*/ 960 w 2352"/>
                  <a:gd name="T39" fmla="*/ 192 h 432"/>
                  <a:gd name="T40" fmla="*/ 960 w 2352"/>
                  <a:gd name="T41" fmla="*/ 384 h 432"/>
                  <a:gd name="T42" fmla="*/ 816 w 2352"/>
                  <a:gd name="T43" fmla="*/ 384 h 432"/>
                  <a:gd name="T44" fmla="*/ 768 w 2352"/>
                  <a:gd name="T45" fmla="*/ 432 h 432"/>
                  <a:gd name="T46" fmla="*/ 624 w 2352"/>
                  <a:gd name="T47" fmla="*/ 384 h 432"/>
                  <a:gd name="T48" fmla="*/ 528 w 2352"/>
                  <a:gd name="T49" fmla="*/ 384 h 432"/>
                  <a:gd name="T50" fmla="*/ 528 w 2352"/>
                  <a:gd name="T51" fmla="*/ 192 h 432"/>
                  <a:gd name="T52" fmla="*/ 384 w 2352"/>
                  <a:gd name="T53" fmla="*/ 192 h 432"/>
                  <a:gd name="T54" fmla="*/ 384 w 2352"/>
                  <a:gd name="T55" fmla="*/ 384 h 432"/>
                  <a:gd name="T56" fmla="*/ 288 w 2352"/>
                  <a:gd name="T57" fmla="*/ 432 h 432"/>
                  <a:gd name="T58" fmla="*/ 144 w 2352"/>
                  <a:gd name="T59" fmla="*/ 432 h 432"/>
                  <a:gd name="T60" fmla="*/ 0 w 2352"/>
                  <a:gd name="T61" fmla="*/ 384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2"/>
                  <a:gd name="T94" fmla="*/ 0 h 432"/>
                  <a:gd name="T95" fmla="*/ 2352 w 2352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2" h="432">
                    <a:moveTo>
                      <a:pt x="0" y="384"/>
                    </a:moveTo>
                    <a:lnTo>
                      <a:pt x="0" y="0"/>
                    </a:lnTo>
                    <a:lnTo>
                      <a:pt x="2352" y="0"/>
                    </a:lnTo>
                    <a:lnTo>
                      <a:pt x="2352" y="384"/>
                    </a:lnTo>
                    <a:lnTo>
                      <a:pt x="2256" y="384"/>
                    </a:lnTo>
                    <a:lnTo>
                      <a:pt x="2256" y="192"/>
                    </a:lnTo>
                    <a:lnTo>
                      <a:pt x="2064" y="192"/>
                    </a:lnTo>
                    <a:lnTo>
                      <a:pt x="2064" y="384"/>
                    </a:lnTo>
                    <a:lnTo>
                      <a:pt x="1920" y="384"/>
                    </a:lnTo>
                    <a:lnTo>
                      <a:pt x="1872" y="432"/>
                    </a:lnTo>
                    <a:lnTo>
                      <a:pt x="1728" y="432"/>
                    </a:lnTo>
                    <a:lnTo>
                      <a:pt x="1632" y="384"/>
                    </a:lnTo>
                    <a:lnTo>
                      <a:pt x="1632" y="240"/>
                    </a:lnTo>
                    <a:lnTo>
                      <a:pt x="1488" y="240"/>
                    </a:lnTo>
                    <a:lnTo>
                      <a:pt x="1488" y="384"/>
                    </a:lnTo>
                    <a:lnTo>
                      <a:pt x="1344" y="384"/>
                    </a:lnTo>
                    <a:lnTo>
                      <a:pt x="1152" y="432"/>
                    </a:lnTo>
                    <a:lnTo>
                      <a:pt x="1056" y="384"/>
                    </a:lnTo>
                    <a:lnTo>
                      <a:pt x="1056" y="192"/>
                    </a:lnTo>
                    <a:lnTo>
                      <a:pt x="960" y="192"/>
                    </a:lnTo>
                    <a:lnTo>
                      <a:pt x="960" y="384"/>
                    </a:lnTo>
                    <a:lnTo>
                      <a:pt x="816" y="384"/>
                    </a:lnTo>
                    <a:lnTo>
                      <a:pt x="768" y="432"/>
                    </a:lnTo>
                    <a:lnTo>
                      <a:pt x="624" y="384"/>
                    </a:lnTo>
                    <a:lnTo>
                      <a:pt x="528" y="384"/>
                    </a:lnTo>
                    <a:lnTo>
                      <a:pt x="528" y="192"/>
                    </a:lnTo>
                    <a:lnTo>
                      <a:pt x="384" y="192"/>
                    </a:lnTo>
                    <a:lnTo>
                      <a:pt x="384" y="384"/>
                    </a:lnTo>
                    <a:lnTo>
                      <a:pt x="288" y="432"/>
                    </a:lnTo>
                    <a:lnTo>
                      <a:pt x="144" y="432"/>
                    </a:lnTo>
                    <a:lnTo>
                      <a:pt x="0" y="384"/>
                    </a:lnTo>
                    <a:close/>
                  </a:path>
                </a:pathLst>
              </a:custGeom>
              <a:pattFill prst="ltUpDiag">
                <a:fgClr>
                  <a:srgbClr val="9B80FC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514" name="Text Box 55"/>
            <p:cNvSpPr txBox="1">
              <a:spLocks noChangeArrowheads="1"/>
            </p:cNvSpPr>
            <p:nvPr/>
          </p:nvSpPr>
          <p:spPr bwMode="auto">
            <a:xfrm>
              <a:off x="3590" y="432"/>
              <a:ext cx="14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Covered with adhesive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04800" y="2133600"/>
            <a:ext cx="4125913" cy="1006475"/>
            <a:chOff x="192" y="1344"/>
            <a:chExt cx="2599" cy="634"/>
          </a:xfrm>
        </p:grpSpPr>
        <p:sp>
          <p:nvSpPr>
            <p:cNvPr id="55496" name="Freeform 57"/>
            <p:cNvSpPr>
              <a:spLocks/>
            </p:cNvSpPr>
            <p:nvPr/>
          </p:nvSpPr>
          <p:spPr bwMode="auto">
            <a:xfrm>
              <a:off x="442" y="1690"/>
              <a:ext cx="192" cy="168"/>
            </a:xfrm>
            <a:custGeom>
              <a:avLst/>
              <a:gdLst>
                <a:gd name="T0" fmla="*/ 0 w 192"/>
                <a:gd name="T1" fmla="*/ 0 h 168"/>
                <a:gd name="T2" fmla="*/ 48 w 192"/>
                <a:gd name="T3" fmla="*/ 144 h 168"/>
                <a:gd name="T4" fmla="*/ 144 w 192"/>
                <a:gd name="T5" fmla="*/ 144 h 168"/>
                <a:gd name="T6" fmla="*/ 192 w 19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68"/>
                <a:gd name="T14" fmla="*/ 192 w 19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68">
                  <a:moveTo>
                    <a:pt x="0" y="0"/>
                  </a:moveTo>
                  <a:cubicBezTo>
                    <a:pt x="12" y="60"/>
                    <a:pt x="24" y="120"/>
                    <a:pt x="48" y="144"/>
                  </a:cubicBezTo>
                  <a:cubicBezTo>
                    <a:pt x="72" y="168"/>
                    <a:pt x="120" y="168"/>
                    <a:pt x="144" y="144"/>
                  </a:cubicBezTo>
                  <a:cubicBezTo>
                    <a:pt x="168" y="120"/>
                    <a:pt x="184" y="24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97" name="Freeform 58"/>
            <p:cNvSpPr>
              <a:spLocks/>
            </p:cNvSpPr>
            <p:nvPr/>
          </p:nvSpPr>
          <p:spPr bwMode="auto">
            <a:xfrm>
              <a:off x="922" y="1690"/>
              <a:ext cx="192" cy="168"/>
            </a:xfrm>
            <a:custGeom>
              <a:avLst/>
              <a:gdLst>
                <a:gd name="T0" fmla="*/ 0 w 192"/>
                <a:gd name="T1" fmla="*/ 0 h 168"/>
                <a:gd name="T2" fmla="*/ 48 w 192"/>
                <a:gd name="T3" fmla="*/ 144 h 168"/>
                <a:gd name="T4" fmla="*/ 144 w 192"/>
                <a:gd name="T5" fmla="*/ 144 h 168"/>
                <a:gd name="T6" fmla="*/ 192 w 19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68"/>
                <a:gd name="T14" fmla="*/ 192 w 19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68">
                  <a:moveTo>
                    <a:pt x="0" y="0"/>
                  </a:moveTo>
                  <a:cubicBezTo>
                    <a:pt x="12" y="60"/>
                    <a:pt x="24" y="120"/>
                    <a:pt x="48" y="144"/>
                  </a:cubicBezTo>
                  <a:cubicBezTo>
                    <a:pt x="72" y="168"/>
                    <a:pt x="120" y="168"/>
                    <a:pt x="144" y="144"/>
                  </a:cubicBezTo>
                  <a:cubicBezTo>
                    <a:pt x="168" y="120"/>
                    <a:pt x="184" y="24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98" name="Freeform 59"/>
            <p:cNvSpPr>
              <a:spLocks/>
            </p:cNvSpPr>
            <p:nvPr/>
          </p:nvSpPr>
          <p:spPr bwMode="auto">
            <a:xfrm>
              <a:off x="1450" y="1690"/>
              <a:ext cx="192" cy="168"/>
            </a:xfrm>
            <a:custGeom>
              <a:avLst/>
              <a:gdLst>
                <a:gd name="T0" fmla="*/ 0 w 192"/>
                <a:gd name="T1" fmla="*/ 0 h 168"/>
                <a:gd name="T2" fmla="*/ 48 w 192"/>
                <a:gd name="T3" fmla="*/ 144 h 168"/>
                <a:gd name="T4" fmla="*/ 144 w 192"/>
                <a:gd name="T5" fmla="*/ 144 h 168"/>
                <a:gd name="T6" fmla="*/ 192 w 19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68"/>
                <a:gd name="T14" fmla="*/ 192 w 19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68">
                  <a:moveTo>
                    <a:pt x="0" y="0"/>
                  </a:moveTo>
                  <a:cubicBezTo>
                    <a:pt x="12" y="60"/>
                    <a:pt x="24" y="120"/>
                    <a:pt x="48" y="144"/>
                  </a:cubicBezTo>
                  <a:cubicBezTo>
                    <a:pt x="72" y="168"/>
                    <a:pt x="120" y="168"/>
                    <a:pt x="144" y="144"/>
                  </a:cubicBezTo>
                  <a:cubicBezTo>
                    <a:pt x="168" y="120"/>
                    <a:pt x="184" y="24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99" name="Freeform 60"/>
            <p:cNvSpPr>
              <a:spLocks/>
            </p:cNvSpPr>
            <p:nvPr/>
          </p:nvSpPr>
          <p:spPr bwMode="auto">
            <a:xfrm>
              <a:off x="2026" y="1690"/>
              <a:ext cx="192" cy="168"/>
            </a:xfrm>
            <a:custGeom>
              <a:avLst/>
              <a:gdLst>
                <a:gd name="T0" fmla="*/ 0 w 192"/>
                <a:gd name="T1" fmla="*/ 0 h 168"/>
                <a:gd name="T2" fmla="*/ 48 w 192"/>
                <a:gd name="T3" fmla="*/ 144 h 168"/>
                <a:gd name="T4" fmla="*/ 144 w 192"/>
                <a:gd name="T5" fmla="*/ 144 h 168"/>
                <a:gd name="T6" fmla="*/ 192 w 19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68"/>
                <a:gd name="T14" fmla="*/ 192 w 19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68">
                  <a:moveTo>
                    <a:pt x="0" y="0"/>
                  </a:moveTo>
                  <a:cubicBezTo>
                    <a:pt x="12" y="60"/>
                    <a:pt x="24" y="120"/>
                    <a:pt x="48" y="144"/>
                  </a:cubicBezTo>
                  <a:cubicBezTo>
                    <a:pt x="72" y="168"/>
                    <a:pt x="120" y="168"/>
                    <a:pt x="144" y="144"/>
                  </a:cubicBezTo>
                  <a:cubicBezTo>
                    <a:pt x="168" y="120"/>
                    <a:pt x="184" y="24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0" name="Line 61"/>
            <p:cNvSpPr>
              <a:spLocks noChangeShapeType="1"/>
            </p:cNvSpPr>
            <p:nvPr/>
          </p:nvSpPr>
          <p:spPr bwMode="auto">
            <a:xfrm>
              <a:off x="298" y="169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1" name="Line 62"/>
            <p:cNvSpPr>
              <a:spLocks noChangeShapeType="1"/>
            </p:cNvSpPr>
            <p:nvPr/>
          </p:nvSpPr>
          <p:spPr bwMode="auto">
            <a:xfrm>
              <a:off x="298" y="197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2" name="Line 63"/>
            <p:cNvSpPr>
              <a:spLocks noChangeShapeType="1"/>
            </p:cNvSpPr>
            <p:nvPr/>
          </p:nvSpPr>
          <p:spPr bwMode="auto">
            <a:xfrm flipV="1">
              <a:off x="2650" y="169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3" name="Line 64"/>
            <p:cNvSpPr>
              <a:spLocks noChangeShapeType="1"/>
            </p:cNvSpPr>
            <p:nvPr/>
          </p:nvSpPr>
          <p:spPr bwMode="auto">
            <a:xfrm flipH="1">
              <a:off x="2218" y="169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4" name="Line 65"/>
            <p:cNvSpPr>
              <a:spLocks noChangeShapeType="1"/>
            </p:cNvSpPr>
            <p:nvPr/>
          </p:nvSpPr>
          <p:spPr bwMode="auto">
            <a:xfrm flipH="1">
              <a:off x="1642" y="169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5" name="Line 66"/>
            <p:cNvSpPr>
              <a:spLocks noChangeShapeType="1"/>
            </p:cNvSpPr>
            <p:nvPr/>
          </p:nvSpPr>
          <p:spPr bwMode="auto">
            <a:xfrm flipH="1">
              <a:off x="110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6" name="Line 67"/>
            <p:cNvSpPr>
              <a:spLocks noChangeShapeType="1"/>
            </p:cNvSpPr>
            <p:nvPr/>
          </p:nvSpPr>
          <p:spPr bwMode="auto">
            <a:xfrm flipH="1">
              <a:off x="634" y="169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7" name="Line 68"/>
            <p:cNvSpPr>
              <a:spLocks noChangeShapeType="1"/>
            </p:cNvSpPr>
            <p:nvPr/>
          </p:nvSpPr>
          <p:spPr bwMode="auto">
            <a:xfrm flipH="1">
              <a:off x="298" y="169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8" name="Text Box 69"/>
            <p:cNvSpPr txBox="1">
              <a:spLocks noChangeArrowheads="1"/>
            </p:cNvSpPr>
            <p:nvPr/>
          </p:nvSpPr>
          <p:spPr bwMode="auto">
            <a:xfrm>
              <a:off x="192" y="1344"/>
              <a:ext cx="25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Embossed Sheet (ribs connecting to edges)</a:t>
              </a:r>
            </a:p>
          </p:txBody>
        </p:sp>
        <p:sp>
          <p:nvSpPr>
            <p:cNvPr id="55509" name="Line 70"/>
            <p:cNvSpPr>
              <a:spLocks noChangeShapeType="1"/>
            </p:cNvSpPr>
            <p:nvPr/>
          </p:nvSpPr>
          <p:spPr bwMode="auto">
            <a:xfrm>
              <a:off x="1488" y="1536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10" name="Line 71"/>
            <p:cNvSpPr>
              <a:spLocks noChangeShapeType="1"/>
            </p:cNvSpPr>
            <p:nvPr/>
          </p:nvSpPr>
          <p:spPr bwMode="auto">
            <a:xfrm>
              <a:off x="1488" y="153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11" name="Line 72"/>
            <p:cNvSpPr>
              <a:spLocks noChangeShapeType="1"/>
            </p:cNvSpPr>
            <p:nvPr/>
          </p:nvSpPr>
          <p:spPr bwMode="auto">
            <a:xfrm flipH="1">
              <a:off x="960" y="1536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12" name="Line 73"/>
            <p:cNvSpPr>
              <a:spLocks noChangeShapeType="1"/>
            </p:cNvSpPr>
            <p:nvPr/>
          </p:nvSpPr>
          <p:spPr bwMode="auto">
            <a:xfrm flipH="1">
              <a:off x="528" y="1536"/>
              <a:ext cx="96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57200" y="3505200"/>
            <a:ext cx="3733800" cy="990600"/>
            <a:chOff x="288" y="2208"/>
            <a:chExt cx="2352" cy="624"/>
          </a:xfrm>
        </p:grpSpPr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288" y="2544"/>
              <a:ext cx="2352" cy="288"/>
              <a:chOff x="288" y="2256"/>
              <a:chExt cx="2352" cy="288"/>
            </a:xfrm>
          </p:grpSpPr>
          <p:grpSp>
            <p:nvGrpSpPr>
              <p:cNvPr id="9" name="Group 76"/>
              <p:cNvGrpSpPr>
                <a:grpSpLocks/>
              </p:cNvGrpSpPr>
              <p:nvPr/>
            </p:nvGrpSpPr>
            <p:grpSpPr bwMode="auto">
              <a:xfrm>
                <a:off x="288" y="2256"/>
                <a:ext cx="2352" cy="288"/>
                <a:chOff x="288" y="1824"/>
                <a:chExt cx="2352" cy="288"/>
              </a:xfrm>
            </p:grpSpPr>
            <p:sp>
              <p:nvSpPr>
                <p:cNvPr id="55484" name="Freeform 77"/>
                <p:cNvSpPr>
                  <a:spLocks/>
                </p:cNvSpPr>
                <p:nvPr/>
              </p:nvSpPr>
              <p:spPr bwMode="auto">
                <a:xfrm>
                  <a:off x="432" y="1824"/>
                  <a:ext cx="192" cy="168"/>
                </a:xfrm>
                <a:custGeom>
                  <a:avLst/>
                  <a:gdLst>
                    <a:gd name="T0" fmla="*/ 0 w 192"/>
                    <a:gd name="T1" fmla="*/ 0 h 168"/>
                    <a:gd name="T2" fmla="*/ 48 w 192"/>
                    <a:gd name="T3" fmla="*/ 144 h 168"/>
                    <a:gd name="T4" fmla="*/ 144 w 192"/>
                    <a:gd name="T5" fmla="*/ 144 h 168"/>
                    <a:gd name="T6" fmla="*/ 192 w 192"/>
                    <a:gd name="T7" fmla="*/ 0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168"/>
                    <a:gd name="T14" fmla="*/ 192 w 192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168">
                      <a:moveTo>
                        <a:pt x="0" y="0"/>
                      </a:moveTo>
                      <a:cubicBezTo>
                        <a:pt x="12" y="60"/>
                        <a:pt x="24" y="120"/>
                        <a:pt x="48" y="144"/>
                      </a:cubicBezTo>
                      <a:cubicBezTo>
                        <a:pt x="72" y="168"/>
                        <a:pt x="120" y="168"/>
                        <a:pt x="144" y="144"/>
                      </a:cubicBezTo>
                      <a:cubicBezTo>
                        <a:pt x="168" y="120"/>
                        <a:pt x="184" y="24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85" name="Freeform 78"/>
                <p:cNvSpPr>
                  <a:spLocks/>
                </p:cNvSpPr>
                <p:nvPr/>
              </p:nvSpPr>
              <p:spPr bwMode="auto">
                <a:xfrm>
                  <a:off x="912" y="1824"/>
                  <a:ext cx="192" cy="168"/>
                </a:xfrm>
                <a:custGeom>
                  <a:avLst/>
                  <a:gdLst>
                    <a:gd name="T0" fmla="*/ 0 w 192"/>
                    <a:gd name="T1" fmla="*/ 0 h 168"/>
                    <a:gd name="T2" fmla="*/ 48 w 192"/>
                    <a:gd name="T3" fmla="*/ 144 h 168"/>
                    <a:gd name="T4" fmla="*/ 144 w 192"/>
                    <a:gd name="T5" fmla="*/ 144 h 168"/>
                    <a:gd name="T6" fmla="*/ 192 w 192"/>
                    <a:gd name="T7" fmla="*/ 0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168"/>
                    <a:gd name="T14" fmla="*/ 192 w 192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168">
                      <a:moveTo>
                        <a:pt x="0" y="0"/>
                      </a:moveTo>
                      <a:cubicBezTo>
                        <a:pt x="12" y="60"/>
                        <a:pt x="24" y="120"/>
                        <a:pt x="48" y="144"/>
                      </a:cubicBezTo>
                      <a:cubicBezTo>
                        <a:pt x="72" y="168"/>
                        <a:pt x="120" y="168"/>
                        <a:pt x="144" y="144"/>
                      </a:cubicBezTo>
                      <a:cubicBezTo>
                        <a:pt x="168" y="120"/>
                        <a:pt x="184" y="24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86" name="Freeform 79"/>
                <p:cNvSpPr>
                  <a:spLocks/>
                </p:cNvSpPr>
                <p:nvPr/>
              </p:nvSpPr>
              <p:spPr bwMode="auto">
                <a:xfrm>
                  <a:off x="1440" y="1824"/>
                  <a:ext cx="192" cy="168"/>
                </a:xfrm>
                <a:custGeom>
                  <a:avLst/>
                  <a:gdLst>
                    <a:gd name="T0" fmla="*/ 0 w 192"/>
                    <a:gd name="T1" fmla="*/ 0 h 168"/>
                    <a:gd name="T2" fmla="*/ 48 w 192"/>
                    <a:gd name="T3" fmla="*/ 144 h 168"/>
                    <a:gd name="T4" fmla="*/ 144 w 192"/>
                    <a:gd name="T5" fmla="*/ 144 h 168"/>
                    <a:gd name="T6" fmla="*/ 192 w 192"/>
                    <a:gd name="T7" fmla="*/ 0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168"/>
                    <a:gd name="T14" fmla="*/ 192 w 192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168">
                      <a:moveTo>
                        <a:pt x="0" y="0"/>
                      </a:moveTo>
                      <a:cubicBezTo>
                        <a:pt x="12" y="60"/>
                        <a:pt x="24" y="120"/>
                        <a:pt x="48" y="144"/>
                      </a:cubicBezTo>
                      <a:cubicBezTo>
                        <a:pt x="72" y="168"/>
                        <a:pt x="120" y="168"/>
                        <a:pt x="144" y="144"/>
                      </a:cubicBezTo>
                      <a:cubicBezTo>
                        <a:pt x="168" y="120"/>
                        <a:pt x="184" y="24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87" name="Freeform 80"/>
                <p:cNvSpPr>
                  <a:spLocks/>
                </p:cNvSpPr>
                <p:nvPr/>
              </p:nvSpPr>
              <p:spPr bwMode="auto">
                <a:xfrm>
                  <a:off x="2016" y="1824"/>
                  <a:ext cx="192" cy="168"/>
                </a:xfrm>
                <a:custGeom>
                  <a:avLst/>
                  <a:gdLst>
                    <a:gd name="T0" fmla="*/ 0 w 192"/>
                    <a:gd name="T1" fmla="*/ 0 h 168"/>
                    <a:gd name="T2" fmla="*/ 48 w 192"/>
                    <a:gd name="T3" fmla="*/ 144 h 168"/>
                    <a:gd name="T4" fmla="*/ 144 w 192"/>
                    <a:gd name="T5" fmla="*/ 144 h 168"/>
                    <a:gd name="T6" fmla="*/ 192 w 192"/>
                    <a:gd name="T7" fmla="*/ 0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168"/>
                    <a:gd name="T14" fmla="*/ 192 w 192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168">
                      <a:moveTo>
                        <a:pt x="0" y="0"/>
                      </a:moveTo>
                      <a:cubicBezTo>
                        <a:pt x="12" y="60"/>
                        <a:pt x="24" y="120"/>
                        <a:pt x="48" y="144"/>
                      </a:cubicBezTo>
                      <a:cubicBezTo>
                        <a:pt x="72" y="168"/>
                        <a:pt x="120" y="168"/>
                        <a:pt x="144" y="144"/>
                      </a:cubicBezTo>
                      <a:cubicBezTo>
                        <a:pt x="168" y="120"/>
                        <a:pt x="184" y="24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88" name="Line 81"/>
                <p:cNvSpPr>
                  <a:spLocks noChangeShapeType="1"/>
                </p:cNvSpPr>
                <p:nvPr/>
              </p:nvSpPr>
              <p:spPr bwMode="auto">
                <a:xfrm>
                  <a:off x="288" y="182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89" name="Line 82"/>
                <p:cNvSpPr>
                  <a:spLocks noChangeShapeType="1"/>
                </p:cNvSpPr>
                <p:nvPr/>
              </p:nvSpPr>
              <p:spPr bwMode="auto">
                <a:xfrm>
                  <a:off x="288" y="211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90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640" y="182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91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208" y="1824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92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632" y="182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93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104" y="1824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94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624" y="182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495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288" y="182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5467" name="Oval 89"/>
              <p:cNvSpPr>
                <a:spLocks noChangeArrowheads="1"/>
              </p:cNvSpPr>
              <p:nvPr/>
            </p:nvSpPr>
            <p:spPr bwMode="auto">
              <a:xfrm>
                <a:off x="480" y="23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8" name="Oval 90"/>
              <p:cNvSpPr>
                <a:spLocks noChangeArrowheads="1"/>
              </p:cNvSpPr>
              <p:nvPr/>
            </p:nvSpPr>
            <p:spPr bwMode="auto">
              <a:xfrm>
                <a:off x="528" y="23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9" name="Oval 91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0" name="Oval 92"/>
              <p:cNvSpPr>
                <a:spLocks noChangeArrowheads="1"/>
              </p:cNvSpPr>
              <p:nvPr/>
            </p:nvSpPr>
            <p:spPr bwMode="auto">
              <a:xfrm>
                <a:off x="960" y="23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1" name="Oval 93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2" name="Oval 94"/>
              <p:cNvSpPr>
                <a:spLocks noChangeArrowheads="1"/>
              </p:cNvSpPr>
              <p:nvPr/>
            </p:nvSpPr>
            <p:spPr bwMode="auto">
              <a:xfrm>
                <a:off x="1008" y="23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3" name="Oval 95"/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4" name="Oval 96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5" name="Oval 97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6" name="Oval 98"/>
              <p:cNvSpPr>
                <a:spLocks noChangeArrowheads="1"/>
              </p:cNvSpPr>
              <p:nvPr/>
            </p:nvSpPr>
            <p:spPr bwMode="auto">
              <a:xfrm>
                <a:off x="2064" y="23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7" name="Oval 99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8" name="Oval 100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9" name="Oval 101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0" name="Oval 102"/>
              <p:cNvSpPr>
                <a:spLocks noChangeArrowheads="1"/>
              </p:cNvSpPr>
              <p:nvPr/>
            </p:nvSpPr>
            <p:spPr bwMode="auto">
              <a:xfrm>
                <a:off x="1008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1" name="Oval 103"/>
              <p:cNvSpPr>
                <a:spLocks noChangeArrowheads="1"/>
              </p:cNvSpPr>
              <p:nvPr/>
            </p:nvSpPr>
            <p:spPr bwMode="auto">
              <a:xfrm>
                <a:off x="1536" y="23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2" name="Oval 104"/>
              <p:cNvSpPr>
                <a:spLocks noChangeArrowheads="1"/>
              </p:cNvSpPr>
              <p:nvPr/>
            </p:nvSpPr>
            <p:spPr bwMode="auto">
              <a:xfrm>
                <a:off x="2112" y="22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3" name="Oval 105"/>
              <p:cNvSpPr>
                <a:spLocks noChangeArrowheads="1"/>
              </p:cNvSpPr>
              <p:nvPr/>
            </p:nvSpPr>
            <p:spPr bwMode="auto">
              <a:xfrm>
                <a:off x="528" y="23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461" name="Text Box 106"/>
            <p:cNvSpPr txBox="1">
              <a:spLocks noChangeArrowheads="1"/>
            </p:cNvSpPr>
            <p:nvPr/>
          </p:nvSpPr>
          <p:spPr bwMode="auto">
            <a:xfrm>
              <a:off x="288" y="2208"/>
              <a:ext cx="2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Depressions filled with glass spheres</a:t>
              </a:r>
            </a:p>
          </p:txBody>
        </p:sp>
        <p:sp>
          <p:nvSpPr>
            <p:cNvPr id="55462" name="Line 107"/>
            <p:cNvSpPr>
              <a:spLocks noChangeShapeType="1"/>
            </p:cNvSpPr>
            <p:nvPr/>
          </p:nvSpPr>
          <p:spPr bwMode="auto">
            <a:xfrm>
              <a:off x="2016" y="240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63" name="Line 108"/>
            <p:cNvSpPr>
              <a:spLocks noChangeShapeType="1"/>
            </p:cNvSpPr>
            <p:nvPr/>
          </p:nvSpPr>
          <p:spPr bwMode="auto">
            <a:xfrm flipH="1">
              <a:off x="1584" y="2400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64" name="Line 109"/>
            <p:cNvSpPr>
              <a:spLocks noChangeShapeType="1"/>
            </p:cNvSpPr>
            <p:nvPr/>
          </p:nvSpPr>
          <p:spPr bwMode="auto">
            <a:xfrm flipH="1">
              <a:off x="1008" y="2400"/>
              <a:ext cx="100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65" name="Line 110"/>
            <p:cNvSpPr>
              <a:spLocks noChangeShapeType="1"/>
            </p:cNvSpPr>
            <p:nvPr/>
          </p:nvSpPr>
          <p:spPr bwMode="auto">
            <a:xfrm flipH="1">
              <a:off x="528" y="2400"/>
              <a:ext cx="14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131763" y="5029200"/>
            <a:ext cx="4745037" cy="1463675"/>
            <a:chOff x="48" y="2976"/>
            <a:chExt cx="2989" cy="922"/>
          </a:xfrm>
        </p:grpSpPr>
        <p:sp>
          <p:nvSpPr>
            <p:cNvPr id="55410" name="Text Box 112"/>
            <p:cNvSpPr txBox="1">
              <a:spLocks noChangeArrowheads="1"/>
            </p:cNvSpPr>
            <p:nvPr/>
          </p:nvSpPr>
          <p:spPr bwMode="auto">
            <a:xfrm>
              <a:off x="48" y="2976"/>
              <a:ext cx="29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Multiply embossed sheet creating ridges and lands</a:t>
              </a:r>
            </a:p>
          </p:txBody>
        </p:sp>
        <p:grpSp>
          <p:nvGrpSpPr>
            <p:cNvPr id="11" name="Group 113"/>
            <p:cNvGrpSpPr>
              <a:grpSpLocks/>
            </p:cNvGrpSpPr>
            <p:nvPr/>
          </p:nvGrpSpPr>
          <p:grpSpPr bwMode="auto">
            <a:xfrm>
              <a:off x="298" y="3168"/>
              <a:ext cx="2438" cy="730"/>
              <a:chOff x="298" y="3168"/>
              <a:chExt cx="2438" cy="730"/>
            </a:xfrm>
          </p:grpSpPr>
          <p:sp>
            <p:nvSpPr>
              <p:cNvPr id="55412" name="Freeform 114"/>
              <p:cNvSpPr>
                <a:spLocks/>
              </p:cNvSpPr>
              <p:nvPr/>
            </p:nvSpPr>
            <p:spPr bwMode="auto">
              <a:xfrm>
                <a:off x="442" y="3610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3" name="Freeform 115"/>
              <p:cNvSpPr>
                <a:spLocks/>
              </p:cNvSpPr>
              <p:nvPr/>
            </p:nvSpPr>
            <p:spPr bwMode="auto">
              <a:xfrm>
                <a:off x="922" y="3610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4" name="Freeform 116"/>
              <p:cNvSpPr>
                <a:spLocks/>
              </p:cNvSpPr>
              <p:nvPr/>
            </p:nvSpPr>
            <p:spPr bwMode="auto">
              <a:xfrm>
                <a:off x="1450" y="3610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5" name="Freeform 117"/>
              <p:cNvSpPr>
                <a:spLocks/>
              </p:cNvSpPr>
              <p:nvPr/>
            </p:nvSpPr>
            <p:spPr bwMode="auto">
              <a:xfrm>
                <a:off x="2026" y="3610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6" name="Line 118"/>
              <p:cNvSpPr>
                <a:spLocks noChangeShapeType="1"/>
              </p:cNvSpPr>
              <p:nvPr/>
            </p:nvSpPr>
            <p:spPr bwMode="auto">
              <a:xfrm>
                <a:off x="298" y="361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7" name="Line 119"/>
              <p:cNvSpPr>
                <a:spLocks noChangeShapeType="1"/>
              </p:cNvSpPr>
              <p:nvPr/>
            </p:nvSpPr>
            <p:spPr bwMode="auto">
              <a:xfrm flipV="1">
                <a:off x="2650" y="361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8" name="Line 120"/>
              <p:cNvSpPr>
                <a:spLocks noChangeShapeType="1"/>
              </p:cNvSpPr>
              <p:nvPr/>
            </p:nvSpPr>
            <p:spPr bwMode="auto">
              <a:xfrm flipH="1">
                <a:off x="298" y="361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9" name="Oval 121"/>
              <p:cNvSpPr>
                <a:spLocks noChangeArrowheads="1"/>
              </p:cNvSpPr>
              <p:nvPr/>
            </p:nvSpPr>
            <p:spPr bwMode="auto">
              <a:xfrm>
                <a:off x="490" y="370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0" name="Oval 122"/>
              <p:cNvSpPr>
                <a:spLocks noChangeArrowheads="1"/>
              </p:cNvSpPr>
              <p:nvPr/>
            </p:nvSpPr>
            <p:spPr bwMode="auto">
              <a:xfrm>
                <a:off x="538" y="365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1" name="Oval 123"/>
              <p:cNvSpPr>
                <a:spLocks noChangeArrowheads="1"/>
              </p:cNvSpPr>
              <p:nvPr/>
            </p:nvSpPr>
            <p:spPr bwMode="auto">
              <a:xfrm>
                <a:off x="490" y="365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2" name="Oval 124"/>
              <p:cNvSpPr>
                <a:spLocks noChangeArrowheads="1"/>
              </p:cNvSpPr>
              <p:nvPr/>
            </p:nvSpPr>
            <p:spPr bwMode="auto">
              <a:xfrm>
                <a:off x="970" y="370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3" name="Oval 125"/>
              <p:cNvSpPr>
                <a:spLocks noChangeArrowheads="1"/>
              </p:cNvSpPr>
              <p:nvPr/>
            </p:nvSpPr>
            <p:spPr bwMode="auto">
              <a:xfrm>
                <a:off x="970" y="365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4" name="Oval 126"/>
              <p:cNvSpPr>
                <a:spLocks noChangeArrowheads="1"/>
              </p:cNvSpPr>
              <p:nvPr/>
            </p:nvSpPr>
            <p:spPr bwMode="auto">
              <a:xfrm>
                <a:off x="1018" y="365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5" name="Oval 127"/>
              <p:cNvSpPr>
                <a:spLocks noChangeArrowheads="1"/>
              </p:cNvSpPr>
              <p:nvPr/>
            </p:nvSpPr>
            <p:spPr bwMode="auto">
              <a:xfrm>
                <a:off x="1498" y="36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6" name="Oval 128"/>
              <p:cNvSpPr>
                <a:spLocks noChangeArrowheads="1"/>
              </p:cNvSpPr>
              <p:nvPr/>
            </p:nvSpPr>
            <p:spPr bwMode="auto">
              <a:xfrm>
                <a:off x="1546" y="370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7" name="Oval 129"/>
              <p:cNvSpPr>
                <a:spLocks noChangeArrowheads="1"/>
              </p:cNvSpPr>
              <p:nvPr/>
            </p:nvSpPr>
            <p:spPr bwMode="auto">
              <a:xfrm>
                <a:off x="1594" y="36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8" name="Oval 130"/>
              <p:cNvSpPr>
                <a:spLocks noChangeArrowheads="1"/>
              </p:cNvSpPr>
              <p:nvPr/>
            </p:nvSpPr>
            <p:spPr bwMode="auto">
              <a:xfrm>
                <a:off x="2074" y="370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9" name="Oval 131"/>
              <p:cNvSpPr>
                <a:spLocks noChangeArrowheads="1"/>
              </p:cNvSpPr>
              <p:nvPr/>
            </p:nvSpPr>
            <p:spPr bwMode="auto">
              <a:xfrm>
                <a:off x="2122" y="365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0" name="Oval 132"/>
              <p:cNvSpPr>
                <a:spLocks noChangeArrowheads="1"/>
              </p:cNvSpPr>
              <p:nvPr/>
            </p:nvSpPr>
            <p:spPr bwMode="auto">
              <a:xfrm>
                <a:off x="2074" y="365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1" name="Oval 133"/>
              <p:cNvSpPr>
                <a:spLocks noChangeArrowheads="1"/>
              </p:cNvSpPr>
              <p:nvPr/>
            </p:nvSpPr>
            <p:spPr bwMode="auto">
              <a:xfrm>
                <a:off x="1498" y="370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2" name="Oval 134"/>
              <p:cNvSpPr>
                <a:spLocks noChangeArrowheads="1"/>
              </p:cNvSpPr>
              <p:nvPr/>
            </p:nvSpPr>
            <p:spPr bwMode="auto">
              <a:xfrm>
                <a:off x="1018" y="36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3" name="Oval 135"/>
              <p:cNvSpPr>
                <a:spLocks noChangeArrowheads="1"/>
              </p:cNvSpPr>
              <p:nvPr/>
            </p:nvSpPr>
            <p:spPr bwMode="auto">
              <a:xfrm>
                <a:off x="1546" y="365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4" name="Oval 136"/>
              <p:cNvSpPr>
                <a:spLocks noChangeArrowheads="1"/>
              </p:cNvSpPr>
              <p:nvPr/>
            </p:nvSpPr>
            <p:spPr bwMode="auto">
              <a:xfrm>
                <a:off x="2122" y="36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5" name="Oval 137"/>
              <p:cNvSpPr>
                <a:spLocks noChangeArrowheads="1"/>
              </p:cNvSpPr>
              <p:nvPr/>
            </p:nvSpPr>
            <p:spPr bwMode="auto">
              <a:xfrm>
                <a:off x="538" y="370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6" name="Line 138"/>
              <p:cNvSpPr>
                <a:spLocks noChangeShapeType="1"/>
              </p:cNvSpPr>
              <p:nvPr/>
            </p:nvSpPr>
            <p:spPr bwMode="auto">
              <a:xfrm flipH="1">
                <a:off x="2554" y="361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7" name="Line 139"/>
              <p:cNvSpPr>
                <a:spLocks noChangeShapeType="1"/>
              </p:cNvSpPr>
              <p:nvPr/>
            </p:nvSpPr>
            <p:spPr bwMode="auto">
              <a:xfrm flipV="1">
                <a:off x="2554" y="34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8" name="Line 140"/>
              <p:cNvSpPr>
                <a:spLocks noChangeShapeType="1"/>
              </p:cNvSpPr>
              <p:nvPr/>
            </p:nvSpPr>
            <p:spPr bwMode="auto">
              <a:xfrm flipH="1">
                <a:off x="2362" y="341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9" name="Line 141"/>
              <p:cNvSpPr>
                <a:spLocks noChangeShapeType="1"/>
              </p:cNvSpPr>
              <p:nvPr/>
            </p:nvSpPr>
            <p:spPr bwMode="auto">
              <a:xfrm>
                <a:off x="2362" y="34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0" name="Line 142"/>
              <p:cNvSpPr>
                <a:spLocks noChangeShapeType="1"/>
              </p:cNvSpPr>
              <p:nvPr/>
            </p:nvSpPr>
            <p:spPr bwMode="auto">
              <a:xfrm flipH="1">
                <a:off x="2218" y="361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1" name="Line 143"/>
              <p:cNvSpPr>
                <a:spLocks noChangeShapeType="1"/>
              </p:cNvSpPr>
              <p:nvPr/>
            </p:nvSpPr>
            <p:spPr bwMode="auto">
              <a:xfrm flipH="1">
                <a:off x="1930" y="361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2" name="Line 144"/>
              <p:cNvSpPr>
                <a:spLocks noChangeShapeType="1"/>
              </p:cNvSpPr>
              <p:nvPr/>
            </p:nvSpPr>
            <p:spPr bwMode="auto">
              <a:xfrm flipV="1">
                <a:off x="1930" y="34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3" name="Line 145"/>
              <p:cNvSpPr>
                <a:spLocks noChangeShapeType="1"/>
              </p:cNvSpPr>
              <p:nvPr/>
            </p:nvSpPr>
            <p:spPr bwMode="auto">
              <a:xfrm flipH="1">
                <a:off x="1786" y="346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4" name="Line 146"/>
              <p:cNvSpPr>
                <a:spLocks noChangeShapeType="1"/>
              </p:cNvSpPr>
              <p:nvPr/>
            </p:nvSpPr>
            <p:spPr bwMode="auto">
              <a:xfrm>
                <a:off x="1786" y="34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5" name="Line 147"/>
              <p:cNvSpPr>
                <a:spLocks noChangeShapeType="1"/>
              </p:cNvSpPr>
              <p:nvPr/>
            </p:nvSpPr>
            <p:spPr bwMode="auto">
              <a:xfrm flipH="1">
                <a:off x="1642" y="361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6" name="Line 148"/>
              <p:cNvSpPr>
                <a:spLocks noChangeShapeType="1"/>
              </p:cNvSpPr>
              <p:nvPr/>
            </p:nvSpPr>
            <p:spPr bwMode="auto">
              <a:xfrm flipH="1">
                <a:off x="1354" y="361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7" name="Line 149"/>
              <p:cNvSpPr>
                <a:spLocks noChangeShapeType="1"/>
              </p:cNvSpPr>
              <p:nvPr/>
            </p:nvSpPr>
            <p:spPr bwMode="auto">
              <a:xfrm flipV="1">
                <a:off x="1354" y="34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8" name="Line 150"/>
              <p:cNvSpPr>
                <a:spLocks noChangeShapeType="1"/>
              </p:cNvSpPr>
              <p:nvPr/>
            </p:nvSpPr>
            <p:spPr bwMode="auto">
              <a:xfrm flipH="1">
                <a:off x="1258" y="341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9" name="Line 151"/>
              <p:cNvSpPr>
                <a:spLocks noChangeShapeType="1"/>
              </p:cNvSpPr>
              <p:nvPr/>
            </p:nvSpPr>
            <p:spPr bwMode="auto">
              <a:xfrm>
                <a:off x="1258" y="34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0" name="Line 152"/>
              <p:cNvSpPr>
                <a:spLocks noChangeShapeType="1"/>
              </p:cNvSpPr>
              <p:nvPr/>
            </p:nvSpPr>
            <p:spPr bwMode="auto">
              <a:xfrm flipH="1">
                <a:off x="1114" y="361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1" name="Line 153"/>
              <p:cNvSpPr>
                <a:spLocks noChangeShapeType="1"/>
              </p:cNvSpPr>
              <p:nvPr/>
            </p:nvSpPr>
            <p:spPr bwMode="auto">
              <a:xfrm flipH="1">
                <a:off x="826" y="361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2" name="Line 154"/>
              <p:cNvSpPr>
                <a:spLocks noChangeShapeType="1"/>
              </p:cNvSpPr>
              <p:nvPr/>
            </p:nvSpPr>
            <p:spPr bwMode="auto">
              <a:xfrm flipV="1">
                <a:off x="826" y="34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3" name="Line 155"/>
              <p:cNvSpPr>
                <a:spLocks noChangeShapeType="1"/>
              </p:cNvSpPr>
              <p:nvPr/>
            </p:nvSpPr>
            <p:spPr bwMode="auto">
              <a:xfrm flipH="1">
                <a:off x="682" y="341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4" name="Line 156"/>
              <p:cNvSpPr>
                <a:spLocks noChangeShapeType="1"/>
              </p:cNvSpPr>
              <p:nvPr/>
            </p:nvSpPr>
            <p:spPr bwMode="auto">
              <a:xfrm>
                <a:off x="682" y="341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5" name="Line 157"/>
              <p:cNvSpPr>
                <a:spLocks noChangeShapeType="1"/>
              </p:cNvSpPr>
              <p:nvPr/>
            </p:nvSpPr>
            <p:spPr bwMode="auto">
              <a:xfrm flipH="1">
                <a:off x="634" y="361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6" name="Line 158"/>
              <p:cNvSpPr>
                <a:spLocks noChangeShapeType="1"/>
              </p:cNvSpPr>
              <p:nvPr/>
            </p:nvSpPr>
            <p:spPr bwMode="auto">
              <a:xfrm>
                <a:off x="298" y="3898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7" name="Line 159"/>
              <p:cNvSpPr>
                <a:spLocks noChangeShapeType="1"/>
              </p:cNvSpPr>
              <p:nvPr/>
            </p:nvSpPr>
            <p:spPr bwMode="auto">
              <a:xfrm flipH="1">
                <a:off x="1824" y="3168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8" name="Line 160"/>
              <p:cNvSpPr>
                <a:spLocks noChangeShapeType="1"/>
              </p:cNvSpPr>
              <p:nvPr/>
            </p:nvSpPr>
            <p:spPr bwMode="auto">
              <a:xfrm flipH="1">
                <a:off x="1344" y="3168"/>
                <a:ext cx="81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9" name="Line 161"/>
              <p:cNvSpPr>
                <a:spLocks noChangeShapeType="1"/>
              </p:cNvSpPr>
              <p:nvPr/>
            </p:nvSpPr>
            <p:spPr bwMode="auto">
              <a:xfrm flipH="1">
                <a:off x="1968" y="3168"/>
                <a:ext cx="76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162"/>
          <p:cNvGrpSpPr>
            <a:grpSpLocks/>
          </p:cNvGrpSpPr>
          <p:nvPr/>
        </p:nvGrpSpPr>
        <p:grpSpPr bwMode="auto">
          <a:xfrm>
            <a:off x="5105400" y="2514600"/>
            <a:ext cx="3733800" cy="1555750"/>
            <a:chOff x="3216" y="1708"/>
            <a:chExt cx="2352" cy="980"/>
          </a:xfrm>
        </p:grpSpPr>
        <p:sp>
          <p:nvSpPr>
            <p:cNvPr id="55358" name="Text Box 163"/>
            <p:cNvSpPr txBox="1">
              <a:spLocks noChangeArrowheads="1"/>
            </p:cNvSpPr>
            <p:nvPr/>
          </p:nvSpPr>
          <p:spPr bwMode="auto">
            <a:xfrm>
              <a:off x="3408" y="1708"/>
              <a:ext cx="12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Graphic film applied</a:t>
              </a:r>
            </a:p>
          </p:txBody>
        </p:sp>
        <p:grpSp>
          <p:nvGrpSpPr>
            <p:cNvPr id="13" name="Group 164"/>
            <p:cNvGrpSpPr>
              <a:grpSpLocks/>
            </p:cNvGrpSpPr>
            <p:nvPr/>
          </p:nvGrpSpPr>
          <p:grpSpPr bwMode="auto">
            <a:xfrm>
              <a:off x="3216" y="1824"/>
              <a:ext cx="2352" cy="864"/>
              <a:chOff x="3216" y="1824"/>
              <a:chExt cx="2352" cy="864"/>
            </a:xfrm>
          </p:grpSpPr>
          <p:grpSp>
            <p:nvGrpSpPr>
              <p:cNvPr id="14" name="Group 165"/>
              <p:cNvGrpSpPr>
                <a:grpSpLocks/>
              </p:cNvGrpSpPr>
              <p:nvPr/>
            </p:nvGrpSpPr>
            <p:grpSpPr bwMode="auto">
              <a:xfrm>
                <a:off x="3216" y="2016"/>
                <a:ext cx="2352" cy="672"/>
                <a:chOff x="288" y="3312"/>
                <a:chExt cx="2352" cy="672"/>
              </a:xfrm>
            </p:grpSpPr>
            <p:grpSp>
              <p:nvGrpSpPr>
                <p:cNvPr id="15" name="Group 166"/>
                <p:cNvGrpSpPr>
                  <a:grpSpLocks/>
                </p:cNvGrpSpPr>
                <p:nvPr/>
              </p:nvGrpSpPr>
              <p:grpSpPr bwMode="auto">
                <a:xfrm>
                  <a:off x="288" y="3504"/>
                  <a:ext cx="2352" cy="480"/>
                  <a:chOff x="288" y="2976"/>
                  <a:chExt cx="2352" cy="480"/>
                </a:xfrm>
              </p:grpSpPr>
              <p:sp>
                <p:nvSpPr>
                  <p:cNvPr id="55365" name="Freeform 167"/>
                  <p:cNvSpPr>
                    <a:spLocks/>
                  </p:cNvSpPr>
                  <p:nvPr/>
                </p:nvSpPr>
                <p:spPr bwMode="auto">
                  <a:xfrm>
                    <a:off x="432" y="3168"/>
                    <a:ext cx="192" cy="168"/>
                  </a:xfrm>
                  <a:custGeom>
                    <a:avLst/>
                    <a:gdLst>
                      <a:gd name="T0" fmla="*/ 0 w 192"/>
                      <a:gd name="T1" fmla="*/ 0 h 168"/>
                      <a:gd name="T2" fmla="*/ 48 w 192"/>
                      <a:gd name="T3" fmla="*/ 144 h 168"/>
                      <a:gd name="T4" fmla="*/ 144 w 192"/>
                      <a:gd name="T5" fmla="*/ 144 h 168"/>
                      <a:gd name="T6" fmla="*/ 192 w 192"/>
                      <a:gd name="T7" fmla="*/ 0 h 1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2"/>
                      <a:gd name="T13" fmla="*/ 0 h 168"/>
                      <a:gd name="T14" fmla="*/ 192 w 192"/>
                      <a:gd name="T15" fmla="*/ 168 h 1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2" h="168">
                        <a:moveTo>
                          <a:pt x="0" y="0"/>
                        </a:moveTo>
                        <a:cubicBezTo>
                          <a:pt x="12" y="60"/>
                          <a:pt x="24" y="120"/>
                          <a:pt x="48" y="144"/>
                        </a:cubicBezTo>
                        <a:cubicBezTo>
                          <a:pt x="72" y="168"/>
                          <a:pt x="120" y="168"/>
                          <a:pt x="144" y="144"/>
                        </a:cubicBezTo>
                        <a:cubicBezTo>
                          <a:pt x="168" y="120"/>
                          <a:pt x="184" y="24"/>
                          <a:pt x="19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66" name="Freeform 168"/>
                  <p:cNvSpPr>
                    <a:spLocks/>
                  </p:cNvSpPr>
                  <p:nvPr/>
                </p:nvSpPr>
                <p:spPr bwMode="auto">
                  <a:xfrm>
                    <a:off x="912" y="3168"/>
                    <a:ext cx="192" cy="168"/>
                  </a:xfrm>
                  <a:custGeom>
                    <a:avLst/>
                    <a:gdLst>
                      <a:gd name="T0" fmla="*/ 0 w 192"/>
                      <a:gd name="T1" fmla="*/ 0 h 168"/>
                      <a:gd name="T2" fmla="*/ 48 w 192"/>
                      <a:gd name="T3" fmla="*/ 144 h 168"/>
                      <a:gd name="T4" fmla="*/ 144 w 192"/>
                      <a:gd name="T5" fmla="*/ 144 h 168"/>
                      <a:gd name="T6" fmla="*/ 192 w 192"/>
                      <a:gd name="T7" fmla="*/ 0 h 1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2"/>
                      <a:gd name="T13" fmla="*/ 0 h 168"/>
                      <a:gd name="T14" fmla="*/ 192 w 192"/>
                      <a:gd name="T15" fmla="*/ 168 h 1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2" h="168">
                        <a:moveTo>
                          <a:pt x="0" y="0"/>
                        </a:moveTo>
                        <a:cubicBezTo>
                          <a:pt x="12" y="60"/>
                          <a:pt x="24" y="120"/>
                          <a:pt x="48" y="144"/>
                        </a:cubicBezTo>
                        <a:cubicBezTo>
                          <a:pt x="72" y="168"/>
                          <a:pt x="120" y="168"/>
                          <a:pt x="144" y="144"/>
                        </a:cubicBezTo>
                        <a:cubicBezTo>
                          <a:pt x="168" y="120"/>
                          <a:pt x="184" y="24"/>
                          <a:pt x="19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67" name="Freeform 169"/>
                  <p:cNvSpPr>
                    <a:spLocks/>
                  </p:cNvSpPr>
                  <p:nvPr/>
                </p:nvSpPr>
                <p:spPr bwMode="auto">
                  <a:xfrm>
                    <a:off x="1440" y="3168"/>
                    <a:ext cx="192" cy="168"/>
                  </a:xfrm>
                  <a:custGeom>
                    <a:avLst/>
                    <a:gdLst>
                      <a:gd name="T0" fmla="*/ 0 w 192"/>
                      <a:gd name="T1" fmla="*/ 0 h 168"/>
                      <a:gd name="T2" fmla="*/ 48 w 192"/>
                      <a:gd name="T3" fmla="*/ 144 h 168"/>
                      <a:gd name="T4" fmla="*/ 144 w 192"/>
                      <a:gd name="T5" fmla="*/ 144 h 168"/>
                      <a:gd name="T6" fmla="*/ 192 w 192"/>
                      <a:gd name="T7" fmla="*/ 0 h 1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2"/>
                      <a:gd name="T13" fmla="*/ 0 h 168"/>
                      <a:gd name="T14" fmla="*/ 192 w 192"/>
                      <a:gd name="T15" fmla="*/ 168 h 1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2" h="168">
                        <a:moveTo>
                          <a:pt x="0" y="0"/>
                        </a:moveTo>
                        <a:cubicBezTo>
                          <a:pt x="12" y="60"/>
                          <a:pt x="24" y="120"/>
                          <a:pt x="48" y="144"/>
                        </a:cubicBezTo>
                        <a:cubicBezTo>
                          <a:pt x="72" y="168"/>
                          <a:pt x="120" y="168"/>
                          <a:pt x="144" y="144"/>
                        </a:cubicBezTo>
                        <a:cubicBezTo>
                          <a:pt x="168" y="120"/>
                          <a:pt x="184" y="24"/>
                          <a:pt x="19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68" name="Freeform 170"/>
                  <p:cNvSpPr>
                    <a:spLocks/>
                  </p:cNvSpPr>
                  <p:nvPr/>
                </p:nvSpPr>
                <p:spPr bwMode="auto">
                  <a:xfrm>
                    <a:off x="2016" y="3168"/>
                    <a:ext cx="192" cy="168"/>
                  </a:xfrm>
                  <a:custGeom>
                    <a:avLst/>
                    <a:gdLst>
                      <a:gd name="T0" fmla="*/ 0 w 192"/>
                      <a:gd name="T1" fmla="*/ 0 h 168"/>
                      <a:gd name="T2" fmla="*/ 48 w 192"/>
                      <a:gd name="T3" fmla="*/ 144 h 168"/>
                      <a:gd name="T4" fmla="*/ 144 w 192"/>
                      <a:gd name="T5" fmla="*/ 144 h 168"/>
                      <a:gd name="T6" fmla="*/ 192 w 192"/>
                      <a:gd name="T7" fmla="*/ 0 h 1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2"/>
                      <a:gd name="T13" fmla="*/ 0 h 168"/>
                      <a:gd name="T14" fmla="*/ 192 w 192"/>
                      <a:gd name="T15" fmla="*/ 168 h 1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2" h="168">
                        <a:moveTo>
                          <a:pt x="0" y="0"/>
                        </a:moveTo>
                        <a:cubicBezTo>
                          <a:pt x="12" y="60"/>
                          <a:pt x="24" y="120"/>
                          <a:pt x="48" y="144"/>
                        </a:cubicBezTo>
                        <a:cubicBezTo>
                          <a:pt x="72" y="168"/>
                          <a:pt x="120" y="168"/>
                          <a:pt x="144" y="144"/>
                        </a:cubicBezTo>
                        <a:cubicBezTo>
                          <a:pt x="168" y="120"/>
                          <a:pt x="184" y="24"/>
                          <a:pt x="19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69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3168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70" name="Line 1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3168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71" name="Line 1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" y="3168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72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326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73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321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74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321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75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326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76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321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77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21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78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16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79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26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80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316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81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326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82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321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83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321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84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26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85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16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86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21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87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316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88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326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89" name="Line 1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31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90" name="Line 1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2976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91" name="Line 1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52" y="2976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92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2976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93" name="Line 1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08" y="3168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94" name="Line 1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31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95" name="Line 1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0" y="3024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96" name="Line 1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02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97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024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98" name="Line 2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2" y="3168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99" name="Line 2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44" y="31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00" name="Lin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4" y="2976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01" name="Line 2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297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02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976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03" name="Line 2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3168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04" name="Line 2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6" y="31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05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976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06" name="Line 2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2" y="2976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07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2976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08" name="Line 2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4" y="3168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09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3456"/>
                    <a:ext cx="23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364" name="Freeform 212" descr="Light upward diagonal"/>
                <p:cNvSpPr>
                  <a:spLocks/>
                </p:cNvSpPr>
                <p:nvPr/>
              </p:nvSpPr>
              <p:spPr bwMode="auto">
                <a:xfrm>
                  <a:off x="288" y="3312"/>
                  <a:ext cx="2352" cy="432"/>
                </a:xfrm>
                <a:custGeom>
                  <a:avLst/>
                  <a:gdLst>
                    <a:gd name="T0" fmla="*/ 0 w 2352"/>
                    <a:gd name="T1" fmla="*/ 384 h 432"/>
                    <a:gd name="T2" fmla="*/ 0 w 2352"/>
                    <a:gd name="T3" fmla="*/ 0 h 432"/>
                    <a:gd name="T4" fmla="*/ 2352 w 2352"/>
                    <a:gd name="T5" fmla="*/ 0 h 432"/>
                    <a:gd name="T6" fmla="*/ 2352 w 2352"/>
                    <a:gd name="T7" fmla="*/ 384 h 432"/>
                    <a:gd name="T8" fmla="*/ 2256 w 2352"/>
                    <a:gd name="T9" fmla="*/ 384 h 432"/>
                    <a:gd name="T10" fmla="*/ 2256 w 2352"/>
                    <a:gd name="T11" fmla="*/ 192 h 432"/>
                    <a:gd name="T12" fmla="*/ 2064 w 2352"/>
                    <a:gd name="T13" fmla="*/ 192 h 432"/>
                    <a:gd name="T14" fmla="*/ 2064 w 2352"/>
                    <a:gd name="T15" fmla="*/ 384 h 432"/>
                    <a:gd name="T16" fmla="*/ 1920 w 2352"/>
                    <a:gd name="T17" fmla="*/ 384 h 432"/>
                    <a:gd name="T18" fmla="*/ 1872 w 2352"/>
                    <a:gd name="T19" fmla="*/ 432 h 432"/>
                    <a:gd name="T20" fmla="*/ 1728 w 2352"/>
                    <a:gd name="T21" fmla="*/ 432 h 432"/>
                    <a:gd name="T22" fmla="*/ 1632 w 2352"/>
                    <a:gd name="T23" fmla="*/ 384 h 432"/>
                    <a:gd name="T24" fmla="*/ 1632 w 2352"/>
                    <a:gd name="T25" fmla="*/ 240 h 432"/>
                    <a:gd name="T26" fmla="*/ 1488 w 2352"/>
                    <a:gd name="T27" fmla="*/ 240 h 432"/>
                    <a:gd name="T28" fmla="*/ 1488 w 2352"/>
                    <a:gd name="T29" fmla="*/ 384 h 432"/>
                    <a:gd name="T30" fmla="*/ 1344 w 2352"/>
                    <a:gd name="T31" fmla="*/ 384 h 432"/>
                    <a:gd name="T32" fmla="*/ 1152 w 2352"/>
                    <a:gd name="T33" fmla="*/ 432 h 432"/>
                    <a:gd name="T34" fmla="*/ 1056 w 2352"/>
                    <a:gd name="T35" fmla="*/ 384 h 432"/>
                    <a:gd name="T36" fmla="*/ 1056 w 2352"/>
                    <a:gd name="T37" fmla="*/ 192 h 432"/>
                    <a:gd name="T38" fmla="*/ 960 w 2352"/>
                    <a:gd name="T39" fmla="*/ 192 h 432"/>
                    <a:gd name="T40" fmla="*/ 960 w 2352"/>
                    <a:gd name="T41" fmla="*/ 384 h 432"/>
                    <a:gd name="T42" fmla="*/ 816 w 2352"/>
                    <a:gd name="T43" fmla="*/ 384 h 432"/>
                    <a:gd name="T44" fmla="*/ 768 w 2352"/>
                    <a:gd name="T45" fmla="*/ 432 h 432"/>
                    <a:gd name="T46" fmla="*/ 624 w 2352"/>
                    <a:gd name="T47" fmla="*/ 384 h 432"/>
                    <a:gd name="T48" fmla="*/ 528 w 2352"/>
                    <a:gd name="T49" fmla="*/ 384 h 432"/>
                    <a:gd name="T50" fmla="*/ 528 w 2352"/>
                    <a:gd name="T51" fmla="*/ 192 h 432"/>
                    <a:gd name="T52" fmla="*/ 384 w 2352"/>
                    <a:gd name="T53" fmla="*/ 192 h 432"/>
                    <a:gd name="T54" fmla="*/ 384 w 2352"/>
                    <a:gd name="T55" fmla="*/ 384 h 432"/>
                    <a:gd name="T56" fmla="*/ 288 w 2352"/>
                    <a:gd name="T57" fmla="*/ 432 h 432"/>
                    <a:gd name="T58" fmla="*/ 144 w 2352"/>
                    <a:gd name="T59" fmla="*/ 432 h 432"/>
                    <a:gd name="T60" fmla="*/ 0 w 2352"/>
                    <a:gd name="T61" fmla="*/ 384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352"/>
                    <a:gd name="T94" fmla="*/ 0 h 432"/>
                    <a:gd name="T95" fmla="*/ 2352 w 2352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352" h="432">
                      <a:moveTo>
                        <a:pt x="0" y="384"/>
                      </a:moveTo>
                      <a:lnTo>
                        <a:pt x="0" y="0"/>
                      </a:lnTo>
                      <a:lnTo>
                        <a:pt x="2352" y="0"/>
                      </a:lnTo>
                      <a:lnTo>
                        <a:pt x="2352" y="384"/>
                      </a:lnTo>
                      <a:lnTo>
                        <a:pt x="2256" y="384"/>
                      </a:lnTo>
                      <a:lnTo>
                        <a:pt x="2256" y="192"/>
                      </a:lnTo>
                      <a:lnTo>
                        <a:pt x="2064" y="192"/>
                      </a:lnTo>
                      <a:lnTo>
                        <a:pt x="2064" y="384"/>
                      </a:lnTo>
                      <a:lnTo>
                        <a:pt x="1920" y="384"/>
                      </a:lnTo>
                      <a:lnTo>
                        <a:pt x="1872" y="432"/>
                      </a:lnTo>
                      <a:lnTo>
                        <a:pt x="1728" y="432"/>
                      </a:lnTo>
                      <a:lnTo>
                        <a:pt x="1632" y="384"/>
                      </a:lnTo>
                      <a:lnTo>
                        <a:pt x="1632" y="240"/>
                      </a:lnTo>
                      <a:lnTo>
                        <a:pt x="1488" y="240"/>
                      </a:lnTo>
                      <a:lnTo>
                        <a:pt x="1488" y="384"/>
                      </a:lnTo>
                      <a:lnTo>
                        <a:pt x="1344" y="384"/>
                      </a:lnTo>
                      <a:lnTo>
                        <a:pt x="1152" y="432"/>
                      </a:lnTo>
                      <a:lnTo>
                        <a:pt x="1056" y="384"/>
                      </a:lnTo>
                      <a:lnTo>
                        <a:pt x="1056" y="192"/>
                      </a:lnTo>
                      <a:lnTo>
                        <a:pt x="960" y="192"/>
                      </a:lnTo>
                      <a:lnTo>
                        <a:pt x="960" y="384"/>
                      </a:lnTo>
                      <a:lnTo>
                        <a:pt x="816" y="384"/>
                      </a:lnTo>
                      <a:lnTo>
                        <a:pt x="768" y="432"/>
                      </a:lnTo>
                      <a:lnTo>
                        <a:pt x="624" y="384"/>
                      </a:lnTo>
                      <a:lnTo>
                        <a:pt x="528" y="384"/>
                      </a:lnTo>
                      <a:lnTo>
                        <a:pt x="528" y="192"/>
                      </a:lnTo>
                      <a:lnTo>
                        <a:pt x="384" y="192"/>
                      </a:lnTo>
                      <a:lnTo>
                        <a:pt x="384" y="384"/>
                      </a:lnTo>
                      <a:lnTo>
                        <a:pt x="288" y="432"/>
                      </a:lnTo>
                      <a:lnTo>
                        <a:pt x="144" y="432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pattFill prst="ltUpDiag">
                  <a:fgClr>
                    <a:srgbClr val="9B80FC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5361" name="Rectangle 213"/>
              <p:cNvSpPr>
                <a:spLocks noChangeArrowheads="1"/>
              </p:cNvSpPr>
              <p:nvPr/>
            </p:nvSpPr>
            <p:spPr bwMode="auto">
              <a:xfrm>
                <a:off x="3216" y="1968"/>
                <a:ext cx="2352" cy="48"/>
              </a:xfrm>
              <a:prstGeom prst="rect">
                <a:avLst/>
              </a:prstGeom>
              <a:solidFill>
                <a:srgbClr val="BD034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2" name="Line 214"/>
              <p:cNvSpPr>
                <a:spLocks noChangeShapeType="1"/>
              </p:cNvSpPr>
              <p:nvPr/>
            </p:nvSpPr>
            <p:spPr bwMode="auto">
              <a:xfrm>
                <a:off x="4608" y="1824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" name="Group 215"/>
          <p:cNvGrpSpPr>
            <a:grpSpLocks/>
          </p:cNvGrpSpPr>
          <p:nvPr/>
        </p:nvGrpSpPr>
        <p:grpSpPr bwMode="auto">
          <a:xfrm>
            <a:off x="4800600" y="4419600"/>
            <a:ext cx="4114800" cy="2438400"/>
            <a:chOff x="3024" y="2784"/>
            <a:chExt cx="2592" cy="1536"/>
          </a:xfrm>
        </p:grpSpPr>
        <p:sp>
          <p:nvSpPr>
            <p:cNvPr id="55306" name="Text Box 216"/>
            <p:cNvSpPr txBox="1">
              <a:spLocks noChangeArrowheads="1"/>
            </p:cNvSpPr>
            <p:nvPr/>
          </p:nvSpPr>
          <p:spPr bwMode="auto">
            <a:xfrm>
              <a:off x="3193" y="4108"/>
              <a:ext cx="14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Separated plastic sheet</a:t>
              </a:r>
            </a:p>
          </p:txBody>
        </p:sp>
        <p:grpSp>
          <p:nvGrpSpPr>
            <p:cNvPr id="17" name="Group 217"/>
            <p:cNvGrpSpPr>
              <a:grpSpLocks/>
            </p:cNvGrpSpPr>
            <p:nvPr/>
          </p:nvGrpSpPr>
          <p:grpSpPr bwMode="auto">
            <a:xfrm>
              <a:off x="3024" y="2784"/>
              <a:ext cx="2592" cy="1344"/>
              <a:chOff x="3024" y="2784"/>
              <a:chExt cx="2592" cy="1344"/>
            </a:xfrm>
          </p:grpSpPr>
          <p:sp>
            <p:nvSpPr>
              <p:cNvPr id="55308" name="Freeform 218"/>
              <p:cNvSpPr>
                <a:spLocks/>
              </p:cNvSpPr>
              <p:nvPr/>
            </p:nvSpPr>
            <p:spPr bwMode="auto">
              <a:xfrm>
                <a:off x="3408" y="375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9" name="Freeform 219"/>
              <p:cNvSpPr>
                <a:spLocks/>
              </p:cNvSpPr>
              <p:nvPr/>
            </p:nvSpPr>
            <p:spPr bwMode="auto">
              <a:xfrm>
                <a:off x="4416" y="375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0" name="Freeform 220"/>
              <p:cNvSpPr>
                <a:spLocks/>
              </p:cNvSpPr>
              <p:nvPr/>
            </p:nvSpPr>
            <p:spPr bwMode="auto">
              <a:xfrm>
                <a:off x="4992" y="375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1" name="Line 221"/>
              <p:cNvSpPr>
                <a:spLocks noChangeShapeType="1"/>
              </p:cNvSpPr>
              <p:nvPr/>
            </p:nvSpPr>
            <p:spPr bwMode="auto">
              <a:xfrm>
                <a:off x="3264" y="375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2" name="Line 222"/>
              <p:cNvSpPr>
                <a:spLocks noChangeShapeType="1"/>
              </p:cNvSpPr>
              <p:nvPr/>
            </p:nvSpPr>
            <p:spPr bwMode="auto">
              <a:xfrm flipV="1">
                <a:off x="5616" y="375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3" name="Line 223"/>
              <p:cNvSpPr>
                <a:spLocks noChangeShapeType="1"/>
              </p:cNvSpPr>
              <p:nvPr/>
            </p:nvSpPr>
            <p:spPr bwMode="auto">
              <a:xfrm flipH="1">
                <a:off x="3264" y="375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4" name="Freeform 224"/>
              <p:cNvSpPr>
                <a:spLocks/>
              </p:cNvSpPr>
              <p:nvPr/>
            </p:nvSpPr>
            <p:spPr bwMode="auto">
              <a:xfrm>
                <a:off x="3888" y="375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5" name="Line 225"/>
              <p:cNvSpPr>
                <a:spLocks noChangeShapeType="1"/>
              </p:cNvSpPr>
              <p:nvPr/>
            </p:nvSpPr>
            <p:spPr bwMode="auto">
              <a:xfrm flipH="1">
                <a:off x="5520" y="37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6" name="Line 226"/>
              <p:cNvSpPr>
                <a:spLocks noChangeShapeType="1"/>
              </p:cNvSpPr>
              <p:nvPr/>
            </p:nvSpPr>
            <p:spPr bwMode="auto">
              <a:xfrm flipV="1">
                <a:off x="5520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7" name="Line 227"/>
              <p:cNvSpPr>
                <a:spLocks noChangeShapeType="1"/>
              </p:cNvSpPr>
              <p:nvPr/>
            </p:nvSpPr>
            <p:spPr bwMode="auto">
              <a:xfrm flipH="1">
                <a:off x="5328" y="35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8" name="Line 228"/>
              <p:cNvSpPr>
                <a:spLocks noChangeShapeType="1"/>
              </p:cNvSpPr>
              <p:nvPr/>
            </p:nvSpPr>
            <p:spPr bwMode="auto">
              <a:xfrm>
                <a:off x="5328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9" name="Line 229"/>
              <p:cNvSpPr>
                <a:spLocks noChangeShapeType="1"/>
              </p:cNvSpPr>
              <p:nvPr/>
            </p:nvSpPr>
            <p:spPr bwMode="auto">
              <a:xfrm flipH="1">
                <a:off x="5184" y="375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0" name="Line 230"/>
              <p:cNvSpPr>
                <a:spLocks noChangeShapeType="1"/>
              </p:cNvSpPr>
              <p:nvPr/>
            </p:nvSpPr>
            <p:spPr bwMode="auto">
              <a:xfrm flipH="1">
                <a:off x="4896" y="37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1" name="Line 231"/>
              <p:cNvSpPr>
                <a:spLocks noChangeShapeType="1"/>
              </p:cNvSpPr>
              <p:nvPr/>
            </p:nvSpPr>
            <p:spPr bwMode="auto">
              <a:xfrm flipV="1">
                <a:off x="4896" y="361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2" name="Line 232"/>
              <p:cNvSpPr>
                <a:spLocks noChangeShapeType="1"/>
              </p:cNvSpPr>
              <p:nvPr/>
            </p:nvSpPr>
            <p:spPr bwMode="auto">
              <a:xfrm flipH="1">
                <a:off x="4752" y="361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3" name="Line 233"/>
              <p:cNvSpPr>
                <a:spLocks noChangeShapeType="1"/>
              </p:cNvSpPr>
              <p:nvPr/>
            </p:nvSpPr>
            <p:spPr bwMode="auto">
              <a:xfrm>
                <a:off x="4752" y="361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4" name="Line 234"/>
              <p:cNvSpPr>
                <a:spLocks noChangeShapeType="1"/>
              </p:cNvSpPr>
              <p:nvPr/>
            </p:nvSpPr>
            <p:spPr bwMode="auto">
              <a:xfrm flipH="1">
                <a:off x="4608" y="375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5" name="Line 235"/>
              <p:cNvSpPr>
                <a:spLocks noChangeShapeType="1"/>
              </p:cNvSpPr>
              <p:nvPr/>
            </p:nvSpPr>
            <p:spPr bwMode="auto">
              <a:xfrm flipH="1">
                <a:off x="4320" y="37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6" name="Line 236"/>
              <p:cNvSpPr>
                <a:spLocks noChangeShapeType="1"/>
              </p:cNvSpPr>
              <p:nvPr/>
            </p:nvSpPr>
            <p:spPr bwMode="auto">
              <a:xfrm flipV="1">
                <a:off x="4320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7" name="Line 237"/>
              <p:cNvSpPr>
                <a:spLocks noChangeShapeType="1"/>
              </p:cNvSpPr>
              <p:nvPr/>
            </p:nvSpPr>
            <p:spPr bwMode="auto">
              <a:xfrm flipH="1">
                <a:off x="4224" y="356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8" name="Line 238"/>
              <p:cNvSpPr>
                <a:spLocks noChangeShapeType="1"/>
              </p:cNvSpPr>
              <p:nvPr/>
            </p:nvSpPr>
            <p:spPr bwMode="auto">
              <a:xfrm>
                <a:off x="4224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9" name="Line 239"/>
              <p:cNvSpPr>
                <a:spLocks noChangeShapeType="1"/>
              </p:cNvSpPr>
              <p:nvPr/>
            </p:nvSpPr>
            <p:spPr bwMode="auto">
              <a:xfrm flipH="1">
                <a:off x="4080" y="375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0" name="Line 240"/>
              <p:cNvSpPr>
                <a:spLocks noChangeShapeType="1"/>
              </p:cNvSpPr>
              <p:nvPr/>
            </p:nvSpPr>
            <p:spPr bwMode="auto">
              <a:xfrm flipH="1">
                <a:off x="3792" y="37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1" name="Line 241"/>
              <p:cNvSpPr>
                <a:spLocks noChangeShapeType="1"/>
              </p:cNvSpPr>
              <p:nvPr/>
            </p:nvSpPr>
            <p:spPr bwMode="auto">
              <a:xfrm flipV="1">
                <a:off x="3792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2" name="Line 242"/>
              <p:cNvSpPr>
                <a:spLocks noChangeShapeType="1"/>
              </p:cNvSpPr>
              <p:nvPr/>
            </p:nvSpPr>
            <p:spPr bwMode="auto">
              <a:xfrm flipH="1">
                <a:off x="3648" y="356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3" name="Line 243"/>
              <p:cNvSpPr>
                <a:spLocks noChangeShapeType="1"/>
              </p:cNvSpPr>
              <p:nvPr/>
            </p:nvSpPr>
            <p:spPr bwMode="auto">
              <a:xfrm>
                <a:off x="3648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4" name="Line 244"/>
              <p:cNvSpPr>
                <a:spLocks noChangeShapeType="1"/>
              </p:cNvSpPr>
              <p:nvPr/>
            </p:nvSpPr>
            <p:spPr bwMode="auto">
              <a:xfrm flipH="1">
                <a:off x="3600" y="375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5" name="Line 245"/>
              <p:cNvSpPr>
                <a:spLocks noChangeShapeType="1"/>
              </p:cNvSpPr>
              <p:nvPr/>
            </p:nvSpPr>
            <p:spPr bwMode="auto">
              <a:xfrm>
                <a:off x="3264" y="4042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6" name="Freeform 246" descr="Light upward diagonal"/>
              <p:cNvSpPr>
                <a:spLocks/>
              </p:cNvSpPr>
              <p:nvPr/>
            </p:nvSpPr>
            <p:spPr bwMode="auto">
              <a:xfrm>
                <a:off x="3264" y="3072"/>
                <a:ext cx="2352" cy="432"/>
              </a:xfrm>
              <a:custGeom>
                <a:avLst/>
                <a:gdLst>
                  <a:gd name="T0" fmla="*/ 0 w 2352"/>
                  <a:gd name="T1" fmla="*/ 384 h 432"/>
                  <a:gd name="T2" fmla="*/ 0 w 2352"/>
                  <a:gd name="T3" fmla="*/ 0 h 432"/>
                  <a:gd name="T4" fmla="*/ 2352 w 2352"/>
                  <a:gd name="T5" fmla="*/ 0 h 432"/>
                  <a:gd name="T6" fmla="*/ 2352 w 2352"/>
                  <a:gd name="T7" fmla="*/ 384 h 432"/>
                  <a:gd name="T8" fmla="*/ 2256 w 2352"/>
                  <a:gd name="T9" fmla="*/ 384 h 432"/>
                  <a:gd name="T10" fmla="*/ 2256 w 2352"/>
                  <a:gd name="T11" fmla="*/ 192 h 432"/>
                  <a:gd name="T12" fmla="*/ 2064 w 2352"/>
                  <a:gd name="T13" fmla="*/ 192 h 432"/>
                  <a:gd name="T14" fmla="*/ 2064 w 2352"/>
                  <a:gd name="T15" fmla="*/ 384 h 432"/>
                  <a:gd name="T16" fmla="*/ 1920 w 2352"/>
                  <a:gd name="T17" fmla="*/ 384 h 432"/>
                  <a:gd name="T18" fmla="*/ 1872 w 2352"/>
                  <a:gd name="T19" fmla="*/ 432 h 432"/>
                  <a:gd name="T20" fmla="*/ 1728 w 2352"/>
                  <a:gd name="T21" fmla="*/ 432 h 432"/>
                  <a:gd name="T22" fmla="*/ 1632 w 2352"/>
                  <a:gd name="T23" fmla="*/ 384 h 432"/>
                  <a:gd name="T24" fmla="*/ 1632 w 2352"/>
                  <a:gd name="T25" fmla="*/ 240 h 432"/>
                  <a:gd name="T26" fmla="*/ 1488 w 2352"/>
                  <a:gd name="T27" fmla="*/ 240 h 432"/>
                  <a:gd name="T28" fmla="*/ 1488 w 2352"/>
                  <a:gd name="T29" fmla="*/ 384 h 432"/>
                  <a:gd name="T30" fmla="*/ 1344 w 2352"/>
                  <a:gd name="T31" fmla="*/ 384 h 432"/>
                  <a:gd name="T32" fmla="*/ 1152 w 2352"/>
                  <a:gd name="T33" fmla="*/ 432 h 432"/>
                  <a:gd name="T34" fmla="*/ 1056 w 2352"/>
                  <a:gd name="T35" fmla="*/ 384 h 432"/>
                  <a:gd name="T36" fmla="*/ 1056 w 2352"/>
                  <a:gd name="T37" fmla="*/ 192 h 432"/>
                  <a:gd name="T38" fmla="*/ 960 w 2352"/>
                  <a:gd name="T39" fmla="*/ 192 h 432"/>
                  <a:gd name="T40" fmla="*/ 960 w 2352"/>
                  <a:gd name="T41" fmla="*/ 384 h 432"/>
                  <a:gd name="T42" fmla="*/ 816 w 2352"/>
                  <a:gd name="T43" fmla="*/ 384 h 432"/>
                  <a:gd name="T44" fmla="*/ 768 w 2352"/>
                  <a:gd name="T45" fmla="*/ 432 h 432"/>
                  <a:gd name="T46" fmla="*/ 624 w 2352"/>
                  <a:gd name="T47" fmla="*/ 384 h 432"/>
                  <a:gd name="T48" fmla="*/ 528 w 2352"/>
                  <a:gd name="T49" fmla="*/ 384 h 432"/>
                  <a:gd name="T50" fmla="*/ 528 w 2352"/>
                  <a:gd name="T51" fmla="*/ 192 h 432"/>
                  <a:gd name="T52" fmla="*/ 384 w 2352"/>
                  <a:gd name="T53" fmla="*/ 192 h 432"/>
                  <a:gd name="T54" fmla="*/ 384 w 2352"/>
                  <a:gd name="T55" fmla="*/ 384 h 432"/>
                  <a:gd name="T56" fmla="*/ 288 w 2352"/>
                  <a:gd name="T57" fmla="*/ 432 h 432"/>
                  <a:gd name="T58" fmla="*/ 144 w 2352"/>
                  <a:gd name="T59" fmla="*/ 432 h 432"/>
                  <a:gd name="T60" fmla="*/ 0 w 2352"/>
                  <a:gd name="T61" fmla="*/ 384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2"/>
                  <a:gd name="T94" fmla="*/ 0 h 432"/>
                  <a:gd name="T95" fmla="*/ 2352 w 2352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2" h="432">
                    <a:moveTo>
                      <a:pt x="0" y="384"/>
                    </a:moveTo>
                    <a:lnTo>
                      <a:pt x="0" y="0"/>
                    </a:lnTo>
                    <a:lnTo>
                      <a:pt x="2352" y="0"/>
                    </a:lnTo>
                    <a:lnTo>
                      <a:pt x="2352" y="384"/>
                    </a:lnTo>
                    <a:lnTo>
                      <a:pt x="2256" y="384"/>
                    </a:lnTo>
                    <a:lnTo>
                      <a:pt x="2256" y="192"/>
                    </a:lnTo>
                    <a:lnTo>
                      <a:pt x="2064" y="192"/>
                    </a:lnTo>
                    <a:lnTo>
                      <a:pt x="2064" y="384"/>
                    </a:lnTo>
                    <a:lnTo>
                      <a:pt x="1920" y="384"/>
                    </a:lnTo>
                    <a:lnTo>
                      <a:pt x="1872" y="432"/>
                    </a:lnTo>
                    <a:lnTo>
                      <a:pt x="1728" y="432"/>
                    </a:lnTo>
                    <a:lnTo>
                      <a:pt x="1632" y="384"/>
                    </a:lnTo>
                    <a:lnTo>
                      <a:pt x="1632" y="240"/>
                    </a:lnTo>
                    <a:lnTo>
                      <a:pt x="1488" y="240"/>
                    </a:lnTo>
                    <a:lnTo>
                      <a:pt x="1488" y="384"/>
                    </a:lnTo>
                    <a:lnTo>
                      <a:pt x="1344" y="384"/>
                    </a:lnTo>
                    <a:lnTo>
                      <a:pt x="1152" y="432"/>
                    </a:lnTo>
                    <a:lnTo>
                      <a:pt x="1056" y="384"/>
                    </a:lnTo>
                    <a:lnTo>
                      <a:pt x="1056" y="192"/>
                    </a:lnTo>
                    <a:lnTo>
                      <a:pt x="960" y="192"/>
                    </a:lnTo>
                    <a:lnTo>
                      <a:pt x="960" y="384"/>
                    </a:lnTo>
                    <a:lnTo>
                      <a:pt x="816" y="384"/>
                    </a:lnTo>
                    <a:lnTo>
                      <a:pt x="768" y="432"/>
                    </a:lnTo>
                    <a:lnTo>
                      <a:pt x="624" y="384"/>
                    </a:lnTo>
                    <a:lnTo>
                      <a:pt x="528" y="384"/>
                    </a:lnTo>
                    <a:lnTo>
                      <a:pt x="528" y="192"/>
                    </a:lnTo>
                    <a:lnTo>
                      <a:pt x="384" y="192"/>
                    </a:lnTo>
                    <a:lnTo>
                      <a:pt x="384" y="384"/>
                    </a:lnTo>
                    <a:lnTo>
                      <a:pt x="288" y="432"/>
                    </a:lnTo>
                    <a:lnTo>
                      <a:pt x="144" y="432"/>
                    </a:lnTo>
                    <a:lnTo>
                      <a:pt x="0" y="384"/>
                    </a:lnTo>
                    <a:close/>
                  </a:path>
                </a:pathLst>
              </a:custGeom>
              <a:pattFill prst="ltUpDiag">
                <a:fgClr>
                  <a:srgbClr val="9B80FC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7" name="Oval 247"/>
              <p:cNvSpPr>
                <a:spLocks noChangeArrowheads="1"/>
              </p:cNvSpPr>
              <p:nvPr/>
            </p:nvSpPr>
            <p:spPr bwMode="auto">
              <a:xfrm>
                <a:off x="4464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8" name="Oval 248"/>
              <p:cNvSpPr>
                <a:spLocks noChangeArrowheads="1"/>
              </p:cNvSpPr>
              <p:nvPr/>
            </p:nvSpPr>
            <p:spPr bwMode="auto">
              <a:xfrm>
                <a:off x="4416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9" name="Oval 249"/>
              <p:cNvSpPr>
                <a:spLocks noChangeArrowheads="1"/>
              </p:cNvSpPr>
              <p:nvPr/>
            </p:nvSpPr>
            <p:spPr bwMode="auto">
              <a:xfrm>
                <a:off x="4512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0" name="Oval 250"/>
              <p:cNvSpPr>
                <a:spLocks noChangeArrowheads="1"/>
              </p:cNvSpPr>
              <p:nvPr/>
            </p:nvSpPr>
            <p:spPr bwMode="auto">
              <a:xfrm>
                <a:off x="5088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1" name="Oval 251"/>
              <p:cNvSpPr>
                <a:spLocks noChangeArrowheads="1"/>
              </p:cNvSpPr>
              <p:nvPr/>
            </p:nvSpPr>
            <p:spPr bwMode="auto">
              <a:xfrm>
                <a:off x="5040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2" name="Oval 252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3" name="Oval 253"/>
              <p:cNvSpPr>
                <a:spLocks noChangeArrowheads="1"/>
              </p:cNvSpPr>
              <p:nvPr/>
            </p:nvSpPr>
            <p:spPr bwMode="auto">
              <a:xfrm>
                <a:off x="4464" y="35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4" name="Oval 254"/>
              <p:cNvSpPr>
                <a:spLocks noChangeArrowheads="1"/>
              </p:cNvSpPr>
              <p:nvPr/>
            </p:nvSpPr>
            <p:spPr bwMode="auto">
              <a:xfrm>
                <a:off x="3888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5" name="Oval 255"/>
              <p:cNvSpPr>
                <a:spLocks noChangeArrowheads="1"/>
              </p:cNvSpPr>
              <p:nvPr/>
            </p:nvSpPr>
            <p:spPr bwMode="auto">
              <a:xfrm>
                <a:off x="3888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6" name="Oval 256"/>
              <p:cNvSpPr>
                <a:spLocks noChangeArrowheads="1"/>
              </p:cNvSpPr>
              <p:nvPr/>
            </p:nvSpPr>
            <p:spPr bwMode="auto">
              <a:xfrm>
                <a:off x="3936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7" name="Oval 257"/>
              <p:cNvSpPr>
                <a:spLocks noChangeArrowheads="1"/>
              </p:cNvSpPr>
              <p:nvPr/>
            </p:nvSpPr>
            <p:spPr bwMode="auto">
              <a:xfrm>
                <a:off x="3936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8" name="Oval 258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9" name="Oval 259"/>
              <p:cNvSpPr>
                <a:spLocks noChangeArrowheads="1"/>
              </p:cNvSpPr>
              <p:nvPr/>
            </p:nvSpPr>
            <p:spPr bwMode="auto">
              <a:xfrm>
                <a:off x="5088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0" name="Oval 260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1" name="Oval 261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2" name="Oval 262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3" name="Oval 263"/>
              <p:cNvSpPr>
                <a:spLocks noChangeArrowheads="1"/>
              </p:cNvSpPr>
              <p:nvPr/>
            </p:nvSpPr>
            <p:spPr bwMode="auto">
              <a:xfrm>
                <a:off x="3504" y="35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4" name="Text Box 264"/>
              <p:cNvSpPr txBox="1">
                <a:spLocks noChangeArrowheads="1"/>
              </p:cNvSpPr>
              <p:nvPr/>
            </p:nvSpPr>
            <p:spPr bwMode="auto">
              <a:xfrm>
                <a:off x="3176" y="2784"/>
                <a:ext cx="16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Separated graphic product</a:t>
                </a:r>
              </a:p>
            </p:txBody>
          </p:sp>
          <p:sp>
            <p:nvSpPr>
              <p:cNvPr id="55355" name="Rectangle 265"/>
              <p:cNvSpPr>
                <a:spLocks noChangeArrowheads="1"/>
              </p:cNvSpPr>
              <p:nvPr/>
            </p:nvSpPr>
            <p:spPr bwMode="auto">
              <a:xfrm>
                <a:off x="3264" y="3072"/>
                <a:ext cx="2352" cy="48"/>
              </a:xfrm>
              <a:prstGeom prst="rect">
                <a:avLst/>
              </a:prstGeom>
              <a:solidFill>
                <a:srgbClr val="BD034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6" name="Freeform 266"/>
              <p:cNvSpPr>
                <a:spLocks/>
              </p:cNvSpPr>
              <p:nvPr/>
            </p:nvSpPr>
            <p:spPr bwMode="auto">
              <a:xfrm rot="-878119">
                <a:off x="3024" y="2928"/>
                <a:ext cx="256" cy="384"/>
              </a:xfrm>
              <a:custGeom>
                <a:avLst/>
                <a:gdLst>
                  <a:gd name="T0" fmla="*/ 256 w 256"/>
                  <a:gd name="T1" fmla="*/ 0 h 384"/>
                  <a:gd name="T2" fmla="*/ 16 w 256"/>
                  <a:gd name="T3" fmla="*/ 144 h 384"/>
                  <a:gd name="T4" fmla="*/ 160 w 256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256"/>
                  <a:gd name="T10" fmla="*/ 0 h 384"/>
                  <a:gd name="T11" fmla="*/ 256 w 256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" h="384">
                    <a:moveTo>
                      <a:pt x="256" y="0"/>
                    </a:moveTo>
                    <a:cubicBezTo>
                      <a:pt x="144" y="40"/>
                      <a:pt x="32" y="80"/>
                      <a:pt x="16" y="144"/>
                    </a:cubicBezTo>
                    <a:cubicBezTo>
                      <a:pt x="0" y="208"/>
                      <a:pt x="128" y="344"/>
                      <a:pt x="160" y="3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7" name="Line 267"/>
              <p:cNvSpPr>
                <a:spLocks noChangeShapeType="1"/>
              </p:cNvSpPr>
              <p:nvPr/>
            </p:nvSpPr>
            <p:spPr bwMode="auto">
              <a:xfrm flipV="1">
                <a:off x="4320" y="3936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Avery-Dennison EZ Film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143000"/>
            <a:ext cx="3505200" cy="457200"/>
            <a:chOff x="384" y="912"/>
            <a:chExt cx="2208" cy="288"/>
          </a:xfrm>
        </p:grpSpPr>
        <p:sp>
          <p:nvSpPr>
            <p:cNvPr id="56488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220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89" name="Text Box 5"/>
            <p:cNvSpPr txBox="1">
              <a:spLocks noChangeArrowheads="1"/>
            </p:cNvSpPr>
            <p:nvPr/>
          </p:nvSpPr>
          <p:spPr bwMode="auto">
            <a:xfrm>
              <a:off x="518" y="960"/>
              <a:ext cx="11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Plastic Sheet (PE)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3400" y="1981200"/>
            <a:ext cx="3846513" cy="1235075"/>
            <a:chOff x="374" y="1574"/>
            <a:chExt cx="2423" cy="778"/>
          </a:xfrm>
        </p:grpSpPr>
        <p:sp>
          <p:nvSpPr>
            <p:cNvPr id="56478" name="Rectangle 7"/>
            <p:cNvSpPr>
              <a:spLocks noChangeArrowheads="1"/>
            </p:cNvSpPr>
            <p:nvPr/>
          </p:nvSpPr>
          <p:spPr bwMode="auto">
            <a:xfrm>
              <a:off x="384" y="2064"/>
              <a:ext cx="220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79" name="Freeform 8"/>
            <p:cNvSpPr>
              <a:spLocks/>
            </p:cNvSpPr>
            <p:nvPr/>
          </p:nvSpPr>
          <p:spPr bwMode="auto">
            <a:xfrm>
              <a:off x="528" y="1968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96 w 192"/>
                <a:gd name="T3" fmla="*/ 0 h 96"/>
                <a:gd name="T4" fmla="*/ 192 w 192"/>
                <a:gd name="T5" fmla="*/ 96 h 96"/>
                <a:gd name="T6" fmla="*/ 0 60000 65536"/>
                <a:gd name="T7" fmla="*/ 0 60000 65536"/>
                <a:gd name="T8" fmla="*/ 0 60000 65536"/>
                <a:gd name="T9" fmla="*/ 0 w 192"/>
                <a:gd name="T10" fmla="*/ 0 h 96"/>
                <a:gd name="T11" fmla="*/ 192 w 19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76" y="80"/>
                    <a:pt x="192" y="96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80" name="Freeform 9"/>
            <p:cNvSpPr>
              <a:spLocks/>
            </p:cNvSpPr>
            <p:nvPr/>
          </p:nvSpPr>
          <p:spPr bwMode="auto">
            <a:xfrm>
              <a:off x="1104" y="1968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96 w 192"/>
                <a:gd name="T3" fmla="*/ 0 h 96"/>
                <a:gd name="T4" fmla="*/ 192 w 192"/>
                <a:gd name="T5" fmla="*/ 96 h 96"/>
                <a:gd name="T6" fmla="*/ 0 60000 65536"/>
                <a:gd name="T7" fmla="*/ 0 60000 65536"/>
                <a:gd name="T8" fmla="*/ 0 60000 65536"/>
                <a:gd name="T9" fmla="*/ 0 w 192"/>
                <a:gd name="T10" fmla="*/ 0 h 96"/>
                <a:gd name="T11" fmla="*/ 192 w 19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76" y="80"/>
                    <a:pt x="192" y="96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81" name="Freeform 10"/>
            <p:cNvSpPr>
              <a:spLocks/>
            </p:cNvSpPr>
            <p:nvPr/>
          </p:nvSpPr>
          <p:spPr bwMode="auto">
            <a:xfrm>
              <a:off x="1632" y="1968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96 w 192"/>
                <a:gd name="T3" fmla="*/ 0 h 96"/>
                <a:gd name="T4" fmla="*/ 192 w 192"/>
                <a:gd name="T5" fmla="*/ 96 h 96"/>
                <a:gd name="T6" fmla="*/ 0 60000 65536"/>
                <a:gd name="T7" fmla="*/ 0 60000 65536"/>
                <a:gd name="T8" fmla="*/ 0 60000 65536"/>
                <a:gd name="T9" fmla="*/ 0 w 192"/>
                <a:gd name="T10" fmla="*/ 0 h 96"/>
                <a:gd name="T11" fmla="*/ 192 w 19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76" y="80"/>
                    <a:pt x="192" y="96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82" name="Freeform 11"/>
            <p:cNvSpPr>
              <a:spLocks/>
            </p:cNvSpPr>
            <p:nvPr/>
          </p:nvSpPr>
          <p:spPr bwMode="auto">
            <a:xfrm>
              <a:off x="2208" y="1968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96 w 192"/>
                <a:gd name="T3" fmla="*/ 0 h 96"/>
                <a:gd name="T4" fmla="*/ 192 w 192"/>
                <a:gd name="T5" fmla="*/ 96 h 96"/>
                <a:gd name="T6" fmla="*/ 0 60000 65536"/>
                <a:gd name="T7" fmla="*/ 0 60000 65536"/>
                <a:gd name="T8" fmla="*/ 0 60000 65536"/>
                <a:gd name="T9" fmla="*/ 0 w 192"/>
                <a:gd name="T10" fmla="*/ 0 h 96"/>
                <a:gd name="T11" fmla="*/ 192 w 19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96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76" y="80"/>
                    <a:pt x="192" y="96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83" name="Text Box 12"/>
            <p:cNvSpPr txBox="1">
              <a:spLocks noChangeArrowheads="1"/>
            </p:cNvSpPr>
            <p:nvPr/>
          </p:nvSpPr>
          <p:spPr bwMode="auto">
            <a:xfrm>
              <a:off x="374" y="1574"/>
              <a:ext cx="24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Polyurethane printed cured forms (array)</a:t>
              </a:r>
            </a:p>
          </p:txBody>
        </p:sp>
        <p:sp>
          <p:nvSpPr>
            <p:cNvPr id="56484" name="Line 13"/>
            <p:cNvSpPr>
              <a:spLocks noChangeShapeType="1"/>
            </p:cNvSpPr>
            <p:nvPr/>
          </p:nvSpPr>
          <p:spPr bwMode="auto">
            <a:xfrm>
              <a:off x="1776" y="1776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85" name="Line 14"/>
            <p:cNvSpPr>
              <a:spLocks noChangeShapeType="1"/>
            </p:cNvSpPr>
            <p:nvPr/>
          </p:nvSpPr>
          <p:spPr bwMode="auto">
            <a:xfrm flipH="1">
              <a:off x="1728" y="1776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86" name="Line 15"/>
            <p:cNvSpPr>
              <a:spLocks noChangeShapeType="1"/>
            </p:cNvSpPr>
            <p:nvPr/>
          </p:nvSpPr>
          <p:spPr bwMode="auto">
            <a:xfrm flipH="1">
              <a:off x="1248" y="177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87" name="Line 16"/>
            <p:cNvSpPr>
              <a:spLocks noChangeShapeType="1"/>
            </p:cNvSpPr>
            <p:nvPr/>
          </p:nvSpPr>
          <p:spPr bwMode="auto">
            <a:xfrm flipH="1">
              <a:off x="720" y="1776"/>
              <a:ext cx="105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8600" y="3581400"/>
            <a:ext cx="5211763" cy="1066800"/>
            <a:chOff x="144" y="2592"/>
            <a:chExt cx="3283" cy="672"/>
          </a:xfrm>
        </p:grpSpPr>
        <p:sp>
          <p:nvSpPr>
            <p:cNvPr id="56465" name="Line 18"/>
            <p:cNvSpPr>
              <a:spLocks noChangeShapeType="1"/>
            </p:cNvSpPr>
            <p:nvPr/>
          </p:nvSpPr>
          <p:spPr bwMode="auto">
            <a:xfrm>
              <a:off x="384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66" name="Line 19"/>
            <p:cNvSpPr>
              <a:spLocks noChangeShapeType="1"/>
            </p:cNvSpPr>
            <p:nvPr/>
          </p:nvSpPr>
          <p:spPr bwMode="auto">
            <a:xfrm>
              <a:off x="384" y="3264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67" name="Line 20"/>
            <p:cNvSpPr>
              <a:spLocks noChangeShapeType="1"/>
            </p:cNvSpPr>
            <p:nvPr/>
          </p:nvSpPr>
          <p:spPr bwMode="auto">
            <a:xfrm flipV="1">
              <a:off x="2544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68" name="Line 21"/>
            <p:cNvSpPr>
              <a:spLocks noChangeShapeType="1"/>
            </p:cNvSpPr>
            <p:nvPr/>
          </p:nvSpPr>
          <p:spPr bwMode="auto">
            <a:xfrm>
              <a:off x="384" y="29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69" name="Freeform 22"/>
            <p:cNvSpPr>
              <a:spLocks/>
            </p:cNvSpPr>
            <p:nvPr/>
          </p:nvSpPr>
          <p:spPr bwMode="auto">
            <a:xfrm>
              <a:off x="528" y="2976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70" name="Freeform 23"/>
            <p:cNvSpPr>
              <a:spLocks/>
            </p:cNvSpPr>
            <p:nvPr/>
          </p:nvSpPr>
          <p:spPr bwMode="auto">
            <a:xfrm>
              <a:off x="1008" y="2976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71" name="Freeform 24"/>
            <p:cNvSpPr>
              <a:spLocks/>
            </p:cNvSpPr>
            <p:nvPr/>
          </p:nvSpPr>
          <p:spPr bwMode="auto">
            <a:xfrm>
              <a:off x="1584" y="2976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72" name="Freeform 25"/>
            <p:cNvSpPr>
              <a:spLocks/>
            </p:cNvSpPr>
            <p:nvPr/>
          </p:nvSpPr>
          <p:spPr bwMode="auto">
            <a:xfrm>
              <a:off x="2160" y="2976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73" name="Line 26"/>
            <p:cNvSpPr>
              <a:spLocks noChangeShapeType="1"/>
            </p:cNvSpPr>
            <p:nvPr/>
          </p:nvSpPr>
          <p:spPr bwMode="auto">
            <a:xfrm flipH="1">
              <a:off x="2400" y="29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74" name="Line 27"/>
            <p:cNvSpPr>
              <a:spLocks noChangeShapeType="1"/>
            </p:cNvSpPr>
            <p:nvPr/>
          </p:nvSpPr>
          <p:spPr bwMode="auto">
            <a:xfrm flipH="1">
              <a:off x="1824" y="29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75" name="Line 28"/>
            <p:cNvSpPr>
              <a:spLocks noChangeShapeType="1"/>
            </p:cNvSpPr>
            <p:nvPr/>
          </p:nvSpPr>
          <p:spPr bwMode="auto">
            <a:xfrm flipH="1">
              <a:off x="1248" y="29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76" name="Line 29"/>
            <p:cNvSpPr>
              <a:spLocks noChangeShapeType="1"/>
            </p:cNvSpPr>
            <p:nvPr/>
          </p:nvSpPr>
          <p:spPr bwMode="auto">
            <a:xfrm flipH="1">
              <a:off x="768" y="29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77" name="Text Box 30"/>
            <p:cNvSpPr txBox="1">
              <a:spLocks noChangeArrowheads="1"/>
            </p:cNvSpPr>
            <p:nvPr/>
          </p:nvSpPr>
          <p:spPr bwMode="auto">
            <a:xfrm>
              <a:off x="144" y="2592"/>
              <a:ext cx="328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Polyurethane forms pressed into the PE sheet</a:t>
              </a:r>
            </a:p>
            <a:p>
              <a:r>
                <a:rPr lang="en-US" sz="1600">
                  <a:latin typeface="Arial" charset="0"/>
                </a:rPr>
                <a:t>(thereby forming depressions and embossing the sheet)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57200" y="5029200"/>
            <a:ext cx="3965575" cy="1371600"/>
            <a:chOff x="288" y="3312"/>
            <a:chExt cx="2498" cy="864"/>
          </a:xfrm>
        </p:grpSpPr>
        <p:sp>
          <p:nvSpPr>
            <p:cNvPr id="56436" name="Line 32"/>
            <p:cNvSpPr>
              <a:spLocks noChangeShapeType="1"/>
            </p:cNvSpPr>
            <p:nvPr/>
          </p:nvSpPr>
          <p:spPr bwMode="auto">
            <a:xfrm>
              <a:off x="528" y="38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7" name="Line 33"/>
            <p:cNvSpPr>
              <a:spLocks noChangeShapeType="1"/>
            </p:cNvSpPr>
            <p:nvPr/>
          </p:nvSpPr>
          <p:spPr bwMode="auto">
            <a:xfrm>
              <a:off x="528" y="4176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8" name="Line 34"/>
            <p:cNvSpPr>
              <a:spLocks noChangeShapeType="1"/>
            </p:cNvSpPr>
            <p:nvPr/>
          </p:nvSpPr>
          <p:spPr bwMode="auto">
            <a:xfrm flipV="1">
              <a:off x="2688" y="38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9" name="Line 35"/>
            <p:cNvSpPr>
              <a:spLocks noChangeShapeType="1"/>
            </p:cNvSpPr>
            <p:nvPr/>
          </p:nvSpPr>
          <p:spPr bwMode="auto">
            <a:xfrm>
              <a:off x="528" y="38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0" name="Freeform 36"/>
            <p:cNvSpPr>
              <a:spLocks/>
            </p:cNvSpPr>
            <p:nvPr/>
          </p:nvSpPr>
          <p:spPr bwMode="auto">
            <a:xfrm>
              <a:off x="672" y="3888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1" name="Freeform 37"/>
            <p:cNvSpPr>
              <a:spLocks/>
            </p:cNvSpPr>
            <p:nvPr/>
          </p:nvSpPr>
          <p:spPr bwMode="auto">
            <a:xfrm>
              <a:off x="1152" y="3888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2" name="Freeform 38"/>
            <p:cNvSpPr>
              <a:spLocks/>
            </p:cNvSpPr>
            <p:nvPr/>
          </p:nvSpPr>
          <p:spPr bwMode="auto">
            <a:xfrm>
              <a:off x="1728" y="3888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3" name="Freeform 39"/>
            <p:cNvSpPr>
              <a:spLocks/>
            </p:cNvSpPr>
            <p:nvPr/>
          </p:nvSpPr>
          <p:spPr bwMode="auto">
            <a:xfrm>
              <a:off x="2304" y="3888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4" name="Line 40"/>
            <p:cNvSpPr>
              <a:spLocks noChangeShapeType="1"/>
            </p:cNvSpPr>
            <p:nvPr/>
          </p:nvSpPr>
          <p:spPr bwMode="auto">
            <a:xfrm flipH="1">
              <a:off x="2544" y="38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5" name="Line 41"/>
            <p:cNvSpPr>
              <a:spLocks noChangeShapeType="1"/>
            </p:cNvSpPr>
            <p:nvPr/>
          </p:nvSpPr>
          <p:spPr bwMode="auto">
            <a:xfrm flipH="1">
              <a:off x="912" y="3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6" name="Text Box 42"/>
            <p:cNvSpPr txBox="1">
              <a:spLocks noChangeArrowheads="1"/>
            </p:cNvSpPr>
            <p:nvPr/>
          </p:nvSpPr>
          <p:spPr bwMode="auto">
            <a:xfrm>
              <a:off x="288" y="3312"/>
              <a:ext cx="24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PE sheet embossed with ridges and lands</a:t>
              </a:r>
            </a:p>
          </p:txBody>
        </p:sp>
        <p:sp>
          <p:nvSpPr>
            <p:cNvPr id="56447" name="Line 43"/>
            <p:cNvSpPr>
              <a:spLocks noChangeShapeType="1"/>
            </p:cNvSpPr>
            <p:nvPr/>
          </p:nvSpPr>
          <p:spPr bwMode="auto">
            <a:xfrm flipV="1">
              <a:off x="1008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8" name="Line 44"/>
            <p:cNvSpPr>
              <a:spLocks noChangeShapeType="1"/>
            </p:cNvSpPr>
            <p:nvPr/>
          </p:nvSpPr>
          <p:spPr bwMode="auto">
            <a:xfrm>
              <a:off x="1008" y="37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9" name="Line 45"/>
            <p:cNvSpPr>
              <a:spLocks noChangeShapeType="1"/>
            </p:cNvSpPr>
            <p:nvPr/>
          </p:nvSpPr>
          <p:spPr bwMode="auto">
            <a:xfrm>
              <a:off x="1104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50" name="Line 46"/>
            <p:cNvSpPr>
              <a:spLocks noChangeShapeType="1"/>
            </p:cNvSpPr>
            <p:nvPr/>
          </p:nvSpPr>
          <p:spPr bwMode="auto">
            <a:xfrm>
              <a:off x="1104" y="38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51" name="Line 47"/>
            <p:cNvSpPr>
              <a:spLocks noChangeShapeType="1"/>
            </p:cNvSpPr>
            <p:nvPr/>
          </p:nvSpPr>
          <p:spPr bwMode="auto">
            <a:xfrm>
              <a:off x="1392" y="38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52" name="Line 48"/>
            <p:cNvSpPr>
              <a:spLocks noChangeShapeType="1"/>
            </p:cNvSpPr>
            <p:nvPr/>
          </p:nvSpPr>
          <p:spPr bwMode="auto">
            <a:xfrm flipV="1">
              <a:off x="1440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53" name="Line 49"/>
            <p:cNvSpPr>
              <a:spLocks noChangeShapeType="1"/>
            </p:cNvSpPr>
            <p:nvPr/>
          </p:nvSpPr>
          <p:spPr bwMode="auto">
            <a:xfrm>
              <a:off x="1440" y="37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54" name="Line 50"/>
            <p:cNvSpPr>
              <a:spLocks noChangeShapeType="1"/>
            </p:cNvSpPr>
            <p:nvPr/>
          </p:nvSpPr>
          <p:spPr bwMode="auto">
            <a:xfrm>
              <a:off x="1536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55" name="Line 51"/>
            <p:cNvSpPr>
              <a:spLocks noChangeShapeType="1"/>
            </p:cNvSpPr>
            <p:nvPr/>
          </p:nvSpPr>
          <p:spPr bwMode="auto">
            <a:xfrm>
              <a:off x="1536" y="38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56" name="Line 52"/>
            <p:cNvSpPr>
              <a:spLocks noChangeShapeType="1"/>
            </p:cNvSpPr>
            <p:nvPr/>
          </p:nvSpPr>
          <p:spPr bwMode="auto">
            <a:xfrm>
              <a:off x="1968" y="3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57" name="Line 53"/>
            <p:cNvSpPr>
              <a:spLocks noChangeShapeType="1"/>
            </p:cNvSpPr>
            <p:nvPr/>
          </p:nvSpPr>
          <p:spPr bwMode="auto">
            <a:xfrm flipV="1">
              <a:off x="2064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58" name="Line 54"/>
            <p:cNvSpPr>
              <a:spLocks noChangeShapeType="1"/>
            </p:cNvSpPr>
            <p:nvPr/>
          </p:nvSpPr>
          <p:spPr bwMode="auto">
            <a:xfrm>
              <a:off x="2064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59" name="Line 55"/>
            <p:cNvSpPr>
              <a:spLocks noChangeShapeType="1"/>
            </p:cNvSpPr>
            <p:nvPr/>
          </p:nvSpPr>
          <p:spPr bwMode="auto">
            <a:xfrm>
              <a:off x="2208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60" name="Line 56"/>
            <p:cNvSpPr>
              <a:spLocks noChangeShapeType="1"/>
            </p:cNvSpPr>
            <p:nvPr/>
          </p:nvSpPr>
          <p:spPr bwMode="auto">
            <a:xfrm>
              <a:off x="2208" y="3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61" name="Line 57"/>
            <p:cNvSpPr>
              <a:spLocks noChangeShapeType="1"/>
            </p:cNvSpPr>
            <p:nvPr/>
          </p:nvSpPr>
          <p:spPr bwMode="auto">
            <a:xfrm flipH="1">
              <a:off x="1536" y="3504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62" name="Line 58"/>
            <p:cNvSpPr>
              <a:spLocks noChangeShapeType="1"/>
            </p:cNvSpPr>
            <p:nvPr/>
          </p:nvSpPr>
          <p:spPr bwMode="auto">
            <a:xfrm flipH="1">
              <a:off x="1104" y="3504"/>
              <a:ext cx="86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63" name="Line 59"/>
            <p:cNvSpPr>
              <a:spLocks noChangeShapeType="1"/>
            </p:cNvSpPr>
            <p:nvPr/>
          </p:nvSpPr>
          <p:spPr bwMode="auto">
            <a:xfrm flipH="1">
              <a:off x="2256" y="350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64" name="Line 60"/>
            <p:cNvSpPr>
              <a:spLocks noChangeShapeType="1"/>
            </p:cNvSpPr>
            <p:nvPr/>
          </p:nvSpPr>
          <p:spPr bwMode="auto">
            <a:xfrm flipH="1">
              <a:off x="1632" y="3504"/>
              <a:ext cx="86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5257800" y="838200"/>
            <a:ext cx="3429000" cy="1600200"/>
            <a:chOff x="3360" y="1104"/>
            <a:chExt cx="2160" cy="1008"/>
          </a:xfrm>
        </p:grpSpPr>
        <p:sp>
          <p:nvSpPr>
            <p:cNvPr id="56409" name="Line 62"/>
            <p:cNvSpPr>
              <a:spLocks noChangeShapeType="1"/>
            </p:cNvSpPr>
            <p:nvPr/>
          </p:nvSpPr>
          <p:spPr bwMode="auto">
            <a:xfrm>
              <a:off x="3360" y="18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0" name="Line 63"/>
            <p:cNvSpPr>
              <a:spLocks noChangeShapeType="1"/>
            </p:cNvSpPr>
            <p:nvPr/>
          </p:nvSpPr>
          <p:spPr bwMode="auto">
            <a:xfrm>
              <a:off x="3360" y="2112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1" name="Line 64"/>
            <p:cNvSpPr>
              <a:spLocks noChangeShapeType="1"/>
            </p:cNvSpPr>
            <p:nvPr/>
          </p:nvSpPr>
          <p:spPr bwMode="auto">
            <a:xfrm flipV="1">
              <a:off x="5520" y="18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2" name="Line 65"/>
            <p:cNvSpPr>
              <a:spLocks noChangeShapeType="1"/>
            </p:cNvSpPr>
            <p:nvPr/>
          </p:nvSpPr>
          <p:spPr bwMode="auto">
            <a:xfrm>
              <a:off x="3360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3" name="Freeform 66"/>
            <p:cNvSpPr>
              <a:spLocks/>
            </p:cNvSpPr>
            <p:nvPr/>
          </p:nvSpPr>
          <p:spPr bwMode="auto">
            <a:xfrm>
              <a:off x="3504" y="182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4" name="Freeform 67"/>
            <p:cNvSpPr>
              <a:spLocks/>
            </p:cNvSpPr>
            <p:nvPr/>
          </p:nvSpPr>
          <p:spPr bwMode="auto">
            <a:xfrm>
              <a:off x="3984" y="182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Freeform 68"/>
            <p:cNvSpPr>
              <a:spLocks/>
            </p:cNvSpPr>
            <p:nvPr/>
          </p:nvSpPr>
          <p:spPr bwMode="auto">
            <a:xfrm>
              <a:off x="4560" y="182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Freeform 69"/>
            <p:cNvSpPr>
              <a:spLocks/>
            </p:cNvSpPr>
            <p:nvPr/>
          </p:nvSpPr>
          <p:spPr bwMode="auto">
            <a:xfrm>
              <a:off x="5136" y="182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70"/>
            <p:cNvSpPr>
              <a:spLocks noChangeShapeType="1"/>
            </p:cNvSpPr>
            <p:nvPr/>
          </p:nvSpPr>
          <p:spPr bwMode="auto">
            <a:xfrm flipH="1">
              <a:off x="5376" y="1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71"/>
            <p:cNvSpPr>
              <a:spLocks noChangeShapeType="1"/>
            </p:cNvSpPr>
            <p:nvPr/>
          </p:nvSpPr>
          <p:spPr bwMode="auto">
            <a:xfrm flipH="1">
              <a:off x="3744" y="18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Text Box 72"/>
            <p:cNvSpPr txBox="1">
              <a:spLocks noChangeArrowheads="1"/>
            </p:cNvSpPr>
            <p:nvPr/>
          </p:nvSpPr>
          <p:spPr bwMode="auto">
            <a:xfrm>
              <a:off x="3408" y="1104"/>
              <a:ext cx="10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Adhesive added</a:t>
              </a:r>
            </a:p>
          </p:txBody>
        </p:sp>
        <p:sp>
          <p:nvSpPr>
            <p:cNvPr id="56420" name="Line 73"/>
            <p:cNvSpPr>
              <a:spLocks noChangeShapeType="1"/>
            </p:cNvSpPr>
            <p:nvPr/>
          </p:nvSpPr>
          <p:spPr bwMode="auto">
            <a:xfrm flipV="1">
              <a:off x="3840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1" name="Line 74"/>
            <p:cNvSpPr>
              <a:spLocks noChangeShapeType="1"/>
            </p:cNvSpPr>
            <p:nvPr/>
          </p:nvSpPr>
          <p:spPr bwMode="auto">
            <a:xfrm>
              <a:off x="3840" y="16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2" name="Line 75"/>
            <p:cNvSpPr>
              <a:spLocks noChangeShapeType="1"/>
            </p:cNvSpPr>
            <p:nvPr/>
          </p:nvSpPr>
          <p:spPr bwMode="auto">
            <a:xfrm>
              <a:off x="393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3" name="Line 76"/>
            <p:cNvSpPr>
              <a:spLocks noChangeShapeType="1"/>
            </p:cNvSpPr>
            <p:nvPr/>
          </p:nvSpPr>
          <p:spPr bwMode="auto">
            <a:xfrm>
              <a:off x="3936" y="18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4" name="Line 77"/>
            <p:cNvSpPr>
              <a:spLocks noChangeShapeType="1"/>
            </p:cNvSpPr>
            <p:nvPr/>
          </p:nvSpPr>
          <p:spPr bwMode="auto">
            <a:xfrm>
              <a:off x="4224" y="18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5" name="Line 78"/>
            <p:cNvSpPr>
              <a:spLocks noChangeShapeType="1"/>
            </p:cNvSpPr>
            <p:nvPr/>
          </p:nvSpPr>
          <p:spPr bwMode="auto">
            <a:xfrm flipV="1">
              <a:off x="427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6" name="Line 79"/>
            <p:cNvSpPr>
              <a:spLocks noChangeShapeType="1"/>
            </p:cNvSpPr>
            <p:nvPr/>
          </p:nvSpPr>
          <p:spPr bwMode="auto">
            <a:xfrm>
              <a:off x="4272" y="16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Line 80"/>
            <p:cNvSpPr>
              <a:spLocks noChangeShapeType="1"/>
            </p:cNvSpPr>
            <p:nvPr/>
          </p:nvSpPr>
          <p:spPr bwMode="auto">
            <a:xfrm>
              <a:off x="4368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8" name="Line 81"/>
            <p:cNvSpPr>
              <a:spLocks noChangeShapeType="1"/>
            </p:cNvSpPr>
            <p:nvPr/>
          </p:nvSpPr>
          <p:spPr bwMode="auto">
            <a:xfrm>
              <a:off x="43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Line 82"/>
            <p:cNvSpPr>
              <a:spLocks noChangeShapeType="1"/>
            </p:cNvSpPr>
            <p:nvPr/>
          </p:nvSpPr>
          <p:spPr bwMode="auto">
            <a:xfrm>
              <a:off x="4800" y="18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0" name="Line 83"/>
            <p:cNvSpPr>
              <a:spLocks noChangeShapeType="1"/>
            </p:cNvSpPr>
            <p:nvPr/>
          </p:nvSpPr>
          <p:spPr bwMode="auto">
            <a:xfrm flipV="1">
              <a:off x="489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Line 84"/>
            <p:cNvSpPr>
              <a:spLocks noChangeShapeType="1"/>
            </p:cNvSpPr>
            <p:nvPr/>
          </p:nvSpPr>
          <p:spPr bwMode="auto">
            <a:xfrm>
              <a:off x="4896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2" name="Line 85"/>
            <p:cNvSpPr>
              <a:spLocks noChangeShapeType="1"/>
            </p:cNvSpPr>
            <p:nvPr/>
          </p:nvSpPr>
          <p:spPr bwMode="auto">
            <a:xfrm>
              <a:off x="5040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Line 86"/>
            <p:cNvSpPr>
              <a:spLocks noChangeShapeType="1"/>
            </p:cNvSpPr>
            <p:nvPr/>
          </p:nvSpPr>
          <p:spPr bwMode="auto">
            <a:xfrm>
              <a:off x="5040" y="18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4" name="Freeform 87" descr="Dark upward diagonal"/>
            <p:cNvSpPr>
              <a:spLocks/>
            </p:cNvSpPr>
            <p:nvPr/>
          </p:nvSpPr>
          <p:spPr bwMode="auto">
            <a:xfrm>
              <a:off x="3360" y="1488"/>
              <a:ext cx="2112" cy="336"/>
            </a:xfrm>
            <a:custGeom>
              <a:avLst/>
              <a:gdLst>
                <a:gd name="T0" fmla="*/ 0 w 2112"/>
                <a:gd name="T1" fmla="*/ 336 h 336"/>
                <a:gd name="T2" fmla="*/ 0 w 2112"/>
                <a:gd name="T3" fmla="*/ 0 h 336"/>
                <a:gd name="T4" fmla="*/ 2112 w 2112"/>
                <a:gd name="T5" fmla="*/ 0 h 336"/>
                <a:gd name="T6" fmla="*/ 2112 w 2112"/>
                <a:gd name="T7" fmla="*/ 336 h 336"/>
                <a:gd name="T8" fmla="*/ 1680 w 2112"/>
                <a:gd name="T9" fmla="*/ 336 h 336"/>
                <a:gd name="T10" fmla="*/ 1680 w 2112"/>
                <a:gd name="T11" fmla="*/ 192 h 336"/>
                <a:gd name="T12" fmla="*/ 1536 w 2112"/>
                <a:gd name="T13" fmla="*/ 192 h 336"/>
                <a:gd name="T14" fmla="*/ 1536 w 2112"/>
                <a:gd name="T15" fmla="*/ 336 h 336"/>
                <a:gd name="T16" fmla="*/ 1008 w 2112"/>
                <a:gd name="T17" fmla="*/ 336 h 336"/>
                <a:gd name="T18" fmla="*/ 1008 w 2112"/>
                <a:gd name="T19" fmla="*/ 192 h 336"/>
                <a:gd name="T20" fmla="*/ 912 w 2112"/>
                <a:gd name="T21" fmla="*/ 192 h 336"/>
                <a:gd name="T22" fmla="*/ 912 w 2112"/>
                <a:gd name="T23" fmla="*/ 336 h 336"/>
                <a:gd name="T24" fmla="*/ 576 w 2112"/>
                <a:gd name="T25" fmla="*/ 336 h 336"/>
                <a:gd name="T26" fmla="*/ 576 w 2112"/>
                <a:gd name="T27" fmla="*/ 192 h 336"/>
                <a:gd name="T28" fmla="*/ 480 w 2112"/>
                <a:gd name="T29" fmla="*/ 192 h 336"/>
                <a:gd name="T30" fmla="*/ 480 w 2112"/>
                <a:gd name="T31" fmla="*/ 336 h 336"/>
                <a:gd name="T32" fmla="*/ 0 w 2112"/>
                <a:gd name="T33" fmla="*/ 336 h 3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12"/>
                <a:gd name="T52" fmla="*/ 0 h 336"/>
                <a:gd name="T53" fmla="*/ 2112 w 2112"/>
                <a:gd name="T54" fmla="*/ 336 h 3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12" h="336">
                  <a:moveTo>
                    <a:pt x="0" y="336"/>
                  </a:moveTo>
                  <a:lnTo>
                    <a:pt x="0" y="0"/>
                  </a:lnTo>
                  <a:lnTo>
                    <a:pt x="2112" y="0"/>
                  </a:lnTo>
                  <a:lnTo>
                    <a:pt x="2112" y="336"/>
                  </a:lnTo>
                  <a:lnTo>
                    <a:pt x="1680" y="336"/>
                  </a:lnTo>
                  <a:lnTo>
                    <a:pt x="1680" y="192"/>
                  </a:lnTo>
                  <a:lnTo>
                    <a:pt x="1536" y="192"/>
                  </a:lnTo>
                  <a:lnTo>
                    <a:pt x="1536" y="336"/>
                  </a:lnTo>
                  <a:lnTo>
                    <a:pt x="1008" y="336"/>
                  </a:lnTo>
                  <a:lnTo>
                    <a:pt x="1008" y="192"/>
                  </a:lnTo>
                  <a:lnTo>
                    <a:pt x="912" y="192"/>
                  </a:lnTo>
                  <a:lnTo>
                    <a:pt x="912" y="336"/>
                  </a:lnTo>
                  <a:lnTo>
                    <a:pt x="576" y="336"/>
                  </a:lnTo>
                  <a:lnTo>
                    <a:pt x="576" y="192"/>
                  </a:lnTo>
                  <a:lnTo>
                    <a:pt x="480" y="192"/>
                  </a:lnTo>
                  <a:lnTo>
                    <a:pt x="480" y="336"/>
                  </a:lnTo>
                  <a:lnTo>
                    <a:pt x="0" y="336"/>
                  </a:lnTo>
                  <a:close/>
                </a:path>
              </a:pathLst>
            </a:custGeom>
            <a:pattFill prst="dkUpDiag">
              <a:fgClr>
                <a:srgbClr val="39C77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Line 88"/>
            <p:cNvSpPr>
              <a:spLocks noChangeShapeType="1"/>
            </p:cNvSpPr>
            <p:nvPr/>
          </p:nvSpPr>
          <p:spPr bwMode="auto">
            <a:xfrm>
              <a:off x="3984" y="129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5486400" y="2590800"/>
            <a:ext cx="3429000" cy="1600200"/>
            <a:chOff x="3456" y="1728"/>
            <a:chExt cx="2160" cy="1008"/>
          </a:xfrm>
        </p:grpSpPr>
        <p:sp>
          <p:nvSpPr>
            <p:cNvPr id="56381" name="Line 90"/>
            <p:cNvSpPr>
              <a:spLocks noChangeShapeType="1"/>
            </p:cNvSpPr>
            <p:nvPr/>
          </p:nvSpPr>
          <p:spPr bwMode="auto">
            <a:xfrm>
              <a:off x="3456" y="24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91"/>
            <p:cNvSpPr>
              <a:spLocks noChangeShapeType="1"/>
            </p:cNvSpPr>
            <p:nvPr/>
          </p:nvSpPr>
          <p:spPr bwMode="auto">
            <a:xfrm>
              <a:off x="3456" y="2736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Line 92"/>
            <p:cNvSpPr>
              <a:spLocks noChangeShapeType="1"/>
            </p:cNvSpPr>
            <p:nvPr/>
          </p:nvSpPr>
          <p:spPr bwMode="auto">
            <a:xfrm flipV="1">
              <a:off x="5616" y="24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4" name="Line 93"/>
            <p:cNvSpPr>
              <a:spLocks noChangeShapeType="1"/>
            </p:cNvSpPr>
            <p:nvPr/>
          </p:nvSpPr>
          <p:spPr bwMode="auto">
            <a:xfrm>
              <a:off x="3456" y="24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5" name="Freeform 94"/>
            <p:cNvSpPr>
              <a:spLocks/>
            </p:cNvSpPr>
            <p:nvPr/>
          </p:nvSpPr>
          <p:spPr bwMode="auto">
            <a:xfrm>
              <a:off x="3600" y="2448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6" name="Freeform 95"/>
            <p:cNvSpPr>
              <a:spLocks/>
            </p:cNvSpPr>
            <p:nvPr/>
          </p:nvSpPr>
          <p:spPr bwMode="auto">
            <a:xfrm>
              <a:off x="4080" y="2448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7" name="Freeform 96"/>
            <p:cNvSpPr>
              <a:spLocks/>
            </p:cNvSpPr>
            <p:nvPr/>
          </p:nvSpPr>
          <p:spPr bwMode="auto">
            <a:xfrm>
              <a:off x="4656" y="2448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8" name="Freeform 97"/>
            <p:cNvSpPr>
              <a:spLocks/>
            </p:cNvSpPr>
            <p:nvPr/>
          </p:nvSpPr>
          <p:spPr bwMode="auto">
            <a:xfrm>
              <a:off x="5232" y="2448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Line 98"/>
            <p:cNvSpPr>
              <a:spLocks noChangeShapeType="1"/>
            </p:cNvSpPr>
            <p:nvPr/>
          </p:nvSpPr>
          <p:spPr bwMode="auto">
            <a:xfrm flipH="1">
              <a:off x="5472" y="24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0" name="Line 99"/>
            <p:cNvSpPr>
              <a:spLocks noChangeShapeType="1"/>
            </p:cNvSpPr>
            <p:nvPr/>
          </p:nvSpPr>
          <p:spPr bwMode="auto">
            <a:xfrm flipH="1">
              <a:off x="3840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1" name="Text Box 100"/>
            <p:cNvSpPr txBox="1">
              <a:spLocks noChangeArrowheads="1"/>
            </p:cNvSpPr>
            <p:nvPr/>
          </p:nvSpPr>
          <p:spPr bwMode="auto">
            <a:xfrm>
              <a:off x="3504" y="1728"/>
              <a:ext cx="12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Graphic film applied</a:t>
              </a:r>
            </a:p>
          </p:txBody>
        </p:sp>
        <p:sp>
          <p:nvSpPr>
            <p:cNvPr id="56392" name="Line 101"/>
            <p:cNvSpPr>
              <a:spLocks noChangeShapeType="1"/>
            </p:cNvSpPr>
            <p:nvPr/>
          </p:nvSpPr>
          <p:spPr bwMode="auto">
            <a:xfrm flipV="1">
              <a:off x="3936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3" name="Line 102"/>
            <p:cNvSpPr>
              <a:spLocks noChangeShapeType="1"/>
            </p:cNvSpPr>
            <p:nvPr/>
          </p:nvSpPr>
          <p:spPr bwMode="auto">
            <a:xfrm>
              <a:off x="3936" y="23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4" name="Line 103"/>
            <p:cNvSpPr>
              <a:spLocks noChangeShapeType="1"/>
            </p:cNvSpPr>
            <p:nvPr/>
          </p:nvSpPr>
          <p:spPr bwMode="auto">
            <a:xfrm>
              <a:off x="403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5" name="Line 104"/>
            <p:cNvSpPr>
              <a:spLocks noChangeShapeType="1"/>
            </p:cNvSpPr>
            <p:nvPr/>
          </p:nvSpPr>
          <p:spPr bwMode="auto">
            <a:xfrm>
              <a:off x="4032" y="244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6" name="Line 105"/>
            <p:cNvSpPr>
              <a:spLocks noChangeShapeType="1"/>
            </p:cNvSpPr>
            <p:nvPr/>
          </p:nvSpPr>
          <p:spPr bwMode="auto">
            <a:xfrm>
              <a:off x="4320" y="244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106"/>
            <p:cNvSpPr>
              <a:spLocks noChangeShapeType="1"/>
            </p:cNvSpPr>
            <p:nvPr/>
          </p:nvSpPr>
          <p:spPr bwMode="auto">
            <a:xfrm flipV="1">
              <a:off x="4368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107"/>
            <p:cNvSpPr>
              <a:spLocks noChangeShapeType="1"/>
            </p:cNvSpPr>
            <p:nvPr/>
          </p:nvSpPr>
          <p:spPr bwMode="auto">
            <a:xfrm>
              <a:off x="4368" y="23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108"/>
            <p:cNvSpPr>
              <a:spLocks noChangeShapeType="1"/>
            </p:cNvSpPr>
            <p:nvPr/>
          </p:nvSpPr>
          <p:spPr bwMode="auto">
            <a:xfrm>
              <a:off x="4464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109"/>
            <p:cNvSpPr>
              <a:spLocks noChangeShapeType="1"/>
            </p:cNvSpPr>
            <p:nvPr/>
          </p:nvSpPr>
          <p:spPr bwMode="auto">
            <a:xfrm>
              <a:off x="4464" y="244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110"/>
            <p:cNvSpPr>
              <a:spLocks noChangeShapeType="1"/>
            </p:cNvSpPr>
            <p:nvPr/>
          </p:nvSpPr>
          <p:spPr bwMode="auto">
            <a:xfrm>
              <a:off x="4896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Line 111"/>
            <p:cNvSpPr>
              <a:spLocks noChangeShapeType="1"/>
            </p:cNvSpPr>
            <p:nvPr/>
          </p:nvSpPr>
          <p:spPr bwMode="auto">
            <a:xfrm flipV="1">
              <a:off x="4992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3" name="Line 112"/>
            <p:cNvSpPr>
              <a:spLocks noChangeShapeType="1"/>
            </p:cNvSpPr>
            <p:nvPr/>
          </p:nvSpPr>
          <p:spPr bwMode="auto">
            <a:xfrm>
              <a:off x="4992" y="23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4" name="Line 113"/>
            <p:cNvSpPr>
              <a:spLocks noChangeShapeType="1"/>
            </p:cNvSpPr>
            <p:nvPr/>
          </p:nvSpPr>
          <p:spPr bwMode="auto">
            <a:xfrm>
              <a:off x="5136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5" name="Line 114"/>
            <p:cNvSpPr>
              <a:spLocks noChangeShapeType="1"/>
            </p:cNvSpPr>
            <p:nvPr/>
          </p:nvSpPr>
          <p:spPr bwMode="auto">
            <a:xfrm>
              <a:off x="5136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6" name="Freeform 115" descr="Dark upward diagonal"/>
            <p:cNvSpPr>
              <a:spLocks/>
            </p:cNvSpPr>
            <p:nvPr/>
          </p:nvSpPr>
          <p:spPr bwMode="auto">
            <a:xfrm>
              <a:off x="3456" y="2112"/>
              <a:ext cx="2112" cy="336"/>
            </a:xfrm>
            <a:custGeom>
              <a:avLst/>
              <a:gdLst>
                <a:gd name="T0" fmla="*/ 0 w 2112"/>
                <a:gd name="T1" fmla="*/ 336 h 336"/>
                <a:gd name="T2" fmla="*/ 0 w 2112"/>
                <a:gd name="T3" fmla="*/ 0 h 336"/>
                <a:gd name="T4" fmla="*/ 2112 w 2112"/>
                <a:gd name="T5" fmla="*/ 0 h 336"/>
                <a:gd name="T6" fmla="*/ 2112 w 2112"/>
                <a:gd name="T7" fmla="*/ 336 h 336"/>
                <a:gd name="T8" fmla="*/ 1680 w 2112"/>
                <a:gd name="T9" fmla="*/ 336 h 336"/>
                <a:gd name="T10" fmla="*/ 1680 w 2112"/>
                <a:gd name="T11" fmla="*/ 192 h 336"/>
                <a:gd name="T12" fmla="*/ 1536 w 2112"/>
                <a:gd name="T13" fmla="*/ 192 h 336"/>
                <a:gd name="T14" fmla="*/ 1536 w 2112"/>
                <a:gd name="T15" fmla="*/ 336 h 336"/>
                <a:gd name="T16" fmla="*/ 1008 w 2112"/>
                <a:gd name="T17" fmla="*/ 336 h 336"/>
                <a:gd name="T18" fmla="*/ 1008 w 2112"/>
                <a:gd name="T19" fmla="*/ 192 h 336"/>
                <a:gd name="T20" fmla="*/ 912 w 2112"/>
                <a:gd name="T21" fmla="*/ 192 h 336"/>
                <a:gd name="T22" fmla="*/ 912 w 2112"/>
                <a:gd name="T23" fmla="*/ 336 h 336"/>
                <a:gd name="T24" fmla="*/ 576 w 2112"/>
                <a:gd name="T25" fmla="*/ 336 h 336"/>
                <a:gd name="T26" fmla="*/ 576 w 2112"/>
                <a:gd name="T27" fmla="*/ 192 h 336"/>
                <a:gd name="T28" fmla="*/ 480 w 2112"/>
                <a:gd name="T29" fmla="*/ 192 h 336"/>
                <a:gd name="T30" fmla="*/ 480 w 2112"/>
                <a:gd name="T31" fmla="*/ 336 h 336"/>
                <a:gd name="T32" fmla="*/ 0 w 2112"/>
                <a:gd name="T33" fmla="*/ 336 h 3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12"/>
                <a:gd name="T52" fmla="*/ 0 h 336"/>
                <a:gd name="T53" fmla="*/ 2112 w 2112"/>
                <a:gd name="T54" fmla="*/ 336 h 3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12" h="336">
                  <a:moveTo>
                    <a:pt x="0" y="336"/>
                  </a:moveTo>
                  <a:lnTo>
                    <a:pt x="0" y="0"/>
                  </a:lnTo>
                  <a:lnTo>
                    <a:pt x="2112" y="0"/>
                  </a:lnTo>
                  <a:lnTo>
                    <a:pt x="2112" y="336"/>
                  </a:lnTo>
                  <a:lnTo>
                    <a:pt x="1680" y="336"/>
                  </a:lnTo>
                  <a:lnTo>
                    <a:pt x="1680" y="192"/>
                  </a:lnTo>
                  <a:lnTo>
                    <a:pt x="1536" y="192"/>
                  </a:lnTo>
                  <a:lnTo>
                    <a:pt x="1536" y="336"/>
                  </a:lnTo>
                  <a:lnTo>
                    <a:pt x="1008" y="336"/>
                  </a:lnTo>
                  <a:lnTo>
                    <a:pt x="1008" y="192"/>
                  </a:lnTo>
                  <a:lnTo>
                    <a:pt x="912" y="192"/>
                  </a:lnTo>
                  <a:lnTo>
                    <a:pt x="912" y="336"/>
                  </a:lnTo>
                  <a:lnTo>
                    <a:pt x="576" y="336"/>
                  </a:lnTo>
                  <a:lnTo>
                    <a:pt x="576" y="192"/>
                  </a:lnTo>
                  <a:lnTo>
                    <a:pt x="480" y="192"/>
                  </a:lnTo>
                  <a:lnTo>
                    <a:pt x="480" y="336"/>
                  </a:lnTo>
                  <a:lnTo>
                    <a:pt x="0" y="336"/>
                  </a:lnTo>
                  <a:close/>
                </a:path>
              </a:pathLst>
            </a:custGeom>
            <a:pattFill prst="dkUpDiag">
              <a:fgClr>
                <a:srgbClr val="39C77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7" name="Line 116"/>
            <p:cNvSpPr>
              <a:spLocks noChangeShapeType="1"/>
            </p:cNvSpPr>
            <p:nvPr/>
          </p:nvSpPr>
          <p:spPr bwMode="auto">
            <a:xfrm>
              <a:off x="4080" y="1920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8" name="Rectangle 117"/>
            <p:cNvSpPr>
              <a:spLocks noChangeArrowheads="1"/>
            </p:cNvSpPr>
            <p:nvPr/>
          </p:nvSpPr>
          <p:spPr bwMode="auto">
            <a:xfrm>
              <a:off x="3456" y="2064"/>
              <a:ext cx="2112" cy="48"/>
            </a:xfrm>
            <a:prstGeom prst="rect">
              <a:avLst/>
            </a:prstGeom>
            <a:solidFill>
              <a:srgbClr val="BD034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5054600" y="4419600"/>
            <a:ext cx="3937000" cy="2438400"/>
            <a:chOff x="3184" y="2784"/>
            <a:chExt cx="2480" cy="1536"/>
          </a:xfrm>
        </p:grpSpPr>
        <p:sp>
          <p:nvSpPr>
            <p:cNvPr id="56330" name="Freeform 119"/>
            <p:cNvSpPr>
              <a:spLocks/>
            </p:cNvSpPr>
            <p:nvPr/>
          </p:nvSpPr>
          <p:spPr bwMode="auto">
            <a:xfrm>
              <a:off x="3648" y="350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1" name="Freeform 120"/>
            <p:cNvSpPr>
              <a:spLocks/>
            </p:cNvSpPr>
            <p:nvPr/>
          </p:nvSpPr>
          <p:spPr bwMode="auto">
            <a:xfrm>
              <a:off x="4128" y="350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2" name="Freeform 121"/>
            <p:cNvSpPr>
              <a:spLocks/>
            </p:cNvSpPr>
            <p:nvPr/>
          </p:nvSpPr>
          <p:spPr bwMode="auto">
            <a:xfrm>
              <a:off x="4704" y="350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3" name="Freeform 122"/>
            <p:cNvSpPr>
              <a:spLocks/>
            </p:cNvSpPr>
            <p:nvPr/>
          </p:nvSpPr>
          <p:spPr bwMode="auto">
            <a:xfrm>
              <a:off x="5328" y="350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4" name="Line 123"/>
            <p:cNvSpPr>
              <a:spLocks noChangeShapeType="1"/>
            </p:cNvSpPr>
            <p:nvPr/>
          </p:nvSpPr>
          <p:spPr bwMode="auto">
            <a:xfrm>
              <a:off x="350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5" name="Line 124"/>
            <p:cNvSpPr>
              <a:spLocks noChangeShapeType="1"/>
            </p:cNvSpPr>
            <p:nvPr/>
          </p:nvSpPr>
          <p:spPr bwMode="auto">
            <a:xfrm flipH="1">
              <a:off x="5520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6" name="Line 125"/>
            <p:cNvSpPr>
              <a:spLocks noChangeShapeType="1"/>
            </p:cNvSpPr>
            <p:nvPr/>
          </p:nvSpPr>
          <p:spPr bwMode="auto">
            <a:xfrm flipH="1">
              <a:off x="3888" y="35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7" name="Text Box 126"/>
            <p:cNvSpPr txBox="1">
              <a:spLocks noChangeArrowheads="1"/>
            </p:cNvSpPr>
            <p:nvPr/>
          </p:nvSpPr>
          <p:spPr bwMode="auto">
            <a:xfrm>
              <a:off x="3552" y="2784"/>
              <a:ext cx="1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Separated graphic product</a:t>
              </a:r>
            </a:p>
          </p:txBody>
        </p:sp>
        <p:sp>
          <p:nvSpPr>
            <p:cNvPr id="56338" name="Line 127"/>
            <p:cNvSpPr>
              <a:spLocks noChangeShapeType="1"/>
            </p:cNvSpPr>
            <p:nvPr/>
          </p:nvSpPr>
          <p:spPr bwMode="auto">
            <a:xfrm flipV="1">
              <a:off x="3984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9" name="Line 128"/>
            <p:cNvSpPr>
              <a:spLocks noChangeShapeType="1"/>
            </p:cNvSpPr>
            <p:nvPr/>
          </p:nvSpPr>
          <p:spPr bwMode="auto">
            <a:xfrm>
              <a:off x="398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0" name="Line 129"/>
            <p:cNvSpPr>
              <a:spLocks noChangeShapeType="1"/>
            </p:cNvSpPr>
            <p:nvPr/>
          </p:nvSpPr>
          <p:spPr bwMode="auto">
            <a:xfrm>
              <a:off x="4080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1" name="Line 130"/>
            <p:cNvSpPr>
              <a:spLocks noChangeShapeType="1"/>
            </p:cNvSpPr>
            <p:nvPr/>
          </p:nvSpPr>
          <p:spPr bwMode="auto">
            <a:xfrm>
              <a:off x="4080" y="350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2" name="Line 131"/>
            <p:cNvSpPr>
              <a:spLocks noChangeShapeType="1"/>
            </p:cNvSpPr>
            <p:nvPr/>
          </p:nvSpPr>
          <p:spPr bwMode="auto">
            <a:xfrm>
              <a:off x="4368" y="350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3" name="Line 132"/>
            <p:cNvSpPr>
              <a:spLocks noChangeShapeType="1"/>
            </p:cNvSpPr>
            <p:nvPr/>
          </p:nvSpPr>
          <p:spPr bwMode="auto">
            <a:xfrm flipV="1">
              <a:off x="4416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4" name="Line 133"/>
            <p:cNvSpPr>
              <a:spLocks noChangeShapeType="1"/>
            </p:cNvSpPr>
            <p:nvPr/>
          </p:nvSpPr>
          <p:spPr bwMode="auto">
            <a:xfrm>
              <a:off x="441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5" name="Line 134"/>
            <p:cNvSpPr>
              <a:spLocks noChangeShapeType="1"/>
            </p:cNvSpPr>
            <p:nvPr/>
          </p:nvSpPr>
          <p:spPr bwMode="auto">
            <a:xfrm>
              <a:off x="4512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6" name="Line 135"/>
            <p:cNvSpPr>
              <a:spLocks noChangeShapeType="1"/>
            </p:cNvSpPr>
            <p:nvPr/>
          </p:nvSpPr>
          <p:spPr bwMode="auto">
            <a:xfrm>
              <a:off x="4512" y="35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7" name="Line 136"/>
            <p:cNvSpPr>
              <a:spLocks noChangeShapeType="1"/>
            </p:cNvSpPr>
            <p:nvPr/>
          </p:nvSpPr>
          <p:spPr bwMode="auto">
            <a:xfrm>
              <a:off x="4944" y="35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8" name="Line 137"/>
            <p:cNvSpPr>
              <a:spLocks noChangeShapeType="1"/>
            </p:cNvSpPr>
            <p:nvPr/>
          </p:nvSpPr>
          <p:spPr bwMode="auto">
            <a:xfrm flipV="1">
              <a:off x="5040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Line 138"/>
            <p:cNvSpPr>
              <a:spLocks noChangeShapeType="1"/>
            </p:cNvSpPr>
            <p:nvPr/>
          </p:nvSpPr>
          <p:spPr bwMode="auto">
            <a:xfrm>
              <a:off x="5040" y="33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0" name="Line 139"/>
            <p:cNvSpPr>
              <a:spLocks noChangeShapeType="1"/>
            </p:cNvSpPr>
            <p:nvPr/>
          </p:nvSpPr>
          <p:spPr bwMode="auto">
            <a:xfrm>
              <a:off x="5184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Line 140"/>
            <p:cNvSpPr>
              <a:spLocks noChangeShapeType="1"/>
            </p:cNvSpPr>
            <p:nvPr/>
          </p:nvSpPr>
          <p:spPr bwMode="auto">
            <a:xfrm>
              <a:off x="5184" y="35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2" name="Freeform 141" descr="Dark upward diagonal"/>
            <p:cNvSpPr>
              <a:spLocks/>
            </p:cNvSpPr>
            <p:nvPr/>
          </p:nvSpPr>
          <p:spPr bwMode="auto">
            <a:xfrm>
              <a:off x="3504" y="3168"/>
              <a:ext cx="2112" cy="336"/>
            </a:xfrm>
            <a:custGeom>
              <a:avLst/>
              <a:gdLst>
                <a:gd name="T0" fmla="*/ 0 w 2112"/>
                <a:gd name="T1" fmla="*/ 336 h 336"/>
                <a:gd name="T2" fmla="*/ 0 w 2112"/>
                <a:gd name="T3" fmla="*/ 0 h 336"/>
                <a:gd name="T4" fmla="*/ 2112 w 2112"/>
                <a:gd name="T5" fmla="*/ 0 h 336"/>
                <a:gd name="T6" fmla="*/ 2112 w 2112"/>
                <a:gd name="T7" fmla="*/ 336 h 336"/>
                <a:gd name="T8" fmla="*/ 1680 w 2112"/>
                <a:gd name="T9" fmla="*/ 336 h 336"/>
                <a:gd name="T10" fmla="*/ 1680 w 2112"/>
                <a:gd name="T11" fmla="*/ 192 h 336"/>
                <a:gd name="T12" fmla="*/ 1536 w 2112"/>
                <a:gd name="T13" fmla="*/ 192 h 336"/>
                <a:gd name="T14" fmla="*/ 1536 w 2112"/>
                <a:gd name="T15" fmla="*/ 336 h 336"/>
                <a:gd name="T16" fmla="*/ 1008 w 2112"/>
                <a:gd name="T17" fmla="*/ 336 h 336"/>
                <a:gd name="T18" fmla="*/ 1008 w 2112"/>
                <a:gd name="T19" fmla="*/ 192 h 336"/>
                <a:gd name="T20" fmla="*/ 912 w 2112"/>
                <a:gd name="T21" fmla="*/ 192 h 336"/>
                <a:gd name="T22" fmla="*/ 912 w 2112"/>
                <a:gd name="T23" fmla="*/ 336 h 336"/>
                <a:gd name="T24" fmla="*/ 576 w 2112"/>
                <a:gd name="T25" fmla="*/ 336 h 336"/>
                <a:gd name="T26" fmla="*/ 576 w 2112"/>
                <a:gd name="T27" fmla="*/ 192 h 336"/>
                <a:gd name="T28" fmla="*/ 480 w 2112"/>
                <a:gd name="T29" fmla="*/ 192 h 336"/>
                <a:gd name="T30" fmla="*/ 480 w 2112"/>
                <a:gd name="T31" fmla="*/ 336 h 336"/>
                <a:gd name="T32" fmla="*/ 0 w 2112"/>
                <a:gd name="T33" fmla="*/ 336 h 3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12"/>
                <a:gd name="T52" fmla="*/ 0 h 336"/>
                <a:gd name="T53" fmla="*/ 2112 w 2112"/>
                <a:gd name="T54" fmla="*/ 336 h 3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12" h="336">
                  <a:moveTo>
                    <a:pt x="0" y="336"/>
                  </a:moveTo>
                  <a:lnTo>
                    <a:pt x="0" y="0"/>
                  </a:lnTo>
                  <a:lnTo>
                    <a:pt x="2112" y="0"/>
                  </a:lnTo>
                  <a:lnTo>
                    <a:pt x="2112" y="336"/>
                  </a:lnTo>
                  <a:lnTo>
                    <a:pt x="1680" y="336"/>
                  </a:lnTo>
                  <a:lnTo>
                    <a:pt x="1680" y="192"/>
                  </a:lnTo>
                  <a:lnTo>
                    <a:pt x="1536" y="192"/>
                  </a:lnTo>
                  <a:lnTo>
                    <a:pt x="1536" y="336"/>
                  </a:lnTo>
                  <a:lnTo>
                    <a:pt x="1008" y="336"/>
                  </a:lnTo>
                  <a:lnTo>
                    <a:pt x="1008" y="192"/>
                  </a:lnTo>
                  <a:lnTo>
                    <a:pt x="912" y="192"/>
                  </a:lnTo>
                  <a:lnTo>
                    <a:pt x="912" y="336"/>
                  </a:lnTo>
                  <a:lnTo>
                    <a:pt x="576" y="336"/>
                  </a:lnTo>
                  <a:lnTo>
                    <a:pt x="576" y="192"/>
                  </a:lnTo>
                  <a:lnTo>
                    <a:pt x="480" y="192"/>
                  </a:lnTo>
                  <a:lnTo>
                    <a:pt x="480" y="336"/>
                  </a:lnTo>
                  <a:lnTo>
                    <a:pt x="0" y="336"/>
                  </a:lnTo>
                  <a:close/>
                </a:path>
              </a:pathLst>
            </a:custGeom>
            <a:pattFill prst="dkUpDiag">
              <a:fgClr>
                <a:srgbClr val="39C77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Rectangle 142"/>
            <p:cNvSpPr>
              <a:spLocks noChangeArrowheads="1"/>
            </p:cNvSpPr>
            <p:nvPr/>
          </p:nvSpPr>
          <p:spPr bwMode="auto">
            <a:xfrm>
              <a:off x="3504" y="3120"/>
              <a:ext cx="2112" cy="48"/>
            </a:xfrm>
            <a:prstGeom prst="rect">
              <a:avLst/>
            </a:prstGeom>
            <a:solidFill>
              <a:srgbClr val="BD034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Line 143"/>
            <p:cNvSpPr>
              <a:spLocks noChangeShapeType="1"/>
            </p:cNvSpPr>
            <p:nvPr/>
          </p:nvSpPr>
          <p:spPr bwMode="auto">
            <a:xfrm>
              <a:off x="3504" y="37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5" name="Line 144"/>
            <p:cNvSpPr>
              <a:spLocks noChangeShapeType="1"/>
            </p:cNvSpPr>
            <p:nvPr/>
          </p:nvSpPr>
          <p:spPr bwMode="auto">
            <a:xfrm>
              <a:off x="3504" y="4032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6" name="Line 145"/>
            <p:cNvSpPr>
              <a:spLocks noChangeShapeType="1"/>
            </p:cNvSpPr>
            <p:nvPr/>
          </p:nvSpPr>
          <p:spPr bwMode="auto">
            <a:xfrm flipV="1">
              <a:off x="5664" y="37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7" name="Line 146"/>
            <p:cNvSpPr>
              <a:spLocks noChangeShapeType="1"/>
            </p:cNvSpPr>
            <p:nvPr/>
          </p:nvSpPr>
          <p:spPr bwMode="auto">
            <a:xfrm>
              <a:off x="3504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8" name="Freeform 147"/>
            <p:cNvSpPr>
              <a:spLocks/>
            </p:cNvSpPr>
            <p:nvPr/>
          </p:nvSpPr>
          <p:spPr bwMode="auto">
            <a:xfrm>
              <a:off x="3648" y="374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9" name="Freeform 148"/>
            <p:cNvSpPr>
              <a:spLocks/>
            </p:cNvSpPr>
            <p:nvPr/>
          </p:nvSpPr>
          <p:spPr bwMode="auto">
            <a:xfrm>
              <a:off x="4128" y="374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Freeform 149"/>
            <p:cNvSpPr>
              <a:spLocks/>
            </p:cNvSpPr>
            <p:nvPr/>
          </p:nvSpPr>
          <p:spPr bwMode="auto">
            <a:xfrm>
              <a:off x="4704" y="374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1" name="Freeform 150"/>
            <p:cNvSpPr>
              <a:spLocks/>
            </p:cNvSpPr>
            <p:nvPr/>
          </p:nvSpPr>
          <p:spPr bwMode="auto">
            <a:xfrm>
              <a:off x="5280" y="374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2" name="Line 151"/>
            <p:cNvSpPr>
              <a:spLocks noChangeShapeType="1"/>
            </p:cNvSpPr>
            <p:nvPr/>
          </p:nvSpPr>
          <p:spPr bwMode="auto">
            <a:xfrm flipH="1">
              <a:off x="5520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Line 152"/>
            <p:cNvSpPr>
              <a:spLocks noChangeShapeType="1"/>
            </p:cNvSpPr>
            <p:nvPr/>
          </p:nvSpPr>
          <p:spPr bwMode="auto">
            <a:xfrm flipH="1">
              <a:off x="3888" y="37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4" name="Line 153"/>
            <p:cNvSpPr>
              <a:spLocks noChangeShapeType="1"/>
            </p:cNvSpPr>
            <p:nvPr/>
          </p:nvSpPr>
          <p:spPr bwMode="auto">
            <a:xfrm flipV="1">
              <a:off x="3984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Line 154"/>
            <p:cNvSpPr>
              <a:spLocks noChangeShapeType="1"/>
            </p:cNvSpPr>
            <p:nvPr/>
          </p:nvSpPr>
          <p:spPr bwMode="auto">
            <a:xfrm>
              <a:off x="3984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6" name="Line 155"/>
            <p:cNvSpPr>
              <a:spLocks noChangeShapeType="1"/>
            </p:cNvSpPr>
            <p:nvPr/>
          </p:nvSpPr>
          <p:spPr bwMode="auto">
            <a:xfrm>
              <a:off x="4080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7" name="Line 156"/>
            <p:cNvSpPr>
              <a:spLocks noChangeShapeType="1"/>
            </p:cNvSpPr>
            <p:nvPr/>
          </p:nvSpPr>
          <p:spPr bwMode="auto">
            <a:xfrm>
              <a:off x="4080" y="374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8" name="Line 157"/>
            <p:cNvSpPr>
              <a:spLocks noChangeShapeType="1"/>
            </p:cNvSpPr>
            <p:nvPr/>
          </p:nvSpPr>
          <p:spPr bwMode="auto">
            <a:xfrm>
              <a:off x="4368" y="374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9" name="Line 158"/>
            <p:cNvSpPr>
              <a:spLocks noChangeShapeType="1"/>
            </p:cNvSpPr>
            <p:nvPr/>
          </p:nvSpPr>
          <p:spPr bwMode="auto">
            <a:xfrm flipV="1">
              <a:off x="4416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0" name="Line 159"/>
            <p:cNvSpPr>
              <a:spLocks noChangeShapeType="1"/>
            </p:cNvSpPr>
            <p:nvPr/>
          </p:nvSpPr>
          <p:spPr bwMode="auto">
            <a:xfrm>
              <a:off x="4416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1" name="Line 160"/>
            <p:cNvSpPr>
              <a:spLocks noChangeShapeType="1"/>
            </p:cNvSpPr>
            <p:nvPr/>
          </p:nvSpPr>
          <p:spPr bwMode="auto">
            <a:xfrm>
              <a:off x="4512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2" name="Line 161"/>
            <p:cNvSpPr>
              <a:spLocks noChangeShapeType="1"/>
            </p:cNvSpPr>
            <p:nvPr/>
          </p:nvSpPr>
          <p:spPr bwMode="auto">
            <a:xfrm>
              <a:off x="4512" y="3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3" name="Line 162"/>
            <p:cNvSpPr>
              <a:spLocks noChangeShapeType="1"/>
            </p:cNvSpPr>
            <p:nvPr/>
          </p:nvSpPr>
          <p:spPr bwMode="auto">
            <a:xfrm>
              <a:off x="4944" y="37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163"/>
            <p:cNvSpPr>
              <a:spLocks noChangeShapeType="1"/>
            </p:cNvSpPr>
            <p:nvPr/>
          </p:nvSpPr>
          <p:spPr bwMode="auto">
            <a:xfrm flipV="1">
              <a:off x="5040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Line 164"/>
            <p:cNvSpPr>
              <a:spLocks noChangeShapeType="1"/>
            </p:cNvSpPr>
            <p:nvPr/>
          </p:nvSpPr>
          <p:spPr bwMode="auto">
            <a:xfrm>
              <a:off x="5040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165"/>
            <p:cNvSpPr>
              <a:spLocks noChangeShapeType="1"/>
            </p:cNvSpPr>
            <p:nvPr/>
          </p:nvSpPr>
          <p:spPr bwMode="auto">
            <a:xfrm>
              <a:off x="5184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Line 166"/>
            <p:cNvSpPr>
              <a:spLocks noChangeShapeType="1"/>
            </p:cNvSpPr>
            <p:nvPr/>
          </p:nvSpPr>
          <p:spPr bwMode="auto">
            <a:xfrm>
              <a:off x="5184" y="37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8" name="Text Box 167"/>
            <p:cNvSpPr txBox="1">
              <a:spLocks noChangeArrowheads="1"/>
            </p:cNvSpPr>
            <p:nvPr/>
          </p:nvSpPr>
          <p:spPr bwMode="auto">
            <a:xfrm>
              <a:off x="3696" y="4108"/>
              <a:ext cx="18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Separated embossed PE sheet</a:t>
              </a:r>
            </a:p>
          </p:txBody>
        </p:sp>
        <p:sp>
          <p:nvSpPr>
            <p:cNvPr id="56379" name="Freeform 168"/>
            <p:cNvSpPr>
              <a:spLocks/>
            </p:cNvSpPr>
            <p:nvPr/>
          </p:nvSpPr>
          <p:spPr bwMode="auto">
            <a:xfrm>
              <a:off x="3256" y="2880"/>
              <a:ext cx="248" cy="432"/>
            </a:xfrm>
            <a:custGeom>
              <a:avLst/>
              <a:gdLst>
                <a:gd name="T0" fmla="*/ 248 w 248"/>
                <a:gd name="T1" fmla="*/ 0 h 432"/>
                <a:gd name="T2" fmla="*/ 8 w 248"/>
                <a:gd name="T3" fmla="*/ 240 h 432"/>
                <a:gd name="T4" fmla="*/ 200 w 248"/>
                <a:gd name="T5" fmla="*/ 432 h 432"/>
                <a:gd name="T6" fmla="*/ 0 60000 65536"/>
                <a:gd name="T7" fmla="*/ 0 60000 65536"/>
                <a:gd name="T8" fmla="*/ 0 60000 65536"/>
                <a:gd name="T9" fmla="*/ 0 w 248"/>
                <a:gd name="T10" fmla="*/ 0 h 432"/>
                <a:gd name="T11" fmla="*/ 248 w 24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432">
                  <a:moveTo>
                    <a:pt x="248" y="0"/>
                  </a:moveTo>
                  <a:cubicBezTo>
                    <a:pt x="132" y="84"/>
                    <a:pt x="16" y="168"/>
                    <a:pt x="8" y="240"/>
                  </a:cubicBezTo>
                  <a:cubicBezTo>
                    <a:pt x="0" y="312"/>
                    <a:pt x="168" y="400"/>
                    <a:pt x="200" y="4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Freeform 169"/>
            <p:cNvSpPr>
              <a:spLocks/>
            </p:cNvSpPr>
            <p:nvPr/>
          </p:nvSpPr>
          <p:spPr bwMode="auto">
            <a:xfrm>
              <a:off x="3184" y="3888"/>
              <a:ext cx="464" cy="336"/>
            </a:xfrm>
            <a:custGeom>
              <a:avLst/>
              <a:gdLst>
                <a:gd name="T0" fmla="*/ 464 w 464"/>
                <a:gd name="T1" fmla="*/ 336 h 336"/>
                <a:gd name="T2" fmla="*/ 32 w 464"/>
                <a:gd name="T3" fmla="*/ 240 h 336"/>
                <a:gd name="T4" fmla="*/ 272 w 464"/>
                <a:gd name="T5" fmla="*/ 0 h 336"/>
                <a:gd name="T6" fmla="*/ 0 60000 65536"/>
                <a:gd name="T7" fmla="*/ 0 60000 65536"/>
                <a:gd name="T8" fmla="*/ 0 60000 65536"/>
                <a:gd name="T9" fmla="*/ 0 w 464"/>
                <a:gd name="T10" fmla="*/ 0 h 336"/>
                <a:gd name="T11" fmla="*/ 464 w 46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4" h="336">
                  <a:moveTo>
                    <a:pt x="464" y="336"/>
                  </a:moveTo>
                  <a:cubicBezTo>
                    <a:pt x="264" y="316"/>
                    <a:pt x="64" y="296"/>
                    <a:pt x="32" y="240"/>
                  </a:cubicBezTo>
                  <a:cubicBezTo>
                    <a:pt x="0" y="184"/>
                    <a:pt x="232" y="40"/>
                    <a:pt x="2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3M v. Avery-Denison</a:t>
            </a:r>
          </a:p>
        </p:txBody>
      </p:sp>
      <p:grpSp>
        <p:nvGrpSpPr>
          <p:cNvPr id="3" name="Group 215"/>
          <p:cNvGrpSpPr>
            <a:grpSpLocks/>
          </p:cNvGrpSpPr>
          <p:nvPr/>
        </p:nvGrpSpPr>
        <p:grpSpPr bwMode="auto">
          <a:xfrm>
            <a:off x="381000" y="1752601"/>
            <a:ext cx="4114800" cy="2439988"/>
            <a:chOff x="3024" y="2784"/>
            <a:chExt cx="2592" cy="1537"/>
          </a:xfrm>
        </p:grpSpPr>
        <p:sp>
          <p:nvSpPr>
            <p:cNvPr id="57400" name="Text Box 216"/>
            <p:cNvSpPr txBox="1">
              <a:spLocks noChangeArrowheads="1"/>
            </p:cNvSpPr>
            <p:nvPr/>
          </p:nvSpPr>
          <p:spPr bwMode="auto">
            <a:xfrm>
              <a:off x="3193" y="4108"/>
              <a:ext cx="146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Separated</a:t>
              </a:r>
              <a:r>
                <a:rPr lang="en-US" sz="1600" dirty="0" smtClean="0">
                  <a:latin typeface="Arial" charset="0"/>
                </a:rPr>
                <a:t> plastic </a:t>
              </a:r>
              <a:r>
                <a:rPr lang="en-US" sz="1600" dirty="0">
                  <a:latin typeface="Arial" charset="0"/>
                </a:rPr>
                <a:t>sheet</a:t>
              </a:r>
            </a:p>
          </p:txBody>
        </p:sp>
        <p:grpSp>
          <p:nvGrpSpPr>
            <p:cNvPr id="4" name="Group 217"/>
            <p:cNvGrpSpPr>
              <a:grpSpLocks/>
            </p:cNvGrpSpPr>
            <p:nvPr/>
          </p:nvGrpSpPr>
          <p:grpSpPr bwMode="auto">
            <a:xfrm>
              <a:off x="3024" y="2784"/>
              <a:ext cx="2592" cy="1344"/>
              <a:chOff x="3024" y="2784"/>
              <a:chExt cx="2592" cy="1344"/>
            </a:xfrm>
          </p:grpSpPr>
          <p:sp>
            <p:nvSpPr>
              <p:cNvPr id="57402" name="Freeform 218"/>
              <p:cNvSpPr>
                <a:spLocks/>
              </p:cNvSpPr>
              <p:nvPr/>
            </p:nvSpPr>
            <p:spPr bwMode="auto">
              <a:xfrm>
                <a:off x="3408" y="375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03" name="Freeform 219"/>
              <p:cNvSpPr>
                <a:spLocks/>
              </p:cNvSpPr>
              <p:nvPr/>
            </p:nvSpPr>
            <p:spPr bwMode="auto">
              <a:xfrm>
                <a:off x="4416" y="375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04" name="Freeform 220"/>
              <p:cNvSpPr>
                <a:spLocks/>
              </p:cNvSpPr>
              <p:nvPr/>
            </p:nvSpPr>
            <p:spPr bwMode="auto">
              <a:xfrm>
                <a:off x="4992" y="375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05" name="Line 221"/>
              <p:cNvSpPr>
                <a:spLocks noChangeShapeType="1"/>
              </p:cNvSpPr>
              <p:nvPr/>
            </p:nvSpPr>
            <p:spPr bwMode="auto">
              <a:xfrm>
                <a:off x="3264" y="375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06" name="Line 222"/>
              <p:cNvSpPr>
                <a:spLocks noChangeShapeType="1"/>
              </p:cNvSpPr>
              <p:nvPr/>
            </p:nvSpPr>
            <p:spPr bwMode="auto">
              <a:xfrm flipV="1">
                <a:off x="5616" y="375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07" name="Line 223"/>
              <p:cNvSpPr>
                <a:spLocks noChangeShapeType="1"/>
              </p:cNvSpPr>
              <p:nvPr/>
            </p:nvSpPr>
            <p:spPr bwMode="auto">
              <a:xfrm flipH="1">
                <a:off x="3264" y="375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08" name="Freeform 224"/>
              <p:cNvSpPr>
                <a:spLocks/>
              </p:cNvSpPr>
              <p:nvPr/>
            </p:nvSpPr>
            <p:spPr bwMode="auto">
              <a:xfrm>
                <a:off x="3888" y="375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48 w 192"/>
                  <a:gd name="T3" fmla="*/ 144 h 168"/>
                  <a:gd name="T4" fmla="*/ 144 w 192"/>
                  <a:gd name="T5" fmla="*/ 144 h 168"/>
                  <a:gd name="T6" fmla="*/ 192 w 192"/>
                  <a:gd name="T7" fmla="*/ 0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168"/>
                  <a:gd name="T14" fmla="*/ 192 w 192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168">
                    <a:moveTo>
                      <a:pt x="0" y="0"/>
                    </a:moveTo>
                    <a:cubicBezTo>
                      <a:pt x="12" y="60"/>
                      <a:pt x="24" y="120"/>
                      <a:pt x="48" y="144"/>
                    </a:cubicBezTo>
                    <a:cubicBezTo>
                      <a:pt x="72" y="168"/>
                      <a:pt x="120" y="168"/>
                      <a:pt x="144" y="144"/>
                    </a:cubicBezTo>
                    <a:cubicBezTo>
                      <a:pt x="168" y="120"/>
                      <a:pt x="184" y="24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09" name="Line 225"/>
              <p:cNvSpPr>
                <a:spLocks noChangeShapeType="1"/>
              </p:cNvSpPr>
              <p:nvPr/>
            </p:nvSpPr>
            <p:spPr bwMode="auto">
              <a:xfrm flipH="1">
                <a:off x="5520" y="37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0" name="Line 226"/>
              <p:cNvSpPr>
                <a:spLocks noChangeShapeType="1"/>
              </p:cNvSpPr>
              <p:nvPr/>
            </p:nvSpPr>
            <p:spPr bwMode="auto">
              <a:xfrm flipV="1">
                <a:off x="5520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1" name="Line 227"/>
              <p:cNvSpPr>
                <a:spLocks noChangeShapeType="1"/>
              </p:cNvSpPr>
              <p:nvPr/>
            </p:nvSpPr>
            <p:spPr bwMode="auto">
              <a:xfrm flipH="1">
                <a:off x="5328" y="356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2" name="Line 228"/>
              <p:cNvSpPr>
                <a:spLocks noChangeShapeType="1"/>
              </p:cNvSpPr>
              <p:nvPr/>
            </p:nvSpPr>
            <p:spPr bwMode="auto">
              <a:xfrm>
                <a:off x="5328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3" name="Line 229"/>
              <p:cNvSpPr>
                <a:spLocks noChangeShapeType="1"/>
              </p:cNvSpPr>
              <p:nvPr/>
            </p:nvSpPr>
            <p:spPr bwMode="auto">
              <a:xfrm flipH="1">
                <a:off x="5184" y="375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4" name="Line 230"/>
              <p:cNvSpPr>
                <a:spLocks noChangeShapeType="1"/>
              </p:cNvSpPr>
              <p:nvPr/>
            </p:nvSpPr>
            <p:spPr bwMode="auto">
              <a:xfrm flipH="1">
                <a:off x="4896" y="37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5" name="Line 231"/>
              <p:cNvSpPr>
                <a:spLocks noChangeShapeType="1"/>
              </p:cNvSpPr>
              <p:nvPr/>
            </p:nvSpPr>
            <p:spPr bwMode="auto">
              <a:xfrm flipV="1">
                <a:off x="4896" y="361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6" name="Line 232"/>
              <p:cNvSpPr>
                <a:spLocks noChangeShapeType="1"/>
              </p:cNvSpPr>
              <p:nvPr/>
            </p:nvSpPr>
            <p:spPr bwMode="auto">
              <a:xfrm flipH="1">
                <a:off x="4752" y="361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7" name="Line 233"/>
              <p:cNvSpPr>
                <a:spLocks noChangeShapeType="1"/>
              </p:cNvSpPr>
              <p:nvPr/>
            </p:nvSpPr>
            <p:spPr bwMode="auto">
              <a:xfrm>
                <a:off x="4752" y="361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8" name="Line 234"/>
              <p:cNvSpPr>
                <a:spLocks noChangeShapeType="1"/>
              </p:cNvSpPr>
              <p:nvPr/>
            </p:nvSpPr>
            <p:spPr bwMode="auto">
              <a:xfrm flipH="1">
                <a:off x="4608" y="375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9" name="Line 235"/>
              <p:cNvSpPr>
                <a:spLocks noChangeShapeType="1"/>
              </p:cNvSpPr>
              <p:nvPr/>
            </p:nvSpPr>
            <p:spPr bwMode="auto">
              <a:xfrm flipH="1">
                <a:off x="4320" y="37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0" name="Line 236"/>
              <p:cNvSpPr>
                <a:spLocks noChangeShapeType="1"/>
              </p:cNvSpPr>
              <p:nvPr/>
            </p:nvSpPr>
            <p:spPr bwMode="auto">
              <a:xfrm flipV="1">
                <a:off x="4320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1" name="Line 237"/>
              <p:cNvSpPr>
                <a:spLocks noChangeShapeType="1"/>
              </p:cNvSpPr>
              <p:nvPr/>
            </p:nvSpPr>
            <p:spPr bwMode="auto">
              <a:xfrm flipH="1">
                <a:off x="4224" y="356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2" name="Line 238"/>
              <p:cNvSpPr>
                <a:spLocks noChangeShapeType="1"/>
              </p:cNvSpPr>
              <p:nvPr/>
            </p:nvSpPr>
            <p:spPr bwMode="auto">
              <a:xfrm>
                <a:off x="4224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3" name="Line 239"/>
              <p:cNvSpPr>
                <a:spLocks noChangeShapeType="1"/>
              </p:cNvSpPr>
              <p:nvPr/>
            </p:nvSpPr>
            <p:spPr bwMode="auto">
              <a:xfrm flipH="1">
                <a:off x="4080" y="375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4" name="Line 240"/>
              <p:cNvSpPr>
                <a:spLocks noChangeShapeType="1"/>
              </p:cNvSpPr>
              <p:nvPr/>
            </p:nvSpPr>
            <p:spPr bwMode="auto">
              <a:xfrm flipH="1">
                <a:off x="3792" y="37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5" name="Line 241"/>
              <p:cNvSpPr>
                <a:spLocks noChangeShapeType="1"/>
              </p:cNvSpPr>
              <p:nvPr/>
            </p:nvSpPr>
            <p:spPr bwMode="auto">
              <a:xfrm flipV="1">
                <a:off x="3792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6" name="Line 242"/>
              <p:cNvSpPr>
                <a:spLocks noChangeShapeType="1"/>
              </p:cNvSpPr>
              <p:nvPr/>
            </p:nvSpPr>
            <p:spPr bwMode="auto">
              <a:xfrm flipH="1">
                <a:off x="3648" y="356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7" name="Line 243"/>
              <p:cNvSpPr>
                <a:spLocks noChangeShapeType="1"/>
              </p:cNvSpPr>
              <p:nvPr/>
            </p:nvSpPr>
            <p:spPr bwMode="auto">
              <a:xfrm>
                <a:off x="3648" y="356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8" name="Line 244"/>
              <p:cNvSpPr>
                <a:spLocks noChangeShapeType="1"/>
              </p:cNvSpPr>
              <p:nvPr/>
            </p:nvSpPr>
            <p:spPr bwMode="auto">
              <a:xfrm flipH="1">
                <a:off x="3600" y="375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9" name="Line 245"/>
              <p:cNvSpPr>
                <a:spLocks noChangeShapeType="1"/>
              </p:cNvSpPr>
              <p:nvPr/>
            </p:nvSpPr>
            <p:spPr bwMode="auto">
              <a:xfrm>
                <a:off x="3264" y="4042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0" name="Freeform 246" descr="Light upward diagonal"/>
              <p:cNvSpPr>
                <a:spLocks/>
              </p:cNvSpPr>
              <p:nvPr/>
            </p:nvSpPr>
            <p:spPr bwMode="auto">
              <a:xfrm>
                <a:off x="3264" y="3072"/>
                <a:ext cx="2352" cy="432"/>
              </a:xfrm>
              <a:custGeom>
                <a:avLst/>
                <a:gdLst>
                  <a:gd name="T0" fmla="*/ 0 w 2352"/>
                  <a:gd name="T1" fmla="*/ 384 h 432"/>
                  <a:gd name="T2" fmla="*/ 0 w 2352"/>
                  <a:gd name="T3" fmla="*/ 0 h 432"/>
                  <a:gd name="T4" fmla="*/ 2352 w 2352"/>
                  <a:gd name="T5" fmla="*/ 0 h 432"/>
                  <a:gd name="T6" fmla="*/ 2352 w 2352"/>
                  <a:gd name="T7" fmla="*/ 384 h 432"/>
                  <a:gd name="T8" fmla="*/ 2256 w 2352"/>
                  <a:gd name="T9" fmla="*/ 384 h 432"/>
                  <a:gd name="T10" fmla="*/ 2256 w 2352"/>
                  <a:gd name="T11" fmla="*/ 192 h 432"/>
                  <a:gd name="T12" fmla="*/ 2064 w 2352"/>
                  <a:gd name="T13" fmla="*/ 192 h 432"/>
                  <a:gd name="T14" fmla="*/ 2064 w 2352"/>
                  <a:gd name="T15" fmla="*/ 384 h 432"/>
                  <a:gd name="T16" fmla="*/ 1920 w 2352"/>
                  <a:gd name="T17" fmla="*/ 384 h 432"/>
                  <a:gd name="T18" fmla="*/ 1872 w 2352"/>
                  <a:gd name="T19" fmla="*/ 432 h 432"/>
                  <a:gd name="T20" fmla="*/ 1728 w 2352"/>
                  <a:gd name="T21" fmla="*/ 432 h 432"/>
                  <a:gd name="T22" fmla="*/ 1632 w 2352"/>
                  <a:gd name="T23" fmla="*/ 384 h 432"/>
                  <a:gd name="T24" fmla="*/ 1632 w 2352"/>
                  <a:gd name="T25" fmla="*/ 240 h 432"/>
                  <a:gd name="T26" fmla="*/ 1488 w 2352"/>
                  <a:gd name="T27" fmla="*/ 240 h 432"/>
                  <a:gd name="T28" fmla="*/ 1488 w 2352"/>
                  <a:gd name="T29" fmla="*/ 384 h 432"/>
                  <a:gd name="T30" fmla="*/ 1344 w 2352"/>
                  <a:gd name="T31" fmla="*/ 384 h 432"/>
                  <a:gd name="T32" fmla="*/ 1152 w 2352"/>
                  <a:gd name="T33" fmla="*/ 432 h 432"/>
                  <a:gd name="T34" fmla="*/ 1056 w 2352"/>
                  <a:gd name="T35" fmla="*/ 384 h 432"/>
                  <a:gd name="T36" fmla="*/ 1056 w 2352"/>
                  <a:gd name="T37" fmla="*/ 192 h 432"/>
                  <a:gd name="T38" fmla="*/ 960 w 2352"/>
                  <a:gd name="T39" fmla="*/ 192 h 432"/>
                  <a:gd name="T40" fmla="*/ 960 w 2352"/>
                  <a:gd name="T41" fmla="*/ 384 h 432"/>
                  <a:gd name="T42" fmla="*/ 816 w 2352"/>
                  <a:gd name="T43" fmla="*/ 384 h 432"/>
                  <a:gd name="T44" fmla="*/ 768 w 2352"/>
                  <a:gd name="T45" fmla="*/ 432 h 432"/>
                  <a:gd name="T46" fmla="*/ 624 w 2352"/>
                  <a:gd name="T47" fmla="*/ 384 h 432"/>
                  <a:gd name="T48" fmla="*/ 528 w 2352"/>
                  <a:gd name="T49" fmla="*/ 384 h 432"/>
                  <a:gd name="T50" fmla="*/ 528 w 2352"/>
                  <a:gd name="T51" fmla="*/ 192 h 432"/>
                  <a:gd name="T52" fmla="*/ 384 w 2352"/>
                  <a:gd name="T53" fmla="*/ 192 h 432"/>
                  <a:gd name="T54" fmla="*/ 384 w 2352"/>
                  <a:gd name="T55" fmla="*/ 384 h 432"/>
                  <a:gd name="T56" fmla="*/ 288 w 2352"/>
                  <a:gd name="T57" fmla="*/ 432 h 432"/>
                  <a:gd name="T58" fmla="*/ 144 w 2352"/>
                  <a:gd name="T59" fmla="*/ 432 h 432"/>
                  <a:gd name="T60" fmla="*/ 0 w 2352"/>
                  <a:gd name="T61" fmla="*/ 384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2"/>
                  <a:gd name="T94" fmla="*/ 0 h 432"/>
                  <a:gd name="T95" fmla="*/ 2352 w 2352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2" h="432">
                    <a:moveTo>
                      <a:pt x="0" y="384"/>
                    </a:moveTo>
                    <a:lnTo>
                      <a:pt x="0" y="0"/>
                    </a:lnTo>
                    <a:lnTo>
                      <a:pt x="2352" y="0"/>
                    </a:lnTo>
                    <a:lnTo>
                      <a:pt x="2352" y="384"/>
                    </a:lnTo>
                    <a:lnTo>
                      <a:pt x="2256" y="384"/>
                    </a:lnTo>
                    <a:lnTo>
                      <a:pt x="2256" y="192"/>
                    </a:lnTo>
                    <a:lnTo>
                      <a:pt x="2064" y="192"/>
                    </a:lnTo>
                    <a:lnTo>
                      <a:pt x="2064" y="384"/>
                    </a:lnTo>
                    <a:lnTo>
                      <a:pt x="1920" y="384"/>
                    </a:lnTo>
                    <a:lnTo>
                      <a:pt x="1872" y="432"/>
                    </a:lnTo>
                    <a:lnTo>
                      <a:pt x="1728" y="432"/>
                    </a:lnTo>
                    <a:lnTo>
                      <a:pt x="1632" y="384"/>
                    </a:lnTo>
                    <a:lnTo>
                      <a:pt x="1632" y="240"/>
                    </a:lnTo>
                    <a:lnTo>
                      <a:pt x="1488" y="240"/>
                    </a:lnTo>
                    <a:lnTo>
                      <a:pt x="1488" y="384"/>
                    </a:lnTo>
                    <a:lnTo>
                      <a:pt x="1344" y="384"/>
                    </a:lnTo>
                    <a:lnTo>
                      <a:pt x="1152" y="432"/>
                    </a:lnTo>
                    <a:lnTo>
                      <a:pt x="1056" y="384"/>
                    </a:lnTo>
                    <a:lnTo>
                      <a:pt x="1056" y="192"/>
                    </a:lnTo>
                    <a:lnTo>
                      <a:pt x="960" y="192"/>
                    </a:lnTo>
                    <a:lnTo>
                      <a:pt x="960" y="384"/>
                    </a:lnTo>
                    <a:lnTo>
                      <a:pt x="816" y="384"/>
                    </a:lnTo>
                    <a:lnTo>
                      <a:pt x="768" y="432"/>
                    </a:lnTo>
                    <a:lnTo>
                      <a:pt x="624" y="384"/>
                    </a:lnTo>
                    <a:lnTo>
                      <a:pt x="528" y="384"/>
                    </a:lnTo>
                    <a:lnTo>
                      <a:pt x="528" y="192"/>
                    </a:lnTo>
                    <a:lnTo>
                      <a:pt x="384" y="192"/>
                    </a:lnTo>
                    <a:lnTo>
                      <a:pt x="384" y="384"/>
                    </a:lnTo>
                    <a:lnTo>
                      <a:pt x="288" y="432"/>
                    </a:lnTo>
                    <a:lnTo>
                      <a:pt x="144" y="432"/>
                    </a:lnTo>
                    <a:lnTo>
                      <a:pt x="0" y="384"/>
                    </a:lnTo>
                    <a:close/>
                  </a:path>
                </a:pathLst>
              </a:custGeom>
              <a:pattFill prst="ltUpDiag">
                <a:fgClr>
                  <a:srgbClr val="9B80FC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1" name="Oval 247"/>
              <p:cNvSpPr>
                <a:spLocks noChangeArrowheads="1"/>
              </p:cNvSpPr>
              <p:nvPr/>
            </p:nvSpPr>
            <p:spPr bwMode="auto">
              <a:xfrm>
                <a:off x="4464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2" name="Oval 248"/>
              <p:cNvSpPr>
                <a:spLocks noChangeArrowheads="1"/>
              </p:cNvSpPr>
              <p:nvPr/>
            </p:nvSpPr>
            <p:spPr bwMode="auto">
              <a:xfrm>
                <a:off x="4416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3" name="Oval 249"/>
              <p:cNvSpPr>
                <a:spLocks noChangeArrowheads="1"/>
              </p:cNvSpPr>
              <p:nvPr/>
            </p:nvSpPr>
            <p:spPr bwMode="auto">
              <a:xfrm>
                <a:off x="4512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4" name="Oval 250"/>
              <p:cNvSpPr>
                <a:spLocks noChangeArrowheads="1"/>
              </p:cNvSpPr>
              <p:nvPr/>
            </p:nvSpPr>
            <p:spPr bwMode="auto">
              <a:xfrm>
                <a:off x="5088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5" name="Oval 251"/>
              <p:cNvSpPr>
                <a:spLocks noChangeArrowheads="1"/>
              </p:cNvSpPr>
              <p:nvPr/>
            </p:nvSpPr>
            <p:spPr bwMode="auto">
              <a:xfrm>
                <a:off x="5040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6" name="Oval 252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7" name="Oval 253"/>
              <p:cNvSpPr>
                <a:spLocks noChangeArrowheads="1"/>
              </p:cNvSpPr>
              <p:nvPr/>
            </p:nvSpPr>
            <p:spPr bwMode="auto">
              <a:xfrm>
                <a:off x="4464" y="35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8" name="Oval 254"/>
              <p:cNvSpPr>
                <a:spLocks noChangeArrowheads="1"/>
              </p:cNvSpPr>
              <p:nvPr/>
            </p:nvSpPr>
            <p:spPr bwMode="auto">
              <a:xfrm>
                <a:off x="3888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9" name="Oval 255"/>
              <p:cNvSpPr>
                <a:spLocks noChangeArrowheads="1"/>
              </p:cNvSpPr>
              <p:nvPr/>
            </p:nvSpPr>
            <p:spPr bwMode="auto">
              <a:xfrm>
                <a:off x="3888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0" name="Oval 256"/>
              <p:cNvSpPr>
                <a:spLocks noChangeArrowheads="1"/>
              </p:cNvSpPr>
              <p:nvPr/>
            </p:nvSpPr>
            <p:spPr bwMode="auto">
              <a:xfrm>
                <a:off x="3936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1" name="Oval 257"/>
              <p:cNvSpPr>
                <a:spLocks noChangeArrowheads="1"/>
              </p:cNvSpPr>
              <p:nvPr/>
            </p:nvSpPr>
            <p:spPr bwMode="auto">
              <a:xfrm>
                <a:off x="3936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2" name="Oval 258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3" name="Oval 259"/>
              <p:cNvSpPr>
                <a:spLocks noChangeArrowheads="1"/>
              </p:cNvSpPr>
              <p:nvPr/>
            </p:nvSpPr>
            <p:spPr bwMode="auto">
              <a:xfrm>
                <a:off x="5088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4" name="Oval 260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5" name="Oval 261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6" name="Oval 262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7" name="Oval 263"/>
              <p:cNvSpPr>
                <a:spLocks noChangeArrowheads="1"/>
              </p:cNvSpPr>
              <p:nvPr/>
            </p:nvSpPr>
            <p:spPr bwMode="auto">
              <a:xfrm>
                <a:off x="3504" y="35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8" name="Text Box 264"/>
              <p:cNvSpPr txBox="1">
                <a:spLocks noChangeArrowheads="1"/>
              </p:cNvSpPr>
              <p:nvPr/>
            </p:nvSpPr>
            <p:spPr bwMode="auto">
              <a:xfrm>
                <a:off x="3176" y="2784"/>
                <a:ext cx="16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Separated graphic product</a:t>
                </a:r>
              </a:p>
            </p:txBody>
          </p:sp>
          <p:sp>
            <p:nvSpPr>
              <p:cNvPr id="57449" name="Rectangle 265"/>
              <p:cNvSpPr>
                <a:spLocks noChangeArrowheads="1"/>
              </p:cNvSpPr>
              <p:nvPr/>
            </p:nvSpPr>
            <p:spPr bwMode="auto">
              <a:xfrm>
                <a:off x="3264" y="3072"/>
                <a:ext cx="2352" cy="48"/>
              </a:xfrm>
              <a:prstGeom prst="rect">
                <a:avLst/>
              </a:prstGeom>
              <a:solidFill>
                <a:srgbClr val="BD034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50" name="Freeform 266"/>
              <p:cNvSpPr>
                <a:spLocks/>
              </p:cNvSpPr>
              <p:nvPr/>
            </p:nvSpPr>
            <p:spPr bwMode="auto">
              <a:xfrm rot="-878119">
                <a:off x="3024" y="2928"/>
                <a:ext cx="256" cy="384"/>
              </a:xfrm>
              <a:custGeom>
                <a:avLst/>
                <a:gdLst>
                  <a:gd name="T0" fmla="*/ 256 w 256"/>
                  <a:gd name="T1" fmla="*/ 0 h 384"/>
                  <a:gd name="T2" fmla="*/ 16 w 256"/>
                  <a:gd name="T3" fmla="*/ 144 h 384"/>
                  <a:gd name="T4" fmla="*/ 160 w 256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256"/>
                  <a:gd name="T10" fmla="*/ 0 h 384"/>
                  <a:gd name="T11" fmla="*/ 256 w 256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" h="384">
                    <a:moveTo>
                      <a:pt x="256" y="0"/>
                    </a:moveTo>
                    <a:cubicBezTo>
                      <a:pt x="144" y="40"/>
                      <a:pt x="32" y="80"/>
                      <a:pt x="16" y="144"/>
                    </a:cubicBezTo>
                    <a:cubicBezTo>
                      <a:pt x="0" y="208"/>
                      <a:pt x="128" y="344"/>
                      <a:pt x="160" y="3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51" name="Line 267"/>
              <p:cNvSpPr>
                <a:spLocks noChangeShapeType="1"/>
              </p:cNvSpPr>
              <p:nvPr/>
            </p:nvSpPr>
            <p:spPr bwMode="auto">
              <a:xfrm flipV="1">
                <a:off x="4320" y="3936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4876800" y="1676400"/>
            <a:ext cx="3937000" cy="2438400"/>
            <a:chOff x="3184" y="2784"/>
            <a:chExt cx="2480" cy="1536"/>
          </a:xfrm>
        </p:grpSpPr>
        <p:sp>
          <p:nvSpPr>
            <p:cNvPr id="57349" name="Freeform 119"/>
            <p:cNvSpPr>
              <a:spLocks/>
            </p:cNvSpPr>
            <p:nvPr/>
          </p:nvSpPr>
          <p:spPr bwMode="auto">
            <a:xfrm>
              <a:off x="3648" y="350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0" name="Freeform 120"/>
            <p:cNvSpPr>
              <a:spLocks/>
            </p:cNvSpPr>
            <p:nvPr/>
          </p:nvSpPr>
          <p:spPr bwMode="auto">
            <a:xfrm>
              <a:off x="4128" y="350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1" name="Freeform 121"/>
            <p:cNvSpPr>
              <a:spLocks/>
            </p:cNvSpPr>
            <p:nvPr/>
          </p:nvSpPr>
          <p:spPr bwMode="auto">
            <a:xfrm>
              <a:off x="4704" y="350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2" name="Freeform 122"/>
            <p:cNvSpPr>
              <a:spLocks/>
            </p:cNvSpPr>
            <p:nvPr/>
          </p:nvSpPr>
          <p:spPr bwMode="auto">
            <a:xfrm>
              <a:off x="5328" y="350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3" name="Line 123"/>
            <p:cNvSpPr>
              <a:spLocks noChangeShapeType="1"/>
            </p:cNvSpPr>
            <p:nvPr/>
          </p:nvSpPr>
          <p:spPr bwMode="auto">
            <a:xfrm>
              <a:off x="3504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4" name="Line 124"/>
            <p:cNvSpPr>
              <a:spLocks noChangeShapeType="1"/>
            </p:cNvSpPr>
            <p:nvPr/>
          </p:nvSpPr>
          <p:spPr bwMode="auto">
            <a:xfrm flipH="1">
              <a:off x="5520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5" name="Line 125"/>
            <p:cNvSpPr>
              <a:spLocks noChangeShapeType="1"/>
            </p:cNvSpPr>
            <p:nvPr/>
          </p:nvSpPr>
          <p:spPr bwMode="auto">
            <a:xfrm flipH="1">
              <a:off x="3888" y="35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6" name="Text Box 126"/>
            <p:cNvSpPr txBox="1">
              <a:spLocks noChangeArrowheads="1"/>
            </p:cNvSpPr>
            <p:nvPr/>
          </p:nvSpPr>
          <p:spPr bwMode="auto">
            <a:xfrm>
              <a:off x="3552" y="2784"/>
              <a:ext cx="1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Separated graphic product</a:t>
              </a:r>
            </a:p>
          </p:txBody>
        </p:sp>
        <p:sp>
          <p:nvSpPr>
            <p:cNvPr id="57357" name="Line 127"/>
            <p:cNvSpPr>
              <a:spLocks noChangeShapeType="1"/>
            </p:cNvSpPr>
            <p:nvPr/>
          </p:nvSpPr>
          <p:spPr bwMode="auto">
            <a:xfrm flipV="1">
              <a:off x="3984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8" name="Line 128"/>
            <p:cNvSpPr>
              <a:spLocks noChangeShapeType="1"/>
            </p:cNvSpPr>
            <p:nvPr/>
          </p:nvSpPr>
          <p:spPr bwMode="auto">
            <a:xfrm>
              <a:off x="398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9" name="Line 129"/>
            <p:cNvSpPr>
              <a:spLocks noChangeShapeType="1"/>
            </p:cNvSpPr>
            <p:nvPr/>
          </p:nvSpPr>
          <p:spPr bwMode="auto">
            <a:xfrm>
              <a:off x="4080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0" name="Line 130"/>
            <p:cNvSpPr>
              <a:spLocks noChangeShapeType="1"/>
            </p:cNvSpPr>
            <p:nvPr/>
          </p:nvSpPr>
          <p:spPr bwMode="auto">
            <a:xfrm>
              <a:off x="4080" y="350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1" name="Line 131"/>
            <p:cNvSpPr>
              <a:spLocks noChangeShapeType="1"/>
            </p:cNvSpPr>
            <p:nvPr/>
          </p:nvSpPr>
          <p:spPr bwMode="auto">
            <a:xfrm>
              <a:off x="4368" y="350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2" name="Line 132"/>
            <p:cNvSpPr>
              <a:spLocks noChangeShapeType="1"/>
            </p:cNvSpPr>
            <p:nvPr/>
          </p:nvSpPr>
          <p:spPr bwMode="auto">
            <a:xfrm flipV="1">
              <a:off x="4416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3" name="Line 133"/>
            <p:cNvSpPr>
              <a:spLocks noChangeShapeType="1"/>
            </p:cNvSpPr>
            <p:nvPr/>
          </p:nvSpPr>
          <p:spPr bwMode="auto">
            <a:xfrm>
              <a:off x="441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4" name="Line 134"/>
            <p:cNvSpPr>
              <a:spLocks noChangeShapeType="1"/>
            </p:cNvSpPr>
            <p:nvPr/>
          </p:nvSpPr>
          <p:spPr bwMode="auto">
            <a:xfrm>
              <a:off x="4512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5" name="Line 135"/>
            <p:cNvSpPr>
              <a:spLocks noChangeShapeType="1"/>
            </p:cNvSpPr>
            <p:nvPr/>
          </p:nvSpPr>
          <p:spPr bwMode="auto">
            <a:xfrm>
              <a:off x="4512" y="35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6" name="Line 136"/>
            <p:cNvSpPr>
              <a:spLocks noChangeShapeType="1"/>
            </p:cNvSpPr>
            <p:nvPr/>
          </p:nvSpPr>
          <p:spPr bwMode="auto">
            <a:xfrm>
              <a:off x="4944" y="35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7" name="Line 137"/>
            <p:cNvSpPr>
              <a:spLocks noChangeShapeType="1"/>
            </p:cNvSpPr>
            <p:nvPr/>
          </p:nvSpPr>
          <p:spPr bwMode="auto">
            <a:xfrm flipV="1">
              <a:off x="5040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8" name="Line 138"/>
            <p:cNvSpPr>
              <a:spLocks noChangeShapeType="1"/>
            </p:cNvSpPr>
            <p:nvPr/>
          </p:nvSpPr>
          <p:spPr bwMode="auto">
            <a:xfrm>
              <a:off x="5040" y="33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9" name="Line 139"/>
            <p:cNvSpPr>
              <a:spLocks noChangeShapeType="1"/>
            </p:cNvSpPr>
            <p:nvPr/>
          </p:nvSpPr>
          <p:spPr bwMode="auto">
            <a:xfrm>
              <a:off x="5184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0" name="Line 140"/>
            <p:cNvSpPr>
              <a:spLocks noChangeShapeType="1"/>
            </p:cNvSpPr>
            <p:nvPr/>
          </p:nvSpPr>
          <p:spPr bwMode="auto">
            <a:xfrm>
              <a:off x="5184" y="35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1" name="Freeform 141" descr="Dark upward diagonal"/>
            <p:cNvSpPr>
              <a:spLocks/>
            </p:cNvSpPr>
            <p:nvPr/>
          </p:nvSpPr>
          <p:spPr bwMode="auto">
            <a:xfrm>
              <a:off x="3504" y="3168"/>
              <a:ext cx="2112" cy="336"/>
            </a:xfrm>
            <a:custGeom>
              <a:avLst/>
              <a:gdLst>
                <a:gd name="T0" fmla="*/ 0 w 2112"/>
                <a:gd name="T1" fmla="*/ 336 h 336"/>
                <a:gd name="T2" fmla="*/ 0 w 2112"/>
                <a:gd name="T3" fmla="*/ 0 h 336"/>
                <a:gd name="T4" fmla="*/ 2112 w 2112"/>
                <a:gd name="T5" fmla="*/ 0 h 336"/>
                <a:gd name="T6" fmla="*/ 2112 w 2112"/>
                <a:gd name="T7" fmla="*/ 336 h 336"/>
                <a:gd name="T8" fmla="*/ 1680 w 2112"/>
                <a:gd name="T9" fmla="*/ 336 h 336"/>
                <a:gd name="T10" fmla="*/ 1680 w 2112"/>
                <a:gd name="T11" fmla="*/ 192 h 336"/>
                <a:gd name="T12" fmla="*/ 1536 w 2112"/>
                <a:gd name="T13" fmla="*/ 192 h 336"/>
                <a:gd name="T14" fmla="*/ 1536 w 2112"/>
                <a:gd name="T15" fmla="*/ 336 h 336"/>
                <a:gd name="T16" fmla="*/ 1008 w 2112"/>
                <a:gd name="T17" fmla="*/ 336 h 336"/>
                <a:gd name="T18" fmla="*/ 1008 w 2112"/>
                <a:gd name="T19" fmla="*/ 192 h 336"/>
                <a:gd name="T20" fmla="*/ 912 w 2112"/>
                <a:gd name="T21" fmla="*/ 192 h 336"/>
                <a:gd name="T22" fmla="*/ 912 w 2112"/>
                <a:gd name="T23" fmla="*/ 336 h 336"/>
                <a:gd name="T24" fmla="*/ 576 w 2112"/>
                <a:gd name="T25" fmla="*/ 336 h 336"/>
                <a:gd name="T26" fmla="*/ 576 w 2112"/>
                <a:gd name="T27" fmla="*/ 192 h 336"/>
                <a:gd name="T28" fmla="*/ 480 w 2112"/>
                <a:gd name="T29" fmla="*/ 192 h 336"/>
                <a:gd name="T30" fmla="*/ 480 w 2112"/>
                <a:gd name="T31" fmla="*/ 336 h 336"/>
                <a:gd name="T32" fmla="*/ 0 w 2112"/>
                <a:gd name="T33" fmla="*/ 336 h 3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12"/>
                <a:gd name="T52" fmla="*/ 0 h 336"/>
                <a:gd name="T53" fmla="*/ 2112 w 2112"/>
                <a:gd name="T54" fmla="*/ 336 h 3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12" h="336">
                  <a:moveTo>
                    <a:pt x="0" y="336"/>
                  </a:moveTo>
                  <a:lnTo>
                    <a:pt x="0" y="0"/>
                  </a:lnTo>
                  <a:lnTo>
                    <a:pt x="2112" y="0"/>
                  </a:lnTo>
                  <a:lnTo>
                    <a:pt x="2112" y="336"/>
                  </a:lnTo>
                  <a:lnTo>
                    <a:pt x="1680" y="336"/>
                  </a:lnTo>
                  <a:lnTo>
                    <a:pt x="1680" y="192"/>
                  </a:lnTo>
                  <a:lnTo>
                    <a:pt x="1536" y="192"/>
                  </a:lnTo>
                  <a:lnTo>
                    <a:pt x="1536" y="336"/>
                  </a:lnTo>
                  <a:lnTo>
                    <a:pt x="1008" y="336"/>
                  </a:lnTo>
                  <a:lnTo>
                    <a:pt x="1008" y="192"/>
                  </a:lnTo>
                  <a:lnTo>
                    <a:pt x="912" y="192"/>
                  </a:lnTo>
                  <a:lnTo>
                    <a:pt x="912" y="336"/>
                  </a:lnTo>
                  <a:lnTo>
                    <a:pt x="576" y="336"/>
                  </a:lnTo>
                  <a:lnTo>
                    <a:pt x="576" y="192"/>
                  </a:lnTo>
                  <a:lnTo>
                    <a:pt x="480" y="192"/>
                  </a:lnTo>
                  <a:lnTo>
                    <a:pt x="480" y="336"/>
                  </a:lnTo>
                  <a:lnTo>
                    <a:pt x="0" y="336"/>
                  </a:lnTo>
                  <a:close/>
                </a:path>
              </a:pathLst>
            </a:custGeom>
            <a:pattFill prst="dkUpDiag">
              <a:fgClr>
                <a:srgbClr val="39C77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2" name="Rectangle 142"/>
            <p:cNvSpPr>
              <a:spLocks noChangeArrowheads="1"/>
            </p:cNvSpPr>
            <p:nvPr/>
          </p:nvSpPr>
          <p:spPr bwMode="auto">
            <a:xfrm>
              <a:off x="3504" y="3120"/>
              <a:ext cx="2112" cy="48"/>
            </a:xfrm>
            <a:prstGeom prst="rect">
              <a:avLst/>
            </a:prstGeom>
            <a:solidFill>
              <a:srgbClr val="BD034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3" name="Line 143"/>
            <p:cNvSpPr>
              <a:spLocks noChangeShapeType="1"/>
            </p:cNvSpPr>
            <p:nvPr/>
          </p:nvSpPr>
          <p:spPr bwMode="auto">
            <a:xfrm>
              <a:off x="3504" y="37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4" name="Line 144"/>
            <p:cNvSpPr>
              <a:spLocks noChangeShapeType="1"/>
            </p:cNvSpPr>
            <p:nvPr/>
          </p:nvSpPr>
          <p:spPr bwMode="auto">
            <a:xfrm>
              <a:off x="3504" y="4032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5" name="Line 145"/>
            <p:cNvSpPr>
              <a:spLocks noChangeShapeType="1"/>
            </p:cNvSpPr>
            <p:nvPr/>
          </p:nvSpPr>
          <p:spPr bwMode="auto">
            <a:xfrm flipV="1">
              <a:off x="5664" y="37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6" name="Line 146"/>
            <p:cNvSpPr>
              <a:spLocks noChangeShapeType="1"/>
            </p:cNvSpPr>
            <p:nvPr/>
          </p:nvSpPr>
          <p:spPr bwMode="auto">
            <a:xfrm>
              <a:off x="3504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7" name="Freeform 147"/>
            <p:cNvSpPr>
              <a:spLocks/>
            </p:cNvSpPr>
            <p:nvPr/>
          </p:nvSpPr>
          <p:spPr bwMode="auto">
            <a:xfrm>
              <a:off x="3648" y="374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8" name="Freeform 148"/>
            <p:cNvSpPr>
              <a:spLocks/>
            </p:cNvSpPr>
            <p:nvPr/>
          </p:nvSpPr>
          <p:spPr bwMode="auto">
            <a:xfrm>
              <a:off x="4128" y="374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9" name="Freeform 149"/>
            <p:cNvSpPr>
              <a:spLocks/>
            </p:cNvSpPr>
            <p:nvPr/>
          </p:nvSpPr>
          <p:spPr bwMode="auto">
            <a:xfrm>
              <a:off x="4704" y="374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0" name="Freeform 150"/>
            <p:cNvSpPr>
              <a:spLocks/>
            </p:cNvSpPr>
            <p:nvPr/>
          </p:nvSpPr>
          <p:spPr bwMode="auto">
            <a:xfrm>
              <a:off x="5280" y="3744"/>
              <a:ext cx="240" cy="144"/>
            </a:xfrm>
            <a:custGeom>
              <a:avLst/>
              <a:gdLst>
                <a:gd name="T0" fmla="*/ 0 w 240"/>
                <a:gd name="T1" fmla="*/ 0 h 144"/>
                <a:gd name="T2" fmla="*/ 96 w 240"/>
                <a:gd name="T3" fmla="*/ 144 h 144"/>
                <a:gd name="T4" fmla="*/ 240 w 240"/>
                <a:gd name="T5" fmla="*/ 0 h 144"/>
                <a:gd name="T6" fmla="*/ 0 60000 65536"/>
                <a:gd name="T7" fmla="*/ 0 60000 65536"/>
                <a:gd name="T8" fmla="*/ 0 60000 65536"/>
                <a:gd name="T9" fmla="*/ 0 w 240"/>
                <a:gd name="T10" fmla="*/ 0 h 144"/>
                <a:gd name="T11" fmla="*/ 240 w 24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44">
                  <a:moveTo>
                    <a:pt x="0" y="0"/>
                  </a:moveTo>
                  <a:cubicBezTo>
                    <a:pt x="28" y="72"/>
                    <a:pt x="56" y="144"/>
                    <a:pt x="96" y="144"/>
                  </a:cubicBezTo>
                  <a:cubicBezTo>
                    <a:pt x="136" y="144"/>
                    <a:pt x="188" y="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1" name="Line 151"/>
            <p:cNvSpPr>
              <a:spLocks noChangeShapeType="1"/>
            </p:cNvSpPr>
            <p:nvPr/>
          </p:nvSpPr>
          <p:spPr bwMode="auto">
            <a:xfrm flipH="1">
              <a:off x="5520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2" name="Line 152"/>
            <p:cNvSpPr>
              <a:spLocks noChangeShapeType="1"/>
            </p:cNvSpPr>
            <p:nvPr/>
          </p:nvSpPr>
          <p:spPr bwMode="auto">
            <a:xfrm flipH="1">
              <a:off x="3888" y="37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3" name="Line 153"/>
            <p:cNvSpPr>
              <a:spLocks noChangeShapeType="1"/>
            </p:cNvSpPr>
            <p:nvPr/>
          </p:nvSpPr>
          <p:spPr bwMode="auto">
            <a:xfrm flipV="1">
              <a:off x="3984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4" name="Line 154"/>
            <p:cNvSpPr>
              <a:spLocks noChangeShapeType="1"/>
            </p:cNvSpPr>
            <p:nvPr/>
          </p:nvSpPr>
          <p:spPr bwMode="auto">
            <a:xfrm>
              <a:off x="3984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5" name="Line 155"/>
            <p:cNvSpPr>
              <a:spLocks noChangeShapeType="1"/>
            </p:cNvSpPr>
            <p:nvPr/>
          </p:nvSpPr>
          <p:spPr bwMode="auto">
            <a:xfrm>
              <a:off x="4080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6" name="Line 156"/>
            <p:cNvSpPr>
              <a:spLocks noChangeShapeType="1"/>
            </p:cNvSpPr>
            <p:nvPr/>
          </p:nvSpPr>
          <p:spPr bwMode="auto">
            <a:xfrm>
              <a:off x="4080" y="374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7" name="Line 157"/>
            <p:cNvSpPr>
              <a:spLocks noChangeShapeType="1"/>
            </p:cNvSpPr>
            <p:nvPr/>
          </p:nvSpPr>
          <p:spPr bwMode="auto">
            <a:xfrm>
              <a:off x="4368" y="374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8" name="Line 158"/>
            <p:cNvSpPr>
              <a:spLocks noChangeShapeType="1"/>
            </p:cNvSpPr>
            <p:nvPr/>
          </p:nvSpPr>
          <p:spPr bwMode="auto">
            <a:xfrm flipV="1">
              <a:off x="4416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9" name="Line 159"/>
            <p:cNvSpPr>
              <a:spLocks noChangeShapeType="1"/>
            </p:cNvSpPr>
            <p:nvPr/>
          </p:nvSpPr>
          <p:spPr bwMode="auto">
            <a:xfrm>
              <a:off x="4416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0" name="Line 160"/>
            <p:cNvSpPr>
              <a:spLocks noChangeShapeType="1"/>
            </p:cNvSpPr>
            <p:nvPr/>
          </p:nvSpPr>
          <p:spPr bwMode="auto">
            <a:xfrm>
              <a:off x="4512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1" name="Line 161"/>
            <p:cNvSpPr>
              <a:spLocks noChangeShapeType="1"/>
            </p:cNvSpPr>
            <p:nvPr/>
          </p:nvSpPr>
          <p:spPr bwMode="auto">
            <a:xfrm>
              <a:off x="4512" y="3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2" name="Line 162"/>
            <p:cNvSpPr>
              <a:spLocks noChangeShapeType="1"/>
            </p:cNvSpPr>
            <p:nvPr/>
          </p:nvSpPr>
          <p:spPr bwMode="auto">
            <a:xfrm>
              <a:off x="4944" y="37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3" name="Line 163"/>
            <p:cNvSpPr>
              <a:spLocks noChangeShapeType="1"/>
            </p:cNvSpPr>
            <p:nvPr/>
          </p:nvSpPr>
          <p:spPr bwMode="auto">
            <a:xfrm flipV="1">
              <a:off x="5040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4" name="Line 164"/>
            <p:cNvSpPr>
              <a:spLocks noChangeShapeType="1"/>
            </p:cNvSpPr>
            <p:nvPr/>
          </p:nvSpPr>
          <p:spPr bwMode="auto">
            <a:xfrm>
              <a:off x="5040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5" name="Line 165"/>
            <p:cNvSpPr>
              <a:spLocks noChangeShapeType="1"/>
            </p:cNvSpPr>
            <p:nvPr/>
          </p:nvSpPr>
          <p:spPr bwMode="auto">
            <a:xfrm>
              <a:off x="5184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6" name="Line 166"/>
            <p:cNvSpPr>
              <a:spLocks noChangeShapeType="1"/>
            </p:cNvSpPr>
            <p:nvPr/>
          </p:nvSpPr>
          <p:spPr bwMode="auto">
            <a:xfrm>
              <a:off x="5184" y="37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7" name="Text Box 167"/>
            <p:cNvSpPr txBox="1">
              <a:spLocks noChangeArrowheads="1"/>
            </p:cNvSpPr>
            <p:nvPr/>
          </p:nvSpPr>
          <p:spPr bwMode="auto">
            <a:xfrm>
              <a:off x="3696" y="4108"/>
              <a:ext cx="18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" charset="0"/>
                </a:rPr>
                <a:t>Separated embossed PE sheet</a:t>
              </a:r>
            </a:p>
          </p:txBody>
        </p:sp>
        <p:sp>
          <p:nvSpPr>
            <p:cNvPr id="57398" name="Freeform 168"/>
            <p:cNvSpPr>
              <a:spLocks/>
            </p:cNvSpPr>
            <p:nvPr/>
          </p:nvSpPr>
          <p:spPr bwMode="auto">
            <a:xfrm>
              <a:off x="3256" y="2880"/>
              <a:ext cx="248" cy="432"/>
            </a:xfrm>
            <a:custGeom>
              <a:avLst/>
              <a:gdLst>
                <a:gd name="T0" fmla="*/ 248 w 248"/>
                <a:gd name="T1" fmla="*/ 0 h 432"/>
                <a:gd name="T2" fmla="*/ 8 w 248"/>
                <a:gd name="T3" fmla="*/ 240 h 432"/>
                <a:gd name="T4" fmla="*/ 200 w 248"/>
                <a:gd name="T5" fmla="*/ 432 h 432"/>
                <a:gd name="T6" fmla="*/ 0 60000 65536"/>
                <a:gd name="T7" fmla="*/ 0 60000 65536"/>
                <a:gd name="T8" fmla="*/ 0 60000 65536"/>
                <a:gd name="T9" fmla="*/ 0 w 248"/>
                <a:gd name="T10" fmla="*/ 0 h 432"/>
                <a:gd name="T11" fmla="*/ 248 w 24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432">
                  <a:moveTo>
                    <a:pt x="248" y="0"/>
                  </a:moveTo>
                  <a:cubicBezTo>
                    <a:pt x="132" y="84"/>
                    <a:pt x="16" y="168"/>
                    <a:pt x="8" y="240"/>
                  </a:cubicBezTo>
                  <a:cubicBezTo>
                    <a:pt x="0" y="312"/>
                    <a:pt x="168" y="400"/>
                    <a:pt x="200" y="4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9" name="Freeform 169"/>
            <p:cNvSpPr>
              <a:spLocks/>
            </p:cNvSpPr>
            <p:nvPr/>
          </p:nvSpPr>
          <p:spPr bwMode="auto">
            <a:xfrm>
              <a:off x="3184" y="3888"/>
              <a:ext cx="464" cy="336"/>
            </a:xfrm>
            <a:custGeom>
              <a:avLst/>
              <a:gdLst>
                <a:gd name="T0" fmla="*/ 464 w 464"/>
                <a:gd name="T1" fmla="*/ 336 h 336"/>
                <a:gd name="T2" fmla="*/ 32 w 464"/>
                <a:gd name="T3" fmla="*/ 240 h 336"/>
                <a:gd name="T4" fmla="*/ 272 w 464"/>
                <a:gd name="T5" fmla="*/ 0 h 336"/>
                <a:gd name="T6" fmla="*/ 0 60000 65536"/>
                <a:gd name="T7" fmla="*/ 0 60000 65536"/>
                <a:gd name="T8" fmla="*/ 0 60000 65536"/>
                <a:gd name="T9" fmla="*/ 0 w 464"/>
                <a:gd name="T10" fmla="*/ 0 h 336"/>
                <a:gd name="T11" fmla="*/ 464 w 46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4" h="336">
                  <a:moveTo>
                    <a:pt x="464" y="336"/>
                  </a:moveTo>
                  <a:cubicBezTo>
                    <a:pt x="264" y="316"/>
                    <a:pt x="64" y="296"/>
                    <a:pt x="32" y="240"/>
                  </a:cubicBezTo>
                  <a:cubicBezTo>
                    <a:pt x="0" y="184"/>
                    <a:pt x="232" y="40"/>
                    <a:pt x="2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Patent Case Decision</a:t>
            </a:r>
            <a:endParaRPr lang="en-US" dirty="0"/>
          </a:p>
        </p:txBody>
      </p:sp>
      <p:sp>
        <p:nvSpPr>
          <p:cNvPr id="58371" name="TextBox 31"/>
          <p:cNvSpPr txBox="1">
            <a:spLocks noChangeArrowheads="1"/>
          </p:cNvSpPr>
          <p:nvPr/>
        </p:nvSpPr>
        <p:spPr bwMode="auto">
          <a:xfrm>
            <a:off x="3306763" y="1368425"/>
            <a:ext cx="249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Avery-Dennison EZ Film</a:t>
            </a:r>
          </a:p>
        </p:txBody>
      </p:sp>
      <p:sp>
        <p:nvSpPr>
          <p:cNvPr id="58372" name="TextBox 32"/>
          <p:cNvSpPr txBox="1">
            <a:spLocks noChangeArrowheads="1"/>
          </p:cNvSpPr>
          <p:nvPr/>
        </p:nvSpPr>
        <p:spPr bwMode="auto">
          <a:xfrm>
            <a:off x="1550988" y="5211763"/>
            <a:ext cx="6488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Question: Do the dots form a “regular array” </a:t>
            </a:r>
          </a:p>
          <a:p>
            <a:r>
              <a:rPr lang="en-US" sz="2800"/>
              <a:t>as required in the 3M patent?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87650" y="1912938"/>
            <a:ext cx="3859213" cy="2820987"/>
            <a:chOff x="2787529" y="1913189"/>
            <a:chExt cx="3859654" cy="2820305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787529" y="1913189"/>
              <a:ext cx="3859654" cy="2820305"/>
              <a:chOff x="2820517" y="2746086"/>
              <a:chExt cx="3859654" cy="2820305"/>
            </a:xfrm>
          </p:grpSpPr>
          <p:sp>
            <p:nvSpPr>
              <p:cNvPr id="58376" name="Rectangle 2"/>
              <p:cNvSpPr>
                <a:spLocks noChangeArrowheads="1"/>
              </p:cNvSpPr>
              <p:nvPr/>
            </p:nvSpPr>
            <p:spPr bwMode="auto">
              <a:xfrm>
                <a:off x="2820517" y="2746086"/>
                <a:ext cx="3859654" cy="28203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77" name="Freeform 3"/>
              <p:cNvSpPr>
                <a:spLocks noChangeArrowheads="1"/>
              </p:cNvSpPr>
              <p:nvPr/>
            </p:nvSpPr>
            <p:spPr bwMode="auto">
              <a:xfrm>
                <a:off x="3150402" y="3117179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78" name="Freeform 4"/>
              <p:cNvSpPr>
                <a:spLocks noChangeArrowheads="1"/>
              </p:cNvSpPr>
              <p:nvPr/>
            </p:nvSpPr>
            <p:spPr bwMode="auto">
              <a:xfrm>
                <a:off x="3756387" y="3121133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79" name="Freeform 5"/>
              <p:cNvSpPr>
                <a:spLocks noChangeArrowheads="1"/>
              </p:cNvSpPr>
              <p:nvPr/>
            </p:nvSpPr>
            <p:spPr bwMode="auto">
              <a:xfrm>
                <a:off x="4333692" y="3112895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0" name="Freeform 6"/>
              <p:cNvSpPr>
                <a:spLocks noChangeArrowheads="1"/>
              </p:cNvSpPr>
              <p:nvPr/>
            </p:nvSpPr>
            <p:spPr bwMode="auto">
              <a:xfrm>
                <a:off x="4935733" y="3112896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1" name="Freeform 7"/>
              <p:cNvSpPr>
                <a:spLocks noChangeArrowheads="1"/>
              </p:cNvSpPr>
              <p:nvPr/>
            </p:nvSpPr>
            <p:spPr bwMode="auto">
              <a:xfrm>
                <a:off x="5554267" y="3112895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2" name="Freeform 8"/>
              <p:cNvSpPr>
                <a:spLocks noChangeArrowheads="1"/>
              </p:cNvSpPr>
              <p:nvPr/>
            </p:nvSpPr>
            <p:spPr bwMode="auto">
              <a:xfrm>
                <a:off x="6172801" y="3121142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3" name="Freeform 9"/>
              <p:cNvSpPr>
                <a:spLocks noChangeArrowheads="1"/>
              </p:cNvSpPr>
              <p:nvPr/>
            </p:nvSpPr>
            <p:spPr bwMode="auto">
              <a:xfrm>
                <a:off x="6172802" y="3632425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4" name="Freeform 10"/>
              <p:cNvSpPr>
                <a:spLocks noChangeArrowheads="1"/>
              </p:cNvSpPr>
              <p:nvPr/>
            </p:nvSpPr>
            <p:spPr bwMode="auto">
              <a:xfrm>
                <a:off x="5554267" y="3632425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5" name="Freeform 11"/>
              <p:cNvSpPr>
                <a:spLocks noChangeArrowheads="1"/>
              </p:cNvSpPr>
              <p:nvPr/>
            </p:nvSpPr>
            <p:spPr bwMode="auto">
              <a:xfrm>
                <a:off x="4333692" y="3624179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6" name="Freeform 12"/>
              <p:cNvSpPr>
                <a:spLocks noChangeArrowheads="1"/>
              </p:cNvSpPr>
              <p:nvPr/>
            </p:nvSpPr>
            <p:spPr bwMode="auto">
              <a:xfrm>
                <a:off x="3764641" y="3648918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7" name="Freeform 13"/>
              <p:cNvSpPr>
                <a:spLocks noChangeArrowheads="1"/>
              </p:cNvSpPr>
              <p:nvPr/>
            </p:nvSpPr>
            <p:spPr bwMode="auto">
              <a:xfrm>
                <a:off x="3212084" y="3673657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8" name="Freeform 14"/>
              <p:cNvSpPr>
                <a:spLocks noChangeArrowheads="1"/>
              </p:cNvSpPr>
              <p:nvPr/>
            </p:nvSpPr>
            <p:spPr bwMode="auto">
              <a:xfrm>
                <a:off x="6156307" y="4209681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9" name="Freeform 15"/>
              <p:cNvSpPr>
                <a:spLocks noChangeArrowheads="1"/>
              </p:cNvSpPr>
              <p:nvPr/>
            </p:nvSpPr>
            <p:spPr bwMode="auto">
              <a:xfrm>
                <a:off x="5570761" y="4193188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0" name="Freeform 16"/>
              <p:cNvSpPr>
                <a:spLocks noChangeArrowheads="1"/>
              </p:cNvSpPr>
              <p:nvPr/>
            </p:nvSpPr>
            <p:spPr bwMode="auto">
              <a:xfrm>
                <a:off x="5026452" y="4176694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1" name="Freeform 17"/>
              <p:cNvSpPr>
                <a:spLocks noChangeArrowheads="1"/>
              </p:cNvSpPr>
              <p:nvPr/>
            </p:nvSpPr>
            <p:spPr bwMode="auto">
              <a:xfrm>
                <a:off x="4374929" y="4168448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2" name="Freeform 18"/>
              <p:cNvSpPr>
                <a:spLocks noChangeArrowheads="1"/>
              </p:cNvSpPr>
              <p:nvPr/>
            </p:nvSpPr>
            <p:spPr bwMode="auto">
              <a:xfrm>
                <a:off x="3822370" y="4209681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3" name="Freeform 19"/>
              <p:cNvSpPr>
                <a:spLocks noChangeArrowheads="1"/>
              </p:cNvSpPr>
              <p:nvPr/>
            </p:nvSpPr>
            <p:spPr bwMode="auto">
              <a:xfrm>
                <a:off x="3269814" y="4737457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4" name="Freeform 20"/>
              <p:cNvSpPr>
                <a:spLocks noChangeArrowheads="1"/>
              </p:cNvSpPr>
              <p:nvPr/>
            </p:nvSpPr>
            <p:spPr bwMode="auto">
              <a:xfrm>
                <a:off x="3814124" y="4729211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5" name="Freeform 21"/>
              <p:cNvSpPr>
                <a:spLocks noChangeArrowheads="1"/>
              </p:cNvSpPr>
              <p:nvPr/>
            </p:nvSpPr>
            <p:spPr bwMode="auto">
              <a:xfrm>
                <a:off x="5059440" y="4679731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6" name="Freeform 22"/>
              <p:cNvSpPr>
                <a:spLocks noChangeArrowheads="1"/>
              </p:cNvSpPr>
              <p:nvPr/>
            </p:nvSpPr>
            <p:spPr bwMode="auto">
              <a:xfrm>
                <a:off x="5611997" y="4679731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7" name="Freeform 23"/>
              <p:cNvSpPr>
                <a:spLocks noChangeArrowheads="1"/>
              </p:cNvSpPr>
              <p:nvPr/>
            </p:nvSpPr>
            <p:spPr bwMode="auto">
              <a:xfrm>
                <a:off x="6164554" y="4679731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8" name="Freeform 24"/>
              <p:cNvSpPr>
                <a:spLocks noChangeArrowheads="1"/>
              </p:cNvSpPr>
              <p:nvPr/>
            </p:nvSpPr>
            <p:spPr bwMode="auto">
              <a:xfrm>
                <a:off x="3269814" y="5199261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9" name="Freeform 25"/>
              <p:cNvSpPr>
                <a:spLocks noChangeArrowheads="1"/>
              </p:cNvSpPr>
              <p:nvPr/>
            </p:nvSpPr>
            <p:spPr bwMode="auto">
              <a:xfrm>
                <a:off x="3830618" y="5158028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0" name="Freeform 26"/>
              <p:cNvSpPr>
                <a:spLocks noChangeArrowheads="1"/>
              </p:cNvSpPr>
              <p:nvPr/>
            </p:nvSpPr>
            <p:spPr bwMode="auto">
              <a:xfrm>
                <a:off x="4391423" y="5158029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1" name="Freeform 27"/>
              <p:cNvSpPr>
                <a:spLocks noChangeArrowheads="1"/>
              </p:cNvSpPr>
              <p:nvPr/>
            </p:nvSpPr>
            <p:spPr bwMode="auto">
              <a:xfrm>
                <a:off x="5084181" y="5125042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2" name="Freeform 28"/>
              <p:cNvSpPr>
                <a:spLocks noChangeArrowheads="1"/>
              </p:cNvSpPr>
              <p:nvPr/>
            </p:nvSpPr>
            <p:spPr bwMode="auto">
              <a:xfrm>
                <a:off x="5628491" y="5141535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3" name="Freeform 29"/>
              <p:cNvSpPr>
                <a:spLocks noChangeArrowheads="1"/>
              </p:cNvSpPr>
              <p:nvPr/>
            </p:nvSpPr>
            <p:spPr bwMode="auto">
              <a:xfrm>
                <a:off x="6172802" y="5108550"/>
                <a:ext cx="315516" cy="308041"/>
              </a:xfrm>
              <a:custGeom>
                <a:avLst/>
                <a:gdLst>
                  <a:gd name="T0" fmla="*/ 49483 w 315516"/>
                  <a:gd name="T1" fmla="*/ 41233 h 308041"/>
                  <a:gd name="T2" fmla="*/ 16494 w 315516"/>
                  <a:gd name="T3" fmla="*/ 90712 h 308041"/>
                  <a:gd name="T4" fmla="*/ 0 w 315516"/>
                  <a:gd name="T5" fmla="*/ 140191 h 308041"/>
                  <a:gd name="T6" fmla="*/ 8247 w 315516"/>
                  <a:gd name="T7" fmla="*/ 164930 h 308041"/>
                  <a:gd name="T8" fmla="*/ 0 w 315516"/>
                  <a:gd name="T9" fmla="*/ 189670 h 308041"/>
                  <a:gd name="T10" fmla="*/ 16494 w 315516"/>
                  <a:gd name="T11" fmla="*/ 247395 h 308041"/>
                  <a:gd name="T12" fmla="*/ 32988 w 315516"/>
                  <a:gd name="T13" fmla="*/ 272135 h 308041"/>
                  <a:gd name="T14" fmla="*/ 82471 w 315516"/>
                  <a:gd name="T15" fmla="*/ 288628 h 308041"/>
                  <a:gd name="T16" fmla="*/ 156695 w 315516"/>
                  <a:gd name="T17" fmla="*/ 305121 h 308041"/>
                  <a:gd name="T18" fmla="*/ 222672 w 315516"/>
                  <a:gd name="T19" fmla="*/ 296874 h 308041"/>
                  <a:gd name="T20" fmla="*/ 255661 w 315516"/>
                  <a:gd name="T21" fmla="*/ 247395 h 308041"/>
                  <a:gd name="T22" fmla="*/ 263908 w 315516"/>
                  <a:gd name="T23" fmla="*/ 222656 h 308041"/>
                  <a:gd name="T24" fmla="*/ 305143 w 315516"/>
                  <a:gd name="T25" fmla="*/ 214409 h 308041"/>
                  <a:gd name="T26" fmla="*/ 296896 w 315516"/>
                  <a:gd name="T27" fmla="*/ 32986 h 308041"/>
                  <a:gd name="T28" fmla="*/ 247414 w 315516"/>
                  <a:gd name="T29" fmla="*/ 0 h 308041"/>
                  <a:gd name="T30" fmla="*/ 123707 w 315516"/>
                  <a:gd name="T31" fmla="*/ 8247 h 308041"/>
                  <a:gd name="T32" fmla="*/ 65977 w 315516"/>
                  <a:gd name="T33" fmla="*/ 24740 h 308041"/>
                  <a:gd name="T34" fmla="*/ 49483 w 315516"/>
                  <a:gd name="T35" fmla="*/ 41233 h 3080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5516"/>
                  <a:gd name="T55" fmla="*/ 0 h 308041"/>
                  <a:gd name="T56" fmla="*/ 315516 w 315516"/>
                  <a:gd name="T57" fmla="*/ 308041 h 3080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5516" h="308041">
                    <a:moveTo>
                      <a:pt x="49483" y="41233"/>
                    </a:moveTo>
                    <a:cubicBezTo>
                      <a:pt x="38487" y="57726"/>
                      <a:pt x="22763" y="71907"/>
                      <a:pt x="16494" y="90712"/>
                    </a:cubicBezTo>
                    <a:lnTo>
                      <a:pt x="0" y="140191"/>
                    </a:lnTo>
                    <a:cubicBezTo>
                      <a:pt x="2749" y="148437"/>
                      <a:pt x="8247" y="156238"/>
                      <a:pt x="8247" y="164930"/>
                    </a:cubicBezTo>
                    <a:cubicBezTo>
                      <a:pt x="8247" y="173623"/>
                      <a:pt x="0" y="180977"/>
                      <a:pt x="0" y="189670"/>
                    </a:cubicBezTo>
                    <a:cubicBezTo>
                      <a:pt x="0" y="194955"/>
                      <a:pt x="12605" y="239617"/>
                      <a:pt x="16494" y="247395"/>
                    </a:cubicBezTo>
                    <a:cubicBezTo>
                      <a:pt x="20927" y="256260"/>
                      <a:pt x="24583" y="266882"/>
                      <a:pt x="32988" y="272135"/>
                    </a:cubicBezTo>
                    <a:cubicBezTo>
                      <a:pt x="47732" y="281349"/>
                      <a:pt x="65604" y="284412"/>
                      <a:pt x="82471" y="288628"/>
                    </a:cubicBezTo>
                    <a:cubicBezTo>
                      <a:pt x="129059" y="300273"/>
                      <a:pt x="104345" y="294651"/>
                      <a:pt x="156695" y="305121"/>
                    </a:cubicBezTo>
                    <a:cubicBezTo>
                      <a:pt x="178687" y="302372"/>
                      <a:pt x="203527" y="308041"/>
                      <a:pt x="222672" y="296874"/>
                    </a:cubicBezTo>
                    <a:cubicBezTo>
                      <a:pt x="239795" y="286886"/>
                      <a:pt x="255661" y="247395"/>
                      <a:pt x="255661" y="247395"/>
                    </a:cubicBezTo>
                    <a:cubicBezTo>
                      <a:pt x="258410" y="239149"/>
                      <a:pt x="256675" y="227478"/>
                      <a:pt x="263908" y="222656"/>
                    </a:cubicBezTo>
                    <a:cubicBezTo>
                      <a:pt x="275571" y="214881"/>
                      <a:pt x="302741" y="228219"/>
                      <a:pt x="305143" y="214409"/>
                    </a:cubicBezTo>
                    <a:cubicBezTo>
                      <a:pt x="315516" y="154768"/>
                      <a:pt x="312635" y="91441"/>
                      <a:pt x="296896" y="32986"/>
                    </a:cubicBezTo>
                    <a:cubicBezTo>
                      <a:pt x="291742" y="13845"/>
                      <a:pt x="247414" y="0"/>
                      <a:pt x="247414" y="0"/>
                    </a:cubicBezTo>
                    <a:cubicBezTo>
                      <a:pt x="206178" y="2749"/>
                      <a:pt x="164807" y="3921"/>
                      <a:pt x="123707" y="8247"/>
                    </a:cubicBezTo>
                    <a:cubicBezTo>
                      <a:pt x="108565" y="9841"/>
                      <a:pt x="81315" y="19627"/>
                      <a:pt x="65977" y="24740"/>
                    </a:cubicBezTo>
                    <a:cubicBezTo>
                      <a:pt x="47326" y="52714"/>
                      <a:pt x="56492" y="42471"/>
                      <a:pt x="49483" y="4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75" name="Freeform 33"/>
            <p:cNvSpPr>
              <a:spLocks noChangeArrowheads="1"/>
            </p:cNvSpPr>
            <p:nvPr/>
          </p:nvSpPr>
          <p:spPr bwMode="auto">
            <a:xfrm>
              <a:off x="3247393" y="3388471"/>
              <a:ext cx="315516" cy="308041"/>
            </a:xfrm>
            <a:custGeom>
              <a:avLst/>
              <a:gdLst>
                <a:gd name="T0" fmla="*/ 49483 w 315516"/>
                <a:gd name="T1" fmla="*/ 41233 h 308041"/>
                <a:gd name="T2" fmla="*/ 16494 w 315516"/>
                <a:gd name="T3" fmla="*/ 90712 h 308041"/>
                <a:gd name="T4" fmla="*/ 0 w 315516"/>
                <a:gd name="T5" fmla="*/ 140191 h 308041"/>
                <a:gd name="T6" fmla="*/ 8247 w 315516"/>
                <a:gd name="T7" fmla="*/ 164930 h 308041"/>
                <a:gd name="T8" fmla="*/ 0 w 315516"/>
                <a:gd name="T9" fmla="*/ 189670 h 308041"/>
                <a:gd name="T10" fmla="*/ 16494 w 315516"/>
                <a:gd name="T11" fmla="*/ 247395 h 308041"/>
                <a:gd name="T12" fmla="*/ 32988 w 315516"/>
                <a:gd name="T13" fmla="*/ 272135 h 308041"/>
                <a:gd name="T14" fmla="*/ 82471 w 315516"/>
                <a:gd name="T15" fmla="*/ 288628 h 308041"/>
                <a:gd name="T16" fmla="*/ 156695 w 315516"/>
                <a:gd name="T17" fmla="*/ 305121 h 308041"/>
                <a:gd name="T18" fmla="*/ 222672 w 315516"/>
                <a:gd name="T19" fmla="*/ 296874 h 308041"/>
                <a:gd name="T20" fmla="*/ 255661 w 315516"/>
                <a:gd name="T21" fmla="*/ 247395 h 308041"/>
                <a:gd name="T22" fmla="*/ 263908 w 315516"/>
                <a:gd name="T23" fmla="*/ 222656 h 308041"/>
                <a:gd name="T24" fmla="*/ 305143 w 315516"/>
                <a:gd name="T25" fmla="*/ 214409 h 308041"/>
                <a:gd name="T26" fmla="*/ 296896 w 315516"/>
                <a:gd name="T27" fmla="*/ 32986 h 308041"/>
                <a:gd name="T28" fmla="*/ 247414 w 315516"/>
                <a:gd name="T29" fmla="*/ 0 h 308041"/>
                <a:gd name="T30" fmla="*/ 123707 w 315516"/>
                <a:gd name="T31" fmla="*/ 8247 h 308041"/>
                <a:gd name="T32" fmla="*/ 65977 w 315516"/>
                <a:gd name="T33" fmla="*/ 24740 h 308041"/>
                <a:gd name="T34" fmla="*/ 49483 w 315516"/>
                <a:gd name="T35" fmla="*/ 41233 h 3080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5516"/>
                <a:gd name="T55" fmla="*/ 0 h 308041"/>
                <a:gd name="T56" fmla="*/ 315516 w 315516"/>
                <a:gd name="T57" fmla="*/ 308041 h 3080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5516" h="308041">
                  <a:moveTo>
                    <a:pt x="49483" y="41233"/>
                  </a:moveTo>
                  <a:cubicBezTo>
                    <a:pt x="38487" y="57726"/>
                    <a:pt x="22763" y="71907"/>
                    <a:pt x="16494" y="90712"/>
                  </a:cubicBezTo>
                  <a:lnTo>
                    <a:pt x="0" y="140191"/>
                  </a:lnTo>
                  <a:cubicBezTo>
                    <a:pt x="2749" y="148437"/>
                    <a:pt x="8247" y="156238"/>
                    <a:pt x="8247" y="164930"/>
                  </a:cubicBezTo>
                  <a:cubicBezTo>
                    <a:pt x="8247" y="173623"/>
                    <a:pt x="0" y="180977"/>
                    <a:pt x="0" y="189670"/>
                  </a:cubicBezTo>
                  <a:cubicBezTo>
                    <a:pt x="0" y="194955"/>
                    <a:pt x="12605" y="239617"/>
                    <a:pt x="16494" y="247395"/>
                  </a:cubicBezTo>
                  <a:cubicBezTo>
                    <a:pt x="20927" y="256260"/>
                    <a:pt x="24583" y="266882"/>
                    <a:pt x="32988" y="272135"/>
                  </a:cubicBezTo>
                  <a:cubicBezTo>
                    <a:pt x="47732" y="281349"/>
                    <a:pt x="65604" y="284412"/>
                    <a:pt x="82471" y="288628"/>
                  </a:cubicBezTo>
                  <a:cubicBezTo>
                    <a:pt x="129059" y="300273"/>
                    <a:pt x="104345" y="294651"/>
                    <a:pt x="156695" y="305121"/>
                  </a:cubicBezTo>
                  <a:cubicBezTo>
                    <a:pt x="178687" y="302372"/>
                    <a:pt x="203527" y="308041"/>
                    <a:pt x="222672" y="296874"/>
                  </a:cubicBezTo>
                  <a:cubicBezTo>
                    <a:pt x="239795" y="286886"/>
                    <a:pt x="255661" y="247395"/>
                    <a:pt x="255661" y="247395"/>
                  </a:cubicBezTo>
                  <a:cubicBezTo>
                    <a:pt x="258410" y="239149"/>
                    <a:pt x="256675" y="227478"/>
                    <a:pt x="263908" y="222656"/>
                  </a:cubicBezTo>
                  <a:cubicBezTo>
                    <a:pt x="275571" y="214881"/>
                    <a:pt x="302741" y="228219"/>
                    <a:pt x="305143" y="214409"/>
                  </a:cubicBezTo>
                  <a:cubicBezTo>
                    <a:pt x="315516" y="154768"/>
                    <a:pt x="312635" y="91441"/>
                    <a:pt x="296896" y="32986"/>
                  </a:cubicBezTo>
                  <a:cubicBezTo>
                    <a:pt x="291742" y="13845"/>
                    <a:pt x="247414" y="0"/>
                    <a:pt x="247414" y="0"/>
                  </a:cubicBezTo>
                  <a:cubicBezTo>
                    <a:pt x="206178" y="2749"/>
                    <a:pt x="164807" y="3921"/>
                    <a:pt x="123707" y="8247"/>
                  </a:cubicBezTo>
                  <a:cubicBezTo>
                    <a:pt x="108565" y="9841"/>
                    <a:pt x="81315" y="19627"/>
                    <a:pt x="65977" y="24740"/>
                  </a:cubicBezTo>
                  <a:cubicBezTo>
                    <a:pt x="47326" y="52714"/>
                    <a:pt x="56492" y="42471"/>
                    <a:pt x="49483" y="4123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Sketch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Drawing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CAD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Advantages and disadvantages to each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mtClean="0"/>
              <a:t>Detail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mtClean="0"/>
              <a:t>Complexity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mtClean="0"/>
              <a:t>Time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mtClean="0"/>
              <a:t>Communication of idea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mtClean="0"/>
              <a:t>Visualization of problems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52600"/>
            <a:ext cx="397986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First Step in Concept:</a:t>
            </a:r>
            <a:br>
              <a:rPr lang="en-US" sz="4000" smtClean="0">
                <a:ea typeface="+mj-ea"/>
              </a:rPr>
            </a:br>
            <a:r>
              <a:rPr lang="en-US" sz="4000" smtClean="0">
                <a:ea typeface="+mj-ea"/>
              </a:rPr>
              <a:t>Layout or Drawing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81200"/>
            <a:ext cx="41671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133600"/>
            <a:ext cx="57150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Second Step in Concept:</a:t>
            </a:r>
            <a:br>
              <a:rPr lang="en-US" sz="4000" smtClean="0">
                <a:ea typeface="+mj-ea"/>
              </a:rPr>
            </a:br>
            <a:r>
              <a:rPr lang="en-US" sz="4000" smtClean="0">
                <a:ea typeface="+mj-ea"/>
              </a:rPr>
              <a:t>Constraints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Appearance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Mechanical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Environmental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Safety, Codes and Standards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Manufacturing Method/Design Rules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Economics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Third Step in Concept:</a:t>
            </a:r>
            <a:br>
              <a:rPr lang="en-US" sz="4000" smtClean="0">
                <a:ea typeface="+mj-ea"/>
              </a:rPr>
            </a:br>
            <a:r>
              <a:rPr lang="en-US" sz="4000" smtClean="0">
                <a:ea typeface="+mj-ea"/>
              </a:rPr>
              <a:t>Material Choice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Database – IDES (like in lab) or others </a:t>
            </a:r>
          </a:p>
          <a:p>
            <a:pPr lvl="1" eaLnBrk="1" hangingPunct="1">
              <a:defRPr/>
            </a:pPr>
            <a:r>
              <a:rPr lang="en-US"/>
              <a:t>Multiple grades</a:t>
            </a:r>
          </a:p>
          <a:p>
            <a:pPr lvl="2" eaLnBrk="1" hangingPunct="1">
              <a:defRPr/>
            </a:pPr>
            <a:r>
              <a:rPr lang="en-US"/>
              <a:t>Multiple additives</a:t>
            </a:r>
          </a:p>
          <a:p>
            <a:pPr lvl="2" eaLnBrk="1" hangingPunct="1">
              <a:defRPr/>
            </a:pPr>
            <a:r>
              <a:rPr lang="en-US"/>
              <a:t>Multiple blends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Material Choice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Selection methodology</a:t>
            </a:r>
          </a:p>
          <a:p>
            <a:pPr lvl="1" eaLnBrk="1" hangingPunct="1">
              <a:defRPr/>
            </a:pPr>
            <a:r>
              <a:rPr lang="en-US"/>
              <a:t>Define the criteria for material selection</a:t>
            </a:r>
          </a:p>
          <a:p>
            <a:pPr lvl="1" eaLnBrk="1" hangingPunct="1">
              <a:defRPr/>
            </a:pPr>
            <a:r>
              <a:rPr lang="en-US"/>
              <a:t>Determine the advantages and disadvantages of each polymer type</a:t>
            </a:r>
          </a:p>
          <a:p>
            <a:pPr lvl="1" eaLnBrk="1" hangingPunct="1">
              <a:defRPr/>
            </a:pPr>
            <a:r>
              <a:rPr lang="en-US"/>
              <a:t>Select polymers for special properties</a:t>
            </a:r>
          </a:p>
          <a:p>
            <a:pPr lvl="1" eaLnBrk="1" hangingPunct="1">
              <a:defRPr/>
            </a:pPr>
            <a:r>
              <a:rPr lang="en-US"/>
              <a:t>Rank the resins and make a preliminary selection</a:t>
            </a:r>
          </a:p>
          <a:p>
            <a:pPr eaLnBrk="1" hangingPunct="1">
              <a:defRPr/>
            </a:pPr>
            <a:r>
              <a:rPr lang="en-US"/>
              <a:t>Computer-aided selection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Material Selection Matrix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011488" y="1822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838200" y="1577975"/>
          <a:ext cx="7467600" cy="4975227"/>
        </p:xfrm>
        <a:graphic>
          <a:graphicData uri="http://schemas.openxmlformats.org/drawingml/2006/table">
            <a:tbl>
              <a:tblPr/>
              <a:tblGrid>
                <a:gridCol w="860425"/>
                <a:gridCol w="587375"/>
                <a:gridCol w="881063"/>
                <a:gridCol w="566737"/>
                <a:gridCol w="901700"/>
                <a:gridCol w="546100"/>
                <a:gridCol w="920750"/>
                <a:gridCol w="603250"/>
                <a:gridCol w="865188"/>
                <a:gridCol w="735012"/>
              </a:tblGrid>
              <a:tr h="3286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Resins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Properties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1: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2: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3: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Property 4: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Value/Rank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WF=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1821</Words>
  <Application>Microsoft Macintosh PowerPoint</Application>
  <PresentationFormat>On-screen Show (4:3)</PresentationFormat>
  <Paragraphs>1672</Paragraphs>
  <Slides>44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Presentation</vt:lpstr>
      <vt:lpstr>Designing with Plastics</vt:lpstr>
      <vt:lpstr>Design Methodology</vt:lpstr>
      <vt:lpstr>How to get Inspiration</vt:lpstr>
      <vt:lpstr>How to get inspiration</vt:lpstr>
      <vt:lpstr>First Step in Concept: Layout or Drawing</vt:lpstr>
      <vt:lpstr>Second Step in Concept: Constraints</vt:lpstr>
      <vt:lpstr>Third Step in Concept: Material Choice</vt:lpstr>
      <vt:lpstr>Material Choice</vt:lpstr>
      <vt:lpstr>Material Selection Matrix</vt:lpstr>
      <vt:lpstr>Material Selection</vt:lpstr>
      <vt:lpstr>PLASTICS HAVE FOLLOWED A CONSISTENT PATTERN OF APPLICATION GROWTH</vt:lpstr>
      <vt:lpstr>Material Choice ― Cost/Performance</vt:lpstr>
      <vt:lpstr>Material Selection Matrix</vt:lpstr>
      <vt:lpstr>Material Selection Matrix</vt:lpstr>
      <vt:lpstr>Material Selection</vt:lpstr>
      <vt:lpstr>Material Selection Matrix</vt:lpstr>
      <vt:lpstr>Material Selection Matrix</vt:lpstr>
      <vt:lpstr>Material Selection Matrix</vt:lpstr>
      <vt:lpstr>Material Selection Matrix</vt:lpstr>
      <vt:lpstr>Prototyping</vt:lpstr>
      <vt:lpstr>Rapid Prototyping</vt:lpstr>
      <vt:lpstr>Prototyping</vt:lpstr>
      <vt:lpstr>Prototyping</vt:lpstr>
      <vt:lpstr>3-D Printing</vt:lpstr>
      <vt:lpstr>Prototyping</vt:lpstr>
      <vt:lpstr>Prototyping</vt:lpstr>
      <vt:lpstr>Laser Sintering</vt:lpstr>
      <vt:lpstr>Prototyping</vt:lpstr>
      <vt:lpstr>Prototyping</vt:lpstr>
      <vt:lpstr>Process Selection</vt:lpstr>
      <vt:lpstr>Process Selection Matrix</vt:lpstr>
      <vt:lpstr>Process Selection Matrix</vt:lpstr>
      <vt:lpstr>Process Selection Matrix</vt:lpstr>
      <vt:lpstr>Process Selection Matrix</vt:lpstr>
      <vt:lpstr>Process Selection Matrix</vt:lpstr>
      <vt:lpstr>Process Selection Matrix</vt:lpstr>
      <vt:lpstr>Process Selection Matrix</vt:lpstr>
      <vt:lpstr>Process Selection Matrix</vt:lpstr>
      <vt:lpstr>Unique Product</vt:lpstr>
      <vt:lpstr>3M Comply Product</vt:lpstr>
      <vt:lpstr>Avery-Dennison EZ Film</vt:lpstr>
      <vt:lpstr>3M v. Avery-Denison</vt:lpstr>
      <vt:lpstr>Patent Case Decision</vt:lpstr>
      <vt:lpstr>Thank You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48</cp:revision>
  <dcterms:created xsi:type="dcterms:W3CDTF">2011-02-28T17:06:44Z</dcterms:created>
  <dcterms:modified xsi:type="dcterms:W3CDTF">2012-02-01T16:47:51Z</dcterms:modified>
</cp:coreProperties>
</file>