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19" r:id="rId2"/>
    <p:sldId id="448" r:id="rId3"/>
    <p:sldId id="422" r:id="rId4"/>
    <p:sldId id="420" r:id="rId5"/>
    <p:sldId id="424" r:id="rId6"/>
    <p:sldId id="425" r:id="rId7"/>
    <p:sldId id="426" r:id="rId8"/>
    <p:sldId id="428" r:id="rId9"/>
    <p:sldId id="429" r:id="rId10"/>
    <p:sldId id="445" r:id="rId11"/>
    <p:sldId id="431" r:id="rId12"/>
    <p:sldId id="432" r:id="rId13"/>
    <p:sldId id="433" r:id="rId14"/>
    <p:sldId id="446" r:id="rId15"/>
    <p:sldId id="435" r:id="rId16"/>
    <p:sldId id="293" r:id="rId17"/>
    <p:sldId id="436" r:id="rId18"/>
    <p:sldId id="447" r:id="rId19"/>
    <p:sldId id="437" r:id="rId20"/>
    <p:sldId id="438" r:id="rId21"/>
    <p:sldId id="439" r:id="rId22"/>
    <p:sldId id="440" r:id="rId23"/>
    <p:sldId id="441" r:id="rId24"/>
    <p:sldId id="444" r:id="rId25"/>
    <p:sldId id="443" r:id="rId26"/>
    <p:sldId id="410" r:id="rId27"/>
  </p:sldIdLst>
  <p:sldSz cx="9144000" cy="6858000" type="screen4x3"/>
  <p:notesSz cx="6858000" cy="9144000"/>
  <p:custDataLst>
    <p:tags r:id="rId30"/>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0000"/>
    <a:srgbClr val="F5E7CB"/>
    <a:srgbClr val="F5EBD7"/>
    <a:srgbClr val="502800"/>
    <a:srgbClr val="FCCF28"/>
    <a:srgbClr val="F5F1D7"/>
    <a:srgbClr val="0070B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560" y="-11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tags" Target="tags/tag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9" Type="http://schemas.openxmlformats.org/officeDocument/2006/relationships/slide" Target="slides/slide11.xml"/><Relationship Id="rId20" Type="http://schemas.openxmlformats.org/officeDocument/2006/relationships/slide" Target="slides/slide22.xml"/><Relationship Id="rId21" Type="http://schemas.openxmlformats.org/officeDocument/2006/relationships/slide" Target="slides/slide23.xml"/><Relationship Id="rId22" Type="http://schemas.openxmlformats.org/officeDocument/2006/relationships/slide" Target="slides/slide24.xml"/><Relationship Id="rId23" Type="http://schemas.openxmlformats.org/officeDocument/2006/relationships/slide" Target="slides/slide25.xml"/><Relationship Id="rId10" Type="http://schemas.openxmlformats.org/officeDocument/2006/relationships/slide" Target="slides/slide12.xml"/><Relationship Id="rId11" Type="http://schemas.openxmlformats.org/officeDocument/2006/relationships/slide" Target="slides/slide13.xml"/><Relationship Id="rId12" Type="http://schemas.openxmlformats.org/officeDocument/2006/relationships/slide" Target="slides/slide14.xml"/><Relationship Id="rId13" Type="http://schemas.openxmlformats.org/officeDocument/2006/relationships/slide" Target="slides/slide15.xml"/><Relationship Id="rId14" Type="http://schemas.openxmlformats.org/officeDocument/2006/relationships/slide" Target="slides/slide16.xml"/><Relationship Id="rId15" Type="http://schemas.openxmlformats.org/officeDocument/2006/relationships/slide" Target="slides/slide17.xml"/><Relationship Id="rId16" Type="http://schemas.openxmlformats.org/officeDocument/2006/relationships/slide" Target="slides/slide18.xml"/><Relationship Id="rId17" Type="http://schemas.openxmlformats.org/officeDocument/2006/relationships/slide" Target="slides/slide19.xml"/><Relationship Id="rId18" Type="http://schemas.openxmlformats.org/officeDocument/2006/relationships/slide" Target="slides/slide20.xml"/><Relationship Id="rId19" Type="http://schemas.openxmlformats.org/officeDocument/2006/relationships/slide" Target="slides/slide21.xml"/><Relationship Id="rId1" Type="http://schemas.openxmlformats.org/officeDocument/2006/relationships/slide" Target="slides/slide3.xml"/><Relationship Id="rId2" Type="http://schemas.openxmlformats.org/officeDocument/2006/relationships/slide" Target="slides/slide4.xml"/><Relationship Id="rId3" Type="http://schemas.openxmlformats.org/officeDocument/2006/relationships/slide" Target="slides/slide5.xml"/><Relationship Id="rId4" Type="http://schemas.openxmlformats.org/officeDocument/2006/relationships/slide" Target="slides/slide6.xml"/><Relationship Id="rId5" Type="http://schemas.openxmlformats.org/officeDocument/2006/relationships/slide" Target="slides/slide7.xml"/><Relationship Id="rId6" Type="http://schemas.openxmlformats.org/officeDocument/2006/relationships/slide" Target="slides/slide8.xml"/><Relationship Id="rId7" Type="http://schemas.openxmlformats.org/officeDocument/2006/relationships/slide" Target="slides/slide9.xml"/><Relationship Id="rId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6D0E0A8-D80C-4C4C-99C2-0AC50F00F91C}" type="slidenum">
              <a:rPr lang="en-US"/>
              <a:pPr>
                <a:defRPr/>
              </a:pPr>
              <a:t>‹#›</a:t>
            </a:fld>
            <a:endParaRPr lang="en-US"/>
          </a:p>
        </p:txBody>
      </p:sp>
    </p:spTree>
    <p:extLst>
      <p:ext uri="{BB962C8B-B14F-4D97-AF65-F5344CB8AC3E}">
        <p14:creationId xmlns:p14="http://schemas.microsoft.com/office/powerpoint/2010/main" val="42254376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B12B49-0D1F-2B45-96D8-C2F95A158D2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96E46D-ADEF-0F4A-8276-88FB6109A71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33EC4C-E446-954B-8237-4840B2CB4AC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9B11DD2-7DAE-9444-8ED1-07182F5D5D5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77B5D9-2AC9-B748-9B2A-8B6CCF8F45A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0DD86E-1C20-6140-9952-513A292B77C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097F17-99C2-9049-A5E8-C1436BCB5A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421D47-D9B6-AD49-ACAF-899F352D8D0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C48256-9705-EE44-9126-83A596D57C1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BAD9D6-F3FC-2A41-8E9C-FC202B1B81D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5B6C52-5346-184C-8031-69967C127CA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4D9B98-931B-ED4E-8931-FE2C63DBED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0590E9-E415-524E-B2DF-DFC6AD0A13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1089C0-E4C0-4B49-8ACB-2341D10ABC3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0D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BA08CE6-AF48-0A4C-B4F1-E2711D1431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ITC Bookman Demi" pitchFamily="1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ITC Bookman Demi" pitchFamily="1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ITC Bookman Demi" pitchFamily="1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ITC Bookman Demi" pitchFamily="1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1" Type="http://schemas.openxmlformats.org/officeDocument/2006/relationships/image" Target="../media/image36.jpeg"/><Relationship Id="rId12" Type="http://schemas.openxmlformats.org/officeDocument/2006/relationships/image" Target="../media/image37.jpeg"/><Relationship Id="rId13" Type="http://schemas.openxmlformats.org/officeDocument/2006/relationships/image" Target="../media/image38.jpeg"/><Relationship Id="rId14" Type="http://schemas.openxmlformats.org/officeDocument/2006/relationships/image" Target="../media/image4.jpeg"/><Relationship Id="rId15" Type="http://schemas.openxmlformats.org/officeDocument/2006/relationships/image" Target="../media/image39.png"/><Relationship Id="rId1" Type="http://schemas.openxmlformats.org/officeDocument/2006/relationships/slideLayout" Target="../slideLayouts/slideLayout14.xml"/><Relationship Id="rId2" Type="http://schemas.openxmlformats.org/officeDocument/2006/relationships/image" Target="../media/image27.jpeg"/><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 Id="rId8" Type="http://schemas.openxmlformats.org/officeDocument/2006/relationships/image" Target="../media/image33.png"/><Relationship Id="rId9" Type="http://schemas.openxmlformats.org/officeDocument/2006/relationships/image" Target="../media/image34.jpeg"/><Relationship Id="rId10"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21.jpeg"/><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21.jpeg"/><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5" Type="http://schemas.openxmlformats.org/officeDocument/2006/relationships/image" Target="../media/image48.jpeg"/><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image" Target="../media/image4.jpeg"/><Relationship Id="rId5" Type="http://schemas.openxmlformats.org/officeDocument/2006/relationships/image" Target="../media/image49.png"/><Relationship Id="rId1" Type="http://schemas.microsoft.com/office/2007/relationships/media" Target="file://localhost/Users/abs3/Movies/Aesop/boy%20and%20wolf.mov" TargetMode="External"/><Relationship Id="rId2" Type="http://schemas.openxmlformats.org/officeDocument/2006/relationships/video" Target="file://localhost/Users/abs3/Movies/Aesop/boy%20and%20wolf.mov" TargetMode="Externa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image" Target="../media/image4.jpeg"/><Relationship Id="rId5" Type="http://schemas.openxmlformats.org/officeDocument/2006/relationships/image" Target="../media/image50.png"/><Relationship Id="rId1" Type="http://schemas.microsoft.com/office/2007/relationships/media" Target="file://localhost/Users/abs3/Movies/Aesop/tortoise%20and%20hare.mov" TargetMode="External"/><Relationship Id="rId2" Type="http://schemas.openxmlformats.org/officeDocument/2006/relationships/video" Target="file://localhost/Users/abs3/Movies/Aesop/tortoise%20and%20hare.mo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5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2.jpeg"/><Relationship Id="rId3"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image" Target="../media/image4.jpeg"/><Relationship Id="rId5" Type="http://schemas.openxmlformats.org/officeDocument/2006/relationships/image" Target="../media/image14.png"/><Relationship Id="rId1" Type="http://schemas.microsoft.com/office/2007/relationships/media" Target="file://localhost/Users/abs3/Movies/Greece/Priam%20and%20Achilles%20revised.mov" TargetMode="External"/><Relationship Id="rId2" Type="http://schemas.openxmlformats.org/officeDocument/2006/relationships/video" Target="file://localhost/Users/abs3/Movies/Greece/Priam%20and%20Achilles%20revised.m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greek_trireme"/>
          <p:cNvPicPr>
            <a:picLocks noChangeAspect="1" noChangeArrowheads="1"/>
          </p:cNvPicPr>
          <p:nvPr/>
        </p:nvPicPr>
        <p:blipFill>
          <a:blip r:embed="rId2"/>
          <a:srcRect/>
          <a:stretch>
            <a:fillRect/>
          </a:stretch>
        </p:blipFill>
        <p:spPr bwMode="auto">
          <a:xfrm>
            <a:off x="0" y="3175"/>
            <a:ext cx="9140825" cy="6854825"/>
          </a:xfrm>
          <a:prstGeom prst="rect">
            <a:avLst/>
          </a:prstGeom>
          <a:noFill/>
          <a:ln w="9525">
            <a:noFill/>
            <a:miter lim="800000"/>
            <a:headEnd/>
            <a:tailEnd/>
          </a:ln>
        </p:spPr>
      </p:pic>
      <p:sp>
        <p:nvSpPr>
          <p:cNvPr id="4" name="Rectangle 3"/>
          <p:cNvSpPr/>
          <p:nvPr/>
        </p:nvSpPr>
        <p:spPr>
          <a:xfrm>
            <a:off x="751107" y="751111"/>
            <a:ext cx="3222171" cy="1786324"/>
          </a:xfrm>
          <a:prstGeom prst="rect">
            <a:avLst/>
          </a:prstGeom>
          <a:solidFill>
            <a:srgbClr val="AD762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8" name="Rectangle 6"/>
          <p:cNvSpPr>
            <a:spLocks noGrp="1" noChangeArrowheads="1"/>
          </p:cNvSpPr>
          <p:nvPr>
            <p:ph type="title"/>
          </p:nvPr>
        </p:nvSpPr>
        <p:spPr>
          <a:xfrm>
            <a:off x="795338" y="765175"/>
            <a:ext cx="3133725" cy="1630363"/>
          </a:xfrm>
        </p:spPr>
        <p:txBody>
          <a:bodyPr/>
          <a:lstStyle/>
          <a:p>
            <a:pPr eaLnBrk="1" hangingPunct="1"/>
            <a:r>
              <a:rPr lang="en-US" sz="3200">
                <a:solidFill>
                  <a:srgbClr val="F5F1D7"/>
                </a:solidFill>
                <a:latin typeface="Georgia" charset="0"/>
                <a:ea typeface="ＭＳ Ｐゴシック" charset="-128"/>
                <a:cs typeface="ＭＳ Ｐゴシック" charset="-128"/>
              </a:rPr>
              <a:t>Greek Language </a:t>
            </a:r>
            <a:br>
              <a:rPr lang="en-US" sz="3200">
                <a:solidFill>
                  <a:srgbClr val="F5F1D7"/>
                </a:solidFill>
                <a:latin typeface="Georgia" charset="0"/>
                <a:ea typeface="ＭＳ Ｐゴシック" charset="-128"/>
                <a:cs typeface="ＭＳ Ｐゴシック" charset="-128"/>
              </a:rPr>
            </a:br>
            <a:r>
              <a:rPr lang="en-US" sz="3200">
                <a:solidFill>
                  <a:srgbClr val="F5F1D7"/>
                </a:solidFill>
                <a:latin typeface="Georgia" charset="0"/>
                <a:ea typeface="ＭＳ Ｐゴシック" charset="-128"/>
                <a:cs typeface="ＭＳ Ｐゴシック" charset="-128"/>
              </a:rPr>
              <a:t>and Religion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pic>
        <p:nvPicPr>
          <p:cNvPr id="26628" name="Picture 8" descr="greek_trireme"/>
          <p:cNvPicPr>
            <a:picLocks noChangeAspect="1" noChangeArrowheads="1"/>
          </p:cNvPicPr>
          <p:nvPr/>
        </p:nvPicPr>
        <p:blipFill>
          <a:blip r:embed="rId2"/>
          <a:srcRect/>
          <a:stretch>
            <a:fillRect/>
          </a:stretch>
        </p:blipFill>
        <p:spPr bwMode="auto">
          <a:xfrm>
            <a:off x="7597775" y="214313"/>
            <a:ext cx="1165225" cy="874712"/>
          </a:xfrm>
          <a:prstGeom prst="rect">
            <a:avLst/>
          </a:prstGeom>
          <a:noFill/>
          <a:ln w="9525">
            <a:noFill/>
            <a:miter lim="800000"/>
            <a:headEnd/>
            <a:tailEnd/>
          </a:ln>
        </p:spPr>
      </p:pic>
      <p:sp>
        <p:nvSpPr>
          <p:cNvPr id="26629" name="Rectangle 23"/>
          <p:cNvSpPr>
            <a:spLocks noChangeArrowheads="1"/>
          </p:cNvSpPr>
          <p:nvPr/>
        </p:nvSpPr>
        <p:spPr bwMode="auto">
          <a:xfrm>
            <a:off x="728663" y="161925"/>
            <a:ext cx="6608762" cy="977900"/>
          </a:xfrm>
          <a:prstGeom prst="rect">
            <a:avLst/>
          </a:prstGeom>
          <a:noFill/>
          <a:ln w="9525">
            <a:noFill/>
            <a:miter lim="800000"/>
            <a:headEnd/>
            <a:tailEnd/>
          </a:ln>
        </p:spPr>
        <p:txBody>
          <a:bodyPr>
            <a:prstTxWarp prst="textNoShape">
              <a:avLst/>
            </a:prstTxWarp>
            <a:spAutoFit/>
          </a:bodyPr>
          <a:lstStyle/>
          <a:p>
            <a:pPr algn="ctr">
              <a:lnSpc>
                <a:spcPct val="90000"/>
              </a:lnSpc>
            </a:pPr>
            <a:r>
              <a:rPr lang="en-US" sz="3200" b="1" i="1">
                <a:solidFill>
                  <a:srgbClr val="600000"/>
                </a:solidFill>
                <a:latin typeface="Verdana" charset="0"/>
              </a:rPr>
              <a:t>Illiad</a:t>
            </a:r>
          </a:p>
          <a:p>
            <a:pPr algn="ctr">
              <a:lnSpc>
                <a:spcPct val="90000"/>
              </a:lnSpc>
            </a:pPr>
            <a:r>
              <a:rPr lang="en-US" sz="3200" b="1">
                <a:solidFill>
                  <a:srgbClr val="600000"/>
                </a:solidFill>
                <a:latin typeface="Verdana" charset="0"/>
              </a:rPr>
              <a:t>Quote from Zeus</a:t>
            </a:r>
          </a:p>
        </p:txBody>
      </p:sp>
      <p:sp>
        <p:nvSpPr>
          <p:cNvPr id="9" name="Rectangle 3"/>
          <p:cNvSpPr>
            <a:spLocks noGrp="1" noChangeArrowheads="1"/>
          </p:cNvSpPr>
          <p:nvPr>
            <p:ph type="body" idx="1"/>
          </p:nvPr>
        </p:nvSpPr>
        <p:spPr>
          <a:xfrm>
            <a:off x="4318000" y="1800225"/>
            <a:ext cx="4157663" cy="3094038"/>
          </a:xfrm>
        </p:spPr>
        <p:txBody>
          <a:bodyPr/>
          <a:lstStyle/>
          <a:p>
            <a:pPr marL="0" eaLnBrk="1" hangingPunct="1">
              <a:lnSpc>
                <a:spcPct val="110000"/>
              </a:lnSpc>
              <a:buFontTx/>
              <a:buNone/>
            </a:pPr>
            <a:r>
              <a:rPr lang="en-US" sz="2800">
                <a:latin typeface="Georgia" charset="0"/>
                <a:ea typeface="ＭＳ Ｐゴシック" charset="-128"/>
                <a:cs typeface="ＭＳ Ｐゴシック" charset="-128"/>
              </a:rPr>
              <a:t>“How foolish men are! It is their lot to suffer, but because of their own folly they bring upon themselves sufferings over and above what is fated for them. And then they blame the gods.”</a:t>
            </a:r>
          </a:p>
        </p:txBody>
      </p:sp>
      <p:pic>
        <p:nvPicPr>
          <p:cNvPr id="65538" name="Picture 2"/>
          <p:cNvPicPr>
            <a:picLocks noChangeAspect="1" noChangeArrowheads="1"/>
          </p:cNvPicPr>
          <p:nvPr/>
        </p:nvPicPr>
        <p:blipFill>
          <a:blip r:embed="rId3"/>
          <a:srcRect/>
          <a:stretch>
            <a:fillRect/>
          </a:stretch>
        </p:blipFill>
        <p:spPr bwMode="auto">
          <a:xfrm>
            <a:off x="1146175" y="1595438"/>
            <a:ext cx="2809875" cy="43576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10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david and goliath CA.jpg"/>
          <p:cNvPicPr>
            <a:picLocks noChangeAspect="1"/>
          </p:cNvPicPr>
          <p:nvPr/>
        </p:nvPicPr>
        <p:blipFill>
          <a:blip r:embed="rId2"/>
          <a:srcRect l="6218" t="6198" r="10097" b="9959"/>
          <a:stretch>
            <a:fillRect/>
          </a:stretch>
        </p:blipFill>
        <p:spPr bwMode="auto">
          <a:xfrm>
            <a:off x="7464425" y="4784725"/>
            <a:ext cx="1268413" cy="1679575"/>
          </a:xfrm>
          <a:prstGeom prst="rect">
            <a:avLst/>
          </a:prstGeom>
          <a:noFill/>
          <a:ln w="9525">
            <a:noFill/>
            <a:miter lim="800000"/>
            <a:headEnd/>
            <a:tailEnd/>
          </a:ln>
          <a:effectLst>
            <a:outerShdw blurRad="63500" dist="38100" dir="2700000" algn="tl" rotWithShape="0">
              <a:srgbClr val="000000">
                <a:alpha val="39999"/>
              </a:srgbClr>
            </a:outerShdw>
          </a:effectLst>
        </p:spPr>
      </p:pic>
      <p:cxnSp>
        <p:nvCxnSpPr>
          <p:cNvPr id="7" name="Straight Connector 6"/>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pic>
        <p:nvPicPr>
          <p:cNvPr id="27653" name="Picture 8" descr="greek_trireme"/>
          <p:cNvPicPr>
            <a:picLocks noChangeAspect="1" noChangeArrowheads="1"/>
          </p:cNvPicPr>
          <p:nvPr/>
        </p:nvPicPr>
        <p:blipFill>
          <a:blip r:embed="rId3"/>
          <a:srcRect/>
          <a:stretch>
            <a:fillRect/>
          </a:stretch>
        </p:blipFill>
        <p:spPr bwMode="auto">
          <a:xfrm>
            <a:off x="7597775" y="214313"/>
            <a:ext cx="1165225" cy="874712"/>
          </a:xfrm>
          <a:prstGeom prst="rect">
            <a:avLst/>
          </a:prstGeom>
          <a:noFill/>
          <a:ln w="9525">
            <a:noFill/>
            <a:miter lim="800000"/>
            <a:headEnd/>
            <a:tailEnd/>
          </a:ln>
        </p:spPr>
      </p:pic>
      <p:sp>
        <p:nvSpPr>
          <p:cNvPr id="27654" name="Rectangle 23"/>
          <p:cNvSpPr>
            <a:spLocks noChangeArrowheads="1"/>
          </p:cNvSpPr>
          <p:nvPr/>
        </p:nvSpPr>
        <p:spPr bwMode="auto">
          <a:xfrm>
            <a:off x="1752600" y="600075"/>
            <a:ext cx="6607175" cy="534988"/>
          </a:xfrm>
          <a:prstGeom prst="rect">
            <a:avLst/>
          </a:prstGeom>
          <a:noFill/>
          <a:ln w="9525">
            <a:noFill/>
            <a:miter lim="800000"/>
            <a:headEnd/>
            <a:tailEnd/>
          </a:ln>
        </p:spPr>
        <p:txBody>
          <a:bodyPr>
            <a:prstTxWarp prst="textNoShape">
              <a:avLst/>
            </a:prstTxWarp>
            <a:spAutoFit/>
          </a:bodyPr>
          <a:lstStyle/>
          <a:p>
            <a:pPr algn="ctr">
              <a:lnSpc>
                <a:spcPct val="90000"/>
              </a:lnSpc>
            </a:pPr>
            <a:r>
              <a:rPr lang="en-US" sz="3200" b="1" i="1">
                <a:solidFill>
                  <a:srgbClr val="600000"/>
                </a:solidFill>
                <a:latin typeface="Verdana" charset="0"/>
              </a:rPr>
              <a:t>Illiad </a:t>
            </a:r>
            <a:r>
              <a:rPr lang="en-US" sz="3200" b="1">
                <a:solidFill>
                  <a:srgbClr val="600000"/>
                </a:solidFill>
                <a:latin typeface="Verdana" charset="0"/>
              </a:rPr>
              <a:t>&amp; The Bible</a:t>
            </a:r>
          </a:p>
        </p:txBody>
      </p:sp>
      <p:sp>
        <p:nvSpPr>
          <p:cNvPr id="11" name="Rectangle 5"/>
          <p:cNvSpPr>
            <a:spLocks noGrp="1" noChangeArrowheads="1"/>
          </p:cNvSpPr>
          <p:nvPr>
            <p:ph type="body" sz="half" idx="1"/>
          </p:nvPr>
        </p:nvSpPr>
        <p:spPr>
          <a:xfrm>
            <a:off x="906463" y="1243013"/>
            <a:ext cx="3659187" cy="4892675"/>
          </a:xfrm>
        </p:spPr>
        <p:txBody>
          <a:bodyPr/>
          <a:lstStyle/>
          <a:p>
            <a:pPr algn="r" eaLnBrk="1" hangingPunct="1">
              <a:lnSpc>
                <a:spcPct val="150000"/>
              </a:lnSpc>
              <a:buFontTx/>
              <a:buNone/>
            </a:pPr>
            <a:r>
              <a:rPr lang="en-US" sz="2300" dirty="0">
                <a:latin typeface="Georgia" charset="0"/>
                <a:ea typeface="ＭＳ Ｐゴシック" charset="-128"/>
                <a:cs typeface="ＭＳ Ｐゴシック" charset="-128"/>
              </a:rPr>
              <a:t>Many gods involved</a:t>
            </a:r>
          </a:p>
          <a:p>
            <a:pPr algn="r" eaLnBrk="1" hangingPunct="1">
              <a:lnSpc>
                <a:spcPct val="150000"/>
              </a:lnSpc>
              <a:buFontTx/>
              <a:buNone/>
            </a:pPr>
            <a:r>
              <a:rPr lang="en-US" sz="2300" dirty="0">
                <a:latin typeface="Georgia" charset="0"/>
                <a:ea typeface="ＭＳ Ｐゴシック" charset="-128"/>
                <a:cs typeface="ＭＳ Ｐゴシック" charset="-128"/>
              </a:rPr>
              <a:t>Challenge by Achilles</a:t>
            </a:r>
          </a:p>
          <a:p>
            <a:pPr algn="r" eaLnBrk="1" hangingPunct="1">
              <a:lnSpc>
                <a:spcPct val="150000"/>
              </a:lnSpc>
              <a:buFontTx/>
              <a:buNone/>
            </a:pPr>
            <a:r>
              <a:rPr lang="en-US" sz="2300" smtClean="0">
                <a:latin typeface="Georgia" charset="0"/>
                <a:ea typeface="ＭＳ Ｐゴシック" charset="-128"/>
                <a:cs typeface="ＭＳ Ｐゴシック" charset="-128"/>
              </a:rPr>
              <a:t>	Trojan </a:t>
            </a:r>
            <a:r>
              <a:rPr lang="en-US" sz="2300" dirty="0">
                <a:latin typeface="Georgia" charset="0"/>
                <a:ea typeface="ＭＳ Ｐゴシック" charset="-128"/>
                <a:cs typeface="ＭＳ Ｐゴシック" charset="-128"/>
              </a:rPr>
              <a:t>fear and shame</a:t>
            </a:r>
          </a:p>
          <a:p>
            <a:pPr algn="r" eaLnBrk="1" hangingPunct="1">
              <a:lnSpc>
                <a:spcPct val="150000"/>
              </a:lnSpc>
              <a:buFontTx/>
              <a:buNone/>
            </a:pPr>
            <a:r>
              <a:rPr lang="en-US" sz="2300" dirty="0">
                <a:latin typeface="Georgia" charset="0"/>
                <a:ea typeface="ＭＳ Ｐゴシック" charset="-128"/>
                <a:cs typeface="ＭＳ Ｐゴシック" charset="-128"/>
              </a:rPr>
              <a:t>	Acceptance by Hector</a:t>
            </a:r>
          </a:p>
          <a:p>
            <a:pPr algn="r" eaLnBrk="1" hangingPunct="1">
              <a:lnSpc>
                <a:spcPct val="150000"/>
              </a:lnSpc>
              <a:buFontTx/>
              <a:buNone/>
            </a:pPr>
            <a:r>
              <a:rPr lang="en-US" sz="2300" dirty="0">
                <a:latin typeface="Georgia" charset="0"/>
                <a:ea typeface="ＭＳ Ｐゴシック" charset="-128"/>
                <a:cs typeface="ＭＳ Ｐゴシック" charset="-128"/>
              </a:rPr>
              <a:t>Achilles’ ridicule of Hector</a:t>
            </a:r>
          </a:p>
          <a:p>
            <a:pPr algn="r" eaLnBrk="1" hangingPunct="1">
              <a:lnSpc>
                <a:spcPct val="150000"/>
              </a:lnSpc>
              <a:buFontTx/>
              <a:buNone/>
            </a:pPr>
            <a:r>
              <a:rPr lang="en-US" sz="2300" dirty="0">
                <a:latin typeface="Georgia" charset="0"/>
                <a:ea typeface="ＭＳ Ｐゴシック" charset="-128"/>
                <a:cs typeface="ＭＳ Ｐゴシック" charset="-128"/>
              </a:rPr>
              <a:t>Spears and swords</a:t>
            </a:r>
          </a:p>
          <a:p>
            <a:pPr algn="r" eaLnBrk="1" hangingPunct="1">
              <a:lnSpc>
                <a:spcPct val="150000"/>
              </a:lnSpc>
              <a:buFontTx/>
              <a:buNone/>
            </a:pPr>
            <a:r>
              <a:rPr lang="en-US" sz="2300" dirty="0">
                <a:latin typeface="Georgia" charset="0"/>
                <a:ea typeface="ＭＳ Ｐゴシック" charset="-128"/>
                <a:cs typeface="ＭＳ Ｐゴシック" charset="-128"/>
              </a:rPr>
              <a:t>Armor of Achilles</a:t>
            </a:r>
          </a:p>
          <a:p>
            <a:pPr algn="r" eaLnBrk="1" hangingPunct="1">
              <a:lnSpc>
                <a:spcPct val="150000"/>
              </a:lnSpc>
              <a:buFontTx/>
              <a:buNone/>
            </a:pPr>
            <a:r>
              <a:rPr lang="en-US" sz="2300" dirty="0">
                <a:latin typeface="Georgia" charset="0"/>
                <a:ea typeface="ＭＳ Ｐゴシック" charset="-128"/>
                <a:cs typeface="ＭＳ Ｐゴシック" charset="-128"/>
              </a:rPr>
              <a:t>Post fight sacrilege</a:t>
            </a:r>
          </a:p>
        </p:txBody>
      </p:sp>
      <p:sp>
        <p:nvSpPr>
          <p:cNvPr id="13" name="Rectangle 6"/>
          <p:cNvSpPr txBox="1">
            <a:spLocks noChangeArrowheads="1"/>
          </p:cNvSpPr>
          <p:nvPr/>
        </p:nvSpPr>
        <p:spPr bwMode="auto">
          <a:xfrm>
            <a:off x="4673600" y="1241425"/>
            <a:ext cx="3624263" cy="4819650"/>
          </a:xfrm>
          <a:prstGeom prst="rect">
            <a:avLst/>
          </a:prstGeom>
          <a:noFill/>
          <a:ln w="9525">
            <a:noFill/>
            <a:miter lim="800000"/>
            <a:headEnd/>
            <a:tailEnd/>
          </a:ln>
        </p:spPr>
        <p:txBody>
          <a:bodyPr>
            <a:prstTxWarp prst="textNoShape">
              <a:avLst/>
            </a:prstTxWarp>
          </a:bodyPr>
          <a:lstStyle/>
          <a:p>
            <a:pPr marL="342900" indent="-342900">
              <a:lnSpc>
                <a:spcPct val="150000"/>
              </a:lnSpc>
              <a:spcBef>
                <a:spcPct val="20000"/>
              </a:spcBef>
            </a:pPr>
            <a:r>
              <a:rPr lang="en-US" sz="2300">
                <a:latin typeface="Georgia" charset="0"/>
              </a:rPr>
              <a:t>One God</a:t>
            </a:r>
          </a:p>
          <a:p>
            <a:pPr marL="342900" indent="-342900">
              <a:lnSpc>
                <a:spcPct val="150000"/>
              </a:lnSpc>
              <a:spcBef>
                <a:spcPct val="20000"/>
              </a:spcBef>
            </a:pPr>
            <a:r>
              <a:rPr lang="en-US" sz="2300">
                <a:latin typeface="Georgia" charset="0"/>
              </a:rPr>
              <a:t>Challenge by Goliath</a:t>
            </a:r>
          </a:p>
          <a:p>
            <a:pPr marL="342900" indent="-342900">
              <a:lnSpc>
                <a:spcPct val="150000"/>
              </a:lnSpc>
              <a:spcBef>
                <a:spcPct val="20000"/>
              </a:spcBef>
            </a:pPr>
            <a:r>
              <a:rPr lang="en-US" sz="2300">
                <a:latin typeface="Georgia" charset="0"/>
              </a:rPr>
              <a:t>Israelite fear</a:t>
            </a:r>
          </a:p>
          <a:p>
            <a:pPr marL="342900" indent="-342900">
              <a:lnSpc>
                <a:spcPct val="150000"/>
              </a:lnSpc>
              <a:spcBef>
                <a:spcPct val="20000"/>
              </a:spcBef>
            </a:pPr>
            <a:r>
              <a:rPr lang="en-US" sz="2300">
                <a:latin typeface="Georgia" charset="0"/>
              </a:rPr>
              <a:t>Acceptance by David</a:t>
            </a:r>
          </a:p>
          <a:p>
            <a:pPr marL="342900" indent="-342900">
              <a:lnSpc>
                <a:spcPct val="150000"/>
              </a:lnSpc>
              <a:spcBef>
                <a:spcPct val="20000"/>
              </a:spcBef>
            </a:pPr>
            <a:r>
              <a:rPr lang="en-US" sz="2300">
                <a:latin typeface="Georgia" charset="0"/>
              </a:rPr>
              <a:t>Goliath’s ridicule of David</a:t>
            </a:r>
          </a:p>
          <a:p>
            <a:pPr marL="342900" indent="-342900">
              <a:lnSpc>
                <a:spcPct val="150000"/>
              </a:lnSpc>
              <a:spcBef>
                <a:spcPct val="20000"/>
              </a:spcBef>
            </a:pPr>
            <a:r>
              <a:rPr lang="en-US" sz="2300">
                <a:latin typeface="Georgia" charset="0"/>
              </a:rPr>
              <a:t>Slings/stones and sword</a:t>
            </a:r>
          </a:p>
          <a:p>
            <a:pPr marL="342900" indent="-342900">
              <a:lnSpc>
                <a:spcPct val="150000"/>
              </a:lnSpc>
              <a:spcBef>
                <a:spcPct val="20000"/>
              </a:spcBef>
            </a:pPr>
            <a:r>
              <a:rPr lang="en-US" sz="2300">
                <a:latin typeface="Georgia" charset="0"/>
              </a:rPr>
              <a:t>Armor of Goliath</a:t>
            </a:r>
          </a:p>
          <a:p>
            <a:pPr marL="342900" indent="-342900">
              <a:lnSpc>
                <a:spcPct val="150000"/>
              </a:lnSpc>
              <a:spcBef>
                <a:spcPct val="20000"/>
              </a:spcBef>
            </a:pPr>
            <a:r>
              <a:rPr lang="en-US" sz="2300">
                <a:latin typeface="Georgia" charset="0"/>
              </a:rPr>
              <a:t>Post fight beheading </a:t>
            </a:r>
          </a:p>
        </p:txBody>
      </p:sp>
      <p:pic>
        <p:nvPicPr>
          <p:cNvPr id="14" name="Picture 13" descr="Iliad cover GI.jpg"/>
          <p:cNvPicPr>
            <a:picLocks noChangeAspect="1"/>
          </p:cNvPicPr>
          <p:nvPr/>
        </p:nvPicPr>
        <p:blipFill>
          <a:blip r:embed="rId4"/>
          <a:srcRect/>
          <a:stretch>
            <a:fillRect/>
          </a:stretch>
        </p:blipFill>
        <p:spPr bwMode="auto">
          <a:xfrm rot="-1001678">
            <a:off x="495300" y="1881188"/>
            <a:ext cx="966788" cy="1470025"/>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17" name="Picture 16" descr="Bible GI.jpg"/>
          <p:cNvPicPr>
            <a:picLocks noChangeAspect="1"/>
          </p:cNvPicPr>
          <p:nvPr/>
        </p:nvPicPr>
        <p:blipFill>
          <a:blip r:embed="rId5"/>
          <a:srcRect/>
          <a:stretch>
            <a:fillRect/>
          </a:stretch>
        </p:blipFill>
        <p:spPr bwMode="auto">
          <a:xfrm rot="1346004">
            <a:off x="7551738" y="1674813"/>
            <a:ext cx="938212" cy="1458912"/>
          </a:xfrm>
          <a:prstGeom prst="rect">
            <a:avLst/>
          </a:prstGeom>
          <a:noFill/>
          <a:ln w="9525">
            <a:noFill/>
            <a:miter lim="800000"/>
            <a:headEnd/>
            <a:tailEnd/>
          </a:ln>
          <a:effectLst>
            <a:outerShdw blurRad="63500" dist="38100" dir="2700000" algn="tl" rotWithShape="0">
              <a:srgbClr val="000000">
                <a:alpha val="39999"/>
              </a:srgbClr>
            </a:outerShdw>
          </a:effectLst>
        </p:spPr>
      </p:pic>
      <p:cxnSp>
        <p:nvCxnSpPr>
          <p:cNvPr id="16" name="Straight Connector 15"/>
          <p:cNvCxnSpPr/>
          <p:nvPr/>
        </p:nvCxnSpPr>
        <p:spPr>
          <a:xfrm rot="16200000" flipH="1">
            <a:off x="2133601" y="3768725"/>
            <a:ext cx="4953000" cy="41275"/>
          </a:xfrm>
          <a:prstGeom prst="line">
            <a:avLst/>
          </a:prstGeom>
          <a:ln>
            <a:solidFill>
              <a:srgbClr val="663300"/>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6"/>
          <a:srcRect/>
          <a:stretch>
            <a:fillRect/>
          </a:stretch>
        </p:blipFill>
        <p:spPr bwMode="auto">
          <a:xfrm>
            <a:off x="195263" y="5062538"/>
            <a:ext cx="1711325" cy="1282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fade">
                                      <p:cBhvr>
                                        <p:cTn id="30" dur="500"/>
                                        <p:tgtEl>
                                          <p:spTgt spid="1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fade">
                                      <p:cBhvr>
                                        <p:cTn id="35" dur="1000"/>
                                        <p:tgtEl>
                                          <p:spTgt spid="11">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500"/>
                                        <p:tgtEl>
                                          <p:spTgt spid="1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xEl>
                                              <p:pRg st="3" end="3"/>
                                            </p:txEl>
                                          </p:spTgt>
                                        </p:tgtEl>
                                        <p:attrNameLst>
                                          <p:attrName>style.visibility</p:attrName>
                                        </p:attrNameLst>
                                      </p:cBhvr>
                                      <p:to>
                                        <p:strVal val="visible"/>
                                      </p:to>
                                    </p:set>
                                    <p:animEffect transition="in" filter="fade">
                                      <p:cBhvr>
                                        <p:cTn id="45" dur="500"/>
                                        <p:tgtEl>
                                          <p:spTgt spid="11">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
                                            <p:txEl>
                                              <p:pRg st="3" end="3"/>
                                            </p:txEl>
                                          </p:spTgt>
                                        </p:tgtEl>
                                        <p:attrNameLst>
                                          <p:attrName>style.visibility</p:attrName>
                                        </p:attrNameLst>
                                      </p:cBhvr>
                                      <p:to>
                                        <p:strVal val="visible"/>
                                      </p:to>
                                    </p:set>
                                    <p:animEffect transition="in" filter="fade">
                                      <p:cBhvr>
                                        <p:cTn id="50" dur="500"/>
                                        <p:tgtEl>
                                          <p:spTgt spid="1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1">
                                            <p:txEl>
                                              <p:pRg st="4" end="4"/>
                                            </p:txEl>
                                          </p:spTgt>
                                        </p:tgtEl>
                                        <p:attrNameLst>
                                          <p:attrName>style.visibility</p:attrName>
                                        </p:attrNameLst>
                                      </p:cBhvr>
                                      <p:to>
                                        <p:strVal val="visible"/>
                                      </p:to>
                                    </p:set>
                                    <p:animEffect transition="in" filter="fade">
                                      <p:cBhvr>
                                        <p:cTn id="55" dur="500"/>
                                        <p:tgtEl>
                                          <p:spTgt spid="11">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3">
                                            <p:txEl>
                                              <p:pRg st="4" end="4"/>
                                            </p:txEl>
                                          </p:spTgt>
                                        </p:tgtEl>
                                        <p:attrNameLst>
                                          <p:attrName>style.visibility</p:attrName>
                                        </p:attrNameLst>
                                      </p:cBhvr>
                                      <p:to>
                                        <p:strVal val="visible"/>
                                      </p:to>
                                    </p:set>
                                    <p:animEffect transition="in" filter="fade">
                                      <p:cBhvr>
                                        <p:cTn id="60" dur="500"/>
                                        <p:tgtEl>
                                          <p:spTgt spid="13">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1">
                                            <p:txEl>
                                              <p:pRg st="5" end="5"/>
                                            </p:txEl>
                                          </p:spTgt>
                                        </p:tgtEl>
                                        <p:attrNameLst>
                                          <p:attrName>style.visibility</p:attrName>
                                        </p:attrNameLst>
                                      </p:cBhvr>
                                      <p:to>
                                        <p:strVal val="visible"/>
                                      </p:to>
                                    </p:set>
                                    <p:animEffect transition="in" filter="fade">
                                      <p:cBhvr>
                                        <p:cTn id="65" dur="500"/>
                                        <p:tgtEl>
                                          <p:spTgt spid="11">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3">
                                            <p:txEl>
                                              <p:pRg st="5" end="5"/>
                                            </p:txEl>
                                          </p:spTgt>
                                        </p:tgtEl>
                                        <p:attrNameLst>
                                          <p:attrName>style.visibility</p:attrName>
                                        </p:attrNameLst>
                                      </p:cBhvr>
                                      <p:to>
                                        <p:strVal val="visible"/>
                                      </p:to>
                                    </p:set>
                                    <p:animEffect transition="in" filter="fade">
                                      <p:cBhvr>
                                        <p:cTn id="70" dur="500"/>
                                        <p:tgtEl>
                                          <p:spTgt spid="13">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1">
                                            <p:txEl>
                                              <p:pRg st="6" end="6"/>
                                            </p:txEl>
                                          </p:spTgt>
                                        </p:tgtEl>
                                        <p:attrNameLst>
                                          <p:attrName>style.visibility</p:attrName>
                                        </p:attrNameLst>
                                      </p:cBhvr>
                                      <p:to>
                                        <p:strVal val="visible"/>
                                      </p:to>
                                    </p:set>
                                    <p:animEffect transition="in" filter="fade">
                                      <p:cBhvr>
                                        <p:cTn id="75" dur="500"/>
                                        <p:tgtEl>
                                          <p:spTgt spid="11">
                                            <p:txEl>
                                              <p:pRg st="6" end="6"/>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3">
                                            <p:txEl>
                                              <p:pRg st="6" end="6"/>
                                            </p:txEl>
                                          </p:spTgt>
                                        </p:tgtEl>
                                        <p:attrNameLst>
                                          <p:attrName>style.visibility</p:attrName>
                                        </p:attrNameLst>
                                      </p:cBhvr>
                                      <p:to>
                                        <p:strVal val="visible"/>
                                      </p:to>
                                    </p:set>
                                    <p:animEffect transition="in" filter="fade">
                                      <p:cBhvr>
                                        <p:cTn id="80" dur="500"/>
                                        <p:tgtEl>
                                          <p:spTgt spid="13">
                                            <p:txEl>
                                              <p:pRg st="6" end="6"/>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1">
                                            <p:txEl>
                                              <p:pRg st="7" end="7"/>
                                            </p:txEl>
                                          </p:spTgt>
                                        </p:tgtEl>
                                        <p:attrNameLst>
                                          <p:attrName>style.visibility</p:attrName>
                                        </p:attrNameLst>
                                      </p:cBhvr>
                                      <p:to>
                                        <p:strVal val="visible"/>
                                      </p:to>
                                    </p:set>
                                    <p:animEffect transition="in" filter="fade">
                                      <p:cBhvr>
                                        <p:cTn id="85" dur="500"/>
                                        <p:tgtEl>
                                          <p:spTgt spid="11">
                                            <p:txEl>
                                              <p:pRg st="7" end="7"/>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3">
                                            <p:txEl>
                                              <p:pRg st="7" end="7"/>
                                            </p:txEl>
                                          </p:spTgt>
                                        </p:tgtEl>
                                        <p:attrNameLst>
                                          <p:attrName>style.visibility</p:attrName>
                                        </p:attrNameLst>
                                      </p:cBhvr>
                                      <p:to>
                                        <p:strVal val="visible"/>
                                      </p:to>
                                    </p:set>
                                    <p:animEffect transition="in" filter="fade">
                                      <p:cBhvr>
                                        <p:cTn id="90"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pic>
        <p:nvPicPr>
          <p:cNvPr id="28676" name="Picture 8" descr="greek_trireme"/>
          <p:cNvPicPr>
            <a:picLocks noChangeAspect="1" noChangeArrowheads="1"/>
          </p:cNvPicPr>
          <p:nvPr/>
        </p:nvPicPr>
        <p:blipFill>
          <a:blip r:embed="rId2"/>
          <a:srcRect/>
          <a:stretch>
            <a:fillRect/>
          </a:stretch>
        </p:blipFill>
        <p:spPr bwMode="auto">
          <a:xfrm>
            <a:off x="7597775" y="214313"/>
            <a:ext cx="1165225" cy="874712"/>
          </a:xfrm>
          <a:prstGeom prst="rect">
            <a:avLst/>
          </a:prstGeom>
          <a:noFill/>
          <a:ln w="9525">
            <a:noFill/>
            <a:miter lim="800000"/>
            <a:headEnd/>
            <a:tailEnd/>
          </a:ln>
        </p:spPr>
      </p:pic>
      <p:sp>
        <p:nvSpPr>
          <p:cNvPr id="28677" name="Rectangle 23"/>
          <p:cNvSpPr>
            <a:spLocks noChangeArrowheads="1"/>
          </p:cNvSpPr>
          <p:nvPr/>
        </p:nvSpPr>
        <p:spPr bwMode="auto">
          <a:xfrm>
            <a:off x="862013" y="550863"/>
            <a:ext cx="6607175" cy="534987"/>
          </a:xfrm>
          <a:prstGeom prst="rect">
            <a:avLst/>
          </a:prstGeom>
          <a:noFill/>
          <a:ln w="9525">
            <a:noFill/>
            <a:miter lim="800000"/>
            <a:headEnd/>
            <a:tailEnd/>
          </a:ln>
        </p:spPr>
        <p:txBody>
          <a:bodyPr>
            <a:prstTxWarp prst="textNoShape">
              <a:avLst/>
            </a:prstTxWarp>
            <a:spAutoFit/>
          </a:bodyPr>
          <a:lstStyle/>
          <a:p>
            <a:pPr algn="ctr">
              <a:lnSpc>
                <a:spcPct val="90000"/>
              </a:lnSpc>
            </a:pPr>
            <a:r>
              <a:rPr lang="en-US" sz="3200" b="1" i="1">
                <a:solidFill>
                  <a:srgbClr val="600000"/>
                </a:solidFill>
                <a:latin typeface="Verdana" charset="0"/>
              </a:rPr>
              <a:t>The Odyssey</a:t>
            </a:r>
            <a:endParaRPr lang="en-US" sz="3200" b="1">
              <a:solidFill>
                <a:srgbClr val="600000"/>
              </a:solidFill>
              <a:latin typeface="Verdana" charset="0"/>
            </a:endParaRPr>
          </a:p>
        </p:txBody>
      </p:sp>
      <p:pic>
        <p:nvPicPr>
          <p:cNvPr id="24582" name="Picture 5" descr="odysseus"/>
          <p:cNvPicPr>
            <a:picLocks noGrp="1" noChangeAspect="1" noChangeArrowheads="1"/>
          </p:cNvPicPr>
          <p:nvPr>
            <p:ph sz="half" idx="2"/>
          </p:nvPr>
        </p:nvPicPr>
        <p:blipFill>
          <a:blip r:embed="rId3"/>
          <a:srcRect l="1819" t="2788" r="1819" b="2438"/>
          <a:stretch>
            <a:fillRect/>
          </a:stretch>
        </p:blipFill>
        <p:spPr>
          <a:xfrm>
            <a:off x="654050" y="1420813"/>
            <a:ext cx="3600450" cy="2309812"/>
          </a:xfrm>
          <a:noFill/>
        </p:spPr>
      </p:pic>
      <p:sp>
        <p:nvSpPr>
          <p:cNvPr id="20" name="Rectangle 3"/>
          <p:cNvSpPr>
            <a:spLocks noGrp="1" noChangeArrowheads="1"/>
          </p:cNvSpPr>
          <p:nvPr>
            <p:ph type="body" sz="half" idx="1"/>
          </p:nvPr>
        </p:nvSpPr>
        <p:spPr>
          <a:xfrm>
            <a:off x="4511675" y="1587500"/>
            <a:ext cx="4359275" cy="4525963"/>
          </a:xfrm>
        </p:spPr>
        <p:txBody>
          <a:bodyPr/>
          <a:lstStyle/>
          <a:p>
            <a:pPr eaLnBrk="1" hangingPunct="1"/>
            <a:r>
              <a:rPr lang="en-US" sz="2800">
                <a:latin typeface="Georgia" charset="0"/>
                <a:ea typeface="ＭＳ Ｐゴシック" charset="-128"/>
                <a:cs typeface="ＭＳ Ｐゴシック" charset="-128"/>
              </a:rPr>
              <a:t>Travels of Odysseus trying to get home</a:t>
            </a:r>
          </a:p>
          <a:p>
            <a:pPr eaLnBrk="1" hangingPunct="1"/>
            <a:r>
              <a:rPr lang="en-US" sz="2800">
                <a:latin typeface="Georgia" charset="0"/>
                <a:ea typeface="ＭＳ Ｐゴシック" charset="-128"/>
                <a:cs typeface="ＭＳ Ｐゴシック" charset="-128"/>
              </a:rPr>
              <a:t>Tone is lighter than the </a:t>
            </a:r>
            <a:r>
              <a:rPr lang="en-US" sz="2800" i="1">
                <a:latin typeface="Georgia" charset="0"/>
                <a:ea typeface="ＭＳ Ｐゴシック" charset="-128"/>
                <a:cs typeface="ＭＳ Ｐゴシック" charset="-128"/>
              </a:rPr>
              <a:t>Illiad</a:t>
            </a:r>
          </a:p>
          <a:p>
            <a:pPr eaLnBrk="1" hangingPunct="1"/>
            <a:r>
              <a:rPr lang="en-US" sz="2800">
                <a:latin typeface="Georgia" charset="0"/>
                <a:ea typeface="ＭＳ Ｐゴシック" charset="-128"/>
                <a:cs typeface="ＭＳ Ｐゴシック" charset="-128"/>
              </a:rPr>
              <a:t>10 year journey</a:t>
            </a:r>
          </a:p>
          <a:p>
            <a:pPr eaLnBrk="1" hangingPunct="1"/>
            <a:r>
              <a:rPr lang="en-US" sz="2800">
                <a:latin typeface="Georgia" charset="0"/>
                <a:ea typeface="ＭＳ Ｐゴシック" charset="-128"/>
                <a:cs typeface="ＭＳ Ｐゴシック" charset="-128"/>
              </a:rPr>
              <a:t>Growth and maturing</a:t>
            </a:r>
          </a:p>
          <a:p>
            <a:pPr lvl="1" eaLnBrk="1" hangingPunct="1">
              <a:buFontTx/>
              <a:buNone/>
            </a:pPr>
            <a:r>
              <a:rPr lang="en-US" sz="2400">
                <a:latin typeface="Georgia" charset="0"/>
              </a:rPr>
              <a:t>	From experiencing troubles</a:t>
            </a:r>
          </a:p>
          <a:p>
            <a:pPr eaLnBrk="1" hangingPunct="1">
              <a:buFontTx/>
              <a:buNone/>
            </a:pPr>
            <a:endParaRPr lang="en-US" sz="2800">
              <a:latin typeface="Verdana" charset="0"/>
              <a:ea typeface="ＭＳ Ｐゴシック" charset="-128"/>
              <a:cs typeface="ＭＳ Ｐゴシック" charset="-128"/>
            </a:endParaRPr>
          </a:p>
        </p:txBody>
      </p:sp>
      <p:pic>
        <p:nvPicPr>
          <p:cNvPr id="21" name="Picture 20" descr="Odysses CA.jpg"/>
          <p:cNvPicPr>
            <a:picLocks noChangeAspect="1"/>
          </p:cNvPicPr>
          <p:nvPr/>
        </p:nvPicPr>
        <p:blipFill>
          <a:blip r:embed="rId4"/>
          <a:srcRect/>
          <a:stretch>
            <a:fillRect/>
          </a:stretch>
        </p:blipFill>
        <p:spPr bwMode="auto">
          <a:xfrm>
            <a:off x="2470150" y="3821113"/>
            <a:ext cx="1781175" cy="2438400"/>
          </a:xfrm>
          <a:prstGeom prst="rect">
            <a:avLst/>
          </a:prstGeom>
          <a:noFill/>
          <a:ln w="9525">
            <a:noFill/>
            <a:miter lim="800000"/>
            <a:headEnd/>
            <a:tailEnd/>
          </a:ln>
          <a:effectLst>
            <a:outerShdw blurRad="63500" dist="38100" dir="2700000" algn="tl" rotWithShape="0">
              <a:srgbClr val="000000">
                <a:alpha val="39998"/>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fade">
                                      <p:cBhvr>
                                        <p:cTn id="7" dur="1000"/>
                                        <p:tgtEl>
                                          <p:spTgt spid="2458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pic>
        <p:nvPicPr>
          <p:cNvPr id="29700" name="Picture 8" descr="greek_trireme"/>
          <p:cNvPicPr>
            <a:picLocks noChangeAspect="1" noChangeArrowheads="1"/>
          </p:cNvPicPr>
          <p:nvPr/>
        </p:nvPicPr>
        <p:blipFill>
          <a:blip r:embed="rId2"/>
          <a:srcRect/>
          <a:stretch>
            <a:fillRect/>
          </a:stretch>
        </p:blipFill>
        <p:spPr bwMode="auto">
          <a:xfrm>
            <a:off x="7597775" y="214313"/>
            <a:ext cx="1165225" cy="874712"/>
          </a:xfrm>
          <a:prstGeom prst="rect">
            <a:avLst/>
          </a:prstGeom>
          <a:noFill/>
          <a:ln w="9525">
            <a:noFill/>
            <a:miter lim="800000"/>
            <a:headEnd/>
            <a:tailEnd/>
          </a:ln>
        </p:spPr>
      </p:pic>
      <p:pic>
        <p:nvPicPr>
          <p:cNvPr id="11" name="Picture 5" descr="greece map"/>
          <p:cNvPicPr>
            <a:picLocks noChangeAspect="1" noChangeArrowheads="1"/>
          </p:cNvPicPr>
          <p:nvPr/>
        </p:nvPicPr>
        <p:blipFill>
          <a:blip r:embed="rId3"/>
          <a:srcRect/>
          <a:stretch>
            <a:fillRect/>
          </a:stretch>
        </p:blipFill>
        <p:spPr bwMode="auto">
          <a:xfrm>
            <a:off x="381000" y="1222375"/>
            <a:ext cx="8382000" cy="5254625"/>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26631" name="Oval 7"/>
          <p:cNvSpPr>
            <a:spLocks noChangeArrowheads="1"/>
          </p:cNvSpPr>
          <p:nvPr/>
        </p:nvSpPr>
        <p:spPr bwMode="auto">
          <a:xfrm>
            <a:off x="4724400" y="2387600"/>
            <a:ext cx="914400" cy="457200"/>
          </a:xfrm>
          <a:prstGeom prst="ellipse">
            <a:avLst/>
          </a:prstGeom>
          <a:noFill/>
          <a:ln w="38100">
            <a:solidFill>
              <a:srgbClr val="DA0000"/>
            </a:solidFill>
            <a:round/>
            <a:headEnd/>
            <a:tailEnd/>
          </a:ln>
        </p:spPr>
        <p:txBody>
          <a:bodyPr wrap="none" anchor="ctr">
            <a:prstTxWarp prst="textNoShape">
              <a:avLst/>
            </a:prstTxWarp>
          </a:bodyPr>
          <a:lstStyle/>
          <a:p>
            <a:endParaRPr lang="en-US"/>
          </a:p>
        </p:txBody>
      </p:sp>
      <p:sp>
        <p:nvSpPr>
          <p:cNvPr id="26632" name="Oval 8"/>
          <p:cNvSpPr>
            <a:spLocks noChangeArrowheads="1"/>
          </p:cNvSpPr>
          <p:nvPr/>
        </p:nvSpPr>
        <p:spPr bwMode="auto">
          <a:xfrm>
            <a:off x="3886200" y="5588000"/>
            <a:ext cx="762000" cy="762000"/>
          </a:xfrm>
          <a:prstGeom prst="ellipse">
            <a:avLst/>
          </a:prstGeom>
          <a:noFill/>
          <a:ln w="38100">
            <a:solidFill>
              <a:srgbClr val="00B050"/>
            </a:solidFill>
            <a:round/>
            <a:headEnd/>
            <a:tailEnd/>
          </a:ln>
        </p:spPr>
        <p:txBody>
          <a:bodyPr wrap="none" anchor="ctr">
            <a:prstTxWarp prst="textNoShape">
              <a:avLst/>
            </a:prstTxWarp>
          </a:bodyPr>
          <a:lstStyle/>
          <a:p>
            <a:endParaRPr lang="en-US"/>
          </a:p>
        </p:txBody>
      </p:sp>
      <p:sp>
        <p:nvSpPr>
          <p:cNvPr id="26633" name="Oval 9"/>
          <p:cNvSpPr>
            <a:spLocks noChangeArrowheads="1"/>
          </p:cNvSpPr>
          <p:nvPr/>
        </p:nvSpPr>
        <p:spPr bwMode="auto">
          <a:xfrm>
            <a:off x="3429000" y="3606800"/>
            <a:ext cx="533400" cy="685800"/>
          </a:xfrm>
          <a:prstGeom prst="ellipse">
            <a:avLst/>
          </a:prstGeom>
          <a:noFill/>
          <a:ln w="38100">
            <a:solidFill>
              <a:srgbClr val="00B050"/>
            </a:solidFill>
            <a:round/>
            <a:headEnd/>
            <a:tailEnd/>
          </a:ln>
        </p:spPr>
        <p:txBody>
          <a:bodyPr wrap="none" anchor="ctr">
            <a:prstTxWarp prst="textNoShape">
              <a:avLst/>
            </a:prstTxWarp>
          </a:bodyPr>
          <a:lstStyle/>
          <a:p>
            <a:endParaRPr lang="en-US"/>
          </a:p>
        </p:txBody>
      </p:sp>
      <p:sp>
        <p:nvSpPr>
          <p:cNvPr id="26634" name="Oval 10"/>
          <p:cNvSpPr>
            <a:spLocks noChangeArrowheads="1"/>
          </p:cNvSpPr>
          <p:nvPr/>
        </p:nvSpPr>
        <p:spPr bwMode="auto">
          <a:xfrm>
            <a:off x="2133600" y="3683000"/>
            <a:ext cx="685800" cy="381000"/>
          </a:xfrm>
          <a:prstGeom prst="ellipse">
            <a:avLst/>
          </a:prstGeom>
          <a:noFill/>
          <a:ln w="38100">
            <a:solidFill>
              <a:srgbClr val="00B050"/>
            </a:solidFill>
            <a:round/>
            <a:headEnd/>
            <a:tailEnd/>
          </a:ln>
        </p:spPr>
        <p:txBody>
          <a:bodyPr wrap="none" anchor="ctr">
            <a:prstTxWarp prst="textNoShape">
              <a:avLst/>
            </a:prstTxWarp>
          </a:bodyPr>
          <a:lstStyle/>
          <a:p>
            <a:endParaRPr lang="en-US"/>
          </a:p>
        </p:txBody>
      </p:sp>
      <p:sp>
        <p:nvSpPr>
          <p:cNvPr id="26635" name="Oval 16"/>
          <p:cNvSpPr>
            <a:spLocks noChangeArrowheads="1"/>
          </p:cNvSpPr>
          <p:nvPr/>
        </p:nvSpPr>
        <p:spPr bwMode="auto">
          <a:xfrm>
            <a:off x="2514600" y="4064000"/>
            <a:ext cx="762000" cy="457200"/>
          </a:xfrm>
          <a:prstGeom prst="ellipse">
            <a:avLst/>
          </a:prstGeom>
          <a:noFill/>
          <a:ln w="38100">
            <a:solidFill>
              <a:srgbClr val="00B050"/>
            </a:solidFill>
            <a:round/>
            <a:headEnd/>
            <a:tailEnd/>
          </a:ln>
        </p:spPr>
        <p:txBody>
          <a:bodyPr wrap="none" anchor="ctr">
            <a:prstTxWarp prst="textNoShape">
              <a:avLst/>
            </a:prstTxWarp>
          </a:bodyPr>
          <a:lstStyle/>
          <a:p>
            <a:endParaRPr lang="en-US"/>
          </a:p>
        </p:txBody>
      </p:sp>
      <p:sp>
        <p:nvSpPr>
          <p:cNvPr id="29707" name="Rectangle 23"/>
          <p:cNvSpPr>
            <a:spLocks noChangeArrowheads="1"/>
          </p:cNvSpPr>
          <p:nvPr/>
        </p:nvSpPr>
        <p:spPr bwMode="auto">
          <a:xfrm>
            <a:off x="806450" y="496888"/>
            <a:ext cx="6607175" cy="536575"/>
          </a:xfrm>
          <a:prstGeom prst="rect">
            <a:avLst/>
          </a:prstGeom>
          <a:noFill/>
          <a:ln w="9525">
            <a:noFill/>
            <a:miter lim="800000"/>
            <a:headEnd/>
            <a:tailEnd/>
          </a:ln>
        </p:spPr>
        <p:txBody>
          <a:bodyPr>
            <a:prstTxWarp prst="textNoShape">
              <a:avLst/>
            </a:prstTxWarp>
            <a:spAutoFit/>
          </a:bodyPr>
          <a:lstStyle/>
          <a:p>
            <a:pPr algn="ctr">
              <a:lnSpc>
                <a:spcPct val="90000"/>
              </a:lnSpc>
            </a:pPr>
            <a:r>
              <a:rPr lang="en-US" sz="3200" b="1">
                <a:solidFill>
                  <a:srgbClr val="600000"/>
                </a:solidFill>
                <a:latin typeface="Verdana" charset="0"/>
              </a:rPr>
              <a:t>Trojan War Historic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34"/>
                                        </p:tgtEl>
                                        <p:attrNameLst>
                                          <p:attrName>style.visibility</p:attrName>
                                        </p:attrNameLst>
                                      </p:cBhvr>
                                      <p:to>
                                        <p:strVal val="visible"/>
                                      </p:to>
                                    </p:set>
                                    <p:animEffect transition="in" filter="fade">
                                      <p:cBhvr>
                                        <p:cTn id="10" dur="1000"/>
                                        <p:tgtEl>
                                          <p:spTgt spid="266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635"/>
                                        </p:tgtEl>
                                        <p:attrNameLst>
                                          <p:attrName>style.visibility</p:attrName>
                                        </p:attrNameLst>
                                      </p:cBhvr>
                                      <p:to>
                                        <p:strVal val="visible"/>
                                      </p:to>
                                    </p:set>
                                    <p:animEffect transition="in" filter="fade">
                                      <p:cBhvr>
                                        <p:cTn id="13" dur="1000"/>
                                        <p:tgtEl>
                                          <p:spTgt spid="266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633"/>
                                        </p:tgtEl>
                                        <p:attrNameLst>
                                          <p:attrName>style.visibility</p:attrName>
                                        </p:attrNameLst>
                                      </p:cBhvr>
                                      <p:to>
                                        <p:strVal val="visible"/>
                                      </p:to>
                                    </p:set>
                                    <p:animEffect transition="in" filter="fade">
                                      <p:cBhvr>
                                        <p:cTn id="16" dur="1000"/>
                                        <p:tgtEl>
                                          <p:spTgt spid="266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632"/>
                                        </p:tgtEl>
                                        <p:attrNameLst>
                                          <p:attrName>style.visibility</p:attrName>
                                        </p:attrNameLst>
                                      </p:cBhvr>
                                      <p:to>
                                        <p:strVal val="visible"/>
                                      </p:to>
                                    </p:set>
                                    <p:animEffect transition="in" filter="fade">
                                      <p:cBhvr>
                                        <p:cTn id="19" dur="1000"/>
                                        <p:tgtEl>
                                          <p:spTgt spid="266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631"/>
                                        </p:tgtEl>
                                        <p:attrNameLst>
                                          <p:attrName>style.visibility</p:attrName>
                                        </p:attrNameLst>
                                      </p:cBhvr>
                                      <p:to>
                                        <p:strVal val="visible"/>
                                      </p:to>
                                    </p:set>
                                    <p:animEffect transition="in" filter="fade">
                                      <p:cBhvr>
                                        <p:cTn id="22" dur="10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P spid="26632" grpId="0" animBg="1"/>
      <p:bldP spid="26633" grpId="0" animBg="1"/>
      <p:bldP spid="26634" grpId="0" animBg="1"/>
      <p:bldP spid="266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pic>
        <p:nvPicPr>
          <p:cNvPr id="30724" name="Picture 8" descr="greek_trireme"/>
          <p:cNvPicPr>
            <a:picLocks noChangeAspect="1" noChangeArrowheads="1"/>
          </p:cNvPicPr>
          <p:nvPr/>
        </p:nvPicPr>
        <p:blipFill>
          <a:blip r:embed="rId2"/>
          <a:srcRect/>
          <a:stretch>
            <a:fillRect/>
          </a:stretch>
        </p:blipFill>
        <p:spPr bwMode="auto">
          <a:xfrm>
            <a:off x="7597775" y="214313"/>
            <a:ext cx="1165225" cy="874712"/>
          </a:xfrm>
          <a:prstGeom prst="rect">
            <a:avLst/>
          </a:prstGeom>
          <a:noFill/>
          <a:ln w="9525">
            <a:noFill/>
            <a:miter lim="800000"/>
            <a:headEnd/>
            <a:tailEnd/>
          </a:ln>
        </p:spPr>
      </p:pic>
      <p:sp>
        <p:nvSpPr>
          <p:cNvPr id="30725" name="Rectangle 23"/>
          <p:cNvSpPr>
            <a:spLocks noChangeArrowheads="1"/>
          </p:cNvSpPr>
          <p:nvPr/>
        </p:nvSpPr>
        <p:spPr bwMode="auto">
          <a:xfrm>
            <a:off x="806450" y="496888"/>
            <a:ext cx="6607175" cy="536575"/>
          </a:xfrm>
          <a:prstGeom prst="rect">
            <a:avLst/>
          </a:prstGeom>
          <a:noFill/>
          <a:ln w="9525">
            <a:noFill/>
            <a:miter lim="800000"/>
            <a:headEnd/>
            <a:tailEnd/>
          </a:ln>
        </p:spPr>
        <p:txBody>
          <a:bodyPr>
            <a:prstTxWarp prst="textNoShape">
              <a:avLst/>
            </a:prstTxWarp>
            <a:spAutoFit/>
          </a:bodyPr>
          <a:lstStyle/>
          <a:p>
            <a:pPr algn="ctr">
              <a:lnSpc>
                <a:spcPct val="90000"/>
              </a:lnSpc>
            </a:pPr>
            <a:r>
              <a:rPr lang="en-US" sz="3200" b="1">
                <a:solidFill>
                  <a:srgbClr val="600000"/>
                </a:solidFill>
                <a:latin typeface="Verdana" charset="0"/>
              </a:rPr>
              <a:t>Trojan War Historic?</a:t>
            </a:r>
          </a:p>
        </p:txBody>
      </p:sp>
      <p:sp>
        <p:nvSpPr>
          <p:cNvPr id="16" name="Rectangle 3"/>
          <p:cNvSpPr>
            <a:spLocks noGrp="1" noChangeArrowheads="1"/>
          </p:cNvSpPr>
          <p:nvPr>
            <p:ph type="body" idx="1"/>
          </p:nvPr>
        </p:nvSpPr>
        <p:spPr>
          <a:xfrm>
            <a:off x="4767263" y="1473200"/>
            <a:ext cx="4259262" cy="5257800"/>
          </a:xfrm>
        </p:spPr>
        <p:txBody>
          <a:bodyPr/>
          <a:lstStyle/>
          <a:p>
            <a:pPr>
              <a:lnSpc>
                <a:spcPct val="80000"/>
              </a:lnSpc>
              <a:buFontTx/>
              <a:buNone/>
              <a:defRPr/>
            </a:pPr>
            <a:r>
              <a:rPr lang="en-US" sz="2800" dirty="0" smtClean="0">
                <a:latin typeface="Georgia" pitchFamily="18" charset="0"/>
                <a:ea typeface="ＭＳ Ｐゴシック" charset="-128"/>
              </a:rPr>
              <a:t>Trojan War (1200 BC)</a:t>
            </a:r>
          </a:p>
          <a:p>
            <a:pPr>
              <a:lnSpc>
                <a:spcPct val="120000"/>
              </a:lnSpc>
              <a:buFontTx/>
              <a:buNone/>
              <a:defRPr/>
            </a:pPr>
            <a:r>
              <a:rPr lang="en-US" sz="2800" dirty="0" smtClean="0">
                <a:latin typeface="Georgia" pitchFamily="18" charset="0"/>
                <a:ea typeface="ＭＳ Ｐゴシック" charset="-128"/>
              </a:rPr>
              <a:t>It did happen.</a:t>
            </a:r>
          </a:p>
          <a:p>
            <a:pPr lvl="1">
              <a:lnSpc>
                <a:spcPct val="80000"/>
              </a:lnSpc>
              <a:buFontTx/>
              <a:buNone/>
              <a:defRPr/>
            </a:pPr>
            <a:r>
              <a:rPr lang="en-US" sz="2400" dirty="0" smtClean="0">
                <a:latin typeface="Georgia" pitchFamily="18" charset="0"/>
                <a:ea typeface="ＭＳ Ｐゴシック" charset="-128"/>
              </a:rPr>
              <a:t>Archeological evidence is</a:t>
            </a:r>
          </a:p>
          <a:p>
            <a:pPr lvl="1">
              <a:lnSpc>
                <a:spcPct val="80000"/>
              </a:lnSpc>
              <a:buFontTx/>
              <a:buNone/>
              <a:defRPr/>
            </a:pPr>
            <a:r>
              <a:rPr lang="en-US" sz="2400" dirty="0" smtClean="0">
                <a:latin typeface="Georgia" pitchFamily="18" charset="0"/>
                <a:ea typeface="ＭＳ Ｐゴシック" charset="-128"/>
              </a:rPr>
              <a:t>quite strong.</a:t>
            </a:r>
          </a:p>
          <a:p>
            <a:pPr lvl="1">
              <a:lnSpc>
                <a:spcPct val="80000"/>
              </a:lnSpc>
              <a:buFontTx/>
              <a:buNone/>
              <a:defRPr/>
            </a:pPr>
            <a:endParaRPr lang="en-US" sz="1200" dirty="0" smtClean="0">
              <a:latin typeface="Georgia" pitchFamily="18" charset="0"/>
              <a:ea typeface="ＭＳ Ｐゴシック" charset="-128"/>
            </a:endParaRPr>
          </a:p>
          <a:p>
            <a:pPr>
              <a:buFontTx/>
              <a:buNone/>
              <a:defRPr/>
            </a:pPr>
            <a:r>
              <a:rPr lang="en-US" sz="2800" b="1" dirty="0" smtClean="0">
                <a:solidFill>
                  <a:srgbClr val="0070C0"/>
                </a:solidFill>
                <a:latin typeface="Georgia" pitchFamily="18" charset="0"/>
                <a:ea typeface="ＭＳ Ｐゴシック" charset="-128"/>
              </a:rPr>
              <a:t>Discussion: </a:t>
            </a:r>
          </a:p>
          <a:p>
            <a:pPr marL="0">
              <a:lnSpc>
                <a:spcPct val="90000"/>
              </a:lnSpc>
              <a:buFontTx/>
              <a:buNone/>
              <a:defRPr/>
            </a:pPr>
            <a:r>
              <a:rPr lang="en-US" sz="2800" b="1" dirty="0" smtClean="0">
                <a:solidFill>
                  <a:srgbClr val="0070C0"/>
                </a:solidFill>
                <a:latin typeface="Georgia" pitchFamily="18" charset="0"/>
                <a:ea typeface="ＭＳ Ｐゴシック" charset="-128"/>
              </a:rPr>
              <a:t>Why did Homer say that the war was fought over love and trade was ignored? </a:t>
            </a:r>
          </a:p>
        </p:txBody>
      </p:sp>
      <p:pic>
        <p:nvPicPr>
          <p:cNvPr id="8" name="Picture 7" descr="Trojan Horse Mykonos_vase Attribute WM.jpg"/>
          <p:cNvPicPr>
            <a:picLocks noChangeAspect="1"/>
          </p:cNvPicPr>
          <p:nvPr/>
        </p:nvPicPr>
        <p:blipFill>
          <a:blip r:embed="rId3"/>
          <a:srcRect/>
          <a:stretch>
            <a:fillRect/>
          </a:stretch>
        </p:blipFill>
        <p:spPr bwMode="auto">
          <a:xfrm>
            <a:off x="530225" y="1509713"/>
            <a:ext cx="3989388" cy="3136900"/>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9" name="TextBox 8"/>
          <p:cNvSpPr txBox="1">
            <a:spLocks noChangeArrowheads="1"/>
          </p:cNvSpPr>
          <p:nvPr/>
        </p:nvSpPr>
        <p:spPr bwMode="auto">
          <a:xfrm>
            <a:off x="514350" y="4691063"/>
            <a:ext cx="2200275" cy="1323975"/>
          </a:xfrm>
          <a:prstGeom prst="rect">
            <a:avLst/>
          </a:prstGeom>
          <a:noFill/>
          <a:ln w="9525">
            <a:noFill/>
            <a:miter lim="800000"/>
            <a:headEnd/>
            <a:tailEnd/>
          </a:ln>
        </p:spPr>
        <p:txBody>
          <a:bodyPr>
            <a:prstTxWarp prst="textNoShape">
              <a:avLst/>
            </a:prstTxWarp>
            <a:spAutoFit/>
          </a:bodyPr>
          <a:lstStyle/>
          <a:p>
            <a:r>
              <a:rPr lang="en-US" sz="1600">
                <a:latin typeface="Verdana" charset="0"/>
              </a:rPr>
              <a:t>Decorated vase depicting one of the earliest known renditions of the Trojan Horse.</a:t>
            </a:r>
          </a:p>
        </p:txBody>
      </p:sp>
      <p:pic>
        <p:nvPicPr>
          <p:cNvPr id="10" name="Picture 9" descr="Trojan Horse Kon_trojanski_RB GNU.jpg"/>
          <p:cNvPicPr>
            <a:picLocks noChangeAspect="1"/>
          </p:cNvPicPr>
          <p:nvPr/>
        </p:nvPicPr>
        <p:blipFill>
          <a:blip r:embed="rId4"/>
          <a:srcRect t="5263"/>
          <a:stretch>
            <a:fillRect/>
          </a:stretch>
        </p:blipFill>
        <p:spPr bwMode="auto">
          <a:xfrm>
            <a:off x="2574925" y="4221163"/>
            <a:ext cx="1722438" cy="2297112"/>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11" name="Right Arrow 10"/>
          <p:cNvSpPr/>
          <p:nvPr/>
        </p:nvSpPr>
        <p:spPr>
          <a:xfrm rot="17379227">
            <a:off x="1100931" y="3901282"/>
            <a:ext cx="1539875" cy="201612"/>
          </a:xfrm>
          <a:prstGeom prst="rightArrow">
            <a:avLst/>
          </a:prstGeom>
          <a:solidFill>
            <a:srgbClr val="FCCF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500"/>
                                        <p:tgtEl>
                                          <p:spTgt spid="1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500"/>
                                        <p:tgtEl>
                                          <p:spTgt spid="1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xEl>
                                              <p:pRg st="5" end="5"/>
                                            </p:txEl>
                                          </p:spTgt>
                                        </p:tgtEl>
                                        <p:attrNameLst>
                                          <p:attrName>style.visibility</p:attrName>
                                        </p:attrNameLst>
                                      </p:cBhvr>
                                      <p:to>
                                        <p:strVal val="visible"/>
                                      </p:to>
                                    </p:set>
                                    <p:animEffect transition="in" filter="fade">
                                      <p:cBhvr>
                                        <p:cTn id="36" dur="1000"/>
                                        <p:tgtEl>
                                          <p:spTgt spid="16">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xEl>
                                              <p:pRg st="6" end="6"/>
                                            </p:txEl>
                                          </p:spTgt>
                                        </p:tgtEl>
                                        <p:attrNameLst>
                                          <p:attrName>style.visibility</p:attrName>
                                        </p:attrNameLst>
                                      </p:cBhvr>
                                      <p:to>
                                        <p:strVal val="visible"/>
                                      </p:to>
                                    </p:set>
                                    <p:animEffect transition="in" filter="fade">
                                      <p:cBhvr>
                                        <p:cTn id="39" dur="10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pic>
        <p:nvPicPr>
          <p:cNvPr id="31748" name="Picture 8" descr="greek_trireme"/>
          <p:cNvPicPr>
            <a:picLocks noChangeAspect="1" noChangeArrowheads="1"/>
          </p:cNvPicPr>
          <p:nvPr/>
        </p:nvPicPr>
        <p:blipFill>
          <a:blip r:embed="rId2"/>
          <a:srcRect/>
          <a:stretch>
            <a:fillRect/>
          </a:stretch>
        </p:blipFill>
        <p:spPr bwMode="auto">
          <a:xfrm>
            <a:off x="7597775" y="214313"/>
            <a:ext cx="1165225" cy="874712"/>
          </a:xfrm>
          <a:prstGeom prst="rect">
            <a:avLst/>
          </a:prstGeom>
          <a:noFill/>
          <a:ln w="9525">
            <a:noFill/>
            <a:miter lim="800000"/>
            <a:headEnd/>
            <a:tailEnd/>
          </a:ln>
        </p:spPr>
      </p:pic>
      <p:sp>
        <p:nvSpPr>
          <p:cNvPr id="31749" name="Rectangle 23"/>
          <p:cNvSpPr>
            <a:spLocks noChangeArrowheads="1"/>
          </p:cNvSpPr>
          <p:nvPr/>
        </p:nvSpPr>
        <p:spPr bwMode="auto">
          <a:xfrm>
            <a:off x="806450" y="163513"/>
            <a:ext cx="6607175" cy="977900"/>
          </a:xfrm>
          <a:prstGeom prst="rect">
            <a:avLst/>
          </a:prstGeom>
          <a:noFill/>
          <a:ln w="9525">
            <a:noFill/>
            <a:miter lim="800000"/>
            <a:headEnd/>
            <a:tailEnd/>
          </a:ln>
        </p:spPr>
        <p:txBody>
          <a:bodyPr>
            <a:prstTxWarp prst="textNoShape">
              <a:avLst/>
            </a:prstTxWarp>
            <a:spAutoFit/>
          </a:bodyPr>
          <a:lstStyle/>
          <a:p>
            <a:pPr algn="ctr">
              <a:lnSpc>
                <a:spcPct val="90000"/>
              </a:lnSpc>
            </a:pPr>
            <a:r>
              <a:rPr lang="en-US" sz="3200" b="1">
                <a:solidFill>
                  <a:srgbClr val="600000"/>
                </a:solidFill>
                <a:latin typeface="Verdana" charset="0"/>
              </a:rPr>
              <a:t>Another way of determining </a:t>
            </a:r>
          </a:p>
          <a:p>
            <a:pPr algn="ctr">
              <a:lnSpc>
                <a:spcPct val="90000"/>
              </a:lnSpc>
            </a:pPr>
            <a:r>
              <a:rPr lang="en-US" sz="3200" b="1">
                <a:solidFill>
                  <a:srgbClr val="600000"/>
                </a:solidFill>
                <a:latin typeface="Verdana" charset="0"/>
              </a:rPr>
              <a:t>proper behavior: Religion</a:t>
            </a:r>
          </a:p>
        </p:txBody>
      </p:sp>
      <p:sp>
        <p:nvSpPr>
          <p:cNvPr id="9" name="Rectangle 3"/>
          <p:cNvSpPr>
            <a:spLocks noGrp="1" noChangeArrowheads="1"/>
          </p:cNvSpPr>
          <p:nvPr>
            <p:ph type="body" idx="1"/>
          </p:nvPr>
        </p:nvSpPr>
        <p:spPr>
          <a:xfrm>
            <a:off x="3886200" y="1290638"/>
            <a:ext cx="4668838" cy="5029200"/>
          </a:xfrm>
        </p:spPr>
        <p:txBody>
          <a:bodyPr/>
          <a:lstStyle/>
          <a:p>
            <a:pPr eaLnBrk="1" hangingPunct="1">
              <a:lnSpc>
                <a:spcPct val="80000"/>
              </a:lnSpc>
              <a:buFontTx/>
              <a:buNone/>
            </a:pPr>
            <a:r>
              <a:rPr lang="en-US" b="1" i="1" dirty="0" err="1">
                <a:solidFill>
                  <a:srgbClr val="600000"/>
                </a:solidFill>
                <a:latin typeface="Georgia" charset="0"/>
                <a:ea typeface="ＭＳ Ｐゴシック" charset="-128"/>
                <a:cs typeface="ＭＳ Ｐゴシック" charset="-128"/>
              </a:rPr>
              <a:t>Theogony</a:t>
            </a:r>
            <a:endParaRPr lang="en-US" b="1" i="1" dirty="0">
              <a:solidFill>
                <a:srgbClr val="600000"/>
              </a:solidFill>
              <a:latin typeface="Georgia" charset="0"/>
              <a:ea typeface="ＭＳ Ｐゴシック" charset="-128"/>
              <a:cs typeface="ＭＳ Ｐゴシック" charset="-128"/>
            </a:endParaRPr>
          </a:p>
          <a:p>
            <a:pPr eaLnBrk="1" hangingPunct="1">
              <a:lnSpc>
                <a:spcPct val="80000"/>
              </a:lnSpc>
              <a:buFontTx/>
              <a:buNone/>
            </a:pPr>
            <a:endParaRPr lang="en-US" sz="800" i="1" dirty="0">
              <a:latin typeface="Georgia" charset="0"/>
              <a:ea typeface="ＭＳ Ｐゴシック" charset="-128"/>
              <a:cs typeface="ＭＳ Ｐゴシック" charset="-128"/>
            </a:endParaRPr>
          </a:p>
          <a:p>
            <a:pPr eaLnBrk="1" hangingPunct="1">
              <a:lnSpc>
                <a:spcPct val="80000"/>
              </a:lnSpc>
            </a:pPr>
            <a:r>
              <a:rPr lang="en-US" sz="2800" dirty="0">
                <a:latin typeface="Georgia" charset="0"/>
                <a:ea typeface="ＭＳ Ｐゴシック" charset="-128"/>
                <a:cs typeface="ＭＳ Ｐゴシック" charset="-128"/>
              </a:rPr>
              <a:t>by Hesiod (700 BC)</a:t>
            </a:r>
          </a:p>
          <a:p>
            <a:pPr eaLnBrk="1" hangingPunct="1">
              <a:lnSpc>
                <a:spcPct val="80000"/>
              </a:lnSpc>
            </a:pPr>
            <a:endParaRPr lang="en-US" sz="600" dirty="0">
              <a:latin typeface="Georgia" charset="0"/>
              <a:ea typeface="ＭＳ Ｐゴシック" charset="-128"/>
              <a:cs typeface="ＭＳ Ｐゴシック" charset="-128"/>
            </a:endParaRPr>
          </a:p>
          <a:p>
            <a:pPr eaLnBrk="1" hangingPunct="1">
              <a:lnSpc>
                <a:spcPct val="80000"/>
              </a:lnSpc>
            </a:pPr>
            <a:r>
              <a:rPr lang="en-US" sz="2800" dirty="0">
                <a:latin typeface="Georgia" charset="0"/>
                <a:ea typeface="ＭＳ Ｐゴシック" charset="-128"/>
                <a:cs typeface="ＭＳ Ｐゴシック" charset="-128"/>
              </a:rPr>
              <a:t>Traces the descent of the gods (myths)</a:t>
            </a:r>
            <a:endParaRPr lang="en-US" sz="2800" dirty="0" smtClean="0">
              <a:latin typeface="Georgia" charset="0"/>
              <a:ea typeface="ＭＳ Ｐゴシック" charset="-128"/>
              <a:cs typeface="ＭＳ Ｐゴシック" charset="-128"/>
            </a:endParaRPr>
          </a:p>
          <a:p>
            <a:pPr eaLnBrk="1" hangingPunct="1">
              <a:lnSpc>
                <a:spcPct val="80000"/>
              </a:lnSpc>
            </a:pPr>
            <a:r>
              <a:rPr lang="en-US" sz="400" dirty="0" smtClean="0">
                <a:latin typeface="Georgia" charset="0"/>
                <a:ea typeface="ＭＳ Ｐゴシック" charset="-128"/>
                <a:cs typeface="ＭＳ Ｐゴシック" charset="-128"/>
              </a:rPr>
              <a:t>6</a:t>
            </a:r>
          </a:p>
          <a:p>
            <a:pPr eaLnBrk="1" hangingPunct="1">
              <a:lnSpc>
                <a:spcPct val="80000"/>
              </a:lnSpc>
            </a:pPr>
            <a:endParaRPr lang="en-US" sz="400" dirty="0" smtClean="0">
              <a:latin typeface="Georgia" charset="0"/>
              <a:ea typeface="ＭＳ Ｐゴシック" charset="-128"/>
              <a:cs typeface="ＭＳ Ｐゴシック" charset="-128"/>
            </a:endParaRPr>
          </a:p>
          <a:p>
            <a:pPr eaLnBrk="1" hangingPunct="1">
              <a:lnSpc>
                <a:spcPct val="80000"/>
              </a:lnSpc>
            </a:pPr>
            <a:r>
              <a:rPr lang="en-US" sz="2800" dirty="0">
                <a:latin typeface="Georgia" charset="0"/>
                <a:ea typeface="ＭＳ Ｐゴシック" charset="-128"/>
                <a:cs typeface="ＭＳ Ｐゴシック" charset="-128"/>
              </a:rPr>
              <a:t>Greek Gods</a:t>
            </a:r>
          </a:p>
          <a:p>
            <a:pPr eaLnBrk="1" hangingPunct="1">
              <a:lnSpc>
                <a:spcPct val="80000"/>
              </a:lnSpc>
            </a:pPr>
            <a:endParaRPr lang="en-US" sz="800" dirty="0">
              <a:latin typeface="Georgia" charset="0"/>
              <a:ea typeface="ＭＳ Ｐゴシック" charset="-128"/>
              <a:cs typeface="ＭＳ Ｐゴシック" charset="-128"/>
            </a:endParaRPr>
          </a:p>
          <a:p>
            <a:pPr lvl="1" indent="0" eaLnBrk="1" hangingPunct="1">
              <a:lnSpc>
                <a:spcPct val="80000"/>
              </a:lnSpc>
              <a:buFontTx/>
              <a:buNone/>
            </a:pPr>
            <a:r>
              <a:rPr lang="en-US" sz="2400" dirty="0">
                <a:latin typeface="Georgia" charset="0"/>
              </a:rPr>
              <a:t>Separate race from humans</a:t>
            </a:r>
          </a:p>
          <a:p>
            <a:pPr lvl="1" indent="0" eaLnBrk="1" hangingPunct="1">
              <a:lnSpc>
                <a:spcPct val="80000"/>
              </a:lnSpc>
              <a:buFontTx/>
              <a:buNone/>
            </a:pPr>
            <a:endParaRPr lang="en-US" sz="800" dirty="0">
              <a:latin typeface="Georgia" charset="0"/>
            </a:endParaRPr>
          </a:p>
          <a:p>
            <a:pPr lvl="1" indent="0" eaLnBrk="1" hangingPunct="1">
              <a:lnSpc>
                <a:spcPct val="80000"/>
              </a:lnSpc>
              <a:buFontTx/>
              <a:buNone/>
            </a:pPr>
            <a:r>
              <a:rPr lang="en-US" sz="2400" dirty="0">
                <a:latin typeface="Georgia" charset="0"/>
              </a:rPr>
              <a:t>Immortal characteristics</a:t>
            </a:r>
          </a:p>
          <a:p>
            <a:pPr lvl="1" indent="0" eaLnBrk="1" hangingPunct="1">
              <a:lnSpc>
                <a:spcPct val="80000"/>
              </a:lnSpc>
              <a:buFontTx/>
              <a:buNone/>
            </a:pPr>
            <a:endParaRPr lang="en-US" sz="800" dirty="0">
              <a:latin typeface="Georgia" charset="0"/>
            </a:endParaRPr>
          </a:p>
          <a:p>
            <a:pPr lvl="1" indent="0" eaLnBrk="1" hangingPunct="1">
              <a:lnSpc>
                <a:spcPct val="80000"/>
              </a:lnSpc>
              <a:buFontTx/>
              <a:buNone/>
            </a:pPr>
            <a:r>
              <a:rPr lang="en-US" sz="2400" dirty="0">
                <a:latin typeface="Georgia" charset="0"/>
              </a:rPr>
              <a:t>Did </a:t>
            </a:r>
            <a:r>
              <a:rPr lang="en-US" sz="2400" b="1" dirty="0">
                <a:latin typeface="Georgia" charset="0"/>
              </a:rPr>
              <a:t>not</a:t>
            </a:r>
            <a:r>
              <a:rPr lang="en-US" sz="2400" dirty="0">
                <a:latin typeface="Georgia" charset="0"/>
              </a:rPr>
              <a:t> give patterns for moral behavior</a:t>
            </a:r>
          </a:p>
          <a:p>
            <a:pPr lvl="1" indent="0" eaLnBrk="1" hangingPunct="1">
              <a:lnSpc>
                <a:spcPct val="80000"/>
              </a:lnSpc>
              <a:buFontTx/>
              <a:buNone/>
            </a:pPr>
            <a:endParaRPr lang="en-US" sz="800" dirty="0">
              <a:latin typeface="Georgia" charset="0"/>
            </a:endParaRPr>
          </a:p>
          <a:p>
            <a:pPr lvl="1" indent="0" eaLnBrk="1" hangingPunct="1">
              <a:lnSpc>
                <a:spcPct val="80000"/>
              </a:lnSpc>
              <a:buFontTx/>
              <a:buNone/>
            </a:pPr>
            <a:r>
              <a:rPr lang="en-US" sz="2400" dirty="0">
                <a:latin typeface="Georgia" charset="0"/>
              </a:rPr>
              <a:t>Art and literature—method of finding purpose of life</a:t>
            </a:r>
          </a:p>
          <a:p>
            <a:pPr eaLnBrk="1" hangingPunct="1">
              <a:lnSpc>
                <a:spcPct val="80000"/>
              </a:lnSpc>
            </a:pPr>
            <a:endParaRPr lang="en-US" sz="2800" dirty="0">
              <a:latin typeface="Verdana" charset="0"/>
              <a:ea typeface="ＭＳ Ｐゴシック" charset="-128"/>
              <a:cs typeface="ＭＳ Ｐゴシック" charset="-128"/>
            </a:endParaRPr>
          </a:p>
          <a:p>
            <a:pPr lvl="1" indent="0" eaLnBrk="1" hangingPunct="1">
              <a:lnSpc>
                <a:spcPct val="80000"/>
              </a:lnSpc>
            </a:pPr>
            <a:endParaRPr lang="en-US" sz="2400" dirty="0">
              <a:latin typeface="Verdana" charset="0"/>
            </a:endParaRPr>
          </a:p>
        </p:txBody>
      </p:sp>
      <p:pic>
        <p:nvPicPr>
          <p:cNvPr id="30727" name="Picture 9" descr="Athena_Parthenos_Altemps_Inv8622 WM.jpg"/>
          <p:cNvPicPr>
            <a:picLocks noChangeAspect="1"/>
          </p:cNvPicPr>
          <p:nvPr/>
        </p:nvPicPr>
        <p:blipFill>
          <a:blip r:embed="rId3"/>
          <a:srcRect/>
          <a:stretch>
            <a:fillRect/>
          </a:stretch>
        </p:blipFill>
        <p:spPr bwMode="auto">
          <a:xfrm>
            <a:off x="603250" y="1325563"/>
            <a:ext cx="2525713" cy="4232275"/>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30728" name="Picture 10" descr="Zeus Smyrna_Louvre_Ma13 WM.jpg"/>
          <p:cNvPicPr>
            <a:picLocks noChangeAspect="1"/>
          </p:cNvPicPr>
          <p:nvPr/>
        </p:nvPicPr>
        <p:blipFill>
          <a:blip r:embed="rId4"/>
          <a:srcRect/>
          <a:stretch>
            <a:fillRect/>
          </a:stretch>
        </p:blipFill>
        <p:spPr bwMode="auto">
          <a:xfrm>
            <a:off x="2387600" y="3681413"/>
            <a:ext cx="1376363" cy="2819400"/>
          </a:xfrm>
          <a:prstGeom prst="rect">
            <a:avLst/>
          </a:prstGeom>
          <a:noFill/>
          <a:ln w="9525">
            <a:noFill/>
            <a:miter lim="800000"/>
            <a:headEnd/>
            <a:tailEnd/>
          </a:ln>
          <a:effectLst>
            <a:outerShdw blurRad="63500" dist="38100" dir="2700000" algn="tl" rotWithShape="0">
              <a:srgbClr val="000000">
                <a:alpha val="39999"/>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fade">
                                      <p:cBhvr>
                                        <p:cTn id="7" dur="1000"/>
                                        <p:tgtEl>
                                          <p:spTgt spid="30728"/>
                                        </p:tgtEl>
                                      </p:cBhvr>
                                    </p:animEffect>
                                  </p:childTnLst>
                                </p:cTn>
                              </p:par>
                              <p:par>
                                <p:cTn id="8" presetID="10" presetClass="entr" presetSubtype="0" fill="hold" nodeType="withEffect">
                                  <p:stCondLst>
                                    <p:cond delay="0"/>
                                  </p:stCondLst>
                                  <p:childTnLst>
                                    <p:set>
                                      <p:cBhvr>
                                        <p:cTn id="9" dur="1" fill="hold">
                                          <p:stCondLst>
                                            <p:cond delay="0"/>
                                          </p:stCondLst>
                                        </p:cTn>
                                        <p:tgtEl>
                                          <p:spTgt spid="30727"/>
                                        </p:tgtEl>
                                        <p:attrNameLst>
                                          <p:attrName>style.visibility</p:attrName>
                                        </p:attrNameLst>
                                      </p:cBhvr>
                                      <p:to>
                                        <p:strVal val="visible"/>
                                      </p:to>
                                    </p:set>
                                    <p:animEffect transition="in" filter="fade">
                                      <p:cBhvr>
                                        <p:cTn id="10" dur="1000"/>
                                        <p:tgtEl>
                                          <p:spTgt spid="307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1000"/>
                                        <p:tgtEl>
                                          <p:spTgt spid="9">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1000"/>
                                        <p:tgtEl>
                                          <p:spTgt spid="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1000"/>
                                        <p:tgtEl>
                                          <p:spTgt spid="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1000"/>
                                        <p:tgtEl>
                                          <p:spTgt spid="9">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Effect transition="in" filter="fade">
                                      <p:cBhvr>
                                        <p:cTn id="31" dur="1000"/>
                                        <p:tgtEl>
                                          <p:spTgt spid="9">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xEl>
                                              <p:pRg st="9" end="9"/>
                                            </p:txEl>
                                          </p:spTgt>
                                        </p:tgtEl>
                                        <p:attrNameLst>
                                          <p:attrName>style.visibility</p:attrName>
                                        </p:attrNameLst>
                                      </p:cBhvr>
                                      <p:to>
                                        <p:strVal val="visible"/>
                                      </p:to>
                                    </p:set>
                                    <p:animEffect transition="in" filter="fade">
                                      <p:cBhvr>
                                        <p:cTn id="34" dur="1000"/>
                                        <p:tgtEl>
                                          <p:spTgt spid="9">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xEl>
                                              <p:pRg st="11" end="11"/>
                                            </p:txEl>
                                          </p:spTgt>
                                        </p:tgtEl>
                                        <p:attrNameLst>
                                          <p:attrName>style.visibility</p:attrName>
                                        </p:attrNameLst>
                                      </p:cBhvr>
                                      <p:to>
                                        <p:strVal val="visible"/>
                                      </p:to>
                                    </p:set>
                                    <p:animEffect transition="in" filter="fade">
                                      <p:cBhvr>
                                        <p:cTn id="37" dur="1000"/>
                                        <p:tgtEl>
                                          <p:spTgt spid="9">
                                            <p:txEl>
                                              <p:pRg st="11" end="1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xEl>
                                              <p:pRg st="13" end="13"/>
                                            </p:txEl>
                                          </p:spTgt>
                                        </p:tgtEl>
                                        <p:attrNameLst>
                                          <p:attrName>style.visibility</p:attrName>
                                        </p:attrNameLst>
                                      </p:cBhvr>
                                      <p:to>
                                        <p:strVal val="visible"/>
                                      </p:to>
                                    </p:set>
                                    <p:animEffect transition="in" filter="fade">
                                      <p:cBhvr>
                                        <p:cTn id="40" dur="1000"/>
                                        <p:tgtEl>
                                          <p:spTgt spid="9">
                                            <p:txEl>
                                              <p:pRg st="13" end="1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xEl>
                                              <p:pRg st="15" end="15"/>
                                            </p:txEl>
                                          </p:spTgt>
                                        </p:tgtEl>
                                        <p:attrNameLst>
                                          <p:attrName>style.visibility</p:attrName>
                                        </p:attrNameLst>
                                      </p:cBhvr>
                                      <p:to>
                                        <p:strVal val="visible"/>
                                      </p:to>
                                    </p:set>
                                    <p:animEffect transition="in" filter="fade">
                                      <p:cBhvr>
                                        <p:cTn id="43" dur="10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descr="images"/>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86" name="Rectangle 85"/>
          <p:cNvSpPr/>
          <p:nvPr/>
        </p:nvSpPr>
        <p:spPr>
          <a:xfrm>
            <a:off x="0" y="0"/>
            <a:ext cx="9144000" cy="1146175"/>
          </a:xfrm>
          <a:prstGeom prst="rect">
            <a:avLst/>
          </a:prstGeom>
          <a:solidFill>
            <a:srgbClr val="F5F1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2772" name="Organization Chart 3"/>
          <p:cNvGrpSpPr>
            <a:grpSpLocks noGrp="1" noChangeAspect="1"/>
          </p:cNvGrpSpPr>
          <p:nvPr/>
        </p:nvGrpSpPr>
        <p:grpSpPr bwMode="auto">
          <a:xfrm>
            <a:off x="457200" y="274638"/>
            <a:ext cx="8229600" cy="5851525"/>
            <a:chOff x="1152" y="1299"/>
            <a:chExt cx="12829" cy="4046"/>
          </a:xfrm>
        </p:grpSpPr>
        <p:sp>
          <p:nvSpPr>
            <p:cNvPr id="32788" name="AutoShape 4"/>
            <p:cNvSpPr>
              <a:spLocks noChangeAspect="1" noChangeArrowheads="1" noTextEdit="1"/>
            </p:cNvSpPr>
            <p:nvPr/>
          </p:nvSpPr>
          <p:spPr bwMode="auto">
            <a:xfrm>
              <a:off x="1152" y="1299"/>
              <a:ext cx="12829" cy="4046"/>
            </a:xfrm>
            <a:prstGeom prst="rect">
              <a:avLst/>
            </a:prstGeom>
            <a:noFill/>
            <a:ln w="9525">
              <a:noFill/>
              <a:miter lim="800000"/>
              <a:headEnd/>
              <a:tailEnd/>
            </a:ln>
          </p:spPr>
          <p:txBody>
            <a:bodyPr>
              <a:prstTxWarp prst="textNoShape">
                <a:avLst/>
              </a:prstTxWarp>
            </a:bodyPr>
            <a:lstStyle/>
            <a:p>
              <a:endParaRPr lang="en-US"/>
            </a:p>
          </p:txBody>
        </p:sp>
        <p:cxnSp>
          <p:nvCxnSpPr>
            <p:cNvPr id="32789" name="_s1028"/>
            <p:cNvCxnSpPr>
              <a:cxnSpLocks noChangeShapeType="1"/>
              <a:stCxn id="32855" idx="0"/>
              <a:endCxn id="32851" idx="2"/>
            </p:cNvCxnSpPr>
            <p:nvPr/>
          </p:nvCxnSpPr>
          <p:spPr bwMode="auto">
            <a:xfrm rot="-5400000">
              <a:off x="13479" y="4984"/>
              <a:ext cx="143" cy="1"/>
            </a:xfrm>
            <a:prstGeom prst="straightConnector1">
              <a:avLst/>
            </a:prstGeom>
            <a:noFill/>
            <a:ln w="28575">
              <a:solidFill>
                <a:schemeClr val="tx1"/>
              </a:solidFill>
              <a:round/>
              <a:headEnd/>
              <a:tailEnd/>
            </a:ln>
          </p:spPr>
        </p:cxnSp>
        <p:cxnSp>
          <p:nvCxnSpPr>
            <p:cNvPr id="32790" name="_s1029"/>
            <p:cNvCxnSpPr>
              <a:cxnSpLocks noChangeShapeType="1"/>
              <a:stCxn id="32854" idx="0"/>
              <a:endCxn id="32850" idx="2"/>
            </p:cNvCxnSpPr>
            <p:nvPr/>
          </p:nvCxnSpPr>
          <p:spPr bwMode="auto">
            <a:xfrm rot="-5400000">
              <a:off x="11079" y="4982"/>
              <a:ext cx="144" cy="1"/>
            </a:xfrm>
            <a:prstGeom prst="straightConnector1">
              <a:avLst/>
            </a:prstGeom>
            <a:noFill/>
            <a:ln w="28575">
              <a:solidFill>
                <a:schemeClr val="tx1"/>
              </a:solidFill>
              <a:round/>
              <a:headEnd/>
              <a:tailEnd/>
            </a:ln>
          </p:spPr>
        </p:cxnSp>
        <p:cxnSp>
          <p:nvCxnSpPr>
            <p:cNvPr id="32791" name="_s1030"/>
            <p:cNvCxnSpPr>
              <a:cxnSpLocks noChangeShapeType="1"/>
              <a:stCxn id="32853" idx="0"/>
              <a:endCxn id="32845" idx="2"/>
            </p:cNvCxnSpPr>
            <p:nvPr/>
          </p:nvCxnSpPr>
          <p:spPr bwMode="auto">
            <a:xfrm rot="5400000" flipH="1">
              <a:off x="9002" y="3822"/>
              <a:ext cx="144" cy="599"/>
            </a:xfrm>
            <a:prstGeom prst="bentConnector3">
              <a:avLst>
                <a:gd name="adj1" fmla="val 49620"/>
              </a:avLst>
            </a:prstGeom>
            <a:noFill/>
            <a:ln w="28575">
              <a:solidFill>
                <a:schemeClr val="tx1"/>
              </a:solidFill>
              <a:miter lim="800000"/>
              <a:headEnd/>
              <a:tailEnd/>
            </a:ln>
          </p:spPr>
        </p:cxnSp>
        <p:cxnSp>
          <p:nvCxnSpPr>
            <p:cNvPr id="32792" name="_s1031"/>
            <p:cNvCxnSpPr>
              <a:cxnSpLocks noChangeShapeType="1"/>
              <a:stCxn id="32852" idx="0"/>
              <a:endCxn id="32845" idx="2"/>
            </p:cNvCxnSpPr>
            <p:nvPr/>
          </p:nvCxnSpPr>
          <p:spPr bwMode="auto">
            <a:xfrm rot="-5400000">
              <a:off x="8402" y="3821"/>
              <a:ext cx="144" cy="601"/>
            </a:xfrm>
            <a:prstGeom prst="bentConnector3">
              <a:avLst>
                <a:gd name="adj1" fmla="val 49620"/>
              </a:avLst>
            </a:prstGeom>
            <a:noFill/>
            <a:ln w="28575">
              <a:solidFill>
                <a:schemeClr val="tx1"/>
              </a:solidFill>
              <a:miter lim="800000"/>
              <a:headEnd/>
              <a:tailEnd/>
            </a:ln>
          </p:spPr>
        </p:cxnSp>
        <p:cxnSp>
          <p:nvCxnSpPr>
            <p:cNvPr id="32793" name="_s1032"/>
            <p:cNvCxnSpPr>
              <a:cxnSpLocks noChangeShapeType="1"/>
              <a:stCxn id="32851" idx="1"/>
              <a:endCxn id="32849" idx="2"/>
            </p:cNvCxnSpPr>
            <p:nvPr/>
          </p:nvCxnSpPr>
          <p:spPr bwMode="auto">
            <a:xfrm rot="10800000">
              <a:off x="12974" y="4481"/>
              <a:ext cx="143" cy="288"/>
            </a:xfrm>
            <a:prstGeom prst="bentConnector2">
              <a:avLst/>
            </a:prstGeom>
            <a:noFill/>
            <a:ln w="28575">
              <a:solidFill>
                <a:schemeClr val="tx1"/>
              </a:solidFill>
              <a:miter lim="800000"/>
              <a:headEnd/>
              <a:tailEnd/>
            </a:ln>
          </p:spPr>
        </p:cxnSp>
        <p:cxnSp>
          <p:nvCxnSpPr>
            <p:cNvPr id="32794" name="_s1033"/>
            <p:cNvCxnSpPr>
              <a:cxnSpLocks noChangeShapeType="1"/>
              <a:stCxn id="32850" idx="1"/>
              <a:endCxn id="32847" idx="2"/>
            </p:cNvCxnSpPr>
            <p:nvPr/>
          </p:nvCxnSpPr>
          <p:spPr bwMode="auto">
            <a:xfrm rot="10800000">
              <a:off x="10573" y="4481"/>
              <a:ext cx="144" cy="288"/>
            </a:xfrm>
            <a:prstGeom prst="bentConnector2">
              <a:avLst/>
            </a:prstGeom>
            <a:noFill/>
            <a:ln w="28575">
              <a:solidFill>
                <a:schemeClr val="tx1"/>
              </a:solidFill>
              <a:miter lim="800000"/>
              <a:headEnd/>
              <a:tailEnd/>
            </a:ln>
          </p:spPr>
        </p:cxnSp>
        <p:cxnSp>
          <p:nvCxnSpPr>
            <p:cNvPr id="32795" name="_s1034"/>
            <p:cNvCxnSpPr>
              <a:cxnSpLocks noChangeShapeType="1"/>
              <a:stCxn id="32849" idx="0"/>
              <a:endCxn id="32846" idx="2"/>
            </p:cNvCxnSpPr>
            <p:nvPr/>
          </p:nvCxnSpPr>
          <p:spPr bwMode="auto">
            <a:xfrm rot="5400000" flipH="1">
              <a:off x="12422" y="3641"/>
              <a:ext cx="144" cy="961"/>
            </a:xfrm>
            <a:prstGeom prst="bentConnector3">
              <a:avLst>
                <a:gd name="adj1" fmla="val 49620"/>
              </a:avLst>
            </a:prstGeom>
            <a:noFill/>
            <a:ln w="28575">
              <a:solidFill>
                <a:schemeClr val="tx1"/>
              </a:solidFill>
              <a:miter lim="800000"/>
              <a:headEnd/>
              <a:tailEnd/>
            </a:ln>
          </p:spPr>
        </p:cxnSp>
        <p:cxnSp>
          <p:nvCxnSpPr>
            <p:cNvPr id="32796" name="_s1035"/>
            <p:cNvCxnSpPr>
              <a:cxnSpLocks noChangeShapeType="1"/>
              <a:stCxn id="32848" idx="0"/>
              <a:endCxn id="32846" idx="2"/>
            </p:cNvCxnSpPr>
            <p:nvPr/>
          </p:nvCxnSpPr>
          <p:spPr bwMode="auto">
            <a:xfrm rot="-5400000">
              <a:off x="11821" y="4002"/>
              <a:ext cx="144" cy="240"/>
            </a:xfrm>
            <a:prstGeom prst="bentConnector3">
              <a:avLst>
                <a:gd name="adj1" fmla="val 49620"/>
              </a:avLst>
            </a:prstGeom>
            <a:noFill/>
            <a:ln w="28575">
              <a:solidFill>
                <a:schemeClr val="tx1"/>
              </a:solidFill>
              <a:miter lim="800000"/>
              <a:headEnd/>
              <a:tailEnd/>
            </a:ln>
          </p:spPr>
        </p:cxnSp>
        <p:cxnSp>
          <p:nvCxnSpPr>
            <p:cNvPr id="32797" name="_s1036"/>
            <p:cNvCxnSpPr>
              <a:cxnSpLocks noChangeShapeType="1"/>
              <a:stCxn id="32847" idx="0"/>
              <a:endCxn id="32846" idx="2"/>
            </p:cNvCxnSpPr>
            <p:nvPr/>
          </p:nvCxnSpPr>
          <p:spPr bwMode="auto">
            <a:xfrm rot="-5400000">
              <a:off x="11222" y="3401"/>
              <a:ext cx="144" cy="1441"/>
            </a:xfrm>
            <a:prstGeom prst="bentConnector3">
              <a:avLst>
                <a:gd name="adj1" fmla="val 49620"/>
              </a:avLst>
            </a:prstGeom>
            <a:noFill/>
            <a:ln w="28575">
              <a:solidFill>
                <a:schemeClr val="tx1"/>
              </a:solidFill>
              <a:miter lim="800000"/>
              <a:headEnd/>
              <a:tailEnd/>
            </a:ln>
          </p:spPr>
        </p:cxnSp>
        <p:cxnSp>
          <p:nvCxnSpPr>
            <p:cNvPr id="32798" name="_s1037"/>
            <p:cNvCxnSpPr>
              <a:cxnSpLocks noChangeShapeType="1"/>
              <a:stCxn id="32846" idx="0"/>
              <a:endCxn id="32834" idx="2"/>
            </p:cNvCxnSpPr>
            <p:nvPr/>
          </p:nvCxnSpPr>
          <p:spPr bwMode="auto">
            <a:xfrm rot="-5400000">
              <a:off x="11942" y="3650"/>
              <a:ext cx="144" cy="1"/>
            </a:xfrm>
            <a:prstGeom prst="straightConnector1">
              <a:avLst/>
            </a:prstGeom>
            <a:noFill/>
            <a:ln w="28575">
              <a:solidFill>
                <a:schemeClr val="tx1"/>
              </a:solidFill>
              <a:round/>
              <a:headEnd/>
              <a:tailEnd/>
            </a:ln>
          </p:spPr>
        </p:cxnSp>
        <p:cxnSp>
          <p:nvCxnSpPr>
            <p:cNvPr id="32799" name="_s1038"/>
            <p:cNvCxnSpPr>
              <a:cxnSpLocks noChangeShapeType="1"/>
              <a:stCxn id="32845" idx="0"/>
              <a:endCxn id="32833" idx="2"/>
            </p:cNvCxnSpPr>
            <p:nvPr/>
          </p:nvCxnSpPr>
          <p:spPr bwMode="auto">
            <a:xfrm rot="-5400000">
              <a:off x="8703" y="3650"/>
              <a:ext cx="144" cy="1"/>
            </a:xfrm>
            <a:prstGeom prst="straightConnector1">
              <a:avLst/>
            </a:prstGeom>
            <a:noFill/>
            <a:ln w="28575">
              <a:solidFill>
                <a:schemeClr val="tx1"/>
              </a:solidFill>
              <a:round/>
              <a:headEnd/>
              <a:tailEnd/>
            </a:ln>
          </p:spPr>
        </p:cxnSp>
        <p:cxnSp>
          <p:nvCxnSpPr>
            <p:cNvPr id="32800" name="_s1039"/>
            <p:cNvCxnSpPr>
              <a:cxnSpLocks noChangeShapeType="1"/>
              <a:stCxn id="32844" idx="1"/>
              <a:endCxn id="32839" idx="2"/>
            </p:cNvCxnSpPr>
            <p:nvPr/>
          </p:nvCxnSpPr>
          <p:spPr bwMode="auto">
            <a:xfrm rot="10800000">
              <a:off x="6158" y="4050"/>
              <a:ext cx="144" cy="287"/>
            </a:xfrm>
            <a:prstGeom prst="bentConnector2">
              <a:avLst/>
            </a:prstGeom>
            <a:noFill/>
            <a:ln w="28575">
              <a:solidFill>
                <a:schemeClr val="tx1"/>
              </a:solidFill>
              <a:miter lim="800000"/>
              <a:headEnd/>
              <a:tailEnd/>
            </a:ln>
          </p:spPr>
        </p:cxnSp>
        <p:cxnSp>
          <p:nvCxnSpPr>
            <p:cNvPr id="32801" name="_s1040"/>
            <p:cNvCxnSpPr>
              <a:cxnSpLocks noChangeShapeType="1"/>
              <a:stCxn id="32843" idx="3"/>
              <a:endCxn id="32838" idx="2"/>
            </p:cNvCxnSpPr>
            <p:nvPr/>
          </p:nvCxnSpPr>
          <p:spPr bwMode="auto">
            <a:xfrm flipH="1" flipV="1">
              <a:off x="5154" y="4050"/>
              <a:ext cx="49" cy="287"/>
            </a:xfrm>
            <a:prstGeom prst="bentConnector4">
              <a:avLst>
                <a:gd name="adj1" fmla="val -360000"/>
                <a:gd name="adj2" fmla="val 75190"/>
              </a:avLst>
            </a:prstGeom>
            <a:noFill/>
            <a:ln w="28575">
              <a:solidFill>
                <a:schemeClr val="tx1"/>
              </a:solidFill>
              <a:miter lim="800000"/>
              <a:headEnd/>
              <a:tailEnd/>
            </a:ln>
          </p:spPr>
        </p:cxnSp>
        <p:cxnSp>
          <p:nvCxnSpPr>
            <p:cNvPr id="32802" name="_s1041"/>
            <p:cNvCxnSpPr>
              <a:cxnSpLocks noChangeShapeType="1"/>
              <a:stCxn id="32842" idx="0"/>
              <a:endCxn id="32838" idx="2"/>
            </p:cNvCxnSpPr>
            <p:nvPr/>
          </p:nvCxnSpPr>
          <p:spPr bwMode="auto">
            <a:xfrm rot="5400000" flipH="1">
              <a:off x="5466" y="3738"/>
              <a:ext cx="575" cy="1200"/>
            </a:xfrm>
            <a:prstGeom prst="bentConnector3">
              <a:avLst>
                <a:gd name="adj1" fmla="val 13741"/>
              </a:avLst>
            </a:prstGeom>
            <a:noFill/>
            <a:ln w="28575">
              <a:solidFill>
                <a:schemeClr val="tx1"/>
              </a:solidFill>
              <a:miter lim="800000"/>
              <a:headEnd/>
              <a:tailEnd/>
            </a:ln>
          </p:spPr>
        </p:cxnSp>
        <p:cxnSp>
          <p:nvCxnSpPr>
            <p:cNvPr id="32803" name="_s1042"/>
            <p:cNvCxnSpPr>
              <a:cxnSpLocks noChangeShapeType="1"/>
              <a:stCxn id="32841" idx="0"/>
              <a:endCxn id="32838" idx="2"/>
            </p:cNvCxnSpPr>
            <p:nvPr/>
          </p:nvCxnSpPr>
          <p:spPr bwMode="auto">
            <a:xfrm rot="-5400000">
              <a:off x="4867" y="4337"/>
              <a:ext cx="575" cy="1"/>
            </a:xfrm>
            <a:prstGeom prst="straightConnector1">
              <a:avLst/>
            </a:prstGeom>
            <a:noFill/>
            <a:ln w="28575">
              <a:solidFill>
                <a:schemeClr val="tx1"/>
              </a:solidFill>
              <a:round/>
              <a:headEnd/>
              <a:tailEnd/>
            </a:ln>
          </p:spPr>
        </p:cxnSp>
        <p:cxnSp>
          <p:nvCxnSpPr>
            <p:cNvPr id="32804" name="_s1043"/>
            <p:cNvCxnSpPr>
              <a:cxnSpLocks noChangeShapeType="1"/>
              <a:stCxn id="32840" idx="0"/>
              <a:endCxn id="32838" idx="2"/>
            </p:cNvCxnSpPr>
            <p:nvPr/>
          </p:nvCxnSpPr>
          <p:spPr bwMode="auto">
            <a:xfrm rot="-5400000">
              <a:off x="4266" y="3737"/>
              <a:ext cx="575" cy="1201"/>
            </a:xfrm>
            <a:prstGeom prst="bentConnector3">
              <a:avLst>
                <a:gd name="adj1" fmla="val 13741"/>
              </a:avLst>
            </a:prstGeom>
            <a:noFill/>
            <a:ln w="28575">
              <a:solidFill>
                <a:schemeClr val="tx1"/>
              </a:solidFill>
              <a:miter lim="800000"/>
              <a:headEnd/>
              <a:tailEnd/>
            </a:ln>
          </p:spPr>
        </p:cxnSp>
        <p:cxnSp>
          <p:nvCxnSpPr>
            <p:cNvPr id="32805" name="_s1044"/>
            <p:cNvCxnSpPr>
              <a:cxnSpLocks noChangeShapeType="1"/>
              <a:stCxn id="32839" idx="0"/>
              <a:endCxn id="32832" idx="2"/>
            </p:cNvCxnSpPr>
            <p:nvPr/>
          </p:nvCxnSpPr>
          <p:spPr bwMode="auto">
            <a:xfrm rot="5400000" flipH="1">
              <a:off x="5273" y="2838"/>
              <a:ext cx="144" cy="1626"/>
            </a:xfrm>
            <a:prstGeom prst="bentConnector3">
              <a:avLst>
                <a:gd name="adj1" fmla="val 49620"/>
              </a:avLst>
            </a:prstGeom>
            <a:noFill/>
            <a:ln w="28575">
              <a:solidFill>
                <a:schemeClr val="tx1"/>
              </a:solidFill>
              <a:miter lim="800000"/>
              <a:headEnd/>
              <a:tailEnd/>
            </a:ln>
          </p:spPr>
        </p:cxnSp>
        <p:cxnSp>
          <p:nvCxnSpPr>
            <p:cNvPr id="32806" name="_s1045"/>
            <p:cNvCxnSpPr>
              <a:cxnSpLocks noChangeShapeType="1"/>
              <a:stCxn id="32838" idx="0"/>
              <a:endCxn id="32832" idx="2"/>
            </p:cNvCxnSpPr>
            <p:nvPr/>
          </p:nvCxnSpPr>
          <p:spPr bwMode="auto">
            <a:xfrm rot="5400000" flipH="1">
              <a:off x="4771" y="3340"/>
              <a:ext cx="144" cy="622"/>
            </a:xfrm>
            <a:prstGeom prst="bentConnector3">
              <a:avLst>
                <a:gd name="adj1" fmla="val 49620"/>
              </a:avLst>
            </a:prstGeom>
            <a:noFill/>
            <a:ln w="28575">
              <a:solidFill>
                <a:schemeClr val="tx1"/>
              </a:solidFill>
              <a:miter lim="800000"/>
              <a:headEnd/>
              <a:tailEnd/>
            </a:ln>
          </p:spPr>
        </p:cxnSp>
        <p:cxnSp>
          <p:nvCxnSpPr>
            <p:cNvPr id="32807" name="_s1046"/>
            <p:cNvCxnSpPr>
              <a:cxnSpLocks noChangeShapeType="1"/>
              <a:stCxn id="32837" idx="0"/>
              <a:endCxn id="32832" idx="2"/>
            </p:cNvCxnSpPr>
            <p:nvPr/>
          </p:nvCxnSpPr>
          <p:spPr bwMode="auto">
            <a:xfrm rot="-5400000">
              <a:off x="4267" y="3458"/>
              <a:ext cx="144" cy="386"/>
            </a:xfrm>
            <a:prstGeom prst="bentConnector3">
              <a:avLst>
                <a:gd name="adj1" fmla="val 49620"/>
              </a:avLst>
            </a:prstGeom>
            <a:noFill/>
            <a:ln w="28575">
              <a:solidFill>
                <a:schemeClr val="tx1"/>
              </a:solidFill>
              <a:miter lim="800000"/>
              <a:headEnd/>
              <a:tailEnd/>
            </a:ln>
          </p:spPr>
        </p:cxnSp>
        <p:cxnSp>
          <p:nvCxnSpPr>
            <p:cNvPr id="32808" name="_s1047"/>
            <p:cNvCxnSpPr>
              <a:cxnSpLocks noChangeShapeType="1"/>
              <a:stCxn id="32836" idx="0"/>
              <a:endCxn id="32832" idx="2"/>
            </p:cNvCxnSpPr>
            <p:nvPr/>
          </p:nvCxnSpPr>
          <p:spPr bwMode="auto">
            <a:xfrm rot="-5400000">
              <a:off x="3765" y="2956"/>
              <a:ext cx="144" cy="1390"/>
            </a:xfrm>
            <a:prstGeom prst="bentConnector3">
              <a:avLst>
                <a:gd name="adj1" fmla="val 49620"/>
              </a:avLst>
            </a:prstGeom>
            <a:noFill/>
            <a:ln w="28575">
              <a:solidFill>
                <a:schemeClr val="tx1"/>
              </a:solidFill>
              <a:miter lim="800000"/>
              <a:headEnd/>
              <a:tailEnd/>
            </a:ln>
          </p:spPr>
        </p:cxnSp>
        <p:cxnSp>
          <p:nvCxnSpPr>
            <p:cNvPr id="32809" name="_s1048"/>
            <p:cNvCxnSpPr>
              <a:cxnSpLocks noChangeShapeType="1"/>
              <a:stCxn id="32835" idx="0"/>
              <a:endCxn id="32832" idx="2"/>
            </p:cNvCxnSpPr>
            <p:nvPr/>
          </p:nvCxnSpPr>
          <p:spPr bwMode="auto">
            <a:xfrm rot="-5400000">
              <a:off x="3263" y="2453"/>
              <a:ext cx="144" cy="2395"/>
            </a:xfrm>
            <a:prstGeom prst="bentConnector3">
              <a:avLst>
                <a:gd name="adj1" fmla="val 49620"/>
              </a:avLst>
            </a:prstGeom>
            <a:noFill/>
            <a:ln w="28575">
              <a:solidFill>
                <a:schemeClr val="tx1"/>
              </a:solidFill>
              <a:miter lim="800000"/>
              <a:headEnd/>
              <a:tailEnd/>
            </a:ln>
          </p:spPr>
        </p:cxnSp>
        <p:cxnSp>
          <p:nvCxnSpPr>
            <p:cNvPr id="32810" name="_s1049"/>
            <p:cNvCxnSpPr>
              <a:cxnSpLocks noChangeShapeType="1"/>
              <a:stCxn id="32834" idx="0"/>
              <a:endCxn id="32827" idx="2"/>
            </p:cNvCxnSpPr>
            <p:nvPr/>
          </p:nvCxnSpPr>
          <p:spPr bwMode="auto">
            <a:xfrm rot="5400000" flipH="1">
              <a:off x="9719" y="974"/>
              <a:ext cx="143" cy="4447"/>
            </a:xfrm>
            <a:prstGeom prst="bentConnector3">
              <a:avLst>
                <a:gd name="adj1" fmla="val 49620"/>
              </a:avLst>
            </a:prstGeom>
            <a:noFill/>
            <a:ln w="28575">
              <a:solidFill>
                <a:schemeClr val="tx1"/>
              </a:solidFill>
              <a:miter lim="800000"/>
              <a:headEnd/>
              <a:tailEnd/>
            </a:ln>
          </p:spPr>
        </p:cxnSp>
        <p:cxnSp>
          <p:nvCxnSpPr>
            <p:cNvPr id="32811" name="_s1050"/>
            <p:cNvCxnSpPr>
              <a:cxnSpLocks noChangeShapeType="1"/>
              <a:stCxn id="32833" idx="0"/>
              <a:endCxn id="32827" idx="2"/>
            </p:cNvCxnSpPr>
            <p:nvPr/>
          </p:nvCxnSpPr>
          <p:spPr bwMode="auto">
            <a:xfrm rot="5400000" flipH="1">
              <a:off x="8099" y="2594"/>
              <a:ext cx="143" cy="1207"/>
            </a:xfrm>
            <a:prstGeom prst="bentConnector3">
              <a:avLst>
                <a:gd name="adj1" fmla="val 49620"/>
              </a:avLst>
            </a:prstGeom>
            <a:noFill/>
            <a:ln w="28575">
              <a:solidFill>
                <a:schemeClr val="tx1"/>
              </a:solidFill>
              <a:miter lim="800000"/>
              <a:headEnd/>
              <a:tailEnd/>
            </a:ln>
          </p:spPr>
        </p:cxnSp>
        <p:cxnSp>
          <p:nvCxnSpPr>
            <p:cNvPr id="32812" name="_s1051"/>
            <p:cNvCxnSpPr>
              <a:cxnSpLocks noChangeShapeType="1"/>
              <a:stCxn id="32832" idx="0"/>
              <a:endCxn id="32827" idx="2"/>
            </p:cNvCxnSpPr>
            <p:nvPr/>
          </p:nvCxnSpPr>
          <p:spPr bwMode="auto">
            <a:xfrm rot="-5400000">
              <a:off x="5978" y="1680"/>
              <a:ext cx="143" cy="3035"/>
            </a:xfrm>
            <a:prstGeom prst="bentConnector3">
              <a:avLst>
                <a:gd name="adj1" fmla="val 49620"/>
              </a:avLst>
            </a:prstGeom>
            <a:noFill/>
            <a:ln w="28575">
              <a:solidFill>
                <a:schemeClr val="tx1"/>
              </a:solidFill>
              <a:miter lim="800000"/>
              <a:headEnd/>
              <a:tailEnd/>
            </a:ln>
          </p:spPr>
        </p:cxnSp>
        <p:cxnSp>
          <p:nvCxnSpPr>
            <p:cNvPr id="32813" name="_s1052"/>
            <p:cNvCxnSpPr>
              <a:cxnSpLocks noChangeShapeType="1"/>
              <a:stCxn id="32831" idx="0"/>
              <a:endCxn id="32827" idx="2"/>
            </p:cNvCxnSpPr>
            <p:nvPr/>
          </p:nvCxnSpPr>
          <p:spPr bwMode="auto">
            <a:xfrm rot="-5400000">
              <a:off x="5288" y="990"/>
              <a:ext cx="143" cy="4415"/>
            </a:xfrm>
            <a:prstGeom prst="bentConnector3">
              <a:avLst>
                <a:gd name="adj1" fmla="val 49620"/>
              </a:avLst>
            </a:prstGeom>
            <a:noFill/>
            <a:ln w="28575">
              <a:solidFill>
                <a:schemeClr val="tx1"/>
              </a:solidFill>
              <a:miter lim="800000"/>
              <a:headEnd/>
              <a:tailEnd/>
            </a:ln>
          </p:spPr>
        </p:cxnSp>
        <p:cxnSp>
          <p:nvCxnSpPr>
            <p:cNvPr id="32814" name="_s1053"/>
            <p:cNvCxnSpPr>
              <a:cxnSpLocks noChangeShapeType="1"/>
              <a:stCxn id="32830" idx="0"/>
              <a:endCxn id="32827" idx="2"/>
            </p:cNvCxnSpPr>
            <p:nvPr/>
          </p:nvCxnSpPr>
          <p:spPr bwMode="auto">
            <a:xfrm rot="-5400000">
              <a:off x="4597" y="300"/>
              <a:ext cx="143" cy="5796"/>
            </a:xfrm>
            <a:prstGeom prst="bentConnector3">
              <a:avLst>
                <a:gd name="adj1" fmla="val 49620"/>
              </a:avLst>
            </a:prstGeom>
            <a:noFill/>
            <a:ln w="28575">
              <a:solidFill>
                <a:schemeClr val="tx1"/>
              </a:solidFill>
              <a:miter lim="800000"/>
              <a:headEnd/>
              <a:tailEnd/>
            </a:ln>
          </p:spPr>
        </p:cxnSp>
        <p:cxnSp>
          <p:nvCxnSpPr>
            <p:cNvPr id="32815" name="_s1054"/>
            <p:cNvCxnSpPr>
              <a:cxnSpLocks noChangeShapeType="1"/>
              <a:stCxn id="32829" idx="0"/>
              <a:endCxn id="32823" idx="2"/>
            </p:cNvCxnSpPr>
            <p:nvPr/>
          </p:nvCxnSpPr>
          <p:spPr bwMode="auto">
            <a:xfrm rot="5400000" flipH="1">
              <a:off x="8502" y="1758"/>
              <a:ext cx="144" cy="2014"/>
            </a:xfrm>
            <a:prstGeom prst="bentConnector3">
              <a:avLst>
                <a:gd name="adj1" fmla="val 49620"/>
              </a:avLst>
            </a:prstGeom>
            <a:noFill/>
            <a:ln w="28575">
              <a:solidFill>
                <a:schemeClr val="tx1"/>
              </a:solidFill>
              <a:miter lim="800000"/>
              <a:headEnd/>
              <a:tailEnd/>
            </a:ln>
          </p:spPr>
        </p:cxnSp>
        <p:cxnSp>
          <p:nvCxnSpPr>
            <p:cNvPr id="32816" name="_s1055"/>
            <p:cNvCxnSpPr>
              <a:cxnSpLocks noChangeShapeType="1"/>
              <a:stCxn id="32828" idx="0"/>
              <a:endCxn id="32823" idx="2"/>
            </p:cNvCxnSpPr>
            <p:nvPr/>
          </p:nvCxnSpPr>
          <p:spPr bwMode="auto">
            <a:xfrm rot="5400000" flipH="1">
              <a:off x="7999" y="2261"/>
              <a:ext cx="144" cy="1007"/>
            </a:xfrm>
            <a:prstGeom prst="bentConnector3">
              <a:avLst>
                <a:gd name="adj1" fmla="val 49620"/>
              </a:avLst>
            </a:prstGeom>
            <a:noFill/>
            <a:ln w="28575">
              <a:solidFill>
                <a:schemeClr val="tx1"/>
              </a:solidFill>
              <a:miter lim="800000"/>
              <a:headEnd/>
              <a:tailEnd/>
            </a:ln>
          </p:spPr>
        </p:cxnSp>
        <p:cxnSp>
          <p:nvCxnSpPr>
            <p:cNvPr id="32817" name="_s1056"/>
            <p:cNvCxnSpPr>
              <a:cxnSpLocks noChangeShapeType="1"/>
              <a:stCxn id="32827" idx="0"/>
              <a:endCxn id="32823" idx="2"/>
            </p:cNvCxnSpPr>
            <p:nvPr/>
          </p:nvCxnSpPr>
          <p:spPr bwMode="auto">
            <a:xfrm rot="-5400000">
              <a:off x="7496" y="2764"/>
              <a:ext cx="144" cy="1"/>
            </a:xfrm>
            <a:prstGeom prst="straightConnector1">
              <a:avLst/>
            </a:prstGeom>
            <a:noFill/>
            <a:ln w="28575">
              <a:solidFill>
                <a:schemeClr val="tx1"/>
              </a:solidFill>
              <a:round/>
              <a:headEnd/>
              <a:tailEnd/>
            </a:ln>
          </p:spPr>
        </p:cxnSp>
        <p:cxnSp>
          <p:nvCxnSpPr>
            <p:cNvPr id="32818" name="_s1057"/>
            <p:cNvCxnSpPr>
              <a:cxnSpLocks noChangeShapeType="1"/>
              <a:stCxn id="32826" idx="0"/>
              <a:endCxn id="32822" idx="2"/>
            </p:cNvCxnSpPr>
            <p:nvPr/>
          </p:nvCxnSpPr>
          <p:spPr bwMode="auto">
            <a:xfrm rot="5400000" flipH="1">
              <a:off x="9004" y="826"/>
              <a:ext cx="144" cy="3014"/>
            </a:xfrm>
            <a:prstGeom prst="bentConnector3">
              <a:avLst>
                <a:gd name="adj1" fmla="val 50000"/>
              </a:avLst>
            </a:prstGeom>
            <a:noFill/>
            <a:ln w="28575">
              <a:solidFill>
                <a:schemeClr val="tx1"/>
              </a:solidFill>
              <a:miter lim="800000"/>
              <a:headEnd/>
              <a:tailEnd/>
            </a:ln>
          </p:spPr>
        </p:cxnSp>
        <p:cxnSp>
          <p:nvCxnSpPr>
            <p:cNvPr id="32819" name="_s1058"/>
            <p:cNvCxnSpPr>
              <a:cxnSpLocks noChangeShapeType="1"/>
              <a:stCxn id="32825" idx="0"/>
              <a:endCxn id="32822" idx="2"/>
            </p:cNvCxnSpPr>
            <p:nvPr/>
          </p:nvCxnSpPr>
          <p:spPr bwMode="auto">
            <a:xfrm rot="5400000" flipH="1">
              <a:off x="8502" y="1328"/>
              <a:ext cx="144" cy="2009"/>
            </a:xfrm>
            <a:prstGeom prst="bentConnector3">
              <a:avLst>
                <a:gd name="adj1" fmla="val 50000"/>
              </a:avLst>
            </a:prstGeom>
            <a:noFill/>
            <a:ln w="28575">
              <a:solidFill>
                <a:schemeClr val="tx1"/>
              </a:solidFill>
              <a:miter lim="800000"/>
              <a:headEnd/>
              <a:tailEnd/>
            </a:ln>
          </p:spPr>
        </p:cxnSp>
        <p:cxnSp>
          <p:nvCxnSpPr>
            <p:cNvPr id="32820" name="_s1059"/>
            <p:cNvCxnSpPr>
              <a:cxnSpLocks noChangeShapeType="1"/>
              <a:stCxn id="32824" idx="0"/>
              <a:endCxn id="32822" idx="2"/>
            </p:cNvCxnSpPr>
            <p:nvPr/>
          </p:nvCxnSpPr>
          <p:spPr bwMode="auto">
            <a:xfrm rot="5400000" flipH="1">
              <a:off x="7998" y="1832"/>
              <a:ext cx="144" cy="1002"/>
            </a:xfrm>
            <a:prstGeom prst="bentConnector3">
              <a:avLst>
                <a:gd name="adj1" fmla="val 50000"/>
              </a:avLst>
            </a:prstGeom>
            <a:noFill/>
            <a:ln w="28575">
              <a:solidFill>
                <a:schemeClr val="tx1"/>
              </a:solidFill>
              <a:miter lim="800000"/>
              <a:headEnd/>
              <a:tailEnd/>
            </a:ln>
          </p:spPr>
        </p:cxnSp>
        <p:cxnSp>
          <p:nvCxnSpPr>
            <p:cNvPr id="32821" name="_s1060"/>
            <p:cNvCxnSpPr>
              <a:cxnSpLocks noChangeShapeType="1"/>
              <a:stCxn id="32823" idx="0"/>
              <a:endCxn id="32822" idx="2"/>
            </p:cNvCxnSpPr>
            <p:nvPr/>
          </p:nvCxnSpPr>
          <p:spPr bwMode="auto">
            <a:xfrm rot="-5400000">
              <a:off x="7496" y="2332"/>
              <a:ext cx="144" cy="2"/>
            </a:xfrm>
            <a:prstGeom prst="bentConnector3">
              <a:avLst>
                <a:gd name="adj1" fmla="val 50000"/>
              </a:avLst>
            </a:prstGeom>
            <a:noFill/>
            <a:ln w="28575">
              <a:solidFill>
                <a:schemeClr val="tx1"/>
              </a:solidFill>
              <a:miter lim="800000"/>
              <a:headEnd/>
              <a:tailEnd/>
            </a:ln>
          </p:spPr>
        </p:cxnSp>
        <p:sp>
          <p:nvSpPr>
            <p:cNvPr id="32822" name="_s1061"/>
            <p:cNvSpPr>
              <a:spLocks noChangeArrowheads="1"/>
            </p:cNvSpPr>
            <p:nvPr/>
          </p:nvSpPr>
          <p:spPr bwMode="auto">
            <a:xfrm>
              <a:off x="7135" y="1973"/>
              <a:ext cx="864" cy="288"/>
            </a:xfrm>
            <a:prstGeom prst="roundRect">
              <a:avLst>
                <a:gd name="adj" fmla="val 16667"/>
              </a:avLst>
            </a:prstGeom>
            <a:solidFill>
              <a:schemeClr val="accent1">
                <a:alpha val="0"/>
              </a:schemeClr>
            </a:solidFill>
            <a:ln w="9525">
              <a:noFill/>
              <a:round/>
              <a:headEnd/>
              <a:tailEnd/>
            </a:ln>
          </p:spPr>
          <p:txBody>
            <a:bodyPr wrap="none" lIns="0" tIns="0" rIns="0" bIns="0" anchor="ctr">
              <a:prstTxWarp prst="textNoShape">
                <a:avLst/>
              </a:prstTxWarp>
            </a:bodyPr>
            <a:lstStyle/>
            <a:p>
              <a:pPr algn="ctr"/>
              <a:r>
                <a:rPr lang="en-US" sz="800"/>
                <a:t>Chaos</a:t>
              </a:r>
            </a:p>
          </p:txBody>
        </p:sp>
        <p:sp>
          <p:nvSpPr>
            <p:cNvPr id="32823" name="_s1062"/>
            <p:cNvSpPr>
              <a:spLocks noChangeArrowheads="1"/>
            </p:cNvSpPr>
            <p:nvPr/>
          </p:nvSpPr>
          <p:spPr bwMode="auto">
            <a:xfrm>
              <a:off x="7135" y="2405"/>
              <a:ext cx="862" cy="288"/>
            </a:xfrm>
            <a:prstGeom prst="roundRect">
              <a:avLst>
                <a:gd name="adj" fmla="val 16667"/>
              </a:avLst>
            </a:prstGeom>
            <a:solidFill>
              <a:schemeClr val="accent1">
                <a:alpha val="0"/>
              </a:schemeClr>
            </a:solidFill>
            <a:ln w="9525">
              <a:noFill/>
              <a:round/>
              <a:headEnd/>
              <a:tailEnd/>
            </a:ln>
          </p:spPr>
          <p:txBody>
            <a:bodyPr wrap="none" lIns="0" tIns="0" rIns="0" bIns="0" anchor="ctr">
              <a:prstTxWarp prst="textNoShape">
                <a:avLst/>
              </a:prstTxWarp>
            </a:bodyPr>
            <a:lstStyle/>
            <a:p>
              <a:pPr algn="ctr"/>
              <a:r>
                <a:rPr lang="en-US" sz="800"/>
                <a:t>Gaea</a:t>
              </a:r>
            </a:p>
          </p:txBody>
        </p:sp>
        <p:sp>
          <p:nvSpPr>
            <p:cNvPr id="32824" name="_s1063"/>
            <p:cNvSpPr>
              <a:spLocks noChangeArrowheads="1"/>
            </p:cNvSpPr>
            <p:nvPr/>
          </p:nvSpPr>
          <p:spPr bwMode="auto">
            <a:xfrm>
              <a:off x="8141" y="2405"/>
              <a:ext cx="862" cy="288"/>
            </a:xfrm>
            <a:prstGeom prst="roundRect">
              <a:avLst>
                <a:gd name="adj" fmla="val 16667"/>
              </a:avLst>
            </a:prstGeom>
            <a:solidFill>
              <a:schemeClr val="accent1">
                <a:alpha val="0"/>
              </a:schemeClr>
            </a:solidFill>
            <a:ln w="9525">
              <a:noFill/>
              <a:round/>
              <a:headEnd/>
              <a:tailEnd/>
            </a:ln>
          </p:spPr>
          <p:txBody>
            <a:bodyPr wrap="none" lIns="0" tIns="0" rIns="0" bIns="0" anchor="ctr">
              <a:prstTxWarp prst="textNoShape">
                <a:avLst/>
              </a:prstTxWarp>
            </a:bodyPr>
            <a:lstStyle/>
            <a:p>
              <a:pPr algn="ctr"/>
              <a:r>
                <a:rPr lang="en-US" sz="800"/>
                <a:t>Tartarus</a:t>
              </a:r>
            </a:p>
          </p:txBody>
        </p:sp>
        <p:sp>
          <p:nvSpPr>
            <p:cNvPr id="32825" name="_s1064"/>
            <p:cNvSpPr>
              <a:spLocks noChangeArrowheads="1"/>
            </p:cNvSpPr>
            <p:nvPr/>
          </p:nvSpPr>
          <p:spPr bwMode="auto">
            <a:xfrm>
              <a:off x="9147" y="2405"/>
              <a:ext cx="862" cy="288"/>
            </a:xfrm>
            <a:prstGeom prst="roundRect">
              <a:avLst>
                <a:gd name="adj" fmla="val 16667"/>
              </a:avLst>
            </a:prstGeom>
            <a:solidFill>
              <a:schemeClr val="accent1">
                <a:alpha val="0"/>
              </a:schemeClr>
            </a:solidFill>
            <a:ln w="9525">
              <a:noFill/>
              <a:round/>
              <a:headEnd/>
              <a:tailEnd/>
            </a:ln>
          </p:spPr>
          <p:txBody>
            <a:bodyPr wrap="none" lIns="0" tIns="0" rIns="0" bIns="0" anchor="ctr">
              <a:prstTxWarp prst="textNoShape">
                <a:avLst/>
              </a:prstTxWarp>
            </a:bodyPr>
            <a:lstStyle/>
            <a:p>
              <a:pPr algn="ctr"/>
              <a:r>
                <a:rPr lang="en-US" sz="800"/>
                <a:t>Eros</a:t>
              </a:r>
            </a:p>
          </p:txBody>
        </p:sp>
        <p:sp>
          <p:nvSpPr>
            <p:cNvPr id="32826" name="_s1065"/>
            <p:cNvSpPr>
              <a:spLocks noChangeArrowheads="1"/>
            </p:cNvSpPr>
            <p:nvPr/>
          </p:nvSpPr>
          <p:spPr bwMode="auto">
            <a:xfrm>
              <a:off x="10153" y="2405"/>
              <a:ext cx="862" cy="288"/>
            </a:xfrm>
            <a:prstGeom prst="roundRect">
              <a:avLst>
                <a:gd name="adj" fmla="val 16667"/>
              </a:avLst>
            </a:prstGeom>
            <a:solidFill>
              <a:schemeClr val="accent1">
                <a:alpha val="0"/>
              </a:schemeClr>
            </a:solidFill>
            <a:ln w="9525">
              <a:noFill/>
              <a:round/>
              <a:headEnd/>
              <a:tailEnd/>
            </a:ln>
          </p:spPr>
          <p:txBody>
            <a:bodyPr wrap="none" lIns="0" tIns="0" rIns="0" bIns="0" anchor="ctr">
              <a:prstTxWarp prst="textNoShape">
                <a:avLst/>
              </a:prstTxWarp>
            </a:bodyPr>
            <a:lstStyle/>
            <a:p>
              <a:pPr algn="ctr"/>
              <a:r>
                <a:rPr lang="en-US" sz="800"/>
                <a:t>Erebus</a:t>
              </a:r>
            </a:p>
          </p:txBody>
        </p:sp>
        <p:sp>
          <p:nvSpPr>
            <p:cNvPr id="32827" name="_s1066"/>
            <p:cNvSpPr>
              <a:spLocks noChangeArrowheads="1"/>
            </p:cNvSpPr>
            <p:nvPr/>
          </p:nvSpPr>
          <p:spPr bwMode="auto">
            <a:xfrm>
              <a:off x="7135" y="2837"/>
              <a:ext cx="863" cy="288"/>
            </a:xfrm>
            <a:prstGeom prst="roundRect">
              <a:avLst>
                <a:gd name="adj" fmla="val 16667"/>
              </a:avLst>
            </a:prstGeom>
            <a:solidFill>
              <a:schemeClr val="accent1">
                <a:alpha val="0"/>
              </a:schemeClr>
            </a:solidFill>
            <a:ln w="9525">
              <a:noFill/>
              <a:round/>
              <a:headEnd/>
              <a:tailEnd/>
            </a:ln>
          </p:spPr>
          <p:txBody>
            <a:bodyPr wrap="none" lIns="0" tIns="0" rIns="0" bIns="0" anchor="ctr">
              <a:prstTxWarp prst="textNoShape">
                <a:avLst/>
              </a:prstTxWarp>
            </a:bodyPr>
            <a:lstStyle/>
            <a:p>
              <a:pPr algn="ctr"/>
              <a:r>
                <a:rPr lang="en-US" sz="800"/>
                <a:t>Uranus + </a:t>
              </a:r>
            </a:p>
            <a:p>
              <a:pPr algn="ctr"/>
              <a:r>
                <a:rPr lang="en-US" sz="800"/>
                <a:t>Gaea  </a:t>
              </a:r>
            </a:p>
          </p:txBody>
        </p:sp>
        <p:sp>
          <p:nvSpPr>
            <p:cNvPr id="32828" name="_s1067"/>
            <p:cNvSpPr>
              <a:spLocks noChangeArrowheads="1"/>
            </p:cNvSpPr>
            <p:nvPr/>
          </p:nvSpPr>
          <p:spPr bwMode="auto">
            <a:xfrm>
              <a:off x="8142" y="2837"/>
              <a:ext cx="863" cy="288"/>
            </a:xfrm>
            <a:prstGeom prst="roundRect">
              <a:avLst>
                <a:gd name="adj" fmla="val 16667"/>
              </a:avLst>
            </a:prstGeom>
            <a:solidFill>
              <a:schemeClr val="accent1">
                <a:alpha val="0"/>
              </a:schemeClr>
            </a:solidFill>
            <a:ln w="9525">
              <a:noFill/>
              <a:round/>
              <a:headEnd/>
              <a:tailEnd/>
            </a:ln>
          </p:spPr>
          <p:txBody>
            <a:bodyPr wrap="none" lIns="0" tIns="0" rIns="0" bIns="0" anchor="ctr">
              <a:prstTxWarp prst="textNoShape">
                <a:avLst/>
              </a:prstTxWarp>
            </a:bodyPr>
            <a:lstStyle/>
            <a:p>
              <a:pPr algn="ctr"/>
              <a:r>
                <a:rPr lang="en-US" sz="800"/>
                <a:t>Mountains</a:t>
              </a:r>
            </a:p>
          </p:txBody>
        </p:sp>
        <p:sp>
          <p:nvSpPr>
            <p:cNvPr id="32829" name="_s1068"/>
            <p:cNvSpPr>
              <a:spLocks noChangeArrowheads="1"/>
            </p:cNvSpPr>
            <p:nvPr/>
          </p:nvSpPr>
          <p:spPr bwMode="auto">
            <a:xfrm>
              <a:off x="9149" y="2837"/>
              <a:ext cx="864" cy="288"/>
            </a:xfrm>
            <a:prstGeom prst="roundRect">
              <a:avLst>
                <a:gd name="adj" fmla="val 16667"/>
              </a:avLst>
            </a:prstGeom>
            <a:solidFill>
              <a:schemeClr val="accent1">
                <a:alpha val="0"/>
              </a:schemeClr>
            </a:solidFill>
            <a:ln w="9525">
              <a:noFill/>
              <a:round/>
              <a:headEnd/>
              <a:tailEnd/>
            </a:ln>
          </p:spPr>
          <p:txBody>
            <a:bodyPr wrap="none" lIns="0" tIns="0" rIns="0" bIns="0" anchor="ctr">
              <a:prstTxWarp prst="textNoShape">
                <a:avLst/>
              </a:prstTxWarp>
            </a:bodyPr>
            <a:lstStyle/>
            <a:p>
              <a:pPr algn="ctr"/>
              <a:r>
                <a:rPr lang="en-US" sz="800"/>
                <a:t>Pontus</a:t>
              </a:r>
            </a:p>
          </p:txBody>
        </p:sp>
        <p:sp>
          <p:nvSpPr>
            <p:cNvPr id="32830" name="_s1069"/>
            <p:cNvSpPr>
              <a:spLocks noChangeArrowheads="1"/>
            </p:cNvSpPr>
            <p:nvPr/>
          </p:nvSpPr>
          <p:spPr bwMode="auto">
            <a:xfrm>
              <a:off x="1152" y="3269"/>
              <a:ext cx="1237" cy="310"/>
            </a:xfrm>
            <a:prstGeom prst="roundRect">
              <a:avLst>
                <a:gd name="adj" fmla="val 16667"/>
              </a:avLst>
            </a:prstGeom>
            <a:solidFill>
              <a:schemeClr val="accent1">
                <a:alpha val="0"/>
              </a:schemeClr>
            </a:solidFill>
            <a:ln w="9525">
              <a:noFill/>
              <a:round/>
              <a:headEnd/>
              <a:tailEnd/>
            </a:ln>
          </p:spPr>
          <p:txBody>
            <a:bodyPr wrap="none" lIns="40474" tIns="0" rIns="40474" bIns="0" anchor="ctr">
              <a:prstTxWarp prst="textNoShape">
                <a:avLst/>
              </a:prstTxWarp>
            </a:bodyPr>
            <a:lstStyle/>
            <a:p>
              <a:pPr algn="ctr"/>
              <a:r>
                <a:rPr lang="en-US" sz="800"/>
                <a:t>Cyclope</a:t>
              </a:r>
            </a:p>
          </p:txBody>
        </p:sp>
        <p:sp>
          <p:nvSpPr>
            <p:cNvPr id="32831" name="_s1070"/>
            <p:cNvSpPr>
              <a:spLocks noChangeArrowheads="1"/>
            </p:cNvSpPr>
            <p:nvPr/>
          </p:nvSpPr>
          <p:spPr bwMode="auto">
            <a:xfrm>
              <a:off x="2533" y="3269"/>
              <a:ext cx="1237" cy="310"/>
            </a:xfrm>
            <a:prstGeom prst="roundRect">
              <a:avLst>
                <a:gd name="adj" fmla="val 16667"/>
              </a:avLst>
            </a:prstGeom>
            <a:solidFill>
              <a:schemeClr val="accent1">
                <a:alpha val="0"/>
              </a:schemeClr>
            </a:solidFill>
            <a:ln w="9525">
              <a:noFill/>
              <a:round/>
              <a:headEnd/>
              <a:tailEnd/>
            </a:ln>
          </p:spPr>
          <p:txBody>
            <a:bodyPr wrap="none" lIns="40474" tIns="0" rIns="40474" bIns="0" anchor="ctr">
              <a:prstTxWarp prst="textNoShape">
                <a:avLst/>
              </a:prstTxWarp>
            </a:bodyPr>
            <a:lstStyle/>
            <a:p>
              <a:pPr algn="ctr"/>
              <a:r>
                <a:rPr lang="en-US" sz="800"/>
                <a:t>Hecatonchires</a:t>
              </a:r>
            </a:p>
          </p:txBody>
        </p:sp>
        <p:sp>
          <p:nvSpPr>
            <p:cNvPr id="32832" name="_s1071"/>
            <p:cNvSpPr>
              <a:spLocks noChangeArrowheads="1"/>
            </p:cNvSpPr>
            <p:nvPr/>
          </p:nvSpPr>
          <p:spPr bwMode="auto">
            <a:xfrm>
              <a:off x="3914" y="3269"/>
              <a:ext cx="1237" cy="310"/>
            </a:xfrm>
            <a:prstGeom prst="roundRect">
              <a:avLst>
                <a:gd name="adj" fmla="val 16667"/>
              </a:avLst>
            </a:prstGeom>
            <a:solidFill>
              <a:schemeClr val="accent1">
                <a:alpha val="0"/>
              </a:schemeClr>
            </a:solidFill>
            <a:ln w="9525">
              <a:noFill/>
              <a:round/>
              <a:headEnd/>
              <a:tailEnd/>
            </a:ln>
          </p:spPr>
          <p:txBody>
            <a:bodyPr wrap="none" lIns="40474" tIns="0" rIns="40474" bIns="0" anchor="ctr">
              <a:prstTxWarp prst="textNoShape">
                <a:avLst/>
              </a:prstTxWarp>
            </a:bodyPr>
            <a:lstStyle/>
            <a:p>
              <a:pPr algn="ctr"/>
              <a:r>
                <a:rPr lang="en-US" sz="800"/>
                <a:t>Cronus</a:t>
              </a:r>
            </a:p>
            <a:p>
              <a:pPr algn="ctr"/>
              <a:r>
                <a:rPr lang="en-US" sz="800" i="1"/>
                <a:t>(Saturn)</a:t>
              </a:r>
              <a:r>
                <a:rPr lang="en-US" sz="800"/>
                <a:t> </a:t>
              </a:r>
            </a:p>
            <a:p>
              <a:pPr algn="ctr"/>
              <a:r>
                <a:rPr lang="en-US" sz="800"/>
                <a:t>+ Rhea</a:t>
              </a:r>
            </a:p>
          </p:txBody>
        </p:sp>
        <p:sp>
          <p:nvSpPr>
            <p:cNvPr id="32833" name="_s1072"/>
            <p:cNvSpPr>
              <a:spLocks noChangeArrowheads="1"/>
            </p:cNvSpPr>
            <p:nvPr/>
          </p:nvSpPr>
          <p:spPr bwMode="auto">
            <a:xfrm>
              <a:off x="8155" y="3269"/>
              <a:ext cx="1237" cy="310"/>
            </a:xfrm>
            <a:prstGeom prst="roundRect">
              <a:avLst>
                <a:gd name="adj" fmla="val 16667"/>
              </a:avLst>
            </a:prstGeom>
            <a:solidFill>
              <a:schemeClr val="accent1">
                <a:alpha val="0"/>
              </a:schemeClr>
            </a:solidFill>
            <a:ln w="9525">
              <a:noFill/>
              <a:round/>
              <a:headEnd/>
              <a:tailEnd/>
            </a:ln>
          </p:spPr>
          <p:txBody>
            <a:bodyPr wrap="none" lIns="40474" tIns="0" rIns="40474" bIns="0" anchor="ctr">
              <a:prstTxWarp prst="textNoShape">
                <a:avLst/>
              </a:prstTxWarp>
            </a:bodyPr>
            <a:lstStyle/>
            <a:p>
              <a:pPr algn="ctr"/>
              <a:r>
                <a:rPr lang="en-US" sz="800"/>
                <a:t>Coeus + </a:t>
              </a:r>
            </a:p>
            <a:p>
              <a:pPr algn="ctr"/>
              <a:r>
                <a:rPr lang="en-US" sz="800"/>
                <a:t>Phoebe</a:t>
              </a:r>
            </a:p>
          </p:txBody>
        </p:sp>
        <p:sp>
          <p:nvSpPr>
            <p:cNvPr id="32834" name="_s1073"/>
            <p:cNvSpPr>
              <a:spLocks noChangeArrowheads="1"/>
            </p:cNvSpPr>
            <p:nvPr/>
          </p:nvSpPr>
          <p:spPr bwMode="auto">
            <a:xfrm>
              <a:off x="11395" y="3269"/>
              <a:ext cx="1237" cy="310"/>
            </a:xfrm>
            <a:prstGeom prst="roundRect">
              <a:avLst>
                <a:gd name="adj" fmla="val 16667"/>
              </a:avLst>
            </a:prstGeom>
            <a:solidFill>
              <a:schemeClr val="accent1">
                <a:alpha val="0"/>
              </a:schemeClr>
            </a:solidFill>
            <a:ln w="9525">
              <a:noFill/>
              <a:round/>
              <a:headEnd/>
              <a:tailEnd/>
            </a:ln>
          </p:spPr>
          <p:txBody>
            <a:bodyPr wrap="none" lIns="40474" tIns="0" rIns="40474" bIns="0" anchor="ctr">
              <a:prstTxWarp prst="textNoShape">
                <a:avLst/>
              </a:prstTxWarp>
            </a:bodyPr>
            <a:lstStyle/>
            <a:p>
              <a:pPr algn="ctr"/>
              <a:r>
                <a:rPr lang="en-US" sz="800"/>
                <a:t>Oceanus + </a:t>
              </a:r>
            </a:p>
            <a:p>
              <a:pPr algn="ctr"/>
              <a:r>
                <a:rPr lang="en-US" sz="800"/>
                <a:t>Tethys</a:t>
              </a:r>
            </a:p>
          </p:txBody>
        </p:sp>
        <p:sp>
          <p:nvSpPr>
            <p:cNvPr id="32835" name="_s1074"/>
            <p:cNvSpPr>
              <a:spLocks noChangeArrowheads="1"/>
            </p:cNvSpPr>
            <p:nvPr/>
          </p:nvSpPr>
          <p:spPr bwMode="auto">
            <a:xfrm>
              <a:off x="1707" y="3723"/>
              <a:ext cx="861" cy="327"/>
            </a:xfrm>
            <a:prstGeom prst="roundRect">
              <a:avLst>
                <a:gd name="adj" fmla="val 16667"/>
              </a:avLst>
            </a:prstGeom>
            <a:solidFill>
              <a:schemeClr val="accent1">
                <a:alpha val="0"/>
              </a:schemeClr>
            </a:solidFill>
            <a:ln w="9525">
              <a:noFill/>
              <a:round/>
              <a:headEnd/>
              <a:tailEnd/>
            </a:ln>
          </p:spPr>
          <p:txBody>
            <a:bodyPr wrap="none" lIns="40474" tIns="0" rIns="40474" bIns="0" anchor="ctr">
              <a:prstTxWarp prst="textNoShape">
                <a:avLst/>
              </a:prstTxWarp>
            </a:bodyPr>
            <a:lstStyle/>
            <a:p>
              <a:pPr algn="ctr"/>
              <a:r>
                <a:rPr lang="en-US" sz="800"/>
                <a:t>Hestia</a:t>
              </a:r>
            </a:p>
          </p:txBody>
        </p:sp>
        <p:sp>
          <p:nvSpPr>
            <p:cNvPr id="32836" name="_s1075"/>
            <p:cNvSpPr>
              <a:spLocks noChangeArrowheads="1"/>
            </p:cNvSpPr>
            <p:nvPr/>
          </p:nvSpPr>
          <p:spPr bwMode="auto">
            <a:xfrm>
              <a:off x="2712" y="3723"/>
              <a:ext cx="861" cy="327"/>
            </a:xfrm>
            <a:prstGeom prst="roundRect">
              <a:avLst>
                <a:gd name="adj" fmla="val 16667"/>
              </a:avLst>
            </a:prstGeom>
            <a:solidFill>
              <a:schemeClr val="accent1">
                <a:alpha val="0"/>
              </a:schemeClr>
            </a:solidFill>
            <a:ln w="9525">
              <a:noFill/>
              <a:round/>
              <a:headEnd/>
              <a:tailEnd/>
            </a:ln>
          </p:spPr>
          <p:txBody>
            <a:bodyPr wrap="none" lIns="40474" tIns="0" rIns="40474" bIns="0" anchor="ctr">
              <a:prstTxWarp prst="textNoShape">
                <a:avLst/>
              </a:prstTxWarp>
            </a:bodyPr>
            <a:lstStyle/>
            <a:p>
              <a:pPr algn="ctr"/>
              <a:r>
                <a:rPr lang="en-US" sz="800"/>
                <a:t>Hades</a:t>
              </a:r>
            </a:p>
            <a:p>
              <a:pPr algn="ctr"/>
              <a:r>
                <a:rPr lang="en-US" sz="800" i="1"/>
                <a:t>(Pluto)</a:t>
              </a:r>
            </a:p>
          </p:txBody>
        </p:sp>
        <p:sp>
          <p:nvSpPr>
            <p:cNvPr id="32837" name="_s1076"/>
            <p:cNvSpPr>
              <a:spLocks noChangeArrowheads="1"/>
            </p:cNvSpPr>
            <p:nvPr/>
          </p:nvSpPr>
          <p:spPr bwMode="auto">
            <a:xfrm>
              <a:off x="3717" y="3723"/>
              <a:ext cx="861" cy="327"/>
            </a:xfrm>
            <a:prstGeom prst="roundRect">
              <a:avLst>
                <a:gd name="adj" fmla="val 16667"/>
              </a:avLst>
            </a:prstGeom>
            <a:solidFill>
              <a:schemeClr val="accent1">
                <a:alpha val="0"/>
              </a:schemeClr>
            </a:solidFill>
            <a:ln w="9525">
              <a:noFill/>
              <a:round/>
              <a:headEnd/>
              <a:tailEnd/>
            </a:ln>
          </p:spPr>
          <p:txBody>
            <a:bodyPr wrap="none" lIns="40474" tIns="0" rIns="40474" bIns="0" anchor="ctr">
              <a:prstTxWarp prst="textNoShape">
                <a:avLst/>
              </a:prstTxWarp>
            </a:bodyPr>
            <a:lstStyle/>
            <a:p>
              <a:pPr algn="ctr"/>
              <a:r>
                <a:rPr lang="en-US" sz="800"/>
                <a:t>Poseidon</a:t>
              </a:r>
            </a:p>
            <a:p>
              <a:pPr algn="ctr"/>
              <a:r>
                <a:rPr lang="en-US" sz="800" i="1"/>
                <a:t>(Neptune)</a:t>
              </a:r>
            </a:p>
          </p:txBody>
        </p:sp>
        <p:sp>
          <p:nvSpPr>
            <p:cNvPr id="32838" name="_s1077"/>
            <p:cNvSpPr>
              <a:spLocks noChangeArrowheads="1"/>
            </p:cNvSpPr>
            <p:nvPr/>
          </p:nvSpPr>
          <p:spPr bwMode="auto">
            <a:xfrm>
              <a:off x="4722" y="3723"/>
              <a:ext cx="861" cy="327"/>
            </a:xfrm>
            <a:prstGeom prst="roundRect">
              <a:avLst>
                <a:gd name="adj" fmla="val 16667"/>
              </a:avLst>
            </a:prstGeom>
            <a:solidFill>
              <a:schemeClr val="accent1">
                <a:alpha val="0"/>
              </a:schemeClr>
            </a:solidFill>
            <a:ln w="9525">
              <a:noFill/>
              <a:round/>
              <a:headEnd/>
              <a:tailEnd/>
            </a:ln>
          </p:spPr>
          <p:txBody>
            <a:bodyPr wrap="none" lIns="40474" tIns="0" rIns="40474" bIns="0" anchor="ctr">
              <a:prstTxWarp prst="textNoShape">
                <a:avLst/>
              </a:prstTxWarp>
            </a:bodyPr>
            <a:lstStyle/>
            <a:p>
              <a:pPr algn="ctr"/>
              <a:r>
                <a:rPr lang="en-US" sz="700"/>
                <a:t>Zeus</a:t>
              </a:r>
            </a:p>
            <a:p>
              <a:pPr algn="ctr"/>
              <a:r>
                <a:rPr lang="en-US" sz="700" i="1"/>
                <a:t>(Jupiter) </a:t>
              </a:r>
              <a:r>
                <a:rPr lang="en-US" sz="700"/>
                <a:t>+</a:t>
              </a:r>
            </a:p>
            <a:p>
              <a:pPr algn="ctr"/>
              <a:r>
                <a:rPr lang="en-US" sz="700"/>
                <a:t>Hera</a:t>
              </a:r>
            </a:p>
            <a:p>
              <a:pPr algn="ctr"/>
              <a:r>
                <a:rPr lang="en-US" sz="700" i="1"/>
                <a:t>(Juno)</a:t>
              </a:r>
            </a:p>
          </p:txBody>
        </p:sp>
        <p:sp>
          <p:nvSpPr>
            <p:cNvPr id="32839" name="_s1078"/>
            <p:cNvSpPr>
              <a:spLocks noChangeArrowheads="1"/>
            </p:cNvSpPr>
            <p:nvPr/>
          </p:nvSpPr>
          <p:spPr bwMode="auto">
            <a:xfrm>
              <a:off x="5727" y="3723"/>
              <a:ext cx="861" cy="327"/>
            </a:xfrm>
            <a:prstGeom prst="roundRect">
              <a:avLst>
                <a:gd name="adj" fmla="val 16667"/>
              </a:avLst>
            </a:prstGeom>
            <a:solidFill>
              <a:schemeClr val="accent1">
                <a:alpha val="0"/>
              </a:schemeClr>
            </a:solidFill>
            <a:ln w="9525">
              <a:noFill/>
              <a:round/>
              <a:headEnd/>
              <a:tailEnd/>
            </a:ln>
          </p:spPr>
          <p:txBody>
            <a:bodyPr wrap="none" lIns="40474" tIns="0" rIns="40474" bIns="0" anchor="ctr">
              <a:prstTxWarp prst="textNoShape">
                <a:avLst/>
              </a:prstTxWarp>
            </a:bodyPr>
            <a:lstStyle/>
            <a:p>
              <a:pPr algn="ctr"/>
              <a:r>
                <a:rPr lang="en-US" sz="800"/>
                <a:t>Demeter</a:t>
              </a:r>
            </a:p>
            <a:p>
              <a:pPr algn="ctr"/>
              <a:r>
                <a:rPr lang="en-US" sz="800" i="1"/>
                <a:t>(Ceres) </a:t>
              </a:r>
              <a:r>
                <a:rPr lang="en-US" sz="800"/>
                <a:t>+</a:t>
              </a:r>
            </a:p>
            <a:p>
              <a:pPr algn="ctr"/>
              <a:r>
                <a:rPr lang="en-US" sz="800"/>
                <a:t>Zeus</a:t>
              </a:r>
            </a:p>
          </p:txBody>
        </p:sp>
        <p:sp>
          <p:nvSpPr>
            <p:cNvPr id="32840" name="_s1079"/>
            <p:cNvSpPr>
              <a:spLocks noChangeArrowheads="1"/>
            </p:cNvSpPr>
            <p:nvPr/>
          </p:nvSpPr>
          <p:spPr bwMode="auto">
            <a:xfrm>
              <a:off x="3424" y="4625"/>
              <a:ext cx="1056" cy="287"/>
            </a:xfrm>
            <a:prstGeom prst="roundRect">
              <a:avLst>
                <a:gd name="adj" fmla="val 16667"/>
              </a:avLst>
            </a:prstGeom>
            <a:noFill/>
            <a:ln w="9525">
              <a:noFill/>
              <a:round/>
              <a:headEnd/>
              <a:tailEnd/>
            </a:ln>
          </p:spPr>
          <p:txBody>
            <a:bodyPr wrap="none" lIns="40474" tIns="0" rIns="40474" bIns="0" anchor="ctr">
              <a:prstTxWarp prst="textNoShape">
                <a:avLst/>
              </a:prstTxWarp>
            </a:bodyPr>
            <a:lstStyle/>
            <a:p>
              <a:pPr algn="ctr"/>
              <a:r>
                <a:rPr lang="en-US" sz="800"/>
                <a:t>Ares</a:t>
              </a:r>
            </a:p>
          </p:txBody>
        </p:sp>
        <p:sp>
          <p:nvSpPr>
            <p:cNvPr id="32841" name="_s1080"/>
            <p:cNvSpPr>
              <a:spLocks noChangeArrowheads="1"/>
            </p:cNvSpPr>
            <p:nvPr/>
          </p:nvSpPr>
          <p:spPr bwMode="auto">
            <a:xfrm>
              <a:off x="4624" y="4625"/>
              <a:ext cx="1056" cy="287"/>
            </a:xfrm>
            <a:prstGeom prst="roundRect">
              <a:avLst>
                <a:gd name="adj" fmla="val 16667"/>
              </a:avLst>
            </a:prstGeom>
            <a:noFill/>
            <a:ln w="9525">
              <a:noFill/>
              <a:round/>
              <a:headEnd/>
              <a:tailEnd/>
            </a:ln>
          </p:spPr>
          <p:txBody>
            <a:bodyPr wrap="none" lIns="40474" tIns="0" rIns="40474" bIns="0" anchor="ctr">
              <a:prstTxWarp prst="textNoShape">
                <a:avLst/>
              </a:prstTxWarp>
            </a:bodyPr>
            <a:lstStyle/>
            <a:p>
              <a:pPr algn="ctr"/>
              <a:r>
                <a:rPr lang="en-US" sz="800"/>
                <a:t>Hebe</a:t>
              </a:r>
            </a:p>
          </p:txBody>
        </p:sp>
        <p:sp>
          <p:nvSpPr>
            <p:cNvPr id="32842" name="_s1081"/>
            <p:cNvSpPr>
              <a:spLocks noChangeArrowheads="1"/>
            </p:cNvSpPr>
            <p:nvPr/>
          </p:nvSpPr>
          <p:spPr bwMode="auto">
            <a:xfrm>
              <a:off x="5824" y="4625"/>
              <a:ext cx="1056" cy="287"/>
            </a:xfrm>
            <a:prstGeom prst="roundRect">
              <a:avLst>
                <a:gd name="adj" fmla="val 16667"/>
              </a:avLst>
            </a:prstGeom>
            <a:noFill/>
            <a:ln w="9525">
              <a:noFill/>
              <a:round/>
              <a:headEnd/>
              <a:tailEnd/>
            </a:ln>
          </p:spPr>
          <p:txBody>
            <a:bodyPr wrap="none" lIns="40474" tIns="0" rIns="40474" bIns="0" anchor="ctr">
              <a:prstTxWarp prst="textNoShape">
                <a:avLst/>
              </a:prstTxWarp>
            </a:bodyPr>
            <a:lstStyle/>
            <a:p>
              <a:pPr algn="ctr"/>
              <a:r>
                <a:rPr lang="en-US" sz="800"/>
                <a:t>Hephaistos</a:t>
              </a:r>
            </a:p>
            <a:p>
              <a:pPr algn="ctr"/>
              <a:r>
                <a:rPr lang="en-US" sz="800" i="1"/>
                <a:t>(Vulcan)</a:t>
              </a:r>
            </a:p>
          </p:txBody>
        </p:sp>
        <p:sp>
          <p:nvSpPr>
            <p:cNvPr id="32843" name="_s1082"/>
            <p:cNvSpPr>
              <a:spLocks noChangeArrowheads="1"/>
            </p:cNvSpPr>
            <p:nvPr/>
          </p:nvSpPr>
          <p:spPr bwMode="auto">
            <a:xfrm>
              <a:off x="4148" y="4194"/>
              <a:ext cx="1056" cy="287"/>
            </a:xfrm>
            <a:prstGeom prst="roundRect">
              <a:avLst>
                <a:gd name="adj" fmla="val 16667"/>
              </a:avLst>
            </a:prstGeom>
            <a:solidFill>
              <a:schemeClr val="accent1">
                <a:alpha val="0"/>
              </a:schemeClr>
            </a:solidFill>
            <a:ln w="9525">
              <a:noFill/>
              <a:round/>
              <a:headEnd/>
              <a:tailEnd/>
            </a:ln>
          </p:spPr>
          <p:txBody>
            <a:bodyPr wrap="none" lIns="0" tIns="0" rIns="0" bIns="0" anchor="ctr">
              <a:prstTxWarp prst="textNoShape">
                <a:avLst/>
              </a:prstTxWarp>
            </a:bodyPr>
            <a:lstStyle/>
            <a:p>
              <a:pPr algn="ctr"/>
              <a:r>
                <a:rPr lang="en-US" sz="800"/>
                <a:t>Athena</a:t>
              </a:r>
            </a:p>
            <a:p>
              <a:pPr algn="ctr"/>
              <a:r>
                <a:rPr lang="en-US" sz="800" i="1"/>
                <a:t>(Minerva)</a:t>
              </a:r>
            </a:p>
            <a:p>
              <a:pPr algn="ctr"/>
              <a:r>
                <a:rPr lang="en-US" sz="800"/>
                <a:t>(no mother)</a:t>
              </a:r>
            </a:p>
          </p:txBody>
        </p:sp>
        <p:sp>
          <p:nvSpPr>
            <p:cNvPr id="32844" name="_s1083"/>
            <p:cNvSpPr>
              <a:spLocks noChangeArrowheads="1"/>
            </p:cNvSpPr>
            <p:nvPr/>
          </p:nvSpPr>
          <p:spPr bwMode="auto">
            <a:xfrm>
              <a:off x="6301" y="4194"/>
              <a:ext cx="1056" cy="287"/>
            </a:xfrm>
            <a:prstGeom prst="roundRect">
              <a:avLst>
                <a:gd name="adj" fmla="val 16667"/>
              </a:avLst>
            </a:prstGeom>
            <a:noFill/>
            <a:ln w="9525">
              <a:noFill/>
              <a:round/>
              <a:headEnd/>
              <a:tailEnd/>
            </a:ln>
          </p:spPr>
          <p:txBody>
            <a:bodyPr wrap="none" lIns="40474" tIns="0" rIns="40474" bIns="0" anchor="ctr">
              <a:prstTxWarp prst="textNoShape">
                <a:avLst/>
              </a:prstTxWarp>
            </a:bodyPr>
            <a:lstStyle/>
            <a:p>
              <a:pPr algn="ctr"/>
              <a:r>
                <a:rPr lang="en-US" sz="800"/>
                <a:t>Persephone</a:t>
              </a:r>
            </a:p>
            <a:p>
              <a:pPr algn="ctr"/>
              <a:r>
                <a:rPr lang="en-US" sz="800" i="1"/>
                <a:t>(Proserpina)</a:t>
              </a:r>
            </a:p>
          </p:txBody>
        </p:sp>
        <p:sp>
          <p:nvSpPr>
            <p:cNvPr id="32845" name="_s1084"/>
            <p:cNvSpPr>
              <a:spLocks noChangeArrowheads="1"/>
            </p:cNvSpPr>
            <p:nvPr/>
          </p:nvSpPr>
          <p:spPr bwMode="auto">
            <a:xfrm>
              <a:off x="8343" y="3723"/>
              <a:ext cx="861" cy="327"/>
            </a:xfrm>
            <a:prstGeom prst="roundRect">
              <a:avLst>
                <a:gd name="adj" fmla="val 16667"/>
              </a:avLst>
            </a:prstGeom>
            <a:solidFill>
              <a:schemeClr val="accent1">
                <a:alpha val="0"/>
              </a:schemeClr>
            </a:solidFill>
            <a:ln w="9525">
              <a:noFill/>
              <a:round/>
              <a:headEnd/>
              <a:tailEnd/>
            </a:ln>
          </p:spPr>
          <p:txBody>
            <a:bodyPr wrap="none" lIns="40474" tIns="0" rIns="40474" bIns="0" anchor="ctr">
              <a:prstTxWarp prst="textNoShape">
                <a:avLst/>
              </a:prstTxWarp>
            </a:bodyPr>
            <a:lstStyle/>
            <a:p>
              <a:pPr algn="ctr"/>
              <a:r>
                <a:rPr lang="en-US" sz="800"/>
                <a:t>Leto</a:t>
              </a:r>
            </a:p>
            <a:p>
              <a:pPr algn="ctr"/>
              <a:r>
                <a:rPr lang="en-US" sz="800"/>
                <a:t>+</a:t>
              </a:r>
            </a:p>
            <a:p>
              <a:pPr algn="ctr"/>
              <a:r>
                <a:rPr lang="en-US" sz="800"/>
                <a:t>Zeus</a:t>
              </a:r>
            </a:p>
          </p:txBody>
        </p:sp>
        <p:sp>
          <p:nvSpPr>
            <p:cNvPr id="32846" name="_s1085"/>
            <p:cNvSpPr>
              <a:spLocks noChangeArrowheads="1"/>
            </p:cNvSpPr>
            <p:nvPr/>
          </p:nvSpPr>
          <p:spPr bwMode="auto">
            <a:xfrm>
              <a:off x="11583" y="3723"/>
              <a:ext cx="861" cy="327"/>
            </a:xfrm>
            <a:prstGeom prst="roundRect">
              <a:avLst>
                <a:gd name="adj" fmla="val 16667"/>
              </a:avLst>
            </a:prstGeom>
            <a:solidFill>
              <a:schemeClr val="accent1">
                <a:alpha val="0"/>
              </a:schemeClr>
            </a:solidFill>
            <a:ln w="9525">
              <a:noFill/>
              <a:round/>
              <a:headEnd/>
              <a:tailEnd/>
            </a:ln>
          </p:spPr>
          <p:txBody>
            <a:bodyPr wrap="none" lIns="40474" tIns="0" rIns="40474" bIns="0" anchor="ctr">
              <a:prstTxWarp prst="textNoShape">
                <a:avLst/>
              </a:prstTxWarp>
            </a:bodyPr>
            <a:lstStyle/>
            <a:p>
              <a:pPr algn="ctr"/>
              <a:r>
                <a:rPr lang="en-US" sz="800"/>
                <a:t>Iapetus</a:t>
              </a:r>
            </a:p>
          </p:txBody>
        </p:sp>
        <p:sp>
          <p:nvSpPr>
            <p:cNvPr id="32847" name="_s1086"/>
            <p:cNvSpPr>
              <a:spLocks noChangeArrowheads="1"/>
            </p:cNvSpPr>
            <p:nvPr/>
          </p:nvSpPr>
          <p:spPr bwMode="auto">
            <a:xfrm>
              <a:off x="10045" y="4194"/>
              <a:ext cx="1056" cy="287"/>
            </a:xfrm>
            <a:prstGeom prst="roundRect">
              <a:avLst>
                <a:gd name="adj" fmla="val 16667"/>
              </a:avLst>
            </a:prstGeom>
            <a:noFill/>
            <a:ln w="9525">
              <a:noFill/>
              <a:round/>
              <a:headEnd/>
              <a:tailEnd/>
            </a:ln>
          </p:spPr>
          <p:txBody>
            <a:bodyPr wrap="none" lIns="40474" tIns="0" rIns="40474" bIns="0" anchor="ctr">
              <a:prstTxWarp prst="textNoShape">
                <a:avLst/>
              </a:prstTxWarp>
            </a:bodyPr>
            <a:lstStyle/>
            <a:p>
              <a:pPr algn="ctr"/>
              <a:r>
                <a:rPr lang="en-US" sz="800"/>
                <a:t>Atlas</a:t>
              </a:r>
            </a:p>
          </p:txBody>
        </p:sp>
        <p:sp>
          <p:nvSpPr>
            <p:cNvPr id="32848" name="_s1087"/>
            <p:cNvSpPr>
              <a:spLocks noChangeArrowheads="1"/>
            </p:cNvSpPr>
            <p:nvPr/>
          </p:nvSpPr>
          <p:spPr bwMode="auto">
            <a:xfrm>
              <a:off x="11245" y="4194"/>
              <a:ext cx="1056" cy="287"/>
            </a:xfrm>
            <a:prstGeom prst="roundRect">
              <a:avLst>
                <a:gd name="adj" fmla="val 16667"/>
              </a:avLst>
            </a:prstGeom>
            <a:noFill/>
            <a:ln w="9525">
              <a:noFill/>
              <a:round/>
              <a:headEnd/>
              <a:tailEnd/>
            </a:ln>
          </p:spPr>
          <p:txBody>
            <a:bodyPr wrap="none" lIns="40474" tIns="0" rIns="40474" bIns="0" anchor="ctr">
              <a:prstTxWarp prst="textNoShape">
                <a:avLst/>
              </a:prstTxWarp>
            </a:bodyPr>
            <a:lstStyle/>
            <a:p>
              <a:pPr algn="ctr"/>
              <a:r>
                <a:rPr lang="en-US" sz="800"/>
                <a:t>Prometheus</a:t>
              </a:r>
            </a:p>
          </p:txBody>
        </p:sp>
        <p:sp>
          <p:nvSpPr>
            <p:cNvPr id="32849" name="_s1088"/>
            <p:cNvSpPr>
              <a:spLocks noChangeArrowheads="1"/>
            </p:cNvSpPr>
            <p:nvPr/>
          </p:nvSpPr>
          <p:spPr bwMode="auto">
            <a:xfrm>
              <a:off x="12445" y="4194"/>
              <a:ext cx="1056" cy="287"/>
            </a:xfrm>
            <a:prstGeom prst="roundRect">
              <a:avLst>
                <a:gd name="adj" fmla="val 16667"/>
              </a:avLst>
            </a:prstGeom>
            <a:noFill/>
            <a:ln w="9525">
              <a:noFill/>
              <a:round/>
              <a:headEnd/>
              <a:tailEnd/>
            </a:ln>
          </p:spPr>
          <p:txBody>
            <a:bodyPr wrap="none" lIns="40474" tIns="0" rIns="40474" bIns="0" anchor="ctr">
              <a:prstTxWarp prst="textNoShape">
                <a:avLst/>
              </a:prstTxWarp>
            </a:bodyPr>
            <a:lstStyle/>
            <a:p>
              <a:pPr algn="ctr"/>
              <a:r>
                <a:rPr lang="en-US" sz="800"/>
                <a:t>Epimetheus</a:t>
              </a:r>
            </a:p>
          </p:txBody>
        </p:sp>
        <p:sp>
          <p:nvSpPr>
            <p:cNvPr id="32850" name="_s1089"/>
            <p:cNvSpPr>
              <a:spLocks noChangeArrowheads="1"/>
            </p:cNvSpPr>
            <p:nvPr/>
          </p:nvSpPr>
          <p:spPr bwMode="auto">
            <a:xfrm>
              <a:off x="10717" y="4625"/>
              <a:ext cx="864" cy="286"/>
            </a:xfrm>
            <a:prstGeom prst="roundRect">
              <a:avLst>
                <a:gd name="adj" fmla="val 16667"/>
              </a:avLst>
            </a:prstGeom>
            <a:solidFill>
              <a:schemeClr val="accent1">
                <a:alpha val="0"/>
              </a:schemeClr>
            </a:solidFill>
            <a:ln w="9525">
              <a:noFill/>
              <a:round/>
              <a:headEnd/>
              <a:tailEnd/>
            </a:ln>
          </p:spPr>
          <p:txBody>
            <a:bodyPr wrap="none" lIns="40474" tIns="0" rIns="40474" bIns="0" anchor="ctr">
              <a:prstTxWarp prst="textNoShape">
                <a:avLst/>
              </a:prstTxWarp>
            </a:bodyPr>
            <a:lstStyle/>
            <a:p>
              <a:pPr algn="ctr"/>
              <a:r>
                <a:rPr lang="en-US" sz="800"/>
                <a:t>Maia</a:t>
              </a:r>
            </a:p>
            <a:p>
              <a:pPr algn="ctr"/>
              <a:r>
                <a:rPr lang="en-US" sz="800"/>
                <a:t>+</a:t>
              </a:r>
            </a:p>
            <a:p>
              <a:pPr algn="ctr"/>
              <a:r>
                <a:rPr lang="en-US" sz="800"/>
                <a:t>Zeus</a:t>
              </a:r>
            </a:p>
          </p:txBody>
        </p:sp>
        <p:sp>
          <p:nvSpPr>
            <p:cNvPr id="32851" name="_s1090"/>
            <p:cNvSpPr>
              <a:spLocks noChangeArrowheads="1"/>
            </p:cNvSpPr>
            <p:nvPr/>
          </p:nvSpPr>
          <p:spPr bwMode="auto">
            <a:xfrm>
              <a:off x="13117" y="4625"/>
              <a:ext cx="864" cy="287"/>
            </a:xfrm>
            <a:prstGeom prst="roundRect">
              <a:avLst>
                <a:gd name="adj" fmla="val 16667"/>
              </a:avLst>
            </a:prstGeom>
            <a:solidFill>
              <a:schemeClr val="accent1">
                <a:alpha val="0"/>
              </a:schemeClr>
            </a:solidFill>
            <a:ln w="9525">
              <a:noFill/>
              <a:round/>
              <a:headEnd/>
              <a:tailEnd/>
            </a:ln>
          </p:spPr>
          <p:txBody>
            <a:bodyPr wrap="none" lIns="40474" tIns="0" rIns="40474" bIns="0" anchor="ctr">
              <a:prstTxWarp prst="textNoShape">
                <a:avLst/>
              </a:prstTxWarp>
            </a:bodyPr>
            <a:lstStyle/>
            <a:p>
              <a:pPr algn="ctr"/>
              <a:r>
                <a:rPr lang="en-US" sz="800"/>
                <a:t>Dione +</a:t>
              </a:r>
            </a:p>
            <a:p>
              <a:pPr algn="ctr"/>
              <a:r>
                <a:rPr lang="en-US" sz="800"/>
                <a:t>Zeus</a:t>
              </a:r>
            </a:p>
          </p:txBody>
        </p:sp>
        <p:sp>
          <p:nvSpPr>
            <p:cNvPr id="32852" name="_s1091"/>
            <p:cNvSpPr>
              <a:spLocks noChangeArrowheads="1"/>
            </p:cNvSpPr>
            <p:nvPr/>
          </p:nvSpPr>
          <p:spPr bwMode="auto">
            <a:xfrm>
              <a:off x="7645" y="4194"/>
              <a:ext cx="1056" cy="287"/>
            </a:xfrm>
            <a:prstGeom prst="roundRect">
              <a:avLst>
                <a:gd name="adj" fmla="val 16667"/>
              </a:avLst>
            </a:prstGeom>
            <a:noFill/>
            <a:ln w="9525">
              <a:noFill/>
              <a:round/>
              <a:headEnd/>
              <a:tailEnd/>
            </a:ln>
          </p:spPr>
          <p:txBody>
            <a:bodyPr wrap="none" lIns="40474" tIns="0" rIns="40474" bIns="0" anchor="ctr">
              <a:prstTxWarp prst="textNoShape">
                <a:avLst/>
              </a:prstTxWarp>
            </a:bodyPr>
            <a:lstStyle/>
            <a:p>
              <a:pPr algn="ctr"/>
              <a:r>
                <a:rPr lang="en-US" sz="800"/>
                <a:t>Apollo</a:t>
              </a:r>
            </a:p>
          </p:txBody>
        </p:sp>
        <p:sp>
          <p:nvSpPr>
            <p:cNvPr id="32853" name="_s1092"/>
            <p:cNvSpPr>
              <a:spLocks noChangeArrowheads="1"/>
            </p:cNvSpPr>
            <p:nvPr/>
          </p:nvSpPr>
          <p:spPr bwMode="auto">
            <a:xfrm>
              <a:off x="8845" y="4194"/>
              <a:ext cx="1056" cy="287"/>
            </a:xfrm>
            <a:prstGeom prst="roundRect">
              <a:avLst>
                <a:gd name="adj" fmla="val 16667"/>
              </a:avLst>
            </a:prstGeom>
            <a:noFill/>
            <a:ln w="9525">
              <a:noFill/>
              <a:round/>
              <a:headEnd/>
              <a:tailEnd/>
            </a:ln>
          </p:spPr>
          <p:txBody>
            <a:bodyPr wrap="none" lIns="40474" tIns="0" rIns="40474" bIns="0" anchor="ctr">
              <a:prstTxWarp prst="textNoShape">
                <a:avLst/>
              </a:prstTxWarp>
            </a:bodyPr>
            <a:lstStyle/>
            <a:p>
              <a:pPr algn="ctr"/>
              <a:r>
                <a:rPr lang="en-US" sz="800"/>
                <a:t>Artemis</a:t>
              </a:r>
            </a:p>
            <a:p>
              <a:pPr algn="ctr"/>
              <a:r>
                <a:rPr lang="en-US" sz="800" i="1"/>
                <a:t>(Diana)</a:t>
              </a:r>
            </a:p>
          </p:txBody>
        </p:sp>
        <p:sp>
          <p:nvSpPr>
            <p:cNvPr id="32854" name="_s1093"/>
            <p:cNvSpPr>
              <a:spLocks noChangeArrowheads="1"/>
            </p:cNvSpPr>
            <p:nvPr/>
          </p:nvSpPr>
          <p:spPr bwMode="auto">
            <a:xfrm>
              <a:off x="10718" y="5055"/>
              <a:ext cx="863" cy="287"/>
            </a:xfrm>
            <a:prstGeom prst="roundRect">
              <a:avLst>
                <a:gd name="adj" fmla="val 16667"/>
              </a:avLst>
            </a:prstGeom>
            <a:solidFill>
              <a:schemeClr val="accent1">
                <a:alpha val="0"/>
              </a:schemeClr>
            </a:solidFill>
            <a:ln w="9525">
              <a:noFill/>
              <a:round/>
              <a:headEnd/>
              <a:tailEnd/>
            </a:ln>
          </p:spPr>
          <p:txBody>
            <a:bodyPr wrap="none" lIns="40474" tIns="0" rIns="40474" bIns="0" anchor="ctr">
              <a:prstTxWarp prst="textNoShape">
                <a:avLst/>
              </a:prstTxWarp>
            </a:bodyPr>
            <a:lstStyle/>
            <a:p>
              <a:pPr algn="ctr"/>
              <a:r>
                <a:rPr lang="en-US" sz="800"/>
                <a:t>Hermes</a:t>
              </a:r>
            </a:p>
            <a:p>
              <a:pPr algn="ctr"/>
              <a:r>
                <a:rPr lang="en-US" sz="800" i="1"/>
                <a:t>(Mercury)</a:t>
              </a:r>
            </a:p>
          </p:txBody>
        </p:sp>
        <p:sp>
          <p:nvSpPr>
            <p:cNvPr id="32855" name="_s1094"/>
            <p:cNvSpPr>
              <a:spLocks noChangeArrowheads="1"/>
            </p:cNvSpPr>
            <p:nvPr/>
          </p:nvSpPr>
          <p:spPr bwMode="auto">
            <a:xfrm>
              <a:off x="13118" y="5056"/>
              <a:ext cx="863" cy="287"/>
            </a:xfrm>
            <a:prstGeom prst="roundRect">
              <a:avLst>
                <a:gd name="adj" fmla="val 16667"/>
              </a:avLst>
            </a:prstGeom>
            <a:solidFill>
              <a:schemeClr val="accent1">
                <a:alpha val="0"/>
              </a:schemeClr>
            </a:solidFill>
            <a:ln w="9525">
              <a:noFill/>
              <a:round/>
              <a:headEnd/>
              <a:tailEnd/>
            </a:ln>
          </p:spPr>
          <p:txBody>
            <a:bodyPr wrap="none" lIns="40474" tIns="0" rIns="40474" bIns="0" anchor="ctr">
              <a:prstTxWarp prst="textNoShape">
                <a:avLst/>
              </a:prstTxWarp>
            </a:bodyPr>
            <a:lstStyle/>
            <a:p>
              <a:pPr algn="ctr"/>
              <a:r>
                <a:rPr lang="en-US" sz="800"/>
                <a:t>Aphrodite</a:t>
              </a:r>
            </a:p>
            <a:p>
              <a:pPr algn="ctr"/>
              <a:r>
                <a:rPr lang="en-US" sz="800" i="1"/>
                <a:t>(Venus)</a:t>
              </a:r>
            </a:p>
          </p:txBody>
        </p:sp>
      </p:grpSp>
      <p:pic>
        <p:nvPicPr>
          <p:cNvPr id="32773" name="Picture 72" descr="Athena_Lemnia"/>
          <p:cNvPicPr>
            <a:picLocks noChangeAspect="1" noChangeArrowheads="1"/>
          </p:cNvPicPr>
          <p:nvPr/>
        </p:nvPicPr>
        <p:blipFill>
          <a:blip r:embed="rId3"/>
          <a:srcRect t="7338" b="16429"/>
          <a:stretch>
            <a:fillRect/>
          </a:stretch>
        </p:blipFill>
        <p:spPr bwMode="auto">
          <a:xfrm>
            <a:off x="1447800" y="4230688"/>
            <a:ext cx="573088" cy="638175"/>
          </a:xfrm>
          <a:prstGeom prst="rect">
            <a:avLst/>
          </a:prstGeom>
          <a:noFill/>
          <a:ln w="9525">
            <a:noFill/>
            <a:miter lim="800000"/>
            <a:headEnd/>
            <a:tailEnd/>
          </a:ln>
        </p:spPr>
      </p:pic>
      <p:pic>
        <p:nvPicPr>
          <p:cNvPr id="32774" name="Picture 73" descr="Artemis"/>
          <p:cNvPicPr>
            <a:picLocks noChangeAspect="1" noChangeArrowheads="1"/>
          </p:cNvPicPr>
          <p:nvPr/>
        </p:nvPicPr>
        <p:blipFill>
          <a:blip r:embed="rId4"/>
          <a:srcRect/>
          <a:stretch>
            <a:fillRect/>
          </a:stretch>
        </p:blipFill>
        <p:spPr bwMode="auto">
          <a:xfrm>
            <a:off x="5443538" y="4846638"/>
            <a:ext cx="558800" cy="882650"/>
          </a:xfrm>
          <a:prstGeom prst="rect">
            <a:avLst/>
          </a:prstGeom>
          <a:noFill/>
          <a:ln w="9525">
            <a:noFill/>
            <a:miter lim="800000"/>
            <a:headEnd/>
            <a:tailEnd/>
          </a:ln>
        </p:spPr>
      </p:pic>
      <p:pic>
        <p:nvPicPr>
          <p:cNvPr id="32775" name="Picture 74" descr="Atlas"/>
          <p:cNvPicPr>
            <a:picLocks noChangeAspect="1" noChangeArrowheads="1"/>
          </p:cNvPicPr>
          <p:nvPr/>
        </p:nvPicPr>
        <p:blipFill>
          <a:blip r:embed="rId5"/>
          <a:srcRect/>
          <a:stretch>
            <a:fillRect/>
          </a:stretch>
        </p:blipFill>
        <p:spPr bwMode="auto">
          <a:xfrm>
            <a:off x="6019800" y="4476750"/>
            <a:ext cx="292100" cy="457200"/>
          </a:xfrm>
          <a:prstGeom prst="rect">
            <a:avLst/>
          </a:prstGeom>
          <a:noFill/>
          <a:ln w="9525">
            <a:noFill/>
            <a:miter lim="800000"/>
            <a:headEnd/>
            <a:tailEnd/>
          </a:ln>
        </p:spPr>
      </p:pic>
      <p:pic>
        <p:nvPicPr>
          <p:cNvPr id="32776" name="Picture 75" descr="HebeSmall"/>
          <p:cNvPicPr>
            <a:picLocks noChangeAspect="1" noChangeArrowheads="1"/>
          </p:cNvPicPr>
          <p:nvPr/>
        </p:nvPicPr>
        <p:blipFill>
          <a:blip r:embed="rId6"/>
          <a:srcRect/>
          <a:stretch>
            <a:fillRect/>
          </a:stretch>
        </p:blipFill>
        <p:spPr bwMode="auto">
          <a:xfrm>
            <a:off x="2754313" y="5456238"/>
            <a:ext cx="609600" cy="609600"/>
          </a:xfrm>
          <a:prstGeom prst="rect">
            <a:avLst/>
          </a:prstGeom>
          <a:noFill/>
          <a:ln w="9525">
            <a:noFill/>
            <a:miter lim="800000"/>
            <a:headEnd/>
            <a:tailEnd/>
          </a:ln>
        </p:spPr>
      </p:pic>
      <p:pic>
        <p:nvPicPr>
          <p:cNvPr id="32777" name="Picture 76" descr="ares"/>
          <p:cNvPicPr>
            <a:picLocks noChangeAspect="1" noChangeArrowheads="1"/>
          </p:cNvPicPr>
          <p:nvPr/>
        </p:nvPicPr>
        <p:blipFill>
          <a:blip r:embed="rId7"/>
          <a:srcRect/>
          <a:stretch>
            <a:fillRect/>
          </a:stretch>
        </p:blipFill>
        <p:spPr bwMode="auto">
          <a:xfrm>
            <a:off x="2049463" y="5434013"/>
            <a:ext cx="409575" cy="685800"/>
          </a:xfrm>
          <a:prstGeom prst="rect">
            <a:avLst/>
          </a:prstGeom>
          <a:noFill/>
          <a:ln w="9525">
            <a:noFill/>
            <a:miter lim="800000"/>
            <a:headEnd/>
            <a:tailEnd/>
          </a:ln>
        </p:spPr>
      </p:pic>
      <p:pic>
        <p:nvPicPr>
          <p:cNvPr id="32778" name="Picture 77"/>
          <p:cNvPicPr>
            <a:picLocks noChangeAspect="1" noChangeArrowheads="1"/>
          </p:cNvPicPr>
          <p:nvPr/>
        </p:nvPicPr>
        <p:blipFill>
          <a:blip r:embed="rId8"/>
          <a:srcRect/>
          <a:stretch>
            <a:fillRect/>
          </a:stretch>
        </p:blipFill>
        <p:spPr bwMode="auto">
          <a:xfrm>
            <a:off x="6553200" y="6075363"/>
            <a:ext cx="723900" cy="558800"/>
          </a:xfrm>
          <a:prstGeom prst="rect">
            <a:avLst/>
          </a:prstGeom>
          <a:noFill/>
          <a:ln w="9525">
            <a:noFill/>
            <a:miter lim="800000"/>
            <a:headEnd/>
            <a:tailEnd/>
          </a:ln>
        </p:spPr>
      </p:pic>
      <p:pic>
        <p:nvPicPr>
          <p:cNvPr id="32779" name="Picture 78" descr="aphrodite"/>
          <p:cNvPicPr>
            <a:picLocks noChangeAspect="1" noChangeArrowheads="1"/>
          </p:cNvPicPr>
          <p:nvPr/>
        </p:nvPicPr>
        <p:blipFill>
          <a:blip r:embed="rId9"/>
          <a:srcRect/>
          <a:stretch>
            <a:fillRect/>
          </a:stretch>
        </p:blipFill>
        <p:spPr bwMode="auto">
          <a:xfrm>
            <a:off x="8242300" y="6075363"/>
            <a:ext cx="406400" cy="533400"/>
          </a:xfrm>
          <a:prstGeom prst="rect">
            <a:avLst/>
          </a:prstGeom>
          <a:noFill/>
          <a:ln w="9525">
            <a:noFill/>
            <a:miter lim="800000"/>
            <a:headEnd/>
            <a:tailEnd/>
          </a:ln>
        </p:spPr>
      </p:pic>
      <p:pic>
        <p:nvPicPr>
          <p:cNvPr id="32780" name="Picture 79" descr="persephone en hades"/>
          <p:cNvPicPr>
            <a:picLocks noChangeAspect="1" noChangeArrowheads="1"/>
          </p:cNvPicPr>
          <p:nvPr/>
        </p:nvPicPr>
        <p:blipFill>
          <a:blip r:embed="rId10"/>
          <a:srcRect/>
          <a:stretch>
            <a:fillRect/>
          </a:stretch>
        </p:blipFill>
        <p:spPr bwMode="auto">
          <a:xfrm>
            <a:off x="4092575" y="4810125"/>
            <a:ext cx="415925" cy="857250"/>
          </a:xfrm>
          <a:prstGeom prst="rect">
            <a:avLst/>
          </a:prstGeom>
          <a:noFill/>
          <a:ln w="9525">
            <a:noFill/>
            <a:miter lim="800000"/>
            <a:headEnd/>
            <a:tailEnd/>
          </a:ln>
        </p:spPr>
      </p:pic>
      <p:pic>
        <p:nvPicPr>
          <p:cNvPr id="32781" name="Picture 80" descr="Hephaistos"/>
          <p:cNvPicPr>
            <a:picLocks noChangeAspect="1" noChangeArrowheads="1"/>
          </p:cNvPicPr>
          <p:nvPr/>
        </p:nvPicPr>
        <p:blipFill>
          <a:blip r:embed="rId11"/>
          <a:srcRect/>
          <a:stretch>
            <a:fillRect/>
          </a:stretch>
        </p:blipFill>
        <p:spPr bwMode="auto">
          <a:xfrm>
            <a:off x="3505200" y="5467350"/>
            <a:ext cx="527050" cy="609600"/>
          </a:xfrm>
          <a:prstGeom prst="rect">
            <a:avLst/>
          </a:prstGeom>
          <a:noFill/>
          <a:ln w="9525">
            <a:noFill/>
            <a:miter lim="800000"/>
            <a:headEnd/>
            <a:tailEnd/>
          </a:ln>
        </p:spPr>
      </p:pic>
      <p:pic>
        <p:nvPicPr>
          <p:cNvPr id="32782" name="Picture 81" descr="apollo"/>
          <p:cNvPicPr>
            <a:picLocks noChangeAspect="1" noChangeArrowheads="1"/>
          </p:cNvPicPr>
          <p:nvPr/>
        </p:nvPicPr>
        <p:blipFill>
          <a:blip r:embed="rId12"/>
          <a:srcRect/>
          <a:stretch>
            <a:fillRect/>
          </a:stretch>
        </p:blipFill>
        <p:spPr bwMode="auto">
          <a:xfrm>
            <a:off x="4659313" y="4760913"/>
            <a:ext cx="663575" cy="762000"/>
          </a:xfrm>
          <a:prstGeom prst="rect">
            <a:avLst/>
          </a:prstGeom>
          <a:noFill/>
          <a:ln w="9525">
            <a:noFill/>
            <a:miter lim="800000"/>
            <a:headEnd/>
            <a:tailEnd/>
          </a:ln>
        </p:spPr>
      </p:pic>
      <p:pic>
        <p:nvPicPr>
          <p:cNvPr id="32783" name="Picture 82" descr="prometheus"/>
          <p:cNvPicPr>
            <a:picLocks noChangeAspect="1" noChangeArrowheads="1"/>
          </p:cNvPicPr>
          <p:nvPr/>
        </p:nvPicPr>
        <p:blipFill>
          <a:blip r:embed="rId13"/>
          <a:srcRect/>
          <a:stretch>
            <a:fillRect/>
          </a:stretch>
        </p:blipFill>
        <p:spPr bwMode="auto">
          <a:xfrm>
            <a:off x="7077075" y="4794250"/>
            <a:ext cx="488950" cy="762000"/>
          </a:xfrm>
          <a:prstGeom prst="rect">
            <a:avLst/>
          </a:prstGeom>
          <a:noFill/>
          <a:ln w="9525">
            <a:noFill/>
            <a:miter lim="800000"/>
            <a:headEnd/>
            <a:tailEnd/>
          </a:ln>
        </p:spPr>
      </p:pic>
      <p:cxnSp>
        <p:nvCxnSpPr>
          <p:cNvPr id="83" name="Straight Connector 82"/>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pic>
        <p:nvPicPr>
          <p:cNvPr id="32785" name="Picture 8" descr="greek_trireme"/>
          <p:cNvPicPr>
            <a:picLocks noChangeAspect="1" noChangeArrowheads="1"/>
          </p:cNvPicPr>
          <p:nvPr/>
        </p:nvPicPr>
        <p:blipFill>
          <a:blip r:embed="rId14"/>
          <a:srcRect/>
          <a:stretch>
            <a:fillRect/>
          </a:stretch>
        </p:blipFill>
        <p:spPr bwMode="auto">
          <a:xfrm>
            <a:off x="7597775" y="214313"/>
            <a:ext cx="1165225" cy="874712"/>
          </a:xfrm>
          <a:prstGeom prst="rect">
            <a:avLst/>
          </a:prstGeom>
          <a:noFill/>
          <a:ln w="9525">
            <a:noFill/>
            <a:miter lim="800000"/>
            <a:headEnd/>
            <a:tailEnd/>
          </a:ln>
        </p:spPr>
      </p:pic>
      <p:sp>
        <p:nvSpPr>
          <p:cNvPr id="32786" name="Rectangle 23"/>
          <p:cNvSpPr>
            <a:spLocks noChangeArrowheads="1"/>
          </p:cNvSpPr>
          <p:nvPr/>
        </p:nvSpPr>
        <p:spPr bwMode="auto">
          <a:xfrm>
            <a:off x="906463" y="539750"/>
            <a:ext cx="6607175" cy="534988"/>
          </a:xfrm>
          <a:prstGeom prst="rect">
            <a:avLst/>
          </a:prstGeom>
          <a:noFill/>
          <a:ln w="9525">
            <a:noFill/>
            <a:miter lim="800000"/>
            <a:headEnd/>
            <a:tailEnd/>
          </a:ln>
        </p:spPr>
        <p:txBody>
          <a:bodyPr>
            <a:prstTxWarp prst="textNoShape">
              <a:avLst/>
            </a:prstTxWarp>
            <a:spAutoFit/>
          </a:bodyPr>
          <a:lstStyle/>
          <a:p>
            <a:pPr algn="ctr">
              <a:lnSpc>
                <a:spcPct val="90000"/>
              </a:lnSpc>
            </a:pPr>
            <a:r>
              <a:rPr lang="en-US" sz="3200" b="1">
                <a:solidFill>
                  <a:srgbClr val="600000"/>
                </a:solidFill>
                <a:latin typeface="Verdana" charset="0"/>
              </a:rPr>
              <a:t>The Gods</a:t>
            </a:r>
          </a:p>
        </p:txBody>
      </p:sp>
      <p:pic>
        <p:nvPicPr>
          <p:cNvPr id="32787" name="Picture 89" descr="poseidon CA.png"/>
          <p:cNvPicPr>
            <a:picLocks noChangeAspect="1"/>
          </p:cNvPicPr>
          <p:nvPr/>
        </p:nvPicPr>
        <p:blipFill>
          <a:blip r:embed="rId15"/>
          <a:srcRect/>
          <a:stretch>
            <a:fillRect/>
          </a:stretch>
        </p:blipFill>
        <p:spPr bwMode="auto">
          <a:xfrm>
            <a:off x="2119313" y="4164013"/>
            <a:ext cx="346075" cy="633412"/>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pic>
        <p:nvPicPr>
          <p:cNvPr id="33796" name="Picture 8" descr="greek_trireme"/>
          <p:cNvPicPr>
            <a:picLocks noChangeAspect="1" noChangeArrowheads="1"/>
          </p:cNvPicPr>
          <p:nvPr/>
        </p:nvPicPr>
        <p:blipFill>
          <a:blip r:embed="rId2"/>
          <a:srcRect/>
          <a:stretch>
            <a:fillRect/>
          </a:stretch>
        </p:blipFill>
        <p:spPr bwMode="auto">
          <a:xfrm>
            <a:off x="7597775" y="214313"/>
            <a:ext cx="1165225" cy="874712"/>
          </a:xfrm>
          <a:prstGeom prst="rect">
            <a:avLst/>
          </a:prstGeom>
          <a:noFill/>
          <a:ln w="9525">
            <a:noFill/>
            <a:miter lim="800000"/>
            <a:headEnd/>
            <a:tailEnd/>
          </a:ln>
        </p:spPr>
      </p:pic>
      <p:sp>
        <p:nvSpPr>
          <p:cNvPr id="33797" name="Rectangle 23"/>
          <p:cNvSpPr>
            <a:spLocks noChangeArrowheads="1"/>
          </p:cNvSpPr>
          <p:nvPr/>
        </p:nvSpPr>
        <p:spPr bwMode="auto">
          <a:xfrm>
            <a:off x="862013" y="174625"/>
            <a:ext cx="6607175" cy="977900"/>
          </a:xfrm>
          <a:prstGeom prst="rect">
            <a:avLst/>
          </a:prstGeom>
          <a:noFill/>
          <a:ln w="9525">
            <a:noFill/>
            <a:miter lim="800000"/>
            <a:headEnd/>
            <a:tailEnd/>
          </a:ln>
        </p:spPr>
        <p:txBody>
          <a:bodyPr>
            <a:prstTxWarp prst="textNoShape">
              <a:avLst/>
            </a:prstTxWarp>
            <a:spAutoFit/>
          </a:bodyPr>
          <a:lstStyle/>
          <a:p>
            <a:pPr algn="ctr">
              <a:lnSpc>
                <a:spcPct val="90000"/>
              </a:lnSpc>
            </a:pPr>
            <a:r>
              <a:rPr lang="en-US" sz="3200" b="1">
                <a:solidFill>
                  <a:srgbClr val="600000"/>
                </a:solidFill>
                <a:latin typeface="Verdana" charset="0"/>
              </a:rPr>
              <a:t>Greek Religion versus Literature</a:t>
            </a:r>
          </a:p>
        </p:txBody>
      </p:sp>
      <p:sp>
        <p:nvSpPr>
          <p:cNvPr id="14" name="Rectangle 3"/>
          <p:cNvSpPr>
            <a:spLocks noGrp="1" noChangeArrowheads="1"/>
          </p:cNvSpPr>
          <p:nvPr>
            <p:ph type="body" idx="1"/>
          </p:nvPr>
        </p:nvSpPr>
        <p:spPr>
          <a:xfrm>
            <a:off x="3657600" y="1916113"/>
            <a:ext cx="5084763" cy="3929062"/>
          </a:xfrm>
        </p:spPr>
        <p:txBody>
          <a:bodyPr/>
          <a:lstStyle/>
          <a:p>
            <a:pPr marL="0" eaLnBrk="1" hangingPunct="1">
              <a:buFontTx/>
              <a:buNone/>
            </a:pPr>
            <a:r>
              <a:rPr lang="en-US" sz="2600">
                <a:latin typeface="Georgia" charset="0"/>
                <a:ea typeface="ＭＳ Ｐゴシック" charset="-128"/>
                <a:cs typeface="ＭＳ Ｐゴシック" charset="-128"/>
              </a:rPr>
              <a:t>Greek religion did not have a god that acted in the “true” method of living.</a:t>
            </a:r>
          </a:p>
          <a:p>
            <a:pPr marL="0" eaLnBrk="1" hangingPunct="1"/>
            <a:endParaRPr lang="en-US" sz="800">
              <a:latin typeface="Georgia" charset="0"/>
              <a:ea typeface="ＭＳ Ｐゴシック" charset="-128"/>
              <a:cs typeface="ＭＳ Ｐゴシック" charset="-128"/>
            </a:endParaRPr>
          </a:p>
          <a:p>
            <a:pPr marL="0" eaLnBrk="1" hangingPunct="1">
              <a:buFontTx/>
              <a:buNone/>
            </a:pPr>
            <a:r>
              <a:rPr lang="en-US" sz="2600">
                <a:latin typeface="Georgia" charset="0"/>
                <a:ea typeface="ＭＳ Ｐゴシック" charset="-128"/>
                <a:cs typeface="ＭＳ Ｐゴシック" charset="-128"/>
              </a:rPr>
              <a:t>Greeks adopted the lifestyle of the Homeric heroes as their standard.</a:t>
            </a:r>
          </a:p>
          <a:p>
            <a:pPr marL="0" eaLnBrk="1" hangingPunct="1">
              <a:buFontTx/>
              <a:buNone/>
            </a:pPr>
            <a:endParaRPr lang="en-US" sz="600">
              <a:latin typeface="Georgia" charset="0"/>
              <a:ea typeface="ＭＳ Ｐゴシック" charset="-128"/>
              <a:cs typeface="ＭＳ Ｐゴシック" charset="-128"/>
            </a:endParaRPr>
          </a:p>
          <a:p>
            <a:pPr lvl="1" eaLnBrk="1" hangingPunct="1">
              <a:buFontTx/>
              <a:buNone/>
            </a:pPr>
            <a:r>
              <a:rPr lang="en-US" sz="2600">
                <a:latin typeface="Georgia" charset="0"/>
              </a:rPr>
              <a:t>   Homer’s works became the “scriptures” of the Greeks.</a:t>
            </a:r>
          </a:p>
          <a:p>
            <a:pPr marL="0" eaLnBrk="1" hangingPunct="1">
              <a:buFontTx/>
              <a:buNone/>
            </a:pPr>
            <a:endParaRPr lang="en-US">
              <a:ea typeface="ＭＳ Ｐゴシック" charset="-128"/>
              <a:cs typeface="ＭＳ Ｐゴシック" charset="-128"/>
            </a:endParaRPr>
          </a:p>
        </p:txBody>
      </p:sp>
      <p:pic>
        <p:nvPicPr>
          <p:cNvPr id="33799" name="Picture 14" descr="greek gods CA.jpg"/>
          <p:cNvPicPr>
            <a:picLocks noChangeAspect="1"/>
          </p:cNvPicPr>
          <p:nvPr/>
        </p:nvPicPr>
        <p:blipFill>
          <a:blip r:embed="rId3"/>
          <a:srcRect l="2382" t="5180" r="2798" b="3612"/>
          <a:stretch>
            <a:fillRect/>
          </a:stretch>
        </p:blipFill>
        <p:spPr bwMode="auto">
          <a:xfrm>
            <a:off x="495300" y="1608138"/>
            <a:ext cx="2986088" cy="2203450"/>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33800" name="Picture 15" descr="Iliad cover GI.jpg"/>
          <p:cNvPicPr>
            <a:picLocks noChangeAspect="1"/>
          </p:cNvPicPr>
          <p:nvPr/>
        </p:nvPicPr>
        <p:blipFill>
          <a:blip r:embed="rId4"/>
          <a:srcRect/>
          <a:stretch>
            <a:fillRect/>
          </a:stretch>
        </p:blipFill>
        <p:spPr bwMode="auto">
          <a:xfrm>
            <a:off x="857250" y="3987800"/>
            <a:ext cx="1509713" cy="2295525"/>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17" name="Picture 16" descr="Odysses CA.jpg"/>
          <p:cNvPicPr>
            <a:picLocks noChangeAspect="1"/>
          </p:cNvPicPr>
          <p:nvPr/>
        </p:nvPicPr>
        <p:blipFill>
          <a:blip r:embed="rId5"/>
          <a:srcRect/>
          <a:stretch>
            <a:fillRect/>
          </a:stretch>
        </p:blipFill>
        <p:spPr bwMode="auto">
          <a:xfrm>
            <a:off x="2160588" y="4230688"/>
            <a:ext cx="1316037" cy="1801812"/>
          </a:xfrm>
          <a:prstGeom prst="rect">
            <a:avLst/>
          </a:prstGeom>
          <a:noFill/>
          <a:ln w="9525">
            <a:noFill/>
            <a:miter lim="800000"/>
            <a:headEnd/>
            <a:tailEnd/>
          </a:ln>
          <a:effectLst>
            <a:outerShdw blurRad="63500" dist="38100" dir="2700000" algn="tl" rotWithShape="0">
              <a:srgbClr val="000000">
                <a:alpha val="39998"/>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fade">
                                      <p:cBhvr>
                                        <p:cTn id="7" dur="1000"/>
                                        <p:tgtEl>
                                          <p:spTgt spid="337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10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1000"/>
                                        <p:tgtEl>
                                          <p:spTgt spid="1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4" end="4"/>
                                            </p:txEl>
                                          </p:spTgt>
                                        </p:tgtEl>
                                        <p:attrNameLst>
                                          <p:attrName>style.visibility</p:attrName>
                                        </p:attrNameLst>
                                      </p:cBhvr>
                                      <p:to>
                                        <p:strVal val="visible"/>
                                      </p:to>
                                    </p:set>
                                    <p:animEffect transition="in" filter="fade">
                                      <p:cBhvr>
                                        <p:cTn id="18" dur="1000"/>
                                        <p:tgtEl>
                                          <p:spTgt spid="1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3800"/>
                                        </p:tgtEl>
                                        <p:attrNameLst>
                                          <p:attrName>style.visibility</p:attrName>
                                        </p:attrNameLst>
                                      </p:cBhvr>
                                      <p:to>
                                        <p:strVal val="visible"/>
                                      </p:to>
                                    </p:set>
                                    <p:animEffect transition="in" filter="fade">
                                      <p:cBhvr>
                                        <p:cTn id="21" dur="1000"/>
                                        <p:tgtEl>
                                          <p:spTgt spid="33800"/>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pic>
        <p:nvPicPr>
          <p:cNvPr id="34820" name="Picture 8" descr="greek_trireme"/>
          <p:cNvPicPr>
            <a:picLocks noChangeAspect="1" noChangeArrowheads="1"/>
          </p:cNvPicPr>
          <p:nvPr/>
        </p:nvPicPr>
        <p:blipFill>
          <a:blip r:embed="rId2"/>
          <a:srcRect/>
          <a:stretch>
            <a:fillRect/>
          </a:stretch>
        </p:blipFill>
        <p:spPr bwMode="auto">
          <a:xfrm>
            <a:off x="7597775" y="214313"/>
            <a:ext cx="1165225" cy="874712"/>
          </a:xfrm>
          <a:prstGeom prst="rect">
            <a:avLst/>
          </a:prstGeom>
          <a:noFill/>
          <a:ln w="9525">
            <a:noFill/>
            <a:miter lim="800000"/>
            <a:headEnd/>
            <a:tailEnd/>
          </a:ln>
        </p:spPr>
      </p:pic>
      <p:pic>
        <p:nvPicPr>
          <p:cNvPr id="33799" name="Picture 14" descr="greek gods CA.jpg"/>
          <p:cNvPicPr>
            <a:picLocks noChangeAspect="1"/>
          </p:cNvPicPr>
          <p:nvPr/>
        </p:nvPicPr>
        <p:blipFill>
          <a:blip r:embed="rId3"/>
          <a:srcRect l="2382" t="5180" r="2798" b="3612"/>
          <a:stretch>
            <a:fillRect/>
          </a:stretch>
        </p:blipFill>
        <p:spPr bwMode="auto">
          <a:xfrm>
            <a:off x="495300" y="1608138"/>
            <a:ext cx="2986088" cy="2203450"/>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33800" name="Picture 15" descr="Iliad cover GI.jpg"/>
          <p:cNvPicPr>
            <a:picLocks noChangeAspect="1"/>
          </p:cNvPicPr>
          <p:nvPr/>
        </p:nvPicPr>
        <p:blipFill>
          <a:blip r:embed="rId4"/>
          <a:srcRect/>
          <a:stretch>
            <a:fillRect/>
          </a:stretch>
        </p:blipFill>
        <p:spPr bwMode="auto">
          <a:xfrm>
            <a:off x="857250" y="3987800"/>
            <a:ext cx="1509713" cy="2295525"/>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17" name="Picture 16" descr="Odysses CA.jpg"/>
          <p:cNvPicPr>
            <a:picLocks noChangeAspect="1"/>
          </p:cNvPicPr>
          <p:nvPr/>
        </p:nvPicPr>
        <p:blipFill>
          <a:blip r:embed="rId5"/>
          <a:srcRect/>
          <a:stretch>
            <a:fillRect/>
          </a:stretch>
        </p:blipFill>
        <p:spPr bwMode="auto">
          <a:xfrm>
            <a:off x="2160588" y="4230688"/>
            <a:ext cx="1316037" cy="1801812"/>
          </a:xfrm>
          <a:prstGeom prst="rect">
            <a:avLst/>
          </a:prstGeom>
          <a:noFill/>
          <a:ln w="9525">
            <a:noFill/>
            <a:miter lim="800000"/>
            <a:headEnd/>
            <a:tailEnd/>
          </a:ln>
          <a:effectLst>
            <a:outerShdw blurRad="63500" dist="38100" dir="2700000" algn="tl" rotWithShape="0">
              <a:srgbClr val="000000">
                <a:alpha val="39998"/>
              </a:srgbClr>
            </a:outerShdw>
          </a:effectLst>
        </p:spPr>
      </p:pic>
      <p:sp>
        <p:nvSpPr>
          <p:cNvPr id="13" name="Rectangle 12"/>
          <p:cNvSpPr>
            <a:spLocks noChangeArrowheads="1"/>
          </p:cNvSpPr>
          <p:nvPr/>
        </p:nvSpPr>
        <p:spPr bwMode="auto">
          <a:xfrm>
            <a:off x="3752850" y="2287588"/>
            <a:ext cx="5157788" cy="2522537"/>
          </a:xfrm>
          <a:prstGeom prst="rect">
            <a:avLst/>
          </a:prstGeom>
          <a:noFill/>
          <a:ln w="9525">
            <a:noFill/>
            <a:miter lim="800000"/>
            <a:headEnd/>
            <a:tailEnd/>
          </a:ln>
        </p:spPr>
        <p:txBody>
          <a:bodyPr>
            <a:prstTxWarp prst="textNoShape">
              <a:avLst/>
            </a:prstTxWarp>
            <a:spAutoFit/>
          </a:bodyPr>
          <a:lstStyle/>
          <a:p>
            <a:pPr algn="ctr"/>
            <a:r>
              <a:rPr lang="en-US" sz="3000" b="1">
                <a:solidFill>
                  <a:srgbClr val="0070C0"/>
                </a:solidFill>
                <a:latin typeface="Georgia" charset="0"/>
              </a:rPr>
              <a:t>Discussion</a:t>
            </a:r>
          </a:p>
          <a:p>
            <a:pPr algn="ctr"/>
            <a:endParaRPr lang="en-US" sz="800" b="1">
              <a:solidFill>
                <a:srgbClr val="0070C0"/>
              </a:solidFill>
              <a:latin typeface="Georgia" charset="0"/>
            </a:endParaRPr>
          </a:p>
          <a:p>
            <a:r>
              <a:rPr lang="en-US" sz="3000" b="1">
                <a:solidFill>
                  <a:srgbClr val="0070C0"/>
                </a:solidFill>
                <a:latin typeface="Georgia" charset="0"/>
              </a:rPr>
              <a:t>Do we have non-religious books today that are “scriptural” for some people?</a:t>
            </a:r>
          </a:p>
        </p:txBody>
      </p:sp>
      <p:sp>
        <p:nvSpPr>
          <p:cNvPr id="34825" name="Rectangle 23"/>
          <p:cNvSpPr>
            <a:spLocks noChangeArrowheads="1"/>
          </p:cNvSpPr>
          <p:nvPr/>
        </p:nvSpPr>
        <p:spPr bwMode="auto">
          <a:xfrm>
            <a:off x="862013" y="174625"/>
            <a:ext cx="6607175" cy="977900"/>
          </a:xfrm>
          <a:prstGeom prst="rect">
            <a:avLst/>
          </a:prstGeom>
          <a:noFill/>
          <a:ln w="9525">
            <a:noFill/>
            <a:miter lim="800000"/>
            <a:headEnd/>
            <a:tailEnd/>
          </a:ln>
        </p:spPr>
        <p:txBody>
          <a:bodyPr>
            <a:prstTxWarp prst="textNoShape">
              <a:avLst/>
            </a:prstTxWarp>
            <a:spAutoFit/>
          </a:bodyPr>
          <a:lstStyle/>
          <a:p>
            <a:pPr algn="ctr">
              <a:lnSpc>
                <a:spcPct val="90000"/>
              </a:lnSpc>
            </a:pPr>
            <a:r>
              <a:rPr lang="en-US" sz="3200" b="1">
                <a:solidFill>
                  <a:srgbClr val="600000"/>
                </a:solidFill>
                <a:latin typeface="Verdana" charset="0"/>
              </a:rPr>
              <a:t>Greek Religion versus Literature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pic>
        <p:nvPicPr>
          <p:cNvPr id="35844" name="Picture 8" descr="greek_trireme"/>
          <p:cNvPicPr>
            <a:picLocks noChangeAspect="1" noChangeArrowheads="1"/>
          </p:cNvPicPr>
          <p:nvPr/>
        </p:nvPicPr>
        <p:blipFill>
          <a:blip r:embed="rId2"/>
          <a:srcRect/>
          <a:stretch>
            <a:fillRect/>
          </a:stretch>
        </p:blipFill>
        <p:spPr bwMode="auto">
          <a:xfrm>
            <a:off x="7597775" y="214313"/>
            <a:ext cx="1165225" cy="874712"/>
          </a:xfrm>
          <a:prstGeom prst="rect">
            <a:avLst/>
          </a:prstGeom>
          <a:noFill/>
          <a:ln w="9525">
            <a:noFill/>
            <a:miter lim="800000"/>
            <a:headEnd/>
            <a:tailEnd/>
          </a:ln>
        </p:spPr>
      </p:pic>
      <p:sp>
        <p:nvSpPr>
          <p:cNvPr id="35845" name="Rectangle 23"/>
          <p:cNvSpPr>
            <a:spLocks noChangeArrowheads="1"/>
          </p:cNvSpPr>
          <p:nvPr/>
        </p:nvSpPr>
        <p:spPr bwMode="auto">
          <a:xfrm>
            <a:off x="884238" y="539750"/>
            <a:ext cx="6607175" cy="534988"/>
          </a:xfrm>
          <a:prstGeom prst="rect">
            <a:avLst/>
          </a:prstGeom>
          <a:noFill/>
          <a:ln w="9525">
            <a:noFill/>
            <a:miter lim="800000"/>
            <a:headEnd/>
            <a:tailEnd/>
          </a:ln>
        </p:spPr>
        <p:txBody>
          <a:bodyPr>
            <a:prstTxWarp prst="textNoShape">
              <a:avLst/>
            </a:prstTxWarp>
            <a:spAutoFit/>
          </a:bodyPr>
          <a:lstStyle/>
          <a:p>
            <a:pPr algn="ctr">
              <a:lnSpc>
                <a:spcPct val="90000"/>
              </a:lnSpc>
            </a:pPr>
            <a:r>
              <a:rPr lang="en-US" sz="3200" b="1">
                <a:solidFill>
                  <a:srgbClr val="600000"/>
                </a:solidFill>
                <a:latin typeface="Verdana" charset="0"/>
              </a:rPr>
              <a:t>Religion—Delphi</a:t>
            </a:r>
          </a:p>
        </p:txBody>
      </p:sp>
      <p:sp>
        <p:nvSpPr>
          <p:cNvPr id="35846" name="TextBox 5"/>
          <p:cNvSpPr txBox="1">
            <a:spLocks noChangeArrowheads="1"/>
          </p:cNvSpPr>
          <p:nvPr/>
        </p:nvSpPr>
        <p:spPr bwMode="auto">
          <a:xfrm>
            <a:off x="715963" y="1231900"/>
            <a:ext cx="7656512" cy="954088"/>
          </a:xfrm>
          <a:prstGeom prst="rect">
            <a:avLst/>
          </a:prstGeom>
          <a:noFill/>
          <a:ln w="9525">
            <a:noFill/>
            <a:miter lim="800000"/>
            <a:headEnd/>
            <a:tailEnd/>
          </a:ln>
        </p:spPr>
        <p:txBody>
          <a:bodyPr>
            <a:prstTxWarp prst="textNoShape">
              <a:avLst/>
            </a:prstTxWarp>
            <a:spAutoFit/>
          </a:bodyPr>
          <a:lstStyle/>
          <a:p>
            <a:pPr algn="ctr"/>
            <a:r>
              <a:rPr lang="en-US" sz="2800">
                <a:latin typeface="Georgia" charset="0"/>
              </a:rPr>
              <a:t>Seeking advice from an oracle: </a:t>
            </a:r>
          </a:p>
          <a:p>
            <a:pPr algn="ctr"/>
            <a:r>
              <a:rPr lang="en-US" sz="2800">
                <a:latin typeface="Georgia" charset="0"/>
              </a:rPr>
              <a:t>Another way of determining proper behavior.</a:t>
            </a:r>
          </a:p>
        </p:txBody>
      </p:sp>
      <p:pic>
        <p:nvPicPr>
          <p:cNvPr id="35847" name="Picture 5" descr="IMG_0161.JPG"/>
          <p:cNvPicPr>
            <a:picLocks noChangeAspect="1"/>
          </p:cNvPicPr>
          <p:nvPr/>
        </p:nvPicPr>
        <p:blipFill>
          <a:blip r:embed="rId3"/>
          <a:srcRect/>
          <a:stretch>
            <a:fillRect/>
          </a:stretch>
        </p:blipFill>
        <p:spPr bwMode="auto">
          <a:xfrm>
            <a:off x="407988" y="2368550"/>
            <a:ext cx="4487862" cy="3365500"/>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35848" name="Picture 7" descr="IMG_0173.JPG"/>
          <p:cNvPicPr>
            <a:picLocks noChangeAspect="1"/>
          </p:cNvPicPr>
          <p:nvPr/>
        </p:nvPicPr>
        <p:blipFill>
          <a:blip r:embed="rId4"/>
          <a:srcRect/>
          <a:stretch>
            <a:fillRect/>
          </a:stretch>
        </p:blipFill>
        <p:spPr bwMode="auto">
          <a:xfrm>
            <a:off x="4418013" y="3227388"/>
            <a:ext cx="4384675" cy="3289300"/>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35849" name="Rectangle 18"/>
          <p:cNvSpPr>
            <a:spLocks noChangeArrowheads="1"/>
          </p:cNvSpPr>
          <p:nvPr/>
        </p:nvSpPr>
        <p:spPr bwMode="auto">
          <a:xfrm>
            <a:off x="571500" y="5689600"/>
            <a:ext cx="3724275" cy="369888"/>
          </a:xfrm>
          <a:prstGeom prst="rect">
            <a:avLst/>
          </a:prstGeom>
          <a:noFill/>
          <a:ln w="9525">
            <a:noFill/>
            <a:miter lim="800000"/>
            <a:headEnd/>
            <a:tailEnd/>
          </a:ln>
        </p:spPr>
        <p:txBody>
          <a:bodyPr wrap="none">
            <a:prstTxWarp prst="textNoShape">
              <a:avLst/>
            </a:prstTxWarp>
            <a:spAutoFit/>
          </a:bodyPr>
          <a:lstStyle/>
          <a:p>
            <a:r>
              <a:rPr lang="en-US">
                <a:solidFill>
                  <a:srgbClr val="600000"/>
                </a:solidFill>
              </a:rPr>
              <a:t>Looking up at the temple of Apollo.</a:t>
            </a:r>
          </a:p>
        </p:txBody>
      </p:sp>
      <p:sp>
        <p:nvSpPr>
          <p:cNvPr id="35850" name="Rectangle 19"/>
          <p:cNvSpPr>
            <a:spLocks noChangeArrowheads="1"/>
          </p:cNvSpPr>
          <p:nvPr/>
        </p:nvSpPr>
        <p:spPr bwMode="auto">
          <a:xfrm>
            <a:off x="5211763" y="2892425"/>
            <a:ext cx="3438525" cy="368300"/>
          </a:xfrm>
          <a:prstGeom prst="rect">
            <a:avLst/>
          </a:prstGeom>
          <a:noFill/>
          <a:ln w="9525">
            <a:noFill/>
            <a:miter lim="800000"/>
            <a:headEnd/>
            <a:tailEnd/>
          </a:ln>
        </p:spPr>
        <p:txBody>
          <a:bodyPr wrap="none">
            <a:prstTxWarp prst="textNoShape">
              <a:avLst/>
            </a:prstTxWarp>
            <a:spAutoFit/>
          </a:bodyPr>
          <a:lstStyle/>
          <a:p>
            <a:r>
              <a:rPr lang="en-US">
                <a:solidFill>
                  <a:srgbClr val="600000"/>
                </a:solidFill>
              </a:rPr>
              <a:t>Looking down across the valley.</a:t>
            </a:r>
          </a:p>
        </p:txBody>
      </p:sp>
      <p:sp>
        <p:nvSpPr>
          <p:cNvPr id="21" name="Oval 20"/>
          <p:cNvSpPr/>
          <p:nvPr/>
        </p:nvSpPr>
        <p:spPr>
          <a:xfrm>
            <a:off x="1498600" y="2765425"/>
            <a:ext cx="2324100" cy="1916113"/>
          </a:xfrm>
          <a:prstGeom prst="ellipse">
            <a:avLst/>
          </a:prstGeom>
          <a:noFill/>
          <a:ln w="38100">
            <a:solidFill>
              <a:srgbClr val="6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fade">
                                      <p:cBhvr>
                                        <p:cTn id="7" dur="500"/>
                                        <p:tgtEl>
                                          <p:spTgt spid="358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7"/>
                                        </p:tgtEl>
                                        <p:attrNameLst>
                                          <p:attrName>style.visibility</p:attrName>
                                        </p:attrNameLst>
                                      </p:cBhvr>
                                      <p:to>
                                        <p:strVal val="visible"/>
                                      </p:to>
                                    </p:set>
                                    <p:animEffect transition="in" filter="fade">
                                      <p:cBhvr>
                                        <p:cTn id="12" dur="1000"/>
                                        <p:tgtEl>
                                          <p:spTgt spid="3584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849"/>
                                        </p:tgtEl>
                                        <p:attrNameLst>
                                          <p:attrName>style.visibility</p:attrName>
                                        </p:attrNameLst>
                                      </p:cBhvr>
                                      <p:to>
                                        <p:strVal val="visible"/>
                                      </p:to>
                                    </p:set>
                                    <p:animEffect transition="in" filter="fade">
                                      <p:cBhvr>
                                        <p:cTn id="15" dur="1000"/>
                                        <p:tgtEl>
                                          <p:spTgt spid="35849"/>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5848"/>
                                        </p:tgtEl>
                                        <p:attrNameLst>
                                          <p:attrName>style.visibility</p:attrName>
                                        </p:attrNameLst>
                                      </p:cBhvr>
                                      <p:to>
                                        <p:strVal val="visible"/>
                                      </p:to>
                                    </p:set>
                                    <p:animEffect transition="in" filter="fade">
                                      <p:cBhvr>
                                        <p:cTn id="24" dur="2000"/>
                                        <p:tgtEl>
                                          <p:spTgt spid="3584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850"/>
                                        </p:tgtEl>
                                        <p:attrNameLst>
                                          <p:attrName>style.visibility</p:attrName>
                                        </p:attrNameLst>
                                      </p:cBhvr>
                                      <p:to>
                                        <p:strVal val="visible"/>
                                      </p:to>
                                    </p:set>
                                    <p:animEffect transition="in" filter="fade">
                                      <p:cBhvr>
                                        <p:cTn id="27" dur="20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35849" grpId="0"/>
      <p:bldP spid="35850" grpId="0"/>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4857" y="1617106"/>
            <a:ext cx="4353762" cy="3847142"/>
          </a:xfrm>
          <a:prstGeom prst="rect">
            <a:avLst/>
          </a:prstGeom>
        </p:spPr>
      </p:pic>
      <p:cxnSp>
        <p:nvCxnSpPr>
          <p:cNvPr id="9" name="Straight Connector 8"/>
          <p:cNvCxnSpPr/>
          <p:nvPr/>
        </p:nvCxnSpPr>
        <p:spPr>
          <a:xfrm>
            <a:off x="658813" y="1154113"/>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7171" name="Rectangle 2"/>
          <p:cNvSpPr>
            <a:spLocks noGrp="1" noChangeArrowheads="1"/>
          </p:cNvSpPr>
          <p:nvPr>
            <p:ph type="title"/>
          </p:nvPr>
        </p:nvSpPr>
        <p:spPr>
          <a:xfrm>
            <a:off x="379413" y="365125"/>
            <a:ext cx="8229600" cy="639763"/>
          </a:xfrm>
        </p:spPr>
        <p:txBody>
          <a:bodyPr/>
          <a:lstStyle/>
          <a:p>
            <a:pPr>
              <a:lnSpc>
                <a:spcPct val="90000"/>
              </a:lnSpc>
            </a:pPr>
            <a:r>
              <a:rPr lang="en-US" sz="3000" b="1" dirty="0">
                <a:solidFill>
                  <a:srgbClr val="600000"/>
                </a:solidFill>
                <a:latin typeface="Verdana" charset="0"/>
                <a:ea typeface="ＭＳ Ｐゴシック" charset="-128"/>
                <a:cs typeface="ＭＳ Ｐゴシック" charset="-128"/>
              </a:rPr>
              <a:t>The “Dark Age” of Greece</a:t>
            </a:r>
            <a:br>
              <a:rPr lang="en-US" sz="3000" b="1" dirty="0">
                <a:solidFill>
                  <a:srgbClr val="600000"/>
                </a:solidFill>
                <a:latin typeface="Verdana" charset="0"/>
                <a:ea typeface="ＭＳ Ｐゴシック" charset="-128"/>
                <a:cs typeface="ＭＳ Ｐゴシック" charset="-128"/>
              </a:rPr>
            </a:br>
            <a:r>
              <a:rPr lang="en-US" sz="3000" b="1" dirty="0">
                <a:solidFill>
                  <a:srgbClr val="600000"/>
                </a:solidFill>
                <a:latin typeface="Verdana" charset="0"/>
                <a:ea typeface="ＭＳ Ｐゴシック" charset="-128"/>
                <a:cs typeface="ＭＳ Ｐゴシック" charset="-128"/>
              </a:rPr>
              <a:t>1000–800 BC</a:t>
            </a:r>
          </a:p>
        </p:txBody>
      </p:sp>
      <p:sp>
        <p:nvSpPr>
          <p:cNvPr id="7172" name="Rectangle 6"/>
          <p:cNvSpPr>
            <a:spLocks noChangeArrowheads="1"/>
          </p:cNvSpPr>
          <p:nvPr/>
        </p:nvSpPr>
        <p:spPr bwMode="auto">
          <a:xfrm>
            <a:off x="4851400" y="2185988"/>
            <a:ext cx="3657600" cy="3266535"/>
          </a:xfrm>
          <a:prstGeom prst="rect">
            <a:avLst/>
          </a:prstGeom>
          <a:noFill/>
          <a:ln w="9525">
            <a:noFill/>
            <a:miter lim="800000"/>
            <a:headEnd/>
            <a:tailEnd/>
          </a:ln>
        </p:spPr>
        <p:txBody>
          <a:bodyPr>
            <a:prstTxWarp prst="textNoShape">
              <a:avLst/>
            </a:prstTxWarp>
            <a:spAutoFit/>
          </a:bodyPr>
          <a:lstStyle/>
          <a:p>
            <a:pPr>
              <a:lnSpc>
                <a:spcPct val="90000"/>
              </a:lnSpc>
              <a:spcBef>
                <a:spcPts val="1800"/>
              </a:spcBef>
            </a:pPr>
            <a:r>
              <a:rPr lang="en-US" sz="2800" dirty="0" smtClean="0">
                <a:latin typeface="Georgia" charset="0"/>
              </a:rPr>
              <a:t>After the return of the heroes from the Trojan War</a:t>
            </a:r>
          </a:p>
          <a:p>
            <a:pPr>
              <a:lnSpc>
                <a:spcPct val="90000"/>
              </a:lnSpc>
              <a:spcBef>
                <a:spcPts val="1800"/>
              </a:spcBef>
            </a:pPr>
            <a:r>
              <a:rPr lang="en-US" sz="2800" dirty="0" smtClean="0">
                <a:latin typeface="Georgia" charset="0"/>
              </a:rPr>
              <a:t>Dorian </a:t>
            </a:r>
            <a:r>
              <a:rPr lang="en-US" sz="2800" dirty="0">
                <a:latin typeface="Georgia" charset="0"/>
              </a:rPr>
              <a:t>invasion      defeated </a:t>
            </a:r>
            <a:r>
              <a:rPr lang="en-US" sz="2800" dirty="0" err="1">
                <a:latin typeface="Georgia" charset="0"/>
              </a:rPr>
              <a:t>Mycenaeans</a:t>
            </a:r>
            <a:endParaRPr lang="en-US" sz="2800" dirty="0">
              <a:latin typeface="Georgia" charset="0"/>
            </a:endParaRPr>
          </a:p>
          <a:p>
            <a:pPr>
              <a:lnSpc>
                <a:spcPct val="90000"/>
              </a:lnSpc>
              <a:buFont typeface="Arial" charset="0"/>
              <a:buChar char="•"/>
            </a:pPr>
            <a:endParaRPr lang="en-US" sz="1600" dirty="0">
              <a:latin typeface="Georgia" charset="0"/>
            </a:endParaRPr>
          </a:p>
          <a:p>
            <a:pPr>
              <a:lnSpc>
                <a:spcPct val="90000"/>
              </a:lnSpc>
            </a:pPr>
            <a:r>
              <a:rPr lang="en-US" sz="2800" dirty="0" smtClean="0">
                <a:latin typeface="Georgia" charset="0"/>
              </a:rPr>
              <a:t>Culture was stagnant during the “Dark Age”</a:t>
            </a:r>
            <a:endParaRPr lang="en-US" sz="2800" dirty="0">
              <a:latin typeface="Georgia" charset="0"/>
            </a:endParaRPr>
          </a:p>
        </p:txBody>
      </p:sp>
      <p:pic>
        <p:nvPicPr>
          <p:cNvPr id="7174" name="Picture 4"/>
          <p:cNvPicPr>
            <a:picLocks noChangeAspect="1" noChangeArrowheads="1"/>
          </p:cNvPicPr>
          <p:nvPr/>
        </p:nvPicPr>
        <p:blipFill>
          <a:blip r:embed="rId3"/>
          <a:srcRect/>
          <a:stretch>
            <a:fillRect/>
          </a:stretch>
        </p:blipFill>
        <p:spPr bwMode="auto">
          <a:xfrm>
            <a:off x="8226425" y="207963"/>
            <a:ext cx="638175" cy="912812"/>
          </a:xfrm>
          <a:prstGeom prst="rect">
            <a:avLst/>
          </a:prstGeom>
          <a:noFill/>
          <a:ln w="9525">
            <a:noFill/>
            <a:miter lim="800000"/>
            <a:headEnd/>
            <a:tailEnd/>
          </a:ln>
        </p:spPr>
      </p:pic>
      <p:sp>
        <p:nvSpPr>
          <p:cNvPr id="7" name="Down Arrow 6"/>
          <p:cNvSpPr/>
          <p:nvPr/>
        </p:nvSpPr>
        <p:spPr>
          <a:xfrm rot="20402881">
            <a:off x="1075269" y="2032012"/>
            <a:ext cx="465667" cy="668867"/>
          </a:xfrm>
          <a:prstGeom prst="downArrow">
            <a:avLst/>
          </a:prstGeom>
          <a:solidFill>
            <a:srgbClr val="FF0000"/>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95866" y="1574800"/>
            <a:ext cx="843375" cy="523220"/>
          </a:xfrm>
          <a:prstGeom prst="rect">
            <a:avLst/>
          </a:prstGeom>
          <a:noFill/>
        </p:spPr>
        <p:txBody>
          <a:bodyPr wrap="none" rtlCol="0">
            <a:spAutoFit/>
          </a:bodyPr>
          <a:lstStyle/>
          <a:p>
            <a:r>
              <a:rPr lang="en-US" sz="1400" dirty="0" smtClean="0">
                <a:solidFill>
                  <a:srgbClr val="FF0000"/>
                </a:solidFill>
              </a:rPr>
              <a:t>Dorian </a:t>
            </a:r>
          </a:p>
          <a:p>
            <a:r>
              <a:rPr lang="en-US" sz="1400" dirty="0" smtClean="0">
                <a:solidFill>
                  <a:srgbClr val="FF0000"/>
                </a:solidFill>
              </a:rPr>
              <a:t>invasion</a:t>
            </a:r>
            <a:endParaRPr lang="en-US" sz="1400" dirty="0">
              <a:solidFill>
                <a:srgbClr val="FF0000"/>
              </a:solidFill>
            </a:endParaRPr>
          </a:p>
        </p:txBody>
      </p:sp>
    </p:spTree>
    <p:extLst>
      <p:ext uri="{BB962C8B-B14F-4D97-AF65-F5344CB8AC3E}">
        <p14:creationId xmlns:p14="http://schemas.microsoft.com/office/powerpoint/2010/main" val="31481296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pic>
        <p:nvPicPr>
          <p:cNvPr id="36868" name="Picture 8" descr="greek_trireme"/>
          <p:cNvPicPr>
            <a:picLocks noChangeAspect="1" noChangeArrowheads="1"/>
          </p:cNvPicPr>
          <p:nvPr/>
        </p:nvPicPr>
        <p:blipFill>
          <a:blip r:embed="rId2"/>
          <a:srcRect/>
          <a:stretch>
            <a:fillRect/>
          </a:stretch>
        </p:blipFill>
        <p:spPr bwMode="auto">
          <a:xfrm>
            <a:off x="7597775" y="214313"/>
            <a:ext cx="1165225" cy="874712"/>
          </a:xfrm>
          <a:prstGeom prst="rect">
            <a:avLst/>
          </a:prstGeom>
          <a:noFill/>
          <a:ln w="9525">
            <a:noFill/>
            <a:miter lim="800000"/>
            <a:headEnd/>
            <a:tailEnd/>
          </a:ln>
        </p:spPr>
      </p:pic>
      <p:sp>
        <p:nvSpPr>
          <p:cNvPr id="36869" name="Rectangle 23"/>
          <p:cNvSpPr>
            <a:spLocks noChangeArrowheads="1"/>
          </p:cNvSpPr>
          <p:nvPr/>
        </p:nvSpPr>
        <p:spPr bwMode="auto">
          <a:xfrm>
            <a:off x="884238" y="539750"/>
            <a:ext cx="6607175" cy="534988"/>
          </a:xfrm>
          <a:prstGeom prst="rect">
            <a:avLst/>
          </a:prstGeom>
          <a:noFill/>
          <a:ln w="9525">
            <a:noFill/>
            <a:miter lim="800000"/>
            <a:headEnd/>
            <a:tailEnd/>
          </a:ln>
        </p:spPr>
        <p:txBody>
          <a:bodyPr>
            <a:prstTxWarp prst="textNoShape">
              <a:avLst/>
            </a:prstTxWarp>
            <a:spAutoFit/>
          </a:bodyPr>
          <a:lstStyle/>
          <a:p>
            <a:pPr algn="ctr">
              <a:lnSpc>
                <a:spcPct val="90000"/>
              </a:lnSpc>
            </a:pPr>
            <a:r>
              <a:rPr lang="en-US" sz="3200" b="1">
                <a:solidFill>
                  <a:srgbClr val="663300"/>
                </a:solidFill>
                <a:latin typeface="Verdana" charset="0"/>
              </a:rPr>
              <a:t>Delphi</a:t>
            </a:r>
          </a:p>
        </p:txBody>
      </p:sp>
      <p:sp>
        <p:nvSpPr>
          <p:cNvPr id="37894" name="Rectangle 13"/>
          <p:cNvSpPr>
            <a:spLocks noChangeArrowheads="1"/>
          </p:cNvSpPr>
          <p:nvPr/>
        </p:nvSpPr>
        <p:spPr bwMode="auto">
          <a:xfrm>
            <a:off x="4257675" y="1389063"/>
            <a:ext cx="4418013" cy="5018087"/>
          </a:xfrm>
          <a:prstGeom prst="rect">
            <a:avLst/>
          </a:prstGeom>
          <a:noFill/>
          <a:ln w="9525">
            <a:noFill/>
            <a:miter lim="800000"/>
            <a:headEnd/>
            <a:tailEnd/>
          </a:ln>
        </p:spPr>
        <p:txBody>
          <a:bodyPr>
            <a:prstTxWarp prst="textNoShape">
              <a:avLst/>
            </a:prstTxWarp>
            <a:spAutoFit/>
          </a:bodyPr>
          <a:lstStyle/>
          <a:p>
            <a:r>
              <a:rPr lang="en-US" sz="2200">
                <a:latin typeface="Georgia" charset="0"/>
              </a:rPr>
              <a:t>5</a:t>
            </a:r>
            <a:r>
              <a:rPr lang="en-US" sz="2200" baseline="30000">
                <a:latin typeface="Georgia" charset="0"/>
              </a:rPr>
              <a:t>th</a:t>
            </a:r>
            <a:r>
              <a:rPr lang="en-US" sz="2200">
                <a:latin typeface="Georgia" charset="0"/>
              </a:rPr>
              <a:t> century onwards–a priestess was abducted to serve in Apollo’s temple.</a:t>
            </a:r>
          </a:p>
          <a:p>
            <a:endParaRPr lang="en-US" sz="1200">
              <a:latin typeface="Georgia" charset="0"/>
            </a:endParaRPr>
          </a:p>
          <a:p>
            <a:r>
              <a:rPr lang="en-US" sz="2200">
                <a:latin typeface="Georgia" charset="0"/>
              </a:rPr>
              <a:t>Priestess purified herself in a spring.</a:t>
            </a:r>
          </a:p>
          <a:p>
            <a:endParaRPr lang="en-US" sz="1200">
              <a:latin typeface="Georgia" charset="0"/>
            </a:endParaRPr>
          </a:p>
          <a:p>
            <a:r>
              <a:rPr lang="en-US" sz="2200">
                <a:latin typeface="Georgia" charset="0"/>
              </a:rPr>
              <a:t>Priestess entered sanctuary of Apollo.</a:t>
            </a:r>
          </a:p>
          <a:p>
            <a:endParaRPr lang="en-US" sz="1200">
              <a:latin typeface="Georgia" charset="0"/>
            </a:endParaRPr>
          </a:p>
          <a:p>
            <a:r>
              <a:rPr lang="en-US" sz="2200">
                <a:latin typeface="Georgia" charset="0"/>
              </a:rPr>
              <a:t>Priestess inhaled vapors that caused her to fall into a trance and she muttered.</a:t>
            </a:r>
          </a:p>
          <a:p>
            <a:endParaRPr lang="en-US" sz="1200">
              <a:latin typeface="Georgia" charset="0"/>
            </a:endParaRPr>
          </a:p>
          <a:p>
            <a:r>
              <a:rPr lang="en-US" sz="2200">
                <a:latin typeface="Georgia" charset="0"/>
              </a:rPr>
              <a:t>Priest interpreted her unintelligible words.</a:t>
            </a:r>
          </a:p>
        </p:txBody>
      </p:sp>
      <p:pic>
        <p:nvPicPr>
          <p:cNvPr id="37895" name="Content Placeholder 3" descr="IMG_0170.JPG"/>
          <p:cNvPicPr>
            <a:picLocks noChangeAspect="1"/>
          </p:cNvPicPr>
          <p:nvPr/>
        </p:nvPicPr>
        <p:blipFill>
          <a:blip r:embed="rId3"/>
          <a:srcRect l="-1094" t="4118" r="1324" b="4031"/>
          <a:stretch>
            <a:fillRect/>
          </a:stretch>
        </p:blipFill>
        <p:spPr bwMode="auto">
          <a:xfrm>
            <a:off x="531813" y="1289050"/>
            <a:ext cx="3373437" cy="2379663"/>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37896" name="Picture 5" descr="Apollotemple then.jpg"/>
          <p:cNvPicPr>
            <a:picLocks noChangeAspect="1"/>
          </p:cNvPicPr>
          <p:nvPr/>
        </p:nvPicPr>
        <p:blipFill>
          <a:blip r:embed="rId4"/>
          <a:srcRect l="5190" t="2502" r="2319" b="3326"/>
          <a:stretch>
            <a:fillRect/>
          </a:stretch>
        </p:blipFill>
        <p:spPr bwMode="auto">
          <a:xfrm>
            <a:off x="550863" y="3789363"/>
            <a:ext cx="3349625" cy="2655887"/>
          </a:xfrm>
          <a:prstGeom prst="rect">
            <a:avLst/>
          </a:prstGeom>
          <a:noFill/>
          <a:ln w="9525">
            <a:noFill/>
            <a:miter lim="800000"/>
            <a:headEnd/>
            <a:tailEnd/>
          </a:ln>
          <a:effectLst>
            <a:outerShdw blurRad="63500" dist="38100" dir="2700000" algn="tl" rotWithShape="0">
              <a:srgbClr val="000000">
                <a:alpha val="39999"/>
              </a:srgbClr>
            </a:outerShdw>
          </a:effectLst>
        </p:spPr>
      </p:pic>
      <p:cxnSp>
        <p:nvCxnSpPr>
          <p:cNvPr id="17" name="Straight Arrow Connector 16"/>
          <p:cNvCxnSpPr>
            <a:cxnSpLocks noChangeShapeType="1"/>
          </p:cNvCxnSpPr>
          <p:nvPr/>
        </p:nvCxnSpPr>
        <p:spPr bwMode="auto">
          <a:xfrm rot="5400000">
            <a:off x="234156" y="3563144"/>
            <a:ext cx="2566988" cy="196850"/>
          </a:xfrm>
          <a:prstGeom prst="straightConnector1">
            <a:avLst/>
          </a:prstGeom>
          <a:noFill/>
          <a:ln w="38100">
            <a:solidFill>
              <a:srgbClr val="FFC000"/>
            </a:solidFill>
            <a:round/>
            <a:headEnd type="none" w="med" len="med"/>
            <a:tailEnd type="arrow" w="med" len="med"/>
          </a:ln>
          <a:effectLst>
            <a:outerShdw dist="20000" dir="5400000" rotWithShape="0">
              <a:srgbClr val="808080">
                <a:alpha val="37999"/>
              </a:srgbClr>
            </a:outerShdw>
          </a:effectLst>
        </p:spPr>
      </p:cxnSp>
      <p:sp>
        <p:nvSpPr>
          <p:cNvPr id="10" name="TextBox 9"/>
          <p:cNvSpPr txBox="1">
            <a:spLocks noChangeArrowheads="1"/>
          </p:cNvSpPr>
          <p:nvPr/>
        </p:nvSpPr>
        <p:spPr bwMode="auto">
          <a:xfrm>
            <a:off x="4075113" y="1462088"/>
            <a:ext cx="234950" cy="369887"/>
          </a:xfrm>
          <a:prstGeom prst="rect">
            <a:avLst/>
          </a:prstGeom>
          <a:noFill/>
          <a:ln w="9525">
            <a:noFill/>
            <a:miter lim="800000"/>
            <a:headEnd/>
            <a:tailEnd/>
          </a:ln>
        </p:spPr>
        <p:txBody>
          <a:bodyPr>
            <a:prstTxWarp prst="textNoShape">
              <a:avLst/>
            </a:prstTxWarp>
            <a:spAutoFit/>
          </a:bodyPr>
          <a:lstStyle/>
          <a:p>
            <a:r>
              <a:rPr lang="en-US">
                <a:latin typeface="Georgia" charset="0"/>
              </a:rPr>
              <a:t>•</a:t>
            </a:r>
          </a:p>
        </p:txBody>
      </p:sp>
      <p:sp>
        <p:nvSpPr>
          <p:cNvPr id="11" name="TextBox 10"/>
          <p:cNvSpPr txBox="1">
            <a:spLocks noChangeArrowheads="1"/>
          </p:cNvSpPr>
          <p:nvPr/>
        </p:nvSpPr>
        <p:spPr bwMode="auto">
          <a:xfrm>
            <a:off x="4075113" y="5521325"/>
            <a:ext cx="234950" cy="369888"/>
          </a:xfrm>
          <a:prstGeom prst="rect">
            <a:avLst/>
          </a:prstGeom>
          <a:noFill/>
          <a:ln w="9525">
            <a:noFill/>
            <a:miter lim="800000"/>
            <a:headEnd/>
            <a:tailEnd/>
          </a:ln>
        </p:spPr>
        <p:txBody>
          <a:bodyPr>
            <a:prstTxWarp prst="textNoShape">
              <a:avLst/>
            </a:prstTxWarp>
            <a:spAutoFit/>
          </a:bodyPr>
          <a:lstStyle/>
          <a:p>
            <a:r>
              <a:rPr lang="en-US">
                <a:latin typeface="Georgia" charset="0"/>
              </a:rPr>
              <a:t>•</a:t>
            </a:r>
          </a:p>
        </p:txBody>
      </p:sp>
      <p:sp>
        <p:nvSpPr>
          <p:cNvPr id="13" name="TextBox 12"/>
          <p:cNvSpPr txBox="1">
            <a:spLocks noChangeArrowheads="1"/>
          </p:cNvSpPr>
          <p:nvPr/>
        </p:nvSpPr>
        <p:spPr bwMode="auto">
          <a:xfrm>
            <a:off x="4075113" y="4298950"/>
            <a:ext cx="234950" cy="369888"/>
          </a:xfrm>
          <a:prstGeom prst="rect">
            <a:avLst/>
          </a:prstGeom>
          <a:noFill/>
          <a:ln w="9525">
            <a:noFill/>
            <a:miter lim="800000"/>
            <a:headEnd/>
            <a:tailEnd/>
          </a:ln>
        </p:spPr>
        <p:txBody>
          <a:bodyPr>
            <a:prstTxWarp prst="textNoShape">
              <a:avLst/>
            </a:prstTxWarp>
            <a:spAutoFit/>
          </a:bodyPr>
          <a:lstStyle/>
          <a:p>
            <a:r>
              <a:rPr lang="en-US">
                <a:latin typeface="Georgia" charset="0"/>
              </a:rPr>
              <a:t>•</a:t>
            </a:r>
          </a:p>
        </p:txBody>
      </p:sp>
      <p:sp>
        <p:nvSpPr>
          <p:cNvPr id="14" name="TextBox 13"/>
          <p:cNvSpPr txBox="1">
            <a:spLocks noChangeArrowheads="1"/>
          </p:cNvSpPr>
          <p:nvPr/>
        </p:nvSpPr>
        <p:spPr bwMode="auto">
          <a:xfrm>
            <a:off x="4075113" y="3416300"/>
            <a:ext cx="234950" cy="369888"/>
          </a:xfrm>
          <a:prstGeom prst="rect">
            <a:avLst/>
          </a:prstGeom>
          <a:noFill/>
          <a:ln w="9525">
            <a:noFill/>
            <a:miter lim="800000"/>
            <a:headEnd/>
            <a:tailEnd/>
          </a:ln>
        </p:spPr>
        <p:txBody>
          <a:bodyPr>
            <a:prstTxWarp prst="textNoShape">
              <a:avLst/>
            </a:prstTxWarp>
            <a:spAutoFit/>
          </a:bodyPr>
          <a:lstStyle/>
          <a:p>
            <a:r>
              <a:rPr lang="en-US">
                <a:latin typeface="Georgia" charset="0"/>
              </a:rPr>
              <a:t>•</a:t>
            </a:r>
          </a:p>
        </p:txBody>
      </p:sp>
      <p:sp>
        <p:nvSpPr>
          <p:cNvPr id="15" name="TextBox 14"/>
          <p:cNvSpPr txBox="1">
            <a:spLocks noChangeArrowheads="1"/>
          </p:cNvSpPr>
          <p:nvPr/>
        </p:nvSpPr>
        <p:spPr bwMode="auto">
          <a:xfrm>
            <a:off x="4075113" y="2544763"/>
            <a:ext cx="234950" cy="369887"/>
          </a:xfrm>
          <a:prstGeom prst="rect">
            <a:avLst/>
          </a:prstGeom>
          <a:noFill/>
          <a:ln w="9525">
            <a:noFill/>
            <a:miter lim="800000"/>
            <a:headEnd/>
            <a:tailEnd/>
          </a:ln>
        </p:spPr>
        <p:txBody>
          <a:bodyPr>
            <a:prstTxWarp prst="textNoShape">
              <a:avLst/>
            </a:prstTxWarp>
            <a:spAutoFit/>
          </a:bodyPr>
          <a:lstStyle/>
          <a:p>
            <a:r>
              <a:rPr lang="en-US">
                <a:latin typeface="Georgia"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fade">
                                      <p:cBhvr>
                                        <p:cTn id="7" dur="1000"/>
                                        <p:tgtEl>
                                          <p:spTgt spid="37895"/>
                                        </p:tgtEl>
                                      </p:cBhvr>
                                    </p:animEffect>
                                  </p:childTnLst>
                                </p:cTn>
                              </p:par>
                              <p:par>
                                <p:cTn id="8" presetID="10" presetClass="entr" presetSubtype="0" fill="hold" nodeType="withEffect">
                                  <p:stCondLst>
                                    <p:cond delay="0"/>
                                  </p:stCondLst>
                                  <p:childTnLst>
                                    <p:set>
                                      <p:cBhvr>
                                        <p:cTn id="9" dur="1" fill="hold">
                                          <p:stCondLst>
                                            <p:cond delay="0"/>
                                          </p:stCondLst>
                                        </p:cTn>
                                        <p:tgtEl>
                                          <p:spTgt spid="37896"/>
                                        </p:tgtEl>
                                        <p:attrNameLst>
                                          <p:attrName>style.visibility</p:attrName>
                                        </p:attrNameLst>
                                      </p:cBhvr>
                                      <p:to>
                                        <p:strVal val="visible"/>
                                      </p:to>
                                    </p:set>
                                    <p:animEffect transition="in" filter="fade">
                                      <p:cBhvr>
                                        <p:cTn id="10" dur="1000"/>
                                        <p:tgtEl>
                                          <p:spTgt spid="37896"/>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2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894"/>
                                        </p:tgtEl>
                                        <p:attrNameLst>
                                          <p:attrName>style.visibility</p:attrName>
                                        </p:attrNameLst>
                                      </p:cBhvr>
                                      <p:to>
                                        <p:strVal val="visible"/>
                                      </p:to>
                                    </p:set>
                                    <p:animEffect transition="in" filter="fade">
                                      <p:cBhvr>
                                        <p:cTn id="34" dur="10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P spid="10" grpId="0"/>
      <p:bldP spid="11"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pic>
        <p:nvPicPr>
          <p:cNvPr id="37892" name="Picture 8" descr="greek_trireme"/>
          <p:cNvPicPr>
            <a:picLocks noChangeAspect="1" noChangeArrowheads="1"/>
          </p:cNvPicPr>
          <p:nvPr/>
        </p:nvPicPr>
        <p:blipFill>
          <a:blip r:embed="rId2"/>
          <a:srcRect/>
          <a:stretch>
            <a:fillRect/>
          </a:stretch>
        </p:blipFill>
        <p:spPr bwMode="auto">
          <a:xfrm>
            <a:off x="7597775" y="214313"/>
            <a:ext cx="1165225" cy="874712"/>
          </a:xfrm>
          <a:prstGeom prst="rect">
            <a:avLst/>
          </a:prstGeom>
          <a:noFill/>
          <a:ln w="9525">
            <a:noFill/>
            <a:miter lim="800000"/>
            <a:headEnd/>
            <a:tailEnd/>
          </a:ln>
        </p:spPr>
      </p:pic>
      <p:sp>
        <p:nvSpPr>
          <p:cNvPr id="37893" name="Rectangle 23"/>
          <p:cNvSpPr>
            <a:spLocks noChangeArrowheads="1"/>
          </p:cNvSpPr>
          <p:nvPr/>
        </p:nvSpPr>
        <p:spPr bwMode="auto">
          <a:xfrm>
            <a:off x="400050" y="171450"/>
            <a:ext cx="7227888" cy="979488"/>
          </a:xfrm>
          <a:prstGeom prst="rect">
            <a:avLst/>
          </a:prstGeom>
          <a:noFill/>
          <a:ln w="9525">
            <a:noFill/>
            <a:miter lim="800000"/>
            <a:headEnd/>
            <a:tailEnd/>
          </a:ln>
        </p:spPr>
        <p:txBody>
          <a:bodyPr>
            <a:prstTxWarp prst="textNoShape">
              <a:avLst/>
            </a:prstTxWarp>
            <a:spAutoFit/>
          </a:bodyPr>
          <a:lstStyle/>
          <a:p>
            <a:pPr algn="ctr">
              <a:lnSpc>
                <a:spcPct val="90000"/>
              </a:lnSpc>
            </a:pPr>
            <a:r>
              <a:rPr lang="en-US" sz="3200" b="1">
                <a:solidFill>
                  <a:srgbClr val="600000"/>
                </a:solidFill>
                <a:latin typeface="Verdana" charset="0"/>
              </a:rPr>
              <a:t>Another way of determining proper behavior: Moral stories</a:t>
            </a:r>
          </a:p>
        </p:txBody>
      </p:sp>
      <p:sp>
        <p:nvSpPr>
          <p:cNvPr id="39942" name="Rectangle 12"/>
          <p:cNvSpPr>
            <a:spLocks noChangeArrowheads="1"/>
          </p:cNvSpPr>
          <p:nvPr/>
        </p:nvSpPr>
        <p:spPr bwMode="auto">
          <a:xfrm>
            <a:off x="4313238" y="2338388"/>
            <a:ext cx="4629150" cy="3257550"/>
          </a:xfrm>
          <a:prstGeom prst="rect">
            <a:avLst/>
          </a:prstGeom>
          <a:noFill/>
          <a:ln w="9525">
            <a:noFill/>
            <a:miter lim="800000"/>
            <a:headEnd/>
            <a:tailEnd/>
          </a:ln>
        </p:spPr>
        <p:txBody>
          <a:bodyPr>
            <a:prstTxWarp prst="textNoShape">
              <a:avLst/>
            </a:prstTxWarp>
            <a:spAutoFit/>
          </a:bodyPr>
          <a:lstStyle/>
          <a:p>
            <a:pPr>
              <a:lnSpc>
                <a:spcPct val="90000"/>
              </a:lnSpc>
              <a:buFont typeface="Arial" charset="0"/>
              <a:buChar char="•"/>
            </a:pPr>
            <a:r>
              <a:rPr lang="en-US" sz="3200">
                <a:latin typeface="Georgia" charset="0"/>
              </a:rPr>
              <a:t> </a:t>
            </a:r>
            <a:r>
              <a:rPr lang="en-US" sz="2800">
                <a:latin typeface="Georgia" charset="0"/>
              </a:rPr>
              <a:t>Slave in 550 BC</a:t>
            </a:r>
          </a:p>
          <a:p>
            <a:pPr>
              <a:lnSpc>
                <a:spcPct val="90000"/>
              </a:lnSpc>
              <a:buFont typeface="Arial" charset="0"/>
              <a:buChar char="•"/>
            </a:pPr>
            <a:endParaRPr lang="en-US" sz="2800">
              <a:latin typeface="Georgia" charset="0"/>
            </a:endParaRPr>
          </a:p>
          <a:p>
            <a:pPr>
              <a:lnSpc>
                <a:spcPct val="90000"/>
              </a:lnSpc>
              <a:buFont typeface="Arial" charset="0"/>
              <a:buChar char="•"/>
            </a:pPr>
            <a:r>
              <a:rPr lang="en-US" sz="2800">
                <a:latin typeface="Georgia" charset="0"/>
              </a:rPr>
              <a:t> Wrote short stories</a:t>
            </a:r>
          </a:p>
          <a:p>
            <a:pPr>
              <a:lnSpc>
                <a:spcPct val="90000"/>
              </a:lnSpc>
              <a:buFont typeface="Arial" charset="0"/>
              <a:buChar char="•"/>
            </a:pPr>
            <a:endParaRPr lang="en-US" sz="2800">
              <a:latin typeface="Georgia" charset="0"/>
            </a:endParaRPr>
          </a:p>
          <a:p>
            <a:pPr>
              <a:lnSpc>
                <a:spcPct val="90000"/>
              </a:lnSpc>
              <a:buFont typeface="Arial" charset="0"/>
              <a:buChar char="•"/>
            </a:pPr>
            <a:r>
              <a:rPr lang="en-US" sz="2800">
                <a:latin typeface="Georgia" charset="0"/>
              </a:rPr>
              <a:t> Attention to ethics</a:t>
            </a:r>
          </a:p>
          <a:p>
            <a:pPr>
              <a:lnSpc>
                <a:spcPct val="90000"/>
              </a:lnSpc>
              <a:buFont typeface="Arial" charset="0"/>
              <a:buChar char="•"/>
            </a:pPr>
            <a:endParaRPr lang="en-US" sz="2800">
              <a:latin typeface="Georgia" charset="0"/>
            </a:endParaRPr>
          </a:p>
          <a:p>
            <a:pPr>
              <a:lnSpc>
                <a:spcPct val="90000"/>
              </a:lnSpc>
              <a:buFont typeface="Arial" charset="0"/>
              <a:buChar char="•"/>
            </a:pPr>
            <a:r>
              <a:rPr lang="en-US" sz="2800">
                <a:latin typeface="Georgia" charset="0"/>
              </a:rPr>
              <a:t> Used fables and morals    </a:t>
            </a:r>
            <a:r>
              <a:rPr lang="en-US" sz="2800">
                <a:solidFill>
                  <a:srgbClr val="F5EBD7"/>
                </a:solidFill>
                <a:latin typeface="Georgia" charset="0"/>
              </a:rPr>
              <a:t>.</a:t>
            </a:r>
            <a:r>
              <a:rPr lang="en-US" sz="2800">
                <a:latin typeface="Georgia" charset="0"/>
              </a:rPr>
              <a:t> to make his points</a:t>
            </a:r>
          </a:p>
        </p:txBody>
      </p:sp>
      <p:sp>
        <p:nvSpPr>
          <p:cNvPr id="39943" name="TextBox 17"/>
          <p:cNvSpPr txBox="1">
            <a:spLocks noChangeArrowheads="1"/>
          </p:cNvSpPr>
          <p:nvPr/>
        </p:nvSpPr>
        <p:spPr bwMode="auto">
          <a:xfrm>
            <a:off x="4324350" y="1511300"/>
            <a:ext cx="2732088" cy="862013"/>
          </a:xfrm>
          <a:prstGeom prst="rect">
            <a:avLst/>
          </a:prstGeom>
          <a:noFill/>
          <a:ln w="9525">
            <a:noFill/>
            <a:miter lim="800000"/>
            <a:headEnd/>
            <a:tailEnd/>
          </a:ln>
        </p:spPr>
        <p:txBody>
          <a:bodyPr>
            <a:prstTxWarp prst="textNoShape">
              <a:avLst/>
            </a:prstTxWarp>
            <a:spAutoFit/>
          </a:bodyPr>
          <a:lstStyle/>
          <a:p>
            <a:r>
              <a:rPr lang="en-US" sz="3200" b="1">
                <a:solidFill>
                  <a:srgbClr val="600000"/>
                </a:solidFill>
                <a:latin typeface="Georgia" charset="0"/>
              </a:rPr>
              <a:t>Aesop</a:t>
            </a:r>
          </a:p>
          <a:p>
            <a:endParaRPr lang="en-US"/>
          </a:p>
        </p:txBody>
      </p:sp>
      <p:pic>
        <p:nvPicPr>
          <p:cNvPr id="39944" name="Picture 10" descr="Aesop-fables-rare-Book-bookcover WM.jpg"/>
          <p:cNvPicPr>
            <a:picLocks noChangeAspect="1"/>
          </p:cNvPicPr>
          <p:nvPr/>
        </p:nvPicPr>
        <p:blipFill>
          <a:blip r:embed="rId3"/>
          <a:srcRect l="2261" t="735" r="4488" b="3963"/>
          <a:stretch>
            <a:fillRect/>
          </a:stretch>
        </p:blipFill>
        <p:spPr bwMode="auto">
          <a:xfrm>
            <a:off x="1619250" y="1597025"/>
            <a:ext cx="1806575" cy="2260600"/>
          </a:xfrm>
          <a:prstGeom prst="rect">
            <a:avLst/>
          </a:prstGeom>
          <a:noFill/>
          <a:ln w="9525">
            <a:noFill/>
            <a:miter lim="800000"/>
            <a:headEnd/>
            <a:tailEnd/>
          </a:ln>
        </p:spPr>
      </p:pic>
      <p:pic>
        <p:nvPicPr>
          <p:cNvPr id="20" name="Picture 19" descr="The_Boy_Who_Cried_Wolf_-_Project_Gutenberg_WM.jpg"/>
          <p:cNvPicPr>
            <a:picLocks noChangeAspect="1"/>
          </p:cNvPicPr>
          <p:nvPr/>
        </p:nvPicPr>
        <p:blipFill>
          <a:blip r:embed="rId4">
            <a:lum bright="8000"/>
          </a:blip>
          <a:srcRect/>
          <a:stretch>
            <a:fillRect/>
          </a:stretch>
        </p:blipFill>
        <p:spPr bwMode="auto">
          <a:xfrm>
            <a:off x="533400" y="2944813"/>
            <a:ext cx="1600200" cy="2687637"/>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19" name="Picture 18" descr="Tortoise_and_hare_rackham WM.jpg"/>
          <p:cNvPicPr>
            <a:picLocks noChangeAspect="1"/>
          </p:cNvPicPr>
          <p:nvPr/>
        </p:nvPicPr>
        <p:blipFill>
          <a:blip r:embed="rId5"/>
          <a:srcRect/>
          <a:stretch>
            <a:fillRect/>
          </a:stretch>
        </p:blipFill>
        <p:spPr bwMode="auto">
          <a:xfrm>
            <a:off x="2265363" y="3667125"/>
            <a:ext cx="1860550" cy="2430463"/>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39947" name="TextBox 20"/>
          <p:cNvSpPr txBox="1">
            <a:spLocks noChangeArrowheads="1"/>
          </p:cNvSpPr>
          <p:nvPr/>
        </p:nvSpPr>
        <p:spPr bwMode="auto">
          <a:xfrm>
            <a:off x="715963" y="5640388"/>
            <a:ext cx="1222375" cy="277812"/>
          </a:xfrm>
          <a:prstGeom prst="rect">
            <a:avLst/>
          </a:prstGeom>
          <a:noFill/>
          <a:ln w="9525">
            <a:noFill/>
            <a:miter lim="800000"/>
            <a:headEnd/>
            <a:tailEnd/>
          </a:ln>
        </p:spPr>
        <p:txBody>
          <a:bodyPr>
            <a:prstTxWarp prst="textNoShape">
              <a:avLst/>
            </a:prstTxWarp>
            <a:spAutoFit/>
          </a:bodyPr>
          <a:lstStyle/>
          <a:p>
            <a:r>
              <a:rPr lang="en-US" sz="1200">
                <a:latin typeface="Verdana" charset="0"/>
              </a:rPr>
              <a:t>Boy and Wolf</a:t>
            </a:r>
          </a:p>
        </p:txBody>
      </p:sp>
      <p:sp>
        <p:nvSpPr>
          <p:cNvPr id="39948" name="TextBox 21"/>
          <p:cNvSpPr txBox="1">
            <a:spLocks noChangeArrowheads="1"/>
          </p:cNvSpPr>
          <p:nvPr/>
        </p:nvSpPr>
        <p:spPr bwMode="auto">
          <a:xfrm>
            <a:off x="2411413" y="6111875"/>
            <a:ext cx="1643062" cy="277813"/>
          </a:xfrm>
          <a:prstGeom prst="rect">
            <a:avLst/>
          </a:prstGeom>
          <a:noFill/>
          <a:ln w="9525">
            <a:noFill/>
            <a:miter lim="800000"/>
            <a:headEnd/>
            <a:tailEnd/>
          </a:ln>
        </p:spPr>
        <p:txBody>
          <a:bodyPr>
            <a:prstTxWarp prst="textNoShape">
              <a:avLst/>
            </a:prstTxWarp>
            <a:spAutoFit/>
          </a:bodyPr>
          <a:lstStyle/>
          <a:p>
            <a:r>
              <a:rPr lang="en-US" sz="1200">
                <a:latin typeface="Verdana" charset="0"/>
              </a:rPr>
              <a:t>Tortoise and Hare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44"/>
                                        </p:tgtEl>
                                        <p:attrNameLst>
                                          <p:attrName>style.visibility</p:attrName>
                                        </p:attrNameLst>
                                      </p:cBhvr>
                                      <p:to>
                                        <p:strVal val="visible"/>
                                      </p:to>
                                    </p:set>
                                    <p:animEffect transition="in" filter="fade">
                                      <p:cBhvr>
                                        <p:cTn id="7" dur="1000"/>
                                        <p:tgtEl>
                                          <p:spTgt spid="39944"/>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947"/>
                                        </p:tgtEl>
                                        <p:attrNameLst>
                                          <p:attrName>style.visibility</p:attrName>
                                        </p:attrNameLst>
                                      </p:cBhvr>
                                      <p:to>
                                        <p:strVal val="visible"/>
                                      </p:to>
                                    </p:set>
                                    <p:animEffect transition="in" filter="fade">
                                      <p:cBhvr>
                                        <p:cTn id="16" dur="1000"/>
                                        <p:tgtEl>
                                          <p:spTgt spid="399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948"/>
                                        </p:tgtEl>
                                        <p:attrNameLst>
                                          <p:attrName>style.visibility</p:attrName>
                                        </p:attrNameLst>
                                      </p:cBhvr>
                                      <p:to>
                                        <p:strVal val="visible"/>
                                      </p:to>
                                    </p:set>
                                    <p:animEffect transition="in" filter="fade">
                                      <p:cBhvr>
                                        <p:cTn id="19" dur="1000"/>
                                        <p:tgtEl>
                                          <p:spTgt spid="399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943"/>
                                        </p:tgtEl>
                                        <p:attrNameLst>
                                          <p:attrName>style.visibility</p:attrName>
                                        </p:attrNameLst>
                                      </p:cBhvr>
                                      <p:to>
                                        <p:strVal val="visible"/>
                                      </p:to>
                                    </p:set>
                                    <p:animEffect transition="in" filter="fade">
                                      <p:cBhvr>
                                        <p:cTn id="22" dur="1000"/>
                                        <p:tgtEl>
                                          <p:spTgt spid="399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942"/>
                                        </p:tgtEl>
                                        <p:attrNameLst>
                                          <p:attrName>style.visibility</p:attrName>
                                        </p:attrNameLst>
                                      </p:cBhvr>
                                      <p:to>
                                        <p:strVal val="visible"/>
                                      </p:to>
                                    </p:set>
                                    <p:animEffect transition="in" filter="fade">
                                      <p:cBhvr>
                                        <p:cTn id="25" dur="10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P spid="39943" grpId="0"/>
      <p:bldP spid="39947" grpId="0"/>
      <p:bldP spid="399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pic>
        <p:nvPicPr>
          <p:cNvPr id="38916" name="Picture 8" descr="greek_trireme"/>
          <p:cNvPicPr>
            <a:picLocks noChangeAspect="1" noChangeArrowheads="1"/>
          </p:cNvPicPr>
          <p:nvPr/>
        </p:nvPicPr>
        <p:blipFill>
          <a:blip r:embed="rId4"/>
          <a:srcRect/>
          <a:stretch>
            <a:fillRect/>
          </a:stretch>
        </p:blipFill>
        <p:spPr bwMode="auto">
          <a:xfrm>
            <a:off x="7597775" y="214313"/>
            <a:ext cx="1165225" cy="874712"/>
          </a:xfrm>
          <a:prstGeom prst="rect">
            <a:avLst/>
          </a:prstGeom>
          <a:noFill/>
          <a:ln w="9525">
            <a:noFill/>
            <a:miter lim="800000"/>
            <a:headEnd/>
            <a:tailEnd/>
          </a:ln>
        </p:spPr>
      </p:pic>
      <p:sp>
        <p:nvSpPr>
          <p:cNvPr id="38917" name="Rectangle 23"/>
          <p:cNvSpPr>
            <a:spLocks noChangeArrowheads="1"/>
          </p:cNvSpPr>
          <p:nvPr/>
        </p:nvSpPr>
        <p:spPr bwMode="auto">
          <a:xfrm>
            <a:off x="895350" y="517525"/>
            <a:ext cx="6607175" cy="534988"/>
          </a:xfrm>
          <a:prstGeom prst="rect">
            <a:avLst/>
          </a:prstGeom>
          <a:noFill/>
          <a:ln w="9525">
            <a:noFill/>
            <a:miter lim="800000"/>
            <a:headEnd/>
            <a:tailEnd/>
          </a:ln>
        </p:spPr>
        <p:txBody>
          <a:bodyPr>
            <a:prstTxWarp prst="textNoShape">
              <a:avLst/>
            </a:prstTxWarp>
            <a:spAutoFit/>
          </a:bodyPr>
          <a:lstStyle/>
          <a:p>
            <a:pPr algn="ctr">
              <a:lnSpc>
                <a:spcPct val="90000"/>
              </a:lnSpc>
            </a:pPr>
            <a:r>
              <a:rPr lang="en-US" sz="3200" b="1">
                <a:solidFill>
                  <a:srgbClr val="600000"/>
                </a:solidFill>
                <a:latin typeface="Verdana" charset="0"/>
              </a:rPr>
              <a:t>Boy and Wolf</a:t>
            </a:r>
          </a:p>
        </p:txBody>
      </p:sp>
      <p:pic>
        <p:nvPicPr>
          <p:cNvPr id="38918" name="Picture 6" descr="/Users/abs3/Movies/Aesop/boy and wolf.mov">
            <a:hlinkClick r:id="" action="ppaction://media"/>
          </p:cNvPr>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628650" y="1403350"/>
            <a:ext cx="7996238" cy="4800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120" fill="hold"/>
                                        <p:tgtEl>
                                          <p:spTgt spid="3891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891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8918"/>
                                        </p:tgtEl>
                                      </p:cBhvr>
                                    </p:cmd>
                                  </p:childTnLst>
                                </p:cTn>
                              </p:par>
                            </p:childTnLst>
                          </p:cTn>
                        </p:par>
                      </p:childTnLst>
                    </p:cTn>
                  </p:par>
                </p:childTnLst>
              </p:cTn>
              <p:nextCondLst>
                <p:cond evt="onClick" delay="0">
                  <p:tgtEl>
                    <p:spTgt spid="38918"/>
                  </p:tgtEl>
                </p:cond>
              </p:nextCondLst>
            </p:seq>
            <p:video>
              <p:cMediaNode>
                <p:cTn id="12" fill="hold" display="0">
                  <p:stCondLst>
                    <p:cond delay="indefinite"/>
                  </p:stCondLst>
                  <p:endCondLst>
                    <p:cond evt="onNext" delay="0">
                      <p:tgtEl>
                        <p:sldTgt/>
                      </p:tgtEl>
                    </p:cond>
                    <p:cond evt="onPrev" delay="0">
                      <p:tgtEl>
                        <p:sldTgt/>
                      </p:tgtEl>
                    </p:cond>
                  </p:endCondLst>
                </p:cTn>
                <p:tgtEl>
                  <p:spTgt spid="38918"/>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pic>
        <p:nvPicPr>
          <p:cNvPr id="39940" name="Picture 8" descr="greek_trireme"/>
          <p:cNvPicPr>
            <a:picLocks noChangeAspect="1" noChangeArrowheads="1"/>
          </p:cNvPicPr>
          <p:nvPr/>
        </p:nvPicPr>
        <p:blipFill>
          <a:blip r:embed="rId4"/>
          <a:srcRect/>
          <a:stretch>
            <a:fillRect/>
          </a:stretch>
        </p:blipFill>
        <p:spPr bwMode="auto">
          <a:xfrm>
            <a:off x="7597775" y="214313"/>
            <a:ext cx="1165225" cy="874712"/>
          </a:xfrm>
          <a:prstGeom prst="rect">
            <a:avLst/>
          </a:prstGeom>
          <a:noFill/>
          <a:ln w="9525">
            <a:noFill/>
            <a:miter lim="800000"/>
            <a:headEnd/>
            <a:tailEnd/>
          </a:ln>
        </p:spPr>
      </p:pic>
      <p:sp>
        <p:nvSpPr>
          <p:cNvPr id="39941" name="Rectangle 23"/>
          <p:cNvSpPr>
            <a:spLocks noChangeArrowheads="1"/>
          </p:cNvSpPr>
          <p:nvPr/>
        </p:nvSpPr>
        <p:spPr bwMode="auto">
          <a:xfrm>
            <a:off x="895350" y="517525"/>
            <a:ext cx="6607175" cy="534988"/>
          </a:xfrm>
          <a:prstGeom prst="rect">
            <a:avLst/>
          </a:prstGeom>
          <a:noFill/>
          <a:ln w="9525">
            <a:noFill/>
            <a:miter lim="800000"/>
            <a:headEnd/>
            <a:tailEnd/>
          </a:ln>
        </p:spPr>
        <p:txBody>
          <a:bodyPr>
            <a:prstTxWarp prst="textNoShape">
              <a:avLst/>
            </a:prstTxWarp>
            <a:spAutoFit/>
          </a:bodyPr>
          <a:lstStyle/>
          <a:p>
            <a:pPr algn="ctr">
              <a:lnSpc>
                <a:spcPct val="90000"/>
              </a:lnSpc>
            </a:pPr>
            <a:r>
              <a:rPr lang="en-US" sz="3200" b="1">
                <a:solidFill>
                  <a:srgbClr val="600000"/>
                </a:solidFill>
                <a:latin typeface="Verdana" charset="0"/>
              </a:rPr>
              <a:t>Tortoise and Hare</a:t>
            </a:r>
          </a:p>
        </p:txBody>
      </p:sp>
      <p:pic>
        <p:nvPicPr>
          <p:cNvPr id="39942" name="Picture 6" descr="/Users/abs3/Movies/Aesop/tortoise and hare.mov">
            <a:hlinkClick r:id="" action="ppaction://media"/>
          </p:cNvPr>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941388" y="1257300"/>
            <a:ext cx="7224712" cy="54149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7420" fill="hold"/>
                                        <p:tgtEl>
                                          <p:spTgt spid="3994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994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9942"/>
                                        </p:tgtEl>
                                      </p:cBhvr>
                                    </p:cmd>
                                  </p:childTnLst>
                                </p:cTn>
                              </p:par>
                            </p:childTnLst>
                          </p:cTn>
                        </p:par>
                      </p:childTnLst>
                    </p:cTn>
                  </p:par>
                </p:childTnLst>
              </p:cTn>
              <p:nextCondLst>
                <p:cond evt="onClick" delay="0">
                  <p:tgtEl>
                    <p:spTgt spid="39942"/>
                  </p:tgtEl>
                </p:cond>
              </p:nextCondLst>
            </p:seq>
            <p:video>
              <p:cMediaNode>
                <p:cTn id="12" fill="hold" display="0">
                  <p:stCondLst>
                    <p:cond delay="indefinite"/>
                  </p:stCondLst>
                  <p:endCondLst>
                    <p:cond evt="onNext" delay="0">
                      <p:tgtEl>
                        <p:sldTgt/>
                      </p:tgtEl>
                    </p:cond>
                    <p:cond evt="onPrev" delay="0">
                      <p:tgtEl>
                        <p:sldTgt/>
                      </p:tgtEl>
                    </p:cond>
                  </p:endCondLst>
                </p:cTn>
                <p:tgtEl>
                  <p:spTgt spid="39942"/>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pic>
        <p:nvPicPr>
          <p:cNvPr id="40964" name="Picture 8" descr="greek_trireme"/>
          <p:cNvPicPr>
            <a:picLocks noChangeAspect="1" noChangeArrowheads="1"/>
          </p:cNvPicPr>
          <p:nvPr/>
        </p:nvPicPr>
        <p:blipFill>
          <a:blip r:embed="rId2"/>
          <a:srcRect/>
          <a:stretch>
            <a:fillRect/>
          </a:stretch>
        </p:blipFill>
        <p:spPr bwMode="auto">
          <a:xfrm>
            <a:off x="7597775" y="214313"/>
            <a:ext cx="1165225" cy="874712"/>
          </a:xfrm>
          <a:prstGeom prst="rect">
            <a:avLst/>
          </a:prstGeom>
          <a:noFill/>
          <a:ln w="9525">
            <a:noFill/>
            <a:miter lim="800000"/>
            <a:headEnd/>
            <a:tailEnd/>
          </a:ln>
        </p:spPr>
      </p:pic>
      <p:sp>
        <p:nvSpPr>
          <p:cNvPr id="40965" name="Rectangle 23"/>
          <p:cNvSpPr>
            <a:spLocks noChangeArrowheads="1"/>
          </p:cNvSpPr>
          <p:nvPr/>
        </p:nvSpPr>
        <p:spPr bwMode="auto">
          <a:xfrm>
            <a:off x="1031875" y="174625"/>
            <a:ext cx="6608763" cy="977900"/>
          </a:xfrm>
          <a:prstGeom prst="rect">
            <a:avLst/>
          </a:prstGeom>
          <a:noFill/>
          <a:ln w="9525">
            <a:noFill/>
            <a:miter lim="800000"/>
            <a:headEnd/>
            <a:tailEnd/>
          </a:ln>
        </p:spPr>
        <p:txBody>
          <a:bodyPr>
            <a:prstTxWarp prst="textNoShape">
              <a:avLst/>
            </a:prstTxWarp>
            <a:spAutoFit/>
          </a:bodyPr>
          <a:lstStyle/>
          <a:p>
            <a:pPr algn="ctr">
              <a:lnSpc>
                <a:spcPct val="90000"/>
              </a:lnSpc>
            </a:pPr>
            <a:r>
              <a:rPr lang="en-US" sz="3200" b="1">
                <a:solidFill>
                  <a:srgbClr val="600000"/>
                </a:solidFill>
                <a:latin typeface="Verdana" charset="0"/>
              </a:rPr>
              <a:t>Aesop’s</a:t>
            </a:r>
          </a:p>
          <a:p>
            <a:pPr algn="ctr">
              <a:lnSpc>
                <a:spcPct val="90000"/>
              </a:lnSpc>
            </a:pPr>
            <a:r>
              <a:rPr lang="en-US" sz="3200" b="1">
                <a:solidFill>
                  <a:srgbClr val="600000"/>
                </a:solidFill>
                <a:latin typeface="Verdana" charset="0"/>
              </a:rPr>
              <a:t>The Lion and the Mouse</a:t>
            </a:r>
          </a:p>
        </p:txBody>
      </p:sp>
      <p:sp>
        <p:nvSpPr>
          <p:cNvPr id="40966" name="Rectangle 14"/>
          <p:cNvSpPr>
            <a:spLocks noChangeArrowheads="1"/>
          </p:cNvSpPr>
          <p:nvPr/>
        </p:nvSpPr>
        <p:spPr bwMode="auto">
          <a:xfrm>
            <a:off x="0" y="1341438"/>
            <a:ext cx="9144000" cy="584200"/>
          </a:xfrm>
          <a:prstGeom prst="rect">
            <a:avLst/>
          </a:prstGeom>
          <a:noFill/>
          <a:ln w="9525">
            <a:noFill/>
            <a:miter lim="800000"/>
            <a:headEnd/>
            <a:tailEnd/>
          </a:ln>
        </p:spPr>
        <p:txBody>
          <a:bodyPr>
            <a:prstTxWarp prst="textNoShape">
              <a:avLst/>
            </a:prstTxWarp>
            <a:spAutoFit/>
          </a:bodyPr>
          <a:lstStyle/>
          <a:p>
            <a:pPr algn="ctr"/>
            <a:r>
              <a:rPr lang="en-US" sz="3200" b="1">
                <a:solidFill>
                  <a:srgbClr val="600000"/>
                </a:solidFill>
                <a:latin typeface="Georgia" charset="0"/>
              </a:rPr>
              <a:t>or</a:t>
            </a:r>
            <a:r>
              <a:rPr lang="en-US" sz="3200" b="1">
                <a:solidFill>
                  <a:srgbClr val="FF0000"/>
                </a:solidFill>
                <a:latin typeface="Georgia" charset="0"/>
              </a:rPr>
              <a:t> </a:t>
            </a:r>
            <a:r>
              <a:rPr lang="en-US" sz="3200" b="1" i="1">
                <a:solidFill>
                  <a:srgbClr val="600000"/>
                </a:solidFill>
                <a:latin typeface="Georgia" charset="0"/>
              </a:rPr>
              <a:t>The Mion and the Louse</a:t>
            </a:r>
          </a:p>
        </p:txBody>
      </p:sp>
      <p:pic>
        <p:nvPicPr>
          <p:cNvPr id="8" name="Picture 7" descr="The_Lion_and_the_Mouse_-_Project_Gutenberg_etext_19994 WM.jpg"/>
          <p:cNvPicPr>
            <a:picLocks noChangeAspect="1"/>
          </p:cNvPicPr>
          <p:nvPr/>
        </p:nvPicPr>
        <p:blipFill>
          <a:blip r:embed="rId3"/>
          <a:srcRect/>
          <a:stretch>
            <a:fillRect/>
          </a:stretch>
        </p:blipFill>
        <p:spPr bwMode="auto">
          <a:xfrm>
            <a:off x="1817688" y="2071688"/>
            <a:ext cx="5400675" cy="3697287"/>
          </a:xfrm>
          <a:prstGeom prst="rect">
            <a:avLst/>
          </a:prstGeom>
          <a:noFill/>
          <a:ln w="9525">
            <a:noFill/>
            <a:miter lim="800000"/>
            <a:headEnd/>
            <a:tailEnd/>
          </a:ln>
          <a:effectLst>
            <a:outerShdw blurRad="63500" dist="38100" dir="2700000" algn="tl" rotWithShape="0">
              <a:srgbClr val="000000">
                <a:alpha val="39999"/>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ncient writing on stone CA.jpg"/>
          <p:cNvPicPr>
            <a:picLocks noChangeAspect="1"/>
          </p:cNvPicPr>
          <p:nvPr/>
        </p:nvPicPr>
        <p:blipFill>
          <a:blip r:embed="rId2">
            <a:lum bright="32000" contrast="-20000"/>
          </a:blip>
          <a:srcRect/>
          <a:stretch>
            <a:fillRect/>
          </a:stretch>
        </p:blipFill>
        <p:spPr bwMode="auto">
          <a:xfrm>
            <a:off x="614363" y="2543175"/>
            <a:ext cx="3255962" cy="2359025"/>
          </a:xfrm>
          <a:prstGeom prst="rect">
            <a:avLst/>
          </a:prstGeom>
          <a:noFill/>
          <a:ln w="9525">
            <a:noFill/>
            <a:miter lim="800000"/>
            <a:headEnd/>
            <a:tailEnd/>
          </a:ln>
          <a:effectLst>
            <a:outerShdw blurRad="63500" dist="38100" dir="2700000" algn="tl" rotWithShape="0">
              <a:srgbClr val="000000">
                <a:alpha val="39999"/>
              </a:srgbClr>
            </a:outerShdw>
          </a:effectLst>
        </p:spPr>
      </p:pic>
      <p:cxnSp>
        <p:nvCxnSpPr>
          <p:cNvPr id="7" name="Straight Connector 6"/>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pic>
        <p:nvPicPr>
          <p:cNvPr id="41989" name="Picture 8" descr="greek_trireme"/>
          <p:cNvPicPr>
            <a:picLocks noChangeAspect="1" noChangeArrowheads="1"/>
          </p:cNvPicPr>
          <p:nvPr/>
        </p:nvPicPr>
        <p:blipFill>
          <a:blip r:embed="rId3"/>
          <a:srcRect/>
          <a:stretch>
            <a:fillRect/>
          </a:stretch>
        </p:blipFill>
        <p:spPr bwMode="auto">
          <a:xfrm>
            <a:off x="7597775" y="214313"/>
            <a:ext cx="1165225" cy="874712"/>
          </a:xfrm>
          <a:prstGeom prst="rect">
            <a:avLst/>
          </a:prstGeom>
          <a:noFill/>
          <a:ln w="9525">
            <a:noFill/>
            <a:miter lim="800000"/>
            <a:headEnd/>
            <a:tailEnd/>
          </a:ln>
        </p:spPr>
      </p:pic>
      <p:sp>
        <p:nvSpPr>
          <p:cNvPr id="41990" name="Rectangle 23"/>
          <p:cNvSpPr>
            <a:spLocks noChangeArrowheads="1"/>
          </p:cNvSpPr>
          <p:nvPr/>
        </p:nvSpPr>
        <p:spPr bwMode="auto">
          <a:xfrm>
            <a:off x="1022350" y="519113"/>
            <a:ext cx="6607175" cy="534987"/>
          </a:xfrm>
          <a:prstGeom prst="rect">
            <a:avLst/>
          </a:prstGeom>
          <a:noFill/>
          <a:ln w="9525">
            <a:noFill/>
            <a:miter lim="800000"/>
            <a:headEnd/>
            <a:tailEnd/>
          </a:ln>
        </p:spPr>
        <p:txBody>
          <a:bodyPr>
            <a:prstTxWarp prst="textNoShape">
              <a:avLst/>
            </a:prstTxWarp>
            <a:spAutoFit/>
          </a:bodyPr>
          <a:lstStyle/>
          <a:p>
            <a:pPr algn="ctr">
              <a:lnSpc>
                <a:spcPct val="90000"/>
              </a:lnSpc>
            </a:pPr>
            <a:r>
              <a:rPr lang="en-US" sz="3200" b="1">
                <a:solidFill>
                  <a:srgbClr val="600000"/>
                </a:solidFill>
                <a:latin typeface="Verdana" charset="0"/>
              </a:rPr>
              <a:t>Language and Creativity</a:t>
            </a:r>
          </a:p>
        </p:txBody>
      </p:sp>
      <p:sp>
        <p:nvSpPr>
          <p:cNvPr id="8" name="Content Placeholder 3"/>
          <p:cNvSpPr>
            <a:spLocks noGrp="1"/>
          </p:cNvSpPr>
          <p:nvPr>
            <p:ph idx="1"/>
          </p:nvPr>
        </p:nvSpPr>
        <p:spPr>
          <a:xfrm>
            <a:off x="3508375" y="2546350"/>
            <a:ext cx="5327650" cy="2493963"/>
          </a:xfrm>
        </p:spPr>
        <p:txBody>
          <a:bodyPr/>
          <a:lstStyle/>
          <a:p>
            <a:pPr lvl="1">
              <a:buFont typeface="Arial" charset="0"/>
              <a:buChar char="•"/>
            </a:pPr>
            <a:r>
              <a:rPr lang="en-US" sz="2200">
                <a:latin typeface="Georgia" charset="0"/>
              </a:rPr>
              <a:t>People that the Greeks did not understand were called barbarians because their language sounded like “bar-bar-bar” to the Greeks.</a:t>
            </a:r>
          </a:p>
          <a:p>
            <a:pPr lvl="1">
              <a:buFont typeface="Arial" charset="0"/>
              <a:buChar char="•"/>
            </a:pPr>
            <a:endParaRPr lang="en-US" sz="1100">
              <a:latin typeface="Georgia" charset="0"/>
            </a:endParaRPr>
          </a:p>
          <a:p>
            <a:pPr lvl="1">
              <a:buFont typeface="Arial" charset="0"/>
              <a:buChar char="•"/>
            </a:pPr>
            <a:r>
              <a:rPr lang="en-US" sz="2200">
                <a:latin typeface="Georgia" charset="0"/>
              </a:rPr>
              <a:t>If we don’t follow the rules, we can’t communicate.</a:t>
            </a:r>
          </a:p>
        </p:txBody>
      </p:sp>
      <p:sp>
        <p:nvSpPr>
          <p:cNvPr id="48136" name="TextBox 8"/>
          <p:cNvSpPr txBox="1">
            <a:spLocks noChangeArrowheads="1"/>
          </p:cNvSpPr>
          <p:nvPr/>
        </p:nvSpPr>
        <p:spPr bwMode="auto">
          <a:xfrm>
            <a:off x="903288" y="5184775"/>
            <a:ext cx="7666037" cy="1262063"/>
          </a:xfrm>
          <a:prstGeom prst="rect">
            <a:avLst/>
          </a:prstGeom>
          <a:noFill/>
          <a:ln w="9525">
            <a:noFill/>
            <a:miter lim="800000"/>
            <a:headEnd/>
            <a:tailEnd/>
          </a:ln>
        </p:spPr>
        <p:txBody>
          <a:bodyPr>
            <a:prstTxWarp prst="textNoShape">
              <a:avLst/>
            </a:prstTxWarp>
            <a:spAutoFit/>
          </a:bodyPr>
          <a:lstStyle/>
          <a:p>
            <a:pPr algn="ctr"/>
            <a:r>
              <a:rPr lang="en-US" sz="3000" b="1">
                <a:solidFill>
                  <a:srgbClr val="0070C0"/>
                </a:solidFill>
                <a:latin typeface="Georgia" charset="0"/>
              </a:rPr>
              <a:t>Question: </a:t>
            </a:r>
          </a:p>
          <a:p>
            <a:r>
              <a:rPr lang="en-US" sz="2800" b="1">
                <a:solidFill>
                  <a:srgbClr val="0070C0"/>
                </a:solidFill>
                <a:latin typeface="Georgia" charset="0"/>
              </a:rPr>
              <a:t>Do the rules of language limit creativity?</a:t>
            </a:r>
          </a:p>
          <a:p>
            <a:endParaRPr lang="en-US"/>
          </a:p>
        </p:txBody>
      </p:sp>
      <p:sp>
        <p:nvSpPr>
          <p:cNvPr id="11" name="Rectangle 10"/>
          <p:cNvSpPr/>
          <p:nvPr/>
        </p:nvSpPr>
        <p:spPr>
          <a:xfrm>
            <a:off x="935675" y="2861034"/>
            <a:ext cx="2562446" cy="1825243"/>
          </a:xfrm>
          <a:prstGeom prst="rect">
            <a:avLst/>
          </a:prstGeom>
          <a:noFill/>
          <a:ln>
            <a:noFill/>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75000"/>
              </a:lnSpc>
              <a:defRPr/>
            </a:pPr>
            <a:r>
              <a:rPr lang="en-US" sz="5000" b="1" dirty="0">
                <a:ln w="11430"/>
                <a:solidFill>
                  <a:srgbClr val="0070C0"/>
                </a:solidFill>
                <a:effectLst>
                  <a:outerShdw blurRad="50800" dist="39000" dir="5460000" algn="tl">
                    <a:srgbClr val="000000">
                      <a:alpha val="38000"/>
                    </a:srgbClr>
                  </a:outerShdw>
                </a:effectLst>
                <a:cs typeface="+mn-cs"/>
              </a:rPr>
              <a:t>Words </a:t>
            </a:r>
            <a:r>
              <a:rPr lang="en-US" sz="4400" b="1" dirty="0">
                <a:ln w="11430"/>
                <a:solidFill>
                  <a:srgbClr val="0070C0"/>
                </a:solidFill>
                <a:effectLst>
                  <a:outerShdw blurRad="50800" dist="39000" dir="5460000" algn="tl">
                    <a:srgbClr val="000000">
                      <a:alpha val="38000"/>
                    </a:srgbClr>
                  </a:outerShdw>
                </a:effectLst>
                <a:cs typeface="+mn-cs"/>
              </a:rPr>
              <a:t>and</a:t>
            </a:r>
            <a:r>
              <a:rPr lang="en-US" sz="5000" b="1" dirty="0">
                <a:ln w="11430"/>
                <a:solidFill>
                  <a:srgbClr val="0070C0"/>
                </a:solidFill>
                <a:effectLst>
                  <a:outerShdw blurRad="50800" dist="39000" dir="5460000" algn="tl">
                    <a:srgbClr val="000000">
                      <a:alpha val="38000"/>
                    </a:srgbClr>
                  </a:outerShdw>
                </a:effectLst>
                <a:cs typeface="+mn-cs"/>
              </a:rPr>
              <a:t> Rules</a:t>
            </a:r>
          </a:p>
        </p:txBody>
      </p:sp>
      <p:sp>
        <p:nvSpPr>
          <p:cNvPr id="48138" name="TextBox 15"/>
          <p:cNvSpPr txBox="1">
            <a:spLocks noChangeArrowheads="1"/>
          </p:cNvSpPr>
          <p:nvPr/>
        </p:nvSpPr>
        <p:spPr bwMode="auto">
          <a:xfrm>
            <a:off x="935038" y="1414463"/>
            <a:ext cx="7219950" cy="830262"/>
          </a:xfrm>
          <a:prstGeom prst="rect">
            <a:avLst/>
          </a:prstGeom>
          <a:noFill/>
          <a:ln w="9525">
            <a:noFill/>
            <a:miter lim="800000"/>
            <a:headEnd/>
            <a:tailEnd/>
          </a:ln>
        </p:spPr>
        <p:txBody>
          <a:bodyPr>
            <a:prstTxWarp prst="textNoShape">
              <a:avLst/>
            </a:prstTxWarp>
            <a:spAutoFit/>
          </a:bodyPr>
          <a:lstStyle/>
          <a:p>
            <a:pPr algn="ctr">
              <a:lnSpc>
                <a:spcPct val="80000"/>
              </a:lnSpc>
            </a:pPr>
            <a:r>
              <a:rPr lang="en-US" sz="3000" b="1">
                <a:solidFill>
                  <a:srgbClr val="600000"/>
                </a:solidFill>
                <a:latin typeface="Georgia" charset="0"/>
              </a:rPr>
              <a:t>Language is a set of rules that allow people to communicate.</a:t>
            </a:r>
            <a:endParaRPr lang="en-US" b="1">
              <a:solidFill>
                <a:srgbClr val="6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8"/>
                                        </p:tgtEl>
                                        <p:attrNameLst>
                                          <p:attrName>style.visibility</p:attrName>
                                        </p:attrNameLst>
                                      </p:cBhvr>
                                      <p:to>
                                        <p:strVal val="visible"/>
                                      </p:to>
                                    </p:set>
                                    <p:animEffect transition="in" filter="fade">
                                      <p:cBhvr>
                                        <p:cTn id="7" dur="1000"/>
                                        <p:tgtEl>
                                          <p:spTgt spid="48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2000"/>
                                        <p:tgtEl>
                                          <p:spTgt spid="8">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20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8136"/>
                                        </p:tgtEl>
                                        <p:attrNameLst>
                                          <p:attrName>style.visibility</p:attrName>
                                        </p:attrNameLst>
                                      </p:cBhvr>
                                      <p:to>
                                        <p:strVal val="visible"/>
                                      </p:to>
                                    </p:set>
                                    <p:animEffect transition="in" filter="fade">
                                      <p:cBhvr>
                                        <p:cTn id="28" dur="2000"/>
                                        <p:tgtEl>
                                          <p:spTgt spid="48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8136" grpId="0"/>
      <p:bldP spid="481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Acropole1 GNU.jpg"/>
          <p:cNvPicPr>
            <a:picLocks noChangeAspect="1"/>
          </p:cNvPicPr>
          <p:nvPr/>
        </p:nvPicPr>
        <p:blipFill>
          <a:blip r:embed="rId2">
            <a:lum bright="-10000"/>
          </a:blip>
          <a:srcRect/>
          <a:stretch>
            <a:fillRect/>
          </a:stretch>
        </p:blipFill>
        <p:spPr bwMode="auto">
          <a:xfrm>
            <a:off x="0" y="0"/>
            <a:ext cx="9144000" cy="6858000"/>
          </a:xfrm>
          <a:prstGeom prst="rect">
            <a:avLst/>
          </a:prstGeom>
          <a:noFill/>
          <a:ln w="9525">
            <a:noFill/>
            <a:miter lim="800000"/>
            <a:headEnd/>
            <a:tailEnd/>
          </a:ln>
        </p:spPr>
      </p:pic>
      <p:sp>
        <p:nvSpPr>
          <p:cNvPr id="5" name="Subtitle 2"/>
          <p:cNvSpPr txBox="1">
            <a:spLocks/>
          </p:cNvSpPr>
          <p:nvPr/>
        </p:nvSpPr>
        <p:spPr bwMode="auto">
          <a:xfrm>
            <a:off x="-1606550" y="5511800"/>
            <a:ext cx="9144000" cy="1120775"/>
          </a:xfrm>
          <a:prstGeom prst="rect">
            <a:avLst/>
          </a:prstGeom>
          <a:noFill/>
          <a:ln w="9525">
            <a:noFill/>
            <a:miter lim="800000"/>
            <a:headEnd/>
            <a:tailEnd/>
          </a:ln>
        </p:spPr>
        <p:txBody>
          <a:bodyPr/>
          <a:lstStyle/>
          <a:p>
            <a:pPr algn="ctr" eaLnBrk="0" hangingPunct="0">
              <a:spcBef>
                <a:spcPct val="20000"/>
              </a:spcBef>
              <a:defRPr/>
            </a:pPr>
            <a:r>
              <a:rPr lang="en-US" sz="4800" kern="0" dirty="0">
                <a:latin typeface="Georgia" pitchFamily="18" charset="0"/>
                <a:cs typeface="ＭＳ Ｐゴシック" pitchFamily="-65" charset="-128"/>
              </a:rPr>
              <a:t>It's Greek to me.</a:t>
            </a:r>
          </a:p>
        </p:txBody>
      </p:sp>
      <p:sp>
        <p:nvSpPr>
          <p:cNvPr id="49156" name="Title 1"/>
          <p:cNvSpPr>
            <a:spLocks noGrp="1"/>
          </p:cNvSpPr>
          <p:nvPr>
            <p:ph type="ctrTitle"/>
          </p:nvPr>
        </p:nvSpPr>
        <p:spPr>
          <a:xfrm>
            <a:off x="-282575" y="4602163"/>
            <a:ext cx="4495800" cy="1020762"/>
          </a:xfrm>
        </p:spPr>
        <p:txBody>
          <a:bodyPr/>
          <a:lstStyle/>
          <a:p>
            <a:pPr>
              <a:defRPr/>
            </a:pPr>
            <a:r>
              <a:rPr lang="en-US" sz="4000" dirty="0" smtClean="0">
                <a:solidFill>
                  <a:schemeClr val="tx1">
                    <a:lumMod val="95000"/>
                    <a:lumOff val="5000"/>
                  </a:schemeClr>
                </a:solidFill>
                <a:latin typeface="Georgia" pitchFamily="18" charset="0"/>
                <a:ea typeface="ＭＳ Ｐゴシック" charset="-128"/>
              </a:rPr>
              <a:t>Thank You</a:t>
            </a:r>
          </a:p>
        </p:txBody>
      </p:sp>
      <p:sp>
        <p:nvSpPr>
          <p:cNvPr id="43013" name="Subtitle 2"/>
          <p:cNvSpPr>
            <a:spLocks noGrp="1"/>
          </p:cNvSpPr>
          <p:nvPr>
            <p:ph type="subTitle" idx="1"/>
          </p:nvPr>
        </p:nvSpPr>
        <p:spPr>
          <a:xfrm>
            <a:off x="0" y="5449888"/>
            <a:ext cx="5900738" cy="715962"/>
          </a:xfrm>
        </p:spPr>
        <p:txBody>
          <a:bodyPr/>
          <a:lstStyle/>
          <a:p>
            <a:r>
              <a:rPr lang="en-US" sz="4800">
                <a:solidFill>
                  <a:srgbClr val="F5E7CB"/>
                </a:solidFill>
                <a:latin typeface="Georgia" charset="0"/>
                <a:ea typeface="ＭＳ Ｐゴシック" charset="-128"/>
                <a:cs typeface="ＭＳ Ｐゴシック" charset="-128"/>
              </a:rPr>
              <a:t>It's Greek to me.</a:t>
            </a:r>
          </a:p>
        </p:txBody>
      </p:sp>
      <p:sp>
        <p:nvSpPr>
          <p:cNvPr id="6" name="Title 1"/>
          <p:cNvSpPr txBox="1">
            <a:spLocks/>
          </p:cNvSpPr>
          <p:nvPr/>
        </p:nvSpPr>
        <p:spPr bwMode="auto">
          <a:xfrm>
            <a:off x="-2630488" y="4630738"/>
            <a:ext cx="9144001" cy="1020762"/>
          </a:xfrm>
          <a:prstGeom prst="rect">
            <a:avLst/>
          </a:prstGeom>
          <a:noFill/>
          <a:ln w="9525">
            <a:noFill/>
            <a:miter lim="800000"/>
            <a:headEnd/>
            <a:tailEnd/>
          </a:ln>
        </p:spPr>
        <p:txBody>
          <a:bodyPr anchor="ctr"/>
          <a:lstStyle/>
          <a:p>
            <a:pPr algn="ctr" eaLnBrk="0" hangingPunct="0">
              <a:defRPr/>
            </a:pPr>
            <a:r>
              <a:rPr lang="en-US" sz="4000" kern="0" dirty="0">
                <a:solidFill>
                  <a:srgbClr val="F5E7CB"/>
                </a:solidFill>
                <a:latin typeface="Georgia" pitchFamily="18" charset="0"/>
                <a:cs typeface="ＭＳ Ｐゴシック" pitchFamily="-65" charset="-128"/>
              </a:rPr>
              <a:t>Thank You</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pic>
        <p:nvPicPr>
          <p:cNvPr id="18436" name="Picture 8" descr="greek_trireme"/>
          <p:cNvPicPr>
            <a:picLocks noChangeAspect="1" noChangeArrowheads="1"/>
          </p:cNvPicPr>
          <p:nvPr/>
        </p:nvPicPr>
        <p:blipFill>
          <a:blip r:embed="rId2"/>
          <a:srcRect/>
          <a:stretch>
            <a:fillRect/>
          </a:stretch>
        </p:blipFill>
        <p:spPr bwMode="auto">
          <a:xfrm>
            <a:off x="7597775" y="214313"/>
            <a:ext cx="1165225" cy="874712"/>
          </a:xfrm>
          <a:prstGeom prst="rect">
            <a:avLst/>
          </a:prstGeom>
          <a:noFill/>
          <a:ln w="9525">
            <a:noFill/>
            <a:miter lim="800000"/>
            <a:headEnd/>
            <a:tailEnd/>
          </a:ln>
        </p:spPr>
      </p:pic>
      <p:sp>
        <p:nvSpPr>
          <p:cNvPr id="18437" name="Rectangle 23"/>
          <p:cNvSpPr>
            <a:spLocks noChangeArrowheads="1"/>
          </p:cNvSpPr>
          <p:nvPr/>
        </p:nvSpPr>
        <p:spPr bwMode="auto">
          <a:xfrm>
            <a:off x="692150" y="468313"/>
            <a:ext cx="7169150" cy="584200"/>
          </a:xfrm>
          <a:prstGeom prst="rect">
            <a:avLst/>
          </a:prstGeom>
          <a:noFill/>
          <a:ln w="9525">
            <a:noFill/>
            <a:miter lim="800000"/>
            <a:headEnd/>
            <a:tailEnd/>
          </a:ln>
        </p:spPr>
        <p:txBody>
          <a:bodyPr>
            <a:prstTxWarp prst="textNoShape">
              <a:avLst/>
            </a:prstTxWarp>
            <a:spAutoFit/>
          </a:bodyPr>
          <a:lstStyle/>
          <a:p>
            <a:r>
              <a:rPr lang="en-US" sz="3200" b="1">
                <a:solidFill>
                  <a:srgbClr val="600000"/>
                </a:solidFill>
                <a:latin typeface="Verdana" charset="0"/>
              </a:rPr>
              <a:t>Greek Language and Religion</a:t>
            </a:r>
          </a:p>
        </p:txBody>
      </p:sp>
      <p:sp>
        <p:nvSpPr>
          <p:cNvPr id="18438" name="Rectangle 25"/>
          <p:cNvSpPr>
            <a:spLocks noChangeArrowheads="1"/>
          </p:cNvSpPr>
          <p:nvPr/>
        </p:nvSpPr>
        <p:spPr bwMode="auto">
          <a:xfrm>
            <a:off x="4213225" y="1973263"/>
            <a:ext cx="4495800" cy="2752725"/>
          </a:xfrm>
          <a:prstGeom prst="rect">
            <a:avLst/>
          </a:prstGeom>
          <a:noFill/>
          <a:ln w="9525">
            <a:noFill/>
            <a:miter lim="800000"/>
            <a:headEnd/>
            <a:tailEnd/>
          </a:ln>
        </p:spPr>
        <p:txBody>
          <a:bodyPr>
            <a:prstTxWarp prst="textNoShape">
              <a:avLst/>
            </a:prstTxWarp>
            <a:spAutoFit/>
          </a:bodyPr>
          <a:lstStyle/>
          <a:p>
            <a:pPr>
              <a:lnSpc>
                <a:spcPct val="90000"/>
              </a:lnSpc>
            </a:pPr>
            <a:r>
              <a:rPr lang="en-US" sz="4800">
                <a:solidFill>
                  <a:srgbClr val="600000"/>
                </a:solidFill>
                <a:latin typeface="Georgia" charset="0"/>
              </a:rPr>
              <a:t>What is the most important event in the Ancient World?</a:t>
            </a:r>
          </a:p>
        </p:txBody>
      </p:sp>
      <p:pic>
        <p:nvPicPr>
          <p:cNvPr id="5127" name="Picture 27" descr="world map old phs.jpg"/>
          <p:cNvPicPr>
            <a:picLocks noChangeAspect="1"/>
          </p:cNvPicPr>
          <p:nvPr/>
        </p:nvPicPr>
        <p:blipFill>
          <a:blip r:embed="rId3"/>
          <a:srcRect/>
          <a:stretch>
            <a:fillRect/>
          </a:stretch>
        </p:blipFill>
        <p:spPr bwMode="auto">
          <a:xfrm>
            <a:off x="584200" y="1939925"/>
            <a:ext cx="3432175" cy="2798763"/>
          </a:xfrm>
          <a:prstGeom prst="rect">
            <a:avLst/>
          </a:prstGeom>
          <a:noFill/>
          <a:ln w="9525">
            <a:noFill/>
            <a:miter lim="800000"/>
            <a:headEnd/>
            <a:tailEnd/>
          </a:ln>
          <a:effectLst>
            <a:outerShdw blurRad="63500" dist="38100" dir="2700000" algn="tl" rotWithShape="0">
              <a:srgbClr val="000000">
                <a:alpha val="39999"/>
              </a:srgbClr>
            </a:outerShdw>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pic>
        <p:nvPicPr>
          <p:cNvPr id="19460" name="Picture 8" descr="greek_trireme"/>
          <p:cNvPicPr>
            <a:picLocks noChangeAspect="1" noChangeArrowheads="1"/>
          </p:cNvPicPr>
          <p:nvPr/>
        </p:nvPicPr>
        <p:blipFill>
          <a:blip r:embed="rId2"/>
          <a:srcRect/>
          <a:stretch>
            <a:fillRect/>
          </a:stretch>
        </p:blipFill>
        <p:spPr bwMode="auto">
          <a:xfrm>
            <a:off x="7597775" y="214313"/>
            <a:ext cx="1165225" cy="874712"/>
          </a:xfrm>
          <a:prstGeom prst="rect">
            <a:avLst/>
          </a:prstGeom>
          <a:noFill/>
          <a:ln w="9525">
            <a:noFill/>
            <a:miter lim="800000"/>
            <a:headEnd/>
            <a:tailEnd/>
          </a:ln>
        </p:spPr>
      </p:pic>
      <p:sp>
        <p:nvSpPr>
          <p:cNvPr id="30" name="Rectangle 3"/>
          <p:cNvSpPr>
            <a:spLocks noGrp="1" noChangeArrowheads="1"/>
          </p:cNvSpPr>
          <p:nvPr>
            <p:ph type="body" sz="half" idx="1"/>
          </p:nvPr>
        </p:nvSpPr>
        <p:spPr>
          <a:xfrm>
            <a:off x="0" y="1385888"/>
            <a:ext cx="9144000" cy="554037"/>
          </a:xfrm>
        </p:spPr>
        <p:txBody>
          <a:bodyPr/>
          <a:lstStyle/>
          <a:p>
            <a:pPr algn="ctr" eaLnBrk="1" hangingPunct="1">
              <a:buFontTx/>
              <a:buNone/>
            </a:pPr>
            <a:r>
              <a:rPr lang="en-US" sz="2800" b="1" dirty="0">
                <a:solidFill>
                  <a:srgbClr val="600000"/>
                </a:solidFill>
                <a:latin typeface="Georgia" charset="0"/>
                <a:ea typeface="ＭＳ Ｐゴシック" charset="-128"/>
                <a:cs typeface="ＭＳ Ｐゴシック" charset="-128"/>
              </a:rPr>
              <a:t>Answer by a UCLA professor: </a:t>
            </a:r>
          </a:p>
        </p:txBody>
      </p:sp>
      <p:sp>
        <p:nvSpPr>
          <p:cNvPr id="6152" name="TextBox 31"/>
          <p:cNvSpPr txBox="1">
            <a:spLocks noChangeArrowheads="1"/>
          </p:cNvSpPr>
          <p:nvPr/>
        </p:nvSpPr>
        <p:spPr bwMode="auto">
          <a:xfrm>
            <a:off x="0" y="1843088"/>
            <a:ext cx="9144000" cy="800100"/>
          </a:xfrm>
          <a:prstGeom prst="rect">
            <a:avLst/>
          </a:prstGeom>
          <a:noFill/>
          <a:ln w="9525">
            <a:noFill/>
            <a:miter lim="800000"/>
            <a:headEnd/>
            <a:tailEnd/>
          </a:ln>
        </p:spPr>
        <p:txBody>
          <a:bodyPr>
            <a:prstTxWarp prst="textNoShape">
              <a:avLst/>
            </a:prstTxWarp>
            <a:spAutoFit/>
          </a:bodyPr>
          <a:lstStyle/>
          <a:p>
            <a:pPr algn="ctr"/>
            <a:r>
              <a:rPr lang="en-US" sz="2800">
                <a:latin typeface="Georgia" charset="0"/>
              </a:rPr>
              <a:t>Development of the Greek Alphabet</a:t>
            </a:r>
          </a:p>
          <a:p>
            <a:pPr algn="ctr"/>
            <a:endParaRPr lang="en-US"/>
          </a:p>
        </p:txBody>
      </p:sp>
      <p:pic>
        <p:nvPicPr>
          <p:cNvPr id="11" name="Picture 10" descr="Phoenician_alphabet.svg WM.png"/>
          <p:cNvPicPr>
            <a:picLocks noChangeAspect="1"/>
          </p:cNvPicPr>
          <p:nvPr/>
        </p:nvPicPr>
        <p:blipFill>
          <a:blip r:embed="rId3"/>
          <a:srcRect/>
          <a:stretch>
            <a:fillRect/>
          </a:stretch>
        </p:blipFill>
        <p:spPr bwMode="auto">
          <a:xfrm>
            <a:off x="976313" y="2551113"/>
            <a:ext cx="3032125" cy="2300287"/>
          </a:xfrm>
          <a:prstGeom prst="rect">
            <a:avLst/>
          </a:prstGeom>
          <a:noFill/>
          <a:ln w="9525">
            <a:noFill/>
            <a:miter lim="800000"/>
            <a:headEnd/>
            <a:tailEnd/>
          </a:ln>
        </p:spPr>
      </p:pic>
      <p:pic>
        <p:nvPicPr>
          <p:cNvPr id="6153" name="Picture 14" descr="Greek_Alphabet white GI.png"/>
          <p:cNvPicPr>
            <a:picLocks noChangeAspect="1"/>
          </p:cNvPicPr>
          <p:nvPr/>
        </p:nvPicPr>
        <p:blipFill>
          <a:blip r:embed="rId4"/>
          <a:srcRect/>
          <a:stretch>
            <a:fillRect/>
          </a:stretch>
        </p:blipFill>
        <p:spPr bwMode="auto">
          <a:xfrm>
            <a:off x="4686300" y="2473325"/>
            <a:ext cx="3436938" cy="2481263"/>
          </a:xfrm>
          <a:prstGeom prst="rect">
            <a:avLst/>
          </a:prstGeom>
          <a:noFill/>
          <a:ln w="9525">
            <a:noFill/>
            <a:miter lim="800000"/>
            <a:headEnd/>
            <a:tailEnd/>
          </a:ln>
        </p:spPr>
      </p:pic>
      <p:sp>
        <p:nvSpPr>
          <p:cNvPr id="6151" name="TextBox 30"/>
          <p:cNvSpPr txBox="1">
            <a:spLocks noChangeArrowheads="1"/>
          </p:cNvSpPr>
          <p:nvPr/>
        </p:nvSpPr>
        <p:spPr bwMode="auto">
          <a:xfrm>
            <a:off x="0" y="5470525"/>
            <a:ext cx="9144000" cy="1230313"/>
          </a:xfrm>
          <a:prstGeom prst="rect">
            <a:avLst/>
          </a:prstGeom>
          <a:noFill/>
          <a:ln w="9525">
            <a:noFill/>
            <a:miter lim="800000"/>
            <a:headEnd/>
            <a:tailEnd/>
          </a:ln>
        </p:spPr>
        <p:txBody>
          <a:bodyPr>
            <a:prstTxWarp prst="textNoShape">
              <a:avLst/>
            </a:prstTxWarp>
            <a:spAutoFit/>
          </a:bodyPr>
          <a:lstStyle/>
          <a:p>
            <a:pPr algn="ctr"/>
            <a:r>
              <a:rPr lang="en-US" sz="2800" b="1" dirty="0" smtClean="0">
                <a:solidFill>
                  <a:srgbClr val="000000"/>
                </a:solidFill>
                <a:latin typeface="Georgia" charset="0"/>
              </a:rPr>
              <a:t>Greek: First </a:t>
            </a:r>
            <a:r>
              <a:rPr lang="en-US" sz="2800" b="1" dirty="0">
                <a:solidFill>
                  <a:srgbClr val="000000"/>
                </a:solidFill>
                <a:latin typeface="Georgia" charset="0"/>
              </a:rPr>
              <a:t>alphabet with the ability to </a:t>
            </a:r>
          </a:p>
          <a:p>
            <a:pPr algn="ctr"/>
            <a:r>
              <a:rPr lang="en-US" sz="2800" b="1" dirty="0">
                <a:solidFill>
                  <a:srgbClr val="000000"/>
                </a:solidFill>
                <a:latin typeface="Georgia" charset="0"/>
              </a:rPr>
              <a:t>write in full phonetic detail</a:t>
            </a:r>
            <a:endParaRPr lang="en-US" sz="2800" dirty="0">
              <a:solidFill>
                <a:srgbClr val="000000"/>
              </a:solidFill>
              <a:latin typeface="Georgia" charset="0"/>
            </a:endParaRPr>
          </a:p>
          <a:p>
            <a:endParaRPr lang="en-US" dirty="0"/>
          </a:p>
        </p:txBody>
      </p:sp>
      <p:sp>
        <p:nvSpPr>
          <p:cNvPr id="13" name="TextBox 12"/>
          <p:cNvSpPr txBox="1">
            <a:spLocks noChangeArrowheads="1"/>
          </p:cNvSpPr>
          <p:nvPr/>
        </p:nvSpPr>
        <p:spPr bwMode="auto">
          <a:xfrm>
            <a:off x="1222375" y="4870450"/>
            <a:ext cx="2605088" cy="338138"/>
          </a:xfrm>
          <a:prstGeom prst="rect">
            <a:avLst/>
          </a:prstGeom>
          <a:noFill/>
          <a:ln w="9525">
            <a:noFill/>
            <a:miter lim="800000"/>
            <a:headEnd/>
            <a:tailEnd/>
          </a:ln>
        </p:spPr>
        <p:txBody>
          <a:bodyPr>
            <a:prstTxWarp prst="textNoShape">
              <a:avLst/>
            </a:prstTxWarp>
            <a:spAutoFit/>
          </a:bodyPr>
          <a:lstStyle/>
          <a:p>
            <a:pPr algn="ctr"/>
            <a:r>
              <a:rPr lang="en-US" sz="1600">
                <a:latin typeface="Verdana" charset="0"/>
              </a:rPr>
              <a:t>Phoenician Alphabet</a:t>
            </a:r>
          </a:p>
        </p:txBody>
      </p:sp>
      <p:sp>
        <p:nvSpPr>
          <p:cNvPr id="14" name="TextBox 13"/>
          <p:cNvSpPr txBox="1">
            <a:spLocks noChangeArrowheads="1"/>
          </p:cNvSpPr>
          <p:nvPr/>
        </p:nvSpPr>
        <p:spPr bwMode="auto">
          <a:xfrm>
            <a:off x="5351463" y="4848225"/>
            <a:ext cx="2303462" cy="338138"/>
          </a:xfrm>
          <a:prstGeom prst="rect">
            <a:avLst/>
          </a:prstGeom>
          <a:noFill/>
          <a:ln w="9525">
            <a:noFill/>
            <a:miter lim="800000"/>
            <a:headEnd/>
            <a:tailEnd/>
          </a:ln>
        </p:spPr>
        <p:txBody>
          <a:bodyPr>
            <a:prstTxWarp prst="textNoShape">
              <a:avLst/>
            </a:prstTxWarp>
            <a:spAutoFit/>
          </a:bodyPr>
          <a:lstStyle/>
          <a:p>
            <a:pPr algn="ctr"/>
            <a:r>
              <a:rPr lang="en-US" sz="1600" dirty="0">
                <a:latin typeface="Verdana" charset="0"/>
              </a:rPr>
              <a:t>Greek Alphabet</a:t>
            </a:r>
          </a:p>
        </p:txBody>
      </p:sp>
      <p:sp>
        <p:nvSpPr>
          <p:cNvPr id="19469" name="Rectangle 23"/>
          <p:cNvSpPr>
            <a:spLocks noChangeArrowheads="1"/>
          </p:cNvSpPr>
          <p:nvPr/>
        </p:nvSpPr>
        <p:spPr bwMode="auto">
          <a:xfrm>
            <a:off x="858838" y="184150"/>
            <a:ext cx="7281862" cy="977900"/>
          </a:xfrm>
          <a:prstGeom prst="rect">
            <a:avLst/>
          </a:prstGeom>
          <a:noFill/>
          <a:ln w="9525">
            <a:noFill/>
            <a:miter lim="800000"/>
            <a:headEnd/>
            <a:tailEnd/>
          </a:ln>
        </p:spPr>
        <p:txBody>
          <a:bodyPr>
            <a:prstTxWarp prst="textNoShape">
              <a:avLst/>
            </a:prstTxWarp>
            <a:spAutoFit/>
          </a:bodyPr>
          <a:lstStyle/>
          <a:p>
            <a:pPr>
              <a:lnSpc>
                <a:spcPct val="90000"/>
              </a:lnSpc>
            </a:pPr>
            <a:r>
              <a:rPr lang="en-US" sz="3200" b="1">
                <a:solidFill>
                  <a:srgbClr val="600000"/>
                </a:solidFill>
                <a:latin typeface="Verdana" charset="0"/>
              </a:rPr>
              <a:t>What is the most important event in the ancient world?</a:t>
            </a:r>
          </a:p>
        </p:txBody>
      </p:sp>
      <p:pic>
        <p:nvPicPr>
          <p:cNvPr id="15" name="Picture 14"/>
          <p:cNvPicPr>
            <a:picLocks noChangeAspect="1"/>
          </p:cNvPicPr>
          <p:nvPr/>
        </p:nvPicPr>
        <p:blipFill>
          <a:blip r:embed="rId5"/>
          <a:stretch>
            <a:fillRect/>
          </a:stretch>
        </p:blipFill>
        <p:spPr>
          <a:xfrm>
            <a:off x="906490" y="1382400"/>
            <a:ext cx="509106" cy="98434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152"/>
                                        </p:tgtEl>
                                        <p:attrNameLst>
                                          <p:attrName>style.visibility</p:attrName>
                                        </p:attrNameLst>
                                      </p:cBhvr>
                                      <p:to>
                                        <p:strVal val="visible"/>
                                      </p:to>
                                    </p:set>
                                    <p:animEffect transition="in" filter="fade">
                                      <p:cBhvr>
                                        <p:cTn id="15" dur="1000"/>
                                        <p:tgtEl>
                                          <p:spTgt spid="61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6153"/>
                                        </p:tgtEl>
                                        <p:attrNameLst>
                                          <p:attrName>style.visibility</p:attrName>
                                        </p:attrNameLst>
                                      </p:cBhvr>
                                      <p:to>
                                        <p:strVal val="visible"/>
                                      </p:to>
                                    </p:set>
                                    <p:animEffect transition="in" filter="fade">
                                      <p:cBhvr>
                                        <p:cTn id="21" dur="2000"/>
                                        <p:tgtEl>
                                          <p:spTgt spid="615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151"/>
                                        </p:tgtEl>
                                        <p:attrNameLst>
                                          <p:attrName>style.visibility</p:attrName>
                                        </p:attrNameLst>
                                      </p:cBhvr>
                                      <p:to>
                                        <p:strVal val="visible"/>
                                      </p:to>
                                    </p:set>
                                    <p:animEffect transition="in" filter="fade">
                                      <p:cBhvr>
                                        <p:cTn id="34" dur="1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1"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pic>
        <p:nvPicPr>
          <p:cNvPr id="20484" name="Picture 8" descr="greek_trireme"/>
          <p:cNvPicPr>
            <a:picLocks noChangeAspect="1" noChangeArrowheads="1"/>
          </p:cNvPicPr>
          <p:nvPr/>
        </p:nvPicPr>
        <p:blipFill>
          <a:blip r:embed="rId2"/>
          <a:srcRect/>
          <a:stretch>
            <a:fillRect/>
          </a:stretch>
        </p:blipFill>
        <p:spPr bwMode="auto">
          <a:xfrm>
            <a:off x="7597775" y="214313"/>
            <a:ext cx="1165225" cy="874712"/>
          </a:xfrm>
          <a:prstGeom prst="rect">
            <a:avLst/>
          </a:prstGeom>
          <a:noFill/>
          <a:ln w="9525">
            <a:noFill/>
            <a:miter lim="800000"/>
            <a:headEnd/>
            <a:tailEnd/>
          </a:ln>
        </p:spPr>
      </p:pic>
      <p:sp>
        <p:nvSpPr>
          <p:cNvPr id="20485" name="Rectangle 23"/>
          <p:cNvSpPr>
            <a:spLocks noChangeArrowheads="1"/>
          </p:cNvSpPr>
          <p:nvPr/>
        </p:nvSpPr>
        <p:spPr bwMode="auto">
          <a:xfrm>
            <a:off x="858838" y="184150"/>
            <a:ext cx="7281862" cy="977900"/>
          </a:xfrm>
          <a:prstGeom prst="rect">
            <a:avLst/>
          </a:prstGeom>
          <a:noFill/>
          <a:ln w="9525">
            <a:noFill/>
            <a:miter lim="800000"/>
            <a:headEnd/>
            <a:tailEnd/>
          </a:ln>
        </p:spPr>
        <p:txBody>
          <a:bodyPr>
            <a:prstTxWarp prst="textNoShape">
              <a:avLst/>
            </a:prstTxWarp>
            <a:spAutoFit/>
          </a:bodyPr>
          <a:lstStyle/>
          <a:p>
            <a:pPr>
              <a:lnSpc>
                <a:spcPct val="90000"/>
              </a:lnSpc>
            </a:pPr>
            <a:r>
              <a:rPr lang="en-US" sz="3200" b="1">
                <a:solidFill>
                  <a:srgbClr val="600000"/>
                </a:solidFill>
                <a:latin typeface="Verdana" charset="0"/>
              </a:rPr>
              <a:t>What is the most important event in the ancient world?</a:t>
            </a:r>
          </a:p>
        </p:txBody>
      </p:sp>
      <p:sp>
        <p:nvSpPr>
          <p:cNvPr id="13" name="Rectangle 3"/>
          <p:cNvSpPr>
            <a:spLocks noGrp="1" noChangeArrowheads="1"/>
          </p:cNvSpPr>
          <p:nvPr>
            <p:ph type="body" idx="1"/>
          </p:nvPr>
        </p:nvSpPr>
        <p:spPr>
          <a:xfrm>
            <a:off x="3014663" y="1960563"/>
            <a:ext cx="6129337" cy="4310062"/>
          </a:xfrm>
        </p:spPr>
        <p:txBody>
          <a:bodyPr/>
          <a:lstStyle/>
          <a:p>
            <a:pPr lvl="1" eaLnBrk="1" hangingPunct="1">
              <a:lnSpc>
                <a:spcPct val="90000"/>
              </a:lnSpc>
              <a:buFontTx/>
              <a:buNone/>
            </a:pPr>
            <a:r>
              <a:rPr lang="en-US">
                <a:solidFill>
                  <a:srgbClr val="0070C0"/>
                </a:solidFill>
                <a:latin typeface="Georgia" charset="0"/>
              </a:rPr>
              <a:t>Less ambiguity</a:t>
            </a:r>
          </a:p>
          <a:p>
            <a:pPr lvl="2" eaLnBrk="1" hangingPunct="1">
              <a:lnSpc>
                <a:spcPct val="90000"/>
              </a:lnSpc>
            </a:pPr>
            <a:r>
              <a:rPr lang="en-US" sz="2200">
                <a:latin typeface="Georgia" charset="0"/>
                <a:ea typeface="ＭＳ Ｐゴシック" charset="-128"/>
              </a:rPr>
              <a:t>History, laws, business </a:t>
            </a:r>
            <a:r>
              <a:rPr lang="en-US" sz="1800">
                <a:latin typeface="Georgia" charset="0"/>
                <a:ea typeface="ＭＳ Ｐゴシック" charset="-128"/>
              </a:rPr>
              <a:t>(all improved)</a:t>
            </a:r>
          </a:p>
          <a:p>
            <a:pPr lvl="1" eaLnBrk="1" hangingPunct="1">
              <a:lnSpc>
                <a:spcPct val="90000"/>
              </a:lnSpc>
              <a:buFontTx/>
              <a:buNone/>
            </a:pPr>
            <a:r>
              <a:rPr lang="en-US">
                <a:solidFill>
                  <a:srgbClr val="0070C0"/>
                </a:solidFill>
                <a:latin typeface="Georgia" charset="0"/>
              </a:rPr>
              <a:t>More democratic </a:t>
            </a:r>
          </a:p>
          <a:p>
            <a:pPr lvl="2" eaLnBrk="1" hangingPunct="1">
              <a:lnSpc>
                <a:spcPct val="90000"/>
              </a:lnSpc>
            </a:pPr>
            <a:r>
              <a:rPr lang="en-US" sz="2200">
                <a:latin typeface="Georgia" charset="0"/>
                <a:ea typeface="ＭＳ Ｐゴシック" charset="-128"/>
              </a:rPr>
              <a:t>Empowered many classes of people </a:t>
            </a:r>
            <a:r>
              <a:rPr lang="en-US" sz="1800">
                <a:latin typeface="Georgia" charset="0"/>
                <a:ea typeface="ＭＳ Ｐゴシック" charset="-128"/>
              </a:rPr>
              <a:t>(intuitive and </a:t>
            </a:r>
            <a:r>
              <a:rPr lang="en-US" sz="1800" b="1">
                <a:latin typeface="Georgia" charset="0"/>
                <a:ea typeface="ＭＳ Ｐゴシック" charset="-128"/>
              </a:rPr>
              <a:t>easy to learn</a:t>
            </a:r>
            <a:r>
              <a:rPr lang="en-US" sz="1800">
                <a:latin typeface="Georgia" charset="0"/>
                <a:ea typeface="ＭＳ Ｐゴシック" charset="-128"/>
              </a:rPr>
              <a:t>)</a:t>
            </a:r>
            <a:endParaRPr lang="en-US" sz="1800">
              <a:solidFill>
                <a:srgbClr val="0000FF"/>
              </a:solidFill>
              <a:latin typeface="Georgia" charset="0"/>
              <a:ea typeface="ＭＳ Ｐゴシック" charset="-128"/>
            </a:endParaRPr>
          </a:p>
          <a:p>
            <a:pPr lvl="1" eaLnBrk="1" hangingPunct="1">
              <a:lnSpc>
                <a:spcPct val="90000"/>
              </a:lnSpc>
              <a:buFontTx/>
              <a:buNone/>
            </a:pPr>
            <a:r>
              <a:rPr lang="en-US">
                <a:solidFill>
                  <a:srgbClr val="0070C0"/>
                </a:solidFill>
                <a:latin typeface="Georgia" charset="0"/>
              </a:rPr>
              <a:t>Easy recording of details</a:t>
            </a:r>
          </a:p>
          <a:p>
            <a:pPr lvl="2" eaLnBrk="1" hangingPunct="1">
              <a:lnSpc>
                <a:spcPct val="90000"/>
              </a:lnSpc>
            </a:pPr>
            <a:r>
              <a:rPr lang="en-US" sz="2200">
                <a:latin typeface="Georgia" charset="0"/>
                <a:ea typeface="ＭＳ Ｐゴシック" charset="-128"/>
              </a:rPr>
              <a:t>Scientific thinking </a:t>
            </a:r>
            <a:r>
              <a:rPr lang="en-US" sz="1800">
                <a:latin typeface="Georgia" charset="0"/>
                <a:ea typeface="ＭＳ Ｐゴシック" charset="-128"/>
              </a:rPr>
              <a:t>(more precise)</a:t>
            </a:r>
          </a:p>
          <a:p>
            <a:pPr lvl="1" eaLnBrk="1" hangingPunct="1">
              <a:lnSpc>
                <a:spcPct val="90000"/>
              </a:lnSpc>
              <a:buFontTx/>
              <a:buNone/>
            </a:pPr>
            <a:r>
              <a:rPr lang="en-US">
                <a:solidFill>
                  <a:srgbClr val="0070C0"/>
                </a:solidFill>
                <a:latin typeface="Georgia" charset="0"/>
              </a:rPr>
              <a:t>Subtleties can be expressed</a:t>
            </a:r>
          </a:p>
          <a:p>
            <a:pPr lvl="2" eaLnBrk="1" hangingPunct="1">
              <a:lnSpc>
                <a:spcPct val="90000"/>
              </a:lnSpc>
            </a:pPr>
            <a:r>
              <a:rPr lang="en-US" sz="2200">
                <a:latin typeface="Georgia" charset="0"/>
                <a:ea typeface="ＭＳ Ｐゴシック" charset="-128"/>
              </a:rPr>
              <a:t>Philosophy</a:t>
            </a:r>
          </a:p>
          <a:p>
            <a:pPr lvl="1" eaLnBrk="1" hangingPunct="1">
              <a:lnSpc>
                <a:spcPct val="90000"/>
              </a:lnSpc>
              <a:buFontTx/>
              <a:buNone/>
            </a:pPr>
            <a:r>
              <a:rPr lang="en-US">
                <a:solidFill>
                  <a:srgbClr val="0070C0"/>
                </a:solidFill>
                <a:latin typeface="Georgia" charset="0"/>
              </a:rPr>
              <a:t>More creative </a:t>
            </a:r>
          </a:p>
          <a:p>
            <a:pPr lvl="2" eaLnBrk="1" hangingPunct="1">
              <a:lnSpc>
                <a:spcPct val="90000"/>
              </a:lnSpc>
            </a:pPr>
            <a:r>
              <a:rPr lang="en-US" sz="2200">
                <a:latin typeface="Georgia" charset="0"/>
                <a:ea typeface="ＭＳ Ｐゴシック" charset="-128"/>
              </a:rPr>
              <a:t>Literature </a:t>
            </a:r>
            <a:r>
              <a:rPr lang="en-US" sz="1800">
                <a:latin typeface="Georgia" charset="0"/>
                <a:ea typeface="ＭＳ Ｐゴシック" charset="-128"/>
              </a:rPr>
              <a:t>(more expressive)</a:t>
            </a:r>
          </a:p>
        </p:txBody>
      </p:sp>
      <p:sp>
        <p:nvSpPr>
          <p:cNvPr id="14" name="Rectangle 3"/>
          <p:cNvSpPr txBox="1">
            <a:spLocks noChangeArrowheads="1"/>
          </p:cNvSpPr>
          <p:nvPr/>
        </p:nvSpPr>
        <p:spPr bwMode="auto">
          <a:xfrm>
            <a:off x="0" y="1417638"/>
            <a:ext cx="9144000" cy="479425"/>
          </a:xfrm>
          <a:prstGeom prst="rect">
            <a:avLst/>
          </a:prstGeom>
          <a:noFill/>
          <a:ln w="9525">
            <a:noFill/>
            <a:miter lim="800000"/>
            <a:headEnd/>
            <a:tailEnd/>
          </a:ln>
        </p:spPr>
        <p:txBody>
          <a:bodyPr/>
          <a:lstStyle/>
          <a:p>
            <a:pPr marL="342900" indent="-342900" algn="ctr">
              <a:lnSpc>
                <a:spcPct val="90000"/>
              </a:lnSpc>
              <a:spcBef>
                <a:spcPct val="20000"/>
              </a:spcBef>
              <a:defRPr/>
            </a:pPr>
            <a:r>
              <a:rPr lang="en-US" sz="3000" b="1" kern="0" dirty="0">
                <a:solidFill>
                  <a:srgbClr val="600000"/>
                </a:solidFill>
                <a:latin typeface="Georgia" pitchFamily="18" charset="0"/>
                <a:cs typeface="ＭＳ Ｐゴシック" pitchFamily="-65" charset="-128"/>
              </a:rPr>
              <a:t>Why was the Greek alphabet better?</a:t>
            </a:r>
          </a:p>
        </p:txBody>
      </p:sp>
      <p:sp>
        <p:nvSpPr>
          <p:cNvPr id="8200" name="TextBox 17"/>
          <p:cNvSpPr txBox="1">
            <a:spLocks noChangeArrowheads="1"/>
          </p:cNvSpPr>
          <p:nvPr/>
        </p:nvSpPr>
        <p:spPr bwMode="auto">
          <a:xfrm>
            <a:off x="2035175" y="2797175"/>
            <a:ext cx="533400" cy="831850"/>
          </a:xfrm>
          <a:prstGeom prst="rect">
            <a:avLst/>
          </a:prstGeom>
          <a:noFill/>
          <a:ln w="9525">
            <a:noFill/>
            <a:miter lim="800000"/>
            <a:headEnd/>
            <a:tailEnd/>
          </a:ln>
        </p:spPr>
        <p:txBody>
          <a:bodyPr>
            <a:prstTxWarp prst="textNoShape">
              <a:avLst/>
            </a:prstTxWarp>
            <a:spAutoFit/>
          </a:bodyPr>
          <a:lstStyle/>
          <a:p>
            <a:r>
              <a:rPr lang="en-US" sz="4800">
                <a:solidFill>
                  <a:srgbClr val="006600"/>
                </a:solidFill>
                <a:latin typeface="Georgia" charset="0"/>
              </a:rPr>
              <a:t>∑</a:t>
            </a:r>
          </a:p>
        </p:txBody>
      </p:sp>
      <p:sp>
        <p:nvSpPr>
          <p:cNvPr id="8201" name="TextBox 18"/>
          <p:cNvSpPr txBox="1">
            <a:spLocks noChangeArrowheads="1"/>
          </p:cNvSpPr>
          <p:nvPr/>
        </p:nvSpPr>
        <p:spPr bwMode="auto">
          <a:xfrm>
            <a:off x="1220788" y="5046663"/>
            <a:ext cx="782637" cy="1016000"/>
          </a:xfrm>
          <a:prstGeom prst="rect">
            <a:avLst/>
          </a:prstGeom>
          <a:noFill/>
          <a:ln w="9525">
            <a:noFill/>
            <a:miter lim="800000"/>
            <a:headEnd/>
            <a:tailEnd/>
          </a:ln>
        </p:spPr>
        <p:txBody>
          <a:bodyPr>
            <a:prstTxWarp prst="textNoShape">
              <a:avLst/>
            </a:prstTxWarp>
            <a:spAutoFit/>
          </a:bodyPr>
          <a:lstStyle/>
          <a:p>
            <a:r>
              <a:rPr lang="el-GR" sz="6000">
                <a:solidFill>
                  <a:srgbClr val="0070BC"/>
                </a:solidFill>
                <a:latin typeface="Georgia" charset="0"/>
              </a:rPr>
              <a:t>Ω</a:t>
            </a:r>
            <a:endParaRPr lang="en-US" sz="6000">
              <a:solidFill>
                <a:srgbClr val="0070BC"/>
              </a:solidFill>
              <a:latin typeface="Georgia" charset="0"/>
            </a:endParaRPr>
          </a:p>
        </p:txBody>
      </p:sp>
      <p:sp>
        <p:nvSpPr>
          <p:cNvPr id="8202" name="TextBox 19"/>
          <p:cNvSpPr txBox="1">
            <a:spLocks noChangeArrowheads="1"/>
          </p:cNvSpPr>
          <p:nvPr/>
        </p:nvSpPr>
        <p:spPr bwMode="auto">
          <a:xfrm>
            <a:off x="1524000" y="3787775"/>
            <a:ext cx="555625" cy="831850"/>
          </a:xfrm>
          <a:prstGeom prst="rect">
            <a:avLst/>
          </a:prstGeom>
          <a:noFill/>
          <a:ln w="9525">
            <a:noFill/>
            <a:miter lim="800000"/>
            <a:headEnd/>
            <a:tailEnd/>
          </a:ln>
        </p:spPr>
        <p:txBody>
          <a:bodyPr>
            <a:prstTxWarp prst="textNoShape">
              <a:avLst/>
            </a:prstTxWarp>
            <a:spAutoFit/>
          </a:bodyPr>
          <a:lstStyle/>
          <a:p>
            <a:r>
              <a:rPr lang="en-US" sz="4800">
                <a:latin typeface="Georgia" charset="0"/>
              </a:rPr>
              <a:t>ß</a:t>
            </a:r>
          </a:p>
        </p:txBody>
      </p:sp>
      <p:sp>
        <p:nvSpPr>
          <p:cNvPr id="8203" name="Rectangle 20"/>
          <p:cNvSpPr>
            <a:spLocks noChangeArrowheads="1"/>
          </p:cNvSpPr>
          <p:nvPr/>
        </p:nvSpPr>
        <p:spPr bwMode="auto">
          <a:xfrm>
            <a:off x="1427163" y="2786063"/>
            <a:ext cx="698500" cy="1016000"/>
          </a:xfrm>
          <a:prstGeom prst="rect">
            <a:avLst/>
          </a:prstGeom>
          <a:noFill/>
          <a:ln w="9525">
            <a:noFill/>
            <a:miter lim="800000"/>
            <a:headEnd/>
            <a:tailEnd/>
          </a:ln>
        </p:spPr>
        <p:txBody>
          <a:bodyPr wrap="none">
            <a:prstTxWarp prst="textNoShape">
              <a:avLst/>
            </a:prstTxWarp>
            <a:spAutoFit/>
          </a:bodyPr>
          <a:lstStyle/>
          <a:p>
            <a:r>
              <a:rPr lang="en-US" sz="6000">
                <a:solidFill>
                  <a:srgbClr val="006600"/>
                </a:solidFill>
                <a:latin typeface="Georgia" charset="0"/>
              </a:rPr>
              <a:t>∆</a:t>
            </a:r>
          </a:p>
        </p:txBody>
      </p:sp>
      <p:sp>
        <p:nvSpPr>
          <p:cNvPr id="8204" name="TextBox 21"/>
          <p:cNvSpPr txBox="1">
            <a:spLocks noChangeArrowheads="1"/>
          </p:cNvSpPr>
          <p:nvPr/>
        </p:nvSpPr>
        <p:spPr bwMode="auto">
          <a:xfrm rot="10800000">
            <a:off x="642938" y="2790825"/>
            <a:ext cx="815975" cy="1014413"/>
          </a:xfrm>
          <a:prstGeom prst="rect">
            <a:avLst/>
          </a:prstGeom>
          <a:noFill/>
          <a:ln w="9525">
            <a:noFill/>
            <a:miter lim="800000"/>
            <a:headEnd/>
            <a:tailEnd/>
          </a:ln>
        </p:spPr>
        <p:txBody>
          <a:bodyPr>
            <a:prstTxWarp prst="textNoShape">
              <a:avLst/>
            </a:prstTxWarp>
            <a:spAutoFit/>
          </a:bodyPr>
          <a:lstStyle/>
          <a:p>
            <a:r>
              <a:rPr lang="en-US" sz="6000">
                <a:solidFill>
                  <a:srgbClr val="006600"/>
                </a:solidFill>
                <a:latin typeface="Georgia" charset="0"/>
              </a:rPr>
              <a:t>V</a:t>
            </a:r>
          </a:p>
        </p:txBody>
      </p:sp>
      <p:sp>
        <p:nvSpPr>
          <p:cNvPr id="8205" name="TextBox 23"/>
          <p:cNvSpPr txBox="1">
            <a:spLocks noChangeArrowheads="1"/>
          </p:cNvSpPr>
          <p:nvPr/>
        </p:nvSpPr>
        <p:spPr bwMode="auto">
          <a:xfrm>
            <a:off x="903288" y="4027488"/>
            <a:ext cx="358775" cy="1016000"/>
          </a:xfrm>
          <a:prstGeom prst="rect">
            <a:avLst/>
          </a:prstGeom>
          <a:noFill/>
          <a:ln w="9525">
            <a:noFill/>
            <a:miter lim="800000"/>
            <a:headEnd/>
            <a:tailEnd/>
          </a:ln>
        </p:spPr>
        <p:txBody>
          <a:bodyPr>
            <a:prstTxWarp prst="textNoShape">
              <a:avLst/>
            </a:prstTxWarp>
            <a:spAutoFit/>
          </a:bodyPr>
          <a:lstStyle/>
          <a:p>
            <a:r>
              <a:rPr lang="en-US" sz="6000">
                <a:latin typeface="Georgia" charset="0"/>
              </a:rPr>
              <a:t>K</a:t>
            </a:r>
          </a:p>
        </p:txBody>
      </p:sp>
      <p:sp>
        <p:nvSpPr>
          <p:cNvPr id="8206" name="TextBox 25"/>
          <p:cNvSpPr txBox="1">
            <a:spLocks noChangeArrowheads="1"/>
          </p:cNvSpPr>
          <p:nvPr/>
        </p:nvSpPr>
        <p:spPr bwMode="auto">
          <a:xfrm>
            <a:off x="1295400" y="1635125"/>
            <a:ext cx="708025" cy="1200150"/>
          </a:xfrm>
          <a:prstGeom prst="rect">
            <a:avLst/>
          </a:prstGeom>
          <a:noFill/>
          <a:ln w="9525">
            <a:noFill/>
            <a:miter lim="800000"/>
            <a:headEnd/>
            <a:tailEnd/>
          </a:ln>
        </p:spPr>
        <p:txBody>
          <a:bodyPr>
            <a:prstTxWarp prst="textNoShape">
              <a:avLst/>
            </a:prstTxWarp>
            <a:spAutoFit/>
          </a:bodyPr>
          <a:lstStyle/>
          <a:p>
            <a:r>
              <a:rPr lang="el-GR" sz="7200">
                <a:solidFill>
                  <a:srgbClr val="0070BC"/>
                </a:solidFill>
                <a:latin typeface="Georgia" charset="0"/>
              </a:rPr>
              <a:t>α</a:t>
            </a:r>
            <a:endParaRPr lang="en-US" sz="7200">
              <a:solidFill>
                <a:srgbClr val="0070BC"/>
              </a:solidFill>
              <a:latin typeface="Georgia" charset="0"/>
            </a:endParaRPr>
          </a:p>
        </p:txBody>
      </p:sp>
      <p:pic>
        <p:nvPicPr>
          <p:cNvPr id="8207" name="Picture 26" descr="pie.png"/>
          <p:cNvPicPr>
            <a:picLocks noChangeAspect="1"/>
          </p:cNvPicPr>
          <p:nvPr/>
        </p:nvPicPr>
        <p:blipFill>
          <a:blip r:embed="rId3">
            <a:lum bright="10000"/>
          </a:blip>
          <a:srcRect/>
          <a:stretch>
            <a:fillRect/>
          </a:stretch>
        </p:blipFill>
        <p:spPr bwMode="auto">
          <a:xfrm>
            <a:off x="1947863" y="4213225"/>
            <a:ext cx="1154112" cy="877888"/>
          </a:xfrm>
          <a:prstGeom prst="rect">
            <a:avLst/>
          </a:prstGeom>
          <a:noFill/>
          <a:ln w="9525">
            <a:noFill/>
            <a:miter lim="800000"/>
            <a:headEnd/>
            <a:tailEnd/>
          </a:ln>
        </p:spPr>
      </p:pic>
      <p:sp>
        <p:nvSpPr>
          <p:cNvPr id="8208" name="TextBox 22"/>
          <p:cNvSpPr txBox="1">
            <a:spLocks noChangeArrowheads="1"/>
          </p:cNvSpPr>
          <p:nvPr/>
        </p:nvSpPr>
        <p:spPr bwMode="auto">
          <a:xfrm>
            <a:off x="2220913" y="4462463"/>
            <a:ext cx="457200" cy="461962"/>
          </a:xfrm>
          <a:prstGeom prst="rect">
            <a:avLst/>
          </a:prstGeom>
          <a:noFill/>
          <a:ln w="9525">
            <a:noFill/>
            <a:miter lim="800000"/>
            <a:headEnd/>
            <a:tailEnd/>
          </a:ln>
        </p:spPr>
        <p:txBody>
          <a:bodyPr>
            <a:prstTxWarp prst="textNoShape">
              <a:avLst/>
            </a:prstTxWarp>
            <a:spAutoFit/>
          </a:bodyPr>
          <a:lstStyle/>
          <a:p>
            <a:r>
              <a:rPr lang="el-GR" sz="2400" b="1">
                <a:latin typeface="Georgia" charset="0"/>
              </a:rPr>
              <a:t>∏</a:t>
            </a:r>
            <a:endParaRPr lang="en-US" sz="2400" b="1">
              <a:latin typeface="Georgi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6"/>
                                        </p:tgtEl>
                                        <p:attrNameLst>
                                          <p:attrName>style.visibility</p:attrName>
                                        </p:attrNameLst>
                                      </p:cBhvr>
                                      <p:to>
                                        <p:strVal val="visible"/>
                                      </p:to>
                                    </p:set>
                                    <p:animEffect transition="in" filter="fade">
                                      <p:cBhvr>
                                        <p:cTn id="7" dur="500"/>
                                        <p:tgtEl>
                                          <p:spTgt spid="82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04"/>
                                        </p:tgtEl>
                                        <p:attrNameLst>
                                          <p:attrName>style.visibility</p:attrName>
                                        </p:attrNameLst>
                                      </p:cBhvr>
                                      <p:to>
                                        <p:strVal val="visible"/>
                                      </p:to>
                                    </p:set>
                                    <p:animEffect transition="in" filter="fade">
                                      <p:cBhvr>
                                        <p:cTn id="10" dur="500"/>
                                        <p:tgtEl>
                                          <p:spTgt spid="820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03"/>
                                        </p:tgtEl>
                                        <p:attrNameLst>
                                          <p:attrName>style.visibility</p:attrName>
                                        </p:attrNameLst>
                                      </p:cBhvr>
                                      <p:to>
                                        <p:strVal val="visible"/>
                                      </p:to>
                                    </p:set>
                                    <p:animEffect transition="in" filter="fade">
                                      <p:cBhvr>
                                        <p:cTn id="13" dur="500"/>
                                        <p:tgtEl>
                                          <p:spTgt spid="820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200"/>
                                        </p:tgtEl>
                                        <p:attrNameLst>
                                          <p:attrName>style.visibility</p:attrName>
                                        </p:attrNameLst>
                                      </p:cBhvr>
                                      <p:to>
                                        <p:strVal val="visible"/>
                                      </p:to>
                                    </p:set>
                                    <p:animEffect transition="in" filter="fade">
                                      <p:cBhvr>
                                        <p:cTn id="16" dur="500"/>
                                        <p:tgtEl>
                                          <p:spTgt spid="820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205"/>
                                        </p:tgtEl>
                                        <p:attrNameLst>
                                          <p:attrName>style.visibility</p:attrName>
                                        </p:attrNameLst>
                                      </p:cBhvr>
                                      <p:to>
                                        <p:strVal val="visible"/>
                                      </p:to>
                                    </p:set>
                                    <p:animEffect transition="in" filter="fade">
                                      <p:cBhvr>
                                        <p:cTn id="19" dur="500"/>
                                        <p:tgtEl>
                                          <p:spTgt spid="820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202"/>
                                        </p:tgtEl>
                                        <p:attrNameLst>
                                          <p:attrName>style.visibility</p:attrName>
                                        </p:attrNameLst>
                                      </p:cBhvr>
                                      <p:to>
                                        <p:strVal val="visible"/>
                                      </p:to>
                                    </p:set>
                                    <p:animEffect transition="in" filter="fade">
                                      <p:cBhvr>
                                        <p:cTn id="22" dur="500"/>
                                        <p:tgtEl>
                                          <p:spTgt spid="8202"/>
                                        </p:tgtEl>
                                      </p:cBhvr>
                                    </p:animEffect>
                                  </p:childTnLst>
                                </p:cTn>
                              </p:par>
                              <p:par>
                                <p:cTn id="23" presetID="10" presetClass="entr" presetSubtype="0" fill="hold" nodeType="withEffect">
                                  <p:stCondLst>
                                    <p:cond delay="0"/>
                                  </p:stCondLst>
                                  <p:childTnLst>
                                    <p:set>
                                      <p:cBhvr>
                                        <p:cTn id="24" dur="1" fill="hold">
                                          <p:stCondLst>
                                            <p:cond delay="0"/>
                                          </p:stCondLst>
                                        </p:cTn>
                                        <p:tgtEl>
                                          <p:spTgt spid="8207"/>
                                        </p:tgtEl>
                                        <p:attrNameLst>
                                          <p:attrName>style.visibility</p:attrName>
                                        </p:attrNameLst>
                                      </p:cBhvr>
                                      <p:to>
                                        <p:strVal val="visible"/>
                                      </p:to>
                                    </p:set>
                                    <p:animEffect transition="in" filter="fade">
                                      <p:cBhvr>
                                        <p:cTn id="25" dur="500"/>
                                        <p:tgtEl>
                                          <p:spTgt spid="820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208"/>
                                        </p:tgtEl>
                                        <p:attrNameLst>
                                          <p:attrName>style.visibility</p:attrName>
                                        </p:attrNameLst>
                                      </p:cBhvr>
                                      <p:to>
                                        <p:strVal val="visible"/>
                                      </p:to>
                                    </p:set>
                                    <p:animEffect transition="in" filter="fade">
                                      <p:cBhvr>
                                        <p:cTn id="28" dur="500"/>
                                        <p:tgtEl>
                                          <p:spTgt spid="820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201"/>
                                        </p:tgtEl>
                                        <p:attrNameLst>
                                          <p:attrName>style.visibility</p:attrName>
                                        </p:attrNameLst>
                                      </p:cBhvr>
                                      <p:to>
                                        <p:strVal val="visible"/>
                                      </p:to>
                                    </p:set>
                                    <p:animEffect transition="in" filter="fade">
                                      <p:cBhvr>
                                        <p:cTn id="31" dur="500"/>
                                        <p:tgtEl>
                                          <p:spTgt spid="820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3">
                                            <p:txEl>
                                              <p:pRg st="2" end="2"/>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3">
                                            <p:txEl>
                                              <p:pRg st="4" end="4"/>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3">
                                            <p:txEl>
                                              <p:pRg st="6" end="6"/>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3">
                                            <p:txEl>
                                              <p:pRg st="8" end="8"/>
                                            </p:txEl>
                                          </p:spTgt>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8200" grpId="0"/>
      <p:bldP spid="8201" grpId="0"/>
      <p:bldP spid="8202" grpId="0"/>
      <p:bldP spid="8203" grpId="0"/>
      <p:bldP spid="8204" grpId="0"/>
      <p:bldP spid="8205" grpId="0"/>
      <p:bldP spid="8206" grpId="0"/>
      <p:bldP spid="82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pic>
        <p:nvPicPr>
          <p:cNvPr id="21508" name="Picture 8" descr="greek_trireme"/>
          <p:cNvPicPr>
            <a:picLocks noChangeAspect="1" noChangeArrowheads="1"/>
          </p:cNvPicPr>
          <p:nvPr/>
        </p:nvPicPr>
        <p:blipFill>
          <a:blip r:embed="rId2"/>
          <a:srcRect/>
          <a:stretch>
            <a:fillRect/>
          </a:stretch>
        </p:blipFill>
        <p:spPr bwMode="auto">
          <a:xfrm>
            <a:off x="7597775" y="214313"/>
            <a:ext cx="1165225" cy="874712"/>
          </a:xfrm>
          <a:prstGeom prst="rect">
            <a:avLst/>
          </a:prstGeom>
          <a:noFill/>
          <a:ln w="9525">
            <a:noFill/>
            <a:miter lim="800000"/>
            <a:headEnd/>
            <a:tailEnd/>
          </a:ln>
        </p:spPr>
      </p:pic>
      <p:sp>
        <p:nvSpPr>
          <p:cNvPr id="21509" name="Rectangle 23"/>
          <p:cNvSpPr>
            <a:spLocks noChangeArrowheads="1"/>
          </p:cNvSpPr>
          <p:nvPr/>
        </p:nvSpPr>
        <p:spPr bwMode="auto">
          <a:xfrm>
            <a:off x="3438525" y="522288"/>
            <a:ext cx="1765300" cy="534987"/>
          </a:xfrm>
          <a:prstGeom prst="rect">
            <a:avLst/>
          </a:prstGeom>
          <a:noFill/>
          <a:ln w="9525">
            <a:noFill/>
            <a:miter lim="800000"/>
            <a:headEnd/>
            <a:tailEnd/>
          </a:ln>
        </p:spPr>
        <p:txBody>
          <a:bodyPr>
            <a:prstTxWarp prst="textNoShape">
              <a:avLst/>
            </a:prstTxWarp>
            <a:spAutoFit/>
          </a:bodyPr>
          <a:lstStyle/>
          <a:p>
            <a:pPr>
              <a:lnSpc>
                <a:spcPct val="90000"/>
              </a:lnSpc>
            </a:pPr>
            <a:r>
              <a:rPr lang="en-US" sz="3200" b="1">
                <a:solidFill>
                  <a:srgbClr val="600000"/>
                </a:solidFill>
                <a:latin typeface="Verdana" charset="0"/>
              </a:rPr>
              <a:t>Homer</a:t>
            </a:r>
          </a:p>
        </p:txBody>
      </p:sp>
      <p:sp>
        <p:nvSpPr>
          <p:cNvPr id="14" name="Rectangle 3"/>
          <p:cNvSpPr>
            <a:spLocks noGrp="1" noChangeArrowheads="1"/>
          </p:cNvSpPr>
          <p:nvPr>
            <p:ph type="body" idx="1"/>
          </p:nvPr>
        </p:nvSpPr>
        <p:spPr>
          <a:xfrm>
            <a:off x="3509963" y="1425575"/>
            <a:ext cx="5205412" cy="5334000"/>
          </a:xfrm>
        </p:spPr>
        <p:txBody>
          <a:bodyPr/>
          <a:lstStyle/>
          <a:p>
            <a:pPr eaLnBrk="1" hangingPunct="1">
              <a:lnSpc>
                <a:spcPct val="90000"/>
              </a:lnSpc>
            </a:pPr>
            <a:r>
              <a:rPr lang="en-US" sz="2400">
                <a:latin typeface="Georgia" charset="0"/>
                <a:ea typeface="ＭＳ Ｐゴシック" charset="-128"/>
                <a:cs typeface="ＭＳ Ｐゴシック" charset="-128"/>
              </a:rPr>
              <a:t>Blind </a:t>
            </a:r>
          </a:p>
          <a:p>
            <a:pPr eaLnBrk="1" hangingPunct="1">
              <a:lnSpc>
                <a:spcPct val="90000"/>
              </a:lnSpc>
            </a:pPr>
            <a:r>
              <a:rPr lang="en-US" sz="2400">
                <a:latin typeface="Georgia" charset="0"/>
                <a:ea typeface="ＭＳ Ｐゴシック" charset="-128"/>
                <a:cs typeface="ＭＳ Ｐゴシック" charset="-128"/>
              </a:rPr>
              <a:t>Recited and it was recorded</a:t>
            </a:r>
          </a:p>
          <a:p>
            <a:pPr eaLnBrk="1" hangingPunct="1">
              <a:lnSpc>
                <a:spcPct val="90000"/>
              </a:lnSpc>
            </a:pPr>
            <a:r>
              <a:rPr lang="en-US" sz="2400">
                <a:solidFill>
                  <a:srgbClr val="0070BC"/>
                </a:solidFill>
                <a:latin typeface="Georgia" charset="0"/>
                <a:ea typeface="ＭＳ Ｐゴシック" charset="-128"/>
                <a:cs typeface="ＭＳ Ｐゴシック" charset="-128"/>
              </a:rPr>
              <a:t>Created the </a:t>
            </a:r>
            <a:r>
              <a:rPr lang="en-US" sz="2400" i="1">
                <a:solidFill>
                  <a:srgbClr val="0070BC"/>
                </a:solidFill>
                <a:latin typeface="Georgia" charset="0"/>
                <a:ea typeface="ＭＳ Ｐゴシック" charset="-128"/>
                <a:cs typeface="ＭＳ Ｐゴシック" charset="-128"/>
              </a:rPr>
              <a:t>Illiad</a:t>
            </a:r>
            <a:r>
              <a:rPr lang="en-US" sz="2400">
                <a:solidFill>
                  <a:srgbClr val="0070BC"/>
                </a:solidFill>
                <a:latin typeface="Georgia" charset="0"/>
                <a:ea typeface="ＭＳ Ｐゴシック" charset="-128"/>
                <a:cs typeface="ＭＳ Ｐゴシック" charset="-128"/>
              </a:rPr>
              <a:t> and the </a:t>
            </a:r>
            <a:r>
              <a:rPr lang="en-US" sz="2400" i="1">
                <a:solidFill>
                  <a:srgbClr val="0070BC"/>
                </a:solidFill>
                <a:latin typeface="Georgia" charset="0"/>
                <a:ea typeface="ＭＳ Ｐゴシック" charset="-128"/>
                <a:cs typeface="ＭＳ Ｐゴシック" charset="-128"/>
              </a:rPr>
              <a:t>Odyssey</a:t>
            </a:r>
            <a:r>
              <a:rPr lang="en-US" sz="2400">
                <a:solidFill>
                  <a:srgbClr val="0070BC"/>
                </a:solidFill>
                <a:latin typeface="Georgia" charset="0"/>
                <a:ea typeface="ＭＳ Ｐゴシック" charset="-128"/>
                <a:cs typeface="ＭＳ Ｐゴシック" charset="-128"/>
              </a:rPr>
              <a:t> </a:t>
            </a:r>
          </a:p>
          <a:p>
            <a:pPr lvl="1" eaLnBrk="1" hangingPunct="1">
              <a:lnSpc>
                <a:spcPct val="120000"/>
              </a:lnSpc>
              <a:buFontTx/>
              <a:buNone/>
            </a:pPr>
            <a:r>
              <a:rPr lang="en-US" sz="2200">
                <a:latin typeface="Georgia" charset="0"/>
              </a:rPr>
              <a:t>Began the western literary tradition </a:t>
            </a:r>
          </a:p>
          <a:p>
            <a:pPr lvl="1" eaLnBrk="1" hangingPunct="1">
              <a:buFontTx/>
              <a:buNone/>
            </a:pPr>
            <a:r>
              <a:rPr lang="en-US" sz="2200">
                <a:latin typeface="Georgia" charset="0"/>
              </a:rPr>
              <a:t>Mythical beginnings for Greek history</a:t>
            </a:r>
          </a:p>
          <a:p>
            <a:pPr lvl="1" eaLnBrk="1" hangingPunct="1">
              <a:lnSpc>
                <a:spcPct val="120000"/>
              </a:lnSpc>
              <a:buFontTx/>
              <a:buNone/>
            </a:pPr>
            <a:r>
              <a:rPr lang="en-US" sz="2200">
                <a:latin typeface="Georgia" charset="0"/>
              </a:rPr>
              <a:t>A unifying force for the Greek people</a:t>
            </a:r>
          </a:p>
          <a:p>
            <a:pPr lvl="2" eaLnBrk="1" hangingPunct="1">
              <a:lnSpc>
                <a:spcPct val="90000"/>
              </a:lnSpc>
            </a:pPr>
            <a:r>
              <a:rPr lang="en-US" sz="2000">
                <a:latin typeface="Georgia" charset="0"/>
                <a:ea typeface="ＭＳ Ｐゴシック" charset="-128"/>
              </a:rPr>
              <a:t>Became a “religious” document</a:t>
            </a:r>
          </a:p>
          <a:p>
            <a:pPr lvl="2" eaLnBrk="1" hangingPunct="1">
              <a:lnSpc>
                <a:spcPct val="90000"/>
              </a:lnSpc>
            </a:pPr>
            <a:r>
              <a:rPr lang="en-US" sz="2000">
                <a:latin typeface="Georgia" charset="0"/>
                <a:ea typeface="ＭＳ Ｐゴシック" charset="-128"/>
              </a:rPr>
              <a:t>Quest for </a:t>
            </a:r>
            <a:r>
              <a:rPr lang="en-US" sz="2000" i="1">
                <a:latin typeface="Georgia" charset="0"/>
                <a:ea typeface="ＭＳ Ｐゴシック" charset="-128"/>
              </a:rPr>
              <a:t>areté </a:t>
            </a:r>
            <a:r>
              <a:rPr lang="en-US" sz="1800">
                <a:latin typeface="Georgia" charset="0"/>
                <a:ea typeface="ＭＳ Ｐゴシック" charset="-128"/>
              </a:rPr>
              <a:t>(aristocracy, excellence, virtue, fulfillment of purpose)</a:t>
            </a:r>
            <a:endParaRPr lang="en-US" sz="1800" i="1">
              <a:latin typeface="Georgia" charset="0"/>
              <a:ea typeface="ＭＳ Ｐゴシック" charset="-128"/>
            </a:endParaRPr>
          </a:p>
          <a:p>
            <a:pPr lvl="1" eaLnBrk="1" hangingPunct="1">
              <a:lnSpc>
                <a:spcPct val="120000"/>
              </a:lnSpc>
              <a:buFontTx/>
              <a:buNone/>
            </a:pPr>
            <a:r>
              <a:rPr lang="en-US" sz="2200">
                <a:latin typeface="Georgia" charset="0"/>
              </a:rPr>
              <a:t>Solidified the Epic genre</a:t>
            </a:r>
          </a:p>
        </p:txBody>
      </p:sp>
      <p:pic>
        <p:nvPicPr>
          <p:cNvPr id="17" name="Picture 16" descr="Homer_BM_1825 WM.jpg"/>
          <p:cNvPicPr>
            <a:picLocks noChangeAspect="1"/>
          </p:cNvPicPr>
          <p:nvPr/>
        </p:nvPicPr>
        <p:blipFill>
          <a:blip r:embed="rId3"/>
          <a:srcRect/>
          <a:stretch>
            <a:fillRect/>
          </a:stretch>
        </p:blipFill>
        <p:spPr bwMode="auto">
          <a:xfrm>
            <a:off x="587375" y="1484313"/>
            <a:ext cx="2852738" cy="4289425"/>
          </a:xfrm>
          <a:prstGeom prst="rect">
            <a:avLst/>
          </a:prstGeom>
          <a:noFill/>
          <a:ln w="9525">
            <a:noFill/>
            <a:miter lim="800000"/>
            <a:headEnd/>
            <a:tailEnd/>
          </a:ln>
          <a:effectLst>
            <a:outerShdw blurRad="63500" dist="38100" dir="2700000" algn="tl" rotWithShape="0">
              <a:srgbClr val="000000">
                <a:alpha val="39999"/>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pic>
        <p:nvPicPr>
          <p:cNvPr id="22532" name="Picture 8" descr="greek_trireme"/>
          <p:cNvPicPr>
            <a:picLocks noChangeAspect="1" noChangeArrowheads="1"/>
          </p:cNvPicPr>
          <p:nvPr/>
        </p:nvPicPr>
        <p:blipFill>
          <a:blip r:embed="rId2"/>
          <a:srcRect/>
          <a:stretch>
            <a:fillRect/>
          </a:stretch>
        </p:blipFill>
        <p:spPr bwMode="auto">
          <a:xfrm>
            <a:off x="7597775" y="214313"/>
            <a:ext cx="1165225" cy="874712"/>
          </a:xfrm>
          <a:prstGeom prst="rect">
            <a:avLst/>
          </a:prstGeom>
          <a:noFill/>
          <a:ln w="9525">
            <a:noFill/>
            <a:miter lim="800000"/>
            <a:headEnd/>
            <a:tailEnd/>
          </a:ln>
        </p:spPr>
      </p:pic>
      <p:sp>
        <p:nvSpPr>
          <p:cNvPr id="22533" name="Rectangle 23"/>
          <p:cNvSpPr>
            <a:spLocks noChangeArrowheads="1"/>
          </p:cNvSpPr>
          <p:nvPr/>
        </p:nvSpPr>
        <p:spPr bwMode="auto">
          <a:xfrm>
            <a:off x="3438525" y="522288"/>
            <a:ext cx="1765300" cy="534987"/>
          </a:xfrm>
          <a:prstGeom prst="rect">
            <a:avLst/>
          </a:prstGeom>
          <a:noFill/>
          <a:ln w="9525">
            <a:noFill/>
            <a:miter lim="800000"/>
            <a:headEnd/>
            <a:tailEnd/>
          </a:ln>
        </p:spPr>
        <p:txBody>
          <a:bodyPr>
            <a:prstTxWarp prst="textNoShape">
              <a:avLst/>
            </a:prstTxWarp>
            <a:spAutoFit/>
          </a:bodyPr>
          <a:lstStyle/>
          <a:p>
            <a:pPr>
              <a:lnSpc>
                <a:spcPct val="90000"/>
              </a:lnSpc>
            </a:pPr>
            <a:r>
              <a:rPr lang="en-US" sz="3200" b="1">
                <a:solidFill>
                  <a:srgbClr val="600000"/>
                </a:solidFill>
                <a:latin typeface="Verdana" charset="0"/>
              </a:rPr>
              <a:t>Epics</a:t>
            </a:r>
          </a:p>
        </p:txBody>
      </p:sp>
      <p:sp>
        <p:nvSpPr>
          <p:cNvPr id="9" name="Rectangle 3"/>
          <p:cNvSpPr txBox="1">
            <a:spLocks noChangeArrowheads="1"/>
          </p:cNvSpPr>
          <p:nvPr/>
        </p:nvSpPr>
        <p:spPr bwMode="auto">
          <a:xfrm>
            <a:off x="3711575" y="1446213"/>
            <a:ext cx="4876800" cy="5029200"/>
          </a:xfrm>
          <a:prstGeom prst="rect">
            <a:avLst/>
          </a:prstGeom>
          <a:noFill/>
          <a:ln w="9525">
            <a:noFill/>
            <a:miter lim="800000"/>
            <a:headEnd/>
            <a:tailEnd/>
          </a:ln>
        </p:spPr>
        <p:txBody>
          <a:bodyPr/>
          <a:lstStyle/>
          <a:p>
            <a:pPr marL="342900" indent="-342900">
              <a:spcBef>
                <a:spcPct val="20000"/>
              </a:spcBef>
              <a:buFontTx/>
              <a:buChar char="•"/>
              <a:defRPr/>
            </a:pPr>
            <a:r>
              <a:rPr lang="en-US" sz="2800" kern="0" dirty="0">
                <a:latin typeface="Georgia" pitchFamily="18" charset="0"/>
                <a:cs typeface="ＭＳ Ｐゴシック" pitchFamily="-65" charset="-128"/>
              </a:rPr>
              <a:t>Larger than life in scope and meaning</a:t>
            </a:r>
          </a:p>
          <a:p>
            <a:pPr marL="342900" indent="-342900">
              <a:spcBef>
                <a:spcPct val="20000"/>
              </a:spcBef>
              <a:buFontTx/>
              <a:buChar char="•"/>
              <a:defRPr/>
            </a:pPr>
            <a:r>
              <a:rPr lang="en-US" sz="2800" kern="0" dirty="0">
                <a:latin typeface="Georgia" pitchFamily="18" charset="0"/>
                <a:cs typeface="ＭＳ Ｐゴシック" pitchFamily="-65" charset="-128"/>
              </a:rPr>
              <a:t>Long story with many events over many years</a:t>
            </a:r>
          </a:p>
          <a:p>
            <a:pPr marL="342900" indent="-342900">
              <a:spcBef>
                <a:spcPct val="20000"/>
              </a:spcBef>
              <a:buFontTx/>
              <a:buChar char="•"/>
              <a:defRPr/>
            </a:pPr>
            <a:r>
              <a:rPr lang="en-US" sz="2800" kern="0" dirty="0">
                <a:latin typeface="Georgia" pitchFamily="18" charset="0"/>
                <a:cs typeface="ＭＳ Ｐゴシック" pitchFamily="-65" charset="-128"/>
              </a:rPr>
              <a:t>Heroes and often gods</a:t>
            </a:r>
          </a:p>
          <a:p>
            <a:pPr marL="342900" indent="-342900">
              <a:spcBef>
                <a:spcPct val="20000"/>
              </a:spcBef>
              <a:buFontTx/>
              <a:buChar char="•"/>
              <a:defRPr/>
            </a:pPr>
            <a:r>
              <a:rPr lang="en-US" sz="2800" kern="0" dirty="0">
                <a:latin typeface="Georgia" pitchFamily="18" charset="0"/>
                <a:cs typeface="ＭＳ Ｐゴシック" pitchFamily="-65" charset="-128"/>
              </a:rPr>
              <a:t>Wrestle with problems and also with life</a:t>
            </a:r>
          </a:p>
          <a:p>
            <a:pPr marL="342900" indent="-342900">
              <a:spcBef>
                <a:spcPct val="20000"/>
              </a:spcBef>
              <a:buFontTx/>
              <a:buChar char="•"/>
              <a:defRPr/>
            </a:pPr>
            <a:r>
              <a:rPr lang="en-US" sz="2800" kern="0" dirty="0">
                <a:latin typeface="Georgia" pitchFamily="18" charset="0"/>
                <a:cs typeface="ＭＳ Ｐゴシック" pitchFamily="-65" charset="-128"/>
              </a:rPr>
              <a:t>Lessons that can apply to everyone in many periods of time </a:t>
            </a:r>
          </a:p>
        </p:txBody>
      </p:sp>
      <p:pic>
        <p:nvPicPr>
          <p:cNvPr id="10" name="Picture 9" descr="jwgclsus"/>
          <p:cNvPicPr>
            <a:picLocks noChangeAspect="1" noChangeArrowheads="1"/>
          </p:cNvPicPr>
          <p:nvPr/>
        </p:nvPicPr>
        <p:blipFill>
          <a:blip r:embed="rId3"/>
          <a:srcRect/>
          <a:stretch>
            <a:fillRect/>
          </a:stretch>
        </p:blipFill>
        <p:spPr bwMode="auto">
          <a:xfrm>
            <a:off x="663575" y="1579563"/>
            <a:ext cx="2889250" cy="2165350"/>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11" name="Picture 10" descr="Odysseus Francesco_Hayez WM.jpg"/>
          <p:cNvPicPr>
            <a:picLocks noChangeAspect="1"/>
          </p:cNvPicPr>
          <p:nvPr/>
        </p:nvPicPr>
        <p:blipFill>
          <a:blip r:embed="rId4"/>
          <a:srcRect/>
          <a:stretch>
            <a:fillRect/>
          </a:stretch>
        </p:blipFill>
        <p:spPr bwMode="auto">
          <a:xfrm>
            <a:off x="669925" y="3979863"/>
            <a:ext cx="2878138" cy="2055812"/>
          </a:xfrm>
          <a:prstGeom prst="rect">
            <a:avLst/>
          </a:prstGeom>
          <a:noFill/>
          <a:ln w="9525">
            <a:noFill/>
            <a:miter lim="800000"/>
            <a:headEnd/>
            <a:tailEnd/>
          </a:ln>
          <a:effectLst>
            <a:outerShdw blurRad="63500" dist="38100" dir="2700000" algn="tl" rotWithShape="0">
              <a:srgbClr val="000000">
                <a:alpha val="39999"/>
              </a:srgbClr>
            </a:outerShdw>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pic>
        <p:nvPicPr>
          <p:cNvPr id="24580" name="Picture 8" descr="greek_trireme"/>
          <p:cNvPicPr>
            <a:picLocks noChangeAspect="1" noChangeArrowheads="1"/>
          </p:cNvPicPr>
          <p:nvPr/>
        </p:nvPicPr>
        <p:blipFill>
          <a:blip r:embed="rId2"/>
          <a:srcRect/>
          <a:stretch>
            <a:fillRect/>
          </a:stretch>
        </p:blipFill>
        <p:spPr bwMode="auto">
          <a:xfrm>
            <a:off x="7597775" y="214313"/>
            <a:ext cx="1165225" cy="874712"/>
          </a:xfrm>
          <a:prstGeom prst="rect">
            <a:avLst/>
          </a:prstGeom>
          <a:noFill/>
          <a:ln w="9525">
            <a:noFill/>
            <a:miter lim="800000"/>
            <a:headEnd/>
            <a:tailEnd/>
          </a:ln>
        </p:spPr>
      </p:pic>
      <p:sp>
        <p:nvSpPr>
          <p:cNvPr id="24581" name="Rectangle 23"/>
          <p:cNvSpPr>
            <a:spLocks noChangeArrowheads="1"/>
          </p:cNvSpPr>
          <p:nvPr/>
        </p:nvSpPr>
        <p:spPr bwMode="auto">
          <a:xfrm>
            <a:off x="728663" y="161925"/>
            <a:ext cx="6608762" cy="977900"/>
          </a:xfrm>
          <a:prstGeom prst="rect">
            <a:avLst/>
          </a:prstGeom>
          <a:noFill/>
          <a:ln w="9525">
            <a:noFill/>
            <a:miter lim="800000"/>
            <a:headEnd/>
            <a:tailEnd/>
          </a:ln>
        </p:spPr>
        <p:txBody>
          <a:bodyPr>
            <a:prstTxWarp prst="textNoShape">
              <a:avLst/>
            </a:prstTxWarp>
            <a:spAutoFit/>
          </a:bodyPr>
          <a:lstStyle/>
          <a:p>
            <a:pPr algn="ctr">
              <a:lnSpc>
                <a:spcPct val="90000"/>
              </a:lnSpc>
            </a:pPr>
            <a:r>
              <a:rPr lang="en-US" sz="3200" b="1" i="1">
                <a:solidFill>
                  <a:srgbClr val="600000"/>
                </a:solidFill>
                <a:latin typeface="Verdana" charset="0"/>
              </a:rPr>
              <a:t>Illiad</a:t>
            </a:r>
          </a:p>
          <a:p>
            <a:pPr algn="ctr">
              <a:lnSpc>
                <a:spcPct val="90000"/>
              </a:lnSpc>
            </a:pPr>
            <a:r>
              <a:rPr lang="en-US" sz="3200" b="1">
                <a:solidFill>
                  <a:srgbClr val="600000"/>
                </a:solidFill>
                <a:latin typeface="Verdana" charset="0"/>
              </a:rPr>
              <a:t>Hector pleads with Achilles</a:t>
            </a:r>
          </a:p>
        </p:txBody>
      </p:sp>
      <p:pic>
        <p:nvPicPr>
          <p:cNvPr id="14" name="Picture 13" descr="Death of Hector WM.jpg"/>
          <p:cNvPicPr>
            <a:picLocks noChangeAspect="1"/>
          </p:cNvPicPr>
          <p:nvPr/>
        </p:nvPicPr>
        <p:blipFill>
          <a:blip r:embed="rId3"/>
          <a:srcRect l="7829" t="7033" r="19479" b="8694"/>
          <a:stretch>
            <a:fillRect/>
          </a:stretch>
        </p:blipFill>
        <p:spPr bwMode="auto">
          <a:xfrm>
            <a:off x="500063" y="1470025"/>
            <a:ext cx="3438525" cy="3406775"/>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16391" name="Rectangle 3"/>
          <p:cNvSpPr>
            <a:spLocks noGrp="1" noChangeArrowheads="1"/>
          </p:cNvSpPr>
          <p:nvPr>
            <p:ph type="body" idx="1"/>
          </p:nvPr>
        </p:nvSpPr>
        <p:spPr>
          <a:xfrm>
            <a:off x="4224338" y="1317625"/>
            <a:ext cx="4614862" cy="4525963"/>
          </a:xfrm>
        </p:spPr>
        <p:txBody>
          <a:bodyPr/>
          <a:lstStyle/>
          <a:p>
            <a:pPr marL="0" indent="0" eaLnBrk="1" hangingPunct="1">
              <a:buFontTx/>
              <a:buNone/>
            </a:pPr>
            <a:r>
              <a:rPr lang="en-US" sz="2400">
                <a:latin typeface="Georgia" charset="0"/>
                <a:ea typeface="ＭＳ Ｐゴシック" charset="-128"/>
                <a:cs typeface="ＭＳ Ｐゴシック" charset="-128"/>
              </a:rPr>
              <a:t>“I beg you, Achilles, by your own soul and by your parents, do not allow the dogs to mutilate my body. . .”</a:t>
            </a:r>
          </a:p>
          <a:p>
            <a:pPr marL="0" indent="0" eaLnBrk="1" hangingPunct="1">
              <a:buFontTx/>
              <a:buNone/>
            </a:pPr>
            <a:r>
              <a:rPr lang="en-US" sz="2400">
                <a:latin typeface="Georgia" charset="0"/>
                <a:ea typeface="ＭＳ Ｐゴシック" charset="-128"/>
                <a:cs typeface="ＭＳ Ｐゴシック" charset="-128"/>
              </a:rPr>
              <a:t>And Achilles, fixing him with a stare, </a:t>
            </a:r>
          </a:p>
          <a:p>
            <a:pPr marL="0" indent="0" eaLnBrk="1" hangingPunct="1">
              <a:buFontTx/>
              <a:buNone/>
            </a:pPr>
            <a:r>
              <a:rPr lang="en-US" sz="2400">
                <a:latin typeface="Georgia" charset="0"/>
                <a:ea typeface="ＭＳ Ｐゴシック" charset="-128"/>
                <a:cs typeface="ＭＳ Ｐゴシック" charset="-128"/>
              </a:rPr>
              <a:t>“Don’t whine to me about my parents, you dog! I wish my stomach would let me cut off your flesh in strips and eat it raw for what you’ve done to me. There is no one and no way to keep the dogs off your head.”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91">
                                            <p:txEl>
                                              <p:pRg st="0" end="0"/>
                                            </p:txEl>
                                          </p:spTgt>
                                        </p:tgtEl>
                                        <p:attrNameLst>
                                          <p:attrName>style.visibility</p:attrName>
                                        </p:attrNameLst>
                                      </p:cBhvr>
                                      <p:to>
                                        <p:strVal val="visible"/>
                                      </p:to>
                                    </p:set>
                                    <p:animEffect transition="in" filter="fade">
                                      <p:cBhvr>
                                        <p:cTn id="12" dur="500"/>
                                        <p:tgtEl>
                                          <p:spTgt spid="163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91">
                                            <p:txEl>
                                              <p:pRg st="1" end="1"/>
                                            </p:txEl>
                                          </p:spTgt>
                                        </p:tgtEl>
                                        <p:attrNameLst>
                                          <p:attrName>style.visibility</p:attrName>
                                        </p:attrNameLst>
                                      </p:cBhvr>
                                      <p:to>
                                        <p:strVal val="visible"/>
                                      </p:to>
                                    </p:set>
                                    <p:animEffect transition="in" filter="fade">
                                      <p:cBhvr>
                                        <p:cTn id="17" dur="500"/>
                                        <p:tgtEl>
                                          <p:spTgt spid="163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91">
                                            <p:txEl>
                                              <p:pRg st="2" end="2"/>
                                            </p:txEl>
                                          </p:spTgt>
                                        </p:tgtEl>
                                        <p:attrNameLst>
                                          <p:attrName>style.visibility</p:attrName>
                                        </p:attrNameLst>
                                      </p:cBhvr>
                                      <p:to>
                                        <p:strVal val="visible"/>
                                      </p:to>
                                    </p:set>
                                    <p:animEffect transition="in" filter="fade">
                                      <p:cBhvr>
                                        <p:cTn id="22" dur="500"/>
                                        <p:tgtEl>
                                          <p:spTgt spid="163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33400"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pic>
        <p:nvPicPr>
          <p:cNvPr id="25604" name="Picture 8" descr="greek_trireme"/>
          <p:cNvPicPr>
            <a:picLocks noChangeAspect="1" noChangeArrowheads="1"/>
          </p:cNvPicPr>
          <p:nvPr/>
        </p:nvPicPr>
        <p:blipFill>
          <a:blip r:embed="rId4"/>
          <a:srcRect/>
          <a:stretch>
            <a:fillRect/>
          </a:stretch>
        </p:blipFill>
        <p:spPr bwMode="auto">
          <a:xfrm>
            <a:off x="7597775" y="214313"/>
            <a:ext cx="1165225" cy="874712"/>
          </a:xfrm>
          <a:prstGeom prst="rect">
            <a:avLst/>
          </a:prstGeom>
          <a:noFill/>
          <a:ln w="9525">
            <a:noFill/>
            <a:miter lim="800000"/>
            <a:headEnd/>
            <a:tailEnd/>
          </a:ln>
        </p:spPr>
      </p:pic>
      <p:sp>
        <p:nvSpPr>
          <p:cNvPr id="25605" name="Rectangle 23"/>
          <p:cNvSpPr>
            <a:spLocks noChangeArrowheads="1"/>
          </p:cNvSpPr>
          <p:nvPr/>
        </p:nvSpPr>
        <p:spPr bwMode="auto">
          <a:xfrm>
            <a:off x="728663" y="544513"/>
            <a:ext cx="6608762" cy="534987"/>
          </a:xfrm>
          <a:prstGeom prst="rect">
            <a:avLst/>
          </a:prstGeom>
          <a:noFill/>
          <a:ln w="9525">
            <a:noFill/>
            <a:miter lim="800000"/>
            <a:headEnd/>
            <a:tailEnd/>
          </a:ln>
        </p:spPr>
        <p:txBody>
          <a:bodyPr>
            <a:prstTxWarp prst="textNoShape">
              <a:avLst/>
            </a:prstTxWarp>
            <a:spAutoFit/>
          </a:bodyPr>
          <a:lstStyle/>
          <a:p>
            <a:pPr algn="ctr">
              <a:lnSpc>
                <a:spcPct val="90000"/>
              </a:lnSpc>
            </a:pPr>
            <a:r>
              <a:rPr lang="en-US" sz="3200" b="1">
                <a:solidFill>
                  <a:srgbClr val="600000"/>
                </a:solidFill>
                <a:latin typeface="Verdana" charset="0"/>
              </a:rPr>
              <a:t>Achilles and Priam</a:t>
            </a:r>
          </a:p>
        </p:txBody>
      </p:sp>
      <p:pic>
        <p:nvPicPr>
          <p:cNvPr id="25606" name="Picture 6" descr="/Users/abs3/Movies/Greece/Priam and Achilles revised.mov">
            <a:hlinkClick r:id="" action="ppaction://media"/>
          </p:cNvPr>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1304925" y="1300163"/>
            <a:ext cx="6303963" cy="51546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7543" fill="hold"/>
                                        <p:tgtEl>
                                          <p:spTgt spid="2560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560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5606"/>
                                        </p:tgtEl>
                                      </p:cBhvr>
                                    </p:cmd>
                                  </p:childTnLst>
                                </p:cTn>
                              </p:par>
                            </p:childTnLst>
                          </p:cTn>
                        </p:par>
                      </p:childTnLst>
                    </p:cTn>
                  </p:par>
                </p:childTnLst>
              </p:cTn>
              <p:nextCondLst>
                <p:cond evt="onClick" delay="0">
                  <p:tgtEl>
                    <p:spTgt spid="25606"/>
                  </p:tgtEl>
                </p:cond>
              </p:nextCondLst>
            </p:seq>
            <p:video>
              <p:cMediaNode>
                <p:cTn id="12" fill="hold" display="0">
                  <p:stCondLst>
                    <p:cond delay="indefinite"/>
                  </p:stCondLst>
                  <p:endCondLst>
                    <p:cond evt="onNext" delay="0">
                      <p:tgtEl>
                        <p:sldTgt/>
                      </p:tgtEl>
                    </p:cond>
                    <p:cond evt="onPrev" delay="0">
                      <p:tgtEl>
                        <p:sldTgt/>
                      </p:tgtEl>
                    </p:cond>
                  </p:endCondLst>
                </p:cTn>
                <p:tgtEl>
                  <p:spTgt spid="25606"/>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4&quot;&gt;&lt;property id=&quot;20148&quot; value=&quot;5&quot;/&gt;&lt;property id=&quot;20300&quot; value=&quot;Slide 1 - &amp;quot;Greek Language &amp;#x0D;&amp;#x0A;and Religion&amp;quot;&quot;/&gt;&lt;property id=&quot;20307&quot; value=&quot;419&quot;/&gt;&lt;/object&gt;&lt;object type=&quot;3&quot; unique_id=&quot;10006&quot;&gt;&lt;property id=&quot;20148&quot; value=&quot;5&quot;/&gt;&lt;property id=&quot;20300&quot; value=&quot;Slide 2&quot;/&gt;&lt;property id=&quot;20307&quot; value=&quot;422&quot;/&gt;&lt;/object&gt;&lt;object type=&quot;3&quot; unique_id=&quot;10008&quot;&gt;&lt;property id=&quot;20148&quot; value=&quot;5&quot;/&gt;&lt;property id=&quot;20300&quot; value=&quot;Slide 3&quot;/&gt;&lt;property id=&quot;20307&quot; value=&quot;420&quot;/&gt;&lt;/object&gt;&lt;object type=&quot;3&quot; unique_id=&quot;10021&quot;&gt;&lt;property id=&quot;20148&quot; value=&quot;5&quot;/&gt;&lt;property id=&quot;20300&quot; value=&quot;Slide 18&quot;/&gt;&lt;property id=&quot;20307&quot; value=&quot;293&quot;/&gt;&lt;/object&gt;&lt;object type=&quot;3&quot; unique_id=&quot;10030&quot;&gt;&lt;property id=&quot;20148&quot; value=&quot;5&quot;/&gt;&lt;property id=&quot;20300&quot; value=&quot;Slide 28 - &amp;quot;Thank You&amp;quot;&quot;/&gt;&lt;property id=&quot;20307&quot; value=&quot;410&quot;/&gt;&lt;/object&gt;&lt;object type=&quot;3&quot; unique_id=&quot;10511&quot;&gt;&lt;property id=&quot;20148&quot; value=&quot;5&quot;/&gt;&lt;property id=&quot;20300&quot; value=&quot;Slide 4&quot;/&gt;&lt;property id=&quot;20307&quot; value=&quot;424&quot;/&gt;&lt;/object&gt;&lt;object type=&quot;3&quot; unique_id=&quot;10512&quot;&gt;&lt;property id=&quot;20148&quot; value=&quot;5&quot;/&gt;&lt;property id=&quot;20300&quot; value=&quot;Slide 5&quot;/&gt;&lt;property id=&quot;20307&quot; value=&quot;425&quot;/&gt;&lt;/object&gt;&lt;object type=&quot;3&quot; unique_id=&quot;10513&quot;&gt;&lt;property id=&quot;20148&quot; value=&quot;5&quot;/&gt;&lt;property id=&quot;20300&quot; value=&quot;Slide 6&quot;/&gt;&lt;property id=&quot;20307&quot; value=&quot;426&quot;/&gt;&lt;/object&gt;&lt;object type=&quot;3&quot; unique_id=&quot;10514&quot;&gt;&lt;property id=&quot;20148&quot; value=&quot;5&quot;/&gt;&lt;property id=&quot;20300&quot; value=&quot;Slide 7&quot;/&gt;&lt;property id=&quot;20307&quot; value=&quot;427&quot;/&gt;&lt;/object&gt;&lt;object type=&quot;3&quot; unique_id=&quot;10515&quot;&gt;&lt;property id=&quot;20148&quot; value=&quot;5&quot;/&gt;&lt;property id=&quot;20300&quot; value=&quot;Slide 8&quot;/&gt;&lt;property id=&quot;20307&quot; value=&quot;428&quot;/&gt;&lt;/object&gt;&lt;object type=&quot;3&quot; unique_id=&quot;10516&quot;&gt;&lt;property id=&quot;20148&quot; value=&quot;5&quot;/&gt;&lt;property id=&quot;20300&quot; value=&quot;Slide 11&quot;/&gt;&lt;property id=&quot;20307&quot; value=&quot;429&quot;/&gt;&lt;/object&gt;&lt;object type=&quot;3&quot; unique_id=&quot;10518&quot;&gt;&lt;property id=&quot;20148&quot; value=&quot;5&quot;/&gt;&lt;property id=&quot;20300&quot; value=&quot;Slide 13&quot;/&gt;&lt;property id=&quot;20307&quot; value=&quot;431&quot;/&gt;&lt;/object&gt;&lt;object type=&quot;3&quot; unique_id=&quot;10519&quot;&gt;&lt;property id=&quot;20148&quot; value=&quot;5&quot;/&gt;&lt;property id=&quot;20300&quot; value=&quot;Slide 14&quot;/&gt;&lt;property id=&quot;20307&quot; value=&quot;432&quot;/&gt;&lt;/object&gt;&lt;object type=&quot;3&quot; unique_id=&quot;10520&quot;&gt;&lt;property id=&quot;20148&quot; value=&quot;5&quot;/&gt;&lt;property id=&quot;20300&quot; value=&quot;Slide 15&quot;/&gt;&lt;property id=&quot;20307&quot; value=&quot;433&quot;/&gt;&lt;/object&gt;&lt;object type=&quot;3&quot; unique_id=&quot;10522&quot;&gt;&lt;property id=&quot;20148&quot; value=&quot;5&quot;/&gt;&lt;property id=&quot;20300&quot; value=&quot;Slide 17&quot;/&gt;&lt;property id=&quot;20307&quot; value=&quot;435&quot;/&gt;&lt;/object&gt;&lt;object type=&quot;3&quot; unique_id=&quot;11017&quot;&gt;&lt;property id=&quot;20148&quot; value=&quot;5&quot;/&gt;&lt;property id=&quot;20300&quot; value=&quot;Slide 19&quot;/&gt;&lt;property id=&quot;20307&quot; value=&quot;436&quot;/&gt;&lt;/object&gt;&lt;object type=&quot;3&quot; unique_id=&quot;11018&quot;&gt;&lt;property id=&quot;20148&quot; value=&quot;5&quot;/&gt;&lt;property id=&quot;20300&quot; value=&quot;Slide 21&quot;/&gt;&lt;property id=&quot;20307&quot; value=&quot;437&quot;/&gt;&lt;/object&gt;&lt;object type=&quot;3&quot; unique_id=&quot;11019&quot;&gt;&lt;property id=&quot;20148&quot; value=&quot;5&quot;/&gt;&lt;property id=&quot;20300&quot; value=&quot;Slide 22&quot;/&gt;&lt;property id=&quot;20307&quot; value=&quot;438&quot;/&gt;&lt;/object&gt;&lt;object type=&quot;3&quot; unique_id=&quot;11020&quot;&gt;&lt;property id=&quot;20148&quot; value=&quot;5&quot;/&gt;&lt;property id=&quot;20300&quot; value=&quot;Slide 23&quot;/&gt;&lt;property id=&quot;20307&quot; value=&quot;439&quot;/&gt;&lt;/object&gt;&lt;object type=&quot;3&quot; unique_id=&quot;11021&quot;&gt;&lt;property id=&quot;20148&quot; value=&quot;5&quot;/&gt;&lt;property id=&quot;20300&quot; value=&quot;Slide 24&quot;/&gt;&lt;property id=&quot;20307&quot; value=&quot;440&quot;/&gt;&lt;/object&gt;&lt;object type=&quot;3&quot; unique_id=&quot;11022&quot;&gt;&lt;property id=&quot;20148&quot; value=&quot;5&quot;/&gt;&lt;property id=&quot;20300&quot; value=&quot;Slide 25&quot;/&gt;&lt;property id=&quot;20307&quot; value=&quot;441&quot;/&gt;&lt;/object&gt;&lt;object type=&quot;3&quot; unique_id=&quot;11024&quot;&gt;&lt;property id=&quot;20148&quot; value=&quot;5&quot;/&gt;&lt;property id=&quot;20300&quot; value=&quot;Slide 27&quot;/&gt;&lt;property id=&quot;20307&quot; value=&quot;443&quot;/&gt;&lt;/object&gt;&lt;object type=&quot;3&quot; unique_id=&quot;11173&quot;&gt;&lt;property id=&quot;20148&quot; value=&quot;5&quot;/&gt;&lt;property id=&quot;20300&quot; value=&quot;Slide 12&quot;/&gt;&lt;property id=&quot;20307&quot; value=&quot;445&quot;/&gt;&lt;/object&gt;&lt;object type=&quot;3&quot; unique_id=&quot;11174&quot;&gt;&lt;property id=&quot;20148&quot; value=&quot;5&quot;/&gt;&lt;property id=&quot;20300&quot; value=&quot;Slide 16&quot;/&gt;&lt;property id=&quot;20307&quot; value=&quot;446&quot;/&gt;&lt;/object&gt;&lt;object type=&quot;3&quot; unique_id=&quot;11175&quot;&gt;&lt;property id=&quot;20148&quot; value=&quot;5&quot;/&gt;&lt;property id=&quot;20300&quot; value=&quot;Slide 26&quot;/&gt;&lt;property id=&quot;20307&quot; value=&quot;444&quot;/&gt;&lt;/object&gt;&lt;object type=&quot;3&quot; unique_id=&quot;11800&quot;&gt;&lt;property id=&quot;20148&quot; value=&quot;5&quot;/&gt;&lt;property id=&quot;20300&quot; value=&quot;Slide 20&quot;/&gt;&lt;property id=&quot;20307&quot; value=&quot;447&quot;/&gt;&lt;/object&gt;&lt;object type=&quot;3&quot; unique_id=&quot;11886&quot;&gt;&lt;property id=&quot;20148&quot; value=&quot;5&quot;/&gt;&lt;property id=&quot;20300&quot; value=&quot;Slide 9&quot;/&gt;&lt;property id=&quot;20307&quot; value=&quot;449&quot;/&gt;&lt;/object&gt;&lt;object type=&quot;3&quot; unique_id=&quot;11887&quot;&gt;&lt;property id=&quot;20148&quot; value=&quot;5&quot;/&gt;&lt;property id=&quot;20300&quot; value=&quot;Slide 10&quot;/&gt;&lt;property id=&quot;20307&quot; value=&quot;448&quot;/&gt;&lt;/object&gt;&lt;/object&gt;&lt;object type=&quot;8&quot; unique_id=&quot;10060&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ong">
      <a:majorFont>
        <a:latin typeface="ITC Bookman Dem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7347</TotalTime>
  <Words>939</Words>
  <Application>Microsoft Macintosh PowerPoint</Application>
  <PresentationFormat>On-screen Show (4:3)</PresentationFormat>
  <Paragraphs>230</Paragraphs>
  <Slides>26</Slides>
  <Notes>0</Notes>
  <HiddenSlides>0</HiddenSlides>
  <MMClips>3</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Greek Language  and Religion</vt:lpstr>
      <vt:lpstr>The “Dark Age” of Greece 1000–800 BC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Creativity</dc:title>
  <dc:creator>strongb</dc:creator>
  <cp:lastModifiedBy>Brent Strong</cp:lastModifiedBy>
  <cp:revision>135</cp:revision>
  <dcterms:created xsi:type="dcterms:W3CDTF">2011-01-21T21:06:09Z</dcterms:created>
  <dcterms:modified xsi:type="dcterms:W3CDTF">2011-09-16T12:54:21Z</dcterms:modified>
</cp:coreProperties>
</file>