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0" r:id="rId2"/>
    <p:sldId id="368" r:id="rId3"/>
    <p:sldId id="377" r:id="rId4"/>
    <p:sldId id="376" r:id="rId5"/>
    <p:sldId id="367" r:id="rId6"/>
    <p:sldId id="378" r:id="rId7"/>
    <p:sldId id="379" r:id="rId8"/>
    <p:sldId id="380" r:id="rId9"/>
    <p:sldId id="381" r:id="rId10"/>
    <p:sldId id="382" r:id="rId11"/>
    <p:sldId id="386" r:id="rId12"/>
    <p:sldId id="387" r:id="rId13"/>
    <p:sldId id="388" r:id="rId14"/>
    <p:sldId id="389" r:id="rId15"/>
    <p:sldId id="390" r:id="rId16"/>
    <p:sldId id="392" r:id="rId17"/>
    <p:sldId id="391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405" r:id="rId31"/>
    <p:sldId id="414" r:id="rId32"/>
    <p:sldId id="406" r:id="rId33"/>
    <p:sldId id="409" r:id="rId34"/>
    <p:sldId id="410" r:id="rId35"/>
    <p:sldId id="412" r:id="rId36"/>
    <p:sldId id="413" r:id="rId37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CA"/>
    <a:srgbClr val="F6F2DA"/>
    <a:srgbClr val="005696"/>
    <a:srgbClr val="600000"/>
    <a:srgbClr val="FFFFFF"/>
    <a:srgbClr val="0062AC"/>
    <a:srgbClr val="F4F0D0"/>
    <a:srgbClr val="F4D6AA"/>
    <a:srgbClr val="004C00"/>
    <a:srgbClr val="C2E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tags" Target="tags/tag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FEE578-20EF-DB40-B1CE-E2F37A044C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D50F7-E07D-6148-9569-5782AE9B1A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67AFD-17D8-4042-9A81-33F738E040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62504-560F-5944-89AD-0AFB0C1CA1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BADD3-EA49-A34F-AB8C-2AF44963E0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58575-2209-654B-B78C-B2CCF850A4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F275B7-7608-E941-8428-893A4F30EA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0DF01-1CDB-0E42-BA0B-6C9B14F80C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71C16-A48C-AD4D-B3FC-9EEEE3078E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D3B14-562E-9046-A0B8-174D2B425E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C4A21-9C82-AF48-A9E6-726060D248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165BA-582D-C24E-95EB-B062861630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976840-5E97-F341-81AC-599C6EEC3F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FC7CD-695E-B242-A0A8-DE7C0764DA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2F6FC-BE71-7442-8448-0090FAE99A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1FC832-C70D-A84F-A0DA-78038CDBA4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15.png"/><Relationship Id="rId1" Type="http://schemas.microsoft.com/office/2007/relationships/media" Target="file://localhost/Users/abs3/Movies/Greece/antigone%20and%20creon.mov" TargetMode="External"/><Relationship Id="rId2" Type="http://schemas.openxmlformats.org/officeDocument/2006/relationships/video" Target="file://localhost/Users/abs3/Movies/Greece/antigone%20and%20creon.mo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17.png"/><Relationship Id="rId1" Type="http://schemas.microsoft.com/office/2007/relationships/media" Target="file://localhost/Users/abs3/Movies/Greece/medea%201%20jason.mov" TargetMode="External"/><Relationship Id="rId2" Type="http://schemas.openxmlformats.org/officeDocument/2006/relationships/video" Target="file://localhost/Users/abs3/Movies/Greece/medea%201%20jason.m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19.png"/><Relationship Id="rId1" Type="http://schemas.microsoft.com/office/2007/relationships/media" Target="file://localhost/Users/abs3/Movies/Greece/medea%204%20end.mov" TargetMode="External"/><Relationship Id="rId2" Type="http://schemas.openxmlformats.org/officeDocument/2006/relationships/video" Target="file://localhost/Users/abs3/Movies/Greece/medea%204%20end.mo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29.png"/><Relationship Id="rId1" Type="http://schemas.microsoft.com/office/2007/relationships/media" Target="file://localhost/Users/abs3/Movies/Parthenon/introduction%20parthenon.mov" TargetMode="External"/><Relationship Id="rId2" Type="http://schemas.openxmlformats.org/officeDocument/2006/relationships/video" Target="file://localhost/Users/abs3/Movies/Parthenon/introduction%20parthenon.m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32.png"/><Relationship Id="rId1" Type="http://schemas.microsoft.com/office/2007/relationships/media" Target="file://localhost/Users/abs3/Movies/Parthenon/Restoration,%20clip%202.mov" TargetMode="External"/><Relationship Id="rId2" Type="http://schemas.openxmlformats.org/officeDocument/2006/relationships/video" Target="file://localhost/Users/abs3/Movies/Parthenon/Restoration,%20clip%202.mo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33.png"/><Relationship Id="rId1" Type="http://schemas.microsoft.com/office/2007/relationships/media" Target="file://localhost/Users/abs3/Movies/Parthenon/Optical%20Illusion.mov" TargetMode="External"/><Relationship Id="rId2" Type="http://schemas.openxmlformats.org/officeDocument/2006/relationships/video" Target="file://localhost/Users/abs3/Movies/Parthenon/Optical%20Illusion.mo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35.png"/><Relationship Id="rId1" Type="http://schemas.microsoft.com/office/2007/relationships/media" Target="file://localhost/Users/abs3/Movies/Parthenon/Exactness.mov" TargetMode="External"/><Relationship Id="rId2" Type="http://schemas.openxmlformats.org/officeDocument/2006/relationships/video" Target="file://localhost/Users/abs3/Movies/Parthenon/Exactness.mo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36.png"/><Relationship Id="rId1" Type="http://schemas.microsoft.com/office/2007/relationships/media" Target="file://localhost/Users/abs3/Movies/Parthenon/columns%20parthenon.mov" TargetMode="External"/><Relationship Id="rId2" Type="http://schemas.openxmlformats.org/officeDocument/2006/relationships/video" Target="file://localhost/Users/abs3/Movies/Parthenon/columns%20parthenon.mov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5" Type="http://schemas.openxmlformats.org/officeDocument/2006/relationships/image" Target="../media/image5.jpeg"/><Relationship Id="rId1" Type="http://schemas.microsoft.com/office/2007/relationships/media" Target="file://localhost/Users/abs3/Movies/Greece/Theater.mov" TargetMode="External"/><Relationship Id="rId2" Type="http://schemas.openxmlformats.org/officeDocument/2006/relationships/video" Target="file://localhost/Users/abs3/Movies/Greece/Theater.mo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38.png"/><Relationship Id="rId1" Type="http://schemas.microsoft.com/office/2007/relationships/media" Target="file://localhost/Users/abs3/Movies/Parthenon/Expenses%20clip%206.mov" TargetMode="External"/><Relationship Id="rId2" Type="http://schemas.openxmlformats.org/officeDocument/2006/relationships/video" Target="file://localhost/Users/abs3/Movies/Parthenon/Expenses%20clip%206.mo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42.png"/><Relationship Id="rId1" Type="http://schemas.microsoft.com/office/2007/relationships/media" Target="file://localhost/Users/abs3/Movies/Greece/Elgin%20marbles%20final.mov" TargetMode="External"/><Relationship Id="rId2" Type="http://schemas.openxmlformats.org/officeDocument/2006/relationships/video" Target="file://localhost/Users/abs3/Movies/Greece/Elgin%20marbles%20final.mo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13.png"/><Relationship Id="rId1" Type="http://schemas.microsoft.com/office/2007/relationships/media" Target="file://localhost/Users/abs3/Movies/Greece/oedipus.mov" TargetMode="External"/><Relationship Id="rId2" Type="http://schemas.openxmlformats.org/officeDocument/2006/relationships/video" Target="file://localhost/Users/abs3/Movies/Greece/oedipus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rthenon blue sky CA.jpg"/>
          <p:cNvPicPr>
            <a:picLocks noChangeAspect="1"/>
          </p:cNvPicPr>
          <p:nvPr/>
        </p:nvPicPr>
        <p:blipFill>
          <a:blip r:embed="rId2"/>
          <a:srcRect l="11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02522" y="678363"/>
            <a:ext cx="2667000" cy="2667000"/>
          </a:xfrm>
          <a:prstGeom prst="rect">
            <a:avLst/>
          </a:prstGeom>
          <a:solidFill>
            <a:srgbClr val="EBC0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9463" y="754063"/>
            <a:ext cx="2438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b="1" dirty="0" smtClean="0">
                <a:solidFill>
                  <a:srgbClr val="005696"/>
                </a:solidFill>
                <a:latin typeface="+mn-lt"/>
                <a:ea typeface="ＭＳ Ｐゴシック" charset="-128"/>
              </a:rPr>
              <a:t>Classical Greece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812800" y="1897063"/>
            <a:ext cx="236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004C00"/>
                </a:solidFill>
                <a:latin typeface="+mn-lt"/>
                <a:ea typeface="+mn-ea"/>
                <a:cs typeface="+mn-cs"/>
              </a:rPr>
              <a:t>Living Creatively</a:t>
            </a:r>
          </a:p>
        </p:txBody>
      </p:sp>
      <p:pic>
        <p:nvPicPr>
          <p:cNvPr id="12" name="Picture 11" descr="ist2_2785352-comedy-and-tragedy-brass-mask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20688"/>
            <a:ext cx="16160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12" descr="sophocles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4950" y="869950"/>
            <a:ext cx="15986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13" descr="parthenon statues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1709738"/>
            <a:ext cx="1217613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20484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22463" y="1287463"/>
            <a:ext cx="52705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 dirty="0">
                <a:solidFill>
                  <a:srgbClr val="600000"/>
                </a:solidFill>
                <a:latin typeface="Georgia" charset="0"/>
              </a:rPr>
              <a:t>Sophocles </a:t>
            </a:r>
            <a:r>
              <a:rPr lang="en-US" sz="3200" dirty="0" smtClean="0">
                <a:solidFill>
                  <a:srgbClr val="600000"/>
                </a:solidFill>
                <a:latin typeface="Georgia" charset="0"/>
              </a:rPr>
              <a:t>(continued)</a:t>
            </a:r>
            <a:endParaRPr lang="en-US" sz="3200" dirty="0">
              <a:solidFill>
                <a:srgbClr val="600000"/>
              </a:solidFill>
              <a:latin typeface="Georgia" charset="0"/>
            </a:endParaRPr>
          </a:p>
        </p:txBody>
      </p:sp>
      <p:sp>
        <p:nvSpPr>
          <p:cNvPr id="20486" name="Rectangle 11"/>
          <p:cNvSpPr>
            <a:spLocks noChangeArrowheads="1"/>
          </p:cNvSpPr>
          <p:nvPr/>
        </p:nvSpPr>
        <p:spPr bwMode="auto">
          <a:xfrm>
            <a:off x="3226785" y="1919238"/>
            <a:ext cx="18335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solidFill>
                  <a:srgbClr val="0082CA"/>
                </a:solidFill>
                <a:latin typeface="Georgia" charset="0"/>
              </a:rPr>
              <a:t>Antigone</a:t>
            </a:r>
            <a:endParaRPr lang="en-US" sz="3200" dirty="0">
              <a:solidFill>
                <a:srgbClr val="0082CA"/>
              </a:solidFill>
              <a:latin typeface="Georgia" charset="0"/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3105782" y="2581376"/>
            <a:ext cx="5886450" cy="2154252"/>
          </a:xfrm>
        </p:spPr>
        <p:txBody>
          <a:bodyPr/>
          <a:lstStyle/>
          <a:p>
            <a:r>
              <a:rPr lang="en-US" sz="2800" dirty="0">
                <a:latin typeface="Georgia" charset="0"/>
                <a:ea typeface="ＭＳ Ｐゴシック" charset="-128"/>
                <a:cs typeface="ＭＳ Ｐゴシック" charset="-128"/>
              </a:rPr>
              <a:t>Oedipus’ sons fight over ruling the city . . .</a:t>
            </a:r>
          </a:p>
          <a:p>
            <a:pPr marL="639763" lvl="1" indent="0">
              <a:buFontTx/>
              <a:buNone/>
            </a:pPr>
            <a:endParaRPr lang="en-US" sz="1000" dirty="0">
              <a:latin typeface="Georgia" charset="0"/>
            </a:endParaRPr>
          </a:p>
          <a:p>
            <a:pPr marL="639763" lvl="1" indent="0">
              <a:buFontTx/>
              <a:buNone/>
            </a:pPr>
            <a:r>
              <a:rPr lang="en-US" sz="2500" dirty="0">
                <a:latin typeface="Georgia" charset="0"/>
              </a:rPr>
              <a:t>One is loyal to King </a:t>
            </a:r>
            <a:r>
              <a:rPr lang="en-US" sz="2500" dirty="0" err="1">
                <a:latin typeface="Georgia" charset="0"/>
              </a:rPr>
              <a:t>Creon</a:t>
            </a:r>
            <a:r>
              <a:rPr lang="en-US" sz="2500" dirty="0">
                <a:latin typeface="Georgia" charset="0"/>
              </a:rPr>
              <a:t> and the other is a rebel</a:t>
            </a:r>
            <a:r>
              <a:rPr lang="en-US" sz="2500" dirty="0" smtClean="0">
                <a:latin typeface="Georgia" charset="0"/>
              </a:rPr>
              <a:t>. Both </a:t>
            </a:r>
            <a:r>
              <a:rPr lang="en-US" sz="2500" dirty="0">
                <a:latin typeface="Georgia" charset="0"/>
              </a:rPr>
              <a:t>are killed.</a:t>
            </a:r>
          </a:p>
          <a:p>
            <a:pPr marL="639763" lvl="1" indent="0">
              <a:buFontTx/>
              <a:buNone/>
            </a:pPr>
            <a:endParaRPr lang="en-US" sz="600" dirty="0">
              <a:latin typeface="Georgi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86" y="3506375"/>
            <a:ext cx="2863947" cy="19481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9217" y="4591599"/>
            <a:ext cx="5625953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500" dirty="0" smtClean="0">
                <a:latin typeface="Georgia" charset="0"/>
              </a:rPr>
              <a:t>King </a:t>
            </a:r>
            <a:r>
              <a:rPr lang="en-US" sz="2500" dirty="0" err="1" smtClean="0">
                <a:latin typeface="Georgia" charset="0"/>
              </a:rPr>
              <a:t>Creon</a:t>
            </a:r>
            <a:r>
              <a:rPr lang="en-US" sz="2500" dirty="0" smtClean="0">
                <a:latin typeface="Georgia" charset="0"/>
              </a:rPr>
              <a:t> decrees that the loyal </a:t>
            </a:r>
          </a:p>
          <a:p>
            <a:pPr marL="0" lvl="1"/>
            <a:r>
              <a:rPr lang="en-US" sz="2500" dirty="0" smtClean="0">
                <a:latin typeface="Georgia" charset="0"/>
              </a:rPr>
              <a:t>brother will be buried with honor but</a:t>
            </a:r>
          </a:p>
          <a:p>
            <a:pPr marL="0" lvl="1"/>
            <a:r>
              <a:rPr lang="en-US" sz="2500" dirty="0" smtClean="0">
                <a:latin typeface="Georgia" charset="0"/>
              </a:rPr>
              <a:t>the other will be left in the field to rot.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57514" y="5815071"/>
            <a:ext cx="54864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500" dirty="0" smtClean="0">
                <a:latin typeface="Georgia" charset="0"/>
              </a:rPr>
              <a:t>Oedipus’ daughter, </a:t>
            </a:r>
            <a:r>
              <a:rPr lang="en-US" sz="2500" dirty="0" err="1" smtClean="0">
                <a:latin typeface="Georgia" charset="0"/>
              </a:rPr>
              <a:t>Antigone</a:t>
            </a:r>
            <a:r>
              <a:rPr lang="en-US" sz="2500" dirty="0" smtClean="0">
                <a:latin typeface="Georgia" charset="0"/>
              </a:rPr>
              <a:t>, decides</a:t>
            </a:r>
          </a:p>
          <a:p>
            <a:pPr marL="0" lvl="1"/>
            <a:r>
              <a:rPr lang="en-US" sz="2500" dirty="0" smtClean="0">
                <a:latin typeface="Georgia" charset="0"/>
              </a:rPr>
              <a:t> to bury her rebel brother.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23"/>
          <p:cNvSpPr>
            <a:spLocks noChangeArrowheads="1"/>
          </p:cNvSpPr>
          <p:nvPr/>
        </p:nvSpPr>
        <p:spPr bwMode="auto">
          <a:xfrm>
            <a:off x="512763" y="457200"/>
            <a:ext cx="69024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+mn-lt"/>
                <a:cs typeface="+mn-cs"/>
              </a:rPr>
              <a:t>Sophocles: Antigone and Creon</a:t>
            </a:r>
          </a:p>
        </p:txBody>
      </p:sp>
      <p:pic>
        <p:nvPicPr>
          <p:cNvPr id="23556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ntigone and creon.mov" descr="/Users/abs3/Movies/Greece/antigone and creo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23875" y="1360488"/>
            <a:ext cx="79629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28676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217863" y="1419225"/>
            <a:ext cx="3429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600000"/>
                </a:solidFill>
                <a:latin typeface="Georgia" charset="0"/>
                <a:cs typeface="ＭＳ Ｐゴシック" pitchFamily="-65" charset="-128"/>
              </a:rPr>
              <a:t>Euripedes</a:t>
            </a: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82" y="2348234"/>
            <a:ext cx="4146740" cy="226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156603" y="1980252"/>
            <a:ext cx="3557587" cy="181588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lvl="1" indent="-285750">
              <a:spcBef>
                <a:spcPts val="600"/>
              </a:spcBef>
            </a:pPr>
            <a:r>
              <a:rPr lang="en-US" sz="2800" i="1" dirty="0" err="1">
                <a:solidFill>
                  <a:srgbClr val="0082CA"/>
                </a:solidFill>
                <a:latin typeface="Georgia" charset="0"/>
              </a:rPr>
              <a:t>Medea</a:t>
            </a:r>
            <a:endParaRPr lang="en-US" sz="2800" i="1" dirty="0">
              <a:solidFill>
                <a:srgbClr val="0082CA"/>
              </a:solidFill>
              <a:latin typeface="Georgia" charset="0"/>
            </a:endParaRPr>
          </a:p>
          <a:p>
            <a:pPr marL="730250" lvl="2">
              <a:spcBef>
                <a:spcPts val="600"/>
              </a:spcBef>
            </a:pPr>
            <a:r>
              <a:rPr lang="en-US" sz="2800" dirty="0">
                <a:latin typeface="Georgia" charset="0"/>
              </a:rPr>
              <a:t>Lesson=love and revenge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38654" y="3454142"/>
            <a:ext cx="40022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800" dirty="0" err="1" smtClean="0">
                <a:latin typeface="Georgia" charset="0"/>
              </a:rPr>
              <a:t>Medea</a:t>
            </a:r>
            <a:r>
              <a:rPr lang="en-US" sz="2800" dirty="0" smtClean="0">
                <a:latin typeface="Georgia" charset="0"/>
              </a:rPr>
              <a:t> helps Jason</a:t>
            </a:r>
          </a:p>
          <a:p>
            <a:pPr marL="0" lvl="2"/>
            <a:r>
              <a:rPr lang="en-US" sz="2800" dirty="0" smtClean="0">
                <a:latin typeface="Georgia" charset="0"/>
              </a:rPr>
              <a:t>find the  Golden Fleece </a:t>
            </a:r>
          </a:p>
          <a:p>
            <a:pPr marL="0" lvl="2"/>
            <a:r>
              <a:rPr lang="en-US" sz="2800" dirty="0" smtClean="0">
                <a:latin typeface="Georgia" charset="0"/>
              </a:rPr>
              <a:t>but sacrifices all for him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9225" y="4996313"/>
            <a:ext cx="4100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800" dirty="0" smtClean="0">
                <a:latin typeface="Georgia" charset="0"/>
              </a:rPr>
              <a:t>Jason and </a:t>
            </a:r>
            <a:r>
              <a:rPr lang="en-US" sz="2800" dirty="0" err="1" smtClean="0">
                <a:latin typeface="Georgia" charset="0"/>
              </a:rPr>
              <a:t>Medea</a:t>
            </a:r>
            <a:r>
              <a:rPr lang="en-US" sz="2800" dirty="0" smtClean="0">
                <a:latin typeface="Georgia" charset="0"/>
              </a:rPr>
              <a:t> have</a:t>
            </a:r>
          </a:p>
          <a:p>
            <a:pPr marL="0" lvl="2"/>
            <a:r>
              <a:rPr lang="en-US" sz="2800" dirty="0" smtClean="0">
                <a:latin typeface="Georgia" charset="0"/>
              </a:rPr>
              <a:t>2 boys but Jason decides</a:t>
            </a:r>
          </a:p>
          <a:p>
            <a:pPr marL="0" lvl="2"/>
            <a:r>
              <a:rPr lang="en-US" sz="2800" dirty="0" smtClean="0">
                <a:latin typeface="Georgia" charset="0"/>
              </a:rPr>
              <a:t>to divorce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23"/>
          <p:cNvSpPr>
            <a:spLocks noChangeArrowheads="1"/>
          </p:cNvSpPr>
          <p:nvPr/>
        </p:nvSpPr>
        <p:spPr bwMode="auto">
          <a:xfrm>
            <a:off x="1583615" y="457200"/>
            <a:ext cx="575432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 err="1">
                <a:solidFill>
                  <a:srgbClr val="600000"/>
                </a:solidFill>
              </a:rPr>
              <a:t>Euripedes</a:t>
            </a:r>
            <a:r>
              <a:rPr lang="en-US" sz="3000" dirty="0">
                <a:solidFill>
                  <a:srgbClr val="600000"/>
                </a:solidFill>
              </a:rPr>
              <a:t>: </a:t>
            </a:r>
            <a:r>
              <a:rPr lang="en-US" sz="3000" dirty="0" err="1">
                <a:solidFill>
                  <a:srgbClr val="600000"/>
                </a:solidFill>
              </a:rPr>
              <a:t>Medea</a:t>
            </a:r>
            <a:r>
              <a:rPr lang="en-US" sz="3000" dirty="0">
                <a:solidFill>
                  <a:srgbClr val="600000"/>
                </a:solidFill>
              </a:rPr>
              <a:t> and Jason</a:t>
            </a:r>
            <a:endParaRPr lang="en-US" sz="3000" b="1" dirty="0">
              <a:solidFill>
                <a:srgbClr val="600000"/>
              </a:solidFill>
              <a:latin typeface="Verdana" charset="0"/>
            </a:endParaRPr>
          </a:p>
        </p:txBody>
      </p:sp>
      <p:pic>
        <p:nvPicPr>
          <p:cNvPr id="30724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medea 1 jason.mov" descr="/Users/abs3/Movies/Greece/medea 1 jaso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36613" y="1331913"/>
            <a:ext cx="7481887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600000"/>
                </a:solidFill>
                <a:latin typeface="Verdana" charset="0"/>
              </a:rPr>
              <a:t>Medea</a:t>
            </a:r>
            <a:endParaRPr lang="en-US" sz="3000" b="1" dirty="0">
              <a:solidFill>
                <a:srgbClr val="600000"/>
              </a:solidFill>
              <a:latin typeface="Verdana" charset="0"/>
            </a:endParaRPr>
          </a:p>
        </p:txBody>
      </p:sp>
      <p:pic>
        <p:nvPicPr>
          <p:cNvPr id="32772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IMG2504"/>
          <p:cNvPicPr>
            <a:picLocks noChangeAspect="1" noChangeArrowheads="1"/>
          </p:cNvPicPr>
          <p:nvPr/>
        </p:nvPicPr>
        <p:blipFill>
          <a:blip r:embed="rId3"/>
          <a:srcRect l="19321" r="7317"/>
          <a:stretch>
            <a:fillRect/>
          </a:stretch>
        </p:blipFill>
        <p:spPr bwMode="auto">
          <a:xfrm>
            <a:off x="534988" y="1751013"/>
            <a:ext cx="3929062" cy="401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33913" y="2282825"/>
            <a:ext cx="4241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Georgia" charset="0"/>
              </a:rPr>
              <a:t>Fountain/well in Corinth</a:t>
            </a:r>
          </a:p>
          <a:p>
            <a:r>
              <a:rPr lang="en-US" sz="2800">
                <a:latin typeface="Georgia" charset="0"/>
              </a:rPr>
              <a:t> where the bride tried</a:t>
            </a:r>
          </a:p>
          <a:p>
            <a:r>
              <a:rPr lang="en-US" sz="2800">
                <a:latin typeface="Georgia" charset="0"/>
              </a:rPr>
              <a:t> to wash off the poison</a:t>
            </a:r>
          </a:p>
          <a:p>
            <a:r>
              <a:rPr lang="en-US" sz="2800">
                <a:latin typeface="Georgia" charset="0"/>
              </a:rPr>
              <a:t> from the golden dress.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23"/>
          <p:cNvSpPr>
            <a:spLocks noChangeArrowheads="1"/>
          </p:cNvSpPr>
          <p:nvPr/>
        </p:nvSpPr>
        <p:spPr bwMode="auto">
          <a:xfrm>
            <a:off x="1606550" y="457200"/>
            <a:ext cx="56530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Euripedes: Medea—end</a:t>
            </a:r>
          </a:p>
        </p:txBody>
      </p:sp>
      <p:pic>
        <p:nvPicPr>
          <p:cNvPr id="34820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medea 4 end.mov" descr="/Users/abs3/Movies/Greece/medea 4 en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90538" y="1266825"/>
            <a:ext cx="8218487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Rectangle 23"/>
          <p:cNvSpPr>
            <a:spLocks noChangeArrowheads="1"/>
          </p:cNvSpPr>
          <p:nvPr/>
        </p:nvSpPr>
        <p:spPr bwMode="auto">
          <a:xfrm>
            <a:off x="2074863" y="457200"/>
            <a:ext cx="45608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Drama—Comedy</a:t>
            </a:r>
          </a:p>
        </p:txBody>
      </p:sp>
      <p:pic>
        <p:nvPicPr>
          <p:cNvPr id="36868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3590925" y="1644650"/>
            <a:ext cx="5095875" cy="3240088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Georgia" charset="0"/>
                <a:ea typeface="ＭＳ Ｐゴシック" charset="-128"/>
                <a:cs typeface="ＭＳ Ｐゴシック" charset="-128"/>
              </a:rPr>
              <a:t>Aristophanes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Georgia" charset="0"/>
              </a:rPr>
              <a:t>Sarcastic in humor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Georgia" charset="0"/>
              </a:rPr>
              <a:t>Dealt with current events </a:t>
            </a:r>
            <a:r>
              <a:rPr lang="en-US" sz="2400">
                <a:latin typeface="Georgia" charset="0"/>
              </a:rPr>
              <a:t>(war, marriage, etc)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Georgia" charset="0"/>
              </a:rPr>
              <a:t>Poked fun at tragedians </a:t>
            </a:r>
            <a:r>
              <a:rPr lang="en-US" sz="2400">
                <a:latin typeface="Georgia" charset="0"/>
              </a:rPr>
              <a:t>(especially Euripedes)</a:t>
            </a:r>
          </a:p>
        </p:txBody>
      </p:sp>
      <p:pic>
        <p:nvPicPr>
          <p:cNvPr id="7" name="Picture 6" descr="Aristophanes CA.jpg"/>
          <p:cNvPicPr>
            <a:picLocks noChangeAspect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746125" y="1843088"/>
            <a:ext cx="2478088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Rectangle 23"/>
          <p:cNvSpPr>
            <a:spLocks noChangeArrowheads="1"/>
          </p:cNvSpPr>
          <p:nvPr/>
        </p:nvSpPr>
        <p:spPr bwMode="auto">
          <a:xfrm>
            <a:off x="2074863" y="457200"/>
            <a:ext cx="45608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Drama—Comedy</a:t>
            </a:r>
          </a:p>
        </p:txBody>
      </p:sp>
      <p:pic>
        <p:nvPicPr>
          <p:cNvPr id="37892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3613150" y="1677988"/>
            <a:ext cx="5095875" cy="3038475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>
                <a:latin typeface="Georgia" charset="0"/>
                <a:ea typeface="ＭＳ Ｐゴシック" charset="-128"/>
                <a:cs typeface="ＭＳ Ｐゴシック" charset="-128"/>
              </a:rPr>
              <a:t>Creative project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Georgia" charset="0"/>
              </a:rPr>
              <a:t>Aristophanes visits a student in the library and complains about not being featured in the lectures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66" y="2300311"/>
            <a:ext cx="2876076" cy="1921219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3573844" y="3515685"/>
            <a:ext cx="50958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charset="0"/>
                <a:ea typeface="ＭＳ Ｐゴシック" pitchFamily="-110" charset="-128"/>
              </a:rPr>
              <a:t>Aristophanes gives the student a play proving why he is as </a:t>
            </a:r>
            <a:r>
              <a:rPr lang="en-US" sz="2800" kern="0" dirty="0" smtClean="0">
                <a:latin typeface="Georgia" charset="0"/>
                <a:ea typeface="ＭＳ Ｐゴシック" pitchFamily="-110" charset="-128"/>
              </a:rPr>
              <a:t>good as the dramatists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charset="0"/>
              <a:ea typeface="ＭＳ Ｐゴシック" pitchFamily="-110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019" y="5415814"/>
            <a:ext cx="1002839" cy="1386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39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ea typeface="ＭＳ Ｐゴシック" charset="-128"/>
                <a:cs typeface="ＭＳ Ｐゴシック" charset="-128"/>
              </a:rPr>
              <a:t>Architecture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017713" y="1400175"/>
            <a:ext cx="62452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Elements of Greek architecture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Rectangles based on the Golden Mean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Pillars, bases, capitals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>
              <a:latin typeface="Georgi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2338" y="2876550"/>
            <a:ext cx="5138737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39943" name="TextBox 14"/>
          <p:cNvSpPr txBox="1">
            <a:spLocks noChangeArrowheads="1"/>
          </p:cNvSpPr>
          <p:nvPr/>
        </p:nvSpPr>
        <p:spPr bwMode="auto">
          <a:xfrm>
            <a:off x="903288" y="4572000"/>
            <a:ext cx="869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Pillar</a:t>
            </a:r>
          </a:p>
        </p:txBody>
      </p:sp>
      <p:sp>
        <p:nvSpPr>
          <p:cNvPr id="39944" name="TextBox 15"/>
          <p:cNvSpPr txBox="1">
            <a:spLocks noChangeArrowheads="1"/>
          </p:cNvSpPr>
          <p:nvPr/>
        </p:nvSpPr>
        <p:spPr bwMode="auto">
          <a:xfrm>
            <a:off x="903288" y="5370513"/>
            <a:ext cx="869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Base</a:t>
            </a:r>
          </a:p>
        </p:txBody>
      </p:sp>
      <p:sp>
        <p:nvSpPr>
          <p:cNvPr id="39945" name="TextBox 16"/>
          <p:cNvSpPr txBox="1">
            <a:spLocks noChangeArrowheads="1"/>
          </p:cNvSpPr>
          <p:nvPr/>
        </p:nvSpPr>
        <p:spPr bwMode="auto">
          <a:xfrm>
            <a:off x="673100" y="3951288"/>
            <a:ext cx="1100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Capital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1806575" y="5541963"/>
            <a:ext cx="1025525" cy="100012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781175" y="4087813"/>
            <a:ext cx="1025525" cy="101600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820863" y="4741863"/>
            <a:ext cx="1027112" cy="101600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9943" grpId="0"/>
      <p:bldP spid="39944" grpId="0"/>
      <p:bldP spid="39945" grpId="0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3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ea typeface="ＭＳ Ｐゴシック" charset="-128"/>
                <a:cs typeface="ＭＳ Ｐゴシック" charset="-128"/>
              </a:rPr>
              <a:t>Architecture</a:t>
            </a:r>
          </a:p>
        </p:txBody>
      </p:sp>
      <p:pic>
        <p:nvPicPr>
          <p:cNvPr id="13" name="Picture 12" descr="Greek column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5838" y="3824288"/>
            <a:ext cx="15176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13" descr="column CA.jpg"/>
          <p:cNvPicPr>
            <a:picLocks noChangeAspect="1"/>
          </p:cNvPicPr>
          <p:nvPr/>
        </p:nvPicPr>
        <p:blipFill>
          <a:blip r:embed="rId4">
            <a:lum bright="14000" contrast="10000"/>
          </a:blip>
          <a:srcRect/>
          <a:stretch>
            <a:fillRect/>
          </a:stretch>
        </p:blipFill>
        <p:spPr bwMode="auto">
          <a:xfrm>
            <a:off x="5735638" y="2009775"/>
            <a:ext cx="1668462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351713" y="3414713"/>
            <a:ext cx="1579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</a:rPr>
              <a:t>Corinthian</a:t>
            </a:r>
          </a:p>
        </p:txBody>
      </p:sp>
      <p:sp>
        <p:nvSpPr>
          <p:cNvPr id="40970" name="TextBox 17"/>
          <p:cNvSpPr txBox="1">
            <a:spLocks noChangeArrowheads="1"/>
          </p:cNvSpPr>
          <p:nvPr/>
        </p:nvSpPr>
        <p:spPr bwMode="auto">
          <a:xfrm>
            <a:off x="4527550" y="2363788"/>
            <a:ext cx="903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</a:rPr>
              <a:t>Doric</a:t>
            </a:r>
            <a:endParaRPr lang="en-US"/>
          </a:p>
        </p:txBody>
      </p:sp>
      <p:sp>
        <p:nvSpPr>
          <p:cNvPr id="40971" name="TextBox 18"/>
          <p:cNvSpPr txBox="1">
            <a:spLocks noChangeArrowheads="1"/>
          </p:cNvSpPr>
          <p:nvPr/>
        </p:nvSpPr>
        <p:spPr bwMode="auto">
          <a:xfrm>
            <a:off x="6110288" y="1616075"/>
            <a:ext cx="982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</a:rPr>
              <a:t>Ionic</a:t>
            </a:r>
            <a:endParaRPr lang="en-US"/>
          </a:p>
        </p:txBody>
      </p:sp>
      <p:pic>
        <p:nvPicPr>
          <p:cNvPr id="40972" name="Picture 17" descr="doric column WM.jpg"/>
          <p:cNvPicPr>
            <a:picLocks noChangeAspect="1"/>
          </p:cNvPicPr>
          <p:nvPr/>
        </p:nvPicPr>
        <p:blipFill>
          <a:blip r:embed="rId5"/>
          <a:srcRect t="10834" r="65614" b="12469"/>
          <a:stretch>
            <a:fillRect/>
          </a:stretch>
        </p:blipFill>
        <p:spPr bwMode="auto">
          <a:xfrm>
            <a:off x="4303713" y="2854325"/>
            <a:ext cx="15065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4181475" y="2709863"/>
            <a:ext cx="1628775" cy="114776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05475" y="1947863"/>
            <a:ext cx="1628775" cy="114776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24688" y="3995738"/>
            <a:ext cx="1955800" cy="144621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 descr="KH_Strong_Pre_1500_Fig_07-0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60" y="1981200"/>
            <a:ext cx="3958765" cy="363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78200" y="2012950"/>
            <a:ext cx="5565775" cy="1433513"/>
          </a:xfrm>
        </p:spPr>
        <p:txBody>
          <a:bodyPr/>
          <a:lstStyle/>
          <a:p>
            <a:pPr marL="0" lvl="1" indent="0" eaLnBrk="1" hangingPunct="1">
              <a:buFontTx/>
              <a:buNone/>
            </a:pPr>
            <a:r>
              <a:rPr lang="en-US" sz="2200">
                <a:latin typeface="Georgia" charset="0"/>
              </a:rPr>
              <a:t>Playwrights submit 4 plays for competition</a:t>
            </a:r>
          </a:p>
          <a:p>
            <a:pPr marL="457200" lvl="2" eaLnBrk="1" hangingPunct="1"/>
            <a:r>
              <a:rPr lang="en-US" sz="2200">
                <a:latin typeface="Georgia" charset="0"/>
                <a:ea typeface="ＭＳ Ｐゴシック" charset="-128"/>
              </a:rPr>
              <a:t>3 were tragedies</a:t>
            </a:r>
          </a:p>
          <a:p>
            <a:pPr marL="457200" lvl="2" eaLnBrk="1" hangingPunct="1"/>
            <a:r>
              <a:rPr lang="en-US" sz="2200">
                <a:latin typeface="Georgia" charset="0"/>
                <a:ea typeface="ＭＳ Ｐゴシック" charset="-128"/>
              </a:rPr>
              <a:t>1 was a satyr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5125" name="Picture 6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304px-Dionysos_Louvre_Ma87_n2 WM Attribute.jpg"/>
          <p:cNvPicPr>
            <a:picLocks noChangeAspect="1"/>
          </p:cNvPicPr>
          <p:nvPr/>
        </p:nvPicPr>
        <p:blipFill>
          <a:blip r:embed="rId3"/>
          <a:srcRect b="56189"/>
          <a:stretch>
            <a:fillRect/>
          </a:stretch>
        </p:blipFill>
        <p:spPr bwMode="auto">
          <a:xfrm>
            <a:off x="685800" y="1600200"/>
            <a:ext cx="21336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Epidaur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t="34668"/>
          <a:stretch>
            <a:fillRect/>
          </a:stretch>
        </p:blipFill>
        <p:spPr>
          <a:xfrm>
            <a:off x="677863" y="3716338"/>
            <a:ext cx="4267200" cy="1858962"/>
          </a:xfrm>
          <a:noFill/>
        </p:spPr>
      </p:pic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3078163" y="1500188"/>
            <a:ext cx="434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600000"/>
                </a:solidFill>
                <a:latin typeface="Georgia" charset="0"/>
              </a:rPr>
              <a:t>Festivals of Dionysus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5224952" y="3354433"/>
            <a:ext cx="32893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200" dirty="0" smtClean="0">
                <a:latin typeface="Georgia" charset="0"/>
              </a:rPr>
              <a:t>Competition </a:t>
            </a:r>
            <a:r>
              <a:rPr lang="en-US" sz="2200" dirty="0">
                <a:latin typeface="Georgia" charset="0"/>
              </a:rPr>
              <a:t>was fierce, the winner had a nice income for the ensuing year and funding for the next play</a:t>
            </a:r>
            <a:r>
              <a:rPr lang="en-US" sz="2200" dirty="0" smtClean="0">
                <a:latin typeface="Georgia" charset="0"/>
              </a:rPr>
              <a:t>. </a:t>
            </a:r>
          </a:p>
          <a:p>
            <a:pPr marL="0" lvl="1"/>
            <a:endParaRPr lang="en-US" sz="2200" dirty="0" smtClean="0">
              <a:latin typeface="Georgia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2582" y="5205730"/>
            <a:ext cx="21339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200" dirty="0" smtClean="0">
                <a:latin typeface="Georgia" charset="0"/>
              </a:rPr>
              <a:t>Acoustics are </a:t>
            </a:r>
            <a:br>
              <a:rPr lang="en-US" sz="2200" dirty="0" smtClean="0">
                <a:latin typeface="Georgia" charset="0"/>
              </a:rPr>
            </a:br>
            <a:r>
              <a:rPr lang="en-US" sz="2200" dirty="0" smtClean="0">
                <a:latin typeface="Georgia" charset="0"/>
              </a:rPr>
              <a:t>amazingly good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512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1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ea typeface="ＭＳ Ｐゴシック" charset="-128"/>
                <a:cs typeface="ＭＳ Ｐゴシック" charset="-128"/>
              </a:rPr>
              <a:t>Architecture</a:t>
            </a:r>
          </a:p>
        </p:txBody>
      </p:sp>
      <p:pic>
        <p:nvPicPr>
          <p:cNvPr id="22" name="Picture 21" descr="Parthenon W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1298575"/>
            <a:ext cx="7161212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300440" y="5497550"/>
            <a:ext cx="2509024" cy="10259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7" name="Text Box 4"/>
          <p:cNvSpPr txBox="1">
            <a:spLocks noChangeArrowheads="1"/>
          </p:cNvSpPr>
          <p:nvPr/>
        </p:nvSpPr>
        <p:spPr bwMode="auto">
          <a:xfrm>
            <a:off x="6289675" y="5594350"/>
            <a:ext cx="2530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600000"/>
                </a:solidFill>
                <a:latin typeface="Georgia" charset="0"/>
              </a:rPr>
              <a:t>The Acropolis: </a:t>
            </a:r>
          </a:p>
          <a:p>
            <a:pPr algn="ctr"/>
            <a:r>
              <a:rPr lang="en-US" sz="2400" b="1">
                <a:solidFill>
                  <a:srgbClr val="600000"/>
                </a:solidFill>
                <a:latin typeface="Georgia" charset="0"/>
              </a:rPr>
              <a:t>Parthenon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9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ea typeface="ＭＳ Ｐゴシック" charset="-128"/>
                <a:cs typeface="ＭＳ Ｐゴシック" charset="-128"/>
              </a:rPr>
              <a:t>Architecture</a:t>
            </a:r>
          </a:p>
        </p:txBody>
      </p:sp>
      <p:pic>
        <p:nvPicPr>
          <p:cNvPr id="7" name="introduction parthenon.mov" descr="/Users/abs3/Movies/Parthenon/introduction partheno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01650" y="1389063"/>
            <a:ext cx="8207375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91487" y="5497550"/>
            <a:ext cx="2509024" cy="10259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5" name="Text Box 4"/>
          <p:cNvSpPr txBox="1">
            <a:spLocks noChangeArrowheads="1"/>
          </p:cNvSpPr>
          <p:nvPr/>
        </p:nvSpPr>
        <p:spPr bwMode="auto">
          <a:xfrm>
            <a:off x="681038" y="5594350"/>
            <a:ext cx="2530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600000"/>
                </a:solidFill>
                <a:latin typeface="Georgia" charset="0"/>
              </a:rPr>
              <a:t>The Acropolis: </a:t>
            </a:r>
          </a:p>
          <a:p>
            <a:pPr algn="ctr"/>
            <a:r>
              <a:rPr lang="en-US" sz="2400" b="1">
                <a:solidFill>
                  <a:srgbClr val="600000"/>
                </a:solidFill>
                <a:latin typeface="Georgia" charset="0"/>
              </a:rPr>
              <a:t>Parthenon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7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41300" y="15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+mn-lt"/>
                <a:cs typeface="ＭＳ Ｐゴシック" pitchFamily="-65" charset="-128"/>
              </a:rPr>
              <a:t>Parthenon</a:t>
            </a:r>
          </a:p>
        </p:txBody>
      </p:sp>
      <p:sp>
        <p:nvSpPr>
          <p:cNvPr id="47109" name="Content Placeholder 3"/>
          <p:cNvSpPr>
            <a:spLocks noGrp="1"/>
          </p:cNvSpPr>
          <p:nvPr>
            <p:ph idx="1"/>
          </p:nvPr>
        </p:nvSpPr>
        <p:spPr>
          <a:xfrm>
            <a:off x="1171575" y="1320800"/>
            <a:ext cx="8229600" cy="568629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>
                <a:latin typeface="Georgia" charset="0"/>
                <a:ea typeface="ＭＳ Ｐゴシック" charset="-128"/>
                <a:cs typeface="ＭＳ Ｐゴシック" charset="-128"/>
              </a:rPr>
              <a:t>Discuss: </a:t>
            </a:r>
            <a:endParaRPr lang="en-US" sz="2800" dirty="0">
              <a:latin typeface="Georgia" charset="0"/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r>
              <a:rPr lang="en-US" sz="2800" dirty="0">
                <a:solidFill>
                  <a:srgbClr val="0070C0"/>
                </a:solidFill>
                <a:latin typeface="Georgia" charset="0"/>
                <a:ea typeface="ＭＳ Ｐゴシック" charset="-128"/>
                <a:cs typeface="ＭＳ Ｐゴシック" charset="-128"/>
              </a:rPr>
              <a:t>   </a:t>
            </a:r>
            <a:r>
              <a:rPr lang="en-US" sz="2800" dirty="0" smtClean="0">
                <a:solidFill>
                  <a:srgbClr val="0070C0"/>
                </a:solidFill>
                <a:latin typeface="Georgia" charset="0"/>
                <a:ea typeface="ＭＳ Ｐゴシック" charset="-128"/>
                <a:cs typeface="ＭＳ Ｐゴシック" charset="-128"/>
              </a:rPr>
              <a:t> </a:t>
            </a:r>
            <a:endParaRPr lang="en-US" sz="2800" dirty="0">
              <a:solidFill>
                <a:srgbClr val="0070C0"/>
              </a:solidFill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parthenon moon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385" y="3105121"/>
            <a:ext cx="4254374" cy="274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83791" y="1865909"/>
            <a:ext cx="68832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Georgia" charset="0"/>
              </a:rPr>
              <a:t>Why is the Greek style copied so often?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803" y="2924302"/>
            <a:ext cx="4660750" cy="3073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870" y="6170044"/>
            <a:ext cx="479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Restoration Project on the original Parthenon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5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41300" y="15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+mn-lt"/>
                <a:cs typeface="ＭＳ Ｐゴシック" pitchFamily="-65" charset="-128"/>
              </a:rPr>
              <a:t>Parthenon Restoration</a:t>
            </a:r>
          </a:p>
        </p:txBody>
      </p:sp>
      <p:pic>
        <p:nvPicPr>
          <p:cNvPr id="8" name="Restoration, clip 2.mov" descr="/Users/abs3/Movies/Parthenon/Restoration, clip 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46125" y="1516063"/>
            <a:ext cx="7740650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3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41300" y="15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+mn-lt"/>
                <a:cs typeface="ＭＳ Ｐゴシック" pitchFamily="-65" charset="-128"/>
              </a:rPr>
              <a:t>Parthenon</a:t>
            </a:r>
          </a:p>
        </p:txBody>
      </p:sp>
      <p:sp>
        <p:nvSpPr>
          <p:cNvPr id="51205" name="Content Placeholder 2"/>
          <p:cNvSpPr>
            <a:spLocks noGrp="1"/>
          </p:cNvSpPr>
          <p:nvPr>
            <p:ph idx="1"/>
          </p:nvPr>
        </p:nvSpPr>
        <p:spPr>
          <a:xfrm>
            <a:off x="1571625" y="1544638"/>
            <a:ext cx="5721350" cy="486844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7200" dirty="0" smtClean="0">
                <a:latin typeface="Georgia" charset="0"/>
                <a:ea typeface="ＭＳ Ｐゴシック" charset="-128"/>
                <a:cs typeface="ＭＳ Ｐゴシック" charset="-128"/>
              </a:rPr>
              <a:t>Analysis:</a:t>
            </a:r>
          </a:p>
          <a:p>
            <a:pPr algn="ctr">
              <a:buFontTx/>
              <a:buNone/>
            </a:pPr>
            <a:r>
              <a:rPr lang="en-US" sz="7200" dirty="0" smtClean="0">
                <a:solidFill>
                  <a:srgbClr val="0070C0"/>
                </a:solidFill>
                <a:latin typeface="Georgia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7200" dirty="0">
                <a:solidFill>
                  <a:srgbClr val="0070C0"/>
                </a:solidFill>
                <a:latin typeface="Georgia" charset="0"/>
                <a:ea typeface="ＭＳ Ｐゴシック" charset="-128"/>
                <a:cs typeface="ＭＳ Ｐゴシック" charset="-128"/>
              </a:rPr>
              <a:t>are the lines not straight?</a:t>
            </a:r>
          </a:p>
          <a:p>
            <a:pPr algn="ctr"/>
            <a:endParaRPr lang="en-US" dirty="0">
              <a:solidFill>
                <a:srgbClr val="0070C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1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41300" y="15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+mn-lt"/>
                <a:cs typeface="ＭＳ Ｐゴシック" pitchFamily="-65" charset="-128"/>
              </a:rPr>
              <a:t>Parthenon</a:t>
            </a:r>
          </a:p>
        </p:txBody>
      </p:sp>
      <p:pic>
        <p:nvPicPr>
          <p:cNvPr id="10" name="Optical Illusion.mov" descr="/Users/abs3/Movies/Parthenon/Optical Illusio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50" y="1404938"/>
            <a:ext cx="8569325" cy="495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9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398463" y="15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+mn-lt"/>
                <a:cs typeface="ＭＳ Ｐゴシック" pitchFamily="-65" charset="-128"/>
              </a:rPr>
              <a:t>Parthenon</a:t>
            </a:r>
          </a:p>
        </p:txBody>
      </p:sp>
      <p:pic>
        <p:nvPicPr>
          <p:cNvPr id="55301" name="Picture 12" descr="greek bldg square CA.png"/>
          <p:cNvPicPr>
            <a:picLocks noChangeAspect="1"/>
          </p:cNvPicPr>
          <p:nvPr/>
        </p:nvPicPr>
        <p:blipFill>
          <a:blip r:embed="rId3">
            <a:lum bright="64000" contrast="-70000"/>
          </a:blip>
          <a:srcRect/>
          <a:stretch>
            <a:fillRect/>
          </a:stretch>
        </p:blipFill>
        <p:spPr bwMode="auto">
          <a:xfrm>
            <a:off x="2063750" y="1393825"/>
            <a:ext cx="5316538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0" y="1520825"/>
            <a:ext cx="9144000" cy="2895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800" dirty="0">
                <a:latin typeface="Georgia" charset="0"/>
                <a:ea typeface="ＭＳ Ｐゴシック" charset="-128"/>
                <a:cs typeface="ＭＳ Ｐゴシック" charset="-128"/>
              </a:rPr>
              <a:t>Discussion:</a:t>
            </a:r>
          </a:p>
          <a:p>
            <a:pPr algn="ctr">
              <a:buFontTx/>
              <a:buNone/>
            </a:pPr>
            <a:endParaRPr lang="en-US" sz="300" dirty="0">
              <a:latin typeface="Georgia" charset="0"/>
              <a:ea typeface="ＭＳ Ｐゴシック" charset="-128"/>
              <a:cs typeface="ＭＳ Ｐゴシック" charset="-128"/>
            </a:endParaRPr>
          </a:p>
          <a:p>
            <a:pPr marL="0" lvl="1" algn="ctr">
              <a:buFontTx/>
              <a:buNone/>
            </a:pPr>
            <a:r>
              <a:rPr lang="en-US" sz="3600" b="1" dirty="0">
                <a:solidFill>
                  <a:srgbClr val="0070C0"/>
                </a:solidFill>
                <a:latin typeface="Georgia" charset="0"/>
              </a:rPr>
              <a:t>Which is more perfect–a square? </a:t>
            </a:r>
          </a:p>
          <a:p>
            <a:pPr marL="0" lvl="1" algn="ctr">
              <a:lnSpc>
                <a:spcPct val="90000"/>
              </a:lnSpc>
              <a:buFontTx/>
              <a:buNone/>
            </a:pPr>
            <a:r>
              <a:rPr lang="en-US" sz="3600" dirty="0">
                <a:latin typeface="Georgia" charset="0"/>
              </a:rPr>
              <a:t>or</a:t>
            </a:r>
          </a:p>
          <a:p>
            <a:pPr marL="0" lvl="2" indent="0" algn="ctr"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rgbClr val="0070C0"/>
                </a:solidFill>
                <a:latin typeface="Georgia" charset="0"/>
                <a:ea typeface="ＭＳ Ｐゴシック" charset="-128"/>
              </a:rPr>
              <a:t>something that looks like a square?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7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398463" y="15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+mn-lt"/>
                <a:cs typeface="ＭＳ Ｐゴシック" pitchFamily="-65" charset="-128"/>
              </a:rPr>
              <a:t>Parthenon</a:t>
            </a:r>
          </a:p>
        </p:txBody>
      </p:sp>
      <p:pic>
        <p:nvPicPr>
          <p:cNvPr id="8" name="Exactness.mov" descr="/Users/abs3/Movies/Parthenon/Exactnes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7800" y="1385888"/>
            <a:ext cx="8777288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5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itle 2"/>
          <p:cNvSpPr txBox="1">
            <a:spLocks/>
          </p:cNvSpPr>
          <p:nvPr/>
        </p:nvSpPr>
        <p:spPr bwMode="auto">
          <a:xfrm>
            <a:off x="398463" y="15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000" b="1">
                <a:solidFill>
                  <a:srgbClr val="600000"/>
                </a:solidFill>
                <a:latin typeface="Verdana" charset="0"/>
              </a:rPr>
              <a:t>Parthenon―Columns</a:t>
            </a:r>
          </a:p>
        </p:txBody>
      </p:sp>
      <p:pic>
        <p:nvPicPr>
          <p:cNvPr id="7" name="columns parthenon.mov" descr="/Users/abs3/Movies/Parthenon/columns partheno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68300" y="1435100"/>
            <a:ext cx="8485188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3" name="Rectangle 23"/>
          <p:cNvSpPr>
            <a:spLocks noChangeArrowheads="1"/>
          </p:cNvSpPr>
          <p:nvPr/>
        </p:nvSpPr>
        <p:spPr bwMode="auto">
          <a:xfrm>
            <a:off x="2074863" y="457200"/>
            <a:ext cx="45608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Parthenon</a:t>
            </a:r>
          </a:p>
        </p:txBody>
      </p:sp>
      <p:pic>
        <p:nvPicPr>
          <p:cNvPr id="61444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Content Placeholder 2"/>
          <p:cNvSpPr>
            <a:spLocks noGrp="1"/>
          </p:cNvSpPr>
          <p:nvPr>
            <p:ph idx="1"/>
          </p:nvPr>
        </p:nvSpPr>
        <p:spPr>
          <a:xfrm>
            <a:off x="4025900" y="1589088"/>
            <a:ext cx="4816475" cy="4198937"/>
          </a:xfrm>
        </p:spPr>
        <p:txBody>
          <a:bodyPr/>
          <a:lstStyle/>
          <a:p>
            <a:pPr>
              <a:buFontTx/>
              <a:buNone/>
            </a:pPr>
            <a:r>
              <a:rPr lang="en-US" sz="2800">
                <a:latin typeface="Georgia" charset="0"/>
                <a:ea typeface="ＭＳ Ｐゴシック" charset="-128"/>
                <a:cs typeface="ＭＳ Ｐゴシック" charset="-128"/>
              </a:rPr>
              <a:t>The cost of construction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Georgia" charset="0"/>
              </a:rPr>
              <a:t>Done during a time of war.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Georgia" charset="0"/>
              </a:rPr>
              <a:t>Democratic government needs cost accounting.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Georgia" charset="0"/>
              </a:rPr>
              <a:t>Cost of culture versus the cost of war </a:t>
            </a:r>
            <a:r>
              <a:rPr lang="en-US" sz="2400">
                <a:latin typeface="Georgia" charset="0"/>
              </a:rPr>
              <a:t>(or anything else)</a:t>
            </a:r>
            <a:r>
              <a:rPr lang="en-US">
                <a:latin typeface="Georgia" charset="0"/>
              </a:rPr>
              <a:t>.</a:t>
            </a:r>
          </a:p>
          <a:p>
            <a:pPr lvl="1"/>
            <a:endParaRPr lang="en-US">
              <a:latin typeface="Georgia" charset="0"/>
            </a:endParaRPr>
          </a:p>
        </p:txBody>
      </p:sp>
      <p:pic>
        <p:nvPicPr>
          <p:cNvPr id="10" name="Picture 9" descr="Parthenon W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" y="2462213"/>
            <a:ext cx="3541713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Theater.mov" descr="/Users/abs3/Movies/Greece/Theater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42975" y="1520825"/>
            <a:ext cx="72866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6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8197" name="Picture 6" descr="Greek bldg CA.jpg"/>
          <p:cNvPicPr>
            <a:picLocks noChangeAspect="1"/>
          </p:cNvPicPr>
          <p:nvPr/>
        </p:nvPicPr>
        <p:blipFill>
          <a:blip r:embed="rId5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94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1" name="Rectangle 23"/>
          <p:cNvSpPr>
            <a:spLocks noChangeArrowheads="1"/>
          </p:cNvSpPr>
          <p:nvPr/>
        </p:nvSpPr>
        <p:spPr bwMode="auto">
          <a:xfrm>
            <a:off x="2074863" y="457200"/>
            <a:ext cx="45608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Parthenon―Cost</a:t>
            </a:r>
          </a:p>
        </p:txBody>
      </p:sp>
      <p:pic>
        <p:nvPicPr>
          <p:cNvPr id="63492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xpenses clip 6.mov" descr="/Users/abs3/Movies/Parthenon/Expenses clip 6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79400" y="1423988"/>
            <a:ext cx="8574088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Rectangle 23"/>
          <p:cNvSpPr>
            <a:spLocks noChangeArrowheads="1"/>
          </p:cNvSpPr>
          <p:nvPr/>
        </p:nvSpPr>
        <p:spPr bwMode="auto">
          <a:xfrm>
            <a:off x="482600" y="155575"/>
            <a:ext cx="7188200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Parthenon</a:t>
            </a:r>
          </a:p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Elgin </a:t>
            </a:r>
            <a:r>
              <a:rPr lang="en-US" sz="3000" b="1" dirty="0" smtClean="0">
                <a:solidFill>
                  <a:srgbClr val="600000"/>
                </a:solidFill>
                <a:latin typeface="Verdana" charset="0"/>
              </a:rPr>
              <a:t>Marbles – British Museum</a:t>
            </a:r>
            <a:endParaRPr lang="en-US" sz="3000" b="1" dirty="0">
              <a:solidFill>
                <a:srgbClr val="600000"/>
              </a:solidFill>
              <a:latin typeface="Verdana" charset="0"/>
            </a:endParaRPr>
          </a:p>
        </p:txBody>
      </p:sp>
      <p:pic>
        <p:nvPicPr>
          <p:cNvPr id="65540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r="2847" b="17645"/>
          <a:stretch>
            <a:fillRect/>
          </a:stretch>
        </p:blipFill>
        <p:spPr bwMode="auto">
          <a:xfrm>
            <a:off x="546100" y="1382713"/>
            <a:ext cx="452755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/>
          <a:srcRect t="9254" b="12964"/>
          <a:stretch>
            <a:fillRect/>
          </a:stretch>
        </p:blipFill>
        <p:spPr bwMode="auto">
          <a:xfrm>
            <a:off x="3268663" y="3992563"/>
            <a:ext cx="536257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9" descr="elgin marbles BritM 2.jpg"/>
          <p:cNvPicPr>
            <a:picLocks noChangeAspect="1"/>
          </p:cNvPicPr>
          <p:nvPr/>
        </p:nvPicPr>
        <p:blipFill>
          <a:blip r:embed="rId5"/>
          <a:srcRect l="5745" t="28882" b="29814"/>
          <a:stretch>
            <a:fillRect/>
          </a:stretch>
        </p:blipFill>
        <p:spPr bwMode="auto">
          <a:xfrm>
            <a:off x="4851400" y="2286000"/>
            <a:ext cx="338455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233855" y="3200404"/>
            <a:ext cx="2509024" cy="1516565"/>
          </a:xfrm>
          <a:prstGeom prst="rect">
            <a:avLst/>
          </a:prstGeom>
          <a:solidFill>
            <a:srgbClr val="6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93534" y="3386138"/>
            <a:ext cx="2404534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4F0D0"/>
                </a:solidFill>
                <a:latin typeface="Georgia" charset="0"/>
              </a:rPr>
              <a:t>The</a:t>
            </a:r>
            <a:r>
              <a:rPr lang="en-US" sz="2400" b="1" dirty="0" smtClean="0">
                <a:solidFill>
                  <a:srgbClr val="F4F0D0"/>
                </a:solidFill>
                <a:latin typeface="Georgia" charset="0"/>
              </a:rPr>
              <a:t> Elgin Marbles</a:t>
            </a:r>
          </a:p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rgbClr val="F4F0D0"/>
                </a:solidFill>
                <a:latin typeface="Georgia" charset="0"/>
              </a:rPr>
              <a:t>(British Museum)</a:t>
            </a:r>
            <a:endParaRPr lang="en-US" b="1" dirty="0">
              <a:solidFill>
                <a:srgbClr val="F4F0D0"/>
              </a:solidFill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Rectangle 23"/>
          <p:cNvSpPr>
            <a:spLocks noChangeArrowheads="1"/>
          </p:cNvSpPr>
          <p:nvPr/>
        </p:nvSpPr>
        <p:spPr bwMode="auto">
          <a:xfrm>
            <a:off x="2085975" y="155575"/>
            <a:ext cx="456088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Parthenon</a:t>
            </a:r>
          </a:p>
          <a:p>
            <a:pPr algn="ctr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</a:rPr>
              <a:t>Elgin Marbles</a:t>
            </a:r>
          </a:p>
        </p:txBody>
      </p:sp>
      <p:pic>
        <p:nvPicPr>
          <p:cNvPr id="65540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lgin marbles final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2" y="1499657"/>
            <a:ext cx="8348133" cy="4695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3" name="Rectangle 23"/>
          <p:cNvSpPr>
            <a:spLocks noChangeArrowheads="1"/>
          </p:cNvSpPr>
          <p:nvPr/>
        </p:nvSpPr>
        <p:spPr bwMode="auto">
          <a:xfrm>
            <a:off x="2085975" y="155575"/>
            <a:ext cx="456088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Parthenon</a:t>
            </a:r>
          </a:p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Elgin Marbles</a:t>
            </a:r>
          </a:p>
        </p:txBody>
      </p:sp>
      <p:pic>
        <p:nvPicPr>
          <p:cNvPr id="71684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2"/>
          <p:cNvPicPr>
            <a:picLocks noChangeAspect="1"/>
          </p:cNvPicPr>
          <p:nvPr/>
        </p:nvPicPr>
        <p:blipFill>
          <a:blip r:embed="rId3"/>
          <a:srcRect b="8755"/>
          <a:stretch>
            <a:fillRect/>
          </a:stretch>
        </p:blipFill>
        <p:spPr bwMode="auto">
          <a:xfrm>
            <a:off x="989013" y="1295400"/>
            <a:ext cx="44418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3"/>
          <p:cNvPicPr>
            <a:picLocks noChangeAspect="1"/>
          </p:cNvPicPr>
          <p:nvPr/>
        </p:nvPicPr>
        <p:blipFill>
          <a:blip r:embed="rId4"/>
          <a:srcRect l="73" b="1103"/>
          <a:stretch>
            <a:fillRect/>
          </a:stretch>
        </p:blipFill>
        <p:spPr bwMode="auto">
          <a:xfrm>
            <a:off x="5597525" y="1295400"/>
            <a:ext cx="2503488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4"/>
          <p:cNvPicPr>
            <a:picLocks noChangeAspect="1"/>
          </p:cNvPicPr>
          <p:nvPr/>
        </p:nvPicPr>
        <p:blipFill>
          <a:blip r:embed="rId5"/>
          <a:srcRect l="2599" b="10808"/>
          <a:stretch>
            <a:fillRect/>
          </a:stretch>
        </p:blipFill>
        <p:spPr bwMode="auto">
          <a:xfrm>
            <a:off x="4572000" y="4538663"/>
            <a:ext cx="35528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5"/>
          <p:cNvPicPr>
            <a:picLocks noChangeAspect="1"/>
          </p:cNvPicPr>
          <p:nvPr/>
        </p:nvPicPr>
        <p:blipFill>
          <a:blip r:embed="rId6"/>
          <a:srcRect r="1875"/>
          <a:stretch>
            <a:fillRect/>
          </a:stretch>
        </p:blipFill>
        <p:spPr bwMode="auto">
          <a:xfrm>
            <a:off x="990600" y="3903663"/>
            <a:ext cx="343693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233855" y="3200404"/>
            <a:ext cx="2509024" cy="1516565"/>
          </a:xfrm>
          <a:prstGeom prst="rect">
            <a:avLst/>
          </a:prstGeom>
          <a:solidFill>
            <a:srgbClr val="6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692" name="Text Box 4"/>
          <p:cNvSpPr txBox="1">
            <a:spLocks noChangeArrowheads="1"/>
          </p:cNvSpPr>
          <p:nvPr/>
        </p:nvSpPr>
        <p:spPr bwMode="auto">
          <a:xfrm>
            <a:off x="3033713" y="3386138"/>
            <a:ext cx="28543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4F0D0"/>
                </a:solidFill>
                <a:latin typeface="Georgia" charset="0"/>
              </a:rPr>
              <a:t>The Acropolis</a:t>
            </a:r>
          </a:p>
          <a:p>
            <a:pPr algn="ctr"/>
            <a:r>
              <a:rPr lang="en-US" sz="2400" b="1" dirty="0">
                <a:solidFill>
                  <a:srgbClr val="F4F0D0"/>
                </a:solidFill>
                <a:latin typeface="Georgia" charset="0"/>
              </a:rPr>
              <a:t>Museum </a:t>
            </a:r>
          </a:p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4F0D0"/>
                </a:solidFill>
                <a:latin typeface="Georgia" charset="0"/>
              </a:rPr>
              <a:t>(Athens)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1" name="Rectangle 23"/>
          <p:cNvSpPr>
            <a:spLocks noChangeArrowheads="1"/>
          </p:cNvSpPr>
          <p:nvPr/>
        </p:nvSpPr>
        <p:spPr bwMode="auto">
          <a:xfrm>
            <a:off x="2085975" y="155575"/>
            <a:ext cx="456088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Parthenon</a:t>
            </a:r>
          </a:p>
          <a:p>
            <a:pPr algn="ctr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</a:rPr>
              <a:t>Elgin Marbles</a:t>
            </a:r>
          </a:p>
        </p:txBody>
      </p:sp>
      <p:pic>
        <p:nvPicPr>
          <p:cNvPr id="73732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12" descr="europe solid map CA.png"/>
          <p:cNvPicPr>
            <a:picLocks noChangeAspect="1"/>
          </p:cNvPicPr>
          <p:nvPr/>
        </p:nvPicPr>
        <p:blipFill>
          <a:blip r:embed="rId3">
            <a:lum bright="46000"/>
          </a:blip>
          <a:srcRect/>
          <a:stretch>
            <a:fillRect/>
          </a:stretch>
        </p:blipFill>
        <p:spPr bwMode="auto">
          <a:xfrm>
            <a:off x="958850" y="1301750"/>
            <a:ext cx="7170738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Content Placeholder 3"/>
          <p:cNvSpPr>
            <a:spLocks noGrp="1"/>
          </p:cNvSpPr>
          <p:nvPr>
            <p:ph idx="1"/>
          </p:nvPr>
        </p:nvSpPr>
        <p:spPr>
          <a:xfrm>
            <a:off x="479425" y="2001838"/>
            <a:ext cx="8229600" cy="1912937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000">
                <a:latin typeface="Georgia" charset="0"/>
                <a:ea typeface="ＭＳ Ｐゴシック" charset="-128"/>
                <a:cs typeface="ＭＳ Ｐゴシック" charset="-128"/>
              </a:rPr>
              <a:t>Discussion</a:t>
            </a:r>
          </a:p>
          <a:p>
            <a:pPr algn="ctr">
              <a:buFontTx/>
              <a:buNone/>
            </a:pPr>
            <a:endParaRPr lang="en-US" sz="800">
              <a:latin typeface="Georgia" charset="0"/>
              <a:ea typeface="ＭＳ Ｐゴシック" charset="-128"/>
              <a:cs typeface="ＭＳ Ｐゴシック" charset="-128"/>
            </a:endParaRPr>
          </a:p>
          <a:p>
            <a:pPr lvl="1" algn="ctr">
              <a:buFontTx/>
              <a:buNone/>
            </a:pPr>
            <a:r>
              <a:rPr lang="en-US" sz="4000">
                <a:solidFill>
                  <a:srgbClr val="0062AC"/>
                </a:solidFill>
                <a:latin typeface="Georgia" charset="0"/>
              </a:rPr>
              <a:t>Who </a:t>
            </a:r>
            <a:r>
              <a:rPr lang="en-US" sz="3200">
                <a:solidFill>
                  <a:srgbClr val="0062AC"/>
                </a:solidFill>
                <a:latin typeface="Georgia" charset="0"/>
              </a:rPr>
              <a:t>(what country) </a:t>
            </a:r>
            <a:r>
              <a:rPr lang="en-US" sz="4000">
                <a:solidFill>
                  <a:srgbClr val="0062AC"/>
                </a:solidFill>
                <a:latin typeface="Georgia" charset="0"/>
              </a:rPr>
              <a:t>should have possession of the Parthenon </a:t>
            </a:r>
            <a:r>
              <a:rPr lang="en-US" sz="3200">
                <a:solidFill>
                  <a:srgbClr val="0062AC"/>
                </a:solidFill>
                <a:latin typeface="Georgia" charset="0"/>
              </a:rPr>
              <a:t>(Elgin) </a:t>
            </a:r>
            <a:r>
              <a:rPr lang="en-US" sz="4000">
                <a:solidFill>
                  <a:srgbClr val="0062AC"/>
                </a:solidFill>
                <a:latin typeface="Georgia" charset="0"/>
              </a:rPr>
              <a:t>Marbles?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9" descr="architecture 3 CA.png"/>
          <p:cNvPicPr>
            <a:picLocks noChangeAspect="1"/>
          </p:cNvPicPr>
          <p:nvPr/>
        </p:nvPicPr>
        <p:blipFill>
          <a:blip r:embed="rId2">
            <a:lum bright="2000"/>
          </a:blip>
          <a:srcRect/>
          <a:stretch>
            <a:fillRect/>
          </a:stretch>
        </p:blipFill>
        <p:spPr bwMode="auto">
          <a:xfrm>
            <a:off x="1884363" y="3233738"/>
            <a:ext cx="529748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4" name="Rectangle 23"/>
          <p:cNvSpPr>
            <a:spLocks noChangeArrowheads="1"/>
          </p:cNvSpPr>
          <p:nvPr/>
        </p:nvSpPr>
        <p:spPr bwMode="auto">
          <a:xfrm>
            <a:off x="668338" y="512763"/>
            <a:ext cx="66579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Creativity in the Classical Era</a:t>
            </a:r>
          </a:p>
        </p:txBody>
      </p:sp>
      <p:pic>
        <p:nvPicPr>
          <p:cNvPr id="76805" name="Picture 8" descr="Greek bldg CA.jpg"/>
          <p:cNvPicPr>
            <a:picLocks noChangeAspect="1"/>
          </p:cNvPicPr>
          <p:nvPr/>
        </p:nvPicPr>
        <p:blipFill>
          <a:blip r:embed="rId3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Content Placeholder 3"/>
          <p:cNvSpPr>
            <a:spLocks noGrp="1"/>
          </p:cNvSpPr>
          <p:nvPr>
            <p:ph idx="1"/>
          </p:nvPr>
        </p:nvSpPr>
        <p:spPr>
          <a:xfrm>
            <a:off x="0" y="1265238"/>
            <a:ext cx="9144000" cy="719137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000">
                <a:latin typeface="Georgia" charset="0"/>
                <a:ea typeface="ＭＳ Ｐゴシック" charset="-128"/>
                <a:cs typeface="ＭＳ Ｐゴシック" charset="-128"/>
              </a:rPr>
              <a:t>Discussion</a:t>
            </a:r>
            <a:endParaRPr lang="en-US" sz="800"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03263" y="1935163"/>
            <a:ext cx="76374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indent="-342900"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>
                <a:solidFill>
                  <a:srgbClr val="0070C0"/>
                </a:solidFill>
                <a:latin typeface="Georgia" charset="0"/>
              </a:rPr>
              <a:t>What must be the characteristics of architecture for it to be great?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360863"/>
            <a:ext cx="9144000" cy="130492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008000"/>
                </a:solidFill>
                <a:latin typeface="Georgia" charset="0"/>
              </a:rPr>
              <a:t>Do those characteristics </a:t>
            </a:r>
          </a:p>
          <a:p>
            <a:pPr marL="0" lvl="1" algn="ctr">
              <a:lnSpc>
                <a:spcPct val="90000"/>
              </a:lnSpc>
            </a:pPr>
            <a:r>
              <a:rPr lang="en-US" sz="3200" b="1" dirty="0">
                <a:solidFill>
                  <a:srgbClr val="008000"/>
                </a:solidFill>
                <a:latin typeface="Georgia" charset="0"/>
              </a:rPr>
              <a:t>include creativity?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rthenon blue sky CA.jpg"/>
          <p:cNvPicPr>
            <a:picLocks noChangeAspect="1"/>
          </p:cNvPicPr>
          <p:nvPr/>
        </p:nvPicPr>
        <p:blipFill>
          <a:blip r:embed="rId2"/>
          <a:srcRect l="11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02522" y="678362"/>
            <a:ext cx="2667000" cy="2745061"/>
          </a:xfrm>
          <a:prstGeom prst="rect">
            <a:avLst/>
          </a:prstGeom>
          <a:solidFill>
            <a:srgbClr val="EBC0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8350" y="720725"/>
            <a:ext cx="2438400" cy="121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000" b="1" dirty="0" smtClean="0">
                <a:solidFill>
                  <a:srgbClr val="005696"/>
                </a:solidFill>
                <a:latin typeface="+mn-lt"/>
                <a:ea typeface="ＭＳ Ｐゴシック" charset="-128"/>
              </a:rPr>
              <a:t>Thank You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812800" y="1930400"/>
            <a:ext cx="236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004C00"/>
                </a:solidFill>
                <a:latin typeface="Verdana" charset="0"/>
              </a:rPr>
              <a:t>Greece’s Legacy of</a:t>
            </a:r>
            <a:r>
              <a:rPr lang="en-US" sz="3000" b="1" dirty="0" smtClean="0">
                <a:solidFill>
                  <a:srgbClr val="004C00"/>
                </a:solidFill>
                <a:latin typeface="Verdana" charset="0"/>
              </a:rPr>
              <a:t> Creativity</a:t>
            </a:r>
            <a:endParaRPr lang="en-US" sz="3000" b="1" dirty="0">
              <a:solidFill>
                <a:srgbClr val="004C00"/>
              </a:solidFill>
              <a:latin typeface="Verdana" charset="0"/>
            </a:endParaRPr>
          </a:p>
        </p:txBody>
      </p:sp>
      <p:pic>
        <p:nvPicPr>
          <p:cNvPr id="10" name="Picture 9" descr="ist2_2785352-comedy-and-tragedy-brass-mask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20688"/>
            <a:ext cx="16160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11" descr="sophocles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4950" y="869950"/>
            <a:ext cx="15986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10" descr="parthenon statues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1709738"/>
            <a:ext cx="1217613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6148" name="Picture 6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87688" y="15049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800" dirty="0">
                <a:solidFill>
                  <a:srgbClr val="600000"/>
                </a:solidFill>
                <a:latin typeface="Georgia" charset="0"/>
                <a:cs typeface="+mn-cs"/>
              </a:rPr>
              <a:t>Method of presentation</a:t>
            </a:r>
          </a:p>
          <a:p>
            <a:pPr marL="365760" lvl="1">
              <a:defRPr/>
            </a:pPr>
            <a:r>
              <a:rPr lang="en-US" sz="2200" dirty="0">
                <a:latin typeface="Georgia" charset="0"/>
                <a:cs typeface="+mn-cs"/>
              </a:rPr>
              <a:t>Actors with masks</a:t>
            </a:r>
          </a:p>
          <a:p>
            <a:pPr marL="365760" lvl="1">
              <a:defRPr/>
            </a:pPr>
            <a:r>
              <a:rPr lang="en-US" sz="2200" dirty="0" smtClean="0">
                <a:latin typeface="Georgia" charset="0"/>
                <a:cs typeface="+mn-cs"/>
              </a:rPr>
              <a:t>Chorus</a:t>
            </a:r>
            <a:endParaRPr lang="en-US" sz="2200" dirty="0">
              <a:latin typeface="Georgia" charset="0"/>
              <a:cs typeface="+mn-cs"/>
            </a:endParaRPr>
          </a:p>
        </p:txBody>
      </p:sp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5060950" y="3546475"/>
            <a:ext cx="389979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800" dirty="0">
                <a:solidFill>
                  <a:srgbClr val="600000"/>
                </a:solidFill>
                <a:latin typeface="Georgia" charset="0"/>
              </a:rPr>
              <a:t>Themes</a:t>
            </a:r>
          </a:p>
        </p:txBody>
      </p:sp>
      <p:sp>
        <p:nvSpPr>
          <p:cNvPr id="6151" name="Rectangle 12"/>
          <p:cNvSpPr>
            <a:spLocks noChangeArrowheads="1"/>
          </p:cNvSpPr>
          <p:nvPr/>
        </p:nvSpPr>
        <p:spPr bwMode="auto">
          <a:xfrm>
            <a:off x="5249863" y="4122738"/>
            <a:ext cx="339248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200" dirty="0">
                <a:latin typeface="Georgia" charset="0"/>
              </a:rPr>
              <a:t>Trojan war characters and their descendents</a:t>
            </a:r>
          </a:p>
          <a:p>
            <a:pPr marL="0" lvl="1">
              <a:spcBef>
                <a:spcPts val="1800"/>
              </a:spcBef>
            </a:pPr>
            <a:r>
              <a:rPr lang="en-US" sz="2200" dirty="0">
                <a:latin typeface="Georgia" charset="0"/>
              </a:rPr>
              <a:t>Ethics from Heroic period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05" y="1685590"/>
            <a:ext cx="2639384" cy="1745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34" y="3878617"/>
            <a:ext cx="2712473" cy="2550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61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1400" y="1206500"/>
            <a:ext cx="6754813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solidFill>
                  <a:srgbClr val="600000"/>
                </a:solidFill>
                <a:latin typeface="Georgia" charset="0"/>
                <a:ea typeface="ＭＳ Ｐゴシック" charset="-128"/>
                <a:cs typeface="ＭＳ Ｐゴシック" charset="-128"/>
              </a:rPr>
              <a:t>Tragedy</a:t>
            </a:r>
          </a:p>
          <a:p>
            <a:pPr lvl="1" eaLnBrk="1" hangingPunct="1">
              <a:buFontTx/>
              <a:buNone/>
            </a:pPr>
            <a:r>
              <a:rPr lang="en-US" sz="2600">
                <a:latin typeface="Georgia" charset="0"/>
              </a:rPr>
              <a:t>Genre invented by Thespis (543 BC) </a:t>
            </a:r>
          </a:p>
          <a:p>
            <a:pPr lvl="2" eaLnBrk="1" hangingPunct="1"/>
            <a:r>
              <a:rPr lang="en-US" sz="2200">
                <a:latin typeface="Georgia" charset="0"/>
                <a:ea typeface="ＭＳ Ｐゴシック" charset="-128"/>
              </a:rPr>
              <a:t>Where the word “thespian” originated</a:t>
            </a:r>
          </a:p>
          <a:p>
            <a:pPr lvl="1" eaLnBrk="1" hangingPunct="1">
              <a:buFontTx/>
              <a:buNone/>
            </a:pPr>
            <a:endParaRPr lang="en-US" sz="1000">
              <a:latin typeface="Georgia" charset="0"/>
            </a:endParaRPr>
          </a:p>
          <a:p>
            <a:pPr lvl="1" eaLnBrk="1" hangingPunct="1">
              <a:buFontTx/>
              <a:buNone/>
            </a:pPr>
            <a:r>
              <a:rPr lang="en-US" sz="2600">
                <a:latin typeface="Georgia" charset="0"/>
              </a:rPr>
              <a:t>The most common of the Greek dramatic genrés</a:t>
            </a:r>
          </a:p>
          <a:p>
            <a:pPr lvl="2" eaLnBrk="1" hangingPunct="1"/>
            <a:r>
              <a:rPr lang="en-US" sz="2200">
                <a:latin typeface="Georgia" charset="0"/>
                <a:ea typeface="ＭＳ Ｐゴシック" charset="-128"/>
              </a:rPr>
              <a:t>About 1000 written, only 31 remain–</a:t>
            </a:r>
          </a:p>
          <a:p>
            <a:pPr lvl="2" eaLnBrk="1" hangingPunct="1">
              <a:buFontTx/>
              <a:buNone/>
            </a:pPr>
            <a:r>
              <a:rPr lang="en-US" sz="2200">
                <a:latin typeface="Georgia" charset="0"/>
                <a:ea typeface="ＭＳ Ｐゴシック" charset="-128"/>
              </a:rPr>
              <a:t>    all by Aeschylus, Sophocles, and Euripides</a:t>
            </a:r>
          </a:p>
          <a:p>
            <a:pPr lvl="2" eaLnBrk="1" hangingPunct="1"/>
            <a:endParaRPr lang="en-US" sz="1000">
              <a:latin typeface="Georgia" charset="0"/>
              <a:ea typeface="ＭＳ Ｐゴシック" charset="-128"/>
            </a:endParaRPr>
          </a:p>
          <a:p>
            <a:pPr lvl="1" eaLnBrk="1" hangingPunct="1">
              <a:buFontTx/>
              <a:buNone/>
            </a:pPr>
            <a:r>
              <a:rPr lang="en-US" sz="2600">
                <a:solidFill>
                  <a:srgbClr val="0070C0"/>
                </a:solidFill>
                <a:latin typeface="Georgia" charset="0"/>
              </a:rPr>
              <a:t>Tragedy = the change that occurs due to difficulty</a:t>
            </a:r>
          </a:p>
          <a:p>
            <a:pPr lvl="2" eaLnBrk="1" hangingPunct="1"/>
            <a:r>
              <a:rPr lang="en-US" sz="2200">
                <a:latin typeface="Georgia" charset="0"/>
                <a:ea typeface="ＭＳ Ｐゴシック" charset="-128"/>
              </a:rPr>
              <a:t>Not about a person dying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10245" name="Picture 6" descr="ist2_2785352-comedy-and-tragedy-brass-masks.jpg"/>
          <p:cNvPicPr>
            <a:picLocks noChangeAspect="1"/>
          </p:cNvPicPr>
          <p:nvPr/>
        </p:nvPicPr>
        <p:blipFill>
          <a:blip r:embed="rId2"/>
          <a:srcRect l="44048" t="-25803" r="-9686" b="9363"/>
          <a:stretch>
            <a:fillRect/>
          </a:stretch>
        </p:blipFill>
        <p:spPr bwMode="auto">
          <a:xfrm>
            <a:off x="490538" y="1573213"/>
            <a:ext cx="23780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Greek bldg CA.jpg"/>
          <p:cNvPicPr>
            <a:picLocks noChangeAspect="1"/>
          </p:cNvPicPr>
          <p:nvPr/>
        </p:nvPicPr>
        <p:blipFill>
          <a:blip r:embed="rId3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12292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eschylus C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8" y="2097088"/>
            <a:ext cx="24447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776538" y="1984375"/>
            <a:ext cx="6096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Georgia" charset="0"/>
              </a:rPr>
              <a:t>Aware of human weakness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Georgia" charset="0"/>
              </a:rPr>
              <a:t>Discusses pain and suffering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Georgia" charset="0"/>
              </a:rPr>
              <a:t>In the end, justice triumphs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err="1">
                <a:latin typeface="Georgia" charset="0"/>
              </a:rPr>
              <a:t>Oresteia</a:t>
            </a:r>
            <a:r>
              <a:rPr lang="en-US" sz="2800" dirty="0">
                <a:latin typeface="Georgia" charset="0"/>
              </a:rPr>
              <a:t> trilogy about the House of Atria</a:t>
            </a:r>
          </a:p>
          <a:p>
            <a:pPr marL="1096963" lvl="2">
              <a:lnSpc>
                <a:spcPct val="110000"/>
              </a:lnSpc>
            </a:pPr>
            <a:r>
              <a:rPr lang="en-US" sz="2400" i="1" dirty="0">
                <a:latin typeface="Georgia" charset="0"/>
              </a:rPr>
              <a:t>Agamemnon (Lesson=revenge)</a:t>
            </a:r>
          </a:p>
          <a:p>
            <a:pPr marL="1096963" lvl="2">
              <a:lnSpc>
                <a:spcPct val="110000"/>
              </a:lnSpc>
            </a:pPr>
            <a:r>
              <a:rPr lang="en-US" sz="2400" i="1" dirty="0">
                <a:latin typeface="Georgia" charset="0"/>
              </a:rPr>
              <a:t>The Libation Bearers</a:t>
            </a:r>
          </a:p>
          <a:p>
            <a:pPr marL="1096963" lvl="2">
              <a:lnSpc>
                <a:spcPct val="110000"/>
              </a:lnSpc>
            </a:pPr>
            <a:r>
              <a:rPr lang="en-US" sz="2400" i="1" dirty="0">
                <a:latin typeface="Georgia" charset="0"/>
              </a:rPr>
              <a:t>The </a:t>
            </a:r>
            <a:r>
              <a:rPr lang="en-US" sz="2400" i="1" dirty="0" err="1">
                <a:latin typeface="Georgia" charset="0"/>
              </a:rPr>
              <a:t>Eumenides</a:t>
            </a:r>
            <a:r>
              <a:rPr lang="en-US" sz="2400" dirty="0">
                <a:latin typeface="Georgia" charset="0"/>
              </a:rPr>
              <a:t> (</a:t>
            </a:r>
            <a:r>
              <a:rPr lang="en-US" sz="2400" i="1" dirty="0">
                <a:latin typeface="Georgia" charset="0"/>
              </a:rPr>
              <a:t>The Furies</a:t>
            </a:r>
            <a:r>
              <a:rPr lang="en-US" sz="2400" dirty="0">
                <a:latin typeface="Georgia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2800" dirty="0">
              <a:latin typeface="Georgi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3750" y="1316038"/>
            <a:ext cx="4627563" cy="584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600000"/>
                </a:solidFill>
                <a:latin typeface="Georgia" charset="0"/>
              </a:rPr>
              <a:t>Aeschylus (525–456 BC)</a:t>
            </a:r>
            <a:endParaRPr lang="en-US" sz="3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14340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ophocles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2084388"/>
            <a:ext cx="2301875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35263" y="1951038"/>
            <a:ext cx="66294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cs typeface="+mn-cs"/>
              </a:rPr>
              <a:t>Friend of Pericles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cs typeface="+mn-cs"/>
              </a:rPr>
              <a:t>Great prestige and wealth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cs typeface="+mn-cs"/>
              </a:rPr>
              <a:t>Wrote 123 plays, but only 7 exist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cs typeface="+mn-cs"/>
              </a:rPr>
              <a:t>Sophoclean tragic heroes</a:t>
            </a:r>
          </a:p>
          <a:p>
            <a:pPr marL="1143000" lvl="2" indent="-228600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cs typeface="+mn-cs"/>
              </a:rPr>
              <a:t>Have tragic defects</a:t>
            </a:r>
          </a:p>
          <a:p>
            <a:pPr marL="1143000" lvl="2" indent="-228600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cs typeface="+mn-cs"/>
              </a:rPr>
              <a:t>Are likeable and we feel sorry for them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cs typeface="+mn-cs"/>
              </a:rPr>
              <a:t>Introduced the use of multiple actors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922463" y="1287463"/>
            <a:ext cx="52705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rgbClr val="600000"/>
                </a:solidFill>
                <a:latin typeface="Georgia" charset="0"/>
              </a:rPr>
              <a:t>Sophocles (496–406 BC)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16388" name="Picture 8" descr="Greek bldg CA.jpg"/>
          <p:cNvPicPr>
            <a:picLocks noChangeAspect="1"/>
          </p:cNvPicPr>
          <p:nvPr/>
        </p:nvPicPr>
        <p:blipFill>
          <a:blip r:embed="rId2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144838" y="1957388"/>
            <a:ext cx="5675312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1" kern="0" dirty="0">
                <a:solidFill>
                  <a:srgbClr val="0082CA"/>
                </a:solidFill>
                <a:latin typeface="Georgia" charset="0"/>
                <a:cs typeface="ＭＳ Ｐゴシック" pitchFamily="-65" charset="-128"/>
              </a:rPr>
              <a:t>Oedipus the King</a:t>
            </a:r>
            <a:r>
              <a:rPr lang="en-US" sz="2800" kern="0" dirty="0">
                <a:solidFill>
                  <a:srgbClr val="0082CA"/>
                </a:solidFill>
                <a:latin typeface="Georgia" charset="0"/>
                <a:cs typeface="ＭＳ Ｐゴシック" pitchFamily="-65" charset="-128"/>
              </a:rPr>
              <a:t> </a:t>
            </a:r>
            <a:r>
              <a:rPr lang="en-US" sz="2400" kern="0" dirty="0">
                <a:solidFill>
                  <a:srgbClr val="0082CA"/>
                </a:solidFill>
                <a:latin typeface="Georgia" charset="0"/>
                <a:cs typeface="ＭＳ Ｐゴシック" pitchFamily="-65" charset="-128"/>
              </a:rPr>
              <a:t>(</a:t>
            </a:r>
            <a:r>
              <a:rPr lang="en-US" sz="2400" i="1" kern="0" dirty="0">
                <a:solidFill>
                  <a:srgbClr val="0082CA"/>
                </a:solidFill>
                <a:latin typeface="Georgia" charset="0"/>
                <a:cs typeface="ＭＳ Ｐゴシック" pitchFamily="-65" charset="-128"/>
              </a:rPr>
              <a:t>Oedipus Rex</a:t>
            </a:r>
            <a:r>
              <a:rPr lang="en-US" sz="2400" kern="0" dirty="0">
                <a:solidFill>
                  <a:srgbClr val="0082CA"/>
                </a:solidFill>
                <a:latin typeface="Georgia" charset="0"/>
                <a:cs typeface="ＭＳ Ｐゴシック" pitchFamily="-65" charset="-128"/>
              </a:rPr>
              <a:t>) (Lesson = fate stronger than effort)</a:t>
            </a:r>
            <a:endParaRPr lang="en-US" sz="2400" i="1" kern="0" dirty="0">
              <a:solidFill>
                <a:srgbClr val="0082CA"/>
              </a:solidFill>
              <a:latin typeface="Georgia" charset="0"/>
              <a:cs typeface="ＭＳ Ｐゴシック" pitchFamily="-65" charset="-128"/>
            </a:endParaRPr>
          </a:p>
          <a:p>
            <a:pPr marL="1005840" lvl="1" indent="-28575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cs typeface="+mn-cs"/>
              </a:rPr>
              <a:t>Epitome of Greek tragedy.</a:t>
            </a:r>
          </a:p>
          <a:p>
            <a:pPr marL="731520" lvl="1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cs typeface="+mn-cs"/>
              </a:rPr>
              <a:t>Fate has powerful hold on humans.</a:t>
            </a:r>
          </a:p>
          <a:p>
            <a:pPr marL="1005840" lvl="1" indent="-28575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cs typeface="+mn-cs"/>
              </a:rPr>
              <a:t>Tragic Flaw?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922463" y="1287463"/>
            <a:ext cx="52705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 dirty="0" smtClean="0">
                <a:solidFill>
                  <a:srgbClr val="600000"/>
                </a:solidFill>
                <a:latin typeface="Georgia" charset="0"/>
              </a:rPr>
              <a:t>Sophocles (continued)</a:t>
            </a:r>
            <a:endParaRPr lang="en-US" sz="3200" dirty="0">
              <a:solidFill>
                <a:srgbClr val="600000"/>
              </a:solidFill>
              <a:latin typeface="Georgi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34" y="2825676"/>
            <a:ext cx="3131861" cy="2148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Rectangle 23"/>
          <p:cNvSpPr>
            <a:spLocks noChangeArrowheads="1"/>
          </p:cNvSpPr>
          <p:nvPr/>
        </p:nvSpPr>
        <p:spPr bwMode="auto">
          <a:xfrm>
            <a:off x="2971800" y="457200"/>
            <a:ext cx="2660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Drama</a:t>
            </a:r>
          </a:p>
        </p:txBody>
      </p:sp>
      <p:pic>
        <p:nvPicPr>
          <p:cNvPr id="18436" name="Picture 8" descr="Greek bldg CA.jpg"/>
          <p:cNvPicPr>
            <a:picLocks noChangeAspect="1"/>
          </p:cNvPicPr>
          <p:nvPr/>
        </p:nvPicPr>
        <p:blipFill>
          <a:blip r:embed="rId4"/>
          <a:srcRect l="21875"/>
          <a:stretch>
            <a:fillRect/>
          </a:stretch>
        </p:blipFill>
        <p:spPr bwMode="auto">
          <a:xfrm>
            <a:off x="7620000" y="152400"/>
            <a:ext cx="1069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edipus.mov" descr="/Users/abs3/Movies/Greece/oedipu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25488" y="1385888"/>
            <a:ext cx="7739062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1949&quot;&gt;&lt;object type=&quot;3&quot; unique_id=&quot;11950&quot;&gt;&lt;property id=&quot;20148&quot; value=&quot;5&quot;/&gt;&lt;property id=&quot;20300&quot; value=&quot;Slide 1 - &amp;quot;Classical Greece&amp;quot;&quot;/&gt;&lt;property id=&quot;20307&quot; value=&quot;260&quot;/&gt;&lt;/object&gt;&lt;object type=&quot;3&quot; unique_id=&quot;11952&quot;&gt;&lt;property id=&quot;20148&quot; value=&quot;5&quot;/&gt;&lt;property id=&quot;20300&quot; value=&quot;Slide 2 - &amp;quot;Classical Greece&amp;quot;&quot;/&gt;&lt;property id=&quot;20307&quot; value=&quot;370&quot;/&gt;&lt;/object&gt;&lt;object type=&quot;3&quot; unique_id=&quot;11953&quot;&gt;&lt;property id=&quot;20148&quot; value=&quot;5&quot;/&gt;&lt;property id=&quot;20300&quot; value=&quot;Slide 3 - &amp;quot;Drama&amp;quot;&quot;/&gt;&lt;property id=&quot;20307&quot; value=&quot;266&quot;/&gt;&lt;/object&gt;&lt;object type=&quot;3&quot; unique_id=&quot;11954&quot;&gt;&lt;property id=&quot;20148&quot; value=&quot;5&quot;/&gt;&lt;property id=&quot;20300&quot; value=&quot;Slide 4&quot;/&gt;&lt;property id=&quot;20307&quot; value=&quot;368&quot;/&gt;&lt;/object&gt;&lt;object type=&quot;3&quot; unique_id=&quot;11955&quot;&gt;&lt;property id=&quot;20148&quot; value=&quot;5&quot;/&gt;&lt;property id=&quot;20300&quot; value=&quot;Slide 5&quot;/&gt;&lt;property id=&quot;20307&quot; value=&quot;376&quot;/&gt;&lt;/object&gt;&lt;object type=&quot;3&quot; unique_id=&quot;11956&quot;&gt;&lt;property id=&quot;20148&quot; value=&quot;5&quot;/&gt;&lt;property id=&quot;20300&quot; value=&quot;Slide 6 - &amp;quot;Greek Theater&amp;quot;&quot;/&gt;&lt;property id=&quot;20307&quot; value=&quot;330&quot;/&gt;&lt;/object&gt;&lt;object type=&quot;3&quot; unique_id=&quot;11957&quot;&gt;&lt;property id=&quot;20148&quot; value=&quot;5&quot;/&gt;&lt;property id=&quot;20300&quot; value=&quot;Slide 7&quot;/&gt;&lt;property id=&quot;20307&quot; value=&quot;377&quot;/&gt;&lt;/object&gt;&lt;object type=&quot;3&quot; unique_id=&quot;11958&quot;&gt;&lt;property id=&quot;20148&quot; value=&quot;5&quot;/&gt;&lt;property id=&quot;20300&quot; value=&quot;Slide 8&quot;/&gt;&lt;property id=&quot;20307&quot; value=&quot;267&quot;/&gt;&lt;/object&gt;&lt;object type=&quot;3&quot; unique_id=&quot;11959&quot;&gt;&lt;property id=&quot;20148&quot; value=&quot;5&quot;/&gt;&lt;property id=&quot;20300&quot; value=&quot;Slide 9&quot;/&gt;&lt;property id=&quot;20307&quot; value=&quot;367&quot;/&gt;&lt;/object&gt;&lt;object type=&quot;3&quot; unique_id=&quot;11960&quot;&gt;&lt;property id=&quot;20148&quot; value=&quot;5&quot;/&gt;&lt;property id=&quot;20300&quot; value=&quot;Slide 10 - &amp;quot;Drama&amp;quot;&quot;/&gt;&lt;property id=&quot;20307&quot; value=&quot;268&quot;/&gt;&lt;/object&gt;&lt;object type=&quot;3&quot; unique_id=&quot;11961&quot;&gt;&lt;property id=&quot;20148&quot; value=&quot;5&quot;/&gt;&lt;property id=&quot;20300&quot; value=&quot;Slide 12 - &amp;quot;Drama&amp;quot;&quot;/&gt;&lt;property id=&quot;20307&quot; value=&quot;269&quot;/&gt;&lt;/object&gt;&lt;object type=&quot;3&quot; unique_id=&quot;11962&quot;&gt;&lt;property id=&quot;20148&quot; value=&quot;5&quot;/&gt;&lt;property id=&quot;20300&quot; value=&quot;Slide 14 - &amp;quot;Drama: Sophocles&amp;quot;&quot;/&gt;&lt;property id=&quot;20307&quot; value=&quot;270&quot;/&gt;&lt;/object&gt;&lt;object type=&quot;3&quot; unique_id=&quot;11963&quot;&gt;&lt;property id=&quot;20148&quot; value=&quot;5&quot;/&gt;&lt;property id=&quot;20300&quot; value=&quot;Slide 16 - &amp;quot;Sophocles: Oedipus the King &amp;quot;&quot;/&gt;&lt;property id=&quot;20307&quot; value=&quot;332&quot;/&gt;&lt;/object&gt;&lt;object type=&quot;3&quot; unique_id=&quot;11964&quot;&gt;&lt;property id=&quot;20148&quot; value=&quot;5&quot;/&gt;&lt;property id=&quot;20300&quot; value=&quot;Slide 18 - &amp;quot;Sophocles: Antigone&amp;quot;&quot;/&gt;&lt;property id=&quot;20307&quot; value=&quot;346&quot;/&gt;&lt;/object&gt;&lt;object type=&quot;3&quot; unique_id=&quot;11965&quot;&gt;&lt;property id=&quot;20148&quot; value=&quot;5&quot;/&gt;&lt;property id=&quot;20300&quot; value=&quot;Slide 21 - &amp;quot;Sophocles: Antigone and Creon&amp;quot;&quot;/&gt;&lt;property id=&quot;20307&quot; value=&quot;333&quot;/&gt;&lt;/object&gt;&lt;object type=&quot;3&quot; unique_id=&quot;11966&quot;&gt;&lt;property id=&quot;20148&quot; value=&quot;5&quot;/&gt;&lt;property id=&quot;20300&quot; value=&quot;Slide 24 - &amp;quot;Sophocles: Antigone&amp;quot;&quot;/&gt;&lt;property id=&quot;20307&quot; value=&quot;347&quot;/&gt;&lt;/object&gt;&lt;object type=&quot;3&quot; unique_id=&quot;11967&quot;&gt;&lt;property id=&quot;20148&quot; value=&quot;5&quot;/&gt;&lt;property id=&quot;20300&quot; value=&quot;Slide 26 - &amp;quot;Drama&amp;quot;&quot;/&gt;&lt;property id=&quot;20307&quot; value=&quot;273&quot;/&gt;&lt;/object&gt;&lt;object type=&quot;3&quot; unique_id=&quot;11968&quot;&gt;&lt;property id=&quot;20148&quot; value=&quot;5&quot;/&gt;&lt;property id=&quot;20300&quot; value=&quot;Slide 28 - &amp;quot;Euripedes: Medea and Jason&amp;quot;&quot;/&gt;&lt;property id=&quot;20307&quot; value=&quot;335&quot;/&gt;&lt;/object&gt;&lt;object type=&quot;3&quot; unique_id=&quot;11969&quot;&gt;&lt;property id=&quot;20148&quot; value=&quot;5&quot;/&gt;&lt;property id=&quot;20300&quot; value=&quot;Slide 30 - &amp;quot;Medea&amp;quot;&quot;/&gt;&lt;property id=&quot;20307&quot; value=&quot;348&quot;/&gt;&lt;/object&gt;&lt;object type=&quot;3&quot; unique_id=&quot;11970&quot;&gt;&lt;property id=&quot;20148&quot; value=&quot;5&quot;/&gt;&lt;property id=&quot;20300&quot; value=&quot;Slide 32 - &amp;quot;Euripedes: Medea – end&amp;quot;&quot;/&gt;&lt;property id=&quot;20307&quot; value=&quot;334&quot;/&gt;&lt;/object&gt;&lt;object type=&quot;3&quot; unique_id=&quot;11971&quot;&gt;&lt;property id=&quot;20148&quot; value=&quot;5&quot;/&gt;&lt;property id=&quot;20300&quot; value=&quot;Slide 34 - &amp;quot;Drama – Comedy&amp;quot;&quot;/&gt;&lt;property id=&quot;20307&quot; value=&quot;366&quot;/&gt;&lt;/object&gt;&lt;object type=&quot;3&quot; unique_id=&quot;11972&quot;&gt;&lt;property id=&quot;20148&quot; value=&quot;5&quot;/&gt;&lt;property id=&quot;20300&quot; value=&quot;Slide 37 - &amp;quot;Architecture&amp;quot;&quot;/&gt;&lt;property id=&quot;20307&quot; value=&quot;299&quot;/&gt;&lt;/object&gt;&lt;object type=&quot;3&quot; unique_id=&quot;11973&quot;&gt;&lt;property id=&quot;20148&quot; value=&quot;5&quot;/&gt;&lt;property id=&quot;20300&quot; value=&quot;Slide 40 - &amp;quot;Architecture&amp;quot;&quot;/&gt;&lt;property id=&quot;20307&quot; value=&quot;283&quot;/&gt;&lt;/object&gt;&lt;object type=&quot;3&quot; unique_id=&quot;11974&quot;&gt;&lt;property id=&quot;20148&quot; value=&quot;5&quot;/&gt;&lt;property id=&quot;20300&quot; value=&quot;Slide 42 - &amp;quot;Parthenon – Introduction&amp;quot;&quot;/&gt;&lt;property id=&quot;20307&quot; value=&quot;320&quot;/&gt;&lt;/object&gt;&lt;object type=&quot;3&quot; unique_id=&quot;11975&quot;&gt;&lt;property id=&quot;20148&quot; value=&quot;5&quot;/&gt;&lt;property id=&quot;20300&quot; value=&quot;Slide 44 - &amp;quot;Parthenon&amp;quot;&quot;/&gt;&lt;property id=&quot;20307&quot; value=&quot;355&quot;/&gt;&lt;/object&gt;&lt;object type=&quot;3&quot; unique_id=&quot;11976&quot;&gt;&lt;property id=&quot;20148&quot; value=&quot;5&quot;/&gt;&lt;property id=&quot;20300&quot; value=&quot;Slide 46 - &amp;quot;Parthenon – Restoration&amp;quot;&quot;/&gt;&lt;property id=&quot;20307&quot; value=&quot;321&quot;/&gt;&lt;/object&gt;&lt;object type=&quot;3&quot; unique_id=&quot;11977&quot;&gt;&lt;property id=&quot;20148&quot; value=&quot;5&quot;/&gt;&lt;property id=&quot;20300&quot; value=&quot;Slide 48 - &amp;quot;Parthenon&amp;quot;&quot;/&gt;&lt;property id=&quot;20307&quot; value=&quot;363&quot;/&gt;&lt;/object&gt;&lt;object type=&quot;3&quot; unique_id=&quot;11978&quot;&gt;&lt;property id=&quot;20148&quot; value=&quot;5&quot;/&gt;&lt;property id=&quot;20300&quot; value=&quot;Slide 50 - &amp;quot;Parthenon – Optical illusion&amp;quot;&quot;/&gt;&lt;property id=&quot;20307&quot; value=&quot;362&quot;/&gt;&lt;/object&gt;&lt;object type=&quot;3&quot; unique_id=&quot;11979&quot;&gt;&lt;property id=&quot;20148&quot; value=&quot;5&quot;/&gt;&lt;property id=&quot;20300&quot; value=&quot;Slide 52 - &amp;quot;Parthenon&amp;quot;&quot;/&gt;&lt;property id=&quot;20307&quot; value=&quot;356&quot;/&gt;&lt;/object&gt;&lt;object type=&quot;3&quot; unique_id=&quot;11980&quot;&gt;&lt;property id=&quot;20148&quot; value=&quot;5&quot;/&gt;&lt;property id=&quot;20300&quot; value=&quot;Slide 54 - &amp;quot;Parthenon – Exactness&amp;quot;&quot;/&gt;&lt;property id=&quot;20307&quot; value=&quot;327&quot;/&gt;&lt;/object&gt;&lt;object type=&quot;3&quot; unique_id=&quot;11981&quot;&gt;&lt;property id=&quot;20148&quot; value=&quot;5&quot;/&gt;&lt;property id=&quot;20300&quot; value=&quot;Slide 56 - &amp;quot;Parthenon – Columns&amp;quot;&quot;/&gt;&lt;property id=&quot;20307&quot; value=&quot;328&quot;/&gt;&lt;/object&gt;&lt;object type=&quot;3&quot; unique_id=&quot;11982&quot;&gt;&lt;property id=&quot;20148&quot; value=&quot;5&quot;/&gt;&lt;property id=&quot;20300&quot; value=&quot;Slide 58 - &amp;quot;Parthenon&amp;quot;&quot;/&gt;&lt;property id=&quot;20307&quot; value=&quot;357&quot;/&gt;&lt;/object&gt;&lt;object type=&quot;3&quot; unique_id=&quot;11983&quot;&gt;&lt;property id=&quot;20148&quot; value=&quot;5&quot;/&gt;&lt;property id=&quot;20300&quot; value=&quot;Slide 60 - &amp;quot;Parthenon – Cost&amp;quot;&quot;/&gt;&lt;property id=&quot;20307&quot; value=&quot;358&quot;/&gt;&lt;/object&gt;&lt;object type=&quot;3&quot; unique_id=&quot;11984&quot;&gt;&lt;property id=&quot;20148&quot; value=&quot;5&quot;/&gt;&lt;property id=&quot;20300&quot; value=&quot;Slide 62 - &amp;quot;Parthenon (Elgin Marbles)&amp;quot;&quot;/&gt;&lt;property id=&quot;20307&quot; value=&quot;359&quot;/&gt;&lt;/object&gt;&lt;object type=&quot;3&quot; unique_id=&quot;11985&quot;&gt;&lt;property id=&quot;20148&quot; value=&quot;5&quot;/&gt;&lt;property id=&quot;20300&quot; value=&quot;Slide 64 - &amp;quot; Parthenon (Elgin Marbles)&amp;quot;&quot;/&gt;&lt;property id=&quot;20307&quot; value=&quot;364&quot;/&gt;&lt;/object&gt;&lt;object type=&quot;3&quot; unique_id=&quot;11986&quot;&gt;&lt;property id=&quot;20148&quot; value=&quot;5&quot;/&gt;&lt;property id=&quot;20300&quot; value=&quot;Slide 66 - &amp;quot;Parthenon (Elgin Marbles)&amp;quot;&quot;/&gt;&lt;property id=&quot;20307&quot; value=&quot;365&quot;/&gt;&lt;/object&gt;&lt;object type=&quot;3&quot; unique_id=&quot;11987&quot;&gt;&lt;property id=&quot;20148&quot; value=&quot;5&quot;/&gt;&lt;property id=&quot;20300&quot; value=&quot;Slide 68 - &amp;quot;Parthenon (Elgin) Marbles&amp;quot;&quot;/&gt;&lt;property id=&quot;20307&quot; value=&quot;360&quot;/&gt;&lt;/object&gt;&lt;object type=&quot;3&quot; unique_id=&quot;11988&quot;&gt;&lt;property id=&quot;20148&quot; value=&quot;5&quot;/&gt;&lt;property id=&quot;20300&quot; value=&quot;Slide 70 - &amp;quot;Parthenon (Elgin) Marbles&amp;quot;&quot;/&gt;&lt;property id=&quot;20307&quot; value=&quot;361&quot;/&gt;&lt;/object&gt;&lt;object type=&quot;3&quot; unique_id=&quot;11989&quot;&gt;&lt;property id=&quot;20148&quot; value=&quot;5&quot;/&gt;&lt;property id=&quot;20300&quot; value=&quot;Slide 72 - &amp;quot;Discussion: Creativity in the Classical Era&amp;quot;&quot;/&gt;&lt;property id=&quot;20307&quot; value=&quot;313&quot;/&gt;&lt;/object&gt;&lt;object type=&quot;3&quot; unique_id=&quot;11990&quot;&gt;&lt;property id=&quot;20148&quot; value=&quot;5&quot;/&gt;&lt;property id=&quot;20300&quot; value=&quot;Slide 75 - &amp;quot;Thank You&amp;quot;&quot;/&gt;&lt;property id=&quot;20307&quot; value=&quot;290&quot;/&gt;&lt;/object&gt;&lt;object type=&quot;3&quot; unique_id=&quot;12550&quot;&gt;&lt;property id=&quot;20148&quot; value=&quot;5&quot;/&gt;&lt;property id=&quot;20300&quot; value=&quot;Slide 11&quot;/&gt;&lt;property id=&quot;20307&quot; value=&quot;378&quot;/&gt;&lt;/object&gt;&lt;object type=&quot;3&quot; unique_id=&quot;12551&quot;&gt;&lt;property id=&quot;20148&quot; value=&quot;5&quot;/&gt;&lt;property id=&quot;20300&quot; value=&quot;Slide 13&quot;/&gt;&lt;property id=&quot;20307&quot; value=&quot;379&quot;/&gt;&lt;/object&gt;&lt;object type=&quot;3&quot; unique_id=&quot;12552&quot;&gt;&lt;property id=&quot;20148&quot; value=&quot;5&quot;/&gt;&lt;property id=&quot;20300&quot; value=&quot;Slide 15&quot;/&gt;&lt;property id=&quot;20307&quot; value=&quot;380&quot;/&gt;&lt;/object&gt;&lt;object type=&quot;3&quot; unique_id=&quot;12553&quot;&gt;&lt;property id=&quot;20148&quot; value=&quot;5&quot;/&gt;&lt;property id=&quot;20300&quot; value=&quot;Slide 17&quot;/&gt;&lt;property id=&quot;20307&quot; value=&quot;381&quot;/&gt;&lt;/object&gt;&lt;object type=&quot;3&quot; unique_id=&quot;12554&quot;&gt;&lt;property id=&quot;20148&quot; value=&quot;5&quot;/&gt;&lt;property id=&quot;20300&quot; value=&quot;Slide 19&quot;/&gt;&lt;property id=&quot;20307&quot; value=&quot;382&quot;/&gt;&lt;/object&gt;&lt;object type=&quot;3&quot; unique_id=&quot;12555&quot;&gt;&lt;property id=&quot;20148&quot; value=&quot;5&quot;/&gt;&lt;property id=&quot;20300&quot; value=&quot;Slide 20&quot;/&gt;&lt;property id=&quot;20307&quot; value=&quot;384&quot;/&gt;&lt;/object&gt;&lt;object type=&quot;3&quot; unique_id=&quot;12556&quot;&gt;&lt;property id=&quot;20148&quot; value=&quot;5&quot;/&gt;&lt;property id=&quot;20300&quot; value=&quot;Slide 22&quot;/&gt;&lt;property id=&quot;20307&quot; value=&quot;386&quot;/&gt;&lt;/object&gt;&lt;object type=&quot;3&quot; unique_id=&quot;12557&quot;&gt;&lt;property id=&quot;20148&quot; value=&quot;5&quot;/&gt;&lt;property id=&quot;20300&quot; value=&quot;Slide 23&quot;/&gt;&lt;property id=&quot;20307&quot; value=&quot;385&quot;/&gt;&lt;/object&gt;&lt;object type=&quot;3&quot; unique_id=&quot;12558&quot;&gt;&lt;property id=&quot;20148&quot; value=&quot;5&quot;/&gt;&lt;property id=&quot;20300&quot; value=&quot;Slide 25&quot;/&gt;&lt;property id=&quot;20307&quot; value=&quot;383&quot;/&gt;&lt;/object&gt;&lt;object type=&quot;3&quot; unique_id=&quot;12559&quot;&gt;&lt;property id=&quot;20148&quot; value=&quot;5&quot;/&gt;&lt;property id=&quot;20300&quot; value=&quot;Slide 27&quot;/&gt;&lt;property id=&quot;20307&quot; value=&quot;387&quot;/&gt;&lt;/object&gt;&lt;object type=&quot;3&quot; unique_id=&quot;13143&quot;&gt;&lt;property id=&quot;20148&quot; value=&quot;5&quot;/&gt;&lt;property id=&quot;20300&quot; value=&quot;Slide 29&quot;/&gt;&lt;property id=&quot;20307&quot; value=&quot;388&quot;/&gt;&lt;/object&gt;&lt;object type=&quot;3&quot; unique_id=&quot;13144&quot;&gt;&lt;property id=&quot;20148&quot; value=&quot;5&quot;/&gt;&lt;property id=&quot;20300&quot; value=&quot;Slide 31&quot;/&gt;&lt;property id=&quot;20307&quot; value=&quot;389&quot;/&gt;&lt;/object&gt;&lt;object type=&quot;3&quot; unique_id=&quot;13145&quot;&gt;&lt;property id=&quot;20148&quot; value=&quot;5&quot;/&gt;&lt;property id=&quot;20300&quot; value=&quot;Slide 33&quot;/&gt;&lt;property id=&quot;20307&quot; value=&quot;390&quot;/&gt;&lt;/object&gt;&lt;object type=&quot;3&quot; unique_id=&quot;13146&quot;&gt;&lt;property id=&quot;20148&quot; value=&quot;5&quot;/&gt;&lt;property id=&quot;20300&quot; value=&quot;Slide 35&quot;/&gt;&lt;property id=&quot;20307&quot; value=&quot;392&quot;/&gt;&lt;/object&gt;&lt;object type=&quot;3&quot; unique_id=&quot;13147&quot;&gt;&lt;property id=&quot;20148&quot; value=&quot;5&quot;/&gt;&lt;property id=&quot;20300&quot; value=&quot;Slide 36&quot;/&gt;&lt;property id=&quot;20307&quot; value=&quot;391&quot;/&gt;&lt;/object&gt;&lt;object type=&quot;3&quot; unique_id=&quot;13148&quot;&gt;&lt;property id=&quot;20148&quot; value=&quot;5&quot;/&gt;&lt;property id=&quot;20300&quot; value=&quot;Slide 38 - &amp;quot;Architecture&amp;quot;&quot;/&gt;&lt;property id=&quot;20307&quot; value=&quot;393&quot;/&gt;&lt;/object&gt;&lt;object type=&quot;3&quot; unique_id=&quot;13149&quot;&gt;&lt;property id=&quot;20148&quot; value=&quot;5&quot;/&gt;&lt;property id=&quot;20300&quot; value=&quot;Slide 39 - &amp;quot;Architecture&amp;quot;&quot;/&gt;&lt;property id=&quot;20307&quot; value=&quot;394&quot;/&gt;&lt;/object&gt;&lt;object type=&quot;3&quot; unique_id=&quot;13150&quot;&gt;&lt;property id=&quot;20148&quot; value=&quot;5&quot;/&gt;&lt;property id=&quot;20300&quot; value=&quot;Slide 41 - &amp;quot;Architecture&amp;quot;&quot;/&gt;&lt;property id=&quot;20307&quot; value=&quot;395&quot;/&gt;&lt;/object&gt;&lt;object type=&quot;3&quot; unique_id=&quot;13639&quot;&gt;&lt;property id=&quot;20148&quot; value=&quot;5&quot;/&gt;&lt;property id=&quot;20300&quot; value=&quot;Slide 43 - &amp;quot;Architecture&amp;quot;&quot;/&gt;&lt;property id=&quot;20307&quot; value=&quot;396&quot;/&gt;&lt;/object&gt;&lt;object type=&quot;3&quot; unique_id=&quot;13640&quot;&gt;&lt;property id=&quot;20148&quot; value=&quot;5&quot;/&gt;&lt;property id=&quot;20300&quot; value=&quot;Slide 45&quot;/&gt;&lt;property id=&quot;20307&quot; value=&quot;397&quot;/&gt;&lt;/object&gt;&lt;object type=&quot;3&quot; unique_id=&quot;13641&quot;&gt;&lt;property id=&quot;20148&quot; value=&quot;5&quot;/&gt;&lt;property id=&quot;20300&quot; value=&quot;Slide 47&quot;/&gt;&lt;property id=&quot;20307&quot; value=&quot;398&quot;/&gt;&lt;/object&gt;&lt;object type=&quot;3&quot; unique_id=&quot;13642&quot;&gt;&lt;property id=&quot;20148&quot; value=&quot;5&quot;/&gt;&lt;property id=&quot;20300&quot; value=&quot;Slide 49&quot;/&gt;&lt;property id=&quot;20307&quot; value=&quot;399&quot;/&gt;&lt;/object&gt;&lt;object type=&quot;3&quot; unique_id=&quot;13643&quot;&gt;&lt;property id=&quot;20148&quot; value=&quot;5&quot;/&gt;&lt;property id=&quot;20300&quot; value=&quot;Slide 51&quot;/&gt;&lt;property id=&quot;20307&quot; value=&quot;400&quot;/&gt;&lt;/object&gt;&lt;object type=&quot;3&quot; unique_id=&quot;13644&quot;&gt;&lt;property id=&quot;20148&quot; value=&quot;5&quot;/&gt;&lt;property id=&quot;20300&quot; value=&quot;Slide 53&quot;/&gt;&lt;property id=&quot;20307&quot; value=&quot;401&quot;/&gt;&lt;/object&gt;&lt;object type=&quot;3&quot; unique_id=&quot;14517&quot;&gt;&lt;property id=&quot;20148&quot; value=&quot;5&quot;/&gt;&lt;property id=&quot;20300&quot; value=&quot;Slide 55&quot;/&gt;&lt;property id=&quot;20307&quot; value=&quot;402&quot;/&gt;&lt;/object&gt;&lt;object type=&quot;3&quot; unique_id=&quot;14518&quot;&gt;&lt;property id=&quot;20148&quot; value=&quot;5&quot;/&gt;&lt;property id=&quot;20300&quot; value=&quot;Slide 57&quot;/&gt;&lt;property id=&quot;20307&quot; value=&quot;403&quot;/&gt;&lt;/object&gt;&lt;object type=&quot;3&quot; unique_id=&quot;14519&quot;&gt;&lt;property id=&quot;20148&quot; value=&quot;5&quot;/&gt;&lt;property id=&quot;20300&quot; value=&quot;Slide 59&quot;/&gt;&lt;property id=&quot;20307&quot; value=&quot;404&quot;/&gt;&lt;/object&gt;&lt;object type=&quot;3&quot; unique_id=&quot;14520&quot;&gt;&lt;property id=&quot;20148&quot; value=&quot;5&quot;/&gt;&lt;property id=&quot;20300&quot; value=&quot;Slide 61&quot;/&gt;&lt;property id=&quot;20307&quot; value=&quot;405&quot;/&gt;&lt;/object&gt;&lt;object type=&quot;3&quot; unique_id=&quot;14521&quot;&gt;&lt;property id=&quot;20148&quot; value=&quot;5&quot;/&gt;&lt;property id=&quot;20300&quot; value=&quot;Slide 63&quot;/&gt;&lt;property id=&quot;20307&quot; value=&quot;406&quot;/&gt;&lt;/object&gt;&lt;object type=&quot;3&quot; unique_id=&quot;14522&quot;&gt;&lt;property id=&quot;20148&quot; value=&quot;5&quot;/&gt;&lt;property id=&quot;20300&quot; value=&quot;Slide 65&quot;/&gt;&lt;property id=&quot;20307&quot; value=&quot;407&quot;/&gt;&lt;/object&gt;&lt;object type=&quot;3&quot; unique_id=&quot;14523&quot;&gt;&lt;property id=&quot;20148&quot; value=&quot;5&quot;/&gt;&lt;property id=&quot;20300&quot; value=&quot;Slide 67&quot;/&gt;&lt;property id=&quot;20307&quot; value=&quot;408&quot;/&gt;&lt;/object&gt;&lt;object type=&quot;3&quot; unique_id=&quot;14524&quot;&gt;&lt;property id=&quot;20148&quot; value=&quot;5&quot;/&gt;&lt;property id=&quot;20300&quot; value=&quot;Slide 69&quot;/&gt;&lt;property id=&quot;20307&quot; value=&quot;409&quot;/&gt;&lt;/object&gt;&lt;object type=&quot;3&quot; unique_id=&quot;14525&quot;&gt;&lt;property id=&quot;20148&quot; value=&quot;5&quot;/&gt;&lt;property id=&quot;20300&quot; value=&quot;Slide 71&quot;/&gt;&lt;property id=&quot;20307&quot; value=&quot;410&quot;/&gt;&lt;/object&gt;&lt;object type=&quot;3&quot; unique_id=&quot;14526&quot;&gt;&lt;property id=&quot;20148&quot; value=&quot;5&quot;/&gt;&lt;property id=&quot;20300&quot; value=&quot;Slide 73&quot;/&gt;&lt;property id=&quot;20307&quot; value=&quot;411&quot;/&gt;&lt;/object&gt;&lt;object type=&quot;3&quot; unique_id=&quot;14527&quot;&gt;&lt;property id=&quot;20148&quot; value=&quot;5&quot;/&gt;&lt;property id=&quot;20300&quot; value=&quot;Slide 74&quot;/&gt;&lt;property id=&quot;20307&quot; value=&quot;412&quot;/&gt;&lt;/object&gt;&lt;object type=&quot;3&quot; unique_id=&quot;14528&quot;&gt;&lt;property id=&quot;20148&quot; value=&quot;5&quot;/&gt;&lt;property id=&quot;20300&quot; value=&quot;Slide 76 - &amp;quot;Thank You&amp;quot;&quot;/&gt;&lt;property id=&quot;20307&quot; value=&quot;413&quot;/&gt;&lt;/object&gt;&lt;/object&gt;&lt;object type=&quot;8&quot; unique_id=&quot;120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645</Words>
  <Application>Microsoft Macintosh PowerPoint</Application>
  <PresentationFormat>On-screen Show (4:3)</PresentationFormat>
  <Paragraphs>156</Paragraphs>
  <Slides>36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Classical Greece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</vt:lpstr>
      <vt:lpstr>Architecture</vt:lpstr>
      <vt:lpstr>Architecture</vt:lpstr>
      <vt:lpstr>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Brent Strong</cp:lastModifiedBy>
  <cp:revision>128</cp:revision>
  <dcterms:created xsi:type="dcterms:W3CDTF">2011-01-28T21:17:51Z</dcterms:created>
  <dcterms:modified xsi:type="dcterms:W3CDTF">2011-09-15T17:46:20Z</dcterms:modified>
</cp:coreProperties>
</file>