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58" r:id="rId2"/>
    <p:sldId id="287" r:id="rId3"/>
    <p:sldId id="260" r:id="rId4"/>
    <p:sldId id="261" r:id="rId5"/>
    <p:sldId id="262" r:id="rId6"/>
    <p:sldId id="288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1" r:id="rId25"/>
    <p:sldId id="280" r:id="rId26"/>
    <p:sldId id="282" r:id="rId27"/>
    <p:sldId id="283" r:id="rId28"/>
    <p:sldId id="284" r:id="rId29"/>
    <p:sldId id="285" r:id="rId30"/>
    <p:sldId id="28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Arial" charset="0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FFFF"/>
    <a:srgbClr val="00CCFF"/>
    <a:srgbClr val="9933FF"/>
    <a:srgbClr val="990099"/>
    <a:srgbClr val="0066FF"/>
    <a:srgbClr val="009900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62" d="100"/>
          <a:sy n="162" d="100"/>
        </p:scale>
        <p:origin x="-1400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notesMaster" Target="notesMasters/notes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wmf"/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image" Target="../media/image14.png"/><Relationship Id="rId2" Type="http://schemas.openxmlformats.org/officeDocument/2006/relationships/image" Target="../media/image15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24.wmf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40.wmf"/><Relationship Id="rId1" Type="http://schemas.openxmlformats.org/officeDocument/2006/relationships/image" Target="../media/image38.png"/><Relationship Id="rId2" Type="http://schemas.openxmlformats.org/officeDocument/2006/relationships/image" Target="../media/image39.png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52.wmf"/><Relationship Id="rId1" Type="http://schemas.openxmlformats.org/officeDocument/2006/relationships/image" Target="../media/image50.png"/><Relationship Id="rId2" Type="http://schemas.openxmlformats.org/officeDocument/2006/relationships/image" Target="../media/image51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7B67187-A8D2-C14A-A412-92A751816F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30820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48AE60-661B-774E-AB71-3BED169DE0E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51AC1B4-52CF-EB47-B743-9C05D24974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40476D2-AEFD-7A4E-B7DA-4B6069BF9FB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431FB056-D7FD-344C-A6BA-CD3AC70BF82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fld id="{0AF6DC9A-2078-0F48-8C5A-9D71C5BC433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C3DCD3D2-DC58-A848-91BE-3A4E477362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6FF1708-45E8-BF42-AED0-E6E0189BF31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A8B82E3-17C2-8749-80D1-0C15AF33908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80B901FB-E7A0-D745-B064-58CF2611F67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77D74892-EF39-C140-93C5-522994EF5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B0EA49F4-ABAA-614E-B88C-7814B7183C5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3ACE6F90-1D7C-4F41-86F8-668171FE3BE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fld id="{EFE3DC46-C1D6-7346-B61F-8BBF7E4873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4E86F07-8B16-5840-A5D5-AEA2C7856220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1.png"/><Relationship Id="rId1" Type="http://schemas.microsoft.com/office/2007/relationships/media" Target="file://localhost/Users/abs3/Documents/Mfg%20355/Lectures%202009/07%20Commodity%20Resins/Nupont%20FiberWeave.wmv" TargetMode="External"/><Relationship Id="rId2" Type="http://schemas.openxmlformats.org/officeDocument/2006/relationships/video" Target="file://localhost/Users/abs3/Documents/Mfg%20355/Lectures%202009/07%20Commodity%20Resins/Nupont%20FiberWeave.wmv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3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24.wmf"/><Relationship Id="rId9" Type="http://schemas.openxmlformats.org/officeDocument/2006/relationships/image" Target="../media/image5.jpe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33.png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7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4" Type="http://schemas.openxmlformats.org/officeDocument/2006/relationships/image" Target="../media/image38.png"/><Relationship Id="rId5" Type="http://schemas.openxmlformats.org/officeDocument/2006/relationships/oleObject" Target="../embeddings/oleObject12.bin"/><Relationship Id="rId6" Type="http://schemas.openxmlformats.org/officeDocument/2006/relationships/image" Target="../media/image39.png"/><Relationship Id="rId7" Type="http://schemas.openxmlformats.org/officeDocument/2006/relationships/oleObject" Target="../embeddings/oleObject13.bin"/><Relationship Id="rId8" Type="http://schemas.openxmlformats.org/officeDocument/2006/relationships/image" Target="../media/image40.wmf"/><Relationship Id="rId9" Type="http://schemas.openxmlformats.org/officeDocument/2006/relationships/image" Target="../media/image5.jpe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ng"/><Relationship Id="rId5" Type="http://schemas.openxmlformats.org/officeDocument/2006/relationships/image" Target="../media/image47.png"/><Relationship Id="rId6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4" Type="http://schemas.openxmlformats.org/officeDocument/2006/relationships/image" Target="../media/image50.png"/><Relationship Id="rId5" Type="http://schemas.openxmlformats.org/officeDocument/2006/relationships/oleObject" Target="../embeddings/oleObject15.bin"/><Relationship Id="rId6" Type="http://schemas.openxmlformats.org/officeDocument/2006/relationships/image" Target="../media/image51.png"/><Relationship Id="rId7" Type="http://schemas.openxmlformats.org/officeDocument/2006/relationships/oleObject" Target="../embeddings/oleObject16.bin"/><Relationship Id="rId8" Type="http://schemas.openxmlformats.org/officeDocument/2006/relationships/image" Target="../media/image52.wmf"/><Relationship Id="rId9" Type="http://schemas.openxmlformats.org/officeDocument/2006/relationships/image" Target="../media/image5.jpe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53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4.jpeg"/><Relationship Id="rId3" Type="http://schemas.openxmlformats.org/officeDocument/2006/relationships/image" Target="../media/image55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6.png"/><Relationship Id="rId3" Type="http://schemas.openxmlformats.org/officeDocument/2006/relationships/image" Target="../media/image57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Relationship Id="rId3" Type="http://schemas.openxmlformats.org/officeDocument/2006/relationships/image" Target="../media/image59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0.png"/><Relationship Id="rId3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4" Type="http://schemas.openxmlformats.org/officeDocument/2006/relationships/image" Target="../media/image64.jpeg"/><Relationship Id="rId5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6" Type="http://schemas.openxmlformats.org/officeDocument/2006/relationships/image" Target="../media/image4.png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wmf"/><Relationship Id="rId9" Type="http://schemas.openxmlformats.org/officeDocument/2006/relationships/image" Target="../media/image5.jpe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14.png"/><Relationship Id="rId5" Type="http://schemas.openxmlformats.org/officeDocument/2006/relationships/oleObject" Target="../embeddings/oleObject5.bin"/><Relationship Id="rId6" Type="http://schemas.openxmlformats.org/officeDocument/2006/relationships/image" Target="../media/image15.png"/><Relationship Id="rId7" Type="http://schemas.openxmlformats.org/officeDocument/2006/relationships/oleObject" Target="../embeddings/oleObject6.bin"/><Relationship Id="rId8" Type="http://schemas.openxmlformats.org/officeDocument/2006/relationships/image" Target="../media/image16.png"/><Relationship Id="rId9" Type="http://schemas.openxmlformats.org/officeDocument/2006/relationships/oleObject" Target="../embeddings/oleObject7.bin"/><Relationship Id="rId10" Type="http://schemas.openxmlformats.org/officeDocument/2006/relationships/image" Target="../media/image1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96473" y="166803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Commodity Resins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28908" y="5743102"/>
            <a:ext cx="6400800" cy="852103"/>
          </a:xfrm>
        </p:spPr>
        <p:txBody>
          <a:bodyPr/>
          <a:lstStyle/>
          <a:p>
            <a:pPr eaLnBrk="1" hangingPunct="1">
              <a:buFont typeface="Wingdings" charset="2"/>
              <a:buNone/>
              <a:defRPr/>
            </a:pPr>
            <a:r>
              <a:rPr lang="en-US" dirty="0"/>
              <a:t>MFG 355</a:t>
            </a:r>
          </a:p>
          <a:p>
            <a:pPr eaLnBrk="1" hangingPunct="1">
              <a:buFont typeface="Wingdings" charset="2"/>
              <a:buNone/>
              <a:defRPr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5210" y="1457696"/>
            <a:ext cx="5397500" cy="4064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</a:rPr>
              <a:t>Forms of other </a:t>
            </a:r>
            <a:r>
              <a:rPr lang="en-US" sz="4000" dirty="0" err="1" smtClean="0">
                <a:ea typeface="+mj-ea"/>
              </a:rPr>
              <a:t>polyolefins</a:t>
            </a:r>
            <a:endParaRPr lang="en-US" sz="4000" dirty="0" smtClean="0">
              <a:ea typeface="+mj-ea"/>
            </a:endParaRPr>
          </a:p>
        </p:txBody>
      </p:sp>
      <p:pic>
        <p:nvPicPr>
          <p:cNvPr id="23555" name="Picture 3" descr="/Users/abs3/Documents/Mfg 355/Lectures 2009/07 Commodity Resins/Nupont FiberWeave.wmv">
            <a:hlinkClick r:id="" action="ppaction://media"/>
          </p:cNvPr>
          <p:cNvPicPr/>
          <p:nvPr>
            <a:vide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31863" y="1084263"/>
            <a:ext cx="7654925" cy="574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8726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3555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55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35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555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Polypropylene (PP)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Mer unit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Polymer chain</a:t>
            </a:r>
          </a:p>
        </p:txBody>
      </p:sp>
      <p:graphicFrame>
        <p:nvGraphicFramePr>
          <p:cNvPr id="45060" name="Object 4"/>
          <p:cNvGraphicFramePr>
            <a:graphicFrameLocks noChangeAspect="1"/>
          </p:cNvGraphicFramePr>
          <p:nvPr/>
        </p:nvGraphicFramePr>
        <p:xfrm>
          <a:off x="2819400" y="1866900"/>
          <a:ext cx="3505200" cy="312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ACD/3D" r:id="rId3" imgW="3505689" imgH="3123810" progId="">
                  <p:embed/>
                </p:oleObj>
              </mc:Choice>
              <mc:Fallback>
                <p:oleObj name="ACD/3D" r:id="rId3" imgW="3505689" imgH="312381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1866900"/>
                        <a:ext cx="3505200" cy="3124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1" name="Object 5"/>
          <p:cNvGraphicFramePr>
            <a:graphicFrameLocks noChangeAspect="1"/>
          </p:cNvGraphicFramePr>
          <p:nvPr/>
        </p:nvGraphicFramePr>
        <p:xfrm>
          <a:off x="1009650" y="2762250"/>
          <a:ext cx="7126288" cy="1504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5" name="ACD/3D" r:id="rId5" imgW="7125695" imgH="1504762" progId="">
                  <p:embed/>
                </p:oleObj>
              </mc:Choice>
              <mc:Fallback>
                <p:oleObj name="ACD/3D" r:id="rId5" imgW="7125695" imgH="150476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09650" y="2762250"/>
                        <a:ext cx="7126288" cy="1504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062" name="Object 6" descr="Parchment"/>
          <p:cNvGraphicFramePr>
            <a:graphicFrameLocks noGrp="1" noChangeAspect="1"/>
          </p:cNvGraphicFramePr>
          <p:nvPr>
            <p:ph sz="half" idx="2"/>
          </p:nvPr>
        </p:nvGraphicFramePr>
        <p:xfrm>
          <a:off x="5867400" y="4953000"/>
          <a:ext cx="2895600" cy="1573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6" name="ChemSketch" r:id="rId7" imgW="1414440" imgH="768240" progId="">
                  <p:embed/>
                </p:oleObj>
              </mc:Choice>
              <mc:Fallback>
                <p:oleObj name="ChemSketch" r:id="rId7" imgW="1414440" imgH="768240" progId="">
                  <p:embed/>
                  <p:pic>
                    <p:nvPicPr>
                      <p:cNvPr id="0" name="Object 6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67400" y="4953000"/>
                        <a:ext cx="2895600" cy="1573213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450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Polypropylene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Analogy</a:t>
            </a:r>
          </a:p>
          <a:p>
            <a:pPr lvl="1" eaLnBrk="1" hangingPunct="1">
              <a:defRPr/>
            </a:pPr>
            <a:r>
              <a:rPr lang="en-US"/>
              <a:t>I need 6 volunteers to come up front</a:t>
            </a:r>
          </a:p>
          <a:p>
            <a:pPr lvl="1" eaLnBrk="1" hangingPunct="1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9" name="Picture 5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800"/>
          <a:stretch>
            <a:fillRect/>
          </a:stretch>
        </p:blipFill>
        <p:spPr bwMode="auto">
          <a:xfrm>
            <a:off x="3981450" y="4267200"/>
            <a:ext cx="4909069" cy="1765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0" name="Picture 6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292"/>
          <a:stretch>
            <a:fillRect/>
          </a:stretch>
        </p:blipFill>
        <p:spPr bwMode="auto">
          <a:xfrm>
            <a:off x="4435475" y="993775"/>
            <a:ext cx="4401679" cy="240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1" name="Picture 7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429"/>
          <a:stretch>
            <a:fillRect/>
          </a:stretch>
        </p:blipFill>
        <p:spPr bwMode="auto">
          <a:xfrm>
            <a:off x="173038" y="1000125"/>
            <a:ext cx="3658530" cy="235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92" name="Picture 8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759"/>
          <a:stretch>
            <a:fillRect/>
          </a:stretch>
        </p:blipFill>
        <p:spPr bwMode="auto">
          <a:xfrm>
            <a:off x="361950" y="3765550"/>
            <a:ext cx="3245487" cy="259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94" name="Text Box 10"/>
          <p:cNvSpPr txBox="1">
            <a:spLocks noChangeArrowheads="1"/>
          </p:cNvSpPr>
          <p:nvPr/>
        </p:nvSpPr>
        <p:spPr bwMode="auto">
          <a:xfrm>
            <a:off x="866775" y="3302000"/>
            <a:ext cx="193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Atactic (no order)</a:t>
            </a:r>
          </a:p>
        </p:txBody>
      </p:sp>
      <p:sp>
        <p:nvSpPr>
          <p:cNvPr id="67595" name="Text Box 11"/>
          <p:cNvSpPr txBox="1">
            <a:spLocks noChangeArrowheads="1"/>
          </p:cNvSpPr>
          <p:nvPr/>
        </p:nvSpPr>
        <p:spPr bwMode="auto">
          <a:xfrm>
            <a:off x="4895850" y="3694113"/>
            <a:ext cx="32956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Syndiotactic (alternating order)</a:t>
            </a:r>
          </a:p>
        </p:txBody>
      </p:sp>
      <p:sp>
        <p:nvSpPr>
          <p:cNvPr id="67596" name="Text Box 12"/>
          <p:cNvSpPr txBox="1">
            <a:spLocks noChangeArrowheads="1"/>
          </p:cNvSpPr>
          <p:nvPr/>
        </p:nvSpPr>
        <p:spPr bwMode="auto">
          <a:xfrm>
            <a:off x="884238" y="6327775"/>
            <a:ext cx="23939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Isotactic (same order)</a:t>
            </a:r>
          </a:p>
        </p:txBody>
      </p:sp>
      <p:sp>
        <p:nvSpPr>
          <p:cNvPr id="67597" name="Text Box 13"/>
          <p:cNvSpPr txBox="1">
            <a:spLocks noChangeArrowheads="1"/>
          </p:cNvSpPr>
          <p:nvPr/>
        </p:nvSpPr>
        <p:spPr bwMode="auto">
          <a:xfrm>
            <a:off x="4057650" y="6127750"/>
            <a:ext cx="4794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>
                <a:latin typeface="Arial" charset="0"/>
              </a:rPr>
              <a:t>Isotactic (same order) showing methyl groups</a:t>
            </a:r>
          </a:p>
        </p:txBody>
      </p:sp>
      <p:sp>
        <p:nvSpPr>
          <p:cNvPr id="67598" name="Rectangle 14"/>
          <p:cNvSpPr>
            <a:spLocks noGrp="1" noRot="1" noChangeArrowheads="1"/>
          </p:cNvSpPr>
          <p:nvPr>
            <p:ph type="title"/>
          </p:nvPr>
        </p:nvSpPr>
        <p:spPr>
          <a:xfrm>
            <a:off x="457200" y="139700"/>
            <a:ext cx="8229600" cy="57785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</a:rPr>
              <a:t>Stereoisomers of Polypropylene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94" grpId="0"/>
      <p:bldP spid="67595" grpId="0"/>
      <p:bldP spid="67596" grpId="0"/>
      <p:bldP spid="6759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Polypropylene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Zigler-Natta catalyst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Isotactic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Only commercial type of polypropylene</a:t>
            </a: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676400" y="3581400"/>
            <a:ext cx="4800600" cy="3200400"/>
            <a:chOff x="1056" y="2256"/>
            <a:chExt cx="3024" cy="2016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056" y="2256"/>
              <a:ext cx="1288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654" name="Picture 6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609" y="2256"/>
              <a:ext cx="1279" cy="18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7655" name="Text Box 7"/>
            <p:cNvSpPr txBox="1">
              <a:spLocks noChangeArrowheads="1"/>
            </p:cNvSpPr>
            <p:nvPr/>
          </p:nvSpPr>
          <p:spPr bwMode="auto">
            <a:xfrm>
              <a:off x="1152" y="4041"/>
              <a:ext cx="124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Karl Ziegler</a:t>
              </a:r>
            </a:p>
          </p:txBody>
        </p:sp>
        <p:sp>
          <p:nvSpPr>
            <p:cNvPr id="27656" name="Text Box 8"/>
            <p:cNvSpPr txBox="1">
              <a:spLocks noChangeArrowheads="1"/>
            </p:cNvSpPr>
            <p:nvPr/>
          </p:nvSpPr>
          <p:spPr bwMode="auto">
            <a:xfrm>
              <a:off x="2736" y="4032"/>
              <a:ext cx="134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Guilio Natta</a:t>
              </a:r>
            </a:p>
          </p:txBody>
        </p:sp>
      </p:grpSp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 r="1759"/>
          <a:stretch>
            <a:fillRect/>
          </a:stretch>
        </p:blipFill>
        <p:spPr bwMode="auto">
          <a:xfrm>
            <a:off x="6149313" y="519403"/>
            <a:ext cx="2576186" cy="2059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Polypropylene Properties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9908" y="1294658"/>
            <a:ext cx="85567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/>
              <a:t>Properties (compared to polyethylene</a:t>
            </a:r>
            <a:r>
              <a:rPr lang="en-US" dirty="0" smtClean="0"/>
              <a:t>)</a:t>
            </a:r>
          </a:p>
          <a:p>
            <a:pPr lvl="1">
              <a:lnSpc>
                <a:spcPct val="90000"/>
              </a:lnSpc>
              <a:defRPr/>
            </a:pPr>
            <a:r>
              <a:rPr lang="en-US" dirty="0" smtClean="0"/>
              <a:t>Similar in electrical, bonding, solvent resistance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Stiffer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Improved Environmental Stress Crack Resistance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Worse UV sensitivity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Higher </a:t>
            </a:r>
            <a:r>
              <a:rPr lang="en-US" dirty="0" err="1"/>
              <a:t>T</a:t>
            </a:r>
            <a:r>
              <a:rPr lang="en-US" baseline="-10000" dirty="0" err="1"/>
              <a:t>g</a:t>
            </a:r>
            <a:r>
              <a:rPr lang="en-US" baseline="-10000" dirty="0"/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/>
              <a:t>Better resistance to mechanical stress cracking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Carpets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/>
              <a:t>Living hinges</a:t>
            </a:r>
          </a:p>
        </p:txBody>
      </p:sp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81400" y="5105400"/>
            <a:ext cx="14478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2368" y="5087424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4"/>
          <a:srcRect b="18546"/>
          <a:stretch>
            <a:fillRect/>
          </a:stretch>
        </p:blipFill>
        <p:spPr bwMode="auto">
          <a:xfrm>
            <a:off x="5029200" y="5181600"/>
            <a:ext cx="2057400" cy="1481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149929" y="5049236"/>
            <a:ext cx="1666875" cy="166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086600" y="5181600"/>
            <a:ext cx="19050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5" name="Group 34"/>
          <p:cNvGrpSpPr/>
          <p:nvPr/>
        </p:nvGrpSpPr>
        <p:grpSpPr>
          <a:xfrm>
            <a:off x="3236983" y="5490218"/>
            <a:ext cx="1795141" cy="735261"/>
            <a:chOff x="1031251" y="5786212"/>
            <a:chExt cx="1795141" cy="735261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1031251" y="6406847"/>
              <a:ext cx="1680558" cy="9548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Freeform 10"/>
            <p:cNvSpPr/>
            <p:nvPr/>
          </p:nvSpPr>
          <p:spPr>
            <a:xfrm>
              <a:off x="1142322" y="6168142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Freeform 11"/>
            <p:cNvSpPr/>
            <p:nvPr/>
          </p:nvSpPr>
          <p:spPr>
            <a:xfrm>
              <a:off x="1246977" y="618687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Freeform 12"/>
            <p:cNvSpPr/>
            <p:nvPr/>
          </p:nvSpPr>
          <p:spPr>
            <a:xfrm>
              <a:off x="1342467" y="618687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Freeform 13"/>
            <p:cNvSpPr/>
            <p:nvPr/>
          </p:nvSpPr>
          <p:spPr>
            <a:xfrm>
              <a:off x="1437957" y="618687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Freeform 14"/>
            <p:cNvSpPr/>
            <p:nvPr/>
          </p:nvSpPr>
          <p:spPr>
            <a:xfrm>
              <a:off x="1542996" y="6196418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 15"/>
            <p:cNvSpPr/>
            <p:nvPr/>
          </p:nvSpPr>
          <p:spPr>
            <a:xfrm>
              <a:off x="1638486" y="618687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 16"/>
            <p:cNvSpPr/>
            <p:nvPr/>
          </p:nvSpPr>
          <p:spPr>
            <a:xfrm>
              <a:off x="1714878" y="6196418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 17"/>
            <p:cNvSpPr/>
            <p:nvPr/>
          </p:nvSpPr>
          <p:spPr>
            <a:xfrm>
              <a:off x="1781721" y="6205966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58113" y="6177322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1915407" y="6196418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Freeform 20"/>
            <p:cNvSpPr/>
            <p:nvPr/>
          </p:nvSpPr>
          <p:spPr>
            <a:xfrm>
              <a:off x="1982250" y="6205966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Freeform 21"/>
            <p:cNvSpPr/>
            <p:nvPr/>
          </p:nvSpPr>
          <p:spPr>
            <a:xfrm>
              <a:off x="2049093" y="6177322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Freeform 22"/>
            <p:cNvSpPr/>
            <p:nvPr/>
          </p:nvSpPr>
          <p:spPr>
            <a:xfrm>
              <a:off x="2144583" y="618687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Freeform 23"/>
            <p:cNvSpPr/>
            <p:nvPr/>
          </p:nvSpPr>
          <p:spPr>
            <a:xfrm>
              <a:off x="2220975" y="618687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Freeform 24"/>
            <p:cNvSpPr/>
            <p:nvPr/>
          </p:nvSpPr>
          <p:spPr>
            <a:xfrm>
              <a:off x="2306916" y="6205966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Freeform 25"/>
            <p:cNvSpPr/>
            <p:nvPr/>
          </p:nvSpPr>
          <p:spPr>
            <a:xfrm>
              <a:off x="2411955" y="6177322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Freeform 26"/>
            <p:cNvSpPr/>
            <p:nvPr/>
          </p:nvSpPr>
          <p:spPr>
            <a:xfrm>
              <a:off x="2516610" y="6176954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Freeform 27"/>
            <p:cNvSpPr/>
            <p:nvPr/>
          </p:nvSpPr>
          <p:spPr>
            <a:xfrm>
              <a:off x="2573904" y="6196050"/>
              <a:ext cx="60805" cy="315507"/>
            </a:xfrm>
            <a:custGeom>
              <a:avLst/>
              <a:gdLst>
                <a:gd name="connsiteX0" fmla="*/ 3513 w 60805"/>
                <a:gd name="connsiteY0" fmla="*/ 28645 h 315507"/>
                <a:gd name="connsiteX1" fmla="*/ 13061 w 60805"/>
                <a:gd name="connsiteY1" fmla="*/ 305543 h 315507"/>
                <a:gd name="connsiteX2" fmla="*/ 41707 w 60805"/>
                <a:gd name="connsiteY2" fmla="*/ 295995 h 315507"/>
                <a:gd name="connsiteX3" fmla="*/ 60805 w 60805"/>
                <a:gd name="connsiteY3" fmla="*/ 238705 h 315507"/>
                <a:gd name="connsiteX4" fmla="*/ 51256 w 60805"/>
                <a:gd name="connsiteY4" fmla="*/ 114579 h 315507"/>
                <a:gd name="connsiteX5" fmla="*/ 60805 w 60805"/>
                <a:gd name="connsiteY5" fmla="*/ 0 h 315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0805" h="315507">
                  <a:moveTo>
                    <a:pt x="3513" y="28645"/>
                  </a:moveTo>
                  <a:cubicBezTo>
                    <a:pt x="6696" y="120944"/>
                    <a:pt x="0" y="214117"/>
                    <a:pt x="13061" y="305543"/>
                  </a:cubicBezTo>
                  <a:cubicBezTo>
                    <a:pt x="14484" y="315507"/>
                    <a:pt x="35857" y="304185"/>
                    <a:pt x="41707" y="295995"/>
                  </a:cubicBezTo>
                  <a:cubicBezTo>
                    <a:pt x="53408" y="279615"/>
                    <a:pt x="60805" y="238705"/>
                    <a:pt x="60805" y="238705"/>
                  </a:cubicBezTo>
                  <a:cubicBezTo>
                    <a:pt x="57622" y="197330"/>
                    <a:pt x="51256" y="156077"/>
                    <a:pt x="51256" y="114579"/>
                  </a:cubicBezTo>
                  <a:cubicBezTo>
                    <a:pt x="51256" y="76254"/>
                    <a:pt x="60805" y="38325"/>
                    <a:pt x="60805" y="0"/>
                  </a:cubicBezTo>
                </a:path>
              </a:pathLst>
            </a:cu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40800" y="6435492"/>
              <a:ext cx="1785592" cy="76386"/>
            </a:xfrm>
            <a:prstGeom prst="rect">
              <a:avLst/>
            </a:prstGeom>
            <a:blipFill rotWithShape="1">
              <a:blip r:embed="rId7"/>
              <a:tile tx="0" ty="0" sx="100000" sy="100000" flip="none" algn="tl"/>
            </a:blip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2" name="Straight Connector 31"/>
            <p:cNvCxnSpPr/>
            <p:nvPr/>
          </p:nvCxnSpPr>
          <p:spPr>
            <a:xfrm flipV="1">
              <a:off x="1709203" y="6158593"/>
              <a:ext cx="859377" cy="9549"/>
            </a:xfrm>
            <a:prstGeom prst="line">
              <a:avLst/>
            </a:prstGeom>
            <a:ln w="381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Freeform 32"/>
            <p:cNvSpPr/>
            <p:nvPr/>
          </p:nvSpPr>
          <p:spPr>
            <a:xfrm>
              <a:off x="1717184" y="5786212"/>
              <a:ext cx="908687" cy="420121"/>
            </a:xfrm>
            <a:custGeom>
              <a:avLst/>
              <a:gdLst>
                <a:gd name="connsiteX0" fmla="*/ 1568 w 908687"/>
                <a:gd name="connsiteY0" fmla="*/ 362832 h 420121"/>
                <a:gd name="connsiteX1" fmla="*/ 11117 w 908687"/>
                <a:gd name="connsiteY1" fmla="*/ 257802 h 420121"/>
                <a:gd name="connsiteX2" fmla="*/ 39763 w 908687"/>
                <a:gd name="connsiteY2" fmla="*/ 248253 h 420121"/>
                <a:gd name="connsiteX3" fmla="*/ 39763 w 908687"/>
                <a:gd name="connsiteY3" fmla="*/ 248253 h 420121"/>
                <a:gd name="connsiteX4" fmla="*/ 230735 w 908687"/>
                <a:gd name="connsiteY4" fmla="*/ 210061 h 420121"/>
                <a:gd name="connsiteX5" fmla="*/ 469451 w 908687"/>
                <a:gd name="connsiteY5" fmla="*/ 162320 h 420121"/>
                <a:gd name="connsiteX6" fmla="*/ 679520 w 908687"/>
                <a:gd name="connsiteY6" fmla="*/ 152771 h 420121"/>
                <a:gd name="connsiteX7" fmla="*/ 755909 w 908687"/>
                <a:gd name="connsiteY7" fmla="*/ 9548 h 420121"/>
                <a:gd name="connsiteX8" fmla="*/ 908687 w 908687"/>
                <a:gd name="connsiteY8" fmla="*/ 0 h 420121"/>
                <a:gd name="connsiteX9" fmla="*/ 832298 w 908687"/>
                <a:gd name="connsiteY9" fmla="*/ 420121 h 4201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08687" h="420121">
                  <a:moveTo>
                    <a:pt x="1568" y="362832"/>
                  </a:moveTo>
                  <a:cubicBezTo>
                    <a:pt x="4751" y="327822"/>
                    <a:pt x="0" y="291152"/>
                    <a:pt x="11117" y="257802"/>
                  </a:cubicBezTo>
                  <a:cubicBezTo>
                    <a:pt x="14300" y="248253"/>
                    <a:pt x="39763" y="248253"/>
                    <a:pt x="39763" y="248253"/>
                  </a:cubicBezTo>
                  <a:lnTo>
                    <a:pt x="39763" y="248253"/>
                  </a:lnTo>
                  <a:lnTo>
                    <a:pt x="230735" y="210061"/>
                  </a:lnTo>
                  <a:lnTo>
                    <a:pt x="469451" y="162320"/>
                  </a:lnTo>
                  <a:lnTo>
                    <a:pt x="679520" y="152771"/>
                  </a:lnTo>
                  <a:lnTo>
                    <a:pt x="755909" y="9548"/>
                  </a:lnTo>
                  <a:lnTo>
                    <a:pt x="908687" y="0"/>
                  </a:lnTo>
                  <a:lnTo>
                    <a:pt x="832298" y="420121"/>
                  </a:lnTo>
                </a:path>
              </a:pathLst>
            </a:cu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15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Polypropylene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6697663" cy="4525963"/>
          </a:xfrm>
        </p:spPr>
        <p:txBody>
          <a:bodyPr/>
          <a:lstStyle/>
          <a:p>
            <a:pPr>
              <a:defRPr/>
            </a:pPr>
            <a:r>
              <a:rPr lang="en-US" dirty="0" err="1" smtClean="0"/>
              <a:t>Curv</a:t>
            </a:r>
            <a:r>
              <a:rPr lang="en-US" dirty="0" smtClean="0"/>
              <a:t> – Self-reinforcing composite</a:t>
            </a:r>
          </a:p>
          <a:p>
            <a:pPr lvl="1">
              <a:defRPr/>
            </a:pPr>
            <a:r>
              <a:rPr lang="en-US" dirty="0" smtClean="0"/>
              <a:t>Make fibers and draw to crystallize</a:t>
            </a:r>
          </a:p>
          <a:p>
            <a:pPr lvl="1">
              <a:defRPr/>
            </a:pPr>
            <a:r>
              <a:rPr lang="en-US" dirty="0" smtClean="0"/>
              <a:t>Crystalline areas have higher melting point</a:t>
            </a:r>
          </a:p>
          <a:p>
            <a:pPr lvl="1">
              <a:defRPr/>
            </a:pPr>
            <a:r>
              <a:rPr lang="en-US" dirty="0" smtClean="0"/>
              <a:t>Calendar at a temperature between the amorphous and crystalline temperatures</a:t>
            </a:r>
          </a:p>
          <a:p>
            <a:pPr lvl="1">
              <a:defRPr/>
            </a:pPr>
            <a:r>
              <a:rPr lang="en-US" dirty="0" smtClean="0"/>
              <a:t>Amorphous becomes the matrix for the fibers</a:t>
            </a:r>
            <a:endParaRPr lang="en-US" dirty="0"/>
          </a:p>
        </p:txBody>
      </p:sp>
      <p:pic>
        <p:nvPicPr>
          <p:cNvPr id="297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47548" y="2874010"/>
            <a:ext cx="1931352" cy="1931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Polyvinylchloride (PVC)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Mer unit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Polymer chain</a:t>
            </a:r>
          </a:p>
        </p:txBody>
      </p:sp>
      <p:graphicFrame>
        <p:nvGraphicFramePr>
          <p:cNvPr id="51204" name="Object 4"/>
          <p:cNvGraphicFramePr>
            <a:graphicFrameLocks noChangeAspect="1"/>
          </p:cNvGraphicFramePr>
          <p:nvPr/>
        </p:nvGraphicFramePr>
        <p:xfrm>
          <a:off x="2895600" y="1828800"/>
          <a:ext cx="3390900" cy="2990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ACD/3D" r:id="rId3" imgW="3390476" imgH="2991268" progId="">
                  <p:embed/>
                </p:oleObj>
              </mc:Choice>
              <mc:Fallback>
                <p:oleObj name="ACD/3D" r:id="rId3" imgW="3390476" imgH="2991268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1828800"/>
                        <a:ext cx="3390900" cy="2990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5"/>
          <p:cNvGraphicFramePr>
            <a:graphicFrameLocks noChangeAspect="1"/>
          </p:cNvGraphicFramePr>
          <p:nvPr/>
        </p:nvGraphicFramePr>
        <p:xfrm>
          <a:off x="839788" y="2909888"/>
          <a:ext cx="7466012" cy="103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9" name="ACD/3D" r:id="rId5" imgW="7466667" imgH="1038370" progId="">
                  <p:embed/>
                </p:oleObj>
              </mc:Choice>
              <mc:Fallback>
                <p:oleObj name="ACD/3D" r:id="rId5" imgW="7466667" imgH="1038370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9788" y="2909888"/>
                        <a:ext cx="7466012" cy="10382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6" descr="Parchment"/>
          <p:cNvGraphicFramePr>
            <a:graphicFrameLocks noGrp="1" noChangeAspect="1"/>
          </p:cNvGraphicFramePr>
          <p:nvPr>
            <p:ph sz="half" idx="2"/>
          </p:nvPr>
        </p:nvGraphicFramePr>
        <p:xfrm>
          <a:off x="5794375" y="4865688"/>
          <a:ext cx="2898775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800" name="ChemSketch" r:id="rId7" imgW="1298520" imgH="737640" progId="">
                  <p:embed/>
                </p:oleObj>
              </mc:Choice>
              <mc:Fallback>
                <p:oleObj name="ChemSketch" r:id="rId7" imgW="1298520" imgH="737640" progId="">
                  <p:embed/>
                  <p:pic>
                    <p:nvPicPr>
                      <p:cNvPr id="0" name="Object 6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4375" y="4865688"/>
                        <a:ext cx="2898775" cy="1647825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PVC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Rigid</a:t>
            </a:r>
          </a:p>
          <a:p>
            <a:pPr lvl="1" eaLnBrk="1" hangingPunct="1">
              <a:defRPr/>
            </a:pPr>
            <a:r>
              <a:rPr lang="en-US" dirty="0"/>
              <a:t>Amorphous</a:t>
            </a:r>
          </a:p>
          <a:p>
            <a:pPr lvl="1" eaLnBrk="1" hangingPunct="1">
              <a:defRPr/>
            </a:pPr>
            <a:r>
              <a:rPr lang="en-US" dirty="0"/>
              <a:t>Heat</a:t>
            </a:r>
            <a:r>
              <a:rPr lang="en-US" dirty="0" smtClean="0"/>
              <a:t> sensitive </a:t>
            </a:r>
            <a:r>
              <a:rPr lang="en-US" dirty="0"/>
              <a:t>(yellow</a:t>
            </a:r>
            <a:r>
              <a:rPr lang="en-US" dirty="0" smtClean="0"/>
              <a:t>)</a:t>
            </a:r>
          </a:p>
          <a:p>
            <a:pPr lvl="1" eaLnBrk="1" hangingPunct="1">
              <a:defRPr/>
            </a:pPr>
            <a:r>
              <a:rPr lang="en-US" dirty="0" smtClean="0"/>
              <a:t>Often highly filled (cost)</a:t>
            </a:r>
          </a:p>
          <a:p>
            <a:pPr lvl="1" eaLnBrk="1" hangingPunct="1">
              <a:defRPr/>
            </a:pPr>
            <a:r>
              <a:rPr lang="en-US" dirty="0"/>
              <a:t>Solvent</a:t>
            </a:r>
            <a:r>
              <a:rPr lang="en-US" dirty="0" smtClean="0"/>
              <a:t> sensitive</a:t>
            </a:r>
            <a:endParaRPr lang="en-US" dirty="0"/>
          </a:p>
          <a:p>
            <a:pPr lvl="2" eaLnBrk="1" hangingPunct="1">
              <a:defRPr/>
            </a:pPr>
            <a:r>
              <a:rPr lang="en-US" dirty="0"/>
              <a:t>Gluing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5222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56200" y="1096963"/>
            <a:ext cx="353377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56188" y="4306888"/>
            <a:ext cx="2819400" cy="1925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24263" y="4724400"/>
            <a:ext cx="1074737" cy="150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PVC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6010572" cy="4525963"/>
          </a:xfrm>
        </p:spPr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Plasticized PVC (called vinyl)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Processed w/o heat when possible</a:t>
            </a:r>
          </a:p>
        </p:txBody>
      </p:sp>
      <p:pic>
        <p:nvPicPr>
          <p:cNvPr id="53253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84988" y="358775"/>
            <a:ext cx="1863725" cy="186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3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84988" y="4581525"/>
            <a:ext cx="2098675" cy="209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6400" y="3665538"/>
            <a:ext cx="2619375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7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54363" y="3773488"/>
            <a:ext cx="2989262" cy="224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6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18363" y="2444750"/>
            <a:ext cx="1287462" cy="182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Commodity Plastics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Followed a consistent price-volume curve</a:t>
            </a:r>
          </a:p>
          <a:p>
            <a:r>
              <a:rPr lang="en-US" dirty="0" smtClean="0"/>
              <a:t>After maturity, price tracks the crude oil price</a:t>
            </a:r>
          </a:p>
          <a:p>
            <a:r>
              <a:rPr lang="en-US" dirty="0" smtClean="0"/>
              <a:t>Products are purchased </a:t>
            </a:r>
            <a:r>
              <a:rPr lang="en-US" smtClean="0"/>
              <a:t>based on price </a:t>
            </a:r>
            <a:r>
              <a:rPr lang="en-US" dirty="0" smtClean="0"/>
              <a:t>or service rather than properties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PVC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Properties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UV sensitive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Non-flammable (except plasticized)</a:t>
            </a:r>
          </a:p>
          <a:p>
            <a:pPr lvl="2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Self extinguishing</a:t>
            </a:r>
          </a:p>
        </p:txBody>
      </p:sp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42075" y="3594100"/>
            <a:ext cx="19050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4452938" y="4848225"/>
            <a:ext cx="6127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PVC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5154613" y="4733925"/>
            <a:ext cx="1409700" cy="31273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799" name="TextBox 7"/>
          <p:cNvSpPr txBox="1">
            <a:spLocks noChangeArrowheads="1"/>
          </p:cNvSpPr>
          <p:nvPr/>
        </p:nvSpPr>
        <p:spPr bwMode="auto">
          <a:xfrm>
            <a:off x="7348538" y="3059113"/>
            <a:ext cx="776287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/>
              <a:t>LDPE</a:t>
            </a:r>
          </a:p>
        </p:txBody>
      </p:sp>
      <p:cxnSp>
        <p:nvCxnSpPr>
          <p:cNvPr id="10" name="Straight Arrow Connector 9"/>
          <p:cNvCxnSpPr>
            <a:stCxn id="33799" idx="2"/>
          </p:cNvCxnSpPr>
          <p:nvPr/>
        </p:nvCxnSpPr>
        <p:spPr>
          <a:xfrm rot="5400000">
            <a:off x="7239794" y="3693319"/>
            <a:ext cx="760413" cy="23177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Polystyrene (PS)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Mer unit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Polymer chain</a:t>
            </a:r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2800350" y="1328738"/>
          <a:ext cx="3543300" cy="420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4" name="ACD/3D" r:id="rId3" imgW="3543795" imgH="4200000" progId="">
                  <p:embed/>
                </p:oleObj>
              </mc:Choice>
              <mc:Fallback>
                <p:oleObj name="ACD/3D" r:id="rId3" imgW="3543795" imgH="4200000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50" y="1328738"/>
                        <a:ext cx="3543300" cy="4200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1" name="Object 5"/>
          <p:cNvGraphicFramePr>
            <a:graphicFrameLocks noChangeAspect="1"/>
          </p:cNvGraphicFramePr>
          <p:nvPr/>
        </p:nvGraphicFramePr>
        <p:xfrm>
          <a:off x="1371600" y="2800350"/>
          <a:ext cx="6361113" cy="2914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5" name="ACD/3D" r:id="rId5" imgW="6361905" imgH="2914286" progId="">
                  <p:embed/>
                </p:oleObj>
              </mc:Choice>
              <mc:Fallback>
                <p:oleObj name="ACD/3D" r:id="rId5" imgW="6361905" imgH="2914286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800350"/>
                        <a:ext cx="6361113" cy="29146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5302" name="Object 6" descr="Parchment"/>
          <p:cNvGraphicFramePr>
            <a:graphicFrameLocks noGrp="1" noChangeAspect="1"/>
          </p:cNvGraphicFramePr>
          <p:nvPr>
            <p:ph sz="half" idx="2"/>
          </p:nvPr>
        </p:nvGraphicFramePr>
        <p:xfrm>
          <a:off x="6477000" y="4210050"/>
          <a:ext cx="2332038" cy="204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896" name="ChemSketch" r:id="rId7" imgW="1569600" imgH="1374480" progId="">
                  <p:embed/>
                </p:oleObj>
              </mc:Choice>
              <mc:Fallback>
                <p:oleObj name="ChemSketch" r:id="rId7" imgW="1569600" imgH="1374480" progId="">
                  <p:embed/>
                  <p:pic>
                    <p:nvPicPr>
                      <p:cNvPr id="0" name="Object 6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4210050"/>
                        <a:ext cx="2332038" cy="2041525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55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9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Polystyrene</a:t>
            </a:r>
          </a:p>
        </p:txBody>
      </p:sp>
      <p:graphicFrame>
        <p:nvGraphicFramePr>
          <p:cNvPr id="35842" name="Object 3"/>
          <p:cNvGraphicFramePr>
            <a:graphicFrameLocks noChangeAspect="1"/>
          </p:cNvGraphicFramePr>
          <p:nvPr/>
        </p:nvGraphicFramePr>
        <p:xfrm>
          <a:off x="1352550" y="1638300"/>
          <a:ext cx="6440488" cy="358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6" name="ACD/3D" r:id="rId3" imgW="6439799" imgH="3580952" progId="">
                  <p:embed/>
                </p:oleObj>
              </mc:Choice>
              <mc:Fallback>
                <p:oleObj name="ACD/3D" r:id="rId3" imgW="6439799" imgH="3580952" progId="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52550" y="1638300"/>
                        <a:ext cx="6440488" cy="3581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594620" y="5432931"/>
            <a:ext cx="62065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Non-crystalline (pendant group interference)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623266" y="6024919"/>
            <a:ext cx="50939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3366FF"/>
                </a:solidFill>
              </a:rPr>
              <a:t>So what is “crystalline polystyrene”?</a:t>
            </a:r>
            <a:endParaRPr lang="en-US" sz="2400" dirty="0">
              <a:solidFill>
                <a:srgbClr val="3366FF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Polystyrene Properties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Brittle and Hard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Fair scratch resistance	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Very low price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Very easy to mold		</a:t>
            </a:r>
          </a:p>
        </p:txBody>
      </p:sp>
      <p:pic>
        <p:nvPicPr>
          <p:cNvPr id="36868" name="Picture 4" descr="ps plastic cu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2850" y="1295400"/>
            <a:ext cx="1808163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9" name="Picture 5" descr="ps blister pack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19688" y="3916363"/>
            <a:ext cx="2743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Properties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Clear but yellows and embrittles</a:t>
            </a:r>
          </a:p>
        </p:txBody>
      </p:sp>
      <p:pic>
        <p:nvPicPr>
          <p:cNvPr id="3891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5388" y="2814638"/>
            <a:ext cx="317500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20788" y="2811463"/>
            <a:ext cx="3273425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Properties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Modified for toughness</a:t>
            </a:r>
          </a:p>
          <a:p>
            <a:pPr lvl="1" eaLnBrk="1" hangingPunct="1">
              <a:defRPr/>
            </a:pPr>
            <a:r>
              <a:rPr lang="en-US" dirty="0"/>
              <a:t>Impact </a:t>
            </a:r>
            <a:r>
              <a:rPr lang="en-US" dirty="0" smtClean="0"/>
              <a:t>polystyrene contains rubber </a:t>
            </a:r>
          </a:p>
          <a:p>
            <a:pPr lvl="1" eaLnBrk="1" hangingPunct="1">
              <a:buFont typeface="Wingdings" charset="2"/>
              <a:buNone/>
              <a:defRPr/>
            </a:pPr>
            <a:endParaRPr lang="en-US" dirty="0"/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6875" y="3360738"/>
            <a:ext cx="2424113" cy="2424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10013" y="2725738"/>
            <a:ext cx="5095875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PS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mtClean="0">
                <a:ea typeface="+mn-ea"/>
              </a:rPr>
              <a:t>Foam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smtClean="0"/>
              <a:t>expanded</a:t>
            </a:r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>
          <a:blip r:embed="rId2"/>
          <a:srcRect l="20000" t="11667" r="8749"/>
          <a:stretch>
            <a:fillRect/>
          </a:stretch>
        </p:blipFill>
        <p:spPr bwMode="auto">
          <a:xfrm>
            <a:off x="3276600" y="1524000"/>
            <a:ext cx="43434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743200"/>
            <a:ext cx="2381250" cy="353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j-ea"/>
              </a:rPr>
              <a:t>Copolymers, Alloys and Blends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>
                <a:ea typeface="+mn-ea"/>
              </a:rPr>
              <a:t>Mixing monomers = copolymer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Mixing polymers or a polymer with a monomer (one phase) = alloy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b="1" dirty="0" smtClean="0"/>
              <a:t>Mixing polymers (multi-phase) = blend</a:t>
            </a:r>
            <a:endParaRPr lang="en-US" dirty="0" smtClean="0"/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dirty="0" smtClean="0">
                <a:ea typeface="+mn-ea"/>
              </a:rPr>
              <a:t>Can be copolymers, alloys or blends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HIPS (rubber added)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SAN</a:t>
            </a:r>
          </a:p>
          <a:p>
            <a:pPr lvl="1" eaLnBrk="1" hangingPunct="1">
              <a:buFont typeface="Wingdings" pitchFamily="2" charset="2"/>
              <a:buChar char="n"/>
              <a:defRPr/>
            </a:pPr>
            <a:r>
              <a:rPr lang="en-US" dirty="0" smtClean="0"/>
              <a:t>ABS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6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6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2895600" y="1219200"/>
            <a:ext cx="6096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Poly</a:t>
            </a:r>
            <a:r>
              <a:rPr lang="en-US" sz="6000">
                <a:latin typeface="Arial" charset="0"/>
              </a:rPr>
              <a:t>B</a:t>
            </a:r>
            <a:r>
              <a:rPr lang="en-US" sz="4400">
                <a:latin typeface="Arial" charset="0"/>
              </a:rPr>
              <a:t>utadiene Rubber</a:t>
            </a: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5562600" y="5486400"/>
            <a:ext cx="45720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Poly</a:t>
            </a:r>
            <a:r>
              <a:rPr lang="en-US" sz="6000">
                <a:latin typeface="Arial" charset="0"/>
              </a:rPr>
              <a:t>S</a:t>
            </a:r>
            <a:r>
              <a:rPr lang="en-US" sz="4400">
                <a:latin typeface="Arial" charset="0"/>
              </a:rPr>
              <a:t>tyrene</a:t>
            </a:r>
          </a:p>
        </p:txBody>
      </p:sp>
      <p:sp>
        <p:nvSpPr>
          <p:cNvPr id="63492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ABS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2438400" y="2209800"/>
            <a:ext cx="3886200" cy="3581400"/>
            <a:chOff x="1536" y="1056"/>
            <a:chExt cx="2448" cy="2256"/>
          </a:xfrm>
        </p:grpSpPr>
        <p:sp>
          <p:nvSpPr>
            <p:cNvPr id="41999" name="Line 6"/>
            <p:cNvSpPr>
              <a:spLocks noChangeShapeType="1"/>
            </p:cNvSpPr>
            <p:nvPr/>
          </p:nvSpPr>
          <p:spPr bwMode="auto">
            <a:xfrm flipV="1">
              <a:off x="1536" y="1056"/>
              <a:ext cx="1248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0" name="Line 7"/>
            <p:cNvSpPr>
              <a:spLocks noChangeShapeType="1"/>
            </p:cNvSpPr>
            <p:nvPr/>
          </p:nvSpPr>
          <p:spPr bwMode="auto">
            <a:xfrm>
              <a:off x="2784" y="1056"/>
              <a:ext cx="1200" cy="22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2001" name="Line 8"/>
            <p:cNvSpPr>
              <a:spLocks noChangeShapeType="1"/>
            </p:cNvSpPr>
            <p:nvPr/>
          </p:nvSpPr>
          <p:spPr bwMode="auto">
            <a:xfrm>
              <a:off x="1536" y="3312"/>
              <a:ext cx="24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63497" name="Text Box 9"/>
          <p:cNvSpPr txBox="1">
            <a:spLocks noChangeArrowheads="1"/>
          </p:cNvSpPr>
          <p:nvPr/>
        </p:nvSpPr>
        <p:spPr bwMode="auto">
          <a:xfrm>
            <a:off x="1371600" y="5638800"/>
            <a:ext cx="99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A</a:t>
            </a:r>
          </a:p>
        </p:txBody>
      </p:sp>
      <p:sp>
        <p:nvSpPr>
          <p:cNvPr id="63498" name="Text Box 10"/>
          <p:cNvSpPr txBox="1">
            <a:spLocks noChangeArrowheads="1"/>
          </p:cNvSpPr>
          <p:nvPr/>
        </p:nvSpPr>
        <p:spPr bwMode="auto">
          <a:xfrm>
            <a:off x="4038600" y="1371600"/>
            <a:ext cx="914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B</a:t>
            </a:r>
          </a:p>
        </p:txBody>
      </p:sp>
      <p:sp>
        <p:nvSpPr>
          <p:cNvPr id="63499" name="Text Box 11"/>
          <p:cNvSpPr txBox="1">
            <a:spLocks noChangeArrowheads="1"/>
          </p:cNvSpPr>
          <p:nvPr/>
        </p:nvSpPr>
        <p:spPr bwMode="auto">
          <a:xfrm>
            <a:off x="6705600" y="5638800"/>
            <a:ext cx="685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S</a:t>
            </a:r>
          </a:p>
        </p:txBody>
      </p:sp>
      <p:sp>
        <p:nvSpPr>
          <p:cNvPr id="63500" name="Text Box 12"/>
          <p:cNvSpPr txBox="1">
            <a:spLocks noChangeArrowheads="1"/>
          </p:cNvSpPr>
          <p:nvPr/>
        </p:nvSpPr>
        <p:spPr bwMode="auto">
          <a:xfrm>
            <a:off x="228600" y="5486400"/>
            <a:ext cx="449580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>
                <a:latin typeface="Arial" charset="0"/>
              </a:rPr>
              <a:t>Poly</a:t>
            </a:r>
            <a:r>
              <a:rPr lang="en-US" sz="6000">
                <a:latin typeface="Arial" charset="0"/>
              </a:rPr>
              <a:t>A</a:t>
            </a:r>
            <a:r>
              <a:rPr lang="en-US" sz="4400">
                <a:latin typeface="Arial" charset="0"/>
              </a:rPr>
              <a:t>crylonitrile</a:t>
            </a:r>
          </a:p>
        </p:txBody>
      </p:sp>
      <p:sp>
        <p:nvSpPr>
          <p:cNvPr id="63501" name="Oval 13"/>
          <p:cNvSpPr>
            <a:spLocks noChangeArrowheads="1"/>
          </p:cNvSpPr>
          <p:nvPr/>
        </p:nvSpPr>
        <p:spPr bwMode="auto">
          <a:xfrm>
            <a:off x="3200400" y="49530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2" name="Oval 14"/>
          <p:cNvSpPr>
            <a:spLocks noChangeArrowheads="1"/>
          </p:cNvSpPr>
          <p:nvPr/>
        </p:nvSpPr>
        <p:spPr bwMode="auto">
          <a:xfrm>
            <a:off x="4876800" y="50292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3" name="Oval 15"/>
          <p:cNvSpPr>
            <a:spLocks noChangeArrowheads="1"/>
          </p:cNvSpPr>
          <p:nvPr/>
        </p:nvSpPr>
        <p:spPr bwMode="auto">
          <a:xfrm>
            <a:off x="4114800" y="3581400"/>
            <a:ext cx="685800" cy="3810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3504" name="Text Box 16"/>
          <p:cNvSpPr txBox="1">
            <a:spLocks noChangeArrowheads="1"/>
          </p:cNvSpPr>
          <p:nvPr/>
        </p:nvSpPr>
        <p:spPr bwMode="auto">
          <a:xfrm>
            <a:off x="1066800" y="2819400"/>
            <a:ext cx="22098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latin typeface="Arial" charset="0"/>
              </a:rPr>
              <a:t>Properties of the ABS dependant on the mix ratio</a:t>
            </a:r>
          </a:p>
        </p:txBody>
      </p:sp>
      <p:sp>
        <p:nvSpPr>
          <p:cNvPr id="41998" name="Text Box 17"/>
          <p:cNvSpPr txBox="1">
            <a:spLocks noChangeArrowheads="1"/>
          </p:cNvSpPr>
          <p:nvPr/>
        </p:nvSpPr>
        <p:spPr bwMode="auto">
          <a:xfrm>
            <a:off x="5638800" y="2743200"/>
            <a:ext cx="27432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latin typeface="Arial" charset="0"/>
              </a:rPr>
              <a:t>Alloys can acquire the properties of their component parts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/>
      <p:bldP spid="63497" grpId="0"/>
      <p:bldP spid="63497" grpId="1"/>
      <p:bldP spid="63498" grpId="0"/>
      <p:bldP spid="63498" grpId="1"/>
      <p:bldP spid="63499" grpId="0"/>
      <p:bldP spid="63499" grpId="1"/>
      <p:bldP spid="63500" grpId="0"/>
      <p:bldP spid="63501" grpId="0" animBg="1"/>
      <p:bldP spid="63501" grpId="1" animBg="1"/>
      <p:bldP spid="63502" grpId="0" animBg="1"/>
      <p:bldP spid="63503" grpId="0" animBg="1"/>
      <p:bldP spid="63503" grpId="1" animBg="1"/>
      <p:bldP spid="63504" grpId="0"/>
      <p:bldP spid="4199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ABS</a:t>
            </a:r>
          </a:p>
        </p:txBody>
      </p:sp>
      <p:pic>
        <p:nvPicPr>
          <p:cNvPr id="43011" name="Picture 4" descr="ABS tabl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8025" y="1233488"/>
            <a:ext cx="2659063" cy="2198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2" name="Picture 5" descr="ABS Carrying Case ABS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32388" y="1844675"/>
            <a:ext cx="3198812" cy="1852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6" descr="abs dwv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9925" y="4137025"/>
            <a:ext cx="3122613" cy="2433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4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94288" y="4281488"/>
            <a:ext cx="33337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Polyethylene (PE)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Mer unit</a:t>
            </a:r>
          </a:p>
          <a:p>
            <a:pPr eaLnBrk="1" hangingPunct="1">
              <a:buFont typeface="Wingdings" pitchFamily="2" charset="2"/>
              <a:buChar char="n"/>
              <a:defRPr/>
            </a:pPr>
            <a:r>
              <a:rPr lang="en-US" sz="2800" smtClean="0">
                <a:ea typeface="+mn-ea"/>
              </a:rPr>
              <a:t>Polymer chain</a:t>
            </a:r>
          </a:p>
        </p:txBody>
      </p:sp>
      <p:graphicFrame>
        <p:nvGraphicFramePr>
          <p:cNvPr id="38916" name="Object 4"/>
          <p:cNvGraphicFramePr>
            <a:graphicFrameLocks noChangeAspect="1"/>
          </p:cNvGraphicFramePr>
          <p:nvPr/>
        </p:nvGraphicFramePr>
        <p:xfrm>
          <a:off x="2971800" y="2124075"/>
          <a:ext cx="3200400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6" name="ACD/3D" r:id="rId3" imgW="3200000" imgH="2610214" progId="">
                  <p:embed/>
                </p:oleObj>
              </mc:Choice>
              <mc:Fallback>
                <p:oleObj name="ACD/3D" r:id="rId3" imgW="3200000" imgH="261021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24075"/>
                        <a:ext cx="3200400" cy="2609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7" name="Object 5"/>
          <p:cNvGraphicFramePr>
            <a:graphicFrameLocks noChangeAspect="1"/>
          </p:cNvGraphicFramePr>
          <p:nvPr/>
        </p:nvGraphicFramePr>
        <p:xfrm>
          <a:off x="857250" y="3028950"/>
          <a:ext cx="743108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7" name="ACD/3D" r:id="rId5" imgW="7430537" imgH="800212" progId="">
                  <p:embed/>
                </p:oleObj>
              </mc:Choice>
              <mc:Fallback>
                <p:oleObj name="ACD/3D" r:id="rId5" imgW="7430537" imgH="800212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7250" y="3028950"/>
                        <a:ext cx="7431088" cy="800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918" name="Object 6" descr="Parchment"/>
          <p:cNvGraphicFramePr>
            <a:graphicFrameLocks noGrp="1" noChangeAspect="1"/>
          </p:cNvGraphicFramePr>
          <p:nvPr>
            <p:ph sz="half" idx="2"/>
          </p:nvPr>
        </p:nvGraphicFramePr>
        <p:xfrm>
          <a:off x="6400800" y="4191000"/>
          <a:ext cx="2438400" cy="2176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8" name="ChemSketch" r:id="rId7" imgW="710280" imgH="633960" progId="">
                  <p:embed/>
                </p:oleObj>
              </mc:Choice>
              <mc:Fallback>
                <p:oleObj name="ChemSketch" r:id="rId7" imgW="710280" imgH="633960" progId="">
                  <p:embed/>
                  <p:pic>
                    <p:nvPicPr>
                      <p:cNvPr id="0" name="Object 6" descr="Parchment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4191000"/>
                        <a:ext cx="2438400" cy="2176463"/>
                      </a:xfrm>
                      <a:prstGeom prst="rect">
                        <a:avLst/>
                      </a:prstGeom>
                      <a:blipFill dpi="0" rotWithShape="0">
                        <a:blip r:embed="rId9"/>
                        <a:srcRect/>
                        <a:tile tx="0" ty="0" sx="100000" sy="100000" flip="none" algn="tl"/>
                      </a:blip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Thank You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Polyethylene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5854" y="1098623"/>
            <a:ext cx="8229600" cy="516575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LDPE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High Pressure/High Temperature processing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Branching, flexibility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HDPE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Ziegler-Natta catalyst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Little branching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Highly crystalline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/>
              <a:t>LLDPE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/>
              <a:t>“Copolymer”—side chains prevent </a:t>
            </a:r>
            <a:r>
              <a:rPr lang="en-US" sz="2000" dirty="0" err="1"/>
              <a:t>crystalization</a:t>
            </a:r>
            <a:endParaRPr lang="en-US" sz="2000" dirty="0"/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sz="2000" dirty="0" smtClean="0"/>
              <a:t>Improved </a:t>
            </a:r>
            <a:r>
              <a:rPr lang="en-US" sz="2000" dirty="0"/>
              <a:t>toughness, strength, ESCR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smtClean="0"/>
              <a:t>UHMWPE</a:t>
            </a:r>
          </a:p>
          <a:p>
            <a:pPr lvl="1">
              <a:lnSpc>
                <a:spcPct val="90000"/>
              </a:lnSpc>
              <a:defRPr/>
            </a:pPr>
            <a:r>
              <a:rPr lang="en-US" sz="2000" dirty="0" smtClean="0"/>
              <a:t>Not melt </a:t>
            </a:r>
            <a:r>
              <a:rPr lang="en-US" sz="2000" dirty="0" err="1" smtClean="0"/>
              <a:t>processable</a:t>
            </a:r>
            <a:endParaRPr lang="en-US" sz="20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US" sz="2400" dirty="0" err="1"/>
              <a:t>Crosslinked</a:t>
            </a:r>
            <a:r>
              <a:rPr lang="en-US" sz="2400" dirty="0"/>
              <a:t> </a:t>
            </a:r>
            <a:r>
              <a:rPr lang="en-US" sz="2400" dirty="0" smtClean="0"/>
              <a:t>PE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1200" y="928451"/>
            <a:ext cx="1614156" cy="161415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80491" y="2326465"/>
            <a:ext cx="2050899" cy="153817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959" y="3405481"/>
            <a:ext cx="1327285" cy="16849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7208" y="4727631"/>
            <a:ext cx="1562003" cy="11165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6617" y="5411890"/>
            <a:ext cx="1928147" cy="14461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Polyethylene processes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000" u="sng"/>
              <a:t>High Pressure Process (LDPE)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Pressures around 350 MPa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Temp. 300</a:t>
            </a:r>
            <a:r>
              <a:rPr lang="he-IL" sz="1600" baseline="30000"/>
              <a:t>ס</a:t>
            </a:r>
            <a:r>
              <a:rPr lang="en-US" sz="1600" baseline="30000"/>
              <a:t> </a:t>
            </a:r>
            <a:r>
              <a:rPr lang="en-US" sz="1600"/>
              <a:t>C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Long construction lead time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Mammoth space requirements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Huge capital outlay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High energy demands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Limited to low density polyethylene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Costly and complex maintenance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Production rates vary with PE grade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Meets environmental requirements with difficulty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Rapidly inflating operating costs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Limited catalyst system choice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Catalyst removal required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/>
              <a:t>Acceptable resin properties</a:t>
            </a: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2000" u="sng" dirty="0"/>
              <a:t>Low Pressure Process (LLDPE)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Pressures around 3 </a:t>
            </a:r>
            <a:r>
              <a:rPr lang="en-US" sz="1600" dirty="0" err="1"/>
              <a:t>MPa</a:t>
            </a: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Temp. 100</a:t>
            </a:r>
            <a:r>
              <a:rPr lang="he-IL" sz="1600" baseline="30000" dirty="0"/>
              <a:t>ס</a:t>
            </a:r>
            <a:r>
              <a:rPr lang="en-US" sz="1600" baseline="30000" dirty="0"/>
              <a:t> </a:t>
            </a:r>
            <a:r>
              <a:rPr lang="en-US" sz="1600" dirty="0"/>
              <a:t>C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Reduced const. lead time by 8-12 months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Occupies 1/10 the space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Capital outlay reduced by 50%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Reduced energy demands by 75%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Produces both HDPE and LLDPE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Easy to maintain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Same production rate for all resin grades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Environmental pollution minimal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endParaRPr lang="en-US" sz="1600" dirty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/>
              <a:t>Operating costs reduced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 smtClean="0"/>
              <a:t>Several available catalysts</a:t>
            </a:r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 smtClean="0"/>
              <a:t>Catalyst </a:t>
            </a:r>
            <a:r>
              <a:rPr lang="en-US" sz="1600" dirty="0"/>
              <a:t>removal not needed</a:t>
            </a:r>
            <a:endParaRPr lang="en-US" sz="1600" dirty="0" smtClean="0"/>
          </a:p>
          <a:p>
            <a:pPr eaLnBrk="1" hangingPunct="1">
              <a:lnSpc>
                <a:spcPct val="80000"/>
              </a:lnSpc>
              <a:buFont typeface="Wingdings" charset="2"/>
              <a:buNone/>
              <a:defRPr/>
            </a:pPr>
            <a:r>
              <a:rPr lang="en-US" sz="1600" dirty="0" smtClean="0"/>
              <a:t>Superior </a:t>
            </a:r>
            <a:r>
              <a:rPr lang="en-US" sz="1600" dirty="0"/>
              <a:t>resin properties</a:t>
            </a:r>
            <a:endParaRPr lang="he-IL" sz="1600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Polyethylene Properties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76297" y="1304206"/>
            <a:ext cx="8229600" cy="5257800"/>
          </a:xfrm>
        </p:spPr>
        <p:txBody>
          <a:bodyPr/>
          <a:lstStyle/>
          <a:p>
            <a:r>
              <a:rPr lang="en-US" dirty="0" smtClean="0"/>
              <a:t>Relatively soft, flexible and waxy like</a:t>
            </a:r>
          </a:p>
          <a:p>
            <a:pPr lvl="1"/>
            <a:r>
              <a:rPr lang="en-US" dirty="0" smtClean="0"/>
              <a:t>Relatively low strength and stiffness</a:t>
            </a:r>
          </a:p>
          <a:p>
            <a:r>
              <a:rPr lang="en-US" dirty="0" smtClean="0"/>
              <a:t>High elongation (but not elastomeric)</a:t>
            </a:r>
          </a:p>
          <a:p>
            <a:r>
              <a:rPr lang="en-US" dirty="0" smtClean="0"/>
              <a:t>Easy to mold/extrude</a:t>
            </a:r>
          </a:p>
          <a:p>
            <a:r>
              <a:rPr lang="en-US" dirty="0" smtClean="0"/>
              <a:t>Easy to recycle</a:t>
            </a:r>
          </a:p>
          <a:p>
            <a:r>
              <a:rPr lang="en-US" dirty="0" smtClean="0"/>
              <a:t>Low surface energy (difficult to bond to)</a:t>
            </a:r>
          </a:p>
          <a:p>
            <a:r>
              <a:rPr lang="en-US" dirty="0" smtClean="0"/>
              <a:t>Excellent insulation properties</a:t>
            </a:r>
          </a:p>
          <a:p>
            <a:r>
              <a:rPr lang="en-US" dirty="0" smtClean="0"/>
              <a:t>Excellent solvent resistance</a:t>
            </a:r>
          </a:p>
          <a:p>
            <a:r>
              <a:rPr lang="en-US" dirty="0" smtClean="0"/>
              <a:t>Low cost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749437" y="3479024"/>
            <a:ext cx="4119736" cy="3336288"/>
          </a:xfrm>
          <a:prstGeom prst="rect">
            <a:avLst/>
          </a:prstGeom>
          <a:solidFill>
            <a:srgbClr val="0000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Polyethylene Non-woven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4318000" cy="4525963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Different molecular weights of PE</a:t>
            </a:r>
          </a:p>
          <a:p>
            <a:pPr lvl="1">
              <a:defRPr/>
            </a:pPr>
            <a:r>
              <a:rPr lang="en-US" dirty="0" smtClean="0"/>
              <a:t>Different melting points</a:t>
            </a:r>
          </a:p>
          <a:p>
            <a:pPr lvl="1">
              <a:defRPr/>
            </a:pPr>
            <a:r>
              <a:rPr lang="en-US" dirty="0" smtClean="0"/>
              <a:t>Lay down in a mat</a:t>
            </a:r>
          </a:p>
          <a:p>
            <a:pPr lvl="1">
              <a:defRPr/>
            </a:pPr>
            <a:r>
              <a:rPr lang="en-US" dirty="0" smtClean="0"/>
              <a:t>Calendar at temperature between the melting points of the two materials</a:t>
            </a:r>
            <a:endParaRPr lang="en-US" dirty="0"/>
          </a:p>
        </p:txBody>
      </p:sp>
      <p:pic>
        <p:nvPicPr>
          <p:cNvPr id="20484" name="Picture 9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22350" y="3812293"/>
            <a:ext cx="3492500" cy="261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24513" y="1622425"/>
            <a:ext cx="2049462" cy="153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Polyethylene Copolymer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/>
              <a:t>Types of Copolymers</a:t>
            </a:r>
          </a:p>
          <a:p>
            <a:pPr lvl="1" eaLnBrk="1" hangingPunct="1">
              <a:defRPr/>
            </a:pPr>
            <a:r>
              <a:rPr lang="en-US"/>
              <a:t>Random</a:t>
            </a:r>
          </a:p>
          <a:p>
            <a:pPr lvl="1" eaLnBrk="1" hangingPunct="1">
              <a:defRPr/>
            </a:pPr>
            <a:r>
              <a:rPr lang="en-US"/>
              <a:t>Regular</a:t>
            </a:r>
          </a:p>
          <a:p>
            <a:pPr lvl="1" eaLnBrk="1" hangingPunct="1">
              <a:defRPr/>
            </a:pPr>
            <a:r>
              <a:rPr lang="en-US"/>
              <a:t>Segment/</a:t>
            </a:r>
          </a:p>
          <a:p>
            <a:pPr lvl="1" eaLnBrk="1" hangingPunct="1">
              <a:buFont typeface="Wingdings" charset="2"/>
              <a:buNone/>
              <a:defRPr/>
            </a:pPr>
            <a:r>
              <a:rPr lang="en-US"/>
              <a:t>block</a:t>
            </a:r>
          </a:p>
          <a:p>
            <a:pPr lvl="1" eaLnBrk="1" hangingPunct="1">
              <a:defRPr/>
            </a:pPr>
            <a:endParaRPr lang="en-US"/>
          </a:p>
          <a:p>
            <a:pPr lvl="1" eaLnBrk="1" hangingPunct="1">
              <a:defRPr/>
            </a:pPr>
            <a:r>
              <a:rPr lang="en-US"/>
              <a:t>Graft</a:t>
            </a:r>
          </a:p>
          <a:p>
            <a:pPr lvl="1" eaLnBrk="1" hangingPunct="1">
              <a:defRPr/>
            </a:pPr>
            <a:endParaRPr lang="en-US"/>
          </a:p>
        </p:txBody>
      </p:sp>
      <p:graphicFrame>
        <p:nvGraphicFramePr>
          <p:cNvPr id="43012" name="Object 4"/>
          <p:cNvGraphicFramePr>
            <a:graphicFrameLocks noChangeAspect="1"/>
          </p:cNvGraphicFramePr>
          <p:nvPr/>
        </p:nvGraphicFramePr>
        <p:xfrm>
          <a:off x="2971800" y="2133600"/>
          <a:ext cx="601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3" name="ACD/3D" r:id="rId3" imgW="7314286" imgH="533474" progId="">
                  <p:embed/>
                </p:oleObj>
              </mc:Choice>
              <mc:Fallback>
                <p:oleObj name="ACD/3D" r:id="rId3" imgW="7314286" imgH="533474" progId="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133600"/>
                        <a:ext cx="6019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3" name="Object 5"/>
          <p:cNvGraphicFramePr>
            <a:graphicFrameLocks noChangeAspect="1"/>
          </p:cNvGraphicFramePr>
          <p:nvPr/>
        </p:nvGraphicFramePr>
        <p:xfrm>
          <a:off x="2971800" y="2743200"/>
          <a:ext cx="6019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4" name="ACD/3D" r:id="rId5" imgW="7354327" imgH="495369" progId="">
                  <p:embed/>
                </p:oleObj>
              </mc:Choice>
              <mc:Fallback>
                <p:oleObj name="ACD/3D" r:id="rId5" imgW="7354327" imgH="495369" progId="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2743200"/>
                        <a:ext cx="6019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6"/>
          <p:cNvGraphicFramePr>
            <a:graphicFrameLocks noChangeAspect="1"/>
          </p:cNvGraphicFramePr>
          <p:nvPr/>
        </p:nvGraphicFramePr>
        <p:xfrm>
          <a:off x="2971800" y="3352800"/>
          <a:ext cx="601980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5" name="ACD/3D" r:id="rId7" imgW="7659169" imgH="380852" progId="">
                  <p:embed/>
                </p:oleObj>
              </mc:Choice>
              <mc:Fallback>
                <p:oleObj name="ACD/3D" r:id="rId7" imgW="7659169" imgH="380852" progId="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352800"/>
                        <a:ext cx="6019800" cy="533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5" name="Object 7"/>
          <p:cNvGraphicFramePr>
            <a:graphicFrameLocks noChangeAspect="1"/>
          </p:cNvGraphicFramePr>
          <p:nvPr/>
        </p:nvGraphicFramePr>
        <p:xfrm>
          <a:off x="2971800" y="3962400"/>
          <a:ext cx="6019800" cy="2847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6" name="ACD/3D" r:id="rId9" imgW="6780952" imgH="3247619" progId="">
                  <p:embed/>
                </p:oleObj>
              </mc:Choice>
              <mc:Fallback>
                <p:oleObj name="ACD/3D" r:id="rId9" imgW="6780952" imgH="3247619" progId="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0" y="3962400"/>
                        <a:ext cx="6019800" cy="2847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1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>
                <a:ea typeface="+mj-ea"/>
              </a:rPr>
              <a:t>Polyethylene Copolymers</a:t>
            </a:r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04943" y="1285110"/>
            <a:ext cx="8229600" cy="5026256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Ethylene/Vinyl Acetate (EVA)</a:t>
            </a:r>
          </a:p>
          <a:p>
            <a:pPr lvl="1" eaLnBrk="1" hangingPunct="1">
              <a:defRPr/>
            </a:pPr>
            <a:r>
              <a:rPr lang="en-US" dirty="0"/>
              <a:t>Glue, </a:t>
            </a:r>
            <a:r>
              <a:rPr lang="en-US" dirty="0" smtClean="0"/>
              <a:t>soft</a:t>
            </a:r>
          </a:p>
          <a:p>
            <a:pPr lvl="1" eaLnBrk="1" hangingPunct="1">
              <a:defRPr/>
            </a:pPr>
            <a:r>
              <a:rPr lang="en-US" dirty="0" smtClean="0"/>
              <a:t>EVA allows water softening</a:t>
            </a:r>
          </a:p>
          <a:p>
            <a:pPr eaLnBrk="1" hangingPunct="1">
              <a:defRPr/>
            </a:pPr>
            <a:r>
              <a:rPr lang="en-US" dirty="0" smtClean="0"/>
              <a:t>Ethylene/Acrylic Acid (EAA)</a:t>
            </a:r>
          </a:p>
          <a:p>
            <a:pPr lvl="1">
              <a:defRPr/>
            </a:pPr>
            <a:r>
              <a:rPr lang="en-US" dirty="0" smtClean="0"/>
              <a:t>Ionic </a:t>
            </a:r>
            <a:r>
              <a:rPr lang="en-US" dirty="0" err="1" smtClean="0"/>
              <a:t>crosslinks</a:t>
            </a:r>
            <a:r>
              <a:rPr lang="en-US" dirty="0" smtClean="0"/>
              <a:t> (broken with heat)</a:t>
            </a:r>
          </a:p>
          <a:p>
            <a:pPr lvl="1">
              <a:defRPr/>
            </a:pPr>
            <a:r>
              <a:rPr lang="en-US" dirty="0" smtClean="0"/>
              <a:t>Tougher, stronger</a:t>
            </a:r>
          </a:p>
          <a:p>
            <a:pPr lvl="1" eaLnBrk="1" hangingPunct="1">
              <a:defRPr/>
            </a:pPr>
            <a:r>
              <a:rPr lang="en-US" dirty="0" err="1"/>
              <a:t>Ionomer</a:t>
            </a:r>
            <a:r>
              <a:rPr lang="en-US" dirty="0"/>
              <a:t> (</a:t>
            </a:r>
            <a:r>
              <a:rPr lang="en-US" dirty="0" err="1"/>
              <a:t>Surlyn</a:t>
            </a:r>
            <a:r>
              <a:rPr lang="en-US" dirty="0"/>
              <a:t>)</a:t>
            </a:r>
          </a:p>
          <a:p>
            <a:pPr eaLnBrk="1" hangingPunct="1">
              <a:defRPr/>
            </a:pPr>
            <a:r>
              <a:rPr lang="en-US" dirty="0"/>
              <a:t>EPM (EPDM with butadiene)</a:t>
            </a:r>
          </a:p>
          <a:p>
            <a:pPr lvl="1" eaLnBrk="1" hangingPunct="1">
              <a:defRPr/>
            </a:pPr>
            <a:r>
              <a:rPr lang="en-US" dirty="0" smtClean="0"/>
              <a:t>Rubbery</a:t>
            </a:r>
          </a:p>
          <a:p>
            <a:pPr lvl="1" eaLnBrk="1" hangingPunct="1">
              <a:defRPr/>
            </a:pPr>
            <a:r>
              <a:rPr lang="en-US" dirty="0" err="1" smtClean="0"/>
              <a:t>Crosslinked</a:t>
            </a:r>
            <a:r>
              <a:rPr lang="en-US" dirty="0" smtClean="0"/>
              <a:t> lightly</a:t>
            </a:r>
          </a:p>
          <a:p>
            <a:pPr eaLnBrk="1" hangingPunct="1">
              <a:defRPr/>
            </a:pPr>
            <a:endParaRPr lang="en-US" dirty="0"/>
          </a:p>
        </p:txBody>
      </p:sp>
      <p:pic>
        <p:nvPicPr>
          <p:cNvPr id="44037" name="Picture 5" descr="golfgods-org-nike-golf-ball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62810" y="2507884"/>
            <a:ext cx="1381420" cy="185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4285" y="1280623"/>
            <a:ext cx="1489860" cy="148986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7882" y="4543704"/>
            <a:ext cx="2849365" cy="2137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6" grpId="0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663</Words>
  <Application>Microsoft Macintosh PowerPoint</Application>
  <PresentationFormat>On-screen Show (4:3)</PresentationFormat>
  <Paragraphs>181</Paragraphs>
  <Slides>30</Slides>
  <Notes>0</Notes>
  <HiddenSlides>0</HiddenSlides>
  <MMClips>1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3" baseType="lpstr">
      <vt:lpstr>Default Design</vt:lpstr>
      <vt:lpstr>ACD/3D</vt:lpstr>
      <vt:lpstr>ChemSketch</vt:lpstr>
      <vt:lpstr>Commodity Resins</vt:lpstr>
      <vt:lpstr>Commodity Plastics</vt:lpstr>
      <vt:lpstr>Polyethylene (PE)</vt:lpstr>
      <vt:lpstr>Polyethylene</vt:lpstr>
      <vt:lpstr>Polyethylene processes</vt:lpstr>
      <vt:lpstr>Polyethylene Properties</vt:lpstr>
      <vt:lpstr>Polyethylene Non-woven</vt:lpstr>
      <vt:lpstr>Polyethylene Copolymer</vt:lpstr>
      <vt:lpstr>Polyethylene Copolymers</vt:lpstr>
      <vt:lpstr>Forms of other polyolefins</vt:lpstr>
      <vt:lpstr>Polypropylene (PP)</vt:lpstr>
      <vt:lpstr>Polypropylene</vt:lpstr>
      <vt:lpstr>Stereoisomers of Polypropylene</vt:lpstr>
      <vt:lpstr>Polypropylene</vt:lpstr>
      <vt:lpstr>Polypropylene Properties</vt:lpstr>
      <vt:lpstr>Polypropylene</vt:lpstr>
      <vt:lpstr>Polyvinylchloride (PVC)</vt:lpstr>
      <vt:lpstr>PVC</vt:lpstr>
      <vt:lpstr>PVC</vt:lpstr>
      <vt:lpstr>PVC</vt:lpstr>
      <vt:lpstr>Polystyrene (PS)</vt:lpstr>
      <vt:lpstr>Polystyrene</vt:lpstr>
      <vt:lpstr>Polystyrene Properties</vt:lpstr>
      <vt:lpstr>Properties</vt:lpstr>
      <vt:lpstr>Properties</vt:lpstr>
      <vt:lpstr>PS</vt:lpstr>
      <vt:lpstr>Copolymers, Alloys and Blends</vt:lpstr>
      <vt:lpstr>ABS</vt:lpstr>
      <vt:lpstr>ABS</vt:lpstr>
      <vt:lpstr>Thank You</vt:lpstr>
    </vt:vector>
  </TitlesOfParts>
  <Company>BYU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Rethinking and Repositioning Engineering Technology</dc:title>
  <dc:creator>strongb</dc:creator>
  <cp:lastModifiedBy>Brent Strong</cp:lastModifiedBy>
  <cp:revision>31</cp:revision>
  <dcterms:created xsi:type="dcterms:W3CDTF">2011-02-07T22:14:57Z</dcterms:created>
  <dcterms:modified xsi:type="dcterms:W3CDTF">2012-02-02T01:11:55Z</dcterms:modified>
</cp:coreProperties>
</file>