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24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2" r:id="rId66"/>
    <p:sldId id="323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00CCFF"/>
    <a:srgbClr val="9933FF"/>
    <a:srgbClr val="990099"/>
    <a:srgbClr val="0066FF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-2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Relationship Id="rId2" Type="http://schemas.openxmlformats.org/officeDocument/2006/relationships/image" Target="../media/image4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Relationship Id="rId2" Type="http://schemas.openxmlformats.org/officeDocument/2006/relationships/image" Target="../media/image6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Relationship Id="rId2" Type="http://schemas.openxmlformats.org/officeDocument/2006/relationships/image" Target="../media/image6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Relationship Id="rId2" Type="http://schemas.openxmlformats.org/officeDocument/2006/relationships/image" Target="../media/image7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Relationship Id="rId2" Type="http://schemas.openxmlformats.org/officeDocument/2006/relationships/image" Target="../media/image8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Relationship Id="rId2" Type="http://schemas.openxmlformats.org/officeDocument/2006/relationships/image" Target="../media/image8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Relationship Id="rId2" Type="http://schemas.openxmlformats.org/officeDocument/2006/relationships/image" Target="../media/image9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Relationship Id="rId2" Type="http://schemas.openxmlformats.org/officeDocument/2006/relationships/image" Target="../media/image10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png"/><Relationship Id="rId1" Type="http://schemas.openxmlformats.org/officeDocument/2006/relationships/image" Target="../media/image18.wmf"/><Relationship Id="rId2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B67187-A8D2-C14A-A412-92A751816F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36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48AE60-661B-774E-AB71-3BED169DE0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1AC1B4-52CF-EB47-B743-9C05D24974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0476D2-AEFD-7A4E-B7DA-4B6069BF9F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431FB056-D7FD-344C-A6BA-CD3AC70BF8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AF6DC9A-2078-0F48-8C5A-9D71C5BC43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0EECD-0C7C-9442-8693-18A5B9952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DCD3D2-DC58-A848-91BE-3A4E477362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FF1708-45E8-BF42-AED0-E6E0189BF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8B82E3-17C2-8749-80D1-0C15AF3390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B901FB-E7A0-D745-B064-58CF2611F6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7D74892-EF39-C140-93C5-522994EF57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EA49F4-ABAA-614E-B88C-7814B7183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CE6F90-1D7C-4F41-86F8-668171FE3B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E3DC46-C1D6-7346-B61F-8BBF7E487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E86F07-8B16-5840-A5D5-AEA2C78562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4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6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8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9.png"/><Relationship Id="rId7" Type="http://schemas.openxmlformats.org/officeDocument/2006/relationships/oleObject" Target="../embeddings/oleObject11.bin"/><Relationship Id="rId8" Type="http://schemas.openxmlformats.org/officeDocument/2006/relationships/image" Target="../media/image20.w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2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2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4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5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33.w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3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40.w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4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43.w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44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50.w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51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9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60.w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61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67.w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68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76.w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77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81.w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82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88.w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89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92.w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93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100.wmf"/><Relationship Id="rId5" Type="http://schemas.openxmlformats.org/officeDocument/2006/relationships/oleObject" Target="../embeddings/oleObject38.bin"/><Relationship Id="rId6" Type="http://schemas.openxmlformats.org/officeDocument/2006/relationships/image" Target="../media/image101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2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4333" y="149225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ea typeface="+mj-ea"/>
              </a:rPr>
              <a:t>Engineering and High Performance </a:t>
            </a:r>
            <a:r>
              <a:rPr lang="en-US" dirty="0" smtClean="0">
                <a:solidFill>
                  <a:schemeClr val="tx1"/>
                </a:solidFill>
              </a:rPr>
              <a:t>Thermop</a:t>
            </a:r>
            <a:r>
              <a:rPr lang="en-US" dirty="0" smtClean="0">
                <a:solidFill>
                  <a:schemeClr val="tx1"/>
                </a:solidFill>
                <a:ea typeface="+mj-ea"/>
              </a:rPr>
              <a:t>lastics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2334" y="6307667"/>
            <a:ext cx="6400800" cy="55033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n-ea"/>
              </a:rPr>
              <a:t>MFG 355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563" y="2131187"/>
            <a:ext cx="3638021" cy="4191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77194" y="4190399"/>
            <a:ext cx="5624419" cy="1338333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Nylon 6/6 Monomer</a:t>
            </a:r>
          </a:p>
        </p:txBody>
      </p:sp>
      <p:graphicFrame>
        <p:nvGraphicFramePr>
          <p:cNvPr id="24578" name="Object 3"/>
          <p:cNvGraphicFramePr>
            <a:graphicFrameLocks noChangeAspect="1"/>
          </p:cNvGraphicFramePr>
          <p:nvPr/>
        </p:nvGraphicFramePr>
        <p:xfrm>
          <a:off x="1447800" y="1295400"/>
          <a:ext cx="6096000" cy="180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ChemSketch" r:id="rId3" imgW="3255120" imgH="963000" progId="">
                  <p:embed/>
                </p:oleObj>
              </mc:Choice>
              <mc:Fallback>
                <p:oleObj name="ChemSketch" r:id="rId3" imgW="3255120" imgH="9630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95400"/>
                        <a:ext cx="6096000" cy="180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676400" y="4572000"/>
          <a:ext cx="579278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ACD/3D" r:id="rId5" imgW="5792008" imgH="1905266" progId="">
                  <p:embed/>
                </p:oleObj>
              </mc:Choice>
              <mc:Fallback>
                <p:oleObj name="ACD/3D" r:id="rId5" imgW="5792008" imgH="190526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572000"/>
                        <a:ext cx="5792788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676400" y="3124200"/>
            <a:ext cx="5867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latin typeface="Arial" charset="0"/>
              </a:rPr>
              <a:t>Hexamethylenediamine</a:t>
            </a:r>
          </a:p>
          <a:p>
            <a:pPr algn="ctr"/>
            <a:r>
              <a:rPr lang="en-US" sz="4000">
                <a:latin typeface="Arial" charset="0"/>
              </a:rPr>
              <a:t>(6 carbons)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Nylon 6/6 Monomer</a:t>
            </a:r>
          </a:p>
        </p:txBody>
      </p:sp>
      <p:graphicFrame>
        <p:nvGraphicFramePr>
          <p:cNvPr id="25602" name="Object 3"/>
          <p:cNvGraphicFramePr>
            <a:graphicFrameLocks noChangeAspect="1"/>
          </p:cNvGraphicFramePr>
          <p:nvPr/>
        </p:nvGraphicFramePr>
        <p:xfrm>
          <a:off x="2057400" y="1447800"/>
          <a:ext cx="4687888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ChemSketch" r:id="rId3" imgW="2822400" imgH="993600" progId="">
                  <p:embed/>
                </p:oleObj>
              </mc:Choice>
              <mc:Fallback>
                <p:oleObj name="ChemSketch" r:id="rId3" imgW="2822400" imgH="9936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447800"/>
                        <a:ext cx="4687888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752600" y="4572000"/>
          <a:ext cx="54864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ACD/3D" r:id="rId5" imgW="5485714" imgH="2209524" progId="">
                  <p:embed/>
                </p:oleObj>
              </mc:Choice>
              <mc:Fallback>
                <p:oleObj name="ACD/3D" r:id="rId5" imgW="5485714" imgH="220952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572000"/>
                        <a:ext cx="54864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124200" y="3200400"/>
            <a:ext cx="27559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Arial" charset="0"/>
              </a:rPr>
              <a:t>Adipic Acid</a:t>
            </a:r>
          </a:p>
          <a:p>
            <a:r>
              <a:rPr lang="en-US" sz="4000">
                <a:latin typeface="Arial" charset="0"/>
              </a:rPr>
              <a:t>(6 carbons)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Nylon 6/6 Polymer</a:t>
            </a:r>
          </a:p>
        </p:txBody>
      </p:sp>
      <p:graphicFrame>
        <p:nvGraphicFramePr>
          <p:cNvPr id="26626" name="Object 3"/>
          <p:cNvGraphicFramePr>
            <a:graphicFrameLocks noChangeAspect="1"/>
          </p:cNvGraphicFramePr>
          <p:nvPr/>
        </p:nvGraphicFramePr>
        <p:xfrm>
          <a:off x="76200" y="1371600"/>
          <a:ext cx="8915400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7" name="ChemSketch" r:id="rId3" imgW="5830920" imgH="1356480" progId="">
                  <p:embed/>
                </p:oleObj>
              </mc:Choice>
              <mc:Fallback>
                <p:oleObj name="ChemSketch" r:id="rId3" imgW="5830920" imgH="13564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371600"/>
                        <a:ext cx="8915400" cy="207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76200" y="5019675"/>
          <a:ext cx="8991600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8" name="ACD/3D" r:id="rId5" imgW="6857143" imgH="1286055" progId="">
                  <p:embed/>
                </p:oleObj>
              </mc:Choice>
              <mc:Fallback>
                <p:oleObj name="ACD/3D" r:id="rId5" imgW="6857143" imgH="128605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5019675"/>
                        <a:ext cx="8991600" cy="168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5"/>
          <p:cNvGraphicFramePr>
            <a:graphicFrameLocks noChangeAspect="1"/>
          </p:cNvGraphicFramePr>
          <p:nvPr/>
        </p:nvGraphicFramePr>
        <p:xfrm>
          <a:off x="152400" y="3733800"/>
          <a:ext cx="6889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9" name="ChemSketch" r:id="rId7" imgW="475560" imgH="789480" progId="">
                  <p:embed/>
                </p:oleObj>
              </mc:Choice>
              <mc:Fallback>
                <p:oleObj name="ChemSketch" r:id="rId7" imgW="475560" imgH="7894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733800"/>
                        <a:ext cx="6889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6"/>
          <p:cNvGraphicFramePr>
            <a:graphicFrameLocks noChangeAspect="1"/>
          </p:cNvGraphicFramePr>
          <p:nvPr/>
        </p:nvGraphicFramePr>
        <p:xfrm>
          <a:off x="1371600" y="3657600"/>
          <a:ext cx="89535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0" name="ACD/3D" r:id="rId9" imgW="2324424" imgH="3315163" progId="">
                  <p:embed/>
                </p:oleObj>
              </mc:Choice>
              <mc:Fallback>
                <p:oleObj name="ACD/3D" r:id="rId9" imgW="2324424" imgH="3315163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657600"/>
                        <a:ext cx="895350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838200" y="3733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Water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810000" y="3869266"/>
            <a:ext cx="25114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Arial" charset="0"/>
              </a:rPr>
              <a:t>Amide group</a:t>
            </a:r>
            <a:endParaRPr lang="en-US" sz="3200" dirty="0"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487333" y="1684867"/>
            <a:ext cx="1041400" cy="2048933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37000" y="4834467"/>
            <a:ext cx="1735667" cy="2023533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4533901" y="3797301"/>
            <a:ext cx="296333" cy="50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4453467" y="4597400"/>
            <a:ext cx="313266" cy="76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Nylon 6 Monomer</a:t>
            </a:r>
          </a:p>
        </p:txBody>
      </p:sp>
      <p:graphicFrame>
        <p:nvGraphicFramePr>
          <p:cNvPr id="27650" name="Object 3"/>
          <p:cNvGraphicFramePr>
            <a:graphicFrameLocks noChangeAspect="1"/>
          </p:cNvGraphicFramePr>
          <p:nvPr/>
        </p:nvGraphicFramePr>
        <p:xfrm>
          <a:off x="762000" y="1295400"/>
          <a:ext cx="7315200" cy="234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ChemSketch" r:id="rId3" imgW="3483720" imgH="1115640" progId="">
                  <p:embed/>
                </p:oleObj>
              </mc:Choice>
              <mc:Fallback>
                <p:oleObj name="ChemSketch" r:id="rId3" imgW="3483720" imgH="11156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295400"/>
                        <a:ext cx="7315200" cy="234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524000" y="4800600"/>
          <a:ext cx="6021388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0" name="ACD/3D" r:id="rId5" imgW="6020640" imgH="1790476" progId="">
                  <p:embed/>
                </p:oleObj>
              </mc:Choice>
              <mc:Fallback>
                <p:oleObj name="ACD/3D" r:id="rId5" imgW="6020640" imgH="179047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800600"/>
                        <a:ext cx="6021388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04800" y="3581400"/>
            <a:ext cx="134784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rial" charset="0"/>
              </a:rPr>
              <a:t>Amine</a:t>
            </a:r>
          </a:p>
          <a:p>
            <a:r>
              <a:rPr lang="en-US" sz="3200" dirty="0">
                <a:latin typeface="Arial" charset="0"/>
              </a:rPr>
              <a:t>Group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891867" y="3928533"/>
            <a:ext cx="13252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rial" charset="0"/>
              </a:rPr>
              <a:t>Acid</a:t>
            </a:r>
          </a:p>
          <a:p>
            <a:r>
              <a:rPr lang="en-US" sz="3200" dirty="0">
                <a:latin typeface="Arial" charset="0"/>
              </a:rPr>
              <a:t>Group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68868" y="3225800"/>
            <a:ext cx="821266" cy="931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7200900" y="3856567"/>
            <a:ext cx="533400" cy="50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57200" y="1964267"/>
            <a:ext cx="1193800" cy="1227666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76533" y="1134533"/>
            <a:ext cx="1524000" cy="2692400"/>
          </a:xfrm>
          <a:prstGeom prst="ellipse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</a:rPr>
              <a:t>Nylon 6 Polymer</a:t>
            </a:r>
          </a:p>
        </p:txBody>
      </p:sp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609600" y="762000"/>
          <a:ext cx="8229600" cy="323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ChemSketch" r:id="rId3" imgW="5526000" imgH="2173320" progId="">
                  <p:embed/>
                </p:oleObj>
              </mc:Choice>
              <mc:Fallback>
                <p:oleObj name="ChemSketch" r:id="rId3" imgW="5526000" imgH="21733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762000"/>
                        <a:ext cx="8229600" cy="323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4"/>
          <p:cNvGraphicFramePr>
            <a:graphicFrameLocks noChangeAspect="1"/>
          </p:cNvGraphicFramePr>
          <p:nvPr/>
        </p:nvGraphicFramePr>
        <p:xfrm>
          <a:off x="1600200" y="4038600"/>
          <a:ext cx="6934200" cy="276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4" name="ACD/3D" r:id="rId5" imgW="4686954" imgH="1905266" progId="">
                  <p:embed/>
                </p:oleObj>
              </mc:Choice>
              <mc:Fallback>
                <p:oleObj name="ACD/3D" r:id="rId5" imgW="4686954" imgH="190526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038600"/>
                        <a:ext cx="6934200" cy="276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55533" y="2793999"/>
            <a:ext cx="150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Amide group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148666" y="2226734"/>
            <a:ext cx="855134" cy="4233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522133" y="651933"/>
            <a:ext cx="2209800" cy="1041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674533" y="3894788"/>
            <a:ext cx="2209800" cy="1041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4347635" y="3517901"/>
            <a:ext cx="626533" cy="59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Properties of Specific Nylon Types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666" y="1490133"/>
            <a:ext cx="8686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Nylon 6,6 – General</a:t>
            </a:r>
          </a:p>
          <a:p>
            <a:pPr eaLnBrk="1" hangingPunct="1">
              <a:defRPr/>
            </a:pPr>
            <a:r>
              <a:rPr lang="en-US" dirty="0"/>
              <a:t>Nylon 6 – Copycat</a:t>
            </a:r>
          </a:p>
          <a:p>
            <a:pPr eaLnBrk="1" hangingPunct="1">
              <a:defRPr/>
            </a:pPr>
            <a:r>
              <a:rPr lang="en-US" dirty="0"/>
              <a:t>Nylon 6,10 – Less water absorption</a:t>
            </a:r>
          </a:p>
          <a:p>
            <a:pPr eaLnBrk="1" hangingPunct="1">
              <a:defRPr/>
            </a:pPr>
            <a:r>
              <a:rPr lang="en-US" dirty="0"/>
              <a:t>Nylon 6,12 – Flexibility and less </a:t>
            </a:r>
            <a:r>
              <a:rPr lang="en-US" dirty="0" smtClean="0"/>
              <a:t>water (silky)</a:t>
            </a:r>
          </a:p>
          <a:p>
            <a:pPr eaLnBrk="1" hangingPunct="1">
              <a:defRPr/>
            </a:pPr>
            <a:r>
              <a:rPr lang="en-US" dirty="0"/>
              <a:t>Nylon 2,2 – Strength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192" y="1280879"/>
            <a:ext cx="1386905" cy="1475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906" y="4406400"/>
            <a:ext cx="2155679" cy="2155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Processing Nylon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64883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Injection molding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Shrinkage (crystallinity)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000" dirty="0" smtClean="0"/>
              <a:t>.</a:t>
            </a:r>
            <a:r>
              <a:rPr lang="en-US" sz="2000" dirty="0"/>
              <a:t>018 in/in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Dry it first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Extrusion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Low melt viscosity (process at temp just high enough to melt)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Be careful of </a:t>
            </a:r>
            <a:r>
              <a:rPr lang="en-US" sz="2400" dirty="0" smtClean="0"/>
              <a:t>decomposition (especially if not dried)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Fibers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Drawing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000" dirty="0"/>
              <a:t>Crystallization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000" dirty="0"/>
              <a:t>Orientation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53725"/>
          <a:stretch>
            <a:fillRect/>
          </a:stretch>
        </p:blipFill>
        <p:spPr>
          <a:xfrm>
            <a:off x="5325533" y="4631267"/>
            <a:ext cx="3302000" cy="1998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Nylon History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/>
              <a:t>Nature of polymer bonding not understood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/>
              <a:t>Carothers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/>
              <a:t>Di-functional monomers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/>
              <a:t>Polymers—1000 units long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Larger units—molecular still to eliminate water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/>
              <a:t>Control of melting point and length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Many combinations of polyesters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Trying polyamides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Settling on 6,6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/>
              <a:t>Carothers death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3 weeks after patents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/>
              <a:t>Tremendous success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6663"/>
          <a:stretch>
            <a:fillRect/>
          </a:stretch>
        </p:blipFill>
        <p:spPr>
          <a:xfrm>
            <a:off x="5393004" y="3900160"/>
            <a:ext cx="3574434" cy="288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Aramids</a:t>
            </a:r>
          </a:p>
        </p:txBody>
      </p:sp>
      <p:pic>
        <p:nvPicPr>
          <p:cNvPr id="32771" name="Picture 3" descr="aramid glov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362200"/>
            <a:ext cx="27527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aramid helm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24384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133600"/>
            <a:ext cx="26384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679575" y="1676400"/>
          <a:ext cx="5029200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3" name="ChemSketch" r:id="rId3" imgW="7397640" imgH="2322720" progId="">
                  <p:embed/>
                </p:oleObj>
              </mc:Choice>
              <mc:Fallback>
                <p:oleObj name="ChemSketch" r:id="rId3" imgW="7397640" imgH="23227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372" r="20642"/>
                      <a:stretch>
                        <a:fillRect/>
                      </a:stretch>
                    </p:blipFill>
                    <p:spPr bwMode="auto">
                      <a:xfrm>
                        <a:off x="1679575" y="1676400"/>
                        <a:ext cx="5029200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1524000" y="4419600"/>
          <a:ext cx="579120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name="ACD/3D" r:id="rId5" imgW="7314286" imgH="1486107" progId="">
                  <p:embed/>
                </p:oleObj>
              </mc:Choice>
              <mc:Fallback>
                <p:oleObj name="ACD/3D" r:id="rId5" imgW="7314286" imgH="148610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900" r="22922"/>
                      <a:stretch>
                        <a:fillRect/>
                      </a:stretch>
                    </p:blipFill>
                    <p:spPr bwMode="auto">
                      <a:xfrm>
                        <a:off x="1524000" y="4419600"/>
                        <a:ext cx="5791200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Aramids</a:t>
            </a:r>
          </a:p>
        </p:txBody>
      </p:sp>
      <p:sp>
        <p:nvSpPr>
          <p:cNvPr id="5" name="Oval 4"/>
          <p:cNvSpPr/>
          <p:nvPr/>
        </p:nvSpPr>
        <p:spPr>
          <a:xfrm>
            <a:off x="3886200" y="1879600"/>
            <a:ext cx="660400" cy="2048933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56200" y="1634067"/>
            <a:ext cx="150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Amide group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4538134" y="1818733"/>
            <a:ext cx="651933" cy="4503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621868" y="3268133"/>
            <a:ext cx="1007533" cy="6519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07200" y="3987800"/>
            <a:ext cx="212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else is aromatic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3124200" y="2929468"/>
            <a:ext cx="3479800" cy="1058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38600" y="4384000"/>
            <a:ext cx="821998" cy="2048933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13030" y="4072467"/>
            <a:ext cx="768772" cy="11097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Engineering/High Performance Thermoplastics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Replace metallic parts</a:t>
            </a:r>
          </a:p>
          <a:p>
            <a:pPr lvl="1" eaLnBrk="1" hangingPunct="1">
              <a:defRPr/>
            </a:pPr>
            <a:r>
              <a:rPr lang="en-US" sz="2400" dirty="0"/>
              <a:t>Strength and stiffness</a:t>
            </a:r>
          </a:p>
          <a:p>
            <a:pPr lvl="1" eaLnBrk="1" hangingPunct="1">
              <a:defRPr/>
            </a:pPr>
            <a:r>
              <a:rPr lang="en-US" sz="2400" dirty="0"/>
              <a:t>Retention of properties over range of temperatures</a:t>
            </a:r>
          </a:p>
          <a:p>
            <a:pPr lvl="1" eaLnBrk="1" hangingPunct="1">
              <a:defRPr/>
            </a:pPr>
            <a:r>
              <a:rPr lang="en-US" sz="2400" dirty="0"/>
              <a:t>Toughness to withstand incidental damage</a:t>
            </a:r>
          </a:p>
          <a:p>
            <a:pPr lvl="1" eaLnBrk="1" hangingPunct="1">
              <a:defRPr/>
            </a:pPr>
            <a:r>
              <a:rPr lang="en-US" sz="2400" dirty="0"/>
              <a:t>Dimensional stability</a:t>
            </a:r>
          </a:p>
          <a:p>
            <a:pPr lvl="2" eaLnBrk="1" hangingPunct="1">
              <a:defRPr/>
            </a:pPr>
            <a:r>
              <a:rPr lang="en-US" sz="2000" dirty="0"/>
              <a:t>Low creep</a:t>
            </a:r>
          </a:p>
          <a:p>
            <a:pPr lvl="2" eaLnBrk="1" hangingPunct="1">
              <a:defRPr/>
            </a:pPr>
            <a:r>
              <a:rPr lang="en-US" sz="2000" dirty="0"/>
              <a:t>Low CTE</a:t>
            </a:r>
          </a:p>
          <a:p>
            <a:pPr lvl="1" eaLnBrk="1" hangingPunct="1">
              <a:defRPr/>
            </a:pPr>
            <a:r>
              <a:rPr lang="en-US" sz="2400" dirty="0"/>
              <a:t>Withstand environmental factors (UV, O</a:t>
            </a:r>
            <a:r>
              <a:rPr lang="en-US" sz="2400" baseline="-25000" dirty="0"/>
              <a:t>2</a:t>
            </a:r>
            <a:r>
              <a:rPr lang="en-US" sz="2400" dirty="0"/>
              <a:t>, chemicals)</a:t>
            </a:r>
          </a:p>
          <a:p>
            <a:pPr lvl="1" eaLnBrk="1" hangingPunct="1">
              <a:defRPr/>
            </a:pPr>
            <a:r>
              <a:rPr lang="en-US" sz="2400" dirty="0"/>
              <a:t>Shaped </a:t>
            </a:r>
            <a:r>
              <a:rPr lang="en-US" sz="2400" dirty="0" smtClean="0"/>
              <a:t>easily compared to metals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Acetals or Polyoxymethylenes (POM)</a:t>
            </a:r>
          </a:p>
        </p:txBody>
      </p:sp>
      <p:pic>
        <p:nvPicPr>
          <p:cNvPr id="34819" name="Picture 3" descr="acetal bearnin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32766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acetal dent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0"/>
            <a:ext cx="259080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acetal gea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657600"/>
            <a:ext cx="22018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acetal medic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371600"/>
            <a:ext cx="22860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acetal whe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1981200"/>
            <a:ext cx="28956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8"/>
          <p:cNvSpPr>
            <a:spLocks noChangeArrowheads="1"/>
          </p:cNvSpPr>
          <p:nvPr/>
        </p:nvSpPr>
        <p:spPr bwMode="auto">
          <a:xfrm>
            <a:off x="3733800" y="1447800"/>
            <a:ext cx="4343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Acetals or Polyoxymethylenes (POM)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343400" y="1600200"/>
            <a:ext cx="3124200" cy="3021013"/>
            <a:chOff x="2016" y="1200"/>
            <a:chExt cx="1968" cy="1903"/>
          </a:xfrm>
        </p:grpSpPr>
        <p:graphicFrame>
          <p:nvGraphicFramePr>
            <p:cNvPr id="35843" name="Object 4"/>
            <p:cNvGraphicFramePr>
              <a:graphicFrameLocks noChangeAspect="1"/>
            </p:cNvGraphicFramePr>
            <p:nvPr/>
          </p:nvGraphicFramePr>
          <p:xfrm>
            <a:off x="2016" y="1200"/>
            <a:ext cx="1872" cy="1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1" name="ChemSketch" r:id="rId3" imgW="3246120" imgH="829080" progId="">
                    <p:embed/>
                  </p:oleObj>
                </mc:Choice>
                <mc:Fallback>
                  <p:oleObj name="ChemSketch" r:id="rId3" imgW="3246120" imgH="82908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9925" r="34961"/>
                        <a:stretch>
                          <a:fillRect/>
                        </a:stretch>
                      </p:blipFill>
                      <p:spPr bwMode="auto">
                        <a:xfrm>
                          <a:off x="2016" y="1200"/>
                          <a:ext cx="1872" cy="1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47" name="Text Box 5"/>
            <p:cNvSpPr txBox="1">
              <a:spLocks noChangeArrowheads="1"/>
            </p:cNvSpPr>
            <p:nvPr/>
          </p:nvSpPr>
          <p:spPr bwMode="auto">
            <a:xfrm>
              <a:off x="2160" y="1968"/>
              <a:ext cx="9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Arial" charset="0"/>
                </a:rPr>
                <a:t>(</a:t>
              </a:r>
            </a:p>
          </p:txBody>
        </p:sp>
        <p:sp>
          <p:nvSpPr>
            <p:cNvPr id="35848" name="Text Box 6"/>
            <p:cNvSpPr txBox="1">
              <a:spLocks noChangeArrowheads="1"/>
            </p:cNvSpPr>
            <p:nvPr/>
          </p:nvSpPr>
          <p:spPr bwMode="auto">
            <a:xfrm>
              <a:off x="3600" y="1977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Arial" charset="0"/>
                </a:rPr>
                <a:t>)</a:t>
              </a:r>
              <a:r>
                <a:rPr lang="en-US" baseline="-25000">
                  <a:latin typeface="Arial" charset="0"/>
                </a:rPr>
                <a:t>n</a:t>
              </a:r>
              <a:endParaRPr lang="en-US" sz="2800" baseline="-25000">
                <a:latin typeface="Arial" charset="0"/>
              </a:endParaRPr>
            </a:p>
          </p:txBody>
        </p:sp>
      </p:grpSp>
      <p:graphicFrame>
        <p:nvGraphicFramePr>
          <p:cNvPr id="35842" name="Object 7"/>
          <p:cNvGraphicFramePr>
            <a:graphicFrameLocks noChangeAspect="1"/>
          </p:cNvGraphicFramePr>
          <p:nvPr/>
        </p:nvGraphicFramePr>
        <p:xfrm>
          <a:off x="618067" y="1845733"/>
          <a:ext cx="2895600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2" name="ACD/3D" r:id="rId5" imgW="4038095" imgH="2685714" progId="">
                  <p:embed/>
                </p:oleObj>
              </mc:Choice>
              <mc:Fallback>
                <p:oleObj name="ACD/3D" r:id="rId5" imgW="4038095" imgH="2685714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208" r="15094"/>
                      <a:stretch>
                        <a:fillRect/>
                      </a:stretch>
                    </p:blipFill>
                    <p:spPr bwMode="auto">
                      <a:xfrm>
                        <a:off x="618067" y="1845733"/>
                        <a:ext cx="2895600" cy="268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a typeface="+mj-ea"/>
              </a:rPr>
              <a:t>Acetal</a:t>
            </a:r>
            <a:r>
              <a:rPr lang="en-US" sz="4000" dirty="0" smtClean="0">
                <a:ea typeface="+mj-ea"/>
              </a:rPr>
              <a:t> Family Characteristics</a:t>
            </a:r>
            <a:br>
              <a:rPr lang="en-US" sz="4000" dirty="0" smtClean="0">
                <a:ea typeface="+mj-ea"/>
              </a:rPr>
            </a:br>
            <a:r>
              <a:rPr lang="en-US" sz="2800" dirty="0" smtClean="0"/>
              <a:t>(compared to nylon 6/6)</a:t>
            </a:r>
            <a:endParaRPr lang="en-US" sz="4000" dirty="0" smtClean="0">
              <a:ea typeface="+mj-ea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Mechanical—do not </a:t>
            </a:r>
            <a:r>
              <a:rPr lang="en-US" sz="2800" dirty="0" err="1"/>
              <a:t>embrittle</a:t>
            </a:r>
            <a:r>
              <a:rPr lang="en-US" sz="2800" dirty="0"/>
              <a:t>, good impact strength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Moisture—very little (shower heads)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Chemical resistance—very high, resists stains, sensitive to strong acids and bases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Weathering—fair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Thermal—200</a:t>
            </a:r>
            <a:r>
              <a:rPr lang="en-US" sz="2800" baseline="30000" dirty="0"/>
              <a:t>o </a:t>
            </a:r>
            <a:r>
              <a:rPr lang="en-US" sz="2800" dirty="0"/>
              <a:t>F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Electrical—good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Machining—like cutting brass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Adhesion</a:t>
            </a:r>
            <a:r>
              <a:rPr lang="en-US" sz="2800" dirty="0" smtClean="0"/>
              <a:t>—not very good (epoxy glues needed)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Processing Acetals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Do not heat above 440</a:t>
            </a:r>
            <a:r>
              <a:rPr lang="en-US" baseline="30000" dirty="0" smtClean="0">
                <a:ea typeface="+mn-ea"/>
              </a:rPr>
              <a:t>o</a:t>
            </a:r>
            <a:r>
              <a:rPr lang="en-US" dirty="0" smtClean="0">
                <a:ea typeface="+mn-ea"/>
              </a:rPr>
              <a:t> F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Melt viscosity is not too dependant on temperature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Do not leave in barrel overnight 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/>
              <a:t>Startup heating</a:t>
            </a:r>
            <a:endParaRPr lang="en-US" dirty="0" smtClean="0"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5" y="4086633"/>
            <a:ext cx="3369733" cy="211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8"/>
          <p:cNvSpPr>
            <a:spLocks noChangeArrowheads="1"/>
          </p:cNvSpPr>
          <p:nvPr/>
        </p:nvSpPr>
        <p:spPr bwMode="auto">
          <a:xfrm>
            <a:off x="609600" y="1295400"/>
            <a:ext cx="7620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Acetal Copolymer</a:t>
            </a:r>
          </a:p>
        </p:txBody>
      </p:sp>
      <p:graphicFrame>
        <p:nvGraphicFramePr>
          <p:cNvPr id="38915" name="Object 4"/>
          <p:cNvGraphicFramePr>
            <a:graphicFrameLocks noChangeAspect="1"/>
          </p:cNvGraphicFramePr>
          <p:nvPr/>
        </p:nvGraphicFramePr>
        <p:xfrm>
          <a:off x="1219200" y="1752600"/>
          <a:ext cx="6705600" cy="250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4" name="ChemSketch" r:id="rId3" imgW="5961960" imgH="1880640" progId="">
                  <p:embed/>
                </p:oleObj>
              </mc:Choice>
              <mc:Fallback>
                <p:oleObj name="ChemSketch" r:id="rId3" imgW="5961960" imgH="18806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33" t="-3134" r="7047"/>
                      <a:stretch>
                        <a:fillRect/>
                      </a:stretch>
                    </p:blipFill>
                    <p:spPr bwMode="auto">
                      <a:xfrm>
                        <a:off x="1219200" y="1752600"/>
                        <a:ext cx="6705600" cy="250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Text Box 5"/>
          <p:cNvSpPr txBox="1">
            <a:spLocks noChangeArrowheads="1"/>
          </p:cNvSpPr>
          <p:nvPr/>
        </p:nvSpPr>
        <p:spPr bwMode="auto">
          <a:xfrm flipH="1">
            <a:off x="1295400" y="1600200"/>
            <a:ext cx="303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(</a:t>
            </a: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 flipV="1">
            <a:off x="7620000" y="3962400"/>
            <a:ext cx="303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(</a:t>
            </a:r>
          </a:p>
        </p:txBody>
      </p:sp>
      <p:sp>
        <p:nvSpPr>
          <p:cNvPr id="38920" name="Rectangle 7"/>
          <p:cNvSpPr>
            <a:spLocks noChangeArrowheads="1"/>
          </p:cNvSpPr>
          <p:nvPr/>
        </p:nvSpPr>
        <p:spPr bwMode="auto">
          <a:xfrm>
            <a:off x="77724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n</a:t>
            </a:r>
          </a:p>
        </p:txBody>
      </p:sp>
      <p:sp>
        <p:nvSpPr>
          <p:cNvPr id="9" name="Oval 8"/>
          <p:cNvSpPr/>
          <p:nvPr/>
        </p:nvSpPr>
        <p:spPr>
          <a:xfrm>
            <a:off x="3623732" y="2218267"/>
            <a:ext cx="2015067" cy="136313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1988" name="Object 3"/>
          <p:cNvGraphicFramePr>
            <a:graphicFrameLocks noChangeAspect="1"/>
          </p:cNvGraphicFramePr>
          <p:nvPr/>
        </p:nvGraphicFramePr>
        <p:xfrm>
          <a:off x="1490133" y="4518025"/>
          <a:ext cx="5181600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5" name="ACD/3D" r:id="rId5" imgW="4723810" imgH="1009791" progId="">
                  <p:embed/>
                </p:oleObj>
              </mc:Choice>
              <mc:Fallback>
                <p:oleObj name="ACD/3D" r:id="rId5" imgW="4723810" imgH="100979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175" r="20175"/>
                      <a:stretch>
                        <a:fillRect/>
                      </a:stretch>
                    </p:blipFill>
                    <p:spPr bwMode="auto">
                      <a:xfrm>
                        <a:off x="1490133" y="4518025"/>
                        <a:ext cx="5181600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3208865" y="4766733"/>
            <a:ext cx="2015067" cy="136313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51600" y="2370667"/>
            <a:ext cx="214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Prevents unzipping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9400" y="283105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</a:rPr>
              <a:t>Thermoplastic Polyesters (PET/PBT)</a:t>
            </a:r>
          </a:p>
        </p:txBody>
      </p:sp>
      <p:pic>
        <p:nvPicPr>
          <p:cNvPr id="39940" name="Picture 4" descr="pet bott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600200"/>
            <a:ext cx="330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pet fib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4196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pet photo fil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1600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259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3657600"/>
            <a:ext cx="1905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02467" y="4952999"/>
            <a:ext cx="3738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Third largest polymer in production</a:t>
            </a:r>
          </a:p>
          <a:p>
            <a:pPr algn="ctr"/>
            <a:r>
              <a:rPr lang="en-US" dirty="0" smtClean="0"/>
              <a:t>(behind PE and PP)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66" y="1920283"/>
            <a:ext cx="2362200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Thermoplastic Polyester General Family Characteristics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PET (compared to nylon 6/6)</a:t>
            </a:r>
          </a:p>
          <a:p>
            <a:pPr lvl="1" eaLnBrk="1" hangingPunct="1">
              <a:defRPr/>
            </a:pPr>
            <a:r>
              <a:rPr lang="en-US" dirty="0" smtClean="0"/>
              <a:t>Higher </a:t>
            </a:r>
            <a:r>
              <a:rPr lang="en-US" dirty="0"/>
              <a:t>mechanical stiffness</a:t>
            </a:r>
          </a:p>
          <a:p>
            <a:pPr lvl="1" eaLnBrk="1" hangingPunct="1">
              <a:defRPr/>
            </a:pPr>
            <a:r>
              <a:rPr lang="en-US" dirty="0"/>
              <a:t>Strength by orienting chains not by H-bonding</a:t>
            </a:r>
          </a:p>
          <a:p>
            <a:pPr lvl="1" eaLnBrk="1" hangingPunct="1">
              <a:defRPr/>
            </a:pPr>
            <a:r>
              <a:rPr lang="en-US" dirty="0"/>
              <a:t>Get 50% crystallinity </a:t>
            </a:r>
            <a:endParaRPr lang="en-US" dirty="0" smtClean="0"/>
          </a:p>
          <a:p>
            <a:pPr lvl="2" eaLnBrk="1" hangingPunct="1">
              <a:defRPr/>
            </a:pPr>
            <a:r>
              <a:rPr lang="en-US" dirty="0"/>
              <a:t>F</a:t>
            </a:r>
            <a:r>
              <a:rPr lang="en-US" dirty="0" smtClean="0"/>
              <a:t>orced </a:t>
            </a:r>
            <a:r>
              <a:rPr lang="en-US" dirty="0"/>
              <a:t>by mechanical </a:t>
            </a:r>
            <a:r>
              <a:rPr lang="en-US" dirty="0" smtClean="0"/>
              <a:t>stretching</a:t>
            </a:r>
          </a:p>
          <a:p>
            <a:pPr lvl="2" eaLnBrk="1" hangingPunct="1">
              <a:defRPr/>
            </a:pPr>
            <a:r>
              <a:rPr lang="en-US" dirty="0" smtClean="0"/>
              <a:t>Clear because crystalline structures are &lt;500nm</a:t>
            </a:r>
          </a:p>
          <a:p>
            <a:pPr eaLnBrk="1" hangingPunct="1">
              <a:defRPr/>
            </a:pPr>
            <a:r>
              <a:rPr lang="en-US" dirty="0"/>
              <a:t>PBT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Crystallizes </a:t>
            </a:r>
            <a:r>
              <a:rPr lang="en-US" dirty="0"/>
              <a:t>rapidly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/>
              <a:t>P</a:t>
            </a:r>
            <a:r>
              <a:rPr lang="en-US" dirty="0" smtClean="0"/>
              <a:t>rocesses </a:t>
            </a:r>
            <a:r>
              <a:rPr lang="en-US" dirty="0"/>
              <a:t>faster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/>
              <a:t>L</a:t>
            </a:r>
            <a:r>
              <a:rPr lang="en-US" dirty="0" smtClean="0"/>
              <a:t>ower </a:t>
            </a:r>
            <a:r>
              <a:rPr lang="en-US" dirty="0"/>
              <a:t>overall properties</a:t>
            </a:r>
          </a:p>
          <a:p>
            <a:pPr lvl="1"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7"/>
          <p:cNvSpPr>
            <a:spLocks noChangeArrowheads="1"/>
          </p:cNvSpPr>
          <p:nvPr/>
        </p:nvSpPr>
        <p:spPr bwMode="auto">
          <a:xfrm>
            <a:off x="482600" y="990600"/>
            <a:ext cx="8458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9333" y="152400"/>
            <a:ext cx="8517467" cy="10969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</a:rPr>
              <a:t>Thermoplastic Polyesters (PET/PBT)</a:t>
            </a:r>
          </a:p>
        </p:txBody>
      </p:sp>
      <p:graphicFrame>
        <p:nvGraphicFramePr>
          <p:cNvPr id="41986" name="Object 3"/>
          <p:cNvGraphicFramePr>
            <a:graphicFrameLocks noChangeAspect="1"/>
          </p:cNvGraphicFramePr>
          <p:nvPr/>
        </p:nvGraphicFramePr>
        <p:xfrm>
          <a:off x="2057400" y="1363134"/>
          <a:ext cx="6553200" cy="4850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5" name="ChemSketch" r:id="rId3" imgW="4916520" imgH="2880360" progId="">
                  <p:embed/>
                </p:oleObj>
              </mc:Choice>
              <mc:Fallback>
                <p:oleObj name="ChemSketch" r:id="rId3" imgW="4916520" imgH="288036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067" t="2452" r="13179" b="24545"/>
                      <a:stretch>
                        <a:fillRect/>
                      </a:stretch>
                    </p:blipFill>
                    <p:spPr bwMode="auto">
                      <a:xfrm>
                        <a:off x="2057400" y="1363134"/>
                        <a:ext cx="6553200" cy="4850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2133600" y="1735667"/>
            <a:ext cx="303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rial" charset="0"/>
              </a:rPr>
              <a:t>(</a:t>
            </a: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 rot="2636082">
            <a:off x="8001000" y="5486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)</a:t>
            </a:r>
            <a:r>
              <a:rPr lang="en-US" baseline="-25000">
                <a:latin typeface="Arial" charset="0"/>
              </a:rPr>
              <a:t>n</a:t>
            </a:r>
          </a:p>
        </p:txBody>
      </p:sp>
      <p:graphicFrame>
        <p:nvGraphicFramePr>
          <p:cNvPr id="41987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457200" y="4114800"/>
          <a:ext cx="5486400" cy="220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6" name="ACD/3D" r:id="rId5" imgW="6819048" imgH="1857143" progId="">
                  <p:embed/>
                </p:oleObj>
              </mc:Choice>
              <mc:Fallback>
                <p:oleObj name="ACD/3D" r:id="rId5" imgW="6819048" imgH="1857143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557" r="17722"/>
                      <a:stretch>
                        <a:fillRect/>
                      </a:stretch>
                    </p:blipFill>
                    <p:spPr bwMode="auto">
                      <a:xfrm>
                        <a:off x="457200" y="4114800"/>
                        <a:ext cx="5486400" cy="220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2861733" y="1244600"/>
            <a:ext cx="1938867" cy="17356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2"/>
                </a:solidFill>
              </a:ln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9668" y="3081866"/>
            <a:ext cx="1230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PET/PBT</a:t>
            </a:r>
          </a:p>
          <a:p>
            <a:r>
              <a:rPr lang="en-US" dirty="0" err="1" smtClean="0"/>
              <a:t>m</a:t>
            </a:r>
            <a:r>
              <a:rPr lang="en-US" dirty="0" smtClean="0"/>
              <a:t> = 2 or 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39531" y="1811857"/>
            <a:ext cx="24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44994" y="181185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]</a:t>
            </a:r>
            <a:r>
              <a:rPr lang="en-US" baseline="-25000" dirty="0" err="1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Processing PET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Shape it (film, tape, fiber, extrude, etc) </a:t>
            </a:r>
          </a:p>
          <a:p>
            <a:pPr lvl="1" eaLnBrk="1" hangingPunct="1">
              <a:defRPr/>
            </a:pPr>
            <a:r>
              <a:rPr lang="en-US" dirty="0"/>
              <a:t>Amorphous structure</a:t>
            </a:r>
          </a:p>
          <a:p>
            <a:pPr eaLnBrk="1" hangingPunct="1">
              <a:defRPr/>
            </a:pPr>
            <a:r>
              <a:rPr lang="en-US" dirty="0"/>
              <a:t>Reheat and stretch in strength </a:t>
            </a:r>
            <a:r>
              <a:rPr lang="en-US" dirty="0" err="1"/>
              <a:t>direction(s</a:t>
            </a:r>
            <a:r>
              <a:rPr lang="en-US" dirty="0"/>
              <a:t>)</a:t>
            </a:r>
          </a:p>
          <a:p>
            <a:pPr eaLnBrk="1" hangingPunct="1">
              <a:defRPr/>
            </a:pPr>
            <a:r>
              <a:rPr lang="en-US" dirty="0"/>
              <a:t>Cool to below </a:t>
            </a:r>
            <a:r>
              <a:rPr lang="en-US" dirty="0" err="1"/>
              <a:t>T</a:t>
            </a:r>
            <a:r>
              <a:rPr lang="en-US" baseline="-10000" dirty="0" err="1"/>
              <a:t>g</a:t>
            </a:r>
            <a:endParaRPr lang="en-US" baseline="-10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Specific TP Polyester Types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91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Dacron fiber—mix with cotton or wool-gives permanent creases</a:t>
            </a:r>
          </a:p>
          <a:p>
            <a:pPr eaLnBrk="1" hangingPunct="1">
              <a:defRPr/>
            </a:pPr>
            <a:r>
              <a:rPr lang="en-US" dirty="0" err="1"/>
              <a:t>Kodel</a:t>
            </a:r>
            <a:r>
              <a:rPr lang="en-US" dirty="0"/>
              <a:t> – photo film</a:t>
            </a:r>
          </a:p>
          <a:p>
            <a:pPr eaLnBrk="1" hangingPunct="1">
              <a:defRPr/>
            </a:pPr>
            <a:r>
              <a:rPr lang="en-US" dirty="0"/>
              <a:t>Mylar—transparencies, </a:t>
            </a:r>
            <a:r>
              <a:rPr lang="en-US" dirty="0" smtClean="0"/>
              <a:t>tapes, balloons</a:t>
            </a:r>
          </a:p>
          <a:p>
            <a:pPr eaLnBrk="1" hangingPunct="1">
              <a:defRPr/>
            </a:pPr>
            <a:r>
              <a:rPr lang="en-US" dirty="0"/>
              <a:t>PETG</a:t>
            </a:r>
            <a:r>
              <a:rPr lang="en-US" dirty="0" smtClean="0"/>
              <a:t>—large glycol </a:t>
            </a:r>
            <a:r>
              <a:rPr lang="en-US" dirty="0"/>
              <a:t>modified, </a:t>
            </a:r>
            <a:r>
              <a:rPr lang="en-US" dirty="0" smtClean="0"/>
              <a:t>amorphous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Engineering Thermoplastics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Compared to commodity plastics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More expensive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The commodity resins are all lacking some critical property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Some Engineering/High Performance Thermoplastics are formed through the condensation polymerization process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Polycarbonate</a:t>
            </a:r>
          </a:p>
        </p:txBody>
      </p:sp>
      <p:pic>
        <p:nvPicPr>
          <p:cNvPr id="45059" name="Picture 3" descr="pc bulletproo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24000"/>
            <a:ext cx="1752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pc cdis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209800"/>
            <a:ext cx="1885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pc eyeglass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276600"/>
            <a:ext cx="2413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pc eyewa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4876800"/>
            <a:ext cx="22574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 descr="pc hamm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648200"/>
            <a:ext cx="16764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pc helme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3733800"/>
            <a:ext cx="16954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 descr="pc lighting glob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1676400"/>
            <a:ext cx="1784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 descr="pc Returnablemilk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" y="2057400"/>
            <a:ext cx="16621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76200" y="1143000"/>
            <a:ext cx="8991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Polycarbonate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371600"/>
            <a:ext cx="8991600" cy="2789238"/>
            <a:chOff x="96" y="864"/>
            <a:chExt cx="5664" cy="1757"/>
          </a:xfrm>
        </p:grpSpPr>
        <p:graphicFrame>
          <p:nvGraphicFramePr>
            <p:cNvPr id="46083" name="Object 4"/>
            <p:cNvGraphicFramePr>
              <a:graphicFrameLocks noChangeAspect="1"/>
            </p:cNvGraphicFramePr>
            <p:nvPr/>
          </p:nvGraphicFramePr>
          <p:xfrm>
            <a:off x="96" y="864"/>
            <a:ext cx="5568" cy="1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71" name="ChemSketch" r:id="rId3" imgW="6431400" imgH="1298520" progId="">
                    <p:embed/>
                  </p:oleObj>
                </mc:Choice>
                <mc:Fallback>
                  <p:oleObj name="ChemSketch" r:id="rId3" imgW="6431400" imgH="129852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664" r="22360"/>
                        <a:stretch>
                          <a:fillRect/>
                        </a:stretch>
                      </p:blipFill>
                      <p:spPr bwMode="auto">
                        <a:xfrm>
                          <a:off x="96" y="864"/>
                          <a:ext cx="5568" cy="17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087" name="Text Box 5"/>
            <p:cNvSpPr txBox="1">
              <a:spLocks noChangeArrowheads="1"/>
            </p:cNvSpPr>
            <p:nvPr/>
          </p:nvSpPr>
          <p:spPr bwMode="auto">
            <a:xfrm>
              <a:off x="144" y="1545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Arial" charset="0"/>
                </a:rPr>
                <a:t>(</a:t>
              </a:r>
            </a:p>
          </p:txBody>
        </p:sp>
        <p:sp>
          <p:nvSpPr>
            <p:cNvPr id="46088" name="Text Box 6"/>
            <p:cNvSpPr txBox="1">
              <a:spLocks noChangeArrowheads="1"/>
            </p:cNvSpPr>
            <p:nvPr/>
          </p:nvSpPr>
          <p:spPr bwMode="auto">
            <a:xfrm>
              <a:off x="5414" y="1545"/>
              <a:ext cx="34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Arial" charset="0"/>
                </a:rPr>
                <a:t>)</a:t>
              </a:r>
              <a:r>
                <a:rPr lang="en-US" baseline="-25000">
                  <a:latin typeface="Arial" charset="0"/>
                </a:rPr>
                <a:t>n</a:t>
              </a:r>
            </a:p>
          </p:txBody>
        </p:sp>
      </p:grpSp>
      <p:graphicFrame>
        <p:nvGraphicFramePr>
          <p:cNvPr id="46082" name="Object 7"/>
          <p:cNvGraphicFramePr>
            <a:graphicFrameLocks noChangeAspect="1"/>
          </p:cNvGraphicFramePr>
          <p:nvPr/>
        </p:nvGraphicFramePr>
        <p:xfrm>
          <a:off x="914400" y="4284663"/>
          <a:ext cx="6096000" cy="257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2" name="ACD/3D" r:id="rId5" imgW="7085714" imgH="1542857" progId="">
                  <p:embed/>
                </p:oleObj>
              </mc:Choice>
              <mc:Fallback>
                <p:oleObj name="ACD/3D" r:id="rId5" imgW="7085714" imgH="1542857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662" r="24715"/>
                      <a:stretch>
                        <a:fillRect/>
                      </a:stretch>
                    </p:blipFill>
                    <p:spPr bwMode="auto">
                      <a:xfrm>
                        <a:off x="914400" y="4284663"/>
                        <a:ext cx="6096000" cy="2573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History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Poor solvent </a:t>
            </a:r>
            <a:r>
              <a:rPr lang="en-US" dirty="0"/>
              <a:t>resistance (DuPont)</a:t>
            </a:r>
          </a:p>
          <a:p>
            <a:pPr eaLnBrk="1" hangingPunct="1">
              <a:defRPr/>
            </a:pPr>
            <a:r>
              <a:rPr lang="en-US" dirty="0"/>
              <a:t>GE-</a:t>
            </a:r>
            <a:r>
              <a:rPr lang="en-US" dirty="0" err="1" smtClean="0"/>
              <a:t>Lexan</a:t>
            </a:r>
            <a:r>
              <a:rPr lang="en-US" dirty="0" smtClean="0"/>
              <a:t> (now </a:t>
            </a:r>
            <a:r>
              <a:rPr lang="en-US" dirty="0" err="1" smtClean="0"/>
              <a:t>Sabic</a:t>
            </a:r>
            <a:r>
              <a:rPr lang="en-US" dirty="0" smtClean="0"/>
              <a:t>)</a:t>
            </a:r>
          </a:p>
          <a:p>
            <a:pPr eaLnBrk="1" hangingPunct="1">
              <a:defRPr/>
            </a:pPr>
            <a:r>
              <a:rPr lang="en-US" dirty="0"/>
              <a:t>Properties</a:t>
            </a:r>
          </a:p>
          <a:p>
            <a:pPr lvl="1" eaLnBrk="1" hangingPunct="1">
              <a:defRPr/>
            </a:pPr>
            <a:r>
              <a:rPr lang="en-US" dirty="0"/>
              <a:t>Polar</a:t>
            </a:r>
          </a:p>
          <a:p>
            <a:pPr lvl="1" eaLnBrk="1" hangingPunct="1">
              <a:defRPr/>
            </a:pPr>
            <a:r>
              <a:rPr lang="en-US" dirty="0"/>
              <a:t>Stiffness of backbone</a:t>
            </a:r>
          </a:p>
          <a:p>
            <a:pPr lvl="1" eaLnBrk="1" hangingPunct="1">
              <a:defRPr/>
            </a:pPr>
            <a:r>
              <a:rPr lang="en-US" dirty="0"/>
              <a:t>Long repeat </a:t>
            </a:r>
            <a:r>
              <a:rPr lang="en-US" dirty="0" smtClean="0"/>
              <a:t>unit</a:t>
            </a:r>
          </a:p>
          <a:p>
            <a:pPr lvl="1" eaLnBrk="1" hangingPunct="1">
              <a:defRPr/>
            </a:pPr>
            <a:r>
              <a:rPr lang="en-US" dirty="0" err="1" smtClean="0"/>
              <a:t>Bis</a:t>
            </a:r>
            <a:r>
              <a:rPr lang="en-US" dirty="0" smtClean="0"/>
              <a:t>-Phenol-A (BPA) problems</a:t>
            </a:r>
          </a:p>
          <a:p>
            <a:pPr lvl="1" eaLnBrk="1" hangingPunct="1">
              <a:defRPr/>
            </a:pPr>
            <a:r>
              <a:rPr lang="en-US" dirty="0" smtClean="0"/>
              <a:t>Stress-crack problems</a:t>
            </a:r>
          </a:p>
          <a:p>
            <a:pPr lvl="1"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Properties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Solvent sensitivity—poor but nice for joining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Clear—except for UV yellowing, slight crystallinity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Hard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Ductile—nailed, sawed, drawn, punched, sheared, drilled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Tough—helmets, light covers, windows, roadside signs, bullet proof shields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Dimensional stability—low creep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Electrical resistance—good but not fantastic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Machining—good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Acrylics (PMMA and PAN)</a:t>
            </a:r>
          </a:p>
        </p:txBody>
      </p:sp>
      <p:pic>
        <p:nvPicPr>
          <p:cNvPr id="49155" name="Picture 3" descr="acrylic cori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676400"/>
            <a:ext cx="21431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acrylic displ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0534" y="1261533"/>
            <a:ext cx="30765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 descr="acrylic 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587" y="1250676"/>
            <a:ext cx="2991247" cy="344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517" y="3689279"/>
            <a:ext cx="2046932" cy="1437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846" y="4772624"/>
            <a:ext cx="2388821" cy="1791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12"/>
          <p:cNvSpPr>
            <a:spLocks noChangeArrowheads="1"/>
          </p:cNvSpPr>
          <p:nvPr/>
        </p:nvSpPr>
        <p:spPr bwMode="auto">
          <a:xfrm>
            <a:off x="371475" y="1406525"/>
            <a:ext cx="2895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Acrylics (PMMA also PAN)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573213"/>
            <a:ext cx="2530475" cy="4675187"/>
            <a:chOff x="336" y="991"/>
            <a:chExt cx="1594" cy="2945"/>
          </a:xfrm>
          <a:noFill/>
        </p:grpSpPr>
        <p:graphicFrame>
          <p:nvGraphicFramePr>
            <p:cNvPr id="50179" name="Object 4"/>
            <p:cNvGraphicFramePr>
              <a:graphicFrameLocks noChangeAspect="1"/>
            </p:cNvGraphicFramePr>
            <p:nvPr/>
          </p:nvGraphicFramePr>
          <p:xfrm>
            <a:off x="336" y="991"/>
            <a:ext cx="1440" cy="2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67" name="ChemSketch" r:id="rId3" imgW="4343400" imgH="2380320" progId="">
                    <p:embed/>
                  </p:oleObj>
                </mc:Choice>
                <mc:Fallback>
                  <p:oleObj name="ChemSketch" r:id="rId3" imgW="4343400" imgH="238032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7679" r="45535"/>
                        <a:stretch>
                          <a:fillRect/>
                        </a:stretch>
                      </p:blipFill>
                      <p:spPr bwMode="auto">
                        <a:xfrm>
                          <a:off x="336" y="991"/>
                          <a:ext cx="1440" cy="29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28" y="1864"/>
              <a:ext cx="1402" cy="327"/>
              <a:chOff x="528" y="1864"/>
              <a:chExt cx="1402" cy="327"/>
            </a:xfrm>
            <a:grpFill/>
          </p:grpSpPr>
          <p:sp>
            <p:nvSpPr>
              <p:cNvPr id="50187" name="Text Box 6"/>
              <p:cNvSpPr txBox="1">
                <a:spLocks noChangeArrowheads="1"/>
              </p:cNvSpPr>
              <p:nvPr/>
            </p:nvSpPr>
            <p:spPr bwMode="auto">
              <a:xfrm>
                <a:off x="528" y="1864"/>
                <a:ext cx="191" cy="32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>
                    <a:latin typeface="Arial" charset="0"/>
                  </a:rPr>
                  <a:t>(</a:t>
                </a:r>
              </a:p>
            </p:txBody>
          </p:sp>
          <p:sp>
            <p:nvSpPr>
              <p:cNvPr id="50188" name="Text Box 7"/>
              <p:cNvSpPr txBox="1">
                <a:spLocks noChangeArrowheads="1"/>
              </p:cNvSpPr>
              <p:nvPr/>
            </p:nvSpPr>
            <p:spPr bwMode="auto">
              <a:xfrm>
                <a:off x="1392" y="1864"/>
                <a:ext cx="538" cy="32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>
                    <a:latin typeface="Arial" charset="0"/>
                  </a:rPr>
                  <a:t>)</a:t>
                </a:r>
                <a:r>
                  <a:rPr lang="en-US" baseline="-25000">
                    <a:latin typeface="Arial" charset="0"/>
                  </a:rPr>
                  <a:t>n</a:t>
                </a:r>
              </a:p>
            </p:txBody>
          </p:sp>
        </p:grp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429000" y="1676400"/>
            <a:ext cx="3225800" cy="4519613"/>
            <a:chOff x="2160" y="1056"/>
            <a:chExt cx="2032" cy="2847"/>
          </a:xfrm>
        </p:grpSpPr>
        <p:graphicFrame>
          <p:nvGraphicFramePr>
            <p:cNvPr id="50178" name="Object 9"/>
            <p:cNvGraphicFramePr>
              <a:graphicFrameLocks noChangeAspect="1"/>
            </p:cNvGraphicFramePr>
            <p:nvPr/>
          </p:nvGraphicFramePr>
          <p:xfrm>
            <a:off x="2160" y="1056"/>
            <a:ext cx="2032" cy="2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68" name="ACD/3D" r:id="rId5" imgW="5792008" imgH="3095238" progId="">
                    <p:embed/>
                  </p:oleObj>
                </mc:Choice>
                <mc:Fallback>
                  <p:oleObj name="ACD/3D" r:id="rId5" imgW="5792008" imgH="3095238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9462" r="22389"/>
                        <a:stretch>
                          <a:fillRect/>
                        </a:stretch>
                      </p:blipFill>
                      <p:spPr bwMode="auto">
                        <a:xfrm>
                          <a:off x="2160" y="1056"/>
                          <a:ext cx="2032" cy="28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84" name="Text Box 10"/>
            <p:cNvSpPr txBox="1">
              <a:spLocks noChangeArrowheads="1"/>
            </p:cNvSpPr>
            <p:nvPr/>
          </p:nvSpPr>
          <p:spPr bwMode="auto">
            <a:xfrm>
              <a:off x="2160" y="1900"/>
              <a:ext cx="21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>
                  <a:latin typeface="Arial" charset="0"/>
                </a:rPr>
                <a:t>(</a:t>
              </a:r>
            </a:p>
          </p:txBody>
        </p:sp>
        <p:sp>
          <p:nvSpPr>
            <p:cNvPr id="50185" name="Text Box 11"/>
            <p:cNvSpPr txBox="1">
              <a:spLocks noChangeArrowheads="1"/>
            </p:cNvSpPr>
            <p:nvPr/>
          </p:nvSpPr>
          <p:spPr bwMode="auto">
            <a:xfrm>
              <a:off x="3542" y="1804"/>
              <a:ext cx="53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3600">
                  <a:latin typeface="Arial" charset="0"/>
                </a:rPr>
                <a:t>)</a:t>
              </a:r>
              <a:r>
                <a:rPr lang="en-US" sz="3600" baseline="-25000">
                  <a:latin typeface="Arial" charset="0"/>
                </a:rPr>
                <a:t>n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Properties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83600" cy="5003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Weathering—best</a:t>
            </a:r>
          </a:p>
          <a:p>
            <a:pPr lvl="1">
              <a:defRPr/>
            </a:pPr>
            <a:r>
              <a:rPr lang="en-US" dirty="0" smtClean="0"/>
              <a:t>Color </a:t>
            </a:r>
            <a:r>
              <a:rPr lang="en-US" dirty="0"/>
              <a:t>(transparency)—20 years </a:t>
            </a:r>
            <a:r>
              <a:rPr lang="en-US" dirty="0" err="1"/>
              <a:t>w</a:t>
            </a:r>
            <a:r>
              <a:rPr lang="en-US" dirty="0"/>
              <a:t>/ &lt;10% </a:t>
            </a:r>
            <a:r>
              <a:rPr lang="en-US" dirty="0" smtClean="0"/>
              <a:t>change</a:t>
            </a:r>
          </a:p>
          <a:p>
            <a:pPr eaLnBrk="1" hangingPunct="1">
              <a:defRPr/>
            </a:pPr>
            <a:r>
              <a:rPr lang="en-US" dirty="0" smtClean="0"/>
              <a:t>Color compatibility (pigments, dyes)</a:t>
            </a:r>
          </a:p>
          <a:p>
            <a:pPr eaLnBrk="1" hangingPunct="1">
              <a:defRPr/>
            </a:pPr>
            <a:r>
              <a:rPr lang="en-US" dirty="0" smtClean="0"/>
              <a:t>Mechanical </a:t>
            </a:r>
            <a:r>
              <a:rPr lang="en-US" dirty="0"/>
              <a:t>properties—average except for impact (brittle</a:t>
            </a:r>
            <a:r>
              <a:rPr lang="en-US" dirty="0" smtClean="0"/>
              <a:t>) and flex (carpets)</a:t>
            </a:r>
          </a:p>
          <a:p>
            <a:pPr eaLnBrk="1" hangingPunct="1">
              <a:defRPr/>
            </a:pPr>
            <a:r>
              <a:rPr lang="en-US" dirty="0"/>
              <a:t>Chemical—chlorinated solvents attack it, acetone gives it cracks</a:t>
            </a:r>
          </a:p>
          <a:p>
            <a:pPr eaLnBrk="1" hangingPunct="1">
              <a:defRPr/>
            </a:pPr>
            <a:r>
              <a:rPr lang="en-US" dirty="0"/>
              <a:t>Electrical—</a:t>
            </a:r>
            <a:r>
              <a:rPr lang="en-US" dirty="0" smtClean="0"/>
              <a:t>good (especially arc resistance)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533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Uses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Signs</a:t>
            </a:r>
          </a:p>
          <a:p>
            <a:pPr eaLnBrk="1" hangingPunct="1">
              <a:defRPr/>
            </a:pPr>
            <a:r>
              <a:rPr lang="en-US" dirty="0"/>
              <a:t>Counter tops—</a:t>
            </a:r>
            <a:r>
              <a:rPr lang="en-US" dirty="0" err="1"/>
              <a:t>Corian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Decorative pieces</a:t>
            </a:r>
          </a:p>
          <a:p>
            <a:pPr eaLnBrk="1" hangingPunct="1">
              <a:defRPr/>
            </a:pPr>
            <a:r>
              <a:rPr lang="en-US" dirty="0"/>
              <a:t>Floor waxes</a:t>
            </a:r>
          </a:p>
          <a:p>
            <a:pPr eaLnBrk="1" hangingPunct="1">
              <a:defRPr/>
            </a:pPr>
            <a:r>
              <a:rPr lang="en-US" dirty="0"/>
              <a:t>Paint, fingernail polishes</a:t>
            </a:r>
          </a:p>
          <a:p>
            <a:pPr eaLnBrk="1" hangingPunct="1">
              <a:defRPr/>
            </a:pPr>
            <a:r>
              <a:rPr lang="en-US" dirty="0"/>
              <a:t>Contact lenses, </a:t>
            </a:r>
            <a:r>
              <a:rPr lang="en-US" dirty="0" smtClean="0"/>
              <a:t>glasses</a:t>
            </a:r>
          </a:p>
          <a:p>
            <a:pPr eaLnBrk="1" hangingPunct="1">
              <a:defRPr/>
            </a:pPr>
            <a:r>
              <a:rPr lang="en-US" dirty="0" smtClean="0"/>
              <a:t>Fibers (PAN)</a:t>
            </a:r>
          </a:p>
          <a:p>
            <a:pPr lvl="1">
              <a:defRPr/>
            </a:pPr>
            <a:r>
              <a:rPr lang="en-US" dirty="0" smtClean="0"/>
              <a:t>Carbon fibers</a:t>
            </a:r>
            <a:endParaRPr lang="en-US" dirty="0"/>
          </a:p>
        </p:txBody>
      </p:sp>
      <p:pic>
        <p:nvPicPr>
          <p:cNvPr id="52228" name="Picture 4" descr="kallista-on-cori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3886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ko0212"/>
          <p:cNvPicPr>
            <a:picLocks noChangeAspect="1" noChangeArrowheads="1"/>
          </p:cNvPicPr>
          <p:nvPr/>
        </p:nvPicPr>
        <p:blipFill>
          <a:blip r:embed="rId3"/>
          <a:srcRect l="142" b="43163"/>
          <a:stretch>
            <a:fillRect/>
          </a:stretch>
        </p:blipFill>
        <p:spPr bwMode="auto">
          <a:xfrm>
            <a:off x="5181600" y="304800"/>
            <a:ext cx="3357563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Processing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Casting (sheets)—syrup</a:t>
            </a:r>
          </a:p>
          <a:p>
            <a:pPr eaLnBrk="1" hangingPunct="1">
              <a:defRPr/>
            </a:pPr>
            <a:r>
              <a:rPr lang="en-US"/>
              <a:t>Injection molding—good</a:t>
            </a:r>
          </a:p>
          <a:p>
            <a:pPr eaLnBrk="1" hangingPunct="1">
              <a:defRPr/>
            </a:pPr>
            <a:r>
              <a:rPr lang="en-US"/>
              <a:t>Thermoforming—ok but brittle</a:t>
            </a:r>
          </a:p>
          <a:p>
            <a:pPr eaLnBrk="1" hangingPunct="1">
              <a:defRPr/>
            </a:pPr>
            <a:r>
              <a:rPr lang="en-US"/>
              <a:t>Machining—similar to wood</a:t>
            </a:r>
          </a:p>
        </p:txBody>
      </p:sp>
      <p:pic>
        <p:nvPicPr>
          <p:cNvPr id="53252" name="Picture 4" descr="acrylic displ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2057400"/>
            <a:ext cx="227488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a typeface="+mj-ea"/>
              </a:rPr>
              <a:t>Fluoropolymers</a:t>
            </a:r>
            <a:endParaRPr lang="en-US" sz="4000" dirty="0" smtClean="0">
              <a:ea typeface="+mj-ea"/>
            </a:endParaRPr>
          </a:p>
        </p:txBody>
      </p:sp>
      <p:pic>
        <p:nvPicPr>
          <p:cNvPr id="54275" name="Picture 3" descr="ptfe blad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178300"/>
            <a:ext cx="23622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ptfe insul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191000"/>
            <a:ext cx="22669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ptfe lubrica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886200"/>
            <a:ext cx="28575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ptfe p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297180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 descr="ptfe valv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1371600"/>
            <a:ext cx="289560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Polyamides or Nylons (PA)</a:t>
            </a:r>
          </a:p>
        </p:txBody>
      </p:sp>
      <p:pic>
        <p:nvPicPr>
          <p:cNvPr id="18435" name="Picture 3" descr="doublebraidtanRJ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4495800"/>
            <a:ext cx="17240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nylon%20thr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752600"/>
            <a:ext cx="13716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Nylon_bush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76400"/>
            <a:ext cx="14287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nylon carp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9367" y="3309120"/>
            <a:ext cx="1502453" cy="99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nylon ge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676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nylon parachu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1600200"/>
            <a:ext cx="22193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nylon ten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4953000"/>
            <a:ext cx="29051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nylon zipper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073" y="3188159"/>
            <a:ext cx="977329" cy="124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868" y="4570053"/>
            <a:ext cx="2933700" cy="2080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10"/>
          <p:cNvSpPr>
            <a:spLocks noChangeArrowheads="1"/>
          </p:cNvSpPr>
          <p:nvPr/>
        </p:nvSpPr>
        <p:spPr bwMode="auto">
          <a:xfrm>
            <a:off x="304800" y="1295400"/>
            <a:ext cx="3657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a typeface="+mj-ea"/>
              </a:rPr>
              <a:t>Fluoropolymers</a:t>
            </a:r>
            <a:r>
              <a:rPr lang="en-US" sz="4000" dirty="0" smtClean="0">
                <a:ea typeface="+mj-ea"/>
              </a:rPr>
              <a:t> (PTFE)</a:t>
            </a:r>
          </a:p>
        </p:txBody>
      </p:sp>
      <p:graphicFrame>
        <p:nvGraphicFramePr>
          <p:cNvPr id="55298" name="Object 3"/>
          <p:cNvGraphicFramePr>
            <a:graphicFrameLocks noChangeAspect="1"/>
          </p:cNvGraphicFramePr>
          <p:nvPr/>
        </p:nvGraphicFramePr>
        <p:xfrm>
          <a:off x="609600" y="1676400"/>
          <a:ext cx="3124200" cy="387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7" name="ChemSketch" r:id="rId3" imgW="3620880" imgH="868680" progId="">
                  <p:embed/>
                </p:oleObj>
              </mc:Choice>
              <mc:Fallback>
                <p:oleObj name="ChemSketch" r:id="rId3" imgW="3620880" imgH="8686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186" r="50476"/>
                      <a:stretch>
                        <a:fillRect/>
                      </a:stretch>
                    </p:blipFill>
                    <p:spPr bwMode="auto">
                      <a:xfrm>
                        <a:off x="609600" y="1676400"/>
                        <a:ext cx="3124200" cy="387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4"/>
          <p:cNvGraphicFramePr>
            <a:graphicFrameLocks noChangeAspect="1"/>
          </p:cNvGraphicFramePr>
          <p:nvPr/>
        </p:nvGraphicFramePr>
        <p:xfrm>
          <a:off x="4800600" y="2438400"/>
          <a:ext cx="3505200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8" name="ACD/3D" r:id="rId5" imgW="5714286" imgH="1924319" progId="">
                  <p:embed/>
                </p:oleObj>
              </mc:Choice>
              <mc:Fallback>
                <p:oleObj name="ACD/3D" r:id="rId5" imgW="5714286" imgH="192431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334" r="29999"/>
                      <a:stretch>
                        <a:fillRect/>
                      </a:stretch>
                    </p:blipFill>
                    <p:spPr bwMode="auto">
                      <a:xfrm>
                        <a:off x="4800600" y="2438400"/>
                        <a:ext cx="3505200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Text Box 5"/>
          <p:cNvSpPr txBox="1">
            <a:spLocks noChangeArrowheads="1"/>
          </p:cNvSpPr>
          <p:nvPr/>
        </p:nvSpPr>
        <p:spPr bwMode="auto">
          <a:xfrm>
            <a:off x="593725" y="5827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55303" name="Text Box 6"/>
          <p:cNvSpPr txBox="1">
            <a:spLocks noChangeArrowheads="1"/>
          </p:cNvSpPr>
          <p:nvPr/>
        </p:nvSpPr>
        <p:spPr bwMode="auto">
          <a:xfrm>
            <a:off x="3352800" y="32766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)</a:t>
            </a:r>
            <a:r>
              <a:rPr lang="en-US" baseline="-25000">
                <a:latin typeface="Arial" charset="0"/>
              </a:rPr>
              <a:t>n</a:t>
            </a:r>
          </a:p>
        </p:txBody>
      </p:sp>
      <p:sp>
        <p:nvSpPr>
          <p:cNvPr id="55304" name="Text Box 7"/>
          <p:cNvSpPr txBox="1">
            <a:spLocks noChangeArrowheads="1"/>
          </p:cNvSpPr>
          <p:nvPr/>
        </p:nvSpPr>
        <p:spPr bwMode="auto">
          <a:xfrm>
            <a:off x="7924800" y="3429000"/>
            <a:ext cx="68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latin typeface="Arial" charset="0"/>
              </a:rPr>
              <a:t>)</a:t>
            </a:r>
            <a:r>
              <a:rPr lang="en-US" sz="2800" baseline="-25000">
                <a:latin typeface="Arial" charset="0"/>
              </a:rPr>
              <a:t>n</a:t>
            </a:r>
          </a:p>
        </p:txBody>
      </p:sp>
      <p:sp>
        <p:nvSpPr>
          <p:cNvPr id="55305" name="Text Box 8"/>
          <p:cNvSpPr txBox="1">
            <a:spLocks noChangeArrowheads="1"/>
          </p:cNvSpPr>
          <p:nvPr/>
        </p:nvSpPr>
        <p:spPr bwMode="auto">
          <a:xfrm>
            <a:off x="4800600" y="3641725"/>
            <a:ext cx="30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Arial" charset="0"/>
              </a:rPr>
              <a:t>(</a:t>
            </a:r>
          </a:p>
        </p:txBody>
      </p:sp>
      <p:sp>
        <p:nvSpPr>
          <p:cNvPr id="55306" name="Text Box 9"/>
          <p:cNvSpPr txBox="1">
            <a:spLocks noChangeArrowheads="1"/>
          </p:cNvSpPr>
          <p:nvPr/>
        </p:nvSpPr>
        <p:spPr bwMode="auto">
          <a:xfrm>
            <a:off x="609600" y="3276600"/>
            <a:ext cx="30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(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History of Discovery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Chambers plant</a:t>
            </a:r>
          </a:p>
          <a:p>
            <a:pPr lvl="1" eaLnBrk="1" hangingPunct="1">
              <a:defRPr/>
            </a:pPr>
            <a:r>
              <a:rPr lang="en-US" dirty="0"/>
              <a:t>Making Freon</a:t>
            </a:r>
          </a:p>
          <a:p>
            <a:pPr lvl="1" eaLnBrk="1" hangingPunct="1">
              <a:defRPr/>
            </a:pPr>
            <a:r>
              <a:rPr lang="en-US" dirty="0"/>
              <a:t>Gas cylinder</a:t>
            </a:r>
          </a:p>
          <a:p>
            <a:pPr eaLnBrk="1" hangingPunct="1">
              <a:defRPr/>
            </a:pPr>
            <a:r>
              <a:rPr lang="en-US" dirty="0"/>
              <a:t>Problems with sticking</a:t>
            </a:r>
          </a:p>
          <a:p>
            <a:pPr eaLnBrk="1" hangingPunct="1">
              <a:defRPr/>
            </a:pPr>
            <a:r>
              <a:rPr lang="en-US" dirty="0"/>
              <a:t>Problems with processing</a:t>
            </a:r>
          </a:p>
          <a:p>
            <a:pPr eaLnBrk="1" hangingPunct="1">
              <a:defRPr/>
            </a:pPr>
            <a:r>
              <a:rPr lang="en-US" dirty="0" err="1"/>
              <a:t>Goretex</a:t>
            </a:r>
            <a:r>
              <a:rPr lang="en-US" dirty="0" smtClean="0"/>
              <a:t>®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932" y="4437871"/>
            <a:ext cx="4131733" cy="2174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Properties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/>
              <a:t>Most are strengthened by the tight bond between the Fluorine and the Carbon atoms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Slippery (anti-stick surfaces)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Chemical inertness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High temperature melting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Non-flammable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High electrical resistance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Very dense—2.13-2.2 (high melt viscosity)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Fluoropolymers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5076825" y="1881188"/>
            <a:ext cx="1765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―C―C―</a:t>
            </a:r>
          </a:p>
        </p:txBody>
      </p:sp>
      <p:sp>
        <p:nvSpPr>
          <p:cNvPr id="179204" name="Line 4"/>
          <p:cNvSpPr>
            <a:spLocks noChangeShapeType="1"/>
          </p:cNvSpPr>
          <p:nvPr/>
        </p:nvSpPr>
        <p:spPr bwMode="auto">
          <a:xfrm flipH="1">
            <a:off x="5638800" y="16891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05" name="Line 5"/>
          <p:cNvSpPr>
            <a:spLocks noChangeShapeType="1"/>
          </p:cNvSpPr>
          <p:nvPr/>
        </p:nvSpPr>
        <p:spPr bwMode="auto">
          <a:xfrm flipH="1">
            <a:off x="6261100" y="16891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06" name="Line 6"/>
          <p:cNvSpPr>
            <a:spLocks noChangeShapeType="1"/>
          </p:cNvSpPr>
          <p:nvPr/>
        </p:nvSpPr>
        <p:spPr bwMode="auto">
          <a:xfrm flipH="1">
            <a:off x="5638800" y="22987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07" name="Line 7"/>
          <p:cNvSpPr>
            <a:spLocks noChangeShapeType="1"/>
          </p:cNvSpPr>
          <p:nvPr/>
        </p:nvSpPr>
        <p:spPr bwMode="auto">
          <a:xfrm flipH="1">
            <a:off x="6261100" y="23114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5445125" y="1246188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6067425" y="1258888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5445125" y="2503488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054725" y="2490788"/>
            <a:ext cx="1081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OCF</a:t>
            </a:r>
            <a:r>
              <a:rPr lang="en-US" sz="2800" baseline="-25000">
                <a:latin typeface="Arial" charset="0"/>
              </a:rPr>
              <a:t>3</a:t>
            </a:r>
            <a:endParaRPr lang="en-US" sz="2800">
              <a:latin typeface="Arial" charset="0"/>
            </a:endParaRP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6423025" y="1906588"/>
            <a:ext cx="438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)</a:t>
            </a:r>
            <a:r>
              <a:rPr lang="en-US" sz="2800" baseline="-25000">
                <a:latin typeface="Arial" charset="0"/>
              </a:rPr>
              <a:t>n</a:t>
            </a:r>
            <a:endParaRPr lang="en-US" sz="2800">
              <a:latin typeface="Arial" charset="0"/>
            </a:endParaRPr>
          </a:p>
        </p:txBody>
      </p:sp>
      <p:sp>
        <p:nvSpPr>
          <p:cNvPr id="179213" name="Text Box 13"/>
          <p:cNvSpPr txBox="1">
            <a:spLocks noChangeArrowheads="1"/>
          </p:cNvSpPr>
          <p:nvPr/>
        </p:nvSpPr>
        <p:spPr bwMode="auto">
          <a:xfrm>
            <a:off x="5203825" y="1906588"/>
            <a:ext cx="303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(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1685925" y="3798888"/>
            <a:ext cx="1765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―C―C―</a:t>
            </a:r>
          </a:p>
        </p:txBody>
      </p:sp>
      <p:sp>
        <p:nvSpPr>
          <p:cNvPr id="179215" name="Line 15"/>
          <p:cNvSpPr>
            <a:spLocks noChangeShapeType="1"/>
          </p:cNvSpPr>
          <p:nvPr/>
        </p:nvSpPr>
        <p:spPr bwMode="auto">
          <a:xfrm flipH="1">
            <a:off x="2247900" y="36068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79216" name="Line 16"/>
          <p:cNvSpPr>
            <a:spLocks noChangeShapeType="1"/>
          </p:cNvSpPr>
          <p:nvPr/>
        </p:nvSpPr>
        <p:spPr bwMode="auto">
          <a:xfrm flipH="1">
            <a:off x="2870200" y="36068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79217" name="Line 17"/>
          <p:cNvSpPr>
            <a:spLocks noChangeShapeType="1"/>
          </p:cNvSpPr>
          <p:nvPr/>
        </p:nvSpPr>
        <p:spPr bwMode="auto">
          <a:xfrm flipH="1">
            <a:off x="2247900" y="42164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79218" name="Line 18"/>
          <p:cNvSpPr>
            <a:spLocks noChangeShapeType="1"/>
          </p:cNvSpPr>
          <p:nvPr/>
        </p:nvSpPr>
        <p:spPr bwMode="auto">
          <a:xfrm flipH="1">
            <a:off x="2870200" y="42291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79219" name="Text Box 19"/>
          <p:cNvSpPr txBox="1">
            <a:spLocks noChangeArrowheads="1"/>
          </p:cNvSpPr>
          <p:nvPr/>
        </p:nvSpPr>
        <p:spPr bwMode="auto">
          <a:xfrm>
            <a:off x="2054225" y="3163888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  <a:ea typeface="+mn-ea"/>
              </a:rPr>
              <a:t>F</a:t>
            </a:r>
          </a:p>
        </p:txBody>
      </p:sp>
      <p:sp>
        <p:nvSpPr>
          <p:cNvPr id="179220" name="Text Box 20"/>
          <p:cNvSpPr txBox="1">
            <a:spLocks noChangeArrowheads="1"/>
          </p:cNvSpPr>
          <p:nvPr/>
        </p:nvSpPr>
        <p:spPr bwMode="auto">
          <a:xfrm>
            <a:off x="2676525" y="3176588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  <a:ea typeface="+mn-ea"/>
              </a:rPr>
              <a:t>F</a:t>
            </a:r>
          </a:p>
        </p:txBody>
      </p:sp>
      <p:sp>
        <p:nvSpPr>
          <p:cNvPr id="179221" name="Text Box 21"/>
          <p:cNvSpPr txBox="1">
            <a:spLocks noChangeArrowheads="1"/>
          </p:cNvSpPr>
          <p:nvPr/>
        </p:nvSpPr>
        <p:spPr bwMode="auto">
          <a:xfrm>
            <a:off x="2049463" y="4410075"/>
            <a:ext cx="4048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j-lt"/>
                <a:ea typeface="+mn-ea"/>
              </a:rPr>
              <a:t>F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2663825" y="4408488"/>
            <a:ext cx="796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CF</a:t>
            </a:r>
            <a:r>
              <a:rPr lang="en-US" sz="2800" baseline="-25000">
                <a:latin typeface="Arial" charset="0"/>
              </a:rPr>
              <a:t>3</a:t>
            </a:r>
            <a:endParaRPr lang="en-US" sz="2800">
              <a:latin typeface="Arial" charset="0"/>
            </a:endParaRP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3032125" y="3824288"/>
            <a:ext cx="438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)</a:t>
            </a:r>
            <a:r>
              <a:rPr lang="en-US" sz="2800" baseline="-25000">
                <a:latin typeface="Arial" charset="0"/>
              </a:rPr>
              <a:t>n</a:t>
            </a:r>
            <a:endParaRPr lang="en-US" sz="2800">
              <a:latin typeface="Arial" charset="0"/>
            </a:endParaRPr>
          </a:p>
        </p:txBody>
      </p:sp>
      <p:sp>
        <p:nvSpPr>
          <p:cNvPr id="179224" name="Text Box 24"/>
          <p:cNvSpPr txBox="1">
            <a:spLocks noChangeArrowheads="1"/>
          </p:cNvSpPr>
          <p:nvPr/>
        </p:nvSpPr>
        <p:spPr bwMode="auto">
          <a:xfrm>
            <a:off x="1812925" y="3824288"/>
            <a:ext cx="303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  <a:ea typeface="+mn-ea"/>
              </a:rPr>
              <a:t>(</a:t>
            </a:r>
          </a:p>
        </p:txBody>
      </p:sp>
      <p:sp>
        <p:nvSpPr>
          <p:cNvPr id="179236" name="Text Box 36"/>
          <p:cNvSpPr txBox="1">
            <a:spLocks noChangeArrowheads="1"/>
          </p:cNvSpPr>
          <p:nvPr/>
        </p:nvSpPr>
        <p:spPr bwMode="auto">
          <a:xfrm>
            <a:off x="1079500" y="1992313"/>
            <a:ext cx="336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+mn-ea"/>
              </a:rPr>
              <a:t>a) </a:t>
            </a:r>
            <a:r>
              <a:rPr lang="en-US" dirty="0" err="1">
                <a:latin typeface="+mn-lt"/>
                <a:ea typeface="+mn-ea"/>
              </a:rPr>
              <a:t>Perfluoroalkoxy</a:t>
            </a:r>
            <a:r>
              <a:rPr lang="en-US" dirty="0">
                <a:latin typeface="+mn-lt"/>
                <a:ea typeface="+mn-ea"/>
              </a:rPr>
              <a:t> (Teflon-PFA)</a:t>
            </a:r>
          </a:p>
        </p:txBody>
      </p:sp>
      <p:sp>
        <p:nvSpPr>
          <p:cNvPr id="179237" name="Text Box 37"/>
          <p:cNvSpPr txBox="1">
            <a:spLocks noChangeArrowheads="1"/>
          </p:cNvSpPr>
          <p:nvPr/>
        </p:nvSpPr>
        <p:spPr bwMode="auto">
          <a:xfrm>
            <a:off x="3908425" y="3783013"/>
            <a:ext cx="3827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+mn-ea"/>
              </a:rPr>
              <a:t>b) Polyhexafluoropropylene (PHFP)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200" y="5943600"/>
            <a:ext cx="42751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+mn-ea"/>
              </a:rPr>
              <a:t>c) Fluorinated ethylene propylene (FEP)</a:t>
            </a:r>
          </a:p>
        </p:txBody>
      </p:sp>
      <p:sp>
        <p:nvSpPr>
          <p:cNvPr id="58396" name="Text Box 14"/>
          <p:cNvSpPr txBox="1">
            <a:spLocks noChangeArrowheads="1"/>
          </p:cNvSpPr>
          <p:nvPr/>
        </p:nvSpPr>
        <p:spPr bwMode="auto">
          <a:xfrm>
            <a:off x="6710363" y="5548313"/>
            <a:ext cx="1765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―C―C―</a:t>
            </a:r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 flipH="1">
            <a:off x="7272338" y="5356225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 flipH="1">
            <a:off x="7894638" y="5356225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 flipH="1">
            <a:off x="7272338" y="5965825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flipH="1">
            <a:off x="7894638" y="5978525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6" name="Text Box 19"/>
          <p:cNvSpPr txBox="1">
            <a:spLocks noChangeArrowheads="1"/>
          </p:cNvSpPr>
          <p:nvPr/>
        </p:nvSpPr>
        <p:spPr bwMode="auto">
          <a:xfrm>
            <a:off x="7078663" y="4913313"/>
            <a:ext cx="401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7700963" y="4926013"/>
            <a:ext cx="401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58403" name="Text Box 21"/>
          <p:cNvSpPr txBox="1">
            <a:spLocks noChangeArrowheads="1"/>
          </p:cNvSpPr>
          <p:nvPr/>
        </p:nvSpPr>
        <p:spPr bwMode="auto">
          <a:xfrm>
            <a:off x="7073900" y="6157913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F</a:t>
            </a:r>
          </a:p>
        </p:txBody>
      </p:sp>
      <p:sp>
        <p:nvSpPr>
          <p:cNvPr id="58404" name="Text Box 22"/>
          <p:cNvSpPr txBox="1">
            <a:spLocks noChangeArrowheads="1"/>
          </p:cNvSpPr>
          <p:nvPr/>
        </p:nvSpPr>
        <p:spPr bwMode="auto">
          <a:xfrm>
            <a:off x="7688263" y="6157913"/>
            <a:ext cx="7762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CF</a:t>
            </a:r>
            <a:r>
              <a:rPr lang="en-US" sz="2800" baseline="-25000"/>
              <a:t>3</a:t>
            </a:r>
            <a:endParaRPr lang="en-US" sz="2800"/>
          </a:p>
        </p:txBody>
      </p:sp>
      <p:sp>
        <p:nvSpPr>
          <p:cNvPr id="58405" name="Text Box 23"/>
          <p:cNvSpPr txBox="1">
            <a:spLocks noChangeArrowheads="1"/>
          </p:cNvSpPr>
          <p:nvPr/>
        </p:nvSpPr>
        <p:spPr bwMode="auto">
          <a:xfrm>
            <a:off x="8056563" y="5573713"/>
            <a:ext cx="503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)</a:t>
            </a:r>
            <a:r>
              <a:rPr lang="en-US" sz="2800" baseline="-25000">
                <a:latin typeface="Arial" charset="0"/>
              </a:rPr>
              <a:t>m</a:t>
            </a:r>
            <a:endParaRPr lang="en-US" sz="2800">
              <a:latin typeface="Arial" charset="0"/>
            </a:endParaRPr>
          </a:p>
        </p:txBody>
      </p:sp>
      <p:sp>
        <p:nvSpPr>
          <p:cNvPr id="51" name="Text Box 24"/>
          <p:cNvSpPr txBox="1">
            <a:spLocks noChangeArrowheads="1"/>
          </p:cNvSpPr>
          <p:nvPr/>
        </p:nvSpPr>
        <p:spPr bwMode="auto">
          <a:xfrm>
            <a:off x="6837363" y="5573713"/>
            <a:ext cx="3032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(</a:t>
            </a:r>
          </a:p>
        </p:txBody>
      </p:sp>
      <p:sp>
        <p:nvSpPr>
          <p:cNvPr id="58407" name="Text Box 14"/>
          <p:cNvSpPr txBox="1">
            <a:spLocks noChangeArrowheads="1"/>
          </p:cNvSpPr>
          <p:nvPr/>
        </p:nvSpPr>
        <p:spPr bwMode="auto">
          <a:xfrm>
            <a:off x="5226050" y="5549900"/>
            <a:ext cx="1765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―C―C―</a:t>
            </a:r>
          </a:p>
        </p:txBody>
      </p:sp>
      <p:sp>
        <p:nvSpPr>
          <p:cNvPr id="53" name="Line 15"/>
          <p:cNvSpPr>
            <a:spLocks noChangeShapeType="1"/>
          </p:cNvSpPr>
          <p:nvPr/>
        </p:nvSpPr>
        <p:spPr bwMode="auto">
          <a:xfrm flipH="1">
            <a:off x="5788025" y="5357813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H="1">
            <a:off x="6410325" y="5357813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 flipH="1">
            <a:off x="5788025" y="5967413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56" name="Line 18"/>
          <p:cNvSpPr>
            <a:spLocks noChangeShapeType="1"/>
          </p:cNvSpPr>
          <p:nvPr/>
        </p:nvSpPr>
        <p:spPr bwMode="auto">
          <a:xfrm flipH="1">
            <a:off x="6410325" y="5980113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5594350" y="4914900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58" name="Text Box 20"/>
          <p:cNvSpPr txBox="1">
            <a:spLocks noChangeArrowheads="1"/>
          </p:cNvSpPr>
          <p:nvPr/>
        </p:nvSpPr>
        <p:spPr bwMode="auto">
          <a:xfrm>
            <a:off x="6216650" y="4927600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58414" name="Text Box 21"/>
          <p:cNvSpPr txBox="1">
            <a:spLocks noChangeArrowheads="1"/>
          </p:cNvSpPr>
          <p:nvPr/>
        </p:nvSpPr>
        <p:spPr bwMode="auto">
          <a:xfrm>
            <a:off x="5589588" y="6161088"/>
            <a:ext cx="3952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F</a:t>
            </a:r>
          </a:p>
        </p:txBody>
      </p:sp>
      <p:sp>
        <p:nvSpPr>
          <p:cNvPr id="58415" name="Text Box 22"/>
          <p:cNvSpPr txBox="1">
            <a:spLocks noChangeArrowheads="1"/>
          </p:cNvSpPr>
          <p:nvPr/>
        </p:nvSpPr>
        <p:spPr bwMode="auto">
          <a:xfrm>
            <a:off x="6203950" y="6159500"/>
            <a:ext cx="395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F</a:t>
            </a:r>
          </a:p>
        </p:txBody>
      </p:sp>
      <p:sp>
        <p:nvSpPr>
          <p:cNvPr id="58416" name="Text Box 23"/>
          <p:cNvSpPr txBox="1">
            <a:spLocks noChangeArrowheads="1"/>
          </p:cNvSpPr>
          <p:nvPr/>
        </p:nvSpPr>
        <p:spPr bwMode="auto">
          <a:xfrm>
            <a:off x="6572250" y="5575300"/>
            <a:ext cx="438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)</a:t>
            </a:r>
            <a:r>
              <a:rPr lang="en-US" sz="2800" baseline="-25000">
                <a:latin typeface="Arial" charset="0"/>
              </a:rPr>
              <a:t>n</a:t>
            </a:r>
            <a:endParaRPr lang="en-US" sz="2800">
              <a:latin typeface="Arial" charset="0"/>
            </a:endParaRPr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5353050" y="5575300"/>
            <a:ext cx="303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(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Fluoropolymers</a:t>
            </a:r>
          </a:p>
        </p:txBody>
      </p:sp>
      <p:sp>
        <p:nvSpPr>
          <p:cNvPr id="59395" name="Text Box 14"/>
          <p:cNvSpPr txBox="1">
            <a:spLocks noChangeArrowheads="1"/>
          </p:cNvSpPr>
          <p:nvPr/>
        </p:nvSpPr>
        <p:spPr bwMode="auto">
          <a:xfrm>
            <a:off x="1685925" y="3798888"/>
            <a:ext cx="1765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―C―C―</a:t>
            </a:r>
          </a:p>
        </p:txBody>
      </p:sp>
      <p:sp>
        <p:nvSpPr>
          <p:cNvPr id="179215" name="Line 15"/>
          <p:cNvSpPr>
            <a:spLocks noChangeShapeType="1"/>
          </p:cNvSpPr>
          <p:nvPr/>
        </p:nvSpPr>
        <p:spPr bwMode="auto">
          <a:xfrm flipH="1">
            <a:off x="2247900" y="36068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16" name="Line 16"/>
          <p:cNvSpPr>
            <a:spLocks noChangeShapeType="1"/>
          </p:cNvSpPr>
          <p:nvPr/>
        </p:nvSpPr>
        <p:spPr bwMode="auto">
          <a:xfrm flipH="1">
            <a:off x="2870200" y="36068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17" name="Line 17"/>
          <p:cNvSpPr>
            <a:spLocks noChangeShapeType="1"/>
          </p:cNvSpPr>
          <p:nvPr/>
        </p:nvSpPr>
        <p:spPr bwMode="auto">
          <a:xfrm flipH="1">
            <a:off x="2247900" y="42164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18" name="Line 18"/>
          <p:cNvSpPr>
            <a:spLocks noChangeShapeType="1"/>
          </p:cNvSpPr>
          <p:nvPr/>
        </p:nvSpPr>
        <p:spPr bwMode="auto">
          <a:xfrm flipH="1">
            <a:off x="2870200" y="42291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19" name="Text Box 19"/>
          <p:cNvSpPr txBox="1">
            <a:spLocks noChangeArrowheads="1"/>
          </p:cNvSpPr>
          <p:nvPr/>
        </p:nvSpPr>
        <p:spPr bwMode="auto">
          <a:xfrm>
            <a:off x="2627313" y="3149600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+mn-ea"/>
              </a:rPr>
              <a:t>Cl</a:t>
            </a:r>
          </a:p>
        </p:txBody>
      </p:sp>
      <p:sp>
        <p:nvSpPr>
          <p:cNvPr id="179220" name="Text Box 20"/>
          <p:cNvSpPr txBox="1">
            <a:spLocks noChangeArrowheads="1"/>
          </p:cNvSpPr>
          <p:nvPr/>
        </p:nvSpPr>
        <p:spPr bwMode="auto">
          <a:xfrm>
            <a:off x="2008188" y="3162300"/>
            <a:ext cx="444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+mn-ea"/>
              </a:rPr>
              <a:t>H</a:t>
            </a:r>
          </a:p>
        </p:txBody>
      </p:sp>
      <p:sp>
        <p:nvSpPr>
          <p:cNvPr id="179221" name="Text Box 21"/>
          <p:cNvSpPr txBox="1">
            <a:spLocks noChangeArrowheads="1"/>
          </p:cNvSpPr>
          <p:nvPr/>
        </p:nvSpPr>
        <p:spPr bwMode="auto">
          <a:xfrm>
            <a:off x="2654300" y="4437063"/>
            <a:ext cx="5254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+mn-ea"/>
              </a:rPr>
              <a:t>Cl</a:t>
            </a:r>
          </a:p>
        </p:txBody>
      </p:sp>
      <p:sp>
        <p:nvSpPr>
          <p:cNvPr id="179222" name="Text Box 22"/>
          <p:cNvSpPr txBox="1">
            <a:spLocks noChangeArrowheads="1"/>
          </p:cNvSpPr>
          <p:nvPr/>
        </p:nvSpPr>
        <p:spPr bwMode="auto">
          <a:xfrm>
            <a:off x="2022475" y="4422775"/>
            <a:ext cx="4445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+mn-ea"/>
              </a:rPr>
              <a:t>H</a:t>
            </a:r>
          </a:p>
        </p:txBody>
      </p:sp>
      <p:sp>
        <p:nvSpPr>
          <p:cNvPr id="59404" name="Text Box 23"/>
          <p:cNvSpPr txBox="1">
            <a:spLocks noChangeArrowheads="1"/>
          </p:cNvSpPr>
          <p:nvPr/>
        </p:nvSpPr>
        <p:spPr bwMode="auto">
          <a:xfrm>
            <a:off x="3032125" y="3824288"/>
            <a:ext cx="438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)</a:t>
            </a:r>
            <a:r>
              <a:rPr lang="en-US" sz="2800" baseline="-25000">
                <a:latin typeface="Arial" charset="0"/>
              </a:rPr>
              <a:t>n</a:t>
            </a:r>
            <a:endParaRPr lang="en-US" sz="2800">
              <a:latin typeface="Arial" charset="0"/>
            </a:endParaRPr>
          </a:p>
        </p:txBody>
      </p:sp>
      <p:sp>
        <p:nvSpPr>
          <p:cNvPr id="179224" name="Text Box 24"/>
          <p:cNvSpPr txBox="1">
            <a:spLocks noChangeArrowheads="1"/>
          </p:cNvSpPr>
          <p:nvPr/>
        </p:nvSpPr>
        <p:spPr bwMode="auto">
          <a:xfrm>
            <a:off x="1812925" y="3824288"/>
            <a:ext cx="303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(</a:t>
            </a:r>
          </a:p>
        </p:txBody>
      </p:sp>
      <p:sp>
        <p:nvSpPr>
          <p:cNvPr id="59406" name="Text Box 25"/>
          <p:cNvSpPr txBox="1">
            <a:spLocks noChangeArrowheads="1"/>
          </p:cNvSpPr>
          <p:nvPr/>
        </p:nvSpPr>
        <p:spPr bwMode="auto">
          <a:xfrm>
            <a:off x="6653213" y="2311400"/>
            <a:ext cx="1765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―C―C―</a:t>
            </a:r>
          </a:p>
        </p:txBody>
      </p:sp>
      <p:sp>
        <p:nvSpPr>
          <p:cNvPr id="179226" name="Line 26"/>
          <p:cNvSpPr>
            <a:spLocks noChangeShapeType="1"/>
          </p:cNvSpPr>
          <p:nvPr/>
        </p:nvSpPr>
        <p:spPr bwMode="auto">
          <a:xfrm flipH="1">
            <a:off x="7215188" y="2119313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27" name="Line 27"/>
          <p:cNvSpPr>
            <a:spLocks noChangeShapeType="1"/>
          </p:cNvSpPr>
          <p:nvPr/>
        </p:nvSpPr>
        <p:spPr bwMode="auto">
          <a:xfrm flipH="1">
            <a:off x="7837488" y="2119313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28" name="Line 28"/>
          <p:cNvSpPr>
            <a:spLocks noChangeShapeType="1"/>
          </p:cNvSpPr>
          <p:nvPr/>
        </p:nvSpPr>
        <p:spPr bwMode="auto">
          <a:xfrm flipH="1">
            <a:off x="7215188" y="2728913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29" name="Line 29"/>
          <p:cNvSpPr>
            <a:spLocks noChangeShapeType="1"/>
          </p:cNvSpPr>
          <p:nvPr/>
        </p:nvSpPr>
        <p:spPr bwMode="auto">
          <a:xfrm flipH="1">
            <a:off x="7837488" y="2741613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79230" name="Text Box 30"/>
          <p:cNvSpPr txBox="1">
            <a:spLocks noChangeArrowheads="1"/>
          </p:cNvSpPr>
          <p:nvPr/>
        </p:nvSpPr>
        <p:spPr bwMode="auto">
          <a:xfrm>
            <a:off x="7021513" y="167640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H</a:t>
            </a:r>
          </a:p>
        </p:txBody>
      </p:sp>
      <p:sp>
        <p:nvSpPr>
          <p:cNvPr id="179231" name="Text Box 31"/>
          <p:cNvSpPr txBox="1">
            <a:spLocks noChangeArrowheads="1"/>
          </p:cNvSpPr>
          <p:nvPr/>
        </p:nvSpPr>
        <p:spPr bwMode="auto">
          <a:xfrm>
            <a:off x="7643813" y="1689100"/>
            <a:ext cx="401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179232" name="Text Box 32"/>
          <p:cNvSpPr txBox="1">
            <a:spLocks noChangeArrowheads="1"/>
          </p:cNvSpPr>
          <p:nvPr/>
        </p:nvSpPr>
        <p:spPr bwMode="auto">
          <a:xfrm>
            <a:off x="7021513" y="293370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H</a:t>
            </a:r>
          </a:p>
        </p:txBody>
      </p:sp>
      <p:sp>
        <p:nvSpPr>
          <p:cNvPr id="179233" name="Text Box 33"/>
          <p:cNvSpPr txBox="1">
            <a:spLocks noChangeArrowheads="1"/>
          </p:cNvSpPr>
          <p:nvPr/>
        </p:nvSpPr>
        <p:spPr bwMode="auto">
          <a:xfrm>
            <a:off x="7631113" y="2921000"/>
            <a:ext cx="401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59415" name="Text Box 34"/>
          <p:cNvSpPr txBox="1">
            <a:spLocks noChangeArrowheads="1"/>
          </p:cNvSpPr>
          <p:nvPr/>
        </p:nvSpPr>
        <p:spPr bwMode="auto">
          <a:xfrm>
            <a:off x="7999413" y="2336800"/>
            <a:ext cx="438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)</a:t>
            </a:r>
            <a:r>
              <a:rPr lang="en-US" sz="2800" baseline="-25000">
                <a:latin typeface="Arial" charset="0"/>
              </a:rPr>
              <a:t>n</a:t>
            </a:r>
            <a:endParaRPr lang="en-US" sz="2800">
              <a:latin typeface="Arial" charset="0"/>
            </a:endParaRPr>
          </a:p>
        </p:txBody>
      </p:sp>
      <p:sp>
        <p:nvSpPr>
          <p:cNvPr id="179235" name="Text Box 35"/>
          <p:cNvSpPr txBox="1">
            <a:spLocks noChangeArrowheads="1"/>
          </p:cNvSpPr>
          <p:nvPr/>
        </p:nvSpPr>
        <p:spPr bwMode="auto">
          <a:xfrm>
            <a:off x="6780213" y="2336800"/>
            <a:ext cx="3032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(</a:t>
            </a:r>
          </a:p>
        </p:txBody>
      </p:sp>
      <p:sp>
        <p:nvSpPr>
          <p:cNvPr id="59417" name="Text Box 37"/>
          <p:cNvSpPr txBox="1">
            <a:spLocks noChangeArrowheads="1"/>
          </p:cNvSpPr>
          <p:nvPr/>
        </p:nvSpPr>
        <p:spPr bwMode="auto">
          <a:xfrm>
            <a:off x="3908425" y="3783013"/>
            <a:ext cx="510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b) Polyvinylidenechloride (PVCl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 ― Saran wrap)</a:t>
            </a:r>
          </a:p>
        </p:txBody>
      </p:sp>
      <p:sp>
        <p:nvSpPr>
          <p:cNvPr id="59418" name="Text Box 38"/>
          <p:cNvSpPr txBox="1">
            <a:spLocks noChangeArrowheads="1"/>
          </p:cNvSpPr>
          <p:nvPr/>
        </p:nvSpPr>
        <p:spPr bwMode="auto">
          <a:xfrm>
            <a:off x="457200" y="2133600"/>
            <a:ext cx="5984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a) </a:t>
            </a:r>
            <a:r>
              <a:rPr lang="en-US" dirty="0" err="1">
                <a:latin typeface="Arial" charset="0"/>
              </a:rPr>
              <a:t>Polyvinylidenefluoride</a:t>
            </a:r>
            <a:r>
              <a:rPr lang="en-US" dirty="0">
                <a:latin typeface="Arial" charset="0"/>
              </a:rPr>
              <a:t> (PVDF or PVF</a:t>
            </a:r>
            <a:r>
              <a:rPr lang="en-US" baseline="-25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 ― </a:t>
            </a:r>
            <a:r>
              <a:rPr lang="en-US" dirty="0" err="1">
                <a:latin typeface="Arial" charset="0"/>
              </a:rPr>
              <a:t>Tedlar</a:t>
            </a:r>
            <a:r>
              <a:rPr lang="en-US" dirty="0">
                <a:latin typeface="Arial" charset="0"/>
              </a:rPr>
              <a:t>)</a:t>
            </a:r>
          </a:p>
        </p:txBody>
      </p:sp>
      <p:sp>
        <p:nvSpPr>
          <p:cNvPr id="59419" name="Text Box 25"/>
          <p:cNvSpPr txBox="1">
            <a:spLocks noChangeArrowheads="1"/>
          </p:cNvSpPr>
          <p:nvPr/>
        </p:nvSpPr>
        <p:spPr bwMode="auto">
          <a:xfrm>
            <a:off x="5343525" y="5259388"/>
            <a:ext cx="1765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―C―C―</a:t>
            </a:r>
          </a:p>
        </p:txBody>
      </p:sp>
      <p:sp>
        <p:nvSpPr>
          <p:cNvPr id="41" name="Line 26"/>
          <p:cNvSpPr>
            <a:spLocks noChangeShapeType="1"/>
          </p:cNvSpPr>
          <p:nvPr/>
        </p:nvSpPr>
        <p:spPr bwMode="auto">
          <a:xfrm flipH="1">
            <a:off x="5905500" y="50673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2" name="Line 27"/>
          <p:cNvSpPr>
            <a:spLocks noChangeShapeType="1"/>
          </p:cNvSpPr>
          <p:nvPr/>
        </p:nvSpPr>
        <p:spPr bwMode="auto">
          <a:xfrm flipH="1">
            <a:off x="6527800" y="50673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3" name="Line 28"/>
          <p:cNvSpPr>
            <a:spLocks noChangeShapeType="1"/>
          </p:cNvSpPr>
          <p:nvPr/>
        </p:nvSpPr>
        <p:spPr bwMode="auto">
          <a:xfrm flipH="1">
            <a:off x="5905500" y="56769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4" name="Line 29"/>
          <p:cNvSpPr>
            <a:spLocks noChangeShapeType="1"/>
          </p:cNvSpPr>
          <p:nvPr/>
        </p:nvSpPr>
        <p:spPr bwMode="auto">
          <a:xfrm flipH="1">
            <a:off x="6527800" y="56896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45" name="Text Box 30"/>
          <p:cNvSpPr txBox="1">
            <a:spLocks noChangeArrowheads="1"/>
          </p:cNvSpPr>
          <p:nvPr/>
        </p:nvSpPr>
        <p:spPr bwMode="auto">
          <a:xfrm>
            <a:off x="5711825" y="4624388"/>
            <a:ext cx="40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+mn-ea"/>
              </a:rPr>
              <a:t>F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6334125" y="4637088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5711825" y="5881688"/>
            <a:ext cx="40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+mn-ea"/>
              </a:rPr>
              <a:t>F</a:t>
            </a:r>
          </a:p>
        </p:txBody>
      </p:sp>
      <p:sp>
        <p:nvSpPr>
          <p:cNvPr id="59427" name="Text Box 33"/>
          <p:cNvSpPr txBox="1">
            <a:spLocks noChangeArrowheads="1"/>
          </p:cNvSpPr>
          <p:nvPr/>
        </p:nvSpPr>
        <p:spPr bwMode="auto">
          <a:xfrm>
            <a:off x="6321425" y="5868988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SO</a:t>
            </a:r>
            <a:r>
              <a:rPr lang="en-US" sz="2800" baseline="-25000">
                <a:latin typeface="Arial" charset="0"/>
              </a:rPr>
              <a:t>3</a:t>
            </a:r>
            <a:r>
              <a:rPr lang="en-US" sz="2800">
                <a:latin typeface="Arial" charset="0"/>
              </a:rPr>
              <a:t>Na</a:t>
            </a:r>
          </a:p>
        </p:txBody>
      </p:sp>
      <p:sp>
        <p:nvSpPr>
          <p:cNvPr id="59428" name="Text Box 34"/>
          <p:cNvSpPr txBox="1">
            <a:spLocks noChangeArrowheads="1"/>
          </p:cNvSpPr>
          <p:nvPr/>
        </p:nvSpPr>
        <p:spPr bwMode="auto">
          <a:xfrm>
            <a:off x="6689725" y="5284788"/>
            <a:ext cx="438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)</a:t>
            </a:r>
            <a:r>
              <a:rPr lang="en-US" sz="2800" baseline="-25000">
                <a:latin typeface="Arial" charset="0"/>
              </a:rPr>
              <a:t>n</a:t>
            </a:r>
            <a:endParaRPr lang="en-US" sz="2800">
              <a:latin typeface="Arial" charset="0"/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5470525" y="5284788"/>
            <a:ext cx="303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(</a:t>
            </a:r>
          </a:p>
        </p:txBody>
      </p:sp>
      <p:sp>
        <p:nvSpPr>
          <p:cNvPr id="51" name="Text Box 38"/>
          <p:cNvSpPr txBox="1">
            <a:spLocks noChangeArrowheads="1"/>
          </p:cNvSpPr>
          <p:nvPr/>
        </p:nvSpPr>
        <p:spPr bwMode="auto">
          <a:xfrm>
            <a:off x="3686175" y="6103938"/>
            <a:ext cx="133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+mn-ea"/>
              </a:rPr>
              <a:t>c) </a:t>
            </a:r>
            <a:r>
              <a:rPr lang="en-US" dirty="0" err="1">
                <a:latin typeface="+mn-lt"/>
                <a:ea typeface="+mn-ea"/>
              </a:rPr>
              <a:t>Nafion</a:t>
            </a:r>
            <a:endParaRPr lang="en-US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Fluroroelastomers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7467" y="2167466"/>
            <a:ext cx="3171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Viton</a:t>
            </a:r>
            <a:r>
              <a:rPr lang="en-US" sz="2800" dirty="0" smtClean="0"/>
              <a:t> (copolymers)</a:t>
            </a:r>
            <a:endParaRPr lang="en-US" sz="2800" dirty="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05925" y="3798888"/>
            <a:ext cx="1765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rial" charset="0"/>
              </a:rPr>
              <a:t>―</a:t>
            </a:r>
            <a:r>
              <a:rPr lang="en-US" sz="2800" dirty="0" smtClean="0">
                <a:latin typeface="Arial" charset="0"/>
              </a:rPr>
              <a:t>C―C</a:t>
            </a:r>
            <a:r>
              <a:rPr lang="en-US" sz="2800" dirty="0">
                <a:latin typeface="Arial" charset="0"/>
              </a:rPr>
              <a:t>―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H="1">
            <a:off x="1167900" y="36068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 flipH="1">
            <a:off x="1790200" y="36068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H="1">
            <a:off x="1167900" y="42164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 flipH="1">
            <a:off x="1790200" y="4229100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974225" y="3163888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  <a:ea typeface="+mn-ea"/>
              </a:rPr>
              <a:t>F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596525" y="3176588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  <a:ea typeface="+mn-ea"/>
              </a:rPr>
              <a:t>F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969463" y="4410075"/>
            <a:ext cx="4048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j-lt"/>
                <a:ea typeface="+mn-ea"/>
              </a:rPr>
              <a:t>F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583825" y="4408488"/>
            <a:ext cx="796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CF</a:t>
            </a:r>
            <a:r>
              <a:rPr lang="en-US" sz="2800" baseline="-25000">
                <a:latin typeface="Arial" charset="0"/>
              </a:rPr>
              <a:t>3</a:t>
            </a:r>
            <a:endParaRPr lang="en-US" sz="2800">
              <a:latin typeface="Arial" charset="0"/>
            </a:endParaRP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1005376" y="5111759"/>
            <a:ext cx="1082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  <a:ea typeface="+mn-ea"/>
              </a:rPr>
              <a:t>  </a:t>
            </a:r>
            <a:r>
              <a:rPr lang="en-US" dirty="0">
                <a:latin typeface="+mn-lt"/>
                <a:ea typeface="+mn-ea"/>
              </a:rPr>
              <a:t>(PHFP)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4062973" y="3748541"/>
            <a:ext cx="1765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rial" charset="0"/>
              </a:rPr>
              <a:t>―C―C―</a:t>
            </a:r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 flipH="1">
            <a:off x="4624948" y="3556454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 flipH="1">
            <a:off x="5247248" y="3556454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 flipH="1">
            <a:off x="4624948" y="4166054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 flipH="1">
            <a:off x="5247248" y="4178754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4431273" y="3113541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H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5053573" y="3126241"/>
            <a:ext cx="401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431273" y="4370841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H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5040873" y="4358141"/>
            <a:ext cx="401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16425" y="5105702"/>
            <a:ext cx="1239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(PVDF)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752947" y="3864507"/>
            <a:ext cx="39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6053298" y="3834426"/>
            <a:ext cx="39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6831020" y="3784658"/>
            <a:ext cx="1765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charset="0"/>
              </a:rPr>
              <a:t>―C―C―</a:t>
            </a:r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H="1">
            <a:off x="7392995" y="3592571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H="1">
            <a:off x="8015295" y="3592571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H="1">
            <a:off x="7392995" y="4202171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H="1">
            <a:off x="8015295" y="4214871"/>
            <a:ext cx="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7199320" y="3149658"/>
            <a:ext cx="4040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+mn-ea"/>
              </a:rPr>
              <a:t>F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7821620" y="3162358"/>
            <a:ext cx="401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7199320" y="4406958"/>
            <a:ext cx="4040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+mn-ea"/>
              </a:rPr>
              <a:t>F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7808920" y="4394258"/>
            <a:ext cx="401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n-lt"/>
                <a:ea typeface="+mn-ea"/>
              </a:rPr>
              <a:t>F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99867" y="5054600"/>
            <a:ext cx="77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PTFE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27667" y="372533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―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82068" y="369146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―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433734" y="370840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―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Uses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O-rings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Non-stick surfaces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Insulation-electrical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Lubricant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Coatings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Gears</a:t>
            </a:r>
          </a:p>
        </p:txBody>
      </p:sp>
      <p:pic>
        <p:nvPicPr>
          <p:cNvPr id="60420" name="Picture 4" descr="logo_teflon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6133" y="3598334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665" y="1126066"/>
            <a:ext cx="2142067" cy="2142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Processing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PTFE not </a:t>
            </a:r>
            <a:r>
              <a:rPr lang="en-US" sz="2800" dirty="0" err="1"/>
              <a:t>processible</a:t>
            </a:r>
            <a:r>
              <a:rPr lang="en-US" sz="2800" dirty="0"/>
              <a:t> by extrusion or injection molding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Sintering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Put in approx shape and </a:t>
            </a:r>
            <a:r>
              <a:rPr lang="en-US" sz="2000" dirty="0" smtClean="0"/>
              <a:t>heat to about 650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F (melt = 664°F)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Similar to processing powdered metals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Fusion of particles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Ram extrusion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Compaction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Rods and tubes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Calendaring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Very poor adhesion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High Performance Thermoplastics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381000" y="1600200"/>
            <a:ext cx="3886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Polyphenylenes (PPE, PPO, PPS)</a:t>
            </a:r>
          </a:p>
        </p:txBody>
      </p:sp>
      <p:graphicFrame>
        <p:nvGraphicFramePr>
          <p:cNvPr id="63490" name="Object 3"/>
          <p:cNvGraphicFramePr>
            <a:graphicFrameLocks noChangeAspect="1"/>
          </p:cNvGraphicFramePr>
          <p:nvPr/>
        </p:nvGraphicFramePr>
        <p:xfrm>
          <a:off x="1066800" y="2057400"/>
          <a:ext cx="2903538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9" name="ChemSketch" r:id="rId3" imgW="1481400" imgH="1749600" progId="">
                  <p:embed/>
                </p:oleObj>
              </mc:Choice>
              <mc:Fallback>
                <p:oleObj name="ChemSketch" r:id="rId3" imgW="1481400" imgH="17496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057400"/>
                        <a:ext cx="2903538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4" name="Text Box 4"/>
          <p:cNvSpPr txBox="1">
            <a:spLocks noChangeArrowheads="1"/>
          </p:cNvSpPr>
          <p:nvPr/>
        </p:nvSpPr>
        <p:spPr bwMode="auto">
          <a:xfrm>
            <a:off x="3962400" y="5943600"/>
            <a:ext cx="1255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Arial" charset="0"/>
              </a:rPr>
              <a:t>PPO</a:t>
            </a:r>
          </a:p>
        </p:txBody>
      </p:sp>
      <p:graphicFrame>
        <p:nvGraphicFramePr>
          <p:cNvPr id="63491" name="Object 5"/>
          <p:cNvGraphicFramePr>
            <a:graphicFrameLocks noChangeAspect="1"/>
          </p:cNvGraphicFramePr>
          <p:nvPr/>
        </p:nvGraphicFramePr>
        <p:xfrm>
          <a:off x="4572000" y="1752600"/>
          <a:ext cx="4076700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0" name="ACD/3D" r:id="rId5" imgW="4076190" imgH="4277322" progId="">
                  <p:embed/>
                </p:oleObj>
              </mc:Choice>
              <mc:Fallback>
                <p:oleObj name="ACD/3D" r:id="rId5" imgW="4076190" imgH="4277322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752600"/>
                        <a:ext cx="4076700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56"/>
          <p:cNvSpPr>
            <a:spLocks noChangeArrowheads="1"/>
          </p:cNvSpPr>
          <p:nvPr/>
        </p:nvSpPr>
        <p:spPr bwMode="auto">
          <a:xfrm>
            <a:off x="914400" y="1371600"/>
            <a:ext cx="6553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905000" y="2209800"/>
            <a:ext cx="571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(                                               )</a:t>
            </a:r>
            <a:r>
              <a:rPr lang="en-US" baseline="-25000">
                <a:latin typeface="Arial" charset="0"/>
              </a:rPr>
              <a:t>n</a:t>
            </a:r>
          </a:p>
        </p:txBody>
      </p:sp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1828800" y="1600200"/>
          <a:ext cx="5181600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ChemSketch" r:id="rId3" imgW="3191400" imgH="722520" progId="">
                  <p:embed/>
                </p:oleObj>
              </mc:Choice>
              <mc:Fallback>
                <p:oleObj name="ChemSketch" r:id="rId3" imgW="3191400" imgH="7225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273" r="20909"/>
                      <a:stretch>
                        <a:fillRect/>
                      </a:stretch>
                    </p:blipFill>
                    <p:spPr bwMode="auto">
                      <a:xfrm>
                        <a:off x="1828800" y="1600200"/>
                        <a:ext cx="5181600" cy="18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667000" y="2209800"/>
            <a:ext cx="121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[      ]</a:t>
            </a:r>
            <a:r>
              <a:rPr lang="en-US" baseline="-25000">
                <a:latin typeface="Arial" charset="0"/>
              </a:rPr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181600" y="2224088"/>
            <a:ext cx="198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[     ]</a:t>
            </a:r>
            <a:r>
              <a:rPr lang="en-US" baseline="-25000">
                <a:latin typeface="Arial" charset="0"/>
              </a:rPr>
              <a:t>b</a:t>
            </a:r>
          </a:p>
        </p:txBody>
      </p:sp>
      <p:sp>
        <p:nvSpPr>
          <p:cNvPr id="40967" name="Rectangle 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Polyamides or Nylons (PA)</a:t>
            </a:r>
          </a:p>
        </p:txBody>
      </p:sp>
      <p:graphicFrame>
        <p:nvGraphicFramePr>
          <p:cNvPr id="19459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2362200" y="3657600"/>
          <a:ext cx="4191000" cy="253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name="ACD/3D" r:id="rId5" imgW="5028571" imgH="3038095" progId="">
                  <p:embed/>
                </p:oleObj>
              </mc:Choice>
              <mc:Fallback>
                <p:oleObj name="ACD/3D" r:id="rId5" imgW="5028571" imgH="3038095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657600"/>
                        <a:ext cx="4191000" cy="253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0" name="Text Box 10"/>
          <p:cNvSpPr txBox="1">
            <a:spLocks noChangeArrowheads="1"/>
          </p:cNvSpPr>
          <p:nvPr/>
        </p:nvSpPr>
        <p:spPr bwMode="auto">
          <a:xfrm rot="-743719">
            <a:off x="2667000" y="4648200"/>
            <a:ext cx="121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[      ]</a:t>
            </a:r>
            <a:r>
              <a:rPr lang="en-US" baseline="-25000">
                <a:latin typeface="Arial" charset="0"/>
              </a:rPr>
              <a:t>a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 rot="-798170">
            <a:off x="4876800" y="4738688"/>
            <a:ext cx="198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[     ]</a:t>
            </a:r>
            <a:r>
              <a:rPr lang="en-US" baseline="-25000">
                <a:latin typeface="Arial" charset="0"/>
              </a:rPr>
              <a:t>b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81000" y="388620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33CC"/>
                </a:solidFill>
                <a:latin typeface="Arial" charset="0"/>
              </a:rPr>
              <a:t>Amide group</a:t>
            </a:r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3615265" y="1210730"/>
            <a:ext cx="1524000" cy="2057400"/>
          </a:xfrm>
          <a:prstGeom prst="ellips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 flipV="1">
            <a:off x="1828800" y="2819400"/>
            <a:ext cx="2286000" cy="114300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3657600" y="3733800"/>
            <a:ext cx="1295400" cy="2438400"/>
          </a:xfrm>
          <a:prstGeom prst="ellips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>
            <a:off x="1828800" y="4114800"/>
            <a:ext cx="2057400" cy="22860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6324600" y="38100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Types of nylons</a:t>
            </a: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 flipH="1" flipV="1">
            <a:off x="3657600" y="2667000"/>
            <a:ext cx="31242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H="1" flipV="1">
            <a:off x="6019800" y="2743200"/>
            <a:ext cx="914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  <p:bldP spid="40966" grpId="0"/>
      <p:bldP spid="40970" grpId="0"/>
      <p:bldP spid="40972" grpId="0"/>
      <p:bldP spid="40972" grpId="1"/>
      <p:bldP spid="40973" grpId="0" animBg="1"/>
      <p:bldP spid="40973" grpId="1" animBg="1"/>
      <p:bldP spid="40974" grpId="0" animBg="1"/>
      <p:bldP spid="40974" grpId="1" animBg="1"/>
      <p:bldP spid="40975" grpId="0" animBg="1"/>
      <p:bldP spid="40975" grpId="1" animBg="1"/>
      <p:bldP spid="40975" grpId="2" animBg="1"/>
      <p:bldP spid="40976" grpId="0" animBg="1"/>
      <p:bldP spid="40976" grpId="1" animBg="1"/>
      <p:bldP spid="40977" grpId="0"/>
      <p:bldP spid="40978" grpId="0" animBg="1"/>
      <p:bldP spid="4097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Polyphenylene Oxide</a:t>
            </a:r>
            <a:r>
              <a:rPr lang="en-US" sz="2800" smtClean="0">
                <a:ea typeface="+mj-ea"/>
              </a:rPr>
              <a:t> (PPO)</a:t>
            </a:r>
            <a:br>
              <a:rPr lang="en-US" sz="2800" smtClean="0">
                <a:ea typeface="+mj-ea"/>
              </a:rPr>
            </a:br>
            <a:r>
              <a:rPr lang="en-US" sz="4000" smtClean="0">
                <a:ea typeface="+mj-ea"/>
              </a:rPr>
              <a:t>Properties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581400"/>
            <a:ext cx="8229600" cy="3276600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/>
              <a:t>Thermal stability—excellent (650</a:t>
            </a:r>
            <a:r>
              <a:rPr lang="en-US" sz="2600" baseline="30000"/>
              <a:t>o</a:t>
            </a:r>
            <a:r>
              <a:rPr lang="en-US" sz="2600"/>
              <a:t> F)</a:t>
            </a:r>
          </a:p>
          <a:p>
            <a:pPr eaLnBrk="1" hangingPunct="1">
              <a:defRPr/>
            </a:pPr>
            <a:r>
              <a:rPr lang="en-US" sz="2600"/>
              <a:t>High HDT = 375</a:t>
            </a:r>
            <a:r>
              <a:rPr lang="en-US" sz="2600" baseline="30000"/>
              <a:t>o</a:t>
            </a:r>
            <a:r>
              <a:rPr lang="en-US" sz="2600"/>
              <a:t> F</a:t>
            </a:r>
          </a:p>
          <a:p>
            <a:pPr eaLnBrk="1" hangingPunct="1">
              <a:defRPr/>
            </a:pPr>
            <a:r>
              <a:rPr lang="en-US" sz="2600"/>
              <a:t>Good cold properties (-275</a:t>
            </a:r>
            <a:r>
              <a:rPr lang="en-US" sz="2600" baseline="30000"/>
              <a:t>o</a:t>
            </a:r>
            <a:r>
              <a:rPr lang="en-US" sz="2600"/>
              <a:t> F)</a:t>
            </a:r>
          </a:p>
          <a:p>
            <a:pPr eaLnBrk="1" hangingPunct="1">
              <a:defRPr/>
            </a:pPr>
            <a:r>
              <a:rPr lang="en-US" sz="2600"/>
              <a:t>Low water absorption</a:t>
            </a:r>
          </a:p>
          <a:p>
            <a:pPr eaLnBrk="1" hangingPunct="1">
              <a:defRPr/>
            </a:pPr>
            <a:r>
              <a:rPr lang="en-US" sz="2600"/>
              <a:t>Low heat expansion</a:t>
            </a:r>
          </a:p>
          <a:p>
            <a:pPr eaLnBrk="1" hangingPunct="1">
              <a:defRPr/>
            </a:pPr>
            <a:r>
              <a:rPr lang="en-US" sz="2600"/>
              <a:t>Good solvent resistance, but can be solvent welded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260601" y="1659465"/>
            <a:ext cx="3894653" cy="1850997"/>
            <a:chOff x="2260601" y="1659465"/>
            <a:chExt cx="3894653" cy="185099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844800" y="2201333"/>
              <a:ext cx="4318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3208866" y="2997199"/>
              <a:ext cx="262468" cy="127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45934" y="2565400"/>
              <a:ext cx="372533" cy="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765799" y="2590801"/>
              <a:ext cx="372533" cy="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32401" y="2590800"/>
              <a:ext cx="372533" cy="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3196166" y="2281765"/>
              <a:ext cx="347134" cy="18626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2556935" y="2269070"/>
              <a:ext cx="364065" cy="21166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60601" y="2573866"/>
              <a:ext cx="372533" cy="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055533" y="2590800"/>
              <a:ext cx="372533" cy="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844800" y="2937933"/>
              <a:ext cx="4318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639733" y="2209800"/>
              <a:ext cx="4318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639732" y="2937933"/>
              <a:ext cx="4318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4991101" y="2315632"/>
              <a:ext cx="347134" cy="18626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H="1">
              <a:off x="2569635" y="2662765"/>
              <a:ext cx="347134" cy="18626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4356099" y="2662767"/>
              <a:ext cx="347134" cy="18626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 flipH="1" flipV="1">
              <a:off x="3175001" y="2658537"/>
              <a:ext cx="364065" cy="21166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 flipH="1" flipV="1">
              <a:off x="4978401" y="2650070"/>
              <a:ext cx="364065" cy="21166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 flipH="1" flipV="1">
              <a:off x="4351869" y="2294468"/>
              <a:ext cx="364065" cy="21166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4995334" y="3005666"/>
              <a:ext cx="262468" cy="127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221567" y="1993899"/>
              <a:ext cx="253999" cy="127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4991101" y="2027767"/>
              <a:ext cx="253999" cy="127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2802469" y="2336801"/>
              <a:ext cx="474132" cy="48260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605869" y="2328334"/>
              <a:ext cx="474132" cy="48260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750733" y="2396065"/>
              <a:ext cx="36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503333" y="2404531"/>
              <a:ext cx="36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285067" y="3115732"/>
              <a:ext cx="60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</a:t>
              </a:r>
              <a:r>
                <a:rPr lang="en-US" baseline="-25000" dirty="0" smtClean="0"/>
                <a:t>3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93533" y="1659465"/>
              <a:ext cx="60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</a:t>
              </a:r>
              <a:r>
                <a:rPr lang="en-US" baseline="-25000" dirty="0" smtClean="0"/>
                <a:t>3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05399" y="3141130"/>
              <a:ext cx="60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</a:t>
              </a:r>
              <a:r>
                <a:rPr lang="en-US" baseline="-25000" dirty="0" smtClean="0"/>
                <a:t>3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080002" y="1676398"/>
              <a:ext cx="60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</a:t>
              </a:r>
              <a:r>
                <a:rPr lang="en-US" baseline="-25000" dirty="0" smtClean="0"/>
                <a:t>3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294467" y="2362199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808134" y="2379134"/>
              <a:ext cx="347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)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PPO uses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Used to replace stainless steel for surgical equipment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Replace thermosets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Pump housings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Valve components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Video terminal housings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597" y="2229120"/>
            <a:ext cx="2112159" cy="2112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508" y="4649183"/>
            <a:ext cx="2557340" cy="2081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Polyaryletherketones (PEEK, PEK, and Others)</a:t>
            </a:r>
          </a:p>
        </p:txBody>
      </p:sp>
      <p:pic>
        <p:nvPicPr>
          <p:cNvPr id="83971" name="Picture 3" descr="peek aircraf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48006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388" y="4267200"/>
            <a:ext cx="9144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6705600" y="4876800"/>
            <a:ext cx="2438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charset="0"/>
              </a:rPr>
              <a:t>Inside of hip replacement</a:t>
            </a:r>
          </a:p>
          <a:p>
            <a:r>
              <a:rPr lang="en-US" sz="2000">
                <a:latin typeface="Arial" charset="0"/>
              </a:rPr>
              <a:t>is PEK</a:t>
            </a:r>
          </a:p>
        </p:txBody>
      </p:sp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914400"/>
            <a:ext cx="11350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5362575" y="4860925"/>
            <a:ext cx="481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Arial" charset="0"/>
              </a:rPr>
              <a:t>+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1.63775E-6 L -0.37031 0.41499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8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27" dur="1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31 0.41499 L -0.86198 0.41499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/>
      <p:bldP spid="8397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" y="0"/>
            <a:ext cx="9025466" cy="82973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 smtClean="0">
                <a:ea typeface="+mj-ea"/>
              </a:rPr>
              <a:t>Polyaryletherketones</a:t>
            </a:r>
            <a:r>
              <a:rPr lang="en-US" sz="3200" dirty="0" smtClean="0">
                <a:ea typeface="+mj-ea"/>
              </a:rPr>
              <a:t> (PEEK, PEK, and Others)</a:t>
            </a:r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699029" y="1625587"/>
          <a:ext cx="7462837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5" name="ChemSketch" r:id="rId3" imgW="6574680" imgH="1441800" progId="">
                  <p:embed/>
                </p:oleObj>
              </mc:Choice>
              <mc:Fallback>
                <p:oleObj name="ChemSketch" r:id="rId3" imgW="6574680" imgH="1441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908" r="14603"/>
                      <a:stretch>
                        <a:fillRect/>
                      </a:stretch>
                    </p:blipFill>
                    <p:spPr bwMode="auto">
                      <a:xfrm>
                        <a:off x="699029" y="1625587"/>
                        <a:ext cx="7462837" cy="228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59001" y="1042988"/>
            <a:ext cx="5011739" cy="3192463"/>
            <a:chOff x="1360" y="437"/>
            <a:chExt cx="3157" cy="2011"/>
          </a:xfrm>
        </p:grpSpPr>
        <p:sp>
          <p:nvSpPr>
            <p:cNvPr id="67590" name="Text Box 5"/>
            <p:cNvSpPr txBox="1">
              <a:spLocks noChangeArrowheads="1"/>
            </p:cNvSpPr>
            <p:nvPr/>
          </p:nvSpPr>
          <p:spPr bwMode="auto">
            <a:xfrm>
              <a:off x="1360" y="437"/>
              <a:ext cx="139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latin typeface="Arial" charset="0"/>
                </a:rPr>
                <a:t>Ether Linkage</a:t>
              </a:r>
            </a:p>
          </p:txBody>
        </p:sp>
        <p:sp>
          <p:nvSpPr>
            <p:cNvPr id="67591" name="Text Box 6"/>
            <p:cNvSpPr txBox="1">
              <a:spLocks noChangeArrowheads="1"/>
            </p:cNvSpPr>
            <p:nvPr/>
          </p:nvSpPr>
          <p:spPr bwMode="auto">
            <a:xfrm>
              <a:off x="3008" y="437"/>
              <a:ext cx="150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err="1">
                  <a:latin typeface="Arial" charset="0"/>
                </a:rPr>
                <a:t>Ketone</a:t>
              </a:r>
              <a:r>
                <a:rPr lang="en-US" sz="2000" dirty="0">
                  <a:latin typeface="Arial" charset="0"/>
                </a:rPr>
                <a:t> Linkage</a:t>
              </a:r>
            </a:p>
          </p:txBody>
        </p:sp>
        <p:sp>
          <p:nvSpPr>
            <p:cNvPr id="67592" name="Line 7"/>
            <p:cNvSpPr>
              <a:spLocks noChangeShapeType="1"/>
            </p:cNvSpPr>
            <p:nvPr/>
          </p:nvSpPr>
          <p:spPr bwMode="auto">
            <a:xfrm>
              <a:off x="1968" y="751"/>
              <a:ext cx="0" cy="2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3" name="Line 8"/>
            <p:cNvSpPr>
              <a:spLocks noChangeShapeType="1"/>
            </p:cNvSpPr>
            <p:nvPr/>
          </p:nvSpPr>
          <p:spPr bwMode="auto">
            <a:xfrm>
              <a:off x="3600" y="725"/>
              <a:ext cx="5" cy="2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4" name="Line 9"/>
            <p:cNvSpPr>
              <a:spLocks noChangeShapeType="1"/>
            </p:cNvSpPr>
            <p:nvPr/>
          </p:nvSpPr>
          <p:spPr bwMode="auto">
            <a:xfrm>
              <a:off x="1824" y="1392"/>
              <a:ext cx="0" cy="10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5" name="Line 10"/>
            <p:cNvSpPr>
              <a:spLocks noChangeShapeType="1"/>
            </p:cNvSpPr>
            <p:nvPr/>
          </p:nvSpPr>
          <p:spPr bwMode="auto">
            <a:xfrm>
              <a:off x="2112" y="1392"/>
              <a:ext cx="0" cy="10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6" name="Line 11"/>
            <p:cNvSpPr>
              <a:spLocks noChangeShapeType="1"/>
            </p:cNvSpPr>
            <p:nvPr/>
          </p:nvSpPr>
          <p:spPr bwMode="auto">
            <a:xfrm>
              <a:off x="3456" y="1392"/>
              <a:ext cx="0" cy="10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7" name="Line 12"/>
            <p:cNvSpPr>
              <a:spLocks noChangeShapeType="1"/>
            </p:cNvSpPr>
            <p:nvPr/>
          </p:nvSpPr>
          <p:spPr bwMode="auto">
            <a:xfrm>
              <a:off x="3792" y="1392"/>
              <a:ext cx="0" cy="10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85005" name="Object 13"/>
          <p:cNvGraphicFramePr>
            <a:graphicFrameLocks noChangeAspect="1"/>
          </p:cNvGraphicFramePr>
          <p:nvPr/>
        </p:nvGraphicFramePr>
        <p:xfrm>
          <a:off x="753538" y="3730100"/>
          <a:ext cx="7234238" cy="303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6" name="ACD/3D" r:id="rId5" imgW="6973273" imgH="2352381" progId="">
                  <p:embed/>
                </p:oleObj>
              </mc:Choice>
              <mc:Fallback>
                <p:oleObj name="ACD/3D" r:id="rId5" imgW="6973273" imgH="2352381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9670" t="6609" r="18095" b="15938"/>
                      <a:stretch>
                        <a:fillRect/>
                      </a:stretch>
                    </p:blipFill>
                    <p:spPr bwMode="auto">
                      <a:xfrm>
                        <a:off x="753538" y="3730100"/>
                        <a:ext cx="7234238" cy="303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Polysulfones (PSU and PES)</a:t>
            </a:r>
          </a:p>
        </p:txBody>
      </p:sp>
      <p:pic>
        <p:nvPicPr>
          <p:cNvPr id="68611" name="Picture 3" descr="psu flow meter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72200" y="1828800"/>
            <a:ext cx="1270000" cy="4470400"/>
          </a:xfrm>
          <a:noFill/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3622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Polysulfones (PSU and PES)</a:t>
            </a:r>
          </a:p>
        </p:txBody>
      </p:sp>
      <p:graphicFrame>
        <p:nvGraphicFramePr>
          <p:cNvPr id="69634" name="Object 3"/>
          <p:cNvGraphicFramePr>
            <a:graphicFrameLocks noChangeAspect="1"/>
          </p:cNvGraphicFramePr>
          <p:nvPr/>
        </p:nvGraphicFramePr>
        <p:xfrm>
          <a:off x="150813" y="1600200"/>
          <a:ext cx="8767762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3" name="ChemSketch" r:id="rId3" imgW="8878680" imgH="1441800" progId="">
                  <p:embed/>
                </p:oleObj>
              </mc:Choice>
              <mc:Fallback>
                <p:oleObj name="ChemSketch" r:id="rId3" imgW="8878680" imgH="1441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504" r="15654"/>
                      <a:stretch>
                        <a:fillRect/>
                      </a:stretch>
                    </p:blipFill>
                    <p:spPr bwMode="auto">
                      <a:xfrm>
                        <a:off x="150813" y="1600200"/>
                        <a:ext cx="8767762" cy="192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447800" y="3754438"/>
          <a:ext cx="62484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4" name="ACD/3D" r:id="rId5" imgW="7201905" imgH="2514286" progId="">
                  <p:embed/>
                </p:oleObj>
              </mc:Choice>
              <mc:Fallback>
                <p:oleObj name="ACD/3D" r:id="rId5" imgW="7201905" imgH="251428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754" r="17479" b="15152"/>
                      <a:stretch>
                        <a:fillRect/>
                      </a:stretch>
                    </p:blipFill>
                    <p:spPr bwMode="auto">
                      <a:xfrm>
                        <a:off x="1447800" y="3754438"/>
                        <a:ext cx="6248400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PSU and PES Properties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Resistant to oils</a:t>
            </a:r>
          </a:p>
          <a:p>
            <a:pPr eaLnBrk="1" hangingPunct="1">
              <a:defRPr/>
            </a:pPr>
            <a:r>
              <a:rPr lang="en-US"/>
              <a:t>Heat stability (300</a:t>
            </a:r>
            <a:r>
              <a:rPr lang="en-US" baseline="30000"/>
              <a:t>o</a:t>
            </a:r>
            <a:r>
              <a:rPr lang="en-US"/>
              <a:t> F)</a:t>
            </a:r>
          </a:p>
          <a:p>
            <a:pPr eaLnBrk="1" hangingPunct="1">
              <a:defRPr/>
            </a:pPr>
            <a:r>
              <a:rPr lang="en-US"/>
              <a:t>Creep resistance</a:t>
            </a:r>
          </a:p>
          <a:p>
            <a:pPr eaLnBrk="1" hangingPunct="1">
              <a:defRPr/>
            </a:pPr>
            <a:r>
              <a:rPr lang="en-US"/>
              <a:t>SO</a:t>
            </a:r>
            <a:r>
              <a:rPr lang="en-US" baseline="-18000"/>
              <a:t>2</a:t>
            </a:r>
            <a:r>
              <a:rPr lang="en-US"/>
              <a:t> group adds stiffness</a:t>
            </a:r>
          </a:p>
          <a:p>
            <a:pPr eaLnBrk="1" hangingPunct="1">
              <a:defRPr/>
            </a:pPr>
            <a:r>
              <a:rPr lang="en-US"/>
              <a:t>More dimensionally stable than PPO</a:t>
            </a:r>
          </a:p>
          <a:p>
            <a:pPr eaLnBrk="1" hangingPunct="1">
              <a:defRPr/>
            </a:pPr>
            <a:r>
              <a:rPr lang="en-US"/>
              <a:t>Toughness—good</a:t>
            </a:r>
          </a:p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PSU and PES Uses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Hot water pipes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Coffee pots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Dishwasher components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Automobile applications near engines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Compete with thermosets, but can be injection molded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0975" y="0"/>
            <a:ext cx="13430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4610100"/>
            <a:ext cx="28575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3806" y="1219200"/>
            <a:ext cx="2093062" cy="168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1600" y="274638"/>
            <a:ext cx="9042399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</a:rPr>
              <a:t>Thermoplastic </a:t>
            </a:r>
            <a:r>
              <a:rPr lang="en-US" sz="4000" dirty="0" err="1" smtClean="0">
                <a:ea typeface="+mj-ea"/>
              </a:rPr>
              <a:t>Polyimides</a:t>
            </a:r>
            <a:r>
              <a:rPr lang="en-US" sz="4000" dirty="0" smtClean="0">
                <a:ea typeface="+mj-ea"/>
              </a:rPr>
              <a:t> (PI and PAI)</a:t>
            </a:r>
          </a:p>
        </p:txBody>
      </p:sp>
      <p:pic>
        <p:nvPicPr>
          <p:cNvPr id="72707" name="Picture 3" descr="pi circuit board 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581400"/>
            <a:ext cx="22733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pi circuit bo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828800"/>
            <a:ext cx="4064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pi par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5534" y="1301280"/>
            <a:ext cx="1504421" cy="210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11"/>
          <p:cNvSpPr>
            <a:spLocks noChangeArrowheads="1"/>
          </p:cNvSpPr>
          <p:nvPr/>
        </p:nvSpPr>
        <p:spPr bwMode="auto">
          <a:xfrm>
            <a:off x="0" y="1151466"/>
            <a:ext cx="5105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</a:rPr>
              <a:t>Thermoplastic </a:t>
            </a:r>
            <a:r>
              <a:rPr lang="en-US" sz="4000" dirty="0" err="1" smtClean="0">
                <a:ea typeface="+mj-ea"/>
              </a:rPr>
              <a:t>Polyimides</a:t>
            </a:r>
            <a:r>
              <a:rPr lang="en-US" sz="4000" dirty="0" smtClean="0">
                <a:ea typeface="+mj-ea"/>
              </a:rPr>
              <a:t> (PI and PAI)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8993" y="2226733"/>
            <a:ext cx="4156074" cy="2743200"/>
            <a:chOff x="96" y="1008"/>
            <a:chExt cx="3130" cy="2778"/>
          </a:xfrm>
        </p:grpSpPr>
        <p:graphicFrame>
          <p:nvGraphicFramePr>
            <p:cNvPr id="73731" name="Object 4"/>
            <p:cNvGraphicFramePr>
              <a:graphicFrameLocks noChangeAspect="1"/>
            </p:cNvGraphicFramePr>
            <p:nvPr/>
          </p:nvGraphicFramePr>
          <p:xfrm>
            <a:off x="96" y="1008"/>
            <a:ext cx="3072" cy="27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19" name="ChemSketch" r:id="rId3" imgW="4413600" imgH="2163960" progId="">
                    <p:embed/>
                  </p:oleObj>
                </mc:Choice>
                <mc:Fallback>
                  <p:oleObj name="ChemSketch" r:id="rId3" imgW="4413600" imgH="216396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1355" r="14407"/>
                        <a:stretch>
                          <a:fillRect/>
                        </a:stretch>
                      </p:blipFill>
                      <p:spPr bwMode="auto">
                        <a:xfrm>
                          <a:off x="96" y="1008"/>
                          <a:ext cx="3072" cy="27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738" name="Text Box 5"/>
            <p:cNvSpPr txBox="1">
              <a:spLocks noChangeArrowheads="1"/>
            </p:cNvSpPr>
            <p:nvPr/>
          </p:nvSpPr>
          <p:spPr bwMode="auto">
            <a:xfrm>
              <a:off x="192" y="1582"/>
              <a:ext cx="192" cy="1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dirty="0">
                  <a:latin typeface="Arial" charset="0"/>
                </a:rPr>
                <a:t>(</a:t>
              </a:r>
            </a:p>
          </p:txBody>
        </p:sp>
        <p:sp>
          <p:nvSpPr>
            <p:cNvPr id="73739" name="Text Box 6"/>
            <p:cNvSpPr txBox="1">
              <a:spLocks noChangeArrowheads="1"/>
            </p:cNvSpPr>
            <p:nvPr/>
          </p:nvSpPr>
          <p:spPr bwMode="auto">
            <a:xfrm>
              <a:off x="2880" y="1951"/>
              <a:ext cx="346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dirty="0">
                  <a:latin typeface="Arial" charset="0"/>
                </a:rPr>
                <a:t>)</a:t>
              </a:r>
              <a:r>
                <a:rPr lang="en-US" sz="2000" baseline="-25000" dirty="0" err="1">
                  <a:latin typeface="Arial" charset="0"/>
                </a:rPr>
                <a:t>n</a:t>
              </a:r>
              <a:endParaRPr lang="en-US" sz="2000" baseline="-25000" dirty="0">
                <a:latin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29200" y="1905000"/>
            <a:ext cx="3902075" cy="2925763"/>
            <a:chOff x="3072" y="1200"/>
            <a:chExt cx="2602" cy="1939"/>
          </a:xfrm>
        </p:grpSpPr>
        <p:graphicFrame>
          <p:nvGraphicFramePr>
            <p:cNvPr id="73730" name="Object 8"/>
            <p:cNvGraphicFramePr>
              <a:graphicFrameLocks noChangeAspect="1"/>
            </p:cNvGraphicFramePr>
            <p:nvPr/>
          </p:nvGraphicFramePr>
          <p:xfrm>
            <a:off x="3072" y="1200"/>
            <a:ext cx="2496" cy="19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20" name="ACD/3D" r:id="rId5" imgW="6706536" imgH="2190476" progId="">
                    <p:embed/>
                  </p:oleObj>
                </mc:Choice>
                <mc:Fallback>
                  <p:oleObj name="ACD/3D" r:id="rId5" imgW="6706536" imgH="2190476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9764" r="18201"/>
                        <a:stretch>
                          <a:fillRect/>
                        </a:stretch>
                      </p:blipFill>
                      <p:spPr bwMode="auto">
                        <a:xfrm>
                          <a:off x="3072" y="1200"/>
                          <a:ext cx="2496" cy="19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736" name="Text Box 9"/>
            <p:cNvSpPr txBox="1">
              <a:spLocks noChangeArrowheads="1"/>
            </p:cNvSpPr>
            <p:nvPr/>
          </p:nvSpPr>
          <p:spPr bwMode="auto">
            <a:xfrm>
              <a:off x="5328" y="1910"/>
              <a:ext cx="346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>
                  <a:latin typeface="Arial" charset="0"/>
                </a:rPr>
                <a:t>)</a:t>
              </a:r>
              <a:r>
                <a:rPr lang="en-US" sz="2000" baseline="-25000">
                  <a:latin typeface="Arial" charset="0"/>
                </a:rPr>
                <a:t>n</a:t>
              </a:r>
            </a:p>
          </p:txBody>
        </p:sp>
        <p:sp>
          <p:nvSpPr>
            <p:cNvPr id="73737" name="Text Box 10"/>
            <p:cNvSpPr txBox="1">
              <a:spLocks noChangeArrowheads="1"/>
            </p:cNvSpPr>
            <p:nvPr/>
          </p:nvSpPr>
          <p:spPr bwMode="auto">
            <a:xfrm>
              <a:off x="3120" y="1680"/>
              <a:ext cx="192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>
                  <a:latin typeface="Arial" charset="0"/>
                </a:rPr>
                <a:t>(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438400" y="1820333"/>
            <a:ext cx="2243667" cy="3860800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15734" y="6019800"/>
            <a:ext cx="937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Imide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3107267" y="5782733"/>
            <a:ext cx="5334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5"/>
          <p:cNvSpPr>
            <a:spLocks noChangeArrowheads="1"/>
          </p:cNvSpPr>
          <p:nvPr/>
        </p:nvSpPr>
        <p:spPr bwMode="auto">
          <a:xfrm>
            <a:off x="1371600" y="4184650"/>
            <a:ext cx="6019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Types of nylons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4582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Used to designate different a and </a:t>
            </a:r>
            <a:r>
              <a:rPr lang="en-US" dirty="0" err="1" smtClean="0">
                <a:ea typeface="+mn-ea"/>
              </a:rPr>
              <a:t>b</a:t>
            </a:r>
            <a:r>
              <a:rPr lang="en-US" dirty="0" smtClean="0">
                <a:ea typeface="+mn-ea"/>
              </a:rPr>
              <a:t> values which came from different monomers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Nylon a</a:t>
            </a:r>
            <a:r>
              <a:rPr lang="en-US" dirty="0" smtClean="0"/>
              <a:t>/(b+2) </a:t>
            </a:r>
          </a:p>
          <a:p>
            <a:pPr lvl="2">
              <a:buFont typeface="Wingdings" pitchFamily="2" charset="2"/>
              <a:buChar char="n"/>
              <a:defRPr/>
            </a:pPr>
            <a:r>
              <a:rPr lang="en-US" dirty="0" smtClean="0"/>
              <a:t>T</a:t>
            </a:r>
            <a:r>
              <a:rPr lang="en-US" dirty="0" smtClean="0"/>
              <a:t>o account for the carbons in the </a:t>
            </a:r>
            <a:r>
              <a:rPr lang="en-US" smtClean="0"/>
              <a:t>acid groups</a:t>
            </a:r>
            <a:endParaRPr lang="en-US" dirty="0" smtClean="0"/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Example: Nylon 6/6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Example: Nylon 6/12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1905000" y="5189538"/>
            <a:ext cx="5715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(                                               )</a:t>
            </a:r>
            <a:r>
              <a:rPr lang="en-US" baseline="-25000">
                <a:latin typeface="Arial" charset="0"/>
              </a:rPr>
              <a:t>n</a:t>
            </a:r>
          </a:p>
        </p:txBody>
      </p:sp>
      <p:graphicFrame>
        <p:nvGraphicFramePr>
          <p:cNvPr id="20482" name="Object 8"/>
          <p:cNvGraphicFramePr>
            <a:graphicFrameLocks noChangeAspect="1"/>
          </p:cNvGraphicFramePr>
          <p:nvPr/>
        </p:nvGraphicFramePr>
        <p:xfrm>
          <a:off x="1828800" y="4579938"/>
          <a:ext cx="5181600" cy="189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ChemSketch" r:id="rId3" imgW="3191400" imgH="722520" progId="">
                  <p:embed/>
                </p:oleObj>
              </mc:Choice>
              <mc:Fallback>
                <p:oleObj name="ChemSketch" r:id="rId3" imgW="3191400" imgH="72252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273" r="20909"/>
                      <a:stretch>
                        <a:fillRect/>
                      </a:stretch>
                    </p:blipFill>
                    <p:spPr bwMode="auto">
                      <a:xfrm>
                        <a:off x="1828800" y="4579938"/>
                        <a:ext cx="5181600" cy="189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2667000" y="5189538"/>
            <a:ext cx="1219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[      ]</a:t>
            </a:r>
            <a:r>
              <a:rPr lang="en-US" baseline="-25000" dirty="0">
                <a:latin typeface="Arial" charset="0"/>
              </a:rPr>
              <a:t>a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5158506" y="5203825"/>
            <a:ext cx="25792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[     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smtClean="0">
                <a:latin typeface="Arial" charset="0"/>
              </a:rPr>
              <a:t>]</a:t>
            </a:r>
            <a:r>
              <a:rPr lang="en-US" baseline="-25000" dirty="0">
                <a:latin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Thermoplastic PI and </a:t>
            </a:r>
            <a:r>
              <a:rPr lang="en-US" dirty="0" smtClean="0"/>
              <a:t>PAI </a:t>
            </a:r>
            <a:r>
              <a:rPr lang="en-US" dirty="0" smtClean="0">
                <a:ea typeface="+mj-ea"/>
              </a:rPr>
              <a:t>Properties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Very stiff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Highest thermal stability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PI cannot be melted or melt processed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PAI can be (Torlon)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PI is sintered (Vespel)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PI film is cast as monomers and heated to polymerize (Kapton)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Thermoplastic PI and PAI Uses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PI is used in circuit boards (</a:t>
            </a:r>
            <a:r>
              <a:rPr lang="en-US" dirty="0" err="1" smtClean="0">
                <a:ea typeface="+mn-ea"/>
              </a:rPr>
              <a:t>Kapton</a:t>
            </a:r>
            <a:r>
              <a:rPr lang="en-US" dirty="0" smtClean="0"/>
              <a:t> film)</a:t>
            </a:r>
            <a:endParaRPr lang="en-US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High temperature parts (</a:t>
            </a:r>
            <a:r>
              <a:rPr lang="en-US" dirty="0" err="1" smtClean="0">
                <a:ea typeface="+mn-ea"/>
              </a:rPr>
              <a:t>Vespel</a:t>
            </a:r>
            <a:r>
              <a:rPr lang="en-US" dirty="0" smtClean="0"/>
              <a:t> – sintered</a:t>
            </a:r>
            <a:r>
              <a:rPr lang="en-US" dirty="0" smtClean="0">
                <a:ea typeface="+mn-ea"/>
              </a:rPr>
              <a:t>)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Low friction bearings, sliding parts, gears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/>
              <a:t>Filled </a:t>
            </a:r>
            <a:r>
              <a:rPr lang="en-US" dirty="0" err="1" smtClean="0"/>
              <a:t>Vespel</a:t>
            </a:r>
            <a:r>
              <a:rPr lang="en-US" dirty="0" smtClean="0"/>
              <a:t> (Mo, carbides)</a:t>
            </a:r>
            <a:endParaRPr lang="en-US" dirty="0" smtClean="0">
              <a:ea typeface="+mn-ea"/>
            </a:endParaRP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4290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771650" y="231775"/>
            <a:ext cx="602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Flammability of aircraft seats with PBI foam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/>
          <a:srcRect l="4744" t="7587" r="3929" b="7587"/>
          <a:stretch>
            <a:fillRect/>
          </a:stretch>
        </p:blipFill>
        <p:spPr bwMode="auto">
          <a:xfrm>
            <a:off x="3541713" y="827088"/>
            <a:ext cx="4797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1497013" y="1811338"/>
            <a:ext cx="1123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PBI foam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312863" y="4772025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Conventional foam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667000"/>
            <a:ext cx="60293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Cellulosics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1425" y="1981200"/>
            <a:ext cx="24511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4"/>
          <a:srcRect l="25360" t="23021"/>
          <a:stretch>
            <a:fillRect/>
          </a:stretch>
        </p:blipFill>
        <p:spPr bwMode="auto">
          <a:xfrm>
            <a:off x="304800" y="457200"/>
            <a:ext cx="24669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Cellulosics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Nitrocellulose</a:t>
            </a:r>
          </a:p>
          <a:p>
            <a:pPr lvl="1" eaLnBrk="1" hangingPunct="1">
              <a:defRPr/>
            </a:pPr>
            <a:r>
              <a:rPr lang="en-US" sz="2400" dirty="0"/>
              <a:t>Gun cotton</a:t>
            </a:r>
          </a:p>
          <a:p>
            <a:pPr lvl="1" eaLnBrk="1" hangingPunct="1">
              <a:defRPr/>
            </a:pPr>
            <a:r>
              <a:rPr lang="en-US" sz="2400" dirty="0"/>
              <a:t>Explosive billiard </a:t>
            </a:r>
            <a:r>
              <a:rPr lang="en-US" sz="2400" dirty="0" smtClean="0"/>
              <a:t>balls (past product)</a:t>
            </a:r>
          </a:p>
          <a:p>
            <a:pPr lvl="1" eaLnBrk="1" hangingPunct="1">
              <a:defRPr/>
            </a:pPr>
            <a:r>
              <a:rPr lang="en-US" sz="2400" dirty="0" smtClean="0"/>
              <a:t>Movie films</a:t>
            </a:r>
          </a:p>
          <a:p>
            <a:pPr eaLnBrk="1" hangingPunct="1">
              <a:defRPr/>
            </a:pPr>
            <a:r>
              <a:rPr lang="en-US" sz="2800" dirty="0"/>
              <a:t>Cellulose nitrate</a:t>
            </a:r>
          </a:p>
          <a:p>
            <a:pPr lvl="1" eaLnBrk="1" hangingPunct="1">
              <a:defRPr/>
            </a:pPr>
            <a:r>
              <a:rPr lang="en-US" sz="2400" dirty="0"/>
              <a:t>Lacquers and plastics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398" y="3663732"/>
            <a:ext cx="3200399" cy="2694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267" y="1388876"/>
            <a:ext cx="2954867" cy="2059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Types of Cellulosics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Rayon</a:t>
            </a:r>
          </a:p>
          <a:p>
            <a:pPr lvl="1" eaLnBrk="1" hangingPunct="1">
              <a:defRPr/>
            </a:pPr>
            <a:r>
              <a:rPr lang="en-US"/>
              <a:t>Viscose process</a:t>
            </a:r>
          </a:p>
          <a:p>
            <a:pPr eaLnBrk="1" hangingPunct="1">
              <a:defRPr/>
            </a:pPr>
            <a:r>
              <a:rPr lang="en-US"/>
              <a:t>Cellophane</a:t>
            </a:r>
          </a:p>
          <a:p>
            <a:pPr eaLnBrk="1" hangingPunct="1">
              <a:defRPr/>
            </a:pPr>
            <a:r>
              <a:rPr lang="en-US"/>
              <a:t>Methyl cellulose</a:t>
            </a:r>
          </a:p>
          <a:p>
            <a:pPr lvl="1" eaLnBrk="1" hangingPunct="1">
              <a:defRPr/>
            </a:pPr>
            <a:r>
              <a:rPr lang="en-US"/>
              <a:t>Filler</a:t>
            </a:r>
          </a:p>
          <a:p>
            <a:pPr lvl="1" eaLnBrk="1" hangingPunct="1">
              <a:defRPr/>
            </a:pPr>
            <a:r>
              <a:rPr lang="en-US"/>
              <a:t>Edible </a:t>
            </a:r>
            <a:r>
              <a:rPr lang="en-US" sz="2000"/>
              <a:t>(hydroxypropyl methyl cellulose)</a:t>
            </a:r>
          </a:p>
          <a:p>
            <a:pPr lvl="1" eaLnBrk="1" hangingPunct="1">
              <a:defRPr/>
            </a:pPr>
            <a:endParaRPr lang="en-US" sz="2000"/>
          </a:p>
          <a:p>
            <a:pPr lvl="1" eaLnBrk="1" hangingPunct="1">
              <a:defRPr/>
            </a:pPr>
            <a:endParaRPr lang="en-US"/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4953000"/>
            <a:ext cx="19812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733" y="1200960"/>
            <a:ext cx="3074346" cy="2305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058" y="3894868"/>
            <a:ext cx="1896331" cy="1611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Thank You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n-ea"/>
              </a:rPr>
              <a:t>Brent Strong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1371600" y="4198938"/>
            <a:ext cx="6019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Types of nylons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1585913"/>
            <a:ext cx="84582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What happens as a and b increase?</a:t>
            </a:r>
          </a:p>
          <a:p>
            <a:pPr lvl="1" eaLnBrk="1" hangingPunct="1">
              <a:defRPr/>
            </a:pPr>
            <a:r>
              <a:rPr lang="en-US"/>
              <a:t>More CH</a:t>
            </a:r>
            <a:r>
              <a:rPr lang="en-US" baseline="-25000"/>
              <a:t>2</a:t>
            </a:r>
            <a:r>
              <a:rPr lang="en-US"/>
              <a:t> groups give greater flexibility</a:t>
            </a:r>
          </a:p>
          <a:p>
            <a:pPr lvl="1" eaLnBrk="1" hangingPunct="1">
              <a:defRPr/>
            </a:pPr>
            <a:r>
              <a:rPr lang="en-US"/>
              <a:t>More CH</a:t>
            </a:r>
            <a:r>
              <a:rPr lang="en-US" baseline="-25000"/>
              <a:t>2</a:t>
            </a:r>
            <a:r>
              <a:rPr lang="en-US"/>
              <a:t> groups give more “oil-like” properties</a:t>
            </a:r>
          </a:p>
          <a:p>
            <a:pPr lvl="1" eaLnBrk="1" hangingPunct="1">
              <a:defRPr/>
            </a:pPr>
            <a:r>
              <a:rPr lang="en-US"/>
              <a:t>Fewer CH</a:t>
            </a:r>
            <a:r>
              <a:rPr lang="en-US" baseline="-25000"/>
              <a:t>2</a:t>
            </a:r>
            <a:r>
              <a:rPr lang="en-US"/>
              <a:t> groups (more amide groups) gives more polarity and more strength</a:t>
            </a: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1905000" y="5189538"/>
            <a:ext cx="5715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(                                               )</a:t>
            </a:r>
            <a:r>
              <a:rPr lang="en-US" baseline="-25000">
                <a:latin typeface="Arial" charset="0"/>
              </a:rPr>
              <a:t>n</a:t>
            </a:r>
          </a:p>
        </p:txBody>
      </p:sp>
      <p:graphicFrame>
        <p:nvGraphicFramePr>
          <p:cNvPr id="21506" name="Object 5"/>
          <p:cNvGraphicFramePr>
            <a:graphicFrameLocks noChangeAspect="1"/>
          </p:cNvGraphicFramePr>
          <p:nvPr/>
        </p:nvGraphicFramePr>
        <p:xfrm>
          <a:off x="1828800" y="4579938"/>
          <a:ext cx="5181600" cy="189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ChemSketch" r:id="rId3" imgW="3191400" imgH="722520" progId="">
                  <p:embed/>
                </p:oleObj>
              </mc:Choice>
              <mc:Fallback>
                <p:oleObj name="ChemSketch" r:id="rId3" imgW="3191400" imgH="72252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273" r="20909"/>
                      <a:stretch>
                        <a:fillRect/>
                      </a:stretch>
                    </p:blipFill>
                    <p:spPr bwMode="auto">
                      <a:xfrm>
                        <a:off x="1828800" y="4579938"/>
                        <a:ext cx="5181600" cy="189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2667000" y="5189538"/>
            <a:ext cx="1219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[      ]</a:t>
            </a:r>
            <a:r>
              <a:rPr lang="en-US" baseline="-25000">
                <a:latin typeface="Arial" charset="0"/>
              </a:rPr>
              <a:t>a</a:t>
            </a:r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5181600" y="5203825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[     ]</a:t>
            </a:r>
            <a:r>
              <a:rPr lang="en-US" baseline="-25000">
                <a:latin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PA General Family Characteristics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Polarity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Crystallinity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Sharp melting point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Strength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Some water absorption (depends on a/</a:t>
            </a:r>
            <a:r>
              <a:rPr lang="en-US" dirty="0" err="1" smtClean="0"/>
              <a:t>b</a:t>
            </a:r>
            <a:r>
              <a:rPr lang="en-US" dirty="0" smtClean="0"/>
              <a:t> number)</a:t>
            </a:r>
            <a:endParaRPr lang="en-US" dirty="0" smtClean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PA General Family Characteristics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/>
              <a:t>Highly crystalline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Sharp melting point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/>
              <a:t>Strength (polar bonding and crystallinity)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/>
              <a:t>Transparent (barely)—cook-in-bag (turkey)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/>
              <a:t>Anti-friction—not like PTFE but good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/>
              <a:t>Toughness—excellent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/>
              <a:t>Fatigue resistance—excellent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/>
              <a:t>Water absorption—0.2-2.5% (must be dried for injection molding)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1585</Words>
  <Application>Microsoft Macintosh PowerPoint</Application>
  <PresentationFormat>On-screen Show (4:3)</PresentationFormat>
  <Paragraphs>418</Paragraphs>
  <Slides>66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Default Design</vt:lpstr>
      <vt:lpstr>ChemSketch</vt:lpstr>
      <vt:lpstr>ACD/3D</vt:lpstr>
      <vt:lpstr>Engineering and High Performance Thermoplastics</vt:lpstr>
      <vt:lpstr>Engineering/High Performance Thermoplastics</vt:lpstr>
      <vt:lpstr>Engineering Thermoplastics</vt:lpstr>
      <vt:lpstr>Polyamides or Nylons (PA)</vt:lpstr>
      <vt:lpstr>Polyamides or Nylons (PA)</vt:lpstr>
      <vt:lpstr>Types of nylons</vt:lpstr>
      <vt:lpstr>Types of nylons</vt:lpstr>
      <vt:lpstr>PA General Family Characteristics</vt:lpstr>
      <vt:lpstr>PA General Family Characteristics</vt:lpstr>
      <vt:lpstr>Nylon 6/6 Monomer</vt:lpstr>
      <vt:lpstr>Nylon 6/6 Monomer</vt:lpstr>
      <vt:lpstr>Nylon 6/6 Polymer</vt:lpstr>
      <vt:lpstr>Nylon 6 Monomer</vt:lpstr>
      <vt:lpstr>Nylon 6 Polymer</vt:lpstr>
      <vt:lpstr>Properties of Specific Nylon Types</vt:lpstr>
      <vt:lpstr>Processing Nylon</vt:lpstr>
      <vt:lpstr>Nylon History</vt:lpstr>
      <vt:lpstr>Aramids</vt:lpstr>
      <vt:lpstr>Aramids</vt:lpstr>
      <vt:lpstr>Acetals or Polyoxymethylenes (POM)</vt:lpstr>
      <vt:lpstr>Acetals or Polyoxymethylenes (POM)</vt:lpstr>
      <vt:lpstr>Acetal Family Characteristics (compared to nylon 6/6)</vt:lpstr>
      <vt:lpstr>Processing Acetals</vt:lpstr>
      <vt:lpstr>Acetal Copolymer</vt:lpstr>
      <vt:lpstr>Thermoplastic Polyesters (PET/PBT)</vt:lpstr>
      <vt:lpstr>Thermoplastic Polyester General Family Characteristics</vt:lpstr>
      <vt:lpstr>Thermoplastic Polyesters (PET/PBT)</vt:lpstr>
      <vt:lpstr>Processing PET</vt:lpstr>
      <vt:lpstr>Specific TP Polyester Types</vt:lpstr>
      <vt:lpstr>Polycarbonate</vt:lpstr>
      <vt:lpstr>Polycarbonate</vt:lpstr>
      <vt:lpstr>History</vt:lpstr>
      <vt:lpstr>Properties</vt:lpstr>
      <vt:lpstr>Acrylics (PMMA and PAN)</vt:lpstr>
      <vt:lpstr>Acrylics (PMMA also PAN)</vt:lpstr>
      <vt:lpstr>Properties</vt:lpstr>
      <vt:lpstr>Uses</vt:lpstr>
      <vt:lpstr>Processing</vt:lpstr>
      <vt:lpstr>Fluoropolymers</vt:lpstr>
      <vt:lpstr>Fluoropolymers (PTFE)</vt:lpstr>
      <vt:lpstr>History of Discovery</vt:lpstr>
      <vt:lpstr>Properties</vt:lpstr>
      <vt:lpstr>Fluoropolymers</vt:lpstr>
      <vt:lpstr>Fluoropolymers</vt:lpstr>
      <vt:lpstr>Fluroroelastomers</vt:lpstr>
      <vt:lpstr>Uses</vt:lpstr>
      <vt:lpstr>Processing</vt:lpstr>
      <vt:lpstr>High Performance Thermoplastics</vt:lpstr>
      <vt:lpstr>Polyphenylenes (PPE, PPO, PPS)</vt:lpstr>
      <vt:lpstr>Polyphenylene Oxide (PPO) Properties</vt:lpstr>
      <vt:lpstr>PPO uses</vt:lpstr>
      <vt:lpstr>Polyaryletherketones (PEEK, PEK, and Others)</vt:lpstr>
      <vt:lpstr>Polyaryletherketones (PEEK, PEK, and Others)</vt:lpstr>
      <vt:lpstr>Polysulfones (PSU and PES)</vt:lpstr>
      <vt:lpstr>Polysulfones (PSU and PES)</vt:lpstr>
      <vt:lpstr>PSU and PES Properties</vt:lpstr>
      <vt:lpstr>PSU and PES Uses</vt:lpstr>
      <vt:lpstr>Thermoplastic Polyimides (PI and PAI)</vt:lpstr>
      <vt:lpstr>Thermoplastic Polyimides (PI and PAI)</vt:lpstr>
      <vt:lpstr>Thermoplastic PI and PAI Properties</vt:lpstr>
      <vt:lpstr>Thermoplastic PI and PAI Uses</vt:lpstr>
      <vt:lpstr>PowerPoint Presentation</vt:lpstr>
      <vt:lpstr>Cellulosics</vt:lpstr>
      <vt:lpstr>Cellulosics</vt:lpstr>
      <vt:lpstr>Types of Cellulosics</vt:lpstr>
      <vt:lpstr>Thank You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Rethinking and Repositioning Engineering Technology</dc:title>
  <dc:creator>strongb</dc:creator>
  <cp:lastModifiedBy>Brent Strong</cp:lastModifiedBy>
  <cp:revision>41</cp:revision>
  <dcterms:created xsi:type="dcterms:W3CDTF">2011-02-08T15:26:53Z</dcterms:created>
  <dcterms:modified xsi:type="dcterms:W3CDTF">2012-02-24T15:52:16Z</dcterms:modified>
</cp:coreProperties>
</file>