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28" r:id="rId2"/>
    <p:sldId id="261" r:id="rId3"/>
    <p:sldId id="479" r:id="rId4"/>
    <p:sldId id="477" r:id="rId5"/>
    <p:sldId id="478" r:id="rId6"/>
    <p:sldId id="480" r:id="rId7"/>
    <p:sldId id="481" r:id="rId8"/>
    <p:sldId id="482" r:id="rId9"/>
    <p:sldId id="483" r:id="rId10"/>
    <p:sldId id="485" r:id="rId11"/>
    <p:sldId id="531" r:id="rId12"/>
    <p:sldId id="486" r:id="rId13"/>
    <p:sldId id="487" r:id="rId14"/>
    <p:sldId id="488" r:id="rId15"/>
    <p:sldId id="489" r:id="rId16"/>
    <p:sldId id="490" r:id="rId17"/>
    <p:sldId id="491" r:id="rId18"/>
    <p:sldId id="492" r:id="rId19"/>
    <p:sldId id="493" r:id="rId20"/>
    <p:sldId id="494" r:id="rId21"/>
    <p:sldId id="495" r:id="rId22"/>
    <p:sldId id="496" r:id="rId23"/>
    <p:sldId id="497" r:id="rId24"/>
    <p:sldId id="498" r:id="rId25"/>
    <p:sldId id="499" r:id="rId26"/>
    <p:sldId id="500" r:id="rId27"/>
    <p:sldId id="501" r:id="rId28"/>
    <p:sldId id="502" r:id="rId29"/>
    <p:sldId id="503" r:id="rId30"/>
    <p:sldId id="504" r:id="rId31"/>
    <p:sldId id="532" r:id="rId32"/>
    <p:sldId id="506" r:id="rId33"/>
    <p:sldId id="507" r:id="rId34"/>
    <p:sldId id="533" r:id="rId35"/>
    <p:sldId id="509" r:id="rId36"/>
    <p:sldId id="510" r:id="rId37"/>
    <p:sldId id="511" r:id="rId38"/>
    <p:sldId id="534" r:id="rId39"/>
    <p:sldId id="513" r:id="rId40"/>
    <p:sldId id="514" r:id="rId41"/>
    <p:sldId id="535" r:id="rId42"/>
    <p:sldId id="516" r:id="rId43"/>
    <p:sldId id="517" r:id="rId44"/>
    <p:sldId id="518" r:id="rId45"/>
    <p:sldId id="519" r:id="rId46"/>
    <p:sldId id="520" r:id="rId47"/>
    <p:sldId id="521" r:id="rId48"/>
    <p:sldId id="522" r:id="rId49"/>
    <p:sldId id="536" r:id="rId50"/>
    <p:sldId id="524" r:id="rId51"/>
    <p:sldId id="526" r:id="rId52"/>
    <p:sldId id="525" r:id="rId53"/>
    <p:sldId id="529" r:id="rId54"/>
  </p:sldIdLst>
  <p:sldSz cx="9144000" cy="6858000" type="screen4x3"/>
  <p:notesSz cx="6858000" cy="9144000"/>
  <p:custDataLst>
    <p:tags r:id="rId57"/>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172"/>
    <a:srgbClr val="039F64"/>
    <a:srgbClr val="F4F0D0"/>
    <a:srgbClr val="E6DC92"/>
    <a:srgbClr val="EAE2A4"/>
    <a:srgbClr val="600000"/>
    <a:srgbClr val="FF9933"/>
    <a:srgbClr val="03AD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48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tags" Target="tags/tag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369EC5-FF19-9245-8646-23282852CC77}" type="slidenum">
              <a:rPr lang="en-US"/>
              <a:pPr/>
              <a:t>‹#›</a:t>
            </a:fld>
            <a:endParaRPr lang="en-US"/>
          </a:p>
        </p:txBody>
      </p:sp>
    </p:spTree>
    <p:extLst>
      <p:ext uri="{BB962C8B-B14F-4D97-AF65-F5344CB8AC3E}">
        <p14:creationId xmlns:p14="http://schemas.microsoft.com/office/powerpoint/2010/main" val="2991271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6189BD8-A30E-4D41-8027-59509757442E}" type="slidenum">
              <a:rPr lang="en-US"/>
              <a:pPr/>
              <a:t>‹#›</a:t>
            </a:fld>
            <a:endParaRPr lang="en-US"/>
          </a:p>
        </p:txBody>
      </p:sp>
    </p:spTree>
    <p:extLst>
      <p:ext uri="{BB962C8B-B14F-4D97-AF65-F5344CB8AC3E}">
        <p14:creationId xmlns:p14="http://schemas.microsoft.com/office/powerpoint/2010/main" val="111449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685E8E1-EF38-2748-8340-2C2CD4221539}" type="slidenum">
              <a:rPr lang="en-US"/>
              <a:pPr/>
              <a:t>‹#›</a:t>
            </a:fld>
            <a:endParaRPr lang="en-US"/>
          </a:p>
        </p:txBody>
      </p:sp>
    </p:spTree>
    <p:extLst>
      <p:ext uri="{BB962C8B-B14F-4D97-AF65-F5344CB8AC3E}">
        <p14:creationId xmlns:p14="http://schemas.microsoft.com/office/powerpoint/2010/main" val="2884894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4C4DF5C-F21B-FD44-B390-C1B937D72357}" type="slidenum">
              <a:rPr lang="en-US"/>
              <a:pPr/>
              <a:t>‹#›</a:t>
            </a:fld>
            <a:endParaRPr lang="en-US"/>
          </a:p>
        </p:txBody>
      </p:sp>
    </p:spTree>
    <p:extLst>
      <p:ext uri="{BB962C8B-B14F-4D97-AF65-F5344CB8AC3E}">
        <p14:creationId xmlns:p14="http://schemas.microsoft.com/office/powerpoint/2010/main" val="3786563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6A3AF1F-C460-1A43-A28F-997E4102EA11}" type="slidenum">
              <a:rPr lang="en-US"/>
              <a:pPr/>
              <a:t>‹#›</a:t>
            </a:fld>
            <a:endParaRPr lang="en-US"/>
          </a:p>
        </p:txBody>
      </p:sp>
    </p:spTree>
    <p:extLst>
      <p:ext uri="{BB962C8B-B14F-4D97-AF65-F5344CB8AC3E}">
        <p14:creationId xmlns:p14="http://schemas.microsoft.com/office/powerpoint/2010/main" val="1825105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B3410B71-72C1-C040-B9CC-8FB484442420}" type="slidenum">
              <a:rPr lang="en-US"/>
              <a:pPr/>
              <a:t>‹#›</a:t>
            </a:fld>
            <a:endParaRPr lang="en-US"/>
          </a:p>
        </p:txBody>
      </p:sp>
    </p:spTree>
    <p:extLst>
      <p:ext uri="{BB962C8B-B14F-4D97-AF65-F5344CB8AC3E}">
        <p14:creationId xmlns:p14="http://schemas.microsoft.com/office/powerpoint/2010/main" val="248868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40E5EF6-5B91-7942-8876-F4DD23CCD807}" type="slidenum">
              <a:rPr lang="en-US"/>
              <a:pPr/>
              <a:t>‹#›</a:t>
            </a:fld>
            <a:endParaRPr lang="en-US"/>
          </a:p>
        </p:txBody>
      </p:sp>
    </p:spTree>
    <p:extLst>
      <p:ext uri="{BB962C8B-B14F-4D97-AF65-F5344CB8AC3E}">
        <p14:creationId xmlns:p14="http://schemas.microsoft.com/office/powerpoint/2010/main" val="106008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24699D5-ACCD-B645-8122-DAD33E6A0189}" type="slidenum">
              <a:rPr lang="en-US"/>
              <a:pPr/>
              <a:t>‹#›</a:t>
            </a:fld>
            <a:endParaRPr lang="en-US"/>
          </a:p>
        </p:txBody>
      </p:sp>
    </p:spTree>
    <p:extLst>
      <p:ext uri="{BB962C8B-B14F-4D97-AF65-F5344CB8AC3E}">
        <p14:creationId xmlns:p14="http://schemas.microsoft.com/office/powerpoint/2010/main" val="252631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79DFE3B-D20E-B849-9179-8771102C0D72}" type="slidenum">
              <a:rPr lang="en-US"/>
              <a:pPr/>
              <a:t>‹#›</a:t>
            </a:fld>
            <a:endParaRPr lang="en-US"/>
          </a:p>
        </p:txBody>
      </p:sp>
    </p:spTree>
    <p:extLst>
      <p:ext uri="{BB962C8B-B14F-4D97-AF65-F5344CB8AC3E}">
        <p14:creationId xmlns:p14="http://schemas.microsoft.com/office/powerpoint/2010/main" val="296264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4E84D29-97B5-EC40-838D-30C2FA7CD9B8}" type="slidenum">
              <a:rPr lang="en-US"/>
              <a:pPr/>
              <a:t>‹#›</a:t>
            </a:fld>
            <a:endParaRPr lang="en-US"/>
          </a:p>
        </p:txBody>
      </p:sp>
    </p:spTree>
    <p:extLst>
      <p:ext uri="{BB962C8B-B14F-4D97-AF65-F5344CB8AC3E}">
        <p14:creationId xmlns:p14="http://schemas.microsoft.com/office/powerpoint/2010/main" val="311864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EA96DE5-C307-AD43-976A-9509D1453E49}" type="slidenum">
              <a:rPr lang="en-US"/>
              <a:pPr/>
              <a:t>‹#›</a:t>
            </a:fld>
            <a:endParaRPr lang="en-US"/>
          </a:p>
        </p:txBody>
      </p:sp>
    </p:spTree>
    <p:extLst>
      <p:ext uri="{BB962C8B-B14F-4D97-AF65-F5344CB8AC3E}">
        <p14:creationId xmlns:p14="http://schemas.microsoft.com/office/powerpoint/2010/main" val="11109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3A3F367-BF48-D44A-A3E3-5004C3488750}" type="slidenum">
              <a:rPr lang="en-US"/>
              <a:pPr/>
              <a:t>‹#›</a:t>
            </a:fld>
            <a:endParaRPr lang="en-US"/>
          </a:p>
        </p:txBody>
      </p:sp>
    </p:spTree>
    <p:extLst>
      <p:ext uri="{BB962C8B-B14F-4D97-AF65-F5344CB8AC3E}">
        <p14:creationId xmlns:p14="http://schemas.microsoft.com/office/powerpoint/2010/main" val="118879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D130EE9-F5E0-6242-9FB7-ADCA43F15A35}" type="slidenum">
              <a:rPr lang="en-US"/>
              <a:pPr/>
              <a:t>‹#›</a:t>
            </a:fld>
            <a:endParaRPr lang="en-US"/>
          </a:p>
        </p:txBody>
      </p:sp>
    </p:spTree>
    <p:extLst>
      <p:ext uri="{BB962C8B-B14F-4D97-AF65-F5344CB8AC3E}">
        <p14:creationId xmlns:p14="http://schemas.microsoft.com/office/powerpoint/2010/main" val="422720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219A5E6-4C04-734B-8423-3E97810A298F}" type="slidenum">
              <a:rPr lang="en-US"/>
              <a:pPr/>
              <a:t>‹#›</a:t>
            </a:fld>
            <a:endParaRPr lang="en-US"/>
          </a:p>
        </p:txBody>
      </p:sp>
    </p:spTree>
    <p:extLst>
      <p:ext uri="{BB962C8B-B14F-4D97-AF65-F5344CB8AC3E}">
        <p14:creationId xmlns:p14="http://schemas.microsoft.com/office/powerpoint/2010/main" val="41854774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4242486-3BE1-C543-8E77-9E7734A473A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 Id="rId3"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image" Target="../media/image27.png"/><Relationship Id="rId5" Type="http://schemas.openxmlformats.org/officeDocument/2006/relationships/image" Target="../media/image8.jpeg"/><Relationship Id="rId1" Type="http://schemas.microsoft.com/office/2007/relationships/media" Target="file://localhost/Users/abs3/Movies/Greece/Plato_AllegoryoftheCave_Claymation%20trimmed.mov" TargetMode="External"/><Relationship Id="rId2" Type="http://schemas.openxmlformats.org/officeDocument/2006/relationships/video" Target="file://localhost/Users/abs3/Movies/Greece/Plato_AllegoryoftheCave_Claymation%20trimmed.m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png"/><Relationship Id="rId3"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 Id="rId3"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jpeg"/><Relationship Id="rId3"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jpeg"/><Relationship Id="rId3"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5.jpeg"/><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png"/><Relationship Id="rId3"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3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0.png"/><Relationship Id="rId3" Type="http://schemas.openxmlformats.org/officeDocument/2006/relationships/image" Target="../media/image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jpeg"/><Relationship Id="rId3" Type="http://schemas.openxmlformats.org/officeDocument/2006/relationships/image" Target="../media/image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 Id="rId3" Type="http://schemas.openxmlformats.org/officeDocument/2006/relationships/image" Target="../media/image4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 Id="rId3"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4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4.png"/><Relationship Id="rId3" Type="http://schemas.openxmlformats.org/officeDocument/2006/relationships/image" Target="../media/image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5.png"/><Relationship Id="rId3" Type="http://schemas.openxmlformats.org/officeDocument/2006/relationships/image" Target="../media/image8.jpe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 Id="rId3"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8.jpe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Plato-raphael WM.jpg"/>
          <p:cNvPicPr>
            <a:picLocks noChangeAspect="1"/>
          </p:cNvPicPr>
          <p:nvPr/>
        </p:nvPicPr>
        <p:blipFill>
          <a:blip r:embed="rId2"/>
          <a:srcRect/>
          <a:stretch>
            <a:fillRect/>
          </a:stretch>
        </p:blipFill>
        <p:spPr bwMode="auto">
          <a:xfrm>
            <a:off x="0" y="0"/>
            <a:ext cx="3570288" cy="3802063"/>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6387"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7706" t="6635" r="3574" b="8357"/>
          <a:stretch>
            <a:fillRect/>
          </a:stretch>
        </p:blipFill>
        <p:spPr>
          <a:xfrm>
            <a:off x="3584575" y="0"/>
            <a:ext cx="5559425" cy="3513138"/>
          </a:xfrm>
          <a:noFill/>
        </p:spPr>
      </p:pic>
      <p:pic>
        <p:nvPicPr>
          <p:cNvPr id="15" name="Picture 4"/>
          <p:cNvPicPr>
            <a:picLocks noChangeAspect="1" noChangeArrowheads="1"/>
          </p:cNvPicPr>
          <p:nvPr/>
        </p:nvPicPr>
        <p:blipFill>
          <a:blip r:embed="rId4"/>
          <a:srcRect r="1482" b="1237"/>
          <a:stretch>
            <a:fillRect/>
          </a:stretch>
        </p:blipFill>
        <p:spPr bwMode="auto">
          <a:xfrm>
            <a:off x="0" y="3779838"/>
            <a:ext cx="2193925" cy="3078162"/>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6389" name="Picture 3" descr="450px-Socrates_Louvre WM Attribut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0825" y="3513138"/>
            <a:ext cx="2543175"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descr="http://www.ecodesignz.com/Merchant2/graphics/00000001/ED_02SideChair_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3513138"/>
            <a:ext cx="906463"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3" descr="Platone_e_Diogene WM.jpg"/>
          <p:cNvPicPr>
            <a:picLocks noChangeAspect="1"/>
          </p:cNvPicPr>
          <p:nvPr/>
        </p:nvPicPr>
        <p:blipFill>
          <a:blip r:embed="rId7">
            <a:extLst>
              <a:ext uri="{28A0092B-C50C-407E-A947-70E740481C1C}">
                <a14:useLocalDpi xmlns:a14="http://schemas.microsoft.com/office/drawing/2010/main" val="0"/>
              </a:ext>
            </a:extLst>
          </a:blip>
          <a:srcRect t="-3354" r="-3941" b="19894"/>
          <a:stretch>
            <a:fillRect/>
          </a:stretch>
        </p:blipFill>
        <p:spPr bwMode="auto">
          <a:xfrm>
            <a:off x="2190750" y="4440238"/>
            <a:ext cx="461168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2" name="Group 18"/>
          <p:cNvGrpSpPr>
            <a:grpSpLocks/>
          </p:cNvGrpSpPr>
          <p:nvPr/>
        </p:nvGrpSpPr>
        <p:grpSpPr bwMode="auto">
          <a:xfrm>
            <a:off x="1998663" y="2587625"/>
            <a:ext cx="3713162" cy="2241550"/>
            <a:chOff x="1898362" y="2653990"/>
            <a:chExt cx="3978331" cy="2408664"/>
          </a:xfrm>
        </p:grpSpPr>
        <p:sp>
          <p:nvSpPr>
            <p:cNvPr id="17" name="Rectangle 16"/>
            <p:cNvSpPr/>
            <p:nvPr/>
          </p:nvSpPr>
          <p:spPr>
            <a:xfrm>
              <a:off x="1951463" y="2653990"/>
              <a:ext cx="3925230" cy="2408664"/>
            </a:xfrm>
            <a:prstGeom prst="rect">
              <a:avLst/>
            </a:prstGeom>
            <a:solidFill>
              <a:srgbClr val="6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2"/>
            <p:cNvSpPr txBox="1">
              <a:spLocks noChangeArrowheads="1"/>
            </p:cNvSpPr>
            <p:nvPr/>
          </p:nvSpPr>
          <p:spPr bwMode="auto">
            <a:xfrm>
              <a:off x="1940883" y="2775106"/>
              <a:ext cx="3898391" cy="1294742"/>
            </a:xfrm>
            <a:prstGeom prst="rect">
              <a:avLst/>
            </a:prstGeom>
            <a:noFill/>
            <a:ln w="9525">
              <a:noFill/>
              <a:miter lim="800000"/>
              <a:headEnd/>
              <a:tailEnd/>
            </a:ln>
          </p:spPr>
          <p:txBody>
            <a:bodyPr anchor="ctr"/>
            <a:lstStyle/>
            <a:p>
              <a:pPr algn="ctr">
                <a:defRPr/>
              </a:pPr>
              <a:r>
                <a:rPr lang="en-US" sz="3000" b="1" kern="0" dirty="0">
                  <a:solidFill>
                    <a:srgbClr val="E6DC92"/>
                  </a:solidFill>
                  <a:latin typeface="Verdana" charset="0"/>
                  <a:ea typeface="ＭＳ Ｐゴシック" charset="-128"/>
                  <a:cs typeface="ＭＳ Ｐゴシック" charset="-128"/>
                </a:rPr>
                <a:t>Classical Greek Philosophy</a:t>
              </a:r>
            </a:p>
          </p:txBody>
        </p:sp>
        <p:sp>
          <p:nvSpPr>
            <p:cNvPr id="18" name="Rectangle 2"/>
            <p:cNvSpPr txBox="1">
              <a:spLocks noChangeArrowheads="1"/>
            </p:cNvSpPr>
            <p:nvPr/>
          </p:nvSpPr>
          <p:spPr bwMode="auto">
            <a:xfrm>
              <a:off x="1898362" y="3819088"/>
              <a:ext cx="3896689" cy="1154862"/>
            </a:xfrm>
            <a:prstGeom prst="rect">
              <a:avLst/>
            </a:prstGeom>
            <a:noFill/>
            <a:ln w="9525">
              <a:noFill/>
              <a:miter lim="800000"/>
              <a:headEnd/>
              <a:tailEnd/>
            </a:ln>
          </p:spPr>
          <p:txBody>
            <a:bodyPr anchor="ctr"/>
            <a:lstStyle/>
            <a:p>
              <a:pPr algn="ctr">
                <a:defRPr/>
              </a:pPr>
              <a:r>
                <a:rPr lang="en-US" sz="3000" b="1" kern="0" dirty="0">
                  <a:solidFill>
                    <a:srgbClr val="F4F0D0"/>
                  </a:solidFill>
                  <a:latin typeface="Verdana" charset="0"/>
                  <a:ea typeface="ＭＳ Ｐゴシック" charset="-128"/>
                  <a:cs typeface="ＭＳ Ｐゴシック" charset="-128"/>
                </a:rPr>
                <a:t>Plato</a:t>
              </a:r>
            </a:p>
          </p:txBody>
        </p:sp>
      </p:gr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25603"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Socrates</a:t>
            </a:r>
          </a:p>
        </p:txBody>
      </p:sp>
      <p:pic>
        <p:nvPicPr>
          <p:cNvPr id="25604" name="Picture 9" descr="Plato-raphael W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2743200" y="3013410"/>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a:t>+</a:t>
            </a:r>
          </a:p>
        </p:txBody>
      </p:sp>
      <p:sp>
        <p:nvSpPr>
          <p:cNvPr id="14" name="Text Box 6"/>
          <p:cNvSpPr txBox="1">
            <a:spLocks noChangeArrowheads="1"/>
          </p:cNvSpPr>
          <p:nvPr/>
        </p:nvSpPr>
        <p:spPr bwMode="auto">
          <a:xfrm>
            <a:off x="6096000" y="3013410"/>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dirty="0"/>
              <a:t>=</a:t>
            </a:r>
          </a:p>
        </p:txBody>
      </p:sp>
      <p:pic>
        <p:nvPicPr>
          <p:cNvPr id="15" name="Picture 7"/>
          <p:cNvPicPr>
            <a:picLocks noChangeAspect="1" noChangeArrowheads="1"/>
          </p:cNvPicPr>
          <p:nvPr/>
        </p:nvPicPr>
        <p:blipFill>
          <a:blip r:embed="rId3"/>
          <a:srcRect/>
          <a:stretch>
            <a:fillRect/>
          </a:stretch>
        </p:blipFill>
        <p:spPr bwMode="auto">
          <a:xfrm>
            <a:off x="6629400" y="1987575"/>
            <a:ext cx="2141538" cy="27432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6" name="Picture 9"/>
          <p:cNvPicPr>
            <a:picLocks noChangeAspect="1" noChangeArrowheads="1"/>
          </p:cNvPicPr>
          <p:nvPr/>
        </p:nvPicPr>
        <p:blipFill>
          <a:blip r:embed="rId4"/>
          <a:srcRect/>
          <a:stretch>
            <a:fillRect/>
          </a:stretch>
        </p:blipFill>
        <p:spPr bwMode="auto">
          <a:xfrm>
            <a:off x="533400" y="2063775"/>
            <a:ext cx="2043113" cy="2633663"/>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17" name="Text Box 10"/>
          <p:cNvSpPr txBox="1">
            <a:spLocks noChangeArrowheads="1"/>
          </p:cNvSpPr>
          <p:nvPr/>
        </p:nvSpPr>
        <p:spPr bwMode="auto">
          <a:xfrm>
            <a:off x="0" y="5292725"/>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a:latin typeface="Georgia" charset="0"/>
              </a:rPr>
              <a:t>Conclusion: Everyone can learn everything</a:t>
            </a:r>
          </a:p>
        </p:txBody>
      </p:sp>
      <p:pic>
        <p:nvPicPr>
          <p:cNvPr id="18" name="Picture 17"/>
          <p:cNvPicPr>
            <a:picLocks noChangeAspect="1"/>
          </p:cNvPicPr>
          <p:nvPr/>
        </p:nvPicPr>
        <p:blipFill>
          <a:blip r:embed="rId5"/>
          <a:srcRect/>
          <a:stretch>
            <a:fillRect/>
          </a:stretch>
        </p:blipFill>
        <p:spPr bwMode="auto">
          <a:xfrm>
            <a:off x="3335338" y="2116163"/>
            <a:ext cx="2557462" cy="2557462"/>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2" name="TextBox 1"/>
          <p:cNvSpPr txBox="1"/>
          <p:nvPr/>
        </p:nvSpPr>
        <p:spPr>
          <a:xfrm>
            <a:off x="955879" y="1269873"/>
            <a:ext cx="7848623" cy="584776"/>
          </a:xfrm>
          <a:prstGeom prst="rect">
            <a:avLst/>
          </a:prstGeom>
          <a:noFill/>
        </p:spPr>
        <p:txBody>
          <a:bodyPr wrap="none" rtlCol="0">
            <a:spAutoFit/>
          </a:bodyPr>
          <a:lstStyle/>
          <a:p>
            <a:r>
              <a:rPr lang="en-US" sz="3200" dirty="0" smtClean="0">
                <a:solidFill>
                  <a:srgbClr val="3366FF"/>
                </a:solidFill>
              </a:rPr>
              <a:t>What have we learned from this example?</a:t>
            </a:r>
            <a:endParaRPr lang="en-US" sz="3200" dirty="0">
              <a:solidFill>
                <a:srgbClr val="3366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26627"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Socrates</a:t>
            </a:r>
          </a:p>
        </p:txBody>
      </p:sp>
      <p:sp>
        <p:nvSpPr>
          <p:cNvPr id="12" name="Rectangle 10"/>
          <p:cNvSpPr>
            <a:spLocks noGrp="1" noChangeArrowheads="1"/>
          </p:cNvSpPr>
          <p:nvPr>
            <p:ph type="body" idx="1"/>
          </p:nvPr>
        </p:nvSpPr>
        <p:spPr>
          <a:xfrm>
            <a:off x="3225800" y="1433513"/>
            <a:ext cx="5394325" cy="4525962"/>
          </a:xfrm>
        </p:spPr>
        <p:txBody>
          <a:bodyPr/>
          <a:lstStyle/>
          <a:p>
            <a:pPr algn="ctr" eaLnBrk="1" hangingPunct="1">
              <a:buFontTx/>
              <a:buNone/>
            </a:pPr>
            <a:r>
              <a:rPr lang="en-US" sz="2800">
                <a:latin typeface="Georgia" charset="0"/>
                <a:ea typeface="ＭＳ Ｐゴシック" charset="0"/>
                <a:cs typeface="ＭＳ Ｐゴシック" charset="0"/>
              </a:rPr>
              <a:t>Discussion</a:t>
            </a:r>
          </a:p>
          <a:p>
            <a:pPr eaLnBrk="1" hangingPunct="1">
              <a:buFontTx/>
              <a:buNone/>
            </a:pPr>
            <a:r>
              <a:rPr lang="en-US" sz="2800">
                <a:solidFill>
                  <a:srgbClr val="0070C0"/>
                </a:solidFill>
                <a:latin typeface="Georgia" charset="0"/>
                <a:ea typeface="ＭＳ Ｐゴシック" charset="0"/>
                <a:cs typeface="ＭＳ Ｐゴシック" charset="0"/>
              </a:rPr>
              <a:t>Why are some subjects harder than others for us?</a:t>
            </a:r>
          </a:p>
          <a:p>
            <a:pPr lvl="1" eaLnBrk="1" hangingPunct="1">
              <a:buFontTx/>
              <a:buNone/>
            </a:pPr>
            <a:r>
              <a:rPr lang="en-US">
                <a:latin typeface="Georgia" charset="0"/>
                <a:ea typeface="ＭＳ Ｐゴシック" charset="0"/>
              </a:rPr>
              <a:t>   </a:t>
            </a:r>
            <a:r>
              <a:rPr lang="en-US" sz="2400">
                <a:latin typeface="Georgia" charset="0"/>
                <a:ea typeface="ＭＳ Ｐゴシック" charset="0"/>
              </a:rPr>
              <a:t>Right brain/left brain? </a:t>
            </a:r>
          </a:p>
          <a:p>
            <a:pPr lvl="1" eaLnBrk="1" hangingPunct="1">
              <a:spcBef>
                <a:spcPct val="0"/>
              </a:spcBef>
              <a:buFontTx/>
              <a:buNone/>
            </a:pPr>
            <a:r>
              <a:rPr lang="en-US" sz="2400">
                <a:latin typeface="Georgia" charset="0"/>
                <a:ea typeface="ＭＳ Ｐゴシック" charset="0"/>
              </a:rPr>
              <a:t>   (Similar to right handed/left handed?)</a:t>
            </a:r>
          </a:p>
          <a:p>
            <a:pPr eaLnBrk="1" hangingPunct="1"/>
            <a:endParaRPr lang="en-US" sz="1200">
              <a:latin typeface="Georgia" charset="0"/>
              <a:ea typeface="ＭＳ Ｐゴシック" charset="0"/>
              <a:cs typeface="ＭＳ Ｐゴシック" charset="0"/>
            </a:endParaRPr>
          </a:p>
          <a:p>
            <a:pPr eaLnBrk="1" hangingPunct="1">
              <a:buFontTx/>
              <a:buNone/>
            </a:pPr>
            <a:r>
              <a:rPr lang="en-US" sz="2800">
                <a:solidFill>
                  <a:srgbClr val="0070C0"/>
                </a:solidFill>
                <a:latin typeface="Georgia" charset="0"/>
                <a:ea typeface="ＭＳ Ｐゴシック" charset="0"/>
                <a:cs typeface="ＭＳ Ｐゴシック" charset="0"/>
              </a:rPr>
              <a:t>What are the implications of Socrates</a:t>
            </a:r>
            <a:r>
              <a:rPr lang="ja-JP" altLang="en-US" sz="2800">
                <a:solidFill>
                  <a:srgbClr val="0070C0"/>
                </a:solidFill>
                <a:latin typeface="Georgia" charset="0"/>
                <a:ea typeface="ＭＳ Ｐゴシック" charset="0"/>
                <a:cs typeface="ＭＳ Ｐゴシック" charset="0"/>
              </a:rPr>
              <a:t>’</a:t>
            </a:r>
            <a:r>
              <a:rPr lang="en-US" sz="2800">
                <a:solidFill>
                  <a:srgbClr val="0070C0"/>
                </a:solidFill>
                <a:latin typeface="Georgia" charset="0"/>
                <a:ea typeface="ＭＳ Ｐゴシック" charset="0"/>
                <a:cs typeface="ＭＳ Ｐゴシック" charset="0"/>
              </a:rPr>
              <a:t> idea for being creative?</a:t>
            </a:r>
          </a:p>
          <a:p>
            <a:pPr eaLnBrk="1" hangingPunct="1"/>
            <a:endParaRPr lang="en-US" sz="2800">
              <a:latin typeface="Georgia" charset="0"/>
              <a:ea typeface="ＭＳ Ｐゴシック" charset="0"/>
              <a:cs typeface="ＭＳ Ｐゴシック" charset="0"/>
            </a:endParaRPr>
          </a:p>
          <a:p>
            <a:pPr eaLnBrk="1" hangingPunct="1"/>
            <a:endParaRPr lang="en-US" sz="2800">
              <a:latin typeface="Georgia" charset="0"/>
              <a:ea typeface="ＭＳ Ｐゴシック" charset="0"/>
              <a:cs typeface="ＭＳ Ｐゴシック" charset="0"/>
            </a:endParaRPr>
          </a:p>
        </p:txBody>
      </p:sp>
      <p:pic>
        <p:nvPicPr>
          <p:cNvPr id="17414" name="Picture 15" descr="math.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538" y="1936750"/>
            <a:ext cx="12827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7" descr="music staff.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3067050"/>
            <a:ext cx="12636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6" descr="Brain Wiki media GNU.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609850"/>
            <a:ext cx="84296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8" descr="brain creative CA.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5200" y="4019550"/>
            <a:ext cx="177800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Plato-raphael WM.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fade">
                                      <p:cBhvr>
                                        <p:cTn id="15" dur="500"/>
                                        <p:tgtEl>
                                          <p:spTgt spid="1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414"/>
                                        </p:tgtEl>
                                        <p:attrNameLst>
                                          <p:attrName>style.visibility</p:attrName>
                                        </p:attrNameLst>
                                      </p:cBhvr>
                                      <p:to>
                                        <p:strVal val="visible"/>
                                      </p:to>
                                    </p:set>
                                    <p:animEffect transition="in" filter="fade">
                                      <p:cBhvr>
                                        <p:cTn id="18" dur="1000"/>
                                        <p:tgtEl>
                                          <p:spTgt spid="17414"/>
                                        </p:tgtEl>
                                      </p:cBhvr>
                                    </p:animEffect>
                                  </p:childTnLst>
                                </p:cTn>
                              </p:par>
                              <p:par>
                                <p:cTn id="19" presetID="10" presetClass="entr" presetSubtype="0" fill="hold" nodeType="withEffect">
                                  <p:stCondLst>
                                    <p:cond delay="0"/>
                                  </p:stCondLst>
                                  <p:childTnLst>
                                    <p:set>
                                      <p:cBhvr>
                                        <p:cTn id="20" dur="1" fill="hold">
                                          <p:stCondLst>
                                            <p:cond delay="0"/>
                                          </p:stCondLst>
                                        </p:cTn>
                                        <p:tgtEl>
                                          <p:spTgt spid="17415"/>
                                        </p:tgtEl>
                                        <p:attrNameLst>
                                          <p:attrName>style.visibility</p:attrName>
                                        </p:attrNameLst>
                                      </p:cBhvr>
                                      <p:to>
                                        <p:strVal val="visible"/>
                                      </p:to>
                                    </p:set>
                                    <p:animEffect transition="in" filter="fade">
                                      <p:cBhvr>
                                        <p:cTn id="21" dur="1000"/>
                                        <p:tgtEl>
                                          <p:spTgt spid="17415"/>
                                        </p:tgtEl>
                                      </p:cBhvr>
                                    </p:animEffect>
                                  </p:childTnLst>
                                </p:cTn>
                              </p:par>
                              <p:par>
                                <p:cTn id="22" presetID="10" presetClass="entr" presetSubtype="0" fill="hold" nodeType="withEffect">
                                  <p:stCondLst>
                                    <p:cond delay="0"/>
                                  </p:stCondLst>
                                  <p:childTnLst>
                                    <p:set>
                                      <p:cBhvr>
                                        <p:cTn id="23" dur="1" fill="hold">
                                          <p:stCondLst>
                                            <p:cond delay="0"/>
                                          </p:stCondLst>
                                        </p:cTn>
                                        <p:tgtEl>
                                          <p:spTgt spid="17416"/>
                                        </p:tgtEl>
                                        <p:attrNameLst>
                                          <p:attrName>style.visibility</p:attrName>
                                        </p:attrNameLst>
                                      </p:cBhvr>
                                      <p:to>
                                        <p:strVal val="visible"/>
                                      </p:to>
                                    </p:set>
                                    <p:animEffect transition="in" filter="fade">
                                      <p:cBhvr>
                                        <p:cTn id="24" dur="1000"/>
                                        <p:tgtEl>
                                          <p:spTgt spid="174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7417"/>
                                        </p:tgtEl>
                                        <p:attrNameLst>
                                          <p:attrName>style.visibility</p:attrName>
                                        </p:attrNameLst>
                                      </p:cBhvr>
                                      <p:to>
                                        <p:strVal val="visible"/>
                                      </p:to>
                                    </p:set>
                                    <p:animEffect transition="in" filter="fade">
                                      <p:cBhvr>
                                        <p:cTn id="32" dur="1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27651" name="Rectangle 2"/>
          <p:cNvSpPr>
            <a:spLocks noGrp="1" noChangeArrowheads="1"/>
          </p:cNvSpPr>
          <p:nvPr>
            <p:ph type="title" idx="4294967295"/>
          </p:nvPr>
        </p:nvSpPr>
        <p:spPr>
          <a:xfrm>
            <a:off x="0" y="273050"/>
            <a:ext cx="9144000" cy="930275"/>
          </a:xfrm>
        </p:spPr>
        <p:txBody>
          <a:bodyPr/>
          <a:lstStyle/>
          <a:p>
            <a:pPr eaLnBrk="1" hangingPunct="1"/>
            <a:r>
              <a:rPr lang="en-US" sz="3000" b="1">
                <a:solidFill>
                  <a:srgbClr val="600000"/>
                </a:solidFill>
                <a:latin typeface="Verdana" charset="0"/>
                <a:ea typeface="ＭＳ Ｐゴシック" charset="0"/>
                <a:cs typeface="ＭＳ Ｐゴシック" charset="0"/>
              </a:rPr>
              <a:t>Who, Truly is the Wisest?</a:t>
            </a:r>
          </a:p>
        </p:txBody>
      </p:sp>
      <p:sp>
        <p:nvSpPr>
          <p:cNvPr id="13" name="Rectangle 3"/>
          <p:cNvSpPr>
            <a:spLocks noGrp="1" noChangeArrowheads="1"/>
          </p:cNvSpPr>
          <p:nvPr>
            <p:ph type="body" sz="half" idx="4294967295"/>
          </p:nvPr>
        </p:nvSpPr>
        <p:spPr>
          <a:xfrm>
            <a:off x="668338" y="1371600"/>
            <a:ext cx="8185150" cy="4754563"/>
          </a:xfrm>
        </p:spPr>
        <p:txBody>
          <a:bodyPr/>
          <a:lstStyle/>
          <a:p>
            <a:pPr marL="0" indent="0" eaLnBrk="1" hangingPunct="1">
              <a:buFontTx/>
              <a:buNone/>
            </a:pPr>
            <a:r>
              <a:rPr lang="en-US" sz="2800" i="1">
                <a:latin typeface="Georgia" charset="0"/>
                <a:ea typeface="ＭＳ Ｐゴシック" charset="0"/>
                <a:cs typeface="ＭＳ Ｐゴシック" charset="0"/>
              </a:rPr>
              <a:t>I am called wise, for my hearers always imagine that I myself possess the wisdom which I find wanting in others: but the truth is, O men of Athens, that God only is wise; and by his answer he intends to show that the wisdom of men is worth little or nothing; he is not speaking of Socrates, he is only using my name by way of illustration, as if he said, O men, he is the wisest, who, like Socrates, knows that his wisdom is in truth worth nothing.</a:t>
            </a:r>
          </a:p>
          <a:p>
            <a:pPr marL="0" indent="0" algn="r" eaLnBrk="1" hangingPunct="1">
              <a:buFontTx/>
              <a:buNone/>
            </a:pPr>
            <a:r>
              <a:rPr lang="en-US" sz="1800">
                <a:latin typeface="Georgia" charset="0"/>
                <a:ea typeface="ＭＳ Ｐゴシック" charset="0"/>
                <a:cs typeface="ＭＳ Ｐゴシック" charset="0"/>
              </a:rPr>
              <a:t>Socrates quoted by Plato in </a:t>
            </a:r>
            <a:r>
              <a:rPr lang="en-US" sz="1800" i="1">
                <a:latin typeface="Georgia" charset="0"/>
                <a:ea typeface="ＭＳ Ｐゴシック" charset="0"/>
                <a:cs typeface="ＭＳ Ｐゴシック" charset="0"/>
              </a:rPr>
              <a:t>The Apology</a:t>
            </a:r>
          </a:p>
        </p:txBody>
      </p:sp>
      <p:pic>
        <p:nvPicPr>
          <p:cNvPr id="27653" name="Picture 5" descr="Plato-raphael W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p:cTn id="12" dur="1000" fill="hold"/>
                                        <p:tgtEl>
                                          <p:spTgt spid="1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28675"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Socrates</a:t>
            </a:r>
          </a:p>
        </p:txBody>
      </p:sp>
      <p:pic>
        <p:nvPicPr>
          <p:cNvPr id="2867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9450" y="1673225"/>
            <a:ext cx="4851400" cy="3154363"/>
          </a:xfrm>
          <a:noFill/>
        </p:spPr>
      </p:pic>
      <p:sp>
        <p:nvSpPr>
          <p:cNvPr id="28677" name="Rectangle 3"/>
          <p:cNvSpPr>
            <a:spLocks noGrp="1" noChangeArrowheads="1"/>
          </p:cNvSpPr>
          <p:nvPr>
            <p:ph type="body" sz="half" idx="1"/>
          </p:nvPr>
        </p:nvSpPr>
        <p:spPr>
          <a:xfrm>
            <a:off x="5810250" y="2152650"/>
            <a:ext cx="2665413" cy="1873250"/>
          </a:xfrm>
        </p:spPr>
        <p:txBody>
          <a:bodyPr/>
          <a:lstStyle/>
          <a:p>
            <a:pPr marL="0" indent="0" eaLnBrk="1" hangingPunct="1">
              <a:buFontTx/>
              <a:buNone/>
            </a:pPr>
            <a:r>
              <a:rPr lang="en-US" sz="2800">
                <a:latin typeface="Georgia" charset="0"/>
                <a:ea typeface="ＭＳ Ｐゴシック" charset="0"/>
                <a:cs typeface="ＭＳ Ｐゴシック" charset="0"/>
              </a:rPr>
              <a:t>Convicted of </a:t>
            </a:r>
            <a:r>
              <a:rPr lang="ja-JP" altLang="en-US" sz="2800">
                <a:latin typeface="Georgia" charset="0"/>
                <a:ea typeface="ＭＳ Ｐゴシック" charset="0"/>
                <a:cs typeface="ＭＳ Ｐゴシック" charset="0"/>
              </a:rPr>
              <a:t>“</a:t>
            </a:r>
            <a:r>
              <a:rPr lang="en-US" sz="2800">
                <a:latin typeface="Georgia" charset="0"/>
                <a:ea typeface="ＭＳ Ｐゴシック" charset="0"/>
                <a:cs typeface="ＭＳ Ｐゴシック" charset="0"/>
              </a:rPr>
              <a:t>corrupting the youth</a:t>
            </a:r>
            <a:r>
              <a:rPr lang="ja-JP" altLang="en-US" sz="2800">
                <a:latin typeface="Georgia" charset="0"/>
                <a:ea typeface="ＭＳ Ｐゴシック" charset="0"/>
                <a:cs typeface="ＭＳ Ｐゴシック" charset="0"/>
              </a:rPr>
              <a:t>”</a:t>
            </a:r>
            <a:r>
              <a:rPr lang="en-US" sz="2800">
                <a:latin typeface="Georgia" charset="0"/>
                <a:ea typeface="ＭＳ Ｐゴシック" charset="0"/>
                <a:cs typeface="ＭＳ Ｐゴシック" charset="0"/>
              </a:rPr>
              <a:t> by the townspeople</a:t>
            </a:r>
          </a:p>
          <a:p>
            <a:pPr marL="0" indent="0" eaLnBrk="1" hangingPunct="1">
              <a:buFontTx/>
              <a:buNone/>
            </a:pPr>
            <a:endParaRPr lang="en-US" sz="2600">
              <a:latin typeface="Georgia" charset="0"/>
              <a:ea typeface="ＭＳ Ｐゴシック" charset="0"/>
              <a:cs typeface="ＭＳ Ｐゴシック" charset="0"/>
            </a:endParaRPr>
          </a:p>
        </p:txBody>
      </p:sp>
      <p:sp>
        <p:nvSpPr>
          <p:cNvPr id="28678" name="TextBox 13"/>
          <p:cNvSpPr txBox="1">
            <a:spLocks noChangeArrowheads="1"/>
          </p:cNvSpPr>
          <p:nvPr/>
        </p:nvSpPr>
        <p:spPr bwMode="auto">
          <a:xfrm>
            <a:off x="1706563" y="5095875"/>
            <a:ext cx="591026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latin typeface="Georgia" charset="0"/>
              </a:rPr>
              <a:t>Described by students as </a:t>
            </a:r>
            <a:r>
              <a:rPr lang="ja-JP" altLang="en-US" sz="2800">
                <a:latin typeface="Georgia" charset="0"/>
              </a:rPr>
              <a:t>“</a:t>
            </a:r>
            <a:r>
              <a:rPr lang="en-US" sz="2800">
                <a:latin typeface="Georgia" charset="0"/>
              </a:rPr>
              <a:t>the best and wisest</a:t>
            </a:r>
            <a:r>
              <a:rPr lang="ja-JP" altLang="en-US" sz="2800">
                <a:latin typeface="Georgia" charset="0"/>
              </a:rPr>
              <a:t>”</a:t>
            </a:r>
            <a:r>
              <a:rPr lang="en-US" sz="2800">
                <a:latin typeface="Georgia" charset="0"/>
              </a:rPr>
              <a:t> and </a:t>
            </a:r>
            <a:r>
              <a:rPr lang="ja-JP" altLang="en-US" sz="2800">
                <a:latin typeface="Georgia" charset="0"/>
              </a:rPr>
              <a:t>“</a:t>
            </a:r>
            <a:r>
              <a:rPr lang="en-US" sz="2800">
                <a:latin typeface="Georgia" charset="0"/>
              </a:rPr>
              <a:t>most noble</a:t>
            </a:r>
            <a:r>
              <a:rPr lang="ja-JP" altLang="en-US" sz="2800">
                <a:latin typeface="Georgia" charset="0"/>
              </a:rPr>
              <a:t>”</a:t>
            </a:r>
            <a:r>
              <a:rPr lang="en-US" sz="2800">
                <a:latin typeface="Georgia" charset="0"/>
              </a:rPr>
              <a:t> man.</a:t>
            </a:r>
          </a:p>
          <a:p>
            <a:pPr eaLnBrk="1" hangingPunct="1"/>
            <a:endParaRPr lang="en-US" sz="1800"/>
          </a:p>
        </p:txBody>
      </p:sp>
      <p:pic>
        <p:nvPicPr>
          <p:cNvPr id="28679" name="Picture 7"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29699"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Socrates</a:t>
            </a:r>
          </a:p>
        </p:txBody>
      </p:sp>
      <p:sp>
        <p:nvSpPr>
          <p:cNvPr id="29700" name="Text Box 3"/>
          <p:cNvSpPr txBox="1">
            <a:spLocks noChangeArrowheads="1"/>
          </p:cNvSpPr>
          <p:nvPr/>
        </p:nvSpPr>
        <p:spPr bwMode="auto">
          <a:xfrm>
            <a:off x="1908175" y="1803400"/>
            <a:ext cx="75612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a:solidFill>
                  <a:srgbClr val="600000"/>
                </a:solidFill>
                <a:latin typeface="Georgia" charset="0"/>
              </a:rPr>
              <a:t>Deep philosophy about marriage</a:t>
            </a:r>
          </a:p>
        </p:txBody>
      </p:sp>
      <p:pic>
        <p:nvPicPr>
          <p:cNvPr id="16" name="Picture 15" descr="socrates BritM.jpg"/>
          <p:cNvPicPr>
            <a:picLocks noChangeAspect="1"/>
          </p:cNvPicPr>
          <p:nvPr/>
        </p:nvPicPr>
        <p:blipFill>
          <a:blip r:embed="rId2"/>
          <a:srcRect l="21910" r="15169"/>
          <a:stretch>
            <a:fillRect/>
          </a:stretch>
        </p:blipFill>
        <p:spPr bwMode="auto">
          <a:xfrm>
            <a:off x="612775" y="1865313"/>
            <a:ext cx="2019300" cy="3208337"/>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10" name="Rectangle 2"/>
          <p:cNvSpPr>
            <a:spLocks noGrp="1" noChangeArrowheads="1"/>
          </p:cNvSpPr>
          <p:nvPr>
            <p:ph type="body" idx="1"/>
          </p:nvPr>
        </p:nvSpPr>
        <p:spPr>
          <a:xfrm>
            <a:off x="2652713" y="2452688"/>
            <a:ext cx="6200775" cy="1506537"/>
          </a:xfrm>
        </p:spPr>
        <p:txBody>
          <a:bodyPr/>
          <a:lstStyle/>
          <a:p>
            <a:pPr marL="0" indent="0" algn="ctr" eaLnBrk="1" hangingPunct="1">
              <a:lnSpc>
                <a:spcPct val="150000"/>
              </a:lnSpc>
              <a:spcBef>
                <a:spcPct val="0"/>
              </a:spcBef>
              <a:buFontTx/>
              <a:buNone/>
            </a:pPr>
            <a:r>
              <a:rPr lang="en-US" sz="2800" b="1" i="1">
                <a:latin typeface="Georgia" charset="0"/>
                <a:ea typeface="ＭＳ Ｐゴシック" charset="0"/>
                <a:cs typeface="ＭＳ Ｐゴシック" charset="0"/>
              </a:rPr>
              <a:t>My advice is to get married: </a:t>
            </a:r>
          </a:p>
          <a:p>
            <a:pPr marL="0" indent="0" algn="ctr" eaLnBrk="1" hangingPunct="1">
              <a:lnSpc>
                <a:spcPct val="150000"/>
              </a:lnSpc>
              <a:spcBef>
                <a:spcPct val="0"/>
              </a:spcBef>
              <a:buFontTx/>
              <a:buNone/>
            </a:pPr>
            <a:r>
              <a:rPr lang="en-US" sz="2800" b="1" i="1">
                <a:latin typeface="Georgia" charset="0"/>
                <a:ea typeface="ＭＳ Ｐゴシック" charset="0"/>
                <a:cs typeface="ＭＳ Ｐゴシック" charset="0"/>
              </a:rPr>
              <a:t>if you find a good wife you</a:t>
            </a:r>
            <a:r>
              <a:rPr lang="ja-JP" altLang="en-US" sz="2800" b="1" i="1">
                <a:latin typeface="Georgia" charset="0"/>
                <a:ea typeface="ＭＳ Ｐゴシック" charset="0"/>
                <a:cs typeface="ＭＳ Ｐゴシック" charset="0"/>
              </a:rPr>
              <a:t>’</a:t>
            </a:r>
            <a:r>
              <a:rPr lang="en-US" sz="2800" b="1" i="1">
                <a:latin typeface="Georgia" charset="0"/>
                <a:ea typeface="ＭＳ Ｐゴシック" charset="0"/>
                <a:cs typeface="ＭＳ Ｐゴシック" charset="0"/>
              </a:rPr>
              <a:t>ll be happy;</a:t>
            </a:r>
          </a:p>
          <a:p>
            <a:pPr marL="0" indent="0" algn="r" eaLnBrk="1" hangingPunct="1">
              <a:buFontTx/>
              <a:buNone/>
            </a:pPr>
            <a:endParaRPr lang="en-US" sz="2800">
              <a:latin typeface="Georgia" charset="0"/>
              <a:ea typeface="ＭＳ Ｐゴシック" charset="0"/>
              <a:cs typeface="ＭＳ Ｐゴシック" charset="0"/>
            </a:endParaRPr>
          </a:p>
        </p:txBody>
      </p:sp>
      <p:pic>
        <p:nvPicPr>
          <p:cNvPr id="26631" name="Picture 17" descr="wedding ring CA.png"/>
          <p:cNvPicPr>
            <a:picLocks noChangeAspect="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6946900" y="4894263"/>
            <a:ext cx="16398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Plato-raphael W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619375" y="4491038"/>
            <a:ext cx="6722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i="1" dirty="0">
                <a:latin typeface="Georgia" charset="0"/>
              </a:rPr>
              <a:t>if not you</a:t>
            </a:r>
            <a:r>
              <a:rPr lang="ja-JP" altLang="en-US" sz="2800" b="1" i="1" dirty="0">
                <a:latin typeface="Georgia" charset="0"/>
              </a:rPr>
              <a:t>’</a:t>
            </a:r>
            <a:r>
              <a:rPr lang="en-US" sz="2800" b="1" i="1" dirty="0" err="1">
                <a:latin typeface="Georgia" charset="0"/>
              </a:rPr>
              <a:t>ll</a:t>
            </a:r>
            <a:r>
              <a:rPr lang="en-US" sz="2800" b="1" i="1" dirty="0">
                <a:latin typeface="Georgia" charset="0"/>
              </a:rPr>
              <a:t> become a </a:t>
            </a:r>
            <a:r>
              <a:rPr lang="en-US" sz="2800" b="1" i="1" dirty="0" smtClean="0">
                <a:latin typeface="Georgia" charset="0"/>
              </a:rPr>
              <a:t>philosopher.</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30723"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Plato</a:t>
            </a:r>
          </a:p>
        </p:txBody>
      </p:sp>
      <p:sp>
        <p:nvSpPr>
          <p:cNvPr id="30724" name="Content Placeholder 2"/>
          <p:cNvSpPr>
            <a:spLocks noGrp="1"/>
          </p:cNvSpPr>
          <p:nvPr>
            <p:ph idx="1"/>
          </p:nvPr>
        </p:nvSpPr>
        <p:spPr>
          <a:xfrm>
            <a:off x="0" y="1411288"/>
            <a:ext cx="9144000" cy="652462"/>
          </a:xfrm>
        </p:spPr>
        <p:txBody>
          <a:bodyPr/>
          <a:lstStyle/>
          <a:p>
            <a:pPr algn="ctr">
              <a:buFontTx/>
              <a:buNone/>
            </a:pPr>
            <a:r>
              <a:rPr lang="en-US" sz="3000">
                <a:latin typeface="Georgia" charset="0"/>
                <a:ea typeface="ＭＳ Ｐゴシック" charset="0"/>
                <a:cs typeface="ＭＳ Ｐゴシック" charset="0"/>
              </a:rPr>
              <a:t>Our senses sometimes deceive us.</a:t>
            </a:r>
          </a:p>
        </p:txBody>
      </p:sp>
      <p:pic>
        <p:nvPicPr>
          <p:cNvPr id="17" name="Picture 16" descr="1000px-Café_wall.svg WM Attribute.png"/>
          <p:cNvPicPr>
            <a:picLocks noChangeAspect="1"/>
          </p:cNvPicPr>
          <p:nvPr/>
        </p:nvPicPr>
        <p:blipFill>
          <a:blip r:embed="rId2"/>
          <a:srcRect/>
          <a:stretch>
            <a:fillRect/>
          </a:stretch>
        </p:blipFill>
        <p:spPr bwMode="auto">
          <a:xfrm>
            <a:off x="512763" y="2212975"/>
            <a:ext cx="3167062" cy="2036763"/>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25607" name="TextBox 18"/>
          <p:cNvSpPr txBox="1">
            <a:spLocks noChangeArrowheads="1"/>
          </p:cNvSpPr>
          <p:nvPr/>
        </p:nvSpPr>
        <p:spPr bwMode="auto">
          <a:xfrm>
            <a:off x="836613" y="4314825"/>
            <a:ext cx="24749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Are the horizontal lines parallel?</a:t>
            </a:r>
          </a:p>
        </p:txBody>
      </p:sp>
      <p:pic>
        <p:nvPicPr>
          <p:cNvPr id="20" name="Picture 19" descr="illusion4.jpg"/>
          <p:cNvPicPr>
            <a:picLocks noChangeAspect="1"/>
          </p:cNvPicPr>
          <p:nvPr/>
        </p:nvPicPr>
        <p:blipFill>
          <a:blip r:embed="rId3"/>
          <a:srcRect l="9036" t="4941" r="12109" b="19592"/>
          <a:stretch>
            <a:fillRect/>
          </a:stretch>
        </p:blipFill>
        <p:spPr bwMode="auto">
          <a:xfrm>
            <a:off x="5653088" y="2171700"/>
            <a:ext cx="2922587" cy="2097088"/>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25609" name="TextBox 20"/>
          <p:cNvSpPr txBox="1">
            <a:spLocks noChangeArrowheads="1"/>
          </p:cNvSpPr>
          <p:nvPr/>
        </p:nvSpPr>
        <p:spPr bwMode="auto">
          <a:xfrm>
            <a:off x="5870575" y="4343400"/>
            <a:ext cx="28844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How many legs does the </a:t>
            </a:r>
          </a:p>
          <a:p>
            <a:pPr eaLnBrk="1" hangingPunct="1"/>
            <a:r>
              <a:rPr lang="en-US" sz="1800"/>
              <a:t>elephant have?</a:t>
            </a:r>
          </a:p>
        </p:txBody>
      </p:sp>
      <p:pic>
        <p:nvPicPr>
          <p:cNvPr id="30729" name="Picture 10" descr="Plato-raphael W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607"/>
                                        </p:tgtEl>
                                        <p:attrNameLst>
                                          <p:attrName>style.visibility</p:attrName>
                                        </p:attrNameLst>
                                      </p:cBhvr>
                                      <p:to>
                                        <p:strVal val="visible"/>
                                      </p:to>
                                    </p:set>
                                    <p:animEffect transition="in" filter="fade">
                                      <p:cBhvr>
                                        <p:cTn id="11" dur="500"/>
                                        <p:tgtEl>
                                          <p:spTgt spid="2560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609"/>
                                        </p:tgtEl>
                                        <p:attrNameLst>
                                          <p:attrName>style.visibility</p:attrName>
                                        </p:attrNameLst>
                                      </p:cBhvr>
                                      <p:to>
                                        <p:strVal val="visible"/>
                                      </p:to>
                                    </p:set>
                                    <p:animEffect transition="in" filter="fade">
                                      <p:cBhvr>
                                        <p:cTn id="20"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256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31747"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Plato</a:t>
            </a:r>
          </a:p>
        </p:txBody>
      </p:sp>
      <p:sp>
        <p:nvSpPr>
          <p:cNvPr id="13" name="Content Placeholder 2"/>
          <p:cNvSpPr>
            <a:spLocks noGrp="1"/>
          </p:cNvSpPr>
          <p:nvPr>
            <p:ph idx="1"/>
          </p:nvPr>
        </p:nvSpPr>
        <p:spPr>
          <a:xfrm>
            <a:off x="3067050" y="1555750"/>
            <a:ext cx="5910263" cy="4525963"/>
          </a:xfrm>
        </p:spPr>
        <p:txBody>
          <a:bodyPr/>
          <a:lstStyle/>
          <a:p>
            <a:r>
              <a:rPr lang="en-US" sz="2600">
                <a:latin typeface="Georgia" charset="0"/>
                <a:ea typeface="ＭＳ Ｐゴシック" charset="0"/>
                <a:cs typeface="ＭＳ Ｐゴシック" charset="0"/>
              </a:rPr>
              <a:t>Because  our senses occasionally deceive us, they lead to </a:t>
            </a:r>
            <a:r>
              <a:rPr lang="en-US" sz="2600" b="1">
                <a:latin typeface="Georgia" charset="0"/>
                <a:ea typeface="ＭＳ Ｐゴシック" charset="0"/>
                <a:cs typeface="ＭＳ Ｐゴシック" charset="0"/>
              </a:rPr>
              <a:t>opinions.</a:t>
            </a:r>
          </a:p>
          <a:p>
            <a:endParaRPr lang="en-US" sz="900" b="1">
              <a:latin typeface="Georgia" charset="0"/>
              <a:ea typeface="ＭＳ Ｐゴシック" charset="0"/>
              <a:cs typeface="ＭＳ Ｐゴシック" charset="0"/>
            </a:endParaRPr>
          </a:p>
          <a:p>
            <a:r>
              <a:rPr lang="en-US" sz="2600">
                <a:latin typeface="Georgia" charset="0"/>
                <a:ea typeface="ＭＳ Ｐゴシック" charset="0"/>
                <a:cs typeface="ＭＳ Ｐゴシック" charset="0"/>
              </a:rPr>
              <a:t>But, there is an underlying </a:t>
            </a:r>
            <a:r>
              <a:rPr lang="en-US" sz="2600" b="1">
                <a:latin typeface="Georgia" charset="0"/>
                <a:ea typeface="ＭＳ Ｐゴシック" charset="0"/>
                <a:cs typeface="ＭＳ Ｐゴシック" charset="0"/>
              </a:rPr>
              <a:t>truth</a:t>
            </a:r>
            <a:r>
              <a:rPr lang="en-US" sz="2600">
                <a:latin typeface="Georgia" charset="0"/>
                <a:ea typeface="ＭＳ Ｐゴシック" charset="0"/>
                <a:cs typeface="ＭＳ Ｐゴシック" charset="0"/>
              </a:rPr>
              <a:t> that exists </a:t>
            </a:r>
            <a:r>
              <a:rPr lang="en-US" sz="2200">
                <a:latin typeface="Georgia" charset="0"/>
                <a:ea typeface="ＭＳ Ｐゴシック" charset="0"/>
                <a:cs typeface="ＭＳ Ｐゴシック" charset="0"/>
              </a:rPr>
              <a:t>(even thought it may occasionally be hidden from our senses).</a:t>
            </a:r>
          </a:p>
          <a:p>
            <a:endParaRPr lang="en-US" sz="1200">
              <a:latin typeface="Georgia" charset="0"/>
              <a:ea typeface="ＭＳ Ｐゴシック" charset="0"/>
              <a:cs typeface="ＭＳ Ｐゴシック" charset="0"/>
            </a:endParaRPr>
          </a:p>
          <a:p>
            <a:pPr eaLnBrk="1" hangingPunct="1">
              <a:lnSpc>
                <a:spcPct val="80000"/>
              </a:lnSpc>
            </a:pPr>
            <a:r>
              <a:rPr lang="en-US" sz="2600">
                <a:latin typeface="Georgia" charset="0"/>
                <a:ea typeface="ＭＳ Ｐゴシック" charset="0"/>
                <a:cs typeface="ＭＳ Ｐゴシック" charset="0"/>
              </a:rPr>
              <a:t>The heart of Platonic philosophy is:</a:t>
            </a:r>
          </a:p>
          <a:p>
            <a:pPr lvl="1" eaLnBrk="1" hangingPunct="1">
              <a:buFontTx/>
              <a:buNone/>
            </a:pPr>
            <a:r>
              <a:rPr lang="en-US" sz="2600">
                <a:latin typeface="Georgia" charset="0"/>
                <a:ea typeface="ＭＳ Ｐゴシック" charset="0"/>
              </a:rPr>
              <a:t>	What is the </a:t>
            </a:r>
            <a:r>
              <a:rPr lang="en-US" sz="2600" b="1">
                <a:solidFill>
                  <a:srgbClr val="C00000"/>
                </a:solidFill>
                <a:latin typeface="Georgia" charset="0"/>
                <a:ea typeface="ＭＳ Ｐゴシック" charset="0"/>
              </a:rPr>
              <a:t>real</a:t>
            </a:r>
            <a:r>
              <a:rPr lang="en-US" sz="2600">
                <a:latin typeface="Georgia" charset="0"/>
                <a:ea typeface="ＭＳ Ｐゴシック" charset="0"/>
              </a:rPr>
              <a:t> nature of things </a:t>
            </a:r>
            <a:r>
              <a:rPr lang="en-US" sz="2200">
                <a:latin typeface="Georgia" charset="0"/>
                <a:ea typeface="ＭＳ Ｐゴシック" charset="0"/>
              </a:rPr>
              <a:t>(that is, the </a:t>
            </a:r>
            <a:r>
              <a:rPr lang="en-US" sz="2200">
                <a:solidFill>
                  <a:srgbClr val="C00000"/>
                </a:solidFill>
                <a:latin typeface="Georgia" charset="0"/>
                <a:ea typeface="ＭＳ Ｐゴシック" charset="0"/>
              </a:rPr>
              <a:t>fundamental</a:t>
            </a:r>
            <a:r>
              <a:rPr lang="en-US" sz="2200">
                <a:latin typeface="Georgia" charset="0"/>
                <a:ea typeface="ＭＳ Ｐゴシック" charset="0"/>
              </a:rPr>
              <a:t> or the </a:t>
            </a:r>
            <a:r>
              <a:rPr lang="en-US" sz="2200">
                <a:solidFill>
                  <a:srgbClr val="C00000"/>
                </a:solidFill>
                <a:latin typeface="Georgia" charset="0"/>
                <a:ea typeface="ＭＳ Ｐゴシック" charset="0"/>
              </a:rPr>
              <a:t>truth</a:t>
            </a:r>
            <a:r>
              <a:rPr lang="en-US" sz="2200">
                <a:latin typeface="Georgia" charset="0"/>
                <a:ea typeface="ＭＳ Ｐゴシック" charset="0"/>
              </a:rPr>
              <a:t>)</a:t>
            </a:r>
            <a:r>
              <a:rPr lang="en-US" sz="2600">
                <a:latin typeface="Georgia" charset="0"/>
                <a:ea typeface="ＭＳ Ｐゴシック" charset="0"/>
              </a:rPr>
              <a:t>?</a:t>
            </a:r>
          </a:p>
        </p:txBody>
      </p:sp>
      <p:pic>
        <p:nvPicPr>
          <p:cNvPr id="7" name="Picture 6" descr="Plato-raphael WM.jpg"/>
          <p:cNvPicPr>
            <a:picLocks noChangeAspect="1"/>
          </p:cNvPicPr>
          <p:nvPr/>
        </p:nvPicPr>
        <p:blipFill>
          <a:blip r:embed="rId2"/>
          <a:srcRect/>
          <a:stretch>
            <a:fillRect/>
          </a:stretch>
        </p:blipFill>
        <p:spPr bwMode="auto">
          <a:xfrm>
            <a:off x="411163" y="2141538"/>
            <a:ext cx="2497137" cy="2657475"/>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1750" name="Picture 7"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32771"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Plato</a:t>
            </a:r>
          </a:p>
        </p:txBody>
      </p:sp>
      <p:sp>
        <p:nvSpPr>
          <p:cNvPr id="8" name="Rectangle 3"/>
          <p:cNvSpPr>
            <a:spLocks noGrp="1" noChangeArrowheads="1"/>
          </p:cNvSpPr>
          <p:nvPr>
            <p:ph type="body" sz="half" idx="1"/>
          </p:nvPr>
        </p:nvSpPr>
        <p:spPr>
          <a:xfrm>
            <a:off x="2843213" y="1265238"/>
            <a:ext cx="5954712" cy="1524000"/>
          </a:xfrm>
        </p:spPr>
        <p:txBody>
          <a:bodyPr/>
          <a:lstStyle/>
          <a:p>
            <a:pPr eaLnBrk="1" hangingPunct="1">
              <a:lnSpc>
                <a:spcPct val="80000"/>
              </a:lnSpc>
            </a:pPr>
            <a:endParaRPr lang="en-US" sz="2800">
              <a:latin typeface="Georgia" charset="0"/>
              <a:ea typeface="ＭＳ Ｐゴシック" charset="0"/>
              <a:cs typeface="ＭＳ Ｐゴシック" charset="0"/>
            </a:endParaRPr>
          </a:p>
          <a:p>
            <a:pPr lvl="1" eaLnBrk="1" hangingPunct="1">
              <a:lnSpc>
                <a:spcPct val="80000"/>
              </a:lnSpc>
              <a:buFontTx/>
              <a:buNone/>
            </a:pPr>
            <a:r>
              <a:rPr lang="en-US">
                <a:latin typeface="Georgia" charset="0"/>
                <a:ea typeface="ＭＳ Ｐゴシック" charset="0"/>
              </a:rPr>
              <a:t>What is this?</a:t>
            </a:r>
          </a:p>
          <a:p>
            <a:pPr lvl="1" eaLnBrk="1" hangingPunct="1">
              <a:lnSpc>
                <a:spcPct val="80000"/>
              </a:lnSpc>
              <a:buFontTx/>
              <a:buNone/>
            </a:pPr>
            <a:r>
              <a:rPr lang="en-US">
                <a:latin typeface="Georgia" charset="0"/>
                <a:ea typeface="ＭＳ Ｐゴシック" charset="0"/>
              </a:rPr>
              <a:t>Is the right angle perfectly 90</a:t>
            </a:r>
            <a:r>
              <a:rPr lang="en-US">
                <a:latin typeface="Georgia" charset="0"/>
                <a:ea typeface="ＭＳ Ｐゴシック" charset="0"/>
                <a:cs typeface="Times New Roman" charset="0"/>
              </a:rPr>
              <a:t>º?</a:t>
            </a:r>
          </a:p>
          <a:p>
            <a:pPr eaLnBrk="1" hangingPunct="1">
              <a:lnSpc>
                <a:spcPct val="80000"/>
              </a:lnSpc>
            </a:pPr>
            <a:endParaRPr lang="en-US" sz="2800">
              <a:latin typeface="Georgia" charset="0"/>
              <a:ea typeface="ＭＳ Ｐゴシック" charset="0"/>
              <a:cs typeface="ＭＳ Ｐゴシック" charset="0"/>
            </a:endParaRPr>
          </a:p>
        </p:txBody>
      </p:sp>
      <p:pic>
        <p:nvPicPr>
          <p:cNvPr id="9" name="Picture 6" descr="triangle"/>
          <p:cNvPicPr>
            <a:picLocks noGrp="1" noChangeAspect="1" noChangeArrowheads="1"/>
          </p:cNvPicPr>
          <p:nvPr>
            <p:ph sz="quarter"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408363" y="2674938"/>
            <a:ext cx="3538537" cy="2182812"/>
          </a:xfrm>
          <a:noFill/>
        </p:spPr>
      </p:pic>
      <p:sp>
        <p:nvSpPr>
          <p:cNvPr id="10" name="Text Box 11"/>
          <p:cNvSpPr txBox="1">
            <a:spLocks noChangeArrowheads="1"/>
          </p:cNvSpPr>
          <p:nvPr/>
        </p:nvSpPr>
        <p:spPr bwMode="auto">
          <a:xfrm>
            <a:off x="622300" y="5246688"/>
            <a:ext cx="8262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latin typeface="Georgia" charset="0"/>
              </a:rPr>
              <a:t>Conclusion: Only the </a:t>
            </a:r>
            <a:r>
              <a:rPr lang="en-US" sz="2800" b="1">
                <a:solidFill>
                  <a:srgbClr val="C00000"/>
                </a:solidFill>
                <a:latin typeface="Georgia" charset="0"/>
              </a:rPr>
              <a:t>Form</a:t>
            </a:r>
            <a:r>
              <a:rPr lang="en-US" sz="2800">
                <a:latin typeface="Georgia" charset="0"/>
              </a:rPr>
              <a:t> of the angle is perfect. </a:t>
            </a:r>
          </a:p>
        </p:txBody>
      </p:sp>
      <p:pic>
        <p:nvPicPr>
          <p:cNvPr id="11" name="Picture 10" descr="Plato-raphael WM.jpg"/>
          <p:cNvPicPr>
            <a:picLocks noChangeAspect="1"/>
          </p:cNvPicPr>
          <p:nvPr/>
        </p:nvPicPr>
        <p:blipFill>
          <a:blip r:embed="rId3"/>
          <a:srcRect/>
          <a:stretch>
            <a:fillRect/>
          </a:stretch>
        </p:blipFill>
        <p:spPr bwMode="auto">
          <a:xfrm>
            <a:off x="411163" y="2141538"/>
            <a:ext cx="2497137" cy="2657475"/>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2776" name="Picture 11" descr="Plato-raphael W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33795"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Plato</a:t>
            </a:r>
          </a:p>
        </p:txBody>
      </p:sp>
      <p:pic>
        <p:nvPicPr>
          <p:cNvPr id="9" name="Picture 6" descr="triangle"/>
          <p:cNvPicPr>
            <a:picLocks noGrp="1" noChangeAspect="1" noChangeArrowheads="1"/>
          </p:cNvPicPr>
          <p:nvPr>
            <p:ph sz="quarter"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367213" y="4246563"/>
            <a:ext cx="3538537" cy="2184400"/>
          </a:xfrm>
          <a:noFill/>
        </p:spPr>
      </p:pic>
      <p:sp>
        <p:nvSpPr>
          <p:cNvPr id="12" name="Rectangle 3"/>
          <p:cNvSpPr>
            <a:spLocks noGrp="1" noChangeArrowheads="1"/>
          </p:cNvSpPr>
          <p:nvPr>
            <p:ph type="body" sz="half" idx="1"/>
          </p:nvPr>
        </p:nvSpPr>
        <p:spPr>
          <a:xfrm>
            <a:off x="3082925" y="1666875"/>
            <a:ext cx="5592763" cy="2292350"/>
          </a:xfrm>
        </p:spPr>
        <p:txBody>
          <a:bodyPr/>
          <a:lstStyle/>
          <a:p>
            <a:pPr marL="0" indent="0" eaLnBrk="1" hangingPunct="1">
              <a:buFontTx/>
              <a:buNone/>
              <a:tabLst>
                <a:tab pos="5943600" algn="l"/>
              </a:tabLst>
            </a:pPr>
            <a:r>
              <a:rPr lang="en-US" sz="2800">
                <a:latin typeface="Georgia" charset="0"/>
                <a:ea typeface="ＭＳ Ｐゴシック" charset="0"/>
                <a:cs typeface="ＭＳ Ｐゴシック" charset="0"/>
              </a:rPr>
              <a:t>The Pythagorean theorem is only true when the angle is 90º.</a:t>
            </a:r>
          </a:p>
          <a:p>
            <a:pPr marL="0" indent="0" eaLnBrk="1" hangingPunct="1">
              <a:buFontTx/>
              <a:buNone/>
              <a:tabLst>
                <a:tab pos="5943600" algn="l"/>
              </a:tabLst>
            </a:pPr>
            <a:endParaRPr lang="en-US" sz="800">
              <a:latin typeface="Georgia" charset="0"/>
              <a:ea typeface="ＭＳ Ｐゴシック" charset="0"/>
              <a:cs typeface="ＭＳ Ｐゴシック" charset="0"/>
            </a:endParaRPr>
          </a:p>
          <a:p>
            <a:pPr marL="0" indent="0" eaLnBrk="1" hangingPunct="1">
              <a:buFontTx/>
              <a:buNone/>
              <a:tabLst>
                <a:tab pos="5943600" algn="l"/>
              </a:tabLst>
            </a:pPr>
            <a:r>
              <a:rPr lang="en-US" sz="2800">
                <a:latin typeface="Georgia" charset="0"/>
                <a:ea typeface="ＭＳ Ｐゴシック" charset="0"/>
                <a:cs typeface="ＭＳ Ｐゴシック" charset="0"/>
              </a:rPr>
              <a:t>Therefore, the Pythagorean </a:t>
            </a:r>
            <a:r>
              <a:rPr lang="en-US" sz="2800">
                <a:solidFill>
                  <a:srgbClr val="C00000"/>
                </a:solidFill>
                <a:latin typeface="Georgia" charset="0"/>
                <a:ea typeface="ＭＳ Ｐゴシック" charset="0"/>
                <a:cs typeface="ＭＳ Ｐゴシック" charset="0"/>
              </a:rPr>
              <a:t>theorem is only true in theory </a:t>
            </a:r>
            <a:r>
              <a:rPr lang="en-US" sz="2800">
                <a:latin typeface="Georgia" charset="0"/>
                <a:ea typeface="ＭＳ Ｐゴシック" charset="0"/>
                <a:cs typeface="ＭＳ Ｐゴシック" charset="0"/>
              </a:rPr>
              <a:t>and not in actuality.</a:t>
            </a:r>
          </a:p>
        </p:txBody>
      </p:sp>
      <p:pic>
        <p:nvPicPr>
          <p:cNvPr id="8" name="Picture 7" descr="Plato-raphael WM.jpg"/>
          <p:cNvPicPr>
            <a:picLocks noChangeAspect="1"/>
          </p:cNvPicPr>
          <p:nvPr/>
        </p:nvPicPr>
        <p:blipFill>
          <a:blip r:embed="rId3"/>
          <a:srcRect/>
          <a:stretch>
            <a:fillRect/>
          </a:stretch>
        </p:blipFill>
        <p:spPr bwMode="auto">
          <a:xfrm>
            <a:off x="411163" y="2141538"/>
            <a:ext cx="2497137" cy="2657475"/>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33799" name="Picture 9" descr="Plato-raphael W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34819"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Form in Language</a:t>
            </a:r>
          </a:p>
        </p:txBody>
      </p:sp>
      <p:pic>
        <p:nvPicPr>
          <p:cNvPr id="34820" name="Picture 5" descr="puzz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325" y="1377950"/>
            <a:ext cx="5526088"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884363" y="1404938"/>
            <a:ext cx="2341562" cy="37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2" name="TextBox 12"/>
          <p:cNvSpPr txBox="1">
            <a:spLocks noChangeArrowheads="1"/>
          </p:cNvSpPr>
          <p:nvPr/>
        </p:nvSpPr>
        <p:spPr bwMode="auto">
          <a:xfrm>
            <a:off x="1962150" y="1360488"/>
            <a:ext cx="4360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039F64"/>
                </a:solidFill>
                <a:latin typeface="Georgia" charset="0"/>
              </a:rPr>
              <a:t>How can this be true?</a:t>
            </a:r>
          </a:p>
        </p:txBody>
      </p:sp>
      <p:pic>
        <p:nvPicPr>
          <p:cNvPr id="34823" name="Picture 7"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flipV="1">
            <a:off x="1636713" y="1674813"/>
            <a:ext cx="5359400" cy="2058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797050" y="3921125"/>
            <a:ext cx="53594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060450"/>
            <a:ext cx="7772400" cy="1470025"/>
          </a:xfrm>
        </p:spPr>
        <p:txBody>
          <a:bodyPr/>
          <a:lstStyle/>
          <a:p>
            <a:pPr eaLnBrk="1" hangingPunct="1"/>
            <a:r>
              <a:rPr lang="en-US" sz="3000" b="1">
                <a:solidFill>
                  <a:srgbClr val="600000"/>
                </a:solidFill>
                <a:latin typeface="Georgia" charset="0"/>
                <a:ea typeface="ＭＳ Ｐゴシック" charset="0"/>
                <a:cs typeface="ＭＳ Ｐゴシック" charset="0"/>
              </a:rPr>
              <a:t>Classical Greek Philosophy</a:t>
            </a:r>
          </a:p>
        </p:txBody>
      </p:sp>
      <p:pic>
        <p:nvPicPr>
          <p:cNvPr id="17411" name="Picture 5" descr="mvc-004f"/>
          <p:cNvPicPr>
            <a:picLocks noChangeAspect="1" noChangeArrowheads="1"/>
          </p:cNvPicPr>
          <p:nvPr/>
        </p:nvPicPr>
        <p:blipFill>
          <a:blip r:embed="rId2">
            <a:extLst>
              <a:ext uri="{28A0092B-C50C-407E-A947-70E740481C1C}">
                <a14:useLocalDpi xmlns:a14="http://schemas.microsoft.com/office/drawing/2010/main" val="0"/>
              </a:ext>
            </a:extLst>
          </a:blip>
          <a:srcRect l="39427" t="4694" r="43547" b="60242"/>
          <a:stretch>
            <a:fillRect/>
          </a:stretch>
        </p:blipFill>
        <p:spPr bwMode="auto">
          <a:xfrm>
            <a:off x="3717925" y="2384425"/>
            <a:ext cx="18224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6"/>
          <p:cNvSpPr txBox="1">
            <a:spLocks noChangeArrowheads="1"/>
          </p:cNvSpPr>
          <p:nvPr/>
        </p:nvSpPr>
        <p:spPr bwMode="auto">
          <a:xfrm>
            <a:off x="3883025" y="5008563"/>
            <a:ext cx="1355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a:solidFill>
                  <a:srgbClr val="018172"/>
                </a:solidFill>
                <a:latin typeface="Georgia" charset="0"/>
              </a:rPr>
              <a:t>Plato</a:t>
            </a:r>
          </a:p>
        </p:txBody>
      </p:sp>
      <p:cxnSp>
        <p:nvCxnSpPr>
          <p:cNvPr id="6" name="Straight Connector 5"/>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17414" name="Rectangle 23"/>
          <p:cNvSpPr>
            <a:spLocks noChangeArrowheads="1"/>
          </p:cNvSpPr>
          <p:nvPr/>
        </p:nvSpPr>
        <p:spPr bwMode="auto">
          <a:xfrm>
            <a:off x="0" y="14446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600000"/>
                </a:solidFill>
                <a:latin typeface="Verdana" charset="0"/>
              </a:rPr>
              <a:t>Greek Philosophy</a:t>
            </a:r>
          </a:p>
        </p:txBody>
      </p:sp>
      <p:pic>
        <p:nvPicPr>
          <p:cNvPr id="17415" name="Picture 7"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lato-raphael W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0575" y="2309813"/>
            <a:ext cx="2463800"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35843"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Plato</a:t>
            </a:r>
          </a:p>
        </p:txBody>
      </p:sp>
      <p:sp>
        <p:nvSpPr>
          <p:cNvPr id="8" name="Rectangle 5"/>
          <p:cNvSpPr>
            <a:spLocks noChangeArrowheads="1"/>
          </p:cNvSpPr>
          <p:nvPr/>
        </p:nvSpPr>
        <p:spPr bwMode="auto">
          <a:xfrm>
            <a:off x="996950" y="1830350"/>
            <a:ext cx="7299325"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dirty="0" err="1">
                <a:latin typeface="Georgia" charset="0"/>
              </a:rPr>
              <a:t>Aoccdrnig</a:t>
            </a:r>
            <a:r>
              <a:rPr lang="en-US" sz="2800" dirty="0">
                <a:latin typeface="Georgia" charset="0"/>
              </a:rPr>
              <a:t> to </a:t>
            </a:r>
            <a:r>
              <a:rPr lang="en-US" sz="2800" dirty="0" err="1">
                <a:latin typeface="Georgia" charset="0"/>
              </a:rPr>
              <a:t>rscheearch</a:t>
            </a:r>
            <a:r>
              <a:rPr lang="en-US" sz="2800" dirty="0">
                <a:latin typeface="Georgia" charset="0"/>
              </a:rPr>
              <a:t> at </a:t>
            </a:r>
            <a:r>
              <a:rPr lang="en-US" sz="2800" dirty="0" err="1">
                <a:latin typeface="Georgia" charset="0"/>
              </a:rPr>
              <a:t>Cmabrigde</a:t>
            </a:r>
            <a:r>
              <a:rPr lang="en-US" sz="2800" dirty="0">
                <a:latin typeface="Georgia" charset="0"/>
              </a:rPr>
              <a:t> </a:t>
            </a:r>
            <a:r>
              <a:rPr lang="en-US" sz="2800" dirty="0" err="1">
                <a:latin typeface="Georgia" charset="0"/>
              </a:rPr>
              <a:t>Uinervtisy</a:t>
            </a:r>
            <a:r>
              <a:rPr lang="en-US" sz="2800" dirty="0">
                <a:latin typeface="Georgia" charset="0"/>
              </a:rPr>
              <a:t>, it </a:t>
            </a:r>
            <a:r>
              <a:rPr lang="en-US" sz="2800" dirty="0" err="1">
                <a:latin typeface="Georgia" charset="0"/>
              </a:rPr>
              <a:t>deosn</a:t>
            </a:r>
            <a:r>
              <a:rPr lang="ja-JP" altLang="en-US" sz="2800" dirty="0">
                <a:latin typeface="Georgia" charset="0"/>
              </a:rPr>
              <a:t>’</a:t>
            </a:r>
            <a:r>
              <a:rPr lang="en-US" sz="2800" dirty="0">
                <a:latin typeface="Georgia" charset="0"/>
              </a:rPr>
              <a:t>t </a:t>
            </a:r>
            <a:r>
              <a:rPr lang="en-US" sz="2800" dirty="0" err="1">
                <a:latin typeface="Georgia" charset="0"/>
              </a:rPr>
              <a:t>mttaer</a:t>
            </a:r>
            <a:r>
              <a:rPr lang="en-US" sz="2800" dirty="0">
                <a:latin typeface="Georgia" charset="0"/>
              </a:rPr>
              <a:t> in </a:t>
            </a:r>
            <a:r>
              <a:rPr lang="en-US" sz="2800" dirty="0" err="1">
                <a:latin typeface="Georgia" charset="0"/>
              </a:rPr>
              <a:t>waht</a:t>
            </a:r>
            <a:r>
              <a:rPr lang="en-US" sz="2800" dirty="0">
                <a:latin typeface="Georgia" charset="0"/>
              </a:rPr>
              <a:t> </a:t>
            </a:r>
            <a:r>
              <a:rPr lang="en-US" sz="2800" dirty="0" err="1">
                <a:latin typeface="Georgia" charset="0"/>
              </a:rPr>
              <a:t>oredr</a:t>
            </a:r>
            <a:r>
              <a:rPr lang="en-US" sz="2800" dirty="0">
                <a:latin typeface="Georgia" charset="0"/>
              </a:rPr>
              <a:t> the </a:t>
            </a:r>
            <a:r>
              <a:rPr lang="en-US" sz="2800" dirty="0" err="1">
                <a:latin typeface="Georgia" charset="0"/>
              </a:rPr>
              <a:t>ltteers</a:t>
            </a:r>
            <a:r>
              <a:rPr lang="en-US" sz="2800" dirty="0">
                <a:latin typeface="Georgia" charset="0"/>
              </a:rPr>
              <a:t> in a </a:t>
            </a:r>
            <a:r>
              <a:rPr lang="en-US" sz="2800" dirty="0" err="1">
                <a:latin typeface="Georgia" charset="0"/>
              </a:rPr>
              <a:t>wrod</a:t>
            </a:r>
            <a:r>
              <a:rPr lang="en-US" sz="2800" dirty="0">
                <a:latin typeface="Georgia" charset="0"/>
              </a:rPr>
              <a:t> are, the </a:t>
            </a:r>
            <a:r>
              <a:rPr lang="en-US" sz="2800" dirty="0" err="1">
                <a:latin typeface="Georgia" charset="0"/>
              </a:rPr>
              <a:t>olny</a:t>
            </a:r>
            <a:r>
              <a:rPr lang="en-US" sz="2800" dirty="0">
                <a:latin typeface="Georgia" charset="0"/>
              </a:rPr>
              <a:t> </a:t>
            </a:r>
            <a:r>
              <a:rPr lang="en-US" sz="2800" dirty="0" err="1">
                <a:latin typeface="Georgia" charset="0"/>
              </a:rPr>
              <a:t>iprmoetnt</a:t>
            </a:r>
            <a:r>
              <a:rPr lang="en-US" sz="2800" dirty="0">
                <a:latin typeface="Georgia" charset="0"/>
              </a:rPr>
              <a:t> </a:t>
            </a:r>
            <a:r>
              <a:rPr lang="en-US" sz="2800" dirty="0" err="1">
                <a:latin typeface="Georgia" charset="0"/>
              </a:rPr>
              <a:t>tihng</a:t>
            </a:r>
            <a:r>
              <a:rPr lang="en-US" sz="2800" dirty="0">
                <a:latin typeface="Georgia" charset="0"/>
              </a:rPr>
              <a:t> is </a:t>
            </a:r>
            <a:r>
              <a:rPr lang="en-US" sz="2800" dirty="0" err="1">
                <a:latin typeface="Georgia" charset="0"/>
              </a:rPr>
              <a:t>taht</a:t>
            </a:r>
            <a:r>
              <a:rPr lang="en-US" sz="2800" dirty="0">
                <a:latin typeface="Georgia" charset="0"/>
              </a:rPr>
              <a:t> the </a:t>
            </a:r>
            <a:r>
              <a:rPr lang="en-US" sz="2800" dirty="0" err="1">
                <a:latin typeface="Georgia" charset="0"/>
              </a:rPr>
              <a:t>frist</a:t>
            </a:r>
            <a:r>
              <a:rPr lang="en-US" sz="2800" dirty="0">
                <a:latin typeface="Georgia" charset="0"/>
              </a:rPr>
              <a:t> and </a:t>
            </a:r>
            <a:r>
              <a:rPr lang="en-US" sz="2800" dirty="0" err="1">
                <a:latin typeface="Georgia" charset="0"/>
              </a:rPr>
              <a:t>lsat</a:t>
            </a:r>
            <a:r>
              <a:rPr lang="en-US" sz="2800" dirty="0">
                <a:latin typeface="Georgia" charset="0"/>
              </a:rPr>
              <a:t> </a:t>
            </a:r>
            <a:r>
              <a:rPr lang="en-US" sz="2800" dirty="0" err="1">
                <a:latin typeface="Georgia" charset="0"/>
              </a:rPr>
              <a:t>ltteer</a:t>
            </a:r>
            <a:r>
              <a:rPr lang="en-US" sz="2800" dirty="0">
                <a:latin typeface="Georgia" charset="0"/>
              </a:rPr>
              <a:t> be at the </a:t>
            </a:r>
            <a:r>
              <a:rPr lang="en-US" sz="2800" dirty="0" err="1">
                <a:latin typeface="Georgia" charset="0"/>
              </a:rPr>
              <a:t>rghit</a:t>
            </a:r>
            <a:r>
              <a:rPr lang="en-US" sz="2800" dirty="0">
                <a:latin typeface="Georgia" charset="0"/>
              </a:rPr>
              <a:t> </a:t>
            </a:r>
            <a:r>
              <a:rPr lang="en-US" sz="2800" dirty="0" err="1">
                <a:latin typeface="Georgia" charset="0"/>
              </a:rPr>
              <a:t>pclae</a:t>
            </a:r>
            <a:r>
              <a:rPr lang="en-US" sz="2800" dirty="0">
                <a:latin typeface="Georgia" charset="0"/>
              </a:rPr>
              <a:t>. The </a:t>
            </a:r>
            <a:r>
              <a:rPr lang="en-US" sz="2800" dirty="0" err="1">
                <a:latin typeface="Georgia" charset="0"/>
              </a:rPr>
              <a:t>rset</a:t>
            </a:r>
            <a:r>
              <a:rPr lang="en-US" sz="2800" dirty="0">
                <a:latin typeface="Georgia" charset="0"/>
              </a:rPr>
              <a:t> can be a total </a:t>
            </a:r>
            <a:r>
              <a:rPr lang="en-US" sz="2800" dirty="0" err="1">
                <a:latin typeface="Georgia" charset="0"/>
              </a:rPr>
              <a:t>mses</a:t>
            </a:r>
            <a:r>
              <a:rPr lang="en-US" sz="2800" dirty="0">
                <a:latin typeface="Georgia" charset="0"/>
              </a:rPr>
              <a:t> and you can </a:t>
            </a:r>
            <a:r>
              <a:rPr lang="en-US" sz="2800" dirty="0" err="1">
                <a:latin typeface="Georgia" charset="0"/>
              </a:rPr>
              <a:t>sitll</a:t>
            </a:r>
            <a:r>
              <a:rPr lang="en-US" sz="2800" dirty="0">
                <a:latin typeface="Georgia" charset="0"/>
              </a:rPr>
              <a:t> </a:t>
            </a:r>
            <a:r>
              <a:rPr lang="en-US" sz="2800" dirty="0" err="1">
                <a:latin typeface="Georgia" charset="0"/>
              </a:rPr>
              <a:t>raed</a:t>
            </a:r>
            <a:r>
              <a:rPr lang="en-US" sz="2800" dirty="0">
                <a:latin typeface="Georgia" charset="0"/>
              </a:rPr>
              <a:t> it </a:t>
            </a:r>
            <a:r>
              <a:rPr lang="en-US" sz="2800" dirty="0" err="1">
                <a:latin typeface="Georgia" charset="0"/>
              </a:rPr>
              <a:t>wouthit</a:t>
            </a:r>
            <a:r>
              <a:rPr lang="en-US" sz="2800" dirty="0">
                <a:latin typeface="Georgia" charset="0"/>
              </a:rPr>
              <a:t> a </a:t>
            </a:r>
            <a:r>
              <a:rPr lang="en-US" sz="2800" dirty="0" err="1">
                <a:latin typeface="Georgia" charset="0"/>
              </a:rPr>
              <a:t>porbelm</a:t>
            </a:r>
            <a:r>
              <a:rPr lang="en-US" sz="2800" dirty="0">
                <a:latin typeface="Georgia" charset="0"/>
              </a:rPr>
              <a:t>. </a:t>
            </a:r>
            <a:r>
              <a:rPr lang="en-US" sz="2800" dirty="0" err="1">
                <a:latin typeface="Georgia" charset="0"/>
              </a:rPr>
              <a:t>Tihs</a:t>
            </a:r>
            <a:r>
              <a:rPr lang="en-US" sz="2800" dirty="0">
                <a:latin typeface="Georgia" charset="0"/>
              </a:rPr>
              <a:t> is </a:t>
            </a:r>
            <a:r>
              <a:rPr lang="en-US" sz="2800" dirty="0" err="1">
                <a:latin typeface="Georgia" charset="0"/>
              </a:rPr>
              <a:t>bcuseae</a:t>
            </a:r>
            <a:r>
              <a:rPr lang="en-US" sz="2800" dirty="0">
                <a:latin typeface="Georgia" charset="0"/>
              </a:rPr>
              <a:t> the </a:t>
            </a:r>
            <a:r>
              <a:rPr lang="en-US" sz="2800" dirty="0" err="1">
                <a:latin typeface="Georgia" charset="0"/>
              </a:rPr>
              <a:t>huamn</a:t>
            </a:r>
            <a:r>
              <a:rPr lang="en-US" sz="2800" dirty="0">
                <a:latin typeface="Georgia" charset="0"/>
              </a:rPr>
              <a:t> </a:t>
            </a:r>
            <a:r>
              <a:rPr lang="en-US" sz="2800" dirty="0" err="1">
                <a:latin typeface="Georgia" charset="0"/>
              </a:rPr>
              <a:t>mnid</a:t>
            </a:r>
            <a:r>
              <a:rPr lang="en-US" sz="2800" dirty="0">
                <a:latin typeface="Georgia" charset="0"/>
              </a:rPr>
              <a:t> </a:t>
            </a:r>
            <a:r>
              <a:rPr lang="en-US" sz="2800" dirty="0" err="1">
                <a:latin typeface="Georgia" charset="0"/>
              </a:rPr>
              <a:t>deos</a:t>
            </a:r>
            <a:r>
              <a:rPr lang="en-US" sz="2800" dirty="0">
                <a:latin typeface="Georgia" charset="0"/>
              </a:rPr>
              <a:t> not </a:t>
            </a:r>
            <a:r>
              <a:rPr lang="en-US" sz="2800" dirty="0" err="1">
                <a:latin typeface="Georgia" charset="0"/>
              </a:rPr>
              <a:t>raed</a:t>
            </a:r>
            <a:r>
              <a:rPr lang="en-US" sz="2800" dirty="0">
                <a:latin typeface="Georgia" charset="0"/>
              </a:rPr>
              <a:t> </a:t>
            </a:r>
            <a:r>
              <a:rPr lang="en-US" sz="2800" dirty="0" err="1">
                <a:latin typeface="Georgia" charset="0"/>
              </a:rPr>
              <a:t>ervey</a:t>
            </a:r>
            <a:r>
              <a:rPr lang="en-US" sz="2800" dirty="0">
                <a:latin typeface="Georgia" charset="0"/>
              </a:rPr>
              <a:t> </a:t>
            </a:r>
            <a:r>
              <a:rPr lang="en-US" sz="2800" dirty="0" err="1">
                <a:latin typeface="Georgia" charset="0"/>
              </a:rPr>
              <a:t>lteterby</a:t>
            </a:r>
            <a:r>
              <a:rPr lang="en-US" sz="2800" dirty="0">
                <a:latin typeface="Georgia" charset="0"/>
              </a:rPr>
              <a:t> </a:t>
            </a:r>
            <a:r>
              <a:rPr lang="en-US" sz="2800" dirty="0" err="1">
                <a:latin typeface="Georgia" charset="0"/>
              </a:rPr>
              <a:t>istlef</a:t>
            </a:r>
            <a:r>
              <a:rPr lang="en-US" sz="2800" dirty="0">
                <a:latin typeface="Georgia" charset="0"/>
              </a:rPr>
              <a:t>, but the </a:t>
            </a:r>
            <a:r>
              <a:rPr lang="en-US" sz="2800" dirty="0" err="1">
                <a:latin typeface="Georgia" charset="0"/>
              </a:rPr>
              <a:t>wrod</a:t>
            </a:r>
            <a:r>
              <a:rPr lang="en-US" sz="2800" dirty="0">
                <a:latin typeface="Georgia" charset="0"/>
              </a:rPr>
              <a:t> as a </a:t>
            </a:r>
            <a:r>
              <a:rPr lang="en-US" sz="2800" dirty="0" err="1">
                <a:latin typeface="Georgia" charset="0"/>
              </a:rPr>
              <a:t>wlohe</a:t>
            </a:r>
            <a:r>
              <a:rPr lang="en-US" sz="2800" dirty="0">
                <a:latin typeface="Georgia" charset="0"/>
              </a:rPr>
              <a:t>. </a:t>
            </a:r>
          </a:p>
          <a:p>
            <a:r>
              <a:rPr lang="en-US" sz="2800" dirty="0" err="1">
                <a:latin typeface="Georgia" charset="0"/>
              </a:rPr>
              <a:t>Amzanig</a:t>
            </a:r>
            <a:r>
              <a:rPr lang="en-US" sz="2800" dirty="0">
                <a:latin typeface="Georgia" charset="0"/>
              </a:rPr>
              <a:t> huh? </a:t>
            </a:r>
          </a:p>
        </p:txBody>
      </p:sp>
      <p:pic>
        <p:nvPicPr>
          <p:cNvPr id="35845" name="Picture 6" descr="Plato-raphael W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6"/>
          <p:cNvSpPr txBox="1">
            <a:spLocks noChangeArrowheads="1"/>
          </p:cNvSpPr>
          <p:nvPr/>
        </p:nvSpPr>
        <p:spPr bwMode="auto">
          <a:xfrm>
            <a:off x="127000" y="1198563"/>
            <a:ext cx="9017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a:solidFill>
                  <a:srgbClr val="3366FF"/>
                </a:solidFill>
                <a:latin typeface="Georgia" charset="0"/>
              </a:rPr>
              <a:t>Would a volunteer please read the following paragraph.</a:t>
            </a:r>
          </a:p>
          <a:p>
            <a:pPr algn="ctr" eaLnBrk="1" hangingPunct="1"/>
            <a:endParaRPr lang="en-US" sz="2800">
              <a:latin typeface="Georgia" charset="0"/>
            </a:endParaRPr>
          </a:p>
        </p:txBody>
      </p:sp>
      <p:sp>
        <p:nvSpPr>
          <p:cNvPr id="2" name="TextBox 1"/>
          <p:cNvSpPr txBox="1"/>
          <p:nvPr/>
        </p:nvSpPr>
        <p:spPr>
          <a:xfrm>
            <a:off x="0" y="6170032"/>
            <a:ext cx="9296836" cy="461665"/>
          </a:xfrm>
          <a:prstGeom prst="rect">
            <a:avLst/>
          </a:prstGeom>
          <a:noFill/>
        </p:spPr>
        <p:txBody>
          <a:bodyPr wrap="none" rtlCol="0">
            <a:spAutoFit/>
          </a:bodyPr>
          <a:lstStyle/>
          <a:p>
            <a:r>
              <a:rPr lang="en-US" sz="2400" dirty="0" smtClean="0">
                <a:solidFill>
                  <a:srgbClr val="018172"/>
                </a:solidFill>
              </a:rPr>
              <a:t>Conclusion: We are accustomed to approximate truths in this world</a:t>
            </a:r>
            <a:endParaRPr lang="en-US" sz="2400" dirty="0">
              <a:solidFill>
                <a:srgbClr val="01817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36867"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Plato</a:t>
            </a:r>
          </a:p>
        </p:txBody>
      </p:sp>
      <p:sp>
        <p:nvSpPr>
          <p:cNvPr id="36868" name="Text Box 5"/>
          <p:cNvSpPr txBox="1">
            <a:spLocks noChangeArrowheads="1"/>
          </p:cNvSpPr>
          <p:nvPr/>
        </p:nvSpPr>
        <p:spPr bwMode="auto">
          <a:xfrm>
            <a:off x="1689100" y="1295400"/>
            <a:ext cx="57594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a:latin typeface="Georgia" charset="0"/>
                <a:cs typeface="Arial" charset="0"/>
              </a:rPr>
              <a:t>What makes this a Chair?</a:t>
            </a:r>
          </a:p>
        </p:txBody>
      </p:sp>
      <p:sp>
        <p:nvSpPr>
          <p:cNvPr id="10" name="Text Box 6"/>
          <p:cNvSpPr txBox="1">
            <a:spLocks noChangeArrowheads="1"/>
          </p:cNvSpPr>
          <p:nvPr/>
        </p:nvSpPr>
        <p:spPr bwMode="auto">
          <a:xfrm>
            <a:off x="4524375" y="5289550"/>
            <a:ext cx="31369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b="1" i="1">
                <a:solidFill>
                  <a:srgbClr val="600000"/>
                </a:solidFill>
                <a:latin typeface="Georgia" charset="0"/>
                <a:cs typeface="Arial" charset="0"/>
              </a:rPr>
              <a:t>Chairness</a:t>
            </a:r>
          </a:p>
        </p:txBody>
      </p:sp>
      <p:pic>
        <p:nvPicPr>
          <p:cNvPr id="37896" name="Picture 2" descr="http://www.ecodesignz.com/Merchant2/graphics/00000001/ED_02SideChair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8" y="1952625"/>
            <a:ext cx="194945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www.vivavi.com/catalog/images/res/Spring_Chair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513" y="1985963"/>
            <a:ext cx="1952625"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http://parkpatiofurniture.com/images/hammockchai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063" y="3578225"/>
            <a:ext cx="1903412"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5788025" y="2620963"/>
            <a:ext cx="2743200" cy="2508250"/>
            <a:chOff x="5788025" y="2620963"/>
            <a:chExt cx="2743200" cy="2508250"/>
          </a:xfrm>
        </p:grpSpPr>
        <p:pic>
          <p:nvPicPr>
            <p:cNvPr id="36875" name="Picture 4" descr="http://www.trendir.com/archives/batti-placentero-chair-upside-dow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938" y="2620963"/>
              <a:ext cx="2300287"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788025" y="2620963"/>
              <a:ext cx="457200" cy="2508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6874" name="Picture 11" descr="Plato-raphael WM.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fade">
                                      <p:cBhvr>
                                        <p:cTn id="7" dur="500"/>
                                        <p:tgtEl>
                                          <p:spTgt spid="378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37891"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Plato</a:t>
            </a:r>
          </a:p>
        </p:txBody>
      </p:sp>
      <p:sp>
        <p:nvSpPr>
          <p:cNvPr id="37892" name="Text Box 5"/>
          <p:cNvSpPr txBox="1">
            <a:spLocks noChangeArrowheads="1"/>
          </p:cNvSpPr>
          <p:nvPr/>
        </p:nvSpPr>
        <p:spPr bwMode="auto">
          <a:xfrm>
            <a:off x="0" y="1463675"/>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a:solidFill>
                  <a:srgbClr val="600000"/>
                </a:solidFill>
                <a:latin typeface="Georgia" charset="0"/>
                <a:cs typeface="Arial" charset="0"/>
              </a:rPr>
              <a:t>What makes this a Chair?</a:t>
            </a:r>
          </a:p>
        </p:txBody>
      </p:sp>
      <p:pic>
        <p:nvPicPr>
          <p:cNvPr id="12" name="Picture 2" descr="http://www.ecodesignz.com/Merchant2/graphics/00000001/ED_02SideChair_F.jpg"/>
          <p:cNvPicPr>
            <a:picLocks noChangeAspect="1" noChangeArrowheads="1"/>
          </p:cNvPicPr>
          <p:nvPr/>
        </p:nvPicPr>
        <p:blipFill>
          <a:blip r:embed="rId2"/>
          <a:srcRect/>
          <a:stretch>
            <a:fillRect/>
          </a:stretch>
        </p:blipFill>
        <p:spPr bwMode="auto">
          <a:xfrm>
            <a:off x="446088" y="2332038"/>
            <a:ext cx="1839912" cy="2563812"/>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16" name="Rectangle 3"/>
          <p:cNvSpPr>
            <a:spLocks noGrp="1" noChangeArrowheads="1"/>
          </p:cNvSpPr>
          <p:nvPr>
            <p:ph type="body" idx="1"/>
          </p:nvPr>
        </p:nvSpPr>
        <p:spPr>
          <a:xfrm>
            <a:off x="2532063" y="2414588"/>
            <a:ext cx="6099175" cy="2112962"/>
          </a:xfrm>
        </p:spPr>
        <p:txBody>
          <a:bodyPr/>
          <a:lstStyle/>
          <a:p>
            <a:pPr marL="0" indent="0" eaLnBrk="1" hangingPunct="1">
              <a:buFontTx/>
              <a:buNone/>
            </a:pPr>
            <a:r>
              <a:rPr lang="en-US" sz="2800">
                <a:latin typeface="Georgia" charset="0"/>
                <a:ea typeface="ＭＳ Ｐゴシック" charset="0"/>
                <a:cs typeface="ＭＳ Ｐゴシック" charset="0"/>
              </a:rPr>
              <a:t>The word </a:t>
            </a:r>
            <a:r>
              <a:rPr lang="ja-JP" altLang="en-US" sz="2800">
                <a:latin typeface="Georgia" charset="0"/>
                <a:ea typeface="ＭＳ Ｐゴシック" charset="0"/>
                <a:cs typeface="ＭＳ Ｐゴシック" charset="0"/>
              </a:rPr>
              <a:t>“</a:t>
            </a:r>
            <a:r>
              <a:rPr lang="en-US" sz="2800">
                <a:latin typeface="Georgia" charset="0"/>
                <a:ea typeface="ＭＳ Ｐゴシック" charset="0"/>
                <a:cs typeface="ＭＳ Ｐゴシック" charset="0"/>
              </a:rPr>
              <a:t>chair</a:t>
            </a:r>
            <a:r>
              <a:rPr lang="ja-JP" altLang="en-US" sz="2800">
                <a:latin typeface="Georgia" charset="0"/>
                <a:ea typeface="ＭＳ Ｐゴシック" charset="0"/>
                <a:cs typeface="ＭＳ Ｐゴシック" charset="0"/>
              </a:rPr>
              <a:t>”</a:t>
            </a:r>
            <a:r>
              <a:rPr lang="en-US" sz="2800">
                <a:latin typeface="Georgia" charset="0"/>
                <a:ea typeface="ＭＳ Ｐゴシック" charset="0"/>
                <a:cs typeface="ＭＳ Ｐゴシック" charset="0"/>
              </a:rPr>
              <a:t> represents all chairs </a:t>
            </a:r>
            <a:r>
              <a:rPr lang="en-US" sz="2400">
                <a:latin typeface="Georgia" charset="0"/>
                <a:ea typeface="ＭＳ Ｐゴシック" charset="0"/>
                <a:cs typeface="ＭＳ Ｐゴシック" charset="0"/>
              </a:rPr>
              <a:t>(so the </a:t>
            </a:r>
            <a:r>
              <a:rPr lang="en-US" sz="2400" u="sng">
                <a:latin typeface="Georgia" charset="0"/>
                <a:ea typeface="ＭＳ Ｐゴシック" charset="0"/>
                <a:cs typeface="ＭＳ Ｐゴシック" charset="0"/>
              </a:rPr>
              <a:t>Form</a:t>
            </a:r>
            <a:r>
              <a:rPr lang="en-US" sz="2400">
                <a:latin typeface="Georgia" charset="0"/>
                <a:ea typeface="ＭＳ Ｐゴシック" charset="0"/>
                <a:cs typeface="ＭＳ Ｐゴシック" charset="0"/>
              </a:rPr>
              <a:t> for chair is similar to the idea we get from the word).</a:t>
            </a:r>
          </a:p>
          <a:p>
            <a:pPr marL="0" indent="0" eaLnBrk="1" hangingPunct="1">
              <a:buFontTx/>
              <a:buNone/>
            </a:pPr>
            <a:endParaRPr lang="en-US" sz="1000">
              <a:latin typeface="Georgia" charset="0"/>
              <a:ea typeface="ＭＳ Ｐゴシック" charset="0"/>
              <a:cs typeface="ＭＳ Ｐゴシック" charset="0"/>
            </a:endParaRPr>
          </a:p>
          <a:p>
            <a:pPr marL="0" indent="0" eaLnBrk="1" hangingPunct="1">
              <a:buFontTx/>
              <a:buNone/>
            </a:pPr>
            <a:r>
              <a:rPr lang="en-US" sz="2800">
                <a:latin typeface="Georgia" charset="0"/>
                <a:ea typeface="ＭＳ Ｐゴシック" charset="0"/>
                <a:cs typeface="ＭＳ Ｐゴシック" charset="0"/>
              </a:rPr>
              <a:t>Note: Form, in</a:t>
            </a:r>
            <a:r>
              <a:rPr lang="en-US" sz="2800" i="1">
                <a:solidFill>
                  <a:srgbClr val="600000"/>
                </a:solidFill>
                <a:latin typeface="Georgia" charset="0"/>
                <a:ea typeface="ＭＳ Ｐゴシック" charset="0"/>
                <a:cs typeface="ＭＳ Ｐゴシック" charset="0"/>
              </a:rPr>
              <a:t>form</a:t>
            </a:r>
            <a:r>
              <a:rPr lang="en-US" sz="2800">
                <a:latin typeface="Georgia" charset="0"/>
                <a:ea typeface="ＭＳ Ｐゴシック" charset="0"/>
                <a:cs typeface="ＭＳ Ｐゴシック" charset="0"/>
              </a:rPr>
              <a:t>ation and DNA</a:t>
            </a:r>
          </a:p>
        </p:txBody>
      </p:sp>
      <p:pic>
        <p:nvPicPr>
          <p:cNvPr id="37895" name="Picture 7"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38915" name="Rectangle 23"/>
          <p:cNvSpPr>
            <a:spLocks noChangeArrowheads="1"/>
          </p:cNvSpPr>
          <p:nvPr/>
        </p:nvSpPr>
        <p:spPr bwMode="auto">
          <a:xfrm>
            <a:off x="0" y="17780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Plato</a:t>
            </a:r>
          </a:p>
          <a:p>
            <a:pPr algn="ctr">
              <a:lnSpc>
                <a:spcPct val="90000"/>
              </a:lnSpc>
            </a:pPr>
            <a:r>
              <a:rPr lang="en-US" sz="3200" b="1">
                <a:solidFill>
                  <a:srgbClr val="600000"/>
                </a:solidFill>
                <a:latin typeface="Verdana" charset="0"/>
              </a:rPr>
              <a:t>Allegory of the Cave</a:t>
            </a:r>
          </a:p>
        </p:txBody>
      </p:sp>
      <p:pic>
        <p:nvPicPr>
          <p:cNvPr id="38916" name="Picture 7"/>
          <p:cNvPicPr>
            <a:picLocks noChangeAspect="1" noChangeArrowheads="1"/>
          </p:cNvPicPr>
          <p:nvPr/>
        </p:nvPicPr>
        <p:blipFill>
          <a:blip r:embed="rId2">
            <a:extLst>
              <a:ext uri="{28A0092B-C50C-407E-A947-70E740481C1C}">
                <a14:useLocalDpi xmlns:a14="http://schemas.microsoft.com/office/drawing/2010/main" val="0"/>
              </a:ext>
            </a:extLst>
          </a:blip>
          <a:srcRect l="781" t="10777" r="1489" b="2077"/>
          <a:stretch>
            <a:fillRect/>
          </a:stretch>
        </p:blipFill>
        <p:spPr bwMode="auto">
          <a:xfrm>
            <a:off x="1327150" y="1273175"/>
            <a:ext cx="6478588"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39939" name="Plato_AllegoryoftheCave_Claymation trimmed.mov" descr="/Users/abs3/Movies/Greece/Plato_AllegoryoftheCave_Claymation trimmed.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346075" y="1376363"/>
            <a:ext cx="8575675"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3"/>
          <p:cNvSpPr>
            <a:spLocks noChangeArrowheads="1"/>
          </p:cNvSpPr>
          <p:nvPr/>
        </p:nvSpPr>
        <p:spPr bwMode="auto">
          <a:xfrm>
            <a:off x="0" y="17780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Plato</a:t>
            </a:r>
          </a:p>
          <a:p>
            <a:pPr algn="ctr">
              <a:lnSpc>
                <a:spcPct val="90000"/>
              </a:lnSpc>
            </a:pPr>
            <a:r>
              <a:rPr lang="en-US" sz="3200" b="1">
                <a:solidFill>
                  <a:srgbClr val="600000"/>
                </a:solidFill>
                <a:latin typeface="Verdana" charset="0"/>
              </a:rPr>
              <a:t>Allegory of the Cave</a:t>
            </a:r>
          </a:p>
        </p:txBody>
      </p:sp>
      <p:pic>
        <p:nvPicPr>
          <p:cNvPr id="39941" name="Picture 6" descr="Plato-raphael W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3376" fill="hold"/>
                                        <p:tgtEl>
                                          <p:spTgt spid="3993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9939"/>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39939"/>
                                        </p:tgtEl>
                                      </p:cBhvr>
                                    </p:cmd>
                                  </p:childTnLst>
                                </p:cTn>
                              </p:par>
                            </p:childTnLst>
                          </p:cTn>
                        </p:par>
                      </p:childTnLst>
                    </p:cTn>
                  </p:par>
                </p:childTnLst>
              </p:cTn>
              <p:nextCondLst>
                <p:cond evt="onClick" delay="0">
                  <p:tgtEl>
                    <p:spTgt spid="39939"/>
                  </p:tgtEl>
                </p:cond>
              </p:nextCondLst>
            </p:seq>
            <p:video>
              <p:cMediaNode>
                <p:cTn id="12" fill="hold" display="0">
                  <p:stCondLst>
                    <p:cond delay="indefinite"/>
                  </p:stCondLst>
                  <p:endCondLst>
                    <p:cond evt="onNext" delay="0">
                      <p:tgtEl>
                        <p:sldTgt/>
                      </p:tgtEl>
                    </p:cond>
                    <p:cond evt="onPrev" delay="0">
                      <p:tgtEl>
                        <p:sldTgt/>
                      </p:tgtEl>
                    </p:cond>
                  </p:endCondLst>
                </p:cTn>
                <p:tgtEl>
                  <p:spTgt spid="39939"/>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40963" name="Rectangle 23"/>
          <p:cNvSpPr>
            <a:spLocks noChangeArrowheads="1"/>
          </p:cNvSpPr>
          <p:nvPr/>
        </p:nvSpPr>
        <p:spPr bwMode="auto">
          <a:xfrm>
            <a:off x="0" y="17780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Plato</a:t>
            </a:r>
          </a:p>
          <a:p>
            <a:pPr algn="ctr">
              <a:lnSpc>
                <a:spcPct val="90000"/>
              </a:lnSpc>
            </a:pPr>
            <a:r>
              <a:rPr lang="en-US" sz="3200" b="1">
                <a:solidFill>
                  <a:srgbClr val="600000"/>
                </a:solidFill>
                <a:latin typeface="Verdana" charset="0"/>
              </a:rPr>
              <a:t>Allegory of the Cave</a:t>
            </a:r>
          </a:p>
        </p:txBody>
      </p:sp>
      <p:pic>
        <p:nvPicPr>
          <p:cNvPr id="9" name="Picture 7"/>
          <p:cNvPicPr>
            <a:picLocks noChangeAspect="1" noChangeArrowheads="1"/>
          </p:cNvPicPr>
          <p:nvPr/>
        </p:nvPicPr>
        <p:blipFill>
          <a:blip r:embed="rId2"/>
          <a:srcRect l="781" t="14960" r="1489" b="10907"/>
          <a:stretch>
            <a:fillRect/>
          </a:stretch>
        </p:blipFill>
        <p:spPr bwMode="auto">
          <a:xfrm>
            <a:off x="2011363" y="2632075"/>
            <a:ext cx="5053012" cy="3557588"/>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6" name="Content Placeholder 3"/>
          <p:cNvSpPr>
            <a:spLocks noGrp="1"/>
          </p:cNvSpPr>
          <p:nvPr>
            <p:ph idx="1"/>
          </p:nvPr>
        </p:nvSpPr>
        <p:spPr>
          <a:xfrm>
            <a:off x="2195513" y="1323975"/>
            <a:ext cx="4768850" cy="1028700"/>
          </a:xfrm>
        </p:spPr>
        <p:txBody>
          <a:bodyPr/>
          <a:lstStyle/>
          <a:p>
            <a:pPr algn="ctr">
              <a:buFontTx/>
              <a:buNone/>
              <a:defRPr/>
            </a:pPr>
            <a:r>
              <a:rPr lang="en-US" dirty="0" smtClean="0">
                <a:latin typeface="Georgia" pitchFamily="18" charset="0"/>
              </a:rPr>
              <a:t>What are the shadows?</a:t>
            </a:r>
          </a:p>
          <a:p>
            <a:pPr marL="0" indent="0" algn="ctr">
              <a:buFontTx/>
              <a:buNone/>
              <a:defRPr/>
            </a:pPr>
            <a:r>
              <a:rPr lang="en-US" dirty="0" smtClean="0">
                <a:latin typeface="Georgia" pitchFamily="18" charset="0"/>
              </a:rPr>
              <a:t>What are the real things?</a:t>
            </a:r>
          </a:p>
        </p:txBody>
      </p:sp>
      <p:pic>
        <p:nvPicPr>
          <p:cNvPr id="40966" name="Picture 6"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41987" name="Rectangle 23"/>
          <p:cNvSpPr>
            <a:spLocks noChangeArrowheads="1"/>
          </p:cNvSpPr>
          <p:nvPr/>
        </p:nvSpPr>
        <p:spPr bwMode="auto">
          <a:xfrm>
            <a:off x="0" y="177800"/>
            <a:ext cx="9144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Plato</a:t>
            </a:r>
          </a:p>
          <a:p>
            <a:pPr algn="ctr">
              <a:lnSpc>
                <a:spcPct val="90000"/>
              </a:lnSpc>
            </a:pPr>
            <a:r>
              <a:rPr lang="en-US" sz="3200" b="1">
                <a:solidFill>
                  <a:srgbClr val="600000"/>
                </a:solidFill>
                <a:latin typeface="Verdana" charset="0"/>
              </a:rPr>
              <a:t>Hierarchy of Value</a:t>
            </a:r>
          </a:p>
        </p:txBody>
      </p:sp>
      <p:sp>
        <p:nvSpPr>
          <p:cNvPr id="8" name="Rectangle 7"/>
          <p:cNvSpPr>
            <a:spLocks noChangeArrowheads="1"/>
          </p:cNvSpPr>
          <p:nvPr/>
        </p:nvSpPr>
        <p:spPr bwMode="auto">
          <a:xfrm>
            <a:off x="4419445" y="4599685"/>
            <a:ext cx="4077784" cy="776287"/>
          </a:xfrm>
          <a:prstGeom prst="rect">
            <a:avLst/>
          </a:prstGeom>
          <a:solidFill>
            <a:srgbClr val="333399"/>
          </a:solidFill>
          <a:ln w="9525">
            <a:noFill/>
            <a:miter lim="800000"/>
            <a:headEnd/>
            <a:tailEnd/>
          </a:ln>
          <a:effectLst>
            <a:outerShdw dist="23000" dir="5400000" rotWithShape="0">
              <a:srgbClr val="808080">
                <a:alpha val="34999"/>
              </a:srgbClr>
            </a:outerShdw>
          </a:effectLst>
          <a:scene3d>
            <a:camera prst="orthographicFront"/>
            <a:lightRig rig="threePt" dir="t"/>
          </a:scene3d>
          <a:sp3d>
            <a:bevelT/>
          </a:sp3d>
        </p:spPr>
        <p:txBody>
          <a:bodyPr anchor="ctr"/>
          <a:lstStyle/>
          <a:p>
            <a:pPr algn="ctr">
              <a:defRPr/>
            </a:pPr>
            <a:r>
              <a:rPr lang="en-US" sz="3200" dirty="0">
                <a:solidFill>
                  <a:schemeClr val="lt1"/>
                </a:solidFill>
                <a:latin typeface="+mn-lt"/>
                <a:ea typeface="+mn-ea"/>
                <a:cs typeface="+mn-cs"/>
              </a:rPr>
              <a:t>Memory</a:t>
            </a:r>
          </a:p>
        </p:txBody>
      </p:sp>
      <p:sp>
        <p:nvSpPr>
          <p:cNvPr id="10" name="Rectangle 9"/>
          <p:cNvSpPr>
            <a:spLocks noChangeArrowheads="1"/>
          </p:cNvSpPr>
          <p:nvPr/>
        </p:nvSpPr>
        <p:spPr bwMode="auto">
          <a:xfrm>
            <a:off x="4411470" y="3599753"/>
            <a:ext cx="4074608" cy="776288"/>
          </a:xfrm>
          <a:prstGeom prst="rect">
            <a:avLst/>
          </a:prstGeom>
          <a:solidFill>
            <a:srgbClr val="008000"/>
          </a:solidFill>
          <a:ln w="9525">
            <a:noFill/>
            <a:miter lim="800000"/>
            <a:headEnd/>
            <a:tailEnd/>
          </a:ln>
          <a:effectLst>
            <a:outerShdw dist="23000" dir="5400000" rotWithShape="0">
              <a:srgbClr val="808080">
                <a:alpha val="34999"/>
              </a:srgbClr>
            </a:outerShdw>
          </a:effectLst>
          <a:scene3d>
            <a:camera prst="orthographicFront"/>
            <a:lightRig rig="threePt" dir="t"/>
          </a:scene3d>
          <a:sp3d>
            <a:bevelT/>
          </a:sp3d>
        </p:spPr>
        <p:txBody>
          <a:bodyPr anchor="ctr"/>
          <a:lstStyle/>
          <a:p>
            <a:pPr algn="ctr">
              <a:defRPr/>
            </a:pPr>
            <a:r>
              <a:rPr lang="en-US" sz="3200" dirty="0">
                <a:solidFill>
                  <a:schemeClr val="lt1"/>
                </a:solidFill>
                <a:latin typeface="+mn-lt"/>
                <a:ea typeface="+mn-ea"/>
                <a:cs typeface="+mn-cs"/>
              </a:rPr>
              <a:t>Physical</a:t>
            </a:r>
          </a:p>
        </p:txBody>
      </p:sp>
      <p:sp>
        <p:nvSpPr>
          <p:cNvPr id="11" name="Rectangle 10"/>
          <p:cNvSpPr>
            <a:spLocks noChangeArrowheads="1"/>
          </p:cNvSpPr>
          <p:nvPr/>
        </p:nvSpPr>
        <p:spPr bwMode="auto">
          <a:xfrm>
            <a:off x="4409959" y="2638116"/>
            <a:ext cx="4064968" cy="776288"/>
          </a:xfrm>
          <a:prstGeom prst="rect">
            <a:avLst/>
          </a:prstGeom>
          <a:solidFill>
            <a:srgbClr val="660066"/>
          </a:solidFill>
          <a:ln w="9525">
            <a:noFill/>
            <a:miter lim="800000"/>
            <a:headEnd/>
            <a:tailEnd/>
          </a:ln>
          <a:effectLst>
            <a:outerShdw dist="23000" dir="5400000" rotWithShape="0">
              <a:srgbClr val="808080">
                <a:alpha val="34999"/>
              </a:srgbClr>
            </a:outerShdw>
          </a:effectLst>
          <a:scene3d>
            <a:camera prst="orthographicFront"/>
            <a:lightRig rig="threePt" dir="t"/>
          </a:scene3d>
          <a:sp3d>
            <a:bevelT/>
          </a:sp3d>
        </p:spPr>
        <p:txBody>
          <a:bodyPr anchor="ctr"/>
          <a:lstStyle/>
          <a:p>
            <a:pPr algn="ctr">
              <a:defRPr/>
            </a:pPr>
            <a:r>
              <a:rPr lang="en-US" sz="3200" dirty="0">
                <a:solidFill>
                  <a:schemeClr val="lt1"/>
                </a:solidFill>
                <a:latin typeface="+mn-lt"/>
                <a:ea typeface="+mn-ea"/>
                <a:cs typeface="+mn-cs"/>
              </a:rPr>
              <a:t>Mental/Mathematical</a:t>
            </a:r>
          </a:p>
        </p:txBody>
      </p:sp>
      <p:sp>
        <p:nvSpPr>
          <p:cNvPr id="12" name="Rectangle 11"/>
          <p:cNvSpPr>
            <a:spLocks noChangeArrowheads="1"/>
          </p:cNvSpPr>
          <p:nvPr/>
        </p:nvSpPr>
        <p:spPr bwMode="auto">
          <a:xfrm>
            <a:off x="4422620" y="1694173"/>
            <a:ext cx="4063458" cy="776287"/>
          </a:xfrm>
          <a:prstGeom prst="rect">
            <a:avLst/>
          </a:prstGeom>
          <a:solidFill>
            <a:srgbClr val="C00000"/>
          </a:solidFill>
          <a:ln w="9525">
            <a:noFill/>
            <a:miter lim="800000"/>
            <a:headEnd/>
            <a:tailEnd/>
          </a:ln>
          <a:effectLst>
            <a:outerShdw dist="23000" dir="5400000" rotWithShape="0">
              <a:srgbClr val="808080">
                <a:alpha val="34999"/>
              </a:srgbClr>
            </a:outerShdw>
          </a:effectLst>
          <a:scene3d>
            <a:camera prst="orthographicFront"/>
            <a:lightRig rig="threePt" dir="t"/>
          </a:scene3d>
          <a:sp3d>
            <a:bevelT/>
          </a:sp3d>
        </p:spPr>
        <p:txBody>
          <a:bodyPr anchor="ctr"/>
          <a:lstStyle/>
          <a:p>
            <a:pPr algn="ctr">
              <a:defRPr/>
            </a:pPr>
            <a:r>
              <a:rPr lang="en-US" sz="3200" dirty="0">
                <a:solidFill>
                  <a:schemeClr val="lt1"/>
                </a:solidFill>
                <a:latin typeface="+mn-lt"/>
                <a:ea typeface="+mn-ea"/>
                <a:cs typeface="+mn-cs"/>
              </a:rPr>
              <a:t>Form</a:t>
            </a:r>
          </a:p>
        </p:txBody>
      </p:sp>
      <p:sp>
        <p:nvSpPr>
          <p:cNvPr id="13" name="TextBox 12"/>
          <p:cNvSpPr txBox="1">
            <a:spLocks noChangeArrowheads="1"/>
          </p:cNvSpPr>
          <p:nvPr/>
        </p:nvSpPr>
        <p:spPr bwMode="auto">
          <a:xfrm>
            <a:off x="1120775" y="4722813"/>
            <a:ext cx="315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a:latin typeface="Georgia" charset="0"/>
              </a:rPr>
              <a:t>Lowest, least valuable</a:t>
            </a:r>
          </a:p>
        </p:txBody>
      </p:sp>
      <p:sp>
        <p:nvSpPr>
          <p:cNvPr id="14" name="TextBox 13"/>
          <p:cNvSpPr txBox="1">
            <a:spLocks noChangeArrowheads="1"/>
          </p:cNvSpPr>
          <p:nvPr/>
        </p:nvSpPr>
        <p:spPr bwMode="auto">
          <a:xfrm>
            <a:off x="1304925" y="3762375"/>
            <a:ext cx="296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a:latin typeface="Georgia" charset="0"/>
              </a:rPr>
              <a:t>Changing, our world</a:t>
            </a:r>
          </a:p>
        </p:txBody>
      </p:sp>
      <p:sp>
        <p:nvSpPr>
          <p:cNvPr id="15" name="TextBox 14"/>
          <p:cNvSpPr txBox="1">
            <a:spLocks noChangeArrowheads="1"/>
          </p:cNvSpPr>
          <p:nvPr/>
        </p:nvSpPr>
        <p:spPr bwMode="auto">
          <a:xfrm>
            <a:off x="1093788" y="2752725"/>
            <a:ext cx="317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a:latin typeface="Georgia" charset="0"/>
              </a:rPr>
              <a:t>Contemplative, theory</a:t>
            </a:r>
          </a:p>
        </p:txBody>
      </p:sp>
      <p:sp>
        <p:nvSpPr>
          <p:cNvPr id="16" name="TextBox 15"/>
          <p:cNvSpPr txBox="1">
            <a:spLocks noChangeArrowheads="1"/>
          </p:cNvSpPr>
          <p:nvPr/>
        </p:nvSpPr>
        <p:spPr bwMode="auto">
          <a:xfrm>
            <a:off x="0" y="1862138"/>
            <a:ext cx="4273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a:latin typeface="Georgia" charset="0"/>
              </a:rPr>
              <a:t>Highest, unchanging, remote</a:t>
            </a:r>
          </a:p>
        </p:txBody>
      </p:sp>
      <p:pic>
        <p:nvPicPr>
          <p:cNvPr id="42004" name="Picture 16" descr="Plato-raphael W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43011" name="Rectangle 23"/>
          <p:cNvSpPr>
            <a:spLocks noChangeArrowheads="1"/>
          </p:cNvSpPr>
          <p:nvPr/>
        </p:nvSpPr>
        <p:spPr bwMode="auto">
          <a:xfrm>
            <a:off x="0" y="47942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Government</a:t>
            </a:r>
          </a:p>
        </p:txBody>
      </p:sp>
      <p:sp>
        <p:nvSpPr>
          <p:cNvPr id="17" name="Rectangle 3"/>
          <p:cNvSpPr>
            <a:spLocks noGrp="1" noChangeArrowheads="1"/>
          </p:cNvSpPr>
          <p:nvPr>
            <p:ph type="body" idx="1"/>
          </p:nvPr>
        </p:nvSpPr>
        <p:spPr>
          <a:xfrm>
            <a:off x="2230438" y="1366838"/>
            <a:ext cx="6021387" cy="3963987"/>
          </a:xfrm>
        </p:spPr>
        <p:txBody>
          <a:bodyPr/>
          <a:lstStyle/>
          <a:p>
            <a:pPr eaLnBrk="1" hangingPunct="1">
              <a:buFontTx/>
              <a:buNone/>
            </a:pPr>
            <a:r>
              <a:rPr lang="en-US" sz="3000">
                <a:latin typeface="Georgia" charset="0"/>
                <a:ea typeface="ＭＳ Ｐゴシック" charset="0"/>
                <a:cs typeface="ＭＳ Ｐゴシック" charset="0"/>
              </a:rPr>
              <a:t>Who should be the leaders?</a:t>
            </a:r>
          </a:p>
          <a:p>
            <a:pPr lvl="1" eaLnBrk="1" hangingPunct="1">
              <a:buFontTx/>
              <a:buNone/>
            </a:pPr>
            <a:r>
              <a:rPr lang="en-US" sz="2400">
                <a:latin typeface="Georgia" charset="0"/>
                <a:ea typeface="ＭＳ Ｐゴシック" charset="0"/>
              </a:rPr>
              <a:t>Analogy: Ship of State</a:t>
            </a:r>
          </a:p>
          <a:p>
            <a:pPr lvl="2" eaLnBrk="1" hangingPunct="1"/>
            <a:r>
              <a:rPr lang="en-US">
                <a:latin typeface="Georgia" charset="0"/>
                <a:ea typeface="ＭＳ Ｐゴシック" charset="0"/>
              </a:rPr>
              <a:t>Should we let the common people take turns as the captain?</a:t>
            </a:r>
          </a:p>
          <a:p>
            <a:pPr lvl="2" eaLnBrk="1" hangingPunct="1"/>
            <a:r>
              <a:rPr lang="en-US">
                <a:latin typeface="Georgia" charset="0"/>
                <a:ea typeface="ＭＳ Ｐゴシック" charset="0"/>
              </a:rPr>
              <a:t>Even worse, should we make decisions on how to steer the ship by voting? </a:t>
            </a:r>
            <a:r>
              <a:rPr lang="en-US" sz="2000">
                <a:latin typeface="Georgia" charset="0"/>
                <a:ea typeface="ＭＳ Ｐゴシック" charset="0"/>
              </a:rPr>
              <a:t>(Think of an airplane instead of a ship)</a:t>
            </a:r>
          </a:p>
          <a:p>
            <a:pPr lvl="2" eaLnBrk="1" hangingPunct="1"/>
            <a:r>
              <a:rPr lang="en-US">
                <a:latin typeface="Georgia" charset="0"/>
                <a:ea typeface="ＭＳ Ｐゴシック" charset="0"/>
              </a:rPr>
              <a:t>Should we not, rather, choose as captain someone who has studied navigation and sailing and has knowledge </a:t>
            </a:r>
            <a:r>
              <a:rPr lang="en-US" sz="2000">
                <a:latin typeface="Georgia" charset="0"/>
                <a:ea typeface="ＭＳ Ｐゴシック" charset="0"/>
              </a:rPr>
              <a:t>(ie, a meritocracy)</a:t>
            </a:r>
            <a:r>
              <a:rPr lang="en-US">
                <a:latin typeface="Georgia" charset="0"/>
                <a:ea typeface="ＭＳ Ｐゴシック" charset="0"/>
              </a:rPr>
              <a:t>?</a:t>
            </a:r>
          </a:p>
          <a:p>
            <a:pPr lvl="2" eaLnBrk="1" hangingPunct="1">
              <a:lnSpc>
                <a:spcPct val="80000"/>
              </a:lnSpc>
              <a:buFontTx/>
              <a:buNone/>
            </a:pPr>
            <a:endParaRPr lang="en-US" sz="2000">
              <a:latin typeface="Georgia" charset="0"/>
              <a:ea typeface="ＭＳ Ｐゴシック" charset="0"/>
            </a:endParaRPr>
          </a:p>
        </p:txBody>
      </p:sp>
      <p:pic>
        <p:nvPicPr>
          <p:cNvPr id="50182" name="Picture 18" descr="ship wheel 1 C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244725"/>
            <a:ext cx="129381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9" descr="Ship wheel captain C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7625" y="3857625"/>
            <a:ext cx="1627188"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Plato-raphael W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0182"/>
                                        </p:tgtEl>
                                        <p:attrNameLst>
                                          <p:attrName>style.visibility</p:attrName>
                                        </p:attrNameLst>
                                      </p:cBhvr>
                                      <p:to>
                                        <p:strVal val="visible"/>
                                      </p:to>
                                    </p:set>
                                    <p:animEffect transition="in" filter="fade">
                                      <p:cBhvr>
                                        <p:cTn id="13" dur="500"/>
                                        <p:tgtEl>
                                          <p:spTgt spid="5018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50183"/>
                                        </p:tgtEl>
                                        <p:attrNameLst>
                                          <p:attrName>style.visibility</p:attrName>
                                        </p:attrNameLst>
                                      </p:cBhvr>
                                      <p:to>
                                        <p:strVal val="visible"/>
                                      </p:to>
                                    </p:set>
                                    <p:animEffect transition="in" filter="fade">
                                      <p:cBhvr>
                                        <p:cTn id="24" dur="5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44035" name="Rectangle 23"/>
          <p:cNvSpPr>
            <a:spLocks noChangeArrowheads="1"/>
          </p:cNvSpPr>
          <p:nvPr/>
        </p:nvSpPr>
        <p:spPr bwMode="auto">
          <a:xfrm>
            <a:off x="0" y="47942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Government</a:t>
            </a:r>
          </a:p>
        </p:txBody>
      </p:sp>
      <p:sp>
        <p:nvSpPr>
          <p:cNvPr id="44036" name="Rectangle 3"/>
          <p:cNvSpPr>
            <a:spLocks noGrp="1" noChangeArrowheads="1"/>
          </p:cNvSpPr>
          <p:nvPr>
            <p:ph type="body" idx="1"/>
          </p:nvPr>
        </p:nvSpPr>
        <p:spPr>
          <a:xfrm>
            <a:off x="2230438" y="1366838"/>
            <a:ext cx="6021387" cy="2379662"/>
          </a:xfrm>
        </p:spPr>
        <p:txBody>
          <a:bodyPr/>
          <a:lstStyle/>
          <a:p>
            <a:pPr eaLnBrk="1" hangingPunct="1">
              <a:buFontTx/>
              <a:buNone/>
            </a:pPr>
            <a:r>
              <a:rPr lang="en-US" sz="3000">
                <a:latin typeface="Georgia" charset="0"/>
                <a:ea typeface="ＭＳ Ｐゴシック" charset="0"/>
                <a:cs typeface="ＭＳ Ｐゴシック" charset="0"/>
              </a:rPr>
              <a:t>Who should be the leaders?</a:t>
            </a:r>
          </a:p>
          <a:p>
            <a:pPr lvl="1" eaLnBrk="1" hangingPunct="1">
              <a:buFontTx/>
              <a:buNone/>
            </a:pPr>
            <a:r>
              <a:rPr lang="en-US" sz="2400">
                <a:latin typeface="Georgia" charset="0"/>
                <a:ea typeface="ＭＳ Ｐゴシック" charset="0"/>
              </a:rPr>
              <a:t>Analogy: Physician</a:t>
            </a:r>
          </a:p>
          <a:p>
            <a:pPr lvl="2" eaLnBrk="1" hangingPunct="1"/>
            <a:r>
              <a:rPr lang="en-US">
                <a:latin typeface="Georgia" charset="0"/>
                <a:ea typeface="ＭＳ Ｐゴシック" charset="0"/>
              </a:rPr>
              <a:t>Should we treat someone by voting?</a:t>
            </a:r>
          </a:p>
          <a:p>
            <a:pPr lvl="2" eaLnBrk="1" hangingPunct="1"/>
            <a:r>
              <a:rPr lang="en-US">
                <a:latin typeface="Georgia" charset="0"/>
                <a:ea typeface="ＭＳ Ｐゴシック" charset="0"/>
              </a:rPr>
              <a:t>Should we find someone who has knowledge?</a:t>
            </a:r>
          </a:p>
          <a:p>
            <a:pPr eaLnBrk="1" hangingPunct="1">
              <a:buFontTx/>
              <a:buNone/>
            </a:pPr>
            <a:endParaRPr lang="en-US" sz="2400">
              <a:latin typeface="Georgia" charset="0"/>
              <a:ea typeface="ＭＳ Ｐゴシック" charset="0"/>
              <a:cs typeface="ＭＳ Ｐゴシック" charset="0"/>
            </a:endParaRPr>
          </a:p>
          <a:p>
            <a:pPr eaLnBrk="1" hangingPunct="1">
              <a:buFontTx/>
              <a:buNone/>
            </a:pPr>
            <a:endParaRPr lang="en-US" sz="2400">
              <a:latin typeface="Georgia" charset="0"/>
              <a:ea typeface="ＭＳ Ｐゴシック" charset="0"/>
              <a:cs typeface="ＭＳ Ｐゴシック" charset="0"/>
            </a:endParaRPr>
          </a:p>
        </p:txBody>
      </p:sp>
      <p:pic>
        <p:nvPicPr>
          <p:cNvPr id="44037" name="Picture 7" descr="doctor 2 C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990725"/>
            <a:ext cx="250825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45059" name="Rectangle 23"/>
          <p:cNvSpPr>
            <a:spLocks noChangeArrowheads="1"/>
          </p:cNvSpPr>
          <p:nvPr/>
        </p:nvSpPr>
        <p:spPr bwMode="auto">
          <a:xfrm>
            <a:off x="0" y="47942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Government</a:t>
            </a:r>
          </a:p>
        </p:txBody>
      </p:sp>
      <p:sp>
        <p:nvSpPr>
          <p:cNvPr id="45060" name="Rectangle 3"/>
          <p:cNvSpPr>
            <a:spLocks noGrp="1" noChangeArrowheads="1"/>
          </p:cNvSpPr>
          <p:nvPr>
            <p:ph type="body" idx="1"/>
          </p:nvPr>
        </p:nvSpPr>
        <p:spPr>
          <a:xfrm>
            <a:off x="2230438" y="1366838"/>
            <a:ext cx="6021387" cy="2379662"/>
          </a:xfrm>
        </p:spPr>
        <p:txBody>
          <a:bodyPr/>
          <a:lstStyle/>
          <a:p>
            <a:pPr eaLnBrk="1" hangingPunct="1">
              <a:buFontTx/>
              <a:buNone/>
            </a:pPr>
            <a:r>
              <a:rPr lang="en-US" sz="2800">
                <a:latin typeface="Georgia" charset="0"/>
                <a:ea typeface="ＭＳ Ｐゴシック" charset="0"/>
                <a:cs typeface="ＭＳ Ｐゴシック" charset="0"/>
              </a:rPr>
              <a:t>Who should be the leaders?</a:t>
            </a:r>
          </a:p>
          <a:p>
            <a:pPr lvl="1" eaLnBrk="1" hangingPunct="1">
              <a:buFontTx/>
              <a:buNone/>
            </a:pPr>
            <a:r>
              <a:rPr lang="en-US" sz="2400">
                <a:latin typeface="Georgia" charset="0"/>
                <a:ea typeface="ＭＳ Ｐゴシック" charset="0"/>
              </a:rPr>
              <a:t>State</a:t>
            </a:r>
          </a:p>
          <a:p>
            <a:pPr lvl="2" eaLnBrk="1" hangingPunct="1"/>
            <a:r>
              <a:rPr lang="en-US">
                <a:latin typeface="Georgia" charset="0"/>
                <a:ea typeface="ＭＳ Ｐゴシック" charset="0"/>
              </a:rPr>
              <a:t>We should have a meritocracy.</a:t>
            </a:r>
          </a:p>
          <a:p>
            <a:pPr lvl="2" eaLnBrk="1" hangingPunct="1"/>
            <a:r>
              <a:rPr lang="en-US">
                <a:latin typeface="Georgia" charset="0"/>
                <a:ea typeface="ＭＳ Ｐゴシック" charset="0"/>
              </a:rPr>
              <a:t>Those with knowledge in politics (government) should lead and they are the philosophers (that is, the well educated).</a:t>
            </a:r>
          </a:p>
          <a:p>
            <a:pPr eaLnBrk="1" hangingPunct="1">
              <a:buFontTx/>
              <a:buNone/>
            </a:pPr>
            <a:endParaRPr lang="en-US" sz="2400">
              <a:latin typeface="Georgia" charset="0"/>
              <a:ea typeface="ＭＳ Ｐゴシック" charset="0"/>
              <a:cs typeface="ＭＳ Ｐゴシック" charset="0"/>
            </a:endParaRPr>
          </a:p>
          <a:p>
            <a:pPr eaLnBrk="1" hangingPunct="1">
              <a:buFontTx/>
              <a:buNone/>
            </a:pPr>
            <a:endParaRPr lang="en-US" sz="2400">
              <a:latin typeface="Georgia" charset="0"/>
              <a:ea typeface="ＭＳ Ｐゴシック" charset="0"/>
              <a:cs typeface="ＭＳ Ｐゴシック" charset="0"/>
            </a:endParaRPr>
          </a:p>
        </p:txBody>
      </p:sp>
      <p:pic>
        <p:nvPicPr>
          <p:cNvPr id="45061" name="Picture 8" descr="leader polit C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888" y="2609850"/>
            <a:ext cx="20891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18435" name="Rectangle 23"/>
          <p:cNvSpPr>
            <a:spLocks noChangeArrowheads="1"/>
          </p:cNvSpPr>
          <p:nvPr/>
        </p:nvSpPr>
        <p:spPr bwMode="auto">
          <a:xfrm>
            <a:off x="0" y="144463"/>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600000"/>
                </a:solidFill>
                <a:latin typeface="Verdana" charset="0"/>
              </a:rPr>
              <a:t>My Mentor</a:t>
            </a:r>
          </a:p>
          <a:p>
            <a:pPr algn="ctr">
              <a:lnSpc>
                <a:spcPct val="90000"/>
              </a:lnSpc>
            </a:pPr>
            <a:r>
              <a:rPr lang="en-US" sz="3200" b="1">
                <a:solidFill>
                  <a:srgbClr val="600000"/>
                </a:solidFill>
                <a:latin typeface="Verdana" charset="0"/>
              </a:rPr>
              <a:t>Socrates</a:t>
            </a:r>
          </a:p>
        </p:txBody>
      </p:sp>
      <p:sp>
        <p:nvSpPr>
          <p:cNvPr id="18436" name="Rectangle 11"/>
          <p:cNvSpPr>
            <a:spLocks noChangeArrowheads="1"/>
          </p:cNvSpPr>
          <p:nvPr/>
        </p:nvSpPr>
        <p:spPr bwMode="auto">
          <a:xfrm>
            <a:off x="3244850" y="1909763"/>
            <a:ext cx="529748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dirty="0">
                <a:latin typeface="Georgia" charset="0"/>
              </a:rPr>
              <a:t>The heart of Socrates' teaching:</a:t>
            </a:r>
          </a:p>
          <a:p>
            <a:pPr algn="ctr"/>
            <a:r>
              <a:rPr lang="en-US" sz="2800" dirty="0">
                <a:latin typeface="Georgia" charset="0"/>
              </a:rPr>
              <a:t> </a:t>
            </a:r>
          </a:p>
          <a:p>
            <a:pPr marL="0" lvl="1" algn="ctr"/>
            <a:r>
              <a:rPr lang="en-US" sz="4000" b="1" i="1" dirty="0">
                <a:solidFill>
                  <a:srgbClr val="600000"/>
                </a:solidFill>
                <a:latin typeface="Georgia" charset="0"/>
              </a:rPr>
              <a:t>The unexamined life is not worth living.</a:t>
            </a:r>
          </a:p>
        </p:txBody>
      </p:sp>
      <p:pic>
        <p:nvPicPr>
          <p:cNvPr id="18437" name="Picture 12" descr="socrates BritM.jpg"/>
          <p:cNvPicPr>
            <a:picLocks noChangeAspect="1"/>
          </p:cNvPicPr>
          <p:nvPr/>
        </p:nvPicPr>
        <p:blipFill>
          <a:blip r:embed="rId2">
            <a:extLst>
              <a:ext uri="{28A0092B-C50C-407E-A947-70E740481C1C}">
                <a14:useLocalDpi xmlns:a14="http://schemas.microsoft.com/office/drawing/2010/main" val="0"/>
              </a:ext>
            </a:extLst>
          </a:blip>
          <a:srcRect l="21910" r="15169"/>
          <a:stretch>
            <a:fillRect/>
          </a:stretch>
        </p:blipFill>
        <p:spPr bwMode="auto">
          <a:xfrm>
            <a:off x="814388" y="1889125"/>
            <a:ext cx="2017712"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ChangeArrowheads="1"/>
          </p:cNvSpPr>
          <p:nvPr/>
        </p:nvSpPr>
        <p:spPr bwMode="auto">
          <a:xfrm>
            <a:off x="0" y="47942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Creation of  the World</a:t>
            </a:r>
          </a:p>
        </p:txBody>
      </p:sp>
      <p:pic>
        <p:nvPicPr>
          <p:cNvPr id="46083" name="Picture 9" descr="Earth_Western_Hemisphere_white_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63" y="2085975"/>
            <a:ext cx="3044825"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nut 10"/>
          <p:cNvSpPr/>
          <p:nvPr/>
        </p:nvSpPr>
        <p:spPr>
          <a:xfrm>
            <a:off x="-822325" y="927100"/>
            <a:ext cx="5426075" cy="5430838"/>
          </a:xfrm>
          <a:prstGeom prst="donut">
            <a:avLst/>
          </a:prstGeom>
          <a:solidFill>
            <a:srgbClr val="F4F0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Rectangle 3"/>
          <p:cNvSpPr>
            <a:spLocks noGrp="1" noChangeArrowheads="1"/>
          </p:cNvSpPr>
          <p:nvPr>
            <p:ph type="body" idx="1"/>
          </p:nvPr>
        </p:nvSpPr>
        <p:spPr>
          <a:xfrm>
            <a:off x="3492500" y="1358900"/>
            <a:ext cx="5262563" cy="4452938"/>
          </a:xfrm>
        </p:spPr>
        <p:txBody>
          <a:bodyPr/>
          <a:lstStyle/>
          <a:p>
            <a:pPr eaLnBrk="1" hangingPunct="1">
              <a:defRPr/>
            </a:pPr>
            <a:r>
              <a:rPr lang="en-US" sz="2600" dirty="0" smtClean="0">
                <a:latin typeface="Georgia" pitchFamily="18" charset="0"/>
              </a:rPr>
              <a:t>Done by the </a:t>
            </a:r>
            <a:r>
              <a:rPr lang="en-US" sz="2600" b="1" dirty="0" smtClean="0">
                <a:latin typeface="Georgia" pitchFamily="18" charset="0"/>
              </a:rPr>
              <a:t>Demiurge</a:t>
            </a:r>
            <a:r>
              <a:rPr lang="en-US" sz="2600" dirty="0" smtClean="0">
                <a:latin typeface="Georgia" pitchFamily="18" charset="0"/>
              </a:rPr>
              <a:t> </a:t>
            </a:r>
            <a:r>
              <a:rPr lang="en-US" sz="2000" dirty="0" smtClean="0">
                <a:latin typeface="Georgia" pitchFamily="18" charset="0"/>
              </a:rPr>
              <a:t>(God)</a:t>
            </a:r>
            <a:r>
              <a:rPr lang="en-US" sz="2600" dirty="0" smtClean="0">
                <a:latin typeface="Georgia" pitchFamily="18" charset="0"/>
              </a:rPr>
              <a:t>.</a:t>
            </a:r>
          </a:p>
          <a:p>
            <a:pPr eaLnBrk="1" hangingPunct="1">
              <a:lnSpc>
                <a:spcPct val="90000"/>
              </a:lnSpc>
              <a:defRPr/>
            </a:pPr>
            <a:r>
              <a:rPr lang="en-US" sz="2600" dirty="0" smtClean="0">
                <a:latin typeface="Georgia" pitchFamily="18" charset="0"/>
              </a:rPr>
              <a:t>Used </a:t>
            </a:r>
            <a:r>
              <a:rPr lang="en-US" sz="2600" b="1" dirty="0" smtClean="0">
                <a:latin typeface="Georgia" pitchFamily="18" charset="0"/>
              </a:rPr>
              <a:t>Forms</a:t>
            </a:r>
            <a:r>
              <a:rPr lang="en-US" sz="2600" dirty="0" smtClean="0">
                <a:latin typeface="Georgia" pitchFamily="18" charset="0"/>
              </a:rPr>
              <a:t> as designs</a:t>
            </a:r>
            <a:r>
              <a:rPr lang="en-US" sz="2600" b="1" dirty="0" smtClean="0">
                <a:latin typeface="Georgia" pitchFamily="18" charset="0"/>
              </a:rPr>
              <a:t> </a:t>
            </a:r>
            <a:r>
              <a:rPr lang="en-US" sz="2000" dirty="0" smtClean="0">
                <a:latin typeface="Georgia" pitchFamily="18" charset="0"/>
              </a:rPr>
              <a:t>(blueprints)</a:t>
            </a:r>
            <a:r>
              <a:rPr lang="en-US" sz="2600" dirty="0" smtClean="0">
                <a:latin typeface="Georgia" pitchFamily="18" charset="0"/>
              </a:rPr>
              <a:t>.</a:t>
            </a:r>
          </a:p>
          <a:p>
            <a:pPr eaLnBrk="1" hangingPunct="1">
              <a:defRPr/>
            </a:pPr>
            <a:r>
              <a:rPr lang="en-US" sz="2600" dirty="0" smtClean="0">
                <a:latin typeface="Georgia" pitchFamily="18" charset="0"/>
              </a:rPr>
              <a:t>Used existing </a:t>
            </a:r>
            <a:r>
              <a:rPr lang="en-US" sz="2600" b="1" dirty="0" smtClean="0">
                <a:latin typeface="Georgia" pitchFamily="18" charset="0"/>
              </a:rPr>
              <a:t>matter.</a:t>
            </a:r>
            <a:endParaRPr lang="en-US" sz="2600" dirty="0" smtClean="0">
              <a:latin typeface="Georgia" pitchFamily="18" charset="0"/>
            </a:endParaRPr>
          </a:p>
          <a:p>
            <a:pPr marL="914400" lvl="1" indent="0" eaLnBrk="1" hangingPunct="1">
              <a:buFontTx/>
              <a:buNone/>
              <a:defRPr/>
            </a:pPr>
            <a:r>
              <a:rPr lang="en-US" sz="2400" dirty="0" smtClean="0">
                <a:latin typeface="Georgia" pitchFamily="18" charset="0"/>
                <a:ea typeface="ＭＳ Ｐゴシック" charset="-128"/>
              </a:rPr>
              <a:t>Physical and, therefore, imperfect.</a:t>
            </a:r>
          </a:p>
          <a:p>
            <a:pPr eaLnBrk="1" hangingPunct="1">
              <a:defRPr/>
            </a:pPr>
            <a:r>
              <a:rPr lang="en-US" sz="2600" dirty="0" smtClean="0">
                <a:latin typeface="Georgia" pitchFamily="18" charset="0"/>
              </a:rPr>
              <a:t>Demiurge created the </a:t>
            </a:r>
            <a:r>
              <a:rPr lang="en-US" sz="2600" b="1" dirty="0" smtClean="0">
                <a:latin typeface="Georgia" pitchFamily="18" charset="0"/>
              </a:rPr>
              <a:t>spirit</a:t>
            </a:r>
            <a:r>
              <a:rPr lang="en-US" sz="2600" dirty="0" smtClean="0">
                <a:latin typeface="Georgia" pitchFamily="18" charset="0"/>
              </a:rPr>
              <a:t> of man.</a:t>
            </a:r>
          </a:p>
          <a:p>
            <a:pPr eaLnBrk="1" hangingPunct="1">
              <a:defRPr/>
            </a:pPr>
            <a:r>
              <a:rPr lang="en-US" sz="2600" dirty="0" smtClean="0">
                <a:latin typeface="Georgia" pitchFamily="18" charset="0"/>
              </a:rPr>
              <a:t>Lesser gods, created the </a:t>
            </a:r>
            <a:r>
              <a:rPr lang="en-US" sz="2600" b="1" dirty="0" smtClean="0">
                <a:latin typeface="Georgia" pitchFamily="18" charset="0"/>
              </a:rPr>
              <a:t>body</a:t>
            </a:r>
            <a:r>
              <a:rPr lang="en-US" sz="2600" dirty="0" smtClean="0">
                <a:latin typeface="Georgia" pitchFamily="18" charset="0"/>
              </a:rPr>
              <a:t> of man.</a:t>
            </a:r>
          </a:p>
          <a:p>
            <a:pPr marL="1188720" lvl="1" eaLnBrk="1" hangingPunct="1">
              <a:buFontTx/>
              <a:buNone/>
              <a:defRPr/>
            </a:pPr>
            <a:r>
              <a:rPr lang="en-US" sz="2400" dirty="0" smtClean="0">
                <a:latin typeface="Georgia" pitchFamily="18" charset="0"/>
                <a:ea typeface="ＭＳ Ｐゴシック" charset="-128"/>
              </a:rPr>
              <a:t>Hierarchy = soul &gt; body</a:t>
            </a:r>
          </a:p>
        </p:txBody>
      </p:sp>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46087" name="Picture 8"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47107"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Plato</a:t>
            </a:r>
          </a:p>
        </p:txBody>
      </p:sp>
      <p:sp>
        <p:nvSpPr>
          <p:cNvPr id="8" name="Rectangle 3"/>
          <p:cNvSpPr txBox="1">
            <a:spLocks noChangeArrowheads="1"/>
          </p:cNvSpPr>
          <p:nvPr/>
        </p:nvSpPr>
        <p:spPr bwMode="auto">
          <a:xfrm>
            <a:off x="438150" y="1414463"/>
            <a:ext cx="82296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defRPr sz="2400">
                <a:solidFill>
                  <a:schemeClr val="tx1"/>
                </a:solidFill>
                <a:latin typeface="Arial" charset="0"/>
                <a:ea typeface="ＭＳ Ｐゴシック" charset="0"/>
                <a:cs typeface="ＭＳ Ｐゴシック" charset="0"/>
              </a:defRPr>
            </a:lvl1pPr>
            <a:lvl2pPr indent="-28575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sz="2800">
                <a:latin typeface="Georgia" charset="0"/>
              </a:rPr>
              <a:t>What is perfection?</a:t>
            </a:r>
          </a:p>
          <a:p>
            <a:pPr marL="0" lvl="1" algn="ctr" eaLnBrk="1" hangingPunct="1">
              <a:spcBef>
                <a:spcPct val="20000"/>
              </a:spcBef>
            </a:pPr>
            <a:r>
              <a:rPr lang="en-US" sz="2800">
                <a:latin typeface="Georgia" charset="0"/>
              </a:rPr>
              <a:t>Is it true that a perfect thing cannot change? </a:t>
            </a:r>
          </a:p>
        </p:txBody>
      </p:sp>
      <p:pic>
        <p:nvPicPr>
          <p:cNvPr id="47109" name="Picture 15" descr="Plato-raphael W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9"/>
          <p:cNvGrpSpPr>
            <a:grpSpLocks/>
          </p:cNvGrpSpPr>
          <p:nvPr/>
        </p:nvGrpSpPr>
        <p:grpSpPr bwMode="auto">
          <a:xfrm>
            <a:off x="2608263" y="2717800"/>
            <a:ext cx="3852862" cy="3716338"/>
            <a:chOff x="2607733" y="2717800"/>
            <a:chExt cx="3853321" cy="3716840"/>
          </a:xfrm>
        </p:grpSpPr>
        <p:sp>
          <p:nvSpPr>
            <p:cNvPr id="16" name="Rectangle 15"/>
            <p:cNvSpPr/>
            <p:nvPr/>
          </p:nvSpPr>
          <p:spPr>
            <a:xfrm>
              <a:off x="2607733" y="2717800"/>
              <a:ext cx="3851734" cy="3666033"/>
            </a:xfrm>
            <a:prstGeom prst="rect">
              <a:avLst/>
            </a:prstGeom>
            <a:solidFill>
              <a:srgbClr val="FFCC6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7112" name="Group 16"/>
            <p:cNvGrpSpPr>
              <a:grpSpLocks/>
            </p:cNvGrpSpPr>
            <p:nvPr/>
          </p:nvGrpSpPr>
          <p:grpSpPr bwMode="auto">
            <a:xfrm>
              <a:off x="2636767" y="2777040"/>
              <a:ext cx="3824287" cy="3657600"/>
              <a:chOff x="2620537" y="2732047"/>
              <a:chExt cx="3824868" cy="3657600"/>
            </a:xfrm>
          </p:grpSpPr>
          <p:sp>
            <p:nvSpPr>
              <p:cNvPr id="15" name="Isosceles Triangle 14"/>
              <p:cNvSpPr/>
              <p:nvPr/>
            </p:nvSpPr>
            <p:spPr>
              <a:xfrm rot="10800000">
                <a:off x="2620081" y="2731553"/>
                <a:ext cx="3825324" cy="3658094"/>
              </a:xfrm>
              <a:prstGeom prst="triangle">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Isosceles Triangle 10"/>
              <p:cNvSpPr>
                <a:spLocks noChangeArrowheads="1"/>
              </p:cNvSpPr>
              <p:nvPr/>
            </p:nvSpPr>
            <p:spPr bwMode="auto">
              <a:xfrm>
                <a:off x="3173422" y="3242339"/>
                <a:ext cx="2719387" cy="2660650"/>
              </a:xfrm>
              <a:prstGeom prst="triangle">
                <a:avLst>
                  <a:gd name="adj" fmla="val 50000"/>
                </a:avLst>
              </a:prstGeom>
              <a:solidFill>
                <a:srgbClr val="333399"/>
              </a:solidFill>
              <a:ln w="9525">
                <a:solidFill>
                  <a:srgbClr val="B6DCDF"/>
                </a:solidFill>
                <a:miter lim="800000"/>
                <a:headEnd/>
                <a:tailEnd/>
              </a:ln>
              <a:effectLst>
                <a:outerShdw dist="23000" dir="5400000" rotWithShape="0">
                  <a:srgbClr val="808080">
                    <a:alpha val="34999"/>
                  </a:srgbClr>
                </a:outerShdw>
              </a:effectLst>
              <a:scene3d>
                <a:camera prst="orthographicFront"/>
                <a:lightRig rig="threePt" dir="t"/>
              </a:scene3d>
              <a:sp3d>
                <a:bevelT w="114300" prst="hardEdge"/>
              </a:sp3d>
            </p:spPr>
            <p:txBody>
              <a:bodyPr anchor="ctr"/>
              <a:lstStyle/>
              <a:p>
                <a:pPr algn="ctr">
                  <a:defRPr/>
                </a:pPr>
                <a:endParaRPr lang="en-US">
                  <a:solidFill>
                    <a:schemeClr val="lt1"/>
                  </a:solidFill>
                  <a:latin typeface="+mn-lt"/>
                  <a:ea typeface="+mn-ea"/>
                  <a:cs typeface="+mn-cs"/>
                </a:endParaRPr>
              </a:p>
            </p:txBody>
          </p:sp>
        </p:grpSp>
        <p:sp>
          <p:nvSpPr>
            <p:cNvPr id="47113" name="TextBox 23"/>
            <p:cNvSpPr txBox="1">
              <a:spLocks noChangeArrowheads="1"/>
            </p:cNvSpPr>
            <p:nvPr/>
          </p:nvSpPr>
          <p:spPr bwMode="auto">
            <a:xfrm>
              <a:off x="3549650" y="2789238"/>
              <a:ext cx="1970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00000"/>
                  </a:solidFill>
                  <a:latin typeface="Verdana" charset="0"/>
                </a:rPr>
                <a:t>Perfection</a:t>
              </a:r>
            </a:p>
          </p:txBody>
        </p:sp>
        <p:sp>
          <p:nvSpPr>
            <p:cNvPr id="47114" name="TextBox 12"/>
            <p:cNvSpPr txBox="1">
              <a:spLocks noChangeArrowheads="1"/>
            </p:cNvSpPr>
            <p:nvPr/>
          </p:nvSpPr>
          <p:spPr bwMode="auto">
            <a:xfrm rot="-3751646">
              <a:off x="2675731" y="4231482"/>
              <a:ext cx="2065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600000"/>
                  </a:solidFill>
                  <a:latin typeface="Verdana" charset="0"/>
                </a:rPr>
                <a:t>Imperfection</a:t>
              </a:r>
            </a:p>
          </p:txBody>
        </p:sp>
        <p:sp>
          <p:nvSpPr>
            <p:cNvPr id="47115" name="TextBox 13"/>
            <p:cNvSpPr txBox="1">
              <a:spLocks noChangeArrowheads="1"/>
            </p:cNvSpPr>
            <p:nvPr/>
          </p:nvSpPr>
          <p:spPr bwMode="auto">
            <a:xfrm rot="3872151">
              <a:off x="4325937" y="4267201"/>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600000"/>
                  </a:solidFill>
                  <a:latin typeface="Verdana" charset="0"/>
                </a:rPr>
                <a:t>Imperfection</a:t>
              </a:r>
            </a:p>
          </p:txBody>
        </p:sp>
        <p:sp>
          <p:nvSpPr>
            <p:cNvPr id="17" name="Rectangle 16"/>
            <p:cNvSpPr/>
            <p:nvPr/>
          </p:nvSpPr>
          <p:spPr>
            <a:xfrm>
              <a:off x="3093566" y="3162360"/>
              <a:ext cx="2902296" cy="85737"/>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Up-Down Arrow 17"/>
            <p:cNvSpPr/>
            <p:nvPr/>
          </p:nvSpPr>
          <p:spPr>
            <a:xfrm>
              <a:off x="6203848" y="2936905"/>
              <a:ext cx="180997" cy="519183"/>
            </a:xfrm>
            <a:prstGeom prst="upDownArrow">
              <a:avLst/>
            </a:prstGeom>
            <a:solidFill>
              <a:srgbClr val="FF0000"/>
            </a:solidFill>
            <a:ln>
              <a:solidFill>
                <a:srgbClr val="3366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Up-Down Arrow 18"/>
            <p:cNvSpPr/>
            <p:nvPr/>
          </p:nvSpPr>
          <p:spPr>
            <a:xfrm>
              <a:off x="2709345" y="2968659"/>
              <a:ext cx="182584" cy="519183"/>
            </a:xfrm>
            <a:prstGeom prst="upDownArrow">
              <a:avLst/>
            </a:prstGeom>
            <a:solidFill>
              <a:srgbClr val="FF0000"/>
            </a:solidFill>
            <a:ln>
              <a:solidFill>
                <a:srgbClr val="3366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9" name="Rectangle 3"/>
          <p:cNvSpPr>
            <a:spLocks noGrp="1" noChangeArrowheads="1"/>
          </p:cNvSpPr>
          <p:nvPr>
            <p:ph type="body" idx="1"/>
          </p:nvPr>
        </p:nvSpPr>
        <p:spPr>
          <a:xfrm>
            <a:off x="0" y="1633538"/>
            <a:ext cx="9144000" cy="1209675"/>
          </a:xfrm>
        </p:spPr>
        <p:txBody>
          <a:bodyPr/>
          <a:lstStyle/>
          <a:p>
            <a:pPr algn="ctr" eaLnBrk="1" hangingPunct="1">
              <a:buFontTx/>
              <a:buNone/>
            </a:pPr>
            <a:r>
              <a:rPr lang="en-US">
                <a:latin typeface="Georgia" charset="0"/>
                <a:ea typeface="ＭＳ Ｐゴシック" charset="0"/>
                <a:cs typeface="ＭＳ Ｐゴシック" charset="0"/>
              </a:rPr>
              <a:t>Discussion</a:t>
            </a:r>
          </a:p>
          <a:p>
            <a:pPr lvl="1" algn="ctr" eaLnBrk="1" hangingPunct="1">
              <a:buFontTx/>
              <a:buNone/>
            </a:pPr>
            <a:r>
              <a:rPr lang="en-US" sz="3200">
                <a:solidFill>
                  <a:srgbClr val="0070C0"/>
                </a:solidFill>
                <a:latin typeface="Georgia" charset="0"/>
                <a:ea typeface="ＭＳ Ｐゴシック" charset="0"/>
              </a:rPr>
              <a:t>Does something </a:t>
            </a:r>
            <a:r>
              <a:rPr lang="en-US" sz="3200" b="1">
                <a:solidFill>
                  <a:srgbClr val="0070C0"/>
                </a:solidFill>
                <a:latin typeface="Georgia" charset="0"/>
                <a:ea typeface="ＭＳ Ｐゴシック" charset="0"/>
              </a:rPr>
              <a:t>physical</a:t>
            </a:r>
            <a:r>
              <a:rPr lang="en-US" sz="3200">
                <a:solidFill>
                  <a:srgbClr val="0070C0"/>
                </a:solidFill>
                <a:latin typeface="Georgia" charset="0"/>
                <a:ea typeface="ＭＳ Ｐゴシック" charset="0"/>
              </a:rPr>
              <a:t> change? </a:t>
            </a:r>
          </a:p>
        </p:txBody>
      </p:sp>
      <p:pic>
        <p:nvPicPr>
          <p:cNvPr id="57349" name="Picture 6" descr="rusty door MS.JPG"/>
          <p:cNvPicPr>
            <a:picLocks noChangeAspect="1"/>
          </p:cNvPicPr>
          <p:nvPr/>
        </p:nvPicPr>
        <p:blipFill>
          <a:blip r:embed="rId2">
            <a:extLst>
              <a:ext uri="{28A0092B-C50C-407E-A947-70E740481C1C}">
                <a14:useLocalDpi xmlns:a14="http://schemas.microsoft.com/office/drawing/2010/main" val="0"/>
              </a:ext>
            </a:extLst>
          </a:blip>
          <a:srcRect t="17400" b="17760"/>
          <a:stretch>
            <a:fillRect/>
          </a:stretch>
        </p:blipFill>
        <p:spPr bwMode="auto">
          <a:xfrm>
            <a:off x="5343525" y="3267075"/>
            <a:ext cx="313055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7" descr="rusty car 2 MS.JPG"/>
          <p:cNvPicPr>
            <a:picLocks noChangeAspect="1"/>
          </p:cNvPicPr>
          <p:nvPr/>
        </p:nvPicPr>
        <p:blipFill>
          <a:blip r:embed="rId3">
            <a:extLst>
              <a:ext uri="{28A0092B-C50C-407E-A947-70E740481C1C}">
                <a14:useLocalDpi xmlns:a14="http://schemas.microsoft.com/office/drawing/2010/main" val="0"/>
              </a:ext>
            </a:extLst>
          </a:blip>
          <a:srcRect t="17039" r="47478" b="17760"/>
          <a:stretch>
            <a:fillRect/>
          </a:stretch>
        </p:blipFill>
        <p:spPr bwMode="auto">
          <a:xfrm>
            <a:off x="3559175" y="3267075"/>
            <a:ext cx="1625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10" descr="rusty cylindar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763" y="3271838"/>
            <a:ext cx="3005137"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Plato</a:t>
            </a:r>
          </a:p>
        </p:txBody>
      </p:sp>
      <p:pic>
        <p:nvPicPr>
          <p:cNvPr id="48136" name="Picture 9" descr="Plato-raphael W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10" presetClass="entr" presetSubtype="0" fill="hold" nodeType="afterEffect">
                                  <p:stCondLst>
                                    <p:cond delay="0"/>
                                  </p:stCondLst>
                                  <p:childTnLst>
                                    <p:set>
                                      <p:cBhvr>
                                        <p:cTn id="13" dur="1" fill="hold">
                                          <p:stCondLst>
                                            <p:cond delay="0"/>
                                          </p:stCondLst>
                                        </p:cTn>
                                        <p:tgtEl>
                                          <p:spTgt spid="57351"/>
                                        </p:tgtEl>
                                        <p:attrNameLst>
                                          <p:attrName>style.visibility</p:attrName>
                                        </p:attrNameLst>
                                      </p:cBhvr>
                                      <p:to>
                                        <p:strVal val="visible"/>
                                      </p:to>
                                    </p:set>
                                    <p:animEffect transition="in" filter="fade">
                                      <p:cBhvr>
                                        <p:cTn id="14" dur="500"/>
                                        <p:tgtEl>
                                          <p:spTgt spid="57351"/>
                                        </p:tgtEl>
                                      </p:cBhvr>
                                    </p:animEffect>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57350"/>
                                        </p:tgtEl>
                                        <p:attrNameLst>
                                          <p:attrName>style.visibility</p:attrName>
                                        </p:attrNameLst>
                                      </p:cBhvr>
                                      <p:to>
                                        <p:strVal val="visible"/>
                                      </p:to>
                                    </p:set>
                                    <p:animEffect transition="in" filter="fade">
                                      <p:cBhvr>
                                        <p:cTn id="18" dur="500"/>
                                        <p:tgtEl>
                                          <p:spTgt spid="57350"/>
                                        </p:tgtEl>
                                      </p:cBhvr>
                                    </p:animEffect>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57349"/>
                                        </p:tgtEl>
                                        <p:attrNameLst>
                                          <p:attrName>style.visibility</p:attrName>
                                        </p:attrNameLst>
                                      </p:cBhvr>
                                      <p:to>
                                        <p:strVal val="visible"/>
                                      </p:to>
                                    </p:set>
                                    <p:animEffect transition="in" filter="fade">
                                      <p:cBhvr>
                                        <p:cTn id="22"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12" name="Picture 11" descr="passion laptop 2.jpg"/>
          <p:cNvPicPr>
            <a:picLocks noChangeAspect="1"/>
          </p:cNvPicPr>
          <p:nvPr/>
        </p:nvPicPr>
        <p:blipFill>
          <a:blip r:embed="rId2"/>
          <a:srcRect l="13057"/>
          <a:stretch>
            <a:fillRect/>
          </a:stretch>
        </p:blipFill>
        <p:spPr bwMode="auto">
          <a:xfrm>
            <a:off x="703263" y="2455863"/>
            <a:ext cx="3059112" cy="2343150"/>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49156"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Plato</a:t>
            </a:r>
          </a:p>
        </p:txBody>
      </p:sp>
      <p:pic>
        <p:nvPicPr>
          <p:cNvPr id="49157" name="Picture 6"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3821113" y="1914525"/>
            <a:ext cx="4654550" cy="3067050"/>
          </a:xfrm>
          <a:prstGeom prst="rect">
            <a:avLst/>
          </a:prstGeom>
          <a:noFill/>
          <a:ln w="9525">
            <a:noFill/>
            <a:miter lim="800000"/>
            <a:headEnd/>
            <a:tailEnd/>
          </a:ln>
        </p:spPr>
        <p:txBody>
          <a:bodyPr/>
          <a:lstStyle/>
          <a:p>
            <a:pPr marL="342900" indent="-342900" algn="ctr">
              <a:spcBef>
                <a:spcPct val="20000"/>
              </a:spcBef>
              <a:defRPr/>
            </a:pPr>
            <a:r>
              <a:rPr lang="en-US" sz="3200" kern="0" dirty="0">
                <a:latin typeface="Georgia" pitchFamily="18" charset="0"/>
                <a:ea typeface="ＭＳ Ｐゴシック" charset="-128"/>
                <a:cs typeface="ＭＳ Ｐゴシック" charset="-128"/>
              </a:rPr>
              <a:t>Discussion</a:t>
            </a:r>
          </a:p>
          <a:p>
            <a:pPr marL="0" lvl="1" algn="ctr">
              <a:spcBef>
                <a:spcPct val="20000"/>
              </a:spcBef>
              <a:defRPr/>
            </a:pPr>
            <a:r>
              <a:rPr lang="en-US" sz="3200" kern="0" dirty="0">
                <a:solidFill>
                  <a:srgbClr val="0070C0"/>
                </a:solidFill>
                <a:latin typeface="Georgia" pitchFamily="18" charset="0"/>
                <a:ea typeface="ＭＳ Ｐゴシック" charset="-128"/>
                <a:cs typeface="+mn-cs"/>
              </a:rPr>
              <a:t>Is a passion always the same and does it last forever?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50179"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Plato</a:t>
            </a:r>
          </a:p>
        </p:txBody>
      </p:sp>
      <p:sp>
        <p:nvSpPr>
          <p:cNvPr id="8" name="Rectangle 3"/>
          <p:cNvSpPr>
            <a:spLocks noGrp="1" noChangeArrowheads="1"/>
          </p:cNvSpPr>
          <p:nvPr>
            <p:ph type="body" idx="1"/>
          </p:nvPr>
        </p:nvSpPr>
        <p:spPr>
          <a:xfrm>
            <a:off x="3725863" y="2095500"/>
            <a:ext cx="5207000" cy="2081213"/>
          </a:xfrm>
        </p:spPr>
        <p:txBody>
          <a:bodyPr/>
          <a:lstStyle/>
          <a:p>
            <a:pPr algn="ctr" eaLnBrk="1" hangingPunct="1">
              <a:lnSpc>
                <a:spcPct val="90000"/>
              </a:lnSpc>
              <a:buFontTx/>
              <a:buNone/>
            </a:pPr>
            <a:r>
              <a:rPr lang="en-US" sz="2800">
                <a:latin typeface="Georgia" charset="0"/>
                <a:ea typeface="ＭＳ Ｐゴシック" charset="0"/>
                <a:cs typeface="ＭＳ Ｐゴシック" charset="0"/>
              </a:rPr>
              <a:t>Therefore </a:t>
            </a:r>
          </a:p>
          <a:p>
            <a:pPr algn="ctr" eaLnBrk="1" hangingPunct="1">
              <a:lnSpc>
                <a:spcPct val="90000"/>
              </a:lnSpc>
              <a:buFontTx/>
              <a:buNone/>
            </a:pPr>
            <a:r>
              <a:rPr lang="en-US" sz="2800">
                <a:latin typeface="Georgia" charset="0"/>
                <a:ea typeface="ＭＳ Ｐゴシック" charset="0"/>
                <a:cs typeface="ＭＳ Ｐゴシック" charset="0"/>
              </a:rPr>
              <a:t>Nothing that is perfect can be </a:t>
            </a:r>
          </a:p>
          <a:p>
            <a:pPr algn="ctr" eaLnBrk="1" hangingPunct="1">
              <a:lnSpc>
                <a:spcPct val="90000"/>
              </a:lnSpc>
              <a:buFontTx/>
              <a:buNone/>
            </a:pPr>
            <a:r>
              <a:rPr lang="en-US" sz="2800">
                <a:latin typeface="Georgia" charset="0"/>
                <a:ea typeface="ＭＳ Ｐゴシック" charset="0"/>
                <a:cs typeface="ＭＳ Ｐゴシック" charset="0"/>
              </a:rPr>
              <a:t>made of physical matter.</a:t>
            </a:r>
          </a:p>
          <a:p>
            <a:pPr algn="ctr" eaLnBrk="1" hangingPunct="1">
              <a:lnSpc>
                <a:spcPct val="90000"/>
              </a:lnSpc>
              <a:buFontTx/>
              <a:buNone/>
            </a:pPr>
            <a:r>
              <a:rPr lang="en-US" sz="2800">
                <a:latin typeface="Georgia" charset="0"/>
                <a:ea typeface="ＭＳ Ｐゴシック" charset="0"/>
                <a:cs typeface="ＭＳ Ｐゴシック" charset="0"/>
              </a:rPr>
              <a:t>And </a:t>
            </a:r>
          </a:p>
          <a:p>
            <a:pPr algn="ctr" eaLnBrk="1" hangingPunct="1">
              <a:lnSpc>
                <a:spcPct val="90000"/>
              </a:lnSpc>
              <a:buFontTx/>
              <a:buNone/>
            </a:pPr>
            <a:r>
              <a:rPr lang="en-US" sz="2800">
                <a:latin typeface="Georgia" charset="0"/>
                <a:ea typeface="ＭＳ Ｐゴシック" charset="0"/>
                <a:cs typeface="ＭＳ Ｐゴシック" charset="0"/>
              </a:rPr>
              <a:t>Nothing that is perfect can </a:t>
            </a:r>
          </a:p>
          <a:p>
            <a:pPr algn="ctr" eaLnBrk="1" hangingPunct="1">
              <a:lnSpc>
                <a:spcPct val="90000"/>
              </a:lnSpc>
              <a:buFontTx/>
              <a:buNone/>
            </a:pPr>
            <a:r>
              <a:rPr lang="en-US" sz="2800">
                <a:latin typeface="Georgia" charset="0"/>
                <a:ea typeface="ＭＳ Ｐゴシック" charset="0"/>
                <a:cs typeface="ＭＳ Ｐゴシック" charset="0"/>
              </a:rPr>
              <a:t>have emotions (passions).</a:t>
            </a:r>
          </a:p>
        </p:txBody>
      </p:sp>
      <p:pic>
        <p:nvPicPr>
          <p:cNvPr id="50181" name="Picture 6" descr="Plato-raphael W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assion laptop 2.jpg"/>
          <p:cNvPicPr>
            <a:picLocks noChangeAspect="1"/>
          </p:cNvPicPr>
          <p:nvPr/>
        </p:nvPicPr>
        <p:blipFill>
          <a:blip r:embed="rId3"/>
          <a:srcRect l="13057"/>
          <a:stretch>
            <a:fillRect/>
          </a:stretch>
        </p:blipFill>
        <p:spPr bwMode="auto">
          <a:xfrm>
            <a:off x="822325" y="3921125"/>
            <a:ext cx="3059113" cy="234315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9" name="Picture 10" descr="rusty cylindar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700" y="1577975"/>
            <a:ext cx="300513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51203"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Plato</a:t>
            </a:r>
          </a:p>
        </p:txBody>
      </p:sp>
      <p:sp>
        <p:nvSpPr>
          <p:cNvPr id="9" name="Rectangle 3"/>
          <p:cNvSpPr>
            <a:spLocks noGrp="1" noChangeArrowheads="1"/>
          </p:cNvSpPr>
          <p:nvPr>
            <p:ph type="body" idx="1"/>
          </p:nvPr>
        </p:nvSpPr>
        <p:spPr>
          <a:xfrm>
            <a:off x="457200" y="1484313"/>
            <a:ext cx="8229600" cy="2833687"/>
          </a:xfrm>
        </p:spPr>
        <p:txBody>
          <a:bodyPr/>
          <a:lstStyle/>
          <a:p>
            <a:pPr algn="ctr" eaLnBrk="1" hangingPunct="1">
              <a:buFontTx/>
              <a:buNone/>
            </a:pPr>
            <a:r>
              <a:rPr lang="en-US" sz="2800">
                <a:latin typeface="Georgia" charset="0"/>
                <a:ea typeface="ＭＳ Ｐゴシック" charset="0"/>
                <a:cs typeface="ＭＳ Ｐゴシック" charset="0"/>
              </a:rPr>
              <a:t>Therefore,</a:t>
            </a:r>
          </a:p>
          <a:p>
            <a:pPr algn="ctr" eaLnBrk="1" hangingPunct="1">
              <a:buFontTx/>
              <a:buNone/>
            </a:pPr>
            <a:r>
              <a:rPr lang="en-US" sz="2800">
                <a:latin typeface="Georgia" charset="0"/>
                <a:ea typeface="ＭＳ Ｐゴシック" charset="0"/>
                <a:cs typeface="ＭＳ Ｐゴシック" charset="0"/>
              </a:rPr>
              <a:t>God, who is perfect, </a:t>
            </a:r>
          </a:p>
          <a:p>
            <a:pPr algn="ctr" eaLnBrk="1" hangingPunct="1">
              <a:buFontTx/>
              <a:buNone/>
            </a:pPr>
            <a:r>
              <a:rPr lang="en-US" sz="2800">
                <a:latin typeface="Georgia" charset="0"/>
                <a:ea typeface="ＭＳ Ｐゴシック" charset="0"/>
                <a:cs typeface="ＭＳ Ｐゴシック" charset="0"/>
              </a:rPr>
              <a:t>cannot have a physical body or emotions.</a:t>
            </a:r>
          </a:p>
          <a:p>
            <a:pPr lvl="1" algn="ctr" eaLnBrk="1" hangingPunct="1">
              <a:buFontTx/>
              <a:buNone/>
            </a:pPr>
            <a:r>
              <a:rPr lang="en-US">
                <a:latin typeface="Georgia" charset="0"/>
                <a:ea typeface="ＭＳ Ｐゴシック" charset="0"/>
              </a:rPr>
              <a:t>"God is without body, parts, or passions."</a:t>
            </a:r>
          </a:p>
          <a:p>
            <a:pPr lvl="1" algn="ctr" eaLnBrk="1" hangingPunct="1">
              <a:buFontTx/>
              <a:buNone/>
            </a:pPr>
            <a:r>
              <a:rPr lang="en-US">
                <a:latin typeface="Georgia" charset="0"/>
                <a:ea typeface="ＭＳ Ｐゴシック" charset="0"/>
              </a:rPr>
              <a:t>God is a Form </a:t>
            </a:r>
            <a:r>
              <a:rPr lang="en-US" sz="2400">
                <a:latin typeface="Georgia" charset="0"/>
                <a:ea typeface="ＭＳ Ｐゴシック" charset="0"/>
              </a:rPr>
              <a:t>(perhaps he is the keeper of all Forms)</a:t>
            </a:r>
          </a:p>
        </p:txBody>
      </p:sp>
      <p:pic>
        <p:nvPicPr>
          <p:cNvPr id="51205" name="Picture 9" descr="cloud outline C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6350" y="4471988"/>
            <a:ext cx="3773488"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52227" name="Rectangle 23"/>
          <p:cNvSpPr>
            <a:spLocks noChangeArrowheads="1"/>
          </p:cNvSpPr>
          <p:nvPr/>
        </p:nvSpPr>
        <p:spPr bwMode="auto">
          <a:xfrm>
            <a:off x="0" y="512763"/>
            <a:ext cx="91440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Classical Greek Philosophy</a:t>
            </a:r>
          </a:p>
        </p:txBody>
      </p:sp>
      <p:sp>
        <p:nvSpPr>
          <p:cNvPr id="52228" name="Text Box 4"/>
          <p:cNvSpPr txBox="1">
            <a:spLocks noChangeArrowheads="1"/>
          </p:cNvSpPr>
          <p:nvPr/>
        </p:nvSpPr>
        <p:spPr bwMode="auto">
          <a:xfrm>
            <a:off x="5629275" y="5113338"/>
            <a:ext cx="1004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latin typeface="Georgia" charset="0"/>
              </a:rPr>
              <a:t>Plato</a:t>
            </a:r>
          </a:p>
        </p:txBody>
      </p:sp>
      <p:pic>
        <p:nvPicPr>
          <p:cNvPr id="11" name="Picture 5" descr="Plato-3"/>
          <p:cNvPicPr>
            <a:picLocks noChangeAspect="1" noChangeArrowheads="1"/>
          </p:cNvPicPr>
          <p:nvPr/>
        </p:nvPicPr>
        <p:blipFill>
          <a:blip r:embed="rId2"/>
          <a:srcRect l="11359" t="1563" r="2637" b="4688"/>
          <a:stretch>
            <a:fillRect/>
          </a:stretch>
        </p:blipFill>
        <p:spPr bwMode="auto">
          <a:xfrm>
            <a:off x="4733925" y="1828800"/>
            <a:ext cx="2855913" cy="3235325"/>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52230" name="Text Box 6"/>
          <p:cNvSpPr txBox="1">
            <a:spLocks noChangeArrowheads="1"/>
          </p:cNvSpPr>
          <p:nvPr/>
        </p:nvSpPr>
        <p:spPr bwMode="auto">
          <a:xfrm>
            <a:off x="2052638" y="5129213"/>
            <a:ext cx="1844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latin typeface="Georgia" charset="0"/>
              </a:rPr>
              <a:t>Dr. Strong</a:t>
            </a:r>
          </a:p>
        </p:txBody>
      </p:sp>
      <p:pic>
        <p:nvPicPr>
          <p:cNvPr id="13" name="Picture 7" descr="ABrentStrong"/>
          <p:cNvPicPr>
            <a:picLocks noChangeAspect="1" noChangeArrowheads="1"/>
          </p:cNvPicPr>
          <p:nvPr/>
        </p:nvPicPr>
        <p:blipFill>
          <a:blip r:embed="rId3"/>
          <a:srcRect/>
          <a:stretch>
            <a:fillRect/>
          </a:stretch>
        </p:blipFill>
        <p:spPr bwMode="auto">
          <a:xfrm>
            <a:off x="1616075" y="1825625"/>
            <a:ext cx="2622550" cy="3243263"/>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52232" name="Picture 8" descr="Plato-raphael W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53251"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Classical Greek Philosophy</a:t>
            </a:r>
          </a:p>
        </p:txBody>
      </p:sp>
      <p:sp>
        <p:nvSpPr>
          <p:cNvPr id="53252" name="Rectangle 2"/>
          <p:cNvSpPr>
            <a:spLocks noGrp="1" noChangeArrowheads="1"/>
          </p:cNvSpPr>
          <p:nvPr>
            <p:ph type="title"/>
          </p:nvPr>
        </p:nvSpPr>
        <p:spPr>
          <a:xfrm>
            <a:off x="457200" y="1182688"/>
            <a:ext cx="8229600" cy="936625"/>
          </a:xfrm>
        </p:spPr>
        <p:txBody>
          <a:bodyPr/>
          <a:lstStyle/>
          <a:p>
            <a:pPr eaLnBrk="1" hangingPunct="1"/>
            <a:r>
              <a:rPr lang="en-US" sz="4000">
                <a:solidFill>
                  <a:schemeClr val="tx1"/>
                </a:solidFill>
                <a:latin typeface="Georgia" charset="0"/>
                <a:ea typeface="ＭＳ Ｐゴシック" charset="0"/>
                <a:cs typeface="ＭＳ Ｐゴシック" charset="0"/>
              </a:rPr>
              <a:t>Discussion</a:t>
            </a:r>
          </a:p>
        </p:txBody>
      </p:sp>
      <p:sp>
        <p:nvSpPr>
          <p:cNvPr id="10" name="Rectangle 3"/>
          <p:cNvSpPr>
            <a:spLocks noGrp="1" noChangeArrowheads="1"/>
          </p:cNvSpPr>
          <p:nvPr>
            <p:ph type="body" idx="1"/>
          </p:nvPr>
        </p:nvSpPr>
        <p:spPr>
          <a:xfrm>
            <a:off x="1423988" y="2008188"/>
            <a:ext cx="6457950" cy="1150937"/>
          </a:xfrm>
        </p:spPr>
        <p:txBody>
          <a:bodyPr/>
          <a:lstStyle/>
          <a:p>
            <a:pPr marL="0" indent="0" algn="ctr" eaLnBrk="1" hangingPunct="1">
              <a:buFontTx/>
              <a:buNone/>
            </a:pPr>
            <a:r>
              <a:rPr lang="en-US" sz="4400">
                <a:solidFill>
                  <a:srgbClr val="0070C0"/>
                </a:solidFill>
                <a:latin typeface="Georgia" charset="0"/>
                <a:ea typeface="ＭＳ Ｐゴシック" charset="0"/>
                <a:cs typeface="ＭＳ Ｐゴシック" charset="0"/>
              </a:rPr>
              <a:t>How can God be perfect and be consistent with LDS views?</a:t>
            </a:r>
          </a:p>
        </p:txBody>
      </p:sp>
      <p:pic>
        <p:nvPicPr>
          <p:cNvPr id="72706" name="Picture 2"/>
          <p:cNvPicPr>
            <a:picLocks noChangeAspect="1" noChangeArrowheads="1"/>
          </p:cNvPicPr>
          <p:nvPr/>
        </p:nvPicPr>
        <p:blipFill>
          <a:blip r:embed="rId2"/>
          <a:srcRect b="49789"/>
          <a:stretch>
            <a:fillRect/>
          </a:stretch>
        </p:blipFill>
        <p:spPr bwMode="auto">
          <a:xfrm>
            <a:off x="3405188" y="4386263"/>
            <a:ext cx="2381250" cy="2060575"/>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53255" name="Picture 7"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1000"/>
                                  </p:stCondLst>
                                  <p:childTnLst>
                                    <p:set>
                                      <p:cBhvr>
                                        <p:cTn id="9" dur="1" fill="hold">
                                          <p:stCondLst>
                                            <p:cond delay="0"/>
                                          </p:stCondLst>
                                        </p:cTn>
                                        <p:tgtEl>
                                          <p:spTgt spid="72706"/>
                                        </p:tgtEl>
                                        <p:attrNameLst>
                                          <p:attrName>style.visibility</p:attrName>
                                        </p:attrNameLst>
                                      </p:cBhvr>
                                      <p:to>
                                        <p:strVal val="visible"/>
                                      </p:to>
                                    </p:set>
                                    <p:animEffect transition="in" filter="fade">
                                      <p:cBhvr>
                                        <p:cTn id="10"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54275"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Classical Greek Philosophy</a:t>
            </a:r>
          </a:p>
        </p:txBody>
      </p:sp>
      <p:sp>
        <p:nvSpPr>
          <p:cNvPr id="35" name="Rectangle 2"/>
          <p:cNvSpPr txBox="1">
            <a:spLocks noChangeArrowheads="1"/>
          </p:cNvSpPr>
          <p:nvPr/>
        </p:nvSpPr>
        <p:spPr bwMode="auto">
          <a:xfrm>
            <a:off x="0" y="1154113"/>
            <a:ext cx="9144000" cy="698500"/>
          </a:xfrm>
          <a:prstGeom prst="rect">
            <a:avLst/>
          </a:prstGeom>
          <a:noFill/>
          <a:ln w="9525">
            <a:noFill/>
            <a:miter lim="800000"/>
            <a:headEnd/>
            <a:tailEnd/>
          </a:ln>
        </p:spPr>
        <p:txBody>
          <a:bodyPr anchor="ctr"/>
          <a:lstStyle/>
          <a:p>
            <a:pPr algn="ctr">
              <a:defRPr/>
            </a:pPr>
            <a:r>
              <a:rPr lang="en-US" sz="3000" kern="0" dirty="0">
                <a:solidFill>
                  <a:srgbClr val="600000"/>
                </a:solidFill>
                <a:latin typeface="Georgia" pitchFamily="18" charset="0"/>
                <a:ea typeface="ＭＳ Ｐゴシック" charset="-128"/>
                <a:cs typeface="ＭＳ Ｐゴシック" charset="-128"/>
              </a:rPr>
              <a:t>Discussion</a:t>
            </a:r>
          </a:p>
        </p:txBody>
      </p:sp>
      <p:sp>
        <p:nvSpPr>
          <p:cNvPr id="36" name="Rectangle 3"/>
          <p:cNvSpPr>
            <a:spLocks noGrp="1" noChangeArrowheads="1"/>
          </p:cNvSpPr>
          <p:nvPr>
            <p:ph type="body" idx="1"/>
          </p:nvPr>
        </p:nvSpPr>
        <p:spPr>
          <a:xfrm>
            <a:off x="3206750" y="1746250"/>
            <a:ext cx="5751513" cy="4827588"/>
          </a:xfrm>
        </p:spPr>
        <p:txBody>
          <a:bodyPr/>
          <a:lstStyle/>
          <a:p>
            <a:pPr marL="0" indent="0" eaLnBrk="1" hangingPunct="1">
              <a:buFontTx/>
              <a:buNone/>
            </a:pPr>
            <a:r>
              <a:rPr lang="en-US" sz="2800">
                <a:solidFill>
                  <a:srgbClr val="0070C0"/>
                </a:solidFill>
                <a:latin typeface="Georgia" charset="0"/>
                <a:ea typeface="ＭＳ Ｐゴシック" charset="0"/>
                <a:cs typeface="ＭＳ Ｐゴシック" charset="0"/>
              </a:rPr>
              <a:t>What is the meaning of perfection?</a:t>
            </a:r>
          </a:p>
          <a:p>
            <a:pPr lvl="1" eaLnBrk="1" hangingPunct="1">
              <a:buFontTx/>
              <a:buNone/>
            </a:pPr>
            <a:r>
              <a:rPr lang="en-US" sz="2400">
                <a:latin typeface="Georgia" charset="0"/>
                <a:ea typeface="ＭＳ Ｐゴシック" charset="0"/>
              </a:rPr>
              <a:t>A plateau of stability</a:t>
            </a:r>
          </a:p>
          <a:p>
            <a:pPr lvl="1" eaLnBrk="1" hangingPunct="1">
              <a:buFontTx/>
              <a:buNone/>
            </a:pPr>
            <a:r>
              <a:rPr lang="en-US" sz="2400">
                <a:latin typeface="Georgia" charset="0"/>
                <a:ea typeface="ＭＳ Ｐゴシック" charset="0"/>
              </a:rPr>
              <a:t>Completeness of mission</a:t>
            </a:r>
          </a:p>
          <a:p>
            <a:pPr lvl="2" eaLnBrk="1" hangingPunct="1"/>
            <a:r>
              <a:rPr lang="en-US">
                <a:latin typeface="Georgia" charset="0"/>
                <a:ea typeface="ＭＳ Ｐゴシック" charset="0"/>
              </a:rPr>
              <a:t>This is the meaning of </a:t>
            </a:r>
            <a:r>
              <a:rPr lang="ja-JP" altLang="en-US">
                <a:latin typeface="Georgia" charset="0"/>
                <a:ea typeface="ＭＳ Ｐゴシック" charset="0"/>
              </a:rPr>
              <a:t>“</a:t>
            </a:r>
            <a:r>
              <a:rPr lang="en-US">
                <a:latin typeface="Georgia" charset="0"/>
                <a:ea typeface="ＭＳ Ｐゴシック" charset="0"/>
              </a:rPr>
              <a:t>Be ye therefore perfect</a:t>
            </a:r>
            <a:r>
              <a:rPr lang="ja-JP" altLang="en-US">
                <a:latin typeface="Georgia" charset="0"/>
                <a:ea typeface="ＭＳ Ｐゴシック" charset="0"/>
              </a:rPr>
              <a:t>”</a:t>
            </a:r>
            <a:r>
              <a:rPr lang="en-US">
                <a:latin typeface="Georgia" charset="0"/>
                <a:ea typeface="ＭＳ Ｐゴシック" charset="0"/>
              </a:rPr>
              <a:t> when translated correctly.</a:t>
            </a:r>
          </a:p>
          <a:p>
            <a:pPr lvl="2" eaLnBrk="1" hangingPunct="1"/>
            <a:r>
              <a:rPr lang="en-US">
                <a:latin typeface="Georgia" charset="0"/>
                <a:ea typeface="ＭＳ Ｐゴシック" charset="0"/>
              </a:rPr>
              <a:t>Note that Christ did not include himself in this phrase in the Bible sermon but did in the Book of Mormon.</a:t>
            </a:r>
          </a:p>
        </p:txBody>
      </p:sp>
      <p:grpSp>
        <p:nvGrpSpPr>
          <p:cNvPr id="2" name="Group 27"/>
          <p:cNvGrpSpPr>
            <a:grpSpLocks/>
          </p:cNvGrpSpPr>
          <p:nvPr/>
        </p:nvGrpSpPr>
        <p:grpSpPr bwMode="auto">
          <a:xfrm>
            <a:off x="500063" y="3538538"/>
            <a:ext cx="161925" cy="457200"/>
            <a:chOff x="500063" y="3538538"/>
            <a:chExt cx="161925" cy="457200"/>
          </a:xfrm>
        </p:grpSpPr>
        <p:sp>
          <p:nvSpPr>
            <p:cNvPr id="54287" name="Oval 7"/>
            <p:cNvSpPr>
              <a:spLocks noChangeArrowheads="1"/>
            </p:cNvSpPr>
            <p:nvPr/>
          </p:nvSpPr>
          <p:spPr bwMode="auto">
            <a:xfrm>
              <a:off x="500063" y="3538538"/>
              <a:ext cx="109537" cy="128587"/>
            </a:xfrm>
            <a:prstGeom prst="ellipse">
              <a:avLst/>
            </a:prstGeom>
            <a:solidFill>
              <a:srgbClr val="FFCC99"/>
            </a:solidFill>
            <a:ln w="9525">
              <a:solidFill>
                <a:schemeClr val="tx1"/>
              </a:solidFill>
              <a:round/>
              <a:headEnd/>
              <a:tailEnd/>
            </a:ln>
          </p:spPr>
          <p:txBody>
            <a:bodyPr wrap="none" anchor="ctr"/>
            <a:lstStyle/>
            <a:p>
              <a:endParaRPr lang="en-US"/>
            </a:p>
          </p:txBody>
        </p:sp>
        <p:sp>
          <p:nvSpPr>
            <p:cNvPr id="54288" name="Line 8"/>
            <p:cNvSpPr>
              <a:spLocks noChangeShapeType="1"/>
            </p:cNvSpPr>
            <p:nvPr/>
          </p:nvSpPr>
          <p:spPr bwMode="auto">
            <a:xfrm>
              <a:off x="550863" y="3668713"/>
              <a:ext cx="0" cy="173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9" name="Line 9"/>
            <p:cNvSpPr>
              <a:spLocks noChangeShapeType="1"/>
            </p:cNvSpPr>
            <p:nvPr/>
          </p:nvSpPr>
          <p:spPr bwMode="auto">
            <a:xfrm flipH="1">
              <a:off x="517525" y="3841750"/>
              <a:ext cx="33338" cy="74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0" name="Line 10"/>
            <p:cNvSpPr>
              <a:spLocks noChangeShapeType="1"/>
            </p:cNvSpPr>
            <p:nvPr/>
          </p:nvSpPr>
          <p:spPr bwMode="auto">
            <a:xfrm>
              <a:off x="515938" y="3917950"/>
              <a:ext cx="0" cy="77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1" name="Line 11"/>
            <p:cNvSpPr>
              <a:spLocks noChangeShapeType="1"/>
            </p:cNvSpPr>
            <p:nvPr/>
          </p:nvSpPr>
          <p:spPr bwMode="auto">
            <a:xfrm flipV="1">
              <a:off x="517525" y="3994150"/>
              <a:ext cx="2857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2" name="Line 12"/>
            <p:cNvSpPr>
              <a:spLocks noChangeShapeType="1"/>
            </p:cNvSpPr>
            <p:nvPr/>
          </p:nvSpPr>
          <p:spPr bwMode="auto">
            <a:xfrm>
              <a:off x="555625" y="3844925"/>
              <a:ext cx="60325" cy="33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3" name="Line 13"/>
            <p:cNvSpPr>
              <a:spLocks noChangeShapeType="1"/>
            </p:cNvSpPr>
            <p:nvPr/>
          </p:nvSpPr>
          <p:spPr bwMode="auto">
            <a:xfrm flipH="1">
              <a:off x="615950" y="3879850"/>
              <a:ext cx="3175" cy="55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4" name="Line 14"/>
            <p:cNvSpPr>
              <a:spLocks noChangeShapeType="1"/>
            </p:cNvSpPr>
            <p:nvPr/>
          </p:nvSpPr>
          <p:spPr bwMode="auto">
            <a:xfrm>
              <a:off x="615950" y="3937000"/>
              <a:ext cx="19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5" name="Line 15"/>
            <p:cNvSpPr>
              <a:spLocks noChangeShapeType="1"/>
            </p:cNvSpPr>
            <p:nvPr/>
          </p:nvSpPr>
          <p:spPr bwMode="auto">
            <a:xfrm flipV="1">
              <a:off x="534988" y="3689350"/>
              <a:ext cx="33337" cy="19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6" name="Line 16"/>
            <p:cNvSpPr>
              <a:spLocks noChangeShapeType="1"/>
            </p:cNvSpPr>
            <p:nvPr/>
          </p:nvSpPr>
          <p:spPr bwMode="auto">
            <a:xfrm flipH="1">
              <a:off x="515938" y="3711575"/>
              <a:ext cx="19050" cy="84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7" name="Line 17"/>
            <p:cNvSpPr>
              <a:spLocks noChangeShapeType="1"/>
            </p:cNvSpPr>
            <p:nvPr/>
          </p:nvSpPr>
          <p:spPr bwMode="auto">
            <a:xfrm flipV="1">
              <a:off x="519113" y="3783013"/>
              <a:ext cx="74612"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8" name="Line 18"/>
            <p:cNvSpPr>
              <a:spLocks noChangeShapeType="1"/>
            </p:cNvSpPr>
            <p:nvPr/>
          </p:nvSpPr>
          <p:spPr bwMode="auto">
            <a:xfrm>
              <a:off x="573088" y="3692525"/>
              <a:ext cx="39687" cy="41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9" name="Line 19"/>
            <p:cNvSpPr>
              <a:spLocks noChangeShapeType="1"/>
            </p:cNvSpPr>
            <p:nvPr/>
          </p:nvSpPr>
          <p:spPr bwMode="auto">
            <a:xfrm flipV="1">
              <a:off x="612775" y="3706813"/>
              <a:ext cx="49213"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26"/>
          <p:cNvGrpSpPr>
            <a:grpSpLocks/>
          </p:cNvGrpSpPr>
          <p:nvPr/>
        </p:nvGrpSpPr>
        <p:grpSpPr bwMode="auto">
          <a:xfrm>
            <a:off x="404813" y="1817688"/>
            <a:ext cx="2754312" cy="2592387"/>
            <a:chOff x="404813" y="1817688"/>
            <a:chExt cx="2754312" cy="2592387"/>
          </a:xfrm>
        </p:grpSpPr>
        <p:sp>
          <p:nvSpPr>
            <p:cNvPr id="54282" name="Text Box 6"/>
            <p:cNvSpPr txBox="1">
              <a:spLocks noChangeArrowheads="1"/>
            </p:cNvSpPr>
            <p:nvPr/>
          </p:nvSpPr>
          <p:spPr bwMode="auto">
            <a:xfrm>
              <a:off x="1462088" y="1817688"/>
              <a:ext cx="1697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cs typeface="Arial" charset="0"/>
                </a:rPr>
                <a:t>Perfection</a:t>
              </a:r>
            </a:p>
          </p:txBody>
        </p:sp>
        <p:sp>
          <p:nvSpPr>
            <p:cNvPr id="54283" name="Line 20"/>
            <p:cNvSpPr>
              <a:spLocks noChangeShapeType="1"/>
            </p:cNvSpPr>
            <p:nvPr/>
          </p:nvSpPr>
          <p:spPr bwMode="auto">
            <a:xfrm flipV="1">
              <a:off x="657225" y="2741613"/>
              <a:ext cx="395288" cy="709612"/>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284" name="Text Box 21"/>
            <p:cNvSpPr txBox="1">
              <a:spLocks noChangeArrowheads="1"/>
            </p:cNvSpPr>
            <p:nvPr/>
          </p:nvSpPr>
          <p:spPr bwMode="auto">
            <a:xfrm rot="-3484127">
              <a:off x="-172243" y="2575719"/>
              <a:ext cx="17002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Progression</a:t>
              </a:r>
            </a:p>
          </p:txBody>
        </p:sp>
        <p:sp>
          <p:nvSpPr>
            <p:cNvPr id="54285" name="Line 22"/>
            <p:cNvSpPr>
              <a:spLocks noChangeShapeType="1"/>
            </p:cNvSpPr>
            <p:nvPr/>
          </p:nvSpPr>
          <p:spPr bwMode="auto">
            <a:xfrm flipH="1">
              <a:off x="1781175" y="2209800"/>
              <a:ext cx="282575" cy="225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6" name="Freeform 23"/>
            <p:cNvSpPr>
              <a:spLocks/>
            </p:cNvSpPr>
            <p:nvPr/>
          </p:nvSpPr>
          <p:spPr bwMode="auto">
            <a:xfrm>
              <a:off x="404813" y="2484438"/>
              <a:ext cx="2373312" cy="1925637"/>
            </a:xfrm>
            <a:custGeom>
              <a:avLst/>
              <a:gdLst>
                <a:gd name="T0" fmla="*/ 2147483647 w 2162"/>
                <a:gd name="T1" fmla="*/ 2147483647 h 1421"/>
                <a:gd name="T2" fmla="*/ 0 w 2162"/>
                <a:gd name="T3" fmla="*/ 2147483647 h 1421"/>
                <a:gd name="T4" fmla="*/ 2147483647 w 2162"/>
                <a:gd name="T5" fmla="*/ 2147483647 h 1421"/>
                <a:gd name="T6" fmla="*/ 2147483647 w 2162"/>
                <a:gd name="T7" fmla="*/ 2147483647 h 1421"/>
                <a:gd name="T8" fmla="*/ 2147483647 w 2162"/>
                <a:gd name="T9" fmla="*/ 2147483647 h 1421"/>
                <a:gd name="T10" fmla="*/ 2147483647 w 2162"/>
                <a:gd name="T11" fmla="*/ 2147483647 h 1421"/>
                <a:gd name="T12" fmla="*/ 2147483647 w 2162"/>
                <a:gd name="T13" fmla="*/ 2147483647 h 1421"/>
                <a:gd name="T14" fmla="*/ 2147483647 w 2162"/>
                <a:gd name="T15" fmla="*/ 2147483647 h 1421"/>
                <a:gd name="T16" fmla="*/ 2147483647 w 2162"/>
                <a:gd name="T17" fmla="*/ 2147483647 h 1421"/>
                <a:gd name="T18" fmla="*/ 2147483647 w 2162"/>
                <a:gd name="T19" fmla="*/ 2147483647 h 1421"/>
                <a:gd name="T20" fmla="*/ 2147483647 w 2162"/>
                <a:gd name="T21" fmla="*/ 2147483647 h 1421"/>
                <a:gd name="T22" fmla="*/ 2147483647 w 2162"/>
                <a:gd name="T23" fmla="*/ 2147483647 h 1421"/>
                <a:gd name="T24" fmla="*/ 2147483647 w 2162"/>
                <a:gd name="T25" fmla="*/ 2147483647 h 1421"/>
                <a:gd name="T26" fmla="*/ 2147483647 w 2162"/>
                <a:gd name="T27" fmla="*/ 2147483647 h 1421"/>
                <a:gd name="T28" fmla="*/ 2147483647 w 2162"/>
                <a:gd name="T29" fmla="*/ 2147483647 h 1421"/>
                <a:gd name="T30" fmla="*/ 2147483647 w 2162"/>
                <a:gd name="T31" fmla="*/ 2147483647 h 1421"/>
                <a:gd name="T32" fmla="*/ 2147483647 w 2162"/>
                <a:gd name="T33" fmla="*/ 0 h 1421"/>
                <a:gd name="T34" fmla="*/ 2147483647 w 2162"/>
                <a:gd name="T35" fmla="*/ 2147483647 h 1421"/>
                <a:gd name="T36" fmla="*/ 2147483647 w 2162"/>
                <a:gd name="T37" fmla="*/ 2147483647 h 1421"/>
                <a:gd name="T38" fmla="*/ 2147483647 w 2162"/>
                <a:gd name="T39" fmla="*/ 2147483647 h 14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2"/>
                <a:gd name="T61" fmla="*/ 0 h 1421"/>
                <a:gd name="T62" fmla="*/ 2162 w 2162"/>
                <a:gd name="T63" fmla="*/ 1421 h 14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2" h="1421">
                  <a:moveTo>
                    <a:pt x="19" y="1421"/>
                  </a:moveTo>
                  <a:cubicBezTo>
                    <a:pt x="14" y="1393"/>
                    <a:pt x="0" y="1366"/>
                    <a:pt x="0" y="1338"/>
                  </a:cubicBezTo>
                  <a:cubicBezTo>
                    <a:pt x="0" y="1292"/>
                    <a:pt x="47" y="1266"/>
                    <a:pt x="84" y="1254"/>
                  </a:cubicBezTo>
                  <a:cubicBezTo>
                    <a:pt x="92" y="1229"/>
                    <a:pt x="114" y="1132"/>
                    <a:pt x="131" y="1115"/>
                  </a:cubicBezTo>
                  <a:cubicBezTo>
                    <a:pt x="155" y="1091"/>
                    <a:pt x="199" y="1100"/>
                    <a:pt x="233" y="1096"/>
                  </a:cubicBezTo>
                  <a:cubicBezTo>
                    <a:pt x="242" y="1093"/>
                    <a:pt x="254" y="1094"/>
                    <a:pt x="261" y="1087"/>
                  </a:cubicBezTo>
                  <a:cubicBezTo>
                    <a:pt x="277" y="1071"/>
                    <a:pt x="298" y="1031"/>
                    <a:pt x="298" y="1031"/>
                  </a:cubicBezTo>
                  <a:cubicBezTo>
                    <a:pt x="318" y="967"/>
                    <a:pt x="325" y="901"/>
                    <a:pt x="363" y="845"/>
                  </a:cubicBezTo>
                  <a:cubicBezTo>
                    <a:pt x="378" y="797"/>
                    <a:pt x="388" y="740"/>
                    <a:pt x="437" y="715"/>
                  </a:cubicBezTo>
                  <a:cubicBezTo>
                    <a:pt x="463" y="702"/>
                    <a:pt x="493" y="696"/>
                    <a:pt x="521" y="687"/>
                  </a:cubicBezTo>
                  <a:cubicBezTo>
                    <a:pt x="530" y="684"/>
                    <a:pt x="549" y="678"/>
                    <a:pt x="549" y="678"/>
                  </a:cubicBezTo>
                  <a:cubicBezTo>
                    <a:pt x="571" y="611"/>
                    <a:pt x="549" y="695"/>
                    <a:pt x="549" y="613"/>
                  </a:cubicBezTo>
                  <a:cubicBezTo>
                    <a:pt x="549" y="488"/>
                    <a:pt x="639" y="446"/>
                    <a:pt x="723" y="353"/>
                  </a:cubicBezTo>
                  <a:cubicBezTo>
                    <a:pt x="792" y="361"/>
                    <a:pt x="758" y="341"/>
                    <a:pt x="809" y="306"/>
                  </a:cubicBezTo>
                  <a:cubicBezTo>
                    <a:pt x="821" y="270"/>
                    <a:pt x="829" y="220"/>
                    <a:pt x="846" y="186"/>
                  </a:cubicBezTo>
                  <a:cubicBezTo>
                    <a:pt x="878" y="121"/>
                    <a:pt x="853" y="194"/>
                    <a:pt x="874" y="130"/>
                  </a:cubicBezTo>
                  <a:cubicBezTo>
                    <a:pt x="888" y="87"/>
                    <a:pt x="900" y="40"/>
                    <a:pt x="920" y="0"/>
                  </a:cubicBezTo>
                  <a:lnTo>
                    <a:pt x="2162" y="9"/>
                  </a:lnTo>
                  <a:lnTo>
                    <a:pt x="2144" y="1421"/>
                  </a:lnTo>
                  <a:lnTo>
                    <a:pt x="19" y="1421"/>
                  </a:lnTo>
                  <a:close/>
                </a:path>
              </a:pathLst>
            </a:custGeom>
            <a:solidFill>
              <a:schemeClr val="bg2"/>
            </a:solidFill>
            <a:ln w="9525">
              <a:solidFill>
                <a:schemeClr val="tx1"/>
              </a:solidFill>
              <a:round/>
              <a:headEnd/>
              <a:tailEnd/>
            </a:ln>
          </p:spPr>
          <p:txBody>
            <a:bodyPr/>
            <a:lstStyle/>
            <a:p>
              <a:endParaRPr lang="en-US"/>
            </a:p>
          </p:txBody>
        </p:sp>
      </p:grpSp>
      <p:pic>
        <p:nvPicPr>
          <p:cNvPr id="57" name="Picture 56" descr="nasa-space-shuttle-endeavour landing NASA.jpg"/>
          <p:cNvPicPr>
            <a:picLocks noChangeAspect="1"/>
          </p:cNvPicPr>
          <p:nvPr/>
        </p:nvPicPr>
        <p:blipFill>
          <a:blip r:embed="rId2"/>
          <a:srcRect/>
          <a:stretch>
            <a:fillRect/>
          </a:stretch>
        </p:blipFill>
        <p:spPr bwMode="auto">
          <a:xfrm>
            <a:off x="925513" y="4217988"/>
            <a:ext cx="2692400" cy="180340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54281" name="Picture 25"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6">
                                            <p:txEl>
                                              <p:pRg st="2" end="2"/>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55299" name="Rectangle 2"/>
          <p:cNvSpPr>
            <a:spLocks noGrp="1" noChangeArrowheads="1"/>
          </p:cNvSpPr>
          <p:nvPr>
            <p:ph type="title"/>
          </p:nvPr>
        </p:nvSpPr>
        <p:spPr>
          <a:xfrm>
            <a:off x="0" y="193675"/>
            <a:ext cx="9144000" cy="1143000"/>
          </a:xfrm>
        </p:spPr>
        <p:txBody>
          <a:bodyPr/>
          <a:lstStyle/>
          <a:p>
            <a:pPr eaLnBrk="1" hangingPunct="1"/>
            <a:r>
              <a:rPr lang="en-US" sz="3000" b="1">
                <a:solidFill>
                  <a:srgbClr val="600000"/>
                </a:solidFill>
                <a:latin typeface="Verdana" charset="0"/>
                <a:ea typeface="ＭＳ Ｐゴシック" charset="0"/>
                <a:cs typeface="ＭＳ Ｐゴシック" charset="0"/>
              </a:rPr>
              <a:t>The Nature of God</a:t>
            </a:r>
          </a:p>
        </p:txBody>
      </p:sp>
      <p:sp>
        <p:nvSpPr>
          <p:cNvPr id="28" name="Rectangle 3"/>
          <p:cNvSpPr>
            <a:spLocks noGrp="1" noChangeArrowheads="1"/>
          </p:cNvSpPr>
          <p:nvPr>
            <p:ph type="body" idx="1"/>
          </p:nvPr>
        </p:nvSpPr>
        <p:spPr>
          <a:xfrm>
            <a:off x="2946400" y="2247900"/>
            <a:ext cx="5815013" cy="2057400"/>
          </a:xfrm>
        </p:spPr>
        <p:txBody>
          <a:bodyPr/>
          <a:lstStyle/>
          <a:p>
            <a:pPr algn="ctr" eaLnBrk="1" hangingPunct="1">
              <a:buFontTx/>
              <a:buNone/>
            </a:pPr>
            <a:r>
              <a:rPr lang="en-US">
                <a:latin typeface="Georgia" charset="0"/>
                <a:ea typeface="ＭＳ Ｐゴシック" charset="0"/>
                <a:cs typeface="ＭＳ Ｐゴシック" charset="0"/>
              </a:rPr>
              <a:t>What is the mission of a clock?</a:t>
            </a:r>
          </a:p>
          <a:p>
            <a:pPr marL="0" lvl="1" indent="0" algn="ctr" eaLnBrk="1" hangingPunct="1">
              <a:buFontTx/>
              <a:buNone/>
            </a:pPr>
            <a:r>
              <a:rPr lang="en-US" sz="3200">
                <a:solidFill>
                  <a:srgbClr val="3366FF"/>
                </a:solidFill>
                <a:latin typeface="Georgia" charset="0"/>
                <a:ea typeface="ＭＳ Ｐゴシック" charset="0"/>
              </a:rPr>
              <a:t>To tell the correct time</a:t>
            </a:r>
          </a:p>
          <a:p>
            <a:pPr marL="0" lvl="1" indent="0" eaLnBrk="1" hangingPunct="1"/>
            <a:endParaRPr lang="en-US" sz="1100">
              <a:latin typeface="Georgia" charset="0"/>
              <a:ea typeface="ＭＳ Ｐゴシック" charset="0"/>
            </a:endParaRPr>
          </a:p>
          <a:p>
            <a:pPr algn="ctr" eaLnBrk="1" hangingPunct="1">
              <a:buFontTx/>
              <a:buNone/>
            </a:pPr>
            <a:r>
              <a:rPr lang="en-US">
                <a:latin typeface="Georgia" charset="0"/>
                <a:ea typeface="ＭＳ Ｐゴシック" charset="0"/>
                <a:cs typeface="ＭＳ Ｐゴシック" charset="0"/>
              </a:rPr>
              <a:t>Does a </a:t>
            </a:r>
            <a:r>
              <a:rPr lang="ja-JP" altLang="en-US">
                <a:latin typeface="Georgia" charset="0"/>
                <a:ea typeface="ＭＳ Ｐゴシック" charset="0"/>
                <a:cs typeface="ＭＳ Ｐゴシック" charset="0"/>
              </a:rPr>
              <a:t>“</a:t>
            </a:r>
            <a:r>
              <a:rPr lang="en-US">
                <a:latin typeface="Georgia" charset="0"/>
                <a:ea typeface="ＭＳ Ｐゴシック" charset="0"/>
                <a:cs typeface="ＭＳ Ｐゴシック" charset="0"/>
              </a:rPr>
              <a:t>perfect clock</a:t>
            </a:r>
            <a:r>
              <a:rPr lang="ja-JP" altLang="en-US">
                <a:latin typeface="Georgia" charset="0"/>
                <a:ea typeface="ＭＳ Ｐゴシック" charset="0"/>
                <a:cs typeface="ＭＳ Ｐゴシック" charset="0"/>
              </a:rPr>
              <a:t>”</a:t>
            </a:r>
            <a:r>
              <a:rPr lang="en-US">
                <a:latin typeface="Georgia" charset="0"/>
                <a:ea typeface="ＭＳ Ｐゴシック" charset="0"/>
                <a:cs typeface="ＭＳ Ｐゴシック" charset="0"/>
              </a:rPr>
              <a:t> change?</a:t>
            </a:r>
          </a:p>
        </p:txBody>
      </p:sp>
      <p:pic>
        <p:nvPicPr>
          <p:cNvPr id="55301" name="Picture 6" descr="Plato-raphael W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28" descr="clock C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888" y="1903413"/>
            <a:ext cx="2397125" cy="2408237"/>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animEffect transition="in" filter="fade">
                                      <p:cBhvr>
                                        <p:cTn id="7" dur="500"/>
                                        <p:tgtEl>
                                          <p:spTgt spid="2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3" end="3"/>
                                            </p:txEl>
                                          </p:spTgt>
                                        </p:tgtEl>
                                        <p:attrNameLst>
                                          <p:attrName>style.visibility</p:attrName>
                                        </p:attrNameLst>
                                      </p:cBhvr>
                                      <p:to>
                                        <p:strVal val="visible"/>
                                      </p:to>
                                    </p:set>
                                    <p:animEffect transition="in" filter="fade">
                                      <p:cBhvr>
                                        <p:cTn id="12"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19459" name="Rectangle 23"/>
          <p:cNvSpPr>
            <a:spLocks noChangeArrowheads="1"/>
          </p:cNvSpPr>
          <p:nvPr/>
        </p:nvSpPr>
        <p:spPr bwMode="auto">
          <a:xfrm>
            <a:off x="0" y="525463"/>
            <a:ext cx="91440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Socrates</a:t>
            </a:r>
          </a:p>
        </p:txBody>
      </p:sp>
      <p:sp>
        <p:nvSpPr>
          <p:cNvPr id="12" name="Rectangle 11"/>
          <p:cNvSpPr/>
          <p:nvPr/>
        </p:nvSpPr>
        <p:spPr>
          <a:xfrm>
            <a:off x="3078163" y="1295400"/>
            <a:ext cx="5564187" cy="4624388"/>
          </a:xfrm>
          <a:prstGeom prst="rect">
            <a:avLst/>
          </a:prstGeom>
        </p:spPr>
        <p:txBody>
          <a:bodyPr>
            <a:spAutoFit/>
          </a:bodyPr>
          <a:lstStyle/>
          <a:p>
            <a:pPr>
              <a:defRPr/>
            </a:pPr>
            <a:r>
              <a:rPr lang="en-US" sz="3600" dirty="0">
                <a:latin typeface="Georgia" pitchFamily="18" charset="0"/>
                <a:ea typeface="ＭＳ Ｐゴシック" charset="-128"/>
                <a:cs typeface="+mn-cs"/>
              </a:rPr>
              <a:t>Socratic Method</a:t>
            </a:r>
          </a:p>
          <a:p>
            <a:pPr>
              <a:defRPr/>
            </a:pPr>
            <a:endParaRPr lang="en-US" sz="1050" dirty="0">
              <a:latin typeface="Georgia" pitchFamily="18" charset="0"/>
              <a:ea typeface="ＭＳ Ｐゴシック" charset="-128"/>
              <a:cs typeface="+mn-cs"/>
            </a:endParaRPr>
          </a:p>
          <a:p>
            <a:pPr lvl="1">
              <a:defRPr/>
            </a:pPr>
            <a:r>
              <a:rPr lang="en-US" sz="2800" dirty="0">
                <a:solidFill>
                  <a:srgbClr val="600000"/>
                </a:solidFill>
                <a:latin typeface="Georgia" pitchFamily="18" charset="0"/>
                <a:ea typeface="ＭＳ Ｐゴシック" charset="-128"/>
                <a:cs typeface="+mn-cs"/>
              </a:rPr>
              <a:t>Posed questions</a:t>
            </a:r>
            <a:r>
              <a:rPr lang="en-US" sz="2800" dirty="0">
                <a:latin typeface="Georgia" pitchFamily="18" charset="0"/>
                <a:ea typeface="ＭＳ Ｐゴシック" charset="-128"/>
                <a:cs typeface="+mn-cs"/>
              </a:rPr>
              <a:t> and then questioned the answers</a:t>
            </a:r>
          </a:p>
          <a:p>
            <a:pPr lvl="1">
              <a:defRPr/>
            </a:pPr>
            <a:endParaRPr lang="en-US" sz="1200" dirty="0">
              <a:latin typeface="Georgia" pitchFamily="18" charset="0"/>
              <a:ea typeface="ＭＳ Ｐゴシック" charset="-128"/>
              <a:cs typeface="+mn-cs"/>
            </a:endParaRPr>
          </a:p>
          <a:p>
            <a:pPr lvl="1">
              <a:defRPr/>
            </a:pPr>
            <a:r>
              <a:rPr lang="en-US" sz="2800" dirty="0">
                <a:latin typeface="Georgia" pitchFamily="18" charset="0"/>
                <a:ea typeface="ＭＳ Ｐゴシック" charset="-128"/>
                <a:cs typeface="+mn-cs"/>
              </a:rPr>
              <a:t>Searched for the </a:t>
            </a:r>
            <a:r>
              <a:rPr lang="en-US" sz="2800" b="1" dirty="0">
                <a:solidFill>
                  <a:srgbClr val="600000"/>
                </a:solidFill>
                <a:latin typeface="Georgia" pitchFamily="18" charset="0"/>
                <a:ea typeface="ＭＳ Ｐゴシック" charset="-128"/>
                <a:cs typeface="+mn-cs"/>
              </a:rPr>
              <a:t>ultimate nature</a:t>
            </a:r>
            <a:r>
              <a:rPr lang="en-US" sz="2800" dirty="0">
                <a:solidFill>
                  <a:srgbClr val="600000"/>
                </a:solidFill>
                <a:latin typeface="Georgia" pitchFamily="18" charset="0"/>
                <a:ea typeface="ＭＳ Ｐゴシック" charset="-128"/>
                <a:cs typeface="+mn-cs"/>
              </a:rPr>
              <a:t> </a:t>
            </a:r>
            <a:r>
              <a:rPr lang="en-US" sz="2800" dirty="0">
                <a:latin typeface="Georgia" pitchFamily="18" charset="0"/>
                <a:ea typeface="ＭＳ Ｐゴシック" charset="-128"/>
                <a:cs typeface="+mn-cs"/>
              </a:rPr>
              <a:t>of qualities</a:t>
            </a:r>
          </a:p>
          <a:p>
            <a:pPr lvl="1">
              <a:defRPr/>
            </a:pPr>
            <a:endParaRPr lang="en-US" sz="1200" dirty="0">
              <a:latin typeface="Georgia" pitchFamily="18" charset="0"/>
              <a:ea typeface="ＭＳ Ｐゴシック" charset="-128"/>
              <a:cs typeface="+mn-cs"/>
            </a:endParaRPr>
          </a:p>
          <a:p>
            <a:pPr lvl="2">
              <a:defRPr/>
            </a:pPr>
            <a:r>
              <a:rPr lang="en-US" sz="2800" dirty="0">
                <a:latin typeface="Georgia" pitchFamily="18" charset="0"/>
                <a:ea typeface="ＭＳ Ｐゴシック" charset="-128"/>
                <a:cs typeface="+mn-cs"/>
              </a:rPr>
              <a:t>What is Duty?</a:t>
            </a:r>
          </a:p>
          <a:p>
            <a:pPr lvl="2">
              <a:defRPr/>
            </a:pPr>
            <a:r>
              <a:rPr lang="en-US" sz="2800" dirty="0">
                <a:latin typeface="Georgia" pitchFamily="18" charset="0"/>
                <a:ea typeface="ＭＳ Ｐゴシック" charset="-128"/>
                <a:cs typeface="+mn-cs"/>
              </a:rPr>
              <a:t>What is Truth?</a:t>
            </a:r>
          </a:p>
          <a:p>
            <a:pPr lvl="2">
              <a:defRPr/>
            </a:pPr>
            <a:r>
              <a:rPr lang="en-US" sz="2800" dirty="0">
                <a:latin typeface="Georgia" pitchFamily="18" charset="0"/>
                <a:ea typeface="ＭＳ Ｐゴシック" charset="-128"/>
                <a:cs typeface="+mn-cs"/>
              </a:rPr>
              <a:t>What is Evil?</a:t>
            </a:r>
          </a:p>
          <a:p>
            <a:pPr lvl="2">
              <a:defRPr/>
            </a:pPr>
            <a:r>
              <a:rPr lang="en-US" sz="2800" dirty="0">
                <a:latin typeface="Georgia" pitchFamily="18" charset="0"/>
                <a:ea typeface="ＭＳ Ｐゴシック" charset="-128"/>
                <a:cs typeface="+mn-cs"/>
              </a:rPr>
              <a:t>What is Ethical?</a:t>
            </a:r>
          </a:p>
        </p:txBody>
      </p:sp>
      <p:pic>
        <p:nvPicPr>
          <p:cNvPr id="19461" name="Picture 13" descr="socrates BritM.jpg"/>
          <p:cNvPicPr>
            <a:picLocks noChangeAspect="1"/>
          </p:cNvPicPr>
          <p:nvPr/>
        </p:nvPicPr>
        <p:blipFill>
          <a:blip r:embed="rId2">
            <a:extLst>
              <a:ext uri="{28A0092B-C50C-407E-A947-70E740481C1C}">
                <a14:useLocalDpi xmlns:a14="http://schemas.microsoft.com/office/drawing/2010/main" val="0"/>
              </a:ext>
            </a:extLst>
          </a:blip>
          <a:srcRect l="21910" r="15169"/>
          <a:stretch>
            <a:fillRect/>
          </a:stretch>
        </p:blipFill>
        <p:spPr bwMode="auto">
          <a:xfrm>
            <a:off x="814388" y="1889125"/>
            <a:ext cx="2017712"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fade">
                                      <p:cBhvr>
                                        <p:cTn id="12" dur="500"/>
                                        <p:tgtEl>
                                          <p:spTgt spid="1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animEffect transition="in" filter="fade">
                                      <p:cBhvr>
                                        <p:cTn id="17" dur="500"/>
                                        <p:tgtEl>
                                          <p:spTgt spid="1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7" end="7"/>
                                            </p:txEl>
                                          </p:spTgt>
                                        </p:tgtEl>
                                        <p:attrNameLst>
                                          <p:attrName>style.visibility</p:attrName>
                                        </p:attrNameLst>
                                      </p:cBhvr>
                                      <p:to>
                                        <p:strVal val="visible"/>
                                      </p:to>
                                    </p:set>
                                    <p:animEffect transition="in" filter="fade">
                                      <p:cBhvr>
                                        <p:cTn id="22" dur="500"/>
                                        <p:tgtEl>
                                          <p:spTgt spid="12">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fade">
                                      <p:cBhvr>
                                        <p:cTn id="27" dur="500"/>
                                        <p:tgtEl>
                                          <p:spTgt spid="12">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9" end="9"/>
                                            </p:txEl>
                                          </p:spTgt>
                                        </p:tgtEl>
                                        <p:attrNameLst>
                                          <p:attrName>style.visibility</p:attrName>
                                        </p:attrNameLst>
                                      </p:cBhvr>
                                      <p:to>
                                        <p:strVal val="visible"/>
                                      </p:to>
                                    </p:set>
                                    <p:animEffect transition="in" filter="fade">
                                      <p:cBhvr>
                                        <p:cTn id="32"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56323" name="Rectangle 2"/>
          <p:cNvSpPr>
            <a:spLocks noGrp="1" noChangeArrowheads="1"/>
          </p:cNvSpPr>
          <p:nvPr>
            <p:ph type="title"/>
          </p:nvPr>
        </p:nvSpPr>
        <p:spPr>
          <a:xfrm>
            <a:off x="0" y="193675"/>
            <a:ext cx="9144000" cy="1143000"/>
          </a:xfrm>
        </p:spPr>
        <p:txBody>
          <a:bodyPr/>
          <a:lstStyle/>
          <a:p>
            <a:pPr eaLnBrk="1" hangingPunct="1"/>
            <a:r>
              <a:rPr lang="en-US" sz="3000" b="1">
                <a:solidFill>
                  <a:srgbClr val="600000"/>
                </a:solidFill>
                <a:latin typeface="Verdana" charset="0"/>
                <a:ea typeface="ＭＳ Ｐゴシック" charset="0"/>
                <a:cs typeface="ＭＳ Ｐゴシック" charset="0"/>
              </a:rPr>
              <a:t>Perfection</a:t>
            </a:r>
          </a:p>
        </p:txBody>
      </p:sp>
      <p:pic>
        <p:nvPicPr>
          <p:cNvPr id="56324" name="Picture 28" descr="clock C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903413"/>
            <a:ext cx="2397125" cy="2408237"/>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p:cNvSpPr>
            <a:spLocks noGrp="1" noChangeArrowheads="1"/>
          </p:cNvSpPr>
          <p:nvPr>
            <p:ph type="body" idx="1"/>
          </p:nvPr>
        </p:nvSpPr>
        <p:spPr>
          <a:xfrm>
            <a:off x="2928938" y="1331913"/>
            <a:ext cx="6018212" cy="6057900"/>
          </a:xfrm>
        </p:spPr>
        <p:txBody>
          <a:bodyPr/>
          <a:lstStyle/>
          <a:p>
            <a:pPr eaLnBrk="1" hangingPunct="1">
              <a:buFontTx/>
              <a:buNone/>
            </a:pPr>
            <a:r>
              <a:rPr lang="en-US">
                <a:latin typeface="Georgia" charset="0"/>
                <a:ea typeface="ＭＳ Ｐゴシック" charset="0"/>
                <a:cs typeface="ＭＳ Ｐゴシック" charset="0"/>
              </a:rPr>
              <a:t>What is our mission?</a:t>
            </a:r>
          </a:p>
          <a:p>
            <a:pPr lvl="1" eaLnBrk="1" hangingPunct="1">
              <a:buFont typeface="Arial" charset="0"/>
              <a:buChar char="•"/>
            </a:pPr>
            <a:r>
              <a:rPr lang="en-US">
                <a:latin typeface="Georgia" charset="0"/>
                <a:ea typeface="ＭＳ Ｐゴシック" charset="0"/>
              </a:rPr>
              <a:t>Learn </a:t>
            </a:r>
            <a:r>
              <a:rPr lang="en-US" sz="2400">
                <a:latin typeface="Georgia" charset="0"/>
                <a:ea typeface="ＭＳ Ｐゴシック" charset="0"/>
              </a:rPr>
              <a:t>(but not everything)</a:t>
            </a:r>
          </a:p>
          <a:p>
            <a:pPr lvl="1" eaLnBrk="1" hangingPunct="1">
              <a:buFont typeface="Arial" charset="0"/>
              <a:buChar char="•"/>
            </a:pPr>
            <a:r>
              <a:rPr lang="en-US">
                <a:latin typeface="Georgia" charset="0"/>
                <a:ea typeface="ＭＳ Ｐゴシック" charset="0"/>
              </a:rPr>
              <a:t>Experience with a body </a:t>
            </a:r>
            <a:r>
              <a:rPr lang="en-US" sz="2400">
                <a:latin typeface="Georgia" charset="0"/>
                <a:ea typeface="ＭＳ Ｐゴシック" charset="0"/>
              </a:rPr>
              <a:t>(but not everything)</a:t>
            </a:r>
          </a:p>
          <a:p>
            <a:pPr lvl="1" eaLnBrk="1" hangingPunct="1">
              <a:buFont typeface="Arial" charset="0"/>
              <a:buChar char="•"/>
            </a:pPr>
            <a:r>
              <a:rPr lang="en-US">
                <a:latin typeface="Georgia" charset="0"/>
                <a:ea typeface="ＭＳ Ｐゴシック" charset="0"/>
              </a:rPr>
              <a:t>Obey </a:t>
            </a:r>
            <a:r>
              <a:rPr lang="en-US" sz="2400">
                <a:latin typeface="Georgia" charset="0"/>
                <a:ea typeface="ＭＳ Ｐゴシック" charset="0"/>
              </a:rPr>
              <a:t>(realizing we may not always do it)</a:t>
            </a:r>
          </a:p>
          <a:p>
            <a:pPr lvl="1" eaLnBrk="1" hangingPunct="1">
              <a:buFont typeface="Arial" charset="0"/>
              <a:buChar char="•"/>
            </a:pPr>
            <a:r>
              <a:rPr lang="en-US">
                <a:latin typeface="Georgia" charset="0"/>
                <a:ea typeface="ＭＳ Ｐゴシック" charset="0"/>
              </a:rPr>
              <a:t>Repent </a:t>
            </a:r>
            <a:r>
              <a:rPr lang="en-US" sz="2400">
                <a:latin typeface="Georgia" charset="0"/>
                <a:ea typeface="ＭＳ Ｐゴシック" charset="0"/>
              </a:rPr>
              <a:t>(to fix when we don</a:t>
            </a:r>
            <a:r>
              <a:rPr lang="ja-JP" altLang="en-US" sz="2400">
                <a:latin typeface="Georgia" charset="0"/>
                <a:ea typeface="ＭＳ Ｐゴシック" charset="0"/>
              </a:rPr>
              <a:t>’</a:t>
            </a:r>
            <a:r>
              <a:rPr lang="en-US" sz="2400">
                <a:latin typeface="Georgia" charset="0"/>
                <a:ea typeface="ＭＳ Ｐゴシック" charset="0"/>
              </a:rPr>
              <a:t>t obey)</a:t>
            </a:r>
          </a:p>
          <a:p>
            <a:pPr lvl="1" eaLnBrk="1" hangingPunct="1">
              <a:buFont typeface="Arial" charset="0"/>
              <a:buChar char="•"/>
            </a:pPr>
            <a:endParaRPr lang="en-US" sz="1000">
              <a:latin typeface="Georgia" charset="0"/>
              <a:ea typeface="ＭＳ Ｐゴシック" charset="0"/>
            </a:endParaRPr>
          </a:p>
          <a:p>
            <a:pPr eaLnBrk="1" hangingPunct="1">
              <a:buFontTx/>
              <a:buNone/>
            </a:pPr>
            <a:r>
              <a:rPr lang="en-US">
                <a:latin typeface="Georgia" charset="0"/>
                <a:ea typeface="ＭＳ Ｐゴシック" charset="0"/>
                <a:cs typeface="ＭＳ Ｐゴシック" charset="0"/>
              </a:rPr>
              <a:t>Putting a battery in a clock is like repentance.</a:t>
            </a:r>
          </a:p>
          <a:p>
            <a:pPr eaLnBrk="1" hangingPunct="1"/>
            <a:endParaRPr lang="en-US" sz="2800">
              <a:solidFill>
                <a:srgbClr val="3333FF"/>
              </a:solidFill>
              <a:latin typeface="Georgia" charset="0"/>
              <a:ea typeface="ＭＳ Ｐゴシック" charset="0"/>
              <a:cs typeface="ＭＳ Ｐゴシック" charset="0"/>
            </a:endParaRPr>
          </a:p>
        </p:txBody>
      </p:sp>
      <p:pic>
        <p:nvPicPr>
          <p:cNvPr id="74759" name="Picture 8" descr="batteries C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938" y="4641850"/>
            <a:ext cx="15144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8" descr="Plato-raphael W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par>
                          <p:cTn id="28" fill="hold" nodeType="afterGroup">
                            <p:stCondLst>
                              <p:cond delay="500"/>
                            </p:stCondLst>
                            <p:childTnLst>
                              <p:par>
                                <p:cTn id="29" presetID="10" presetClass="entr" presetSubtype="0" fill="hold" nodeType="afterEffect">
                                  <p:stCondLst>
                                    <p:cond delay="0"/>
                                  </p:stCondLst>
                                  <p:childTnLst>
                                    <p:set>
                                      <p:cBhvr>
                                        <p:cTn id="30" dur="1" fill="hold">
                                          <p:stCondLst>
                                            <p:cond delay="0"/>
                                          </p:stCondLst>
                                        </p:cTn>
                                        <p:tgtEl>
                                          <p:spTgt spid="74759"/>
                                        </p:tgtEl>
                                        <p:attrNameLst>
                                          <p:attrName>style.visibility</p:attrName>
                                        </p:attrNameLst>
                                      </p:cBhvr>
                                      <p:to>
                                        <p:strVal val="visible"/>
                                      </p:to>
                                    </p:set>
                                    <p:animEffect transition="in" filter="fade">
                                      <p:cBhvr>
                                        <p:cTn id="31" dur="5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57347" name="Rectangle 2"/>
          <p:cNvSpPr>
            <a:spLocks noGrp="1" noChangeArrowheads="1"/>
          </p:cNvSpPr>
          <p:nvPr>
            <p:ph type="title"/>
          </p:nvPr>
        </p:nvSpPr>
        <p:spPr>
          <a:xfrm>
            <a:off x="0" y="193675"/>
            <a:ext cx="9144000" cy="1143000"/>
          </a:xfrm>
        </p:spPr>
        <p:txBody>
          <a:bodyPr/>
          <a:lstStyle/>
          <a:p>
            <a:pPr eaLnBrk="1" hangingPunct="1"/>
            <a:r>
              <a:rPr lang="en-US" sz="3000" b="1">
                <a:solidFill>
                  <a:srgbClr val="600000"/>
                </a:solidFill>
                <a:latin typeface="Verdana" charset="0"/>
                <a:ea typeface="ＭＳ Ｐゴシック" charset="0"/>
                <a:cs typeface="ＭＳ Ｐゴシック" charset="0"/>
              </a:rPr>
              <a:t>Perfection</a:t>
            </a:r>
          </a:p>
        </p:txBody>
      </p:sp>
      <p:sp>
        <p:nvSpPr>
          <p:cNvPr id="11" name="Rectangle 3"/>
          <p:cNvSpPr>
            <a:spLocks noGrp="1" noChangeArrowheads="1"/>
          </p:cNvSpPr>
          <p:nvPr>
            <p:ph type="body" idx="1"/>
          </p:nvPr>
        </p:nvSpPr>
        <p:spPr>
          <a:xfrm>
            <a:off x="3379788" y="1341438"/>
            <a:ext cx="5532437" cy="5026025"/>
          </a:xfrm>
        </p:spPr>
        <p:txBody>
          <a:bodyPr/>
          <a:lstStyle/>
          <a:p>
            <a:pPr marL="0" indent="0" eaLnBrk="1" hangingPunct="1">
              <a:buFontTx/>
              <a:buNone/>
            </a:pPr>
            <a:r>
              <a:rPr lang="en-US" sz="2800" dirty="0">
                <a:latin typeface="Georgia" charset="0"/>
                <a:ea typeface="ＭＳ Ｐゴシック" charset="0"/>
                <a:cs typeface="ＭＳ Ｐゴシック" charset="0"/>
              </a:rPr>
              <a:t>Some Latter-day saints seem to have different definitions of perfection when applied to </a:t>
            </a:r>
            <a:r>
              <a:rPr lang="en-US" sz="2800" dirty="0">
                <a:solidFill>
                  <a:srgbClr val="3366FF"/>
                </a:solidFill>
                <a:latin typeface="Georgia" charset="0"/>
                <a:ea typeface="ＭＳ Ｐゴシック" charset="0"/>
                <a:cs typeface="ＭＳ Ｐゴシック" charset="0"/>
              </a:rPr>
              <a:t>God</a:t>
            </a:r>
            <a:r>
              <a:rPr lang="en-US" sz="2800" dirty="0">
                <a:latin typeface="Georgia" charset="0"/>
                <a:ea typeface="ＭＳ Ｐゴシック" charset="0"/>
                <a:cs typeface="ＭＳ Ｐゴシック" charset="0"/>
              </a:rPr>
              <a:t> and when applied to </a:t>
            </a:r>
            <a:r>
              <a:rPr lang="en-US" sz="2800" dirty="0">
                <a:solidFill>
                  <a:srgbClr val="3366FF"/>
                </a:solidFill>
                <a:latin typeface="Georgia" charset="0"/>
                <a:ea typeface="ＭＳ Ｐゴシック" charset="0"/>
                <a:cs typeface="ＭＳ Ｐゴシック" charset="0"/>
              </a:rPr>
              <a:t>people</a:t>
            </a:r>
            <a:r>
              <a:rPr lang="en-US" sz="2800" dirty="0">
                <a:latin typeface="Georgia" charset="0"/>
                <a:ea typeface="ＭＳ Ｐゴシック" charset="0"/>
                <a:cs typeface="ＭＳ Ｐゴシック" charset="0"/>
              </a:rPr>
              <a:t>.</a:t>
            </a:r>
          </a:p>
          <a:p>
            <a:pPr marL="547688" lvl="1" indent="0" eaLnBrk="1" hangingPunct="1">
              <a:buFontTx/>
              <a:buNone/>
            </a:pPr>
            <a:r>
              <a:rPr lang="en-US" sz="2400" dirty="0">
                <a:latin typeface="Georgia" charset="0"/>
                <a:ea typeface="ＭＳ Ｐゴシック" charset="0"/>
              </a:rPr>
              <a:t>For God they do </a:t>
            </a:r>
            <a:r>
              <a:rPr lang="en-US" sz="2400" u="sng" dirty="0">
                <a:latin typeface="Georgia" charset="0"/>
                <a:ea typeface="ＭＳ Ｐゴシック" charset="0"/>
              </a:rPr>
              <a:t>not</a:t>
            </a:r>
            <a:r>
              <a:rPr lang="en-US" sz="2400" dirty="0">
                <a:latin typeface="Georgia" charset="0"/>
                <a:ea typeface="ＭＳ Ｐゴシック" charset="0"/>
              </a:rPr>
              <a:t> accept Plato</a:t>
            </a:r>
            <a:r>
              <a:rPr lang="ja-JP" altLang="en-US" sz="2400" dirty="0">
                <a:latin typeface="Georgia" charset="0"/>
                <a:ea typeface="ＭＳ Ｐゴシック" charset="0"/>
              </a:rPr>
              <a:t>’</a:t>
            </a:r>
            <a:r>
              <a:rPr lang="en-US" sz="2400" dirty="0">
                <a:latin typeface="Georgia" charset="0"/>
                <a:ea typeface="ＭＳ Ｐゴシック" charset="0"/>
              </a:rPr>
              <a:t>s definition.</a:t>
            </a:r>
          </a:p>
          <a:p>
            <a:pPr marL="547688" lvl="1" indent="0" eaLnBrk="1" hangingPunct="1">
              <a:buFontTx/>
              <a:buNone/>
            </a:pPr>
            <a:r>
              <a:rPr lang="en-US" sz="2400" dirty="0">
                <a:latin typeface="Georgia" charset="0"/>
                <a:ea typeface="ＭＳ Ｐゴシック" charset="0"/>
              </a:rPr>
              <a:t>For people </a:t>
            </a:r>
            <a:r>
              <a:rPr lang="en-US" sz="2000" dirty="0">
                <a:latin typeface="Georgia" charset="0"/>
                <a:ea typeface="ＭＳ Ｐゴシック" charset="0"/>
              </a:rPr>
              <a:t>(especially themselves) </a:t>
            </a:r>
            <a:r>
              <a:rPr lang="en-US" sz="2400" dirty="0">
                <a:latin typeface="Georgia" charset="0"/>
                <a:ea typeface="ＭＳ Ｐゴシック" charset="0"/>
              </a:rPr>
              <a:t>they </a:t>
            </a:r>
            <a:r>
              <a:rPr lang="en-US" sz="2400" u="sng" dirty="0">
                <a:latin typeface="Georgia" charset="0"/>
                <a:ea typeface="ＭＳ Ｐゴシック" charset="0"/>
              </a:rPr>
              <a:t>use</a:t>
            </a:r>
            <a:r>
              <a:rPr lang="en-US" sz="2400" dirty="0">
                <a:latin typeface="Georgia" charset="0"/>
                <a:ea typeface="ＭＳ Ｐゴシック" charset="0"/>
              </a:rPr>
              <a:t> Plato</a:t>
            </a:r>
            <a:r>
              <a:rPr lang="ja-JP" altLang="en-US" sz="2400" dirty="0">
                <a:latin typeface="Georgia" charset="0"/>
                <a:ea typeface="ＭＳ Ｐゴシック" charset="0"/>
              </a:rPr>
              <a:t>’</a:t>
            </a:r>
            <a:r>
              <a:rPr lang="en-US" sz="2400" dirty="0">
                <a:latin typeface="Georgia" charset="0"/>
                <a:ea typeface="ＭＳ Ｐゴシック" charset="0"/>
              </a:rPr>
              <a:t>s definition.</a:t>
            </a:r>
          </a:p>
          <a:p>
            <a:pPr marL="547688" lvl="1" indent="0" eaLnBrk="1" hangingPunct="1">
              <a:buFontTx/>
              <a:buNone/>
            </a:pPr>
            <a:r>
              <a:rPr lang="en-US" sz="2400" dirty="0">
                <a:solidFill>
                  <a:srgbClr val="3366FF"/>
                </a:solidFill>
                <a:latin typeface="Georgia" charset="0"/>
                <a:ea typeface="ＭＳ Ｐゴシック" charset="0"/>
              </a:rPr>
              <a:t>This conflict in thinking leads to frustrations and self-depreciation.</a:t>
            </a:r>
          </a:p>
          <a:p>
            <a:pPr marL="547688" lvl="1" indent="0" eaLnBrk="1" hangingPunct="1">
              <a:buFontTx/>
              <a:buNone/>
            </a:pPr>
            <a:r>
              <a:rPr lang="en-US" sz="2400" dirty="0">
                <a:solidFill>
                  <a:srgbClr val="FF0000"/>
                </a:solidFill>
                <a:latin typeface="Georgia" charset="0"/>
                <a:ea typeface="ＭＳ Ｐゴシック" charset="0"/>
              </a:rPr>
              <a:t>They should use a new definition for both</a:t>
            </a:r>
          </a:p>
        </p:txBody>
      </p:sp>
      <p:grpSp>
        <p:nvGrpSpPr>
          <p:cNvPr id="2" name="Group 24"/>
          <p:cNvGrpSpPr>
            <a:grpSpLocks/>
          </p:cNvGrpSpPr>
          <p:nvPr/>
        </p:nvGrpSpPr>
        <p:grpSpPr bwMode="auto">
          <a:xfrm>
            <a:off x="382588" y="4108450"/>
            <a:ext cx="3281362" cy="2484438"/>
            <a:chOff x="2631" y="1870"/>
            <a:chExt cx="2662" cy="1939"/>
          </a:xfrm>
        </p:grpSpPr>
        <p:sp>
          <p:nvSpPr>
            <p:cNvPr id="57364" name="Text Box 6"/>
            <p:cNvSpPr txBox="1">
              <a:spLocks noChangeArrowheads="1"/>
            </p:cNvSpPr>
            <p:nvPr/>
          </p:nvSpPr>
          <p:spPr bwMode="auto">
            <a:xfrm>
              <a:off x="3889" y="1870"/>
              <a:ext cx="140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cs typeface="Arial" charset="0"/>
                </a:rPr>
                <a:t>Perfection</a:t>
              </a:r>
            </a:p>
          </p:txBody>
        </p:sp>
        <p:sp>
          <p:nvSpPr>
            <p:cNvPr id="57365" name="Oval 7"/>
            <p:cNvSpPr>
              <a:spLocks noChangeArrowheads="1"/>
            </p:cNvSpPr>
            <p:nvPr/>
          </p:nvSpPr>
          <p:spPr bwMode="auto">
            <a:xfrm>
              <a:off x="2710" y="3166"/>
              <a:ext cx="90" cy="95"/>
            </a:xfrm>
            <a:prstGeom prst="ellipse">
              <a:avLst/>
            </a:prstGeom>
            <a:solidFill>
              <a:srgbClr val="FFCC99"/>
            </a:solidFill>
            <a:ln w="9525">
              <a:solidFill>
                <a:schemeClr val="tx1"/>
              </a:solidFill>
              <a:round/>
              <a:headEnd/>
              <a:tailEnd/>
            </a:ln>
          </p:spPr>
          <p:txBody>
            <a:bodyPr wrap="none" anchor="ctr"/>
            <a:lstStyle/>
            <a:p>
              <a:endParaRPr lang="en-US"/>
            </a:p>
          </p:txBody>
        </p:sp>
        <p:sp>
          <p:nvSpPr>
            <p:cNvPr id="57366" name="Line 8"/>
            <p:cNvSpPr>
              <a:spLocks noChangeShapeType="1"/>
            </p:cNvSpPr>
            <p:nvPr/>
          </p:nvSpPr>
          <p:spPr bwMode="auto">
            <a:xfrm>
              <a:off x="2751" y="3262"/>
              <a:ext cx="0" cy="1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7" name="Line 9"/>
            <p:cNvSpPr>
              <a:spLocks noChangeShapeType="1"/>
            </p:cNvSpPr>
            <p:nvPr/>
          </p:nvSpPr>
          <p:spPr bwMode="auto">
            <a:xfrm flipH="1">
              <a:off x="2724" y="3390"/>
              <a:ext cx="27" cy="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8" name="Line 10"/>
            <p:cNvSpPr>
              <a:spLocks noChangeShapeType="1"/>
            </p:cNvSpPr>
            <p:nvPr/>
          </p:nvSpPr>
          <p:spPr bwMode="auto">
            <a:xfrm>
              <a:off x="2723" y="3446"/>
              <a:ext cx="0" cy="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9" name="Line 11"/>
            <p:cNvSpPr>
              <a:spLocks noChangeShapeType="1"/>
            </p:cNvSpPr>
            <p:nvPr/>
          </p:nvSpPr>
          <p:spPr bwMode="auto">
            <a:xfrm flipV="1">
              <a:off x="2724" y="3502"/>
              <a:ext cx="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0" name="Line 12"/>
            <p:cNvSpPr>
              <a:spLocks noChangeShapeType="1"/>
            </p:cNvSpPr>
            <p:nvPr/>
          </p:nvSpPr>
          <p:spPr bwMode="auto">
            <a:xfrm>
              <a:off x="2755" y="3392"/>
              <a:ext cx="5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1" name="Line 13"/>
            <p:cNvSpPr>
              <a:spLocks noChangeShapeType="1"/>
            </p:cNvSpPr>
            <p:nvPr/>
          </p:nvSpPr>
          <p:spPr bwMode="auto">
            <a:xfrm flipH="1">
              <a:off x="2806" y="3418"/>
              <a:ext cx="2"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2" name="Line 14"/>
            <p:cNvSpPr>
              <a:spLocks noChangeShapeType="1"/>
            </p:cNvSpPr>
            <p:nvPr/>
          </p:nvSpPr>
          <p:spPr bwMode="auto">
            <a:xfrm>
              <a:off x="2805" y="3460"/>
              <a:ext cx="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3" name="Line 15"/>
            <p:cNvSpPr>
              <a:spLocks noChangeShapeType="1"/>
            </p:cNvSpPr>
            <p:nvPr/>
          </p:nvSpPr>
          <p:spPr bwMode="auto">
            <a:xfrm flipV="1">
              <a:off x="2738" y="3277"/>
              <a:ext cx="28" cy="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4" name="Line 16"/>
            <p:cNvSpPr>
              <a:spLocks noChangeShapeType="1"/>
            </p:cNvSpPr>
            <p:nvPr/>
          </p:nvSpPr>
          <p:spPr bwMode="auto">
            <a:xfrm flipH="1">
              <a:off x="2723" y="3293"/>
              <a:ext cx="15" cy="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5" name="Line 17"/>
            <p:cNvSpPr>
              <a:spLocks noChangeShapeType="1"/>
            </p:cNvSpPr>
            <p:nvPr/>
          </p:nvSpPr>
          <p:spPr bwMode="auto">
            <a:xfrm flipV="1">
              <a:off x="2725" y="3346"/>
              <a:ext cx="62" cy="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6" name="Line 18"/>
            <p:cNvSpPr>
              <a:spLocks noChangeShapeType="1"/>
            </p:cNvSpPr>
            <p:nvPr/>
          </p:nvSpPr>
          <p:spPr bwMode="auto">
            <a:xfrm>
              <a:off x="2770" y="3279"/>
              <a:ext cx="33"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7" name="Line 19"/>
            <p:cNvSpPr>
              <a:spLocks noChangeShapeType="1"/>
            </p:cNvSpPr>
            <p:nvPr/>
          </p:nvSpPr>
          <p:spPr bwMode="auto">
            <a:xfrm flipV="1">
              <a:off x="2803" y="3290"/>
              <a:ext cx="40"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8" name="Line 20"/>
            <p:cNvSpPr>
              <a:spLocks noChangeShapeType="1"/>
            </p:cNvSpPr>
            <p:nvPr/>
          </p:nvSpPr>
          <p:spPr bwMode="auto">
            <a:xfrm flipV="1">
              <a:off x="2839" y="2578"/>
              <a:ext cx="328" cy="52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379" name="Text Box 21"/>
            <p:cNvSpPr txBox="1">
              <a:spLocks noChangeArrowheads="1"/>
            </p:cNvSpPr>
            <p:nvPr/>
          </p:nvSpPr>
          <p:spPr bwMode="auto">
            <a:xfrm rot="-3484127">
              <a:off x="2229" y="2439"/>
              <a:ext cx="1255"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Progression</a:t>
              </a:r>
            </a:p>
          </p:txBody>
        </p:sp>
        <p:sp>
          <p:nvSpPr>
            <p:cNvPr id="57380" name="Line 22"/>
            <p:cNvSpPr>
              <a:spLocks noChangeShapeType="1"/>
            </p:cNvSpPr>
            <p:nvPr/>
          </p:nvSpPr>
          <p:spPr bwMode="auto">
            <a:xfrm flipH="1">
              <a:off x="3989" y="2185"/>
              <a:ext cx="234" cy="16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81" name="Freeform 23"/>
            <p:cNvSpPr>
              <a:spLocks/>
            </p:cNvSpPr>
            <p:nvPr/>
          </p:nvSpPr>
          <p:spPr bwMode="auto">
            <a:xfrm>
              <a:off x="2631" y="2388"/>
              <a:ext cx="2162" cy="1421"/>
            </a:xfrm>
            <a:custGeom>
              <a:avLst/>
              <a:gdLst>
                <a:gd name="T0" fmla="*/ 19 w 2162"/>
                <a:gd name="T1" fmla="*/ 1421 h 1421"/>
                <a:gd name="T2" fmla="*/ 0 w 2162"/>
                <a:gd name="T3" fmla="*/ 1338 h 1421"/>
                <a:gd name="T4" fmla="*/ 84 w 2162"/>
                <a:gd name="T5" fmla="*/ 1254 h 1421"/>
                <a:gd name="T6" fmla="*/ 131 w 2162"/>
                <a:gd name="T7" fmla="*/ 1115 h 1421"/>
                <a:gd name="T8" fmla="*/ 233 w 2162"/>
                <a:gd name="T9" fmla="*/ 1096 h 1421"/>
                <a:gd name="T10" fmla="*/ 261 w 2162"/>
                <a:gd name="T11" fmla="*/ 1087 h 1421"/>
                <a:gd name="T12" fmla="*/ 298 w 2162"/>
                <a:gd name="T13" fmla="*/ 1031 h 1421"/>
                <a:gd name="T14" fmla="*/ 363 w 2162"/>
                <a:gd name="T15" fmla="*/ 845 h 1421"/>
                <a:gd name="T16" fmla="*/ 437 w 2162"/>
                <a:gd name="T17" fmla="*/ 715 h 1421"/>
                <a:gd name="T18" fmla="*/ 521 w 2162"/>
                <a:gd name="T19" fmla="*/ 687 h 1421"/>
                <a:gd name="T20" fmla="*/ 549 w 2162"/>
                <a:gd name="T21" fmla="*/ 678 h 1421"/>
                <a:gd name="T22" fmla="*/ 549 w 2162"/>
                <a:gd name="T23" fmla="*/ 613 h 1421"/>
                <a:gd name="T24" fmla="*/ 723 w 2162"/>
                <a:gd name="T25" fmla="*/ 353 h 1421"/>
                <a:gd name="T26" fmla="*/ 809 w 2162"/>
                <a:gd name="T27" fmla="*/ 306 h 1421"/>
                <a:gd name="T28" fmla="*/ 846 w 2162"/>
                <a:gd name="T29" fmla="*/ 186 h 1421"/>
                <a:gd name="T30" fmla="*/ 874 w 2162"/>
                <a:gd name="T31" fmla="*/ 130 h 1421"/>
                <a:gd name="T32" fmla="*/ 920 w 2162"/>
                <a:gd name="T33" fmla="*/ 0 h 1421"/>
                <a:gd name="T34" fmla="*/ 2162 w 2162"/>
                <a:gd name="T35" fmla="*/ 9 h 1421"/>
                <a:gd name="T36" fmla="*/ 2144 w 2162"/>
                <a:gd name="T37" fmla="*/ 1421 h 1421"/>
                <a:gd name="T38" fmla="*/ 19 w 2162"/>
                <a:gd name="T39" fmla="*/ 1421 h 14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2"/>
                <a:gd name="T61" fmla="*/ 0 h 1421"/>
                <a:gd name="T62" fmla="*/ 2162 w 2162"/>
                <a:gd name="T63" fmla="*/ 1421 h 14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2" h="1421">
                  <a:moveTo>
                    <a:pt x="19" y="1421"/>
                  </a:moveTo>
                  <a:cubicBezTo>
                    <a:pt x="14" y="1393"/>
                    <a:pt x="0" y="1366"/>
                    <a:pt x="0" y="1338"/>
                  </a:cubicBezTo>
                  <a:cubicBezTo>
                    <a:pt x="0" y="1292"/>
                    <a:pt x="47" y="1266"/>
                    <a:pt x="84" y="1254"/>
                  </a:cubicBezTo>
                  <a:cubicBezTo>
                    <a:pt x="92" y="1229"/>
                    <a:pt x="114" y="1132"/>
                    <a:pt x="131" y="1115"/>
                  </a:cubicBezTo>
                  <a:cubicBezTo>
                    <a:pt x="155" y="1091"/>
                    <a:pt x="199" y="1100"/>
                    <a:pt x="233" y="1096"/>
                  </a:cubicBezTo>
                  <a:cubicBezTo>
                    <a:pt x="242" y="1093"/>
                    <a:pt x="254" y="1094"/>
                    <a:pt x="261" y="1087"/>
                  </a:cubicBezTo>
                  <a:cubicBezTo>
                    <a:pt x="277" y="1071"/>
                    <a:pt x="298" y="1031"/>
                    <a:pt x="298" y="1031"/>
                  </a:cubicBezTo>
                  <a:cubicBezTo>
                    <a:pt x="318" y="967"/>
                    <a:pt x="325" y="901"/>
                    <a:pt x="363" y="845"/>
                  </a:cubicBezTo>
                  <a:cubicBezTo>
                    <a:pt x="378" y="797"/>
                    <a:pt x="388" y="740"/>
                    <a:pt x="437" y="715"/>
                  </a:cubicBezTo>
                  <a:cubicBezTo>
                    <a:pt x="463" y="702"/>
                    <a:pt x="493" y="696"/>
                    <a:pt x="521" y="687"/>
                  </a:cubicBezTo>
                  <a:cubicBezTo>
                    <a:pt x="530" y="684"/>
                    <a:pt x="549" y="678"/>
                    <a:pt x="549" y="678"/>
                  </a:cubicBezTo>
                  <a:cubicBezTo>
                    <a:pt x="571" y="611"/>
                    <a:pt x="549" y="695"/>
                    <a:pt x="549" y="613"/>
                  </a:cubicBezTo>
                  <a:cubicBezTo>
                    <a:pt x="549" y="488"/>
                    <a:pt x="639" y="446"/>
                    <a:pt x="723" y="353"/>
                  </a:cubicBezTo>
                  <a:cubicBezTo>
                    <a:pt x="792" y="361"/>
                    <a:pt x="758" y="341"/>
                    <a:pt x="809" y="306"/>
                  </a:cubicBezTo>
                  <a:cubicBezTo>
                    <a:pt x="821" y="270"/>
                    <a:pt x="829" y="220"/>
                    <a:pt x="846" y="186"/>
                  </a:cubicBezTo>
                  <a:cubicBezTo>
                    <a:pt x="878" y="121"/>
                    <a:pt x="853" y="194"/>
                    <a:pt x="874" y="130"/>
                  </a:cubicBezTo>
                  <a:cubicBezTo>
                    <a:pt x="888" y="87"/>
                    <a:pt x="900" y="40"/>
                    <a:pt x="920" y="0"/>
                  </a:cubicBezTo>
                  <a:lnTo>
                    <a:pt x="2162" y="9"/>
                  </a:lnTo>
                  <a:lnTo>
                    <a:pt x="2144" y="1421"/>
                  </a:lnTo>
                  <a:lnTo>
                    <a:pt x="19" y="1421"/>
                  </a:lnTo>
                  <a:close/>
                </a:path>
              </a:pathLst>
            </a:custGeom>
            <a:solidFill>
              <a:schemeClr val="bg2"/>
            </a:solidFill>
            <a:ln w="9525">
              <a:solidFill>
                <a:schemeClr val="tx1"/>
              </a:solidFill>
              <a:round/>
              <a:headEnd/>
              <a:tailEnd/>
            </a:ln>
          </p:spPr>
          <p:txBody>
            <a:bodyPr/>
            <a:lstStyle/>
            <a:p>
              <a:endParaRPr lang="en-US"/>
            </a:p>
          </p:txBody>
        </p:sp>
      </p:grpSp>
      <p:pic>
        <p:nvPicPr>
          <p:cNvPr id="57350" name="Picture 29" descr="Plato-raphael W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0"/>
          <p:cNvGrpSpPr>
            <a:grpSpLocks/>
          </p:cNvGrpSpPr>
          <p:nvPr/>
        </p:nvGrpSpPr>
        <p:grpSpPr bwMode="auto">
          <a:xfrm>
            <a:off x="550863" y="1504950"/>
            <a:ext cx="2506662" cy="2127250"/>
            <a:chOff x="550333" y="1505575"/>
            <a:chExt cx="2507121" cy="2126597"/>
          </a:xfrm>
        </p:grpSpPr>
        <p:sp>
          <p:nvSpPr>
            <p:cNvPr id="31" name="Rectangle 30"/>
            <p:cNvSpPr/>
            <p:nvPr/>
          </p:nvSpPr>
          <p:spPr>
            <a:xfrm>
              <a:off x="550333" y="1507163"/>
              <a:ext cx="2507121" cy="2096443"/>
            </a:xfrm>
            <a:prstGeom prst="rect">
              <a:avLst/>
            </a:prstGeom>
            <a:solidFill>
              <a:srgbClr val="FFCC6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7353" name="Group 16"/>
            <p:cNvGrpSpPr>
              <a:grpSpLocks/>
            </p:cNvGrpSpPr>
            <p:nvPr/>
          </p:nvGrpSpPr>
          <p:grpSpPr bwMode="auto">
            <a:xfrm>
              <a:off x="569224" y="1540936"/>
              <a:ext cx="2488230" cy="2091236"/>
              <a:chOff x="2620537" y="2732047"/>
              <a:chExt cx="3824868" cy="3657600"/>
            </a:xfrm>
          </p:grpSpPr>
          <p:sp>
            <p:nvSpPr>
              <p:cNvPr id="39" name="Isosceles Triangle 38"/>
              <p:cNvSpPr/>
              <p:nvPr/>
            </p:nvSpPr>
            <p:spPr>
              <a:xfrm rot="10800000">
                <a:off x="2620786" y="2731265"/>
                <a:ext cx="3824619" cy="3658382"/>
              </a:xfrm>
              <a:prstGeom prst="triangle">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Isosceles Triangle 39"/>
              <p:cNvSpPr>
                <a:spLocks noChangeArrowheads="1"/>
              </p:cNvSpPr>
              <p:nvPr/>
            </p:nvSpPr>
            <p:spPr bwMode="auto">
              <a:xfrm>
                <a:off x="3173422" y="3242339"/>
                <a:ext cx="2719387" cy="2660650"/>
              </a:xfrm>
              <a:prstGeom prst="triangle">
                <a:avLst>
                  <a:gd name="adj" fmla="val 50000"/>
                </a:avLst>
              </a:prstGeom>
              <a:solidFill>
                <a:srgbClr val="333399"/>
              </a:solidFill>
              <a:ln w="9525">
                <a:solidFill>
                  <a:srgbClr val="B6DCDF"/>
                </a:solidFill>
                <a:miter lim="800000"/>
                <a:headEnd/>
                <a:tailEnd/>
              </a:ln>
              <a:effectLst>
                <a:outerShdw dist="23000" dir="5400000" rotWithShape="0">
                  <a:srgbClr val="808080">
                    <a:alpha val="34999"/>
                  </a:srgbClr>
                </a:outerShdw>
              </a:effectLst>
              <a:scene3d>
                <a:camera prst="orthographicFront"/>
                <a:lightRig rig="threePt" dir="t"/>
              </a:scene3d>
              <a:sp3d>
                <a:bevelT w="114300" prst="hardEdge"/>
              </a:sp3d>
            </p:spPr>
            <p:txBody>
              <a:bodyPr anchor="ctr"/>
              <a:lstStyle/>
              <a:p>
                <a:pPr algn="ctr">
                  <a:defRPr/>
                </a:pPr>
                <a:endParaRPr lang="en-US">
                  <a:solidFill>
                    <a:schemeClr val="lt1"/>
                  </a:solidFill>
                  <a:latin typeface="+mn-lt"/>
                  <a:ea typeface="+mn-ea"/>
                  <a:cs typeface="+mn-cs"/>
                </a:endParaRPr>
              </a:p>
            </p:txBody>
          </p:sp>
        </p:grpSp>
        <p:sp>
          <p:nvSpPr>
            <p:cNvPr id="57354" name="TextBox 23"/>
            <p:cNvSpPr txBox="1">
              <a:spLocks noChangeArrowheads="1"/>
            </p:cNvSpPr>
            <p:nvPr/>
          </p:nvSpPr>
          <p:spPr bwMode="auto">
            <a:xfrm>
              <a:off x="1197049" y="1505575"/>
              <a:ext cx="12818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600000"/>
                  </a:solidFill>
                  <a:latin typeface="Verdana" charset="0"/>
                </a:rPr>
                <a:t>Perfection</a:t>
              </a:r>
            </a:p>
          </p:txBody>
        </p:sp>
        <p:sp>
          <p:nvSpPr>
            <p:cNvPr id="34" name="TextBox 33"/>
            <p:cNvSpPr txBox="1">
              <a:spLocks noChangeArrowheads="1"/>
            </p:cNvSpPr>
            <p:nvPr/>
          </p:nvSpPr>
          <p:spPr bwMode="auto">
            <a:xfrm rot="17848354">
              <a:off x="676057" y="2359326"/>
              <a:ext cx="1180737" cy="254047"/>
            </a:xfrm>
            <a:prstGeom prst="rect">
              <a:avLst/>
            </a:prstGeom>
            <a:noFill/>
            <a:ln w="9525">
              <a:noFill/>
              <a:miter lim="800000"/>
              <a:headEnd/>
              <a:tailEnd/>
            </a:ln>
          </p:spPr>
          <p:txBody>
            <a:bodyPr>
              <a:spAutoFit/>
            </a:bodyPr>
            <a:lstStyle/>
            <a:p>
              <a:pPr>
                <a:defRPr/>
              </a:pPr>
              <a:r>
                <a:rPr lang="en-US" sz="1050" b="1" dirty="0">
                  <a:solidFill>
                    <a:srgbClr val="600000"/>
                  </a:solidFill>
                  <a:latin typeface="Verdana" charset="0"/>
                  <a:ea typeface="ＭＳ Ｐゴシック" charset="-128"/>
                  <a:cs typeface="ＭＳ Ｐゴシック" charset="-128"/>
                </a:rPr>
                <a:t>Imperfection</a:t>
              </a:r>
            </a:p>
          </p:txBody>
        </p:sp>
        <p:sp>
          <p:nvSpPr>
            <p:cNvPr id="35" name="TextBox 34"/>
            <p:cNvSpPr txBox="1">
              <a:spLocks noChangeArrowheads="1"/>
            </p:cNvSpPr>
            <p:nvPr/>
          </p:nvSpPr>
          <p:spPr bwMode="auto">
            <a:xfrm rot="3872151">
              <a:off x="1750198" y="2380751"/>
              <a:ext cx="1182324" cy="254047"/>
            </a:xfrm>
            <a:prstGeom prst="rect">
              <a:avLst/>
            </a:prstGeom>
            <a:noFill/>
            <a:ln w="9525">
              <a:noFill/>
              <a:miter lim="800000"/>
              <a:headEnd/>
              <a:tailEnd/>
            </a:ln>
          </p:spPr>
          <p:txBody>
            <a:bodyPr>
              <a:spAutoFit/>
            </a:bodyPr>
            <a:lstStyle/>
            <a:p>
              <a:pPr>
                <a:defRPr/>
              </a:pPr>
              <a:r>
                <a:rPr lang="en-US" sz="1050" b="1" dirty="0">
                  <a:solidFill>
                    <a:srgbClr val="600000"/>
                  </a:solidFill>
                  <a:latin typeface="Verdana" charset="0"/>
                  <a:ea typeface="ＭＳ Ｐゴシック" charset="-128"/>
                  <a:cs typeface="ＭＳ Ｐゴシック" charset="-128"/>
                </a:rPr>
                <a:t>Imperfection</a:t>
              </a:r>
            </a:p>
          </p:txBody>
        </p:sp>
        <p:sp>
          <p:nvSpPr>
            <p:cNvPr id="36" name="Rectangle 35"/>
            <p:cNvSpPr/>
            <p:nvPr/>
          </p:nvSpPr>
          <p:spPr>
            <a:xfrm>
              <a:off x="866303" y="1761085"/>
              <a:ext cx="1887884" cy="49197"/>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Up-Down Arrow 36"/>
            <p:cNvSpPr/>
            <p:nvPr/>
          </p:nvSpPr>
          <p:spPr>
            <a:xfrm>
              <a:off x="2889148" y="1632536"/>
              <a:ext cx="119085" cy="296772"/>
            </a:xfrm>
            <a:prstGeom prst="upDownArrow">
              <a:avLst/>
            </a:prstGeom>
            <a:solidFill>
              <a:srgbClr val="FF0000"/>
            </a:solidFill>
            <a:ln>
              <a:solidFill>
                <a:srgbClr val="3366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Up-Down Arrow 37"/>
            <p:cNvSpPr/>
            <p:nvPr/>
          </p:nvSpPr>
          <p:spPr>
            <a:xfrm>
              <a:off x="617020" y="1649994"/>
              <a:ext cx="117497" cy="296771"/>
            </a:xfrm>
            <a:prstGeom prst="upDownArrow">
              <a:avLst/>
            </a:prstGeom>
            <a:solidFill>
              <a:srgbClr val="FF0000"/>
            </a:solidFill>
            <a:ln>
              <a:solidFill>
                <a:srgbClr val="3366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par>
                          <p:cTn id="13" fill="hold" nodeType="afterGroup">
                            <p:stCondLst>
                              <p:cond delay="0"/>
                            </p:stCondLst>
                            <p:childTnLst>
                              <p:par>
                                <p:cTn id="14" presetID="9" presetClass="exit" presetSubtype="0" fill="hold" nodeType="afterEffect">
                                  <p:stCondLst>
                                    <p:cond delay="1000"/>
                                  </p:stCondLst>
                                  <p:childTnLst>
                                    <p:animEffect transition="out" filter="dissolv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100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par>
                          <p:cTn id="34" fill="hold" nodeType="afterGroup">
                            <p:stCondLst>
                              <p:cond delay="0"/>
                            </p:stCondLst>
                            <p:childTnLst>
                              <p:par>
                                <p:cTn id="35" presetID="9" presetClass="exit" presetSubtype="0" fill="hold" nodeType="afterEffect">
                                  <p:stCondLst>
                                    <p:cond delay="1000"/>
                                  </p:stCondLst>
                                  <p:childTnLst>
                                    <p:animEffect transition="out" filter="dissolve">
                                      <p:cBhvr>
                                        <p:cTn id="36" dur="1000"/>
                                        <p:tgtEl>
                                          <p:spTgt spid="3"/>
                                        </p:tgtEl>
                                      </p:cBhvr>
                                    </p:animEffect>
                                    <p:set>
                                      <p:cBhvr>
                                        <p:cTn id="37"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58371" name="Rectangle 2"/>
          <p:cNvSpPr>
            <a:spLocks noGrp="1" noChangeArrowheads="1"/>
          </p:cNvSpPr>
          <p:nvPr>
            <p:ph type="title"/>
          </p:nvPr>
        </p:nvSpPr>
        <p:spPr>
          <a:xfrm>
            <a:off x="0" y="193675"/>
            <a:ext cx="9144000" cy="1143000"/>
          </a:xfrm>
        </p:spPr>
        <p:txBody>
          <a:bodyPr/>
          <a:lstStyle/>
          <a:p>
            <a:pPr eaLnBrk="1" hangingPunct="1"/>
            <a:r>
              <a:rPr lang="en-US" sz="3000" b="1">
                <a:solidFill>
                  <a:srgbClr val="600000"/>
                </a:solidFill>
                <a:latin typeface="Verdana" charset="0"/>
                <a:ea typeface="ＭＳ Ｐゴシック" charset="0"/>
                <a:cs typeface="ＭＳ Ｐゴシック" charset="0"/>
              </a:rPr>
              <a:t>Perfection</a:t>
            </a:r>
          </a:p>
        </p:txBody>
      </p:sp>
      <p:sp>
        <p:nvSpPr>
          <p:cNvPr id="58372" name="Rectangle 2"/>
          <p:cNvSpPr>
            <a:spLocks noGrp="1" noChangeArrowheads="1"/>
          </p:cNvSpPr>
          <p:nvPr>
            <p:ph type="body" idx="1"/>
          </p:nvPr>
        </p:nvSpPr>
        <p:spPr>
          <a:xfrm>
            <a:off x="285750" y="1374775"/>
            <a:ext cx="8229600" cy="4602163"/>
          </a:xfrm>
        </p:spPr>
        <p:txBody>
          <a:bodyPr/>
          <a:lstStyle/>
          <a:p>
            <a:pPr>
              <a:lnSpc>
                <a:spcPct val="110000"/>
              </a:lnSpc>
              <a:buFont typeface="Wingdings" charset="0"/>
              <a:buNone/>
            </a:pPr>
            <a:r>
              <a:rPr lang="en-US" sz="2800">
                <a:latin typeface="Georgia" charset="0"/>
                <a:ea typeface="ＭＳ Ｐゴシック" charset="0"/>
                <a:cs typeface="ＭＳ Ｐゴシック" charset="0"/>
              </a:rPr>
              <a:t>	</a:t>
            </a:r>
            <a:r>
              <a:rPr lang="en-US" sz="2400" i="1">
                <a:latin typeface="Georgia" charset="0"/>
                <a:ea typeface="ＭＳ Ｐゴシック" charset="0"/>
                <a:cs typeface="ＭＳ Ｐゴシック" charset="0"/>
              </a:rPr>
              <a:t>In 325 Constantine summoned the Christian leaders from all over the empire to a council at Nicaea (modern Iznik), on the shores of the Sea of Marmara. These leaders believed in widely differing interpretations of the Scriptures, but Constantine brow-beat them into accepting an official line on such matters as the divinity of Christ, and his equality with God. This was essentially a political move, enabling Constantine to strengthen his hold on the empire by merging the power of the Church with that of the state.</a:t>
            </a:r>
          </a:p>
          <a:p>
            <a:pPr algn="r">
              <a:buFont typeface="Wingdings" charset="0"/>
              <a:buNone/>
            </a:pPr>
            <a:r>
              <a:rPr lang="en-US" sz="2400">
                <a:latin typeface="Georgia" charset="0"/>
                <a:ea typeface="ＭＳ Ｐゴシック" charset="0"/>
                <a:cs typeface="ＭＳ Ｐゴシック" charset="0"/>
              </a:rPr>
              <a:t>	</a:t>
            </a:r>
            <a:r>
              <a:rPr lang="en-US" sz="1400">
                <a:latin typeface="Georgia" charset="0"/>
                <a:ea typeface="ＭＳ Ｐゴシック" charset="0"/>
                <a:cs typeface="ＭＳ Ｐゴシック" charset="0"/>
              </a:rPr>
              <a:t>Strathern, Paul, </a:t>
            </a:r>
            <a:r>
              <a:rPr lang="en-US" sz="1400" i="1">
                <a:latin typeface="Georgia" charset="0"/>
                <a:ea typeface="ＭＳ Ｐゴシック" charset="0"/>
                <a:cs typeface="ＭＳ Ｐゴシック" charset="0"/>
              </a:rPr>
              <a:t>Mendeleyev's Dream</a:t>
            </a:r>
            <a:r>
              <a:rPr lang="en-US" sz="1400">
                <a:latin typeface="Georgia" charset="0"/>
                <a:ea typeface="ＭＳ Ｐゴシック" charset="0"/>
                <a:cs typeface="ＭＳ Ｐゴシック" charset="0"/>
              </a:rPr>
              <a:t>, New York: Berkley Books, 2000, p</a:t>
            </a:r>
            <a:r>
              <a:rPr lang="en-US" sz="1600">
                <a:latin typeface="Georgia" charset="0"/>
                <a:ea typeface="ＭＳ Ｐゴシック" charset="0"/>
                <a:cs typeface="ＭＳ Ｐゴシック" charset="0"/>
              </a:rPr>
              <a:t>.38.</a:t>
            </a:r>
          </a:p>
          <a:p>
            <a:pPr lvl="2"/>
            <a:endParaRPr lang="en-US">
              <a:latin typeface="Georgia" charset="0"/>
              <a:ea typeface="ＭＳ Ｐゴシック" charset="0"/>
            </a:endParaRPr>
          </a:p>
        </p:txBody>
      </p:sp>
      <p:pic>
        <p:nvPicPr>
          <p:cNvPr id="58373" name="Picture 31" descr="Plato-raphael W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59395" name="Rectangle 2"/>
          <p:cNvSpPr>
            <a:spLocks noGrp="1" noChangeArrowheads="1"/>
          </p:cNvSpPr>
          <p:nvPr>
            <p:ph type="title"/>
          </p:nvPr>
        </p:nvSpPr>
        <p:spPr>
          <a:xfrm>
            <a:off x="0" y="193675"/>
            <a:ext cx="9144000" cy="1143000"/>
          </a:xfrm>
        </p:spPr>
        <p:txBody>
          <a:bodyPr/>
          <a:lstStyle/>
          <a:p>
            <a:pPr eaLnBrk="1" hangingPunct="1"/>
            <a:r>
              <a:rPr lang="en-US" sz="3000" b="1">
                <a:solidFill>
                  <a:srgbClr val="600000"/>
                </a:solidFill>
                <a:latin typeface="Verdana" charset="0"/>
                <a:ea typeface="ＭＳ Ｐゴシック" charset="0"/>
                <a:cs typeface="ＭＳ Ｐゴシック" charset="0"/>
              </a:rPr>
              <a:t>Christians Over the Centuries</a:t>
            </a:r>
          </a:p>
        </p:txBody>
      </p:sp>
      <p:sp>
        <p:nvSpPr>
          <p:cNvPr id="59396" name="Rectangle 3"/>
          <p:cNvSpPr>
            <a:spLocks noGrp="1" noChangeArrowheads="1"/>
          </p:cNvSpPr>
          <p:nvPr>
            <p:ph type="body" idx="1"/>
          </p:nvPr>
        </p:nvSpPr>
        <p:spPr>
          <a:xfrm>
            <a:off x="457200" y="1254125"/>
            <a:ext cx="8229600" cy="1220788"/>
          </a:xfrm>
        </p:spPr>
        <p:txBody>
          <a:bodyPr/>
          <a:lstStyle/>
          <a:p>
            <a:pPr algn="ctr">
              <a:buFontTx/>
              <a:buNone/>
            </a:pPr>
            <a:r>
              <a:rPr lang="en-US" sz="2800">
                <a:latin typeface="Georgia" charset="0"/>
                <a:ea typeface="ＭＳ Ｐゴシック" charset="0"/>
                <a:cs typeface="ＭＳ Ｐゴシック" charset="0"/>
              </a:rPr>
              <a:t>God is a trinity.</a:t>
            </a:r>
          </a:p>
          <a:p>
            <a:pPr algn="ctr">
              <a:buFontTx/>
              <a:buNone/>
            </a:pPr>
            <a:r>
              <a:rPr lang="en-US" sz="2800">
                <a:latin typeface="Georgia" charset="0"/>
                <a:ea typeface="ＭＳ Ｐゴシック" charset="0"/>
                <a:cs typeface="ＭＳ Ｐゴシック" charset="0"/>
              </a:rPr>
              <a:t>God is without body, parts, or passion.</a:t>
            </a:r>
          </a:p>
          <a:p>
            <a:endParaRPr lang="en-US" sz="2800">
              <a:latin typeface="Georgia" charset="0"/>
              <a:ea typeface="ＭＳ Ｐゴシック" charset="0"/>
              <a:cs typeface="ＭＳ Ｐゴシック" charset="0"/>
            </a:endParaRPr>
          </a:p>
          <a:p>
            <a:endParaRPr lang="en-US" sz="2800">
              <a:latin typeface="Georgia" charset="0"/>
              <a:ea typeface="ＭＳ Ｐゴシック" charset="0"/>
              <a:cs typeface="ＭＳ Ｐゴシック" charset="0"/>
            </a:endParaRPr>
          </a:p>
        </p:txBody>
      </p:sp>
      <p:pic>
        <p:nvPicPr>
          <p:cNvPr id="593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313" y="2559050"/>
            <a:ext cx="33972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8"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60419" name="Rectangle 2"/>
          <p:cNvSpPr>
            <a:spLocks noGrp="1" noChangeArrowheads="1"/>
          </p:cNvSpPr>
          <p:nvPr>
            <p:ph type="title"/>
          </p:nvPr>
        </p:nvSpPr>
        <p:spPr>
          <a:xfrm>
            <a:off x="0" y="193675"/>
            <a:ext cx="9144000" cy="1143000"/>
          </a:xfrm>
        </p:spPr>
        <p:txBody>
          <a:bodyPr/>
          <a:lstStyle/>
          <a:p>
            <a:pPr eaLnBrk="1" hangingPunct="1"/>
            <a:r>
              <a:rPr lang="en-US" sz="3000" b="1">
                <a:solidFill>
                  <a:srgbClr val="600000"/>
                </a:solidFill>
                <a:latin typeface="Verdana" charset="0"/>
                <a:ea typeface="ＭＳ Ｐゴシック" charset="0"/>
                <a:cs typeface="ＭＳ Ｐゴシック" charset="0"/>
              </a:rPr>
              <a:t>Does God Have a Body?</a:t>
            </a:r>
          </a:p>
        </p:txBody>
      </p:sp>
      <p:sp>
        <p:nvSpPr>
          <p:cNvPr id="60420" name="Content Placeholder 2"/>
          <p:cNvSpPr>
            <a:spLocks noGrp="1"/>
          </p:cNvSpPr>
          <p:nvPr>
            <p:ph idx="1"/>
          </p:nvPr>
        </p:nvSpPr>
        <p:spPr>
          <a:xfrm>
            <a:off x="4248150" y="2279650"/>
            <a:ext cx="4203700" cy="2314575"/>
          </a:xfrm>
        </p:spPr>
        <p:txBody>
          <a:bodyPr/>
          <a:lstStyle/>
          <a:p>
            <a:pPr marL="0" indent="0">
              <a:buFontTx/>
              <a:buNone/>
            </a:pPr>
            <a:r>
              <a:rPr lang="en-US" sz="2800" i="1">
                <a:latin typeface="Georgia" charset="0"/>
                <a:ea typeface="ＭＳ Ｐゴシック" charset="0"/>
                <a:cs typeface="ＭＳ Ｐゴシック" charset="0"/>
              </a:rPr>
              <a:t>What soul ever perished from believing that God the Father really has a beard?</a:t>
            </a:r>
          </a:p>
          <a:p>
            <a:pPr lvl="2" algn="r">
              <a:buFontTx/>
              <a:buNone/>
            </a:pPr>
            <a:r>
              <a:rPr lang="en-US" sz="1600">
                <a:latin typeface="Georgia" charset="0"/>
                <a:ea typeface="ＭＳ Ｐゴシック" charset="0"/>
              </a:rPr>
              <a:t>C.S. Lewis, </a:t>
            </a:r>
            <a:r>
              <a:rPr lang="en-US" sz="1600" i="1">
                <a:latin typeface="Georgia" charset="0"/>
                <a:ea typeface="ＭＳ Ｐゴシック" charset="0"/>
              </a:rPr>
              <a:t>Letters to Malcolm</a:t>
            </a:r>
            <a:endParaRPr lang="en-US" sz="1600">
              <a:latin typeface="Georgia" charset="0"/>
              <a:ea typeface="ＭＳ Ｐゴシック" charset="0"/>
            </a:endParaRPr>
          </a:p>
        </p:txBody>
      </p:sp>
      <p:pic>
        <p:nvPicPr>
          <p:cNvPr id="111618" name="Picture 2"/>
          <p:cNvPicPr>
            <a:picLocks noChangeAspect="1" noChangeArrowheads="1"/>
          </p:cNvPicPr>
          <p:nvPr/>
        </p:nvPicPr>
        <p:blipFill>
          <a:blip r:embed="rId2"/>
          <a:srcRect/>
          <a:stretch>
            <a:fillRect/>
          </a:stretch>
        </p:blipFill>
        <p:spPr bwMode="auto">
          <a:xfrm>
            <a:off x="647700" y="1862138"/>
            <a:ext cx="3363913" cy="3321050"/>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60422" name="Picture 10"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61443" name="Rectangle 2"/>
          <p:cNvSpPr>
            <a:spLocks noGrp="1" noChangeArrowheads="1"/>
          </p:cNvSpPr>
          <p:nvPr>
            <p:ph type="title"/>
          </p:nvPr>
        </p:nvSpPr>
        <p:spPr>
          <a:xfrm>
            <a:off x="0" y="193675"/>
            <a:ext cx="9144000" cy="1143000"/>
          </a:xfrm>
        </p:spPr>
        <p:txBody>
          <a:bodyPr/>
          <a:lstStyle/>
          <a:p>
            <a:pPr eaLnBrk="1" hangingPunct="1"/>
            <a:r>
              <a:rPr lang="en-US" sz="3000" b="1">
                <a:solidFill>
                  <a:srgbClr val="600000"/>
                </a:solidFill>
                <a:latin typeface="Verdana" charset="0"/>
                <a:ea typeface="ＭＳ Ｐゴシック" charset="0"/>
                <a:cs typeface="ＭＳ Ｐゴシック" charset="0"/>
              </a:rPr>
              <a:t>Some Modern Christians</a:t>
            </a:r>
          </a:p>
        </p:txBody>
      </p:sp>
      <p:sp>
        <p:nvSpPr>
          <p:cNvPr id="8" name="Rectangle 3"/>
          <p:cNvSpPr>
            <a:spLocks noGrp="1" noChangeArrowheads="1"/>
          </p:cNvSpPr>
          <p:nvPr>
            <p:ph type="body" idx="1"/>
          </p:nvPr>
        </p:nvSpPr>
        <p:spPr>
          <a:xfrm>
            <a:off x="2847975" y="1365250"/>
            <a:ext cx="5838825" cy="1389063"/>
          </a:xfrm>
        </p:spPr>
        <p:txBody>
          <a:bodyPr/>
          <a:lstStyle/>
          <a:p>
            <a:r>
              <a:rPr lang="en-US" sz="2400" i="1">
                <a:latin typeface="Georgia" charset="0"/>
                <a:ea typeface="ＭＳ Ｐゴシック" charset="0"/>
                <a:cs typeface="ＭＳ Ｐゴシック" charset="0"/>
              </a:rPr>
              <a:t>The God Who Risks</a:t>
            </a:r>
            <a:r>
              <a:rPr lang="en-US" sz="2400">
                <a:latin typeface="Georgia" charset="0"/>
                <a:ea typeface="ＭＳ Ｐゴシック" charset="0"/>
                <a:cs typeface="ＭＳ Ｐゴシック" charset="0"/>
              </a:rPr>
              <a:t>, Sanders</a:t>
            </a:r>
            <a:r>
              <a:rPr lang="en-US" sz="2400" i="1">
                <a:latin typeface="Georgia" charset="0"/>
                <a:ea typeface="ＭＳ Ｐゴシック" charset="0"/>
                <a:cs typeface="ＭＳ Ｐゴシック" charset="0"/>
              </a:rPr>
              <a:t> </a:t>
            </a:r>
          </a:p>
          <a:p>
            <a:r>
              <a:rPr lang="en-US" sz="2400" i="1">
                <a:latin typeface="Georgia" charset="0"/>
                <a:ea typeface="ＭＳ Ｐゴシック" charset="0"/>
                <a:cs typeface="ＭＳ Ｐゴシック" charset="0"/>
              </a:rPr>
              <a:t>The Openness of God</a:t>
            </a:r>
            <a:r>
              <a:rPr lang="en-US" sz="2400">
                <a:latin typeface="Georgia" charset="0"/>
                <a:ea typeface="ＭＳ Ｐゴシック" charset="0"/>
                <a:cs typeface="ＭＳ Ｐゴシック" charset="0"/>
              </a:rPr>
              <a:t>, Pinnock, et al</a:t>
            </a:r>
          </a:p>
          <a:p>
            <a:r>
              <a:rPr lang="en-US" sz="2400" i="1">
                <a:latin typeface="Georgia" charset="0"/>
                <a:ea typeface="ＭＳ Ｐゴシック" charset="0"/>
                <a:cs typeface="ＭＳ Ｐゴシック" charset="0"/>
              </a:rPr>
              <a:t>BYU Studies</a:t>
            </a:r>
            <a:r>
              <a:rPr lang="en-US" sz="2400">
                <a:latin typeface="Georgia" charset="0"/>
                <a:ea typeface="ＭＳ Ｐゴシック" charset="0"/>
                <a:cs typeface="ＭＳ Ｐゴシック" charset="0"/>
              </a:rPr>
              <a:t>, Number 48, No. 2, 2009</a:t>
            </a:r>
          </a:p>
          <a:p>
            <a:endParaRPr lang="en-US" sz="1200">
              <a:latin typeface="Georgia" charset="0"/>
              <a:ea typeface="ＭＳ Ｐゴシック" charset="0"/>
              <a:cs typeface="ＭＳ Ｐゴシック" charset="0"/>
            </a:endParaRPr>
          </a:p>
        </p:txBody>
      </p:sp>
      <p:pic>
        <p:nvPicPr>
          <p:cNvPr id="112644" name="Picture 4"/>
          <p:cNvPicPr>
            <a:picLocks noChangeAspect="1" noChangeArrowheads="1"/>
          </p:cNvPicPr>
          <p:nvPr/>
        </p:nvPicPr>
        <p:blipFill>
          <a:blip r:embed="rId2"/>
          <a:srcRect l="17999" t="13200" r="24699"/>
          <a:stretch>
            <a:fillRect/>
          </a:stretch>
        </p:blipFill>
        <p:spPr bwMode="auto">
          <a:xfrm>
            <a:off x="528638" y="1338263"/>
            <a:ext cx="1289050" cy="1951037"/>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12643" name="Picture 3"/>
          <p:cNvPicPr>
            <a:picLocks noChangeAspect="1" noChangeArrowheads="1"/>
          </p:cNvPicPr>
          <p:nvPr/>
        </p:nvPicPr>
        <p:blipFill>
          <a:blip r:embed="rId3"/>
          <a:srcRect l="20250" t="13600" r="27863"/>
          <a:stretch>
            <a:fillRect/>
          </a:stretch>
        </p:blipFill>
        <p:spPr bwMode="auto">
          <a:xfrm>
            <a:off x="1371600" y="2581275"/>
            <a:ext cx="1216025" cy="1912938"/>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12" name="Rectangle 11"/>
          <p:cNvSpPr/>
          <p:nvPr/>
        </p:nvSpPr>
        <p:spPr>
          <a:xfrm>
            <a:off x="1751013" y="1360488"/>
            <a:ext cx="77787" cy="22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642" name="Picture 2"/>
          <p:cNvPicPr>
            <a:picLocks noChangeAspect="1" noChangeArrowheads="1"/>
          </p:cNvPicPr>
          <p:nvPr/>
        </p:nvPicPr>
        <p:blipFill>
          <a:blip r:embed="rId4"/>
          <a:srcRect/>
          <a:stretch>
            <a:fillRect/>
          </a:stretch>
        </p:blipFill>
        <p:spPr bwMode="auto">
          <a:xfrm>
            <a:off x="831850" y="4297363"/>
            <a:ext cx="1014413" cy="1176337"/>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88073" name="TextBox 13"/>
          <p:cNvSpPr txBox="1">
            <a:spLocks noChangeArrowheads="1"/>
          </p:cNvSpPr>
          <p:nvPr/>
        </p:nvSpPr>
        <p:spPr bwMode="auto">
          <a:xfrm>
            <a:off x="3178175" y="2854325"/>
            <a:ext cx="498475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i="1">
                <a:latin typeface="Georgia" charset="0"/>
              </a:rPr>
              <a:t>Who God is does not change, but what God experiences does change. So, too, God is not impassible [without emotions], as the tradition has mostly insisted.</a:t>
            </a:r>
            <a:endParaRPr lang="en-US" sz="2600">
              <a:latin typeface="Georgia" charset="0"/>
            </a:endParaRPr>
          </a:p>
          <a:p>
            <a:pPr eaLnBrk="1" hangingPunct="1"/>
            <a:endParaRPr lang="en-US" sz="1800"/>
          </a:p>
        </p:txBody>
      </p:sp>
      <p:pic>
        <p:nvPicPr>
          <p:cNvPr id="61450" name="Picture 14" descr="Plato-raphael W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807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62467" name="Rectangle 2"/>
          <p:cNvSpPr>
            <a:spLocks noGrp="1" noChangeArrowheads="1"/>
          </p:cNvSpPr>
          <p:nvPr>
            <p:ph type="title"/>
          </p:nvPr>
        </p:nvSpPr>
        <p:spPr>
          <a:xfrm>
            <a:off x="0" y="193675"/>
            <a:ext cx="9144000" cy="1143000"/>
          </a:xfrm>
        </p:spPr>
        <p:txBody>
          <a:bodyPr/>
          <a:lstStyle/>
          <a:p>
            <a:pPr eaLnBrk="1" hangingPunct="1"/>
            <a:r>
              <a:rPr lang="en-US" sz="3000" b="1">
                <a:solidFill>
                  <a:srgbClr val="600000"/>
                </a:solidFill>
                <a:latin typeface="Verdana" charset="0"/>
                <a:ea typeface="ＭＳ Ｐゴシック" charset="0"/>
                <a:cs typeface="ＭＳ Ｐゴシック" charset="0"/>
              </a:rPr>
              <a:t>Some Modern Christians</a:t>
            </a:r>
          </a:p>
        </p:txBody>
      </p:sp>
      <p:sp>
        <p:nvSpPr>
          <p:cNvPr id="8" name="Rectangle 3"/>
          <p:cNvSpPr>
            <a:spLocks noGrp="1" noChangeArrowheads="1"/>
          </p:cNvSpPr>
          <p:nvPr>
            <p:ph type="body" idx="1"/>
          </p:nvPr>
        </p:nvSpPr>
        <p:spPr>
          <a:xfrm>
            <a:off x="2847975" y="1365250"/>
            <a:ext cx="5838825" cy="1901825"/>
          </a:xfrm>
        </p:spPr>
        <p:txBody>
          <a:bodyPr/>
          <a:lstStyle/>
          <a:p>
            <a:r>
              <a:rPr lang="en-US" sz="2400" i="1">
                <a:solidFill>
                  <a:srgbClr val="606060"/>
                </a:solidFill>
                <a:latin typeface="Georgia" charset="0"/>
                <a:ea typeface="ＭＳ Ｐゴシック" charset="0"/>
                <a:cs typeface="ＭＳ Ｐゴシック" charset="0"/>
              </a:rPr>
              <a:t>The God Who Risks</a:t>
            </a:r>
            <a:r>
              <a:rPr lang="en-US" sz="2400">
                <a:solidFill>
                  <a:srgbClr val="606060"/>
                </a:solidFill>
                <a:latin typeface="Georgia" charset="0"/>
                <a:ea typeface="ＭＳ Ｐゴシック" charset="0"/>
                <a:cs typeface="ＭＳ Ｐゴシック" charset="0"/>
              </a:rPr>
              <a:t>, Sanders</a:t>
            </a:r>
            <a:r>
              <a:rPr lang="en-US" sz="2400" i="1">
                <a:solidFill>
                  <a:srgbClr val="606060"/>
                </a:solidFill>
                <a:latin typeface="Georgia" charset="0"/>
                <a:ea typeface="ＭＳ Ｐゴシック" charset="0"/>
                <a:cs typeface="ＭＳ Ｐゴシック" charset="0"/>
              </a:rPr>
              <a:t> </a:t>
            </a:r>
          </a:p>
          <a:p>
            <a:r>
              <a:rPr lang="en-US" sz="2400" i="1">
                <a:solidFill>
                  <a:srgbClr val="606060"/>
                </a:solidFill>
                <a:latin typeface="Georgia" charset="0"/>
                <a:ea typeface="ＭＳ Ｐゴシック" charset="0"/>
                <a:cs typeface="ＭＳ Ｐゴシック" charset="0"/>
              </a:rPr>
              <a:t>The Openness of God</a:t>
            </a:r>
            <a:r>
              <a:rPr lang="en-US" sz="2400">
                <a:solidFill>
                  <a:srgbClr val="606060"/>
                </a:solidFill>
                <a:latin typeface="Georgia" charset="0"/>
                <a:ea typeface="ＭＳ Ｐゴシック" charset="0"/>
                <a:cs typeface="ＭＳ Ｐゴシック" charset="0"/>
              </a:rPr>
              <a:t>, Pinnock, et al</a:t>
            </a:r>
          </a:p>
          <a:p>
            <a:r>
              <a:rPr lang="en-US" sz="2400" i="1">
                <a:solidFill>
                  <a:srgbClr val="606060"/>
                </a:solidFill>
                <a:latin typeface="Georgia" charset="0"/>
                <a:ea typeface="ＭＳ Ｐゴシック" charset="0"/>
                <a:cs typeface="ＭＳ Ｐゴシック" charset="0"/>
              </a:rPr>
              <a:t>BYU Studies</a:t>
            </a:r>
            <a:r>
              <a:rPr lang="en-US" sz="2400">
                <a:solidFill>
                  <a:srgbClr val="606060"/>
                </a:solidFill>
                <a:latin typeface="Georgia" charset="0"/>
                <a:ea typeface="ＭＳ Ｐゴシック" charset="0"/>
                <a:cs typeface="ＭＳ Ｐゴシック" charset="0"/>
              </a:rPr>
              <a:t>, Number 48, No. 2, 2009</a:t>
            </a:r>
          </a:p>
          <a:p>
            <a:pPr>
              <a:buFontTx/>
              <a:buNone/>
            </a:pPr>
            <a:endParaRPr lang="en-US" sz="1200">
              <a:latin typeface="Georgia" charset="0"/>
              <a:ea typeface="ＭＳ Ｐゴシック" charset="0"/>
              <a:cs typeface="ＭＳ Ｐゴシック" charset="0"/>
            </a:endParaRPr>
          </a:p>
        </p:txBody>
      </p:sp>
      <p:pic>
        <p:nvPicPr>
          <p:cNvPr id="112644" name="Picture 4"/>
          <p:cNvPicPr>
            <a:picLocks noChangeAspect="1" noChangeArrowheads="1"/>
          </p:cNvPicPr>
          <p:nvPr/>
        </p:nvPicPr>
        <p:blipFill>
          <a:blip r:embed="rId2"/>
          <a:srcRect l="17999" t="13200" r="24699"/>
          <a:stretch>
            <a:fillRect/>
          </a:stretch>
        </p:blipFill>
        <p:spPr bwMode="auto">
          <a:xfrm>
            <a:off x="528638" y="1338263"/>
            <a:ext cx="1289050" cy="1951037"/>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12643" name="Picture 3"/>
          <p:cNvPicPr>
            <a:picLocks noChangeAspect="1" noChangeArrowheads="1"/>
          </p:cNvPicPr>
          <p:nvPr/>
        </p:nvPicPr>
        <p:blipFill>
          <a:blip r:embed="rId3"/>
          <a:srcRect l="20250" t="13600" r="27863"/>
          <a:stretch>
            <a:fillRect/>
          </a:stretch>
        </p:blipFill>
        <p:spPr bwMode="auto">
          <a:xfrm>
            <a:off x="1371600" y="2581275"/>
            <a:ext cx="1216025" cy="1912938"/>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12" name="Rectangle 11"/>
          <p:cNvSpPr/>
          <p:nvPr/>
        </p:nvSpPr>
        <p:spPr>
          <a:xfrm>
            <a:off x="1751013" y="1360488"/>
            <a:ext cx="77787" cy="22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642" name="Picture 2"/>
          <p:cNvPicPr>
            <a:picLocks noChangeAspect="1" noChangeArrowheads="1"/>
          </p:cNvPicPr>
          <p:nvPr/>
        </p:nvPicPr>
        <p:blipFill>
          <a:blip r:embed="rId4"/>
          <a:srcRect/>
          <a:stretch>
            <a:fillRect/>
          </a:stretch>
        </p:blipFill>
        <p:spPr bwMode="auto">
          <a:xfrm>
            <a:off x="831850" y="4297363"/>
            <a:ext cx="1014413" cy="1176337"/>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90121" name="Rectangle 9"/>
          <p:cNvSpPr>
            <a:spLocks noChangeArrowheads="1"/>
          </p:cNvSpPr>
          <p:nvPr/>
        </p:nvSpPr>
        <p:spPr bwMode="auto">
          <a:xfrm>
            <a:off x="3211513" y="2814638"/>
            <a:ext cx="5475287"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charset="0"/>
              <a:buNone/>
            </a:pPr>
            <a:r>
              <a:rPr lang="en-US" sz="2600" i="1">
                <a:latin typeface="Georgia" charset="0"/>
              </a:rPr>
              <a:t>Maybe corporeality is a funny idea to many Christians and not one that we can easily entertain, but why rule it out when it has scriptural backing?</a:t>
            </a:r>
            <a:endParaRPr lang="en-US" sz="2600">
              <a:latin typeface="Georgia" charset="0"/>
            </a:endParaRPr>
          </a:p>
          <a:p>
            <a:pPr>
              <a:buFont typeface="Wingdings" charset="0"/>
              <a:buNone/>
            </a:pPr>
            <a:endParaRPr lang="en-US" sz="1000">
              <a:latin typeface="Georgia" charset="0"/>
            </a:endParaRPr>
          </a:p>
          <a:p>
            <a:pPr>
              <a:buFont typeface="Wingdings" charset="0"/>
              <a:buNone/>
            </a:pPr>
            <a:r>
              <a:rPr lang="en-US" sz="2600" i="1">
                <a:latin typeface="Georgia" charset="0"/>
              </a:rPr>
              <a:t>Latter-day Saints are entitled to a bit of </a:t>
            </a:r>
            <a:r>
              <a:rPr lang="ja-JP" altLang="en-US" sz="2600" i="1">
                <a:latin typeface="Georgia" charset="0"/>
              </a:rPr>
              <a:t>‘</a:t>
            </a:r>
            <a:r>
              <a:rPr lang="en-US" sz="2600" i="1">
                <a:latin typeface="Georgia" charset="0"/>
              </a:rPr>
              <a:t>we told you so</a:t>
            </a:r>
            <a:r>
              <a:rPr lang="ja-JP" altLang="en-US" sz="2600" i="1">
                <a:latin typeface="Georgia" charset="0"/>
              </a:rPr>
              <a:t>’</a:t>
            </a:r>
            <a:r>
              <a:rPr lang="en-US" sz="2600" i="1">
                <a:latin typeface="Georgia" charset="0"/>
              </a:rPr>
              <a:t> to more traditional Christians</a:t>
            </a:r>
            <a:r>
              <a:rPr lang="en-US" sz="2600">
                <a:latin typeface="Georgia" charset="0"/>
              </a:rPr>
              <a:t>.</a:t>
            </a:r>
          </a:p>
        </p:txBody>
      </p:sp>
      <p:pic>
        <p:nvPicPr>
          <p:cNvPr id="62474" name="Picture 10" descr="Plato-raphael W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01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63491" name="Rectangle 2"/>
          <p:cNvSpPr>
            <a:spLocks noGrp="1" noChangeArrowheads="1"/>
          </p:cNvSpPr>
          <p:nvPr>
            <p:ph type="title"/>
          </p:nvPr>
        </p:nvSpPr>
        <p:spPr>
          <a:xfrm>
            <a:off x="0" y="193675"/>
            <a:ext cx="9144000" cy="1143000"/>
          </a:xfrm>
        </p:spPr>
        <p:txBody>
          <a:bodyPr/>
          <a:lstStyle/>
          <a:p>
            <a:pPr eaLnBrk="1" hangingPunct="1"/>
            <a:r>
              <a:rPr lang="en-US" sz="3000" b="1">
                <a:solidFill>
                  <a:srgbClr val="600000"/>
                </a:solidFill>
                <a:latin typeface="Verdana" charset="0"/>
                <a:ea typeface="ＭＳ Ｐゴシック" charset="0"/>
                <a:cs typeface="ＭＳ Ｐゴシック" charset="0"/>
              </a:rPr>
              <a:t>Joseph Smith</a:t>
            </a:r>
          </a:p>
        </p:txBody>
      </p:sp>
      <p:sp>
        <p:nvSpPr>
          <p:cNvPr id="63492" name="AutoShape 3"/>
          <p:cNvSpPr>
            <a:spLocks noGrp="1" noChangeAspect="1" noChangeArrowheads="1"/>
          </p:cNvSpPr>
          <p:nvPr>
            <p:ph type="body" idx="1"/>
          </p:nvPr>
        </p:nvSpPr>
        <p:spPr>
          <a:xfrm>
            <a:off x="3813175" y="1555750"/>
            <a:ext cx="4673600" cy="4700588"/>
          </a:xfrm>
        </p:spPr>
        <p:txBody>
          <a:bodyPr/>
          <a:lstStyle/>
          <a:p>
            <a:pPr>
              <a:buFontTx/>
              <a:buNone/>
            </a:pPr>
            <a:r>
              <a:rPr lang="en-US" sz="2600" dirty="0">
                <a:latin typeface="Georgia" charset="0"/>
                <a:ea typeface="ＭＳ Ｐゴシック" charset="0"/>
                <a:cs typeface="ＭＳ Ｐゴシック" charset="0"/>
              </a:rPr>
              <a:t>God the Father has a body.</a:t>
            </a:r>
          </a:p>
          <a:p>
            <a:pPr>
              <a:buFontTx/>
              <a:buNone/>
            </a:pPr>
            <a:endParaRPr lang="en-US" sz="900" dirty="0">
              <a:latin typeface="Georgia" charset="0"/>
              <a:ea typeface="ＭＳ Ｐゴシック" charset="0"/>
              <a:cs typeface="ＭＳ Ｐゴシック" charset="0"/>
            </a:endParaRPr>
          </a:p>
          <a:p>
            <a:pPr marL="0" lvl="1" indent="0">
              <a:buFontTx/>
              <a:buNone/>
            </a:pPr>
            <a:r>
              <a:rPr lang="en-US" sz="2600" i="1" dirty="0">
                <a:latin typeface="Georgia" charset="0"/>
                <a:ea typeface="ＭＳ Ｐゴシック" charset="0"/>
              </a:rPr>
              <a:t>The Father has a body of flesh and bones as tangible as </a:t>
            </a:r>
            <a:r>
              <a:rPr lang="en-US" sz="2600" i="1" dirty="0" smtClean="0">
                <a:latin typeface="Georgia" charset="0"/>
                <a:ea typeface="ＭＳ Ｐゴシック" charset="0"/>
              </a:rPr>
              <a:t>man</a:t>
            </a:r>
            <a:r>
              <a:rPr lang="en-US" sz="2600" i="1" dirty="0" smtClean="0">
                <a:latin typeface="Georgia" charset="0"/>
                <a:ea typeface="ＭＳ Ｐゴシック" charset="0"/>
              </a:rPr>
              <a:t>’</a:t>
            </a:r>
            <a:r>
              <a:rPr lang="en-US" sz="2600" i="1" dirty="0" smtClean="0">
                <a:latin typeface="Georgia" charset="0"/>
                <a:ea typeface="ＭＳ Ｐゴシック" charset="0"/>
              </a:rPr>
              <a:t>s</a:t>
            </a:r>
            <a:r>
              <a:rPr lang="en-US" sz="2600" i="1" dirty="0">
                <a:latin typeface="Georgia" charset="0"/>
                <a:ea typeface="ＭＳ Ｐゴシック" charset="0"/>
              </a:rPr>
              <a:t>; the Son also; but the Holy Ghost has not a body of flesh and bones, but is a personage of Spirit. Were it not so, the Holy Ghost could not dwell in us.</a:t>
            </a:r>
          </a:p>
          <a:p>
            <a:pPr marL="0" lvl="1" indent="0" algn="r">
              <a:buFontTx/>
              <a:buNone/>
            </a:pPr>
            <a:r>
              <a:rPr lang="en-US" sz="1800" dirty="0">
                <a:latin typeface="Georgia" charset="0"/>
                <a:ea typeface="ＭＳ Ｐゴシック" charset="0"/>
              </a:rPr>
              <a:t>D&amp;C 130:22    </a:t>
            </a:r>
          </a:p>
          <a:p>
            <a:pPr marL="0" lvl="1" indent="0">
              <a:buFontTx/>
              <a:buNone/>
            </a:pPr>
            <a:endParaRPr lang="en-US" dirty="0">
              <a:latin typeface="Georgia" charset="0"/>
              <a:ea typeface="ＭＳ Ｐゴシック" charset="0"/>
            </a:endParaRPr>
          </a:p>
        </p:txBody>
      </p:sp>
      <p:pic>
        <p:nvPicPr>
          <p:cNvPr id="14" name="Picture 4"/>
          <p:cNvPicPr>
            <a:picLocks noChangeAspect="1" noChangeArrowheads="1"/>
          </p:cNvPicPr>
          <p:nvPr/>
        </p:nvPicPr>
        <p:blipFill>
          <a:blip r:embed="rId2"/>
          <a:srcRect r="1482" b="1237"/>
          <a:stretch>
            <a:fillRect/>
          </a:stretch>
        </p:blipFill>
        <p:spPr bwMode="auto">
          <a:xfrm>
            <a:off x="730250" y="1673225"/>
            <a:ext cx="2614613" cy="3668713"/>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63494" name="Picture 14"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64515" name="Rectangle 2"/>
          <p:cNvSpPr>
            <a:spLocks noGrp="1" noChangeArrowheads="1"/>
          </p:cNvSpPr>
          <p:nvPr>
            <p:ph type="title"/>
          </p:nvPr>
        </p:nvSpPr>
        <p:spPr>
          <a:xfrm>
            <a:off x="0" y="193675"/>
            <a:ext cx="9144000" cy="1143000"/>
          </a:xfrm>
        </p:spPr>
        <p:txBody>
          <a:bodyPr/>
          <a:lstStyle/>
          <a:p>
            <a:pPr eaLnBrk="1" hangingPunct="1"/>
            <a:r>
              <a:rPr lang="en-US" sz="3000" b="1">
                <a:solidFill>
                  <a:srgbClr val="600000"/>
                </a:solidFill>
                <a:latin typeface="Verdana" charset="0"/>
                <a:ea typeface="ＭＳ Ｐゴシック" charset="0"/>
                <a:cs typeface="ＭＳ Ｐゴシック" charset="0"/>
              </a:rPr>
              <a:t>LDS</a:t>
            </a:r>
          </a:p>
        </p:txBody>
      </p:sp>
      <p:sp>
        <p:nvSpPr>
          <p:cNvPr id="64516" name="Content Placeholder 2"/>
          <p:cNvSpPr>
            <a:spLocks noGrp="1"/>
          </p:cNvSpPr>
          <p:nvPr>
            <p:ph idx="1"/>
          </p:nvPr>
        </p:nvSpPr>
        <p:spPr>
          <a:xfrm>
            <a:off x="3868738" y="1411288"/>
            <a:ext cx="4951412" cy="4525962"/>
          </a:xfrm>
        </p:spPr>
        <p:txBody>
          <a:bodyPr/>
          <a:lstStyle/>
          <a:p>
            <a:pPr marL="0">
              <a:buFontTx/>
              <a:buNone/>
            </a:pPr>
            <a:r>
              <a:rPr lang="en-US" sz="2600" dirty="0" smtClean="0">
                <a:latin typeface="Georgia" charset="0"/>
                <a:ea typeface="ＭＳ Ｐゴシック" charset="0"/>
                <a:cs typeface="ＭＳ Ｐゴシック" charset="0"/>
              </a:rPr>
              <a:t>God</a:t>
            </a:r>
            <a:r>
              <a:rPr lang="en-US" sz="2600" dirty="0" smtClean="0">
                <a:latin typeface="Georgia" charset="0"/>
                <a:ea typeface="ＭＳ Ｐゴシック" charset="0"/>
                <a:cs typeface="ＭＳ Ｐゴシック" charset="0"/>
              </a:rPr>
              <a:t>’</a:t>
            </a:r>
            <a:r>
              <a:rPr lang="en-US" sz="2600" dirty="0" smtClean="0">
                <a:latin typeface="Georgia" charset="0"/>
                <a:ea typeface="ＭＳ Ｐゴシック" charset="0"/>
                <a:cs typeface="ＭＳ Ｐゴシック" charset="0"/>
              </a:rPr>
              <a:t>s </a:t>
            </a:r>
            <a:r>
              <a:rPr lang="en-US" sz="2600" dirty="0">
                <a:latin typeface="Georgia" charset="0"/>
                <a:ea typeface="ＭＳ Ｐゴシック" charset="0"/>
                <a:cs typeface="ＭＳ Ｐゴシック" charset="0"/>
              </a:rPr>
              <a:t>body is not like our earthly body.</a:t>
            </a:r>
          </a:p>
          <a:p>
            <a:pPr lvl="1">
              <a:buFont typeface="Arial" charset="0"/>
              <a:buChar char="•"/>
            </a:pPr>
            <a:r>
              <a:rPr lang="en-US" sz="2600" dirty="0">
                <a:latin typeface="Georgia" charset="0"/>
                <a:ea typeface="ＭＳ Ｐゴシック" charset="0"/>
              </a:rPr>
              <a:t>Pass through walls</a:t>
            </a:r>
          </a:p>
          <a:p>
            <a:pPr lvl="1">
              <a:buFont typeface="Arial" charset="0"/>
              <a:buChar char="•"/>
            </a:pPr>
            <a:r>
              <a:rPr lang="en-US" sz="2600" dirty="0">
                <a:latin typeface="Georgia" charset="0"/>
                <a:ea typeface="ＭＳ Ｐゴシック" charset="0"/>
              </a:rPr>
              <a:t>Does not decay</a:t>
            </a:r>
          </a:p>
          <a:p>
            <a:pPr lvl="1"/>
            <a:endParaRPr lang="en-US" sz="800" dirty="0">
              <a:latin typeface="Georgia" charset="0"/>
              <a:ea typeface="ＭＳ Ｐゴシック" charset="0"/>
            </a:endParaRPr>
          </a:p>
          <a:p>
            <a:pPr marL="0">
              <a:buFontTx/>
              <a:buNone/>
            </a:pPr>
            <a:r>
              <a:rPr lang="en-US" sz="2600" dirty="0">
                <a:latin typeface="Georgia" charset="0"/>
                <a:ea typeface="ＭＳ Ｐゴシック" charset="0"/>
                <a:cs typeface="ＭＳ Ｐゴシック" charset="0"/>
              </a:rPr>
              <a:t>Therefore, we should not give others the impression that we believe God has a body like ours.</a:t>
            </a:r>
          </a:p>
          <a:p>
            <a:pPr marL="0">
              <a:buFontTx/>
              <a:buNone/>
            </a:pPr>
            <a:endParaRPr lang="en-US" sz="800" dirty="0">
              <a:latin typeface="Georgia" charset="0"/>
              <a:ea typeface="ＭＳ Ｐゴシック" charset="0"/>
              <a:cs typeface="ＭＳ Ｐゴシック" charset="0"/>
            </a:endParaRPr>
          </a:p>
          <a:p>
            <a:pPr marL="0">
              <a:buFontTx/>
              <a:buNone/>
            </a:pPr>
            <a:r>
              <a:rPr lang="en-US" sz="2600" dirty="0">
                <a:latin typeface="Georgia" charset="0"/>
                <a:ea typeface="ＭＳ Ｐゴシック" charset="0"/>
                <a:cs typeface="ＭＳ Ｐゴシック" charset="0"/>
              </a:rPr>
              <a:t>When stated thusly, the gap between LDS and Open God beliefs narrows significantly.</a:t>
            </a:r>
          </a:p>
        </p:txBody>
      </p:sp>
      <p:pic>
        <p:nvPicPr>
          <p:cNvPr id="9" name="Picture 4"/>
          <p:cNvPicPr>
            <a:picLocks noChangeAspect="1" noChangeArrowheads="1"/>
          </p:cNvPicPr>
          <p:nvPr/>
        </p:nvPicPr>
        <p:blipFill>
          <a:blip r:embed="rId2"/>
          <a:srcRect r="1482" b="1237"/>
          <a:stretch>
            <a:fillRect/>
          </a:stretch>
        </p:blipFill>
        <p:spPr bwMode="auto">
          <a:xfrm>
            <a:off x="730250" y="1673225"/>
            <a:ext cx="2614613" cy="3668713"/>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64518" name="Picture 9"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noChangeArrowheads="1"/>
          </p:cNvPicPr>
          <p:nvPr/>
        </p:nvPicPr>
        <p:blipFill>
          <a:blip r:embed="rId2"/>
          <a:srcRect r="1482" b="1237"/>
          <a:stretch>
            <a:fillRect/>
          </a:stretch>
        </p:blipFill>
        <p:spPr bwMode="auto">
          <a:xfrm>
            <a:off x="730250" y="1673225"/>
            <a:ext cx="2614613" cy="3668713"/>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65540" name="Rectangle 2"/>
          <p:cNvSpPr>
            <a:spLocks noGrp="1" noChangeArrowheads="1"/>
          </p:cNvSpPr>
          <p:nvPr>
            <p:ph type="title"/>
          </p:nvPr>
        </p:nvSpPr>
        <p:spPr>
          <a:xfrm>
            <a:off x="0" y="193675"/>
            <a:ext cx="9144000" cy="1143000"/>
          </a:xfrm>
        </p:spPr>
        <p:txBody>
          <a:bodyPr/>
          <a:lstStyle/>
          <a:p>
            <a:pPr eaLnBrk="1" hangingPunct="1"/>
            <a:r>
              <a:rPr lang="en-US" sz="3000" b="1">
                <a:solidFill>
                  <a:srgbClr val="600000"/>
                </a:solidFill>
                <a:latin typeface="Verdana" charset="0"/>
                <a:ea typeface="ＭＳ Ｐゴシック" charset="0"/>
                <a:cs typeface="ＭＳ Ｐゴシック" charset="0"/>
              </a:rPr>
              <a:t>Joseph Smith</a:t>
            </a:r>
          </a:p>
        </p:txBody>
      </p:sp>
      <p:sp>
        <p:nvSpPr>
          <p:cNvPr id="65541" name="AutoShape 3"/>
          <p:cNvSpPr>
            <a:spLocks noGrp="1" noChangeAspect="1" noChangeArrowheads="1"/>
          </p:cNvSpPr>
          <p:nvPr>
            <p:ph type="body" idx="1"/>
          </p:nvPr>
        </p:nvSpPr>
        <p:spPr>
          <a:xfrm>
            <a:off x="3813175" y="1422400"/>
            <a:ext cx="4951413" cy="4933950"/>
          </a:xfrm>
        </p:spPr>
        <p:txBody>
          <a:bodyPr/>
          <a:lstStyle/>
          <a:p>
            <a:pPr marL="0">
              <a:buFontTx/>
              <a:buNone/>
            </a:pPr>
            <a:r>
              <a:rPr lang="en-US" sz="2600" i="1">
                <a:latin typeface="Georgia" charset="0"/>
                <a:ea typeface="ＭＳ Ｐゴシック" charset="0"/>
                <a:cs typeface="ＭＳ Ｐゴシック" charset="0"/>
              </a:rPr>
              <a:t>If the veil were rent today, and the great God who holds this world in its orbit, and who upholds all worlds and all things by His power, was to make Himself visible—I say, if you were to see Him today, you would see Him like a man in form—like yourselves in all the person, image, and very form as a man</a:t>
            </a:r>
            <a:r>
              <a:rPr lang="en-US" sz="2600">
                <a:latin typeface="Georgia" charset="0"/>
                <a:ea typeface="ＭＳ Ｐゴシック" charset="0"/>
                <a:cs typeface="ＭＳ Ｐゴシック" charset="0"/>
              </a:rPr>
              <a:t>.</a:t>
            </a:r>
          </a:p>
        </p:txBody>
      </p:sp>
      <p:sp>
        <p:nvSpPr>
          <p:cNvPr id="65542" name="TextBox 12"/>
          <p:cNvSpPr txBox="1">
            <a:spLocks noChangeArrowheads="1"/>
          </p:cNvSpPr>
          <p:nvPr/>
        </p:nvSpPr>
        <p:spPr bwMode="auto">
          <a:xfrm>
            <a:off x="5932488" y="6178550"/>
            <a:ext cx="2787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Georgia" charset="0"/>
              </a:rPr>
              <a:t>King Follett discourse (1843)</a:t>
            </a:r>
            <a:endParaRPr lang="en-US" sz="1600"/>
          </a:p>
        </p:txBody>
      </p:sp>
      <p:pic>
        <p:nvPicPr>
          <p:cNvPr id="65543" name="Picture 13"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20483" name="Rectangle 23"/>
          <p:cNvSpPr>
            <a:spLocks noChangeArrowheads="1"/>
          </p:cNvSpPr>
          <p:nvPr/>
        </p:nvSpPr>
        <p:spPr bwMode="auto">
          <a:xfrm>
            <a:off x="0" y="500063"/>
            <a:ext cx="91440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Socrates</a:t>
            </a:r>
          </a:p>
        </p:txBody>
      </p:sp>
      <p:sp>
        <p:nvSpPr>
          <p:cNvPr id="7" name="Text Box 10"/>
          <p:cNvSpPr txBox="1">
            <a:spLocks noChangeArrowheads="1"/>
          </p:cNvSpPr>
          <p:nvPr/>
        </p:nvSpPr>
        <p:spPr bwMode="auto">
          <a:xfrm>
            <a:off x="2994025" y="2081213"/>
            <a:ext cx="56610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dirty="0">
                <a:solidFill>
                  <a:srgbClr val="600000"/>
                </a:solidFill>
                <a:latin typeface="Georgia" charset="0"/>
              </a:rPr>
              <a:t>Discussion </a:t>
            </a:r>
          </a:p>
          <a:p>
            <a:pPr algn="ctr" eaLnBrk="1" hangingPunct="1"/>
            <a:endParaRPr lang="en-US" sz="1200" dirty="0">
              <a:solidFill>
                <a:srgbClr val="600000"/>
              </a:solidFill>
              <a:latin typeface="Georgia" charset="0"/>
            </a:endParaRPr>
          </a:p>
          <a:p>
            <a:pPr algn="ctr" eaLnBrk="1" hangingPunct="1"/>
            <a:endParaRPr lang="en-US" sz="1200" dirty="0">
              <a:latin typeface="Georgia" charset="0"/>
            </a:endParaRPr>
          </a:p>
          <a:p>
            <a:pPr algn="ctr" eaLnBrk="1" hangingPunct="1"/>
            <a:r>
              <a:rPr lang="en-US" sz="2800" dirty="0">
                <a:solidFill>
                  <a:srgbClr val="008000"/>
                </a:solidFill>
                <a:latin typeface="Georgia" charset="0"/>
              </a:rPr>
              <a:t>Illustration of the Socratic Method</a:t>
            </a:r>
          </a:p>
          <a:p>
            <a:pPr algn="ctr" eaLnBrk="1" hangingPunct="1"/>
            <a:endParaRPr lang="en-US" sz="1400" dirty="0">
              <a:solidFill>
                <a:srgbClr val="0070C0"/>
              </a:solidFill>
              <a:latin typeface="Georgia" charset="0"/>
            </a:endParaRPr>
          </a:p>
          <a:p>
            <a:pPr algn="ctr" eaLnBrk="1" hangingPunct="1"/>
            <a:r>
              <a:rPr lang="en-US" sz="2800" dirty="0">
                <a:solidFill>
                  <a:srgbClr val="0070C0"/>
                </a:solidFill>
                <a:latin typeface="Georgia" charset="0"/>
              </a:rPr>
              <a:t>Would someone volunteer?</a:t>
            </a:r>
          </a:p>
        </p:txBody>
      </p:sp>
      <p:pic>
        <p:nvPicPr>
          <p:cNvPr id="20485" name="Picture 7" descr="socrates BritM.jpg"/>
          <p:cNvPicPr>
            <a:picLocks noChangeAspect="1"/>
          </p:cNvPicPr>
          <p:nvPr/>
        </p:nvPicPr>
        <p:blipFill>
          <a:blip r:embed="rId2">
            <a:extLst>
              <a:ext uri="{28A0092B-C50C-407E-A947-70E740481C1C}">
                <a14:useLocalDpi xmlns:a14="http://schemas.microsoft.com/office/drawing/2010/main" val="0"/>
              </a:ext>
            </a:extLst>
          </a:blip>
          <a:srcRect l="21910" r="15169"/>
          <a:stretch>
            <a:fillRect/>
          </a:stretch>
        </p:blipFill>
        <p:spPr bwMode="auto">
          <a:xfrm>
            <a:off x="814388" y="1889125"/>
            <a:ext cx="2017712"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noChangeArrowheads="1"/>
          </p:cNvPicPr>
          <p:nvPr/>
        </p:nvPicPr>
        <p:blipFill>
          <a:blip r:embed="rId2"/>
          <a:srcRect r="1482" b="1237"/>
          <a:stretch>
            <a:fillRect/>
          </a:stretch>
        </p:blipFill>
        <p:spPr bwMode="auto">
          <a:xfrm>
            <a:off x="730250" y="1673225"/>
            <a:ext cx="2614613" cy="3668713"/>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66564" name="Rectangle 2"/>
          <p:cNvSpPr>
            <a:spLocks noGrp="1" noChangeArrowheads="1"/>
          </p:cNvSpPr>
          <p:nvPr>
            <p:ph type="title"/>
          </p:nvPr>
        </p:nvSpPr>
        <p:spPr>
          <a:xfrm>
            <a:off x="0" y="193675"/>
            <a:ext cx="9144000" cy="1143000"/>
          </a:xfrm>
        </p:spPr>
        <p:txBody>
          <a:bodyPr/>
          <a:lstStyle/>
          <a:p>
            <a:pPr eaLnBrk="1" hangingPunct="1"/>
            <a:r>
              <a:rPr lang="en-US" sz="3000" b="1">
                <a:solidFill>
                  <a:srgbClr val="600000"/>
                </a:solidFill>
                <a:latin typeface="Verdana" charset="0"/>
                <a:ea typeface="ＭＳ Ｐゴシック" charset="0"/>
                <a:cs typeface="ＭＳ Ｐゴシック" charset="0"/>
              </a:rPr>
              <a:t>Joseph Smith</a:t>
            </a:r>
          </a:p>
        </p:txBody>
      </p:sp>
      <p:sp>
        <p:nvSpPr>
          <p:cNvPr id="66565" name="AutoShape 3"/>
          <p:cNvSpPr>
            <a:spLocks noGrp="1" noChangeAspect="1" noChangeArrowheads="1"/>
          </p:cNvSpPr>
          <p:nvPr>
            <p:ph type="body" idx="1"/>
          </p:nvPr>
        </p:nvSpPr>
        <p:spPr>
          <a:xfrm>
            <a:off x="3835400" y="1835150"/>
            <a:ext cx="4460875" cy="1978025"/>
          </a:xfrm>
        </p:spPr>
        <p:txBody>
          <a:bodyPr/>
          <a:lstStyle/>
          <a:p>
            <a:pPr marL="0">
              <a:buFontTx/>
              <a:buNone/>
            </a:pPr>
            <a:r>
              <a:rPr lang="en-US" sz="2600" i="1">
                <a:latin typeface="Georgia" charset="0"/>
                <a:ea typeface="ＭＳ Ｐゴシック" charset="0"/>
                <a:cs typeface="ＭＳ Ｐゴシック" charset="0"/>
              </a:rPr>
              <a:t>God Himself was once as we are now, and is an exalted man, and sits enthroned in yonder heavens! That is the great secret. . . .</a:t>
            </a:r>
            <a:endParaRPr lang="en-US" sz="2600">
              <a:latin typeface="Georgia" charset="0"/>
              <a:ea typeface="ＭＳ Ｐゴシック" charset="0"/>
              <a:cs typeface="ＭＳ Ｐゴシック" charset="0"/>
            </a:endParaRPr>
          </a:p>
        </p:txBody>
      </p:sp>
      <p:sp>
        <p:nvSpPr>
          <p:cNvPr id="66566" name="TextBox 12"/>
          <p:cNvSpPr txBox="1">
            <a:spLocks noChangeArrowheads="1"/>
          </p:cNvSpPr>
          <p:nvPr/>
        </p:nvSpPr>
        <p:spPr bwMode="auto">
          <a:xfrm>
            <a:off x="5754688" y="4114800"/>
            <a:ext cx="2787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Georgia" charset="0"/>
              </a:rPr>
              <a:t>King Follett discourse (1843)</a:t>
            </a:r>
            <a:endParaRPr lang="en-US" sz="1600"/>
          </a:p>
        </p:txBody>
      </p:sp>
      <p:pic>
        <p:nvPicPr>
          <p:cNvPr id="66567" name="Picture 7"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67587" name="Rectangle 2"/>
          <p:cNvSpPr>
            <a:spLocks noGrp="1" noChangeArrowheads="1"/>
          </p:cNvSpPr>
          <p:nvPr>
            <p:ph type="title"/>
          </p:nvPr>
        </p:nvSpPr>
        <p:spPr>
          <a:xfrm>
            <a:off x="0" y="193675"/>
            <a:ext cx="9144000" cy="1143000"/>
          </a:xfrm>
        </p:spPr>
        <p:txBody>
          <a:bodyPr/>
          <a:lstStyle/>
          <a:p>
            <a:pPr eaLnBrk="1" hangingPunct="1"/>
            <a:r>
              <a:rPr lang="en-US" sz="3000" b="1">
                <a:solidFill>
                  <a:srgbClr val="600000"/>
                </a:solidFill>
                <a:latin typeface="Verdana" charset="0"/>
                <a:ea typeface="ＭＳ Ｐゴシック" charset="0"/>
                <a:cs typeface="ＭＳ Ｐゴシック" charset="0"/>
              </a:rPr>
              <a:t>Some Modern Christians</a:t>
            </a:r>
          </a:p>
        </p:txBody>
      </p:sp>
      <p:sp>
        <p:nvSpPr>
          <p:cNvPr id="8" name="Rectangle 3"/>
          <p:cNvSpPr>
            <a:spLocks noGrp="1" noChangeArrowheads="1"/>
          </p:cNvSpPr>
          <p:nvPr>
            <p:ph type="body" idx="1"/>
          </p:nvPr>
        </p:nvSpPr>
        <p:spPr>
          <a:xfrm>
            <a:off x="2847975" y="1365250"/>
            <a:ext cx="5838825" cy="1901825"/>
          </a:xfrm>
        </p:spPr>
        <p:txBody>
          <a:bodyPr/>
          <a:lstStyle/>
          <a:p>
            <a:r>
              <a:rPr lang="en-US" sz="2400" i="1">
                <a:solidFill>
                  <a:srgbClr val="606060"/>
                </a:solidFill>
                <a:latin typeface="Georgia" charset="0"/>
                <a:ea typeface="ＭＳ Ｐゴシック" charset="0"/>
                <a:cs typeface="ＭＳ Ｐゴシック" charset="0"/>
              </a:rPr>
              <a:t>The God Who Risks</a:t>
            </a:r>
            <a:r>
              <a:rPr lang="en-US" sz="2400">
                <a:solidFill>
                  <a:srgbClr val="606060"/>
                </a:solidFill>
                <a:latin typeface="Georgia" charset="0"/>
                <a:ea typeface="ＭＳ Ｐゴシック" charset="0"/>
                <a:cs typeface="ＭＳ Ｐゴシック" charset="0"/>
              </a:rPr>
              <a:t>, Sanders</a:t>
            </a:r>
            <a:r>
              <a:rPr lang="en-US" sz="2400" i="1">
                <a:solidFill>
                  <a:srgbClr val="606060"/>
                </a:solidFill>
                <a:latin typeface="Georgia" charset="0"/>
                <a:ea typeface="ＭＳ Ｐゴシック" charset="0"/>
                <a:cs typeface="ＭＳ Ｐゴシック" charset="0"/>
              </a:rPr>
              <a:t> </a:t>
            </a:r>
          </a:p>
          <a:p>
            <a:r>
              <a:rPr lang="en-US" sz="2400" i="1">
                <a:solidFill>
                  <a:srgbClr val="606060"/>
                </a:solidFill>
                <a:latin typeface="Georgia" charset="0"/>
                <a:ea typeface="ＭＳ Ｐゴシック" charset="0"/>
                <a:cs typeface="ＭＳ Ｐゴシック" charset="0"/>
              </a:rPr>
              <a:t>The Openness of God</a:t>
            </a:r>
            <a:r>
              <a:rPr lang="en-US" sz="2400">
                <a:solidFill>
                  <a:srgbClr val="606060"/>
                </a:solidFill>
                <a:latin typeface="Georgia" charset="0"/>
                <a:ea typeface="ＭＳ Ｐゴシック" charset="0"/>
                <a:cs typeface="ＭＳ Ｐゴシック" charset="0"/>
              </a:rPr>
              <a:t>, Pinnock, et al</a:t>
            </a:r>
          </a:p>
          <a:p>
            <a:r>
              <a:rPr lang="en-US" sz="2400" i="1">
                <a:solidFill>
                  <a:srgbClr val="606060"/>
                </a:solidFill>
                <a:latin typeface="Georgia" charset="0"/>
                <a:ea typeface="ＭＳ Ｐゴシック" charset="0"/>
                <a:cs typeface="ＭＳ Ｐゴシック" charset="0"/>
              </a:rPr>
              <a:t>BYU Studies</a:t>
            </a:r>
            <a:r>
              <a:rPr lang="en-US" sz="2400">
                <a:solidFill>
                  <a:srgbClr val="606060"/>
                </a:solidFill>
                <a:latin typeface="Georgia" charset="0"/>
                <a:ea typeface="ＭＳ Ｐゴシック" charset="0"/>
                <a:cs typeface="ＭＳ Ｐゴシック" charset="0"/>
              </a:rPr>
              <a:t>, Number 48, No. 2, 2009</a:t>
            </a:r>
          </a:p>
          <a:p>
            <a:pPr>
              <a:buFontTx/>
              <a:buNone/>
            </a:pPr>
            <a:endParaRPr lang="en-US" sz="1200">
              <a:latin typeface="Georgia" charset="0"/>
              <a:ea typeface="ＭＳ Ｐゴシック" charset="0"/>
              <a:cs typeface="ＭＳ Ｐゴシック" charset="0"/>
            </a:endParaRPr>
          </a:p>
        </p:txBody>
      </p:sp>
      <p:pic>
        <p:nvPicPr>
          <p:cNvPr id="112644" name="Picture 4"/>
          <p:cNvPicPr>
            <a:picLocks noChangeAspect="1" noChangeArrowheads="1"/>
          </p:cNvPicPr>
          <p:nvPr/>
        </p:nvPicPr>
        <p:blipFill>
          <a:blip r:embed="rId2"/>
          <a:srcRect l="17999" t="13200" r="24699"/>
          <a:stretch>
            <a:fillRect/>
          </a:stretch>
        </p:blipFill>
        <p:spPr bwMode="auto">
          <a:xfrm>
            <a:off x="528638" y="1338263"/>
            <a:ext cx="1289050" cy="1951037"/>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12643" name="Picture 3"/>
          <p:cNvPicPr>
            <a:picLocks noChangeAspect="1" noChangeArrowheads="1"/>
          </p:cNvPicPr>
          <p:nvPr/>
        </p:nvPicPr>
        <p:blipFill>
          <a:blip r:embed="rId3"/>
          <a:srcRect l="20250" t="13600" r="27863"/>
          <a:stretch>
            <a:fillRect/>
          </a:stretch>
        </p:blipFill>
        <p:spPr bwMode="auto">
          <a:xfrm>
            <a:off x="1371600" y="2581275"/>
            <a:ext cx="1216025" cy="1912938"/>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12" name="Rectangle 11"/>
          <p:cNvSpPr/>
          <p:nvPr/>
        </p:nvSpPr>
        <p:spPr>
          <a:xfrm>
            <a:off x="1751013" y="1360488"/>
            <a:ext cx="77787" cy="22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642" name="Picture 2"/>
          <p:cNvPicPr>
            <a:picLocks noChangeAspect="1" noChangeArrowheads="1"/>
          </p:cNvPicPr>
          <p:nvPr/>
        </p:nvPicPr>
        <p:blipFill>
          <a:blip r:embed="rId4"/>
          <a:srcRect/>
          <a:stretch>
            <a:fillRect/>
          </a:stretch>
        </p:blipFill>
        <p:spPr bwMode="auto">
          <a:xfrm>
            <a:off x="831850" y="4297363"/>
            <a:ext cx="1014413" cy="1176337"/>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99337" name="TextBox 10"/>
          <p:cNvSpPr txBox="1">
            <a:spLocks noChangeArrowheads="1"/>
          </p:cNvSpPr>
          <p:nvPr/>
        </p:nvSpPr>
        <p:spPr bwMode="auto">
          <a:xfrm>
            <a:off x="3155950" y="2978150"/>
            <a:ext cx="5541963"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a:latin typeface="Georgia" charset="0"/>
              </a:rPr>
              <a:t>We have not felt comfortable saying that humans </a:t>
            </a:r>
            <a:r>
              <a:rPr lang="ja-JP" altLang="en-US" i="1">
                <a:latin typeface="Georgia" charset="0"/>
              </a:rPr>
              <a:t>‘</a:t>
            </a:r>
            <a:r>
              <a:rPr lang="en-US" i="1">
                <a:latin typeface="Georgia" charset="0"/>
              </a:rPr>
              <a:t>become gods,</a:t>
            </a:r>
            <a:r>
              <a:rPr lang="ja-JP" altLang="en-US" i="1">
                <a:latin typeface="Georgia" charset="0"/>
              </a:rPr>
              <a:t>’</a:t>
            </a:r>
            <a:r>
              <a:rPr lang="en-US" i="1">
                <a:latin typeface="Georgia" charset="0"/>
              </a:rPr>
              <a:t> as Latter-day Saints have, even though we know that early Christians did speak of our human destiny in such terms. . . </a:t>
            </a:r>
            <a:endParaRPr lang="en-US">
              <a:latin typeface="Georgia" charset="0"/>
            </a:endParaRPr>
          </a:p>
          <a:p>
            <a:pPr eaLnBrk="1" hangingPunct="1"/>
            <a:endParaRPr lang="en-US" sz="1800"/>
          </a:p>
        </p:txBody>
      </p:sp>
      <p:pic>
        <p:nvPicPr>
          <p:cNvPr id="67594" name="Picture 12" descr="Plato-raphael W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99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933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68611" name="Rectangle 2"/>
          <p:cNvSpPr>
            <a:spLocks noGrp="1" noChangeArrowheads="1"/>
          </p:cNvSpPr>
          <p:nvPr>
            <p:ph type="title"/>
          </p:nvPr>
        </p:nvSpPr>
        <p:spPr>
          <a:xfrm>
            <a:off x="0" y="193675"/>
            <a:ext cx="9144000" cy="1143000"/>
          </a:xfrm>
        </p:spPr>
        <p:txBody>
          <a:bodyPr/>
          <a:lstStyle/>
          <a:p>
            <a:pPr eaLnBrk="1" hangingPunct="1"/>
            <a:r>
              <a:rPr lang="en-US" sz="3000" b="1">
                <a:solidFill>
                  <a:srgbClr val="600000"/>
                </a:solidFill>
                <a:latin typeface="Verdana" charset="0"/>
                <a:ea typeface="ＭＳ Ｐゴシック" charset="0"/>
                <a:cs typeface="ＭＳ Ｐゴシック" charset="0"/>
              </a:rPr>
              <a:t>Some Modern Christians</a:t>
            </a:r>
          </a:p>
        </p:txBody>
      </p:sp>
      <p:sp>
        <p:nvSpPr>
          <p:cNvPr id="8" name="Rectangle 3"/>
          <p:cNvSpPr>
            <a:spLocks noGrp="1" noChangeArrowheads="1"/>
          </p:cNvSpPr>
          <p:nvPr>
            <p:ph type="body" idx="1"/>
          </p:nvPr>
        </p:nvSpPr>
        <p:spPr>
          <a:xfrm>
            <a:off x="2847975" y="1365250"/>
            <a:ext cx="5838825" cy="1901825"/>
          </a:xfrm>
        </p:spPr>
        <p:txBody>
          <a:bodyPr/>
          <a:lstStyle/>
          <a:p>
            <a:r>
              <a:rPr lang="en-US" sz="2400" i="1">
                <a:solidFill>
                  <a:srgbClr val="606060"/>
                </a:solidFill>
                <a:latin typeface="Georgia" charset="0"/>
                <a:ea typeface="ＭＳ Ｐゴシック" charset="0"/>
                <a:cs typeface="ＭＳ Ｐゴシック" charset="0"/>
              </a:rPr>
              <a:t>The God Who Risks</a:t>
            </a:r>
            <a:r>
              <a:rPr lang="en-US" sz="2400">
                <a:solidFill>
                  <a:srgbClr val="606060"/>
                </a:solidFill>
                <a:latin typeface="Georgia" charset="0"/>
                <a:ea typeface="ＭＳ Ｐゴシック" charset="0"/>
                <a:cs typeface="ＭＳ Ｐゴシック" charset="0"/>
              </a:rPr>
              <a:t>, Sanders</a:t>
            </a:r>
            <a:r>
              <a:rPr lang="en-US" sz="2400" i="1">
                <a:solidFill>
                  <a:srgbClr val="606060"/>
                </a:solidFill>
                <a:latin typeface="Georgia" charset="0"/>
                <a:ea typeface="ＭＳ Ｐゴシック" charset="0"/>
                <a:cs typeface="ＭＳ Ｐゴシック" charset="0"/>
              </a:rPr>
              <a:t> </a:t>
            </a:r>
          </a:p>
          <a:p>
            <a:r>
              <a:rPr lang="en-US" sz="2400" i="1">
                <a:solidFill>
                  <a:srgbClr val="606060"/>
                </a:solidFill>
                <a:latin typeface="Georgia" charset="0"/>
                <a:ea typeface="ＭＳ Ｐゴシック" charset="0"/>
                <a:cs typeface="ＭＳ Ｐゴシック" charset="0"/>
              </a:rPr>
              <a:t>The Openness of God</a:t>
            </a:r>
            <a:r>
              <a:rPr lang="en-US" sz="2400">
                <a:solidFill>
                  <a:srgbClr val="606060"/>
                </a:solidFill>
                <a:latin typeface="Georgia" charset="0"/>
                <a:ea typeface="ＭＳ Ｐゴシック" charset="0"/>
                <a:cs typeface="ＭＳ Ｐゴシック" charset="0"/>
              </a:rPr>
              <a:t>, Pinnock, et al</a:t>
            </a:r>
          </a:p>
          <a:p>
            <a:r>
              <a:rPr lang="en-US" sz="2400" i="1">
                <a:solidFill>
                  <a:srgbClr val="606060"/>
                </a:solidFill>
                <a:latin typeface="Georgia" charset="0"/>
                <a:ea typeface="ＭＳ Ｐゴシック" charset="0"/>
                <a:cs typeface="ＭＳ Ｐゴシック" charset="0"/>
              </a:rPr>
              <a:t>BYU Studies</a:t>
            </a:r>
            <a:r>
              <a:rPr lang="en-US" sz="2400">
                <a:solidFill>
                  <a:srgbClr val="606060"/>
                </a:solidFill>
                <a:latin typeface="Georgia" charset="0"/>
                <a:ea typeface="ＭＳ Ｐゴシック" charset="0"/>
                <a:cs typeface="ＭＳ Ｐゴシック" charset="0"/>
              </a:rPr>
              <a:t>, Number 48, No. 2, 2009</a:t>
            </a:r>
          </a:p>
          <a:p>
            <a:pPr>
              <a:buFontTx/>
              <a:buNone/>
            </a:pPr>
            <a:endParaRPr lang="en-US" sz="1200">
              <a:solidFill>
                <a:srgbClr val="606060"/>
              </a:solidFill>
              <a:latin typeface="Georgia" charset="0"/>
              <a:ea typeface="ＭＳ Ｐゴシック" charset="0"/>
              <a:cs typeface="ＭＳ Ｐゴシック" charset="0"/>
            </a:endParaRPr>
          </a:p>
        </p:txBody>
      </p:sp>
      <p:pic>
        <p:nvPicPr>
          <p:cNvPr id="112644" name="Picture 4"/>
          <p:cNvPicPr>
            <a:picLocks noChangeAspect="1" noChangeArrowheads="1"/>
          </p:cNvPicPr>
          <p:nvPr/>
        </p:nvPicPr>
        <p:blipFill>
          <a:blip r:embed="rId2"/>
          <a:srcRect l="17999" t="13200" r="24699"/>
          <a:stretch>
            <a:fillRect/>
          </a:stretch>
        </p:blipFill>
        <p:spPr bwMode="auto">
          <a:xfrm>
            <a:off x="528638" y="1338263"/>
            <a:ext cx="1289050" cy="1951037"/>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112643" name="Picture 3"/>
          <p:cNvPicPr>
            <a:picLocks noChangeAspect="1" noChangeArrowheads="1"/>
          </p:cNvPicPr>
          <p:nvPr/>
        </p:nvPicPr>
        <p:blipFill>
          <a:blip r:embed="rId3"/>
          <a:srcRect l="20250" t="13600" r="27863"/>
          <a:stretch>
            <a:fillRect/>
          </a:stretch>
        </p:blipFill>
        <p:spPr bwMode="auto">
          <a:xfrm>
            <a:off x="1371600" y="2581275"/>
            <a:ext cx="1216025" cy="1912938"/>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12" name="Rectangle 11"/>
          <p:cNvSpPr/>
          <p:nvPr/>
        </p:nvSpPr>
        <p:spPr>
          <a:xfrm>
            <a:off x="1751013" y="1360488"/>
            <a:ext cx="77787" cy="22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642" name="Picture 2"/>
          <p:cNvPicPr>
            <a:picLocks noChangeAspect="1" noChangeArrowheads="1"/>
          </p:cNvPicPr>
          <p:nvPr/>
        </p:nvPicPr>
        <p:blipFill>
          <a:blip r:embed="rId4"/>
          <a:srcRect/>
          <a:stretch>
            <a:fillRect/>
          </a:stretch>
        </p:blipFill>
        <p:spPr bwMode="auto">
          <a:xfrm>
            <a:off x="831850" y="4297363"/>
            <a:ext cx="1014413" cy="1176337"/>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100361" name="TextBox 10"/>
          <p:cNvSpPr txBox="1">
            <a:spLocks noChangeArrowheads="1"/>
          </p:cNvSpPr>
          <p:nvPr/>
        </p:nvSpPr>
        <p:spPr bwMode="auto">
          <a:xfrm>
            <a:off x="3155950" y="2954338"/>
            <a:ext cx="5541963"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a:latin typeface="Georgia" charset="0"/>
              </a:rPr>
              <a:t>Sacred scripture affirms that God is both able and willing to transform us into his likeness. Why then should we call such transformation impossible or even qualify God</a:t>
            </a:r>
            <a:r>
              <a:rPr lang="ja-JP" altLang="en-US" i="1">
                <a:latin typeface="Georgia" charset="0"/>
              </a:rPr>
              <a:t>’</a:t>
            </a:r>
            <a:r>
              <a:rPr lang="en-US" i="1">
                <a:latin typeface="Georgia" charset="0"/>
              </a:rPr>
              <a:t>s promises in ways he does not?</a:t>
            </a:r>
            <a:endParaRPr lang="en-US">
              <a:latin typeface="Georgia" charset="0"/>
            </a:endParaRPr>
          </a:p>
          <a:p>
            <a:pPr eaLnBrk="1" hangingPunct="1"/>
            <a:endParaRPr lang="en-US" sz="1800"/>
          </a:p>
        </p:txBody>
      </p:sp>
      <p:pic>
        <p:nvPicPr>
          <p:cNvPr id="68618" name="Picture 12" descr="Plato-raphael W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100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036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Plato-raphael WM.jpg"/>
          <p:cNvPicPr>
            <a:picLocks noChangeAspect="1"/>
          </p:cNvPicPr>
          <p:nvPr/>
        </p:nvPicPr>
        <p:blipFill>
          <a:blip r:embed="rId2"/>
          <a:srcRect/>
          <a:stretch>
            <a:fillRect/>
          </a:stretch>
        </p:blipFill>
        <p:spPr bwMode="auto">
          <a:xfrm>
            <a:off x="0" y="0"/>
            <a:ext cx="3570288" cy="3802063"/>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69635"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7706" t="6635" r="3574" b="8357"/>
          <a:stretch>
            <a:fillRect/>
          </a:stretch>
        </p:blipFill>
        <p:spPr>
          <a:xfrm>
            <a:off x="3584575" y="0"/>
            <a:ext cx="5559425" cy="3513138"/>
          </a:xfrm>
          <a:noFill/>
        </p:spPr>
      </p:pic>
      <p:pic>
        <p:nvPicPr>
          <p:cNvPr id="15" name="Picture 4"/>
          <p:cNvPicPr>
            <a:picLocks noChangeAspect="1" noChangeArrowheads="1"/>
          </p:cNvPicPr>
          <p:nvPr/>
        </p:nvPicPr>
        <p:blipFill>
          <a:blip r:embed="rId4"/>
          <a:srcRect r="1482" b="1237"/>
          <a:stretch>
            <a:fillRect/>
          </a:stretch>
        </p:blipFill>
        <p:spPr bwMode="auto">
          <a:xfrm>
            <a:off x="0" y="3779838"/>
            <a:ext cx="2193925" cy="3078162"/>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69637" name="Picture 3" descr="450px-Socrates_Louvre WM Attribut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0825" y="3513138"/>
            <a:ext cx="2543175"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2" descr="http://www.ecodesignz.com/Merchant2/graphics/00000001/ED_02SideChair_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3513138"/>
            <a:ext cx="906463"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23" descr="Platone_e_Diogene WM.jpg"/>
          <p:cNvPicPr>
            <a:picLocks noChangeAspect="1"/>
          </p:cNvPicPr>
          <p:nvPr/>
        </p:nvPicPr>
        <p:blipFill>
          <a:blip r:embed="rId7">
            <a:extLst>
              <a:ext uri="{28A0092B-C50C-407E-A947-70E740481C1C}">
                <a14:useLocalDpi xmlns:a14="http://schemas.microsoft.com/office/drawing/2010/main" val="0"/>
              </a:ext>
            </a:extLst>
          </a:blip>
          <a:srcRect t="-3354" r="-3941" b="19894"/>
          <a:stretch>
            <a:fillRect/>
          </a:stretch>
        </p:blipFill>
        <p:spPr bwMode="auto">
          <a:xfrm>
            <a:off x="2190750" y="4440238"/>
            <a:ext cx="461168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40" name="Group 18"/>
          <p:cNvGrpSpPr>
            <a:grpSpLocks/>
          </p:cNvGrpSpPr>
          <p:nvPr/>
        </p:nvGrpSpPr>
        <p:grpSpPr bwMode="auto">
          <a:xfrm>
            <a:off x="2038350" y="2543175"/>
            <a:ext cx="3673475" cy="2286000"/>
            <a:chOff x="1941123" y="2607031"/>
            <a:chExt cx="3935570" cy="2455623"/>
          </a:xfrm>
        </p:grpSpPr>
        <p:sp>
          <p:nvSpPr>
            <p:cNvPr id="17" name="Rectangle 16"/>
            <p:cNvSpPr/>
            <p:nvPr/>
          </p:nvSpPr>
          <p:spPr>
            <a:xfrm>
              <a:off x="1951463" y="2653990"/>
              <a:ext cx="3925230" cy="2408664"/>
            </a:xfrm>
            <a:prstGeom prst="rect">
              <a:avLst/>
            </a:prstGeom>
            <a:solidFill>
              <a:srgbClr val="6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2"/>
            <p:cNvSpPr txBox="1">
              <a:spLocks noChangeArrowheads="1"/>
            </p:cNvSpPr>
            <p:nvPr/>
          </p:nvSpPr>
          <p:spPr bwMode="auto">
            <a:xfrm>
              <a:off x="1941123" y="2607031"/>
              <a:ext cx="3898153" cy="1296023"/>
            </a:xfrm>
            <a:prstGeom prst="rect">
              <a:avLst/>
            </a:prstGeom>
            <a:noFill/>
            <a:ln w="9525">
              <a:noFill/>
              <a:miter lim="800000"/>
              <a:headEnd/>
              <a:tailEnd/>
            </a:ln>
          </p:spPr>
          <p:txBody>
            <a:bodyPr anchor="ctr"/>
            <a:lstStyle/>
            <a:p>
              <a:pPr algn="ctr">
                <a:defRPr/>
              </a:pPr>
              <a:r>
                <a:rPr lang="en-US" sz="3000" b="1" kern="0" dirty="0">
                  <a:solidFill>
                    <a:srgbClr val="E6DC92"/>
                  </a:solidFill>
                  <a:latin typeface="Verdana" charset="0"/>
                  <a:ea typeface="ＭＳ Ｐゴシック" charset="-128"/>
                  <a:cs typeface="ＭＳ Ｐゴシック" charset="-128"/>
                </a:rPr>
                <a:t>Thank You</a:t>
              </a:r>
            </a:p>
          </p:txBody>
        </p:sp>
      </p:grpSp>
      <p:sp>
        <p:nvSpPr>
          <p:cNvPr id="69641" name="TextBox 11"/>
          <p:cNvSpPr txBox="1">
            <a:spLocks noChangeArrowheads="1"/>
          </p:cNvSpPr>
          <p:nvPr/>
        </p:nvSpPr>
        <p:spPr bwMode="auto">
          <a:xfrm>
            <a:off x="2097088" y="3557588"/>
            <a:ext cx="348932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a:solidFill>
                  <a:srgbClr val="F4F0D0"/>
                </a:solidFill>
                <a:latin typeface="Georgia" charset="0"/>
              </a:rPr>
              <a:t>Greek philosophy permeates the world</a:t>
            </a:r>
          </a:p>
          <a:p>
            <a:pPr eaLnBrk="1" hangingPunct="1"/>
            <a:endParaRPr lang="en-US" sz="180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21507"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Socrates</a:t>
            </a:r>
          </a:p>
        </p:txBody>
      </p:sp>
      <p:pic>
        <p:nvPicPr>
          <p:cNvPr id="21508" name="Picture 7" descr="socrates BritM.jpg"/>
          <p:cNvPicPr>
            <a:picLocks noChangeAspect="1"/>
          </p:cNvPicPr>
          <p:nvPr/>
        </p:nvPicPr>
        <p:blipFill>
          <a:blip r:embed="rId2">
            <a:extLst>
              <a:ext uri="{28A0092B-C50C-407E-A947-70E740481C1C}">
                <a14:useLocalDpi xmlns:a14="http://schemas.microsoft.com/office/drawing/2010/main" val="0"/>
              </a:ext>
            </a:extLst>
          </a:blip>
          <a:srcRect l="21910" r="15169"/>
          <a:stretch>
            <a:fillRect/>
          </a:stretch>
        </p:blipFill>
        <p:spPr bwMode="auto">
          <a:xfrm>
            <a:off x="814388" y="1889125"/>
            <a:ext cx="2017712"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body" idx="1"/>
          </p:nvPr>
        </p:nvSpPr>
        <p:spPr>
          <a:xfrm>
            <a:off x="2989263" y="1500188"/>
            <a:ext cx="5653087" cy="4525962"/>
          </a:xfrm>
        </p:spPr>
        <p:txBody>
          <a:bodyPr/>
          <a:lstStyle/>
          <a:p>
            <a:pPr eaLnBrk="1" hangingPunct="1">
              <a:lnSpc>
                <a:spcPct val="90000"/>
              </a:lnSpc>
            </a:pPr>
            <a:r>
              <a:rPr lang="en-US" sz="2800">
                <a:latin typeface="Georgia" charset="0"/>
                <a:ea typeface="ＭＳ Ｐゴシック" charset="0"/>
                <a:cs typeface="ＭＳ Ｐゴシック" charset="0"/>
              </a:rPr>
              <a:t>Knowledge is intuitive and is merely revealed by learning </a:t>
            </a:r>
          </a:p>
          <a:p>
            <a:pPr eaLnBrk="1" hangingPunct="1">
              <a:lnSpc>
                <a:spcPct val="90000"/>
              </a:lnSpc>
            </a:pPr>
            <a:r>
              <a:rPr lang="en-US" sz="2800">
                <a:latin typeface="Georgia" charset="0"/>
                <a:ea typeface="ＭＳ Ｐゴシック" charset="0"/>
                <a:cs typeface="ＭＳ Ｐゴシック" charset="0"/>
              </a:rPr>
              <a:t>Example using the Pythagorean Theorem</a:t>
            </a:r>
          </a:p>
          <a:p>
            <a:pPr eaLnBrk="1" hangingPunct="1">
              <a:lnSpc>
                <a:spcPct val="90000"/>
              </a:lnSpc>
            </a:pPr>
            <a:r>
              <a:rPr lang="en-US" sz="2800">
                <a:solidFill>
                  <a:srgbClr val="3366FF"/>
                </a:solidFill>
                <a:latin typeface="Georgia" charset="0"/>
                <a:ea typeface="ＭＳ Ｐゴシック" charset="0"/>
                <a:cs typeface="ＭＳ Ｐゴシック" charset="0"/>
              </a:rPr>
              <a:t>Demonstration: Would someone who is not familiar with the theory behind the Pythagorean Theorem volunteer to help?</a:t>
            </a:r>
          </a:p>
          <a:p>
            <a:pPr lvl="1" eaLnBrk="1" hangingPunct="1">
              <a:lnSpc>
                <a:spcPct val="90000"/>
              </a:lnSpc>
              <a:buFontTx/>
              <a:buNone/>
            </a:pPr>
            <a:r>
              <a:rPr lang="en-US">
                <a:solidFill>
                  <a:srgbClr val="3366FF"/>
                </a:solidFill>
                <a:latin typeface="Georgia" charset="0"/>
                <a:ea typeface="ＭＳ Ｐゴシック" charset="0"/>
              </a:rPr>
              <a:t>	</a:t>
            </a:r>
            <a:r>
              <a:rPr lang="en-US" sz="2400">
                <a:solidFill>
                  <a:srgbClr val="3366FF"/>
                </a:solidFill>
                <a:latin typeface="Georgia" charset="0"/>
                <a:ea typeface="ＭＳ Ｐゴシック" charset="0"/>
              </a:rPr>
              <a:t>A non-science, non-engineering, non-math major</a:t>
            </a:r>
          </a:p>
        </p:txBody>
      </p:sp>
      <p:pic>
        <p:nvPicPr>
          <p:cNvPr id="21510" name="Picture 6"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22531"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Socrates</a:t>
            </a:r>
          </a:p>
        </p:txBody>
      </p:sp>
      <p:pic>
        <p:nvPicPr>
          <p:cNvPr id="22532" name="Picture 2" descr="Pythagora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638" y="1266825"/>
            <a:ext cx="26955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4"/>
          <p:cNvGrpSpPr>
            <a:grpSpLocks/>
          </p:cNvGrpSpPr>
          <p:nvPr/>
        </p:nvGrpSpPr>
        <p:grpSpPr bwMode="auto">
          <a:xfrm>
            <a:off x="3616325" y="1506538"/>
            <a:ext cx="2509838" cy="2670175"/>
            <a:chOff x="2411" y="535"/>
            <a:chExt cx="1581" cy="1682"/>
          </a:xfrm>
        </p:grpSpPr>
        <p:sp>
          <p:nvSpPr>
            <p:cNvPr id="22537" name="Rectangle 3"/>
            <p:cNvSpPr>
              <a:spLocks noChangeArrowheads="1"/>
            </p:cNvSpPr>
            <p:nvPr/>
          </p:nvSpPr>
          <p:spPr bwMode="auto">
            <a:xfrm rot="-2330760">
              <a:off x="2542" y="535"/>
              <a:ext cx="672" cy="672"/>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8" name="Rectangle 4"/>
            <p:cNvSpPr>
              <a:spLocks noChangeArrowheads="1"/>
            </p:cNvSpPr>
            <p:nvPr/>
          </p:nvSpPr>
          <p:spPr bwMode="auto">
            <a:xfrm rot="3157050">
              <a:off x="3464" y="707"/>
              <a:ext cx="528" cy="528"/>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en-US"/>
            </a:p>
          </p:txBody>
        </p:sp>
        <p:sp>
          <p:nvSpPr>
            <p:cNvPr id="22539" name="Rectangle 5"/>
            <p:cNvSpPr>
              <a:spLocks noChangeArrowheads="1"/>
            </p:cNvSpPr>
            <p:nvPr/>
          </p:nvSpPr>
          <p:spPr bwMode="auto">
            <a:xfrm>
              <a:off x="2829" y="1353"/>
              <a:ext cx="864" cy="864"/>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0" name="Text Box 28"/>
            <p:cNvSpPr txBox="1">
              <a:spLocks noChangeArrowheads="1"/>
            </p:cNvSpPr>
            <p:nvPr/>
          </p:nvSpPr>
          <p:spPr bwMode="auto">
            <a:xfrm>
              <a:off x="2918" y="95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3333FF"/>
                  </a:solidFill>
                </a:rPr>
                <a:t>a</a:t>
              </a:r>
            </a:p>
          </p:txBody>
        </p:sp>
        <p:sp>
          <p:nvSpPr>
            <p:cNvPr id="22541" name="Text Box 29"/>
            <p:cNvSpPr txBox="1">
              <a:spLocks noChangeArrowheads="1"/>
            </p:cNvSpPr>
            <p:nvPr/>
          </p:nvSpPr>
          <p:spPr bwMode="auto">
            <a:xfrm>
              <a:off x="2411" y="99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3333FF"/>
                  </a:solidFill>
                </a:rPr>
                <a:t>a</a:t>
              </a:r>
            </a:p>
          </p:txBody>
        </p:sp>
        <p:sp>
          <p:nvSpPr>
            <p:cNvPr id="22542" name="Text Box 30"/>
            <p:cNvSpPr txBox="1">
              <a:spLocks noChangeArrowheads="1"/>
            </p:cNvSpPr>
            <p:nvPr/>
          </p:nvSpPr>
          <p:spPr bwMode="auto">
            <a:xfrm>
              <a:off x="3417" y="575"/>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CC00"/>
                  </a:solidFill>
                </a:rPr>
                <a:t>b</a:t>
              </a:r>
            </a:p>
          </p:txBody>
        </p:sp>
        <p:sp>
          <p:nvSpPr>
            <p:cNvPr id="22543" name="Text Box 31"/>
            <p:cNvSpPr txBox="1">
              <a:spLocks noChangeArrowheads="1"/>
            </p:cNvSpPr>
            <p:nvPr/>
          </p:nvSpPr>
          <p:spPr bwMode="auto">
            <a:xfrm>
              <a:off x="3468" y="950"/>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CC00"/>
                  </a:solidFill>
                </a:rPr>
                <a:t>b</a:t>
              </a:r>
            </a:p>
          </p:txBody>
        </p:sp>
        <p:sp>
          <p:nvSpPr>
            <p:cNvPr id="22544" name="Text Box 32"/>
            <p:cNvSpPr txBox="1">
              <a:spLocks noChangeArrowheads="1"/>
            </p:cNvSpPr>
            <p:nvPr/>
          </p:nvSpPr>
          <p:spPr bwMode="auto">
            <a:xfrm>
              <a:off x="2607" y="163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CC0000"/>
                  </a:solidFill>
                </a:rPr>
                <a:t>c</a:t>
              </a:r>
            </a:p>
          </p:txBody>
        </p:sp>
        <p:sp>
          <p:nvSpPr>
            <p:cNvPr id="22545" name="Text Box 33"/>
            <p:cNvSpPr txBox="1">
              <a:spLocks noChangeArrowheads="1"/>
            </p:cNvSpPr>
            <p:nvPr/>
          </p:nvSpPr>
          <p:spPr bwMode="auto">
            <a:xfrm>
              <a:off x="3126" y="13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CC0000"/>
                  </a:solidFill>
                </a:rPr>
                <a:t>c</a:t>
              </a:r>
            </a:p>
          </p:txBody>
        </p:sp>
      </p:grpSp>
      <p:sp>
        <p:nvSpPr>
          <p:cNvPr id="22534" name="Text Box 36"/>
          <p:cNvSpPr txBox="1">
            <a:spLocks noChangeArrowheads="1"/>
          </p:cNvSpPr>
          <p:nvPr/>
        </p:nvSpPr>
        <p:spPr bwMode="auto">
          <a:xfrm>
            <a:off x="715963" y="4398963"/>
            <a:ext cx="61737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Georgia" charset="0"/>
              </a:rPr>
              <a:t>The Pythagorean Theorem states that</a:t>
            </a:r>
          </a:p>
          <a:p>
            <a:pPr eaLnBrk="1" hangingPunct="1"/>
            <a:r>
              <a:rPr lang="en-US">
                <a:latin typeface="Georgia" charset="0"/>
              </a:rPr>
              <a:t> the square area defined by length </a:t>
            </a:r>
            <a:r>
              <a:rPr lang="en-US">
                <a:solidFill>
                  <a:srgbClr val="0000FF"/>
                </a:solidFill>
                <a:latin typeface="Georgia" charset="0"/>
              </a:rPr>
              <a:t>a</a:t>
            </a:r>
          </a:p>
          <a:p>
            <a:pPr eaLnBrk="1" hangingPunct="1"/>
            <a:r>
              <a:rPr lang="en-US">
                <a:latin typeface="Georgia" charset="0"/>
              </a:rPr>
              <a:t> plus the square area defined by length </a:t>
            </a:r>
            <a:r>
              <a:rPr lang="en-US">
                <a:solidFill>
                  <a:srgbClr val="00CC00"/>
                </a:solidFill>
                <a:latin typeface="Georgia" charset="0"/>
              </a:rPr>
              <a:t>b</a:t>
            </a:r>
          </a:p>
          <a:p>
            <a:pPr eaLnBrk="1" hangingPunct="1"/>
            <a:r>
              <a:rPr lang="en-US">
                <a:latin typeface="Georgia" charset="0"/>
              </a:rPr>
              <a:t> equals the square area defined by length </a:t>
            </a:r>
            <a:r>
              <a:rPr lang="en-US">
                <a:solidFill>
                  <a:srgbClr val="BC1438"/>
                </a:solidFill>
                <a:latin typeface="Georgia" charset="0"/>
              </a:rPr>
              <a:t>c</a:t>
            </a:r>
            <a:r>
              <a:rPr lang="en-US">
                <a:solidFill>
                  <a:srgbClr val="C00000"/>
                </a:solidFill>
                <a:latin typeface="Georgia" charset="0"/>
              </a:rPr>
              <a:t>.</a:t>
            </a:r>
          </a:p>
        </p:txBody>
      </p:sp>
      <p:sp>
        <p:nvSpPr>
          <p:cNvPr id="22535" name="Rectangle 37"/>
          <p:cNvSpPr>
            <a:spLocks noChangeArrowheads="1"/>
          </p:cNvSpPr>
          <p:nvPr/>
        </p:nvSpPr>
        <p:spPr bwMode="auto">
          <a:xfrm>
            <a:off x="3417888" y="6081713"/>
            <a:ext cx="19732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3333FF"/>
                </a:solidFill>
              </a:rPr>
              <a:t>a</a:t>
            </a:r>
            <a:r>
              <a:rPr lang="en-US" sz="2800" baseline="30000"/>
              <a:t>2</a:t>
            </a:r>
            <a:r>
              <a:rPr lang="en-US" sz="2800"/>
              <a:t> + </a:t>
            </a:r>
            <a:r>
              <a:rPr lang="en-US" sz="2800">
                <a:solidFill>
                  <a:srgbClr val="00CC00"/>
                </a:solidFill>
              </a:rPr>
              <a:t>b</a:t>
            </a:r>
            <a:r>
              <a:rPr lang="en-US" sz="2800" baseline="30000"/>
              <a:t>2</a:t>
            </a:r>
            <a:r>
              <a:rPr lang="en-US" sz="2800"/>
              <a:t> = </a:t>
            </a:r>
            <a:r>
              <a:rPr lang="en-US" sz="2800">
                <a:solidFill>
                  <a:srgbClr val="CC0000"/>
                </a:solidFill>
              </a:rPr>
              <a:t>c</a:t>
            </a:r>
            <a:r>
              <a:rPr lang="en-US" sz="2800" baseline="30000"/>
              <a:t>2</a:t>
            </a:r>
          </a:p>
        </p:txBody>
      </p:sp>
      <p:pic>
        <p:nvPicPr>
          <p:cNvPr id="22536" name="Picture 17" descr="Plato-raphae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23555"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Socrates</a:t>
            </a:r>
          </a:p>
        </p:txBody>
      </p:sp>
      <p:grpSp>
        <p:nvGrpSpPr>
          <p:cNvPr id="2" name="Group 34"/>
          <p:cNvGrpSpPr>
            <a:grpSpLocks/>
          </p:cNvGrpSpPr>
          <p:nvPr/>
        </p:nvGrpSpPr>
        <p:grpSpPr bwMode="auto">
          <a:xfrm>
            <a:off x="3616325" y="1506538"/>
            <a:ext cx="2509838" cy="2670175"/>
            <a:chOff x="2411" y="535"/>
            <a:chExt cx="1581" cy="1682"/>
          </a:xfrm>
        </p:grpSpPr>
        <p:sp>
          <p:nvSpPr>
            <p:cNvPr id="23580" name="Rectangle 3"/>
            <p:cNvSpPr>
              <a:spLocks noChangeArrowheads="1"/>
            </p:cNvSpPr>
            <p:nvPr/>
          </p:nvSpPr>
          <p:spPr bwMode="auto">
            <a:xfrm rot="-2330760">
              <a:off x="2542" y="535"/>
              <a:ext cx="672" cy="672"/>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81" name="Rectangle 4"/>
            <p:cNvSpPr>
              <a:spLocks noChangeArrowheads="1"/>
            </p:cNvSpPr>
            <p:nvPr/>
          </p:nvSpPr>
          <p:spPr bwMode="auto">
            <a:xfrm rot="3157050">
              <a:off x="3464" y="707"/>
              <a:ext cx="528" cy="528"/>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en-US"/>
            </a:p>
          </p:txBody>
        </p:sp>
        <p:sp>
          <p:nvSpPr>
            <p:cNvPr id="23582" name="Rectangle 5"/>
            <p:cNvSpPr>
              <a:spLocks noChangeArrowheads="1"/>
            </p:cNvSpPr>
            <p:nvPr/>
          </p:nvSpPr>
          <p:spPr bwMode="auto">
            <a:xfrm>
              <a:off x="2829" y="1353"/>
              <a:ext cx="864" cy="864"/>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83" name="Text Box 28"/>
            <p:cNvSpPr txBox="1">
              <a:spLocks noChangeArrowheads="1"/>
            </p:cNvSpPr>
            <p:nvPr/>
          </p:nvSpPr>
          <p:spPr bwMode="auto">
            <a:xfrm>
              <a:off x="2918" y="95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3333FF"/>
                  </a:solidFill>
                </a:rPr>
                <a:t>a</a:t>
              </a:r>
            </a:p>
          </p:txBody>
        </p:sp>
        <p:sp>
          <p:nvSpPr>
            <p:cNvPr id="23584" name="Text Box 29"/>
            <p:cNvSpPr txBox="1">
              <a:spLocks noChangeArrowheads="1"/>
            </p:cNvSpPr>
            <p:nvPr/>
          </p:nvSpPr>
          <p:spPr bwMode="auto">
            <a:xfrm>
              <a:off x="2411" y="99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3333FF"/>
                  </a:solidFill>
                </a:rPr>
                <a:t>a</a:t>
              </a:r>
            </a:p>
          </p:txBody>
        </p:sp>
        <p:sp>
          <p:nvSpPr>
            <p:cNvPr id="23585" name="Text Box 30"/>
            <p:cNvSpPr txBox="1">
              <a:spLocks noChangeArrowheads="1"/>
            </p:cNvSpPr>
            <p:nvPr/>
          </p:nvSpPr>
          <p:spPr bwMode="auto">
            <a:xfrm>
              <a:off x="3417" y="575"/>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CC00"/>
                  </a:solidFill>
                </a:rPr>
                <a:t>b</a:t>
              </a:r>
            </a:p>
          </p:txBody>
        </p:sp>
        <p:sp>
          <p:nvSpPr>
            <p:cNvPr id="23586" name="Text Box 31"/>
            <p:cNvSpPr txBox="1">
              <a:spLocks noChangeArrowheads="1"/>
            </p:cNvSpPr>
            <p:nvPr/>
          </p:nvSpPr>
          <p:spPr bwMode="auto">
            <a:xfrm>
              <a:off x="3468" y="950"/>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CC00"/>
                  </a:solidFill>
                </a:rPr>
                <a:t>b</a:t>
              </a:r>
            </a:p>
          </p:txBody>
        </p:sp>
        <p:sp>
          <p:nvSpPr>
            <p:cNvPr id="23587" name="Text Box 32"/>
            <p:cNvSpPr txBox="1">
              <a:spLocks noChangeArrowheads="1"/>
            </p:cNvSpPr>
            <p:nvPr/>
          </p:nvSpPr>
          <p:spPr bwMode="auto">
            <a:xfrm>
              <a:off x="2607" y="163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CC0000"/>
                  </a:solidFill>
                </a:rPr>
                <a:t>c</a:t>
              </a:r>
            </a:p>
          </p:txBody>
        </p:sp>
        <p:sp>
          <p:nvSpPr>
            <p:cNvPr id="23588" name="Text Box 33"/>
            <p:cNvSpPr txBox="1">
              <a:spLocks noChangeArrowheads="1"/>
            </p:cNvSpPr>
            <p:nvPr/>
          </p:nvSpPr>
          <p:spPr bwMode="auto">
            <a:xfrm>
              <a:off x="3126" y="131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CC0000"/>
                  </a:solidFill>
                </a:rPr>
                <a:t>c</a:t>
              </a:r>
            </a:p>
          </p:txBody>
        </p:sp>
      </p:grpSp>
      <p:sp>
        <p:nvSpPr>
          <p:cNvPr id="23557" name="Text Box 34"/>
          <p:cNvSpPr txBox="1">
            <a:spLocks noChangeArrowheads="1"/>
          </p:cNvSpPr>
          <p:nvPr/>
        </p:nvSpPr>
        <p:spPr bwMode="auto">
          <a:xfrm>
            <a:off x="650875" y="1925638"/>
            <a:ext cx="30622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Georgia" charset="0"/>
              </a:rPr>
              <a:t>Using the hollow squares, rearrange the small squares and fit them together </a:t>
            </a:r>
          </a:p>
          <a:p>
            <a:pPr eaLnBrk="1" hangingPunct="1"/>
            <a:r>
              <a:rPr lang="en-US">
                <a:latin typeface="Georgia" charset="0"/>
              </a:rPr>
              <a:t>inside the largest square.</a:t>
            </a:r>
          </a:p>
        </p:txBody>
      </p:sp>
      <p:sp>
        <p:nvSpPr>
          <p:cNvPr id="24" name="Rectangle 3"/>
          <p:cNvSpPr>
            <a:spLocks noChangeArrowheads="1"/>
          </p:cNvSpPr>
          <p:nvPr/>
        </p:nvSpPr>
        <p:spPr bwMode="auto">
          <a:xfrm>
            <a:off x="6680200" y="2266950"/>
            <a:ext cx="1371600" cy="1371600"/>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Rectangle 4"/>
          <p:cNvSpPr>
            <a:spLocks noChangeArrowheads="1"/>
          </p:cNvSpPr>
          <p:nvPr/>
        </p:nvSpPr>
        <p:spPr bwMode="auto">
          <a:xfrm>
            <a:off x="6681788" y="2568575"/>
            <a:ext cx="1066800" cy="106680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Rectangle 5"/>
          <p:cNvSpPr>
            <a:spLocks noChangeArrowheads="1"/>
          </p:cNvSpPr>
          <p:nvPr/>
        </p:nvSpPr>
        <p:spPr bwMode="auto">
          <a:xfrm>
            <a:off x="7759700" y="2798763"/>
            <a:ext cx="838200" cy="838200"/>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7" name="Rectangle 6"/>
          <p:cNvSpPr>
            <a:spLocks noChangeArrowheads="1"/>
          </p:cNvSpPr>
          <p:nvPr/>
        </p:nvSpPr>
        <p:spPr bwMode="auto">
          <a:xfrm>
            <a:off x="727075" y="4962525"/>
            <a:ext cx="1371600" cy="1371600"/>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Rectangle 7"/>
          <p:cNvSpPr>
            <a:spLocks noChangeArrowheads="1"/>
          </p:cNvSpPr>
          <p:nvPr/>
        </p:nvSpPr>
        <p:spPr bwMode="auto">
          <a:xfrm>
            <a:off x="728663" y="5264150"/>
            <a:ext cx="1066800" cy="106680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Rectangle 8"/>
          <p:cNvSpPr>
            <a:spLocks noChangeArrowheads="1"/>
          </p:cNvSpPr>
          <p:nvPr/>
        </p:nvSpPr>
        <p:spPr bwMode="auto">
          <a:xfrm>
            <a:off x="1806575" y="5494338"/>
            <a:ext cx="838200" cy="838200"/>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0" name="Rectangle 9" descr="Light downward diagonal"/>
          <p:cNvSpPr>
            <a:spLocks noChangeArrowheads="1"/>
          </p:cNvSpPr>
          <p:nvPr/>
        </p:nvSpPr>
        <p:spPr bwMode="auto">
          <a:xfrm>
            <a:off x="2114550" y="5476875"/>
            <a:ext cx="515938" cy="854075"/>
          </a:xfrm>
          <a:prstGeom prst="rect">
            <a:avLst/>
          </a:prstGeom>
          <a:pattFill prst="ltDnDiag">
            <a:fgClr>
              <a:srgbClr val="00CC00"/>
            </a:fgClr>
            <a:bgClr>
              <a:schemeClr val="bg1"/>
            </a:bgClr>
          </a:pattFill>
          <a:ln w="38100">
            <a:solidFill>
              <a:srgbClr val="00CC00"/>
            </a:solidFill>
            <a:miter lim="800000"/>
            <a:headEnd/>
            <a:tailEnd/>
          </a:ln>
        </p:spPr>
        <p:txBody>
          <a:bodyPr wrap="none" anchor="ctr"/>
          <a:lstStyle/>
          <a:p>
            <a:endParaRPr lang="en-US"/>
          </a:p>
        </p:txBody>
      </p:sp>
      <p:sp>
        <p:nvSpPr>
          <p:cNvPr id="31" name="Rectangle 10"/>
          <p:cNvSpPr>
            <a:spLocks noChangeArrowheads="1"/>
          </p:cNvSpPr>
          <p:nvPr/>
        </p:nvSpPr>
        <p:spPr bwMode="auto">
          <a:xfrm>
            <a:off x="3268663" y="4972050"/>
            <a:ext cx="1371600" cy="1371600"/>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Rectangle 11"/>
          <p:cNvSpPr>
            <a:spLocks noChangeArrowheads="1"/>
          </p:cNvSpPr>
          <p:nvPr/>
        </p:nvSpPr>
        <p:spPr bwMode="auto">
          <a:xfrm>
            <a:off x="3270250" y="5273675"/>
            <a:ext cx="1066800" cy="106680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Rectangle 12"/>
          <p:cNvSpPr>
            <a:spLocks noChangeArrowheads="1"/>
          </p:cNvSpPr>
          <p:nvPr/>
        </p:nvSpPr>
        <p:spPr bwMode="auto">
          <a:xfrm>
            <a:off x="4348163" y="5489575"/>
            <a:ext cx="277812" cy="838200"/>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4" name="Rectangle 13" descr="Light downward diagonal"/>
          <p:cNvSpPr>
            <a:spLocks noChangeArrowheads="1"/>
          </p:cNvSpPr>
          <p:nvPr/>
        </p:nvSpPr>
        <p:spPr bwMode="auto">
          <a:xfrm>
            <a:off x="3270250" y="4400550"/>
            <a:ext cx="515938" cy="854075"/>
          </a:xfrm>
          <a:prstGeom prst="rect">
            <a:avLst/>
          </a:prstGeom>
          <a:pattFill prst="ltDnDiag">
            <a:fgClr>
              <a:srgbClr val="00CC00"/>
            </a:fgClr>
            <a:bgClr>
              <a:schemeClr val="bg1"/>
            </a:bgClr>
          </a:pattFill>
          <a:ln w="38100">
            <a:solidFill>
              <a:srgbClr val="00CC00"/>
            </a:solidFill>
            <a:miter lim="800000"/>
            <a:headEnd/>
            <a:tailEnd/>
          </a:ln>
        </p:spPr>
        <p:txBody>
          <a:bodyPr wrap="none" anchor="ctr"/>
          <a:lstStyle/>
          <a:p>
            <a:endParaRPr lang="en-US"/>
          </a:p>
        </p:txBody>
      </p:sp>
      <p:sp>
        <p:nvSpPr>
          <p:cNvPr id="35" name="Rectangle 14"/>
          <p:cNvSpPr>
            <a:spLocks noChangeArrowheads="1"/>
          </p:cNvSpPr>
          <p:nvPr/>
        </p:nvSpPr>
        <p:spPr bwMode="auto">
          <a:xfrm>
            <a:off x="5275263" y="4981575"/>
            <a:ext cx="1371600" cy="1371600"/>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Rectangle 15"/>
          <p:cNvSpPr>
            <a:spLocks noChangeArrowheads="1"/>
          </p:cNvSpPr>
          <p:nvPr/>
        </p:nvSpPr>
        <p:spPr bwMode="auto">
          <a:xfrm>
            <a:off x="5276850" y="5283200"/>
            <a:ext cx="1066800" cy="106680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Rectangle 16"/>
          <p:cNvSpPr>
            <a:spLocks noChangeArrowheads="1"/>
          </p:cNvSpPr>
          <p:nvPr/>
        </p:nvSpPr>
        <p:spPr bwMode="auto">
          <a:xfrm>
            <a:off x="6354763" y="5499100"/>
            <a:ext cx="277812" cy="838200"/>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8" name="Rectangle 17" descr="Light downward diagonal"/>
          <p:cNvSpPr>
            <a:spLocks noChangeArrowheads="1"/>
          </p:cNvSpPr>
          <p:nvPr/>
        </p:nvSpPr>
        <p:spPr bwMode="auto">
          <a:xfrm>
            <a:off x="5276850" y="4410075"/>
            <a:ext cx="515938" cy="854075"/>
          </a:xfrm>
          <a:prstGeom prst="rect">
            <a:avLst/>
          </a:prstGeom>
          <a:pattFill prst="ltDnDiag">
            <a:fgClr>
              <a:srgbClr val="00CC00"/>
            </a:fgClr>
            <a:bgClr>
              <a:schemeClr val="bg1"/>
            </a:bgClr>
          </a:pattFill>
          <a:ln w="38100">
            <a:solidFill>
              <a:srgbClr val="00CC00"/>
            </a:solidFill>
            <a:miter lim="800000"/>
            <a:headEnd/>
            <a:tailEnd/>
          </a:ln>
        </p:spPr>
        <p:txBody>
          <a:bodyPr wrap="none" anchor="ctr"/>
          <a:lstStyle/>
          <a:p>
            <a:endParaRPr lang="en-US"/>
          </a:p>
        </p:txBody>
      </p:sp>
      <p:sp>
        <p:nvSpPr>
          <p:cNvPr id="39" name="Rectangle 18" descr="Narrow horizontal"/>
          <p:cNvSpPr>
            <a:spLocks noChangeArrowheads="1"/>
          </p:cNvSpPr>
          <p:nvPr/>
        </p:nvSpPr>
        <p:spPr bwMode="auto">
          <a:xfrm>
            <a:off x="5270500" y="4421188"/>
            <a:ext cx="515938" cy="517525"/>
          </a:xfrm>
          <a:prstGeom prst="rect">
            <a:avLst/>
          </a:prstGeom>
          <a:pattFill prst="narHorz">
            <a:fgClr>
              <a:srgbClr val="00CC00"/>
            </a:fgClr>
            <a:bgClr>
              <a:schemeClr val="bg1"/>
            </a:bgClr>
          </a:pattFill>
          <a:ln w="38100">
            <a:solidFill>
              <a:srgbClr val="00CC00"/>
            </a:solidFill>
            <a:miter lim="800000"/>
            <a:headEnd/>
            <a:tailEnd/>
          </a:ln>
        </p:spPr>
        <p:txBody>
          <a:bodyPr wrap="none" anchor="ctr"/>
          <a:lstStyle/>
          <a:p>
            <a:endParaRPr lang="en-US"/>
          </a:p>
        </p:txBody>
      </p:sp>
      <p:sp>
        <p:nvSpPr>
          <p:cNvPr id="40" name="Rectangle 19"/>
          <p:cNvSpPr>
            <a:spLocks noChangeArrowheads="1"/>
          </p:cNvSpPr>
          <p:nvPr/>
        </p:nvSpPr>
        <p:spPr bwMode="auto">
          <a:xfrm>
            <a:off x="7210425" y="4991100"/>
            <a:ext cx="1371600" cy="1371600"/>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Rectangle 20"/>
          <p:cNvSpPr>
            <a:spLocks noChangeArrowheads="1"/>
          </p:cNvSpPr>
          <p:nvPr/>
        </p:nvSpPr>
        <p:spPr bwMode="auto">
          <a:xfrm>
            <a:off x="7212013" y="5292725"/>
            <a:ext cx="1066800" cy="106680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Rectangle 21"/>
          <p:cNvSpPr>
            <a:spLocks noChangeArrowheads="1"/>
          </p:cNvSpPr>
          <p:nvPr/>
        </p:nvSpPr>
        <p:spPr bwMode="auto">
          <a:xfrm>
            <a:off x="8289925" y="5508625"/>
            <a:ext cx="277813" cy="838200"/>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43" name="Rectangle 22" descr="Light downward diagonal"/>
          <p:cNvSpPr>
            <a:spLocks noChangeArrowheads="1"/>
          </p:cNvSpPr>
          <p:nvPr/>
        </p:nvSpPr>
        <p:spPr bwMode="auto">
          <a:xfrm>
            <a:off x="7212013" y="4964113"/>
            <a:ext cx="515937" cy="309562"/>
          </a:xfrm>
          <a:prstGeom prst="rect">
            <a:avLst/>
          </a:prstGeom>
          <a:pattFill prst="ltDnDiag">
            <a:fgClr>
              <a:srgbClr val="00CC00"/>
            </a:fgClr>
            <a:bgClr>
              <a:schemeClr val="bg1"/>
            </a:bgClr>
          </a:pattFill>
          <a:ln w="38100">
            <a:solidFill>
              <a:srgbClr val="00CC00"/>
            </a:solidFill>
            <a:miter lim="800000"/>
            <a:headEnd/>
            <a:tailEnd/>
          </a:ln>
        </p:spPr>
        <p:txBody>
          <a:bodyPr wrap="none" anchor="ctr"/>
          <a:lstStyle/>
          <a:p>
            <a:endParaRPr lang="en-US"/>
          </a:p>
        </p:txBody>
      </p:sp>
      <p:sp>
        <p:nvSpPr>
          <p:cNvPr id="44" name="Rectangle 23" descr="Narrow horizontal"/>
          <p:cNvSpPr>
            <a:spLocks noChangeArrowheads="1"/>
          </p:cNvSpPr>
          <p:nvPr/>
        </p:nvSpPr>
        <p:spPr bwMode="auto">
          <a:xfrm>
            <a:off x="7734300" y="4759325"/>
            <a:ext cx="515938" cy="517525"/>
          </a:xfrm>
          <a:prstGeom prst="rect">
            <a:avLst/>
          </a:prstGeom>
          <a:pattFill prst="narHorz">
            <a:fgClr>
              <a:srgbClr val="00CC00"/>
            </a:fgClr>
            <a:bgClr>
              <a:schemeClr val="bg1"/>
            </a:bgClr>
          </a:pattFill>
          <a:ln w="38100">
            <a:solidFill>
              <a:srgbClr val="00CC00"/>
            </a:solidFill>
            <a:miter lim="800000"/>
            <a:headEnd/>
            <a:tailEnd/>
          </a:ln>
        </p:spPr>
        <p:txBody>
          <a:bodyPr wrap="none" anchor="ctr"/>
          <a:lstStyle/>
          <a:p>
            <a:endParaRPr lang="en-US"/>
          </a:p>
        </p:txBody>
      </p:sp>
      <p:pic>
        <p:nvPicPr>
          <p:cNvPr id="23579" name="Picture 44" descr="Plato-raphael W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1143000"/>
            <a:ext cx="8229600" cy="0"/>
          </a:xfrm>
          <a:prstGeom prst="line">
            <a:avLst/>
          </a:prstGeom>
          <a:ln>
            <a:solidFill>
              <a:srgbClr val="600000"/>
            </a:solidFill>
          </a:ln>
        </p:spPr>
        <p:style>
          <a:lnRef idx="1">
            <a:schemeClr val="accent1"/>
          </a:lnRef>
          <a:fillRef idx="0">
            <a:schemeClr val="accent1"/>
          </a:fillRef>
          <a:effectRef idx="0">
            <a:schemeClr val="accent1"/>
          </a:effectRef>
          <a:fontRef idx="minor">
            <a:schemeClr val="tx1"/>
          </a:fontRef>
        </p:style>
      </p:cxnSp>
      <p:sp>
        <p:nvSpPr>
          <p:cNvPr id="24579" name="Rectangle 23"/>
          <p:cNvSpPr>
            <a:spLocks noChangeArrowheads="1"/>
          </p:cNvSpPr>
          <p:nvPr/>
        </p:nvSpPr>
        <p:spPr bwMode="auto">
          <a:xfrm>
            <a:off x="0" y="523875"/>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3200" b="1">
                <a:solidFill>
                  <a:srgbClr val="600000"/>
                </a:solidFill>
                <a:latin typeface="Verdana" charset="0"/>
              </a:rPr>
              <a:t>Socrates</a:t>
            </a:r>
          </a:p>
        </p:txBody>
      </p:sp>
      <p:sp>
        <p:nvSpPr>
          <p:cNvPr id="45" name="Rectangle 4"/>
          <p:cNvSpPr>
            <a:spLocks noChangeArrowheads="1"/>
          </p:cNvSpPr>
          <p:nvPr/>
        </p:nvSpPr>
        <p:spPr bwMode="auto">
          <a:xfrm>
            <a:off x="1597025" y="2262188"/>
            <a:ext cx="1371600" cy="1371600"/>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Rectangle 5"/>
          <p:cNvSpPr>
            <a:spLocks noChangeArrowheads="1"/>
          </p:cNvSpPr>
          <p:nvPr/>
        </p:nvSpPr>
        <p:spPr bwMode="auto">
          <a:xfrm>
            <a:off x="1598613" y="2563813"/>
            <a:ext cx="1066800" cy="106680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Rectangle 6"/>
          <p:cNvSpPr>
            <a:spLocks noChangeArrowheads="1"/>
          </p:cNvSpPr>
          <p:nvPr/>
        </p:nvSpPr>
        <p:spPr bwMode="auto">
          <a:xfrm>
            <a:off x="2676525" y="2779713"/>
            <a:ext cx="277813" cy="838200"/>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48" name="Rectangle 7" descr="Light downward diagonal"/>
          <p:cNvSpPr>
            <a:spLocks noChangeArrowheads="1"/>
          </p:cNvSpPr>
          <p:nvPr/>
        </p:nvSpPr>
        <p:spPr bwMode="auto">
          <a:xfrm>
            <a:off x="1598613" y="2235200"/>
            <a:ext cx="515937" cy="309563"/>
          </a:xfrm>
          <a:prstGeom prst="rect">
            <a:avLst/>
          </a:prstGeom>
          <a:pattFill prst="ltDnDiag">
            <a:fgClr>
              <a:srgbClr val="00CC00"/>
            </a:fgClr>
            <a:bgClr>
              <a:schemeClr val="bg1"/>
            </a:bgClr>
          </a:pattFill>
          <a:ln w="38100">
            <a:solidFill>
              <a:srgbClr val="00CC00"/>
            </a:solidFill>
            <a:miter lim="800000"/>
            <a:headEnd/>
            <a:tailEnd/>
          </a:ln>
        </p:spPr>
        <p:txBody>
          <a:bodyPr wrap="none" anchor="ctr"/>
          <a:lstStyle/>
          <a:p>
            <a:endParaRPr lang="en-US"/>
          </a:p>
        </p:txBody>
      </p:sp>
      <p:sp>
        <p:nvSpPr>
          <p:cNvPr id="49" name="Rectangle 8" descr="Narrow horizontal"/>
          <p:cNvSpPr>
            <a:spLocks noChangeArrowheads="1"/>
          </p:cNvSpPr>
          <p:nvPr/>
        </p:nvSpPr>
        <p:spPr bwMode="auto">
          <a:xfrm>
            <a:off x="2149475" y="2030413"/>
            <a:ext cx="515938" cy="517525"/>
          </a:xfrm>
          <a:prstGeom prst="rect">
            <a:avLst/>
          </a:prstGeom>
          <a:pattFill prst="narHorz">
            <a:fgClr>
              <a:srgbClr val="00CC00"/>
            </a:fgClr>
            <a:bgClr>
              <a:schemeClr val="bg1"/>
            </a:bgClr>
          </a:pattFill>
          <a:ln w="38100">
            <a:solidFill>
              <a:srgbClr val="00CC00"/>
            </a:solidFill>
            <a:miter lim="800000"/>
            <a:headEnd/>
            <a:tailEnd/>
          </a:ln>
        </p:spPr>
        <p:txBody>
          <a:bodyPr wrap="none" anchor="ctr"/>
          <a:lstStyle/>
          <a:p>
            <a:endParaRPr lang="en-US"/>
          </a:p>
        </p:txBody>
      </p:sp>
      <p:sp>
        <p:nvSpPr>
          <p:cNvPr id="50" name="Rectangle 9"/>
          <p:cNvSpPr>
            <a:spLocks noChangeArrowheads="1"/>
          </p:cNvSpPr>
          <p:nvPr/>
        </p:nvSpPr>
        <p:spPr bwMode="auto">
          <a:xfrm>
            <a:off x="3863975" y="2257425"/>
            <a:ext cx="1371600" cy="1371600"/>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Rectangle 11"/>
          <p:cNvSpPr>
            <a:spLocks noChangeArrowheads="1"/>
          </p:cNvSpPr>
          <p:nvPr/>
        </p:nvSpPr>
        <p:spPr bwMode="auto">
          <a:xfrm>
            <a:off x="4943475" y="2774950"/>
            <a:ext cx="277813" cy="838200"/>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52" name="Rectangle 12" descr="Light downward diagonal"/>
          <p:cNvSpPr>
            <a:spLocks noChangeArrowheads="1"/>
          </p:cNvSpPr>
          <p:nvPr/>
        </p:nvSpPr>
        <p:spPr bwMode="auto">
          <a:xfrm>
            <a:off x="3865563" y="2230438"/>
            <a:ext cx="515937" cy="309562"/>
          </a:xfrm>
          <a:prstGeom prst="rect">
            <a:avLst/>
          </a:prstGeom>
          <a:pattFill prst="ltDnDiag">
            <a:fgClr>
              <a:srgbClr val="00CC00"/>
            </a:fgClr>
            <a:bgClr>
              <a:schemeClr val="bg1"/>
            </a:bgClr>
          </a:pattFill>
          <a:ln w="38100">
            <a:solidFill>
              <a:srgbClr val="00CC00"/>
            </a:solidFill>
            <a:miter lim="800000"/>
            <a:headEnd/>
            <a:tailEnd/>
          </a:ln>
        </p:spPr>
        <p:txBody>
          <a:bodyPr wrap="none" anchor="ctr"/>
          <a:lstStyle/>
          <a:p>
            <a:endParaRPr lang="en-US"/>
          </a:p>
        </p:txBody>
      </p:sp>
      <p:sp>
        <p:nvSpPr>
          <p:cNvPr id="53" name="Rectangle 13" descr="Narrow horizontal"/>
          <p:cNvSpPr>
            <a:spLocks noChangeArrowheads="1"/>
          </p:cNvSpPr>
          <p:nvPr/>
        </p:nvSpPr>
        <p:spPr bwMode="auto">
          <a:xfrm>
            <a:off x="4416425" y="2230438"/>
            <a:ext cx="515938" cy="312737"/>
          </a:xfrm>
          <a:prstGeom prst="rect">
            <a:avLst/>
          </a:prstGeom>
          <a:pattFill prst="narHorz">
            <a:fgClr>
              <a:srgbClr val="00CC00"/>
            </a:fgClr>
            <a:bgClr>
              <a:schemeClr val="bg1"/>
            </a:bgClr>
          </a:pattFill>
          <a:ln w="38100">
            <a:solidFill>
              <a:srgbClr val="00CC00"/>
            </a:solidFill>
            <a:miter lim="800000"/>
            <a:headEnd/>
            <a:tailEnd/>
          </a:ln>
        </p:spPr>
        <p:txBody>
          <a:bodyPr wrap="none" anchor="ctr"/>
          <a:lstStyle/>
          <a:p>
            <a:endParaRPr lang="en-US"/>
          </a:p>
        </p:txBody>
      </p:sp>
      <p:sp>
        <p:nvSpPr>
          <p:cNvPr id="54" name="Rectangle 15" descr="Narrow horizontal"/>
          <p:cNvSpPr>
            <a:spLocks noChangeArrowheads="1"/>
          </p:cNvSpPr>
          <p:nvPr/>
        </p:nvSpPr>
        <p:spPr bwMode="auto">
          <a:xfrm>
            <a:off x="4479925" y="1660525"/>
            <a:ext cx="515938" cy="312738"/>
          </a:xfrm>
          <a:prstGeom prst="rect">
            <a:avLst/>
          </a:prstGeom>
          <a:pattFill prst="narHorz">
            <a:fgClr>
              <a:srgbClr val="00CC00"/>
            </a:fgClr>
            <a:bgClr>
              <a:schemeClr val="bg1"/>
            </a:bgClr>
          </a:pattFill>
          <a:ln w="38100">
            <a:solidFill>
              <a:srgbClr val="00CC00"/>
            </a:solidFill>
            <a:miter lim="800000"/>
            <a:headEnd/>
            <a:tailEnd/>
          </a:ln>
        </p:spPr>
        <p:txBody>
          <a:bodyPr wrap="none" anchor="ctr"/>
          <a:lstStyle/>
          <a:p>
            <a:endParaRPr lang="en-US"/>
          </a:p>
        </p:txBody>
      </p:sp>
      <p:sp>
        <p:nvSpPr>
          <p:cNvPr id="55" name="Rectangle 17"/>
          <p:cNvSpPr>
            <a:spLocks noChangeArrowheads="1"/>
          </p:cNvSpPr>
          <p:nvPr/>
        </p:nvSpPr>
        <p:spPr bwMode="auto">
          <a:xfrm>
            <a:off x="5918200" y="2568575"/>
            <a:ext cx="1066800" cy="106680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 name="Rectangle 18"/>
          <p:cNvSpPr>
            <a:spLocks noChangeArrowheads="1"/>
          </p:cNvSpPr>
          <p:nvPr/>
        </p:nvSpPr>
        <p:spPr bwMode="auto">
          <a:xfrm>
            <a:off x="6996113" y="2784475"/>
            <a:ext cx="277812" cy="838200"/>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57" name="Rectangle 19" descr="Light downward diagonal"/>
          <p:cNvSpPr>
            <a:spLocks noChangeArrowheads="1"/>
          </p:cNvSpPr>
          <p:nvPr/>
        </p:nvSpPr>
        <p:spPr bwMode="auto">
          <a:xfrm>
            <a:off x="5918200" y="2239963"/>
            <a:ext cx="515938" cy="309562"/>
          </a:xfrm>
          <a:prstGeom prst="rect">
            <a:avLst/>
          </a:prstGeom>
          <a:pattFill prst="ltDnDiag">
            <a:fgClr>
              <a:srgbClr val="00CC00"/>
            </a:fgClr>
            <a:bgClr>
              <a:schemeClr val="bg1"/>
            </a:bgClr>
          </a:pattFill>
          <a:ln w="38100">
            <a:solidFill>
              <a:srgbClr val="00CC00"/>
            </a:solidFill>
            <a:miter lim="800000"/>
            <a:headEnd/>
            <a:tailEnd/>
          </a:ln>
        </p:spPr>
        <p:txBody>
          <a:bodyPr wrap="none" anchor="ctr"/>
          <a:lstStyle/>
          <a:p>
            <a:endParaRPr lang="en-US"/>
          </a:p>
        </p:txBody>
      </p:sp>
      <p:sp>
        <p:nvSpPr>
          <p:cNvPr id="58" name="Rectangle 20" descr="Narrow horizontal"/>
          <p:cNvSpPr>
            <a:spLocks noChangeArrowheads="1"/>
          </p:cNvSpPr>
          <p:nvPr/>
        </p:nvSpPr>
        <p:spPr bwMode="auto">
          <a:xfrm>
            <a:off x="6469063" y="2239963"/>
            <a:ext cx="515937" cy="312737"/>
          </a:xfrm>
          <a:prstGeom prst="rect">
            <a:avLst/>
          </a:prstGeom>
          <a:pattFill prst="narHorz">
            <a:fgClr>
              <a:srgbClr val="00CC00"/>
            </a:fgClr>
            <a:bgClr>
              <a:schemeClr val="bg1"/>
            </a:bgClr>
          </a:pattFill>
          <a:ln w="38100">
            <a:solidFill>
              <a:srgbClr val="00CC00"/>
            </a:solidFill>
            <a:miter lim="800000"/>
            <a:headEnd/>
            <a:tailEnd/>
          </a:ln>
        </p:spPr>
        <p:txBody>
          <a:bodyPr wrap="none" anchor="ctr"/>
          <a:lstStyle/>
          <a:p>
            <a:endParaRPr lang="en-US"/>
          </a:p>
        </p:txBody>
      </p:sp>
      <p:sp>
        <p:nvSpPr>
          <p:cNvPr id="59" name="Rectangle 21" descr="Narrow horizontal"/>
          <p:cNvSpPr>
            <a:spLocks noChangeArrowheads="1"/>
          </p:cNvSpPr>
          <p:nvPr/>
        </p:nvSpPr>
        <p:spPr bwMode="auto">
          <a:xfrm rot="5400000">
            <a:off x="6889750" y="2341563"/>
            <a:ext cx="515937" cy="312738"/>
          </a:xfrm>
          <a:prstGeom prst="rect">
            <a:avLst/>
          </a:prstGeom>
          <a:pattFill prst="narHorz">
            <a:fgClr>
              <a:srgbClr val="00CC00"/>
            </a:fgClr>
            <a:bgClr>
              <a:schemeClr val="bg1"/>
            </a:bgClr>
          </a:pattFill>
          <a:ln w="38100">
            <a:solidFill>
              <a:srgbClr val="00CC00"/>
            </a:solidFill>
            <a:miter lim="800000"/>
            <a:headEnd/>
            <a:tailEnd/>
          </a:ln>
        </p:spPr>
        <p:txBody>
          <a:bodyPr wrap="none" anchor="ctr"/>
          <a:lstStyle/>
          <a:p>
            <a:endParaRPr lang="en-US"/>
          </a:p>
        </p:txBody>
      </p:sp>
      <p:sp>
        <p:nvSpPr>
          <p:cNvPr id="60" name="Text Box 22"/>
          <p:cNvSpPr txBox="1">
            <a:spLocks noChangeArrowheads="1"/>
          </p:cNvSpPr>
          <p:nvPr/>
        </p:nvSpPr>
        <p:spPr bwMode="auto">
          <a:xfrm>
            <a:off x="2135188" y="4310063"/>
            <a:ext cx="4664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latin typeface="Georgia" charset="0"/>
              </a:rPr>
              <a:t>Therefore: </a:t>
            </a:r>
            <a:r>
              <a:rPr lang="en-US" sz="3600">
                <a:solidFill>
                  <a:srgbClr val="3333FF"/>
                </a:solidFill>
                <a:latin typeface="Georgia" charset="0"/>
              </a:rPr>
              <a:t>a</a:t>
            </a:r>
            <a:r>
              <a:rPr lang="en-US" sz="3600" baseline="30000">
                <a:latin typeface="Georgia" charset="0"/>
              </a:rPr>
              <a:t>2</a:t>
            </a:r>
            <a:r>
              <a:rPr lang="en-US" sz="3600">
                <a:latin typeface="Georgia" charset="0"/>
              </a:rPr>
              <a:t> + </a:t>
            </a:r>
            <a:r>
              <a:rPr lang="en-US" sz="3600">
                <a:solidFill>
                  <a:srgbClr val="00CC00"/>
                </a:solidFill>
                <a:latin typeface="Georgia" charset="0"/>
              </a:rPr>
              <a:t>b</a:t>
            </a:r>
            <a:r>
              <a:rPr lang="en-US" sz="3600" baseline="30000">
                <a:latin typeface="Georgia" charset="0"/>
              </a:rPr>
              <a:t>2 </a:t>
            </a:r>
            <a:r>
              <a:rPr lang="en-US" sz="3600">
                <a:latin typeface="Georgia" charset="0"/>
              </a:rPr>
              <a:t>= </a:t>
            </a:r>
            <a:r>
              <a:rPr lang="en-US" sz="3600">
                <a:solidFill>
                  <a:srgbClr val="CC0000"/>
                </a:solidFill>
                <a:latin typeface="Georgia" charset="0"/>
              </a:rPr>
              <a:t>c</a:t>
            </a:r>
            <a:r>
              <a:rPr lang="en-US" sz="3600" baseline="30000">
                <a:latin typeface="Georgia" charset="0"/>
              </a:rPr>
              <a:t>2</a:t>
            </a:r>
          </a:p>
        </p:txBody>
      </p:sp>
      <p:pic>
        <p:nvPicPr>
          <p:cNvPr id="24596" name="Picture 20" descr="Plato-raphael W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85750"/>
            <a:ext cx="757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7"/>
          <p:cNvSpPr>
            <a:spLocks noChangeArrowheads="1"/>
          </p:cNvSpPr>
          <p:nvPr/>
        </p:nvSpPr>
        <p:spPr bwMode="auto">
          <a:xfrm>
            <a:off x="3878263" y="2568575"/>
            <a:ext cx="1066800" cy="106680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2 - &amp;quot;Classical Greek Philosophy&amp;quot;&quot;/&gt;&lt;property id=&quot;20307&quot; value=&quot;261&quot;/&gt;&lt;/object&gt;&lt;object type=&quot;3&quot; unique_id=&quot;10004&quot;&gt;&lt;property id=&quot;20148&quot; value=&quot;5&quot;/&gt;&lt;property id=&quot;20300&quot; value=&quot;Slide 3 - &amp;quot;My Mentor: Socrates&amp;quot;&quot;/&gt;&lt;property id=&quot;20307&quot; value=&quot;319&quot;/&gt;&lt;/object&gt;&lt;object type=&quot;3&quot; unique_id=&quot;10005&quot;&gt;&lt;property id=&quot;20148&quot; value=&quot;5&quot;/&gt;&lt;property id=&quot;20300&quot; value=&quot;Slide 4&quot;/&gt;&lt;property id=&quot;20307&quot; value=&quot;479&quot;/&gt;&lt;/object&gt;&lt;object type=&quot;3&quot; unique_id=&quot;10006&quot;&gt;&lt;property id=&quot;20148&quot; value=&quot;5&quot;/&gt;&lt;property id=&quot;20300&quot; value=&quot;Slide 5&quot;/&gt;&lt;property id=&quot;20307&quot; value=&quot;477&quot;/&gt;&lt;/object&gt;&lt;object type=&quot;3&quot; unique_id=&quot;10007&quot;&gt;&lt;property id=&quot;20148&quot; value=&quot;5&quot;/&gt;&lt;property id=&quot;20300&quot; value=&quot;Slide 6&quot;/&gt;&lt;property id=&quot;20307&quot; value=&quot;478&quot;/&gt;&lt;/object&gt;&lt;object type=&quot;3&quot; unique_id=&quot;10008&quot;&gt;&lt;property id=&quot;20148&quot; value=&quot;5&quot;/&gt;&lt;property id=&quot;20300&quot; value=&quot;Slide 8 - &amp;quot;Socrates&amp;quot;&quot;/&gt;&lt;property id=&quot;20307&quot; value=&quot;407&quot;/&gt;&lt;/object&gt;&lt;object type=&quot;3&quot; unique_id=&quot;10009&quot;&gt;&lt;property id=&quot;20148&quot; value=&quot;5&quot;/&gt;&lt;property id=&quot;20300&quot; value=&quot;Slide 9&quot;/&gt;&lt;property id=&quot;20307&quot; value=&quot;480&quot;/&gt;&lt;/object&gt;&lt;object type=&quot;3&quot; unique_id=&quot;10010&quot;&gt;&lt;property id=&quot;20148&quot; value=&quot;5&quot;/&gt;&lt;property id=&quot;20300&quot; value=&quot;Slide 10&quot;/&gt;&lt;property id=&quot;20307&quot; value=&quot;405&quot;/&gt;&lt;/object&gt;&lt;object type=&quot;3&quot; unique_id=&quot;10011&quot;&gt;&lt;property id=&quot;20148&quot; value=&quot;5&quot;/&gt;&lt;property id=&quot;20300&quot; value=&quot;Slide 11&quot;/&gt;&lt;property id=&quot;20307&quot; value=&quot;481&quot;/&gt;&lt;/object&gt;&lt;object type=&quot;3&quot; unique_id=&quot;10012&quot;&gt;&lt;property id=&quot;20148&quot; value=&quot;5&quot;/&gt;&lt;property id=&quot;20300&quot; value=&quot;Slide 12&quot;/&gt;&lt;property id=&quot;20307&quot; value=&quot;428&quot;/&gt;&lt;/object&gt;&lt;object type=&quot;3&quot; unique_id=&quot;10013&quot;&gt;&lt;property id=&quot;20148&quot; value=&quot;5&quot;/&gt;&lt;property id=&quot;20300&quot; value=&quot;Slide 13&quot;/&gt;&lt;property id=&quot;20307&quot; value=&quot;482&quot;/&gt;&lt;/object&gt;&lt;object type=&quot;3&quot; unique_id=&quot;10014&quot;&gt;&lt;property id=&quot;20148&quot; value=&quot;5&quot;/&gt;&lt;property id=&quot;20300&quot; value=&quot;Slide 14&quot;/&gt;&lt;property id=&quot;20307&quot; value=&quot;406&quot;/&gt;&lt;/object&gt;&lt;object type=&quot;3&quot; unique_id=&quot;10015&quot;&gt;&lt;property id=&quot;20148&quot; value=&quot;5&quot;/&gt;&lt;property id=&quot;20300&quot; value=&quot;Slide 15&quot;/&gt;&lt;property id=&quot;20307&quot; value=&quot;483&quot;/&gt;&lt;/object&gt;&lt;object type=&quot;3&quot; unique_id=&quot;10016&quot;&gt;&lt;property id=&quot;20148&quot; value=&quot;5&quot;/&gt;&lt;property id=&quot;20300&quot; value=&quot;Slide 16 - &amp;quot;Socrates&amp;quot;&quot;/&gt;&lt;property id=&quot;20307&quot; value=&quot;365&quot;/&gt;&lt;/object&gt;&lt;object type=&quot;3&quot; unique_id=&quot;10017&quot;&gt;&lt;property id=&quot;20148&quot; value=&quot;5&quot;/&gt;&lt;property id=&quot;20300&quot; value=&quot;Slide 18 - &amp;quot;Socrates&amp;quot;&quot;/&gt;&lt;property id=&quot;20307&quot; value=&quot;408&quot;/&gt;&lt;/object&gt;&lt;object type=&quot;3&quot; unique_id=&quot;10018&quot;&gt;&lt;property id=&quot;20148&quot; value=&quot;5&quot;/&gt;&lt;property id=&quot;20300&quot; value=&quot;Slide 17&quot;/&gt;&lt;property id=&quot;20307&quot; value=&quot;485&quot;/&gt;&lt;/object&gt;&lt;object type=&quot;3&quot; unique_id=&quot;10019&quot;&gt;&lt;property id=&quot;20148&quot; value=&quot;5&quot;/&gt;&lt;property id=&quot;20300&quot; value=&quot;Slide 20 - &amp;quot;Who, Truly is the Wisest?&amp;quot;&quot;/&gt;&lt;property id=&quot;20307&quot; value=&quot;433&quot;/&gt;&lt;/object&gt;&lt;object type=&quot;3&quot; unique_id=&quot;10020&quot;&gt;&lt;property id=&quot;20148&quot; value=&quot;5&quot;/&gt;&lt;property id=&quot;20300&quot; value=&quot;Slide 21 - &amp;quot;Who, Truly is the Wisest?&amp;quot;&quot;/&gt;&lt;property id=&quot;20307&quot; value=&quot;486&quot;/&gt;&lt;/object&gt;&lt;object type=&quot;3&quot; unique_id=&quot;10021&quot;&gt;&lt;property id=&quot;20148&quot; value=&quot;5&quot;/&gt;&lt;property id=&quot;20300&quot; value=&quot;Slide 22 - &amp;quot;Socrates&amp;quot;&quot;/&gt;&lt;property id=&quot;20307&quot; value=&quot;328&quot;/&gt;&lt;/object&gt;&lt;object type=&quot;3&quot; unique_id=&quot;10022&quot;&gt;&lt;property id=&quot;20148&quot; value=&quot;5&quot;/&gt;&lt;property id=&quot;20300&quot; value=&quot;Slide 23&quot;/&gt;&lt;property id=&quot;20307&quot; value=&quot;487&quot;/&gt;&lt;/object&gt;&lt;object type=&quot;3&quot; unique_id=&quot;10023&quot;&gt;&lt;property id=&quot;20148&quot; value=&quot;5&quot;/&gt;&lt;property id=&quot;20300&quot; value=&quot;Slide 24&quot;/&gt;&lt;property id=&quot;20307&quot; value=&quot;417&quot;/&gt;&lt;/object&gt;&lt;object type=&quot;3&quot; unique_id=&quot;10024&quot;&gt;&lt;property id=&quot;20148&quot; value=&quot;5&quot;/&gt;&lt;property id=&quot;20300&quot; value=&quot;Slide 25&quot;/&gt;&lt;property id=&quot;20307&quot; value=&quot;488&quot;/&gt;&lt;/object&gt;&lt;object type=&quot;3&quot; unique_id=&quot;10025&quot;&gt;&lt;property id=&quot;20148&quot; value=&quot;5&quot;/&gt;&lt;property id=&quot;20300&quot; value=&quot;Slide 26 - &amp;quot;Plato&amp;quot;&quot;/&gt;&lt;property id=&quot;20307&quot; value=&quot;475&quot;/&gt;&lt;/object&gt;&lt;object type=&quot;3&quot; unique_id=&quot;10026&quot;&gt;&lt;property id=&quot;20148&quot; value=&quot;5&quot;/&gt;&lt;property id=&quot;20300&quot; value=&quot;Slide 28 - &amp;quot;Plato&amp;quot;&quot;/&gt;&lt;property id=&quot;20307&quot; value=&quot;476&quot;/&gt;&lt;/object&gt;&lt;object type=&quot;3&quot; unique_id=&quot;10027&quot;&gt;&lt;property id=&quot;20148&quot; value=&quot;5&quot;/&gt;&lt;property id=&quot;20300&quot; value=&quot;Slide 30 - &amp;quot;Plato&amp;quot;&quot;/&gt;&lt;property id=&quot;20307&quot; value=&quot;324&quot;/&gt;&lt;/object&gt;&lt;object type=&quot;3&quot; unique_id=&quot;10028&quot;&gt;&lt;property id=&quot;20148&quot; value=&quot;5&quot;/&gt;&lt;property id=&quot;20300&quot; value=&quot;Slide 32 - &amp;quot;Plato&amp;quot;&quot;/&gt;&lt;property id=&quot;20307&quot; value=&quot;409&quot;/&gt;&lt;/object&gt;&lt;object type=&quot;3&quot; unique_id=&quot;10029&quot;&gt;&lt;property id=&quot;20148&quot; value=&quot;5&quot;/&gt;&lt;property id=&quot;20300&quot; value=&quot;Slide 34&quot;/&gt;&lt;property id=&quot;20307&quot; value=&quot;434&quot;/&gt;&lt;/object&gt;&lt;object type=&quot;3&quot; unique_id=&quot;10030&quot;&gt;&lt;property id=&quot;20148&quot; value=&quot;5&quot;/&gt;&lt;property id=&quot;20300&quot; value=&quot;Slide 36 - &amp;quot;Form in Language&amp;quot;&quot;/&gt;&lt;property id=&quot;20307&quot; value=&quot;437&quot;/&gt;&lt;/object&gt;&lt;object type=&quot;3&quot; unique_id=&quot;10031&quot;&gt;&lt;property id=&quot;20148&quot; value=&quot;5&quot;/&gt;&lt;property id=&quot;20300&quot; value=&quot;Slide 38&quot;/&gt;&lt;property id=&quot;20307&quot; value=&quot;435&quot;/&gt;&lt;/object&gt;&lt;object type=&quot;3&quot; unique_id=&quot;10032&quot;&gt;&lt;property id=&quot;20148&quot; value=&quot;5&quot;/&gt;&lt;property id=&quot;20300&quot; value=&quot;Slide 40 - &amp;quot;Plato&amp;quot;&quot;/&gt;&lt;property id=&quot;20307&quot; value=&quot;418&quot;/&gt;&lt;/object&gt;&lt;object type=&quot;3&quot; unique_id=&quot;10033&quot;&gt;&lt;property id=&quot;20148&quot; value=&quot;5&quot;/&gt;&lt;property id=&quot;20300&quot; value=&quot;Slide 42 - &amp;quot;Plato ― Allegory of the Cave&amp;quot;&quot;/&gt;&lt;property id=&quot;20307&quot; value=&quot;354&quot;/&gt;&lt;/object&gt;&lt;object type=&quot;3&quot; unique_id=&quot;10034&quot;&gt;&lt;property id=&quot;20148&quot; value=&quot;5&quot;/&gt;&lt;property id=&quot;20300&quot; value=&quot;Slide 44 - &amp;quot;Allegory of the Cave&amp;quot;&quot;/&gt;&lt;property id=&quot;20307&quot; value=&quot;464&quot;/&gt;&lt;/object&gt;&lt;object type=&quot;3&quot; unique_id=&quot;10035&quot;&gt;&lt;property id=&quot;20148&quot; value=&quot;5&quot;/&gt;&lt;property id=&quot;20300&quot; value=&quot;Slide 46 - &amp;quot;Plato ― Allegory of the Cave&amp;quot;&quot;/&gt;&lt;property id=&quot;20307&quot; value=&quot;465&quot;/&gt;&lt;/object&gt;&lt;object type=&quot;3&quot; unique_id=&quot;10036&quot;&gt;&lt;property id=&quot;20148&quot; value=&quot;5&quot;/&gt;&lt;property id=&quot;20300&quot; value=&quot;Slide 48 - &amp;quot;Hierarchy of Value&amp;quot;&quot;/&gt;&lt;property id=&quot;20307&quot; value=&quot;411&quot;/&gt;&lt;/object&gt;&lt;object type=&quot;3&quot; unique_id=&quot;10037&quot;&gt;&lt;property id=&quot;20148&quot; value=&quot;5&quot;/&gt;&lt;property id=&quot;20300&quot; value=&quot;Slide 50 - &amp;quot;Government&amp;quot;&quot;/&gt;&lt;property id=&quot;20307&quot; value=&quot;439&quot;/&gt;&lt;/object&gt;&lt;object type=&quot;3&quot; unique_id=&quot;10038&quot;&gt;&lt;property id=&quot;20148&quot; value=&quot;5&quot;/&gt;&lt;property id=&quot;20300&quot; value=&quot;Slide 54 - &amp;quot;Creation of the World&amp;quot;&quot;/&gt;&lt;property id=&quot;20307&quot; value=&quot;395&quot;/&gt;&lt;/object&gt;&lt;object type=&quot;3&quot; unique_id=&quot;10039&quot;&gt;&lt;property id=&quot;20148&quot; value=&quot;5&quot;/&gt;&lt;property id=&quot;20300&quot; value=&quot;Slide 56 - &amp;quot;Plato&amp;quot;&quot;/&gt;&lt;property id=&quot;20307&quot; value=&quot;412&quot;/&gt;&lt;/object&gt;&lt;object type=&quot;3&quot; unique_id=&quot;10040&quot;&gt;&lt;property id=&quot;20148&quot; value=&quot;5&quot;/&gt;&lt;property id=&quot;20300&quot; value=&quot;Slide 58 - &amp;quot;Plato&amp;quot;&quot;/&gt;&lt;property id=&quot;20307&quot; value=&quot;413&quot;/&gt;&lt;/object&gt;&lt;object type=&quot;3&quot; unique_id=&quot;10041&quot;&gt;&lt;property id=&quot;20148&quot; value=&quot;5&quot;/&gt;&lt;property id=&quot;20300&quot; value=&quot;Slide 60 - &amp;quot;Plato&amp;quot;&quot;/&gt;&lt;property id=&quot;20307&quot; value=&quot;467&quot;/&gt;&lt;/object&gt;&lt;object type=&quot;3&quot; unique_id=&quot;10042&quot;&gt;&lt;property id=&quot;20148&quot; value=&quot;5&quot;/&gt;&lt;property id=&quot;20300&quot; value=&quot;Slide 62 - &amp;quot;Plato&amp;quot;&quot;/&gt;&lt;property id=&quot;20307&quot; value=&quot;359&quot;/&gt;&lt;/object&gt;&lt;object type=&quot;3&quot; unique_id=&quot;10043&quot;&gt;&lt;property id=&quot;20148&quot; value=&quot;5&quot;/&gt;&lt;property id=&quot;20300&quot; value=&quot;Slide 64 - &amp;quot;Plato&amp;quot;&quot;/&gt;&lt;property id=&quot;20307&quot; value=&quot;468&quot;/&gt;&lt;/object&gt;&lt;object type=&quot;3&quot; unique_id=&quot;10044&quot;&gt;&lt;property id=&quot;20148&quot; value=&quot;5&quot;/&gt;&lt;property id=&quot;20300&quot; value=&quot;Slide 66 - &amp;quot;Classical Greek Philosophy&amp;quot;&quot;/&gt;&lt;property id=&quot;20307&quot; value=&quot;414&quot;/&gt;&lt;/object&gt;&lt;object type=&quot;3&quot; unique_id=&quot;10045&quot;&gt;&lt;property id=&quot;20148&quot; value=&quot;5&quot;/&gt;&lt;property id=&quot;20300&quot; value=&quot;Slide 68 - &amp;quot;Discussion&amp;quot;&quot;/&gt;&lt;property id=&quot;20307&quot; value=&quot;415&quot;/&gt;&lt;/object&gt;&lt;object type=&quot;3&quot; unique_id=&quot;10046&quot;&gt;&lt;property id=&quot;20148&quot; value=&quot;5&quot;/&gt;&lt;property id=&quot;20300&quot; value=&quot;Slide 70 - &amp;quot;Discussion&amp;quot;&quot;/&gt;&lt;property id=&quot;20307&quot; value=&quot;416&quot;/&gt;&lt;/object&gt;&lt;object type=&quot;3&quot; unique_id=&quot;10047&quot;&gt;&lt;property id=&quot;20148&quot; value=&quot;5&quot;/&gt;&lt;property id=&quot;20300&quot; value=&quot;Slide 72 - &amp;quot;The Nature of God&amp;quot;&quot;/&gt;&lt;property id=&quot;20307&quot; value=&quot;426&quot;/&gt;&lt;/object&gt;&lt;object type=&quot;3&quot; unique_id=&quot;10048&quot;&gt;&lt;property id=&quot;20148&quot; value=&quot;5&quot;/&gt;&lt;property id=&quot;20300&quot; value=&quot;Slide 74 - &amp;quot;Perfection&amp;quot;&quot;/&gt;&lt;property id=&quot;20307&quot; value=&quot;474&quot;/&gt;&lt;/object&gt;&lt;object type=&quot;3&quot; unique_id=&quot;10049&quot;&gt;&lt;property id=&quot;20148&quot; value=&quot;5&quot;/&gt;&lt;property id=&quot;20300&quot; value=&quot;Slide 76 - &amp;quot;Discussion&amp;quot;&quot;/&gt;&lt;property id=&quot;20307&quot; value=&quot;473&quot;/&gt;&lt;/object&gt;&lt;object type=&quot;3&quot; unique_id=&quot;10050&quot;&gt;&lt;property id=&quot;20148&quot; value=&quot;5&quot;/&gt;&lt;property id=&quot;20300&quot; value=&quot;Slide 78&quot;/&gt;&lt;property id=&quot;20307&quot; value=&quot;454&quot;/&gt;&lt;/object&gt;&lt;object type=&quot;3&quot; unique_id=&quot;10051&quot;&gt;&lt;property id=&quot;20148&quot; value=&quot;5&quot;/&gt;&lt;property id=&quot;20300&quot; value=&quot;Slide 80 - &amp;quot;Christians Over the Centuries&amp;quot;&quot;/&gt;&lt;property id=&quot;20307&quot; value=&quot;455&quot;/&gt;&lt;/object&gt;&lt;object type=&quot;3&quot; unique_id=&quot;10052&quot;&gt;&lt;property id=&quot;20148&quot; value=&quot;5&quot;/&gt;&lt;property id=&quot;20300&quot; value=&quot;Slide 82 - &amp;quot;Does God have a body?&amp;quot;&quot;/&gt;&lt;property id=&quot;20307&quot; value=&quot;469&quot;/&gt;&lt;/object&gt;&lt;object type=&quot;3&quot; unique_id=&quot;10053&quot;&gt;&lt;property id=&quot;20148&quot; value=&quot;5&quot;/&gt;&lt;property id=&quot;20300&quot; value=&quot;Slide 84 - &amp;quot;Some Modern Christians&amp;quot;&quot;/&gt;&lt;property id=&quot;20307&quot; value=&quot;456&quot;/&gt;&lt;/object&gt;&lt;object type=&quot;3&quot; unique_id=&quot;10054&quot;&gt;&lt;property id=&quot;20148&quot; value=&quot;5&quot;/&gt;&lt;property id=&quot;20300&quot; value=&quot;Slide 86 - &amp;quot;Some Modern Christians&amp;quot;&quot;/&gt;&lt;property id=&quot;20307&quot; value=&quot;470&quot;/&gt;&lt;/object&gt;&lt;object type=&quot;3&quot; unique_id=&quot;10055&quot;&gt;&lt;property id=&quot;20148&quot; value=&quot;5&quot;/&gt;&lt;property id=&quot;20300&quot; value=&quot;Slide 88 - &amp;quot;Joseph Smith&amp;quot;&quot;/&gt;&lt;property id=&quot;20307&quot; value=&quot;459&quot;/&gt;&lt;/object&gt;&lt;object type=&quot;3&quot; unique_id=&quot;10056&quot;&gt;&lt;property id=&quot;20148&quot; value=&quot;5&quot;/&gt;&lt;property id=&quot;20300&quot; value=&quot;Slide 90 - &amp;quot;LDS&amp;quot;&quot;/&gt;&lt;property id=&quot;20307&quot; value=&quot;472&quot;/&gt;&lt;/object&gt;&lt;object type=&quot;3&quot; unique_id=&quot;10057&quot;&gt;&lt;property id=&quot;20148&quot; value=&quot;5&quot;/&gt;&lt;property id=&quot;20300&quot; value=&quot;Slide 92 - &amp;quot;Joseph Smith&amp;quot;&quot;/&gt;&lt;property id=&quot;20307&quot; value=&quot;460&quot;/&gt;&lt;/object&gt;&lt;object type=&quot;3&quot; unique_id=&quot;10058&quot;&gt;&lt;property id=&quot;20148&quot; value=&quot;5&quot;/&gt;&lt;property id=&quot;20300&quot; value=&quot;Slide 95 - &amp;quot;Some Modern Christians&amp;quot;&quot;/&gt;&lt;property id=&quot;20307&quot; value=&quot;471&quot;/&gt;&lt;/object&gt;&lt;object type=&quot;3&quot; unique_id=&quot;10059&quot;&gt;&lt;property id=&quot;20148&quot; value=&quot;5&quot;/&gt;&lt;property id=&quot;20300&quot; value=&quot;Slide 98 - &amp;quot;Thank You&amp;quot;&quot;/&gt;&lt;property id=&quot;20307&quot; value=&quot;463&quot;/&gt;&lt;/object&gt;&lt;object type=&quot;3&quot; unique_id=&quot;10886&quot;&gt;&lt;property id=&quot;20148&quot; value=&quot;5&quot;/&gt;&lt;property id=&quot;20300&quot; value=&quot;Slide 1&quot;/&gt;&lt;property id=&quot;20307&quot; value=&quot;528&quot;/&gt;&lt;/object&gt;&lt;object type=&quot;3&quot; unique_id=&quot;10887&quot;&gt;&lt;property id=&quot;20148&quot; value=&quot;5&quot;/&gt;&lt;property id=&quot;20300&quot; value=&quot;Slide 27&quot;/&gt;&lt;property id=&quot;20307&quot; value=&quot;489&quot;/&gt;&lt;/object&gt;&lt;object type=&quot;3&quot; unique_id=&quot;10888&quot;&gt;&lt;property id=&quot;20148&quot; value=&quot;5&quot;/&gt;&lt;property id=&quot;20300&quot; value=&quot;Slide 29&quot;/&gt;&lt;property id=&quot;20307&quot; value=&quot;490&quot;/&gt;&lt;/object&gt;&lt;object type=&quot;3&quot; unique_id=&quot;10889&quot;&gt;&lt;property id=&quot;20148&quot; value=&quot;5&quot;/&gt;&lt;property id=&quot;20300&quot; value=&quot;Slide 31&quot;/&gt;&lt;property id=&quot;20307&quot; value=&quot;491&quot;/&gt;&lt;/object&gt;&lt;object type=&quot;3&quot; unique_id=&quot;10890&quot;&gt;&lt;property id=&quot;20148&quot; value=&quot;5&quot;/&gt;&lt;property id=&quot;20300&quot; value=&quot;Slide 33&quot;/&gt;&lt;property id=&quot;20307&quot; value=&quot;492&quot;/&gt;&lt;/object&gt;&lt;object type=&quot;3&quot; unique_id=&quot;10891&quot;&gt;&lt;property id=&quot;20148&quot; value=&quot;5&quot;/&gt;&lt;property id=&quot;20300&quot; value=&quot;Slide 35&quot;/&gt;&lt;property id=&quot;20307&quot; value=&quot;493&quot;/&gt;&lt;/object&gt;&lt;object type=&quot;3&quot; unique_id=&quot;10892&quot;&gt;&lt;property id=&quot;20148&quot; value=&quot;5&quot;/&gt;&lt;property id=&quot;20300&quot; value=&quot;Slide 37&quot;/&gt;&lt;property id=&quot;20307&quot; value=&quot;494&quot;/&gt;&lt;/object&gt;&lt;object type=&quot;3&quot; unique_id=&quot;10893&quot;&gt;&lt;property id=&quot;20148&quot; value=&quot;5&quot;/&gt;&lt;property id=&quot;20300&quot; value=&quot;Slide 39&quot;/&gt;&lt;property id=&quot;20307&quot; value=&quot;495&quot;/&gt;&lt;/object&gt;&lt;object type=&quot;3&quot; unique_id=&quot;10894&quot;&gt;&lt;property id=&quot;20148&quot; value=&quot;5&quot;/&gt;&lt;property id=&quot;20300&quot; value=&quot;Slide 41&quot;/&gt;&lt;property id=&quot;20307&quot; value=&quot;496&quot;/&gt;&lt;/object&gt;&lt;object type=&quot;3&quot; unique_id=&quot;10895&quot;&gt;&lt;property id=&quot;20148&quot; value=&quot;5&quot;/&gt;&lt;property id=&quot;20300&quot; value=&quot;Slide 43&quot;/&gt;&lt;property id=&quot;20307&quot; value=&quot;497&quot;/&gt;&lt;/object&gt;&lt;object type=&quot;3&quot; unique_id=&quot;10896&quot;&gt;&lt;property id=&quot;20148&quot; value=&quot;5&quot;/&gt;&lt;property id=&quot;20300&quot; value=&quot;Slide 45&quot;/&gt;&lt;property id=&quot;20307&quot; value=&quot;498&quot;/&gt;&lt;/object&gt;&lt;object type=&quot;3&quot; unique_id=&quot;10897&quot;&gt;&lt;property id=&quot;20148&quot; value=&quot;5&quot;/&gt;&lt;property id=&quot;20300&quot; value=&quot;Slide 47&quot;/&gt;&lt;property id=&quot;20307&quot; value=&quot;499&quot;/&gt;&lt;/object&gt;&lt;object type=&quot;3&quot; unique_id=&quot;10898&quot;&gt;&lt;property id=&quot;20148&quot; value=&quot;5&quot;/&gt;&lt;property id=&quot;20300&quot; value=&quot;Slide 49&quot;/&gt;&lt;property id=&quot;20307&quot; value=&quot;500&quot;/&gt;&lt;/object&gt;&lt;object type=&quot;3&quot; unique_id=&quot;10899&quot;&gt;&lt;property id=&quot;20148&quot; value=&quot;5&quot;/&gt;&lt;property id=&quot;20300&quot; value=&quot;Slide 51&quot;/&gt;&lt;property id=&quot;20307&quot; value=&quot;501&quot;/&gt;&lt;/object&gt;&lt;object type=&quot;3&quot; unique_id=&quot;10900&quot;&gt;&lt;property id=&quot;20148&quot; value=&quot;5&quot;/&gt;&lt;property id=&quot;20300&quot; value=&quot;Slide 52&quot;/&gt;&lt;property id=&quot;20307&quot; value=&quot;502&quot;/&gt;&lt;/object&gt;&lt;object type=&quot;3&quot; unique_id=&quot;10901&quot;&gt;&lt;property id=&quot;20148&quot; value=&quot;5&quot;/&gt;&lt;property id=&quot;20300&quot; value=&quot;Slide 53&quot;/&gt;&lt;property id=&quot;20307&quot; value=&quot;503&quot;/&gt;&lt;/object&gt;&lt;object type=&quot;3&quot; unique_id=&quot;10902&quot;&gt;&lt;property id=&quot;20148&quot; value=&quot;5&quot;/&gt;&lt;property id=&quot;20300&quot; value=&quot;Slide 55&quot;/&gt;&lt;property id=&quot;20307&quot; value=&quot;504&quot;/&gt;&lt;/object&gt;&lt;object type=&quot;3&quot; unique_id=&quot;10903&quot;&gt;&lt;property id=&quot;20148&quot; value=&quot;5&quot;/&gt;&lt;property id=&quot;20300&quot; value=&quot;Slide 57&quot;/&gt;&lt;property id=&quot;20307&quot; value=&quot;505&quot;/&gt;&lt;/object&gt;&lt;object type=&quot;3&quot; unique_id=&quot;10904&quot;&gt;&lt;property id=&quot;20148&quot; value=&quot;5&quot;/&gt;&lt;property id=&quot;20300&quot; value=&quot;Slide 59&quot;/&gt;&lt;property id=&quot;20307&quot; value=&quot;506&quot;/&gt;&lt;/object&gt;&lt;object type=&quot;3&quot; unique_id=&quot;10905&quot;&gt;&lt;property id=&quot;20148&quot; value=&quot;5&quot;/&gt;&lt;property id=&quot;20300&quot; value=&quot;Slide 61&quot;/&gt;&lt;property id=&quot;20307&quot; value=&quot;507&quot;/&gt;&lt;/object&gt;&lt;object type=&quot;3&quot; unique_id=&quot;10906&quot;&gt;&lt;property id=&quot;20148&quot; value=&quot;5&quot;/&gt;&lt;property id=&quot;20300&quot; value=&quot;Slide 63&quot;/&gt;&lt;property id=&quot;20307&quot; value=&quot;508&quot;/&gt;&lt;/object&gt;&lt;object type=&quot;3&quot; unique_id=&quot;10907&quot;&gt;&lt;property id=&quot;20148&quot; value=&quot;5&quot;/&gt;&lt;property id=&quot;20300&quot; value=&quot;Slide 65&quot;/&gt;&lt;property id=&quot;20307&quot; value=&quot;509&quot;/&gt;&lt;/object&gt;&lt;object type=&quot;3&quot; unique_id=&quot;10908&quot;&gt;&lt;property id=&quot;20148&quot; value=&quot;5&quot;/&gt;&lt;property id=&quot;20300&quot; value=&quot;Slide 67&quot;/&gt;&lt;property id=&quot;20307&quot; value=&quot;510&quot;/&gt;&lt;/object&gt;&lt;object type=&quot;3&quot; unique_id=&quot;10909&quot;&gt;&lt;property id=&quot;20148&quot; value=&quot;5&quot;/&gt;&lt;property id=&quot;20300&quot; value=&quot;Slide 69 - &amp;quot;Discussion&amp;quot;&quot;/&gt;&lt;property id=&quot;20307&quot; value=&quot;511&quot;/&gt;&lt;/object&gt;&lt;object type=&quot;3&quot; unique_id=&quot;10910&quot;&gt;&lt;property id=&quot;20148&quot; value=&quot;5&quot;/&gt;&lt;property id=&quot;20300&quot; value=&quot;Slide 71&quot;/&gt;&lt;property id=&quot;20307&quot; value=&quot;512&quot;/&gt;&lt;/object&gt;&lt;object type=&quot;3&quot; unique_id=&quot;10911&quot;&gt;&lt;property id=&quot;20148&quot; value=&quot;5&quot;/&gt;&lt;property id=&quot;20300&quot; value=&quot;Slide 73 - &amp;quot;The Nature of God&amp;quot;&quot;/&gt;&lt;property id=&quot;20307&quot; value=&quot;513&quot;/&gt;&lt;/object&gt;&lt;object type=&quot;3&quot; unique_id=&quot;10912&quot;&gt;&lt;property id=&quot;20148&quot; value=&quot;5&quot;/&gt;&lt;property id=&quot;20300&quot; value=&quot;Slide 75 - &amp;quot;Perfection&amp;quot;&quot;/&gt;&lt;property id=&quot;20307&quot; value=&quot;514&quot;/&gt;&lt;/object&gt;&lt;object type=&quot;3&quot; unique_id=&quot;10913&quot;&gt;&lt;property id=&quot;20148&quot; value=&quot;5&quot;/&gt;&lt;property id=&quot;20300&quot; value=&quot;Slide 77 - &amp;quot;Perfection&amp;quot;&quot;/&gt;&lt;property id=&quot;20307&quot; value=&quot;515&quot;/&gt;&lt;/object&gt;&lt;object type=&quot;3&quot; unique_id=&quot;10914&quot;&gt;&lt;property id=&quot;20148&quot; value=&quot;5&quot;/&gt;&lt;property id=&quot;20300&quot; value=&quot;Slide 79 - &amp;quot;Perfection&amp;quot;&quot;/&gt;&lt;property id=&quot;20307&quot; value=&quot;516&quot;/&gt;&lt;/object&gt;&lt;object type=&quot;3&quot; unique_id=&quot;10915&quot;&gt;&lt;property id=&quot;20148&quot; value=&quot;5&quot;/&gt;&lt;property id=&quot;20300&quot; value=&quot;Slide 81 - &amp;quot;Christians Over the Centuries&amp;quot;&quot;/&gt;&lt;property id=&quot;20307&quot; value=&quot;517&quot;/&gt;&lt;/object&gt;&lt;object type=&quot;3&quot; unique_id=&quot;10916&quot;&gt;&lt;property id=&quot;20148&quot; value=&quot;5&quot;/&gt;&lt;property id=&quot;20300&quot; value=&quot;Slide 83 - &amp;quot;Does God Have a Body?&amp;quot;&quot;/&gt;&lt;property id=&quot;20307&quot; value=&quot;518&quot;/&gt;&lt;/object&gt;&lt;object type=&quot;3&quot; unique_id=&quot;10917&quot;&gt;&lt;property id=&quot;20148&quot; value=&quot;5&quot;/&gt;&lt;property id=&quot;20300&quot; value=&quot;Slide 85 - &amp;quot;Some Modern Christians&amp;quot;&quot;/&gt;&lt;property id=&quot;20307&quot; value=&quot;519&quot;/&gt;&lt;/object&gt;&lt;object type=&quot;3&quot; unique_id=&quot;10918&quot;&gt;&lt;property id=&quot;20148&quot; value=&quot;5&quot;/&gt;&lt;property id=&quot;20300&quot; value=&quot;Slide 87 - &amp;quot;Some Modern Christians&amp;quot;&quot;/&gt;&lt;property id=&quot;20307&quot; value=&quot;520&quot;/&gt;&lt;/object&gt;&lt;object type=&quot;3&quot; unique_id=&quot;10919&quot;&gt;&lt;property id=&quot;20148&quot; value=&quot;5&quot;/&gt;&lt;property id=&quot;20300&quot; value=&quot;Slide 89 - &amp;quot;Joseph Smith&amp;quot;&quot;/&gt;&lt;property id=&quot;20307&quot; value=&quot;521&quot;/&gt;&lt;/object&gt;&lt;object type=&quot;3&quot; unique_id=&quot;10920&quot;&gt;&lt;property id=&quot;20148&quot; value=&quot;5&quot;/&gt;&lt;property id=&quot;20300&quot; value=&quot;Slide 91 - &amp;quot;LDS&amp;quot;&quot;/&gt;&lt;property id=&quot;20307&quot; value=&quot;522&quot;/&gt;&lt;/object&gt;&lt;object type=&quot;3&quot; unique_id=&quot;10921&quot;&gt;&lt;property id=&quot;20148&quot; value=&quot;5&quot;/&gt;&lt;property id=&quot;20300&quot; value=&quot;Slide 93 - &amp;quot;Joseph Smith&amp;quot;&quot;/&gt;&lt;property id=&quot;20307&quot; value=&quot;524&quot;/&gt;&lt;/object&gt;&lt;object type=&quot;3&quot; unique_id=&quot;10922&quot;&gt;&lt;property id=&quot;20148&quot; value=&quot;5&quot;/&gt;&lt;property id=&quot;20300&quot; value=&quot;Slide 94 - &amp;quot;Joseph Smith&amp;quot;&quot;/&gt;&lt;property id=&quot;20307&quot; value=&quot;523&quot;/&gt;&lt;/object&gt;&lt;object type=&quot;3&quot; unique_id=&quot;10923&quot;&gt;&lt;property id=&quot;20148&quot; value=&quot;5&quot;/&gt;&lt;property id=&quot;20300&quot; value=&quot;Slide 96 - &amp;quot;Some Modern Christians&amp;quot;&quot;/&gt;&lt;property id=&quot;20307&quot; value=&quot;526&quot;/&gt;&lt;/object&gt;&lt;object type=&quot;3&quot; unique_id=&quot;10924&quot;&gt;&lt;property id=&quot;20148&quot; value=&quot;5&quot;/&gt;&lt;property id=&quot;20300&quot; value=&quot;Slide 97 - &amp;quot;Some Modern Christians&amp;quot;&quot;/&gt;&lt;property id=&quot;20307&quot; value=&quot;525&quot;/&gt;&lt;/object&gt;&lt;object type=&quot;3&quot; unique_id=&quot;11317&quot;&gt;&lt;property id=&quot;20148&quot; value=&quot;5&quot;/&gt;&lt;property id=&quot;20300&quot; value=&quot;Slide 99&quot;/&gt;&lt;property id=&quot;20307&quot; value=&quot;529&quot;/&gt;&lt;/object&gt;&lt;object type=&quot;3&quot; unique_id=&quot;11615&quot;&gt;&lt;property id=&quot;20148&quot; value=&quot;5&quot;/&gt;&lt;property id=&quot;20300&quot; value=&quot;Slide 7&quot;/&gt;&lt;property id=&quot;20307&quot; value=&quot;530&quot;/&gt;&lt;/object&gt;&lt;object type=&quot;3&quot; unique_id=&quot;12116&quot;&gt;&lt;property id=&quot;20148&quot; value=&quot;5&quot;/&gt;&lt;property id=&quot;20300&quot; value=&quot;Slide 19&quot;/&gt;&lt;property id=&quot;20307&quot; value=&quot;531&quot;/&gt;&lt;/object&gt;&lt;/object&gt;&lt;object type=&quot;8&quot; unique_id=&quot;10118&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7717</TotalTime>
  <Words>1828</Words>
  <Application>Microsoft Macintosh PowerPoint</Application>
  <PresentationFormat>On-screen Show (4:3)</PresentationFormat>
  <Paragraphs>273</Paragraphs>
  <Slides>53</Slides>
  <Notes>0</Notes>
  <HiddenSlides>0</HiddenSlides>
  <MMClips>1</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Default Design</vt:lpstr>
      <vt:lpstr>PowerPoint Presentation</vt:lpstr>
      <vt:lpstr>Classical Greek Philosophy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Truly is the Wisest?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The Nature of God</vt:lpstr>
      <vt:lpstr>Perfection</vt:lpstr>
      <vt:lpstr>Perfection</vt:lpstr>
      <vt:lpstr>Perfection</vt:lpstr>
      <vt:lpstr>Christians Over the Centuries</vt:lpstr>
      <vt:lpstr>Does God Have a Body?</vt:lpstr>
      <vt:lpstr>Some Modern Christians</vt:lpstr>
      <vt:lpstr>Some Modern Christians</vt:lpstr>
      <vt:lpstr>Joseph Smith</vt:lpstr>
      <vt:lpstr>LDS</vt:lpstr>
      <vt:lpstr>Joseph Smith</vt:lpstr>
      <vt:lpstr>Joseph Smith</vt:lpstr>
      <vt:lpstr>Some Modern Christians</vt:lpstr>
      <vt:lpstr>Some Modern Christians</vt:lpstr>
      <vt:lpstr>PowerPoint Presentation</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Creativity</dc:title>
  <dc:creator>strongb</dc:creator>
  <cp:lastModifiedBy>Brent Strong</cp:lastModifiedBy>
  <cp:revision>161</cp:revision>
  <dcterms:created xsi:type="dcterms:W3CDTF">2011-01-21T18:58:08Z</dcterms:created>
  <dcterms:modified xsi:type="dcterms:W3CDTF">2011-09-22T23:24:53Z</dcterms:modified>
</cp:coreProperties>
</file>