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8"/>
  </p:notesMasterIdLst>
  <p:sldIdLst>
    <p:sldId id="258" r:id="rId2"/>
    <p:sldId id="259" r:id="rId3"/>
    <p:sldId id="354" r:id="rId4"/>
    <p:sldId id="355" r:id="rId5"/>
    <p:sldId id="430" r:id="rId6"/>
    <p:sldId id="261" r:id="rId7"/>
    <p:sldId id="357" r:id="rId8"/>
    <p:sldId id="356" r:id="rId9"/>
    <p:sldId id="358" r:id="rId10"/>
    <p:sldId id="264" r:id="rId11"/>
    <p:sldId id="443" r:id="rId12"/>
    <p:sldId id="359" r:id="rId13"/>
    <p:sldId id="267" r:id="rId14"/>
    <p:sldId id="268" r:id="rId15"/>
    <p:sldId id="360" r:id="rId16"/>
    <p:sldId id="418" r:id="rId17"/>
    <p:sldId id="419" r:id="rId18"/>
    <p:sldId id="420" r:id="rId19"/>
    <p:sldId id="421" r:id="rId20"/>
    <p:sldId id="269" r:id="rId21"/>
    <p:sldId id="270" r:id="rId22"/>
    <p:sldId id="271" r:id="rId23"/>
    <p:sldId id="272" r:id="rId24"/>
    <p:sldId id="273" r:id="rId25"/>
    <p:sldId id="431" r:id="rId26"/>
    <p:sldId id="362" r:id="rId27"/>
    <p:sldId id="432" r:id="rId28"/>
    <p:sldId id="364" r:id="rId29"/>
    <p:sldId id="433" r:id="rId30"/>
    <p:sldId id="278" r:id="rId31"/>
    <p:sldId id="279" r:id="rId32"/>
    <p:sldId id="280" r:id="rId33"/>
    <p:sldId id="281" r:id="rId34"/>
    <p:sldId id="282" r:id="rId35"/>
    <p:sldId id="366" r:id="rId36"/>
    <p:sldId id="283" r:id="rId37"/>
    <p:sldId id="368" r:id="rId38"/>
    <p:sldId id="367" r:id="rId39"/>
    <p:sldId id="369" r:id="rId40"/>
    <p:sldId id="370" r:id="rId41"/>
    <p:sldId id="371" r:id="rId42"/>
    <p:sldId id="372" r:id="rId43"/>
    <p:sldId id="373" r:id="rId44"/>
    <p:sldId id="293" r:id="rId45"/>
    <p:sldId id="294" r:id="rId46"/>
    <p:sldId id="434" r:id="rId47"/>
    <p:sldId id="376" r:id="rId48"/>
    <p:sldId id="377" r:id="rId49"/>
    <p:sldId id="378" r:id="rId50"/>
    <p:sldId id="435" r:id="rId51"/>
    <p:sldId id="436" r:id="rId52"/>
    <p:sldId id="386" r:id="rId53"/>
    <p:sldId id="387" r:id="rId54"/>
    <p:sldId id="309" r:id="rId55"/>
    <p:sldId id="388" r:id="rId56"/>
    <p:sldId id="389" r:id="rId57"/>
    <p:sldId id="391" r:id="rId58"/>
    <p:sldId id="392" r:id="rId59"/>
    <p:sldId id="393" r:id="rId60"/>
    <p:sldId id="437" r:id="rId61"/>
    <p:sldId id="438" r:id="rId62"/>
    <p:sldId id="439" r:id="rId63"/>
    <p:sldId id="323" r:id="rId64"/>
    <p:sldId id="324" r:id="rId65"/>
    <p:sldId id="396" r:id="rId66"/>
    <p:sldId id="402" r:id="rId67"/>
    <p:sldId id="404" r:id="rId68"/>
    <p:sldId id="405" r:id="rId69"/>
    <p:sldId id="411" r:id="rId70"/>
    <p:sldId id="333" r:id="rId71"/>
    <p:sldId id="413" r:id="rId72"/>
    <p:sldId id="412" r:id="rId73"/>
    <p:sldId id="414" r:id="rId74"/>
    <p:sldId id="440" r:id="rId75"/>
    <p:sldId id="441" r:id="rId76"/>
    <p:sldId id="417" r:id="rId77"/>
    <p:sldId id="335" r:id="rId78"/>
    <p:sldId id="442" r:id="rId79"/>
    <p:sldId id="422" r:id="rId80"/>
    <p:sldId id="423" r:id="rId81"/>
    <p:sldId id="444" r:id="rId82"/>
    <p:sldId id="341" r:id="rId83"/>
    <p:sldId id="342" r:id="rId84"/>
    <p:sldId id="343" r:id="rId85"/>
    <p:sldId id="352" r:id="rId86"/>
    <p:sldId id="353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wmf"/><Relationship Id="rId1" Type="http://schemas.openxmlformats.org/officeDocument/2006/relationships/image" Target="../media/image12.png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wmf"/><Relationship Id="rId1" Type="http://schemas.openxmlformats.org/officeDocument/2006/relationships/image" Target="../media/image17.png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5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0D5A-47FE-DA49-8829-F5BEE2BCC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407B-6FD7-224A-8A2C-896734070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wmf"/><Relationship Id="rId7" Type="http://schemas.openxmlformats.org/officeDocument/2006/relationships/image" Target="../media/image16.jpeg"/><Relationship Id="rId8" Type="http://schemas.openxmlformats.org/officeDocument/2006/relationships/oleObject" Target="../embeddings/oleObject4.bin"/><Relationship Id="rId9" Type="http://schemas.openxmlformats.org/officeDocument/2006/relationships/image" Target="../media/image14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4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47.wmf"/><Relationship Id="rId5" Type="http://schemas.openxmlformats.org/officeDocument/2006/relationships/image" Target="../media/image16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0467" y="19155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Thermoset Materials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6934" y="5799667"/>
            <a:ext cx="6400800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MFG 355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97" y="1984928"/>
            <a:ext cx="4168322" cy="317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Phenolics − Processing</a:t>
            </a:r>
          </a:p>
        </p:txBody>
      </p:sp>
      <p:graphicFrame>
        <p:nvGraphicFramePr>
          <p:cNvPr id="306179" name="Group 3"/>
          <p:cNvGraphicFramePr>
            <a:graphicFrameLocks noGrp="1"/>
          </p:cNvGraphicFramePr>
          <p:nvPr>
            <p:ph idx="1"/>
          </p:nvPr>
        </p:nvGraphicFramePr>
        <p:xfrm>
          <a:off x="414338" y="1006475"/>
          <a:ext cx="8229600" cy="568420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Toxic monomer (formaldehyde)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B-staging to novolac (solid, 2-step with hexa) or resole (liquid,1-step)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Condensation of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 cures and venting of mold (compression molding)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shrinkage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Fillers (minerals, sawdust, wood flour, ground nut shells,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Brittleness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Fillers (selected) and thickness of parts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Inconsistent 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pigment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Phenolics</a:t>
            </a:r>
            <a:endParaRPr lang="en-US" dirty="0" smtClean="0">
              <a:ea typeface="+mj-ea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975"/>
            <a:ext cx="8229600" cy="5251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b="1" dirty="0" smtClean="0">
                <a:ea typeface="+mn-ea"/>
              </a:rPr>
              <a:t>Aromatic content </a:t>
            </a:r>
            <a:r>
              <a:rPr lang="en-US" dirty="0" smtClean="0">
                <a:ea typeface="+mn-ea"/>
              </a:rPr>
              <a:t>determines most of the applications of </a:t>
            </a:r>
            <a:r>
              <a:rPr lang="en-US" dirty="0" err="1" smtClean="0">
                <a:ea typeface="+mn-ea"/>
              </a:rPr>
              <a:t>phenolics</a:t>
            </a:r>
            <a:endParaRPr lang="en-US" dirty="0" smtClean="0">
              <a:ea typeface="+mn-ea"/>
            </a:endParaRP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dirty="0" smtClean="0"/>
              <a:t>Very low flammability and low smoke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dirty="0" smtClean="0"/>
              <a:t>Very stiff and hard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dirty="0" smtClean="0"/>
              <a:t>Very low heat transfer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dirty="0" smtClean="0"/>
              <a:t>High thermal stability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dirty="0" smtClean="0"/>
              <a:t>Good electrical properties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dirty="0" smtClean="0"/>
              <a:t>Excellent adhesion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dirty="0" smtClean="0"/>
              <a:t>Resistance to chlorinated solvents</a:t>
            </a:r>
          </a:p>
          <a:p>
            <a:pPr lvl="1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dirty="0" smtClean="0"/>
              <a:t>Moderately low price (10-15% above polyesters)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EC9A-CB24-A04F-B837-C4372E6B07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Phenolics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1113"/>
            <a:ext cx="8229600" cy="5135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Applications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Interiors </a:t>
            </a:r>
            <a:r>
              <a:rPr lang="en-US" dirty="0"/>
              <a:t>of public transportation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Glue for laminates (such as plywood)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Electrical switches and other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Molded parts in moderately hot environments (such as near the motor of an automobile)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Billiard balls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Conversion to epoxy or vinyl ester resins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Rocket exit nozzles and carbon-carbon composites (ablation)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3663" y="1654175"/>
            <a:ext cx="4354512" cy="333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752975" y="1646238"/>
            <a:ext cx="439102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03188" y="2119313"/>
            <a:ext cx="2671762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803275" y="484822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1497013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2184400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2871788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4988" y="49180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274763" y="49307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20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955800" y="49323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30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638425" y="49307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40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88900" y="2822575"/>
            <a:ext cx="1062038" cy="319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88900" y="3519488"/>
            <a:ext cx="177165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88900" y="4230688"/>
            <a:ext cx="34925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827338" y="2043113"/>
            <a:ext cx="1398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Vinyl Ester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317625" y="2754313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Epoxy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1970088" y="3465513"/>
            <a:ext cx="165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FR Polyester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547688" y="4162425"/>
            <a:ext cx="116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Phenolic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31800" y="5249863"/>
            <a:ext cx="3284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(ASTM E-162 for thermoset</a:t>
            </a:r>
          </a:p>
          <a:p>
            <a:r>
              <a:rPr lang="en-US" sz="2000"/>
              <a:t>composites)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752975" y="2112963"/>
            <a:ext cx="238125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4752975" y="2822575"/>
            <a:ext cx="1671638" cy="319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4752975" y="3533775"/>
            <a:ext cx="814388" cy="319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4767263" y="4230688"/>
            <a:ext cx="176212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140575" y="2098675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Vinyl Ester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6448425" y="2795588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Epoxy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589588" y="3506788"/>
            <a:ext cx="165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FR Polyester</a:t>
            </a: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006975" y="4189413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Phenolic</a:t>
            </a:r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V="1">
            <a:off x="5133975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V="1">
            <a:off x="5568950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6024563" y="484346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V="1">
            <a:off x="6424613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V="1">
            <a:off x="6831013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V="1">
            <a:off x="7223125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4654550" y="5232400"/>
            <a:ext cx="3284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(ASTM E-662 for thermoset</a:t>
            </a:r>
          </a:p>
          <a:p>
            <a:r>
              <a:rPr lang="en-US" sz="2000"/>
              <a:t>composites)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4843463" y="497998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100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5378450" y="1187450"/>
            <a:ext cx="285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Specific Optical Density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822325" y="1216025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Flame Spread Index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5292725" y="4965700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200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5757863" y="49657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300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6164263" y="49657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400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6570663" y="49657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500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6977063" y="49657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600</a:t>
            </a:r>
          </a:p>
        </p:txBody>
      </p:sp>
      <p:sp>
        <p:nvSpPr>
          <p:cNvPr id="437292" name="Text Box 44"/>
          <p:cNvSpPr txBox="1">
            <a:spLocks noChangeArrowheads="1"/>
          </p:cNvSpPr>
          <p:nvPr/>
        </p:nvSpPr>
        <p:spPr bwMode="auto">
          <a:xfrm>
            <a:off x="2286000" y="304800"/>
            <a:ext cx="500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  <a:ea typeface="+mn-ea"/>
              </a:rPr>
              <a:t>Phenolic flammability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32025" y="1800225"/>
            <a:ext cx="5108575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716088" y="2058988"/>
            <a:ext cx="5905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700-</a:t>
            </a:r>
          </a:p>
          <a:p>
            <a:endParaRPr lang="en-US" sz="1600" b="1"/>
          </a:p>
          <a:p>
            <a:r>
              <a:rPr lang="en-US" sz="1600" b="1"/>
              <a:t>600-</a:t>
            </a:r>
          </a:p>
          <a:p>
            <a:endParaRPr lang="en-US" sz="1600" b="1"/>
          </a:p>
          <a:p>
            <a:r>
              <a:rPr lang="en-US" sz="1600" b="1"/>
              <a:t>500-</a:t>
            </a:r>
          </a:p>
          <a:p>
            <a:endParaRPr lang="en-US" sz="1600" b="1"/>
          </a:p>
          <a:p>
            <a:r>
              <a:rPr lang="en-US" sz="1600" b="1"/>
              <a:t>400-</a:t>
            </a:r>
          </a:p>
          <a:p>
            <a:endParaRPr lang="en-US" sz="1600" b="1"/>
          </a:p>
          <a:p>
            <a:r>
              <a:rPr lang="en-US" sz="1600" b="1"/>
              <a:t>300-</a:t>
            </a:r>
          </a:p>
          <a:p>
            <a:endParaRPr lang="en-US" sz="1600" b="1"/>
          </a:p>
          <a:p>
            <a:r>
              <a:rPr lang="en-US" sz="1600" b="1"/>
              <a:t>200-</a:t>
            </a:r>
          </a:p>
          <a:p>
            <a:endParaRPr lang="en-US" sz="1600" b="1"/>
          </a:p>
          <a:p>
            <a:r>
              <a:rPr lang="en-US" sz="1600" b="1"/>
              <a:t>100-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95500" y="5707063"/>
            <a:ext cx="512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0     2     4     6     8     10    12    14    16    18    20    22</a:t>
            </a:r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2216150" y="1965325"/>
            <a:ext cx="5080000" cy="3752850"/>
          </a:xfrm>
          <a:custGeom>
            <a:avLst/>
            <a:gdLst>
              <a:gd name="T0" fmla="*/ 2147483647 w 3200"/>
              <a:gd name="T1" fmla="*/ 2147483647 h 2364"/>
              <a:gd name="T2" fmla="*/ 2147483647 w 3200"/>
              <a:gd name="T3" fmla="*/ 2147483647 h 2364"/>
              <a:gd name="T4" fmla="*/ 2147483647 w 3200"/>
              <a:gd name="T5" fmla="*/ 2147483647 h 2364"/>
              <a:gd name="T6" fmla="*/ 0 w 3200"/>
              <a:gd name="T7" fmla="*/ 2147483647 h 2364"/>
              <a:gd name="T8" fmla="*/ 0 60000 65536"/>
              <a:gd name="T9" fmla="*/ 0 60000 65536"/>
              <a:gd name="T10" fmla="*/ 0 60000 65536"/>
              <a:gd name="T11" fmla="*/ 0 60000 65536"/>
              <a:gd name="T12" fmla="*/ 0 w 3200"/>
              <a:gd name="T13" fmla="*/ 0 h 2364"/>
              <a:gd name="T14" fmla="*/ 3200 w 3200"/>
              <a:gd name="T15" fmla="*/ 2364 h 23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0" h="2364">
                <a:moveTo>
                  <a:pt x="3200" y="5"/>
                </a:moveTo>
                <a:cubicBezTo>
                  <a:pt x="2593" y="2"/>
                  <a:pt x="1986" y="0"/>
                  <a:pt x="1564" y="335"/>
                </a:cubicBezTo>
                <a:cubicBezTo>
                  <a:pt x="1142" y="670"/>
                  <a:pt x="929" y="1679"/>
                  <a:pt x="668" y="2017"/>
                </a:cubicBezTo>
                <a:cubicBezTo>
                  <a:pt x="407" y="2355"/>
                  <a:pt x="203" y="2359"/>
                  <a:pt x="0" y="236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477963" y="879475"/>
            <a:ext cx="6243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NBS Smoke Chamber (Smoldering)</a:t>
            </a:r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2536825" y="2509838"/>
            <a:ext cx="4759325" cy="3244850"/>
          </a:xfrm>
          <a:custGeom>
            <a:avLst/>
            <a:gdLst>
              <a:gd name="T0" fmla="*/ 2147483647 w 2998"/>
              <a:gd name="T1" fmla="*/ 2147483647 h 2044"/>
              <a:gd name="T2" fmla="*/ 2147483647 w 2998"/>
              <a:gd name="T3" fmla="*/ 2147483647 h 2044"/>
              <a:gd name="T4" fmla="*/ 2147483647 w 2998"/>
              <a:gd name="T5" fmla="*/ 2147483647 h 2044"/>
              <a:gd name="T6" fmla="*/ 0 w 2998"/>
              <a:gd name="T7" fmla="*/ 2147483647 h 2044"/>
              <a:gd name="T8" fmla="*/ 0 60000 65536"/>
              <a:gd name="T9" fmla="*/ 0 60000 65536"/>
              <a:gd name="T10" fmla="*/ 0 60000 65536"/>
              <a:gd name="T11" fmla="*/ 0 60000 65536"/>
              <a:gd name="T12" fmla="*/ 0 w 2998"/>
              <a:gd name="T13" fmla="*/ 0 h 2044"/>
              <a:gd name="T14" fmla="*/ 2998 w 2998"/>
              <a:gd name="T15" fmla="*/ 2044 h 20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8" h="2044">
                <a:moveTo>
                  <a:pt x="2998" y="1"/>
                </a:moveTo>
                <a:cubicBezTo>
                  <a:pt x="2536" y="0"/>
                  <a:pt x="2074" y="0"/>
                  <a:pt x="1673" y="293"/>
                </a:cubicBezTo>
                <a:cubicBezTo>
                  <a:pt x="1272" y="586"/>
                  <a:pt x="873" y="1468"/>
                  <a:pt x="594" y="1756"/>
                </a:cubicBezTo>
                <a:cubicBezTo>
                  <a:pt x="315" y="2044"/>
                  <a:pt x="157" y="2032"/>
                  <a:pt x="0" y="202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 flipV="1">
            <a:off x="4756150" y="5500688"/>
            <a:ext cx="2540000" cy="58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028950" y="5500688"/>
            <a:ext cx="172720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735388" y="2187575"/>
            <a:ext cx="89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Epoxy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375275" y="2827338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Polyester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795838" y="5018088"/>
            <a:ext cx="116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Phenolic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31825" y="3300413"/>
            <a:ext cx="1031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Optical</a:t>
            </a:r>
          </a:p>
          <a:p>
            <a:r>
              <a:rPr lang="en-US" sz="2000"/>
              <a:t>Density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189413" y="6034088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Time (min)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reeform 2" descr="20%"/>
          <p:cNvSpPr>
            <a:spLocks/>
          </p:cNvSpPr>
          <p:nvPr/>
        </p:nvSpPr>
        <p:spPr bwMode="auto">
          <a:xfrm>
            <a:off x="4538663" y="4551363"/>
            <a:ext cx="1023937" cy="1066800"/>
          </a:xfrm>
          <a:custGeom>
            <a:avLst/>
            <a:gdLst>
              <a:gd name="T0" fmla="*/ 1023937 w 645"/>
              <a:gd name="T1" fmla="*/ 1046163 h 672"/>
              <a:gd name="T2" fmla="*/ 315912 w 645"/>
              <a:gd name="T3" fmla="*/ 11113 h 672"/>
              <a:gd name="T4" fmla="*/ 0 w 645"/>
              <a:gd name="T5" fmla="*/ 0 h 672"/>
              <a:gd name="T6" fmla="*/ 33337 w 645"/>
              <a:gd name="T7" fmla="*/ 207963 h 672"/>
              <a:gd name="T8" fmla="*/ 55562 w 645"/>
              <a:gd name="T9" fmla="*/ 512763 h 672"/>
              <a:gd name="T10" fmla="*/ 120650 w 645"/>
              <a:gd name="T11" fmla="*/ 730250 h 672"/>
              <a:gd name="T12" fmla="*/ 219075 w 645"/>
              <a:gd name="T13" fmla="*/ 958850 h 672"/>
              <a:gd name="T14" fmla="*/ 381000 w 645"/>
              <a:gd name="T15" fmla="*/ 1066800 h 672"/>
              <a:gd name="T16" fmla="*/ 1023937 w 645"/>
              <a:gd name="T17" fmla="*/ 1046163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5"/>
              <a:gd name="T28" fmla="*/ 0 h 672"/>
              <a:gd name="T29" fmla="*/ 645 w 645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5" h="672">
                <a:moveTo>
                  <a:pt x="645" y="659"/>
                </a:moveTo>
                <a:lnTo>
                  <a:pt x="199" y="7"/>
                </a:lnTo>
                <a:lnTo>
                  <a:pt x="0" y="0"/>
                </a:lnTo>
                <a:lnTo>
                  <a:pt x="21" y="131"/>
                </a:lnTo>
                <a:lnTo>
                  <a:pt x="35" y="323"/>
                </a:lnTo>
                <a:lnTo>
                  <a:pt x="76" y="460"/>
                </a:lnTo>
                <a:lnTo>
                  <a:pt x="138" y="604"/>
                </a:lnTo>
                <a:lnTo>
                  <a:pt x="240" y="672"/>
                </a:lnTo>
                <a:lnTo>
                  <a:pt x="645" y="65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9" name="Freeform 3" descr="20%"/>
          <p:cNvSpPr>
            <a:spLocks/>
          </p:cNvSpPr>
          <p:nvPr/>
        </p:nvSpPr>
        <p:spPr bwMode="auto">
          <a:xfrm>
            <a:off x="3113088" y="4541838"/>
            <a:ext cx="1001712" cy="1066800"/>
          </a:xfrm>
          <a:custGeom>
            <a:avLst/>
            <a:gdLst>
              <a:gd name="T0" fmla="*/ 0 w 631"/>
              <a:gd name="T1" fmla="*/ 1055688 h 672"/>
              <a:gd name="T2" fmla="*/ 719137 w 631"/>
              <a:gd name="T3" fmla="*/ 9525 h 672"/>
              <a:gd name="T4" fmla="*/ 1001712 w 631"/>
              <a:gd name="T5" fmla="*/ 0 h 672"/>
              <a:gd name="T6" fmla="*/ 990600 w 631"/>
              <a:gd name="T7" fmla="*/ 304800 h 672"/>
              <a:gd name="T8" fmla="*/ 925512 w 631"/>
              <a:gd name="T9" fmla="*/ 652463 h 672"/>
              <a:gd name="T10" fmla="*/ 806450 w 631"/>
              <a:gd name="T11" fmla="*/ 946150 h 672"/>
              <a:gd name="T12" fmla="*/ 674687 w 631"/>
              <a:gd name="T13" fmla="*/ 1066800 h 672"/>
              <a:gd name="T14" fmla="*/ 0 w 631"/>
              <a:gd name="T15" fmla="*/ 1055688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1"/>
              <a:gd name="T25" fmla="*/ 0 h 672"/>
              <a:gd name="T26" fmla="*/ 631 w 631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1" h="672">
                <a:moveTo>
                  <a:pt x="0" y="665"/>
                </a:moveTo>
                <a:lnTo>
                  <a:pt x="453" y="6"/>
                </a:lnTo>
                <a:lnTo>
                  <a:pt x="631" y="0"/>
                </a:lnTo>
                <a:lnTo>
                  <a:pt x="624" y="192"/>
                </a:lnTo>
                <a:lnTo>
                  <a:pt x="583" y="411"/>
                </a:lnTo>
                <a:lnTo>
                  <a:pt x="508" y="596"/>
                </a:lnTo>
                <a:lnTo>
                  <a:pt x="425" y="672"/>
                </a:lnTo>
                <a:lnTo>
                  <a:pt x="0" y="6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0" name="AutoShape 4" descr="Light vertical"/>
          <p:cNvSpPr>
            <a:spLocks noChangeArrowheads="1"/>
          </p:cNvSpPr>
          <p:nvPr/>
        </p:nvSpPr>
        <p:spPr bwMode="auto">
          <a:xfrm>
            <a:off x="3824288" y="1076325"/>
            <a:ext cx="1057275" cy="914400"/>
          </a:xfrm>
          <a:prstGeom prst="triangle">
            <a:avLst>
              <a:gd name="adj" fmla="val 50000"/>
            </a:avLst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3832225" y="1993900"/>
            <a:ext cx="1030288" cy="2568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2" name="Line 6"/>
          <p:cNvSpPr>
            <a:spLocks noChangeShapeType="1"/>
          </p:cNvSpPr>
          <p:nvPr/>
        </p:nvSpPr>
        <p:spPr bwMode="auto">
          <a:xfrm>
            <a:off x="4848225" y="4562475"/>
            <a:ext cx="725488" cy="106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 flipH="1">
            <a:off x="4916488" y="5613400"/>
            <a:ext cx="6524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4" name="Arc 8"/>
          <p:cNvSpPr>
            <a:spLocks/>
          </p:cNvSpPr>
          <p:nvPr/>
        </p:nvSpPr>
        <p:spPr bwMode="auto">
          <a:xfrm flipH="1" flipV="1">
            <a:off x="4557713" y="4562475"/>
            <a:ext cx="363537" cy="1046163"/>
          </a:xfrm>
          <a:custGeom>
            <a:avLst/>
            <a:gdLst>
              <a:gd name="T0" fmla="*/ 0 w 21600"/>
              <a:gd name="T1" fmla="*/ 0 h 21600"/>
              <a:gd name="T2" fmla="*/ 6118479 w 21600"/>
              <a:gd name="T3" fmla="*/ 50669307 h 21600"/>
              <a:gd name="T4" fmla="*/ 0 w 21600"/>
              <a:gd name="T5" fmla="*/ 5066930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5" name="Arc 9"/>
          <p:cNvSpPr>
            <a:spLocks/>
          </p:cNvSpPr>
          <p:nvPr/>
        </p:nvSpPr>
        <p:spPr bwMode="auto">
          <a:xfrm flipV="1">
            <a:off x="3751263" y="4568825"/>
            <a:ext cx="363537" cy="1046163"/>
          </a:xfrm>
          <a:custGeom>
            <a:avLst/>
            <a:gdLst>
              <a:gd name="T0" fmla="*/ 0 w 21600"/>
              <a:gd name="T1" fmla="*/ 0 h 21600"/>
              <a:gd name="T2" fmla="*/ 6118479 w 21600"/>
              <a:gd name="T3" fmla="*/ 50669307 h 21600"/>
              <a:gd name="T4" fmla="*/ 0 w 21600"/>
              <a:gd name="T5" fmla="*/ 5066930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 flipH="1">
            <a:off x="3103563" y="4568825"/>
            <a:ext cx="723900" cy="1031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 flipH="1">
            <a:off x="3105150" y="5608638"/>
            <a:ext cx="682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" name="Rectangle 12" descr="Light upward diagonal"/>
          <p:cNvSpPr>
            <a:spLocks noChangeArrowheads="1"/>
          </p:cNvSpPr>
          <p:nvPr/>
        </p:nvSpPr>
        <p:spPr bwMode="auto">
          <a:xfrm>
            <a:off x="4529138" y="1993900"/>
            <a:ext cx="319087" cy="2573338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" name="Rectangle 13" descr="Light downward diagonal"/>
          <p:cNvSpPr>
            <a:spLocks noChangeArrowheads="1"/>
          </p:cNvSpPr>
          <p:nvPr/>
        </p:nvSpPr>
        <p:spPr bwMode="auto">
          <a:xfrm>
            <a:off x="3825875" y="1985963"/>
            <a:ext cx="319088" cy="2562225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4578350" y="46910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>
            <a:off x="4572000" y="483711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4597400" y="49831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4635500" y="51228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4" name="Line 18"/>
          <p:cNvSpPr>
            <a:spLocks noChangeShapeType="1"/>
          </p:cNvSpPr>
          <p:nvPr/>
        </p:nvSpPr>
        <p:spPr bwMode="auto">
          <a:xfrm>
            <a:off x="4667250" y="525621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>
            <a:off x="4718050" y="54022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6" name="Line 20"/>
          <p:cNvSpPr>
            <a:spLocks noChangeShapeType="1"/>
          </p:cNvSpPr>
          <p:nvPr/>
        </p:nvSpPr>
        <p:spPr bwMode="auto">
          <a:xfrm flipH="1">
            <a:off x="3886200" y="46910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7" name="Line 21"/>
          <p:cNvSpPr>
            <a:spLocks noChangeShapeType="1"/>
          </p:cNvSpPr>
          <p:nvPr/>
        </p:nvSpPr>
        <p:spPr bwMode="auto">
          <a:xfrm flipH="1">
            <a:off x="3873500" y="48307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8" name="Line 22"/>
          <p:cNvSpPr>
            <a:spLocks noChangeShapeType="1"/>
          </p:cNvSpPr>
          <p:nvPr/>
        </p:nvSpPr>
        <p:spPr bwMode="auto">
          <a:xfrm flipH="1">
            <a:off x="3860800" y="498951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9" name="Line 23"/>
          <p:cNvSpPr>
            <a:spLocks noChangeShapeType="1"/>
          </p:cNvSpPr>
          <p:nvPr/>
        </p:nvSpPr>
        <p:spPr bwMode="auto">
          <a:xfrm flipH="1">
            <a:off x="3829050" y="51101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00" name="Line 24"/>
          <p:cNvSpPr>
            <a:spLocks noChangeShapeType="1"/>
          </p:cNvSpPr>
          <p:nvPr/>
        </p:nvSpPr>
        <p:spPr bwMode="auto">
          <a:xfrm flipH="1">
            <a:off x="3797300" y="52498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01" name="Line 25"/>
          <p:cNvSpPr>
            <a:spLocks noChangeShapeType="1"/>
          </p:cNvSpPr>
          <p:nvPr/>
        </p:nvSpPr>
        <p:spPr bwMode="auto">
          <a:xfrm flipH="1">
            <a:off x="3746500" y="539591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4886325" y="41687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152603" name="Line 27"/>
          <p:cNvSpPr>
            <a:spLocks noChangeShapeType="1"/>
          </p:cNvSpPr>
          <p:nvPr/>
        </p:nvSpPr>
        <p:spPr bwMode="auto">
          <a:xfrm flipH="1">
            <a:off x="3829050" y="4830763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04" name="Line 28"/>
          <p:cNvSpPr>
            <a:spLocks noChangeShapeType="1"/>
          </p:cNvSpPr>
          <p:nvPr/>
        </p:nvSpPr>
        <p:spPr bwMode="auto">
          <a:xfrm flipH="1">
            <a:off x="4295775" y="4411663"/>
            <a:ext cx="893763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5133975" y="4167188"/>
            <a:ext cx="227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Rocket Exit Throat</a:t>
            </a:r>
          </a:p>
        </p:txBody>
      </p:sp>
      <p:sp>
        <p:nvSpPr>
          <p:cNvPr id="152606" name="Text Box 30"/>
          <p:cNvSpPr txBox="1">
            <a:spLocks noChangeArrowheads="1"/>
          </p:cNvSpPr>
          <p:nvPr/>
        </p:nvSpPr>
        <p:spPr bwMode="auto">
          <a:xfrm>
            <a:off x="2228850" y="4067175"/>
            <a:ext cx="1455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Exit Nozzle</a:t>
            </a:r>
          </a:p>
          <a:p>
            <a:r>
              <a:rPr lang="en-US" sz="2000">
                <a:ea typeface="Arial" charset="0"/>
                <a:cs typeface="Arial" charset="0"/>
              </a:rPr>
              <a:t> (Ablative </a:t>
            </a:r>
          </a:p>
          <a:p>
            <a:r>
              <a:rPr lang="en-US" sz="2000">
                <a:ea typeface="Arial" charset="0"/>
                <a:cs typeface="Arial" charset="0"/>
              </a:rPr>
              <a:t>Material)</a:t>
            </a:r>
          </a:p>
        </p:txBody>
      </p:sp>
      <p:sp>
        <p:nvSpPr>
          <p:cNvPr id="152607" name="Text Box 31"/>
          <p:cNvSpPr txBox="1">
            <a:spLocks noChangeArrowheads="1"/>
          </p:cNvSpPr>
          <p:nvPr/>
        </p:nvSpPr>
        <p:spPr bwMode="auto">
          <a:xfrm>
            <a:off x="5699125" y="53435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10 </a:t>
            </a:r>
            <a:r>
              <a:rPr lang="en-US" sz="2000" baseline="30000">
                <a:ea typeface="Arial" charset="0"/>
                <a:cs typeface="Arial" charset="0"/>
              </a:rPr>
              <a:t>o</a:t>
            </a:r>
            <a:r>
              <a:rPr lang="en-US" sz="2000"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4900613" y="5707063"/>
            <a:ext cx="925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500 </a:t>
            </a:r>
            <a:r>
              <a:rPr lang="en-US" sz="2000" baseline="30000">
                <a:ea typeface="Arial" charset="0"/>
                <a:cs typeface="Arial" charset="0"/>
              </a:rPr>
              <a:t>o</a:t>
            </a:r>
            <a:r>
              <a:rPr lang="en-US" sz="2000"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52609" name="Text Box 33"/>
          <p:cNvSpPr txBox="1">
            <a:spLocks noChangeArrowheads="1"/>
          </p:cNvSpPr>
          <p:nvPr/>
        </p:nvSpPr>
        <p:spPr bwMode="auto">
          <a:xfrm>
            <a:off x="3886200" y="601027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4000 </a:t>
            </a:r>
            <a:r>
              <a:rPr lang="en-US" sz="2000" baseline="30000">
                <a:ea typeface="Arial" charset="0"/>
                <a:cs typeface="Arial" charset="0"/>
              </a:rPr>
              <a:t>o</a:t>
            </a:r>
            <a:r>
              <a:rPr lang="en-US" sz="2000"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52610" name="Line 34"/>
          <p:cNvSpPr>
            <a:spLocks noChangeShapeType="1"/>
          </p:cNvSpPr>
          <p:nvPr/>
        </p:nvSpPr>
        <p:spPr bwMode="auto">
          <a:xfrm flipH="1" flipV="1">
            <a:off x="4978400" y="5387975"/>
            <a:ext cx="144463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1" name="Line 35"/>
          <p:cNvSpPr>
            <a:spLocks noChangeShapeType="1"/>
          </p:cNvSpPr>
          <p:nvPr/>
        </p:nvSpPr>
        <p:spPr bwMode="auto">
          <a:xfrm>
            <a:off x="4340225" y="4633913"/>
            <a:ext cx="0" cy="140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2" name="Line 36"/>
          <p:cNvSpPr>
            <a:spLocks noChangeShapeType="1"/>
          </p:cNvSpPr>
          <p:nvPr/>
        </p:nvSpPr>
        <p:spPr bwMode="auto">
          <a:xfrm flipH="1">
            <a:off x="4194175" y="4648200"/>
            <a:ext cx="87313" cy="143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3" name="Line 37"/>
          <p:cNvSpPr>
            <a:spLocks noChangeShapeType="1"/>
          </p:cNvSpPr>
          <p:nvPr/>
        </p:nvSpPr>
        <p:spPr bwMode="auto">
          <a:xfrm flipH="1">
            <a:off x="4049713" y="4648200"/>
            <a:ext cx="188912" cy="146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4" name="Line 38"/>
          <p:cNvSpPr>
            <a:spLocks noChangeShapeType="1"/>
          </p:cNvSpPr>
          <p:nvPr/>
        </p:nvSpPr>
        <p:spPr bwMode="auto">
          <a:xfrm flipH="1">
            <a:off x="3832225" y="4662488"/>
            <a:ext cx="376238" cy="163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5" name="Line 39"/>
          <p:cNvSpPr>
            <a:spLocks noChangeShapeType="1"/>
          </p:cNvSpPr>
          <p:nvPr/>
        </p:nvSpPr>
        <p:spPr bwMode="auto">
          <a:xfrm>
            <a:off x="4383088" y="4676775"/>
            <a:ext cx="101600" cy="140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6" name="Line 40"/>
          <p:cNvSpPr>
            <a:spLocks noChangeShapeType="1"/>
          </p:cNvSpPr>
          <p:nvPr/>
        </p:nvSpPr>
        <p:spPr bwMode="auto">
          <a:xfrm>
            <a:off x="4441825" y="4691063"/>
            <a:ext cx="20320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7" name="Line 41"/>
          <p:cNvSpPr>
            <a:spLocks noChangeShapeType="1"/>
          </p:cNvSpPr>
          <p:nvPr/>
        </p:nvSpPr>
        <p:spPr bwMode="auto">
          <a:xfrm>
            <a:off x="4498975" y="4676775"/>
            <a:ext cx="349250" cy="153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8" name="Line 42"/>
          <p:cNvSpPr>
            <a:spLocks noChangeShapeType="1"/>
          </p:cNvSpPr>
          <p:nvPr/>
        </p:nvSpPr>
        <p:spPr bwMode="auto">
          <a:xfrm flipH="1" flipV="1">
            <a:off x="5514975" y="5461000"/>
            <a:ext cx="3048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19" name="Line 43"/>
          <p:cNvSpPr>
            <a:spLocks noChangeShapeType="1"/>
          </p:cNvSpPr>
          <p:nvPr/>
        </p:nvSpPr>
        <p:spPr bwMode="auto">
          <a:xfrm>
            <a:off x="3236913" y="4706938"/>
            <a:ext cx="522287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20" name="Text Box 44"/>
          <p:cNvSpPr txBox="1">
            <a:spLocks noChangeArrowheads="1"/>
          </p:cNvSpPr>
          <p:nvPr/>
        </p:nvSpPr>
        <p:spPr bwMode="auto">
          <a:xfrm>
            <a:off x="5205413" y="25114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Rocket</a:t>
            </a:r>
          </a:p>
          <a:p>
            <a:r>
              <a:rPr lang="en-US" sz="2000">
                <a:ea typeface="Arial" charset="0"/>
                <a:cs typeface="Arial" charset="0"/>
              </a:rPr>
              <a:t>Motor</a:t>
            </a:r>
          </a:p>
        </p:txBody>
      </p:sp>
      <p:sp>
        <p:nvSpPr>
          <p:cNvPr id="152621" name="Text Box 45"/>
          <p:cNvSpPr txBox="1">
            <a:spLocks noChangeArrowheads="1"/>
          </p:cNvSpPr>
          <p:nvPr/>
        </p:nvSpPr>
        <p:spPr bwMode="auto">
          <a:xfrm>
            <a:off x="2273300" y="2279650"/>
            <a:ext cx="132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Rocket</a:t>
            </a:r>
          </a:p>
          <a:p>
            <a:r>
              <a:rPr lang="en-US" sz="2000">
                <a:ea typeface="Arial" charset="0"/>
                <a:cs typeface="Arial" charset="0"/>
              </a:rPr>
              <a:t>Propellant</a:t>
            </a:r>
          </a:p>
        </p:txBody>
      </p:sp>
      <p:sp>
        <p:nvSpPr>
          <p:cNvPr id="152622" name="Line 46"/>
          <p:cNvSpPr>
            <a:spLocks noChangeShapeType="1"/>
          </p:cNvSpPr>
          <p:nvPr/>
        </p:nvSpPr>
        <p:spPr bwMode="auto">
          <a:xfrm>
            <a:off x="3541713" y="2819400"/>
            <a:ext cx="43497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23" name="Line 47"/>
          <p:cNvSpPr>
            <a:spLocks noChangeShapeType="1"/>
          </p:cNvSpPr>
          <p:nvPr/>
        </p:nvSpPr>
        <p:spPr bwMode="auto">
          <a:xfrm flipH="1">
            <a:off x="4905375" y="2746375"/>
            <a:ext cx="363538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24" name="Text Box 48"/>
          <p:cNvSpPr txBox="1">
            <a:spLocks noChangeArrowheads="1"/>
          </p:cNvSpPr>
          <p:nvPr/>
        </p:nvSpPr>
        <p:spPr bwMode="auto">
          <a:xfrm>
            <a:off x="5205413" y="1030288"/>
            <a:ext cx="792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Nose</a:t>
            </a:r>
          </a:p>
          <a:p>
            <a:r>
              <a:rPr lang="en-US" sz="2000">
                <a:ea typeface="Arial" charset="0"/>
                <a:cs typeface="Arial" charset="0"/>
              </a:rPr>
              <a:t>Cone</a:t>
            </a:r>
          </a:p>
        </p:txBody>
      </p:sp>
      <p:sp>
        <p:nvSpPr>
          <p:cNvPr id="152625" name="Line 49"/>
          <p:cNvSpPr>
            <a:spLocks noChangeShapeType="1"/>
          </p:cNvSpPr>
          <p:nvPr/>
        </p:nvSpPr>
        <p:spPr bwMode="auto">
          <a:xfrm flipH="1">
            <a:off x="4687888" y="1281113"/>
            <a:ext cx="552450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626" name="Text Box 50"/>
          <p:cNvSpPr txBox="1">
            <a:spLocks noChangeArrowheads="1"/>
          </p:cNvSpPr>
          <p:nvPr/>
        </p:nvSpPr>
        <p:spPr bwMode="auto">
          <a:xfrm>
            <a:off x="701675" y="206375"/>
            <a:ext cx="772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Rocket exit nozzle with phenolic as the ablative material</a:t>
            </a:r>
          </a:p>
        </p:txBody>
      </p:sp>
      <p:sp>
        <p:nvSpPr>
          <p:cNvPr id="5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Carbon-Carbon</a:t>
            </a:r>
          </a:p>
        </p:txBody>
      </p:sp>
      <p:pic>
        <p:nvPicPr>
          <p:cNvPr id="157699" name="Picture 3" descr="Carbon_Brake P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616075"/>
            <a:ext cx="3116262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968375" y="4119563"/>
            <a:ext cx="149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Brake Pads</a:t>
            </a:r>
          </a:p>
        </p:txBody>
      </p:sp>
      <p:pic>
        <p:nvPicPr>
          <p:cNvPr id="157701" name="Picture 5" descr="shu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563" y="1751013"/>
            <a:ext cx="5067300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Carbon-Carbon Composites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Carbon matrix and carbon fibers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Carbon matrix is made from </a:t>
            </a:r>
            <a:r>
              <a:rPr lang="en-US" dirty="0" err="1"/>
              <a:t>phenolic</a:t>
            </a:r>
            <a:r>
              <a:rPr lang="en-US" dirty="0"/>
              <a:t> resins that have been repeatedly charred and</a:t>
            </a:r>
            <a:r>
              <a:rPr lang="en-US" dirty="0" smtClean="0"/>
              <a:t> infused (infiltrated) </a:t>
            </a:r>
            <a:r>
              <a:rPr lang="en-US" dirty="0"/>
              <a:t>with new resin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Very long process (up to 6 months for a part)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Very costly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Extremely high thermal 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Needs flammability coating (ceramic) at very high temperatures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3070225" y="1289050"/>
            <a:ext cx="2617788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Arial" charset="0"/>
                <a:cs typeface="Arial" charset="0"/>
              </a:rPr>
              <a:t>Cured Carbon/Resin Part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092325" y="2551113"/>
            <a:ext cx="139541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Arial" charset="0"/>
                <a:cs typeface="Arial" charset="0"/>
              </a:rPr>
              <a:t>Pyrolize</a:t>
            </a:r>
          </a:p>
          <a:p>
            <a:r>
              <a:rPr lang="en-US" sz="1600" b="1">
                <a:ea typeface="Arial" charset="0"/>
                <a:cs typeface="Arial" charset="0"/>
              </a:rPr>
              <a:t>1000-1500</a:t>
            </a:r>
            <a:r>
              <a:rPr lang="en-US" sz="1600" b="1" baseline="30000">
                <a:ea typeface="Arial" charset="0"/>
                <a:cs typeface="Arial" charset="0"/>
              </a:rPr>
              <a:t>o</a:t>
            </a:r>
            <a:r>
              <a:rPr lang="en-US" sz="1600" b="1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5254625" y="2562225"/>
            <a:ext cx="17748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Arial" charset="0"/>
                <a:cs typeface="Arial" charset="0"/>
              </a:rPr>
              <a:t>Impregnation by</a:t>
            </a:r>
          </a:p>
          <a:p>
            <a:r>
              <a:rPr lang="en-US" sz="1600" b="1">
                <a:ea typeface="Arial" charset="0"/>
                <a:cs typeface="Arial" charset="0"/>
              </a:rPr>
              <a:t>Gas or Liquid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700463" y="3636963"/>
            <a:ext cx="16732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Arial" charset="0"/>
                <a:cs typeface="Arial" charset="0"/>
              </a:rPr>
              <a:t>Heat Treatment</a:t>
            </a:r>
          </a:p>
          <a:p>
            <a:r>
              <a:rPr lang="en-US" sz="1600" b="1">
                <a:ea typeface="Arial" charset="0"/>
                <a:cs typeface="Arial" charset="0"/>
              </a:rPr>
              <a:t>2000-2800</a:t>
            </a:r>
            <a:r>
              <a:rPr lang="en-US" sz="1600" b="1" baseline="30000">
                <a:ea typeface="Arial" charset="0"/>
                <a:cs typeface="Arial" charset="0"/>
              </a:rPr>
              <a:t>o</a:t>
            </a:r>
            <a:r>
              <a:rPr lang="en-US" sz="1600" b="1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3616325" y="4710113"/>
            <a:ext cx="16700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Arial" charset="0"/>
                <a:cs typeface="Arial" charset="0"/>
              </a:rPr>
              <a:t>Carbon/Carbon</a:t>
            </a:r>
          </a:p>
          <a:p>
            <a:r>
              <a:rPr lang="en-US" sz="1600" b="1">
                <a:ea typeface="Arial" charset="0"/>
                <a:cs typeface="Arial" charset="0"/>
              </a:rPr>
              <a:t>Composite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>
            <a:off x="5681663" y="1169988"/>
            <a:ext cx="84296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2484438" y="1176338"/>
            <a:ext cx="566737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H="1">
            <a:off x="2940050" y="1649413"/>
            <a:ext cx="1508125" cy="871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 flipH="1">
            <a:off x="4505325" y="3167063"/>
            <a:ext cx="1668463" cy="452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 flipH="1">
            <a:off x="4521200" y="4216400"/>
            <a:ext cx="1588" cy="492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742950" y="838200"/>
            <a:ext cx="18097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Arial" charset="0"/>
                <a:cs typeface="Arial" charset="0"/>
              </a:rPr>
              <a:t>Polymer or Pitch</a:t>
            </a:r>
          </a:p>
          <a:p>
            <a:r>
              <a:rPr lang="en-US" sz="1600" b="1">
                <a:ea typeface="Arial" charset="0"/>
                <a:cs typeface="Arial" charset="0"/>
              </a:rPr>
              <a:t>Binder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461125" y="841375"/>
            <a:ext cx="1457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Arial" charset="0"/>
                <a:cs typeface="Arial" charset="0"/>
              </a:rPr>
              <a:t>Carbon Fiber</a:t>
            </a:r>
          </a:p>
          <a:p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156686" name="Arc 14"/>
          <p:cNvSpPr>
            <a:spLocks/>
          </p:cNvSpPr>
          <p:nvPr/>
        </p:nvSpPr>
        <p:spPr bwMode="auto">
          <a:xfrm rot="5400000" flipH="1">
            <a:off x="4371181" y="2121694"/>
            <a:ext cx="261938" cy="882650"/>
          </a:xfrm>
          <a:custGeom>
            <a:avLst/>
            <a:gdLst>
              <a:gd name="T0" fmla="*/ 0 w 21600"/>
              <a:gd name="T1" fmla="*/ 0 h 38636"/>
              <a:gd name="T2" fmla="*/ 1952784 w 21600"/>
              <a:gd name="T3" fmla="*/ 20164381 h 38636"/>
              <a:gd name="T4" fmla="*/ 0 w 21600"/>
              <a:gd name="T5" fmla="*/ 11273183 h 38636"/>
              <a:gd name="T6" fmla="*/ 0 60000 65536"/>
              <a:gd name="T7" fmla="*/ 0 60000 65536"/>
              <a:gd name="T8" fmla="*/ 0 60000 65536"/>
              <a:gd name="T9" fmla="*/ 0 w 21600"/>
              <a:gd name="T10" fmla="*/ 0 h 38636"/>
              <a:gd name="T11" fmla="*/ 21600 w 21600"/>
              <a:gd name="T12" fmla="*/ 38636 h 38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63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257"/>
                  <a:pt x="18529" y="34543"/>
                  <a:pt x="13279" y="38636"/>
                </a:cubicBezTo>
              </a:path>
              <a:path w="21600" h="3863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257"/>
                  <a:pt x="18529" y="34543"/>
                  <a:pt x="13279" y="38636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7" name="Arc 15"/>
          <p:cNvSpPr>
            <a:spLocks/>
          </p:cNvSpPr>
          <p:nvPr/>
        </p:nvSpPr>
        <p:spPr bwMode="auto">
          <a:xfrm rot="5400000" flipV="1">
            <a:off x="4407694" y="2636044"/>
            <a:ext cx="261938" cy="882650"/>
          </a:xfrm>
          <a:custGeom>
            <a:avLst/>
            <a:gdLst>
              <a:gd name="T0" fmla="*/ 0 w 21600"/>
              <a:gd name="T1" fmla="*/ 0 h 38636"/>
              <a:gd name="T2" fmla="*/ 1952784 w 21600"/>
              <a:gd name="T3" fmla="*/ 20164381 h 38636"/>
              <a:gd name="T4" fmla="*/ 0 w 21600"/>
              <a:gd name="T5" fmla="*/ 11273183 h 38636"/>
              <a:gd name="T6" fmla="*/ 0 60000 65536"/>
              <a:gd name="T7" fmla="*/ 0 60000 65536"/>
              <a:gd name="T8" fmla="*/ 0 60000 65536"/>
              <a:gd name="T9" fmla="*/ 0 w 21600"/>
              <a:gd name="T10" fmla="*/ 0 h 38636"/>
              <a:gd name="T11" fmla="*/ 21600 w 21600"/>
              <a:gd name="T12" fmla="*/ 38636 h 38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63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257"/>
                  <a:pt x="18529" y="34543"/>
                  <a:pt x="13279" y="38636"/>
                </a:cubicBezTo>
              </a:path>
              <a:path w="21600" h="3863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257"/>
                  <a:pt x="18529" y="34543"/>
                  <a:pt x="13279" y="38636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863600" y="171450"/>
            <a:ext cx="715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Production flow chart for carbon-carbon composites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677863" y="738188"/>
            <a:ext cx="7127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 10</a:t>
            </a:r>
            <a:r>
              <a:rPr lang="en-US" sz="2000" baseline="30000">
                <a:ea typeface="Arial" charset="0"/>
                <a:cs typeface="Arial" charset="0"/>
              </a:rPr>
              <a:t>6</a:t>
            </a:r>
            <a:r>
              <a:rPr lang="en-US" sz="2000">
                <a:ea typeface="Arial" charset="0"/>
                <a:cs typeface="Arial" charset="0"/>
              </a:rPr>
              <a:t>-</a:t>
            </a:r>
          </a:p>
          <a:p>
            <a:endParaRPr lang="en-US" sz="2000">
              <a:ea typeface="Arial" charset="0"/>
              <a:cs typeface="Arial" charset="0"/>
            </a:endParaRPr>
          </a:p>
          <a:p>
            <a:r>
              <a:rPr lang="en-US" sz="2000">
                <a:ea typeface="Arial" charset="0"/>
                <a:cs typeface="Arial" charset="0"/>
              </a:rPr>
              <a:t> 10</a:t>
            </a:r>
            <a:r>
              <a:rPr lang="en-US" sz="2000" baseline="30000">
                <a:ea typeface="Arial" charset="0"/>
                <a:cs typeface="Arial" charset="0"/>
              </a:rPr>
              <a:t>5</a:t>
            </a:r>
            <a:r>
              <a:rPr lang="en-US" sz="2000">
                <a:ea typeface="Arial" charset="0"/>
                <a:cs typeface="Arial" charset="0"/>
              </a:rPr>
              <a:t>-</a:t>
            </a:r>
          </a:p>
          <a:p>
            <a:endParaRPr lang="en-US" sz="2000">
              <a:ea typeface="Arial" charset="0"/>
              <a:cs typeface="Arial" charset="0"/>
            </a:endParaRPr>
          </a:p>
          <a:p>
            <a:r>
              <a:rPr lang="en-US" sz="2000">
                <a:ea typeface="Arial" charset="0"/>
                <a:cs typeface="Arial" charset="0"/>
              </a:rPr>
              <a:t> 10</a:t>
            </a:r>
            <a:r>
              <a:rPr lang="en-US" sz="2000" baseline="30000">
                <a:ea typeface="Arial" charset="0"/>
                <a:cs typeface="Arial" charset="0"/>
              </a:rPr>
              <a:t>4</a:t>
            </a:r>
            <a:r>
              <a:rPr lang="en-US" sz="2000">
                <a:ea typeface="Arial" charset="0"/>
                <a:cs typeface="Arial" charset="0"/>
              </a:rPr>
              <a:t>-</a:t>
            </a:r>
          </a:p>
          <a:p>
            <a:endParaRPr lang="en-US" sz="2000">
              <a:ea typeface="Arial" charset="0"/>
              <a:cs typeface="Arial" charset="0"/>
            </a:endParaRPr>
          </a:p>
          <a:p>
            <a:r>
              <a:rPr lang="en-US" sz="2000">
                <a:ea typeface="Arial" charset="0"/>
                <a:cs typeface="Arial" charset="0"/>
              </a:rPr>
              <a:t> 10</a:t>
            </a:r>
            <a:r>
              <a:rPr lang="en-US" sz="2000" baseline="30000">
                <a:ea typeface="Arial" charset="0"/>
                <a:cs typeface="Arial" charset="0"/>
              </a:rPr>
              <a:t>3</a:t>
            </a:r>
            <a:r>
              <a:rPr lang="en-US" sz="2000">
                <a:ea typeface="Arial" charset="0"/>
                <a:cs typeface="Arial" charset="0"/>
              </a:rPr>
              <a:t>-</a:t>
            </a:r>
          </a:p>
          <a:p>
            <a:endParaRPr lang="en-US" sz="2000">
              <a:ea typeface="Arial" charset="0"/>
              <a:cs typeface="Arial" charset="0"/>
            </a:endParaRPr>
          </a:p>
          <a:p>
            <a:r>
              <a:rPr lang="en-US" sz="2000">
                <a:ea typeface="Arial" charset="0"/>
                <a:cs typeface="Arial" charset="0"/>
              </a:rPr>
              <a:t> 10</a:t>
            </a:r>
            <a:r>
              <a:rPr lang="en-US" sz="2000" baseline="30000">
                <a:ea typeface="Arial" charset="0"/>
                <a:cs typeface="Arial" charset="0"/>
              </a:rPr>
              <a:t>2</a:t>
            </a:r>
            <a:r>
              <a:rPr lang="en-US" sz="2000">
                <a:ea typeface="Arial" charset="0"/>
                <a:cs typeface="Arial" charset="0"/>
              </a:rPr>
              <a:t>-</a:t>
            </a:r>
          </a:p>
          <a:p>
            <a:endParaRPr lang="en-US" sz="2000">
              <a:ea typeface="Arial" charset="0"/>
              <a:cs typeface="Arial" charset="0"/>
            </a:endParaRPr>
          </a:p>
          <a:p>
            <a:r>
              <a:rPr lang="en-US" sz="2000">
                <a:ea typeface="Arial" charset="0"/>
                <a:cs typeface="Arial" charset="0"/>
              </a:rPr>
              <a:t>  10-</a:t>
            </a:r>
          </a:p>
          <a:p>
            <a:endParaRPr lang="en-US" sz="2000">
              <a:ea typeface="Arial" charset="0"/>
              <a:cs typeface="Arial" charset="0"/>
            </a:endParaRPr>
          </a:p>
          <a:p>
            <a:r>
              <a:rPr lang="en-US" sz="2000">
                <a:ea typeface="Arial" charset="0"/>
                <a:cs typeface="Arial" charset="0"/>
              </a:rPr>
              <a:t>    1-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082675" y="4641850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0		1000		2000		3000		4000</a:t>
            </a:r>
          </a:p>
          <a:p>
            <a:r>
              <a:rPr lang="en-US" sz="2000">
                <a:ea typeface="Arial" charset="0"/>
                <a:cs typeface="Arial" charset="0"/>
              </a:rPr>
              <a:t>-18		538		1093		1650		2204</a:t>
            </a:r>
          </a:p>
          <a:p>
            <a:r>
              <a:rPr lang="en-US" sz="2000">
                <a:ea typeface="Arial" charset="0"/>
                <a:cs typeface="Arial" charset="0"/>
              </a:rPr>
              <a:t>			Temperature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290638" y="742950"/>
            <a:ext cx="7418387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ea typeface="Arial" charset="0"/>
              <a:cs typeface="Arial" charset="0"/>
            </a:endParaRP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flipV="1">
            <a:off x="8709025" y="44862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V="1">
            <a:off x="6943725" y="449262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 flipV="1">
            <a:off x="5116513" y="450691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 flipV="1">
            <a:off x="3214688" y="449421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V="1">
            <a:off x="2249488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V="1">
            <a:off x="4222750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 flipV="1">
            <a:off x="6051550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0" name="Line 12"/>
          <p:cNvSpPr>
            <a:spLocks noChangeShapeType="1"/>
          </p:cNvSpPr>
          <p:nvPr/>
        </p:nvSpPr>
        <p:spPr bwMode="auto">
          <a:xfrm flipV="1">
            <a:off x="7837488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 flipV="1">
            <a:off x="1755775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 flipV="1">
            <a:off x="2743200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 flipV="1">
            <a:off x="3714750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 flipV="1">
            <a:off x="4687888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 flipV="1">
            <a:off x="5588000" y="448468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 flipV="1">
            <a:off x="6516688" y="4500563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7" name="Line 19"/>
          <p:cNvSpPr>
            <a:spLocks noChangeShapeType="1"/>
          </p:cNvSpPr>
          <p:nvPr/>
        </p:nvSpPr>
        <p:spPr bwMode="auto">
          <a:xfrm flipV="1">
            <a:off x="7386638" y="44862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8" name="Line 20"/>
          <p:cNvSpPr>
            <a:spLocks noChangeShapeType="1"/>
          </p:cNvSpPr>
          <p:nvPr/>
        </p:nvSpPr>
        <p:spPr bwMode="auto">
          <a:xfrm flipV="1">
            <a:off x="8286750" y="44862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673100" y="4640263"/>
            <a:ext cx="460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aseline="30000">
                <a:ea typeface="Arial" charset="0"/>
                <a:cs typeface="Arial" charset="0"/>
              </a:rPr>
              <a:t>o</a:t>
            </a:r>
            <a:r>
              <a:rPr lang="en-US" sz="2000">
                <a:ea typeface="Arial" charset="0"/>
                <a:cs typeface="Arial" charset="0"/>
              </a:rPr>
              <a:t>F</a:t>
            </a:r>
          </a:p>
          <a:p>
            <a:r>
              <a:rPr lang="en-US" sz="2000" baseline="30000">
                <a:ea typeface="Arial" charset="0"/>
                <a:cs typeface="Arial" charset="0"/>
              </a:rPr>
              <a:t>o</a:t>
            </a:r>
            <a:r>
              <a:rPr lang="en-US" sz="20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>
            <a:off x="-92075" y="2216150"/>
            <a:ext cx="1257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Exposure</a:t>
            </a:r>
          </a:p>
          <a:p>
            <a:r>
              <a:rPr lang="en-US" sz="2000">
                <a:ea typeface="Arial" charset="0"/>
                <a:cs typeface="Arial" charset="0"/>
              </a:rPr>
              <a:t>Time</a:t>
            </a:r>
          </a:p>
          <a:p>
            <a:r>
              <a:rPr lang="en-US" sz="2000">
                <a:ea typeface="Arial" charset="0"/>
                <a:cs typeface="Arial" charset="0"/>
              </a:rPr>
              <a:t>(sec)</a:t>
            </a:r>
          </a:p>
        </p:txBody>
      </p:sp>
      <p:sp>
        <p:nvSpPr>
          <p:cNvPr id="155671" name="Line 23"/>
          <p:cNvSpPr>
            <a:spLocks noChangeShapeType="1"/>
          </p:cNvSpPr>
          <p:nvPr/>
        </p:nvSpPr>
        <p:spPr bwMode="auto">
          <a:xfrm flipV="1">
            <a:off x="2060575" y="741363"/>
            <a:ext cx="0" cy="39179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72" name="Line 24"/>
          <p:cNvSpPr>
            <a:spLocks noChangeShapeType="1"/>
          </p:cNvSpPr>
          <p:nvPr/>
        </p:nvSpPr>
        <p:spPr bwMode="auto">
          <a:xfrm>
            <a:off x="2046288" y="2801938"/>
            <a:ext cx="6662737" cy="11906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73" name="Line 25"/>
          <p:cNvSpPr>
            <a:spLocks noChangeShapeType="1"/>
          </p:cNvSpPr>
          <p:nvPr/>
        </p:nvSpPr>
        <p:spPr bwMode="auto">
          <a:xfrm flipV="1">
            <a:off x="2524125" y="741363"/>
            <a:ext cx="0" cy="21478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74" name="Line 26"/>
          <p:cNvSpPr>
            <a:spLocks noChangeShapeType="1"/>
          </p:cNvSpPr>
          <p:nvPr/>
        </p:nvSpPr>
        <p:spPr bwMode="auto">
          <a:xfrm flipV="1">
            <a:off x="3381375" y="755650"/>
            <a:ext cx="0" cy="22637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75" name="Line 27"/>
          <p:cNvSpPr>
            <a:spLocks noChangeShapeType="1"/>
          </p:cNvSpPr>
          <p:nvPr/>
        </p:nvSpPr>
        <p:spPr bwMode="auto">
          <a:xfrm flipH="1" flipV="1">
            <a:off x="3381375" y="741363"/>
            <a:ext cx="2597150" cy="142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76" name="Line 28"/>
          <p:cNvSpPr>
            <a:spLocks noChangeShapeType="1"/>
          </p:cNvSpPr>
          <p:nvPr/>
        </p:nvSpPr>
        <p:spPr bwMode="auto">
          <a:xfrm flipV="1">
            <a:off x="7315200" y="1800225"/>
            <a:ext cx="0" cy="193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77" name="Line 29"/>
          <p:cNvSpPr>
            <a:spLocks noChangeShapeType="1"/>
          </p:cNvSpPr>
          <p:nvPr/>
        </p:nvSpPr>
        <p:spPr bwMode="auto">
          <a:xfrm flipH="1" flipV="1">
            <a:off x="5935663" y="755650"/>
            <a:ext cx="1393825" cy="1044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78" name="Text Box 30"/>
          <p:cNvSpPr txBox="1">
            <a:spLocks noChangeArrowheads="1"/>
          </p:cNvSpPr>
          <p:nvPr/>
        </p:nvSpPr>
        <p:spPr bwMode="auto">
          <a:xfrm rot="-5400000">
            <a:off x="546100" y="2376488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Epoxy Composites</a:t>
            </a:r>
          </a:p>
        </p:txBody>
      </p:sp>
      <p:sp>
        <p:nvSpPr>
          <p:cNvPr id="155679" name="Text Box 31"/>
          <p:cNvSpPr txBox="1">
            <a:spLocks noChangeArrowheads="1"/>
          </p:cNvSpPr>
          <p:nvPr/>
        </p:nvSpPr>
        <p:spPr bwMode="auto">
          <a:xfrm rot="-5400000">
            <a:off x="1577182" y="1824831"/>
            <a:ext cx="141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Polyimides</a:t>
            </a:r>
          </a:p>
        </p:txBody>
      </p:sp>
      <p:sp>
        <p:nvSpPr>
          <p:cNvPr id="155680" name="Text Box 32"/>
          <p:cNvSpPr txBox="1">
            <a:spLocks noChangeArrowheads="1"/>
          </p:cNvSpPr>
          <p:nvPr/>
        </p:nvSpPr>
        <p:spPr bwMode="auto">
          <a:xfrm rot="-5400000">
            <a:off x="2273301" y="1695450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Advanced</a:t>
            </a:r>
          </a:p>
          <a:p>
            <a:r>
              <a:rPr lang="en-US" sz="2000">
                <a:ea typeface="Arial" charset="0"/>
                <a:cs typeface="Arial" charset="0"/>
              </a:rPr>
              <a:t>Metalics</a:t>
            </a:r>
          </a:p>
        </p:txBody>
      </p:sp>
      <p:sp>
        <p:nvSpPr>
          <p:cNvPr id="155681" name="Text Box 33"/>
          <p:cNvSpPr txBox="1">
            <a:spLocks noChangeArrowheads="1"/>
          </p:cNvSpPr>
          <p:nvPr/>
        </p:nvSpPr>
        <p:spPr bwMode="auto">
          <a:xfrm>
            <a:off x="4305300" y="2189163"/>
            <a:ext cx="193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Carbon-Carbon</a:t>
            </a:r>
          </a:p>
        </p:txBody>
      </p:sp>
      <p:sp>
        <p:nvSpPr>
          <p:cNvPr id="155682" name="Text Box 34"/>
          <p:cNvSpPr txBox="1">
            <a:spLocks noChangeArrowheads="1"/>
          </p:cNvSpPr>
          <p:nvPr/>
        </p:nvSpPr>
        <p:spPr bwMode="auto">
          <a:xfrm>
            <a:off x="6829425" y="925513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Experimental</a:t>
            </a:r>
          </a:p>
        </p:txBody>
      </p:sp>
      <p:sp>
        <p:nvSpPr>
          <p:cNvPr id="155683" name="Text Box 35"/>
          <p:cNvSpPr txBox="1">
            <a:spLocks noChangeArrowheads="1"/>
          </p:cNvSpPr>
          <p:nvPr/>
        </p:nvSpPr>
        <p:spPr bwMode="auto">
          <a:xfrm>
            <a:off x="2840038" y="3624263"/>
            <a:ext cx="237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Ablative Materials</a:t>
            </a:r>
          </a:p>
          <a:p>
            <a:r>
              <a:rPr lang="en-US" sz="2000">
                <a:ea typeface="Arial" charset="0"/>
                <a:cs typeface="Arial" charset="0"/>
              </a:rPr>
              <a:t>(such as phenolics)</a:t>
            </a:r>
          </a:p>
        </p:txBody>
      </p:sp>
      <p:sp>
        <p:nvSpPr>
          <p:cNvPr id="155684" name="Text Box 36"/>
          <p:cNvSpPr txBox="1">
            <a:spLocks noChangeArrowheads="1"/>
          </p:cNvSpPr>
          <p:nvPr/>
        </p:nvSpPr>
        <p:spPr bwMode="auto">
          <a:xfrm>
            <a:off x="396875" y="168275"/>
            <a:ext cx="827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Retention of properties of various composites with time and temperature</a:t>
            </a:r>
          </a:p>
        </p:txBody>
      </p:sp>
      <p:sp>
        <p:nvSpPr>
          <p:cNvPr id="3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</a:rPr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Thermoplastics </a:t>
            </a:r>
            <a:r>
              <a:rPr lang="en-US" dirty="0" err="1" smtClean="0">
                <a:ea typeface="+mn-ea"/>
              </a:rPr>
              <a:t>vs</a:t>
            </a:r>
            <a:r>
              <a:rPr lang="en-US" dirty="0" smtClean="0">
                <a:ea typeface="+mn-ea"/>
              </a:rPr>
              <a:t> Thermosets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Thermal properties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Strength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Uses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Processing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</a:rPr>
              <a:t>Amino Plastics</a:t>
            </a:r>
          </a:p>
        </p:txBody>
      </p:sp>
      <p:graphicFrame>
        <p:nvGraphicFramePr>
          <p:cNvPr id="15770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34100" y="3762375"/>
          <a:ext cx="300990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ACD/3D" r:id="rId3" imgW="3010320" imgH="2943636" progId="">
                  <p:embed/>
                </p:oleObj>
              </mc:Choice>
              <mc:Fallback>
                <p:oleObj name="ACD/3D" r:id="rId3" imgW="3010320" imgH="294363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62375"/>
                        <a:ext cx="3009900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2" descr="Parchment"/>
          <p:cNvGraphicFramePr>
            <a:graphicFrameLocks noChangeAspect="1"/>
          </p:cNvGraphicFramePr>
          <p:nvPr/>
        </p:nvGraphicFramePr>
        <p:xfrm>
          <a:off x="533400" y="1981200"/>
          <a:ext cx="44196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ChemSketch" r:id="rId5" imgW="2657880" imgH="1252800" progId="">
                  <p:embed/>
                </p:oleObj>
              </mc:Choice>
              <mc:Fallback>
                <p:oleObj name="ChemSketch" r:id="rId5" imgW="2657880" imgH="1252800" progId="">
                  <p:embed/>
                  <p:pic>
                    <p:nvPicPr>
                      <p:cNvPr id="0" name="Object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44196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1" name="Object 3"/>
          <p:cNvGraphicFramePr>
            <a:graphicFrameLocks noChangeAspect="1"/>
          </p:cNvGraphicFramePr>
          <p:nvPr/>
        </p:nvGraphicFramePr>
        <p:xfrm>
          <a:off x="261938" y="4267200"/>
          <a:ext cx="46863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ACD/3D" r:id="rId8" imgW="4686954" imgH="2285714" progId="">
                  <p:embed/>
                </p:oleObj>
              </mc:Choice>
              <mc:Fallback>
                <p:oleObj name="ACD/3D" r:id="rId8" imgW="4686954" imgH="228571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4267200"/>
                        <a:ext cx="46863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76400" y="6324600"/>
            <a:ext cx="839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+mn-ea"/>
              </a:rPr>
              <a:t>Amine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105400" y="4114800"/>
            <a:ext cx="982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  <a:ea typeface="+mn-ea"/>
              </a:rPr>
              <a:t>Plus</a:t>
            </a:r>
          </a:p>
        </p:txBody>
      </p:sp>
      <p:graphicFrame>
        <p:nvGraphicFramePr>
          <p:cNvPr id="39941" name="Object 5" descr="Parchment"/>
          <p:cNvGraphicFramePr>
            <a:graphicFrameLocks noChangeAspect="1"/>
          </p:cNvGraphicFramePr>
          <p:nvPr/>
        </p:nvGraphicFramePr>
        <p:xfrm>
          <a:off x="6019800" y="1554163"/>
          <a:ext cx="2286000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ChemSketch" r:id="rId10" imgW="972360" imgH="905400" progId="">
                  <p:embed/>
                </p:oleObj>
              </mc:Choice>
              <mc:Fallback>
                <p:oleObj name="ChemSketch" r:id="rId10" imgW="972360" imgH="905400" progId="">
                  <p:embed/>
                  <p:pic>
                    <p:nvPicPr>
                      <p:cNvPr id="0" name="Object 5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54163"/>
                        <a:ext cx="2286000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6781800" y="6324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j-lt"/>
                <a:ea typeface="+mn-ea"/>
              </a:rPr>
              <a:t>Formaldehyde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Amine plastics –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clear adhesive</a:t>
            </a:r>
          </a:p>
        </p:txBody>
      </p:sp>
      <p:pic>
        <p:nvPicPr>
          <p:cNvPr id="40963" name="Picture 6" descr="ven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85988"/>
            <a:ext cx="32004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635375" y="5172075"/>
            <a:ext cx="2078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Chipboard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1752600"/>
            <a:ext cx="4838700" cy="4248150"/>
            <a:chOff x="576" y="1104"/>
            <a:chExt cx="3048" cy="2676"/>
          </a:xfrm>
        </p:grpSpPr>
        <p:graphicFrame>
          <p:nvGraphicFramePr>
            <p:cNvPr id="41989" name="Object 5"/>
            <p:cNvGraphicFramePr>
              <a:graphicFrameLocks noChangeAspect="1"/>
            </p:cNvGraphicFramePr>
            <p:nvPr/>
          </p:nvGraphicFramePr>
          <p:xfrm>
            <a:off x="576" y="1104"/>
            <a:ext cx="3048" cy="2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8" name="ACD/3D" r:id="rId3" imgW="4839375" imgH="4247619" progId="">
                    <p:embed/>
                  </p:oleObj>
                </mc:Choice>
                <mc:Fallback>
                  <p:oleObj name="ACD/3D" r:id="rId3" imgW="4839375" imgH="4247619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104"/>
                          <a:ext cx="3048" cy="2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0" name="Text Box 18"/>
            <p:cNvSpPr txBox="1">
              <a:spLocks noChangeArrowheads="1"/>
            </p:cNvSpPr>
            <p:nvPr/>
          </p:nvSpPr>
          <p:spPr bwMode="auto">
            <a:xfrm>
              <a:off x="1756" y="3408"/>
              <a:ext cx="74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Melamine</a:t>
              </a:r>
            </a:p>
          </p:txBody>
        </p:sp>
      </p:grpSp>
      <p:graphicFrame>
        <p:nvGraphicFramePr>
          <p:cNvPr id="8221" name="Object 2"/>
          <p:cNvGraphicFramePr>
            <a:graphicFrameLocks noChangeAspect="1"/>
          </p:cNvGraphicFramePr>
          <p:nvPr/>
        </p:nvGraphicFramePr>
        <p:xfrm>
          <a:off x="989773" y="1596199"/>
          <a:ext cx="4800600" cy="4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ChemSketch" r:id="rId5" imgW="1676520" imgH="1527120" progId="">
                  <p:embed/>
                </p:oleObj>
              </mc:Choice>
              <mc:Fallback>
                <p:oleObj name="ChemSketch" r:id="rId5" imgW="1676520" imgH="15271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773" y="1596199"/>
                        <a:ext cx="4800600" cy="437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chemeClr val="tx1"/>
                </a:solidFill>
                <a:ea typeface="+mj-ea"/>
              </a:rPr>
              <a:t>Melamines</a:t>
            </a:r>
            <a:endParaRPr lang="en-US" sz="4000" dirty="0" smtClean="0">
              <a:solidFill>
                <a:schemeClr val="tx1"/>
              </a:solidFill>
              <a:ea typeface="+mj-ea"/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761999" y="2819399"/>
            <a:ext cx="812377" cy="206938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761999" y="2235619"/>
            <a:ext cx="2430245" cy="5837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52400" y="2286000"/>
            <a:ext cx="84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Three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active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site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  <a:ea typeface="+mn-ea"/>
              </a:rPr>
              <a:t>s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7010400" y="1676400"/>
          <a:ext cx="14097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ACD/3D" r:id="rId7" imgW="3010320" imgH="2933333" progId="">
                  <p:embed/>
                </p:oleObj>
              </mc:Choice>
              <mc:Fallback>
                <p:oleObj name="ACD/3D" r:id="rId7" imgW="3010320" imgH="293333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409700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19"/>
          <p:cNvSpPr txBox="1">
            <a:spLocks noChangeArrowheads="1"/>
          </p:cNvSpPr>
          <p:nvPr/>
        </p:nvSpPr>
        <p:spPr bwMode="auto">
          <a:xfrm>
            <a:off x="6889750" y="3008313"/>
            <a:ext cx="1660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Formaldehyde</a:t>
            </a:r>
          </a:p>
        </p:txBody>
      </p:sp>
      <p:graphicFrame>
        <p:nvGraphicFramePr>
          <p:cNvPr id="8224" name="Object 4"/>
          <p:cNvGraphicFramePr>
            <a:graphicFrameLocks noChangeAspect="1"/>
          </p:cNvGraphicFramePr>
          <p:nvPr/>
        </p:nvGraphicFramePr>
        <p:xfrm>
          <a:off x="6774490" y="1679332"/>
          <a:ext cx="1839913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ChemSketch" r:id="rId9" imgW="1091160" imgH="1011960" progId="">
                  <p:embed/>
                </p:oleObj>
              </mc:Choice>
              <mc:Fallback>
                <p:oleObj name="ChemSketch" r:id="rId9" imgW="1091160" imgH="10119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490" y="1679332"/>
                        <a:ext cx="1839913" cy="170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943600" y="35052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ea typeface="+mn-ea"/>
              </a:rPr>
              <a:t>Plus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2000" y="2819400"/>
            <a:ext cx="4191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200" y="6172200"/>
            <a:ext cx="21859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  <a:ea typeface="+mn-ea"/>
              </a:rPr>
              <a:t>Melamine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600" y="6096000"/>
            <a:ext cx="3133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  <a:ea typeface="+mn-ea"/>
              </a:rPr>
              <a:t>Formaldehyde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4" grpId="0" animBg="1"/>
      <p:bldP spid="82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  <a:ea typeface="+mj-ea"/>
              </a:rPr>
              <a:t>Melamines</a:t>
            </a:r>
            <a:endParaRPr lang="en-US" dirty="0" smtClean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1050" y="2266950"/>
            <a:ext cx="31305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54244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86200"/>
            <a:ext cx="42672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Unsaturated Polyesters</a:t>
            </a:r>
          </a:p>
        </p:txBody>
      </p:sp>
      <p:pic>
        <p:nvPicPr>
          <p:cNvPr id="44035" name="Picture 2" descr="fishing boat"/>
          <p:cNvPicPr>
            <a:picLocks noChangeAspect="1" noChangeArrowheads="1"/>
          </p:cNvPicPr>
          <p:nvPr/>
        </p:nvPicPr>
        <p:blipFill>
          <a:blip r:embed="rId2"/>
          <a:srcRect l="8392" t="5573" b="14656"/>
          <a:stretch>
            <a:fillRect/>
          </a:stretch>
        </p:blipFill>
        <p:spPr bwMode="auto">
          <a:xfrm>
            <a:off x="533400" y="1295400"/>
            <a:ext cx="37639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http://www.musclecarclub.com/musclecars/chevrolet-corvette/images/chevrolet-corvette-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4233863"/>
            <a:ext cx="44418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http://images.lowes.com/general/s/showersurround_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700" y="1376363"/>
            <a:ext cx="36274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454" y="274638"/>
            <a:ext cx="882550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ea typeface="+mj-ea"/>
              </a:rPr>
              <a:t>Resin Rules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11" y="1227756"/>
            <a:ext cx="8631481" cy="5630244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Resin Rule:</a:t>
            </a:r>
            <a:r>
              <a:rPr lang="en-US" dirty="0" smtClean="0"/>
              <a:t> </a:t>
            </a:r>
            <a:r>
              <a:rPr lang="en-US" u="sng" dirty="0" smtClean="0"/>
              <a:t>Polymerization</a:t>
            </a:r>
            <a:r>
              <a:rPr lang="en-US" dirty="0" smtClean="0"/>
              <a:t> of unsaturated polyesters occurs by the condensation method.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/>
              <a:t>Polyester = a polymer in which </a:t>
            </a:r>
            <a:r>
              <a:rPr lang="en-US" dirty="0" smtClean="0"/>
              <a:t>ester groups are </a:t>
            </a:r>
            <a:r>
              <a:rPr lang="en-US" dirty="0"/>
              <a:t>the repeating </a:t>
            </a:r>
            <a:r>
              <a:rPr lang="en-US" dirty="0" smtClean="0"/>
              <a:t>units</a:t>
            </a:r>
            <a:endParaRPr lang="en-US" dirty="0"/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Unsaturated </a:t>
            </a:r>
            <a:r>
              <a:rPr lang="en-US" dirty="0"/>
              <a:t>= </a:t>
            </a:r>
            <a:r>
              <a:rPr lang="en-US" dirty="0" smtClean="0"/>
              <a:t>contains </a:t>
            </a:r>
            <a:r>
              <a:rPr lang="en-US" dirty="0"/>
              <a:t>carbon-carbon double </a:t>
            </a:r>
            <a:r>
              <a:rPr lang="en-US" dirty="0" smtClean="0"/>
              <a:t>bonds </a:t>
            </a:r>
            <a:r>
              <a:rPr lang="en-US" b="1" dirty="0"/>
              <a:t>after</a:t>
            </a:r>
            <a:r>
              <a:rPr lang="en-US" dirty="0"/>
              <a:t> polymerization (but before crosslinking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1" eaLnBrk="1" hangingPunct="1">
              <a:buFont typeface="Arial"/>
              <a:buChar char="•"/>
            </a:pPr>
            <a:r>
              <a:rPr lang="en-US" dirty="0" smtClean="0"/>
              <a:t>Polyesters </a:t>
            </a:r>
            <a:r>
              <a:rPr lang="en-US" dirty="0"/>
              <a:t>are made from two types of monomers:</a:t>
            </a:r>
          </a:p>
          <a:p>
            <a:pPr lvl="2" eaLnBrk="1" hangingPunct="1">
              <a:buSzPct val="80000"/>
              <a:buFont typeface="Wingdings" charset="2"/>
              <a:buChar char="Ø"/>
            </a:pPr>
            <a:r>
              <a:rPr lang="en-US" dirty="0"/>
              <a:t>Di-acids</a:t>
            </a:r>
          </a:p>
          <a:p>
            <a:pPr lvl="2" eaLnBrk="1" hangingPunct="1">
              <a:buSzPct val="80000"/>
              <a:buFont typeface="Wingdings" charset="2"/>
              <a:buChar char="Ø"/>
            </a:pPr>
            <a:r>
              <a:rPr lang="en-US" dirty="0" smtClean="0"/>
              <a:t>Glycols (di-alcohols)</a:t>
            </a:r>
            <a:endParaRPr lang="en-US" dirty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EC9A-CB24-A04F-B837-C4372E6B07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Polyester polymerization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Monomers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2938463"/>
            <a:ext cx="2057400" cy="100488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Glycols G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(</a:t>
            </a:r>
            <a:r>
              <a:rPr lang="en-US" sz="2400" dirty="0" err="1"/>
              <a:t>di</a:t>
            </a:r>
            <a:r>
              <a:rPr lang="en-US" sz="2400" dirty="0"/>
              <a:t>-alcohols)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42913" y="1998663"/>
            <a:ext cx="2046287" cy="8223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Acids A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di</a:t>
            </a:r>
            <a:r>
              <a:rPr lang="en-US" sz="2400" dirty="0"/>
              <a:t>-acids)</a:t>
            </a:r>
          </a:p>
        </p:txBody>
      </p:sp>
      <p:sp>
        <p:nvSpPr>
          <p:cNvPr id="248838" name="AutoShape 6"/>
          <p:cNvSpPr>
            <a:spLocks noChangeArrowheads="1"/>
          </p:cNvSpPr>
          <p:nvPr/>
        </p:nvSpPr>
        <p:spPr bwMode="auto">
          <a:xfrm rot="1122079">
            <a:off x="2514600" y="2667000"/>
            <a:ext cx="2133600" cy="990600"/>
          </a:xfrm>
          <a:prstGeom prst="rightArrow">
            <a:avLst>
              <a:gd name="adj1" fmla="val 50000"/>
              <a:gd name="adj2" fmla="val 538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3276600" y="5334000"/>
            <a:ext cx="420688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4572000" y="4419600"/>
            <a:ext cx="420688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5943600" y="3429000"/>
            <a:ext cx="420688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7086600" y="2514600"/>
            <a:ext cx="420688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3962400" y="49530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486400" y="41148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6553200" y="29718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2743200" y="57912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7696200" y="19812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3124200" y="5786438"/>
            <a:ext cx="228600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 flipV="1">
            <a:off x="3697288" y="5181600"/>
            <a:ext cx="265112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0" name="Line 18"/>
          <p:cNvSpPr>
            <a:spLocks noChangeShapeType="1"/>
          </p:cNvSpPr>
          <p:nvPr/>
        </p:nvSpPr>
        <p:spPr bwMode="auto">
          <a:xfrm flipV="1">
            <a:off x="42672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 flipV="1">
            <a:off x="4953000" y="4343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5867400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6248400" y="3200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6781800" y="2743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 flipV="1">
            <a:off x="7467600" y="2286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5851525" y="4840288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Polyester polymer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8" grpId="0" animBg="1"/>
      <p:bldP spid="248839" grpId="0" animBg="1"/>
      <p:bldP spid="248840" grpId="0" animBg="1"/>
      <p:bldP spid="248841" grpId="0" animBg="1"/>
      <p:bldP spid="248842" grpId="0" animBg="1"/>
      <p:bldP spid="248843" grpId="0" animBg="1"/>
      <p:bldP spid="248844" grpId="0" animBg="1"/>
      <p:bldP spid="248845" grpId="0" animBg="1"/>
      <p:bldP spid="248846" grpId="0" animBg="1"/>
      <p:bldP spid="248847" grpId="0" animBg="1"/>
      <p:bldP spid="248848" grpId="0" animBg="1"/>
      <p:bldP spid="248849" grpId="0" animBg="1"/>
      <p:bldP spid="248850" grpId="0" animBg="1"/>
      <p:bldP spid="248851" grpId="0" animBg="1"/>
      <p:bldP spid="248852" grpId="0" animBg="1"/>
      <p:bldP spid="248853" grpId="0" animBg="1"/>
      <p:bldP spid="248854" grpId="0" animBg="1"/>
      <p:bldP spid="248855" grpId="0" animBg="1"/>
      <p:bldP spid="2488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Polyester polymerizationn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One </a:t>
            </a:r>
            <a:r>
              <a:rPr lang="en-US" sz="2800" dirty="0"/>
              <a:t>end of the </a:t>
            </a:r>
            <a:r>
              <a:rPr lang="en-US" sz="2800" dirty="0" err="1"/>
              <a:t>di</a:t>
            </a:r>
            <a:r>
              <a:rPr lang="en-US" sz="2800" dirty="0"/>
              <a:t>-acid (the OH group) reacts with one end of the glycol (the H group) to form water (H</a:t>
            </a:r>
            <a:r>
              <a:rPr lang="en-US" sz="2800" dirty="0">
                <a:ea typeface="Arial" charset="0"/>
                <a:cs typeface="Arial" charset="0"/>
              </a:rPr>
              <a:t>−OH)</a:t>
            </a:r>
          </a:p>
          <a:p>
            <a:pPr lvl="1" eaLnBrk="1" hangingPunct="1"/>
            <a:r>
              <a:rPr lang="en-US" sz="2400" dirty="0">
                <a:ea typeface="Arial" charset="0"/>
                <a:cs typeface="Arial" charset="0"/>
              </a:rPr>
              <a:t>The water separates from the polymer and condenses out as a </a:t>
            </a:r>
            <a:r>
              <a:rPr lang="en-US" sz="2400" dirty="0" smtClean="0">
                <a:ea typeface="Arial" charset="0"/>
                <a:cs typeface="Arial" charset="0"/>
              </a:rPr>
              <a:t>liquid</a:t>
            </a:r>
            <a:endParaRPr lang="en-US" sz="2400" dirty="0">
              <a:ea typeface="Arial" charset="0"/>
              <a:cs typeface="Arial" charset="0"/>
            </a:endParaRPr>
          </a:p>
          <a:p>
            <a:pPr lvl="2" eaLnBrk="1" hangingPunct="1"/>
            <a:r>
              <a:rPr lang="en-US" sz="2000" dirty="0">
                <a:ea typeface="Arial" charset="0"/>
                <a:cs typeface="Arial" charset="0"/>
              </a:rPr>
              <a:t>These type of polymerization reactions are called condensation </a:t>
            </a:r>
            <a:r>
              <a:rPr lang="en-US" sz="2000" dirty="0" smtClean="0">
                <a:ea typeface="Arial" charset="0"/>
                <a:cs typeface="Arial" charset="0"/>
              </a:rPr>
              <a:t>reactions</a:t>
            </a:r>
          </a:p>
          <a:p>
            <a:pPr lvl="1" eaLnBrk="1" hangingPunct="1"/>
            <a:r>
              <a:rPr lang="en-US" sz="2400" dirty="0" smtClean="0">
                <a:ea typeface="Arial" charset="0"/>
                <a:cs typeface="Arial" charset="0"/>
              </a:rPr>
              <a:t>A new bond is formed where the water left</a:t>
            </a:r>
            <a:endParaRPr lang="en-US" sz="2400" dirty="0">
              <a:ea typeface="Arial" charset="0"/>
              <a:cs typeface="Arial" charset="0"/>
            </a:endParaRPr>
          </a:p>
          <a:p>
            <a:pPr lvl="1" eaLnBrk="1" hangingPunct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EC9A-CB24-A04F-B837-C4372E6B07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9488" y="1712913"/>
            <a:ext cx="1504950" cy="682625"/>
            <a:chOff x="811" y="551"/>
            <a:chExt cx="948" cy="430"/>
          </a:xfrm>
        </p:grpSpPr>
        <p:sp>
          <p:nvSpPr>
            <p:cNvPr id="53340" name="Text Box 4"/>
            <p:cNvSpPr txBox="1">
              <a:spLocks noChangeArrowheads="1"/>
            </p:cNvSpPr>
            <p:nvPr/>
          </p:nvSpPr>
          <p:spPr bwMode="auto">
            <a:xfrm>
              <a:off x="811" y="551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ea typeface="Arial" charset="0"/>
                  <a:cs typeface="Arial" charset="0"/>
                </a:rPr>
                <a:t>HO―</a:t>
              </a:r>
              <a:r>
                <a:rPr lang="en-US" sz="1800" b="1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>
                  <a:ea typeface="Arial" charset="0"/>
                  <a:cs typeface="Arial" charset="0"/>
                </a:rPr>
                <a:t>―OH</a:t>
              </a:r>
            </a:p>
          </p:txBody>
        </p:sp>
        <p:sp>
          <p:nvSpPr>
            <p:cNvPr id="53341" name="Text Box 5"/>
            <p:cNvSpPr txBox="1">
              <a:spLocks noChangeArrowheads="1"/>
            </p:cNvSpPr>
            <p:nvPr/>
          </p:nvSpPr>
          <p:spPr bwMode="auto">
            <a:xfrm>
              <a:off x="1001" y="750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ea typeface="Arial" charset="0"/>
                  <a:cs typeface="Arial" charset="0"/>
                </a:rPr>
                <a:t>Glycol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7292" y="3472391"/>
            <a:ext cx="2365375" cy="1106488"/>
            <a:chOff x="2054" y="265"/>
            <a:chExt cx="1490" cy="697"/>
          </a:xfrm>
        </p:grpSpPr>
        <p:sp>
          <p:nvSpPr>
            <p:cNvPr id="53322" name="Rectangle 7"/>
            <p:cNvSpPr>
              <a:spLocks noChangeArrowheads="1"/>
            </p:cNvSpPr>
            <p:nvPr/>
          </p:nvSpPr>
          <p:spPr bwMode="auto">
            <a:xfrm>
              <a:off x="2164" y="562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3" name="Rectangle 8"/>
            <p:cNvSpPr>
              <a:spLocks noChangeArrowheads="1"/>
            </p:cNvSpPr>
            <p:nvPr/>
          </p:nvSpPr>
          <p:spPr bwMode="auto">
            <a:xfrm>
              <a:off x="2054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H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4" name="Rectangle 9"/>
            <p:cNvSpPr>
              <a:spLocks noChangeArrowheads="1"/>
            </p:cNvSpPr>
            <p:nvPr/>
          </p:nvSpPr>
          <p:spPr bwMode="auto">
            <a:xfrm>
              <a:off x="2458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C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5" name="Rectangle 10"/>
            <p:cNvSpPr>
              <a:spLocks noChangeArrowheads="1"/>
            </p:cNvSpPr>
            <p:nvPr/>
          </p:nvSpPr>
          <p:spPr bwMode="auto">
            <a:xfrm>
              <a:off x="2749" y="562"/>
              <a:ext cx="1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ea typeface="Arial" charset="0"/>
                  <a:cs typeface="Arial" charset="0"/>
                </a:rPr>
                <a:t>A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6" name="Rectangle 11"/>
            <p:cNvSpPr>
              <a:spLocks noChangeArrowheads="1"/>
            </p:cNvSpPr>
            <p:nvPr/>
          </p:nvSpPr>
          <p:spPr bwMode="auto">
            <a:xfrm>
              <a:off x="3036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C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7" name="Rectangle 12"/>
            <p:cNvSpPr>
              <a:spLocks noChangeArrowheads="1"/>
            </p:cNvSpPr>
            <p:nvPr/>
          </p:nvSpPr>
          <p:spPr bwMode="auto">
            <a:xfrm>
              <a:off x="3320" y="562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8" name="Rectangle 13"/>
            <p:cNvSpPr>
              <a:spLocks noChangeArrowheads="1"/>
            </p:cNvSpPr>
            <p:nvPr/>
          </p:nvSpPr>
          <p:spPr bwMode="auto">
            <a:xfrm>
              <a:off x="3440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H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9" name="Rectangle 14"/>
            <p:cNvSpPr>
              <a:spLocks noChangeArrowheads="1"/>
            </p:cNvSpPr>
            <p:nvPr/>
          </p:nvSpPr>
          <p:spPr bwMode="auto">
            <a:xfrm>
              <a:off x="2455" y="265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30" name="Rectangle 15"/>
            <p:cNvSpPr>
              <a:spLocks noChangeArrowheads="1"/>
            </p:cNvSpPr>
            <p:nvPr/>
          </p:nvSpPr>
          <p:spPr bwMode="auto">
            <a:xfrm>
              <a:off x="3033" y="265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31" name="Line 16"/>
            <p:cNvSpPr>
              <a:spLocks noChangeShapeType="1"/>
            </p:cNvSpPr>
            <p:nvPr/>
          </p:nvSpPr>
          <p:spPr bwMode="auto">
            <a:xfrm>
              <a:off x="2299" y="654"/>
              <a:ext cx="1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2" name="Line 17"/>
            <p:cNvSpPr>
              <a:spLocks noChangeShapeType="1"/>
            </p:cNvSpPr>
            <p:nvPr/>
          </p:nvSpPr>
          <p:spPr bwMode="auto">
            <a:xfrm>
              <a:off x="2583" y="654"/>
              <a:ext cx="1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3" name="Line 18"/>
            <p:cNvSpPr>
              <a:spLocks noChangeShapeType="1"/>
            </p:cNvSpPr>
            <p:nvPr/>
          </p:nvSpPr>
          <p:spPr bwMode="auto">
            <a:xfrm>
              <a:off x="2871" y="654"/>
              <a:ext cx="1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4" name="Line 19"/>
            <p:cNvSpPr>
              <a:spLocks noChangeShapeType="1"/>
            </p:cNvSpPr>
            <p:nvPr/>
          </p:nvSpPr>
          <p:spPr bwMode="auto">
            <a:xfrm>
              <a:off x="3161" y="654"/>
              <a:ext cx="1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5" name="Line 20"/>
            <p:cNvSpPr>
              <a:spLocks noChangeShapeType="1"/>
            </p:cNvSpPr>
            <p:nvPr/>
          </p:nvSpPr>
          <p:spPr bwMode="auto">
            <a:xfrm>
              <a:off x="2492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6" name="Line 21"/>
            <p:cNvSpPr>
              <a:spLocks noChangeShapeType="1"/>
            </p:cNvSpPr>
            <p:nvPr/>
          </p:nvSpPr>
          <p:spPr bwMode="auto">
            <a:xfrm>
              <a:off x="2538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7" name="Line 22"/>
            <p:cNvSpPr>
              <a:spLocks noChangeShapeType="1"/>
            </p:cNvSpPr>
            <p:nvPr/>
          </p:nvSpPr>
          <p:spPr bwMode="auto">
            <a:xfrm>
              <a:off x="3070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8" name="Line 23"/>
            <p:cNvSpPr>
              <a:spLocks noChangeShapeType="1"/>
            </p:cNvSpPr>
            <p:nvPr/>
          </p:nvSpPr>
          <p:spPr bwMode="auto">
            <a:xfrm>
              <a:off x="3116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9" name="Rectangle 24"/>
            <p:cNvSpPr>
              <a:spLocks noChangeArrowheads="1"/>
            </p:cNvSpPr>
            <p:nvPr/>
          </p:nvSpPr>
          <p:spPr bwMode="auto">
            <a:xfrm>
              <a:off x="2700" y="788"/>
              <a:ext cx="4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3366FF"/>
                  </a:solidFill>
                  <a:ea typeface="Arial" charset="0"/>
                  <a:cs typeface="Arial" charset="0"/>
                </a:rPr>
                <a:t>Di-acid</a:t>
              </a:r>
            </a:p>
          </p:txBody>
        </p:sp>
      </p:grpSp>
      <p:sp>
        <p:nvSpPr>
          <p:cNvPr id="53253" name="Rectangle 25"/>
          <p:cNvSpPr>
            <a:spLocks noChangeArrowheads="1"/>
          </p:cNvSpPr>
          <p:nvPr/>
        </p:nvSpPr>
        <p:spPr bwMode="auto">
          <a:xfrm>
            <a:off x="206375" y="1133475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Arial" charset="0"/>
                <a:cs typeface="Arial" charset="0"/>
              </a:rPr>
              <a:t>Step 1: Monomers react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53266" name="Text Box 38"/>
          <p:cNvSpPr txBox="1">
            <a:spLocks noChangeArrowheads="1"/>
          </p:cNvSpPr>
          <p:nvPr/>
        </p:nvSpPr>
        <p:spPr bwMode="auto">
          <a:xfrm>
            <a:off x="2365375" y="173037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53272" name="Text Box 44"/>
          <p:cNvSpPr txBox="1">
            <a:spLocks noChangeArrowheads="1"/>
          </p:cNvSpPr>
          <p:nvPr/>
        </p:nvSpPr>
        <p:spPr bwMode="auto">
          <a:xfrm>
            <a:off x="245533" y="2633133"/>
            <a:ext cx="553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ea typeface="Arial" charset="0"/>
                <a:cs typeface="Arial" charset="0"/>
              </a:rPr>
              <a:t>Step 2: New molecule reacts with new monomers</a:t>
            </a:r>
          </a:p>
        </p:txBody>
      </p:sp>
      <p:grpSp>
        <p:nvGrpSpPr>
          <p:cNvPr id="4" name="Group 108"/>
          <p:cNvGrpSpPr/>
          <p:nvPr/>
        </p:nvGrpSpPr>
        <p:grpSpPr>
          <a:xfrm>
            <a:off x="3396201" y="3509436"/>
            <a:ext cx="3092450" cy="741363"/>
            <a:chOff x="1177925" y="3416300"/>
            <a:chExt cx="3092450" cy="741363"/>
          </a:xfrm>
        </p:grpSpPr>
        <p:sp>
          <p:nvSpPr>
            <p:cNvPr id="53260" name="Rectangle 32"/>
            <p:cNvSpPr>
              <a:spLocks noChangeArrowheads="1"/>
            </p:cNvSpPr>
            <p:nvPr/>
          </p:nvSpPr>
          <p:spPr bwMode="auto">
            <a:xfrm>
              <a:off x="2632075" y="3429000"/>
              <a:ext cx="177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61" name="Rectangle 33"/>
            <p:cNvSpPr>
              <a:spLocks noChangeArrowheads="1"/>
            </p:cNvSpPr>
            <p:nvPr/>
          </p:nvSpPr>
          <p:spPr bwMode="auto">
            <a:xfrm>
              <a:off x="3422650" y="3416300"/>
              <a:ext cx="177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62" name="Line 34"/>
            <p:cNvSpPr>
              <a:spLocks noChangeShapeType="1"/>
            </p:cNvSpPr>
            <p:nvPr/>
          </p:nvSpPr>
          <p:spPr bwMode="auto">
            <a:xfrm>
              <a:off x="2690813" y="3676650"/>
              <a:ext cx="1587" cy="198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Line 35"/>
            <p:cNvSpPr>
              <a:spLocks noChangeShapeType="1"/>
            </p:cNvSpPr>
            <p:nvPr/>
          </p:nvSpPr>
          <p:spPr bwMode="auto">
            <a:xfrm>
              <a:off x="2749550" y="3676650"/>
              <a:ext cx="1588" cy="198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4" name="Line 36"/>
            <p:cNvSpPr>
              <a:spLocks noChangeShapeType="1"/>
            </p:cNvSpPr>
            <p:nvPr/>
          </p:nvSpPr>
          <p:spPr bwMode="auto">
            <a:xfrm>
              <a:off x="3494088" y="3651250"/>
              <a:ext cx="1587" cy="198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5" name="Line 37"/>
            <p:cNvSpPr>
              <a:spLocks noChangeShapeType="1"/>
            </p:cNvSpPr>
            <p:nvPr/>
          </p:nvSpPr>
          <p:spPr bwMode="auto">
            <a:xfrm>
              <a:off x="3552825" y="3651250"/>
              <a:ext cx="1588" cy="198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3" name="Text Box 45"/>
            <p:cNvSpPr txBox="1">
              <a:spLocks noChangeArrowheads="1"/>
            </p:cNvSpPr>
            <p:nvPr/>
          </p:nvSpPr>
          <p:spPr bwMode="auto">
            <a:xfrm>
              <a:off x="1177925" y="3790950"/>
              <a:ext cx="309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ea typeface="Arial" charset="0"/>
                  <a:cs typeface="Arial" charset="0"/>
                </a:rPr>
                <a:t>HO―</a:t>
              </a:r>
              <a:r>
                <a:rPr lang="en-US" sz="1800" b="1" dirty="0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 dirty="0">
                  <a:ea typeface="Arial" charset="0"/>
                  <a:cs typeface="Arial" charset="0"/>
                </a:rPr>
                <a:t>―O―C―</a:t>
              </a:r>
              <a:r>
                <a:rPr lang="en-US" sz="1800" b="1" dirty="0">
                  <a:solidFill>
                    <a:srgbClr val="0066FF"/>
                  </a:solidFill>
                  <a:ea typeface="Arial" charset="0"/>
                  <a:cs typeface="Arial" charset="0"/>
                </a:rPr>
                <a:t>A</a:t>
              </a:r>
              <a:r>
                <a:rPr lang="en-US" sz="1800" b="1" dirty="0">
                  <a:ea typeface="Arial" charset="0"/>
                  <a:cs typeface="Arial" charset="0"/>
                </a:rPr>
                <a:t>―C―OH</a:t>
              </a:r>
            </a:p>
          </p:txBody>
        </p:sp>
      </p:grpSp>
      <p:sp>
        <p:nvSpPr>
          <p:cNvPr id="53274" name="Text Box 46"/>
          <p:cNvSpPr txBox="1">
            <a:spLocks noChangeArrowheads="1"/>
          </p:cNvSpPr>
          <p:nvPr/>
        </p:nvSpPr>
        <p:spPr bwMode="auto">
          <a:xfrm>
            <a:off x="6406094" y="3884083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+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672263" y="3879324"/>
            <a:ext cx="1504950" cy="692151"/>
            <a:chOff x="2203" y="572"/>
            <a:chExt cx="948" cy="436"/>
          </a:xfrm>
        </p:grpSpPr>
        <p:sp>
          <p:nvSpPr>
            <p:cNvPr id="53320" name="Text Box 48"/>
            <p:cNvSpPr txBox="1">
              <a:spLocks noChangeArrowheads="1"/>
            </p:cNvSpPr>
            <p:nvPr/>
          </p:nvSpPr>
          <p:spPr bwMode="auto">
            <a:xfrm>
              <a:off x="2203" y="572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ea typeface="Arial" charset="0"/>
                  <a:cs typeface="Arial" charset="0"/>
                </a:rPr>
                <a:t>HO―</a:t>
              </a:r>
              <a:r>
                <a:rPr lang="en-US" sz="1800" b="1" dirty="0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 dirty="0">
                  <a:ea typeface="Arial" charset="0"/>
                  <a:cs typeface="Arial" charset="0"/>
                </a:rPr>
                <a:t>―OH</a:t>
              </a:r>
            </a:p>
          </p:txBody>
        </p:sp>
        <p:sp>
          <p:nvSpPr>
            <p:cNvPr id="53321" name="Text Box 49"/>
            <p:cNvSpPr txBox="1">
              <a:spLocks noChangeArrowheads="1"/>
            </p:cNvSpPr>
            <p:nvPr/>
          </p:nvSpPr>
          <p:spPr bwMode="auto">
            <a:xfrm>
              <a:off x="2489" y="777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33CC33"/>
                  </a:solidFill>
                  <a:ea typeface="Arial" charset="0"/>
                  <a:cs typeface="Arial" charset="0"/>
                </a:rPr>
                <a:t>Glycol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678113" y="1314450"/>
            <a:ext cx="2365375" cy="1106488"/>
            <a:chOff x="2054" y="265"/>
            <a:chExt cx="1490" cy="697"/>
          </a:xfrm>
        </p:grpSpPr>
        <p:sp>
          <p:nvSpPr>
            <p:cNvPr id="53302" name="Rectangle 51"/>
            <p:cNvSpPr>
              <a:spLocks noChangeArrowheads="1"/>
            </p:cNvSpPr>
            <p:nvPr/>
          </p:nvSpPr>
          <p:spPr bwMode="auto">
            <a:xfrm>
              <a:off x="2164" y="562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3" name="Rectangle 52"/>
            <p:cNvSpPr>
              <a:spLocks noChangeArrowheads="1"/>
            </p:cNvSpPr>
            <p:nvPr/>
          </p:nvSpPr>
          <p:spPr bwMode="auto">
            <a:xfrm>
              <a:off x="2054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H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4" name="Rectangle 53"/>
            <p:cNvSpPr>
              <a:spLocks noChangeArrowheads="1"/>
            </p:cNvSpPr>
            <p:nvPr/>
          </p:nvSpPr>
          <p:spPr bwMode="auto">
            <a:xfrm>
              <a:off x="2458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C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5" name="Rectangle 54"/>
            <p:cNvSpPr>
              <a:spLocks noChangeArrowheads="1"/>
            </p:cNvSpPr>
            <p:nvPr/>
          </p:nvSpPr>
          <p:spPr bwMode="auto">
            <a:xfrm>
              <a:off x="2749" y="562"/>
              <a:ext cx="1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ea typeface="Arial" charset="0"/>
                  <a:cs typeface="Arial" charset="0"/>
                </a:rPr>
                <a:t>A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6" name="Rectangle 55"/>
            <p:cNvSpPr>
              <a:spLocks noChangeArrowheads="1"/>
            </p:cNvSpPr>
            <p:nvPr/>
          </p:nvSpPr>
          <p:spPr bwMode="auto">
            <a:xfrm>
              <a:off x="3036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C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7" name="Rectangle 56"/>
            <p:cNvSpPr>
              <a:spLocks noChangeArrowheads="1"/>
            </p:cNvSpPr>
            <p:nvPr/>
          </p:nvSpPr>
          <p:spPr bwMode="auto">
            <a:xfrm>
              <a:off x="3320" y="562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8" name="Rectangle 57"/>
            <p:cNvSpPr>
              <a:spLocks noChangeArrowheads="1"/>
            </p:cNvSpPr>
            <p:nvPr/>
          </p:nvSpPr>
          <p:spPr bwMode="auto">
            <a:xfrm>
              <a:off x="3440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H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9" name="Rectangle 58"/>
            <p:cNvSpPr>
              <a:spLocks noChangeArrowheads="1"/>
            </p:cNvSpPr>
            <p:nvPr/>
          </p:nvSpPr>
          <p:spPr bwMode="auto">
            <a:xfrm>
              <a:off x="2455" y="265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10" name="Rectangle 59"/>
            <p:cNvSpPr>
              <a:spLocks noChangeArrowheads="1"/>
            </p:cNvSpPr>
            <p:nvPr/>
          </p:nvSpPr>
          <p:spPr bwMode="auto">
            <a:xfrm>
              <a:off x="3033" y="265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11" name="Line 60"/>
            <p:cNvSpPr>
              <a:spLocks noChangeShapeType="1"/>
            </p:cNvSpPr>
            <p:nvPr/>
          </p:nvSpPr>
          <p:spPr bwMode="auto">
            <a:xfrm>
              <a:off x="2299" y="654"/>
              <a:ext cx="1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2" name="Line 61"/>
            <p:cNvSpPr>
              <a:spLocks noChangeShapeType="1"/>
            </p:cNvSpPr>
            <p:nvPr/>
          </p:nvSpPr>
          <p:spPr bwMode="auto">
            <a:xfrm>
              <a:off x="2583" y="654"/>
              <a:ext cx="1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3" name="Line 62"/>
            <p:cNvSpPr>
              <a:spLocks noChangeShapeType="1"/>
            </p:cNvSpPr>
            <p:nvPr/>
          </p:nvSpPr>
          <p:spPr bwMode="auto">
            <a:xfrm>
              <a:off x="2871" y="654"/>
              <a:ext cx="1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4" name="Line 63"/>
            <p:cNvSpPr>
              <a:spLocks noChangeShapeType="1"/>
            </p:cNvSpPr>
            <p:nvPr/>
          </p:nvSpPr>
          <p:spPr bwMode="auto">
            <a:xfrm>
              <a:off x="3161" y="654"/>
              <a:ext cx="1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5" name="Line 64"/>
            <p:cNvSpPr>
              <a:spLocks noChangeShapeType="1"/>
            </p:cNvSpPr>
            <p:nvPr/>
          </p:nvSpPr>
          <p:spPr bwMode="auto">
            <a:xfrm>
              <a:off x="2492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6" name="Line 65"/>
            <p:cNvSpPr>
              <a:spLocks noChangeShapeType="1"/>
            </p:cNvSpPr>
            <p:nvPr/>
          </p:nvSpPr>
          <p:spPr bwMode="auto">
            <a:xfrm>
              <a:off x="2538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7" name="Line 66"/>
            <p:cNvSpPr>
              <a:spLocks noChangeShapeType="1"/>
            </p:cNvSpPr>
            <p:nvPr/>
          </p:nvSpPr>
          <p:spPr bwMode="auto">
            <a:xfrm>
              <a:off x="3070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8" name="Line 67"/>
            <p:cNvSpPr>
              <a:spLocks noChangeShapeType="1"/>
            </p:cNvSpPr>
            <p:nvPr/>
          </p:nvSpPr>
          <p:spPr bwMode="auto">
            <a:xfrm>
              <a:off x="3116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9" name="Rectangle 68"/>
            <p:cNvSpPr>
              <a:spLocks noChangeArrowheads="1"/>
            </p:cNvSpPr>
            <p:nvPr/>
          </p:nvSpPr>
          <p:spPr bwMode="auto">
            <a:xfrm>
              <a:off x="2700" y="788"/>
              <a:ext cx="4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3366FF"/>
                  </a:solidFill>
                  <a:ea typeface="Arial" charset="0"/>
                  <a:cs typeface="Arial" charset="0"/>
                </a:rPr>
                <a:t>Di-acid</a:t>
              </a:r>
            </a:p>
          </p:txBody>
        </p:sp>
      </p:grpSp>
      <p:sp>
        <p:nvSpPr>
          <p:cNvPr id="53277" name="Text Box 69"/>
          <p:cNvSpPr txBox="1">
            <a:spLocks noChangeArrowheads="1"/>
          </p:cNvSpPr>
          <p:nvPr/>
        </p:nvSpPr>
        <p:spPr bwMode="auto">
          <a:xfrm>
            <a:off x="3121025" y="3886201"/>
            <a:ext cx="317500" cy="3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+</a:t>
            </a: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1558925" y="5181600"/>
            <a:ext cx="5492750" cy="1438275"/>
            <a:chOff x="726" y="2048"/>
            <a:chExt cx="3460" cy="906"/>
          </a:xfrm>
        </p:grpSpPr>
        <p:sp>
          <p:nvSpPr>
            <p:cNvPr id="53283" name="Rectangle 71"/>
            <p:cNvSpPr>
              <a:spLocks noChangeArrowheads="1"/>
            </p:cNvSpPr>
            <p:nvPr/>
          </p:nvSpPr>
          <p:spPr bwMode="auto">
            <a:xfrm>
              <a:off x="1599" y="2773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a typeface="Arial" charset="0"/>
                  <a:cs typeface="Arial" charset="0"/>
                </a:rPr>
                <a:t>Ester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4" name="Rectangle 72"/>
            <p:cNvSpPr>
              <a:spLocks noChangeArrowheads="1"/>
            </p:cNvSpPr>
            <p:nvPr/>
          </p:nvSpPr>
          <p:spPr bwMode="auto">
            <a:xfrm>
              <a:off x="2384" y="278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a typeface="Arial" charset="0"/>
                  <a:cs typeface="Arial" charset="0"/>
                </a:rPr>
                <a:t>Ester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5" name="Rectangle 73"/>
            <p:cNvSpPr>
              <a:spLocks noChangeArrowheads="1"/>
            </p:cNvSpPr>
            <p:nvPr/>
          </p:nvSpPr>
          <p:spPr bwMode="auto">
            <a:xfrm>
              <a:off x="3148" y="278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a typeface="Arial" charset="0"/>
                  <a:cs typeface="Arial" charset="0"/>
                </a:rPr>
                <a:t>Ester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6" name="Rectangle 74"/>
            <p:cNvSpPr>
              <a:spLocks noChangeArrowheads="1"/>
            </p:cNvSpPr>
            <p:nvPr/>
          </p:nvSpPr>
          <p:spPr bwMode="auto">
            <a:xfrm>
              <a:off x="1128" y="2156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7" name="Rectangle 75"/>
            <p:cNvSpPr>
              <a:spLocks noChangeArrowheads="1"/>
            </p:cNvSpPr>
            <p:nvPr/>
          </p:nvSpPr>
          <p:spPr bwMode="auto">
            <a:xfrm>
              <a:off x="1634" y="2156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8" name="Line 76"/>
            <p:cNvSpPr>
              <a:spLocks noChangeShapeType="1"/>
            </p:cNvSpPr>
            <p:nvPr/>
          </p:nvSpPr>
          <p:spPr bwMode="auto">
            <a:xfrm>
              <a:off x="1173" y="2319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9" name="Line 77"/>
            <p:cNvSpPr>
              <a:spLocks noChangeShapeType="1"/>
            </p:cNvSpPr>
            <p:nvPr/>
          </p:nvSpPr>
          <p:spPr bwMode="auto">
            <a:xfrm>
              <a:off x="1203" y="2319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0" name="Line 78"/>
            <p:cNvSpPr>
              <a:spLocks noChangeShapeType="1"/>
            </p:cNvSpPr>
            <p:nvPr/>
          </p:nvSpPr>
          <p:spPr bwMode="auto">
            <a:xfrm>
              <a:off x="1671" y="2311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1" name="Line 79"/>
            <p:cNvSpPr>
              <a:spLocks noChangeShapeType="1"/>
            </p:cNvSpPr>
            <p:nvPr/>
          </p:nvSpPr>
          <p:spPr bwMode="auto">
            <a:xfrm>
              <a:off x="1701" y="2311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2" name="Rectangle 80"/>
            <p:cNvSpPr>
              <a:spLocks noChangeArrowheads="1"/>
            </p:cNvSpPr>
            <p:nvPr/>
          </p:nvSpPr>
          <p:spPr bwMode="auto">
            <a:xfrm>
              <a:off x="2640" y="2140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93" name="Rectangle 81"/>
            <p:cNvSpPr>
              <a:spLocks noChangeArrowheads="1"/>
            </p:cNvSpPr>
            <p:nvPr/>
          </p:nvSpPr>
          <p:spPr bwMode="auto">
            <a:xfrm>
              <a:off x="3146" y="2148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94" name="Line 82"/>
            <p:cNvSpPr>
              <a:spLocks noChangeShapeType="1"/>
            </p:cNvSpPr>
            <p:nvPr/>
          </p:nvSpPr>
          <p:spPr bwMode="auto">
            <a:xfrm>
              <a:off x="2685" y="2303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5" name="Line 83"/>
            <p:cNvSpPr>
              <a:spLocks noChangeShapeType="1"/>
            </p:cNvSpPr>
            <p:nvPr/>
          </p:nvSpPr>
          <p:spPr bwMode="auto">
            <a:xfrm>
              <a:off x="3186" y="2311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6" name="Line 84"/>
            <p:cNvSpPr>
              <a:spLocks noChangeShapeType="1"/>
            </p:cNvSpPr>
            <p:nvPr/>
          </p:nvSpPr>
          <p:spPr bwMode="auto">
            <a:xfrm>
              <a:off x="2711" y="2303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7" name="Line 85"/>
            <p:cNvSpPr>
              <a:spLocks noChangeShapeType="1"/>
            </p:cNvSpPr>
            <p:nvPr/>
          </p:nvSpPr>
          <p:spPr bwMode="auto">
            <a:xfrm>
              <a:off x="3220" y="2311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8" name="Text Box 86"/>
            <p:cNvSpPr txBox="1">
              <a:spLocks noChangeArrowheads="1"/>
            </p:cNvSpPr>
            <p:nvPr/>
          </p:nvSpPr>
          <p:spPr bwMode="auto">
            <a:xfrm>
              <a:off x="726" y="2391"/>
              <a:ext cx="3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ea typeface="Arial" charset="0"/>
                  <a:cs typeface="Arial" charset="0"/>
                </a:rPr>
                <a:t>HO―C―</a:t>
              </a:r>
              <a:r>
                <a:rPr lang="en-US" sz="1800" b="1">
                  <a:solidFill>
                    <a:srgbClr val="0066FF"/>
                  </a:solidFill>
                  <a:ea typeface="Arial" charset="0"/>
                  <a:cs typeface="Arial" charset="0"/>
                </a:rPr>
                <a:t>A</a:t>
              </a:r>
              <a:r>
                <a:rPr lang="en-US" sz="1800" b="1">
                  <a:ea typeface="Arial" charset="0"/>
                  <a:cs typeface="Arial" charset="0"/>
                </a:rPr>
                <a:t>―C―O―</a:t>
              </a:r>
              <a:r>
                <a:rPr lang="en-US" sz="1800" b="1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>
                  <a:ea typeface="Arial" charset="0"/>
                  <a:cs typeface="Arial" charset="0"/>
                </a:rPr>
                <a:t>―O―C―</a:t>
              </a:r>
              <a:r>
                <a:rPr lang="en-US" sz="1800" b="1">
                  <a:solidFill>
                    <a:srgbClr val="0066FF"/>
                  </a:solidFill>
                  <a:ea typeface="Arial" charset="0"/>
                  <a:cs typeface="Arial" charset="0"/>
                </a:rPr>
                <a:t>A</a:t>
              </a:r>
              <a:r>
                <a:rPr lang="en-US" sz="1800" b="1">
                  <a:ea typeface="Arial" charset="0"/>
                  <a:cs typeface="Arial" charset="0"/>
                </a:rPr>
                <a:t>―C―O―</a:t>
              </a:r>
              <a:r>
                <a:rPr lang="en-US" sz="1800" b="1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>
                  <a:ea typeface="Arial" charset="0"/>
                  <a:cs typeface="Arial" charset="0"/>
                </a:rPr>
                <a:t>―OH</a:t>
              </a:r>
            </a:p>
          </p:txBody>
        </p:sp>
        <p:sp>
          <p:nvSpPr>
            <p:cNvPr id="53299" name="Rectangle 87"/>
            <p:cNvSpPr>
              <a:spLocks noChangeArrowheads="1"/>
            </p:cNvSpPr>
            <p:nvPr/>
          </p:nvSpPr>
          <p:spPr bwMode="auto">
            <a:xfrm>
              <a:off x="1544" y="2072"/>
              <a:ext cx="504" cy="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0" name="Rectangle 88"/>
            <p:cNvSpPr>
              <a:spLocks noChangeArrowheads="1"/>
            </p:cNvSpPr>
            <p:nvPr/>
          </p:nvSpPr>
          <p:spPr bwMode="auto">
            <a:xfrm>
              <a:off x="2320" y="2048"/>
              <a:ext cx="50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1" name="Rectangle 89"/>
            <p:cNvSpPr>
              <a:spLocks noChangeArrowheads="1"/>
            </p:cNvSpPr>
            <p:nvPr/>
          </p:nvSpPr>
          <p:spPr bwMode="auto">
            <a:xfrm>
              <a:off x="3072" y="2056"/>
              <a:ext cx="504" cy="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79" name="Line 90"/>
          <p:cNvSpPr>
            <a:spLocks noChangeShapeType="1"/>
          </p:cNvSpPr>
          <p:nvPr/>
        </p:nvSpPr>
        <p:spPr bwMode="auto">
          <a:xfrm>
            <a:off x="4368800" y="436245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0" name="Text Box 91"/>
          <p:cNvSpPr txBox="1">
            <a:spLocks noChangeArrowheads="1"/>
          </p:cNvSpPr>
          <p:nvPr/>
        </p:nvSpPr>
        <p:spPr bwMode="auto">
          <a:xfrm>
            <a:off x="1592263" y="312738"/>
            <a:ext cx="5912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Polymerization of a typical polyester</a:t>
            </a:r>
          </a:p>
        </p:txBody>
      </p:sp>
      <p:grpSp>
        <p:nvGrpSpPr>
          <p:cNvPr id="8" name="Group 104"/>
          <p:cNvGrpSpPr/>
          <p:nvPr/>
        </p:nvGrpSpPr>
        <p:grpSpPr>
          <a:xfrm>
            <a:off x="5091113" y="1177925"/>
            <a:ext cx="4008437" cy="1711325"/>
            <a:chOff x="5091113" y="1177925"/>
            <a:chExt cx="4008437" cy="1711325"/>
          </a:xfrm>
        </p:grpSpPr>
        <p:sp>
          <p:nvSpPr>
            <p:cNvPr id="53250" name="Text Box 2"/>
            <p:cNvSpPr txBox="1">
              <a:spLocks noChangeArrowheads="1"/>
            </p:cNvSpPr>
            <p:nvPr/>
          </p:nvSpPr>
          <p:spPr bwMode="auto">
            <a:xfrm>
              <a:off x="5357813" y="1711325"/>
              <a:ext cx="309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ea typeface="Arial" charset="0"/>
                  <a:cs typeface="Arial" charset="0"/>
                </a:rPr>
                <a:t>HO―</a:t>
              </a:r>
              <a:r>
                <a:rPr lang="en-US" sz="1800" b="1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>
                  <a:ea typeface="Arial" charset="0"/>
                  <a:cs typeface="Arial" charset="0"/>
                </a:rPr>
                <a:t>―O―C―</a:t>
              </a:r>
              <a:r>
                <a:rPr lang="en-US" sz="1800" b="1">
                  <a:solidFill>
                    <a:srgbClr val="0066FF"/>
                  </a:solidFill>
                  <a:ea typeface="Arial" charset="0"/>
                  <a:cs typeface="Arial" charset="0"/>
                </a:rPr>
                <a:t>A</a:t>
              </a:r>
              <a:r>
                <a:rPr lang="en-US" sz="1800" b="1">
                  <a:ea typeface="Arial" charset="0"/>
                  <a:cs typeface="Arial" charset="0"/>
                </a:rPr>
                <a:t>―C―OH</a:t>
              </a:r>
              <a:endParaRPr lang="en-US" sz="1800" b="1">
                <a:solidFill>
                  <a:srgbClr val="33CC33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3254" name="Rectangle 26"/>
            <p:cNvSpPr>
              <a:spLocks noChangeArrowheads="1"/>
            </p:cNvSpPr>
            <p:nvPr/>
          </p:nvSpPr>
          <p:spPr bwMode="auto">
            <a:xfrm>
              <a:off x="7577138" y="1281113"/>
              <a:ext cx="177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55" name="Rectangle 27"/>
            <p:cNvSpPr>
              <a:spLocks noChangeArrowheads="1"/>
            </p:cNvSpPr>
            <p:nvPr/>
          </p:nvSpPr>
          <p:spPr bwMode="auto">
            <a:xfrm>
              <a:off x="6792913" y="1268413"/>
              <a:ext cx="177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56" name="Line 28"/>
            <p:cNvSpPr>
              <a:spLocks noChangeShapeType="1"/>
            </p:cNvSpPr>
            <p:nvPr/>
          </p:nvSpPr>
          <p:spPr bwMode="auto">
            <a:xfrm>
              <a:off x="7648575" y="1566863"/>
              <a:ext cx="1588" cy="1984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7" name="Line 29"/>
            <p:cNvSpPr>
              <a:spLocks noChangeShapeType="1"/>
            </p:cNvSpPr>
            <p:nvPr/>
          </p:nvSpPr>
          <p:spPr bwMode="auto">
            <a:xfrm>
              <a:off x="7708900" y="1566863"/>
              <a:ext cx="1588" cy="1984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Line 30"/>
            <p:cNvSpPr>
              <a:spLocks noChangeShapeType="1"/>
            </p:cNvSpPr>
            <p:nvPr/>
          </p:nvSpPr>
          <p:spPr bwMode="auto">
            <a:xfrm>
              <a:off x="6877050" y="1566863"/>
              <a:ext cx="1588" cy="1984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9" name="Line 31"/>
            <p:cNvSpPr>
              <a:spLocks noChangeShapeType="1"/>
            </p:cNvSpPr>
            <p:nvPr/>
          </p:nvSpPr>
          <p:spPr bwMode="auto">
            <a:xfrm>
              <a:off x="6937375" y="1566863"/>
              <a:ext cx="1588" cy="1984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7" name="Line 39"/>
            <p:cNvSpPr>
              <a:spLocks noChangeShapeType="1"/>
            </p:cNvSpPr>
            <p:nvPr/>
          </p:nvSpPr>
          <p:spPr bwMode="auto">
            <a:xfrm>
              <a:off x="5091113" y="1911350"/>
              <a:ext cx="33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8" name="Rectangle 40"/>
            <p:cNvSpPr>
              <a:spLocks noChangeArrowheads="1"/>
            </p:cNvSpPr>
            <p:nvPr/>
          </p:nvSpPr>
          <p:spPr bwMode="auto">
            <a:xfrm>
              <a:off x="6324600" y="1177925"/>
              <a:ext cx="800100" cy="1054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9" name="Text Box 41"/>
            <p:cNvSpPr txBox="1">
              <a:spLocks noChangeArrowheads="1"/>
            </p:cNvSpPr>
            <p:nvPr/>
          </p:nvSpPr>
          <p:spPr bwMode="auto">
            <a:xfrm>
              <a:off x="6334125" y="2217738"/>
              <a:ext cx="717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Ester</a:t>
              </a:r>
            </a:p>
          </p:txBody>
        </p:sp>
        <p:sp>
          <p:nvSpPr>
            <p:cNvPr id="53270" name="Line 42"/>
            <p:cNvSpPr>
              <a:spLocks noChangeShapeType="1"/>
            </p:cNvSpPr>
            <p:nvPr/>
          </p:nvSpPr>
          <p:spPr bwMode="auto">
            <a:xfrm flipH="1" flipV="1">
              <a:off x="6718300" y="1952625"/>
              <a:ext cx="876300" cy="66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1" name="Text Box 43"/>
            <p:cNvSpPr txBox="1">
              <a:spLocks noChangeArrowheads="1"/>
            </p:cNvSpPr>
            <p:nvPr/>
          </p:nvSpPr>
          <p:spPr bwMode="auto">
            <a:xfrm>
              <a:off x="7096125" y="2522538"/>
              <a:ext cx="1212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New bond</a:t>
              </a:r>
            </a:p>
          </p:txBody>
        </p:sp>
        <p:sp>
          <p:nvSpPr>
            <p:cNvPr id="53281" name="Text Box 92"/>
            <p:cNvSpPr txBox="1">
              <a:spLocks noChangeArrowheads="1"/>
            </p:cNvSpPr>
            <p:nvPr/>
          </p:nvSpPr>
          <p:spPr bwMode="auto">
            <a:xfrm>
              <a:off x="8291513" y="1717675"/>
              <a:ext cx="8080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+ </a:t>
              </a:r>
              <a:r>
                <a:rPr lang="en-US" sz="1800" b="1">
                  <a:ea typeface="Arial" charset="0"/>
                  <a:cs typeface="Arial" charset="0"/>
                </a:rPr>
                <a:t>H</a:t>
              </a:r>
              <a:r>
                <a:rPr lang="en-US" sz="1800" b="1" baseline="-25000">
                  <a:ea typeface="Arial" charset="0"/>
                  <a:cs typeface="Arial" charset="0"/>
                </a:rPr>
                <a:t>2</a:t>
              </a:r>
              <a:r>
                <a:rPr lang="en-US" sz="1800" b="1">
                  <a:ea typeface="Arial" charset="0"/>
                  <a:cs typeface="Arial" charset="0"/>
                </a:rPr>
                <a:t>O</a:t>
              </a:r>
            </a:p>
          </p:txBody>
        </p:sp>
      </p:grpSp>
      <p:sp>
        <p:nvSpPr>
          <p:cNvPr id="53282" name="Text Box 93"/>
          <p:cNvSpPr txBox="1">
            <a:spLocks noChangeArrowheads="1"/>
          </p:cNvSpPr>
          <p:nvPr/>
        </p:nvSpPr>
        <p:spPr bwMode="auto">
          <a:xfrm>
            <a:off x="7200900" y="570865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+ </a:t>
            </a:r>
            <a:r>
              <a:rPr lang="en-US" sz="1800" b="1" dirty="0">
                <a:ea typeface="Arial" charset="0"/>
                <a:cs typeface="Arial" charset="0"/>
              </a:rPr>
              <a:t>2 H</a:t>
            </a:r>
            <a:r>
              <a:rPr lang="en-US" sz="1800" b="1" baseline="-25000" dirty="0">
                <a:ea typeface="Arial" charset="0"/>
                <a:cs typeface="Arial" charset="0"/>
              </a:rPr>
              <a:t>2</a:t>
            </a:r>
            <a:r>
              <a:rPr lang="en-US" sz="1800" b="1" dirty="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28</a:t>
            </a:fld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2209799" y="1676400"/>
            <a:ext cx="211667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641597" y="1710266"/>
            <a:ext cx="397934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311400" y="1480256"/>
            <a:ext cx="508000" cy="238477"/>
          </a:xfrm>
          <a:custGeom>
            <a:avLst/>
            <a:gdLst>
              <a:gd name="connsiteX0" fmla="*/ 0 w 508000"/>
              <a:gd name="connsiteY0" fmla="*/ 196144 h 238477"/>
              <a:gd name="connsiteX1" fmla="*/ 93133 w 508000"/>
              <a:gd name="connsiteY1" fmla="*/ 35277 h 238477"/>
              <a:gd name="connsiteX2" fmla="*/ 279400 w 508000"/>
              <a:gd name="connsiteY2" fmla="*/ 1411 h 238477"/>
              <a:gd name="connsiteX3" fmla="*/ 423333 w 508000"/>
              <a:gd name="connsiteY3" fmla="*/ 43744 h 238477"/>
              <a:gd name="connsiteX4" fmla="*/ 491067 w 508000"/>
              <a:gd name="connsiteY4" fmla="*/ 170744 h 238477"/>
              <a:gd name="connsiteX5" fmla="*/ 508000 w 508000"/>
              <a:gd name="connsiteY5" fmla="*/ 238477 h 23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0" h="238477">
                <a:moveTo>
                  <a:pt x="0" y="196144"/>
                </a:moveTo>
                <a:cubicBezTo>
                  <a:pt x="23283" y="131938"/>
                  <a:pt x="46566" y="67732"/>
                  <a:pt x="93133" y="35277"/>
                </a:cubicBezTo>
                <a:cubicBezTo>
                  <a:pt x="139700" y="2822"/>
                  <a:pt x="224367" y="0"/>
                  <a:pt x="279400" y="1411"/>
                </a:cubicBezTo>
                <a:cubicBezTo>
                  <a:pt x="334433" y="2822"/>
                  <a:pt x="388055" y="15522"/>
                  <a:pt x="423333" y="43744"/>
                </a:cubicBezTo>
                <a:cubicBezTo>
                  <a:pt x="458611" y="71966"/>
                  <a:pt x="476956" y="138289"/>
                  <a:pt x="491067" y="170744"/>
                </a:cubicBezTo>
                <a:cubicBezTo>
                  <a:pt x="505178" y="203199"/>
                  <a:pt x="508000" y="238477"/>
                  <a:pt x="508000" y="23847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714066" y="3793066"/>
            <a:ext cx="211667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028264" y="3767666"/>
            <a:ext cx="397934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299200" y="3571524"/>
            <a:ext cx="508000" cy="238477"/>
          </a:xfrm>
          <a:custGeom>
            <a:avLst/>
            <a:gdLst>
              <a:gd name="connsiteX0" fmla="*/ 0 w 508000"/>
              <a:gd name="connsiteY0" fmla="*/ 196144 h 238477"/>
              <a:gd name="connsiteX1" fmla="*/ 93133 w 508000"/>
              <a:gd name="connsiteY1" fmla="*/ 35277 h 238477"/>
              <a:gd name="connsiteX2" fmla="*/ 279400 w 508000"/>
              <a:gd name="connsiteY2" fmla="*/ 1411 h 238477"/>
              <a:gd name="connsiteX3" fmla="*/ 423333 w 508000"/>
              <a:gd name="connsiteY3" fmla="*/ 43744 h 238477"/>
              <a:gd name="connsiteX4" fmla="*/ 491067 w 508000"/>
              <a:gd name="connsiteY4" fmla="*/ 170744 h 238477"/>
              <a:gd name="connsiteX5" fmla="*/ 508000 w 508000"/>
              <a:gd name="connsiteY5" fmla="*/ 238477 h 23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0" h="238477">
                <a:moveTo>
                  <a:pt x="0" y="196144"/>
                </a:moveTo>
                <a:cubicBezTo>
                  <a:pt x="23283" y="131938"/>
                  <a:pt x="46566" y="67732"/>
                  <a:pt x="93133" y="35277"/>
                </a:cubicBezTo>
                <a:cubicBezTo>
                  <a:pt x="139700" y="2822"/>
                  <a:pt x="224367" y="0"/>
                  <a:pt x="279400" y="1411"/>
                </a:cubicBezTo>
                <a:cubicBezTo>
                  <a:pt x="334433" y="2822"/>
                  <a:pt x="388055" y="15522"/>
                  <a:pt x="423333" y="43744"/>
                </a:cubicBezTo>
                <a:cubicBezTo>
                  <a:pt x="458611" y="71966"/>
                  <a:pt x="476956" y="138289"/>
                  <a:pt x="491067" y="170744"/>
                </a:cubicBezTo>
                <a:cubicBezTo>
                  <a:pt x="505178" y="203199"/>
                  <a:pt x="508000" y="238477"/>
                  <a:pt x="508000" y="23847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743197" y="3843866"/>
            <a:ext cx="397934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454400" y="3843866"/>
            <a:ext cx="211667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3005667" y="3639257"/>
            <a:ext cx="508000" cy="238477"/>
          </a:xfrm>
          <a:custGeom>
            <a:avLst/>
            <a:gdLst>
              <a:gd name="connsiteX0" fmla="*/ 0 w 508000"/>
              <a:gd name="connsiteY0" fmla="*/ 196144 h 238477"/>
              <a:gd name="connsiteX1" fmla="*/ 93133 w 508000"/>
              <a:gd name="connsiteY1" fmla="*/ 35277 h 238477"/>
              <a:gd name="connsiteX2" fmla="*/ 279400 w 508000"/>
              <a:gd name="connsiteY2" fmla="*/ 1411 h 238477"/>
              <a:gd name="connsiteX3" fmla="*/ 423333 w 508000"/>
              <a:gd name="connsiteY3" fmla="*/ 43744 h 238477"/>
              <a:gd name="connsiteX4" fmla="*/ 491067 w 508000"/>
              <a:gd name="connsiteY4" fmla="*/ 170744 h 238477"/>
              <a:gd name="connsiteX5" fmla="*/ 508000 w 508000"/>
              <a:gd name="connsiteY5" fmla="*/ 238477 h 23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0" h="238477">
                <a:moveTo>
                  <a:pt x="0" y="196144"/>
                </a:moveTo>
                <a:cubicBezTo>
                  <a:pt x="23283" y="131938"/>
                  <a:pt x="46566" y="67732"/>
                  <a:pt x="93133" y="35277"/>
                </a:cubicBezTo>
                <a:cubicBezTo>
                  <a:pt x="139700" y="2822"/>
                  <a:pt x="224367" y="0"/>
                  <a:pt x="279400" y="1411"/>
                </a:cubicBezTo>
                <a:cubicBezTo>
                  <a:pt x="334433" y="2822"/>
                  <a:pt x="388055" y="15522"/>
                  <a:pt x="423333" y="43744"/>
                </a:cubicBezTo>
                <a:cubicBezTo>
                  <a:pt x="458611" y="71966"/>
                  <a:pt x="476956" y="138289"/>
                  <a:pt x="491067" y="170744"/>
                </a:cubicBezTo>
                <a:cubicBezTo>
                  <a:pt x="505178" y="203199"/>
                  <a:pt x="508000" y="238477"/>
                  <a:pt x="508000" y="23847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2" grpId="0"/>
      <p:bldP spid="53274" grpId="0"/>
      <p:bldP spid="53277" grpId="0"/>
      <p:bldP spid="53279" grpId="0" animBg="1"/>
      <p:bldP spid="53282" grpId="0"/>
      <p:bldP spid="95" grpId="0" animBg="1"/>
      <p:bldP spid="96" grpId="0" animBg="1"/>
      <p:bldP spid="104" grpId="0" animBg="1"/>
      <p:bldP spid="106" grpId="0" animBg="1"/>
      <p:bldP spid="107" grpId="0" animBg="1"/>
      <p:bldP spid="110" grpId="0" animBg="1"/>
      <p:bldP spid="1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Resin Rules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5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</a:t>
            </a:r>
            <a:r>
              <a:rPr lang="en-US" dirty="0" smtClean="0"/>
              <a:t> </a:t>
            </a:r>
            <a:r>
              <a:rPr lang="en-US" i="1" dirty="0" smtClean="0"/>
              <a:t>The types of </a:t>
            </a:r>
            <a:r>
              <a:rPr lang="en-US" i="1" dirty="0" err="1" smtClean="0"/>
              <a:t>di</a:t>
            </a:r>
            <a:r>
              <a:rPr lang="en-US" i="1" dirty="0" smtClean="0"/>
              <a:t>-acids and glycols and their percentages determine the properties of the unsaturated polyester.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amount of unsaturated </a:t>
            </a:r>
            <a:r>
              <a:rPr lang="en-US" dirty="0" err="1" smtClean="0">
                <a:solidFill>
                  <a:srgbClr val="000000"/>
                </a:solidFill>
              </a:rPr>
              <a:t>di</a:t>
            </a:r>
            <a:r>
              <a:rPr lang="en-US" dirty="0" smtClean="0">
                <a:solidFill>
                  <a:srgbClr val="000000"/>
                </a:solidFill>
              </a:rPr>
              <a:t>-acid controls the amount of </a:t>
            </a:r>
            <a:r>
              <a:rPr lang="en-US" dirty="0" err="1" smtClean="0">
                <a:solidFill>
                  <a:srgbClr val="000000"/>
                </a:solidFill>
              </a:rPr>
              <a:t>crosslinking</a:t>
            </a:r>
            <a:r>
              <a:rPr lang="en-US" dirty="0" smtClean="0">
                <a:solidFill>
                  <a:srgbClr val="000000"/>
                </a:solidFill>
              </a:rPr>
              <a:t> (crosslink density)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Several types of di-acids and glycols can be mixed to form polymers with specific properties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Aromatic/aliphatic, halogenated, polar,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EC9A-CB24-A04F-B837-C4372E6B07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Thermoset resins depend upon </a:t>
            </a:r>
            <a:r>
              <a:rPr lang="en-US" i="1" u="sng" dirty="0" smtClean="0"/>
              <a:t>two</a:t>
            </a:r>
            <a:r>
              <a:rPr lang="en-US" i="1" dirty="0" smtClean="0"/>
              <a:t> chemical reactions for their properties: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Polymerization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Crosslinking (curing)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8175" y="1331913"/>
            <a:ext cx="1801813" cy="1255712"/>
            <a:chOff x="347" y="535"/>
            <a:chExt cx="1135" cy="79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68" y="806"/>
              <a:ext cx="484" cy="259"/>
              <a:chOff x="668" y="960"/>
              <a:chExt cx="484" cy="259"/>
            </a:xfrm>
          </p:grpSpPr>
          <p:sp>
            <p:nvSpPr>
              <p:cNvPr id="49200" name="Text Box 4"/>
              <p:cNvSpPr txBox="1">
                <a:spLocks noChangeArrowheads="1"/>
              </p:cNvSpPr>
              <p:nvPr/>
            </p:nvSpPr>
            <p:spPr bwMode="auto">
              <a:xfrm>
                <a:off x="668" y="976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C    C</a:t>
                </a:r>
              </a:p>
            </p:txBody>
          </p:sp>
          <p:sp>
            <p:nvSpPr>
              <p:cNvPr id="49201" name="Rectangle 5"/>
              <p:cNvSpPr>
                <a:spLocks noChangeArrowheads="1"/>
              </p:cNvSpPr>
              <p:nvPr/>
            </p:nvSpPr>
            <p:spPr bwMode="auto">
              <a:xfrm>
                <a:off x="741" y="988"/>
                <a:ext cx="3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 ― </a:t>
                </a:r>
              </a:p>
            </p:txBody>
          </p:sp>
          <p:sp>
            <p:nvSpPr>
              <p:cNvPr id="49202" name="Rectangle 6"/>
              <p:cNvSpPr>
                <a:spLocks noChangeArrowheads="1"/>
              </p:cNvSpPr>
              <p:nvPr/>
            </p:nvSpPr>
            <p:spPr bwMode="auto">
              <a:xfrm>
                <a:off x="782" y="960"/>
                <a:ext cx="2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―</a:t>
                </a:r>
              </a:p>
            </p:txBody>
          </p:sp>
        </p:grpSp>
        <p:sp>
          <p:nvSpPr>
            <p:cNvPr id="49192" name="Text Box 7"/>
            <p:cNvSpPr txBox="1">
              <a:spLocks noChangeArrowheads="1"/>
            </p:cNvSpPr>
            <p:nvPr/>
          </p:nvSpPr>
          <p:spPr bwMode="auto">
            <a:xfrm>
              <a:off x="690" y="686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│</a:t>
              </a:r>
            </a:p>
          </p:txBody>
        </p:sp>
        <p:sp>
          <p:nvSpPr>
            <p:cNvPr id="49193" name="Text Box 8"/>
            <p:cNvSpPr txBox="1">
              <a:spLocks noChangeArrowheads="1"/>
            </p:cNvSpPr>
            <p:nvPr/>
          </p:nvSpPr>
          <p:spPr bwMode="auto">
            <a:xfrm>
              <a:off x="934" y="1095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COOH</a:t>
              </a:r>
            </a:p>
          </p:txBody>
        </p:sp>
        <p:sp>
          <p:nvSpPr>
            <p:cNvPr id="49194" name="Text Box 9"/>
            <p:cNvSpPr txBox="1">
              <a:spLocks noChangeArrowheads="1"/>
            </p:cNvSpPr>
            <p:nvPr/>
          </p:nvSpPr>
          <p:spPr bwMode="auto">
            <a:xfrm>
              <a:off x="954" y="684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│</a:t>
              </a:r>
            </a:p>
          </p:txBody>
        </p:sp>
        <p:sp>
          <p:nvSpPr>
            <p:cNvPr id="49195" name="Text Box 10"/>
            <p:cNvSpPr txBox="1">
              <a:spLocks noChangeArrowheads="1"/>
            </p:cNvSpPr>
            <p:nvPr/>
          </p:nvSpPr>
          <p:spPr bwMode="auto">
            <a:xfrm>
              <a:off x="688" y="964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│</a:t>
              </a:r>
            </a:p>
          </p:txBody>
        </p:sp>
        <p:sp>
          <p:nvSpPr>
            <p:cNvPr id="49196" name="Text Box 11"/>
            <p:cNvSpPr txBox="1">
              <a:spLocks noChangeArrowheads="1"/>
            </p:cNvSpPr>
            <p:nvPr/>
          </p:nvSpPr>
          <p:spPr bwMode="auto">
            <a:xfrm>
              <a:off x="954" y="95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│</a:t>
              </a:r>
            </a:p>
          </p:txBody>
        </p:sp>
        <p:sp>
          <p:nvSpPr>
            <p:cNvPr id="49197" name="Text Box 12"/>
            <p:cNvSpPr txBox="1">
              <a:spLocks noChangeArrowheads="1"/>
            </p:cNvSpPr>
            <p:nvPr/>
          </p:nvSpPr>
          <p:spPr bwMode="auto">
            <a:xfrm>
              <a:off x="347" y="535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HOOC</a:t>
              </a:r>
            </a:p>
          </p:txBody>
        </p:sp>
        <p:sp>
          <p:nvSpPr>
            <p:cNvPr id="49198" name="Text Box 13"/>
            <p:cNvSpPr txBox="1">
              <a:spLocks noChangeArrowheads="1"/>
            </p:cNvSpPr>
            <p:nvPr/>
          </p:nvSpPr>
          <p:spPr bwMode="auto">
            <a:xfrm>
              <a:off x="949" y="54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49199" name="Text Box 14"/>
            <p:cNvSpPr txBox="1">
              <a:spLocks noChangeArrowheads="1"/>
            </p:cNvSpPr>
            <p:nvPr/>
          </p:nvSpPr>
          <p:spPr bwMode="auto">
            <a:xfrm>
              <a:off x="668" y="108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sp>
        <p:nvSpPr>
          <p:cNvPr id="49155" name="Text Box 15"/>
          <p:cNvSpPr txBox="1">
            <a:spLocks noChangeArrowheads="1"/>
          </p:cNvSpPr>
          <p:nvPr/>
        </p:nvSpPr>
        <p:spPr bwMode="auto">
          <a:xfrm>
            <a:off x="3695700" y="33178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    C</a:t>
            </a:r>
          </a:p>
        </p:txBody>
      </p:sp>
      <p:sp>
        <p:nvSpPr>
          <p:cNvPr id="49156" name="Rectangle 16"/>
          <p:cNvSpPr>
            <a:spLocks noChangeArrowheads="1"/>
          </p:cNvSpPr>
          <p:nvPr/>
        </p:nvSpPr>
        <p:spPr bwMode="auto">
          <a:xfrm>
            <a:off x="3811588" y="33369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― </a:t>
            </a:r>
          </a:p>
        </p:txBody>
      </p:sp>
      <p:sp>
        <p:nvSpPr>
          <p:cNvPr id="49157" name="Rectangle 17"/>
          <p:cNvSpPr>
            <a:spLocks noChangeArrowheads="1"/>
          </p:cNvSpPr>
          <p:nvPr/>
        </p:nvSpPr>
        <p:spPr bwMode="auto">
          <a:xfrm>
            <a:off x="3863975" y="32924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49158" name="Text Box 18"/>
          <p:cNvSpPr txBox="1">
            <a:spLocks noChangeArrowheads="1"/>
          </p:cNvSpPr>
          <p:nvPr/>
        </p:nvSpPr>
        <p:spPr bwMode="auto">
          <a:xfrm>
            <a:off x="4116388" y="37623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COOH</a:t>
            </a:r>
          </a:p>
        </p:txBody>
      </p:sp>
      <p:sp>
        <p:nvSpPr>
          <p:cNvPr id="49159" name="Text Box 19"/>
          <p:cNvSpPr txBox="1">
            <a:spLocks noChangeArrowheads="1"/>
          </p:cNvSpPr>
          <p:nvPr/>
        </p:nvSpPr>
        <p:spPr bwMode="auto">
          <a:xfrm>
            <a:off x="3175000" y="37623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HOOC</a:t>
            </a:r>
          </a:p>
        </p:txBody>
      </p:sp>
      <p:sp>
        <p:nvSpPr>
          <p:cNvPr id="49160" name="Text Box 20"/>
          <p:cNvSpPr txBox="1">
            <a:spLocks noChangeArrowheads="1"/>
          </p:cNvSpPr>
          <p:nvPr/>
        </p:nvSpPr>
        <p:spPr bwMode="auto">
          <a:xfrm>
            <a:off x="3729038" y="3108325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49161" name="Text Box 21"/>
          <p:cNvSpPr txBox="1">
            <a:spLocks noChangeArrowheads="1"/>
          </p:cNvSpPr>
          <p:nvPr/>
        </p:nvSpPr>
        <p:spPr bwMode="auto">
          <a:xfrm>
            <a:off x="4149725" y="3108325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49162" name="Text Box 22"/>
          <p:cNvSpPr txBox="1">
            <a:spLocks noChangeArrowheads="1"/>
          </p:cNvSpPr>
          <p:nvPr/>
        </p:nvSpPr>
        <p:spPr bwMode="auto">
          <a:xfrm>
            <a:off x="3717925" y="355441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49163" name="Text Box 23"/>
          <p:cNvSpPr txBox="1">
            <a:spLocks noChangeArrowheads="1"/>
          </p:cNvSpPr>
          <p:nvPr/>
        </p:nvSpPr>
        <p:spPr bwMode="auto">
          <a:xfrm>
            <a:off x="4140200" y="355441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49164" name="Text Box 24"/>
          <p:cNvSpPr txBox="1">
            <a:spLocks noChangeArrowheads="1"/>
          </p:cNvSpPr>
          <p:nvPr/>
        </p:nvSpPr>
        <p:spPr bwMode="auto">
          <a:xfrm>
            <a:off x="3700463" y="28606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9165" name="Text Box 25"/>
          <p:cNvSpPr txBox="1">
            <a:spLocks noChangeArrowheads="1"/>
          </p:cNvSpPr>
          <p:nvPr/>
        </p:nvSpPr>
        <p:spPr bwMode="auto">
          <a:xfrm>
            <a:off x="4122738" y="28590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84588" y="5070475"/>
            <a:ext cx="768350" cy="411163"/>
            <a:chOff x="668" y="960"/>
            <a:chExt cx="484" cy="259"/>
          </a:xfrm>
        </p:grpSpPr>
        <p:sp>
          <p:nvSpPr>
            <p:cNvPr id="49188" name="Text Box 27"/>
            <p:cNvSpPr txBox="1">
              <a:spLocks noChangeArrowheads="1"/>
            </p:cNvSpPr>
            <p:nvPr/>
          </p:nvSpPr>
          <p:spPr bwMode="auto">
            <a:xfrm>
              <a:off x="668" y="976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    C</a:t>
              </a:r>
            </a:p>
          </p:txBody>
        </p:sp>
        <p:sp>
          <p:nvSpPr>
            <p:cNvPr id="49189" name="Rectangle 28"/>
            <p:cNvSpPr>
              <a:spLocks noChangeArrowheads="1"/>
            </p:cNvSpPr>
            <p:nvPr/>
          </p:nvSpPr>
          <p:spPr bwMode="auto">
            <a:xfrm>
              <a:off x="741" y="98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― </a:t>
              </a:r>
            </a:p>
          </p:txBody>
        </p:sp>
        <p:sp>
          <p:nvSpPr>
            <p:cNvPr id="49190" name="Rectangle 29"/>
            <p:cNvSpPr>
              <a:spLocks noChangeArrowheads="1"/>
            </p:cNvSpPr>
            <p:nvPr/>
          </p:nvSpPr>
          <p:spPr bwMode="auto">
            <a:xfrm>
              <a:off x="782" y="96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―</a:t>
              </a:r>
            </a:p>
          </p:txBody>
        </p:sp>
      </p:grpSp>
      <p:sp>
        <p:nvSpPr>
          <p:cNvPr id="49167" name="Text Box 30"/>
          <p:cNvSpPr txBox="1">
            <a:spLocks noChangeArrowheads="1"/>
          </p:cNvSpPr>
          <p:nvPr/>
        </p:nvSpPr>
        <p:spPr bwMode="auto">
          <a:xfrm>
            <a:off x="3694113" y="46624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9168" name="Text Box 31"/>
          <p:cNvSpPr txBox="1">
            <a:spLocks noChangeArrowheads="1"/>
          </p:cNvSpPr>
          <p:nvPr/>
        </p:nvSpPr>
        <p:spPr bwMode="auto">
          <a:xfrm>
            <a:off x="4124325" y="4659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9169" name="Text Box 32"/>
          <p:cNvSpPr txBox="1">
            <a:spLocks noChangeArrowheads="1"/>
          </p:cNvSpPr>
          <p:nvPr/>
        </p:nvSpPr>
        <p:spPr bwMode="auto">
          <a:xfrm>
            <a:off x="3714750" y="4897438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49170" name="Text Box 33"/>
          <p:cNvSpPr txBox="1">
            <a:spLocks noChangeArrowheads="1"/>
          </p:cNvSpPr>
          <p:nvPr/>
        </p:nvSpPr>
        <p:spPr bwMode="auto">
          <a:xfrm>
            <a:off x="4151313" y="4872038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49171" name="Text Box 34"/>
          <p:cNvSpPr txBox="1">
            <a:spLocks noChangeArrowheads="1"/>
          </p:cNvSpPr>
          <p:nvPr/>
        </p:nvSpPr>
        <p:spPr bwMode="auto">
          <a:xfrm>
            <a:off x="4151313" y="53387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49172" name="Text Box 35"/>
          <p:cNvSpPr txBox="1">
            <a:spLocks noChangeArrowheads="1"/>
          </p:cNvSpPr>
          <p:nvPr/>
        </p:nvSpPr>
        <p:spPr bwMode="auto">
          <a:xfrm>
            <a:off x="3716338" y="5335588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49173" name="Text Box 36"/>
          <p:cNvSpPr txBox="1">
            <a:spLocks noChangeArrowheads="1"/>
          </p:cNvSpPr>
          <p:nvPr/>
        </p:nvSpPr>
        <p:spPr bwMode="auto">
          <a:xfrm>
            <a:off x="4111625" y="5557838"/>
            <a:ext cx="66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C=O</a:t>
            </a:r>
          </a:p>
        </p:txBody>
      </p:sp>
      <p:sp>
        <p:nvSpPr>
          <p:cNvPr id="49174" name="Text Box 37"/>
          <p:cNvSpPr txBox="1">
            <a:spLocks noChangeArrowheads="1"/>
          </p:cNvSpPr>
          <p:nvPr/>
        </p:nvSpPr>
        <p:spPr bwMode="auto">
          <a:xfrm>
            <a:off x="3395663" y="5559425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O=C</a:t>
            </a:r>
          </a:p>
        </p:txBody>
      </p:sp>
      <p:sp>
        <p:nvSpPr>
          <p:cNvPr id="49175" name="Text Box 38"/>
          <p:cNvSpPr txBox="1">
            <a:spLocks noChangeArrowheads="1"/>
          </p:cNvSpPr>
          <p:nvPr/>
        </p:nvSpPr>
        <p:spPr bwMode="auto">
          <a:xfrm>
            <a:off x="3916363" y="59007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49176" name="Line 39"/>
          <p:cNvSpPr>
            <a:spLocks noChangeShapeType="1"/>
          </p:cNvSpPr>
          <p:nvPr/>
        </p:nvSpPr>
        <p:spPr bwMode="auto">
          <a:xfrm flipH="1">
            <a:off x="4184650" y="5849938"/>
            <a:ext cx="9683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7" name="Line 40"/>
          <p:cNvSpPr>
            <a:spLocks noChangeShapeType="1"/>
          </p:cNvSpPr>
          <p:nvPr/>
        </p:nvSpPr>
        <p:spPr bwMode="auto">
          <a:xfrm>
            <a:off x="3889375" y="5859463"/>
            <a:ext cx="1206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8" name="Text Box 41"/>
          <p:cNvSpPr txBox="1">
            <a:spLocks noChangeArrowheads="1"/>
          </p:cNvSpPr>
          <p:nvPr/>
        </p:nvSpPr>
        <p:spPr bwMode="auto">
          <a:xfrm>
            <a:off x="3384550" y="80168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Structure</a:t>
            </a:r>
          </a:p>
        </p:txBody>
      </p:sp>
      <p:sp>
        <p:nvSpPr>
          <p:cNvPr id="49179" name="Text Box 42"/>
          <p:cNvSpPr txBox="1">
            <a:spLocks noChangeArrowheads="1"/>
          </p:cNvSpPr>
          <p:nvPr/>
        </p:nvSpPr>
        <p:spPr bwMode="auto">
          <a:xfrm>
            <a:off x="930275" y="7921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Name</a:t>
            </a:r>
          </a:p>
        </p:txBody>
      </p:sp>
      <p:sp>
        <p:nvSpPr>
          <p:cNvPr id="49180" name="Text Box 43"/>
          <p:cNvSpPr txBox="1">
            <a:spLocks noChangeArrowheads="1"/>
          </p:cNvSpPr>
          <p:nvPr/>
        </p:nvSpPr>
        <p:spPr bwMode="auto">
          <a:xfrm>
            <a:off x="6450013" y="84137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Comments</a:t>
            </a:r>
          </a:p>
        </p:txBody>
      </p:sp>
      <p:sp>
        <p:nvSpPr>
          <p:cNvPr id="49181" name="Text Box 44"/>
          <p:cNvSpPr txBox="1">
            <a:spLocks noChangeArrowheads="1"/>
          </p:cNvSpPr>
          <p:nvPr/>
        </p:nvSpPr>
        <p:spPr bwMode="auto">
          <a:xfrm>
            <a:off x="746125" y="177165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Fumaric acid</a:t>
            </a:r>
          </a:p>
        </p:txBody>
      </p:sp>
      <p:sp>
        <p:nvSpPr>
          <p:cNvPr id="49182" name="Text Box 45"/>
          <p:cNvSpPr txBox="1">
            <a:spLocks noChangeArrowheads="1"/>
          </p:cNvSpPr>
          <p:nvPr/>
        </p:nvSpPr>
        <p:spPr bwMode="auto">
          <a:xfrm>
            <a:off x="725488" y="321945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Maleic acid</a:t>
            </a:r>
          </a:p>
        </p:txBody>
      </p:sp>
      <p:sp>
        <p:nvSpPr>
          <p:cNvPr id="49183" name="Text Box 46"/>
          <p:cNvSpPr txBox="1">
            <a:spLocks noChangeArrowheads="1"/>
          </p:cNvSpPr>
          <p:nvPr/>
        </p:nvSpPr>
        <p:spPr bwMode="auto">
          <a:xfrm>
            <a:off x="757238" y="5178425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Maleic anhydride</a:t>
            </a:r>
          </a:p>
        </p:txBody>
      </p:sp>
      <p:sp>
        <p:nvSpPr>
          <p:cNvPr id="49184" name="Text Box 47"/>
          <p:cNvSpPr txBox="1">
            <a:spLocks noChangeArrowheads="1"/>
          </p:cNvSpPr>
          <p:nvPr/>
        </p:nvSpPr>
        <p:spPr bwMode="auto">
          <a:xfrm>
            <a:off x="6345238" y="1323975"/>
            <a:ext cx="177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Trans isomer,</a:t>
            </a:r>
          </a:p>
          <a:p>
            <a:r>
              <a:rPr lang="en-US"/>
              <a:t> highly reactive,</a:t>
            </a:r>
          </a:p>
          <a:p>
            <a:r>
              <a:rPr lang="en-US"/>
              <a:t> crosslinkable</a:t>
            </a:r>
          </a:p>
        </p:txBody>
      </p:sp>
      <p:sp>
        <p:nvSpPr>
          <p:cNvPr id="49185" name="Text Box 48"/>
          <p:cNvSpPr txBox="1">
            <a:spLocks noChangeArrowheads="1"/>
          </p:cNvSpPr>
          <p:nvPr/>
        </p:nvSpPr>
        <p:spPr bwMode="auto">
          <a:xfrm>
            <a:off x="6407150" y="2463800"/>
            <a:ext cx="272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Cis isomer,</a:t>
            </a:r>
          </a:p>
          <a:p>
            <a:r>
              <a:rPr lang="en-US"/>
              <a:t> converts to fumaric acid,</a:t>
            </a:r>
          </a:p>
          <a:p>
            <a:r>
              <a:rPr lang="en-US"/>
              <a:t> crosslinkable</a:t>
            </a:r>
          </a:p>
        </p:txBody>
      </p:sp>
      <p:sp>
        <p:nvSpPr>
          <p:cNvPr id="49186" name="Text Box 49"/>
          <p:cNvSpPr txBox="1">
            <a:spLocks noChangeArrowheads="1"/>
          </p:cNvSpPr>
          <p:nvPr/>
        </p:nvSpPr>
        <p:spPr bwMode="auto">
          <a:xfrm>
            <a:off x="6407150" y="4797425"/>
            <a:ext cx="2368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Readily converts to</a:t>
            </a:r>
          </a:p>
          <a:p>
            <a:r>
              <a:rPr lang="en-US"/>
              <a:t> maleic acid and</a:t>
            </a:r>
          </a:p>
          <a:p>
            <a:r>
              <a:rPr lang="en-US"/>
              <a:t> fumaric acid</a:t>
            </a:r>
          </a:p>
          <a:p>
            <a:r>
              <a:rPr lang="en-US"/>
              <a:t> in presence of water,</a:t>
            </a:r>
          </a:p>
          <a:p>
            <a:r>
              <a:rPr lang="en-US"/>
              <a:t> crosslinkable</a:t>
            </a:r>
          </a:p>
        </p:txBody>
      </p:sp>
      <p:sp>
        <p:nvSpPr>
          <p:cNvPr id="49187" name="Text Box 50"/>
          <p:cNvSpPr txBox="1">
            <a:spLocks noChangeArrowheads="1"/>
          </p:cNvSpPr>
          <p:nvPr/>
        </p:nvSpPr>
        <p:spPr bwMode="auto">
          <a:xfrm>
            <a:off x="1808163" y="203200"/>
            <a:ext cx="449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Unsaturated di-acid monomers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97288" y="1857375"/>
            <a:ext cx="631825" cy="708025"/>
            <a:chOff x="2612" y="384"/>
            <a:chExt cx="398" cy="446"/>
          </a:xfrm>
        </p:grpSpPr>
        <p:sp>
          <p:nvSpPr>
            <p:cNvPr id="50224" name="Freeform 3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5" name="Oval 4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4259263" y="184943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―C―OH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257675" y="21971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―C―OH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713163" y="3425825"/>
            <a:ext cx="631825" cy="708025"/>
            <a:chOff x="2612" y="384"/>
            <a:chExt cx="398" cy="446"/>
          </a:xfrm>
        </p:grpSpPr>
        <p:sp>
          <p:nvSpPr>
            <p:cNvPr id="50222" name="Freeform 8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Oval 9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3986213" y="114458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Structure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4251325" y="340201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</a:t>
            </a:r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4264025" y="375761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</a:t>
            </a:r>
          </a:p>
        </p:txBody>
      </p:sp>
      <p:sp>
        <p:nvSpPr>
          <p:cNvPr id="50185" name="Line 13"/>
          <p:cNvSpPr>
            <a:spLocks noChangeShapeType="1"/>
          </p:cNvSpPr>
          <p:nvPr/>
        </p:nvSpPr>
        <p:spPr bwMode="auto">
          <a:xfrm>
            <a:off x="4762500" y="3594100"/>
            <a:ext cx="1651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Line 14"/>
          <p:cNvSpPr>
            <a:spLocks noChangeShapeType="1"/>
          </p:cNvSpPr>
          <p:nvPr/>
        </p:nvSpPr>
        <p:spPr bwMode="auto">
          <a:xfrm flipV="1">
            <a:off x="4749800" y="3810000"/>
            <a:ext cx="1524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7" name="Text Box 15"/>
          <p:cNvSpPr txBox="1">
            <a:spLocks noChangeArrowheads="1"/>
          </p:cNvSpPr>
          <p:nvPr/>
        </p:nvSpPr>
        <p:spPr bwMode="auto">
          <a:xfrm>
            <a:off x="4822825" y="35798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05325" y="3224213"/>
            <a:ext cx="346075" cy="304800"/>
            <a:chOff x="2910" y="1999"/>
            <a:chExt cx="218" cy="192"/>
          </a:xfrm>
        </p:grpSpPr>
        <p:sp>
          <p:nvSpPr>
            <p:cNvPr id="50220" name="Text Box 17"/>
            <p:cNvSpPr txBox="1">
              <a:spLocks noChangeArrowheads="1"/>
            </p:cNvSpPr>
            <p:nvPr/>
          </p:nvSpPr>
          <p:spPr bwMode="auto">
            <a:xfrm>
              <a:off x="2910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  <p:sp>
          <p:nvSpPr>
            <p:cNvPr id="50221" name="Text Box 18"/>
            <p:cNvSpPr txBox="1">
              <a:spLocks noChangeArrowheads="1"/>
            </p:cNvSpPr>
            <p:nvPr/>
          </p:nvSpPr>
          <p:spPr bwMode="auto">
            <a:xfrm>
              <a:off x="2942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05325" y="4011613"/>
            <a:ext cx="346075" cy="304800"/>
            <a:chOff x="2910" y="1999"/>
            <a:chExt cx="218" cy="192"/>
          </a:xfrm>
        </p:grpSpPr>
        <p:sp>
          <p:nvSpPr>
            <p:cNvPr id="50218" name="Text Box 20"/>
            <p:cNvSpPr txBox="1">
              <a:spLocks noChangeArrowheads="1"/>
            </p:cNvSpPr>
            <p:nvPr/>
          </p:nvSpPr>
          <p:spPr bwMode="auto">
            <a:xfrm>
              <a:off x="2910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  <p:sp>
          <p:nvSpPr>
            <p:cNvPr id="50219" name="Text Box 21"/>
            <p:cNvSpPr txBox="1">
              <a:spLocks noChangeArrowheads="1"/>
            </p:cNvSpPr>
            <p:nvPr/>
          </p:nvSpPr>
          <p:spPr bwMode="auto">
            <a:xfrm>
              <a:off x="2942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</p:grpSp>
      <p:sp>
        <p:nvSpPr>
          <p:cNvPr id="50190" name="Text Box 22"/>
          <p:cNvSpPr txBox="1">
            <a:spLocks noChangeArrowheads="1"/>
          </p:cNvSpPr>
          <p:nvPr/>
        </p:nvSpPr>
        <p:spPr bwMode="auto">
          <a:xfrm>
            <a:off x="4492625" y="2995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0191" name="Text Box 23"/>
          <p:cNvSpPr txBox="1">
            <a:spLocks noChangeArrowheads="1"/>
          </p:cNvSpPr>
          <p:nvPr/>
        </p:nvSpPr>
        <p:spPr bwMode="auto">
          <a:xfrm>
            <a:off x="4492625" y="41894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0192" name="Text Box 24"/>
          <p:cNvSpPr txBox="1">
            <a:spLocks noChangeArrowheads="1"/>
          </p:cNvSpPr>
          <p:nvPr/>
        </p:nvSpPr>
        <p:spPr bwMode="auto">
          <a:xfrm>
            <a:off x="4518025" y="24368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0193" name="Text Box 25"/>
          <p:cNvSpPr txBox="1">
            <a:spLocks noChangeArrowheads="1"/>
          </p:cNvSpPr>
          <p:nvPr/>
        </p:nvSpPr>
        <p:spPr bwMode="auto">
          <a:xfrm>
            <a:off x="4568825" y="24368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0194" name="Text Box 26"/>
          <p:cNvSpPr txBox="1">
            <a:spLocks noChangeArrowheads="1"/>
          </p:cNvSpPr>
          <p:nvPr/>
        </p:nvSpPr>
        <p:spPr bwMode="auto">
          <a:xfrm>
            <a:off x="4505325" y="16875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0195" name="Text Box 27"/>
          <p:cNvSpPr txBox="1">
            <a:spLocks noChangeArrowheads="1"/>
          </p:cNvSpPr>
          <p:nvPr/>
        </p:nvSpPr>
        <p:spPr bwMode="auto">
          <a:xfrm>
            <a:off x="4556125" y="16875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0196" name="Text Box 28"/>
          <p:cNvSpPr txBox="1">
            <a:spLocks noChangeArrowheads="1"/>
          </p:cNvSpPr>
          <p:nvPr/>
        </p:nvSpPr>
        <p:spPr bwMode="auto">
          <a:xfrm>
            <a:off x="4492625" y="14589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0197" name="Text Box 29"/>
          <p:cNvSpPr txBox="1">
            <a:spLocks noChangeArrowheads="1"/>
          </p:cNvSpPr>
          <p:nvPr/>
        </p:nvSpPr>
        <p:spPr bwMode="auto">
          <a:xfrm>
            <a:off x="4505325" y="2589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0198" name="Text Box 30"/>
          <p:cNvSpPr txBox="1">
            <a:spLocks noChangeArrowheads="1"/>
          </p:cNvSpPr>
          <p:nvPr/>
        </p:nvSpPr>
        <p:spPr bwMode="auto">
          <a:xfrm>
            <a:off x="479425" y="11668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Name</a:t>
            </a:r>
          </a:p>
        </p:txBody>
      </p:sp>
      <p:sp>
        <p:nvSpPr>
          <p:cNvPr id="50199" name="Text Box 31"/>
          <p:cNvSpPr txBox="1">
            <a:spLocks noChangeArrowheads="1"/>
          </p:cNvSpPr>
          <p:nvPr/>
        </p:nvSpPr>
        <p:spPr bwMode="auto">
          <a:xfrm>
            <a:off x="161925" y="1979613"/>
            <a:ext cx="276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Orthophthalic acid (ortho)</a:t>
            </a:r>
          </a:p>
        </p:txBody>
      </p:sp>
      <p:sp>
        <p:nvSpPr>
          <p:cNvPr id="50200" name="Text Box 32"/>
          <p:cNvSpPr txBox="1">
            <a:spLocks noChangeArrowheads="1"/>
          </p:cNvSpPr>
          <p:nvPr/>
        </p:nvSpPr>
        <p:spPr bwMode="auto">
          <a:xfrm>
            <a:off x="187325" y="3579813"/>
            <a:ext cx="260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Orthophthalic anhydride</a:t>
            </a:r>
          </a:p>
        </p:txBody>
      </p:sp>
      <p:sp>
        <p:nvSpPr>
          <p:cNvPr id="50201" name="Text Box 33"/>
          <p:cNvSpPr txBox="1">
            <a:spLocks noChangeArrowheads="1"/>
          </p:cNvSpPr>
          <p:nvPr/>
        </p:nvSpPr>
        <p:spPr bwMode="auto">
          <a:xfrm>
            <a:off x="6637338" y="110172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Comments</a:t>
            </a:r>
          </a:p>
        </p:txBody>
      </p:sp>
      <p:sp>
        <p:nvSpPr>
          <p:cNvPr id="50202" name="Text Box 34"/>
          <p:cNvSpPr txBox="1">
            <a:spLocks noChangeArrowheads="1"/>
          </p:cNvSpPr>
          <p:nvPr/>
        </p:nvSpPr>
        <p:spPr bwMode="auto">
          <a:xfrm>
            <a:off x="6346825" y="1916113"/>
            <a:ext cx="216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 cost,</a:t>
            </a:r>
          </a:p>
          <a:p>
            <a:r>
              <a:rPr lang="en-US"/>
              <a:t> styrene compatible</a:t>
            </a:r>
          </a:p>
        </p:txBody>
      </p:sp>
      <p:sp>
        <p:nvSpPr>
          <p:cNvPr id="50203" name="Text Box 35"/>
          <p:cNvSpPr txBox="1">
            <a:spLocks noChangeArrowheads="1"/>
          </p:cNvSpPr>
          <p:nvPr/>
        </p:nvSpPr>
        <p:spPr bwMode="auto">
          <a:xfrm>
            <a:off x="6448425" y="3567113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Converts to ortho</a:t>
            </a:r>
          </a:p>
        </p:txBody>
      </p:sp>
      <p:sp>
        <p:nvSpPr>
          <p:cNvPr id="50204" name="Text Box 36"/>
          <p:cNvSpPr txBox="1">
            <a:spLocks noChangeArrowheads="1"/>
          </p:cNvSpPr>
          <p:nvPr/>
        </p:nvSpPr>
        <p:spPr bwMode="auto">
          <a:xfrm>
            <a:off x="1836738" y="214313"/>
            <a:ext cx="5338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Arial" charset="0"/>
              </a:rPr>
              <a:t>Saturated di-acid monomers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784600" y="5427663"/>
            <a:ext cx="631825" cy="708025"/>
            <a:chOff x="2612" y="384"/>
            <a:chExt cx="398" cy="446"/>
          </a:xfrm>
        </p:grpSpPr>
        <p:sp>
          <p:nvSpPr>
            <p:cNvPr id="50216" name="Freeform 38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7" name="Oval 39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206" name="Text Box 40"/>
          <p:cNvSpPr txBox="1">
            <a:spLocks noChangeArrowheads="1"/>
          </p:cNvSpPr>
          <p:nvPr/>
        </p:nvSpPr>
        <p:spPr bwMode="auto">
          <a:xfrm>
            <a:off x="4335463" y="54213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―C―OH</a:t>
            </a:r>
          </a:p>
        </p:txBody>
      </p:sp>
      <p:sp>
        <p:nvSpPr>
          <p:cNvPr id="50207" name="Text Box 41"/>
          <p:cNvSpPr txBox="1">
            <a:spLocks noChangeArrowheads="1"/>
          </p:cNvSpPr>
          <p:nvPr/>
        </p:nvSpPr>
        <p:spPr bwMode="auto">
          <a:xfrm>
            <a:off x="3998913" y="59420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―C―OH</a:t>
            </a:r>
          </a:p>
        </p:txBody>
      </p:sp>
      <p:sp>
        <p:nvSpPr>
          <p:cNvPr id="50208" name="Text Box 42"/>
          <p:cNvSpPr txBox="1">
            <a:spLocks noChangeArrowheads="1"/>
          </p:cNvSpPr>
          <p:nvPr/>
        </p:nvSpPr>
        <p:spPr bwMode="auto">
          <a:xfrm>
            <a:off x="4581525" y="52562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0209" name="Text Box 43"/>
          <p:cNvSpPr txBox="1">
            <a:spLocks noChangeArrowheads="1"/>
          </p:cNvSpPr>
          <p:nvPr/>
        </p:nvSpPr>
        <p:spPr bwMode="auto">
          <a:xfrm>
            <a:off x="4632325" y="52562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0210" name="Text Box 44"/>
          <p:cNvSpPr txBox="1">
            <a:spLocks noChangeArrowheads="1"/>
          </p:cNvSpPr>
          <p:nvPr/>
        </p:nvSpPr>
        <p:spPr bwMode="auto">
          <a:xfrm>
            <a:off x="4238625" y="61706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0211" name="Text Box 45"/>
          <p:cNvSpPr txBox="1">
            <a:spLocks noChangeArrowheads="1"/>
          </p:cNvSpPr>
          <p:nvPr/>
        </p:nvSpPr>
        <p:spPr bwMode="auto">
          <a:xfrm>
            <a:off x="4289425" y="61706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0212" name="Text Box 46"/>
          <p:cNvSpPr txBox="1">
            <a:spLocks noChangeArrowheads="1"/>
          </p:cNvSpPr>
          <p:nvPr/>
        </p:nvSpPr>
        <p:spPr bwMode="auto">
          <a:xfrm>
            <a:off x="4568825" y="5027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0213" name="Text Box 47"/>
          <p:cNvSpPr txBox="1">
            <a:spLocks noChangeArrowheads="1"/>
          </p:cNvSpPr>
          <p:nvPr/>
        </p:nvSpPr>
        <p:spPr bwMode="auto">
          <a:xfrm>
            <a:off x="4225925" y="63357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0214" name="Text Box 48"/>
          <p:cNvSpPr txBox="1">
            <a:spLocks noChangeArrowheads="1"/>
          </p:cNvSpPr>
          <p:nvPr/>
        </p:nvSpPr>
        <p:spPr bwMode="auto">
          <a:xfrm>
            <a:off x="276225" y="558641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Isophthalic acid (iso)</a:t>
            </a:r>
          </a:p>
        </p:txBody>
      </p:sp>
      <p:sp>
        <p:nvSpPr>
          <p:cNvPr id="50215" name="Text Box 49"/>
          <p:cNvSpPr txBox="1">
            <a:spLocks noChangeArrowheads="1"/>
          </p:cNvSpPr>
          <p:nvPr/>
        </p:nvSpPr>
        <p:spPr bwMode="auto">
          <a:xfrm>
            <a:off x="6169025" y="5573713"/>
            <a:ext cx="287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Strength, thermal,</a:t>
            </a:r>
          </a:p>
          <a:p>
            <a:r>
              <a:rPr lang="en-US"/>
              <a:t> water/chemical resistance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81475" y="1241425"/>
            <a:ext cx="631825" cy="708025"/>
            <a:chOff x="2612" y="384"/>
            <a:chExt cx="398" cy="446"/>
          </a:xfrm>
        </p:grpSpPr>
        <p:sp>
          <p:nvSpPr>
            <p:cNvPr id="51273" name="Freeform 3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4" name="Oval 4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94188" y="3678238"/>
            <a:ext cx="631825" cy="708025"/>
            <a:chOff x="2612" y="384"/>
            <a:chExt cx="398" cy="446"/>
          </a:xfrm>
        </p:grpSpPr>
        <p:sp>
          <p:nvSpPr>
            <p:cNvPr id="51271" name="Freeform 6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2" name="Oval 7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3871913" y="74612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Structure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4733925" y="12303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―C―OH</a:t>
            </a: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3121025" y="15605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HO―C―</a:t>
            </a:r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2333625" y="2576513"/>
            <a:ext cx="445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HO―C―CH</a:t>
            </a:r>
            <a:r>
              <a:rPr lang="en-US" baseline="-25000"/>
              <a:t>2</a:t>
            </a:r>
            <a:r>
              <a:rPr lang="en-US"/>
              <a:t>―CH</a:t>
            </a:r>
            <a:r>
              <a:rPr lang="en-US" baseline="-25000"/>
              <a:t>2</a:t>
            </a:r>
            <a:r>
              <a:rPr lang="en-US"/>
              <a:t>―CH</a:t>
            </a:r>
            <a:r>
              <a:rPr lang="en-US" baseline="-25000"/>
              <a:t>2</a:t>
            </a:r>
            <a:r>
              <a:rPr lang="en-US"/>
              <a:t>―CH</a:t>
            </a:r>
            <a:r>
              <a:rPr lang="en-US" baseline="-25000"/>
              <a:t>2</a:t>
            </a:r>
            <a:r>
              <a:rPr lang="en-US"/>
              <a:t>―C―OH</a:t>
            </a: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2917825" y="24114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2968625" y="24114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10" name="Text Box 14"/>
          <p:cNvSpPr txBox="1">
            <a:spLocks noChangeArrowheads="1"/>
          </p:cNvSpPr>
          <p:nvPr/>
        </p:nvSpPr>
        <p:spPr bwMode="auto">
          <a:xfrm>
            <a:off x="5902325" y="24114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11" name="Text Box 15"/>
          <p:cNvSpPr txBox="1">
            <a:spLocks noChangeArrowheads="1"/>
          </p:cNvSpPr>
          <p:nvPr/>
        </p:nvSpPr>
        <p:spPr bwMode="auto">
          <a:xfrm>
            <a:off x="5953125" y="24114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4975225" y="10652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13" name="Text Box 17"/>
          <p:cNvSpPr txBox="1">
            <a:spLocks noChangeArrowheads="1"/>
          </p:cNvSpPr>
          <p:nvPr/>
        </p:nvSpPr>
        <p:spPr bwMode="auto">
          <a:xfrm>
            <a:off x="5026025" y="10652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3705225" y="17891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15" name="Text Box 19"/>
          <p:cNvSpPr txBox="1">
            <a:spLocks noChangeArrowheads="1"/>
          </p:cNvSpPr>
          <p:nvPr/>
        </p:nvSpPr>
        <p:spPr bwMode="auto">
          <a:xfrm>
            <a:off x="3756025" y="17891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16" name="Text Box 20"/>
          <p:cNvSpPr txBox="1">
            <a:spLocks noChangeArrowheads="1"/>
          </p:cNvSpPr>
          <p:nvPr/>
        </p:nvSpPr>
        <p:spPr bwMode="auto">
          <a:xfrm>
            <a:off x="4962525" y="836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1217" name="Text Box 21"/>
          <p:cNvSpPr txBox="1">
            <a:spLocks noChangeArrowheads="1"/>
          </p:cNvSpPr>
          <p:nvPr/>
        </p:nvSpPr>
        <p:spPr bwMode="auto">
          <a:xfrm>
            <a:off x="3692525" y="1954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1218" name="Text Box 22"/>
          <p:cNvSpPr txBox="1">
            <a:spLocks noChangeArrowheads="1"/>
          </p:cNvSpPr>
          <p:nvPr/>
        </p:nvSpPr>
        <p:spPr bwMode="auto">
          <a:xfrm>
            <a:off x="2905125" y="21828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1219" name="Text Box 23"/>
          <p:cNvSpPr txBox="1">
            <a:spLocks noChangeArrowheads="1"/>
          </p:cNvSpPr>
          <p:nvPr/>
        </p:nvSpPr>
        <p:spPr bwMode="auto">
          <a:xfrm>
            <a:off x="5889625" y="21828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1220" name="Text Box 24"/>
          <p:cNvSpPr txBox="1">
            <a:spLocks noChangeArrowheads="1"/>
          </p:cNvSpPr>
          <p:nvPr/>
        </p:nvSpPr>
        <p:spPr bwMode="auto">
          <a:xfrm>
            <a:off x="4835525" y="365601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</a:t>
            </a:r>
          </a:p>
        </p:txBody>
      </p:sp>
      <p:sp>
        <p:nvSpPr>
          <p:cNvPr id="51221" name="Text Box 25"/>
          <p:cNvSpPr txBox="1">
            <a:spLocks noChangeArrowheads="1"/>
          </p:cNvSpPr>
          <p:nvPr/>
        </p:nvSpPr>
        <p:spPr bwMode="auto">
          <a:xfrm>
            <a:off x="4848225" y="401161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―C</a:t>
            </a:r>
          </a:p>
        </p:txBody>
      </p:sp>
      <p:sp>
        <p:nvSpPr>
          <p:cNvPr id="51222" name="Line 26"/>
          <p:cNvSpPr>
            <a:spLocks noChangeShapeType="1"/>
          </p:cNvSpPr>
          <p:nvPr/>
        </p:nvSpPr>
        <p:spPr bwMode="auto">
          <a:xfrm>
            <a:off x="5346700" y="3848100"/>
            <a:ext cx="1651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Line 27"/>
          <p:cNvSpPr>
            <a:spLocks noChangeShapeType="1"/>
          </p:cNvSpPr>
          <p:nvPr/>
        </p:nvSpPr>
        <p:spPr bwMode="auto">
          <a:xfrm flipV="1">
            <a:off x="5334000" y="4064000"/>
            <a:ext cx="1524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Text Box 28"/>
          <p:cNvSpPr txBox="1">
            <a:spLocks noChangeArrowheads="1"/>
          </p:cNvSpPr>
          <p:nvPr/>
        </p:nvSpPr>
        <p:spPr bwMode="auto">
          <a:xfrm>
            <a:off x="5407025" y="38338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089525" y="3478213"/>
            <a:ext cx="346075" cy="304800"/>
            <a:chOff x="2910" y="1999"/>
            <a:chExt cx="218" cy="192"/>
          </a:xfrm>
        </p:grpSpPr>
        <p:sp>
          <p:nvSpPr>
            <p:cNvPr id="51269" name="Text Box 30"/>
            <p:cNvSpPr txBox="1">
              <a:spLocks noChangeArrowheads="1"/>
            </p:cNvSpPr>
            <p:nvPr/>
          </p:nvSpPr>
          <p:spPr bwMode="auto">
            <a:xfrm>
              <a:off x="2910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  <p:sp>
          <p:nvSpPr>
            <p:cNvPr id="51270" name="Text Box 31"/>
            <p:cNvSpPr txBox="1">
              <a:spLocks noChangeArrowheads="1"/>
            </p:cNvSpPr>
            <p:nvPr/>
          </p:nvSpPr>
          <p:spPr bwMode="auto">
            <a:xfrm>
              <a:off x="2942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089525" y="4265613"/>
            <a:ext cx="346075" cy="304800"/>
            <a:chOff x="2910" y="1999"/>
            <a:chExt cx="218" cy="192"/>
          </a:xfrm>
        </p:grpSpPr>
        <p:sp>
          <p:nvSpPr>
            <p:cNvPr id="51267" name="Text Box 33"/>
            <p:cNvSpPr txBox="1">
              <a:spLocks noChangeArrowheads="1"/>
            </p:cNvSpPr>
            <p:nvPr/>
          </p:nvSpPr>
          <p:spPr bwMode="auto">
            <a:xfrm>
              <a:off x="2910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  <p:sp>
          <p:nvSpPr>
            <p:cNvPr id="51268" name="Text Box 34"/>
            <p:cNvSpPr txBox="1">
              <a:spLocks noChangeArrowheads="1"/>
            </p:cNvSpPr>
            <p:nvPr/>
          </p:nvSpPr>
          <p:spPr bwMode="auto">
            <a:xfrm>
              <a:off x="2942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</p:grpSp>
      <p:sp>
        <p:nvSpPr>
          <p:cNvPr id="51227" name="Text Box 35"/>
          <p:cNvSpPr txBox="1">
            <a:spLocks noChangeArrowheads="1"/>
          </p:cNvSpPr>
          <p:nvPr/>
        </p:nvSpPr>
        <p:spPr bwMode="auto">
          <a:xfrm>
            <a:off x="5076825" y="3249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1228" name="Text Box 36"/>
          <p:cNvSpPr txBox="1">
            <a:spLocks noChangeArrowheads="1"/>
          </p:cNvSpPr>
          <p:nvPr/>
        </p:nvSpPr>
        <p:spPr bwMode="auto">
          <a:xfrm>
            <a:off x="5076825" y="44307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1229" name="Text Box 37"/>
          <p:cNvSpPr txBox="1">
            <a:spLocks noChangeArrowheads="1"/>
          </p:cNvSpPr>
          <p:nvPr/>
        </p:nvSpPr>
        <p:spPr bwMode="auto">
          <a:xfrm>
            <a:off x="4467225" y="34020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30" name="Text Box 38"/>
          <p:cNvSpPr txBox="1">
            <a:spLocks noChangeArrowheads="1"/>
          </p:cNvSpPr>
          <p:nvPr/>
        </p:nvSpPr>
        <p:spPr bwMode="auto">
          <a:xfrm>
            <a:off x="4467225" y="43545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1231" name="Text Box 39"/>
          <p:cNvSpPr txBox="1">
            <a:spLocks noChangeArrowheads="1"/>
          </p:cNvSpPr>
          <p:nvPr/>
        </p:nvSpPr>
        <p:spPr bwMode="auto">
          <a:xfrm>
            <a:off x="4403725" y="31607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  <p:sp>
        <p:nvSpPr>
          <p:cNvPr id="51232" name="Text Box 40"/>
          <p:cNvSpPr txBox="1">
            <a:spLocks noChangeArrowheads="1"/>
          </p:cNvSpPr>
          <p:nvPr/>
        </p:nvSpPr>
        <p:spPr bwMode="auto">
          <a:xfrm>
            <a:off x="4429125" y="45196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  <p:sp>
        <p:nvSpPr>
          <p:cNvPr id="51233" name="Line 41"/>
          <p:cNvSpPr>
            <a:spLocks noChangeShapeType="1"/>
          </p:cNvSpPr>
          <p:nvPr/>
        </p:nvSpPr>
        <p:spPr bwMode="auto">
          <a:xfrm flipH="1" flipV="1">
            <a:off x="4089400" y="3670300"/>
            <a:ext cx="1651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4" name="Text Box 42"/>
          <p:cNvSpPr txBox="1">
            <a:spLocks noChangeArrowheads="1"/>
          </p:cNvSpPr>
          <p:nvPr/>
        </p:nvSpPr>
        <p:spPr bwMode="auto">
          <a:xfrm>
            <a:off x="3857625" y="33766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  <p:sp>
        <p:nvSpPr>
          <p:cNvPr id="51235" name="Line 43"/>
          <p:cNvSpPr>
            <a:spLocks noChangeShapeType="1"/>
          </p:cNvSpPr>
          <p:nvPr/>
        </p:nvSpPr>
        <p:spPr bwMode="auto">
          <a:xfrm flipH="1">
            <a:off x="4076700" y="4216400"/>
            <a:ext cx="1651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6" name="Text Box 44"/>
          <p:cNvSpPr txBox="1">
            <a:spLocks noChangeArrowheads="1"/>
          </p:cNvSpPr>
          <p:nvPr/>
        </p:nvSpPr>
        <p:spPr bwMode="auto">
          <a:xfrm>
            <a:off x="3832225" y="42656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  <p:sp>
        <p:nvSpPr>
          <p:cNvPr id="51237" name="Text Box 45"/>
          <p:cNvSpPr txBox="1">
            <a:spLocks noChangeArrowheads="1"/>
          </p:cNvSpPr>
          <p:nvPr/>
        </p:nvSpPr>
        <p:spPr bwMode="auto">
          <a:xfrm>
            <a:off x="479425" y="8064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Name</a:t>
            </a:r>
          </a:p>
        </p:txBody>
      </p:sp>
      <p:sp>
        <p:nvSpPr>
          <p:cNvPr id="51238" name="Text Box 46"/>
          <p:cNvSpPr txBox="1">
            <a:spLocks noChangeArrowheads="1"/>
          </p:cNvSpPr>
          <p:nvPr/>
        </p:nvSpPr>
        <p:spPr bwMode="auto">
          <a:xfrm>
            <a:off x="60325" y="121761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Terephthalic acid (tere)</a:t>
            </a:r>
          </a:p>
        </p:txBody>
      </p:sp>
      <p:sp>
        <p:nvSpPr>
          <p:cNvPr id="51239" name="Text Box 47"/>
          <p:cNvSpPr txBox="1">
            <a:spLocks noChangeArrowheads="1"/>
          </p:cNvSpPr>
          <p:nvPr/>
        </p:nvSpPr>
        <p:spPr bwMode="auto">
          <a:xfrm>
            <a:off x="238125" y="26019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Adipic acid</a:t>
            </a:r>
          </a:p>
        </p:txBody>
      </p:sp>
      <p:sp>
        <p:nvSpPr>
          <p:cNvPr id="51240" name="Text Box 48"/>
          <p:cNvSpPr txBox="1">
            <a:spLocks noChangeArrowheads="1"/>
          </p:cNvSpPr>
          <p:nvPr/>
        </p:nvSpPr>
        <p:spPr bwMode="auto">
          <a:xfrm>
            <a:off x="187325" y="3630613"/>
            <a:ext cx="215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Tetrabromophthalic</a:t>
            </a:r>
          </a:p>
          <a:p>
            <a:r>
              <a:rPr lang="en-US"/>
              <a:t>anhydride</a:t>
            </a:r>
          </a:p>
        </p:txBody>
      </p:sp>
      <p:sp>
        <p:nvSpPr>
          <p:cNvPr id="51241" name="Text Box 49"/>
          <p:cNvSpPr txBox="1">
            <a:spLocks noChangeArrowheads="1"/>
          </p:cNvSpPr>
          <p:nvPr/>
        </p:nvSpPr>
        <p:spPr bwMode="auto">
          <a:xfrm>
            <a:off x="6827838" y="68262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Comments</a:t>
            </a:r>
          </a:p>
        </p:txBody>
      </p:sp>
      <p:sp>
        <p:nvSpPr>
          <p:cNvPr id="51242" name="Text Box 50"/>
          <p:cNvSpPr txBox="1">
            <a:spLocks noChangeArrowheads="1"/>
          </p:cNvSpPr>
          <p:nvPr/>
        </p:nvSpPr>
        <p:spPr bwMode="auto">
          <a:xfrm>
            <a:off x="6778625" y="115411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Thermal stability</a:t>
            </a:r>
          </a:p>
        </p:txBody>
      </p:sp>
      <p:sp>
        <p:nvSpPr>
          <p:cNvPr id="51243" name="Text Box 51"/>
          <p:cNvSpPr txBox="1">
            <a:spLocks noChangeArrowheads="1"/>
          </p:cNvSpPr>
          <p:nvPr/>
        </p:nvSpPr>
        <p:spPr bwMode="auto">
          <a:xfrm>
            <a:off x="6791325" y="92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4" name="Text Box 52"/>
          <p:cNvSpPr txBox="1">
            <a:spLocks noChangeArrowheads="1"/>
          </p:cNvSpPr>
          <p:nvPr/>
        </p:nvSpPr>
        <p:spPr bwMode="auto">
          <a:xfrm>
            <a:off x="6842125" y="2259013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Tough,</a:t>
            </a:r>
          </a:p>
          <a:p>
            <a:r>
              <a:rPr lang="en-US"/>
              <a:t> weatherable</a:t>
            </a:r>
          </a:p>
        </p:txBody>
      </p:sp>
      <p:sp>
        <p:nvSpPr>
          <p:cNvPr id="51245" name="Text Box 53"/>
          <p:cNvSpPr txBox="1">
            <a:spLocks noChangeArrowheads="1"/>
          </p:cNvSpPr>
          <p:nvPr/>
        </p:nvSpPr>
        <p:spPr bwMode="auto">
          <a:xfrm>
            <a:off x="6715125" y="377031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Flame retardance</a:t>
            </a:r>
          </a:p>
        </p:txBody>
      </p:sp>
      <p:sp>
        <p:nvSpPr>
          <p:cNvPr id="51246" name="Text Box 55"/>
          <p:cNvSpPr txBox="1">
            <a:spLocks noChangeArrowheads="1"/>
          </p:cNvSpPr>
          <p:nvPr/>
        </p:nvSpPr>
        <p:spPr bwMode="auto">
          <a:xfrm>
            <a:off x="2727325" y="5497513"/>
            <a:ext cx="3125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Cl―CH</a:t>
            </a:r>
            <a:r>
              <a:rPr lang="en-US" baseline="-25000"/>
              <a:t>2</a:t>
            </a:r>
            <a:r>
              <a:rPr lang="en-US"/>
              <a:t>―CH―CH―C―OH</a:t>
            </a:r>
          </a:p>
        </p:txBody>
      </p:sp>
      <p:sp>
        <p:nvSpPr>
          <p:cNvPr id="51247" name="Text Box 56"/>
          <p:cNvSpPr txBox="1">
            <a:spLocks noChangeArrowheads="1"/>
          </p:cNvSpPr>
          <p:nvPr/>
        </p:nvSpPr>
        <p:spPr bwMode="auto">
          <a:xfrm>
            <a:off x="2727325" y="6107113"/>
            <a:ext cx="3125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Cl―CH</a:t>
            </a:r>
            <a:r>
              <a:rPr lang="en-US" baseline="-25000"/>
              <a:t>2</a:t>
            </a:r>
            <a:r>
              <a:rPr lang="en-US"/>
              <a:t>―CH―CH―C―OH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949825" y="5332413"/>
            <a:ext cx="346075" cy="304800"/>
            <a:chOff x="2910" y="1999"/>
            <a:chExt cx="218" cy="192"/>
          </a:xfrm>
        </p:grpSpPr>
        <p:sp>
          <p:nvSpPr>
            <p:cNvPr id="51265" name="Text Box 58"/>
            <p:cNvSpPr txBox="1">
              <a:spLocks noChangeArrowheads="1"/>
            </p:cNvSpPr>
            <p:nvPr/>
          </p:nvSpPr>
          <p:spPr bwMode="auto">
            <a:xfrm>
              <a:off x="2910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  <p:sp>
          <p:nvSpPr>
            <p:cNvPr id="51266" name="Text Box 59"/>
            <p:cNvSpPr txBox="1">
              <a:spLocks noChangeArrowheads="1"/>
            </p:cNvSpPr>
            <p:nvPr/>
          </p:nvSpPr>
          <p:spPr bwMode="auto">
            <a:xfrm>
              <a:off x="2942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</p:grpSp>
      <p:sp>
        <p:nvSpPr>
          <p:cNvPr id="51249" name="Text Box 60"/>
          <p:cNvSpPr txBox="1">
            <a:spLocks noChangeArrowheads="1"/>
          </p:cNvSpPr>
          <p:nvPr/>
        </p:nvSpPr>
        <p:spPr bwMode="auto">
          <a:xfrm>
            <a:off x="4924425" y="51038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4962525" y="6335713"/>
            <a:ext cx="346075" cy="304800"/>
            <a:chOff x="2910" y="1999"/>
            <a:chExt cx="218" cy="192"/>
          </a:xfrm>
        </p:grpSpPr>
        <p:sp>
          <p:nvSpPr>
            <p:cNvPr id="51263" name="Text Box 62"/>
            <p:cNvSpPr txBox="1">
              <a:spLocks noChangeArrowheads="1"/>
            </p:cNvSpPr>
            <p:nvPr/>
          </p:nvSpPr>
          <p:spPr bwMode="auto">
            <a:xfrm>
              <a:off x="2910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  <p:sp>
          <p:nvSpPr>
            <p:cNvPr id="51264" name="Text Box 63"/>
            <p:cNvSpPr txBox="1">
              <a:spLocks noChangeArrowheads="1"/>
            </p:cNvSpPr>
            <p:nvPr/>
          </p:nvSpPr>
          <p:spPr bwMode="auto">
            <a:xfrm>
              <a:off x="2942" y="1999"/>
              <a:ext cx="1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│</a:t>
              </a:r>
            </a:p>
          </p:txBody>
        </p:sp>
      </p:grpSp>
      <p:sp>
        <p:nvSpPr>
          <p:cNvPr id="51251" name="Text Box 64"/>
          <p:cNvSpPr txBox="1">
            <a:spLocks noChangeArrowheads="1"/>
          </p:cNvSpPr>
          <p:nvPr/>
        </p:nvSpPr>
        <p:spPr bwMode="auto">
          <a:xfrm>
            <a:off x="4949825" y="64754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51252" name="Line 65"/>
          <p:cNvSpPr>
            <a:spLocks noChangeShapeType="1"/>
          </p:cNvSpPr>
          <p:nvPr/>
        </p:nvSpPr>
        <p:spPr bwMode="auto">
          <a:xfrm flipH="1" flipV="1">
            <a:off x="3784600" y="5130800"/>
            <a:ext cx="2159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3" name="Line 66"/>
          <p:cNvSpPr>
            <a:spLocks noChangeShapeType="1"/>
          </p:cNvSpPr>
          <p:nvPr/>
        </p:nvSpPr>
        <p:spPr bwMode="auto">
          <a:xfrm flipH="1" flipV="1">
            <a:off x="3784600" y="5143500"/>
            <a:ext cx="1905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4" name="Line 67"/>
          <p:cNvSpPr>
            <a:spLocks noChangeShapeType="1"/>
          </p:cNvSpPr>
          <p:nvPr/>
        </p:nvSpPr>
        <p:spPr bwMode="auto">
          <a:xfrm>
            <a:off x="4546600" y="5803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5" name="Text Box 68"/>
          <p:cNvSpPr txBox="1">
            <a:spLocks noChangeArrowheads="1"/>
          </p:cNvSpPr>
          <p:nvPr/>
        </p:nvSpPr>
        <p:spPr bwMode="auto">
          <a:xfrm>
            <a:off x="3590925" y="4875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51256" name="Line 69"/>
          <p:cNvSpPr>
            <a:spLocks noChangeShapeType="1"/>
          </p:cNvSpPr>
          <p:nvPr/>
        </p:nvSpPr>
        <p:spPr bwMode="auto">
          <a:xfrm flipV="1">
            <a:off x="3860800" y="4953000"/>
            <a:ext cx="1651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7" name="Line 70"/>
          <p:cNvSpPr>
            <a:spLocks noChangeShapeType="1"/>
          </p:cNvSpPr>
          <p:nvPr/>
        </p:nvSpPr>
        <p:spPr bwMode="auto">
          <a:xfrm flipH="1" flipV="1">
            <a:off x="3479800" y="4914900"/>
            <a:ext cx="1651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8" name="Text Box 71"/>
          <p:cNvSpPr txBox="1">
            <a:spLocks noChangeArrowheads="1"/>
          </p:cNvSpPr>
          <p:nvPr/>
        </p:nvSpPr>
        <p:spPr bwMode="auto">
          <a:xfrm>
            <a:off x="3933825" y="472281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</a:t>
            </a:r>
          </a:p>
        </p:txBody>
      </p:sp>
      <p:sp>
        <p:nvSpPr>
          <p:cNvPr id="51259" name="Text Box 72"/>
          <p:cNvSpPr txBox="1">
            <a:spLocks noChangeArrowheads="1"/>
          </p:cNvSpPr>
          <p:nvPr/>
        </p:nvSpPr>
        <p:spPr bwMode="auto">
          <a:xfrm>
            <a:off x="3159125" y="471011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</a:t>
            </a:r>
          </a:p>
        </p:txBody>
      </p:sp>
      <p:sp>
        <p:nvSpPr>
          <p:cNvPr id="51260" name="Text Box 73"/>
          <p:cNvSpPr txBox="1">
            <a:spLocks noChangeArrowheads="1"/>
          </p:cNvSpPr>
          <p:nvPr/>
        </p:nvSpPr>
        <p:spPr bwMode="auto">
          <a:xfrm>
            <a:off x="301625" y="57769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Chlorendic acid</a:t>
            </a:r>
          </a:p>
        </p:txBody>
      </p:sp>
      <p:sp>
        <p:nvSpPr>
          <p:cNvPr id="51261" name="Text Box 74"/>
          <p:cNvSpPr txBox="1">
            <a:spLocks noChangeArrowheads="1"/>
          </p:cNvSpPr>
          <p:nvPr/>
        </p:nvSpPr>
        <p:spPr bwMode="auto">
          <a:xfrm>
            <a:off x="6791325" y="5624513"/>
            <a:ext cx="225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Flame retardance,</a:t>
            </a:r>
          </a:p>
          <a:p>
            <a:r>
              <a:rPr lang="en-US"/>
              <a:t> chemical resistance</a:t>
            </a:r>
          </a:p>
        </p:txBody>
      </p:sp>
      <p:sp>
        <p:nvSpPr>
          <p:cNvPr id="51262" name="Text Box 75"/>
          <p:cNvSpPr txBox="1">
            <a:spLocks noChangeArrowheads="1"/>
          </p:cNvSpPr>
          <p:nvPr/>
        </p:nvSpPr>
        <p:spPr bwMode="auto">
          <a:xfrm>
            <a:off x="2757488" y="68263"/>
            <a:ext cx="349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Arial" charset="0"/>
              </a:rPr>
              <a:t>Saturated di-acids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808413" y="73818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Structure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84225" y="8239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Name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16725" y="7366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Comments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19463" y="115888"/>
            <a:ext cx="295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Glycol monomers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324225" y="1382713"/>
            <a:ext cx="238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HO―CH</a:t>
            </a:r>
            <a:r>
              <a:rPr lang="en-US" baseline="-25000"/>
              <a:t>2</a:t>
            </a:r>
            <a:r>
              <a:rPr lang="en-US"/>
              <a:t>―CH</a:t>
            </a:r>
            <a:r>
              <a:rPr lang="en-US" baseline="-25000"/>
              <a:t>2</a:t>
            </a:r>
            <a:r>
              <a:rPr lang="en-US"/>
              <a:t>―OH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362325" y="2297113"/>
            <a:ext cx="2300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HO―CH</a:t>
            </a:r>
            <a:r>
              <a:rPr lang="en-US" baseline="-25000"/>
              <a:t>2</a:t>
            </a:r>
            <a:r>
              <a:rPr lang="en-US"/>
              <a:t>―CH―OH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632325" y="25384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594225" y="27051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473325" y="3465513"/>
            <a:ext cx="407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HO―CH</a:t>
            </a:r>
            <a:r>
              <a:rPr lang="en-US" baseline="-25000"/>
              <a:t>2</a:t>
            </a:r>
            <a:r>
              <a:rPr lang="en-US"/>
              <a:t>―CH</a:t>
            </a:r>
            <a:r>
              <a:rPr lang="en-US" baseline="-25000"/>
              <a:t>2</a:t>
            </a:r>
            <a:r>
              <a:rPr lang="en-US"/>
              <a:t>―O―CH</a:t>
            </a:r>
            <a:r>
              <a:rPr lang="en-US" baseline="-25000"/>
              <a:t>2</a:t>
            </a:r>
            <a:r>
              <a:rPr lang="en-US"/>
              <a:t>―CH</a:t>
            </a:r>
            <a:r>
              <a:rPr lang="en-US" baseline="-25000"/>
              <a:t>2</a:t>
            </a:r>
            <a:r>
              <a:rPr lang="en-US"/>
              <a:t>―OH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086100" y="4443413"/>
            <a:ext cx="364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HO―CH</a:t>
            </a:r>
            <a:r>
              <a:rPr lang="en-US" baseline="-25000"/>
              <a:t>2</a:t>
            </a:r>
            <a:r>
              <a:rPr lang="en-US"/>
              <a:t>―C―CH</a:t>
            </a:r>
            <a:r>
              <a:rPr lang="en-US" baseline="-25000"/>
              <a:t>2</a:t>
            </a:r>
            <a:r>
              <a:rPr lang="en-US"/>
              <a:t>―OH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340225" y="42783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302125" y="40386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302125" y="4851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340225" y="46720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5400000">
            <a:off x="3227388" y="5775325"/>
            <a:ext cx="631825" cy="708025"/>
            <a:chOff x="2612" y="384"/>
            <a:chExt cx="398" cy="446"/>
          </a:xfrm>
        </p:grpSpPr>
        <p:sp>
          <p:nvSpPr>
            <p:cNvPr id="52261" name="Freeform 17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2" name="Oval 18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 rot="5400000">
            <a:off x="4564063" y="5788025"/>
            <a:ext cx="631825" cy="708025"/>
            <a:chOff x="2612" y="384"/>
            <a:chExt cx="398" cy="446"/>
          </a:xfrm>
        </p:grpSpPr>
        <p:sp>
          <p:nvSpPr>
            <p:cNvPr id="52259" name="Freeform 20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0" name="Oval 21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42" name="Text Box 22"/>
          <p:cNvSpPr txBox="1">
            <a:spLocks noChangeArrowheads="1"/>
          </p:cNvSpPr>
          <p:nvPr/>
        </p:nvSpPr>
        <p:spPr bwMode="auto">
          <a:xfrm>
            <a:off x="3821113" y="5913438"/>
            <a:ext cx="969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―C―</a:t>
            </a:r>
          </a:p>
        </p:txBody>
      </p:sp>
      <p:sp>
        <p:nvSpPr>
          <p:cNvPr id="52243" name="Text Box 23"/>
          <p:cNvSpPr txBox="1">
            <a:spLocks noChangeArrowheads="1"/>
          </p:cNvSpPr>
          <p:nvPr/>
        </p:nvSpPr>
        <p:spPr bwMode="auto">
          <a:xfrm>
            <a:off x="4097338" y="57642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2244" name="Text Box 24"/>
          <p:cNvSpPr txBox="1">
            <a:spLocks noChangeArrowheads="1"/>
          </p:cNvSpPr>
          <p:nvPr/>
        </p:nvSpPr>
        <p:spPr bwMode="auto">
          <a:xfrm>
            <a:off x="4059238" y="55245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52245" name="Text Box 25"/>
          <p:cNvSpPr txBox="1">
            <a:spLocks noChangeArrowheads="1"/>
          </p:cNvSpPr>
          <p:nvPr/>
        </p:nvSpPr>
        <p:spPr bwMode="auto">
          <a:xfrm>
            <a:off x="4059238" y="63373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52246" name="Text Box 26"/>
          <p:cNvSpPr txBox="1">
            <a:spLocks noChangeArrowheads="1"/>
          </p:cNvSpPr>
          <p:nvPr/>
        </p:nvSpPr>
        <p:spPr bwMode="auto">
          <a:xfrm>
            <a:off x="4097338" y="61579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52247" name="Text Box 27"/>
          <p:cNvSpPr txBox="1">
            <a:spLocks noChangeArrowheads="1"/>
          </p:cNvSpPr>
          <p:nvPr/>
        </p:nvSpPr>
        <p:spPr bwMode="auto">
          <a:xfrm>
            <a:off x="2508250" y="59166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HO―</a:t>
            </a:r>
          </a:p>
        </p:txBody>
      </p:sp>
      <p:sp>
        <p:nvSpPr>
          <p:cNvPr id="52248" name="Text Box 28"/>
          <p:cNvSpPr txBox="1">
            <a:spLocks noChangeArrowheads="1"/>
          </p:cNvSpPr>
          <p:nvPr/>
        </p:nvSpPr>
        <p:spPr bwMode="auto">
          <a:xfrm>
            <a:off x="5153025" y="59420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―OH</a:t>
            </a:r>
          </a:p>
        </p:txBody>
      </p:sp>
      <p:sp>
        <p:nvSpPr>
          <p:cNvPr id="52249" name="Text Box 29"/>
          <p:cNvSpPr txBox="1">
            <a:spLocks noChangeArrowheads="1"/>
          </p:cNvSpPr>
          <p:nvPr/>
        </p:nvSpPr>
        <p:spPr bwMode="auto">
          <a:xfrm>
            <a:off x="479425" y="1420813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Ethylene glycol</a:t>
            </a:r>
          </a:p>
        </p:txBody>
      </p:sp>
      <p:sp>
        <p:nvSpPr>
          <p:cNvPr id="52250" name="Text Box 30"/>
          <p:cNvSpPr txBox="1">
            <a:spLocks noChangeArrowheads="1"/>
          </p:cNvSpPr>
          <p:nvPr/>
        </p:nvSpPr>
        <p:spPr bwMode="auto">
          <a:xfrm>
            <a:off x="492125" y="229711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Propylene glycol</a:t>
            </a:r>
          </a:p>
        </p:txBody>
      </p:sp>
      <p:sp>
        <p:nvSpPr>
          <p:cNvPr id="52251" name="Text Box 31"/>
          <p:cNvSpPr txBox="1">
            <a:spLocks noChangeArrowheads="1"/>
          </p:cNvSpPr>
          <p:nvPr/>
        </p:nvSpPr>
        <p:spPr bwMode="auto">
          <a:xfrm>
            <a:off x="492125" y="3402013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Diethylene glycol</a:t>
            </a:r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479425" y="450691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Neopentyl glycol</a:t>
            </a:r>
          </a:p>
        </p:txBody>
      </p:sp>
      <p:sp>
        <p:nvSpPr>
          <p:cNvPr id="52253" name="Text Box 33"/>
          <p:cNvSpPr txBox="1">
            <a:spLocks noChangeArrowheads="1"/>
          </p:cNvSpPr>
          <p:nvPr/>
        </p:nvSpPr>
        <p:spPr bwMode="auto">
          <a:xfrm>
            <a:off x="517525" y="591661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Bisphenol A</a:t>
            </a:r>
          </a:p>
        </p:txBody>
      </p:sp>
      <p:sp>
        <p:nvSpPr>
          <p:cNvPr id="52254" name="Text Box 34"/>
          <p:cNvSpPr txBox="1">
            <a:spLocks noChangeArrowheads="1"/>
          </p:cNvSpPr>
          <p:nvPr/>
        </p:nvSpPr>
        <p:spPr bwMode="auto">
          <a:xfrm>
            <a:off x="6905625" y="13446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 cost</a:t>
            </a:r>
          </a:p>
        </p:txBody>
      </p:sp>
      <p:sp>
        <p:nvSpPr>
          <p:cNvPr id="52255" name="Text Box 35"/>
          <p:cNvSpPr txBox="1">
            <a:spLocks noChangeArrowheads="1"/>
          </p:cNvSpPr>
          <p:nvPr/>
        </p:nvSpPr>
        <p:spPr bwMode="auto">
          <a:xfrm>
            <a:off x="6715125" y="2259013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Styrene compatibility</a:t>
            </a:r>
          </a:p>
        </p:txBody>
      </p:sp>
      <p:sp>
        <p:nvSpPr>
          <p:cNvPr id="52256" name="Text Box 36"/>
          <p:cNvSpPr txBox="1">
            <a:spLocks noChangeArrowheads="1"/>
          </p:cNvSpPr>
          <p:nvPr/>
        </p:nvSpPr>
        <p:spPr bwMode="auto">
          <a:xfrm>
            <a:off x="6727825" y="347821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Flexibility, toughness</a:t>
            </a:r>
          </a:p>
        </p:txBody>
      </p:sp>
      <p:sp>
        <p:nvSpPr>
          <p:cNvPr id="52257" name="Text Box 37"/>
          <p:cNvSpPr txBox="1">
            <a:spLocks noChangeArrowheads="1"/>
          </p:cNvSpPr>
          <p:nvPr/>
        </p:nvSpPr>
        <p:spPr bwMode="auto">
          <a:xfrm>
            <a:off x="6194425" y="4303713"/>
            <a:ext cx="287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Weathering,</a:t>
            </a:r>
          </a:p>
          <a:p>
            <a:r>
              <a:rPr lang="en-US"/>
              <a:t> water/chemical resistance</a:t>
            </a:r>
          </a:p>
        </p:txBody>
      </p:sp>
      <p:sp>
        <p:nvSpPr>
          <p:cNvPr id="52258" name="Text Box 38"/>
          <p:cNvSpPr txBox="1">
            <a:spLocks noChangeArrowheads="1"/>
          </p:cNvSpPr>
          <p:nvPr/>
        </p:nvSpPr>
        <p:spPr bwMode="auto">
          <a:xfrm>
            <a:off x="6245225" y="5686425"/>
            <a:ext cx="2292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Strength, toughness,</a:t>
            </a:r>
          </a:p>
          <a:p>
            <a:r>
              <a:rPr lang="en-US"/>
              <a:t> water/chemical</a:t>
            </a:r>
          </a:p>
          <a:p>
            <a:r>
              <a:rPr lang="en-US"/>
              <a:t> resistance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Polyesters − specific molecules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752475" y="1298575"/>
          <a:ext cx="7726363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ChemSketch" r:id="rId3" imgW="7610760" imgH="1627560" progId="">
                  <p:embed/>
                </p:oleObj>
              </mc:Choice>
              <mc:Fallback>
                <p:oleObj name="ChemSketch" r:id="rId3" imgW="7610760" imgH="16275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298575"/>
                        <a:ext cx="7726363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715963" y="3919538"/>
          <a:ext cx="76263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ChemSketch" r:id="rId5" imgW="7626240" imgH="1027080" progId="">
                  <p:embed/>
                </p:oleObj>
              </mc:Choice>
              <mc:Fallback>
                <p:oleObj name="ChemSketch" r:id="rId5" imgW="7626240" imgH="10270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919538"/>
                        <a:ext cx="7626350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1619250" y="17526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6600825" y="1768475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1084263" y="5899150"/>
            <a:ext cx="7099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Crosslinking occurs at the carbon-carbon double bonds</a:t>
            </a:r>
          </a:p>
          <a:p>
            <a:r>
              <a:rPr lang="en-US" sz="2000"/>
              <a:t>the number of which can be increased during polymerization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92907" y="1715294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888332" y="1713706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745582" y="1713706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82319" y="1713706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420519" y="1713706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917532" y="1713706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71600" y="863600"/>
            <a:ext cx="55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53263" name="TextBox 21"/>
          <p:cNvSpPr txBox="1">
            <a:spLocks noChangeArrowheads="1"/>
          </p:cNvSpPr>
          <p:nvPr/>
        </p:nvSpPr>
        <p:spPr bwMode="auto">
          <a:xfrm>
            <a:off x="3829050" y="838200"/>
            <a:ext cx="55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53264" name="TextBox 22"/>
          <p:cNvSpPr txBox="1">
            <a:spLocks noChangeArrowheads="1"/>
          </p:cNvSpPr>
          <p:nvPr/>
        </p:nvSpPr>
        <p:spPr bwMode="auto">
          <a:xfrm>
            <a:off x="6343650" y="838200"/>
            <a:ext cx="55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Acid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73844" y="4228306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34232" y="4228306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853782" y="4236244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075907" y="4228306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426369" y="4228306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66307" y="4228306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296694" y="4228306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000082" y="4228306"/>
            <a:ext cx="1295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38200" y="5040313"/>
            <a:ext cx="55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18063" y="5029200"/>
            <a:ext cx="55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90800" y="5040313"/>
            <a:ext cx="55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572250" y="5040313"/>
            <a:ext cx="55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53277" name="TextBox 35"/>
          <p:cNvSpPr txBox="1">
            <a:spLocks noChangeArrowheads="1"/>
          </p:cNvSpPr>
          <p:nvPr/>
        </p:nvSpPr>
        <p:spPr bwMode="auto">
          <a:xfrm>
            <a:off x="2563813" y="858838"/>
            <a:ext cx="754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Glycol</a:t>
            </a:r>
          </a:p>
        </p:txBody>
      </p:sp>
      <p:sp>
        <p:nvSpPr>
          <p:cNvPr id="53278" name="TextBox 36"/>
          <p:cNvSpPr txBox="1">
            <a:spLocks noChangeArrowheads="1"/>
          </p:cNvSpPr>
          <p:nvPr/>
        </p:nvSpPr>
        <p:spPr bwMode="auto">
          <a:xfrm>
            <a:off x="5232400" y="846138"/>
            <a:ext cx="754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Glycol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387475" y="5043488"/>
            <a:ext cx="754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Glycol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32250" y="5032375"/>
            <a:ext cx="754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Glycol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60988" y="5043488"/>
            <a:ext cx="754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Glycol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>
            <a:off x="1129408" y="2313814"/>
            <a:ext cx="522287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5138738" y="2322513"/>
            <a:ext cx="142240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1" grpId="0"/>
      <p:bldP spid="2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495"/>
            <a:ext cx="7431981" cy="549650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Rules:</a:t>
            </a:r>
            <a:r>
              <a:rPr lang="en-US" dirty="0" smtClean="0"/>
              <a:t> </a:t>
            </a:r>
            <a:r>
              <a:rPr lang="en-US" i="1" dirty="0" smtClean="0"/>
              <a:t>Unsaturated polyesters </a:t>
            </a:r>
            <a:r>
              <a:rPr lang="en-US" i="1" u="sng" dirty="0" smtClean="0"/>
              <a:t>cure</a:t>
            </a:r>
            <a:r>
              <a:rPr lang="en-US" i="1" dirty="0" smtClean="0"/>
              <a:t> by a chain reaction mechanism that is started by an initiator molecule reacting with a carbon-carbon double bond.</a:t>
            </a: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Crosslinking Reaction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Called </a:t>
            </a:r>
            <a:r>
              <a:rPr lang="en-US" b="1"/>
              <a:t>addition</a:t>
            </a:r>
            <a:r>
              <a:rPr lang="en-US"/>
              <a:t> or </a:t>
            </a:r>
            <a:r>
              <a:rPr lang="en-US" b="1"/>
              <a:t>free radical</a:t>
            </a:r>
            <a:r>
              <a:rPr lang="en-US"/>
              <a:t> crosslinking reaction</a:t>
            </a:r>
          </a:p>
          <a:p>
            <a:pPr eaLnBrk="1" hangingPunct="1">
              <a:defRPr/>
            </a:pPr>
            <a:r>
              <a:rPr lang="en-US"/>
              <a:t>Proceeds as a </a:t>
            </a:r>
            <a:r>
              <a:rPr lang="en-US" b="1"/>
              <a:t>chain reaction</a:t>
            </a:r>
          </a:p>
          <a:p>
            <a:pPr lvl="1" eaLnBrk="1" hangingPunct="1">
              <a:defRPr/>
            </a:pPr>
            <a:r>
              <a:rPr lang="en-US"/>
              <a:t>Once started, it will keep going unless specifically terminated</a:t>
            </a:r>
          </a:p>
          <a:p>
            <a:pPr lvl="1" eaLnBrk="1" hangingPunct="1">
              <a:defRPr/>
            </a:pPr>
            <a:r>
              <a:rPr lang="en-US"/>
              <a:t>Doesn’t need more initiator </a:t>
            </a:r>
          </a:p>
          <a:p>
            <a:pPr lvl="1" eaLnBrk="1" hangingPunct="1">
              <a:defRPr/>
            </a:pPr>
            <a:r>
              <a:rPr lang="en-US"/>
              <a:t>Makes its own reactive sites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Initiators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54" y="1227820"/>
            <a:ext cx="8404225" cy="481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Initiators are sometimes called </a:t>
            </a:r>
            <a:r>
              <a:rPr lang="en-US" b="1" dirty="0"/>
              <a:t>catalysts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most common initiators are </a:t>
            </a:r>
            <a:r>
              <a:rPr lang="en-US" b="1" dirty="0"/>
              <a:t>peroxides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peroxides are effective initiators because they split into </a:t>
            </a:r>
            <a:r>
              <a:rPr lang="en-US" b="1" dirty="0"/>
              <a:t>free radicals</a:t>
            </a:r>
            <a:r>
              <a:rPr lang="en-US" dirty="0" smtClean="0"/>
              <a:t> which </a:t>
            </a:r>
            <a:r>
              <a:rPr lang="en-US" dirty="0"/>
              <a:t>react easily with the double bonds.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Free radicals have </a:t>
            </a:r>
            <a:r>
              <a:rPr lang="en-US" b="1" dirty="0"/>
              <a:t>unshared electrons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3937" y="5232986"/>
            <a:ext cx="21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/>
              <a:t>–</a:t>
            </a:r>
            <a:r>
              <a:rPr lang="en-US" sz="2800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 smtClean="0"/>
              <a:t> + </a:t>
            </a:r>
            <a:r>
              <a:rPr lang="en-US" sz="2800" dirty="0" smtClean="0">
                <a:latin typeface="Times New Roman"/>
                <a:cs typeface="Times New Roman"/>
              </a:rPr>
              <a:t>I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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72097" y="6239060"/>
            <a:ext cx="210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Peroxide Initiator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482400" y="5958675"/>
            <a:ext cx="404079" cy="107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52379" y="6028999"/>
            <a:ext cx="1581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Free</a:t>
            </a:r>
            <a:r>
              <a:rPr lang="en-US" dirty="0" smtClean="0"/>
              <a:t> </a:t>
            </a:r>
            <a:r>
              <a:rPr lang="en-US" sz="2000" dirty="0" smtClean="0"/>
              <a:t>radical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627035" y="5650527"/>
            <a:ext cx="717588" cy="5749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4241848" y="5755314"/>
            <a:ext cx="476715" cy="3093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31049" y="5345680"/>
            <a:ext cx="448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Reaction can be heat or chemical induced</a:t>
            </a:r>
            <a:endParaRPr lang="en-US" sz="1800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  <p:bldP spid="4" grpId="0"/>
      <p:bldP spid="5" grpId="0"/>
      <p:bldP spid="7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Polyesters </a:t>
            </a:r>
            <a:r>
              <a:rPr lang="en-US" sz="4000">
                <a:ea typeface="Arial" charset="0"/>
                <a:cs typeface="Arial" charset="0"/>
              </a:rPr>
              <a:t>− crosslinking (curing)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4859338" y="21431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57150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8458200" y="144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245303" y="2429329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095750" y="225742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7070725" y="20732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7832725" y="17684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617538" y="2911475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1357313" y="2667000"/>
            <a:ext cx="474662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2273300" y="2744788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2962275" y="2795588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3690938" y="2536825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V="1">
            <a:off x="3721100" y="2649538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4519613" y="2405063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V="1">
            <a:off x="5313363" y="2286000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>
            <a:off x="6172200" y="2286000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V="1">
            <a:off x="6937375" y="2438400"/>
            <a:ext cx="225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 flipV="1">
            <a:off x="7467600" y="21336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V="1">
            <a:off x="7524750" y="22479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 flipV="1">
            <a:off x="8245475" y="1828800"/>
            <a:ext cx="266700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8831263" y="1851025"/>
            <a:ext cx="16033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 flipH="1" flipV="1">
            <a:off x="3976688" y="2873375"/>
            <a:ext cx="1684337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 flipV="1">
            <a:off x="5703888" y="2627313"/>
            <a:ext cx="1887537" cy="161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3489448" y="4284907"/>
            <a:ext cx="46564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Carbon-carbon double bond</a:t>
            </a:r>
          </a:p>
          <a:p>
            <a:r>
              <a:rPr lang="en-US" sz="2800" dirty="0"/>
              <a:t>(</a:t>
            </a:r>
            <a:r>
              <a:rPr lang="en-US" sz="2800" dirty="0" smtClean="0"/>
              <a:t>Unsaturated portion)</a:t>
            </a:r>
            <a:endParaRPr lang="en-US" sz="2800" dirty="0"/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742950" y="5522913"/>
            <a:ext cx="770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Polyesters must have unsaturated portions to crosslink</a:t>
            </a: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2889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Polyesters </a:t>
            </a:r>
            <a:r>
              <a:rPr lang="en-US" sz="4000">
                <a:ea typeface="Arial" charset="0"/>
                <a:cs typeface="Arial" charset="0"/>
              </a:rPr>
              <a:t>− crosslinking (curing)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859338" y="21431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57150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8458200" y="144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254375" y="2438400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095750" y="225742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7070725" y="20732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7832725" y="17684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617538" y="2911475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V="1">
            <a:off x="1357313" y="2667000"/>
            <a:ext cx="474662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2273300" y="2744788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2962275" y="2795588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3690938" y="2536825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3721100" y="2649538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V="1">
            <a:off x="4519613" y="2405063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5313363" y="2286000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>
            <a:off x="6172200" y="2286000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V="1">
            <a:off x="6937375" y="2438400"/>
            <a:ext cx="225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 flipV="1">
            <a:off x="7467600" y="21336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 flipV="1">
            <a:off x="7524750" y="22479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 flipV="1">
            <a:off x="8245475" y="1828800"/>
            <a:ext cx="266700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8831263" y="1851025"/>
            <a:ext cx="16033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2071688" y="1420813"/>
            <a:ext cx="304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charset="0"/>
              </a:rPr>
              <a:t>I</a:t>
            </a:r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 rot="1630655">
            <a:off x="2497138" y="1770063"/>
            <a:ext cx="1044575" cy="711200"/>
          </a:xfrm>
          <a:custGeom>
            <a:avLst/>
            <a:gdLst>
              <a:gd name="T0" fmla="*/ 37886687 w 21600"/>
              <a:gd name="T1" fmla="*/ 0 h 21600"/>
              <a:gd name="T2" fmla="*/ 0 w 21600"/>
              <a:gd name="T3" fmla="*/ 11708459 h 21600"/>
              <a:gd name="T4" fmla="*/ 37886687 w 21600"/>
              <a:gd name="T5" fmla="*/ 23416919 h 21600"/>
              <a:gd name="T6" fmla="*/ 50515599 w 21600"/>
              <a:gd name="T7" fmla="*/ 11708459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0" y="1443038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Initiator</a:t>
            </a:r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>
            <a:off x="1277938" y="1668463"/>
            <a:ext cx="75406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2287588" y="1549400"/>
            <a:ext cx="33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29864" y="3952958"/>
            <a:ext cx="1522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Initiation</a:t>
            </a:r>
            <a:endParaRPr lang="en-US" sz="2800" dirty="0"/>
          </a:p>
        </p:txBody>
      </p:sp>
      <p:sp>
        <p:nvSpPr>
          <p:cNvPr id="3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97" y="274638"/>
            <a:ext cx="8932333" cy="1143000"/>
          </a:xfrm>
        </p:spPr>
        <p:txBody>
          <a:bodyPr/>
          <a:lstStyle/>
          <a:p>
            <a:pPr eaLnBrk="1" hangingPunct="1"/>
            <a:r>
              <a:rPr lang="en-US" dirty="0"/>
              <a:t>Thermal</a:t>
            </a:r>
            <a:r>
              <a:rPr lang="en-US" dirty="0" smtClean="0"/>
              <a:t> Effects During Reactions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57867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Arial" charset="0"/>
                <a:cs typeface="Arial" charset="0"/>
              </a:rPr>
              <a:t>Molecular </a:t>
            </a:r>
            <a:r>
              <a:rPr lang="en-US" sz="2800" b="1" dirty="0" smtClean="0">
                <a:ea typeface="Arial" charset="0"/>
                <a:cs typeface="Arial" charset="0"/>
              </a:rPr>
              <a:t>collisions</a:t>
            </a:r>
            <a:r>
              <a:rPr lang="en-US" sz="2800" dirty="0" smtClean="0">
                <a:ea typeface="Arial" charset="0"/>
                <a:cs typeface="Arial" charset="0"/>
              </a:rPr>
              <a:t> are required for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Arial" charset="0"/>
                <a:cs typeface="Arial" charset="0"/>
              </a:rPr>
              <a:t>Heat increases molecular movement and collisions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b="1" dirty="0"/>
              <a:t>rate</a:t>
            </a:r>
            <a:r>
              <a:rPr lang="en-US" sz="2800" dirty="0"/>
              <a:t> (speed) of chemical reactions increases as the temperature is increased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Arrhenius equation: exponential relationship between rate and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Rate roughly doubles for each 10</a:t>
            </a:r>
            <a:r>
              <a:rPr lang="en-US" sz="2400" dirty="0">
                <a:ea typeface="Arial" charset="0"/>
                <a:cs typeface="Arial" charset="0"/>
              </a:rPr>
              <a:t>°C </a:t>
            </a:r>
            <a:r>
              <a:rPr lang="en-US" sz="2400" dirty="0" smtClean="0">
                <a:ea typeface="Arial" charset="0"/>
                <a:cs typeface="Arial" charset="0"/>
              </a:rPr>
              <a:t>rise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Arial" charset="0"/>
                <a:cs typeface="Arial" charset="0"/>
              </a:rPr>
              <a:t>Some reactions create heat (</a:t>
            </a:r>
            <a:r>
              <a:rPr lang="en-US" sz="2800" dirty="0" err="1" smtClean="0">
                <a:ea typeface="Arial" charset="0"/>
                <a:cs typeface="Arial" charset="0"/>
              </a:rPr>
              <a:t>exotherm</a:t>
            </a:r>
            <a:r>
              <a:rPr lang="en-US" sz="2800" dirty="0" smtClean="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Polyesters </a:t>
            </a:r>
            <a:r>
              <a:rPr lang="en-US" sz="4000">
                <a:ea typeface="Arial" charset="0"/>
                <a:cs typeface="Arial" charset="0"/>
              </a:rPr>
              <a:t>− crosslinking (curing)</a:t>
            </a:r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4859338" y="21431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57150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8458200" y="144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254375" y="2438400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4095750" y="225742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7070725" y="20732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832725" y="17684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617538" y="2911475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1357313" y="2667000"/>
            <a:ext cx="474662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273300" y="2744788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2962275" y="2795588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3690938" y="2536825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4519613" y="2405063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V="1">
            <a:off x="5313363" y="2286000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6172200" y="2286000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V="1">
            <a:off x="6937375" y="2438400"/>
            <a:ext cx="225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V="1">
            <a:off x="7467600" y="21336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V="1">
            <a:off x="7524750" y="22479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V="1">
            <a:off x="8245475" y="1828800"/>
            <a:ext cx="266700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8831263" y="1851025"/>
            <a:ext cx="16033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2941638" y="1566863"/>
            <a:ext cx="304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 New Roman" charset="0"/>
              </a:rPr>
              <a:t>I</a:t>
            </a:r>
          </a:p>
        </p:txBody>
      </p:sp>
      <p:sp>
        <p:nvSpPr>
          <p:cNvPr id="63516" name="Freeform 28"/>
          <p:cNvSpPr>
            <a:spLocks/>
          </p:cNvSpPr>
          <p:nvPr/>
        </p:nvSpPr>
        <p:spPr bwMode="auto">
          <a:xfrm>
            <a:off x="3395663" y="2254250"/>
            <a:ext cx="523875" cy="227013"/>
          </a:xfrm>
          <a:custGeom>
            <a:avLst/>
            <a:gdLst>
              <a:gd name="T0" fmla="*/ 523875 w 330"/>
              <a:gd name="T1" fmla="*/ 227013 h 143"/>
              <a:gd name="T2" fmla="*/ 349250 w 330"/>
              <a:gd name="T3" fmla="*/ 23813 h 143"/>
              <a:gd name="T4" fmla="*/ 0 w 330"/>
              <a:gd name="T5" fmla="*/ 82550 h 143"/>
              <a:gd name="T6" fmla="*/ 0 60000 65536"/>
              <a:gd name="T7" fmla="*/ 0 60000 65536"/>
              <a:gd name="T8" fmla="*/ 0 60000 65536"/>
              <a:gd name="T9" fmla="*/ 0 w 330"/>
              <a:gd name="T10" fmla="*/ 0 h 143"/>
              <a:gd name="T11" fmla="*/ 330 w 330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" h="143">
                <a:moveTo>
                  <a:pt x="330" y="143"/>
                </a:moveTo>
                <a:cubicBezTo>
                  <a:pt x="302" y="86"/>
                  <a:pt x="275" y="30"/>
                  <a:pt x="220" y="15"/>
                </a:cubicBezTo>
                <a:cubicBezTo>
                  <a:pt x="165" y="0"/>
                  <a:pt x="37" y="46"/>
                  <a:pt x="0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17" name="Freeform 29"/>
          <p:cNvSpPr>
            <a:spLocks/>
          </p:cNvSpPr>
          <p:nvPr/>
        </p:nvSpPr>
        <p:spPr bwMode="auto">
          <a:xfrm>
            <a:off x="3716338" y="2540000"/>
            <a:ext cx="681037" cy="423863"/>
          </a:xfrm>
          <a:custGeom>
            <a:avLst/>
            <a:gdLst>
              <a:gd name="T0" fmla="*/ 0 w 429"/>
              <a:gd name="T1" fmla="*/ 0 h 267"/>
              <a:gd name="T2" fmla="*/ 333375 w 429"/>
              <a:gd name="T3" fmla="*/ 363538 h 267"/>
              <a:gd name="T4" fmla="*/ 681037 w 429"/>
              <a:gd name="T5" fmla="*/ 363538 h 267"/>
              <a:gd name="T6" fmla="*/ 0 60000 65536"/>
              <a:gd name="T7" fmla="*/ 0 60000 65536"/>
              <a:gd name="T8" fmla="*/ 0 60000 65536"/>
              <a:gd name="T9" fmla="*/ 0 w 429"/>
              <a:gd name="T10" fmla="*/ 0 h 267"/>
              <a:gd name="T11" fmla="*/ 429 w 429"/>
              <a:gd name="T12" fmla="*/ 267 h 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" h="267">
                <a:moveTo>
                  <a:pt x="0" y="0"/>
                </a:moveTo>
                <a:cubicBezTo>
                  <a:pt x="69" y="95"/>
                  <a:pt x="139" y="191"/>
                  <a:pt x="210" y="229"/>
                </a:cubicBezTo>
                <a:cubicBezTo>
                  <a:pt x="281" y="267"/>
                  <a:pt x="394" y="232"/>
                  <a:pt x="429" y="2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3767138" y="2247900"/>
            <a:ext cx="4325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Arial" charset="0"/>
                <a:cs typeface="Arial" charset="0"/>
              </a:rPr>
              <a:t>●</a:t>
            </a: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3549650" y="2289175"/>
            <a:ext cx="4325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●</a:t>
            </a: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3100388" y="1970088"/>
            <a:ext cx="4325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Arial" charset="0"/>
                <a:cs typeface="Arial" charset="0"/>
              </a:rPr>
              <a:t>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6007" y="4258501"/>
            <a:ext cx="7430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Reacting with the carbon-carbon double bond</a:t>
            </a:r>
            <a:endParaRPr lang="en-US" sz="2800" dirty="0"/>
          </a:p>
        </p:txBody>
      </p:sp>
      <p:sp>
        <p:nvSpPr>
          <p:cNvPr id="3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Polyesters </a:t>
            </a:r>
            <a:r>
              <a:rPr lang="en-US" sz="4000">
                <a:ea typeface="Arial" charset="0"/>
                <a:cs typeface="Arial" charset="0"/>
              </a:rPr>
              <a:t>− crosslinking (curing)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859338" y="21431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57150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8458200" y="144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254375" y="2438400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095750" y="225742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7070725" y="20732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7832725" y="17684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617538" y="2911475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V="1">
            <a:off x="1357313" y="2667000"/>
            <a:ext cx="474662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2273300" y="2744788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2962275" y="2795588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3690938" y="2536825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V="1">
            <a:off x="4519613" y="2405063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5313363" y="2286000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6172200" y="2286000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6937375" y="2438400"/>
            <a:ext cx="225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7467600" y="21336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V="1">
            <a:off x="7524750" y="22479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V="1">
            <a:off x="8245475" y="1828800"/>
            <a:ext cx="266700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8831263" y="1851025"/>
            <a:ext cx="16033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 flipH="1" flipV="1">
            <a:off x="3239394" y="2113414"/>
            <a:ext cx="160337" cy="363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100388" y="1755775"/>
            <a:ext cx="304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 New Roman" charset="0"/>
              </a:rPr>
              <a:t>I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262438" y="2667000"/>
            <a:ext cx="4325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Arial" charset="0"/>
                <a:cs typeface="Arial" charset="0"/>
              </a:rPr>
              <a:t>●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3740150" y="1487488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Bond (2 electrons)</a:t>
            </a:r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 flipH="1">
            <a:off x="3425825" y="1871663"/>
            <a:ext cx="609600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205413" y="3113088"/>
            <a:ext cx="3795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Unshared electron or </a:t>
            </a:r>
          </a:p>
          <a:p>
            <a:r>
              <a:rPr lang="en-US" sz="2400"/>
              <a:t>free radical (reacts readily)</a:t>
            </a:r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 flipH="1" flipV="1">
            <a:off x="4543425" y="3005138"/>
            <a:ext cx="725488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34" name="TextBox 33"/>
          <p:cNvSpPr txBox="1"/>
          <p:nvPr/>
        </p:nvSpPr>
        <p:spPr>
          <a:xfrm>
            <a:off x="486086" y="4338905"/>
            <a:ext cx="80091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of a bond and a new free radical</a:t>
            </a:r>
            <a:endParaRPr lang="en-US" dirty="0"/>
          </a:p>
        </p:txBody>
      </p:sp>
      <p:sp>
        <p:nvSpPr>
          <p:cNvPr id="3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41</a:t>
            </a:fld>
            <a:endParaRPr lang="en-US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20142" y="4904847"/>
            <a:ext cx="8686800" cy="180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To react and form a crosslink, the free radical on the polymer needs to encounter (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collide with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 a double bond on another polymer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polymers are long and entangled (highly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viscous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), thus they don’t move very quickly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chances of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lining up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just right are not good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Polyesters </a:t>
            </a:r>
            <a:r>
              <a:rPr lang="en-US" sz="4000">
                <a:ea typeface="Arial" charset="0"/>
                <a:cs typeface="Arial" charset="0"/>
              </a:rPr>
              <a:t>− </a:t>
            </a:r>
            <a:br>
              <a:rPr lang="en-US" sz="4000">
                <a:ea typeface="Arial" charset="0"/>
                <a:cs typeface="Arial" charset="0"/>
              </a:rPr>
            </a:br>
            <a:r>
              <a:rPr lang="en-US" sz="4000">
                <a:ea typeface="Arial" charset="0"/>
                <a:cs typeface="Arial" charset="0"/>
              </a:rPr>
              <a:t>S</a:t>
            </a:r>
            <a:r>
              <a:rPr lang="en-US" sz="4000"/>
              <a:t>olution to the problem</a:t>
            </a:r>
            <a:endParaRPr lang="en-US" sz="4000">
              <a:ea typeface="Arial" charset="0"/>
              <a:cs typeface="Arial" charset="0"/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sz="2800" dirty="0"/>
              <a:t>Dissolve (</a:t>
            </a:r>
            <a:r>
              <a:rPr lang="en-US" sz="2800" b="1" dirty="0"/>
              <a:t>dilute</a:t>
            </a:r>
            <a:r>
              <a:rPr lang="en-US" sz="2800" dirty="0"/>
              <a:t>) the polymer</a:t>
            </a:r>
            <a:r>
              <a:rPr lang="en-US" sz="2800" dirty="0" smtClean="0"/>
              <a:t> in </a:t>
            </a:r>
            <a:r>
              <a:rPr lang="en-US" sz="2800" dirty="0"/>
              <a:t>a </a:t>
            </a:r>
            <a:r>
              <a:rPr lang="en-US" sz="2800" dirty="0" smtClean="0"/>
              <a:t>solvent</a:t>
            </a:r>
          </a:p>
          <a:p>
            <a:pPr lvl="1" eaLnBrk="1" hangingPunct="1"/>
            <a:r>
              <a:rPr lang="en-US" sz="2400" dirty="0"/>
              <a:t>Ideally, the solvent will </a:t>
            </a:r>
            <a:r>
              <a:rPr lang="en-US" sz="2400" b="1" dirty="0"/>
              <a:t>react</a:t>
            </a:r>
            <a:r>
              <a:rPr lang="en-US" sz="2400" dirty="0"/>
              <a:t> </a:t>
            </a:r>
            <a:r>
              <a:rPr lang="en-US" sz="2400" dirty="0" smtClean="0"/>
              <a:t>during </a:t>
            </a:r>
            <a:r>
              <a:rPr lang="en-US" sz="2400" dirty="0" err="1" smtClean="0"/>
              <a:t>crosslinking</a:t>
            </a:r>
            <a:endParaRPr lang="en-US" sz="2400" dirty="0" smtClean="0"/>
          </a:p>
          <a:p>
            <a:pPr lvl="2" eaLnBrk="1" hangingPunct="1"/>
            <a:r>
              <a:rPr lang="en-US" sz="2000" dirty="0"/>
              <a:t>These types of solvents are called “</a:t>
            </a:r>
            <a:r>
              <a:rPr lang="en-US" sz="2000" b="1" dirty="0"/>
              <a:t>reactive solvents</a:t>
            </a:r>
            <a:r>
              <a:rPr lang="en-US" sz="2000" dirty="0"/>
              <a:t>” or “</a:t>
            </a:r>
            <a:r>
              <a:rPr lang="en-US" sz="2000" b="1" dirty="0"/>
              <a:t>reactive diluents</a:t>
            </a:r>
            <a:r>
              <a:rPr lang="en-US" sz="2000" dirty="0"/>
              <a:t>” or “</a:t>
            </a:r>
            <a:r>
              <a:rPr lang="en-US" sz="2000" b="1" dirty="0"/>
              <a:t>co-reactants</a:t>
            </a:r>
            <a:r>
              <a:rPr lang="en-US" sz="2000" dirty="0"/>
              <a:t>”</a:t>
            </a:r>
            <a:endParaRPr lang="en-US" sz="2000" dirty="0" smtClean="0"/>
          </a:p>
          <a:p>
            <a:pPr eaLnBrk="1" hangingPunct="1"/>
            <a:r>
              <a:rPr lang="en-US" sz="2800" dirty="0" smtClean="0"/>
              <a:t>Styrene is the most common </a:t>
            </a:r>
            <a:r>
              <a:rPr lang="en-US" sz="2800" dirty="0" err="1" smtClean="0"/>
              <a:t>diluent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Added benefit: </a:t>
            </a:r>
            <a:r>
              <a:rPr lang="en-US" sz="2400" dirty="0" smtClean="0"/>
              <a:t>The </a:t>
            </a:r>
            <a:r>
              <a:rPr lang="en-US" sz="2400" dirty="0"/>
              <a:t>solvent will also reduce the viscosity so that the polymer will </a:t>
            </a:r>
            <a:r>
              <a:rPr lang="en-US" sz="2400" b="1" dirty="0"/>
              <a:t>wet the fibers</a:t>
            </a:r>
            <a:r>
              <a:rPr lang="en-US" sz="2400" dirty="0"/>
              <a:t> more </a:t>
            </a:r>
            <a:r>
              <a:rPr lang="en-US" sz="2400" dirty="0" smtClean="0"/>
              <a:t>easily if used in a composite</a:t>
            </a:r>
            <a:endParaRPr lang="en-US" sz="24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42</a:t>
            </a:fld>
            <a:endParaRPr lang="en-US" dirty="0"/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2209800" y="3691281"/>
          <a:ext cx="1802871" cy="115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9" name="ChemSketch" r:id="rId3" imgW="1082160" imgH="691920" progId="">
                  <p:embed/>
                </p:oleObj>
              </mc:Choice>
              <mc:Fallback>
                <p:oleObj name="ChemSketch" r:id="rId3" imgW="1082160" imgH="691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91281"/>
                        <a:ext cx="1802871" cy="115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24326" y="4036482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or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249332" y="3835401"/>
            <a:ext cx="1193801" cy="812800"/>
            <a:chOff x="5240867" y="3471334"/>
            <a:chExt cx="1320799" cy="880533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5795433" y="3551767"/>
              <a:ext cx="355600" cy="1947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62133" y="3471334"/>
              <a:ext cx="499533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180667" y="3581400"/>
              <a:ext cx="330200" cy="846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5240867" y="3640667"/>
              <a:ext cx="635000" cy="711200"/>
            </a:xfrm>
            <a:custGeom>
              <a:avLst/>
              <a:gdLst>
                <a:gd name="connsiteX0" fmla="*/ 635000 w 635000"/>
                <a:gd name="connsiteY0" fmla="*/ 186266 h 711200"/>
                <a:gd name="connsiteX1" fmla="*/ 626533 w 635000"/>
                <a:gd name="connsiteY1" fmla="*/ 550333 h 711200"/>
                <a:gd name="connsiteX2" fmla="*/ 313267 w 635000"/>
                <a:gd name="connsiteY2" fmla="*/ 711200 h 711200"/>
                <a:gd name="connsiteX3" fmla="*/ 0 w 635000"/>
                <a:gd name="connsiteY3" fmla="*/ 516466 h 711200"/>
                <a:gd name="connsiteX4" fmla="*/ 0 w 635000"/>
                <a:gd name="connsiteY4" fmla="*/ 177800 h 711200"/>
                <a:gd name="connsiteX5" fmla="*/ 304800 w 635000"/>
                <a:gd name="connsiteY5" fmla="*/ 0 h 711200"/>
                <a:gd name="connsiteX6" fmla="*/ 635000 w 635000"/>
                <a:gd name="connsiteY6" fmla="*/ 186266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000" h="711200">
                  <a:moveTo>
                    <a:pt x="635000" y="186266"/>
                  </a:moveTo>
                  <a:lnTo>
                    <a:pt x="626533" y="550333"/>
                  </a:lnTo>
                  <a:lnTo>
                    <a:pt x="313267" y="711200"/>
                  </a:lnTo>
                  <a:lnTo>
                    <a:pt x="0" y="516466"/>
                  </a:lnTo>
                  <a:lnTo>
                    <a:pt x="0" y="177800"/>
                  </a:lnTo>
                  <a:lnTo>
                    <a:pt x="304800" y="0"/>
                  </a:lnTo>
                  <a:lnTo>
                    <a:pt x="635000" y="186266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01731" y="3826932"/>
              <a:ext cx="321733" cy="338667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85" y="202067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Polyesters − crosslinking (curing)</a:t>
            </a: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4859338" y="21431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57150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8458200" y="144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254375" y="2438400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095750" y="225742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070725" y="20732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7832725" y="176847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H="1">
            <a:off x="617538" y="2911475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V="1">
            <a:off x="1357313" y="2667000"/>
            <a:ext cx="474662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273300" y="2744788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V="1">
            <a:off x="2962275" y="2795588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V="1">
            <a:off x="3690938" y="2536825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4519613" y="2405063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5313363" y="2286000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6172200" y="2286000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V="1">
            <a:off x="6937375" y="2438400"/>
            <a:ext cx="225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V="1">
            <a:off x="7467600" y="21336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 flipV="1">
            <a:off x="7524750" y="22479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V="1">
            <a:off x="8245475" y="1828800"/>
            <a:ext cx="266700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8831263" y="1851025"/>
            <a:ext cx="16033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H="1" flipV="1">
            <a:off x="3265488" y="2235200"/>
            <a:ext cx="160337" cy="363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100388" y="1755775"/>
            <a:ext cx="304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 New Roman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4276725" y="2636838"/>
            <a:ext cx="4325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Arial" charset="0"/>
                <a:cs typeface="Arial" charset="0"/>
              </a:rPr>
              <a:t>●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740150" y="1487488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Bond (2 electrons)</a:t>
            </a:r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 flipH="1">
            <a:off x="3425825" y="1871663"/>
            <a:ext cx="609600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741988" y="3273425"/>
            <a:ext cx="2541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Styrene molecule</a:t>
            </a:r>
          </a:p>
          <a:p>
            <a:r>
              <a:rPr lang="en-US" sz="2400">
                <a:ea typeface="Arial" charset="0"/>
                <a:cs typeface="Arial" charset="0"/>
              </a:rPr>
              <a:t> is attacked at</a:t>
            </a:r>
          </a:p>
          <a:p>
            <a:r>
              <a:rPr lang="en-US" sz="2400">
                <a:ea typeface="Arial" charset="0"/>
                <a:cs typeface="Arial" charset="0"/>
              </a:rPr>
              <a:t> double bond site</a:t>
            </a:r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>
            <a:off x="4498975" y="2946400"/>
            <a:ext cx="131763" cy="66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2" name="AutoShape 34"/>
          <p:cNvSpPr>
            <a:spLocks noChangeAspect="1" noChangeArrowheads="1" noTextEdit="1"/>
          </p:cNvSpPr>
          <p:nvPr/>
        </p:nvSpPr>
        <p:spPr bwMode="auto">
          <a:xfrm>
            <a:off x="2282825" y="3516313"/>
            <a:ext cx="28305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3478213" y="3859213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1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3478213" y="4521200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1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2913063" y="3524250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1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8646" name="Rectangle 38"/>
          <p:cNvSpPr>
            <a:spLocks noChangeArrowheads="1"/>
          </p:cNvSpPr>
          <p:nvPr/>
        </p:nvSpPr>
        <p:spPr bwMode="auto">
          <a:xfrm>
            <a:off x="2913063" y="4848225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1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2338388" y="3859213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1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2338388" y="4521200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1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4021138" y="3516313"/>
            <a:ext cx="2841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1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4778375" y="3516313"/>
            <a:ext cx="284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1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>
              <a:ea typeface="Arial" charset="0"/>
              <a:cs typeface="Arial" charset="0"/>
            </a:endParaRPr>
          </a:p>
        </p:txBody>
      </p:sp>
      <p:sp>
        <p:nvSpPr>
          <p:cNvPr id="68651" name="Line 43"/>
          <p:cNvSpPr>
            <a:spLocks noChangeShapeType="1"/>
          </p:cNvSpPr>
          <p:nvPr/>
        </p:nvSpPr>
        <p:spPr bwMode="auto">
          <a:xfrm>
            <a:off x="3622675" y="4305300"/>
            <a:ext cx="1588" cy="2397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2" name="Line 44"/>
          <p:cNvSpPr>
            <a:spLocks noChangeShapeType="1"/>
          </p:cNvSpPr>
          <p:nvPr/>
        </p:nvSpPr>
        <p:spPr bwMode="auto">
          <a:xfrm flipH="1" flipV="1">
            <a:off x="3240088" y="3867150"/>
            <a:ext cx="198437" cy="1111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3" name="Line 45"/>
          <p:cNvSpPr>
            <a:spLocks noChangeShapeType="1"/>
          </p:cNvSpPr>
          <p:nvPr/>
        </p:nvSpPr>
        <p:spPr bwMode="auto">
          <a:xfrm flipH="1" flipV="1">
            <a:off x="3151188" y="3970338"/>
            <a:ext cx="287337" cy="16827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 flipH="1">
            <a:off x="3240088" y="4864100"/>
            <a:ext cx="198437" cy="1111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 flipH="1">
            <a:off x="3143250" y="4703763"/>
            <a:ext cx="295275" cy="16827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 flipH="1">
            <a:off x="2665413" y="3867150"/>
            <a:ext cx="207962" cy="11906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7" name="Line 49"/>
          <p:cNvSpPr>
            <a:spLocks noChangeShapeType="1"/>
          </p:cNvSpPr>
          <p:nvPr/>
        </p:nvSpPr>
        <p:spPr bwMode="auto">
          <a:xfrm flipH="1" flipV="1">
            <a:off x="2665413" y="4856163"/>
            <a:ext cx="207962" cy="1190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>
            <a:off x="2482850" y="4305300"/>
            <a:ext cx="1588" cy="2397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2617788" y="4305300"/>
            <a:ext cx="1587" cy="2397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 flipH="1">
            <a:off x="3805238" y="3867150"/>
            <a:ext cx="176212" cy="1111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 flipH="1">
            <a:off x="4348163" y="3690938"/>
            <a:ext cx="390525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 flipH="1">
            <a:off x="4348163" y="3811588"/>
            <a:ext cx="390525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Polyesters − crosslinking (curing)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1828800" y="243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859338" y="21431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57150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6477000" y="2286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8458200" y="144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254375" y="2438400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095750" y="2257425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7070725" y="2073275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7832725" y="1768475"/>
            <a:ext cx="52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C</a:t>
            </a: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617538" y="2911475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V="1">
            <a:off x="1357313" y="2667000"/>
            <a:ext cx="474662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2273300" y="2744788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2962275" y="2795588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3690938" y="2536825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V="1">
            <a:off x="4519613" y="2405063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5313363" y="2286000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6172200" y="2286000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6937375" y="2438400"/>
            <a:ext cx="225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7467600" y="21336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V="1">
            <a:off x="7524750" y="22479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V="1">
            <a:off x="8245475" y="1828800"/>
            <a:ext cx="266700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8831263" y="1851025"/>
            <a:ext cx="16033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 flipH="1" flipV="1">
            <a:off x="3265488" y="2235200"/>
            <a:ext cx="160337" cy="363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100388" y="1755775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I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3740150" y="1487488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Bond (2 electrons)</a:t>
            </a:r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 flipH="1">
            <a:off x="3425825" y="1871663"/>
            <a:ext cx="609600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5205413" y="3113088"/>
            <a:ext cx="3557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Formation of a new bond</a:t>
            </a:r>
          </a:p>
          <a:p>
            <a:r>
              <a:rPr lang="en-US" sz="2400"/>
              <a:t> and a new free radical</a:t>
            </a:r>
          </a:p>
        </p:txBody>
      </p:sp>
      <p:sp>
        <p:nvSpPr>
          <p:cNvPr id="64544" name="AutoShape 32"/>
          <p:cNvSpPr>
            <a:spLocks noChangeAspect="1" noChangeArrowheads="1" noTextEdit="1"/>
          </p:cNvSpPr>
          <p:nvPr/>
        </p:nvSpPr>
        <p:spPr bwMode="auto">
          <a:xfrm>
            <a:off x="2238375" y="3516313"/>
            <a:ext cx="28749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3452813" y="3863975"/>
            <a:ext cx="3032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3452813" y="4537075"/>
            <a:ext cx="3032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2878138" y="3524250"/>
            <a:ext cx="3032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2878138" y="4868863"/>
            <a:ext cx="3032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2295525" y="3863975"/>
            <a:ext cx="3032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295525" y="4537075"/>
            <a:ext cx="3032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4003675" y="3516313"/>
            <a:ext cx="3032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4773613" y="3516313"/>
            <a:ext cx="3032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>
            <a:off x="3598863" y="4318000"/>
            <a:ext cx="1587" cy="242888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 flipH="1" flipV="1">
            <a:off x="3209925" y="3871913"/>
            <a:ext cx="203200" cy="114300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H="1" flipV="1">
            <a:off x="3121025" y="3978275"/>
            <a:ext cx="292100" cy="169863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 flipH="1">
            <a:off x="3209925" y="4884738"/>
            <a:ext cx="203200" cy="114300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 flipH="1">
            <a:off x="3113088" y="4722813"/>
            <a:ext cx="300037" cy="169862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 flipH="1">
            <a:off x="2627313" y="3871913"/>
            <a:ext cx="211137" cy="122237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 flipH="1" flipV="1">
            <a:off x="2627313" y="4876800"/>
            <a:ext cx="211137" cy="122238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0" name="Line 48"/>
          <p:cNvSpPr>
            <a:spLocks noChangeShapeType="1"/>
          </p:cNvSpPr>
          <p:nvPr/>
        </p:nvSpPr>
        <p:spPr bwMode="auto">
          <a:xfrm>
            <a:off x="2441575" y="4318000"/>
            <a:ext cx="1588" cy="242888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>
            <a:off x="2578100" y="4318000"/>
            <a:ext cx="1588" cy="242888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2" name="Line 50"/>
          <p:cNvSpPr>
            <a:spLocks noChangeShapeType="1"/>
          </p:cNvSpPr>
          <p:nvPr/>
        </p:nvSpPr>
        <p:spPr bwMode="auto">
          <a:xfrm flipH="1">
            <a:off x="3784600" y="3871913"/>
            <a:ext cx="179388" cy="114300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3" name="Line 51"/>
          <p:cNvSpPr>
            <a:spLocks noChangeShapeType="1"/>
          </p:cNvSpPr>
          <p:nvPr/>
        </p:nvSpPr>
        <p:spPr bwMode="auto">
          <a:xfrm flipH="1">
            <a:off x="4335463" y="3816350"/>
            <a:ext cx="396875" cy="1588"/>
          </a:xfrm>
          <a:prstGeom prst="line">
            <a:avLst/>
          </a:prstGeom>
          <a:noFill/>
          <a:ln w="23813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4" name="Rectangle 52"/>
          <p:cNvSpPr>
            <a:spLocks noChangeArrowheads="1"/>
          </p:cNvSpPr>
          <p:nvPr/>
        </p:nvSpPr>
        <p:spPr bwMode="auto">
          <a:xfrm>
            <a:off x="4757738" y="3902075"/>
            <a:ext cx="433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●</a:t>
            </a:r>
          </a:p>
        </p:txBody>
      </p:sp>
      <p:sp>
        <p:nvSpPr>
          <p:cNvPr id="64565" name="Line 53"/>
          <p:cNvSpPr>
            <a:spLocks noChangeShapeType="1"/>
          </p:cNvSpPr>
          <p:nvPr/>
        </p:nvSpPr>
        <p:spPr bwMode="auto">
          <a:xfrm flipH="1">
            <a:off x="4208463" y="2801938"/>
            <a:ext cx="146050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87388" y="5781675"/>
            <a:ext cx="7985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Can link to another unsaturation site </a:t>
            </a:r>
          </a:p>
          <a:p>
            <a:r>
              <a:rPr lang="en-US" sz="2400"/>
              <a:t>(usually on another styrene molecule or another polymer)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4083051" y="4827587"/>
            <a:ext cx="1149350" cy="466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96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Polyester − forming the crosslink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066800" y="237331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1981200" y="222091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2667000" y="252571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011738" y="1925638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867400" y="183991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6629400" y="206851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8610600" y="123031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406775" y="2220913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248150" y="2039938"/>
            <a:ext cx="52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C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7223125" y="1855788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7985125" y="1550988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769938" y="2693988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V="1">
            <a:off x="1509713" y="2449513"/>
            <a:ext cx="474662" cy="77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2425700" y="2527300"/>
            <a:ext cx="257175" cy="13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V="1">
            <a:off x="3114675" y="2578100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3843338" y="2319338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 flipV="1">
            <a:off x="4672013" y="2187575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 flipV="1">
            <a:off x="5465763" y="2068513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6324600" y="2068513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7089775" y="2220913"/>
            <a:ext cx="225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 flipV="1">
            <a:off x="7620000" y="1916113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V="1">
            <a:off x="7677150" y="2030413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 flipV="1">
            <a:off x="8397875" y="1611313"/>
            <a:ext cx="266700" cy="17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8983663" y="1633538"/>
            <a:ext cx="160337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H="1" flipV="1">
            <a:off x="3417888" y="2017713"/>
            <a:ext cx="160337" cy="36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3252788" y="1538288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charset="0"/>
              </a:rPr>
              <a:t>I</a:t>
            </a:r>
          </a:p>
        </p:txBody>
      </p:sp>
      <p:sp>
        <p:nvSpPr>
          <p:cNvPr id="65565" name="Text Box 30"/>
          <p:cNvSpPr txBox="1">
            <a:spLocks noChangeArrowheads="1"/>
          </p:cNvSpPr>
          <p:nvPr/>
        </p:nvSpPr>
        <p:spPr bwMode="auto">
          <a:xfrm>
            <a:off x="3717925" y="3228975"/>
            <a:ext cx="147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Styrene</a:t>
            </a:r>
          </a:p>
        </p:txBody>
      </p:sp>
      <p:sp>
        <p:nvSpPr>
          <p:cNvPr id="65566" name="Oval 31"/>
          <p:cNvSpPr>
            <a:spLocks noChangeArrowheads="1"/>
          </p:cNvSpPr>
          <p:nvPr/>
        </p:nvSpPr>
        <p:spPr bwMode="auto">
          <a:xfrm>
            <a:off x="1008063" y="475297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7" name="Oval 32"/>
          <p:cNvSpPr>
            <a:spLocks noChangeArrowheads="1"/>
          </p:cNvSpPr>
          <p:nvPr/>
        </p:nvSpPr>
        <p:spPr bwMode="auto">
          <a:xfrm>
            <a:off x="1922463" y="460057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8" name="Oval 33"/>
          <p:cNvSpPr>
            <a:spLocks noChangeArrowheads="1"/>
          </p:cNvSpPr>
          <p:nvPr/>
        </p:nvSpPr>
        <p:spPr bwMode="auto">
          <a:xfrm>
            <a:off x="2608263" y="490537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9" name="Oval 34"/>
          <p:cNvSpPr>
            <a:spLocks noChangeArrowheads="1"/>
          </p:cNvSpPr>
          <p:nvPr/>
        </p:nvSpPr>
        <p:spPr bwMode="auto">
          <a:xfrm>
            <a:off x="4953000" y="43053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0" name="Oval 35"/>
          <p:cNvSpPr>
            <a:spLocks noChangeArrowheads="1"/>
          </p:cNvSpPr>
          <p:nvPr/>
        </p:nvSpPr>
        <p:spPr bwMode="auto">
          <a:xfrm>
            <a:off x="5808663" y="421957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1" name="Oval 36"/>
          <p:cNvSpPr>
            <a:spLocks noChangeArrowheads="1"/>
          </p:cNvSpPr>
          <p:nvPr/>
        </p:nvSpPr>
        <p:spPr bwMode="auto">
          <a:xfrm>
            <a:off x="6570663" y="444817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2" name="Oval 37"/>
          <p:cNvSpPr>
            <a:spLocks noChangeArrowheads="1"/>
          </p:cNvSpPr>
          <p:nvPr/>
        </p:nvSpPr>
        <p:spPr bwMode="auto">
          <a:xfrm>
            <a:off x="8551863" y="360997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3" name="Text Box 38"/>
          <p:cNvSpPr txBox="1">
            <a:spLocks noChangeArrowheads="1"/>
          </p:cNvSpPr>
          <p:nvPr/>
        </p:nvSpPr>
        <p:spPr bwMode="auto">
          <a:xfrm>
            <a:off x="3348038" y="4600575"/>
            <a:ext cx="487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5574" name="Text Box 39"/>
          <p:cNvSpPr txBox="1">
            <a:spLocks noChangeArrowheads="1"/>
          </p:cNvSpPr>
          <p:nvPr/>
        </p:nvSpPr>
        <p:spPr bwMode="auto">
          <a:xfrm>
            <a:off x="4189413" y="4419600"/>
            <a:ext cx="487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5575" name="Text Box 40"/>
          <p:cNvSpPr txBox="1">
            <a:spLocks noChangeArrowheads="1"/>
          </p:cNvSpPr>
          <p:nvPr/>
        </p:nvSpPr>
        <p:spPr bwMode="auto">
          <a:xfrm>
            <a:off x="7164388" y="4235450"/>
            <a:ext cx="487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5576" name="Text Box 41"/>
          <p:cNvSpPr txBox="1">
            <a:spLocks noChangeArrowheads="1"/>
          </p:cNvSpPr>
          <p:nvPr/>
        </p:nvSpPr>
        <p:spPr bwMode="auto">
          <a:xfrm>
            <a:off x="7926388" y="3930650"/>
            <a:ext cx="487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65577" name="Line 42"/>
          <p:cNvSpPr>
            <a:spLocks noChangeShapeType="1"/>
          </p:cNvSpPr>
          <p:nvPr/>
        </p:nvSpPr>
        <p:spPr bwMode="auto">
          <a:xfrm flipH="1">
            <a:off x="711200" y="5073650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8" name="Line 43"/>
          <p:cNvSpPr>
            <a:spLocks noChangeShapeType="1"/>
          </p:cNvSpPr>
          <p:nvPr/>
        </p:nvSpPr>
        <p:spPr bwMode="auto">
          <a:xfrm flipV="1">
            <a:off x="1450975" y="4829175"/>
            <a:ext cx="474663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9" name="Line 44"/>
          <p:cNvSpPr>
            <a:spLocks noChangeShapeType="1"/>
          </p:cNvSpPr>
          <p:nvPr/>
        </p:nvSpPr>
        <p:spPr bwMode="auto">
          <a:xfrm>
            <a:off x="2366963" y="4906963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0" name="Line 45"/>
          <p:cNvSpPr>
            <a:spLocks noChangeShapeType="1"/>
          </p:cNvSpPr>
          <p:nvPr/>
        </p:nvSpPr>
        <p:spPr bwMode="auto">
          <a:xfrm flipV="1">
            <a:off x="3055938" y="4957763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1" name="Line 46"/>
          <p:cNvSpPr>
            <a:spLocks noChangeShapeType="1"/>
          </p:cNvSpPr>
          <p:nvPr/>
        </p:nvSpPr>
        <p:spPr bwMode="auto">
          <a:xfrm flipV="1">
            <a:off x="3784600" y="4699000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2" name="Line 47"/>
          <p:cNvSpPr>
            <a:spLocks noChangeShapeType="1"/>
          </p:cNvSpPr>
          <p:nvPr/>
        </p:nvSpPr>
        <p:spPr bwMode="auto">
          <a:xfrm flipV="1">
            <a:off x="4613275" y="4567238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3" name="Line 48"/>
          <p:cNvSpPr>
            <a:spLocks noChangeShapeType="1"/>
          </p:cNvSpPr>
          <p:nvPr/>
        </p:nvSpPr>
        <p:spPr bwMode="auto">
          <a:xfrm flipV="1">
            <a:off x="5407025" y="4448175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4" name="Line 49"/>
          <p:cNvSpPr>
            <a:spLocks noChangeShapeType="1"/>
          </p:cNvSpPr>
          <p:nvPr/>
        </p:nvSpPr>
        <p:spPr bwMode="auto">
          <a:xfrm>
            <a:off x="6265863" y="4448175"/>
            <a:ext cx="3190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5" name="Line 50"/>
          <p:cNvSpPr>
            <a:spLocks noChangeShapeType="1"/>
          </p:cNvSpPr>
          <p:nvPr/>
        </p:nvSpPr>
        <p:spPr bwMode="auto">
          <a:xfrm flipV="1">
            <a:off x="7031038" y="4600575"/>
            <a:ext cx="22542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6" name="Line 51"/>
          <p:cNvSpPr>
            <a:spLocks noChangeShapeType="1"/>
          </p:cNvSpPr>
          <p:nvPr/>
        </p:nvSpPr>
        <p:spPr bwMode="auto">
          <a:xfrm flipV="1">
            <a:off x="7561263" y="4295775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7" name="Line 52"/>
          <p:cNvSpPr>
            <a:spLocks noChangeShapeType="1"/>
          </p:cNvSpPr>
          <p:nvPr/>
        </p:nvSpPr>
        <p:spPr bwMode="auto">
          <a:xfrm flipV="1">
            <a:off x="7618413" y="4410075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8" name="Line 53"/>
          <p:cNvSpPr>
            <a:spLocks noChangeShapeType="1"/>
          </p:cNvSpPr>
          <p:nvPr/>
        </p:nvSpPr>
        <p:spPr bwMode="auto">
          <a:xfrm flipV="1">
            <a:off x="8339138" y="3990975"/>
            <a:ext cx="266700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9" name="Line 54"/>
          <p:cNvSpPr>
            <a:spLocks noChangeShapeType="1"/>
          </p:cNvSpPr>
          <p:nvPr/>
        </p:nvSpPr>
        <p:spPr bwMode="auto">
          <a:xfrm>
            <a:off x="8924925" y="4013200"/>
            <a:ext cx="160338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0" name="Text Box 55"/>
          <p:cNvSpPr txBox="1">
            <a:spLocks noChangeArrowheads="1"/>
          </p:cNvSpPr>
          <p:nvPr/>
        </p:nvSpPr>
        <p:spPr bwMode="auto">
          <a:xfrm>
            <a:off x="5937250" y="5038725"/>
            <a:ext cx="311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Unicode MS" charset="0"/>
              </a:rPr>
              <a:t>New free radical</a:t>
            </a:r>
          </a:p>
        </p:txBody>
      </p:sp>
      <p:sp>
        <p:nvSpPr>
          <p:cNvPr id="65591" name="Text Box 56"/>
          <p:cNvSpPr txBox="1">
            <a:spLocks noChangeArrowheads="1"/>
          </p:cNvSpPr>
          <p:nvPr/>
        </p:nvSpPr>
        <p:spPr bwMode="auto">
          <a:xfrm>
            <a:off x="3367088" y="4886325"/>
            <a:ext cx="342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●</a:t>
            </a:r>
          </a:p>
        </p:txBody>
      </p:sp>
      <p:sp>
        <p:nvSpPr>
          <p:cNvPr id="65592" name="Oval 57"/>
          <p:cNvSpPr>
            <a:spLocks noChangeArrowheads="1"/>
          </p:cNvSpPr>
          <p:nvPr/>
        </p:nvSpPr>
        <p:spPr bwMode="auto">
          <a:xfrm>
            <a:off x="3576638" y="3163888"/>
            <a:ext cx="1944687" cy="7985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3" name="Text Box 58"/>
          <p:cNvSpPr txBox="1">
            <a:spLocks noChangeArrowheads="1"/>
          </p:cNvSpPr>
          <p:nvPr/>
        </p:nvSpPr>
        <p:spPr bwMode="auto">
          <a:xfrm>
            <a:off x="481013" y="3259138"/>
            <a:ext cx="2146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New bonds</a:t>
            </a:r>
          </a:p>
          <a:p>
            <a:r>
              <a:rPr lang="en-US" sz="3200"/>
              <a:t>(crosslink)</a:t>
            </a:r>
          </a:p>
        </p:txBody>
      </p:sp>
      <p:sp>
        <p:nvSpPr>
          <p:cNvPr id="65594" name="Line 59"/>
          <p:cNvSpPr>
            <a:spLocks noChangeShapeType="1"/>
          </p:cNvSpPr>
          <p:nvPr/>
        </p:nvSpPr>
        <p:spPr bwMode="auto">
          <a:xfrm flipH="1" flipV="1">
            <a:off x="4572000" y="2505075"/>
            <a:ext cx="15875" cy="623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5" name="Line 60"/>
          <p:cNvSpPr>
            <a:spLocks noChangeShapeType="1"/>
          </p:cNvSpPr>
          <p:nvPr/>
        </p:nvSpPr>
        <p:spPr bwMode="auto">
          <a:xfrm flipV="1">
            <a:off x="4413250" y="3984625"/>
            <a:ext cx="114300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6" name="Line 61"/>
          <p:cNvSpPr>
            <a:spLocks noChangeShapeType="1"/>
          </p:cNvSpPr>
          <p:nvPr/>
        </p:nvSpPr>
        <p:spPr bwMode="auto">
          <a:xfrm flipV="1">
            <a:off x="2720975" y="2830513"/>
            <a:ext cx="1785938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7" name="Line 62"/>
          <p:cNvSpPr>
            <a:spLocks noChangeShapeType="1"/>
          </p:cNvSpPr>
          <p:nvPr/>
        </p:nvSpPr>
        <p:spPr bwMode="auto">
          <a:xfrm>
            <a:off x="2751138" y="3600450"/>
            <a:ext cx="162560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8" name="Line 63"/>
          <p:cNvSpPr>
            <a:spLocks noChangeShapeType="1"/>
          </p:cNvSpPr>
          <p:nvPr/>
        </p:nvSpPr>
        <p:spPr bwMode="auto">
          <a:xfrm flipH="1" flipV="1">
            <a:off x="3727450" y="5253038"/>
            <a:ext cx="2244725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4" name="Text Box 64"/>
          <p:cNvSpPr txBox="1">
            <a:spLocks noChangeArrowheads="1"/>
          </p:cNvSpPr>
          <p:nvPr/>
        </p:nvSpPr>
        <p:spPr bwMode="auto">
          <a:xfrm>
            <a:off x="0" y="6205538"/>
            <a:ext cx="847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The new free radical is available to react with another styrene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2487"/>
          </a:xfrm>
        </p:spPr>
        <p:txBody>
          <a:bodyPr/>
          <a:lstStyle/>
          <a:p>
            <a:pPr eaLnBrk="1" hangingPunct="1"/>
            <a:r>
              <a:rPr lang="en-US" dirty="0" smtClean="0"/>
              <a:t>Continuing/Terminating</a:t>
            </a:r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48" y="977570"/>
            <a:ext cx="8995552" cy="57525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Once started, </a:t>
            </a:r>
            <a:r>
              <a:rPr lang="en-US" dirty="0" smtClean="0"/>
              <a:t>the </a:t>
            </a:r>
            <a:r>
              <a:rPr lang="en-US" dirty="0"/>
              <a:t>free radical-based </a:t>
            </a:r>
            <a:r>
              <a:rPr lang="en-US" dirty="0" smtClean="0"/>
              <a:t>reactions </a:t>
            </a:r>
            <a:r>
              <a:rPr lang="en-US" dirty="0"/>
              <a:t>will continue until </a:t>
            </a:r>
            <a:r>
              <a:rPr lang="en-US" dirty="0" smtClean="0"/>
              <a:t>one of the following conditions is met: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Reactive diluent (styrene) is not available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Stops encountering other </a:t>
            </a:r>
            <a:r>
              <a:rPr lang="en-US" dirty="0" smtClean="0"/>
              <a:t>polymers’ </a:t>
            </a:r>
            <a:r>
              <a:rPr lang="en-US" dirty="0"/>
              <a:t>double </a:t>
            </a:r>
            <a:r>
              <a:rPr lang="en-US" dirty="0" smtClean="0"/>
              <a:t>bonds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Post</a:t>
            </a:r>
            <a:r>
              <a:rPr lang="en-US" dirty="0"/>
              <a:t>-curing </a:t>
            </a:r>
            <a:r>
              <a:rPr lang="en-US" dirty="0" smtClean="0"/>
              <a:t>can improve crosslinking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free radical site meets another free radical site on another polymer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free radical site meets another initiator free radical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Danger of adding too much initiator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free radical reacts with a terminator molecule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Ozone is commonly used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EC9A-CB24-A04F-B837-C4372E6B074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Inhibitors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Inhibitors are </a:t>
            </a:r>
            <a:r>
              <a:rPr lang="en-US" dirty="0" smtClean="0"/>
              <a:t>added</a:t>
            </a:r>
            <a:r>
              <a:rPr lang="en-US" dirty="0"/>
              <a:t> </a:t>
            </a:r>
            <a:r>
              <a:rPr lang="en-US" dirty="0" smtClean="0"/>
              <a:t>to increase storage time, usually by the resin manufacturer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Inhibitors </a:t>
            </a:r>
            <a:r>
              <a:rPr lang="en-US" dirty="0"/>
              <a:t>typically </a:t>
            </a:r>
            <a:r>
              <a:rPr lang="en-US" b="1" dirty="0"/>
              <a:t>absorb free radicals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Inhibitors </a:t>
            </a:r>
            <a:r>
              <a:rPr lang="en-US" b="1" dirty="0"/>
              <a:t>protect the </a:t>
            </a:r>
            <a:r>
              <a:rPr lang="en-US" b="1" dirty="0" smtClean="0"/>
              <a:t>polymer</a:t>
            </a:r>
            <a:r>
              <a:rPr lang="en-US" dirty="0" smtClean="0"/>
              <a:t> </a:t>
            </a:r>
            <a:r>
              <a:rPr lang="en-US" dirty="0"/>
              <a:t>during storage because sunlight, heat, contaminants, etc. can start the curing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Molders must </a:t>
            </a:r>
            <a:r>
              <a:rPr lang="en-US" b="1" dirty="0"/>
              <a:t>add sufficient initiator</a:t>
            </a:r>
            <a:r>
              <a:rPr lang="en-US" dirty="0"/>
              <a:t> to overcome the inhibitors and to cause the crosslinking to occur</a:t>
            </a:r>
            <a:endParaRPr lang="en-US" b="1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Promotors (accelerators)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Added to the polymer to make the initiator work more efficiently or at a </a:t>
            </a:r>
            <a:r>
              <a:rPr lang="en-US" sz="2800" b="1"/>
              <a:t>lower temperature</a:t>
            </a: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Each type of peroxide has a temperature at which it will break apart into free radicals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These temperatures are usually above room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For room temperature curing, a chemical method for breaking apart peroxides is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most common promoters (accelerators) are </a:t>
            </a:r>
            <a:r>
              <a:rPr lang="en-US" sz="2800" b="1"/>
              <a:t>cobalt compounds and analines (DMA)</a:t>
            </a:r>
            <a:r>
              <a:rPr lang="en-US" sz="2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FF0066"/>
                </a:solidFill>
              </a:rPr>
              <a:t>Never</a:t>
            </a:r>
            <a:r>
              <a:rPr lang="en-US" sz="2800"/>
              <a:t> add a promoter directly into an initiator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Additives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Additives are components (usually minor) that have various functions that are not related to the curing reaction</a:t>
            </a:r>
          </a:p>
          <a:p>
            <a:pPr eaLnBrk="1" hangingPunct="1"/>
            <a:r>
              <a:rPr lang="en-US" sz="2800"/>
              <a:t>The most common types of additives are:</a:t>
            </a:r>
          </a:p>
          <a:p>
            <a:pPr lvl="1" eaLnBrk="1" hangingPunct="1"/>
            <a:r>
              <a:rPr lang="en-US" sz="2400"/>
              <a:t>Fillers (to lower cost and/or give stiffness)</a:t>
            </a:r>
          </a:p>
          <a:p>
            <a:pPr lvl="1" eaLnBrk="1" hangingPunct="1"/>
            <a:r>
              <a:rPr lang="en-US" sz="2400"/>
              <a:t>Thixotropes (to control viscosity)</a:t>
            </a:r>
          </a:p>
          <a:p>
            <a:pPr lvl="1" eaLnBrk="1" hangingPunct="1"/>
            <a:r>
              <a:rPr lang="en-US" sz="2400"/>
              <a:t>Pigments</a:t>
            </a:r>
          </a:p>
          <a:p>
            <a:pPr lvl="1" eaLnBrk="1" hangingPunct="1"/>
            <a:r>
              <a:rPr lang="en-US" sz="2400"/>
              <a:t>Fire retardants</a:t>
            </a:r>
          </a:p>
          <a:p>
            <a:pPr lvl="1" eaLnBrk="1" hangingPunct="1"/>
            <a:r>
              <a:rPr lang="en-US" sz="2400"/>
              <a:t>Surfactants (to promote surface wetting)</a:t>
            </a:r>
          </a:p>
          <a:p>
            <a:pPr lvl="1" eaLnBrk="1" hangingPunct="1"/>
            <a:r>
              <a:rPr lang="en-US" sz="2400"/>
              <a:t>UV inhibitors/Anti-oxidants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443163" y="930275"/>
            <a:ext cx="5862637" cy="3976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cs typeface="Arial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 rot="-5400000">
            <a:off x="1091406" y="2188369"/>
            <a:ext cx="178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Viscosity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556000" y="5030788"/>
            <a:ext cx="3519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Time/Temperature</a:t>
            </a:r>
          </a:p>
        </p:txBody>
      </p:sp>
      <p:sp>
        <p:nvSpPr>
          <p:cNvPr id="236549" name="Freeform 5"/>
          <p:cNvSpPr>
            <a:spLocks/>
          </p:cNvSpPr>
          <p:nvPr/>
        </p:nvSpPr>
        <p:spPr bwMode="auto">
          <a:xfrm>
            <a:off x="2471738" y="2613025"/>
            <a:ext cx="3281362" cy="2265363"/>
          </a:xfrm>
          <a:custGeom>
            <a:avLst/>
            <a:gdLst>
              <a:gd name="T0" fmla="*/ 0 w 2067"/>
              <a:gd name="T1" fmla="*/ 0 h 1427"/>
              <a:gd name="T2" fmla="*/ 393 w 2067"/>
              <a:gd name="T3" fmla="*/ 1006 h 1427"/>
              <a:gd name="T4" fmla="*/ 2067 w 2067"/>
              <a:gd name="T5" fmla="*/ 1427 h 1427"/>
              <a:gd name="T6" fmla="*/ 0 60000 65536"/>
              <a:gd name="T7" fmla="*/ 0 60000 65536"/>
              <a:gd name="T8" fmla="*/ 0 60000 65536"/>
              <a:gd name="T9" fmla="*/ 0 w 2067"/>
              <a:gd name="T10" fmla="*/ 0 h 1427"/>
              <a:gd name="T11" fmla="*/ 2067 w 2067"/>
              <a:gd name="T12" fmla="*/ 1427 h 1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7" h="1427">
                <a:moveTo>
                  <a:pt x="0" y="0"/>
                </a:moveTo>
                <a:cubicBezTo>
                  <a:pt x="24" y="384"/>
                  <a:pt x="48" y="768"/>
                  <a:pt x="393" y="1006"/>
                </a:cubicBezTo>
                <a:cubicBezTo>
                  <a:pt x="738" y="1244"/>
                  <a:pt x="1402" y="1335"/>
                  <a:pt x="2067" y="1427"/>
                </a:cubicBezTo>
              </a:path>
            </a:pathLst>
          </a:custGeom>
          <a:noFill/>
          <a:ln w="28575" cap="rnd">
            <a:solidFill>
              <a:srgbClr val="3333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50" name="Freeform 6"/>
          <p:cNvSpPr>
            <a:spLocks/>
          </p:cNvSpPr>
          <p:nvPr/>
        </p:nvSpPr>
        <p:spPr bwMode="auto">
          <a:xfrm>
            <a:off x="2587625" y="1046163"/>
            <a:ext cx="3860800" cy="3802062"/>
          </a:xfrm>
          <a:custGeom>
            <a:avLst/>
            <a:gdLst>
              <a:gd name="T0" fmla="*/ 0 w 2432"/>
              <a:gd name="T1" fmla="*/ 2395 h 2395"/>
              <a:gd name="T2" fmla="*/ 1472 w 2432"/>
              <a:gd name="T3" fmla="*/ 1902 h 2395"/>
              <a:gd name="T4" fmla="*/ 2432 w 2432"/>
              <a:gd name="T5" fmla="*/ 0 h 2395"/>
              <a:gd name="T6" fmla="*/ 0 60000 65536"/>
              <a:gd name="T7" fmla="*/ 0 60000 65536"/>
              <a:gd name="T8" fmla="*/ 0 60000 65536"/>
              <a:gd name="T9" fmla="*/ 0 w 2432"/>
              <a:gd name="T10" fmla="*/ 0 h 2395"/>
              <a:gd name="T11" fmla="*/ 2432 w 2432"/>
              <a:gd name="T12" fmla="*/ 2395 h 2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2" h="2395">
                <a:moveTo>
                  <a:pt x="0" y="2395"/>
                </a:moveTo>
                <a:cubicBezTo>
                  <a:pt x="533" y="2348"/>
                  <a:pt x="1067" y="2301"/>
                  <a:pt x="1472" y="1902"/>
                </a:cubicBezTo>
                <a:cubicBezTo>
                  <a:pt x="1877" y="1503"/>
                  <a:pt x="2154" y="751"/>
                  <a:pt x="2432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2501900" y="2540000"/>
            <a:ext cx="5834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468563" y="1752600"/>
            <a:ext cx="204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Liquid</a:t>
            </a:r>
            <a:r>
              <a:rPr lang="en-US" sz="1600">
                <a:cs typeface="Arial" pitchFamily="34" charset="0"/>
              </a:rPr>
              <a:t>-</a:t>
            </a:r>
            <a:r>
              <a:rPr lang="en-US" sz="2000">
                <a:cs typeface="Arial" pitchFamily="34" charset="0"/>
              </a:rPr>
              <a:t>Solid Line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6488113" y="1449388"/>
            <a:ext cx="87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Solids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457950" y="32639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Liquids</a:t>
            </a:r>
          </a:p>
        </p:txBody>
      </p:sp>
      <p:sp>
        <p:nvSpPr>
          <p:cNvPr id="236558" name="Freeform 14"/>
          <p:cNvSpPr>
            <a:spLocks/>
          </p:cNvSpPr>
          <p:nvPr/>
        </p:nvSpPr>
        <p:spPr bwMode="auto">
          <a:xfrm>
            <a:off x="2555875" y="1131888"/>
            <a:ext cx="3903663" cy="3640137"/>
          </a:xfrm>
          <a:custGeom>
            <a:avLst/>
            <a:gdLst>
              <a:gd name="T0" fmla="*/ 0 w 2459"/>
              <a:gd name="T1" fmla="*/ 923 h 2293"/>
              <a:gd name="T2" fmla="*/ 996 w 2459"/>
              <a:gd name="T3" fmla="*/ 2139 h 2293"/>
              <a:gd name="T4" fmla="*/ 2459 w 2459"/>
              <a:gd name="T5" fmla="*/ 0 h 2293"/>
              <a:gd name="T6" fmla="*/ 0 60000 65536"/>
              <a:gd name="T7" fmla="*/ 0 60000 65536"/>
              <a:gd name="T8" fmla="*/ 0 60000 65536"/>
              <a:gd name="T9" fmla="*/ 0 w 2459"/>
              <a:gd name="T10" fmla="*/ 0 h 2293"/>
              <a:gd name="T11" fmla="*/ 2459 w 2459"/>
              <a:gd name="T12" fmla="*/ 2293 h 2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9" h="2293">
                <a:moveTo>
                  <a:pt x="0" y="923"/>
                </a:moveTo>
                <a:cubicBezTo>
                  <a:pt x="293" y="1608"/>
                  <a:pt x="586" y="2293"/>
                  <a:pt x="996" y="2139"/>
                </a:cubicBezTo>
                <a:cubicBezTo>
                  <a:pt x="1406" y="1985"/>
                  <a:pt x="1932" y="992"/>
                  <a:pt x="245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667500" y="2527300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V="1">
            <a:off x="6667500" y="1801813"/>
            <a:ext cx="0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3227388" y="2163763"/>
            <a:ext cx="392112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309563" y="3525838"/>
            <a:ext cx="18674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cs typeface="Arial" pitchFamily="34" charset="0"/>
              </a:rPr>
              <a:t>Thermoset</a:t>
            </a:r>
          </a:p>
          <a:p>
            <a:r>
              <a:rPr lang="en-US" sz="2000" dirty="0">
                <a:solidFill>
                  <a:schemeClr val="accent2"/>
                </a:solidFill>
                <a:cs typeface="Arial" pitchFamily="34" charset="0"/>
              </a:rPr>
              <a:t>t</a:t>
            </a:r>
            <a:r>
              <a:rPr lang="en-US" sz="2000" dirty="0" smtClean="0">
                <a:solidFill>
                  <a:schemeClr val="accent2"/>
                </a:solidFill>
                <a:cs typeface="Arial" pitchFamily="34" charset="0"/>
              </a:rPr>
              <a:t>hinning </a:t>
            </a:r>
            <a:r>
              <a:rPr lang="en-US" sz="2000" dirty="0">
                <a:solidFill>
                  <a:schemeClr val="accent2"/>
                </a:solidFill>
                <a:cs typeface="Arial" pitchFamily="34" charset="0"/>
              </a:rPr>
              <a:t>due to </a:t>
            </a:r>
          </a:p>
          <a:p>
            <a:r>
              <a:rPr lang="en-US" sz="2000" dirty="0">
                <a:solidFill>
                  <a:schemeClr val="accent2"/>
                </a:solidFill>
                <a:cs typeface="Arial" pitchFamily="34" charset="0"/>
              </a:rPr>
              <a:t>temperature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309563" y="4511675"/>
            <a:ext cx="15245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cs typeface="Arial" pitchFamily="34" charset="0"/>
              </a:rPr>
              <a:t>Thermoset</a:t>
            </a:r>
          </a:p>
          <a:p>
            <a:r>
              <a:rPr lang="en-US" sz="2000" dirty="0" err="1">
                <a:solidFill>
                  <a:srgbClr val="008000"/>
                </a:solidFill>
                <a:cs typeface="Arial" pitchFamily="34" charset="0"/>
              </a:rPr>
              <a:t>c</a:t>
            </a:r>
            <a:r>
              <a:rPr lang="en-US" sz="2000" dirty="0" err="1" smtClean="0">
                <a:solidFill>
                  <a:srgbClr val="008000"/>
                </a:solidFill>
                <a:cs typeface="Arial" pitchFamily="34" charset="0"/>
              </a:rPr>
              <a:t>rosslinking</a:t>
            </a:r>
            <a:endParaRPr lang="en-US" sz="20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309563" y="5264150"/>
            <a:ext cx="18380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Thermoset</a:t>
            </a:r>
          </a:p>
          <a:p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ombination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(What is seen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236567" name="Line 23"/>
          <p:cNvSpPr>
            <a:spLocks noChangeShapeType="1"/>
          </p:cNvSpPr>
          <p:nvPr/>
        </p:nvSpPr>
        <p:spPr bwMode="auto">
          <a:xfrm flipV="1">
            <a:off x="1876425" y="4515167"/>
            <a:ext cx="1815864" cy="10156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8" name="Line 24"/>
          <p:cNvSpPr>
            <a:spLocks noChangeShapeType="1"/>
          </p:cNvSpPr>
          <p:nvPr/>
        </p:nvSpPr>
        <p:spPr bwMode="auto">
          <a:xfrm flipV="1">
            <a:off x="1981200" y="3616325"/>
            <a:ext cx="622300" cy="346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69" name="Line 25"/>
          <p:cNvSpPr>
            <a:spLocks noChangeShapeType="1"/>
          </p:cNvSpPr>
          <p:nvPr/>
        </p:nvSpPr>
        <p:spPr bwMode="auto">
          <a:xfrm flipV="1">
            <a:off x="1524000" y="4791075"/>
            <a:ext cx="1397000" cy="45719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72000" y="1362075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cs typeface="Arial" pitchFamily="34" charset="0"/>
              </a:rPr>
              <a:t>Gel Point</a:t>
            </a:r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5358028" y="1728788"/>
            <a:ext cx="3333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72" name="Freeform 28"/>
          <p:cNvSpPr>
            <a:spLocks/>
          </p:cNvSpPr>
          <p:nvPr/>
        </p:nvSpPr>
        <p:spPr bwMode="auto">
          <a:xfrm>
            <a:off x="2443163" y="1960563"/>
            <a:ext cx="4191000" cy="2209800"/>
          </a:xfrm>
          <a:custGeom>
            <a:avLst/>
            <a:gdLst>
              <a:gd name="T0" fmla="*/ 0 w 2640"/>
              <a:gd name="T1" fmla="*/ 0 h 1392"/>
              <a:gd name="T2" fmla="*/ 144 w 2640"/>
              <a:gd name="T3" fmla="*/ 144 h 1392"/>
              <a:gd name="T4" fmla="*/ 336 w 2640"/>
              <a:gd name="T5" fmla="*/ 288 h 1392"/>
              <a:gd name="T6" fmla="*/ 672 w 2640"/>
              <a:gd name="T7" fmla="*/ 528 h 1392"/>
              <a:gd name="T8" fmla="*/ 1152 w 2640"/>
              <a:gd name="T9" fmla="*/ 816 h 1392"/>
              <a:gd name="T10" fmla="*/ 1920 w 2640"/>
              <a:gd name="T11" fmla="*/ 1200 h 1392"/>
              <a:gd name="T12" fmla="*/ 2400 w 2640"/>
              <a:gd name="T13" fmla="*/ 1344 h 1392"/>
              <a:gd name="T14" fmla="*/ 2640 w 2640"/>
              <a:gd name="T15" fmla="*/ 1392 h 13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40"/>
              <a:gd name="T25" fmla="*/ 0 h 1392"/>
              <a:gd name="T26" fmla="*/ 2640 w 2640"/>
              <a:gd name="T27" fmla="*/ 1392 h 13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40" h="1392">
                <a:moveTo>
                  <a:pt x="0" y="0"/>
                </a:moveTo>
                <a:cubicBezTo>
                  <a:pt x="44" y="48"/>
                  <a:pt x="88" y="96"/>
                  <a:pt x="144" y="144"/>
                </a:cubicBezTo>
                <a:cubicBezTo>
                  <a:pt x="200" y="192"/>
                  <a:pt x="248" y="224"/>
                  <a:pt x="336" y="288"/>
                </a:cubicBezTo>
                <a:cubicBezTo>
                  <a:pt x="424" y="352"/>
                  <a:pt x="536" y="440"/>
                  <a:pt x="672" y="528"/>
                </a:cubicBezTo>
                <a:cubicBezTo>
                  <a:pt x="808" y="616"/>
                  <a:pt x="944" y="704"/>
                  <a:pt x="1152" y="816"/>
                </a:cubicBezTo>
                <a:cubicBezTo>
                  <a:pt x="1360" y="928"/>
                  <a:pt x="1712" y="1112"/>
                  <a:pt x="1920" y="1200"/>
                </a:cubicBezTo>
                <a:cubicBezTo>
                  <a:pt x="2128" y="1288"/>
                  <a:pt x="2280" y="1312"/>
                  <a:pt x="2400" y="1344"/>
                </a:cubicBezTo>
                <a:cubicBezTo>
                  <a:pt x="2520" y="1376"/>
                  <a:pt x="2580" y="1384"/>
                  <a:pt x="2640" y="1392"/>
                </a:cubicBezTo>
              </a:path>
            </a:pathLst>
          </a:custGeom>
          <a:noFill/>
          <a:ln w="38100">
            <a:solidFill>
              <a:srgbClr val="66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36573" name="Line 29"/>
          <p:cNvSpPr>
            <a:spLocks noChangeShapeType="1"/>
          </p:cNvSpPr>
          <p:nvPr/>
        </p:nvSpPr>
        <p:spPr bwMode="auto">
          <a:xfrm flipH="1" flipV="1">
            <a:off x="6481763" y="4246563"/>
            <a:ext cx="457200" cy="22860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74" name="Text Box 30"/>
          <p:cNvSpPr txBox="1">
            <a:spLocks noChangeArrowheads="1"/>
          </p:cNvSpPr>
          <p:nvPr/>
        </p:nvSpPr>
        <p:spPr bwMode="auto">
          <a:xfrm>
            <a:off x="6694488" y="4435475"/>
            <a:ext cx="193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  <a:cs typeface="Arial" pitchFamily="34" charset="0"/>
              </a:rPr>
              <a:t>Thermoplastic</a:t>
            </a:r>
          </a:p>
        </p:txBody>
      </p:sp>
      <p:sp>
        <p:nvSpPr>
          <p:cNvPr id="236575" name="Line 31"/>
          <p:cNvSpPr>
            <a:spLocks noChangeShapeType="1"/>
          </p:cNvSpPr>
          <p:nvPr/>
        </p:nvSpPr>
        <p:spPr bwMode="auto">
          <a:xfrm>
            <a:off x="5643563" y="3713163"/>
            <a:ext cx="457200" cy="152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576" name="Line 32"/>
          <p:cNvSpPr>
            <a:spLocks noChangeShapeType="1"/>
          </p:cNvSpPr>
          <p:nvPr/>
        </p:nvSpPr>
        <p:spPr bwMode="auto">
          <a:xfrm>
            <a:off x="3100388" y="3379788"/>
            <a:ext cx="304800" cy="457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98784" y="0"/>
            <a:ext cx="90452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cs typeface="Arial" pitchFamily="34" charset="0"/>
              </a:rPr>
              <a:t>Viscosity curves for typical</a:t>
            </a:r>
            <a:r>
              <a:rPr lang="en-US" sz="2800" dirty="0" smtClean="0">
                <a:cs typeface="Arial" pitchFamily="34" charset="0"/>
              </a:rPr>
              <a:t> </a:t>
            </a:r>
          </a:p>
          <a:p>
            <a:r>
              <a:rPr lang="en-US" sz="2800" dirty="0" smtClean="0">
                <a:cs typeface="Arial" pitchFamily="34" charset="0"/>
              </a:rPr>
              <a:t>thermoplastics </a:t>
            </a:r>
            <a:r>
              <a:rPr lang="en-US" sz="2800" dirty="0">
                <a:cs typeface="Arial" pitchFamily="34" charset="0"/>
              </a:rPr>
              <a:t>and </a:t>
            </a:r>
            <a:r>
              <a:rPr lang="en-US" sz="2800" dirty="0" err="1" smtClean="0">
                <a:cs typeface="Arial" pitchFamily="34" charset="0"/>
              </a:rPr>
              <a:t>thermosets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 flipH="1" flipV="1">
            <a:off x="1905000" y="1447800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5715000" y="5257800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50786" y="3891981"/>
            <a:ext cx="305731" cy="29395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8675" y="118533"/>
            <a:ext cx="183673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5486930"/>
            <a:ext cx="2109018" cy="111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rot="10800000" flipV="1">
            <a:off x="6434667" y="982133"/>
            <a:ext cx="643466" cy="296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6053667" y="4377267"/>
            <a:ext cx="1320800" cy="965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53505" y="3405807"/>
            <a:ext cx="2589598" cy="1410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0200" y="610241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Window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09137" y="4387141"/>
            <a:ext cx="57730" cy="1674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5625550A-DDCE-0E45-9CE0-37C0CEA346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0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/>
      <p:bldP spid="236550" grpId="0" animBg="1"/>
      <p:bldP spid="236558" grpId="0" animBg="1"/>
      <p:bldP spid="236564" grpId="0"/>
      <p:bldP spid="236565" grpId="0"/>
      <p:bldP spid="236566" grpId="0"/>
      <p:bldP spid="236567" grpId="0" animBg="1"/>
      <p:bldP spid="236568" grpId="0" animBg="1"/>
      <p:bldP spid="236569" grpId="0" animBg="1"/>
      <p:bldP spid="62490" grpId="0"/>
      <p:bldP spid="62491" grpId="0" animBg="1"/>
      <p:bldP spid="236572" grpId="0" animBg="1"/>
      <p:bldP spid="236573" grpId="0" animBg="1"/>
      <p:bldP spid="236574" grpId="0"/>
      <p:bldP spid="236575" grpId="0" animBg="1"/>
      <p:bldP spid="236576" grpId="0" animBg="1"/>
      <p:bldP spid="2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11348"/>
              </p:ext>
            </p:extLst>
          </p:nvPr>
        </p:nvGraphicFramePr>
        <p:xfrm>
          <a:off x="1519425" y="1725097"/>
          <a:ext cx="6427788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4902200" imgH="2882900" progId="Excel.Sheet.8">
                  <p:embed/>
                </p:oleObj>
              </mc:Choice>
              <mc:Fallback>
                <p:oleObj name="Worksheet" r:id="rId4" imgW="4902200" imgH="2882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425" y="1725097"/>
                        <a:ext cx="6427788" cy="428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975038" y="1745734"/>
            <a:ext cx="4746625" cy="370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1962338" y="4187309"/>
            <a:ext cx="13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1976625" y="2953822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3399025" y="5290622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5024625" y="5290622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289238" y="3952359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180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317813" y="2761734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240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347975" y="1601272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280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782950" y="541762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191063" y="5431909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786500" y="5446197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485125" y="5389047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15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3349813" y="5849422"/>
            <a:ext cx="152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Time, min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 rot="16200000">
            <a:off x="-182678" y="3858846"/>
            <a:ext cx="2394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Temperature, </a:t>
            </a:r>
            <a:r>
              <a:rPr lang="en-US" sz="2400" dirty="0">
                <a:ea typeface="Times New Roman" charset="0"/>
                <a:cs typeface="Times New Roman" charset="0"/>
              </a:rPr>
              <a:t>°F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77250" y="3295134"/>
            <a:ext cx="55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aseline="30000">
                <a:ea typeface="Arial" charset="0"/>
                <a:cs typeface="Arial" charset="0"/>
              </a:rPr>
              <a:t>o</a:t>
            </a:r>
            <a:r>
              <a:rPr lang="en-US" sz="24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flipH="1">
            <a:off x="6591488" y="2955409"/>
            <a:ext cx="115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>
            <a:off x="6561325" y="4188897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6686738" y="3952359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82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6688325" y="2690297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115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6629588" y="1558409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138</a:t>
            </a: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2377211" y="1646249"/>
            <a:ext cx="2736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ea typeface="Arial" charset="0"/>
                <a:cs typeface="Arial" charset="0"/>
              </a:rPr>
              <a:t>Exotherm</a:t>
            </a:r>
            <a:r>
              <a:rPr lang="en-US" sz="2000" dirty="0" smtClean="0">
                <a:ea typeface="Arial" charset="0"/>
                <a:cs typeface="Arial" charset="0"/>
              </a:rPr>
              <a:t> temperature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V="1">
            <a:off x="5008750" y="187908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3916550" y="2641084"/>
            <a:ext cx="0" cy="2730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5554850" y="1764784"/>
            <a:ext cx="0" cy="35941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2049650" y="1817172"/>
            <a:ext cx="3886200" cy="3554412"/>
          </a:xfrm>
          <a:custGeom>
            <a:avLst/>
            <a:gdLst>
              <a:gd name="T0" fmla="*/ 0 w 2448"/>
              <a:gd name="T1" fmla="*/ 3554412 h 2239"/>
              <a:gd name="T2" fmla="*/ 368300 w 2448"/>
              <a:gd name="T3" fmla="*/ 2944812 h 2239"/>
              <a:gd name="T4" fmla="*/ 482600 w 2448"/>
              <a:gd name="T5" fmla="*/ 2792412 h 2239"/>
              <a:gd name="T6" fmla="*/ 571500 w 2448"/>
              <a:gd name="T7" fmla="*/ 2728912 h 2239"/>
              <a:gd name="T8" fmla="*/ 952500 w 2448"/>
              <a:gd name="T9" fmla="*/ 2627312 h 2239"/>
              <a:gd name="T10" fmla="*/ 1460500 w 2448"/>
              <a:gd name="T11" fmla="*/ 2563812 h 2239"/>
              <a:gd name="T12" fmla="*/ 1765300 w 2448"/>
              <a:gd name="T13" fmla="*/ 2500312 h 2239"/>
              <a:gd name="T14" fmla="*/ 1917700 w 2448"/>
              <a:gd name="T15" fmla="*/ 2449512 h 2239"/>
              <a:gd name="T16" fmla="*/ 2184400 w 2448"/>
              <a:gd name="T17" fmla="*/ 2043112 h 2239"/>
              <a:gd name="T18" fmla="*/ 2590800 w 2448"/>
              <a:gd name="T19" fmla="*/ 1344612 h 2239"/>
              <a:gd name="T20" fmla="*/ 3200400 w 2448"/>
              <a:gd name="T21" fmla="*/ 214312 h 2239"/>
              <a:gd name="T22" fmla="*/ 3556000 w 2448"/>
              <a:gd name="T23" fmla="*/ 61912 h 2239"/>
              <a:gd name="T24" fmla="*/ 3886200 w 2448"/>
              <a:gd name="T25" fmla="*/ 328612 h 22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48"/>
              <a:gd name="T40" fmla="*/ 0 h 2239"/>
              <a:gd name="T41" fmla="*/ 2448 w 2448"/>
              <a:gd name="T42" fmla="*/ 2239 h 22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48" h="2239">
                <a:moveTo>
                  <a:pt x="0" y="2239"/>
                </a:moveTo>
                <a:cubicBezTo>
                  <a:pt x="90" y="2087"/>
                  <a:pt x="181" y="1935"/>
                  <a:pt x="232" y="1855"/>
                </a:cubicBezTo>
                <a:cubicBezTo>
                  <a:pt x="283" y="1775"/>
                  <a:pt x="283" y="1782"/>
                  <a:pt x="304" y="1759"/>
                </a:cubicBezTo>
                <a:cubicBezTo>
                  <a:pt x="325" y="1736"/>
                  <a:pt x="311" y="1736"/>
                  <a:pt x="360" y="1719"/>
                </a:cubicBezTo>
                <a:cubicBezTo>
                  <a:pt x="409" y="1702"/>
                  <a:pt x="507" y="1672"/>
                  <a:pt x="600" y="1655"/>
                </a:cubicBezTo>
                <a:cubicBezTo>
                  <a:pt x="693" y="1638"/>
                  <a:pt x="835" y="1628"/>
                  <a:pt x="920" y="1615"/>
                </a:cubicBezTo>
                <a:cubicBezTo>
                  <a:pt x="1005" y="1602"/>
                  <a:pt x="1064" y="1587"/>
                  <a:pt x="1112" y="1575"/>
                </a:cubicBezTo>
                <a:cubicBezTo>
                  <a:pt x="1160" y="1563"/>
                  <a:pt x="1164" y="1591"/>
                  <a:pt x="1208" y="1543"/>
                </a:cubicBezTo>
                <a:cubicBezTo>
                  <a:pt x="1252" y="1495"/>
                  <a:pt x="1305" y="1403"/>
                  <a:pt x="1376" y="1287"/>
                </a:cubicBezTo>
                <a:cubicBezTo>
                  <a:pt x="1447" y="1171"/>
                  <a:pt x="1525" y="1039"/>
                  <a:pt x="1632" y="847"/>
                </a:cubicBezTo>
                <a:cubicBezTo>
                  <a:pt x="1739" y="655"/>
                  <a:pt x="1915" y="270"/>
                  <a:pt x="2016" y="135"/>
                </a:cubicBezTo>
                <a:cubicBezTo>
                  <a:pt x="2117" y="0"/>
                  <a:pt x="2168" y="27"/>
                  <a:pt x="2240" y="39"/>
                </a:cubicBezTo>
                <a:cubicBezTo>
                  <a:pt x="2312" y="51"/>
                  <a:pt x="2380" y="129"/>
                  <a:pt x="2448" y="2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1995675" y="3617397"/>
            <a:ext cx="175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Gelation point</a:t>
            </a:r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3459350" y="4012684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2363975" y="2702997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Gel time</a:t>
            </a: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3383150" y="2907784"/>
            <a:ext cx="46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 flipH="1">
            <a:off x="2036950" y="289508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2516375" y="2194997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Time to </a:t>
            </a:r>
            <a:r>
              <a:rPr lang="en-US" sz="1800" dirty="0" err="1">
                <a:ea typeface="Arial" charset="0"/>
                <a:cs typeface="Arial" charset="0"/>
              </a:rPr>
              <a:t>exotherm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4411850" y="2412484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7" name="Line 35"/>
          <p:cNvSpPr>
            <a:spLocks noChangeShapeType="1"/>
          </p:cNvSpPr>
          <p:nvPr/>
        </p:nvSpPr>
        <p:spPr bwMode="auto">
          <a:xfrm flipH="1">
            <a:off x="2024250" y="2361684"/>
            <a:ext cx="55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8" name="Line 36"/>
          <p:cNvSpPr>
            <a:spLocks noChangeShapeType="1"/>
          </p:cNvSpPr>
          <p:nvPr/>
        </p:nvSpPr>
        <p:spPr bwMode="auto">
          <a:xfrm flipV="1">
            <a:off x="7332850" y="2260084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 flipV="1">
            <a:off x="1008250" y="2298184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>
            <a:off x="4830950" y="609548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1185071" y="125493"/>
            <a:ext cx="7036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ea typeface="Arial" charset="0"/>
                <a:cs typeface="Arial" charset="0"/>
              </a:rPr>
              <a:t>The cure reaction is followed by </a:t>
            </a:r>
          </a:p>
          <a:p>
            <a:r>
              <a:rPr lang="en-US" sz="3600" dirty="0" smtClean="0">
                <a:solidFill>
                  <a:schemeClr val="accent2"/>
                </a:solidFill>
                <a:ea typeface="Arial" charset="0"/>
                <a:cs typeface="Arial" charset="0"/>
              </a:rPr>
              <a:t>measuring gel </a:t>
            </a:r>
            <a:r>
              <a:rPr lang="en-US" sz="3600" dirty="0">
                <a:solidFill>
                  <a:schemeClr val="accent2"/>
                </a:solidFill>
                <a:ea typeface="Arial" charset="0"/>
                <a:cs typeface="Arial" charset="0"/>
              </a:rPr>
              <a:t>time and </a:t>
            </a:r>
            <a:r>
              <a:rPr lang="en-US" sz="3600" dirty="0" err="1" smtClean="0">
                <a:solidFill>
                  <a:schemeClr val="accent2"/>
                </a:solidFill>
                <a:ea typeface="Arial" charset="0"/>
                <a:cs typeface="Arial" charset="0"/>
              </a:rPr>
              <a:t>exotherm</a:t>
            </a:r>
            <a:endParaRPr lang="en-US" sz="3600" dirty="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04C7A-4221-B141-803E-B58ADED27C2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625600" y="1320800"/>
            <a:ext cx="6022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355975" y="5592763"/>
            <a:ext cx="2019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ea typeface="Arial" charset="0"/>
                <a:cs typeface="Arial" charset="0"/>
              </a:rPr>
              <a:t>Thickness, inches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 rot="-5400000">
            <a:off x="-227831" y="3214172"/>
            <a:ext cx="2098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Peak </a:t>
            </a:r>
            <a:r>
              <a:rPr lang="en-US" sz="1800" dirty="0" err="1" smtClean="0">
                <a:ea typeface="Arial" charset="0"/>
                <a:cs typeface="Arial" charset="0"/>
              </a:rPr>
              <a:t>exotherm</a:t>
            </a:r>
            <a:r>
              <a:rPr lang="en-US" sz="1800" dirty="0" smtClean="0">
                <a:ea typeface="Arial" charset="0"/>
                <a:cs typeface="Arial" charset="0"/>
              </a:rPr>
              <a:t>, °F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80901" name="Freeform 5"/>
          <p:cNvSpPr>
            <a:spLocks/>
          </p:cNvSpPr>
          <p:nvPr/>
        </p:nvSpPr>
        <p:spPr bwMode="auto">
          <a:xfrm>
            <a:off x="1866900" y="2082800"/>
            <a:ext cx="4597400" cy="2768600"/>
          </a:xfrm>
          <a:custGeom>
            <a:avLst/>
            <a:gdLst>
              <a:gd name="T0" fmla="*/ 0 w 2896"/>
              <a:gd name="T1" fmla="*/ 2768600 h 1744"/>
              <a:gd name="T2" fmla="*/ 241300 w 2896"/>
              <a:gd name="T3" fmla="*/ 2273300 h 1744"/>
              <a:gd name="T4" fmla="*/ 571500 w 2896"/>
              <a:gd name="T5" fmla="*/ 1612900 h 1744"/>
              <a:gd name="T6" fmla="*/ 1130300 w 2896"/>
              <a:gd name="T7" fmla="*/ 952500 h 1744"/>
              <a:gd name="T8" fmla="*/ 2222500 w 2896"/>
              <a:gd name="T9" fmla="*/ 431800 h 1744"/>
              <a:gd name="T10" fmla="*/ 3505200 w 2896"/>
              <a:gd name="T11" fmla="*/ 127000 h 1744"/>
              <a:gd name="T12" fmla="*/ 4597400 w 2896"/>
              <a:gd name="T13" fmla="*/ 0 h 17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96"/>
              <a:gd name="T22" fmla="*/ 0 h 1744"/>
              <a:gd name="T23" fmla="*/ 2896 w 2896"/>
              <a:gd name="T24" fmla="*/ 1744 h 17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96" h="1744">
                <a:moveTo>
                  <a:pt x="0" y="1744"/>
                </a:moveTo>
                <a:cubicBezTo>
                  <a:pt x="46" y="1648"/>
                  <a:pt x="92" y="1553"/>
                  <a:pt x="152" y="1432"/>
                </a:cubicBezTo>
                <a:cubicBezTo>
                  <a:pt x="212" y="1311"/>
                  <a:pt x="267" y="1155"/>
                  <a:pt x="360" y="1016"/>
                </a:cubicBezTo>
                <a:cubicBezTo>
                  <a:pt x="453" y="877"/>
                  <a:pt x="539" y="724"/>
                  <a:pt x="712" y="600"/>
                </a:cubicBezTo>
                <a:cubicBezTo>
                  <a:pt x="885" y="476"/>
                  <a:pt x="1151" y="359"/>
                  <a:pt x="1400" y="272"/>
                </a:cubicBezTo>
                <a:cubicBezTo>
                  <a:pt x="1649" y="185"/>
                  <a:pt x="1959" y="125"/>
                  <a:pt x="2208" y="80"/>
                </a:cubicBezTo>
                <a:cubicBezTo>
                  <a:pt x="2457" y="35"/>
                  <a:pt x="2676" y="17"/>
                  <a:pt x="28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5382186" y="57927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V="1">
            <a:off x="850900" y="1552575"/>
            <a:ext cx="0" cy="903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547938" y="4776788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476625" y="4741863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403725" y="4741863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5267325" y="4741863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6092825" y="4741863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346200" y="50688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1.25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451100" y="50800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1.5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376613" y="50561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1.75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4303713" y="50561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2.00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156200" y="50673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2.25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5983288" y="50561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2.50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536700" y="38766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1536700" y="30638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1536700" y="22891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1111250" y="48053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260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1085850" y="39036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280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1073150" y="30908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300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085850" y="23034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320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1098550" y="15478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340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536700" y="15271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92075" y="323850"/>
            <a:ext cx="9053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Heat buildup as a function of thickness of the curing part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1B6B5-EB41-0D4C-A28F-7E9A055DE2D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Epoxies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65928"/>
            <a:ext cx="1877976" cy="187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10" descr="spectrum f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092" y="1270598"/>
            <a:ext cx="3699610" cy="290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586" y="1203232"/>
            <a:ext cx="2271913" cy="23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1354" y="4200369"/>
            <a:ext cx="3709823" cy="246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Epoxies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Second</a:t>
            </a:r>
            <a:r>
              <a:rPr lang="en-US" sz="2800" dirty="0"/>
              <a:t> most widely used family of </a:t>
            </a:r>
            <a:r>
              <a:rPr lang="en-US" sz="2800" dirty="0" err="1"/>
              <a:t>thermosets</a:t>
            </a:r>
            <a:r>
              <a:rPr lang="en-US" sz="2800" dirty="0"/>
              <a:t> (after polyesters)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Large portion of uses are </a:t>
            </a:r>
            <a:r>
              <a:rPr lang="en-US" sz="2800" b="1" dirty="0"/>
              <a:t>non-reinforced</a:t>
            </a:r>
            <a:r>
              <a:rPr lang="en-US" sz="2800" dirty="0"/>
              <a:t> (adhesives, paints, etc.)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Circuit boards</a:t>
            </a:r>
            <a:r>
              <a:rPr lang="en-US" sz="2800" dirty="0"/>
              <a:t> are the largest reinforced application (low conductivity, low volatiles)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Advanced composites</a:t>
            </a:r>
            <a:r>
              <a:rPr lang="en-US" sz="2800" dirty="0"/>
              <a:t> use epoxies because </a:t>
            </a:r>
            <a:r>
              <a:rPr lang="en-US" sz="2800" dirty="0" smtClean="0"/>
              <a:t>of: 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Thermal 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Adhesion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Mechanical properties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25575" y="425450"/>
            <a:ext cx="549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Epoxy and glycidyl groups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855788" y="2884488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H―C―C―R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81238" y="271780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684463" y="271780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259013" y="24606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651125" y="24717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2416175" y="3175000"/>
            <a:ext cx="131763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>
            <a:off x="2633663" y="3163888"/>
            <a:ext cx="15240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411413" y="32527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841500" y="47148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H―C―C―C―R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266950" y="454818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670175" y="454818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244725" y="42910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636838" y="43021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2401888" y="5005388"/>
            <a:ext cx="131762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H="1">
            <a:off x="2619375" y="4994275"/>
            <a:ext cx="15240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2397125" y="50831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3055938" y="45450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3022600" y="42878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3063875" y="495300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3032125" y="51038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80919" name="Rectangle 23"/>
          <p:cNvSpPr>
            <a:spLocks noChangeArrowheads="1"/>
          </p:cNvSpPr>
          <p:nvPr/>
        </p:nvSpPr>
        <p:spPr bwMode="auto">
          <a:xfrm>
            <a:off x="1830388" y="2336800"/>
            <a:ext cx="1184275" cy="142716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0" name="Rectangle 24"/>
          <p:cNvSpPr>
            <a:spLocks noChangeArrowheads="1"/>
          </p:cNvSpPr>
          <p:nvPr/>
        </p:nvSpPr>
        <p:spPr bwMode="auto">
          <a:xfrm>
            <a:off x="3094038" y="2355850"/>
            <a:ext cx="422275" cy="142716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1827213" y="4144963"/>
            <a:ext cx="1544637" cy="14271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3457575" y="4152900"/>
            <a:ext cx="422275" cy="142716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465263" y="16652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a) Epoxy group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1606550" y="5692775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b) Glycidyl group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4402138" y="3668713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Generalized organic group</a:t>
            </a:r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 flipH="1" flipV="1">
            <a:off x="3440113" y="3240088"/>
            <a:ext cx="136048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 flipH="1">
            <a:off x="3733800" y="3990975"/>
            <a:ext cx="1109663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>
            <a:off x="2328863" y="2074863"/>
            <a:ext cx="1968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 flipV="1">
            <a:off x="2155825" y="5407025"/>
            <a:ext cx="1412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 descr="5%"/>
          <p:cNvSpPr>
            <a:spLocks noChangeArrowheads="1"/>
          </p:cNvSpPr>
          <p:nvPr/>
        </p:nvSpPr>
        <p:spPr bwMode="auto">
          <a:xfrm>
            <a:off x="3744913" y="3402013"/>
            <a:ext cx="457200" cy="457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1" name="Oval 3" descr="5%"/>
          <p:cNvSpPr>
            <a:spLocks noChangeArrowheads="1"/>
          </p:cNvSpPr>
          <p:nvPr/>
        </p:nvSpPr>
        <p:spPr bwMode="auto">
          <a:xfrm>
            <a:off x="4430713" y="3706813"/>
            <a:ext cx="457200" cy="457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Oval 4" descr="5%"/>
          <p:cNvSpPr>
            <a:spLocks noChangeArrowheads="1"/>
          </p:cNvSpPr>
          <p:nvPr/>
        </p:nvSpPr>
        <p:spPr bwMode="auto">
          <a:xfrm>
            <a:off x="2132013" y="3252788"/>
            <a:ext cx="457200" cy="457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3" name="Oval 5" descr="5%"/>
          <p:cNvSpPr>
            <a:spLocks noChangeArrowheads="1"/>
          </p:cNvSpPr>
          <p:nvPr/>
        </p:nvSpPr>
        <p:spPr bwMode="auto">
          <a:xfrm>
            <a:off x="2987675" y="3167063"/>
            <a:ext cx="457200" cy="457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27050" y="3548063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368425" y="3367088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89096" name="Line 8" descr="5%"/>
          <p:cNvSpPr>
            <a:spLocks noChangeShapeType="1"/>
          </p:cNvSpPr>
          <p:nvPr/>
        </p:nvSpPr>
        <p:spPr bwMode="auto">
          <a:xfrm>
            <a:off x="4189413" y="3708400"/>
            <a:ext cx="257175" cy="13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Line 9" descr="5%"/>
          <p:cNvSpPr>
            <a:spLocks noChangeShapeType="1"/>
          </p:cNvSpPr>
          <p:nvPr/>
        </p:nvSpPr>
        <p:spPr bwMode="auto">
          <a:xfrm flipV="1">
            <a:off x="4878388" y="3759200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939800" y="3636963"/>
            <a:ext cx="463550" cy="109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V="1">
            <a:off x="1792288" y="3514725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Line 12" descr="5%"/>
          <p:cNvSpPr>
            <a:spLocks noChangeShapeType="1"/>
          </p:cNvSpPr>
          <p:nvPr/>
        </p:nvSpPr>
        <p:spPr bwMode="auto">
          <a:xfrm flipV="1">
            <a:off x="2586038" y="3395663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1" name="Line 13" descr="5%"/>
          <p:cNvSpPr>
            <a:spLocks noChangeShapeType="1"/>
          </p:cNvSpPr>
          <p:nvPr/>
        </p:nvSpPr>
        <p:spPr bwMode="auto">
          <a:xfrm>
            <a:off x="3444875" y="3395663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1246188" y="1485900"/>
            <a:ext cx="5438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Epoxy ring (or glycidyl group)</a:t>
            </a:r>
          </a:p>
        </p:txBody>
      </p:sp>
      <p:sp>
        <p:nvSpPr>
          <p:cNvPr id="89103" name="Oval 15" descr="5%"/>
          <p:cNvSpPr>
            <a:spLocks noChangeArrowheads="1"/>
          </p:cNvSpPr>
          <p:nvPr/>
        </p:nvSpPr>
        <p:spPr bwMode="auto">
          <a:xfrm>
            <a:off x="5221288" y="3502025"/>
            <a:ext cx="457200" cy="457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4" name="Oval 16" descr="5%"/>
          <p:cNvSpPr>
            <a:spLocks noChangeArrowheads="1"/>
          </p:cNvSpPr>
          <p:nvPr/>
        </p:nvSpPr>
        <p:spPr bwMode="auto">
          <a:xfrm>
            <a:off x="5910263" y="3248025"/>
            <a:ext cx="457200" cy="457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5" name="Oval 17" descr="5%"/>
          <p:cNvSpPr>
            <a:spLocks noChangeArrowheads="1"/>
          </p:cNvSpPr>
          <p:nvPr/>
        </p:nvSpPr>
        <p:spPr bwMode="auto">
          <a:xfrm>
            <a:off x="6623050" y="3524250"/>
            <a:ext cx="457200" cy="457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6" name="Line 18" descr="5%"/>
          <p:cNvSpPr>
            <a:spLocks noChangeShapeType="1"/>
          </p:cNvSpPr>
          <p:nvPr/>
        </p:nvSpPr>
        <p:spPr bwMode="auto">
          <a:xfrm flipV="1">
            <a:off x="5665788" y="3540125"/>
            <a:ext cx="249237" cy="103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7" name="Line 19" descr="5%"/>
          <p:cNvSpPr>
            <a:spLocks noChangeShapeType="1"/>
          </p:cNvSpPr>
          <p:nvPr/>
        </p:nvSpPr>
        <p:spPr bwMode="auto">
          <a:xfrm>
            <a:off x="6365875" y="3513138"/>
            <a:ext cx="280988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1012825" y="3913188"/>
            <a:ext cx="500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881063" y="396081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 flipH="1">
            <a:off x="1371600" y="3810000"/>
            <a:ext cx="153988" cy="255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7405688" y="3527425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8247063" y="3346450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89113" name="Line 25"/>
          <p:cNvSpPr>
            <a:spLocks noChangeShapeType="1"/>
          </p:cNvSpPr>
          <p:nvPr/>
        </p:nvSpPr>
        <p:spPr bwMode="auto">
          <a:xfrm flipV="1">
            <a:off x="7808913" y="3616325"/>
            <a:ext cx="473075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7891463" y="3892550"/>
            <a:ext cx="500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>
            <a:off x="7781925" y="3952875"/>
            <a:ext cx="223838" cy="138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 flipH="1">
            <a:off x="8253413" y="3802063"/>
            <a:ext cx="149225" cy="23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7077075" y="3754438"/>
            <a:ext cx="390525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1811338" y="3251200"/>
            <a:ext cx="319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(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7080250" y="3497263"/>
            <a:ext cx="437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Arial" charset="0"/>
                <a:cs typeface="Arial" charset="0"/>
              </a:rPr>
              <a:t>)</a:t>
            </a:r>
            <a:r>
              <a:rPr lang="en-US" sz="2800" baseline="-25000" dirty="0" err="1">
                <a:ea typeface="Arial" charset="0"/>
                <a:cs typeface="Arial" charset="0"/>
              </a:rPr>
              <a:t>n</a:t>
            </a:r>
            <a:endParaRPr lang="en-US" sz="2800" dirty="0">
              <a:ea typeface="Arial" charset="0"/>
              <a:cs typeface="Arial" charset="0"/>
            </a:endParaRP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2420938" y="4848225"/>
            <a:ext cx="3025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Polymer portion</a:t>
            </a:r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 flipV="1">
            <a:off x="3733800" y="4113213"/>
            <a:ext cx="579438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 flipV="1">
            <a:off x="6816725" y="4127500"/>
            <a:ext cx="528638" cy="133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23" name="Text Box 35"/>
          <p:cNvSpPr txBox="1">
            <a:spLocks noChangeArrowheads="1"/>
          </p:cNvSpPr>
          <p:nvPr/>
        </p:nvSpPr>
        <p:spPr bwMode="auto">
          <a:xfrm>
            <a:off x="4414838" y="5456238"/>
            <a:ext cx="4310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Number of repeat units</a:t>
            </a:r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>
            <a:off x="3230563" y="2098675"/>
            <a:ext cx="4811712" cy="139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 flipH="1">
            <a:off x="1174750" y="2100263"/>
            <a:ext cx="1998663" cy="145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>
            <a:off x="1376363" y="206375"/>
            <a:ext cx="6370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ea typeface="Arial" charset="0"/>
                <a:cs typeface="Arial" charset="0"/>
              </a:rPr>
              <a:t>Generalized epoxy polymer</a:t>
            </a: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2583479" y="1445305"/>
            <a:ext cx="631825" cy="708025"/>
            <a:chOff x="2612" y="384"/>
            <a:chExt cx="398" cy="446"/>
          </a:xfrm>
        </p:grpSpPr>
        <p:sp>
          <p:nvSpPr>
            <p:cNvPr id="90162" name="Freeform 3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3" name="Oval 4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5400000">
            <a:off x="3911600" y="1439863"/>
            <a:ext cx="631825" cy="708025"/>
            <a:chOff x="2612" y="384"/>
            <a:chExt cx="398" cy="446"/>
          </a:xfrm>
        </p:grpSpPr>
        <p:sp>
          <p:nvSpPr>
            <p:cNvPr id="90160" name="Freeform 6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61" name="Oval 7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3165931" y="1581150"/>
            <a:ext cx="1115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ea typeface="Arial" charset="0"/>
                <a:cs typeface="Arial" charset="0"/>
              </a:rPr>
              <a:t>―</a:t>
            </a:r>
            <a:r>
              <a:rPr lang="en-US" sz="1800" dirty="0" smtClean="0">
                <a:ea typeface="Arial" charset="0"/>
                <a:cs typeface="Arial" charset="0"/>
              </a:rPr>
              <a:t>C―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90117" name="Text Box 9"/>
          <p:cNvSpPr txBox="1">
            <a:spLocks noChangeArrowheads="1"/>
          </p:cNvSpPr>
          <p:nvPr/>
        </p:nvSpPr>
        <p:spPr bwMode="auto">
          <a:xfrm>
            <a:off x="3431917" y="141605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0118" name="Text Box 10"/>
          <p:cNvSpPr txBox="1">
            <a:spLocks noChangeArrowheads="1"/>
          </p:cNvSpPr>
          <p:nvPr/>
        </p:nvSpPr>
        <p:spPr bwMode="auto">
          <a:xfrm>
            <a:off x="3393817" y="11763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ea typeface="Arial" charset="0"/>
                <a:cs typeface="Arial" charset="0"/>
              </a:rPr>
              <a:t>CH</a:t>
            </a:r>
            <a:r>
              <a:rPr lang="en-US" sz="1800" baseline="-25000" dirty="0">
                <a:ea typeface="Arial" charset="0"/>
                <a:cs typeface="Arial" charset="0"/>
              </a:rPr>
              <a:t>3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90119" name="Text Box 11"/>
          <p:cNvSpPr txBox="1">
            <a:spLocks noChangeArrowheads="1"/>
          </p:cNvSpPr>
          <p:nvPr/>
        </p:nvSpPr>
        <p:spPr bwMode="auto">
          <a:xfrm>
            <a:off x="3393817" y="19891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3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0120" name="Text Box 12"/>
          <p:cNvSpPr txBox="1">
            <a:spLocks noChangeArrowheads="1"/>
          </p:cNvSpPr>
          <p:nvPr/>
        </p:nvSpPr>
        <p:spPr bwMode="auto">
          <a:xfrm>
            <a:off x="3431917" y="180975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0121" name="Text Box 13"/>
          <p:cNvSpPr txBox="1">
            <a:spLocks noChangeArrowheads="1"/>
          </p:cNvSpPr>
          <p:nvPr/>
        </p:nvSpPr>
        <p:spPr bwMode="auto">
          <a:xfrm>
            <a:off x="1864342" y="1586592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HO―</a:t>
            </a:r>
          </a:p>
        </p:txBody>
      </p:sp>
      <p:sp>
        <p:nvSpPr>
          <p:cNvPr id="90122" name="Text Box 14"/>
          <p:cNvSpPr txBox="1">
            <a:spLocks noChangeArrowheads="1"/>
          </p:cNvSpPr>
          <p:nvPr/>
        </p:nvSpPr>
        <p:spPr bwMode="auto">
          <a:xfrm>
            <a:off x="4500563" y="159385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―OH</a:t>
            </a:r>
          </a:p>
        </p:txBody>
      </p:sp>
      <p:sp>
        <p:nvSpPr>
          <p:cNvPr id="90123" name="Text Box 15"/>
          <p:cNvSpPr txBox="1">
            <a:spLocks noChangeArrowheads="1"/>
          </p:cNvSpPr>
          <p:nvPr/>
        </p:nvSpPr>
        <p:spPr bwMode="auto">
          <a:xfrm>
            <a:off x="2062163" y="264636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Bisphenol A</a:t>
            </a:r>
          </a:p>
        </p:txBody>
      </p:sp>
      <p:sp>
        <p:nvSpPr>
          <p:cNvPr id="90124" name="Text Box 16"/>
          <p:cNvSpPr txBox="1">
            <a:spLocks noChangeArrowheads="1"/>
          </p:cNvSpPr>
          <p:nvPr/>
        </p:nvSpPr>
        <p:spPr bwMode="auto">
          <a:xfrm>
            <a:off x="5924550" y="1573213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Cl</a:t>
            </a:r>
            <a:r>
              <a:rPr lang="en-US" sz="1400">
                <a:ea typeface="Arial" charset="0"/>
                <a:cs typeface="Arial" charset="0"/>
              </a:rPr>
              <a:t>―</a:t>
            </a:r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0125" name="Line 17"/>
          <p:cNvSpPr>
            <a:spLocks noChangeShapeType="1"/>
          </p:cNvSpPr>
          <p:nvPr/>
        </p:nvSpPr>
        <p:spPr bwMode="auto">
          <a:xfrm flipH="1">
            <a:off x="7477125" y="1830388"/>
            <a:ext cx="155575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6" name="Line 18"/>
          <p:cNvSpPr>
            <a:spLocks noChangeShapeType="1"/>
          </p:cNvSpPr>
          <p:nvPr/>
        </p:nvSpPr>
        <p:spPr bwMode="auto">
          <a:xfrm>
            <a:off x="7210425" y="1852613"/>
            <a:ext cx="133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7" name="Text Box 19"/>
          <p:cNvSpPr txBox="1">
            <a:spLocks noChangeArrowheads="1"/>
          </p:cNvSpPr>
          <p:nvPr/>
        </p:nvSpPr>
        <p:spPr bwMode="auto">
          <a:xfrm>
            <a:off x="7229475" y="19970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0128" name="Text Box 20"/>
          <p:cNvSpPr txBox="1">
            <a:spLocks noChangeArrowheads="1"/>
          </p:cNvSpPr>
          <p:nvPr/>
        </p:nvSpPr>
        <p:spPr bwMode="auto">
          <a:xfrm>
            <a:off x="5348288" y="1489075"/>
            <a:ext cx="35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90147" name="Text Box 43"/>
          <p:cNvSpPr txBox="1">
            <a:spLocks noChangeArrowheads="1"/>
          </p:cNvSpPr>
          <p:nvPr/>
        </p:nvSpPr>
        <p:spPr bwMode="auto">
          <a:xfrm>
            <a:off x="6421438" y="248602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Epichlorohydrin</a:t>
            </a:r>
          </a:p>
        </p:txBody>
      </p:sp>
      <p:sp>
        <p:nvSpPr>
          <p:cNvPr id="90149" name="Text Box 45"/>
          <p:cNvSpPr txBox="1">
            <a:spLocks noChangeArrowheads="1"/>
          </p:cNvSpPr>
          <p:nvPr/>
        </p:nvSpPr>
        <p:spPr bwMode="auto">
          <a:xfrm>
            <a:off x="676275" y="222250"/>
            <a:ext cx="749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Arial" charset="0"/>
                <a:cs typeface="Arial" charset="0"/>
              </a:rPr>
              <a:t>A common epoxy synthesis reaction</a:t>
            </a:r>
          </a:p>
        </p:txBody>
      </p:sp>
      <p:sp>
        <p:nvSpPr>
          <p:cNvPr id="90153" name="Line 49"/>
          <p:cNvSpPr>
            <a:spLocks noChangeShapeType="1"/>
          </p:cNvSpPr>
          <p:nvPr/>
        </p:nvSpPr>
        <p:spPr bwMode="auto">
          <a:xfrm>
            <a:off x="5540375" y="2286000"/>
            <a:ext cx="0" cy="1382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52"/>
          <p:cNvGrpSpPr/>
          <p:nvPr/>
        </p:nvGrpSpPr>
        <p:grpSpPr>
          <a:xfrm>
            <a:off x="200247" y="3798888"/>
            <a:ext cx="8859335" cy="2139950"/>
            <a:chOff x="327252" y="3798888"/>
            <a:chExt cx="8859335" cy="213995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 rot="5400000">
              <a:off x="3940176" y="4513264"/>
              <a:ext cx="631825" cy="708025"/>
              <a:chOff x="2612" y="-470"/>
              <a:chExt cx="398" cy="446"/>
            </a:xfrm>
          </p:grpSpPr>
          <p:sp>
            <p:nvSpPr>
              <p:cNvPr id="90158" name="Freeform 22"/>
              <p:cNvSpPr>
                <a:spLocks/>
              </p:cNvSpPr>
              <p:nvPr/>
            </p:nvSpPr>
            <p:spPr bwMode="auto">
              <a:xfrm>
                <a:off x="2612" y="-470"/>
                <a:ext cx="398" cy="446"/>
              </a:xfrm>
              <a:custGeom>
                <a:avLst/>
                <a:gdLst>
                  <a:gd name="T0" fmla="*/ 199 w 398"/>
                  <a:gd name="T1" fmla="*/ 0 h 446"/>
                  <a:gd name="T2" fmla="*/ 398 w 398"/>
                  <a:gd name="T3" fmla="*/ 117 h 446"/>
                  <a:gd name="T4" fmla="*/ 398 w 398"/>
                  <a:gd name="T5" fmla="*/ 343 h 446"/>
                  <a:gd name="T6" fmla="*/ 192 w 398"/>
                  <a:gd name="T7" fmla="*/ 446 h 446"/>
                  <a:gd name="T8" fmla="*/ 0 w 398"/>
                  <a:gd name="T9" fmla="*/ 329 h 446"/>
                  <a:gd name="T10" fmla="*/ 0 w 398"/>
                  <a:gd name="T11" fmla="*/ 117 h 446"/>
                  <a:gd name="T12" fmla="*/ 199 w 398"/>
                  <a:gd name="T13" fmla="*/ 0 h 4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8"/>
                  <a:gd name="T22" fmla="*/ 0 h 446"/>
                  <a:gd name="T23" fmla="*/ 398 w 398"/>
                  <a:gd name="T24" fmla="*/ 446 h 4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8" h="446">
                    <a:moveTo>
                      <a:pt x="199" y="0"/>
                    </a:moveTo>
                    <a:lnTo>
                      <a:pt x="398" y="117"/>
                    </a:lnTo>
                    <a:lnTo>
                      <a:pt x="398" y="343"/>
                    </a:lnTo>
                    <a:lnTo>
                      <a:pt x="192" y="446"/>
                    </a:lnTo>
                    <a:lnTo>
                      <a:pt x="0" y="329"/>
                    </a:lnTo>
                    <a:lnTo>
                      <a:pt x="0" y="117"/>
                    </a:lnTo>
                    <a:lnTo>
                      <a:pt x="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9" name="Oval 23"/>
              <p:cNvSpPr>
                <a:spLocks noChangeArrowheads="1"/>
              </p:cNvSpPr>
              <p:nvPr/>
            </p:nvSpPr>
            <p:spPr bwMode="auto">
              <a:xfrm>
                <a:off x="2721" y="-359"/>
                <a:ext cx="206" cy="2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 rot="5400000">
              <a:off x="5264150" y="4525963"/>
              <a:ext cx="631825" cy="708025"/>
              <a:chOff x="2612" y="384"/>
              <a:chExt cx="398" cy="446"/>
            </a:xfrm>
          </p:grpSpPr>
          <p:sp>
            <p:nvSpPr>
              <p:cNvPr id="90156" name="Freeform 25"/>
              <p:cNvSpPr>
                <a:spLocks/>
              </p:cNvSpPr>
              <p:nvPr/>
            </p:nvSpPr>
            <p:spPr bwMode="auto">
              <a:xfrm>
                <a:off x="2612" y="384"/>
                <a:ext cx="398" cy="446"/>
              </a:xfrm>
              <a:custGeom>
                <a:avLst/>
                <a:gdLst>
                  <a:gd name="T0" fmla="*/ 199 w 398"/>
                  <a:gd name="T1" fmla="*/ 0 h 446"/>
                  <a:gd name="T2" fmla="*/ 398 w 398"/>
                  <a:gd name="T3" fmla="*/ 117 h 446"/>
                  <a:gd name="T4" fmla="*/ 398 w 398"/>
                  <a:gd name="T5" fmla="*/ 343 h 446"/>
                  <a:gd name="T6" fmla="*/ 192 w 398"/>
                  <a:gd name="T7" fmla="*/ 446 h 446"/>
                  <a:gd name="T8" fmla="*/ 0 w 398"/>
                  <a:gd name="T9" fmla="*/ 329 h 446"/>
                  <a:gd name="T10" fmla="*/ 0 w 398"/>
                  <a:gd name="T11" fmla="*/ 117 h 446"/>
                  <a:gd name="T12" fmla="*/ 199 w 398"/>
                  <a:gd name="T13" fmla="*/ 0 h 4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8"/>
                  <a:gd name="T22" fmla="*/ 0 h 446"/>
                  <a:gd name="T23" fmla="*/ 398 w 398"/>
                  <a:gd name="T24" fmla="*/ 446 h 4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8" h="446">
                    <a:moveTo>
                      <a:pt x="199" y="0"/>
                    </a:moveTo>
                    <a:lnTo>
                      <a:pt x="398" y="117"/>
                    </a:lnTo>
                    <a:lnTo>
                      <a:pt x="398" y="343"/>
                    </a:lnTo>
                    <a:lnTo>
                      <a:pt x="192" y="446"/>
                    </a:lnTo>
                    <a:lnTo>
                      <a:pt x="0" y="329"/>
                    </a:lnTo>
                    <a:lnTo>
                      <a:pt x="0" y="117"/>
                    </a:lnTo>
                    <a:lnTo>
                      <a:pt x="1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7" name="Oval 26"/>
              <p:cNvSpPr>
                <a:spLocks noChangeArrowheads="1"/>
              </p:cNvSpPr>
              <p:nvPr/>
            </p:nvSpPr>
            <p:spPr bwMode="auto">
              <a:xfrm>
                <a:off x="2715" y="500"/>
                <a:ext cx="206" cy="2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131" name="Text Box 27"/>
            <p:cNvSpPr txBox="1">
              <a:spLocks noChangeArrowheads="1"/>
            </p:cNvSpPr>
            <p:nvPr/>
          </p:nvSpPr>
          <p:spPr bwMode="auto">
            <a:xfrm>
              <a:off x="4517578" y="4667250"/>
              <a:ext cx="9797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ea typeface="Arial" charset="0"/>
                  <a:cs typeface="Arial" charset="0"/>
                </a:rPr>
                <a:t>―C―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90132" name="Text Box 28"/>
            <p:cNvSpPr txBox="1">
              <a:spLocks noChangeArrowheads="1"/>
            </p:cNvSpPr>
            <p:nvPr/>
          </p:nvSpPr>
          <p:spPr bwMode="auto">
            <a:xfrm>
              <a:off x="4784496" y="4502150"/>
              <a:ext cx="295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│</a:t>
              </a:r>
            </a:p>
          </p:txBody>
        </p:sp>
        <p:sp>
          <p:nvSpPr>
            <p:cNvPr id="90133" name="Text Box 29"/>
            <p:cNvSpPr txBox="1">
              <a:spLocks noChangeArrowheads="1"/>
            </p:cNvSpPr>
            <p:nvPr/>
          </p:nvSpPr>
          <p:spPr bwMode="auto">
            <a:xfrm>
              <a:off x="4728254" y="4235223"/>
              <a:ext cx="628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ea typeface="Arial" charset="0"/>
                  <a:cs typeface="Arial" charset="0"/>
                </a:rPr>
                <a:t>CH</a:t>
              </a:r>
              <a:r>
                <a:rPr lang="en-US" sz="1800" baseline="-25000" dirty="0">
                  <a:ea typeface="Arial" charset="0"/>
                  <a:cs typeface="Arial" charset="0"/>
                </a:rPr>
                <a:t>3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90134" name="Text Box 30"/>
            <p:cNvSpPr txBox="1">
              <a:spLocks noChangeArrowheads="1"/>
            </p:cNvSpPr>
            <p:nvPr/>
          </p:nvSpPr>
          <p:spPr bwMode="auto">
            <a:xfrm>
              <a:off x="4764537" y="5147809"/>
              <a:ext cx="628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ea typeface="Arial" charset="0"/>
                  <a:cs typeface="Arial" charset="0"/>
                </a:rPr>
                <a:t>CH</a:t>
              </a:r>
              <a:r>
                <a:rPr lang="en-US" sz="1800" baseline="-25000" dirty="0">
                  <a:ea typeface="Arial" charset="0"/>
                  <a:cs typeface="Arial" charset="0"/>
                </a:rPr>
                <a:t>3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90135" name="Text Box 31"/>
            <p:cNvSpPr txBox="1">
              <a:spLocks noChangeArrowheads="1"/>
            </p:cNvSpPr>
            <p:nvPr/>
          </p:nvSpPr>
          <p:spPr bwMode="auto">
            <a:xfrm>
              <a:off x="4784499" y="4932136"/>
              <a:ext cx="295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ea typeface="Arial" charset="0"/>
                  <a:cs typeface="Arial" charset="0"/>
                </a:rPr>
                <a:t>│</a:t>
              </a:r>
            </a:p>
          </p:txBody>
        </p:sp>
        <p:sp>
          <p:nvSpPr>
            <p:cNvPr id="90136" name="Text Box 32"/>
            <p:cNvSpPr txBox="1">
              <a:spLocks noChangeArrowheads="1"/>
            </p:cNvSpPr>
            <p:nvPr/>
          </p:nvSpPr>
          <p:spPr bwMode="auto">
            <a:xfrm>
              <a:off x="1846035" y="4645481"/>
              <a:ext cx="21767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ea typeface="Arial" charset="0"/>
                  <a:cs typeface="Arial" charset="0"/>
                </a:rPr>
                <a:t>―OCH</a:t>
              </a:r>
              <a:r>
                <a:rPr lang="en-US" sz="1800" baseline="-25000" dirty="0" smtClean="0">
                  <a:ea typeface="Arial" charset="0"/>
                  <a:cs typeface="Arial" charset="0"/>
                </a:rPr>
                <a:t>2</a:t>
              </a:r>
              <a:r>
                <a:rPr lang="en-US" sz="1800" dirty="0" smtClean="0">
                  <a:ea typeface="Arial" charset="0"/>
                  <a:cs typeface="Arial" charset="0"/>
                </a:rPr>
                <a:t>CHCH</a:t>
              </a:r>
              <a:r>
                <a:rPr lang="en-US" sz="1800" baseline="-25000" dirty="0" smtClean="0">
                  <a:ea typeface="Arial" charset="0"/>
                  <a:cs typeface="Arial" charset="0"/>
                </a:rPr>
                <a:t>2</a:t>
              </a:r>
              <a:r>
                <a:rPr lang="en-US" sz="1800" dirty="0" smtClean="0">
                  <a:ea typeface="Arial" charset="0"/>
                  <a:cs typeface="Arial" charset="0"/>
                </a:rPr>
                <a:t>O―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90137" name="Text Box 33"/>
            <p:cNvSpPr txBox="1">
              <a:spLocks noChangeArrowheads="1"/>
            </p:cNvSpPr>
            <p:nvPr/>
          </p:nvSpPr>
          <p:spPr bwMode="auto">
            <a:xfrm>
              <a:off x="5853113" y="4679950"/>
              <a:ext cx="819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―O―</a:t>
              </a:r>
            </a:p>
          </p:txBody>
        </p:sp>
        <p:sp>
          <p:nvSpPr>
            <p:cNvPr id="90138" name="Text Box 34"/>
            <p:cNvSpPr txBox="1">
              <a:spLocks noChangeArrowheads="1"/>
            </p:cNvSpPr>
            <p:nvPr/>
          </p:nvSpPr>
          <p:spPr bwMode="auto">
            <a:xfrm>
              <a:off x="6488113" y="4670425"/>
              <a:ext cx="2193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CH</a:t>
              </a:r>
              <a:r>
                <a:rPr lang="en-US" sz="1800" baseline="-25000">
                  <a:ea typeface="Arial" charset="0"/>
                  <a:cs typeface="Arial" charset="0"/>
                </a:rPr>
                <a:t>2</a:t>
              </a:r>
              <a:r>
                <a:rPr lang="en-US" sz="1800">
                  <a:ea typeface="Arial" charset="0"/>
                  <a:cs typeface="Arial" charset="0"/>
                </a:rPr>
                <a:t>―CH―CH</a:t>
              </a:r>
              <a:r>
                <a:rPr lang="en-US" sz="1800" baseline="-25000">
                  <a:ea typeface="Arial" charset="0"/>
                  <a:cs typeface="Arial" charset="0"/>
                </a:rPr>
                <a:t>2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90139" name="Line 35"/>
            <p:cNvSpPr>
              <a:spLocks noChangeShapeType="1"/>
            </p:cNvSpPr>
            <p:nvPr/>
          </p:nvSpPr>
          <p:spPr bwMode="auto">
            <a:xfrm flipH="1">
              <a:off x="7629525" y="4960938"/>
              <a:ext cx="155575" cy="2682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0" name="Line 36"/>
            <p:cNvSpPr>
              <a:spLocks noChangeShapeType="1"/>
            </p:cNvSpPr>
            <p:nvPr/>
          </p:nvSpPr>
          <p:spPr bwMode="auto">
            <a:xfrm>
              <a:off x="7362825" y="4983163"/>
              <a:ext cx="133350" cy="244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1" name="Text Box 37"/>
            <p:cNvSpPr txBox="1">
              <a:spLocks noChangeArrowheads="1"/>
            </p:cNvSpPr>
            <p:nvPr/>
          </p:nvSpPr>
          <p:spPr bwMode="auto">
            <a:xfrm>
              <a:off x="7381875" y="5127625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90142" name="Line 38"/>
            <p:cNvSpPr>
              <a:spLocks noChangeShapeType="1"/>
            </p:cNvSpPr>
            <p:nvPr/>
          </p:nvSpPr>
          <p:spPr bwMode="auto">
            <a:xfrm flipH="1">
              <a:off x="917344" y="4970463"/>
              <a:ext cx="155575" cy="2682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3" name="Line 39"/>
            <p:cNvSpPr>
              <a:spLocks noChangeShapeType="1"/>
            </p:cNvSpPr>
            <p:nvPr/>
          </p:nvSpPr>
          <p:spPr bwMode="auto">
            <a:xfrm>
              <a:off x="550863" y="4992688"/>
              <a:ext cx="133350" cy="244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4" name="Text Box 40"/>
            <p:cNvSpPr txBox="1">
              <a:spLocks noChangeArrowheads="1"/>
            </p:cNvSpPr>
            <p:nvPr/>
          </p:nvSpPr>
          <p:spPr bwMode="auto">
            <a:xfrm>
              <a:off x="624339" y="5091795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ea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90145" name="Text Box 41"/>
            <p:cNvSpPr txBox="1">
              <a:spLocks noChangeArrowheads="1"/>
            </p:cNvSpPr>
            <p:nvPr/>
          </p:nvSpPr>
          <p:spPr bwMode="auto">
            <a:xfrm>
              <a:off x="327252" y="4671562"/>
              <a:ext cx="18002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ea typeface="Arial" charset="0"/>
                  <a:cs typeface="Arial" charset="0"/>
                </a:rPr>
                <a:t>CH</a:t>
              </a:r>
              <a:r>
                <a:rPr lang="en-US" sz="1800" baseline="-25000" dirty="0">
                  <a:ea typeface="Arial" charset="0"/>
                  <a:cs typeface="Arial" charset="0"/>
                </a:rPr>
                <a:t>2</a:t>
              </a:r>
              <a:r>
                <a:rPr lang="en-US" sz="1800" dirty="0">
                  <a:ea typeface="Arial" charset="0"/>
                  <a:cs typeface="Arial" charset="0"/>
                </a:rPr>
                <a:t>―CH―CH</a:t>
              </a:r>
              <a:r>
                <a:rPr lang="en-US" sz="1800" baseline="-25000" dirty="0">
                  <a:ea typeface="Arial" charset="0"/>
                  <a:cs typeface="Arial" charset="0"/>
                </a:rPr>
                <a:t>2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90146" name="Text Box 42"/>
            <p:cNvSpPr txBox="1">
              <a:spLocks noChangeArrowheads="1"/>
            </p:cNvSpPr>
            <p:nvPr/>
          </p:nvSpPr>
          <p:spPr bwMode="auto">
            <a:xfrm>
              <a:off x="8289925" y="4695825"/>
              <a:ext cx="8966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ea typeface="Arial" charset="0"/>
                  <a:cs typeface="Arial" charset="0"/>
                </a:rPr>
                <a:t>+</a:t>
              </a:r>
              <a:r>
                <a:rPr lang="en-US" sz="1800" dirty="0" smtClean="0">
                  <a:ea typeface="Arial" charset="0"/>
                  <a:cs typeface="Arial" charset="0"/>
                </a:rPr>
                <a:t> </a:t>
              </a:r>
              <a:r>
                <a:rPr lang="en-US" sz="1800" dirty="0" err="1" smtClean="0">
                  <a:ea typeface="Arial" charset="0"/>
                  <a:cs typeface="Arial" charset="0"/>
                </a:rPr>
                <a:t>nHCl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90148" name="Text Box 44"/>
            <p:cNvSpPr txBox="1">
              <a:spLocks noChangeArrowheads="1"/>
            </p:cNvSpPr>
            <p:nvPr/>
          </p:nvSpPr>
          <p:spPr bwMode="auto">
            <a:xfrm>
              <a:off x="2427288" y="5541963"/>
              <a:ext cx="50006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ea typeface="Arial" charset="0"/>
                  <a:cs typeface="Arial" charset="0"/>
                </a:rPr>
                <a:t>D</a:t>
              </a:r>
              <a:r>
                <a:rPr lang="en-US" sz="2000">
                  <a:ea typeface="Arial" charset="0"/>
                  <a:cs typeface="Arial" charset="0"/>
                </a:rPr>
                <a:t>i</a:t>
              </a:r>
              <a:r>
                <a:rPr lang="en-US" sz="2000" b="1">
                  <a:ea typeface="Arial" charset="0"/>
                  <a:cs typeface="Arial" charset="0"/>
                </a:rPr>
                <a:t>g</a:t>
              </a:r>
              <a:r>
                <a:rPr lang="en-US" sz="2000">
                  <a:ea typeface="Arial" charset="0"/>
                  <a:cs typeface="Arial" charset="0"/>
                </a:rPr>
                <a:t>lycidyl </a:t>
              </a:r>
              <a:r>
                <a:rPr lang="en-US" sz="2000" b="1">
                  <a:ea typeface="Arial" charset="0"/>
                  <a:cs typeface="Arial" charset="0"/>
                </a:rPr>
                <a:t>E</a:t>
              </a:r>
              <a:r>
                <a:rPr lang="en-US" sz="2000">
                  <a:ea typeface="Arial" charset="0"/>
                  <a:cs typeface="Arial" charset="0"/>
                </a:rPr>
                <a:t>ther of </a:t>
              </a:r>
              <a:r>
                <a:rPr lang="en-US" sz="2000" b="1">
                  <a:ea typeface="Arial" charset="0"/>
                  <a:cs typeface="Arial" charset="0"/>
                </a:rPr>
                <a:t>B</a:t>
              </a:r>
              <a:r>
                <a:rPr lang="en-US" sz="2000">
                  <a:ea typeface="Arial" charset="0"/>
                  <a:cs typeface="Arial" charset="0"/>
                </a:rPr>
                <a:t>is</a:t>
              </a:r>
              <a:r>
                <a:rPr lang="en-US" sz="2000" b="1">
                  <a:ea typeface="Arial" charset="0"/>
                  <a:cs typeface="Arial" charset="0"/>
                </a:rPr>
                <a:t>p</a:t>
              </a:r>
              <a:r>
                <a:rPr lang="en-US" sz="2000">
                  <a:ea typeface="Arial" charset="0"/>
                  <a:cs typeface="Arial" charset="0"/>
                </a:rPr>
                <a:t>henol </a:t>
              </a:r>
              <a:r>
                <a:rPr lang="en-US" sz="2000" b="1">
                  <a:ea typeface="Arial" charset="0"/>
                  <a:cs typeface="Arial" charset="0"/>
                </a:rPr>
                <a:t>A</a:t>
              </a:r>
              <a:r>
                <a:rPr lang="en-US" sz="2000">
                  <a:ea typeface="Arial" charset="0"/>
                  <a:cs typeface="Arial" charset="0"/>
                </a:rPr>
                <a:t> (DGEBPA)</a:t>
              </a:r>
            </a:p>
          </p:txBody>
        </p:sp>
        <p:sp>
          <p:nvSpPr>
            <p:cNvPr id="90150" name="Rectangle 46"/>
            <p:cNvSpPr>
              <a:spLocks noChangeArrowheads="1"/>
            </p:cNvSpPr>
            <p:nvPr/>
          </p:nvSpPr>
          <p:spPr bwMode="auto">
            <a:xfrm>
              <a:off x="6546850" y="4292600"/>
              <a:ext cx="1727200" cy="12271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51" name="Text Box 47"/>
            <p:cNvSpPr txBox="1">
              <a:spLocks noChangeArrowheads="1"/>
            </p:cNvSpPr>
            <p:nvPr/>
          </p:nvSpPr>
          <p:spPr bwMode="auto">
            <a:xfrm>
              <a:off x="7000875" y="3798888"/>
              <a:ext cx="984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Glycidyl</a:t>
              </a:r>
            </a:p>
          </p:txBody>
        </p:sp>
        <p:sp>
          <p:nvSpPr>
            <p:cNvPr id="90152" name="Line 48"/>
            <p:cNvSpPr>
              <a:spLocks noChangeShapeType="1"/>
            </p:cNvSpPr>
            <p:nvPr/>
          </p:nvSpPr>
          <p:spPr bwMode="auto">
            <a:xfrm flipH="1">
              <a:off x="7366000" y="4132263"/>
              <a:ext cx="77788" cy="331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54" name="Text Box 50"/>
            <p:cNvSpPr txBox="1">
              <a:spLocks noChangeArrowheads="1"/>
            </p:cNvSpPr>
            <p:nvPr/>
          </p:nvSpPr>
          <p:spPr bwMode="auto">
            <a:xfrm>
              <a:off x="1946725" y="4553857"/>
              <a:ext cx="330205" cy="523220"/>
            </a:xfrm>
            <a:prstGeom prst="rect">
              <a:avLst/>
            </a:prstGeom>
            <a:noFill/>
            <a:ln w="12700">
              <a:noFill/>
              <a:prstDash val="sysDot"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ea typeface="Arial" charset="0"/>
                  <a:cs typeface="Arial" charset="0"/>
                </a:rPr>
                <a:t>(</a:t>
              </a:r>
            </a:p>
          </p:txBody>
        </p:sp>
        <p:sp>
          <p:nvSpPr>
            <p:cNvPr id="90155" name="Text Box 51"/>
            <p:cNvSpPr txBox="1">
              <a:spLocks noChangeArrowheads="1"/>
            </p:cNvSpPr>
            <p:nvPr/>
          </p:nvSpPr>
          <p:spPr bwMode="auto">
            <a:xfrm>
              <a:off x="3589795" y="4554087"/>
              <a:ext cx="437373" cy="523220"/>
            </a:xfrm>
            <a:prstGeom prst="rect">
              <a:avLst/>
            </a:prstGeom>
            <a:noFill/>
            <a:ln w="12700">
              <a:noFill/>
              <a:prstDash val="sysDot"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ea typeface="Arial" charset="0"/>
                  <a:cs typeface="Arial" charset="0"/>
                </a:rPr>
                <a:t>)</a:t>
              </a:r>
              <a:r>
                <a:rPr lang="en-US" sz="2800" baseline="-25000" dirty="0">
                  <a:ea typeface="Arial" charset="0"/>
                  <a:cs typeface="Arial" charset="0"/>
                </a:rPr>
                <a:t>n</a:t>
              </a:r>
              <a:endParaRPr lang="en-US" sz="28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5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56</a:t>
            </a:fld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995332" y="1574800"/>
            <a:ext cx="211667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09730" y="1566333"/>
            <a:ext cx="397934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080000" y="1370189"/>
            <a:ext cx="973667" cy="246943"/>
          </a:xfrm>
          <a:custGeom>
            <a:avLst/>
            <a:gdLst>
              <a:gd name="connsiteX0" fmla="*/ 0 w 508000"/>
              <a:gd name="connsiteY0" fmla="*/ 196144 h 238477"/>
              <a:gd name="connsiteX1" fmla="*/ 93133 w 508000"/>
              <a:gd name="connsiteY1" fmla="*/ 35277 h 238477"/>
              <a:gd name="connsiteX2" fmla="*/ 279400 w 508000"/>
              <a:gd name="connsiteY2" fmla="*/ 1411 h 238477"/>
              <a:gd name="connsiteX3" fmla="*/ 423333 w 508000"/>
              <a:gd name="connsiteY3" fmla="*/ 43744 h 238477"/>
              <a:gd name="connsiteX4" fmla="*/ 491067 w 508000"/>
              <a:gd name="connsiteY4" fmla="*/ 170744 h 238477"/>
              <a:gd name="connsiteX5" fmla="*/ 508000 w 508000"/>
              <a:gd name="connsiteY5" fmla="*/ 238477 h 23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0" h="238477">
                <a:moveTo>
                  <a:pt x="0" y="196144"/>
                </a:moveTo>
                <a:cubicBezTo>
                  <a:pt x="23283" y="131938"/>
                  <a:pt x="46566" y="67732"/>
                  <a:pt x="93133" y="35277"/>
                </a:cubicBezTo>
                <a:cubicBezTo>
                  <a:pt x="139700" y="2822"/>
                  <a:pt x="224367" y="0"/>
                  <a:pt x="279400" y="1411"/>
                </a:cubicBezTo>
                <a:cubicBezTo>
                  <a:pt x="334433" y="2822"/>
                  <a:pt x="388055" y="15522"/>
                  <a:pt x="423333" y="43744"/>
                </a:cubicBezTo>
                <a:cubicBezTo>
                  <a:pt x="458611" y="71966"/>
                  <a:pt x="476956" y="138289"/>
                  <a:pt x="491067" y="170744"/>
                </a:cubicBezTo>
                <a:cubicBezTo>
                  <a:pt x="505178" y="203199"/>
                  <a:pt x="508000" y="238477"/>
                  <a:pt x="508000" y="23847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604933" y="3124200"/>
            <a:ext cx="1188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</a:t>
            </a:r>
            <a:r>
              <a:rPr lang="en-US" sz="1600" dirty="0" smtClean="0"/>
              <a:t> reactions</a:t>
            </a:r>
            <a:endParaRPr lang="en-US" sz="1600" dirty="0"/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578320" y="446405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│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549292" y="4215266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ea typeface="Arial" charset="0"/>
                <a:cs typeface="Arial" charset="0"/>
              </a:rPr>
              <a:t>OH</a:t>
            </a:r>
            <a:endParaRPr lang="en-US" sz="1800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</a:t>
            </a:r>
            <a:r>
              <a:rPr lang="en-US" dirty="0" smtClean="0"/>
              <a:t> </a:t>
            </a:r>
            <a:r>
              <a:rPr lang="en-US" i="1" dirty="0" smtClean="0"/>
              <a:t>The number of epoxy groups determines the amount of </a:t>
            </a:r>
            <a:r>
              <a:rPr lang="en-US" i="1" dirty="0" err="1" smtClean="0"/>
              <a:t>crosslinking</a:t>
            </a:r>
            <a:r>
              <a:rPr lang="en-US" i="1" dirty="0" smtClean="0"/>
              <a:t>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Epoxy groups are at the end of a chain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Chains containing epoxy groups can be repeated so that a molecule can have several epoxy groups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High </a:t>
            </a:r>
            <a:r>
              <a:rPr lang="en-US" dirty="0" err="1" smtClean="0">
                <a:solidFill>
                  <a:srgbClr val="000000"/>
                </a:solidFill>
              </a:rPr>
              <a:t>crosslinking</a:t>
            </a:r>
            <a:r>
              <a:rPr lang="en-US" dirty="0" smtClean="0">
                <a:solidFill>
                  <a:srgbClr val="000000"/>
                </a:solidFill>
              </a:rPr>
              <a:t> gives thermal stability but requires high curing temperatures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3911600" y="2443163"/>
            <a:ext cx="631825" cy="708025"/>
            <a:chOff x="2612" y="384"/>
            <a:chExt cx="398" cy="446"/>
          </a:xfrm>
        </p:grpSpPr>
        <p:sp>
          <p:nvSpPr>
            <p:cNvPr id="93211" name="Freeform 3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2" name="Oval 4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3684274">
            <a:off x="3255963" y="3532188"/>
            <a:ext cx="631825" cy="708025"/>
            <a:chOff x="2612" y="384"/>
            <a:chExt cx="398" cy="446"/>
          </a:xfrm>
        </p:grpSpPr>
        <p:sp>
          <p:nvSpPr>
            <p:cNvPr id="93209" name="Freeform 6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0" name="Oval 7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 rot="-3707776">
            <a:off x="4567238" y="3532188"/>
            <a:ext cx="631825" cy="708025"/>
            <a:chOff x="2612" y="384"/>
            <a:chExt cx="398" cy="446"/>
          </a:xfrm>
        </p:grpSpPr>
        <p:sp>
          <p:nvSpPr>
            <p:cNvPr id="93207" name="Freeform 9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8" name="Oval 10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189" name="Line 11"/>
          <p:cNvSpPr>
            <a:spLocks noChangeShapeType="1"/>
          </p:cNvSpPr>
          <p:nvPr/>
        </p:nvSpPr>
        <p:spPr bwMode="auto">
          <a:xfrm>
            <a:off x="4227513" y="3157538"/>
            <a:ext cx="0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Line 12"/>
          <p:cNvSpPr>
            <a:spLocks noChangeShapeType="1"/>
          </p:cNvSpPr>
          <p:nvPr/>
        </p:nvSpPr>
        <p:spPr bwMode="auto">
          <a:xfrm>
            <a:off x="4238625" y="3517900"/>
            <a:ext cx="315913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Line 13"/>
          <p:cNvSpPr>
            <a:spLocks noChangeShapeType="1"/>
          </p:cNvSpPr>
          <p:nvPr/>
        </p:nvSpPr>
        <p:spPr bwMode="auto">
          <a:xfrm flipH="1">
            <a:off x="3900488" y="3517900"/>
            <a:ext cx="32702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Line 14"/>
          <p:cNvSpPr>
            <a:spLocks noChangeShapeType="1"/>
          </p:cNvSpPr>
          <p:nvPr/>
        </p:nvSpPr>
        <p:spPr bwMode="auto">
          <a:xfrm flipH="1">
            <a:off x="1495425" y="4151313"/>
            <a:ext cx="155575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Line 15"/>
          <p:cNvSpPr>
            <a:spLocks noChangeShapeType="1"/>
          </p:cNvSpPr>
          <p:nvPr/>
        </p:nvSpPr>
        <p:spPr bwMode="auto">
          <a:xfrm>
            <a:off x="1228725" y="4173538"/>
            <a:ext cx="133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Text Box 16"/>
          <p:cNvSpPr txBox="1">
            <a:spLocks noChangeArrowheads="1"/>
          </p:cNvSpPr>
          <p:nvPr/>
        </p:nvSpPr>
        <p:spPr bwMode="auto">
          <a:xfrm>
            <a:off x="1247775" y="4318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3195" name="Text Box 17"/>
          <p:cNvSpPr txBox="1">
            <a:spLocks noChangeArrowheads="1"/>
          </p:cNvSpPr>
          <p:nvPr/>
        </p:nvSpPr>
        <p:spPr bwMode="auto">
          <a:xfrm>
            <a:off x="914400" y="3843338"/>
            <a:ext cx="243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―O―</a:t>
            </a:r>
          </a:p>
        </p:txBody>
      </p:sp>
      <p:sp>
        <p:nvSpPr>
          <p:cNvPr id="93196" name="Text Box 18"/>
          <p:cNvSpPr txBox="1">
            <a:spLocks noChangeArrowheads="1"/>
          </p:cNvSpPr>
          <p:nvPr/>
        </p:nvSpPr>
        <p:spPr bwMode="auto">
          <a:xfrm>
            <a:off x="4060825" y="1946275"/>
            <a:ext cx="234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3197" name="Line 19"/>
          <p:cNvSpPr>
            <a:spLocks noChangeShapeType="1"/>
          </p:cNvSpPr>
          <p:nvPr/>
        </p:nvSpPr>
        <p:spPr bwMode="auto">
          <a:xfrm flipH="1">
            <a:off x="5613400" y="2203450"/>
            <a:ext cx="155575" cy="268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8" name="Line 20"/>
          <p:cNvSpPr>
            <a:spLocks noChangeShapeType="1"/>
          </p:cNvSpPr>
          <p:nvPr/>
        </p:nvSpPr>
        <p:spPr bwMode="auto">
          <a:xfrm>
            <a:off x="5346700" y="2225675"/>
            <a:ext cx="133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9" name="Text Box 21"/>
          <p:cNvSpPr txBox="1">
            <a:spLocks noChangeArrowheads="1"/>
          </p:cNvSpPr>
          <p:nvPr/>
        </p:nvSpPr>
        <p:spPr bwMode="auto">
          <a:xfrm>
            <a:off x="5365750" y="23812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3200" name="Text Box 22"/>
          <p:cNvSpPr txBox="1">
            <a:spLocks noChangeArrowheads="1"/>
          </p:cNvSpPr>
          <p:nvPr/>
        </p:nvSpPr>
        <p:spPr bwMode="auto">
          <a:xfrm>
            <a:off x="4100513" y="216693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3201" name="Text Box 23"/>
          <p:cNvSpPr txBox="1">
            <a:spLocks noChangeArrowheads="1"/>
          </p:cNvSpPr>
          <p:nvPr/>
        </p:nvSpPr>
        <p:spPr bwMode="auto">
          <a:xfrm>
            <a:off x="5113338" y="386556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―O―CH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3202" name="Line 24"/>
          <p:cNvSpPr>
            <a:spLocks noChangeShapeType="1"/>
          </p:cNvSpPr>
          <p:nvPr/>
        </p:nvSpPr>
        <p:spPr bwMode="auto">
          <a:xfrm flipH="1">
            <a:off x="6899275" y="4144963"/>
            <a:ext cx="155575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3" name="Line 25"/>
          <p:cNvSpPr>
            <a:spLocks noChangeShapeType="1"/>
          </p:cNvSpPr>
          <p:nvPr/>
        </p:nvSpPr>
        <p:spPr bwMode="auto">
          <a:xfrm>
            <a:off x="6632575" y="4167188"/>
            <a:ext cx="133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4" name="Text Box 26"/>
          <p:cNvSpPr txBox="1">
            <a:spLocks noChangeArrowheads="1"/>
          </p:cNvSpPr>
          <p:nvPr/>
        </p:nvSpPr>
        <p:spPr bwMode="auto">
          <a:xfrm>
            <a:off x="6662738" y="43227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3205" name="Text Box 27"/>
          <p:cNvSpPr txBox="1">
            <a:spLocks noChangeArrowheads="1"/>
          </p:cNvSpPr>
          <p:nvPr/>
        </p:nvSpPr>
        <p:spPr bwMode="auto">
          <a:xfrm>
            <a:off x="2052638" y="373063"/>
            <a:ext cx="4618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ea typeface="Arial" charset="0"/>
                <a:cs typeface="Arial" charset="0"/>
              </a:rPr>
              <a:t>Tri-functional epoxy</a:t>
            </a:r>
          </a:p>
        </p:txBody>
      </p:sp>
      <p:sp>
        <p:nvSpPr>
          <p:cNvPr id="417820" name="Text Box 28"/>
          <p:cNvSpPr txBox="1">
            <a:spLocks noChangeArrowheads="1"/>
          </p:cNvSpPr>
          <p:nvPr/>
        </p:nvSpPr>
        <p:spPr bwMode="auto">
          <a:xfrm>
            <a:off x="801664" y="6069050"/>
            <a:ext cx="724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High temp applications OK but requires high temp cure and post cure.</a:t>
            </a:r>
          </a:p>
        </p:txBody>
      </p:sp>
      <p:sp>
        <p:nvSpPr>
          <p:cNvPr id="29" name="Oval 28"/>
          <p:cNvSpPr/>
          <p:nvPr/>
        </p:nvSpPr>
        <p:spPr>
          <a:xfrm>
            <a:off x="5003478" y="1737774"/>
            <a:ext cx="1269967" cy="12794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82621" y="3580202"/>
            <a:ext cx="1269967" cy="12794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060" y="3589755"/>
            <a:ext cx="1269967" cy="12794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88022" y="5471123"/>
            <a:ext cx="5259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Multiple epoxy groups increases </a:t>
            </a:r>
            <a:r>
              <a:rPr lang="en-US" sz="2000" dirty="0" err="1" smtClean="0"/>
              <a:t>crosslinking</a:t>
            </a:r>
            <a:endParaRPr lang="en-US" sz="2000" dirty="0"/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468438" y="3519488"/>
            <a:ext cx="5716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ea typeface="Arial" charset="0"/>
                <a:cs typeface="Arial" charset="0"/>
              </a:rPr>
              <a:t>T</a:t>
            </a:r>
            <a:r>
              <a:rPr lang="en-US" sz="2000">
                <a:ea typeface="Arial" charset="0"/>
                <a:cs typeface="Arial" charset="0"/>
              </a:rPr>
              <a:t>etra</a:t>
            </a:r>
            <a:r>
              <a:rPr lang="en-US" sz="2000">
                <a:solidFill>
                  <a:srgbClr val="FF0066"/>
                </a:solidFill>
                <a:ea typeface="Arial" charset="0"/>
                <a:cs typeface="Arial" charset="0"/>
              </a:rPr>
              <a:t>g</a:t>
            </a:r>
            <a:r>
              <a:rPr lang="en-US" sz="2000">
                <a:ea typeface="Arial" charset="0"/>
                <a:cs typeface="Arial" charset="0"/>
              </a:rPr>
              <a:t>lycidyl</a:t>
            </a:r>
            <a:r>
              <a:rPr lang="en-US" sz="2000">
                <a:solidFill>
                  <a:srgbClr val="FF0066"/>
                </a:solidFill>
                <a:ea typeface="Arial" charset="0"/>
                <a:cs typeface="Arial" charset="0"/>
              </a:rPr>
              <a:t>m</a:t>
            </a:r>
            <a:r>
              <a:rPr lang="en-US" sz="2000">
                <a:ea typeface="Arial" charset="0"/>
                <a:cs typeface="Arial" charset="0"/>
              </a:rPr>
              <a:t>ethylene</a:t>
            </a:r>
            <a:r>
              <a:rPr lang="en-US" sz="2000">
                <a:solidFill>
                  <a:srgbClr val="FF0066"/>
                </a:solidFill>
                <a:ea typeface="Arial" charset="0"/>
                <a:cs typeface="Arial" charset="0"/>
              </a:rPr>
              <a:t>d</a:t>
            </a:r>
            <a:r>
              <a:rPr lang="en-US" sz="2000">
                <a:ea typeface="Arial" charset="0"/>
                <a:cs typeface="Arial" charset="0"/>
              </a:rPr>
              <a:t>i</a:t>
            </a:r>
            <a:r>
              <a:rPr lang="en-US" sz="2000">
                <a:solidFill>
                  <a:srgbClr val="FF0066"/>
                </a:solidFill>
                <a:ea typeface="Arial" charset="0"/>
                <a:cs typeface="Arial" charset="0"/>
              </a:rPr>
              <a:t>a</a:t>
            </a:r>
            <a:r>
              <a:rPr lang="en-US" sz="2000">
                <a:ea typeface="Arial" charset="0"/>
                <a:cs typeface="Arial" charset="0"/>
              </a:rPr>
              <a:t>niline (</a:t>
            </a:r>
            <a:r>
              <a:rPr lang="en-US" sz="2000">
                <a:solidFill>
                  <a:srgbClr val="FF0066"/>
                </a:solidFill>
                <a:ea typeface="Arial" charset="0"/>
                <a:cs typeface="Arial" charset="0"/>
              </a:rPr>
              <a:t>TGMDA</a:t>
            </a:r>
            <a:r>
              <a:rPr lang="en-US" sz="2000">
                <a:ea typeface="Arial" charset="0"/>
                <a:cs typeface="Arial" charset="0"/>
              </a:rPr>
              <a:t>)</a:t>
            </a:r>
          </a:p>
          <a:p>
            <a:r>
              <a:rPr lang="en-US" sz="2000">
                <a:solidFill>
                  <a:srgbClr val="240AE6"/>
                </a:solidFill>
                <a:ea typeface="Arial" charset="0"/>
                <a:cs typeface="Arial" charset="0"/>
              </a:rPr>
              <a:t>T</a:t>
            </a:r>
            <a:r>
              <a:rPr lang="en-US" sz="2000">
                <a:ea typeface="Arial" charset="0"/>
                <a:cs typeface="Arial" charset="0"/>
              </a:rPr>
              <a:t>etra</a:t>
            </a:r>
            <a:r>
              <a:rPr lang="en-US" sz="2000">
                <a:solidFill>
                  <a:srgbClr val="240AE6"/>
                </a:solidFill>
                <a:ea typeface="Arial" charset="0"/>
                <a:cs typeface="Arial" charset="0"/>
              </a:rPr>
              <a:t>g</a:t>
            </a:r>
            <a:r>
              <a:rPr lang="en-US" sz="2000">
                <a:ea typeface="Arial" charset="0"/>
                <a:cs typeface="Arial" charset="0"/>
              </a:rPr>
              <a:t>lycidyl</a:t>
            </a:r>
            <a:r>
              <a:rPr lang="en-US" sz="2000">
                <a:solidFill>
                  <a:srgbClr val="240AE6"/>
                </a:solidFill>
                <a:ea typeface="Arial" charset="0"/>
                <a:cs typeface="Arial" charset="0"/>
              </a:rPr>
              <a:t>d</a:t>
            </a:r>
            <a:r>
              <a:rPr lang="en-US" sz="2000">
                <a:ea typeface="Arial" charset="0"/>
                <a:cs typeface="Arial" charset="0"/>
              </a:rPr>
              <a:t>iamino</a:t>
            </a:r>
            <a:r>
              <a:rPr lang="en-US" sz="2000">
                <a:solidFill>
                  <a:srgbClr val="240AE6"/>
                </a:solidFill>
                <a:ea typeface="Arial" charset="0"/>
                <a:cs typeface="Arial" charset="0"/>
              </a:rPr>
              <a:t>d</a:t>
            </a:r>
            <a:r>
              <a:rPr lang="en-US" sz="2000">
                <a:ea typeface="Arial" charset="0"/>
                <a:cs typeface="Arial" charset="0"/>
              </a:rPr>
              <a:t>iphenyl</a:t>
            </a:r>
            <a:r>
              <a:rPr lang="en-US" sz="2000">
                <a:solidFill>
                  <a:srgbClr val="240AE6"/>
                </a:solidFill>
                <a:ea typeface="Arial" charset="0"/>
                <a:cs typeface="Arial" charset="0"/>
              </a:rPr>
              <a:t>m</a:t>
            </a:r>
            <a:r>
              <a:rPr lang="en-US" sz="2000">
                <a:ea typeface="Arial" charset="0"/>
                <a:cs typeface="Arial" charset="0"/>
              </a:rPr>
              <a:t>ethane (</a:t>
            </a:r>
            <a:r>
              <a:rPr lang="en-US" sz="2000">
                <a:solidFill>
                  <a:srgbClr val="240AE6"/>
                </a:solidFill>
                <a:ea typeface="Arial" charset="0"/>
                <a:cs typeface="Arial" charset="0"/>
              </a:rPr>
              <a:t>TGDDM</a:t>
            </a:r>
            <a:r>
              <a:rPr lang="en-US" sz="200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594475" y="2082800"/>
            <a:ext cx="2649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 flipH="1">
            <a:off x="8401050" y="2354263"/>
            <a:ext cx="161925" cy="168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8135938" y="2363788"/>
            <a:ext cx="141287" cy="158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158163" y="24177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646863" y="2651125"/>
            <a:ext cx="2443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8461375" y="2930525"/>
            <a:ext cx="155575" cy="26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8193088" y="2952750"/>
            <a:ext cx="133350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8221663" y="31019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>
            <a:off x="773113" y="2286000"/>
            <a:ext cx="106362" cy="246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73025" y="2012950"/>
            <a:ext cx="2824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H</a:t>
            </a:r>
            <a:r>
              <a:rPr lang="en-US" sz="1800" baseline="-25000" dirty="0">
                <a:ea typeface="Arial" charset="0"/>
                <a:cs typeface="Arial" charset="0"/>
              </a:rPr>
              <a:t>2</a:t>
            </a:r>
            <a:r>
              <a:rPr lang="en-US" sz="1800" dirty="0">
                <a:ea typeface="Arial" charset="0"/>
                <a:cs typeface="Arial" charset="0"/>
              </a:rPr>
              <a:t>C―CH―CH</a:t>
            </a:r>
            <a:r>
              <a:rPr lang="en-US" sz="1800" baseline="-25000" dirty="0">
                <a:ea typeface="Arial" charset="0"/>
                <a:cs typeface="Arial" charset="0"/>
              </a:rPr>
              <a:t>2</a:t>
            </a:r>
            <a:r>
              <a:rPr lang="en-US" sz="1800" dirty="0">
                <a:ea typeface="Arial" charset="0"/>
                <a:cs typeface="Arial" charset="0"/>
              </a:rPr>
              <a:t>―CH</a:t>
            </a:r>
            <a:r>
              <a:rPr lang="en-US" sz="1800" baseline="-25000" dirty="0">
                <a:ea typeface="Arial" charset="0"/>
                <a:cs typeface="Arial" charset="0"/>
              </a:rPr>
              <a:t>2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523875" y="2305050"/>
            <a:ext cx="115888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525463" y="242252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H="1">
            <a:off x="815975" y="2998788"/>
            <a:ext cx="103188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123825" y="2703513"/>
            <a:ext cx="2613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C―CH―CH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522288" y="3017838"/>
            <a:ext cx="114300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34988" y="31353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H="1">
            <a:off x="6538913" y="2344738"/>
            <a:ext cx="161925" cy="147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H="1" flipV="1">
            <a:off x="6542088" y="2609850"/>
            <a:ext cx="214312" cy="158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2112963" y="2308225"/>
            <a:ext cx="227012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2179638" y="2582863"/>
            <a:ext cx="174625" cy="18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1395413" y="374650"/>
            <a:ext cx="5211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ea typeface="Arial" charset="0"/>
                <a:cs typeface="Arial" charset="0"/>
              </a:rPr>
              <a:t>Tetra-functional epoxy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2773363" y="2165350"/>
            <a:ext cx="631825" cy="708025"/>
            <a:chOff x="2612" y="384"/>
            <a:chExt cx="398" cy="446"/>
          </a:xfrm>
        </p:grpSpPr>
        <p:sp>
          <p:nvSpPr>
            <p:cNvPr id="94246" name="Freeform 25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7" name="Oval 26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 rot="5400000">
            <a:off x="5453063" y="2178050"/>
            <a:ext cx="631825" cy="708025"/>
            <a:chOff x="2612" y="384"/>
            <a:chExt cx="398" cy="446"/>
          </a:xfrm>
        </p:grpSpPr>
        <p:sp>
          <p:nvSpPr>
            <p:cNvPr id="94244" name="Freeform 28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5" name="Oval 29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34" name="Text Box 30"/>
          <p:cNvSpPr txBox="1">
            <a:spLocks noChangeArrowheads="1"/>
          </p:cNvSpPr>
          <p:nvPr/>
        </p:nvSpPr>
        <p:spPr bwMode="auto">
          <a:xfrm>
            <a:off x="3390900" y="2319338"/>
            <a:ext cx="210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a typeface="Arial" charset="0"/>
                <a:cs typeface="Arial" charset="0"/>
              </a:rPr>
              <a:t>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94235" name="Text Box 31"/>
          <p:cNvSpPr txBox="1">
            <a:spLocks noChangeArrowheads="1"/>
          </p:cNvSpPr>
          <p:nvPr/>
        </p:nvSpPr>
        <p:spPr bwMode="auto">
          <a:xfrm>
            <a:off x="4302125" y="215423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4236" name="Text Box 32"/>
          <p:cNvSpPr txBox="1">
            <a:spLocks noChangeArrowheads="1"/>
          </p:cNvSpPr>
          <p:nvPr/>
        </p:nvSpPr>
        <p:spPr bwMode="auto">
          <a:xfrm>
            <a:off x="4264025" y="19145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3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4237" name="Text Box 33"/>
          <p:cNvSpPr txBox="1">
            <a:spLocks noChangeArrowheads="1"/>
          </p:cNvSpPr>
          <p:nvPr/>
        </p:nvSpPr>
        <p:spPr bwMode="auto">
          <a:xfrm>
            <a:off x="4264025" y="27273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3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4238" name="Text Box 34"/>
          <p:cNvSpPr txBox="1">
            <a:spLocks noChangeArrowheads="1"/>
          </p:cNvSpPr>
          <p:nvPr/>
        </p:nvSpPr>
        <p:spPr bwMode="auto">
          <a:xfrm>
            <a:off x="4302125" y="254793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4239" name="Text Box 35"/>
          <p:cNvSpPr txBox="1">
            <a:spLocks noChangeArrowheads="1"/>
          </p:cNvSpPr>
          <p:nvPr/>
        </p:nvSpPr>
        <p:spPr bwMode="auto">
          <a:xfrm>
            <a:off x="2252663" y="230663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N―</a:t>
            </a:r>
          </a:p>
        </p:txBody>
      </p:sp>
      <p:sp>
        <p:nvSpPr>
          <p:cNvPr id="94240" name="Text Box 36"/>
          <p:cNvSpPr txBox="1">
            <a:spLocks noChangeArrowheads="1"/>
          </p:cNvSpPr>
          <p:nvPr/>
        </p:nvSpPr>
        <p:spPr bwMode="auto">
          <a:xfrm>
            <a:off x="6042025" y="233203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―N</a:t>
            </a:r>
          </a:p>
        </p:txBody>
      </p:sp>
      <p:sp>
        <p:nvSpPr>
          <p:cNvPr id="418853" name="Text Box 37"/>
          <p:cNvSpPr txBox="1">
            <a:spLocks noChangeArrowheads="1"/>
          </p:cNvSpPr>
          <p:nvPr/>
        </p:nvSpPr>
        <p:spPr bwMode="auto">
          <a:xfrm>
            <a:off x="927100" y="4902200"/>
            <a:ext cx="514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Standard of high performance resins for 40 years</a:t>
            </a:r>
          </a:p>
        </p:txBody>
      </p:sp>
      <p:sp>
        <p:nvSpPr>
          <p:cNvPr id="418854" name="Text Box 38"/>
          <p:cNvSpPr txBox="1">
            <a:spLocks noChangeArrowheads="1"/>
          </p:cNvSpPr>
          <p:nvPr/>
        </p:nvSpPr>
        <p:spPr bwMode="auto">
          <a:xfrm>
            <a:off x="914400" y="5237163"/>
            <a:ext cx="747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Exotherm can be very high (depending on curing agent).</a:t>
            </a:r>
          </a:p>
          <a:p>
            <a:r>
              <a:rPr lang="en-US" sz="1800">
                <a:ea typeface="Arial" charset="0"/>
                <a:cs typeface="Arial" charset="0"/>
              </a:rPr>
              <a:t>	-Control: thickness, heat-up rate, number of temperature holds.</a:t>
            </a:r>
          </a:p>
        </p:txBody>
      </p:sp>
      <p:sp>
        <p:nvSpPr>
          <p:cNvPr id="418855" name="Text Box 39"/>
          <p:cNvSpPr txBox="1">
            <a:spLocks noChangeArrowheads="1"/>
          </p:cNvSpPr>
          <p:nvPr/>
        </p:nvSpPr>
        <p:spPr bwMode="auto">
          <a:xfrm>
            <a:off x="920750" y="5899150"/>
            <a:ext cx="469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Thermal stability, high degree of crosslinking</a:t>
            </a:r>
          </a:p>
        </p:txBody>
      </p:sp>
      <p:sp>
        <p:nvSpPr>
          <p:cNvPr id="40" name="Oval 39"/>
          <p:cNvSpPr/>
          <p:nvPr/>
        </p:nvSpPr>
        <p:spPr>
          <a:xfrm>
            <a:off x="152778" y="1823708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1046" y="2634934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15430" y="1871077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53246" y="2529532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54" grpId="0"/>
      <p:bldP spid="4188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ea typeface="+mj-ea"/>
              </a:rPr>
              <a:t>General Properties of Thermosets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6450" cy="5005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Crosslinking (always)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Strength (good)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Flexibility (poor)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Thermal (good)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Creep (low)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Ability to wet-out reinforcements (good)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Ability to cure at room temperature (some)</a:t>
            </a:r>
            <a:endParaRPr lang="en-US" dirty="0" smtClean="0">
              <a:ea typeface="+mn-ea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9713" y="4213225"/>
            <a:ext cx="28416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319713" y="1541463"/>
            <a:ext cx="3240087" cy="2466975"/>
            <a:chOff x="5319396" y="1887861"/>
            <a:chExt cx="2905708" cy="2119941"/>
          </a:xfrm>
        </p:grpSpPr>
        <p:sp>
          <p:nvSpPr>
            <p:cNvPr id="31750" name="Oval 2"/>
            <p:cNvSpPr>
              <a:spLocks noChangeArrowheads="1"/>
            </p:cNvSpPr>
            <p:nvPr/>
          </p:nvSpPr>
          <p:spPr bwMode="auto">
            <a:xfrm>
              <a:off x="6601326" y="2478664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1" name="Oval 3"/>
            <p:cNvSpPr>
              <a:spLocks noChangeArrowheads="1"/>
            </p:cNvSpPr>
            <p:nvPr/>
          </p:nvSpPr>
          <p:spPr bwMode="auto">
            <a:xfrm>
              <a:off x="6259478" y="2233943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2" name="Oval 4"/>
            <p:cNvSpPr>
              <a:spLocks noChangeArrowheads="1"/>
            </p:cNvSpPr>
            <p:nvPr/>
          </p:nvSpPr>
          <p:spPr bwMode="auto">
            <a:xfrm>
              <a:off x="6943174" y="2372956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3" name="Oval 5"/>
            <p:cNvSpPr>
              <a:spLocks noChangeArrowheads="1"/>
            </p:cNvSpPr>
            <p:nvPr/>
          </p:nvSpPr>
          <p:spPr bwMode="auto">
            <a:xfrm>
              <a:off x="6228616" y="2891357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4" name="Oval 6"/>
            <p:cNvSpPr>
              <a:spLocks noChangeArrowheads="1"/>
            </p:cNvSpPr>
            <p:nvPr/>
          </p:nvSpPr>
          <p:spPr bwMode="auto">
            <a:xfrm>
              <a:off x="6601326" y="3625518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5" name="Oval 7"/>
            <p:cNvSpPr>
              <a:spLocks noChangeArrowheads="1"/>
            </p:cNvSpPr>
            <p:nvPr/>
          </p:nvSpPr>
          <p:spPr bwMode="auto">
            <a:xfrm>
              <a:off x="6259478" y="3590764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6" name="Oval 8"/>
            <p:cNvSpPr>
              <a:spLocks noChangeArrowheads="1"/>
            </p:cNvSpPr>
            <p:nvPr/>
          </p:nvSpPr>
          <p:spPr bwMode="auto">
            <a:xfrm>
              <a:off x="6974035" y="3335184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7" name="Oval 9"/>
            <p:cNvSpPr>
              <a:spLocks noChangeArrowheads="1"/>
            </p:cNvSpPr>
            <p:nvPr/>
          </p:nvSpPr>
          <p:spPr bwMode="auto">
            <a:xfrm>
              <a:off x="6598952" y="2965208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8" name="Oval 10"/>
            <p:cNvSpPr>
              <a:spLocks noChangeArrowheads="1"/>
            </p:cNvSpPr>
            <p:nvPr/>
          </p:nvSpPr>
          <p:spPr bwMode="auto">
            <a:xfrm>
              <a:off x="6943174" y="2895702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59" name="Oval 11"/>
            <p:cNvSpPr>
              <a:spLocks noChangeArrowheads="1"/>
            </p:cNvSpPr>
            <p:nvPr/>
          </p:nvSpPr>
          <p:spPr bwMode="auto">
            <a:xfrm>
              <a:off x="5775193" y="2339651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0" name="Oval 12"/>
            <p:cNvSpPr>
              <a:spLocks noChangeArrowheads="1"/>
            </p:cNvSpPr>
            <p:nvPr/>
          </p:nvSpPr>
          <p:spPr bwMode="auto">
            <a:xfrm>
              <a:off x="5490320" y="1992120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1" name="Oval 13"/>
            <p:cNvSpPr>
              <a:spLocks noChangeArrowheads="1"/>
            </p:cNvSpPr>
            <p:nvPr/>
          </p:nvSpPr>
          <p:spPr bwMode="auto">
            <a:xfrm>
              <a:off x="7370485" y="2548171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2" name="Oval 14"/>
            <p:cNvSpPr>
              <a:spLocks noChangeArrowheads="1"/>
            </p:cNvSpPr>
            <p:nvPr/>
          </p:nvSpPr>
          <p:spPr bwMode="auto">
            <a:xfrm>
              <a:off x="7626871" y="2152130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3" name="Oval 15"/>
            <p:cNvSpPr>
              <a:spLocks noChangeArrowheads="1"/>
            </p:cNvSpPr>
            <p:nvPr/>
          </p:nvSpPr>
          <p:spPr bwMode="auto">
            <a:xfrm>
              <a:off x="5775193" y="2895702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4" name="Oval 16"/>
            <p:cNvSpPr>
              <a:spLocks noChangeArrowheads="1"/>
            </p:cNvSpPr>
            <p:nvPr/>
          </p:nvSpPr>
          <p:spPr bwMode="auto">
            <a:xfrm>
              <a:off x="5347883" y="3034715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5" name="Oval 17"/>
            <p:cNvSpPr>
              <a:spLocks noChangeArrowheads="1"/>
            </p:cNvSpPr>
            <p:nvPr/>
          </p:nvSpPr>
          <p:spPr bwMode="auto">
            <a:xfrm>
              <a:off x="7427458" y="3034715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6" name="Oval 18"/>
            <p:cNvSpPr>
              <a:spLocks noChangeArrowheads="1"/>
            </p:cNvSpPr>
            <p:nvPr/>
          </p:nvSpPr>
          <p:spPr bwMode="auto">
            <a:xfrm>
              <a:off x="7940231" y="2930454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7" name="Oval 19"/>
            <p:cNvSpPr>
              <a:spLocks noChangeArrowheads="1"/>
            </p:cNvSpPr>
            <p:nvPr/>
          </p:nvSpPr>
          <p:spPr bwMode="auto">
            <a:xfrm>
              <a:off x="5889143" y="3521258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8" name="Oval 20"/>
            <p:cNvSpPr>
              <a:spLocks noChangeArrowheads="1"/>
            </p:cNvSpPr>
            <p:nvPr/>
          </p:nvSpPr>
          <p:spPr bwMode="auto">
            <a:xfrm>
              <a:off x="5518807" y="3416999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69" name="Oval 21"/>
            <p:cNvSpPr>
              <a:spLocks noChangeArrowheads="1"/>
            </p:cNvSpPr>
            <p:nvPr/>
          </p:nvSpPr>
          <p:spPr bwMode="auto">
            <a:xfrm>
              <a:off x="7285022" y="3695023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70" name="Oval 22"/>
            <p:cNvSpPr>
              <a:spLocks noChangeArrowheads="1"/>
            </p:cNvSpPr>
            <p:nvPr/>
          </p:nvSpPr>
          <p:spPr bwMode="auto">
            <a:xfrm>
              <a:off x="7769307" y="3660271"/>
              <a:ext cx="227899" cy="278025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00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71" name="Line 29"/>
            <p:cNvSpPr>
              <a:spLocks noChangeShapeType="1"/>
            </p:cNvSpPr>
            <p:nvPr/>
          </p:nvSpPr>
          <p:spPr bwMode="auto">
            <a:xfrm flipV="1">
              <a:off x="6031579" y="2430155"/>
              <a:ext cx="227899" cy="8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2" name="Line 30"/>
            <p:cNvSpPr>
              <a:spLocks noChangeShapeType="1"/>
            </p:cNvSpPr>
            <p:nvPr/>
          </p:nvSpPr>
          <p:spPr bwMode="auto">
            <a:xfrm>
              <a:off x="5689731" y="2270144"/>
              <a:ext cx="85462" cy="104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3" name="Line 31"/>
            <p:cNvSpPr>
              <a:spLocks noChangeShapeType="1"/>
            </p:cNvSpPr>
            <p:nvPr/>
          </p:nvSpPr>
          <p:spPr bwMode="auto">
            <a:xfrm>
              <a:off x="7171072" y="2548171"/>
              <a:ext cx="170924" cy="104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4" name="Line 32"/>
            <p:cNvSpPr>
              <a:spLocks noChangeShapeType="1"/>
            </p:cNvSpPr>
            <p:nvPr/>
          </p:nvSpPr>
          <p:spPr bwMode="auto">
            <a:xfrm flipV="1">
              <a:off x="7598383" y="2430155"/>
              <a:ext cx="85462" cy="187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5" name="Line 33"/>
            <p:cNvSpPr>
              <a:spLocks noChangeShapeType="1"/>
            </p:cNvSpPr>
            <p:nvPr/>
          </p:nvSpPr>
          <p:spPr bwMode="auto">
            <a:xfrm flipV="1">
              <a:off x="5575782" y="3069467"/>
              <a:ext cx="170924" cy="34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6" name="Line 34"/>
            <p:cNvSpPr>
              <a:spLocks noChangeShapeType="1"/>
            </p:cNvSpPr>
            <p:nvPr/>
          </p:nvSpPr>
          <p:spPr bwMode="auto">
            <a:xfrm flipV="1">
              <a:off x="6031579" y="2999961"/>
              <a:ext cx="176859" cy="34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7" name="Line 35"/>
            <p:cNvSpPr>
              <a:spLocks noChangeShapeType="1"/>
            </p:cNvSpPr>
            <p:nvPr/>
          </p:nvSpPr>
          <p:spPr bwMode="auto">
            <a:xfrm>
              <a:off x="7228047" y="3069467"/>
              <a:ext cx="170924" cy="69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8" name="Line 36"/>
            <p:cNvSpPr>
              <a:spLocks noChangeShapeType="1"/>
            </p:cNvSpPr>
            <p:nvPr/>
          </p:nvSpPr>
          <p:spPr bwMode="auto">
            <a:xfrm flipV="1">
              <a:off x="7683845" y="3104220"/>
              <a:ext cx="227899" cy="69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9" name="Line 37"/>
            <p:cNvSpPr>
              <a:spLocks noChangeShapeType="1"/>
            </p:cNvSpPr>
            <p:nvPr/>
          </p:nvSpPr>
          <p:spPr bwMode="auto">
            <a:xfrm>
              <a:off x="5746706" y="3590764"/>
              <a:ext cx="142436" cy="34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0" name="Line 38"/>
            <p:cNvSpPr>
              <a:spLocks noChangeShapeType="1"/>
            </p:cNvSpPr>
            <p:nvPr/>
          </p:nvSpPr>
          <p:spPr bwMode="auto">
            <a:xfrm>
              <a:off x="6117042" y="3660271"/>
              <a:ext cx="142436" cy="34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1" name="Line 39"/>
            <p:cNvSpPr>
              <a:spLocks noChangeShapeType="1"/>
            </p:cNvSpPr>
            <p:nvPr/>
          </p:nvSpPr>
          <p:spPr bwMode="auto">
            <a:xfrm>
              <a:off x="7171072" y="3590764"/>
              <a:ext cx="142436" cy="104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2" name="Line 40"/>
            <p:cNvSpPr>
              <a:spLocks noChangeShapeType="1"/>
            </p:cNvSpPr>
            <p:nvPr/>
          </p:nvSpPr>
          <p:spPr bwMode="auto">
            <a:xfrm flipV="1">
              <a:off x="7541408" y="3799284"/>
              <a:ext cx="199411" cy="34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3" name="Rectangle 41"/>
            <p:cNvSpPr>
              <a:spLocks noChangeArrowheads="1"/>
            </p:cNvSpPr>
            <p:nvPr/>
          </p:nvSpPr>
          <p:spPr bwMode="auto">
            <a:xfrm>
              <a:off x="5319396" y="1887861"/>
              <a:ext cx="2905708" cy="21199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784" name="Line 29"/>
            <p:cNvSpPr>
              <a:spLocks noChangeShapeType="1"/>
            </p:cNvSpPr>
            <p:nvPr/>
          </p:nvSpPr>
          <p:spPr bwMode="auto">
            <a:xfrm>
              <a:off x="6487377" y="2430155"/>
              <a:ext cx="142436" cy="83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5" name="Line 29"/>
            <p:cNvSpPr>
              <a:spLocks noChangeShapeType="1"/>
            </p:cNvSpPr>
            <p:nvPr/>
          </p:nvSpPr>
          <p:spPr bwMode="auto">
            <a:xfrm>
              <a:off x="6458889" y="3034715"/>
              <a:ext cx="140063" cy="7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6" name="Line 29"/>
            <p:cNvSpPr>
              <a:spLocks noChangeShapeType="1"/>
            </p:cNvSpPr>
            <p:nvPr/>
          </p:nvSpPr>
          <p:spPr bwMode="auto">
            <a:xfrm flipV="1">
              <a:off x="6829225" y="3041955"/>
              <a:ext cx="113950" cy="27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7" name="Line 29"/>
            <p:cNvSpPr>
              <a:spLocks noChangeShapeType="1"/>
            </p:cNvSpPr>
            <p:nvPr/>
          </p:nvSpPr>
          <p:spPr bwMode="auto">
            <a:xfrm flipV="1">
              <a:off x="6829225" y="2548171"/>
              <a:ext cx="113950" cy="69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8" name="Line 29"/>
            <p:cNvSpPr>
              <a:spLocks noChangeShapeType="1"/>
            </p:cNvSpPr>
            <p:nvPr/>
          </p:nvSpPr>
          <p:spPr bwMode="auto">
            <a:xfrm flipV="1">
              <a:off x="6829225" y="3521258"/>
              <a:ext cx="140063" cy="173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9" name="Line 29"/>
            <p:cNvSpPr>
              <a:spLocks noChangeShapeType="1"/>
            </p:cNvSpPr>
            <p:nvPr/>
          </p:nvSpPr>
          <p:spPr bwMode="auto">
            <a:xfrm>
              <a:off x="6487377" y="3743534"/>
              <a:ext cx="113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0" name="Line 29"/>
            <p:cNvSpPr>
              <a:spLocks noChangeShapeType="1"/>
            </p:cNvSpPr>
            <p:nvPr/>
          </p:nvSpPr>
          <p:spPr bwMode="auto">
            <a:xfrm flipH="1">
              <a:off x="6704593" y="2756689"/>
              <a:ext cx="0" cy="2085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1" name="Line 29"/>
            <p:cNvSpPr>
              <a:spLocks noChangeShapeType="1"/>
            </p:cNvSpPr>
            <p:nvPr/>
          </p:nvSpPr>
          <p:spPr bwMode="auto">
            <a:xfrm flipH="1">
              <a:off x="7068400" y="3173726"/>
              <a:ext cx="0" cy="16725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530938" y="2707735"/>
              <a:ext cx="341681" cy="347867"/>
            </a:xfrm>
            <a:prstGeom prst="ellipse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896821" y="3104713"/>
              <a:ext cx="343104" cy="346503"/>
            </a:xfrm>
            <a:prstGeom prst="ellipse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08288" y="2103438"/>
            <a:ext cx="631825" cy="708025"/>
            <a:chOff x="2612" y="384"/>
            <a:chExt cx="398" cy="446"/>
          </a:xfrm>
        </p:grpSpPr>
        <p:sp>
          <p:nvSpPr>
            <p:cNvPr id="95280" name="Freeform 3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81" name="Oval 4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316413" y="2111375"/>
            <a:ext cx="631825" cy="708025"/>
            <a:chOff x="2612" y="384"/>
            <a:chExt cx="398" cy="446"/>
          </a:xfrm>
        </p:grpSpPr>
        <p:sp>
          <p:nvSpPr>
            <p:cNvPr id="95278" name="Freeform 6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79" name="Oval 7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827713" y="2111375"/>
            <a:ext cx="631825" cy="708025"/>
            <a:chOff x="2612" y="384"/>
            <a:chExt cx="398" cy="446"/>
          </a:xfrm>
        </p:grpSpPr>
        <p:sp>
          <p:nvSpPr>
            <p:cNvPr id="95276" name="Freeform 9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77" name="Oval 10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237" name="Text Box 11"/>
          <p:cNvSpPr txBox="1">
            <a:spLocks noChangeArrowheads="1"/>
          </p:cNvSpPr>
          <p:nvPr/>
        </p:nvSpPr>
        <p:spPr bwMode="auto">
          <a:xfrm>
            <a:off x="3362325" y="2436813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95238" name="Text Box 12"/>
          <p:cNvSpPr txBox="1">
            <a:spLocks noChangeArrowheads="1"/>
          </p:cNvSpPr>
          <p:nvPr/>
        </p:nvSpPr>
        <p:spPr bwMode="auto">
          <a:xfrm>
            <a:off x="4859338" y="2433638"/>
            <a:ext cx="1119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95239" name="Text Box 13"/>
          <p:cNvSpPr txBox="1">
            <a:spLocks noChangeArrowheads="1"/>
          </p:cNvSpPr>
          <p:nvPr/>
        </p:nvSpPr>
        <p:spPr bwMode="auto">
          <a:xfrm>
            <a:off x="3436938" y="2435225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(</a:t>
            </a:r>
          </a:p>
        </p:txBody>
      </p:sp>
      <p:sp>
        <p:nvSpPr>
          <p:cNvPr id="95240" name="Text Box 14"/>
          <p:cNvSpPr txBox="1">
            <a:spLocks noChangeArrowheads="1"/>
          </p:cNvSpPr>
          <p:nvPr/>
        </p:nvSpPr>
        <p:spPr bwMode="auto">
          <a:xfrm>
            <a:off x="4930775" y="2436813"/>
            <a:ext cx="34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)</a:t>
            </a:r>
            <a:r>
              <a:rPr lang="en-US" sz="1800" baseline="-25000">
                <a:ea typeface="Arial" charset="0"/>
                <a:cs typeface="Arial" charset="0"/>
              </a:rPr>
              <a:t>n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5241" name="Text Box 15"/>
          <p:cNvSpPr txBox="1">
            <a:spLocks noChangeArrowheads="1"/>
          </p:cNvSpPr>
          <p:nvPr/>
        </p:nvSpPr>
        <p:spPr bwMode="auto">
          <a:xfrm>
            <a:off x="4465638" y="3208338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42" name="Text Box 16"/>
          <p:cNvSpPr txBox="1">
            <a:spLocks noChangeArrowheads="1"/>
          </p:cNvSpPr>
          <p:nvPr/>
        </p:nvSpPr>
        <p:spPr bwMode="auto">
          <a:xfrm>
            <a:off x="4467225" y="277495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43" name="Text Box 17"/>
          <p:cNvSpPr txBox="1">
            <a:spLocks noChangeArrowheads="1"/>
          </p:cNvSpPr>
          <p:nvPr/>
        </p:nvSpPr>
        <p:spPr bwMode="auto">
          <a:xfrm>
            <a:off x="4437063" y="2987675"/>
            <a:ext cx="598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5244" name="Text Box 18"/>
          <p:cNvSpPr txBox="1">
            <a:spLocks noChangeArrowheads="1"/>
          </p:cNvSpPr>
          <p:nvPr/>
        </p:nvSpPr>
        <p:spPr bwMode="auto">
          <a:xfrm>
            <a:off x="4437063" y="34020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5245" name="Text Box 19"/>
          <p:cNvSpPr txBox="1">
            <a:spLocks noChangeArrowheads="1"/>
          </p:cNvSpPr>
          <p:nvPr/>
        </p:nvSpPr>
        <p:spPr bwMode="auto">
          <a:xfrm>
            <a:off x="4464050" y="36242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46" name="Text Box 20"/>
          <p:cNvSpPr txBox="1">
            <a:spLocks noChangeArrowheads="1"/>
          </p:cNvSpPr>
          <p:nvPr/>
        </p:nvSpPr>
        <p:spPr bwMode="auto">
          <a:xfrm>
            <a:off x="4437063" y="3827463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</a:p>
        </p:txBody>
      </p:sp>
      <p:sp>
        <p:nvSpPr>
          <p:cNvPr id="95247" name="Text Box 21"/>
          <p:cNvSpPr txBox="1">
            <a:spLocks noChangeArrowheads="1"/>
          </p:cNvSpPr>
          <p:nvPr/>
        </p:nvSpPr>
        <p:spPr bwMode="auto">
          <a:xfrm>
            <a:off x="4464050" y="4046538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48" name="Text Box 22"/>
          <p:cNvSpPr txBox="1">
            <a:spLocks noChangeArrowheads="1"/>
          </p:cNvSpPr>
          <p:nvPr/>
        </p:nvSpPr>
        <p:spPr bwMode="auto">
          <a:xfrm>
            <a:off x="4438650" y="4248150"/>
            <a:ext cx="598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5249" name="Line 23"/>
          <p:cNvSpPr>
            <a:spLocks noChangeShapeType="1"/>
          </p:cNvSpPr>
          <p:nvPr/>
        </p:nvSpPr>
        <p:spPr bwMode="auto">
          <a:xfrm flipH="1">
            <a:off x="4289425" y="4030663"/>
            <a:ext cx="2174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0" name="Line 24"/>
          <p:cNvSpPr>
            <a:spLocks noChangeShapeType="1"/>
          </p:cNvSpPr>
          <p:nvPr/>
        </p:nvSpPr>
        <p:spPr bwMode="auto">
          <a:xfrm flipH="1" flipV="1">
            <a:off x="4287838" y="4259263"/>
            <a:ext cx="230187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1" name="Text Box 25"/>
          <p:cNvSpPr txBox="1">
            <a:spLocks noChangeArrowheads="1"/>
          </p:cNvSpPr>
          <p:nvPr/>
        </p:nvSpPr>
        <p:spPr bwMode="auto">
          <a:xfrm>
            <a:off x="4011613" y="40338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5252" name="Text Box 26"/>
          <p:cNvSpPr txBox="1">
            <a:spLocks noChangeArrowheads="1"/>
          </p:cNvSpPr>
          <p:nvPr/>
        </p:nvSpPr>
        <p:spPr bwMode="auto">
          <a:xfrm>
            <a:off x="2962275" y="319405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53" name="Text Box 27"/>
          <p:cNvSpPr txBox="1">
            <a:spLocks noChangeArrowheads="1"/>
          </p:cNvSpPr>
          <p:nvPr/>
        </p:nvSpPr>
        <p:spPr bwMode="auto">
          <a:xfrm>
            <a:off x="2963863" y="27606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54" name="Text Box 28"/>
          <p:cNvSpPr txBox="1">
            <a:spLocks noChangeArrowheads="1"/>
          </p:cNvSpPr>
          <p:nvPr/>
        </p:nvSpPr>
        <p:spPr bwMode="auto">
          <a:xfrm>
            <a:off x="2933700" y="2973388"/>
            <a:ext cx="598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5255" name="Text Box 29"/>
          <p:cNvSpPr txBox="1">
            <a:spLocks noChangeArrowheads="1"/>
          </p:cNvSpPr>
          <p:nvPr/>
        </p:nvSpPr>
        <p:spPr bwMode="auto">
          <a:xfrm>
            <a:off x="2933700" y="338772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5256" name="Text Box 30"/>
          <p:cNvSpPr txBox="1">
            <a:spLocks noChangeArrowheads="1"/>
          </p:cNvSpPr>
          <p:nvPr/>
        </p:nvSpPr>
        <p:spPr bwMode="auto">
          <a:xfrm>
            <a:off x="2960688" y="3609975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57" name="Text Box 31"/>
          <p:cNvSpPr txBox="1">
            <a:spLocks noChangeArrowheads="1"/>
          </p:cNvSpPr>
          <p:nvPr/>
        </p:nvSpPr>
        <p:spPr bwMode="auto">
          <a:xfrm>
            <a:off x="2933700" y="3813175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</a:p>
        </p:txBody>
      </p:sp>
      <p:sp>
        <p:nvSpPr>
          <p:cNvPr id="95258" name="Text Box 32"/>
          <p:cNvSpPr txBox="1">
            <a:spLocks noChangeArrowheads="1"/>
          </p:cNvSpPr>
          <p:nvPr/>
        </p:nvSpPr>
        <p:spPr bwMode="auto">
          <a:xfrm>
            <a:off x="2960688" y="403225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59" name="Text Box 33"/>
          <p:cNvSpPr txBox="1">
            <a:spLocks noChangeArrowheads="1"/>
          </p:cNvSpPr>
          <p:nvPr/>
        </p:nvSpPr>
        <p:spPr bwMode="auto">
          <a:xfrm>
            <a:off x="2935288" y="4233863"/>
            <a:ext cx="598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5260" name="Line 34"/>
          <p:cNvSpPr>
            <a:spLocks noChangeShapeType="1"/>
          </p:cNvSpPr>
          <p:nvPr/>
        </p:nvSpPr>
        <p:spPr bwMode="auto">
          <a:xfrm flipH="1">
            <a:off x="2786063" y="4016375"/>
            <a:ext cx="2174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1" name="Line 35"/>
          <p:cNvSpPr>
            <a:spLocks noChangeShapeType="1"/>
          </p:cNvSpPr>
          <p:nvPr/>
        </p:nvSpPr>
        <p:spPr bwMode="auto">
          <a:xfrm flipH="1" flipV="1">
            <a:off x="2784475" y="4244975"/>
            <a:ext cx="230188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2" name="Text Box 36"/>
          <p:cNvSpPr txBox="1">
            <a:spLocks noChangeArrowheads="1"/>
          </p:cNvSpPr>
          <p:nvPr/>
        </p:nvSpPr>
        <p:spPr bwMode="auto">
          <a:xfrm>
            <a:off x="2508250" y="40195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5263" name="Text Box 37"/>
          <p:cNvSpPr txBox="1">
            <a:spLocks noChangeArrowheads="1"/>
          </p:cNvSpPr>
          <p:nvPr/>
        </p:nvSpPr>
        <p:spPr bwMode="auto">
          <a:xfrm>
            <a:off x="5984875" y="32051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64" name="Text Box 38"/>
          <p:cNvSpPr txBox="1">
            <a:spLocks noChangeArrowheads="1"/>
          </p:cNvSpPr>
          <p:nvPr/>
        </p:nvSpPr>
        <p:spPr bwMode="auto">
          <a:xfrm>
            <a:off x="5986463" y="2771775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65" name="Text Box 39"/>
          <p:cNvSpPr txBox="1">
            <a:spLocks noChangeArrowheads="1"/>
          </p:cNvSpPr>
          <p:nvPr/>
        </p:nvSpPr>
        <p:spPr bwMode="auto">
          <a:xfrm>
            <a:off x="5956300" y="2984500"/>
            <a:ext cx="598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5266" name="Text Box 40"/>
          <p:cNvSpPr txBox="1">
            <a:spLocks noChangeArrowheads="1"/>
          </p:cNvSpPr>
          <p:nvPr/>
        </p:nvSpPr>
        <p:spPr bwMode="auto">
          <a:xfrm>
            <a:off x="5956300" y="33988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5267" name="Text Box 41"/>
          <p:cNvSpPr txBox="1">
            <a:spLocks noChangeArrowheads="1"/>
          </p:cNvSpPr>
          <p:nvPr/>
        </p:nvSpPr>
        <p:spPr bwMode="auto">
          <a:xfrm>
            <a:off x="5983288" y="3621088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68" name="Text Box 42"/>
          <p:cNvSpPr txBox="1">
            <a:spLocks noChangeArrowheads="1"/>
          </p:cNvSpPr>
          <p:nvPr/>
        </p:nvSpPr>
        <p:spPr bwMode="auto">
          <a:xfrm>
            <a:off x="5956300" y="38242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</a:p>
        </p:txBody>
      </p:sp>
      <p:sp>
        <p:nvSpPr>
          <p:cNvPr id="95269" name="Text Box 43"/>
          <p:cNvSpPr txBox="1">
            <a:spLocks noChangeArrowheads="1"/>
          </p:cNvSpPr>
          <p:nvPr/>
        </p:nvSpPr>
        <p:spPr bwMode="auto">
          <a:xfrm>
            <a:off x="5983288" y="40433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95270" name="Text Box 44"/>
          <p:cNvSpPr txBox="1">
            <a:spLocks noChangeArrowheads="1"/>
          </p:cNvSpPr>
          <p:nvPr/>
        </p:nvSpPr>
        <p:spPr bwMode="auto">
          <a:xfrm>
            <a:off x="5957888" y="4244975"/>
            <a:ext cx="598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5271" name="Line 45"/>
          <p:cNvSpPr>
            <a:spLocks noChangeShapeType="1"/>
          </p:cNvSpPr>
          <p:nvPr/>
        </p:nvSpPr>
        <p:spPr bwMode="auto">
          <a:xfrm flipH="1">
            <a:off x="5808663" y="4027488"/>
            <a:ext cx="2174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72" name="Line 46"/>
          <p:cNvSpPr>
            <a:spLocks noChangeShapeType="1"/>
          </p:cNvSpPr>
          <p:nvPr/>
        </p:nvSpPr>
        <p:spPr bwMode="auto">
          <a:xfrm flipH="1" flipV="1">
            <a:off x="5807075" y="4256088"/>
            <a:ext cx="230188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73" name="Text Box 47"/>
          <p:cNvSpPr txBox="1">
            <a:spLocks noChangeArrowheads="1"/>
          </p:cNvSpPr>
          <p:nvPr/>
        </p:nvSpPr>
        <p:spPr bwMode="auto">
          <a:xfrm>
            <a:off x="5530850" y="40306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5274" name="Text Box 48"/>
          <p:cNvSpPr txBox="1">
            <a:spLocks noChangeArrowheads="1"/>
          </p:cNvSpPr>
          <p:nvPr/>
        </p:nvSpPr>
        <p:spPr bwMode="auto">
          <a:xfrm>
            <a:off x="0" y="603250"/>
            <a:ext cx="895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Novolac-based epoxy resin (Epoxydized phenolic resin)</a:t>
            </a:r>
          </a:p>
        </p:txBody>
      </p:sp>
      <p:sp>
        <p:nvSpPr>
          <p:cNvPr id="419889" name="Text Box 49"/>
          <p:cNvSpPr txBox="1">
            <a:spLocks noChangeArrowheads="1"/>
          </p:cNvSpPr>
          <p:nvPr/>
        </p:nvSpPr>
        <p:spPr bwMode="auto">
          <a:xfrm>
            <a:off x="660400" y="5692775"/>
            <a:ext cx="839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High density of crosslink sites can give high </a:t>
            </a:r>
            <a:r>
              <a:rPr lang="en-US" sz="2000" dirty="0" err="1" smtClean="0">
                <a:ea typeface="Arial" charset="0"/>
                <a:cs typeface="Arial" charset="0"/>
              </a:rPr>
              <a:t>T</a:t>
            </a:r>
            <a:r>
              <a:rPr lang="en-US" sz="2000" baseline="-25000" dirty="0" err="1" smtClean="0">
                <a:ea typeface="Arial" charset="0"/>
                <a:cs typeface="Arial" charset="0"/>
              </a:rPr>
              <a:t>g</a:t>
            </a:r>
            <a:r>
              <a:rPr lang="en-US" sz="2000" dirty="0" smtClean="0">
                <a:ea typeface="Arial" charset="0"/>
                <a:cs typeface="Arial" charset="0"/>
              </a:rPr>
              <a:t>. </a:t>
            </a:r>
            <a:r>
              <a:rPr lang="en-US" sz="2000" dirty="0">
                <a:ea typeface="Arial" charset="0"/>
                <a:cs typeface="Arial" charset="0"/>
              </a:rPr>
              <a:t>High temp cure is usual.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4265" y="5135854"/>
            <a:ext cx="5217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central chain is a repeat unit (</a:t>
            </a:r>
            <a:r>
              <a:rPr lang="en-US" sz="2000" dirty="0" err="1" smtClean="0"/>
              <a:t>n</a:t>
            </a:r>
            <a:r>
              <a:rPr lang="en-US" sz="2000" dirty="0" smtClean="0"/>
              <a:t> repeats)</a:t>
            </a:r>
            <a:endParaRPr lang="en-US" sz="2000" dirty="0"/>
          </a:p>
        </p:txBody>
      </p:sp>
      <p:sp>
        <p:nvSpPr>
          <p:cNvPr id="51" name="Oval 50"/>
          <p:cNvSpPr/>
          <p:nvPr/>
        </p:nvSpPr>
        <p:spPr>
          <a:xfrm>
            <a:off x="5585566" y="3780719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67335" y="3847556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68201" y="3799815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158042" y="2818446"/>
            <a:ext cx="200059" cy="236610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04C7A-4221-B141-803E-B58ADED27C2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3352800" y="1587500"/>
            <a:ext cx="631825" cy="708025"/>
            <a:chOff x="2612" y="384"/>
            <a:chExt cx="398" cy="446"/>
          </a:xfrm>
        </p:grpSpPr>
        <p:sp>
          <p:nvSpPr>
            <p:cNvPr id="90142" name="Freeform 3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3" name="Oval 4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5400000">
            <a:off x="4703763" y="1600200"/>
            <a:ext cx="631825" cy="708025"/>
            <a:chOff x="2612" y="384"/>
            <a:chExt cx="398" cy="446"/>
          </a:xfrm>
        </p:grpSpPr>
        <p:sp>
          <p:nvSpPr>
            <p:cNvPr id="90140" name="Freeform 6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1" name="Oval 7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3944938" y="17335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―C―</a:t>
            </a:r>
          </a:p>
        </p:txBody>
      </p:sp>
      <p:sp>
        <p:nvSpPr>
          <p:cNvPr id="90117" name="Text Box 9"/>
          <p:cNvSpPr txBox="1">
            <a:spLocks noChangeArrowheads="1"/>
          </p:cNvSpPr>
          <p:nvPr/>
        </p:nvSpPr>
        <p:spPr bwMode="auto">
          <a:xfrm>
            <a:off x="4213225" y="156845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90118" name="Text Box 10"/>
          <p:cNvSpPr txBox="1">
            <a:spLocks noChangeArrowheads="1"/>
          </p:cNvSpPr>
          <p:nvPr/>
        </p:nvSpPr>
        <p:spPr bwMode="auto">
          <a:xfrm>
            <a:off x="4175125" y="13287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90119" name="Text Box 11"/>
          <p:cNvSpPr txBox="1">
            <a:spLocks noChangeArrowheads="1"/>
          </p:cNvSpPr>
          <p:nvPr/>
        </p:nvSpPr>
        <p:spPr bwMode="auto">
          <a:xfrm>
            <a:off x="4175125" y="21415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90120" name="Text Box 12"/>
          <p:cNvSpPr txBox="1">
            <a:spLocks noChangeArrowheads="1"/>
          </p:cNvSpPr>
          <p:nvPr/>
        </p:nvSpPr>
        <p:spPr bwMode="auto">
          <a:xfrm>
            <a:off x="4213225" y="196215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90121" name="Text Box 13"/>
          <p:cNvSpPr txBox="1">
            <a:spLocks noChangeArrowheads="1"/>
          </p:cNvSpPr>
          <p:nvPr/>
        </p:nvSpPr>
        <p:spPr bwMode="auto">
          <a:xfrm>
            <a:off x="1533525" y="1728788"/>
            <a:ext cx="1855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C― CH―O―</a:t>
            </a:r>
          </a:p>
        </p:txBody>
      </p:sp>
      <p:sp>
        <p:nvSpPr>
          <p:cNvPr id="90122" name="Text Box 14"/>
          <p:cNvSpPr txBox="1">
            <a:spLocks noChangeArrowheads="1"/>
          </p:cNvSpPr>
          <p:nvPr/>
        </p:nvSpPr>
        <p:spPr bwMode="auto">
          <a:xfrm>
            <a:off x="5292725" y="17541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―O―</a:t>
            </a:r>
          </a:p>
        </p:txBody>
      </p:sp>
      <p:sp>
        <p:nvSpPr>
          <p:cNvPr id="90123" name="Text Box 15"/>
          <p:cNvSpPr txBox="1">
            <a:spLocks noChangeArrowheads="1"/>
          </p:cNvSpPr>
          <p:nvPr/>
        </p:nvSpPr>
        <p:spPr bwMode="auto">
          <a:xfrm>
            <a:off x="5930900" y="1747838"/>
            <a:ext cx="219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2</a:t>
            </a:r>
            <a:r>
              <a:rPr lang="en-US"/>
              <a:t>―CH―CH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90124" name="Line 16"/>
          <p:cNvSpPr>
            <a:spLocks noChangeShapeType="1"/>
          </p:cNvSpPr>
          <p:nvPr/>
        </p:nvSpPr>
        <p:spPr bwMode="auto">
          <a:xfrm flipH="1">
            <a:off x="7061200" y="2038350"/>
            <a:ext cx="155575" cy="268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5" name="Line 17"/>
          <p:cNvSpPr>
            <a:spLocks noChangeShapeType="1"/>
          </p:cNvSpPr>
          <p:nvPr/>
        </p:nvSpPr>
        <p:spPr bwMode="auto">
          <a:xfrm>
            <a:off x="6794500" y="2060575"/>
            <a:ext cx="133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6" name="Text Box 18"/>
          <p:cNvSpPr txBox="1">
            <a:spLocks noChangeArrowheads="1"/>
          </p:cNvSpPr>
          <p:nvPr/>
        </p:nvSpPr>
        <p:spPr bwMode="auto">
          <a:xfrm>
            <a:off x="6813550" y="22050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90127" name="Line 19"/>
          <p:cNvSpPr>
            <a:spLocks noChangeShapeType="1"/>
          </p:cNvSpPr>
          <p:nvPr/>
        </p:nvSpPr>
        <p:spPr bwMode="auto">
          <a:xfrm flipH="1">
            <a:off x="2232025" y="2038350"/>
            <a:ext cx="155575" cy="268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8" name="Line 20"/>
          <p:cNvSpPr>
            <a:spLocks noChangeShapeType="1"/>
          </p:cNvSpPr>
          <p:nvPr/>
        </p:nvSpPr>
        <p:spPr bwMode="auto">
          <a:xfrm>
            <a:off x="1965325" y="2060575"/>
            <a:ext cx="133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9" name="Text Box 21"/>
          <p:cNvSpPr txBox="1">
            <a:spLocks noChangeArrowheads="1"/>
          </p:cNvSpPr>
          <p:nvPr/>
        </p:nvSpPr>
        <p:spPr bwMode="auto">
          <a:xfrm>
            <a:off x="1984375" y="22050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90130" name="Text Box 22"/>
          <p:cNvSpPr txBox="1">
            <a:spLocks noChangeArrowheads="1"/>
          </p:cNvSpPr>
          <p:nvPr/>
        </p:nvSpPr>
        <p:spPr bwMode="auto">
          <a:xfrm>
            <a:off x="3232150" y="1149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  <p:sp>
        <p:nvSpPr>
          <p:cNvPr id="90131" name="Text Box 23"/>
          <p:cNvSpPr txBox="1">
            <a:spLocks noChangeArrowheads="1"/>
          </p:cNvSpPr>
          <p:nvPr/>
        </p:nvSpPr>
        <p:spPr bwMode="auto">
          <a:xfrm>
            <a:off x="3105150" y="23193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  <p:sp>
        <p:nvSpPr>
          <p:cNvPr id="90132" name="Text Box 24"/>
          <p:cNvSpPr txBox="1">
            <a:spLocks noChangeArrowheads="1"/>
          </p:cNvSpPr>
          <p:nvPr/>
        </p:nvSpPr>
        <p:spPr bwMode="auto">
          <a:xfrm>
            <a:off x="5180013" y="11445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  <p:sp>
        <p:nvSpPr>
          <p:cNvPr id="90133" name="Text Box 25"/>
          <p:cNvSpPr txBox="1">
            <a:spLocks noChangeArrowheads="1"/>
          </p:cNvSpPr>
          <p:nvPr/>
        </p:nvSpPr>
        <p:spPr bwMode="auto">
          <a:xfrm>
            <a:off x="5103813" y="23526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</a:t>
            </a:r>
          </a:p>
        </p:txBody>
      </p:sp>
      <p:sp>
        <p:nvSpPr>
          <p:cNvPr id="90134" name="Line 26"/>
          <p:cNvSpPr>
            <a:spLocks noChangeShapeType="1"/>
          </p:cNvSpPr>
          <p:nvPr/>
        </p:nvSpPr>
        <p:spPr bwMode="auto">
          <a:xfrm flipH="1" flipV="1">
            <a:off x="3433763" y="1433513"/>
            <a:ext cx="65087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5" name="Line 27"/>
          <p:cNvSpPr>
            <a:spLocks noChangeShapeType="1"/>
          </p:cNvSpPr>
          <p:nvPr/>
        </p:nvSpPr>
        <p:spPr bwMode="auto">
          <a:xfrm flipH="1" flipV="1">
            <a:off x="5186363" y="2249488"/>
            <a:ext cx="65087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6" name="Line 28"/>
          <p:cNvSpPr>
            <a:spLocks noChangeShapeType="1"/>
          </p:cNvSpPr>
          <p:nvPr/>
        </p:nvSpPr>
        <p:spPr bwMode="auto">
          <a:xfrm flipV="1">
            <a:off x="3348038" y="2239963"/>
            <a:ext cx="13017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7" name="Line 29"/>
          <p:cNvSpPr>
            <a:spLocks noChangeShapeType="1"/>
          </p:cNvSpPr>
          <p:nvPr/>
        </p:nvSpPr>
        <p:spPr bwMode="auto">
          <a:xfrm flipV="1">
            <a:off x="5186363" y="1444625"/>
            <a:ext cx="130175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8" name="Text Box 30"/>
          <p:cNvSpPr txBox="1">
            <a:spLocks noChangeArrowheads="1"/>
          </p:cNvSpPr>
          <p:nvPr/>
        </p:nvSpPr>
        <p:spPr bwMode="auto">
          <a:xfrm>
            <a:off x="1017588" y="273050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A flame retardant epoxy (TBBA)</a:t>
            </a:r>
          </a:p>
        </p:txBody>
      </p:sp>
      <p:sp>
        <p:nvSpPr>
          <p:cNvPr id="90139" name="Text Box 31"/>
          <p:cNvSpPr txBox="1">
            <a:spLocks noChangeArrowheads="1"/>
          </p:cNvSpPr>
          <p:nvPr/>
        </p:nvSpPr>
        <p:spPr bwMode="auto">
          <a:xfrm>
            <a:off x="1360488" y="4632325"/>
            <a:ext cx="564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Low flame spread but high smoke and choking fumes.</a:t>
            </a:r>
          </a:p>
        </p:txBody>
      </p:sp>
      <p:sp>
        <p:nvSpPr>
          <p:cNvPr id="32" name="Oval 31"/>
          <p:cNvSpPr/>
          <p:nvPr/>
        </p:nvSpPr>
        <p:spPr>
          <a:xfrm>
            <a:off x="2793259" y="2063714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25411" y="866126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07200" y="914351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30369" y="2184277"/>
            <a:ext cx="1012154" cy="97391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04C7A-4221-B141-803E-B58ADED27C2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5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Epoxies </a:t>
            </a:r>
            <a:r>
              <a:rPr lang="en-US" i="1" dirty="0"/>
              <a:t>use hardeners instead of initiators for </a:t>
            </a:r>
            <a:r>
              <a:rPr lang="en-US" i="1" u="sng" dirty="0" smtClean="0"/>
              <a:t>curing</a:t>
            </a:r>
            <a:r>
              <a:rPr lang="en-US" i="1" dirty="0" smtClean="0"/>
              <a:t>.</a:t>
            </a:r>
            <a:endParaRPr lang="en-US" i="1" u="sng" dirty="0" smtClean="0"/>
          </a:p>
          <a:p>
            <a:pPr lvl="1" eaLnBrk="1" hangingPunct="1"/>
            <a:r>
              <a:rPr lang="en-US" dirty="0"/>
              <a:t>Hardeners </a:t>
            </a:r>
            <a:r>
              <a:rPr lang="en-US" dirty="0" smtClean="0"/>
              <a:t>open </a:t>
            </a:r>
            <a:r>
              <a:rPr lang="en-US" dirty="0"/>
              <a:t>the epoxy </a:t>
            </a:r>
            <a:r>
              <a:rPr lang="en-US" dirty="0" smtClean="0"/>
              <a:t>ring and link to the main epoxy chain</a:t>
            </a:r>
          </a:p>
          <a:p>
            <a:pPr lvl="1" eaLnBrk="1" hangingPunct="1"/>
            <a:r>
              <a:rPr lang="en-US" dirty="0" smtClean="0"/>
              <a:t>Hardeners have active groups at both ends so that they can crosslink two molecules together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EC9A-CB24-A04F-B837-C4372E6B074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Curing</a:t>
            </a:r>
          </a:p>
        </p:txBody>
      </p:sp>
      <p:sp>
        <p:nvSpPr>
          <p:cNvPr id="95235" name="Oval 3"/>
          <p:cNvSpPr>
            <a:spLocks noChangeArrowheads="1"/>
          </p:cNvSpPr>
          <p:nvPr/>
        </p:nvSpPr>
        <p:spPr bwMode="auto">
          <a:xfrm>
            <a:off x="4192588" y="18002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4878388" y="210502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2579688" y="165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3435350" y="156527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974725" y="1946275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816100" y="1765300"/>
            <a:ext cx="48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4637088" y="2106613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V="1">
            <a:off x="5326063" y="2157413"/>
            <a:ext cx="34290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V="1">
            <a:off x="1387475" y="2035175"/>
            <a:ext cx="463550" cy="10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 flipV="1">
            <a:off x="2239963" y="1912938"/>
            <a:ext cx="34290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3033713" y="1793875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3892550" y="1793875"/>
            <a:ext cx="31908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387350" y="515938"/>
            <a:ext cx="2101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Epoxy ring</a:t>
            </a:r>
          </a:p>
        </p:txBody>
      </p:sp>
      <p:sp>
        <p:nvSpPr>
          <p:cNvPr id="95248" name="Oval 16"/>
          <p:cNvSpPr>
            <a:spLocks noChangeArrowheads="1"/>
          </p:cNvSpPr>
          <p:nvPr/>
        </p:nvSpPr>
        <p:spPr bwMode="auto">
          <a:xfrm>
            <a:off x="5668963" y="1900238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6357938" y="1646238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0" name="Oval 18"/>
          <p:cNvSpPr>
            <a:spLocks noChangeArrowheads="1"/>
          </p:cNvSpPr>
          <p:nvPr/>
        </p:nvSpPr>
        <p:spPr bwMode="auto">
          <a:xfrm>
            <a:off x="7070725" y="192246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V="1">
            <a:off x="6113463" y="1938338"/>
            <a:ext cx="249237" cy="103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6813550" y="1911350"/>
            <a:ext cx="2809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1460500" y="23114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O</a:t>
            </a:r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1328738" y="2359025"/>
            <a:ext cx="238125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H="1">
            <a:off x="1819275" y="2208213"/>
            <a:ext cx="153988" cy="255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7853363" y="1925638"/>
            <a:ext cx="487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 flipV="1">
            <a:off x="8256588" y="2014538"/>
            <a:ext cx="473075" cy="11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8339138" y="229076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O</a:t>
            </a: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>
            <a:off x="8229600" y="2351088"/>
            <a:ext cx="223838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0" name="Line 28"/>
          <p:cNvSpPr>
            <a:spLocks noChangeShapeType="1"/>
          </p:cNvSpPr>
          <p:nvPr/>
        </p:nvSpPr>
        <p:spPr bwMode="auto">
          <a:xfrm flipH="1">
            <a:off x="8701088" y="2200275"/>
            <a:ext cx="149225" cy="23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>
            <a:off x="7524750" y="2152650"/>
            <a:ext cx="390525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2259013" y="1649413"/>
            <a:ext cx="319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(</a:t>
            </a:r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7527925" y="18954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)</a:t>
            </a:r>
            <a:r>
              <a:rPr lang="en-US" sz="3200" baseline="-25000"/>
              <a:t>n</a:t>
            </a:r>
            <a:endParaRPr lang="en-US" sz="3200"/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6570663" y="400050"/>
            <a:ext cx="210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Epoxy ring</a:t>
            </a:r>
          </a:p>
        </p:txBody>
      </p:sp>
      <p:sp>
        <p:nvSpPr>
          <p:cNvPr id="95265" name="Line 33"/>
          <p:cNvSpPr>
            <a:spLocks noChangeShapeType="1"/>
          </p:cNvSpPr>
          <p:nvPr/>
        </p:nvSpPr>
        <p:spPr bwMode="auto">
          <a:xfrm>
            <a:off x="8054975" y="942975"/>
            <a:ext cx="392113" cy="93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66" name="Line 34"/>
          <p:cNvSpPr>
            <a:spLocks noChangeShapeType="1"/>
          </p:cNvSpPr>
          <p:nvPr/>
        </p:nvSpPr>
        <p:spPr bwMode="auto">
          <a:xfrm>
            <a:off x="1377950" y="1074738"/>
            <a:ext cx="233363" cy="88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03" name="Text Box 35"/>
          <p:cNvSpPr txBox="1">
            <a:spLocks noChangeArrowheads="1"/>
          </p:cNvSpPr>
          <p:nvPr/>
        </p:nvSpPr>
        <p:spPr bwMode="auto">
          <a:xfrm>
            <a:off x="808038" y="33242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N</a:t>
            </a:r>
          </a:p>
        </p:txBody>
      </p:sp>
      <p:sp>
        <p:nvSpPr>
          <p:cNvPr id="288804" name="Oval 36"/>
          <p:cNvSpPr>
            <a:spLocks noChangeArrowheads="1"/>
          </p:cNvSpPr>
          <p:nvPr/>
        </p:nvSpPr>
        <p:spPr bwMode="auto">
          <a:xfrm>
            <a:off x="744538" y="3970338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88805" name="Oval 37"/>
          <p:cNvSpPr>
            <a:spLocks noChangeArrowheads="1"/>
          </p:cNvSpPr>
          <p:nvPr/>
        </p:nvSpPr>
        <p:spPr bwMode="auto">
          <a:xfrm>
            <a:off x="730250" y="4695825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06" name="Oval 38"/>
          <p:cNvSpPr>
            <a:spLocks noChangeArrowheads="1"/>
          </p:cNvSpPr>
          <p:nvPr/>
        </p:nvSpPr>
        <p:spPr bwMode="auto">
          <a:xfrm>
            <a:off x="746125" y="5449888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07" name="Rectangle 39"/>
          <p:cNvSpPr>
            <a:spLocks noChangeArrowheads="1"/>
          </p:cNvSpPr>
          <p:nvPr/>
        </p:nvSpPr>
        <p:spPr bwMode="auto">
          <a:xfrm>
            <a:off x="795338" y="61452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N</a:t>
            </a:r>
          </a:p>
        </p:txBody>
      </p:sp>
      <p:sp>
        <p:nvSpPr>
          <p:cNvPr id="288808" name="Text Box 40"/>
          <p:cNvSpPr txBox="1">
            <a:spLocks noChangeArrowheads="1"/>
          </p:cNvSpPr>
          <p:nvPr/>
        </p:nvSpPr>
        <p:spPr bwMode="auto">
          <a:xfrm>
            <a:off x="1389063" y="33369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288809" name="Text Box 41"/>
          <p:cNvSpPr txBox="1">
            <a:spLocks noChangeArrowheads="1"/>
          </p:cNvSpPr>
          <p:nvPr/>
        </p:nvSpPr>
        <p:spPr bwMode="auto">
          <a:xfrm>
            <a:off x="249238" y="315595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288810" name="Text Box 42"/>
          <p:cNvSpPr txBox="1">
            <a:spLocks noChangeArrowheads="1"/>
          </p:cNvSpPr>
          <p:nvPr/>
        </p:nvSpPr>
        <p:spPr bwMode="auto">
          <a:xfrm>
            <a:off x="1308100" y="6338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288811" name="Text Box 43"/>
          <p:cNvSpPr txBox="1">
            <a:spLocks noChangeArrowheads="1"/>
          </p:cNvSpPr>
          <p:nvPr/>
        </p:nvSpPr>
        <p:spPr bwMode="auto">
          <a:xfrm>
            <a:off x="263525" y="6338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288812" name="Line 44"/>
          <p:cNvSpPr>
            <a:spLocks noChangeShapeType="1"/>
          </p:cNvSpPr>
          <p:nvPr/>
        </p:nvSpPr>
        <p:spPr bwMode="auto">
          <a:xfrm>
            <a:off x="1176338" y="3584575"/>
            <a:ext cx="274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13" name="Line 45"/>
          <p:cNvSpPr>
            <a:spLocks noChangeShapeType="1"/>
          </p:cNvSpPr>
          <p:nvPr/>
        </p:nvSpPr>
        <p:spPr bwMode="auto">
          <a:xfrm flipH="1" flipV="1">
            <a:off x="609600" y="3468688"/>
            <a:ext cx="26035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14" name="Line 46"/>
          <p:cNvSpPr>
            <a:spLocks noChangeShapeType="1"/>
          </p:cNvSpPr>
          <p:nvPr/>
        </p:nvSpPr>
        <p:spPr bwMode="auto">
          <a:xfrm flipH="1">
            <a:off x="1001713" y="3730625"/>
            <a:ext cx="14287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15" name="Line 47"/>
          <p:cNvSpPr>
            <a:spLocks noChangeShapeType="1"/>
          </p:cNvSpPr>
          <p:nvPr/>
        </p:nvSpPr>
        <p:spPr bwMode="auto">
          <a:xfrm flipH="1">
            <a:off x="962025" y="4429125"/>
            <a:ext cx="9525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16" name="Line 48"/>
          <p:cNvSpPr>
            <a:spLocks noChangeShapeType="1"/>
          </p:cNvSpPr>
          <p:nvPr/>
        </p:nvSpPr>
        <p:spPr bwMode="auto">
          <a:xfrm>
            <a:off x="962025" y="5143500"/>
            <a:ext cx="9525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17" name="Line 49"/>
          <p:cNvSpPr>
            <a:spLocks noChangeShapeType="1"/>
          </p:cNvSpPr>
          <p:nvPr/>
        </p:nvSpPr>
        <p:spPr bwMode="auto">
          <a:xfrm>
            <a:off x="981075" y="5905500"/>
            <a:ext cx="1905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18" name="Line 50"/>
          <p:cNvSpPr>
            <a:spLocks noChangeShapeType="1"/>
          </p:cNvSpPr>
          <p:nvPr/>
        </p:nvSpPr>
        <p:spPr bwMode="auto">
          <a:xfrm flipH="1">
            <a:off x="609600" y="6410325"/>
            <a:ext cx="257175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19" name="Line 51"/>
          <p:cNvSpPr>
            <a:spLocks noChangeShapeType="1"/>
          </p:cNvSpPr>
          <p:nvPr/>
        </p:nvSpPr>
        <p:spPr bwMode="auto">
          <a:xfrm>
            <a:off x="1133475" y="6410325"/>
            <a:ext cx="257175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20" name="Text Box 52"/>
          <p:cNvSpPr txBox="1">
            <a:spLocks noChangeArrowheads="1"/>
          </p:cNvSpPr>
          <p:nvPr/>
        </p:nvSpPr>
        <p:spPr bwMode="auto">
          <a:xfrm>
            <a:off x="8121650" y="33242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N</a:t>
            </a:r>
          </a:p>
        </p:txBody>
      </p:sp>
      <p:sp>
        <p:nvSpPr>
          <p:cNvPr id="288821" name="Oval 53"/>
          <p:cNvSpPr>
            <a:spLocks noChangeArrowheads="1"/>
          </p:cNvSpPr>
          <p:nvPr/>
        </p:nvSpPr>
        <p:spPr bwMode="auto">
          <a:xfrm>
            <a:off x="8058150" y="3970338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88822" name="Oval 54"/>
          <p:cNvSpPr>
            <a:spLocks noChangeArrowheads="1"/>
          </p:cNvSpPr>
          <p:nvPr/>
        </p:nvSpPr>
        <p:spPr bwMode="auto">
          <a:xfrm>
            <a:off x="8043863" y="4695825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23" name="Oval 55"/>
          <p:cNvSpPr>
            <a:spLocks noChangeArrowheads="1"/>
          </p:cNvSpPr>
          <p:nvPr/>
        </p:nvSpPr>
        <p:spPr bwMode="auto">
          <a:xfrm>
            <a:off x="8059738" y="5449888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24" name="Rectangle 56"/>
          <p:cNvSpPr>
            <a:spLocks noChangeArrowheads="1"/>
          </p:cNvSpPr>
          <p:nvPr/>
        </p:nvSpPr>
        <p:spPr bwMode="auto">
          <a:xfrm>
            <a:off x="8108950" y="61452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N</a:t>
            </a:r>
          </a:p>
        </p:txBody>
      </p:sp>
      <p:sp>
        <p:nvSpPr>
          <p:cNvPr id="288825" name="Text Box 57"/>
          <p:cNvSpPr txBox="1">
            <a:spLocks noChangeArrowheads="1"/>
          </p:cNvSpPr>
          <p:nvPr/>
        </p:nvSpPr>
        <p:spPr bwMode="auto">
          <a:xfrm>
            <a:off x="8702675" y="33369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288826" name="Text Box 58"/>
          <p:cNvSpPr txBox="1">
            <a:spLocks noChangeArrowheads="1"/>
          </p:cNvSpPr>
          <p:nvPr/>
        </p:nvSpPr>
        <p:spPr bwMode="auto">
          <a:xfrm>
            <a:off x="7562850" y="315595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288827" name="Text Box 59"/>
          <p:cNvSpPr txBox="1">
            <a:spLocks noChangeArrowheads="1"/>
          </p:cNvSpPr>
          <p:nvPr/>
        </p:nvSpPr>
        <p:spPr bwMode="auto">
          <a:xfrm>
            <a:off x="8621713" y="6338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288828" name="Text Box 60"/>
          <p:cNvSpPr txBox="1">
            <a:spLocks noChangeArrowheads="1"/>
          </p:cNvSpPr>
          <p:nvPr/>
        </p:nvSpPr>
        <p:spPr bwMode="auto">
          <a:xfrm>
            <a:off x="7577138" y="6338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</a:t>
            </a:r>
          </a:p>
        </p:txBody>
      </p:sp>
      <p:sp>
        <p:nvSpPr>
          <p:cNvPr id="288829" name="Line 61"/>
          <p:cNvSpPr>
            <a:spLocks noChangeShapeType="1"/>
          </p:cNvSpPr>
          <p:nvPr/>
        </p:nvSpPr>
        <p:spPr bwMode="auto">
          <a:xfrm>
            <a:off x="8489950" y="3584575"/>
            <a:ext cx="274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0" name="Line 62"/>
          <p:cNvSpPr>
            <a:spLocks noChangeShapeType="1"/>
          </p:cNvSpPr>
          <p:nvPr/>
        </p:nvSpPr>
        <p:spPr bwMode="auto">
          <a:xfrm flipH="1" flipV="1">
            <a:off x="7923213" y="3468688"/>
            <a:ext cx="26035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1" name="Line 63"/>
          <p:cNvSpPr>
            <a:spLocks noChangeShapeType="1"/>
          </p:cNvSpPr>
          <p:nvPr/>
        </p:nvSpPr>
        <p:spPr bwMode="auto">
          <a:xfrm flipH="1">
            <a:off x="8315325" y="3730625"/>
            <a:ext cx="14288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2" name="Line 64"/>
          <p:cNvSpPr>
            <a:spLocks noChangeShapeType="1"/>
          </p:cNvSpPr>
          <p:nvPr/>
        </p:nvSpPr>
        <p:spPr bwMode="auto">
          <a:xfrm flipH="1">
            <a:off x="8275638" y="4429125"/>
            <a:ext cx="9525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3" name="Line 65"/>
          <p:cNvSpPr>
            <a:spLocks noChangeShapeType="1"/>
          </p:cNvSpPr>
          <p:nvPr/>
        </p:nvSpPr>
        <p:spPr bwMode="auto">
          <a:xfrm>
            <a:off x="8275638" y="5143500"/>
            <a:ext cx="9525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4" name="Line 66"/>
          <p:cNvSpPr>
            <a:spLocks noChangeShapeType="1"/>
          </p:cNvSpPr>
          <p:nvPr/>
        </p:nvSpPr>
        <p:spPr bwMode="auto">
          <a:xfrm>
            <a:off x="8294688" y="5905500"/>
            <a:ext cx="1905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5" name="Line 67"/>
          <p:cNvSpPr>
            <a:spLocks noChangeShapeType="1"/>
          </p:cNvSpPr>
          <p:nvPr/>
        </p:nvSpPr>
        <p:spPr bwMode="auto">
          <a:xfrm flipH="1">
            <a:off x="7923213" y="6410325"/>
            <a:ext cx="257175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36" name="Line 68"/>
          <p:cNvSpPr>
            <a:spLocks noChangeShapeType="1"/>
          </p:cNvSpPr>
          <p:nvPr/>
        </p:nvSpPr>
        <p:spPr bwMode="auto">
          <a:xfrm>
            <a:off x="8447088" y="6410325"/>
            <a:ext cx="257175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01" name="Rectangle 69"/>
          <p:cNvSpPr>
            <a:spLocks noChangeArrowheads="1"/>
          </p:cNvSpPr>
          <p:nvPr/>
        </p:nvSpPr>
        <p:spPr bwMode="auto">
          <a:xfrm>
            <a:off x="8666163" y="1717675"/>
            <a:ext cx="487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</a:t>
            </a:r>
          </a:p>
        </p:txBody>
      </p:sp>
      <p:sp>
        <p:nvSpPr>
          <p:cNvPr id="288838" name="Text Box 70"/>
          <p:cNvSpPr txBox="1">
            <a:spLocks noChangeArrowheads="1"/>
          </p:cNvSpPr>
          <p:nvPr/>
        </p:nvSpPr>
        <p:spPr bwMode="auto">
          <a:xfrm>
            <a:off x="2535238" y="4060825"/>
            <a:ext cx="3786187" cy="1025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Hardener molecules have two</a:t>
            </a:r>
          </a:p>
          <a:p>
            <a:r>
              <a:rPr lang="en-US" sz="2000"/>
              <a:t>reactive ends, so they can each</a:t>
            </a:r>
          </a:p>
          <a:p>
            <a:r>
              <a:rPr lang="en-US" sz="2000"/>
              <a:t>react with two epoxy molecules.</a:t>
            </a:r>
          </a:p>
        </p:txBody>
      </p:sp>
      <p:sp>
        <p:nvSpPr>
          <p:cNvPr id="288839" name="Line 71"/>
          <p:cNvSpPr>
            <a:spLocks noChangeShapeType="1"/>
          </p:cNvSpPr>
          <p:nvPr/>
        </p:nvSpPr>
        <p:spPr bwMode="auto">
          <a:xfrm flipH="1" flipV="1">
            <a:off x="1292225" y="3832225"/>
            <a:ext cx="1247775" cy="71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40" name="Line 72"/>
          <p:cNvSpPr>
            <a:spLocks noChangeShapeType="1"/>
          </p:cNvSpPr>
          <p:nvPr/>
        </p:nvSpPr>
        <p:spPr bwMode="auto">
          <a:xfrm flipH="1">
            <a:off x="1363663" y="4557713"/>
            <a:ext cx="1177925" cy="1639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41" name="Line 73"/>
          <p:cNvSpPr>
            <a:spLocks noChangeShapeType="1"/>
          </p:cNvSpPr>
          <p:nvPr/>
        </p:nvSpPr>
        <p:spPr bwMode="auto">
          <a:xfrm flipV="1">
            <a:off x="6516688" y="3744913"/>
            <a:ext cx="1552575" cy="841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42" name="Line 74"/>
          <p:cNvSpPr>
            <a:spLocks noChangeShapeType="1"/>
          </p:cNvSpPr>
          <p:nvPr/>
        </p:nvSpPr>
        <p:spPr bwMode="auto">
          <a:xfrm>
            <a:off x="6516688" y="4586288"/>
            <a:ext cx="1524000" cy="1611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3" grpId="0"/>
      <p:bldP spid="288804" grpId="0" animBg="1"/>
      <p:bldP spid="288805" grpId="0" animBg="1"/>
      <p:bldP spid="288806" grpId="0" animBg="1"/>
      <p:bldP spid="288807" grpId="0"/>
      <p:bldP spid="288808" grpId="0"/>
      <p:bldP spid="288809" grpId="0"/>
      <p:bldP spid="288810" grpId="0"/>
      <p:bldP spid="288811" grpId="0"/>
      <p:bldP spid="288812" grpId="0" animBg="1"/>
      <p:bldP spid="288813" grpId="0" animBg="1"/>
      <p:bldP spid="288814" grpId="0" animBg="1"/>
      <p:bldP spid="288815" grpId="0" animBg="1"/>
      <p:bldP spid="288816" grpId="0" animBg="1"/>
      <p:bldP spid="288817" grpId="0" animBg="1"/>
      <p:bldP spid="288818" grpId="0" animBg="1"/>
      <p:bldP spid="288819" grpId="0" animBg="1"/>
      <p:bldP spid="288820" grpId="0"/>
      <p:bldP spid="288821" grpId="0" animBg="1"/>
      <p:bldP spid="288822" grpId="0" animBg="1"/>
      <p:bldP spid="288823" grpId="0" animBg="1"/>
      <p:bldP spid="288824" grpId="0"/>
      <p:bldP spid="288825" grpId="0"/>
      <p:bldP spid="288826" grpId="0"/>
      <p:bldP spid="288827" grpId="0"/>
      <p:bldP spid="288828" grpId="0"/>
      <p:bldP spid="288829" grpId="0" animBg="1"/>
      <p:bldP spid="288830" grpId="0" animBg="1"/>
      <p:bldP spid="288831" grpId="0" animBg="1"/>
      <p:bldP spid="288832" grpId="0" animBg="1"/>
      <p:bldP spid="288833" grpId="0" animBg="1"/>
      <p:bldP spid="288834" grpId="0" animBg="1"/>
      <p:bldP spid="288835" grpId="0" animBg="1"/>
      <p:bldP spid="288836" grpId="0" animBg="1"/>
      <p:bldP spid="288838" grpId="0" animBg="1"/>
      <p:bldP spid="288839" grpId="0" animBg="1"/>
      <p:bldP spid="288840" grpId="0" animBg="1"/>
      <p:bldP spid="288841" grpId="0" animBg="1"/>
      <p:bldP spid="28884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703763" y="1060450"/>
            <a:ext cx="3421062" cy="3124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9413" y="1223963"/>
            <a:ext cx="3421062" cy="3124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6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Epoxy Crosslink Mechanism</a:t>
            </a:r>
          </a:p>
        </p:txBody>
      </p:sp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944563" y="2466975"/>
          <a:ext cx="14033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ChemSketch" r:id="rId3" imgW="780120" imgH="1014840" progId="">
                  <p:embed/>
                </p:oleObj>
              </mc:Choice>
              <mc:Fallback>
                <p:oleObj name="ChemSketch" r:id="rId3" imgW="780120" imgH="10148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2466975"/>
                        <a:ext cx="1403350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1938338" y="1504950"/>
          <a:ext cx="16779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ChemSketch" r:id="rId5" imgW="856440" imgH="493920" progId="">
                  <p:embed/>
                </p:oleObj>
              </mc:Choice>
              <mc:Fallback>
                <p:oleObj name="ChemSketch" r:id="rId5" imgW="856440" imgH="49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1504950"/>
                        <a:ext cx="1677987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/>
        </p:nvGraphicFramePr>
        <p:xfrm>
          <a:off x="5465763" y="2101850"/>
          <a:ext cx="550862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6" name="ChemSketch" r:id="rId7" imgW="277200" imgH="783360" progId="">
                  <p:embed/>
                </p:oleObj>
              </mc:Choice>
              <mc:Fallback>
                <p:oleObj name="ChemSketch" r:id="rId7" imgW="277200" imgH="783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2101850"/>
                        <a:ext cx="550862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0" name="Object 6"/>
          <p:cNvGraphicFramePr>
            <a:graphicFrameLocks noChangeAspect="1"/>
          </p:cNvGraphicFramePr>
          <p:nvPr/>
        </p:nvGraphicFramePr>
        <p:xfrm>
          <a:off x="6027738" y="1508125"/>
          <a:ext cx="13366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7" name="ChemSketch" r:id="rId9" imgW="710280" imgH="493920" progId="">
                  <p:embed/>
                </p:oleObj>
              </mc:Choice>
              <mc:Fallback>
                <p:oleObj name="ChemSketch" r:id="rId9" imgW="710280" imgH="4939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1508125"/>
                        <a:ext cx="13366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1533525" y="14652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 flipH="1">
            <a:off x="1887538" y="1727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 flipH="1" flipV="1">
            <a:off x="1843088" y="1887538"/>
            <a:ext cx="130175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 flipV="1">
            <a:off x="1538288" y="1973263"/>
            <a:ext cx="160337" cy="857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3817938" y="1712913"/>
            <a:ext cx="1101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5380038" y="14509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 flipV="1">
            <a:off x="5602288" y="188753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 flipH="1">
            <a:off x="5718175" y="1698625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4813300" y="20589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240AE6"/>
                </a:solidFill>
              </a:rPr>
              <a:t>H</a:t>
            </a: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6511925" y="19954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240AE6"/>
                </a:solidFill>
              </a:rPr>
              <a:t>H</a:t>
            </a:r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6357938" y="2220913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2" name="Line 18"/>
          <p:cNvSpPr>
            <a:spLocks noChangeShapeType="1"/>
          </p:cNvSpPr>
          <p:nvPr/>
        </p:nvSpPr>
        <p:spPr bwMode="auto">
          <a:xfrm flipH="1">
            <a:off x="5167313" y="2293938"/>
            <a:ext cx="290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3" name="Line 19"/>
          <p:cNvSpPr>
            <a:spLocks noChangeShapeType="1"/>
          </p:cNvSpPr>
          <p:nvPr/>
        </p:nvSpPr>
        <p:spPr bwMode="auto">
          <a:xfrm>
            <a:off x="2119313" y="2452688"/>
            <a:ext cx="57150" cy="434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1955800" y="3494088"/>
            <a:ext cx="113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Hardener</a:t>
            </a:r>
          </a:p>
        </p:txBody>
      </p:sp>
      <p:sp>
        <p:nvSpPr>
          <p:cNvPr id="287765" name="Text Box 21"/>
          <p:cNvSpPr txBox="1">
            <a:spLocks noChangeArrowheads="1"/>
          </p:cNvSpPr>
          <p:nvPr/>
        </p:nvSpPr>
        <p:spPr bwMode="auto">
          <a:xfrm>
            <a:off x="2520950" y="2028825"/>
            <a:ext cx="835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Epoxy</a:t>
            </a:r>
          </a:p>
        </p:txBody>
      </p:sp>
      <p:sp>
        <p:nvSpPr>
          <p:cNvPr id="287766" name="Text Box 22"/>
          <p:cNvSpPr txBox="1">
            <a:spLocks noChangeArrowheads="1"/>
          </p:cNvSpPr>
          <p:nvPr/>
        </p:nvSpPr>
        <p:spPr bwMode="auto">
          <a:xfrm>
            <a:off x="660400" y="4873625"/>
            <a:ext cx="702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The other ends can also react (usually with other molecules).</a:t>
            </a:r>
          </a:p>
        </p:txBody>
      </p:sp>
      <p:sp>
        <p:nvSpPr>
          <p:cNvPr id="287767" name="Line 23"/>
          <p:cNvSpPr>
            <a:spLocks noChangeShapeType="1"/>
          </p:cNvSpPr>
          <p:nvPr/>
        </p:nvSpPr>
        <p:spPr bwMode="auto">
          <a:xfrm flipH="1" flipV="1">
            <a:off x="1841500" y="4325938"/>
            <a:ext cx="377825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8" name="Text Box 24"/>
          <p:cNvSpPr txBox="1">
            <a:spLocks noChangeArrowheads="1"/>
          </p:cNvSpPr>
          <p:nvPr/>
        </p:nvSpPr>
        <p:spPr bwMode="auto">
          <a:xfrm>
            <a:off x="6308725" y="2652713"/>
            <a:ext cx="168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Cured Polymer</a:t>
            </a:r>
          </a:p>
        </p:txBody>
      </p:sp>
      <p:sp>
        <p:nvSpPr>
          <p:cNvPr id="96283" name="Rectangle 25"/>
          <p:cNvSpPr>
            <a:spLocks noChangeArrowheads="1"/>
          </p:cNvSpPr>
          <p:nvPr/>
        </p:nvSpPr>
        <p:spPr bwMode="auto">
          <a:xfrm>
            <a:off x="522288" y="1349375"/>
            <a:ext cx="7910512" cy="42084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70" name="Line 26"/>
          <p:cNvSpPr>
            <a:spLocks noChangeShapeType="1"/>
          </p:cNvSpPr>
          <p:nvPr/>
        </p:nvSpPr>
        <p:spPr bwMode="auto">
          <a:xfrm flipV="1">
            <a:off x="3048000" y="3716338"/>
            <a:ext cx="2582863" cy="111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1" grpId="0"/>
      <p:bldP spid="287752" grpId="0" animBg="1"/>
      <p:bldP spid="287753" grpId="0" animBg="1"/>
      <p:bldP spid="287754" grpId="0" animBg="1"/>
      <p:bldP spid="287755" grpId="0" animBg="1"/>
      <p:bldP spid="287756" grpId="0"/>
      <p:bldP spid="287757" grpId="0" animBg="1"/>
      <p:bldP spid="287758" grpId="0" animBg="1"/>
      <p:bldP spid="287759" grpId="0"/>
      <p:bldP spid="287760" grpId="0"/>
      <p:bldP spid="287761" grpId="0" animBg="1"/>
      <p:bldP spid="287762" grpId="0" animBg="1"/>
      <p:bldP spid="287763" grpId="0" animBg="1"/>
      <p:bldP spid="287764" grpId="0"/>
      <p:bldP spid="287765" grpId="0"/>
      <p:bldP spid="287766" grpId="0"/>
      <p:bldP spid="287767" grpId="0" animBg="1"/>
      <p:bldP spid="287768" grpId="0"/>
      <p:bldP spid="28777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</a:t>
            </a:r>
            <a:r>
              <a:rPr lang="en-US" dirty="0" smtClean="0"/>
              <a:t> </a:t>
            </a:r>
            <a:r>
              <a:rPr lang="en-US" i="1" dirty="0" smtClean="0"/>
              <a:t>Many different hardeners are available to cure epoxies.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Very active ends on the hardener molecule allows </a:t>
            </a:r>
            <a:r>
              <a:rPr lang="en-US" dirty="0" err="1" smtClean="0">
                <a:solidFill>
                  <a:srgbClr val="000000"/>
                </a:solidFill>
              </a:rPr>
              <a:t>crosslinking</a:t>
            </a:r>
            <a:r>
              <a:rPr lang="en-US" dirty="0" smtClean="0">
                <a:solidFill>
                  <a:srgbClr val="000000"/>
                </a:solidFill>
              </a:rPr>
              <a:t> at lower temperatures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Hydrogens attached to highly electronegative atoms are very active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Nearby aromatic groups decrease activity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Nearby large groups of atoms hinder access and therefore decrease activity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74625"/>
            <a:ext cx="8229600" cy="474663"/>
          </a:xfrm>
        </p:spPr>
        <p:txBody>
          <a:bodyPr/>
          <a:lstStyle/>
          <a:p>
            <a:pPr eaLnBrk="1" hangingPunct="1"/>
            <a:r>
              <a:rPr lang="en-US" sz="4000"/>
              <a:t>Effects of various hardeners</a:t>
            </a:r>
          </a:p>
        </p:txBody>
      </p:sp>
      <p:graphicFrame>
        <p:nvGraphicFramePr>
          <p:cNvPr id="289795" name="Group 3"/>
          <p:cNvGraphicFramePr>
            <a:graphicFrameLocks noGrp="1"/>
          </p:cNvGraphicFramePr>
          <p:nvPr>
            <p:ph idx="1"/>
          </p:nvPr>
        </p:nvGraphicFramePr>
        <p:xfrm>
          <a:off x="339725" y="784225"/>
          <a:ext cx="8450263" cy="5886388"/>
        </p:xfrm>
        <a:graphic>
          <a:graphicData uri="http://schemas.openxmlformats.org/drawingml/2006/table">
            <a:tbl>
              <a:tblPr/>
              <a:tblGrid>
                <a:gridCol w="2098675"/>
                <a:gridCol w="3535363"/>
                <a:gridCol w="2816225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Hardeners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Aliphatic amines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Convenience, low cost, room temp cure, low viscosity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Skin irritant, critical mix ratios, blushes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Aromatic amines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heat resistance, chemical resistance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Solids at room temp, long and elevated cures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Polyamides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Room temp cure, flexibility, toughness, low 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cost, high viscosity, low HDT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Amidoamines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Toughness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HDT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Dicyandiamide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 HDT, good electrical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Long, elevated cures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Anhydrides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 and chem resistance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Long, elevated cures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Polysulfide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Moisture insensitive, quick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Odor, poor HDT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Catalytic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pot life, high HDT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Long, elevated cures, poor moisture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Melamine/form.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Hardness, 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Elevated temp cure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Urea/form.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Adhesion, stability, 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Elevated temp cure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Phenol/form.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HDT, chem resistance, hardness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Solid, weatherability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Curing Profile</a:t>
            </a:r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1436688" y="6372225"/>
            <a:ext cx="928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Vacuum</a:t>
            </a:r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6470650" y="1390650"/>
            <a:ext cx="858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355</a:t>
            </a:r>
            <a:r>
              <a:rPr lang="en-US" sz="1600">
                <a:ea typeface="Arial" charset="0"/>
                <a:cs typeface="Arial" charset="0"/>
              </a:rPr>
              <a:t>±10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479425" y="1527175"/>
            <a:ext cx="8664575" cy="5159375"/>
            <a:chOff x="479425" y="1527175"/>
            <a:chExt cx="8664575" cy="5159375"/>
          </a:xfrm>
        </p:grpSpPr>
        <p:sp>
          <p:nvSpPr>
            <p:cNvPr id="126979" name="Line 3"/>
            <p:cNvSpPr>
              <a:spLocks noChangeShapeType="1"/>
            </p:cNvSpPr>
            <p:nvPr/>
          </p:nvSpPr>
          <p:spPr bwMode="auto">
            <a:xfrm>
              <a:off x="1676400" y="1527175"/>
              <a:ext cx="0" cy="433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0" name="Line 4"/>
            <p:cNvSpPr>
              <a:spLocks noChangeShapeType="1"/>
            </p:cNvSpPr>
            <p:nvPr/>
          </p:nvSpPr>
          <p:spPr bwMode="auto">
            <a:xfrm flipV="1">
              <a:off x="1665288" y="5862638"/>
              <a:ext cx="7478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 rot="-5400000">
              <a:off x="-225425" y="3190875"/>
              <a:ext cx="17462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Temperature (</a:t>
              </a:r>
              <a:r>
                <a:rPr lang="en-US" sz="1600">
                  <a:ea typeface="Arial" charset="0"/>
                  <a:cs typeface="Arial" charset="0"/>
                </a:rPr>
                <a:t>°F)</a:t>
              </a:r>
            </a:p>
          </p:txBody>
        </p:sp>
        <p:sp>
          <p:nvSpPr>
            <p:cNvPr id="126982" name="Text Box 6"/>
            <p:cNvSpPr txBox="1">
              <a:spLocks noChangeArrowheads="1"/>
            </p:cNvSpPr>
            <p:nvPr/>
          </p:nvSpPr>
          <p:spPr bwMode="auto">
            <a:xfrm>
              <a:off x="3587750" y="6111875"/>
              <a:ext cx="635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Time</a:t>
              </a:r>
            </a:p>
          </p:txBody>
        </p:sp>
        <p:sp>
          <p:nvSpPr>
            <p:cNvPr id="126983" name="Line 7"/>
            <p:cNvSpPr>
              <a:spLocks noChangeShapeType="1"/>
            </p:cNvSpPr>
            <p:nvPr/>
          </p:nvSpPr>
          <p:spPr bwMode="auto">
            <a:xfrm flipV="1">
              <a:off x="646113" y="1676400"/>
              <a:ext cx="0" cy="828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4" name="Line 8"/>
            <p:cNvSpPr>
              <a:spLocks noChangeShapeType="1"/>
            </p:cNvSpPr>
            <p:nvPr/>
          </p:nvSpPr>
          <p:spPr bwMode="auto">
            <a:xfrm>
              <a:off x="4206875" y="6292850"/>
              <a:ext cx="1268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>
              <a:off x="1219200" y="5518150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126986" name="Text Box 10"/>
            <p:cNvSpPr txBox="1">
              <a:spLocks noChangeArrowheads="1"/>
            </p:cNvSpPr>
            <p:nvPr/>
          </p:nvSpPr>
          <p:spPr bwMode="auto">
            <a:xfrm>
              <a:off x="1079500" y="4625975"/>
              <a:ext cx="5222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100</a:t>
              </a:r>
            </a:p>
          </p:txBody>
        </p:sp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>
              <a:off x="1084263" y="3683000"/>
              <a:ext cx="522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200</a:t>
              </a:r>
            </a:p>
          </p:txBody>
        </p:sp>
        <p:sp>
          <p:nvSpPr>
            <p:cNvPr id="126988" name="Text Box 12"/>
            <p:cNvSpPr txBox="1">
              <a:spLocks noChangeArrowheads="1"/>
            </p:cNvSpPr>
            <p:nvPr/>
          </p:nvSpPr>
          <p:spPr bwMode="auto">
            <a:xfrm>
              <a:off x="1122363" y="2593975"/>
              <a:ext cx="522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300</a:t>
              </a:r>
            </a:p>
          </p:txBody>
        </p:sp>
        <p:sp>
          <p:nvSpPr>
            <p:cNvPr id="126989" name="Text Box 13"/>
            <p:cNvSpPr txBox="1">
              <a:spLocks noChangeArrowheads="1"/>
            </p:cNvSpPr>
            <p:nvPr/>
          </p:nvSpPr>
          <p:spPr bwMode="auto">
            <a:xfrm>
              <a:off x="1154113" y="1552575"/>
              <a:ext cx="522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400</a:t>
              </a:r>
            </a:p>
          </p:txBody>
        </p:sp>
        <p:sp>
          <p:nvSpPr>
            <p:cNvPr id="126990" name="Line 14"/>
            <p:cNvSpPr>
              <a:spLocks noChangeShapeType="1"/>
            </p:cNvSpPr>
            <p:nvPr/>
          </p:nvSpPr>
          <p:spPr bwMode="auto">
            <a:xfrm flipV="1">
              <a:off x="2690813" y="4367213"/>
              <a:ext cx="644525" cy="1193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1" name="Line 15"/>
            <p:cNvSpPr>
              <a:spLocks noChangeShapeType="1"/>
            </p:cNvSpPr>
            <p:nvPr/>
          </p:nvSpPr>
          <p:spPr bwMode="auto">
            <a:xfrm>
              <a:off x="3344863" y="4367213"/>
              <a:ext cx="1281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2" name="Line 16"/>
            <p:cNvSpPr>
              <a:spLocks noChangeShapeType="1"/>
            </p:cNvSpPr>
            <p:nvPr/>
          </p:nvSpPr>
          <p:spPr bwMode="auto">
            <a:xfrm flipV="1">
              <a:off x="4637088" y="2044700"/>
              <a:ext cx="1720850" cy="232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3" name="Line 17"/>
            <p:cNvSpPr>
              <a:spLocks noChangeShapeType="1"/>
            </p:cNvSpPr>
            <p:nvPr/>
          </p:nvSpPr>
          <p:spPr bwMode="auto">
            <a:xfrm>
              <a:off x="6369050" y="2033588"/>
              <a:ext cx="17637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4" name="Line 18"/>
            <p:cNvSpPr>
              <a:spLocks noChangeShapeType="1"/>
            </p:cNvSpPr>
            <p:nvPr/>
          </p:nvSpPr>
          <p:spPr bwMode="auto">
            <a:xfrm>
              <a:off x="8164513" y="2044700"/>
              <a:ext cx="774700" cy="3527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5" name="Text Box 19"/>
            <p:cNvSpPr txBox="1">
              <a:spLocks noChangeArrowheads="1"/>
            </p:cNvSpPr>
            <p:nvPr/>
          </p:nvSpPr>
          <p:spPr bwMode="auto">
            <a:xfrm>
              <a:off x="3038475" y="5219700"/>
              <a:ext cx="4408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Begin heat after full pressurization of autoclave</a:t>
              </a:r>
            </a:p>
          </p:txBody>
        </p:sp>
        <p:sp>
          <p:nvSpPr>
            <p:cNvPr id="126996" name="Line 20"/>
            <p:cNvSpPr>
              <a:spLocks noChangeShapeType="1"/>
            </p:cNvSpPr>
            <p:nvPr/>
          </p:nvSpPr>
          <p:spPr bwMode="auto">
            <a:xfrm flipH="1">
              <a:off x="2755900" y="5453063"/>
              <a:ext cx="365125" cy="117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8" name="Line 22"/>
            <p:cNvSpPr>
              <a:spLocks noChangeShapeType="1"/>
            </p:cNvSpPr>
            <p:nvPr/>
          </p:nvSpPr>
          <p:spPr bwMode="auto">
            <a:xfrm flipH="1" flipV="1">
              <a:off x="1677988" y="5873750"/>
              <a:ext cx="215900" cy="538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9" name="Text Box 23"/>
            <p:cNvSpPr txBox="1">
              <a:spLocks noChangeArrowheads="1"/>
            </p:cNvSpPr>
            <p:nvPr/>
          </p:nvSpPr>
          <p:spPr bwMode="auto">
            <a:xfrm>
              <a:off x="2930525" y="3595688"/>
              <a:ext cx="5222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130</a:t>
              </a:r>
            </a:p>
          </p:txBody>
        </p:sp>
        <p:sp>
          <p:nvSpPr>
            <p:cNvPr id="127000" name="Line 24"/>
            <p:cNvSpPr>
              <a:spLocks noChangeShapeType="1"/>
            </p:cNvSpPr>
            <p:nvPr/>
          </p:nvSpPr>
          <p:spPr bwMode="auto">
            <a:xfrm>
              <a:off x="3398838" y="3883025"/>
              <a:ext cx="312737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2" name="Line 26"/>
            <p:cNvSpPr>
              <a:spLocks noChangeShapeType="1"/>
            </p:cNvSpPr>
            <p:nvPr/>
          </p:nvSpPr>
          <p:spPr bwMode="auto">
            <a:xfrm flipH="1">
              <a:off x="6551613" y="1720850"/>
              <a:ext cx="74612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3" name="Text Box 27"/>
            <p:cNvSpPr txBox="1">
              <a:spLocks noChangeArrowheads="1"/>
            </p:cNvSpPr>
            <p:nvPr/>
          </p:nvSpPr>
          <p:spPr bwMode="auto">
            <a:xfrm>
              <a:off x="6577013" y="2143125"/>
              <a:ext cx="12906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120 minutes</a:t>
              </a:r>
            </a:p>
          </p:txBody>
        </p:sp>
        <p:sp>
          <p:nvSpPr>
            <p:cNvPr id="127004" name="Text Box 28"/>
            <p:cNvSpPr txBox="1">
              <a:spLocks noChangeArrowheads="1"/>
            </p:cNvSpPr>
            <p:nvPr/>
          </p:nvSpPr>
          <p:spPr bwMode="auto">
            <a:xfrm>
              <a:off x="5426075" y="4543425"/>
              <a:ext cx="34067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1-5</a:t>
              </a:r>
              <a:r>
                <a:rPr lang="en-US" sz="1600">
                  <a:ea typeface="Arial" charset="0"/>
                  <a:cs typeface="Arial" charset="0"/>
                </a:rPr>
                <a:t>°F/minute (critical for precipitate)</a:t>
              </a:r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auto">
            <a:xfrm flipH="1" flipV="1">
              <a:off x="5346700" y="3517900"/>
              <a:ext cx="182563" cy="1085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auto">
            <a:xfrm flipH="1" flipV="1">
              <a:off x="3270250" y="4711700"/>
              <a:ext cx="2193925" cy="22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7" name="Text Box 31"/>
            <p:cNvSpPr txBox="1">
              <a:spLocks noChangeArrowheads="1"/>
            </p:cNvSpPr>
            <p:nvPr/>
          </p:nvSpPr>
          <p:spPr bwMode="auto">
            <a:xfrm>
              <a:off x="2414588" y="6350000"/>
              <a:ext cx="1074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Autoclave</a:t>
              </a:r>
            </a:p>
          </p:txBody>
        </p:sp>
        <p:sp>
          <p:nvSpPr>
            <p:cNvPr id="127008" name="Line 32"/>
            <p:cNvSpPr>
              <a:spLocks noChangeShapeType="1"/>
            </p:cNvSpPr>
            <p:nvPr/>
          </p:nvSpPr>
          <p:spPr bwMode="auto">
            <a:xfrm flipH="1" flipV="1">
              <a:off x="2614613" y="5873750"/>
              <a:ext cx="9525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Curing Profile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677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Why 2-stage?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To minimize </a:t>
            </a:r>
            <a:r>
              <a:rPr lang="en-US" dirty="0" err="1"/>
              <a:t>exotherm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To allow time for gas escape before hardening completely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Not required in parts less than 0.5 inches thick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Danger of curing too quickly (ramp rate, etc)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Exotherm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Why such long time at highest temperature?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Molecular mobility gives full cure (</a:t>
            </a:r>
            <a:r>
              <a:rPr lang="en-US" dirty="0" err="1"/>
              <a:t>crosslinking</a:t>
            </a:r>
            <a:r>
              <a:rPr lang="en-US" dirty="0"/>
              <a:t>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68</a:t>
            </a:fld>
            <a:endParaRPr lang="en-US" dirty="0"/>
          </a:p>
        </p:txBody>
      </p:sp>
      <p:grpSp>
        <p:nvGrpSpPr>
          <p:cNvPr id="2" name="Group 96"/>
          <p:cNvGrpSpPr/>
          <p:nvPr/>
        </p:nvGrpSpPr>
        <p:grpSpPr>
          <a:xfrm>
            <a:off x="6502611" y="439217"/>
            <a:ext cx="2173505" cy="1424902"/>
            <a:chOff x="1665288" y="1527175"/>
            <a:chExt cx="7478712" cy="4335463"/>
          </a:xfrm>
        </p:grpSpPr>
        <p:sp>
          <p:nvSpPr>
            <p:cNvPr id="98" name="Line 3"/>
            <p:cNvSpPr>
              <a:spLocks noChangeShapeType="1"/>
            </p:cNvSpPr>
            <p:nvPr/>
          </p:nvSpPr>
          <p:spPr bwMode="auto">
            <a:xfrm>
              <a:off x="1676400" y="1527175"/>
              <a:ext cx="0" cy="433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 flipV="1">
              <a:off x="1665288" y="5862638"/>
              <a:ext cx="7478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4"/>
            <p:cNvSpPr>
              <a:spLocks noChangeShapeType="1"/>
            </p:cNvSpPr>
            <p:nvPr/>
          </p:nvSpPr>
          <p:spPr bwMode="auto">
            <a:xfrm flipV="1">
              <a:off x="2690813" y="4367213"/>
              <a:ext cx="644525" cy="1193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5"/>
            <p:cNvSpPr>
              <a:spLocks noChangeShapeType="1"/>
            </p:cNvSpPr>
            <p:nvPr/>
          </p:nvSpPr>
          <p:spPr bwMode="auto">
            <a:xfrm>
              <a:off x="3344863" y="4367213"/>
              <a:ext cx="1281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6"/>
            <p:cNvSpPr>
              <a:spLocks noChangeShapeType="1"/>
            </p:cNvSpPr>
            <p:nvPr/>
          </p:nvSpPr>
          <p:spPr bwMode="auto">
            <a:xfrm flipV="1">
              <a:off x="4637088" y="2044700"/>
              <a:ext cx="1720850" cy="232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>
              <a:off x="6369050" y="2033588"/>
              <a:ext cx="17637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8164513" y="2044700"/>
              <a:ext cx="774700" cy="3527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90550"/>
          </a:xfrm>
        </p:spPr>
        <p:txBody>
          <a:bodyPr/>
          <a:lstStyle/>
          <a:p>
            <a:pPr eaLnBrk="1" hangingPunct="1"/>
            <a:r>
              <a:rPr lang="en-US" sz="4000"/>
              <a:t>Epoxy and Polyester Comparison</a:t>
            </a:r>
          </a:p>
        </p:txBody>
      </p:sp>
      <p:graphicFrame>
        <p:nvGraphicFramePr>
          <p:cNvPr id="369667" name="Group 3"/>
          <p:cNvGraphicFramePr>
            <a:graphicFrameLocks noGrp="1"/>
          </p:cNvGraphicFramePr>
          <p:nvPr>
            <p:ph idx="1"/>
          </p:nvPr>
        </p:nvGraphicFramePr>
        <p:xfrm>
          <a:off x="471488" y="830263"/>
          <a:ext cx="8229600" cy="5815651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Comparisons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Epoxy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 site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C=C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Crosslinking reaction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Addition/free radical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Ring opening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Crosslinking agent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Initiator (peroxide)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Hardener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Amount of x-link agent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1-2% of resin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1:1 with resin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Solvent/viscosity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Styrene (active)/low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Infrequent/high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Volatiles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Inhibitors, accelerators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Infrequent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Reactant toxicity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Cure conditions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Room temp or heated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Heated (some room)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Shrinkage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 cure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146" name="Object 57"/>
          <p:cNvGraphicFramePr>
            <a:graphicFrameLocks noChangeAspect="1"/>
          </p:cNvGraphicFramePr>
          <p:nvPr/>
        </p:nvGraphicFramePr>
        <p:xfrm>
          <a:off x="6035675" y="1414463"/>
          <a:ext cx="755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1" name="ChemSketch" r:id="rId3" imgW="756000" imgH="631080" progId="">
                  <p:embed/>
                </p:oleObj>
              </mc:Choice>
              <mc:Fallback>
                <p:oleObj name="ChemSketch" r:id="rId3" imgW="756000" imgH="631080" progId="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1414463"/>
                        <a:ext cx="755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Formaldehyde Resins</a:t>
            </a:r>
            <a:endParaRPr lang="en-US" dirty="0"/>
          </a:p>
        </p:txBody>
      </p:sp>
      <p:pic>
        <p:nvPicPr>
          <p:cNvPr id="153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545" y="1544797"/>
            <a:ext cx="3340615" cy="250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ven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079" y="4800446"/>
            <a:ext cx="1840707" cy="142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91" y="2485459"/>
            <a:ext cx="4225157" cy="2643195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67725" cy="7508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Polyester and Epoxy − Properties</a:t>
            </a:r>
          </a:p>
        </p:txBody>
      </p:sp>
      <p:graphicFrame>
        <p:nvGraphicFramePr>
          <p:cNvPr id="370691" name="Group 3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5486400"/>
        </p:xfrm>
        <a:graphic>
          <a:graphicData uri="http://schemas.openxmlformats.org/drawingml/2006/table">
            <a:tbl>
              <a:tblPr/>
              <a:tblGrid>
                <a:gridCol w="2822575"/>
                <a:gridCol w="2663825"/>
                <a:gridCol w="27432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Epoxy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Adhesion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Shear strength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Fatigue 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Strength/stiffness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Creep 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to 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Toughness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to 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Thermal stability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 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 absorption resist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to 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Solvent 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to 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 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to 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to 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Flammability 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to 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to 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Moderately dense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Moderately dense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Vinyl Esters</a:t>
            </a:r>
          </a:p>
        </p:txBody>
      </p:sp>
      <p:pic>
        <p:nvPicPr>
          <p:cNvPr id="145411" name="Picture 3" descr="pipe proces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429" y="1643345"/>
            <a:ext cx="2709914" cy="19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488" y="4522055"/>
            <a:ext cx="2853849" cy="15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lyester tank2"/>
          <p:cNvPicPr>
            <a:picLocks noChangeAspect="1" noChangeArrowheads="1"/>
          </p:cNvPicPr>
          <p:nvPr/>
        </p:nvPicPr>
        <p:blipFill>
          <a:blip r:embed="rId4"/>
          <a:srcRect l="4019" t="5685" r="4481" b="5620"/>
          <a:stretch>
            <a:fillRect/>
          </a:stretch>
        </p:blipFill>
        <p:spPr bwMode="auto">
          <a:xfrm>
            <a:off x="706598" y="2663949"/>
            <a:ext cx="3695317" cy="274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Curing properties of a polymer can be modified by appropriate chemical substitution.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72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Vinyl Esters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05388"/>
          </a:xfrm>
        </p:spPr>
        <p:txBody>
          <a:bodyPr/>
          <a:lstStyle/>
          <a:p>
            <a:pPr eaLnBrk="1" hangingPunct="1"/>
            <a:r>
              <a:rPr lang="en-US" dirty="0"/>
              <a:t>Epoxy resins that have been </a:t>
            </a:r>
            <a:r>
              <a:rPr lang="en-US" b="1" dirty="0"/>
              <a:t>modified</a:t>
            </a:r>
            <a:r>
              <a:rPr lang="en-US" dirty="0"/>
              <a:t> so that they can be </a:t>
            </a:r>
            <a:r>
              <a:rPr lang="en-US" b="1" dirty="0"/>
              <a:t>cured like a polyester</a:t>
            </a:r>
          </a:p>
          <a:p>
            <a:pPr lvl="1" eaLnBrk="1" hangingPunct="1"/>
            <a:r>
              <a:rPr lang="en-US" dirty="0"/>
              <a:t>The modification is usually a reaction with an acrylic (</a:t>
            </a:r>
            <a:r>
              <a:rPr lang="en-US" b="1" dirty="0"/>
              <a:t>acrylic modified epoxy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The modification must substitute a carbon-carbon </a:t>
            </a:r>
            <a:r>
              <a:rPr lang="en-US" b="1" dirty="0"/>
              <a:t>double bond</a:t>
            </a:r>
            <a:r>
              <a:rPr lang="en-US" dirty="0"/>
              <a:t> for the epoxy ring</a:t>
            </a:r>
          </a:p>
          <a:p>
            <a:pPr eaLnBrk="1" hangingPunct="1"/>
            <a:r>
              <a:rPr lang="en-US" dirty="0"/>
              <a:t>The name, vinyl ester, comes from old </a:t>
            </a:r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Oval 2"/>
          <p:cNvSpPr>
            <a:spLocks noChangeArrowheads="1"/>
          </p:cNvSpPr>
          <p:nvPr/>
        </p:nvSpPr>
        <p:spPr bwMode="auto">
          <a:xfrm>
            <a:off x="4456732" y="2144439"/>
            <a:ext cx="4572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43" name="Oval 3"/>
          <p:cNvSpPr>
            <a:spLocks noChangeArrowheads="1"/>
          </p:cNvSpPr>
          <p:nvPr/>
        </p:nvSpPr>
        <p:spPr bwMode="auto">
          <a:xfrm>
            <a:off x="5371132" y="1992039"/>
            <a:ext cx="4572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6056932" y="2296839"/>
            <a:ext cx="4572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2132632" y="2436539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2988294" y="2350814"/>
            <a:ext cx="4572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3750294" y="2579414"/>
            <a:ext cx="4572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6777657" y="2698477"/>
            <a:ext cx="4572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513382" y="2717527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1354757" y="2536552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7377732" y="2539727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8139732" y="2234927"/>
            <a:ext cx="443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flipH="1">
            <a:off x="4159869" y="2465114"/>
            <a:ext cx="320675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 flipV="1">
            <a:off x="4899644" y="2220639"/>
            <a:ext cx="474663" cy="7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5815632" y="2298427"/>
            <a:ext cx="257175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 flipV="1">
            <a:off x="949944" y="2815952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V="1">
            <a:off x="980107" y="2928664"/>
            <a:ext cx="406400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 flipV="1">
            <a:off x="1788144" y="2706414"/>
            <a:ext cx="347663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V="1">
            <a:off x="2586657" y="2579414"/>
            <a:ext cx="40640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3443907" y="2609577"/>
            <a:ext cx="320675" cy="122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V="1">
            <a:off x="7234857" y="2904852"/>
            <a:ext cx="234950" cy="34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V="1">
            <a:off x="7774607" y="2600052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63" name="Line 23"/>
          <p:cNvSpPr>
            <a:spLocks noChangeShapeType="1"/>
          </p:cNvSpPr>
          <p:nvPr/>
        </p:nvSpPr>
        <p:spPr bwMode="auto">
          <a:xfrm flipV="1">
            <a:off x="7831757" y="2714352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64" name="Line 24"/>
          <p:cNvSpPr>
            <a:spLocks noChangeShapeType="1"/>
          </p:cNvSpPr>
          <p:nvPr/>
        </p:nvSpPr>
        <p:spPr bwMode="auto">
          <a:xfrm>
            <a:off x="6480794" y="2652439"/>
            <a:ext cx="320675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1811957" y="2407964"/>
            <a:ext cx="304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(</a:t>
            </a:r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7225332" y="2609577"/>
            <a:ext cx="437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)</a:t>
            </a:r>
            <a:r>
              <a:rPr lang="en-US" sz="2800" baseline="-25000">
                <a:ea typeface="Arial" charset="0"/>
                <a:cs typeface="Arial" charset="0"/>
              </a:rPr>
              <a:t>n</a:t>
            </a:r>
            <a:endParaRPr lang="en-US" sz="2800">
              <a:ea typeface="Arial" charset="0"/>
              <a:cs typeface="Arial" charset="0"/>
            </a:endParaRP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5933107" y="4103414"/>
            <a:ext cx="2835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Arial" charset="0"/>
                <a:cs typeface="Arial" charset="0"/>
              </a:rPr>
              <a:t>Unsaturated end group</a:t>
            </a:r>
          </a:p>
        </p:txBody>
      </p:sp>
      <p:sp>
        <p:nvSpPr>
          <p:cNvPr id="138268" name="Line 28"/>
          <p:cNvSpPr>
            <a:spLocks noChangeShapeType="1"/>
          </p:cNvSpPr>
          <p:nvPr/>
        </p:nvSpPr>
        <p:spPr bwMode="auto">
          <a:xfrm flipV="1">
            <a:off x="7201519" y="2949302"/>
            <a:ext cx="696913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214932" y="5252764"/>
            <a:ext cx="43825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Arial" charset="0"/>
                <a:cs typeface="Arial" charset="0"/>
              </a:rPr>
              <a:t>Unsaturated end group</a:t>
            </a:r>
          </a:p>
        </p:txBody>
      </p:sp>
      <p:sp>
        <p:nvSpPr>
          <p:cNvPr id="138270" name="Line 30"/>
          <p:cNvSpPr>
            <a:spLocks noChangeShapeType="1"/>
          </p:cNvSpPr>
          <p:nvPr/>
        </p:nvSpPr>
        <p:spPr bwMode="auto">
          <a:xfrm flipH="1" flipV="1">
            <a:off x="1207119" y="3181077"/>
            <a:ext cx="260350" cy="2090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71" name="Line 31"/>
          <p:cNvSpPr>
            <a:spLocks noChangeShapeType="1"/>
          </p:cNvSpPr>
          <p:nvPr/>
        </p:nvSpPr>
        <p:spPr bwMode="auto">
          <a:xfrm>
            <a:off x="2248519" y="1790427"/>
            <a:ext cx="4941888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2500320" y="1218032"/>
            <a:ext cx="4277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Often an epoxy backbone</a:t>
            </a:r>
          </a:p>
        </p:txBody>
      </p:sp>
      <p:sp>
        <p:nvSpPr>
          <p:cNvPr id="138273" name="Text Box 33"/>
          <p:cNvSpPr txBox="1">
            <a:spLocks noChangeArrowheads="1"/>
          </p:cNvSpPr>
          <p:nvPr/>
        </p:nvSpPr>
        <p:spPr bwMode="auto">
          <a:xfrm>
            <a:off x="2025842" y="170556"/>
            <a:ext cx="5751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ea typeface="Arial" charset="0"/>
                <a:cs typeface="Arial" charset="0"/>
              </a:rPr>
              <a:t>Typical </a:t>
            </a:r>
            <a:r>
              <a:rPr lang="en-US" sz="3600" dirty="0">
                <a:ea typeface="Arial" charset="0"/>
                <a:cs typeface="Arial" charset="0"/>
              </a:rPr>
              <a:t>vinyl ester polymer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1B6B5-EB41-0D4C-A28F-7E9A055DE2D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7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5383213" y="2609872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Epoxy (typical)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400000">
            <a:off x="6470650" y="1609747"/>
            <a:ext cx="631825" cy="708025"/>
            <a:chOff x="2612" y="384"/>
            <a:chExt cx="398" cy="446"/>
          </a:xfrm>
        </p:grpSpPr>
        <p:sp>
          <p:nvSpPr>
            <p:cNvPr id="139304" name="Freeform 4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5" name="Oval 5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268" name="Text Box 6"/>
          <p:cNvSpPr txBox="1">
            <a:spLocks noChangeArrowheads="1"/>
          </p:cNvSpPr>
          <p:nvPr/>
        </p:nvSpPr>
        <p:spPr bwMode="auto">
          <a:xfrm>
            <a:off x="5695950" y="1751035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―O―</a:t>
            </a:r>
          </a:p>
        </p:txBody>
      </p:sp>
      <p:sp>
        <p:nvSpPr>
          <p:cNvPr id="139269" name="Line 7"/>
          <p:cNvSpPr>
            <a:spLocks noChangeShapeType="1"/>
          </p:cNvSpPr>
          <p:nvPr/>
        </p:nvSpPr>
        <p:spPr bwMode="auto">
          <a:xfrm flipH="1">
            <a:off x="4703763" y="2066947"/>
            <a:ext cx="155575" cy="268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0" name="Line 8"/>
          <p:cNvSpPr>
            <a:spLocks noChangeShapeType="1"/>
          </p:cNvSpPr>
          <p:nvPr/>
        </p:nvSpPr>
        <p:spPr bwMode="auto">
          <a:xfrm>
            <a:off x="4437063" y="2089172"/>
            <a:ext cx="133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71" name="Text Box 9"/>
          <p:cNvSpPr txBox="1">
            <a:spLocks noChangeArrowheads="1"/>
          </p:cNvSpPr>
          <p:nvPr/>
        </p:nvSpPr>
        <p:spPr bwMode="auto">
          <a:xfrm>
            <a:off x="4456113" y="2233635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139272" name="Text Box 10"/>
          <p:cNvSpPr txBox="1">
            <a:spLocks noChangeArrowheads="1"/>
          </p:cNvSpPr>
          <p:nvPr/>
        </p:nvSpPr>
        <p:spPr bwMode="auto">
          <a:xfrm>
            <a:off x="4122738" y="1758972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ea typeface="Arial" charset="0"/>
                <a:cs typeface="Arial" charset="0"/>
              </a:rPr>
              <a:t>C</a:t>
            </a:r>
            <a:r>
              <a:rPr lang="en-US" sz="1800">
                <a:ea typeface="Arial" charset="0"/>
                <a:cs typeface="Arial" charset="0"/>
              </a:rPr>
              <a:t>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139273" name="Text Box 11"/>
          <p:cNvSpPr txBox="1">
            <a:spLocks noChangeArrowheads="1"/>
          </p:cNvSpPr>
          <p:nvPr/>
        </p:nvSpPr>
        <p:spPr bwMode="auto">
          <a:xfrm>
            <a:off x="7091363" y="1693885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ea typeface="Arial" charset="0"/>
                <a:cs typeface="Arial" charset="0"/>
              </a:rPr>
              <a:t>…</a:t>
            </a:r>
          </a:p>
        </p:txBody>
      </p:sp>
      <p:sp>
        <p:nvSpPr>
          <p:cNvPr id="139274" name="Text Box 12"/>
          <p:cNvSpPr txBox="1">
            <a:spLocks noChangeArrowheads="1"/>
          </p:cNvSpPr>
          <p:nvPr/>
        </p:nvSpPr>
        <p:spPr bwMode="auto">
          <a:xfrm>
            <a:off x="1073150" y="1781197"/>
            <a:ext cx="235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―CH―C―O―H</a:t>
            </a:r>
          </a:p>
        </p:txBody>
      </p:sp>
      <p:sp>
        <p:nvSpPr>
          <p:cNvPr id="139275" name="Text Box 13"/>
          <p:cNvSpPr txBox="1">
            <a:spLocks noChangeArrowheads="1"/>
          </p:cNvSpPr>
          <p:nvPr/>
        </p:nvSpPr>
        <p:spPr bwMode="auto">
          <a:xfrm>
            <a:off x="1474788" y="1712935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139276" name="Text Box 14"/>
          <p:cNvSpPr txBox="1">
            <a:spLocks noChangeArrowheads="1"/>
          </p:cNvSpPr>
          <p:nvPr/>
        </p:nvSpPr>
        <p:spPr bwMode="auto">
          <a:xfrm>
            <a:off x="2279650" y="1606572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139277" name="Text Box 15"/>
          <p:cNvSpPr txBox="1">
            <a:spLocks noChangeArrowheads="1"/>
          </p:cNvSpPr>
          <p:nvPr/>
        </p:nvSpPr>
        <p:spPr bwMode="auto">
          <a:xfrm>
            <a:off x="2343150" y="1603397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139278" name="Text Box 16"/>
          <p:cNvSpPr txBox="1">
            <a:spLocks noChangeArrowheads="1"/>
          </p:cNvSpPr>
          <p:nvPr/>
        </p:nvSpPr>
        <p:spPr bwMode="auto">
          <a:xfrm>
            <a:off x="2270125" y="1366860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139279" name="Text Box 17"/>
          <p:cNvSpPr txBox="1">
            <a:spLocks noChangeArrowheads="1"/>
          </p:cNvSpPr>
          <p:nvPr/>
        </p:nvSpPr>
        <p:spPr bwMode="auto">
          <a:xfrm>
            <a:off x="1290638" y="2379685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Acrylic acid</a:t>
            </a:r>
          </a:p>
        </p:txBody>
      </p:sp>
      <p:sp>
        <p:nvSpPr>
          <p:cNvPr id="139280" name="Text Box 18"/>
          <p:cNvSpPr txBox="1">
            <a:spLocks noChangeArrowheads="1"/>
          </p:cNvSpPr>
          <p:nvPr/>
        </p:nvSpPr>
        <p:spPr bwMode="auto">
          <a:xfrm>
            <a:off x="3678238" y="1770085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139281" name="Text Box 19"/>
          <p:cNvSpPr txBox="1">
            <a:spLocks noChangeArrowheads="1"/>
          </p:cNvSpPr>
          <p:nvPr/>
        </p:nvSpPr>
        <p:spPr bwMode="auto">
          <a:xfrm>
            <a:off x="2949575" y="1287485"/>
            <a:ext cx="146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Attack and bond</a:t>
            </a:r>
          </a:p>
        </p:txBody>
      </p:sp>
      <p:sp>
        <p:nvSpPr>
          <p:cNvPr id="139282" name="Text Box 20"/>
          <p:cNvSpPr txBox="1">
            <a:spLocks noChangeArrowheads="1"/>
          </p:cNvSpPr>
          <p:nvPr/>
        </p:nvSpPr>
        <p:spPr bwMode="auto">
          <a:xfrm>
            <a:off x="4762500" y="1255735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Broken bond</a:t>
            </a:r>
          </a:p>
        </p:txBody>
      </p:sp>
      <p:sp>
        <p:nvSpPr>
          <p:cNvPr id="139283" name="Freeform 21"/>
          <p:cNvSpPr>
            <a:spLocks/>
          </p:cNvSpPr>
          <p:nvPr/>
        </p:nvSpPr>
        <p:spPr bwMode="auto">
          <a:xfrm>
            <a:off x="2841625" y="1641497"/>
            <a:ext cx="1349375" cy="234950"/>
          </a:xfrm>
          <a:custGeom>
            <a:avLst/>
            <a:gdLst>
              <a:gd name="T0" fmla="*/ 0 w 850"/>
              <a:gd name="T1" fmla="*/ 234950 h 148"/>
              <a:gd name="T2" fmla="*/ 249238 w 850"/>
              <a:gd name="T3" fmla="*/ 60325 h 148"/>
              <a:gd name="T4" fmla="*/ 881063 w 850"/>
              <a:gd name="T5" fmla="*/ 26988 h 148"/>
              <a:gd name="T6" fmla="*/ 1349375 w 850"/>
              <a:gd name="T7" fmla="*/ 223838 h 148"/>
              <a:gd name="T8" fmla="*/ 0 60000 65536"/>
              <a:gd name="T9" fmla="*/ 0 60000 65536"/>
              <a:gd name="T10" fmla="*/ 0 60000 65536"/>
              <a:gd name="T11" fmla="*/ 0 60000 65536"/>
              <a:gd name="T12" fmla="*/ 0 w 850"/>
              <a:gd name="T13" fmla="*/ 0 h 148"/>
              <a:gd name="T14" fmla="*/ 850 w 850"/>
              <a:gd name="T15" fmla="*/ 148 h 1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0" h="148">
                <a:moveTo>
                  <a:pt x="0" y="148"/>
                </a:moveTo>
                <a:cubicBezTo>
                  <a:pt x="32" y="104"/>
                  <a:pt x="65" y="60"/>
                  <a:pt x="157" y="38"/>
                </a:cubicBezTo>
                <a:cubicBezTo>
                  <a:pt x="249" y="16"/>
                  <a:pt x="440" y="0"/>
                  <a:pt x="555" y="17"/>
                </a:cubicBezTo>
                <a:cubicBezTo>
                  <a:pt x="670" y="34"/>
                  <a:pt x="801" y="120"/>
                  <a:pt x="850" y="141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4" name="Freeform 22"/>
          <p:cNvSpPr>
            <a:spLocks/>
          </p:cNvSpPr>
          <p:nvPr/>
        </p:nvSpPr>
        <p:spPr bwMode="auto">
          <a:xfrm>
            <a:off x="3276600" y="2105047"/>
            <a:ext cx="1306513" cy="479425"/>
          </a:xfrm>
          <a:custGeom>
            <a:avLst/>
            <a:gdLst>
              <a:gd name="T0" fmla="*/ 0 w 823"/>
              <a:gd name="T1" fmla="*/ 0 h 302"/>
              <a:gd name="T2" fmla="*/ 392113 w 823"/>
              <a:gd name="T3" fmla="*/ 271463 h 302"/>
              <a:gd name="T4" fmla="*/ 1001713 w 823"/>
              <a:gd name="T5" fmla="*/ 457200 h 302"/>
              <a:gd name="T6" fmla="*/ 1306513 w 823"/>
              <a:gd name="T7" fmla="*/ 401638 h 302"/>
              <a:gd name="T8" fmla="*/ 0 60000 65536"/>
              <a:gd name="T9" fmla="*/ 0 60000 65536"/>
              <a:gd name="T10" fmla="*/ 0 60000 65536"/>
              <a:gd name="T11" fmla="*/ 0 60000 65536"/>
              <a:gd name="T12" fmla="*/ 0 w 823"/>
              <a:gd name="T13" fmla="*/ 0 h 302"/>
              <a:gd name="T14" fmla="*/ 823 w 823"/>
              <a:gd name="T15" fmla="*/ 302 h 3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3" h="302">
                <a:moveTo>
                  <a:pt x="0" y="0"/>
                </a:moveTo>
                <a:cubicBezTo>
                  <a:pt x="71" y="61"/>
                  <a:pt x="142" y="123"/>
                  <a:pt x="247" y="171"/>
                </a:cubicBezTo>
                <a:cubicBezTo>
                  <a:pt x="352" y="219"/>
                  <a:pt x="535" y="274"/>
                  <a:pt x="631" y="288"/>
                </a:cubicBezTo>
                <a:cubicBezTo>
                  <a:pt x="727" y="302"/>
                  <a:pt x="775" y="277"/>
                  <a:pt x="823" y="253"/>
                </a:cubicBezTo>
              </a:path>
            </a:pathLst>
          </a:custGeom>
          <a:noFill/>
          <a:ln w="28575" cmpd="sng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5" name="Text Box 23"/>
          <p:cNvSpPr txBox="1">
            <a:spLocks noChangeArrowheads="1"/>
          </p:cNvSpPr>
          <p:nvPr/>
        </p:nvSpPr>
        <p:spPr bwMode="auto">
          <a:xfrm>
            <a:off x="3117850" y="2376510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Bonding</a:t>
            </a:r>
          </a:p>
        </p:txBody>
      </p:sp>
      <p:sp>
        <p:nvSpPr>
          <p:cNvPr id="139286" name="Line 24"/>
          <p:cNvSpPr>
            <a:spLocks noChangeShapeType="1"/>
          </p:cNvSpPr>
          <p:nvPr/>
        </p:nvSpPr>
        <p:spPr bwMode="auto">
          <a:xfrm flipH="1">
            <a:off x="4572000" y="1538310"/>
            <a:ext cx="511175" cy="62071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7" name="Line 25"/>
          <p:cNvSpPr>
            <a:spLocks noChangeShapeType="1"/>
          </p:cNvSpPr>
          <p:nvPr/>
        </p:nvSpPr>
        <p:spPr bwMode="auto">
          <a:xfrm>
            <a:off x="3908425" y="3225822"/>
            <a:ext cx="0" cy="95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 rot="5400000">
            <a:off x="6278563" y="4495822"/>
            <a:ext cx="631825" cy="708025"/>
            <a:chOff x="2612" y="384"/>
            <a:chExt cx="398" cy="446"/>
          </a:xfrm>
        </p:grpSpPr>
        <p:sp>
          <p:nvSpPr>
            <p:cNvPr id="139302" name="Freeform 27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303" name="Oval 28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289" name="Text Box 29"/>
          <p:cNvSpPr txBox="1">
            <a:spLocks noChangeArrowheads="1"/>
          </p:cNvSpPr>
          <p:nvPr/>
        </p:nvSpPr>
        <p:spPr bwMode="auto">
          <a:xfrm>
            <a:off x="5503863" y="4637110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―O―</a:t>
            </a:r>
          </a:p>
        </p:txBody>
      </p:sp>
      <p:sp>
        <p:nvSpPr>
          <p:cNvPr id="139290" name="Line 30"/>
          <p:cNvSpPr>
            <a:spLocks noChangeShapeType="1"/>
          </p:cNvSpPr>
          <p:nvPr/>
        </p:nvSpPr>
        <p:spPr bwMode="auto">
          <a:xfrm flipH="1">
            <a:off x="4730750" y="4953022"/>
            <a:ext cx="1588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1" name="Text Box 31"/>
          <p:cNvSpPr txBox="1">
            <a:spLocks noChangeArrowheads="1"/>
          </p:cNvSpPr>
          <p:nvPr/>
        </p:nvSpPr>
        <p:spPr bwMode="auto">
          <a:xfrm>
            <a:off x="4559300" y="5105422"/>
            <a:ext cx="659293" cy="36933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ea typeface="Arial" charset="0"/>
                <a:cs typeface="Arial" charset="0"/>
              </a:rPr>
              <a:t>O</a:t>
            </a:r>
            <a:r>
              <a:rPr lang="en-US" sz="1800" dirty="0" smtClean="0">
                <a:solidFill>
                  <a:srgbClr val="3366FF"/>
                </a:solidFill>
                <a:ea typeface="Arial" charset="0"/>
                <a:cs typeface="Arial" charset="0"/>
              </a:rPr>
              <a:t>–</a:t>
            </a:r>
            <a:r>
              <a:rPr lang="en-US" sz="1800" dirty="0" smtClean="0">
                <a:ea typeface="Arial" charset="0"/>
                <a:cs typeface="Arial" charset="0"/>
              </a:rPr>
              <a:t>H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139292" name="Text Box 32"/>
          <p:cNvSpPr txBox="1">
            <a:spLocks noChangeArrowheads="1"/>
          </p:cNvSpPr>
          <p:nvPr/>
        </p:nvSpPr>
        <p:spPr bwMode="auto">
          <a:xfrm>
            <a:off x="3930650" y="4645047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ea typeface="Arial" charset="0"/>
                <a:cs typeface="Arial" charset="0"/>
              </a:rPr>
              <a:t>C</a:t>
            </a:r>
            <a:r>
              <a:rPr lang="en-US" sz="1800">
                <a:ea typeface="Arial" charset="0"/>
                <a:cs typeface="Arial" charset="0"/>
              </a:rPr>
              <a:t>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r>
              <a:rPr lang="en-US" sz="1800">
                <a:ea typeface="Arial" charset="0"/>
                <a:cs typeface="Arial" charset="0"/>
              </a:rPr>
              <a:t>―CH―CH</a:t>
            </a:r>
            <a:r>
              <a:rPr lang="en-US" sz="1800" baseline="-25000">
                <a:ea typeface="Arial" charset="0"/>
                <a:cs typeface="Arial" charset="0"/>
              </a:rPr>
              <a:t>2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139293" name="Text Box 33"/>
          <p:cNvSpPr txBox="1">
            <a:spLocks noChangeArrowheads="1"/>
          </p:cNvSpPr>
          <p:nvPr/>
        </p:nvSpPr>
        <p:spPr bwMode="auto">
          <a:xfrm>
            <a:off x="6899275" y="4579960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ea typeface="Arial" charset="0"/>
                <a:cs typeface="Arial" charset="0"/>
              </a:rPr>
              <a:t>…</a:t>
            </a:r>
          </a:p>
        </p:txBody>
      </p:sp>
      <p:sp>
        <p:nvSpPr>
          <p:cNvPr id="139294" name="Text Box 34"/>
          <p:cNvSpPr txBox="1">
            <a:spLocks noChangeArrowheads="1"/>
          </p:cNvSpPr>
          <p:nvPr/>
        </p:nvSpPr>
        <p:spPr bwMode="auto">
          <a:xfrm>
            <a:off x="1936750" y="4633935"/>
            <a:ext cx="2185988" cy="366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CH</a:t>
            </a:r>
            <a:r>
              <a:rPr lang="en-US" sz="1800" baseline="-25000" dirty="0">
                <a:ea typeface="Arial" charset="0"/>
                <a:cs typeface="Arial" charset="0"/>
              </a:rPr>
              <a:t>2</a:t>
            </a:r>
            <a:r>
              <a:rPr lang="en-US" sz="1800" dirty="0">
                <a:ea typeface="Arial" charset="0"/>
                <a:cs typeface="Arial" charset="0"/>
              </a:rPr>
              <a:t>―CH―C―O</a:t>
            </a:r>
            <a:r>
              <a:rPr lang="en-US" sz="1800" dirty="0">
                <a:solidFill>
                  <a:srgbClr val="FF0000"/>
                </a:solidFill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139295" name="Text Box 35"/>
          <p:cNvSpPr txBox="1">
            <a:spLocks noChangeArrowheads="1"/>
          </p:cNvSpPr>
          <p:nvPr/>
        </p:nvSpPr>
        <p:spPr bwMode="auto">
          <a:xfrm>
            <a:off x="2338388" y="4565672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―</a:t>
            </a:r>
          </a:p>
        </p:txBody>
      </p:sp>
      <p:sp>
        <p:nvSpPr>
          <p:cNvPr id="139296" name="Text Box 36"/>
          <p:cNvSpPr txBox="1">
            <a:spLocks noChangeArrowheads="1"/>
          </p:cNvSpPr>
          <p:nvPr/>
        </p:nvSpPr>
        <p:spPr bwMode="auto">
          <a:xfrm>
            <a:off x="3143250" y="445931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139297" name="Text Box 37"/>
          <p:cNvSpPr txBox="1">
            <a:spLocks noChangeArrowheads="1"/>
          </p:cNvSpPr>
          <p:nvPr/>
        </p:nvSpPr>
        <p:spPr bwMode="auto">
          <a:xfrm>
            <a:off x="3206750" y="4456135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charset="0"/>
                <a:cs typeface="Arial" charset="0"/>
              </a:rPr>
              <a:t>│</a:t>
            </a:r>
          </a:p>
        </p:txBody>
      </p:sp>
      <p:sp>
        <p:nvSpPr>
          <p:cNvPr id="139298" name="Text Box 38"/>
          <p:cNvSpPr txBox="1">
            <a:spLocks noChangeArrowheads="1"/>
          </p:cNvSpPr>
          <p:nvPr/>
        </p:nvSpPr>
        <p:spPr bwMode="auto">
          <a:xfrm>
            <a:off x="3133725" y="4219597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139299" name="Text Box 39"/>
          <p:cNvSpPr txBox="1">
            <a:spLocks noChangeArrowheads="1"/>
          </p:cNvSpPr>
          <p:nvPr/>
        </p:nvSpPr>
        <p:spPr bwMode="auto">
          <a:xfrm>
            <a:off x="1279525" y="154517"/>
            <a:ext cx="6531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ea typeface="Arial" charset="0"/>
                <a:cs typeface="Arial" charset="0"/>
              </a:rPr>
              <a:t>Synthesis </a:t>
            </a:r>
            <a:r>
              <a:rPr lang="en-US" sz="2800" dirty="0">
                <a:ea typeface="Arial" charset="0"/>
                <a:cs typeface="Arial" charset="0"/>
              </a:rPr>
              <a:t>of a vinyl ester from an epoxy</a:t>
            </a:r>
          </a:p>
        </p:txBody>
      </p:sp>
      <p:sp>
        <p:nvSpPr>
          <p:cNvPr id="139300" name="Text Box 40"/>
          <p:cNvSpPr txBox="1">
            <a:spLocks noChangeArrowheads="1"/>
          </p:cNvSpPr>
          <p:nvPr/>
        </p:nvSpPr>
        <p:spPr bwMode="auto">
          <a:xfrm>
            <a:off x="2379663" y="5395935"/>
            <a:ext cx="211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Vinyl ester (typical)</a:t>
            </a:r>
          </a:p>
        </p:txBody>
      </p:sp>
      <p:sp>
        <p:nvSpPr>
          <p:cNvPr id="139301" name="Text Box 41"/>
          <p:cNvSpPr txBox="1">
            <a:spLocks noChangeArrowheads="1"/>
          </p:cNvSpPr>
          <p:nvPr/>
        </p:nvSpPr>
        <p:spPr bwMode="auto">
          <a:xfrm>
            <a:off x="5046663" y="3392510"/>
            <a:ext cx="323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Note: The carbon at which the</a:t>
            </a:r>
          </a:p>
          <a:p>
            <a:r>
              <a:rPr lang="en-US" sz="1800">
                <a:ea typeface="Arial" charset="0"/>
                <a:cs typeface="Arial" charset="0"/>
              </a:rPr>
              <a:t> molecules link is bolded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04C7A-4221-B141-803E-B58ADED27C2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2573335" y="654056"/>
          <a:ext cx="3490912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2" name="ChemSketch" r:id="rId3" imgW="3084480" imgH="3075480" progId="">
                  <p:embed/>
                </p:oleObj>
              </mc:Choice>
              <mc:Fallback>
                <p:oleObj name="ChemSketch" r:id="rId3" imgW="3084480" imgH="3075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5" y="654056"/>
                        <a:ext cx="3490912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2584447" y="4113219"/>
            <a:ext cx="3884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ea typeface="Arial" charset="0"/>
                <a:cs typeface="Arial" charset="0"/>
              </a:rPr>
              <a:t>Epoxy Novolac Vinyl Ester Resin</a:t>
            </a:r>
          </a:p>
        </p:txBody>
      </p:sp>
      <p:graphicFrame>
        <p:nvGraphicFramePr>
          <p:cNvPr id="140291" name="Object 4"/>
          <p:cNvGraphicFramePr>
            <a:graphicFrameLocks noChangeAspect="1"/>
          </p:cNvGraphicFramePr>
          <p:nvPr/>
        </p:nvGraphicFramePr>
        <p:xfrm>
          <a:off x="896938" y="5053013"/>
          <a:ext cx="767556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3" name="ChemSketch" r:id="rId5" imgW="6626520" imgH="780120" progId="">
                  <p:embed/>
                </p:oleObj>
              </mc:Choice>
              <mc:Fallback>
                <p:oleObj name="ChemSketch" r:id="rId5" imgW="6626520" imgH="7801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053013"/>
                        <a:ext cx="767556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919163" y="5954713"/>
            <a:ext cx="7659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                Bisphenol-A Epichlorohydrin-based vinyl ester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061072" y="660406"/>
            <a:ext cx="39211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328985" y="1089031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ea typeface="Arial" charset="0"/>
                <a:cs typeface="Arial" charset="0"/>
              </a:rPr>
              <a:t>(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505322" y="1089031"/>
            <a:ext cx="354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ea typeface="Arial" charset="0"/>
                <a:cs typeface="Arial" charset="0"/>
              </a:rPr>
              <a:t>)</a:t>
            </a:r>
            <a:r>
              <a:rPr lang="en-US" sz="1800" b="1" baseline="-25000">
                <a:ea typeface="Arial" charset="0"/>
                <a:cs typeface="Arial" charset="0"/>
              </a:rPr>
              <a:t>n</a:t>
            </a:r>
            <a:endParaRPr lang="en-US" sz="1800" b="1"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1" y="118533"/>
            <a:ext cx="329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Typical Vinyl Esters</a:t>
            </a:r>
            <a:endParaRPr lang="en-US" sz="2800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Vinyl esters − Properties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229600" cy="522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Almost all properties of vinyl esters (and cost) are </a:t>
            </a:r>
            <a:r>
              <a:rPr lang="en-US" b="1"/>
              <a:t>intermediate</a:t>
            </a:r>
            <a:r>
              <a:rPr lang="en-US"/>
              <a:t> between polyesters and epoxies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Some of the most important properties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Water and chemical resistance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Electrical stability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Thermal stability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Toughness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Low volatiles during manufacture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Low shrinkage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>
            <a:off x="1785938" y="1882775"/>
            <a:ext cx="0" cy="314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1795463" y="5029200"/>
            <a:ext cx="458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87513" y="43894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692275" y="38465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687513" y="33512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90688" y="28987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701800" y="24622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690688" y="19526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485900" y="4783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489075" y="38369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1485900" y="43783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485900" y="3365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1484313" y="2900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484313" y="2474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471613" y="19748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 rot="-5400000">
            <a:off x="124619" y="3271044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Weight gain (%)</a:t>
            </a: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1044575" y="2003425"/>
            <a:ext cx="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3278188" y="47418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2414588" y="474980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4121150" y="474345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4968875" y="47418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5873750" y="47418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1692275" y="5033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2312988" y="50339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3141663" y="50339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3989388" y="50133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150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4838700" y="50244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200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5732463" y="50244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250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2738438" y="5686425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Exposure time (hours)</a:t>
            </a:r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>
            <a:off x="5148263" y="5878513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1692275" y="4760913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□</a:t>
            </a: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2019300" y="4489450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□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2400300" y="444658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□</a:t>
            </a: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4078288" y="43783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□</a:t>
            </a: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5840413" y="4324350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□</a:t>
            </a:r>
          </a:p>
        </p:txBody>
      </p:sp>
      <p:sp>
        <p:nvSpPr>
          <p:cNvPr id="90149" name="Freeform 37"/>
          <p:cNvSpPr>
            <a:spLocks/>
          </p:cNvSpPr>
          <p:nvPr/>
        </p:nvSpPr>
        <p:spPr bwMode="auto">
          <a:xfrm>
            <a:off x="1871663" y="4518025"/>
            <a:ext cx="4148137" cy="446088"/>
          </a:xfrm>
          <a:custGeom>
            <a:avLst/>
            <a:gdLst>
              <a:gd name="T0" fmla="*/ 0 w 2613"/>
              <a:gd name="T1" fmla="*/ 2147483647 h 281"/>
              <a:gd name="T2" fmla="*/ 2147483647 w 2613"/>
              <a:gd name="T3" fmla="*/ 2147483647 h 281"/>
              <a:gd name="T4" fmla="*/ 2147483647 w 2613"/>
              <a:gd name="T5" fmla="*/ 2147483647 h 281"/>
              <a:gd name="T6" fmla="*/ 2147483647 w 2613"/>
              <a:gd name="T7" fmla="*/ 2147483647 h 281"/>
              <a:gd name="T8" fmla="*/ 2147483647 w 2613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3"/>
              <a:gd name="T16" fmla="*/ 0 h 281"/>
              <a:gd name="T17" fmla="*/ 2613 w 2613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3" h="281">
                <a:moveTo>
                  <a:pt x="0" y="281"/>
                </a:moveTo>
                <a:cubicBezTo>
                  <a:pt x="56" y="211"/>
                  <a:pt x="113" y="141"/>
                  <a:pt x="186" y="109"/>
                </a:cubicBezTo>
                <a:cubicBezTo>
                  <a:pt x="259" y="77"/>
                  <a:pt x="220" y="100"/>
                  <a:pt x="439" y="89"/>
                </a:cubicBezTo>
                <a:cubicBezTo>
                  <a:pt x="658" y="78"/>
                  <a:pt x="1140" y="56"/>
                  <a:pt x="1502" y="41"/>
                </a:cubicBezTo>
                <a:cubicBezTo>
                  <a:pt x="1864" y="26"/>
                  <a:pt x="2238" y="13"/>
                  <a:pt x="2613" y="0"/>
                </a:cubicBezTo>
              </a:path>
            </a:pathLst>
          </a:cu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5122863" y="4010025"/>
            <a:ext cx="3965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Vinyl ester </a:t>
            </a:r>
            <a:r>
              <a:rPr lang="en-US" dirty="0" smtClean="0"/>
              <a:t>resin (fewer polar groups)</a:t>
            </a:r>
            <a:endParaRPr lang="en-US" dirty="0"/>
          </a:p>
        </p:txBody>
      </p:sp>
      <p:sp>
        <p:nvSpPr>
          <p:cNvPr id="90151" name="Line 39"/>
          <p:cNvSpPr>
            <a:spLocks noChangeShapeType="1"/>
          </p:cNvSpPr>
          <p:nvPr/>
        </p:nvSpPr>
        <p:spPr bwMode="auto">
          <a:xfrm flipH="1">
            <a:off x="5062538" y="4310063"/>
            <a:ext cx="206375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1673225" y="4749800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●</a:t>
            </a: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1946275" y="38893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●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2370138" y="3116263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●</a:t>
            </a: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4089400" y="29114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●</a:t>
            </a: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5767388" y="28670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●</a:t>
            </a:r>
          </a:p>
        </p:txBody>
      </p:sp>
      <p:sp>
        <p:nvSpPr>
          <p:cNvPr id="90157" name="Freeform 45"/>
          <p:cNvSpPr>
            <a:spLocks/>
          </p:cNvSpPr>
          <p:nvPr/>
        </p:nvSpPr>
        <p:spPr bwMode="auto">
          <a:xfrm>
            <a:off x="1839913" y="3065463"/>
            <a:ext cx="4103687" cy="1865312"/>
          </a:xfrm>
          <a:custGeom>
            <a:avLst/>
            <a:gdLst>
              <a:gd name="T0" fmla="*/ 0 w 2585"/>
              <a:gd name="T1" fmla="*/ 2147483647 h 1175"/>
              <a:gd name="T2" fmla="*/ 2147483647 w 2585"/>
              <a:gd name="T3" fmla="*/ 2147483647 h 1175"/>
              <a:gd name="T4" fmla="*/ 2147483647 w 2585"/>
              <a:gd name="T5" fmla="*/ 2147483647 h 1175"/>
              <a:gd name="T6" fmla="*/ 2147483647 w 2585"/>
              <a:gd name="T7" fmla="*/ 2147483647 h 1175"/>
              <a:gd name="T8" fmla="*/ 2147483647 w 2585"/>
              <a:gd name="T9" fmla="*/ 2147483647 h 1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5"/>
              <a:gd name="T16" fmla="*/ 0 h 1175"/>
              <a:gd name="T17" fmla="*/ 2585 w 2585"/>
              <a:gd name="T18" fmla="*/ 1175 h 1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5" h="1175">
                <a:moveTo>
                  <a:pt x="0" y="1175"/>
                </a:moveTo>
                <a:cubicBezTo>
                  <a:pt x="50" y="987"/>
                  <a:pt x="100" y="799"/>
                  <a:pt x="171" y="634"/>
                </a:cubicBezTo>
                <a:cubicBezTo>
                  <a:pt x="242" y="469"/>
                  <a:pt x="199" y="289"/>
                  <a:pt x="425" y="188"/>
                </a:cubicBezTo>
                <a:cubicBezTo>
                  <a:pt x="651" y="87"/>
                  <a:pt x="1169" y="60"/>
                  <a:pt x="1529" y="30"/>
                </a:cubicBezTo>
                <a:cubicBezTo>
                  <a:pt x="1889" y="0"/>
                  <a:pt x="2237" y="5"/>
                  <a:pt x="2585" y="10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3881438" y="23764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Polyester resin</a:t>
            </a:r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 flipH="1">
            <a:off x="4746625" y="2732088"/>
            <a:ext cx="1730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224425" y="473075"/>
            <a:ext cx="88725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Weight gain in water of polyester and vinyl ester resins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04C7A-4221-B141-803E-B58ADED27C2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Aromatic-like properties can be obtained from inclusion of groups other than benzene rings.</a:t>
            </a:r>
            <a:endParaRPr lang="en-US" dirty="0" smtClean="0"/>
          </a:p>
          <a:p>
            <a:pPr lvl="1"/>
            <a:r>
              <a:rPr lang="en-US" dirty="0" smtClean="0"/>
              <a:t>The object of such substitution is usually for thermal stability.</a:t>
            </a:r>
          </a:p>
          <a:p>
            <a:pPr lvl="1"/>
            <a:r>
              <a:rPr lang="en-US" dirty="0" smtClean="0"/>
              <a:t>These resins are usually very difficult to process.</a:t>
            </a:r>
          </a:p>
          <a:p>
            <a:pPr lvl="1"/>
            <a:r>
              <a:rPr lang="en-US" dirty="0" smtClean="0"/>
              <a:t>The resins usually also contain many benzene rings to further enhance </a:t>
            </a:r>
            <a:r>
              <a:rPr lang="en-US" dirty="0" err="1" smtClean="0"/>
              <a:t>aromaticity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For some polymers both polymerizing and </a:t>
            </a:r>
            <a:r>
              <a:rPr lang="en-US" i="1" dirty="0" err="1" smtClean="0"/>
              <a:t>crosslinking</a:t>
            </a:r>
            <a:r>
              <a:rPr lang="en-US" i="1" dirty="0" smtClean="0"/>
              <a:t> reactions can occur simultaneously.</a:t>
            </a:r>
            <a:endParaRPr lang="en-US" dirty="0" smtClean="0"/>
          </a:p>
          <a:p>
            <a:pPr lvl="1"/>
            <a:r>
              <a:rPr lang="en-US" dirty="0" smtClean="0"/>
              <a:t>The reactions can often be stopped before completion to allow easier handling and forming of the polymer</a:t>
            </a:r>
          </a:p>
          <a:p>
            <a:pPr lvl="2"/>
            <a:r>
              <a:rPr lang="en-US" dirty="0" smtClean="0"/>
              <a:t>When this is done, the intermediate material is called the B-stage and the processing is called B-staging.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Polyimides </a:t>
            </a:r>
          </a:p>
        </p:txBody>
      </p:sp>
      <p:pic>
        <p:nvPicPr>
          <p:cNvPr id="163843" name="Picture 3" descr="polyimide_F-22"/>
          <p:cNvPicPr>
            <a:picLocks noChangeAspect="1" noChangeArrowheads="1"/>
          </p:cNvPicPr>
          <p:nvPr/>
        </p:nvPicPr>
        <p:blipFill>
          <a:blip r:embed="rId2"/>
          <a:srcRect l="1981" t="2289" r="2951" b="15919"/>
          <a:stretch>
            <a:fillRect/>
          </a:stretch>
        </p:blipFill>
        <p:spPr bwMode="auto">
          <a:xfrm>
            <a:off x="696913" y="1806575"/>
            <a:ext cx="419258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4" descr="polyimide_F-16 nozzle"/>
          <p:cNvPicPr>
            <a:picLocks noChangeAspect="1" noChangeArrowheads="1"/>
          </p:cNvPicPr>
          <p:nvPr/>
        </p:nvPicPr>
        <p:blipFill>
          <a:blip r:embed="rId3"/>
          <a:srcRect l="14853"/>
          <a:stretch>
            <a:fillRect/>
          </a:stretch>
        </p:blipFill>
        <p:spPr bwMode="auto">
          <a:xfrm>
            <a:off x="5316538" y="1776413"/>
            <a:ext cx="2851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Aromatic-like properties can be obtained from inclusion of groups other than benzene rings.</a:t>
            </a:r>
            <a:endParaRPr lang="en-US" dirty="0" smtClean="0"/>
          </a:p>
          <a:p>
            <a:pPr lvl="1"/>
            <a:r>
              <a:rPr lang="en-US" dirty="0" smtClean="0"/>
              <a:t>The object of such substitution is usually for thermal stability.</a:t>
            </a:r>
          </a:p>
          <a:p>
            <a:pPr lvl="1"/>
            <a:r>
              <a:rPr lang="en-US" dirty="0" smtClean="0"/>
              <a:t>These resins are usually very difficult to process.</a:t>
            </a:r>
          </a:p>
          <a:p>
            <a:pPr lvl="1"/>
            <a:r>
              <a:rPr lang="en-US" dirty="0" smtClean="0"/>
              <a:t>The resins usually also contain many benzene rings to further enhance </a:t>
            </a:r>
            <a:r>
              <a:rPr lang="en-US" dirty="0" err="1" smtClean="0"/>
              <a:t>aromaticity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EC9A-CB24-A04F-B837-C4372E6B074B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65538" y="3613150"/>
            <a:ext cx="631825" cy="708025"/>
            <a:chOff x="2612" y="384"/>
            <a:chExt cx="398" cy="446"/>
          </a:xfrm>
        </p:grpSpPr>
        <p:sp>
          <p:nvSpPr>
            <p:cNvPr id="113715" name="Freeform 3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6" name="Oval 4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2738438" y="14081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R―N</a:t>
            </a:r>
          </a:p>
        </p:txBody>
      </p:sp>
      <p:sp>
        <p:nvSpPr>
          <p:cNvPr id="113668" name="Line 6"/>
          <p:cNvSpPr>
            <a:spLocks noChangeShapeType="1"/>
          </p:cNvSpPr>
          <p:nvPr/>
        </p:nvSpPr>
        <p:spPr bwMode="auto">
          <a:xfrm flipV="1">
            <a:off x="3417888" y="1404938"/>
            <a:ext cx="141287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9" name="Line 7"/>
          <p:cNvSpPr>
            <a:spLocks noChangeShapeType="1"/>
          </p:cNvSpPr>
          <p:nvPr/>
        </p:nvSpPr>
        <p:spPr bwMode="auto">
          <a:xfrm>
            <a:off x="3440113" y="1665288"/>
            <a:ext cx="130175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3497263" y="11779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C―C</a:t>
            </a:r>
          </a:p>
        </p:txBody>
      </p:sp>
      <p:sp>
        <p:nvSpPr>
          <p:cNvPr id="113671" name="Text Box 9"/>
          <p:cNvSpPr txBox="1">
            <a:spLocks noChangeArrowheads="1"/>
          </p:cNvSpPr>
          <p:nvPr/>
        </p:nvSpPr>
        <p:spPr bwMode="auto">
          <a:xfrm>
            <a:off x="3500438" y="1625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C―C</a:t>
            </a:r>
          </a:p>
        </p:txBody>
      </p:sp>
      <p:sp>
        <p:nvSpPr>
          <p:cNvPr id="113672" name="Text Box 10"/>
          <p:cNvSpPr txBox="1">
            <a:spLocks noChangeArrowheads="1"/>
          </p:cNvSpPr>
          <p:nvPr/>
        </p:nvSpPr>
        <p:spPr bwMode="auto">
          <a:xfrm>
            <a:off x="3913188" y="142081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113673" name="Text Box 11"/>
          <p:cNvSpPr txBox="1">
            <a:spLocks noChangeArrowheads="1"/>
          </p:cNvSpPr>
          <p:nvPr/>
        </p:nvSpPr>
        <p:spPr bwMode="auto">
          <a:xfrm>
            <a:off x="3517900" y="10017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674" name="Text Box 12"/>
          <p:cNvSpPr txBox="1">
            <a:spLocks noChangeArrowheads="1"/>
          </p:cNvSpPr>
          <p:nvPr/>
        </p:nvSpPr>
        <p:spPr bwMode="auto">
          <a:xfrm>
            <a:off x="3570288" y="99853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675" name="Text Box 13"/>
          <p:cNvSpPr txBox="1">
            <a:spLocks noChangeArrowheads="1"/>
          </p:cNvSpPr>
          <p:nvPr/>
        </p:nvSpPr>
        <p:spPr bwMode="auto">
          <a:xfrm>
            <a:off x="3511550" y="1870075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676" name="Text Box 14"/>
          <p:cNvSpPr txBox="1">
            <a:spLocks noChangeArrowheads="1"/>
          </p:cNvSpPr>
          <p:nvPr/>
        </p:nvSpPr>
        <p:spPr bwMode="auto">
          <a:xfrm>
            <a:off x="3563938" y="18780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677" name="Text Box 15"/>
          <p:cNvSpPr txBox="1">
            <a:spLocks noChangeArrowheads="1"/>
          </p:cNvSpPr>
          <p:nvPr/>
        </p:nvSpPr>
        <p:spPr bwMode="auto">
          <a:xfrm>
            <a:off x="3511550" y="7667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13678" name="Text Box 16"/>
          <p:cNvSpPr txBox="1">
            <a:spLocks noChangeArrowheads="1"/>
          </p:cNvSpPr>
          <p:nvPr/>
        </p:nvSpPr>
        <p:spPr bwMode="auto">
          <a:xfrm>
            <a:off x="3500438" y="202882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13679" name="Line 17"/>
          <p:cNvSpPr>
            <a:spLocks noChangeShapeType="1"/>
          </p:cNvSpPr>
          <p:nvPr/>
        </p:nvSpPr>
        <p:spPr bwMode="auto">
          <a:xfrm flipV="1">
            <a:off x="4157663" y="1208088"/>
            <a:ext cx="131762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0" name="Line 18"/>
          <p:cNvSpPr>
            <a:spLocks noChangeShapeType="1"/>
          </p:cNvSpPr>
          <p:nvPr/>
        </p:nvSpPr>
        <p:spPr bwMode="auto">
          <a:xfrm>
            <a:off x="4148138" y="1871663"/>
            <a:ext cx="130175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1" name="Text Box 19"/>
          <p:cNvSpPr txBox="1">
            <a:spLocks noChangeArrowheads="1"/>
          </p:cNvSpPr>
          <p:nvPr/>
        </p:nvSpPr>
        <p:spPr bwMode="auto">
          <a:xfrm>
            <a:off x="4217988" y="9382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113682" name="Text Box 20"/>
          <p:cNvSpPr txBox="1">
            <a:spLocks noChangeArrowheads="1"/>
          </p:cNvSpPr>
          <p:nvPr/>
        </p:nvSpPr>
        <p:spPr bwMode="auto">
          <a:xfrm>
            <a:off x="4217988" y="18748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113683" name="Text Box 21"/>
          <p:cNvSpPr txBox="1">
            <a:spLocks noChangeArrowheads="1"/>
          </p:cNvSpPr>
          <p:nvPr/>
        </p:nvSpPr>
        <p:spPr bwMode="auto">
          <a:xfrm>
            <a:off x="4948238" y="1439863"/>
            <a:ext cx="284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 = other atoms or groups</a:t>
            </a:r>
          </a:p>
        </p:txBody>
      </p:sp>
      <p:sp>
        <p:nvSpPr>
          <p:cNvPr id="113684" name="Text Box 22"/>
          <p:cNvSpPr txBox="1">
            <a:spLocks noChangeArrowheads="1"/>
          </p:cNvSpPr>
          <p:nvPr/>
        </p:nvSpPr>
        <p:spPr bwMode="auto">
          <a:xfrm>
            <a:off x="692150" y="221297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a) Imide group</a:t>
            </a:r>
          </a:p>
        </p:txBody>
      </p:sp>
      <p:sp>
        <p:nvSpPr>
          <p:cNvPr id="113685" name="Text Box 23"/>
          <p:cNvSpPr txBox="1">
            <a:spLocks noChangeArrowheads="1"/>
          </p:cNvSpPr>
          <p:nvPr/>
        </p:nvSpPr>
        <p:spPr bwMode="auto">
          <a:xfrm>
            <a:off x="1189038" y="125413"/>
            <a:ext cx="6740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Imide group and its inclusion in a polymer</a:t>
            </a:r>
          </a:p>
        </p:txBody>
      </p:sp>
      <p:sp>
        <p:nvSpPr>
          <p:cNvPr id="113686" name="Line 24"/>
          <p:cNvSpPr>
            <a:spLocks noChangeShapeType="1"/>
          </p:cNvSpPr>
          <p:nvPr/>
        </p:nvSpPr>
        <p:spPr bwMode="auto">
          <a:xfrm flipV="1">
            <a:off x="4306888" y="3787775"/>
            <a:ext cx="1524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7" name="Line 25"/>
          <p:cNvSpPr>
            <a:spLocks noChangeShapeType="1"/>
          </p:cNvSpPr>
          <p:nvPr/>
        </p:nvSpPr>
        <p:spPr bwMode="auto">
          <a:xfrm>
            <a:off x="4318000" y="4135438"/>
            <a:ext cx="152400" cy="3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8" name="Text Box 26"/>
          <p:cNvSpPr txBox="1">
            <a:spLocks noChangeArrowheads="1"/>
          </p:cNvSpPr>
          <p:nvPr/>
        </p:nvSpPr>
        <p:spPr bwMode="auto">
          <a:xfrm>
            <a:off x="4397375" y="35607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13689" name="Text Box 27"/>
          <p:cNvSpPr txBox="1">
            <a:spLocks noChangeArrowheads="1"/>
          </p:cNvSpPr>
          <p:nvPr/>
        </p:nvSpPr>
        <p:spPr bwMode="auto">
          <a:xfrm>
            <a:off x="4400550" y="4008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13690" name="Text Box 28"/>
          <p:cNvSpPr txBox="1">
            <a:spLocks noChangeArrowheads="1"/>
          </p:cNvSpPr>
          <p:nvPr/>
        </p:nvSpPr>
        <p:spPr bwMode="auto">
          <a:xfrm>
            <a:off x="4418013" y="338455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691" name="Text Box 29"/>
          <p:cNvSpPr txBox="1">
            <a:spLocks noChangeArrowheads="1"/>
          </p:cNvSpPr>
          <p:nvPr/>
        </p:nvSpPr>
        <p:spPr bwMode="auto">
          <a:xfrm>
            <a:off x="4470400" y="3381375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692" name="Text Box 30"/>
          <p:cNvSpPr txBox="1">
            <a:spLocks noChangeArrowheads="1"/>
          </p:cNvSpPr>
          <p:nvPr/>
        </p:nvSpPr>
        <p:spPr bwMode="auto">
          <a:xfrm>
            <a:off x="4411663" y="4252913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693" name="Text Box 31"/>
          <p:cNvSpPr txBox="1">
            <a:spLocks noChangeArrowheads="1"/>
          </p:cNvSpPr>
          <p:nvPr/>
        </p:nvSpPr>
        <p:spPr bwMode="auto">
          <a:xfrm>
            <a:off x="4464050" y="426085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694" name="Text Box 32"/>
          <p:cNvSpPr txBox="1">
            <a:spLocks noChangeArrowheads="1"/>
          </p:cNvSpPr>
          <p:nvPr/>
        </p:nvSpPr>
        <p:spPr bwMode="auto">
          <a:xfrm>
            <a:off x="4411663" y="3149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13695" name="Text Box 33"/>
          <p:cNvSpPr txBox="1">
            <a:spLocks noChangeArrowheads="1"/>
          </p:cNvSpPr>
          <p:nvPr/>
        </p:nvSpPr>
        <p:spPr bwMode="auto">
          <a:xfrm>
            <a:off x="4400550" y="44116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13696" name="Line 34"/>
          <p:cNvSpPr>
            <a:spLocks noChangeShapeType="1"/>
          </p:cNvSpPr>
          <p:nvPr/>
        </p:nvSpPr>
        <p:spPr bwMode="auto">
          <a:xfrm>
            <a:off x="4702175" y="3756025"/>
            <a:ext cx="274638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7" name="Line 35"/>
          <p:cNvSpPr>
            <a:spLocks noChangeShapeType="1"/>
          </p:cNvSpPr>
          <p:nvPr/>
        </p:nvSpPr>
        <p:spPr bwMode="auto">
          <a:xfrm flipV="1">
            <a:off x="4713288" y="4059238"/>
            <a:ext cx="261937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8" name="Text Box 36"/>
          <p:cNvSpPr txBox="1">
            <a:spLocks noChangeArrowheads="1"/>
          </p:cNvSpPr>
          <p:nvPr/>
        </p:nvSpPr>
        <p:spPr bwMode="auto">
          <a:xfrm>
            <a:off x="4913313" y="379253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N―R―</a:t>
            </a:r>
          </a:p>
        </p:txBody>
      </p:sp>
      <p:sp>
        <p:nvSpPr>
          <p:cNvPr id="113699" name="Text Box 37"/>
          <p:cNvSpPr txBox="1">
            <a:spLocks noChangeArrowheads="1"/>
          </p:cNvSpPr>
          <p:nvPr/>
        </p:nvSpPr>
        <p:spPr bwMode="auto">
          <a:xfrm>
            <a:off x="5503863" y="379253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113700" name="Text Box 38"/>
          <p:cNvSpPr txBox="1">
            <a:spLocks noChangeArrowheads="1"/>
          </p:cNvSpPr>
          <p:nvPr/>
        </p:nvSpPr>
        <p:spPr bwMode="auto">
          <a:xfrm>
            <a:off x="3182938" y="35464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13701" name="Text Box 39"/>
          <p:cNvSpPr txBox="1">
            <a:spLocks noChangeArrowheads="1"/>
          </p:cNvSpPr>
          <p:nvPr/>
        </p:nvSpPr>
        <p:spPr bwMode="auto">
          <a:xfrm>
            <a:off x="3186113" y="40052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13702" name="Text Box 40"/>
          <p:cNvSpPr txBox="1">
            <a:spLocks noChangeArrowheads="1"/>
          </p:cNvSpPr>
          <p:nvPr/>
        </p:nvSpPr>
        <p:spPr bwMode="auto">
          <a:xfrm>
            <a:off x="3203575" y="3381375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703" name="Text Box 41"/>
          <p:cNvSpPr txBox="1">
            <a:spLocks noChangeArrowheads="1"/>
          </p:cNvSpPr>
          <p:nvPr/>
        </p:nvSpPr>
        <p:spPr bwMode="auto">
          <a:xfrm>
            <a:off x="3255963" y="337820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704" name="Text Box 42"/>
          <p:cNvSpPr txBox="1">
            <a:spLocks noChangeArrowheads="1"/>
          </p:cNvSpPr>
          <p:nvPr/>
        </p:nvSpPr>
        <p:spPr bwMode="auto">
          <a:xfrm>
            <a:off x="3197225" y="424973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705" name="Text Box 43"/>
          <p:cNvSpPr txBox="1">
            <a:spLocks noChangeArrowheads="1"/>
          </p:cNvSpPr>
          <p:nvPr/>
        </p:nvSpPr>
        <p:spPr bwMode="auto">
          <a:xfrm>
            <a:off x="3249613" y="4257675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3706" name="Text Box 44"/>
          <p:cNvSpPr txBox="1">
            <a:spLocks noChangeArrowheads="1"/>
          </p:cNvSpPr>
          <p:nvPr/>
        </p:nvSpPr>
        <p:spPr bwMode="auto">
          <a:xfrm>
            <a:off x="3197225" y="314642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13707" name="Text Box 45"/>
          <p:cNvSpPr txBox="1">
            <a:spLocks noChangeArrowheads="1"/>
          </p:cNvSpPr>
          <p:nvPr/>
        </p:nvSpPr>
        <p:spPr bwMode="auto">
          <a:xfrm>
            <a:off x="3186113" y="44084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13708" name="Line 46"/>
          <p:cNvSpPr>
            <a:spLocks noChangeShapeType="1"/>
          </p:cNvSpPr>
          <p:nvPr/>
        </p:nvSpPr>
        <p:spPr bwMode="auto">
          <a:xfrm flipH="1" flipV="1">
            <a:off x="3462338" y="3776663"/>
            <a:ext cx="195262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9" name="Line 47"/>
          <p:cNvSpPr>
            <a:spLocks noChangeShapeType="1"/>
          </p:cNvSpPr>
          <p:nvPr/>
        </p:nvSpPr>
        <p:spPr bwMode="auto">
          <a:xfrm flipH="1">
            <a:off x="3471863" y="4125913"/>
            <a:ext cx="185737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0" name="Line 48"/>
          <p:cNvSpPr>
            <a:spLocks noChangeShapeType="1"/>
          </p:cNvSpPr>
          <p:nvPr/>
        </p:nvSpPr>
        <p:spPr bwMode="auto">
          <a:xfrm flipH="1">
            <a:off x="2994025" y="3744913"/>
            <a:ext cx="249238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1" name="Line 49"/>
          <p:cNvSpPr>
            <a:spLocks noChangeShapeType="1"/>
          </p:cNvSpPr>
          <p:nvPr/>
        </p:nvSpPr>
        <p:spPr bwMode="auto">
          <a:xfrm flipH="1" flipV="1">
            <a:off x="3014663" y="4070350"/>
            <a:ext cx="250825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2" name="Text Box 50"/>
          <p:cNvSpPr txBox="1">
            <a:spLocks noChangeArrowheads="1"/>
          </p:cNvSpPr>
          <p:nvPr/>
        </p:nvSpPr>
        <p:spPr bwMode="auto">
          <a:xfrm>
            <a:off x="2536825" y="379253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―N</a:t>
            </a:r>
          </a:p>
        </p:txBody>
      </p:sp>
      <p:sp>
        <p:nvSpPr>
          <p:cNvPr id="113713" name="Text Box 51"/>
          <p:cNvSpPr txBox="1">
            <a:spLocks noChangeArrowheads="1"/>
          </p:cNvSpPr>
          <p:nvPr/>
        </p:nvSpPr>
        <p:spPr bwMode="auto">
          <a:xfrm>
            <a:off x="2617788" y="3781425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</a:t>
            </a:r>
          </a:p>
        </p:txBody>
      </p:sp>
      <p:sp>
        <p:nvSpPr>
          <p:cNvPr id="113714" name="Text Box 52"/>
          <p:cNvSpPr txBox="1">
            <a:spLocks noChangeArrowheads="1"/>
          </p:cNvSpPr>
          <p:nvPr/>
        </p:nvSpPr>
        <p:spPr bwMode="auto">
          <a:xfrm>
            <a:off x="342900" y="4673600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b) Imide group in polymer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2540000" y="458788"/>
            <a:ext cx="3973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Bismaleimide (BMI)</a:t>
            </a:r>
          </a:p>
        </p:txBody>
      </p:sp>
      <p:graphicFrame>
        <p:nvGraphicFramePr>
          <p:cNvPr id="114690" name="Object 3" descr="Parchment"/>
          <p:cNvGraphicFramePr>
            <a:graphicFrameLocks noChangeAspect="1"/>
          </p:cNvGraphicFramePr>
          <p:nvPr/>
        </p:nvGraphicFramePr>
        <p:xfrm>
          <a:off x="2636838" y="1641475"/>
          <a:ext cx="3849687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ChemSketch" r:id="rId3" imgW="2721960" imgH="1088280" progId="">
                  <p:embed/>
                </p:oleObj>
              </mc:Choice>
              <mc:Fallback>
                <p:oleObj name="ChemSketch" r:id="rId3" imgW="2721960" imgH="1088280" progId="">
                  <p:embed/>
                  <p:pic>
                    <p:nvPicPr>
                      <p:cNvPr id="0" name="Object 3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1641475"/>
                        <a:ext cx="3849687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46350" y="2046288"/>
            <a:ext cx="363538" cy="6969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197600" y="2052638"/>
            <a:ext cx="363538" cy="6969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847975" y="3414713"/>
            <a:ext cx="163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Crosslink sites</a:t>
            </a: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H="1" flipV="1">
            <a:off x="2706688" y="2773363"/>
            <a:ext cx="247650" cy="695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V="1">
            <a:off x="4318000" y="2744788"/>
            <a:ext cx="1873250" cy="784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7259" y="4802748"/>
            <a:ext cx="718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Crosslinks</a:t>
            </a:r>
            <a:r>
              <a:rPr lang="en-US" sz="2400" dirty="0" smtClean="0"/>
              <a:t> using the unsaturated polyester reaction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52658" y="5316610"/>
            <a:ext cx="747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Has very good thermal stability compared to epoxies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Line 2"/>
          <p:cNvSpPr>
            <a:spLocks noChangeShapeType="1"/>
          </p:cNvSpPr>
          <p:nvPr/>
        </p:nvSpPr>
        <p:spPr bwMode="auto">
          <a:xfrm>
            <a:off x="1611313" y="736600"/>
            <a:ext cx="0" cy="391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1611313" y="4654550"/>
            <a:ext cx="535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519238" y="33289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517650" y="38735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519238" y="27860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519238" y="2165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519238" y="15573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―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336675" y="38750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338263" y="3341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1336675" y="27876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1349375" y="2166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1206500" y="15668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 rot="-5400000">
            <a:off x="-16668" y="2863056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Weight loss (%)</a:t>
            </a: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892175" y="1574800"/>
            <a:ext cx="0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2368550" y="4395788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│</a:t>
            </a:r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3375025" y="435610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4408488" y="435451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5432425" y="435610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6405563" y="4357688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2217738" y="4622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1474788" y="46021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1346200" y="4386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3238500" y="46148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4262438" y="46037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300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5297488" y="46037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400</a:t>
            </a: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6265863" y="46148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500</a:t>
            </a:r>
          </a:p>
        </p:txBody>
      </p:sp>
      <p:sp>
        <p:nvSpPr>
          <p:cNvPr id="115740" name="Text Box 28"/>
          <p:cNvSpPr txBox="1">
            <a:spLocks noChangeArrowheads="1"/>
          </p:cNvSpPr>
          <p:nvPr/>
        </p:nvSpPr>
        <p:spPr bwMode="auto">
          <a:xfrm>
            <a:off x="4000500" y="513873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Hours</a:t>
            </a:r>
          </a:p>
        </p:txBody>
      </p:sp>
      <p:sp>
        <p:nvSpPr>
          <p:cNvPr id="115741" name="Line 29"/>
          <p:cNvSpPr>
            <a:spLocks noChangeShapeType="1"/>
          </p:cNvSpPr>
          <p:nvPr/>
        </p:nvSpPr>
        <p:spPr bwMode="auto">
          <a:xfrm>
            <a:off x="4746625" y="5340350"/>
            <a:ext cx="71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939800" y="227013"/>
            <a:ext cx="721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Thermal stability of a PMR-15 composite</a:t>
            </a:r>
          </a:p>
        </p:txBody>
      </p:sp>
      <p:sp>
        <p:nvSpPr>
          <p:cNvPr id="115743" name="Line 31"/>
          <p:cNvSpPr>
            <a:spLocks noChangeShapeType="1"/>
          </p:cNvSpPr>
          <p:nvPr/>
        </p:nvSpPr>
        <p:spPr bwMode="auto">
          <a:xfrm flipV="1">
            <a:off x="1633538" y="1987550"/>
            <a:ext cx="968375" cy="2635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4" name="Text Box 32"/>
          <p:cNvSpPr txBox="1">
            <a:spLocks noChangeArrowheads="1"/>
          </p:cNvSpPr>
          <p:nvPr/>
        </p:nvSpPr>
        <p:spPr bwMode="auto">
          <a:xfrm>
            <a:off x="2716213" y="1698625"/>
            <a:ext cx="165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800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>
                <a:ea typeface="Times New Roman" charset="0"/>
                <a:cs typeface="Times New Roman" charset="0"/>
              </a:rPr>
              <a:t>F (427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>
                <a:ea typeface="Times New Roman" charset="0"/>
                <a:cs typeface="Times New Roman" charset="0"/>
              </a:rPr>
              <a:t>C)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5745" name="Line 33"/>
          <p:cNvSpPr>
            <a:spLocks noChangeShapeType="1"/>
          </p:cNvSpPr>
          <p:nvPr/>
        </p:nvSpPr>
        <p:spPr bwMode="auto">
          <a:xfrm flipV="1">
            <a:off x="1633538" y="2139950"/>
            <a:ext cx="4897437" cy="24717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702300" y="1728788"/>
            <a:ext cx="165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700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>
                <a:ea typeface="Times New Roman" charset="0"/>
                <a:cs typeface="Times New Roman" charset="0"/>
              </a:rPr>
              <a:t>F (371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>
                <a:ea typeface="Times New Roman" charset="0"/>
                <a:cs typeface="Times New Roman" charset="0"/>
              </a:rPr>
              <a:t>C)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5747" name="Text Box 35"/>
          <p:cNvSpPr txBox="1">
            <a:spLocks noChangeArrowheads="1"/>
          </p:cNvSpPr>
          <p:nvPr/>
        </p:nvSpPr>
        <p:spPr bwMode="auto">
          <a:xfrm>
            <a:off x="6145213" y="3484563"/>
            <a:ext cx="165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600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>
                <a:ea typeface="Times New Roman" charset="0"/>
                <a:cs typeface="Times New Roman" charset="0"/>
              </a:rPr>
              <a:t>F (315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°</a:t>
            </a:r>
            <a:r>
              <a:rPr lang="en-US">
                <a:ea typeface="Times New Roman" charset="0"/>
                <a:cs typeface="Times New Roman" charset="0"/>
              </a:rPr>
              <a:t>C)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5748" name="Line 36"/>
          <p:cNvSpPr>
            <a:spLocks noChangeShapeType="1"/>
          </p:cNvSpPr>
          <p:nvPr/>
        </p:nvSpPr>
        <p:spPr bwMode="auto">
          <a:xfrm flipV="1">
            <a:off x="1633538" y="4067175"/>
            <a:ext cx="4941887" cy="5445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2578100" y="1011238"/>
            <a:ext cx="3267075" cy="162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1" name="Oval 3" descr="20%"/>
          <p:cNvSpPr>
            <a:spLocks noChangeArrowheads="1"/>
          </p:cNvSpPr>
          <p:nvPr/>
        </p:nvSpPr>
        <p:spPr bwMode="auto">
          <a:xfrm>
            <a:off x="2884488" y="1195388"/>
            <a:ext cx="576262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2" name="Oval 4" descr="20%"/>
          <p:cNvSpPr>
            <a:spLocks noChangeArrowheads="1"/>
          </p:cNvSpPr>
          <p:nvPr/>
        </p:nvSpPr>
        <p:spPr bwMode="auto">
          <a:xfrm>
            <a:off x="3886200" y="1131888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3" name="Oval 5" descr="20%"/>
          <p:cNvSpPr>
            <a:spLocks noChangeArrowheads="1"/>
          </p:cNvSpPr>
          <p:nvPr/>
        </p:nvSpPr>
        <p:spPr bwMode="auto">
          <a:xfrm>
            <a:off x="4594225" y="1087438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4" name="Oval 6" descr="20%"/>
          <p:cNvSpPr>
            <a:spLocks noChangeArrowheads="1"/>
          </p:cNvSpPr>
          <p:nvPr/>
        </p:nvSpPr>
        <p:spPr bwMode="auto">
          <a:xfrm>
            <a:off x="5062538" y="1676400"/>
            <a:ext cx="576262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5" name="Oval 7" descr="20%"/>
          <p:cNvSpPr>
            <a:spLocks noChangeArrowheads="1"/>
          </p:cNvSpPr>
          <p:nvPr/>
        </p:nvSpPr>
        <p:spPr bwMode="auto">
          <a:xfrm>
            <a:off x="4168775" y="1970088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6" name="Oval 8" descr="20%"/>
          <p:cNvSpPr>
            <a:spLocks noChangeArrowheads="1"/>
          </p:cNvSpPr>
          <p:nvPr/>
        </p:nvSpPr>
        <p:spPr bwMode="auto">
          <a:xfrm>
            <a:off x="3090863" y="1903413"/>
            <a:ext cx="576262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2568575" y="2090738"/>
            <a:ext cx="522288" cy="141287"/>
          </a:xfrm>
          <a:custGeom>
            <a:avLst/>
            <a:gdLst>
              <a:gd name="T0" fmla="*/ 2147483647 w 329"/>
              <a:gd name="T1" fmla="*/ 0 h 89"/>
              <a:gd name="T2" fmla="*/ 2147483647 w 329"/>
              <a:gd name="T3" fmla="*/ 2147483647 h 89"/>
              <a:gd name="T4" fmla="*/ 2147483647 w 329"/>
              <a:gd name="T5" fmla="*/ 2147483647 h 89"/>
              <a:gd name="T6" fmla="*/ 2147483647 w 329"/>
              <a:gd name="T7" fmla="*/ 2147483647 h 89"/>
              <a:gd name="T8" fmla="*/ 0 w 329"/>
              <a:gd name="T9" fmla="*/ 2147483647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89"/>
              <a:gd name="T17" fmla="*/ 329 w 329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89">
                <a:moveTo>
                  <a:pt x="6" y="0"/>
                </a:moveTo>
                <a:cubicBezTo>
                  <a:pt x="36" y="10"/>
                  <a:pt x="64" y="15"/>
                  <a:pt x="96" y="20"/>
                </a:cubicBezTo>
                <a:cubicBezTo>
                  <a:pt x="157" y="41"/>
                  <a:pt x="229" y="35"/>
                  <a:pt x="294" y="48"/>
                </a:cubicBezTo>
                <a:cubicBezTo>
                  <a:pt x="320" y="66"/>
                  <a:pt x="309" y="56"/>
                  <a:pt x="329" y="75"/>
                </a:cubicBezTo>
                <a:lnTo>
                  <a:pt x="0" y="89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1474788" y="19415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Crack</a:t>
            </a:r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21971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1508125" y="439738"/>
            <a:ext cx="327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Microspheres filled with DCPD</a:t>
            </a: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2894013" y="804863"/>
            <a:ext cx="250825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>
            <a:off x="2905125" y="804863"/>
            <a:ext cx="1165225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1463675" y="116840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Polymer</a:t>
            </a:r>
          </a:p>
        </p:txBody>
      </p:sp>
      <p:sp>
        <p:nvSpPr>
          <p:cNvPr id="124944" name="Line 16"/>
          <p:cNvSpPr>
            <a:spLocks noChangeShapeType="1"/>
          </p:cNvSpPr>
          <p:nvPr/>
        </p:nvSpPr>
        <p:spPr bwMode="auto">
          <a:xfrm>
            <a:off x="2425700" y="1436688"/>
            <a:ext cx="2952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3530600" y="139700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3651250" y="16367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5186363" y="11144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4803775" y="207168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803650" y="21145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2779713" y="21701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5360988" y="222567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4337050" y="161448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4379913" y="9080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2605088" y="100488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5480050" y="92868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56" name="Text Box 28"/>
          <p:cNvSpPr txBox="1">
            <a:spLocks noChangeArrowheads="1"/>
          </p:cNvSpPr>
          <p:nvPr/>
        </p:nvSpPr>
        <p:spPr bwMode="auto">
          <a:xfrm>
            <a:off x="3290888" y="9715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57" name="Text Box 29"/>
          <p:cNvSpPr txBox="1">
            <a:spLocks noChangeArrowheads="1"/>
          </p:cNvSpPr>
          <p:nvPr/>
        </p:nvSpPr>
        <p:spPr bwMode="auto">
          <a:xfrm>
            <a:off x="5229225" y="3302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Catalyst</a:t>
            </a:r>
          </a:p>
        </p:txBody>
      </p:sp>
      <p:sp>
        <p:nvSpPr>
          <p:cNvPr id="124958" name="Line 30"/>
          <p:cNvSpPr>
            <a:spLocks noChangeShapeType="1"/>
          </p:cNvSpPr>
          <p:nvPr/>
        </p:nvSpPr>
        <p:spPr bwMode="auto">
          <a:xfrm flipH="1">
            <a:off x="4505325" y="630238"/>
            <a:ext cx="9477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59" name="Line 31"/>
          <p:cNvSpPr>
            <a:spLocks noChangeShapeType="1"/>
          </p:cNvSpPr>
          <p:nvPr/>
        </p:nvSpPr>
        <p:spPr bwMode="auto">
          <a:xfrm flipH="1">
            <a:off x="5321300" y="630238"/>
            <a:ext cx="131763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0" name="Rectangle 32"/>
          <p:cNvSpPr>
            <a:spLocks noChangeArrowheads="1"/>
          </p:cNvSpPr>
          <p:nvPr/>
        </p:nvSpPr>
        <p:spPr bwMode="auto">
          <a:xfrm>
            <a:off x="2574925" y="2886075"/>
            <a:ext cx="3267075" cy="162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1" name="Oval 33" descr="20%"/>
          <p:cNvSpPr>
            <a:spLocks noChangeArrowheads="1"/>
          </p:cNvSpPr>
          <p:nvPr/>
        </p:nvSpPr>
        <p:spPr bwMode="auto">
          <a:xfrm>
            <a:off x="2881313" y="3070225"/>
            <a:ext cx="576262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2" name="Oval 34" descr="20%"/>
          <p:cNvSpPr>
            <a:spLocks noChangeArrowheads="1"/>
          </p:cNvSpPr>
          <p:nvPr/>
        </p:nvSpPr>
        <p:spPr bwMode="auto">
          <a:xfrm>
            <a:off x="3883025" y="3006725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3" name="Oval 35" descr="20%"/>
          <p:cNvSpPr>
            <a:spLocks noChangeArrowheads="1"/>
          </p:cNvSpPr>
          <p:nvPr/>
        </p:nvSpPr>
        <p:spPr bwMode="auto">
          <a:xfrm>
            <a:off x="4591050" y="2962275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4" name="Oval 36" descr="20%"/>
          <p:cNvSpPr>
            <a:spLocks noChangeArrowheads="1"/>
          </p:cNvSpPr>
          <p:nvPr/>
        </p:nvSpPr>
        <p:spPr bwMode="auto">
          <a:xfrm>
            <a:off x="5059363" y="3551238"/>
            <a:ext cx="576262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5" name="Oval 37" descr="20%"/>
          <p:cNvSpPr>
            <a:spLocks noChangeArrowheads="1"/>
          </p:cNvSpPr>
          <p:nvPr/>
        </p:nvSpPr>
        <p:spPr bwMode="auto">
          <a:xfrm>
            <a:off x="4165600" y="3844925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6" name="Oval 38" descr="20%"/>
          <p:cNvSpPr>
            <a:spLocks noChangeArrowheads="1"/>
          </p:cNvSpPr>
          <p:nvPr/>
        </p:nvSpPr>
        <p:spPr bwMode="auto">
          <a:xfrm>
            <a:off x="3087688" y="3778250"/>
            <a:ext cx="576262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7" name="Freeform 39"/>
          <p:cNvSpPr>
            <a:spLocks/>
          </p:cNvSpPr>
          <p:nvPr/>
        </p:nvSpPr>
        <p:spPr bwMode="auto">
          <a:xfrm>
            <a:off x="2565400" y="3965575"/>
            <a:ext cx="522288" cy="141288"/>
          </a:xfrm>
          <a:custGeom>
            <a:avLst/>
            <a:gdLst>
              <a:gd name="T0" fmla="*/ 2147483647 w 329"/>
              <a:gd name="T1" fmla="*/ 0 h 89"/>
              <a:gd name="T2" fmla="*/ 2147483647 w 329"/>
              <a:gd name="T3" fmla="*/ 2147483647 h 89"/>
              <a:gd name="T4" fmla="*/ 2147483647 w 329"/>
              <a:gd name="T5" fmla="*/ 2147483647 h 89"/>
              <a:gd name="T6" fmla="*/ 2147483647 w 329"/>
              <a:gd name="T7" fmla="*/ 2147483647 h 89"/>
              <a:gd name="T8" fmla="*/ 0 w 329"/>
              <a:gd name="T9" fmla="*/ 2147483647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89"/>
              <a:gd name="T17" fmla="*/ 329 w 329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89">
                <a:moveTo>
                  <a:pt x="6" y="0"/>
                </a:moveTo>
                <a:cubicBezTo>
                  <a:pt x="36" y="10"/>
                  <a:pt x="64" y="15"/>
                  <a:pt x="96" y="20"/>
                </a:cubicBezTo>
                <a:cubicBezTo>
                  <a:pt x="157" y="41"/>
                  <a:pt x="229" y="35"/>
                  <a:pt x="294" y="48"/>
                </a:cubicBezTo>
                <a:cubicBezTo>
                  <a:pt x="320" y="66"/>
                  <a:pt x="309" y="56"/>
                  <a:pt x="329" y="75"/>
                </a:cubicBezTo>
                <a:lnTo>
                  <a:pt x="0" y="89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3527425" y="327183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3648075" y="35115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5183188" y="298926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1" name="Text Box 43"/>
          <p:cNvSpPr txBox="1">
            <a:spLocks noChangeArrowheads="1"/>
          </p:cNvSpPr>
          <p:nvPr/>
        </p:nvSpPr>
        <p:spPr bwMode="auto">
          <a:xfrm>
            <a:off x="4800600" y="39465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3648075" y="39465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3" name="Text Box 45"/>
          <p:cNvSpPr txBox="1">
            <a:spLocks noChangeArrowheads="1"/>
          </p:cNvSpPr>
          <p:nvPr/>
        </p:nvSpPr>
        <p:spPr bwMode="auto">
          <a:xfrm>
            <a:off x="2776538" y="40449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5357813" y="41005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5" name="Text Box 47"/>
          <p:cNvSpPr txBox="1">
            <a:spLocks noChangeArrowheads="1"/>
          </p:cNvSpPr>
          <p:nvPr/>
        </p:nvSpPr>
        <p:spPr bwMode="auto">
          <a:xfrm>
            <a:off x="4333875" y="34893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6" name="Text Box 48"/>
          <p:cNvSpPr txBox="1">
            <a:spLocks noChangeArrowheads="1"/>
          </p:cNvSpPr>
          <p:nvPr/>
        </p:nvSpPr>
        <p:spPr bwMode="auto">
          <a:xfrm>
            <a:off x="4376738" y="278288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7" name="Text Box 49"/>
          <p:cNvSpPr txBox="1">
            <a:spLocks noChangeArrowheads="1"/>
          </p:cNvSpPr>
          <p:nvPr/>
        </p:nvSpPr>
        <p:spPr bwMode="auto">
          <a:xfrm>
            <a:off x="2601913" y="28797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8" name="Text Box 50"/>
          <p:cNvSpPr txBox="1">
            <a:spLocks noChangeArrowheads="1"/>
          </p:cNvSpPr>
          <p:nvPr/>
        </p:nvSpPr>
        <p:spPr bwMode="auto">
          <a:xfrm>
            <a:off x="5476875" y="28035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79" name="Text Box 51"/>
          <p:cNvSpPr txBox="1">
            <a:spLocks noChangeArrowheads="1"/>
          </p:cNvSpPr>
          <p:nvPr/>
        </p:nvSpPr>
        <p:spPr bwMode="auto">
          <a:xfrm>
            <a:off x="3287713" y="284638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80" name="Freeform 52"/>
          <p:cNvSpPr>
            <a:spLocks/>
          </p:cNvSpPr>
          <p:nvPr/>
        </p:nvSpPr>
        <p:spPr bwMode="auto">
          <a:xfrm>
            <a:off x="3635375" y="4040188"/>
            <a:ext cx="234950" cy="87312"/>
          </a:xfrm>
          <a:custGeom>
            <a:avLst/>
            <a:gdLst>
              <a:gd name="T0" fmla="*/ 2147483647 w 148"/>
              <a:gd name="T1" fmla="*/ 0 h 55"/>
              <a:gd name="T2" fmla="*/ 2147483647 w 148"/>
              <a:gd name="T3" fmla="*/ 2147483647 h 55"/>
              <a:gd name="T4" fmla="*/ 2147483647 w 148"/>
              <a:gd name="T5" fmla="*/ 2147483647 h 55"/>
              <a:gd name="T6" fmla="*/ 2147483647 w 148"/>
              <a:gd name="T7" fmla="*/ 2147483647 h 55"/>
              <a:gd name="T8" fmla="*/ 2147483647 w 148"/>
              <a:gd name="T9" fmla="*/ 2147483647 h 55"/>
              <a:gd name="T10" fmla="*/ 2147483647 w 148"/>
              <a:gd name="T11" fmla="*/ 0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"/>
              <a:gd name="T19" fmla="*/ 0 h 55"/>
              <a:gd name="T20" fmla="*/ 148 w 148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" h="55">
                <a:moveTo>
                  <a:pt x="18" y="0"/>
                </a:moveTo>
                <a:cubicBezTo>
                  <a:pt x="74" y="10"/>
                  <a:pt x="45" y="2"/>
                  <a:pt x="100" y="21"/>
                </a:cubicBezTo>
                <a:cubicBezTo>
                  <a:pt x="107" y="23"/>
                  <a:pt x="121" y="28"/>
                  <a:pt x="121" y="28"/>
                </a:cubicBezTo>
                <a:cubicBezTo>
                  <a:pt x="145" y="20"/>
                  <a:pt x="137" y="15"/>
                  <a:pt x="148" y="28"/>
                </a:cubicBezTo>
                <a:cubicBezTo>
                  <a:pt x="102" y="38"/>
                  <a:pt x="57" y="44"/>
                  <a:pt x="11" y="55"/>
                </a:cubicBezTo>
                <a:cubicBezTo>
                  <a:pt x="0" y="22"/>
                  <a:pt x="1" y="41"/>
                  <a:pt x="18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81" name="Text Box 53"/>
          <p:cNvSpPr txBox="1">
            <a:spLocks noChangeArrowheads="1"/>
          </p:cNvSpPr>
          <p:nvPr/>
        </p:nvSpPr>
        <p:spPr bwMode="auto">
          <a:xfrm>
            <a:off x="947738" y="3052763"/>
            <a:ext cx="1504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Propagation</a:t>
            </a:r>
          </a:p>
          <a:p>
            <a:r>
              <a:rPr lang="en-US"/>
              <a:t> of crack</a:t>
            </a:r>
          </a:p>
          <a:p>
            <a:r>
              <a:rPr lang="en-US"/>
              <a:t> through</a:t>
            </a:r>
          </a:p>
          <a:p>
            <a:r>
              <a:rPr lang="en-US"/>
              <a:t> microsphere</a:t>
            </a:r>
          </a:p>
        </p:txBody>
      </p:sp>
      <p:sp>
        <p:nvSpPr>
          <p:cNvPr id="124982" name="Line 54"/>
          <p:cNvSpPr>
            <a:spLocks noChangeShapeType="1"/>
          </p:cNvSpPr>
          <p:nvPr/>
        </p:nvSpPr>
        <p:spPr bwMode="auto">
          <a:xfrm>
            <a:off x="2413000" y="3622675"/>
            <a:ext cx="13081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83" name="Text Box 55"/>
          <p:cNvSpPr txBox="1">
            <a:spLocks noChangeArrowheads="1"/>
          </p:cNvSpPr>
          <p:nvPr/>
        </p:nvSpPr>
        <p:spPr bwMode="auto">
          <a:xfrm>
            <a:off x="2922588" y="18653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84" name="Text Box 56"/>
          <p:cNvSpPr txBox="1">
            <a:spLocks noChangeArrowheads="1"/>
          </p:cNvSpPr>
          <p:nvPr/>
        </p:nvSpPr>
        <p:spPr bwMode="auto">
          <a:xfrm>
            <a:off x="2944813" y="373856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85" name="Rectangle 57"/>
          <p:cNvSpPr>
            <a:spLocks noChangeArrowheads="1"/>
          </p:cNvSpPr>
          <p:nvPr/>
        </p:nvSpPr>
        <p:spPr bwMode="auto">
          <a:xfrm>
            <a:off x="2571750" y="4727575"/>
            <a:ext cx="3267075" cy="162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86" name="Oval 58" descr="20%"/>
          <p:cNvSpPr>
            <a:spLocks noChangeArrowheads="1"/>
          </p:cNvSpPr>
          <p:nvPr/>
        </p:nvSpPr>
        <p:spPr bwMode="auto">
          <a:xfrm>
            <a:off x="2878138" y="4900613"/>
            <a:ext cx="576262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87" name="Oval 59" descr="20%"/>
          <p:cNvSpPr>
            <a:spLocks noChangeArrowheads="1"/>
          </p:cNvSpPr>
          <p:nvPr/>
        </p:nvSpPr>
        <p:spPr bwMode="auto">
          <a:xfrm>
            <a:off x="3879850" y="4837113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88" name="Oval 60" descr="20%"/>
          <p:cNvSpPr>
            <a:spLocks noChangeArrowheads="1"/>
          </p:cNvSpPr>
          <p:nvPr/>
        </p:nvSpPr>
        <p:spPr bwMode="auto">
          <a:xfrm>
            <a:off x="4587875" y="4792663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89" name="Oval 61" descr="20%"/>
          <p:cNvSpPr>
            <a:spLocks noChangeArrowheads="1"/>
          </p:cNvSpPr>
          <p:nvPr/>
        </p:nvSpPr>
        <p:spPr bwMode="auto">
          <a:xfrm>
            <a:off x="5056188" y="5381625"/>
            <a:ext cx="576262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90" name="Oval 62" descr="20%"/>
          <p:cNvSpPr>
            <a:spLocks noChangeArrowheads="1"/>
          </p:cNvSpPr>
          <p:nvPr/>
        </p:nvSpPr>
        <p:spPr bwMode="auto">
          <a:xfrm>
            <a:off x="4162425" y="5730875"/>
            <a:ext cx="576263" cy="577850"/>
          </a:xfrm>
          <a:prstGeom prst="ellipse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91" name="Oval 63" descr="20%"/>
          <p:cNvSpPr>
            <a:spLocks noChangeArrowheads="1"/>
          </p:cNvSpPr>
          <p:nvPr/>
        </p:nvSpPr>
        <p:spPr bwMode="auto">
          <a:xfrm>
            <a:off x="3084513" y="5664200"/>
            <a:ext cx="576262" cy="577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92" name="Freeform 64" descr="20%"/>
          <p:cNvSpPr>
            <a:spLocks/>
          </p:cNvSpPr>
          <p:nvPr/>
        </p:nvSpPr>
        <p:spPr bwMode="auto">
          <a:xfrm>
            <a:off x="2562225" y="5795963"/>
            <a:ext cx="522288" cy="141287"/>
          </a:xfrm>
          <a:custGeom>
            <a:avLst/>
            <a:gdLst>
              <a:gd name="T0" fmla="*/ 2147483647 w 329"/>
              <a:gd name="T1" fmla="*/ 0 h 89"/>
              <a:gd name="T2" fmla="*/ 2147483647 w 329"/>
              <a:gd name="T3" fmla="*/ 2147483647 h 89"/>
              <a:gd name="T4" fmla="*/ 2147483647 w 329"/>
              <a:gd name="T5" fmla="*/ 2147483647 h 89"/>
              <a:gd name="T6" fmla="*/ 2147483647 w 329"/>
              <a:gd name="T7" fmla="*/ 2147483647 h 89"/>
              <a:gd name="T8" fmla="*/ 0 w 329"/>
              <a:gd name="T9" fmla="*/ 2147483647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89"/>
              <a:gd name="T17" fmla="*/ 329 w 329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89">
                <a:moveTo>
                  <a:pt x="6" y="0"/>
                </a:moveTo>
                <a:cubicBezTo>
                  <a:pt x="36" y="10"/>
                  <a:pt x="64" y="15"/>
                  <a:pt x="96" y="20"/>
                </a:cubicBezTo>
                <a:cubicBezTo>
                  <a:pt x="157" y="41"/>
                  <a:pt x="229" y="35"/>
                  <a:pt x="294" y="48"/>
                </a:cubicBezTo>
                <a:cubicBezTo>
                  <a:pt x="320" y="66"/>
                  <a:pt x="309" y="56"/>
                  <a:pt x="329" y="75"/>
                </a:cubicBezTo>
                <a:lnTo>
                  <a:pt x="0" y="89"/>
                </a:lnTo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93" name="Text Box 65"/>
          <p:cNvSpPr txBox="1">
            <a:spLocks noChangeArrowheads="1"/>
          </p:cNvSpPr>
          <p:nvPr/>
        </p:nvSpPr>
        <p:spPr bwMode="auto">
          <a:xfrm>
            <a:off x="3524250" y="51022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94" name="Text Box 66"/>
          <p:cNvSpPr txBox="1">
            <a:spLocks noChangeArrowheads="1"/>
          </p:cNvSpPr>
          <p:nvPr/>
        </p:nvSpPr>
        <p:spPr bwMode="auto">
          <a:xfrm>
            <a:off x="3644900" y="534193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95" name="Text Box 67"/>
          <p:cNvSpPr txBox="1">
            <a:spLocks noChangeArrowheads="1"/>
          </p:cNvSpPr>
          <p:nvPr/>
        </p:nvSpPr>
        <p:spPr bwMode="auto">
          <a:xfrm>
            <a:off x="5180013" y="48196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96" name="Text Box 68"/>
          <p:cNvSpPr txBox="1">
            <a:spLocks noChangeArrowheads="1"/>
          </p:cNvSpPr>
          <p:nvPr/>
        </p:nvSpPr>
        <p:spPr bwMode="auto">
          <a:xfrm>
            <a:off x="4797425" y="583247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97" name="Text Box 69"/>
          <p:cNvSpPr txBox="1">
            <a:spLocks noChangeArrowheads="1"/>
          </p:cNvSpPr>
          <p:nvPr/>
        </p:nvSpPr>
        <p:spPr bwMode="auto">
          <a:xfrm>
            <a:off x="3644900" y="583406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98" name="Text Box 70"/>
          <p:cNvSpPr txBox="1">
            <a:spLocks noChangeArrowheads="1"/>
          </p:cNvSpPr>
          <p:nvPr/>
        </p:nvSpPr>
        <p:spPr bwMode="auto">
          <a:xfrm>
            <a:off x="2773363" y="593090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4999" name="Text Box 71"/>
          <p:cNvSpPr txBox="1">
            <a:spLocks noChangeArrowheads="1"/>
          </p:cNvSpPr>
          <p:nvPr/>
        </p:nvSpPr>
        <p:spPr bwMode="auto">
          <a:xfrm>
            <a:off x="5354638" y="598646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00" name="Text Box 72"/>
          <p:cNvSpPr txBox="1">
            <a:spLocks noChangeArrowheads="1"/>
          </p:cNvSpPr>
          <p:nvPr/>
        </p:nvSpPr>
        <p:spPr bwMode="auto">
          <a:xfrm>
            <a:off x="4330700" y="53197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01" name="Text Box 73"/>
          <p:cNvSpPr txBox="1">
            <a:spLocks noChangeArrowheads="1"/>
          </p:cNvSpPr>
          <p:nvPr/>
        </p:nvSpPr>
        <p:spPr bwMode="auto">
          <a:xfrm>
            <a:off x="4373563" y="461327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02" name="Text Box 74"/>
          <p:cNvSpPr txBox="1">
            <a:spLocks noChangeArrowheads="1"/>
          </p:cNvSpPr>
          <p:nvPr/>
        </p:nvSpPr>
        <p:spPr bwMode="auto">
          <a:xfrm>
            <a:off x="2598738" y="47101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03" name="Text Box 75"/>
          <p:cNvSpPr txBox="1">
            <a:spLocks noChangeArrowheads="1"/>
          </p:cNvSpPr>
          <p:nvPr/>
        </p:nvSpPr>
        <p:spPr bwMode="auto">
          <a:xfrm>
            <a:off x="5473700" y="4633913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04" name="Text Box 76"/>
          <p:cNvSpPr txBox="1">
            <a:spLocks noChangeArrowheads="1"/>
          </p:cNvSpPr>
          <p:nvPr/>
        </p:nvSpPr>
        <p:spPr bwMode="auto">
          <a:xfrm>
            <a:off x="3284538" y="467677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05" name="Freeform 77" descr="20%"/>
          <p:cNvSpPr>
            <a:spLocks/>
          </p:cNvSpPr>
          <p:nvPr/>
        </p:nvSpPr>
        <p:spPr bwMode="auto">
          <a:xfrm>
            <a:off x="3632200" y="5937250"/>
            <a:ext cx="234950" cy="87313"/>
          </a:xfrm>
          <a:custGeom>
            <a:avLst/>
            <a:gdLst>
              <a:gd name="T0" fmla="*/ 2147483647 w 148"/>
              <a:gd name="T1" fmla="*/ 0 h 55"/>
              <a:gd name="T2" fmla="*/ 2147483647 w 148"/>
              <a:gd name="T3" fmla="*/ 2147483647 h 55"/>
              <a:gd name="T4" fmla="*/ 2147483647 w 148"/>
              <a:gd name="T5" fmla="*/ 2147483647 h 55"/>
              <a:gd name="T6" fmla="*/ 2147483647 w 148"/>
              <a:gd name="T7" fmla="*/ 2147483647 h 55"/>
              <a:gd name="T8" fmla="*/ 2147483647 w 148"/>
              <a:gd name="T9" fmla="*/ 2147483647 h 55"/>
              <a:gd name="T10" fmla="*/ 2147483647 w 148"/>
              <a:gd name="T11" fmla="*/ 0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"/>
              <a:gd name="T19" fmla="*/ 0 h 55"/>
              <a:gd name="T20" fmla="*/ 148 w 148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" h="55">
                <a:moveTo>
                  <a:pt x="18" y="0"/>
                </a:moveTo>
                <a:cubicBezTo>
                  <a:pt x="74" y="10"/>
                  <a:pt x="45" y="2"/>
                  <a:pt x="100" y="21"/>
                </a:cubicBezTo>
                <a:cubicBezTo>
                  <a:pt x="107" y="23"/>
                  <a:pt x="121" y="28"/>
                  <a:pt x="121" y="28"/>
                </a:cubicBezTo>
                <a:cubicBezTo>
                  <a:pt x="145" y="20"/>
                  <a:pt x="137" y="15"/>
                  <a:pt x="148" y="28"/>
                </a:cubicBezTo>
                <a:cubicBezTo>
                  <a:pt x="102" y="38"/>
                  <a:pt x="57" y="44"/>
                  <a:pt x="11" y="55"/>
                </a:cubicBezTo>
                <a:cubicBezTo>
                  <a:pt x="0" y="22"/>
                  <a:pt x="1" y="41"/>
                  <a:pt x="1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06" name="Text Box 78"/>
          <p:cNvSpPr txBox="1">
            <a:spLocks noChangeArrowheads="1"/>
          </p:cNvSpPr>
          <p:nvPr/>
        </p:nvSpPr>
        <p:spPr bwMode="auto">
          <a:xfrm>
            <a:off x="2941638" y="55689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07" name="Freeform 79" descr="20%"/>
          <p:cNvSpPr>
            <a:spLocks/>
          </p:cNvSpPr>
          <p:nvPr/>
        </p:nvSpPr>
        <p:spPr bwMode="auto">
          <a:xfrm>
            <a:off x="3079750" y="5846763"/>
            <a:ext cx="576263" cy="401637"/>
          </a:xfrm>
          <a:custGeom>
            <a:avLst/>
            <a:gdLst>
              <a:gd name="T0" fmla="*/ 2147483647 w 363"/>
              <a:gd name="T1" fmla="*/ 0 h 253"/>
              <a:gd name="T2" fmla="*/ 2147483647 w 363"/>
              <a:gd name="T3" fmla="*/ 2147483647 h 253"/>
              <a:gd name="T4" fmla="*/ 2147483647 w 363"/>
              <a:gd name="T5" fmla="*/ 2147483647 h 253"/>
              <a:gd name="T6" fmla="*/ 2147483647 w 363"/>
              <a:gd name="T7" fmla="*/ 2147483647 h 253"/>
              <a:gd name="T8" fmla="*/ 2147483647 w 363"/>
              <a:gd name="T9" fmla="*/ 2147483647 h 253"/>
              <a:gd name="T10" fmla="*/ 2147483647 w 363"/>
              <a:gd name="T11" fmla="*/ 2147483647 h 253"/>
              <a:gd name="T12" fmla="*/ 2147483647 w 363"/>
              <a:gd name="T13" fmla="*/ 2147483647 h 253"/>
              <a:gd name="T14" fmla="*/ 2147483647 w 363"/>
              <a:gd name="T15" fmla="*/ 2147483647 h 253"/>
              <a:gd name="T16" fmla="*/ 0 w 363"/>
              <a:gd name="T17" fmla="*/ 2147483647 h 253"/>
              <a:gd name="T18" fmla="*/ 0 w 363"/>
              <a:gd name="T19" fmla="*/ 2147483647 h 253"/>
              <a:gd name="T20" fmla="*/ 2147483647 w 363"/>
              <a:gd name="T21" fmla="*/ 0 h 2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3"/>
              <a:gd name="T34" fmla="*/ 0 h 253"/>
              <a:gd name="T35" fmla="*/ 363 w 363"/>
              <a:gd name="T36" fmla="*/ 253 h 2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3" h="253">
                <a:moveTo>
                  <a:pt x="14" y="0"/>
                </a:moveTo>
                <a:lnTo>
                  <a:pt x="363" y="20"/>
                </a:lnTo>
                <a:lnTo>
                  <a:pt x="356" y="96"/>
                </a:lnTo>
                <a:lnTo>
                  <a:pt x="315" y="185"/>
                </a:lnTo>
                <a:lnTo>
                  <a:pt x="274" y="233"/>
                </a:lnTo>
                <a:lnTo>
                  <a:pt x="192" y="253"/>
                </a:lnTo>
                <a:lnTo>
                  <a:pt x="82" y="219"/>
                </a:lnTo>
                <a:lnTo>
                  <a:pt x="34" y="157"/>
                </a:lnTo>
                <a:lnTo>
                  <a:pt x="0" y="96"/>
                </a:lnTo>
                <a:lnTo>
                  <a:pt x="0" y="48"/>
                </a:lnTo>
                <a:lnTo>
                  <a:pt x="14" y="0"/>
                </a:lnTo>
                <a:close/>
              </a:path>
            </a:pathLst>
          </a:custGeom>
          <a:pattFill prst="pct2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08" name="Text Box 80"/>
          <p:cNvSpPr txBox="1">
            <a:spLocks noChangeArrowheads="1"/>
          </p:cNvSpPr>
          <p:nvPr/>
        </p:nvSpPr>
        <p:spPr bwMode="auto">
          <a:xfrm>
            <a:off x="354013" y="4706938"/>
            <a:ext cx="22542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Cracks filled</a:t>
            </a:r>
          </a:p>
          <a:p>
            <a:r>
              <a:rPr lang="en-US"/>
              <a:t> with DCPD</a:t>
            </a:r>
          </a:p>
          <a:p>
            <a:r>
              <a:rPr lang="en-US"/>
              <a:t> which cures</a:t>
            </a:r>
          </a:p>
          <a:p>
            <a:r>
              <a:rPr lang="en-US"/>
              <a:t> when it</a:t>
            </a:r>
          </a:p>
          <a:p>
            <a:r>
              <a:rPr lang="en-US"/>
              <a:t> encounters</a:t>
            </a:r>
          </a:p>
          <a:p>
            <a:r>
              <a:rPr lang="en-US"/>
              <a:t> catalyst in the</a:t>
            </a:r>
          </a:p>
          <a:p>
            <a:r>
              <a:rPr lang="en-US"/>
              <a:t> body of the polymer</a:t>
            </a:r>
          </a:p>
        </p:txBody>
      </p:sp>
      <p:sp>
        <p:nvSpPr>
          <p:cNvPr id="125009" name="Line 81"/>
          <p:cNvSpPr>
            <a:spLocks noChangeShapeType="1"/>
          </p:cNvSpPr>
          <p:nvPr/>
        </p:nvSpPr>
        <p:spPr bwMode="auto">
          <a:xfrm>
            <a:off x="1782763" y="5803900"/>
            <a:ext cx="739775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10" name="Text Box 82"/>
          <p:cNvSpPr txBox="1">
            <a:spLocks noChangeArrowheads="1"/>
          </p:cNvSpPr>
          <p:nvPr/>
        </p:nvSpPr>
        <p:spPr bwMode="auto">
          <a:xfrm>
            <a:off x="2217738" y="63500"/>
            <a:ext cx="493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Mechanism of self-healing of a polymer</a:t>
            </a:r>
          </a:p>
        </p:txBody>
      </p:sp>
      <p:sp>
        <p:nvSpPr>
          <p:cNvPr id="125011" name="Text Box 83"/>
          <p:cNvSpPr txBox="1">
            <a:spLocks noChangeArrowheads="1"/>
          </p:cNvSpPr>
          <p:nvPr/>
        </p:nvSpPr>
        <p:spPr bwMode="auto">
          <a:xfrm>
            <a:off x="3657600" y="207803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12" name="Text Box 84"/>
          <p:cNvSpPr txBox="1">
            <a:spLocks noChangeArrowheads="1"/>
          </p:cNvSpPr>
          <p:nvPr/>
        </p:nvSpPr>
        <p:spPr bwMode="auto">
          <a:xfrm>
            <a:off x="3797300" y="4027488"/>
            <a:ext cx="26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  <p:sp>
        <p:nvSpPr>
          <p:cNvPr id="125013" name="Text Box 85"/>
          <p:cNvSpPr txBox="1">
            <a:spLocks noChangeArrowheads="1"/>
          </p:cNvSpPr>
          <p:nvPr/>
        </p:nvSpPr>
        <p:spPr bwMode="auto">
          <a:xfrm>
            <a:off x="3808413" y="5864225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Thank You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Thermosets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26" name="Object 2"/>
          <p:cNvGraphicFramePr>
            <a:graphicFrameLocks noChangeAspect="1"/>
          </p:cNvGraphicFramePr>
          <p:nvPr/>
        </p:nvGraphicFramePr>
        <p:xfrm>
          <a:off x="4710113" y="2000250"/>
          <a:ext cx="4200525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ChemSketch" r:id="rId3" imgW="4200120" imgH="3758040" progId="">
                  <p:embed/>
                </p:oleObj>
              </mc:Choice>
              <mc:Fallback>
                <p:oleObj name="ChemSketch" r:id="rId3" imgW="4200120" imgH="3758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000250"/>
                        <a:ext cx="4200525" cy="375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112838" y="11430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436228" name="Line 4"/>
          <p:cNvSpPr>
            <a:spLocks noChangeShapeType="1"/>
          </p:cNvSpPr>
          <p:nvPr/>
        </p:nvSpPr>
        <p:spPr bwMode="auto">
          <a:xfrm>
            <a:off x="3052763" y="1879600"/>
            <a:ext cx="2017712" cy="1568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5801255" y="5619221"/>
            <a:ext cx="25364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3-D </a:t>
            </a:r>
            <a:r>
              <a:rPr lang="en-US" sz="2000" dirty="0" err="1">
                <a:ea typeface="Arial" charset="0"/>
                <a:cs typeface="Arial" charset="0"/>
              </a:rPr>
              <a:t>Phenolic</a:t>
            </a:r>
            <a:endParaRPr lang="en-US" sz="2000" dirty="0" smtClean="0">
              <a:ea typeface="Arial" charset="0"/>
              <a:cs typeface="Arial" charset="0"/>
            </a:endParaRPr>
          </a:p>
          <a:p>
            <a:r>
              <a:rPr lang="en-US" sz="2000" dirty="0" err="1" smtClean="0">
                <a:ea typeface="Arial" charset="0"/>
                <a:cs typeface="Arial" charset="0"/>
              </a:rPr>
              <a:t>Crosslinked</a:t>
            </a:r>
            <a:r>
              <a:rPr lang="en-US" sz="2000" dirty="0" smtClean="0">
                <a:ea typeface="Arial" charset="0"/>
                <a:cs typeface="Arial" charset="0"/>
              </a:rPr>
              <a:t> Network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04800" y="2525713"/>
            <a:ext cx="180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Formaldehyde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2200275" y="2540000"/>
            <a:ext cx="97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Phenol</a:t>
            </a:r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 flipH="1" flipV="1">
            <a:off x="798513" y="1731963"/>
            <a:ext cx="290512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H="1" flipV="1">
            <a:off x="2206625" y="1890713"/>
            <a:ext cx="392113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234" name="Text Box 10"/>
          <p:cNvSpPr txBox="1">
            <a:spLocks noChangeArrowheads="1"/>
          </p:cNvSpPr>
          <p:nvPr/>
        </p:nvSpPr>
        <p:spPr bwMode="auto">
          <a:xfrm>
            <a:off x="3684588" y="1641475"/>
            <a:ext cx="1001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Loss of</a:t>
            </a:r>
          </a:p>
          <a:p>
            <a:r>
              <a:rPr lang="en-US" sz="2000">
                <a:ea typeface="Arial" charset="0"/>
                <a:cs typeface="Arial" charset="0"/>
              </a:rPr>
              <a:t>Water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2282825" y="1217613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Arial" charset="0"/>
                <a:cs typeface="Arial" charset="0"/>
              </a:rPr>
              <a:t>*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1444625" y="1192213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Arial" charset="0"/>
                <a:cs typeface="Arial" charset="0"/>
              </a:rPr>
              <a:t>*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863725" y="1865313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Arial" charset="0"/>
                <a:cs typeface="Arial" charset="0"/>
              </a:rPr>
              <a:t>*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1927225" y="2754313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(</a:t>
            </a:r>
            <a:r>
              <a:rPr lang="en-US" sz="2400" b="1">
                <a:ea typeface="Arial" charset="0"/>
                <a:cs typeface="Arial" charset="0"/>
              </a:rPr>
              <a:t>*</a:t>
            </a:r>
            <a:r>
              <a:rPr lang="en-US" sz="1800">
                <a:ea typeface="Arial" charset="0"/>
                <a:cs typeface="Arial" charset="0"/>
              </a:rPr>
              <a:t> = Active site)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1878013" y="138113"/>
            <a:ext cx="6602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Arial" charset="0"/>
                <a:cs typeface="Arial" charset="0"/>
              </a:rPr>
              <a:t>Phenolic polymerization and crosslinking</a:t>
            </a:r>
          </a:p>
        </p:txBody>
      </p:sp>
      <p:sp>
        <p:nvSpPr>
          <p:cNvPr id="148496" name="AutoShape 16"/>
          <p:cNvSpPr>
            <a:spLocks noChangeAspect="1" noChangeArrowheads="1" noTextEdit="1"/>
          </p:cNvSpPr>
          <p:nvPr/>
        </p:nvSpPr>
        <p:spPr bwMode="auto">
          <a:xfrm>
            <a:off x="1589088" y="627063"/>
            <a:ext cx="8540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1914525" y="627063"/>
            <a:ext cx="19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O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2112963" y="6270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H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>
            <a:off x="2328863" y="1374775"/>
            <a:ext cx="1587" cy="363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 flipH="1" flipV="1">
            <a:off x="2011363" y="1189038"/>
            <a:ext cx="317500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 flipH="1" flipV="1">
            <a:off x="1993900" y="1263650"/>
            <a:ext cx="282575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H="1">
            <a:off x="2011363" y="1738313"/>
            <a:ext cx="317500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 flipH="1">
            <a:off x="1993900" y="1682750"/>
            <a:ext cx="2825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 flipH="1">
            <a:off x="1698625" y="1189038"/>
            <a:ext cx="31273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5" name="Line 25"/>
          <p:cNvSpPr>
            <a:spLocks noChangeShapeType="1"/>
          </p:cNvSpPr>
          <p:nvPr/>
        </p:nvSpPr>
        <p:spPr bwMode="auto">
          <a:xfrm flipH="1" flipV="1">
            <a:off x="1698625" y="1738313"/>
            <a:ext cx="312738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>
            <a:off x="1698625" y="1374775"/>
            <a:ext cx="1588" cy="363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7" name="Line 27"/>
          <p:cNvSpPr>
            <a:spLocks noChangeShapeType="1"/>
          </p:cNvSpPr>
          <p:nvPr/>
        </p:nvSpPr>
        <p:spPr bwMode="auto">
          <a:xfrm>
            <a:off x="1773238" y="1397000"/>
            <a:ext cx="1587" cy="320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8" name="Line 28"/>
          <p:cNvSpPr>
            <a:spLocks noChangeShapeType="1"/>
          </p:cNvSpPr>
          <p:nvPr/>
        </p:nvSpPr>
        <p:spPr bwMode="auto">
          <a:xfrm>
            <a:off x="2011363" y="908050"/>
            <a:ext cx="1587" cy="280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9" name="AutoShape 29"/>
          <p:cNvSpPr>
            <a:spLocks noChangeAspect="1" noChangeArrowheads="1" noTextEdit="1"/>
          </p:cNvSpPr>
          <p:nvPr/>
        </p:nvSpPr>
        <p:spPr bwMode="auto">
          <a:xfrm>
            <a:off x="304800" y="757238"/>
            <a:ext cx="90805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0" name="Rectangle 30"/>
          <p:cNvSpPr>
            <a:spLocks noChangeArrowheads="1"/>
          </p:cNvSpPr>
          <p:nvPr/>
        </p:nvSpPr>
        <p:spPr bwMode="auto">
          <a:xfrm>
            <a:off x="1003300" y="1539875"/>
            <a:ext cx="2016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  <a:ea typeface="Arial" charset="0"/>
                <a:cs typeface="Arial" charset="0"/>
              </a:rPr>
              <a:t>H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304800" y="1490663"/>
            <a:ext cx="2016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  <a:ea typeface="Arial" charset="0"/>
                <a:cs typeface="Arial" charset="0"/>
              </a:rPr>
              <a:t>H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673100" y="1219200"/>
            <a:ext cx="2016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  <a:ea typeface="Arial" charset="0"/>
                <a:cs typeface="Arial" charset="0"/>
              </a:rPr>
              <a:t>C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668338" y="757238"/>
            <a:ext cx="2174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  <a:ea typeface="Arial" charset="0"/>
                <a:cs typeface="Arial" charset="0"/>
              </a:rPr>
              <a:t>O</a:t>
            </a: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741363" y="1068388"/>
            <a:ext cx="1587" cy="1651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5" name="Line 35"/>
          <p:cNvSpPr>
            <a:spLocks noChangeShapeType="1"/>
          </p:cNvSpPr>
          <p:nvPr/>
        </p:nvSpPr>
        <p:spPr bwMode="auto">
          <a:xfrm>
            <a:off x="814388" y="1068388"/>
            <a:ext cx="1587" cy="1651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6" name="Line 36"/>
          <p:cNvSpPr>
            <a:spLocks noChangeShapeType="1"/>
          </p:cNvSpPr>
          <p:nvPr/>
        </p:nvSpPr>
        <p:spPr bwMode="auto">
          <a:xfrm flipV="1">
            <a:off x="538163" y="1476375"/>
            <a:ext cx="106362" cy="777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7" name="Line 37"/>
          <p:cNvSpPr>
            <a:spLocks noChangeShapeType="1"/>
          </p:cNvSpPr>
          <p:nvPr/>
        </p:nvSpPr>
        <p:spPr bwMode="auto">
          <a:xfrm flipH="1" flipV="1">
            <a:off x="906463" y="1504950"/>
            <a:ext cx="68262" cy="682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animBg="1"/>
      <p:bldP spid="436229" grpId="0"/>
      <p:bldP spid="4362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4090</Words>
  <Application>Microsoft Macintosh PowerPoint</Application>
  <PresentationFormat>On-screen Show (4:3)</PresentationFormat>
  <Paragraphs>1343</Paragraphs>
  <Slides>86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Default Design</vt:lpstr>
      <vt:lpstr>ChemSketch</vt:lpstr>
      <vt:lpstr>ACD/3D</vt:lpstr>
      <vt:lpstr>Worksheet</vt:lpstr>
      <vt:lpstr>Thermoset Materials</vt:lpstr>
      <vt:lpstr>Introduction</vt:lpstr>
      <vt:lpstr>Resin Rules</vt:lpstr>
      <vt:lpstr>Thermal Effects During Reactions</vt:lpstr>
      <vt:lpstr>PowerPoint Presentation</vt:lpstr>
      <vt:lpstr>General Properties of Thermosets </vt:lpstr>
      <vt:lpstr>Formaldehyde Resins</vt:lpstr>
      <vt:lpstr>Resin Rules</vt:lpstr>
      <vt:lpstr>PowerPoint Presentation</vt:lpstr>
      <vt:lpstr>Phenolics − Processing</vt:lpstr>
      <vt:lpstr>Phenolics</vt:lpstr>
      <vt:lpstr>Phenolics</vt:lpstr>
      <vt:lpstr>PowerPoint Presentation</vt:lpstr>
      <vt:lpstr>PowerPoint Presentation</vt:lpstr>
      <vt:lpstr>PowerPoint Presentation</vt:lpstr>
      <vt:lpstr>Carbon-Carbon</vt:lpstr>
      <vt:lpstr>Carbon-Carbon Composites</vt:lpstr>
      <vt:lpstr>PowerPoint Presentation</vt:lpstr>
      <vt:lpstr>PowerPoint Presentation</vt:lpstr>
      <vt:lpstr>Amino Plastics</vt:lpstr>
      <vt:lpstr>Amine plastics –  clear adhesive</vt:lpstr>
      <vt:lpstr>Melamines</vt:lpstr>
      <vt:lpstr>Melamines</vt:lpstr>
      <vt:lpstr>Unsaturated Polyesters</vt:lpstr>
      <vt:lpstr>Resin Rules</vt:lpstr>
      <vt:lpstr>Polyester polymerization</vt:lpstr>
      <vt:lpstr>Polyester polymerizationn</vt:lpstr>
      <vt:lpstr>PowerPoint Presentation</vt:lpstr>
      <vt:lpstr>Resin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Resin Rules</vt:lpstr>
      <vt:lpstr>Crosslinking Reaction</vt:lpstr>
      <vt:lpstr>Initiators</vt:lpstr>
      <vt:lpstr>Polyesters − crosslinking (curing)</vt:lpstr>
      <vt:lpstr>Polyesters − crosslinking (curing)</vt:lpstr>
      <vt:lpstr>Polyesters − crosslinking (curing)</vt:lpstr>
      <vt:lpstr>Polyesters − crosslinking (curing)</vt:lpstr>
      <vt:lpstr>Polyesters −  Solution to the problem</vt:lpstr>
      <vt:lpstr>Polyesters − crosslinking (curing)</vt:lpstr>
      <vt:lpstr>Polyesters − crosslinking (curing)</vt:lpstr>
      <vt:lpstr>Polyester − forming the crosslink</vt:lpstr>
      <vt:lpstr>Continuing/Terminating</vt:lpstr>
      <vt:lpstr>Inhibitors</vt:lpstr>
      <vt:lpstr>Promotors (accelerators)</vt:lpstr>
      <vt:lpstr>Additives</vt:lpstr>
      <vt:lpstr>PowerPoint Presentation</vt:lpstr>
      <vt:lpstr>PowerPoint Presentation</vt:lpstr>
      <vt:lpstr>Epoxies</vt:lpstr>
      <vt:lpstr>Epoxies</vt:lpstr>
      <vt:lpstr>PowerPoint Presentation</vt:lpstr>
      <vt:lpstr>PowerPoint Presentation</vt:lpstr>
      <vt:lpstr>PowerPoint Presentation</vt:lpstr>
      <vt:lpstr>Resin Rules</vt:lpstr>
      <vt:lpstr>PowerPoint Presentation</vt:lpstr>
      <vt:lpstr>PowerPoint Presentation</vt:lpstr>
      <vt:lpstr>PowerPoint Presentation</vt:lpstr>
      <vt:lpstr>PowerPoint Presentation</vt:lpstr>
      <vt:lpstr>Resin Rules</vt:lpstr>
      <vt:lpstr>Curing</vt:lpstr>
      <vt:lpstr>PowerPoint Presentation</vt:lpstr>
      <vt:lpstr>Resin Rules</vt:lpstr>
      <vt:lpstr>Effects of various hardeners</vt:lpstr>
      <vt:lpstr>Curing Profile</vt:lpstr>
      <vt:lpstr>Curing Profile</vt:lpstr>
      <vt:lpstr>Epoxy and Polyester Comparison</vt:lpstr>
      <vt:lpstr>Polyester and Epoxy − Properties</vt:lpstr>
      <vt:lpstr>Vinyl Esters</vt:lpstr>
      <vt:lpstr>Resin Rules</vt:lpstr>
      <vt:lpstr>Vinyl Esters</vt:lpstr>
      <vt:lpstr>PowerPoint Presentation</vt:lpstr>
      <vt:lpstr>PowerPoint Presentation</vt:lpstr>
      <vt:lpstr>PowerPoint Presentation</vt:lpstr>
      <vt:lpstr>Vinyl esters − Properties</vt:lpstr>
      <vt:lpstr>PowerPoint Presentation</vt:lpstr>
      <vt:lpstr>Resin Rules</vt:lpstr>
      <vt:lpstr>Polyimides </vt:lpstr>
      <vt:lpstr>Resin Rules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46</cp:revision>
  <dcterms:created xsi:type="dcterms:W3CDTF">2011-02-14T17:22:59Z</dcterms:created>
  <dcterms:modified xsi:type="dcterms:W3CDTF">2012-02-21T14:03:57Z</dcterms:modified>
</cp:coreProperties>
</file>