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m" ContentType="application/vnd.ms-excel.sheet.macroEnabled.12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1" r:id="rId4"/>
    <p:sldId id="262" r:id="rId5"/>
    <p:sldId id="29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8" r:id="rId14"/>
    <p:sldId id="270" r:id="rId15"/>
    <p:sldId id="271" r:id="rId16"/>
    <p:sldId id="272" r:id="rId17"/>
    <p:sldId id="273" r:id="rId18"/>
    <p:sldId id="274" r:id="rId19"/>
    <p:sldId id="275" r:id="rId20"/>
    <p:sldId id="287" r:id="rId21"/>
    <p:sldId id="276" r:id="rId22"/>
    <p:sldId id="277" r:id="rId23"/>
    <p:sldId id="278" r:id="rId24"/>
    <p:sldId id="279" r:id="rId25"/>
    <p:sldId id="280" r:id="rId26"/>
    <p:sldId id="281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82" r:id="rId37"/>
    <p:sldId id="283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62" d="100"/>
          <a:sy n="162" d="100"/>
        </p:scale>
        <p:origin x="-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54092526690391"/>
          <c:y val="0.0375"/>
          <c:w val="0.889679715302491"/>
          <c:h val="0.870833333333333"/>
        </c:manualLayout>
      </c:layout>
      <c:lineChart>
        <c:grouping val="standard"/>
        <c:varyColors val="0"/>
        <c:ser>
          <c:idx val="0"/>
          <c:order val="0"/>
          <c:spPr>
            <a:ln w="17850">
              <a:solidFill>
                <a:srgbClr val="63AAFE"/>
              </a:solidFill>
              <a:prstDash val="solid"/>
            </a:ln>
          </c:spPr>
          <c:marker>
            <c:symbol val="none"/>
          </c:marker>
          <c:val>
            <c:numRef>
              <c:f>Sheet1!$B$5:$B$879</c:f>
              <c:numCache>
                <c:formatCode>General</c:formatCode>
                <c:ptCount val="875"/>
                <c:pt idx="0">
                  <c:v>7.0</c:v>
                </c:pt>
                <c:pt idx="1">
                  <c:v>7.5</c:v>
                </c:pt>
                <c:pt idx="2">
                  <c:v>8.0</c:v>
                </c:pt>
                <c:pt idx="3">
                  <c:v>8.5</c:v>
                </c:pt>
                <c:pt idx="4">
                  <c:v>9.0</c:v>
                </c:pt>
                <c:pt idx="5">
                  <c:v>9.5</c:v>
                </c:pt>
                <c:pt idx="6">
                  <c:v>10.0</c:v>
                </c:pt>
                <c:pt idx="7">
                  <c:v>10.5</c:v>
                </c:pt>
                <c:pt idx="8">
                  <c:v>11.0</c:v>
                </c:pt>
                <c:pt idx="9">
                  <c:v>11.5</c:v>
                </c:pt>
                <c:pt idx="10">
                  <c:v>12.0</c:v>
                </c:pt>
                <c:pt idx="11">
                  <c:v>12.5</c:v>
                </c:pt>
                <c:pt idx="12">
                  <c:v>13.0</c:v>
                </c:pt>
                <c:pt idx="13">
                  <c:v>13.5</c:v>
                </c:pt>
                <c:pt idx="14">
                  <c:v>14.0</c:v>
                </c:pt>
                <c:pt idx="15">
                  <c:v>14.5</c:v>
                </c:pt>
                <c:pt idx="16">
                  <c:v>15.0</c:v>
                </c:pt>
                <c:pt idx="17">
                  <c:v>15.5</c:v>
                </c:pt>
                <c:pt idx="18">
                  <c:v>16.0</c:v>
                </c:pt>
                <c:pt idx="19">
                  <c:v>16.5</c:v>
                </c:pt>
                <c:pt idx="20">
                  <c:v>17.0</c:v>
                </c:pt>
                <c:pt idx="21">
                  <c:v>17.5</c:v>
                </c:pt>
                <c:pt idx="22">
                  <c:v>18.0</c:v>
                </c:pt>
                <c:pt idx="23">
                  <c:v>18.5</c:v>
                </c:pt>
                <c:pt idx="24">
                  <c:v>19.0</c:v>
                </c:pt>
                <c:pt idx="25">
                  <c:v>19.5</c:v>
                </c:pt>
                <c:pt idx="26">
                  <c:v>20.0</c:v>
                </c:pt>
                <c:pt idx="27">
                  <c:v>20.5</c:v>
                </c:pt>
                <c:pt idx="28">
                  <c:v>21.0</c:v>
                </c:pt>
                <c:pt idx="29">
                  <c:v>21.5</c:v>
                </c:pt>
                <c:pt idx="30">
                  <c:v>22.0</c:v>
                </c:pt>
                <c:pt idx="31">
                  <c:v>22.5</c:v>
                </c:pt>
                <c:pt idx="32">
                  <c:v>23.0</c:v>
                </c:pt>
                <c:pt idx="33">
                  <c:v>23.5</c:v>
                </c:pt>
                <c:pt idx="34">
                  <c:v>24.0</c:v>
                </c:pt>
                <c:pt idx="35">
                  <c:v>24.5</c:v>
                </c:pt>
                <c:pt idx="36">
                  <c:v>25.0</c:v>
                </c:pt>
                <c:pt idx="37">
                  <c:v>25.5</c:v>
                </c:pt>
                <c:pt idx="38">
                  <c:v>26.0</c:v>
                </c:pt>
                <c:pt idx="39">
                  <c:v>26.5</c:v>
                </c:pt>
                <c:pt idx="40">
                  <c:v>27.0</c:v>
                </c:pt>
                <c:pt idx="41">
                  <c:v>27.5</c:v>
                </c:pt>
                <c:pt idx="42">
                  <c:v>28.0</c:v>
                </c:pt>
                <c:pt idx="43">
                  <c:v>28.5</c:v>
                </c:pt>
                <c:pt idx="44">
                  <c:v>29.0</c:v>
                </c:pt>
                <c:pt idx="45">
                  <c:v>29.5</c:v>
                </c:pt>
                <c:pt idx="46">
                  <c:v>30.0</c:v>
                </c:pt>
                <c:pt idx="47">
                  <c:v>30.5</c:v>
                </c:pt>
                <c:pt idx="48">
                  <c:v>31.0</c:v>
                </c:pt>
                <c:pt idx="49">
                  <c:v>31.5</c:v>
                </c:pt>
                <c:pt idx="50">
                  <c:v>32.0</c:v>
                </c:pt>
                <c:pt idx="51">
                  <c:v>32.5</c:v>
                </c:pt>
                <c:pt idx="52">
                  <c:v>33.0</c:v>
                </c:pt>
                <c:pt idx="53">
                  <c:v>33.5</c:v>
                </c:pt>
                <c:pt idx="54">
                  <c:v>34.0</c:v>
                </c:pt>
                <c:pt idx="55">
                  <c:v>34.5</c:v>
                </c:pt>
                <c:pt idx="56">
                  <c:v>35.0</c:v>
                </c:pt>
                <c:pt idx="57">
                  <c:v>35.5</c:v>
                </c:pt>
                <c:pt idx="58">
                  <c:v>36.0</c:v>
                </c:pt>
                <c:pt idx="59">
                  <c:v>36.5</c:v>
                </c:pt>
                <c:pt idx="60">
                  <c:v>37.0</c:v>
                </c:pt>
                <c:pt idx="61">
                  <c:v>37.5</c:v>
                </c:pt>
                <c:pt idx="62">
                  <c:v>38.0</c:v>
                </c:pt>
                <c:pt idx="63">
                  <c:v>38.5</c:v>
                </c:pt>
                <c:pt idx="64">
                  <c:v>39.0</c:v>
                </c:pt>
                <c:pt idx="65">
                  <c:v>39.5</c:v>
                </c:pt>
                <c:pt idx="66">
                  <c:v>40.0</c:v>
                </c:pt>
                <c:pt idx="67">
                  <c:v>40.5</c:v>
                </c:pt>
                <c:pt idx="68">
                  <c:v>41.0</c:v>
                </c:pt>
                <c:pt idx="69">
                  <c:v>41.5</c:v>
                </c:pt>
                <c:pt idx="70">
                  <c:v>42.0</c:v>
                </c:pt>
                <c:pt idx="71">
                  <c:v>42.5</c:v>
                </c:pt>
                <c:pt idx="72">
                  <c:v>43.0</c:v>
                </c:pt>
                <c:pt idx="73">
                  <c:v>43.5</c:v>
                </c:pt>
                <c:pt idx="74">
                  <c:v>44.0</c:v>
                </c:pt>
                <c:pt idx="75">
                  <c:v>44.5</c:v>
                </c:pt>
                <c:pt idx="76">
                  <c:v>45.0</c:v>
                </c:pt>
                <c:pt idx="77">
                  <c:v>45.5</c:v>
                </c:pt>
                <c:pt idx="78">
                  <c:v>46.0</c:v>
                </c:pt>
                <c:pt idx="79">
                  <c:v>46.5</c:v>
                </c:pt>
                <c:pt idx="80">
                  <c:v>47.0</c:v>
                </c:pt>
                <c:pt idx="81">
                  <c:v>47.5</c:v>
                </c:pt>
                <c:pt idx="82">
                  <c:v>48.0</c:v>
                </c:pt>
                <c:pt idx="83">
                  <c:v>48.5</c:v>
                </c:pt>
                <c:pt idx="84">
                  <c:v>49.0</c:v>
                </c:pt>
                <c:pt idx="85">
                  <c:v>49.5</c:v>
                </c:pt>
                <c:pt idx="86">
                  <c:v>50.0</c:v>
                </c:pt>
                <c:pt idx="87">
                  <c:v>50.5</c:v>
                </c:pt>
                <c:pt idx="88">
                  <c:v>51.0</c:v>
                </c:pt>
                <c:pt idx="89">
                  <c:v>51.5</c:v>
                </c:pt>
                <c:pt idx="90">
                  <c:v>52.0</c:v>
                </c:pt>
                <c:pt idx="91">
                  <c:v>52.5</c:v>
                </c:pt>
                <c:pt idx="92">
                  <c:v>53.0</c:v>
                </c:pt>
                <c:pt idx="93">
                  <c:v>53.5</c:v>
                </c:pt>
                <c:pt idx="94">
                  <c:v>54.0</c:v>
                </c:pt>
                <c:pt idx="95">
                  <c:v>54.5</c:v>
                </c:pt>
                <c:pt idx="96">
                  <c:v>55.0</c:v>
                </c:pt>
                <c:pt idx="97">
                  <c:v>55.5</c:v>
                </c:pt>
                <c:pt idx="98">
                  <c:v>56.0</c:v>
                </c:pt>
                <c:pt idx="99">
                  <c:v>56.5</c:v>
                </c:pt>
                <c:pt idx="100">
                  <c:v>57.0</c:v>
                </c:pt>
                <c:pt idx="101">
                  <c:v>57.5</c:v>
                </c:pt>
                <c:pt idx="102">
                  <c:v>58.0</c:v>
                </c:pt>
                <c:pt idx="103">
                  <c:v>58.5</c:v>
                </c:pt>
                <c:pt idx="104">
                  <c:v>59.0</c:v>
                </c:pt>
                <c:pt idx="105">
                  <c:v>59.5</c:v>
                </c:pt>
                <c:pt idx="106">
                  <c:v>60.0</c:v>
                </c:pt>
                <c:pt idx="107">
                  <c:v>60.5</c:v>
                </c:pt>
                <c:pt idx="108">
                  <c:v>61.0</c:v>
                </c:pt>
                <c:pt idx="109">
                  <c:v>61.5</c:v>
                </c:pt>
                <c:pt idx="110">
                  <c:v>62.0</c:v>
                </c:pt>
                <c:pt idx="111">
                  <c:v>62.5</c:v>
                </c:pt>
                <c:pt idx="112">
                  <c:v>63.0</c:v>
                </c:pt>
                <c:pt idx="113">
                  <c:v>63.5</c:v>
                </c:pt>
                <c:pt idx="114">
                  <c:v>64.0</c:v>
                </c:pt>
                <c:pt idx="115">
                  <c:v>64.5</c:v>
                </c:pt>
                <c:pt idx="116">
                  <c:v>65.0</c:v>
                </c:pt>
                <c:pt idx="117">
                  <c:v>65.5</c:v>
                </c:pt>
                <c:pt idx="118">
                  <c:v>66.0</c:v>
                </c:pt>
                <c:pt idx="119">
                  <c:v>66.5</c:v>
                </c:pt>
                <c:pt idx="120">
                  <c:v>67.0</c:v>
                </c:pt>
                <c:pt idx="121">
                  <c:v>67.5</c:v>
                </c:pt>
                <c:pt idx="122">
                  <c:v>68.0</c:v>
                </c:pt>
                <c:pt idx="123">
                  <c:v>68.5</c:v>
                </c:pt>
                <c:pt idx="124">
                  <c:v>69.0</c:v>
                </c:pt>
                <c:pt idx="125">
                  <c:v>69.5</c:v>
                </c:pt>
                <c:pt idx="126">
                  <c:v>70.0</c:v>
                </c:pt>
                <c:pt idx="127">
                  <c:v>70.5</c:v>
                </c:pt>
                <c:pt idx="128">
                  <c:v>71.0</c:v>
                </c:pt>
                <c:pt idx="129">
                  <c:v>71.5</c:v>
                </c:pt>
                <c:pt idx="130">
                  <c:v>72.0</c:v>
                </c:pt>
                <c:pt idx="131">
                  <c:v>72.5</c:v>
                </c:pt>
                <c:pt idx="132">
                  <c:v>73.0</c:v>
                </c:pt>
                <c:pt idx="133">
                  <c:v>73.5</c:v>
                </c:pt>
                <c:pt idx="134">
                  <c:v>74.0</c:v>
                </c:pt>
                <c:pt idx="135">
                  <c:v>74.5</c:v>
                </c:pt>
                <c:pt idx="136">
                  <c:v>75.0</c:v>
                </c:pt>
                <c:pt idx="137">
                  <c:v>75.5</c:v>
                </c:pt>
                <c:pt idx="138">
                  <c:v>76.0</c:v>
                </c:pt>
                <c:pt idx="139">
                  <c:v>76.5</c:v>
                </c:pt>
                <c:pt idx="140">
                  <c:v>77.0</c:v>
                </c:pt>
                <c:pt idx="141">
                  <c:v>77.5</c:v>
                </c:pt>
                <c:pt idx="142">
                  <c:v>78.0</c:v>
                </c:pt>
                <c:pt idx="143">
                  <c:v>78.5</c:v>
                </c:pt>
                <c:pt idx="144">
                  <c:v>79.0</c:v>
                </c:pt>
                <c:pt idx="145">
                  <c:v>79.5</c:v>
                </c:pt>
                <c:pt idx="146">
                  <c:v>80.0</c:v>
                </c:pt>
                <c:pt idx="147">
                  <c:v>80.5</c:v>
                </c:pt>
                <c:pt idx="148">
                  <c:v>81.0</c:v>
                </c:pt>
                <c:pt idx="149">
                  <c:v>81.5</c:v>
                </c:pt>
                <c:pt idx="150">
                  <c:v>82.0</c:v>
                </c:pt>
                <c:pt idx="151">
                  <c:v>82.5</c:v>
                </c:pt>
                <c:pt idx="152">
                  <c:v>83.0</c:v>
                </c:pt>
                <c:pt idx="153">
                  <c:v>83.5</c:v>
                </c:pt>
                <c:pt idx="154">
                  <c:v>84.0</c:v>
                </c:pt>
                <c:pt idx="155">
                  <c:v>84.5</c:v>
                </c:pt>
                <c:pt idx="156">
                  <c:v>85.0</c:v>
                </c:pt>
                <c:pt idx="157">
                  <c:v>85.5</c:v>
                </c:pt>
                <c:pt idx="158">
                  <c:v>86.0</c:v>
                </c:pt>
                <c:pt idx="159">
                  <c:v>86.5</c:v>
                </c:pt>
                <c:pt idx="160">
                  <c:v>87.0</c:v>
                </c:pt>
                <c:pt idx="161">
                  <c:v>87.5</c:v>
                </c:pt>
                <c:pt idx="162">
                  <c:v>88.0</c:v>
                </c:pt>
                <c:pt idx="163">
                  <c:v>88.5</c:v>
                </c:pt>
                <c:pt idx="164">
                  <c:v>89.0</c:v>
                </c:pt>
                <c:pt idx="165">
                  <c:v>89.5</c:v>
                </c:pt>
                <c:pt idx="166">
                  <c:v>90.0</c:v>
                </c:pt>
                <c:pt idx="167">
                  <c:v>90.5</c:v>
                </c:pt>
                <c:pt idx="168">
                  <c:v>91.0</c:v>
                </c:pt>
                <c:pt idx="169">
                  <c:v>91.5</c:v>
                </c:pt>
                <c:pt idx="170">
                  <c:v>92.0</c:v>
                </c:pt>
                <c:pt idx="171">
                  <c:v>92.5</c:v>
                </c:pt>
                <c:pt idx="172">
                  <c:v>93.0</c:v>
                </c:pt>
                <c:pt idx="173">
                  <c:v>93.5</c:v>
                </c:pt>
                <c:pt idx="174">
                  <c:v>94.0</c:v>
                </c:pt>
                <c:pt idx="175">
                  <c:v>94.5</c:v>
                </c:pt>
                <c:pt idx="176">
                  <c:v>95.0</c:v>
                </c:pt>
                <c:pt idx="177">
                  <c:v>95.5</c:v>
                </c:pt>
                <c:pt idx="178">
                  <c:v>96.0</c:v>
                </c:pt>
                <c:pt idx="179">
                  <c:v>96.5</c:v>
                </c:pt>
                <c:pt idx="180">
                  <c:v>97.0</c:v>
                </c:pt>
                <c:pt idx="181">
                  <c:v>97.5</c:v>
                </c:pt>
                <c:pt idx="182">
                  <c:v>98.0</c:v>
                </c:pt>
                <c:pt idx="183">
                  <c:v>98.5</c:v>
                </c:pt>
                <c:pt idx="184">
                  <c:v>99.0</c:v>
                </c:pt>
                <c:pt idx="185">
                  <c:v>99.5</c:v>
                </c:pt>
                <c:pt idx="186">
                  <c:v>100.0</c:v>
                </c:pt>
                <c:pt idx="187">
                  <c:v>100.5</c:v>
                </c:pt>
                <c:pt idx="188">
                  <c:v>101.0</c:v>
                </c:pt>
                <c:pt idx="189">
                  <c:v>101.5</c:v>
                </c:pt>
                <c:pt idx="190">
                  <c:v>102.0</c:v>
                </c:pt>
                <c:pt idx="191">
                  <c:v>102.5</c:v>
                </c:pt>
                <c:pt idx="192">
                  <c:v>103.0</c:v>
                </c:pt>
                <c:pt idx="193">
                  <c:v>103.5</c:v>
                </c:pt>
                <c:pt idx="194">
                  <c:v>104.0</c:v>
                </c:pt>
                <c:pt idx="195">
                  <c:v>104.5</c:v>
                </c:pt>
                <c:pt idx="196">
                  <c:v>105.0</c:v>
                </c:pt>
                <c:pt idx="197">
                  <c:v>105.5</c:v>
                </c:pt>
                <c:pt idx="198">
                  <c:v>106.0</c:v>
                </c:pt>
                <c:pt idx="199">
                  <c:v>106.5</c:v>
                </c:pt>
                <c:pt idx="200">
                  <c:v>107.0</c:v>
                </c:pt>
                <c:pt idx="201">
                  <c:v>107.5</c:v>
                </c:pt>
                <c:pt idx="202">
                  <c:v>108.0</c:v>
                </c:pt>
                <c:pt idx="203">
                  <c:v>108.5</c:v>
                </c:pt>
                <c:pt idx="204">
                  <c:v>109.0</c:v>
                </c:pt>
                <c:pt idx="205">
                  <c:v>109.5</c:v>
                </c:pt>
                <c:pt idx="206">
                  <c:v>110.0</c:v>
                </c:pt>
                <c:pt idx="207">
                  <c:v>110.5</c:v>
                </c:pt>
                <c:pt idx="208">
                  <c:v>111.0</c:v>
                </c:pt>
                <c:pt idx="209">
                  <c:v>111.5</c:v>
                </c:pt>
                <c:pt idx="210">
                  <c:v>112.0</c:v>
                </c:pt>
                <c:pt idx="211">
                  <c:v>112.5</c:v>
                </c:pt>
                <c:pt idx="212">
                  <c:v>113.0</c:v>
                </c:pt>
                <c:pt idx="213">
                  <c:v>113.5</c:v>
                </c:pt>
                <c:pt idx="214">
                  <c:v>114.0</c:v>
                </c:pt>
                <c:pt idx="215">
                  <c:v>114.5</c:v>
                </c:pt>
                <c:pt idx="216">
                  <c:v>115.0</c:v>
                </c:pt>
                <c:pt idx="217">
                  <c:v>115.5</c:v>
                </c:pt>
                <c:pt idx="218">
                  <c:v>116.0</c:v>
                </c:pt>
                <c:pt idx="219">
                  <c:v>116.5</c:v>
                </c:pt>
                <c:pt idx="220">
                  <c:v>117.0</c:v>
                </c:pt>
                <c:pt idx="221">
                  <c:v>117.5</c:v>
                </c:pt>
                <c:pt idx="222">
                  <c:v>118.0</c:v>
                </c:pt>
                <c:pt idx="223">
                  <c:v>118.5</c:v>
                </c:pt>
                <c:pt idx="224">
                  <c:v>119.0</c:v>
                </c:pt>
                <c:pt idx="225">
                  <c:v>119.5</c:v>
                </c:pt>
                <c:pt idx="226">
                  <c:v>120.0</c:v>
                </c:pt>
                <c:pt idx="227">
                  <c:v>120.5</c:v>
                </c:pt>
                <c:pt idx="228">
                  <c:v>121.0</c:v>
                </c:pt>
                <c:pt idx="229">
                  <c:v>121.5</c:v>
                </c:pt>
                <c:pt idx="230">
                  <c:v>122.0</c:v>
                </c:pt>
                <c:pt idx="231">
                  <c:v>122.5</c:v>
                </c:pt>
                <c:pt idx="232">
                  <c:v>123.0</c:v>
                </c:pt>
                <c:pt idx="233">
                  <c:v>123.5</c:v>
                </c:pt>
                <c:pt idx="234">
                  <c:v>124.0</c:v>
                </c:pt>
                <c:pt idx="235">
                  <c:v>124.5</c:v>
                </c:pt>
                <c:pt idx="236">
                  <c:v>125.0</c:v>
                </c:pt>
                <c:pt idx="237">
                  <c:v>125.5</c:v>
                </c:pt>
                <c:pt idx="238">
                  <c:v>126.0</c:v>
                </c:pt>
                <c:pt idx="239">
                  <c:v>126.5</c:v>
                </c:pt>
                <c:pt idx="240">
                  <c:v>127.0</c:v>
                </c:pt>
                <c:pt idx="241">
                  <c:v>127.5</c:v>
                </c:pt>
                <c:pt idx="242">
                  <c:v>128.0</c:v>
                </c:pt>
                <c:pt idx="243">
                  <c:v>128.5</c:v>
                </c:pt>
                <c:pt idx="244">
                  <c:v>129.0</c:v>
                </c:pt>
                <c:pt idx="245">
                  <c:v>129.5</c:v>
                </c:pt>
                <c:pt idx="246">
                  <c:v>130.0</c:v>
                </c:pt>
                <c:pt idx="247">
                  <c:v>130.5</c:v>
                </c:pt>
                <c:pt idx="248">
                  <c:v>131.0</c:v>
                </c:pt>
                <c:pt idx="249">
                  <c:v>131.5</c:v>
                </c:pt>
                <c:pt idx="250">
                  <c:v>132.0</c:v>
                </c:pt>
                <c:pt idx="251">
                  <c:v>132.5</c:v>
                </c:pt>
                <c:pt idx="252">
                  <c:v>133.0</c:v>
                </c:pt>
                <c:pt idx="253">
                  <c:v>133.5</c:v>
                </c:pt>
                <c:pt idx="254">
                  <c:v>134.0</c:v>
                </c:pt>
                <c:pt idx="255">
                  <c:v>134.5</c:v>
                </c:pt>
                <c:pt idx="256">
                  <c:v>135.0</c:v>
                </c:pt>
                <c:pt idx="257">
                  <c:v>135.5</c:v>
                </c:pt>
                <c:pt idx="258">
                  <c:v>136.0</c:v>
                </c:pt>
                <c:pt idx="259">
                  <c:v>136.5</c:v>
                </c:pt>
                <c:pt idx="260">
                  <c:v>137.0</c:v>
                </c:pt>
                <c:pt idx="261">
                  <c:v>137.5</c:v>
                </c:pt>
                <c:pt idx="262">
                  <c:v>138.0</c:v>
                </c:pt>
                <c:pt idx="263">
                  <c:v>138.5</c:v>
                </c:pt>
                <c:pt idx="264">
                  <c:v>139.0</c:v>
                </c:pt>
                <c:pt idx="265">
                  <c:v>139.5</c:v>
                </c:pt>
                <c:pt idx="266">
                  <c:v>140.0</c:v>
                </c:pt>
                <c:pt idx="267">
                  <c:v>140.5</c:v>
                </c:pt>
                <c:pt idx="268">
                  <c:v>141.0</c:v>
                </c:pt>
                <c:pt idx="269">
                  <c:v>141.5</c:v>
                </c:pt>
                <c:pt idx="270">
                  <c:v>142.0</c:v>
                </c:pt>
                <c:pt idx="271">
                  <c:v>142.5</c:v>
                </c:pt>
                <c:pt idx="272">
                  <c:v>143.0</c:v>
                </c:pt>
                <c:pt idx="273">
                  <c:v>143.5</c:v>
                </c:pt>
                <c:pt idx="274">
                  <c:v>144.0</c:v>
                </c:pt>
                <c:pt idx="275">
                  <c:v>144.5</c:v>
                </c:pt>
                <c:pt idx="276">
                  <c:v>145.0</c:v>
                </c:pt>
                <c:pt idx="277">
                  <c:v>145.5</c:v>
                </c:pt>
                <c:pt idx="278">
                  <c:v>146.0</c:v>
                </c:pt>
                <c:pt idx="279">
                  <c:v>146.5</c:v>
                </c:pt>
                <c:pt idx="280">
                  <c:v>147.0</c:v>
                </c:pt>
                <c:pt idx="281">
                  <c:v>147.5</c:v>
                </c:pt>
                <c:pt idx="282">
                  <c:v>148.0</c:v>
                </c:pt>
                <c:pt idx="283">
                  <c:v>148.5</c:v>
                </c:pt>
                <c:pt idx="284">
                  <c:v>149.0</c:v>
                </c:pt>
                <c:pt idx="285">
                  <c:v>149.5</c:v>
                </c:pt>
                <c:pt idx="286">
                  <c:v>150.0</c:v>
                </c:pt>
                <c:pt idx="287">
                  <c:v>150.5</c:v>
                </c:pt>
                <c:pt idx="288">
                  <c:v>151.0</c:v>
                </c:pt>
                <c:pt idx="289">
                  <c:v>151.5</c:v>
                </c:pt>
                <c:pt idx="290">
                  <c:v>152.0</c:v>
                </c:pt>
                <c:pt idx="291">
                  <c:v>152.5</c:v>
                </c:pt>
                <c:pt idx="292">
                  <c:v>153.0</c:v>
                </c:pt>
                <c:pt idx="293">
                  <c:v>153.5</c:v>
                </c:pt>
                <c:pt idx="294">
                  <c:v>154.0</c:v>
                </c:pt>
                <c:pt idx="295">
                  <c:v>154.5</c:v>
                </c:pt>
                <c:pt idx="296">
                  <c:v>155.0</c:v>
                </c:pt>
                <c:pt idx="297">
                  <c:v>155.5</c:v>
                </c:pt>
                <c:pt idx="298">
                  <c:v>156.0</c:v>
                </c:pt>
                <c:pt idx="299">
                  <c:v>156.5</c:v>
                </c:pt>
                <c:pt idx="300">
                  <c:v>157.0</c:v>
                </c:pt>
                <c:pt idx="301">
                  <c:v>157.5</c:v>
                </c:pt>
                <c:pt idx="302">
                  <c:v>158.0</c:v>
                </c:pt>
                <c:pt idx="303">
                  <c:v>158.5</c:v>
                </c:pt>
                <c:pt idx="304">
                  <c:v>159.0</c:v>
                </c:pt>
                <c:pt idx="305">
                  <c:v>159.5</c:v>
                </c:pt>
                <c:pt idx="306">
                  <c:v>160.0</c:v>
                </c:pt>
                <c:pt idx="307">
                  <c:v>160.5</c:v>
                </c:pt>
                <c:pt idx="308">
                  <c:v>161.0</c:v>
                </c:pt>
                <c:pt idx="309">
                  <c:v>161.5</c:v>
                </c:pt>
                <c:pt idx="310">
                  <c:v>162.0</c:v>
                </c:pt>
                <c:pt idx="311">
                  <c:v>162.5</c:v>
                </c:pt>
                <c:pt idx="312">
                  <c:v>163.0</c:v>
                </c:pt>
                <c:pt idx="313">
                  <c:v>163.5</c:v>
                </c:pt>
                <c:pt idx="314">
                  <c:v>164.0</c:v>
                </c:pt>
                <c:pt idx="315">
                  <c:v>164.5</c:v>
                </c:pt>
                <c:pt idx="316">
                  <c:v>165.0</c:v>
                </c:pt>
                <c:pt idx="317">
                  <c:v>165.5</c:v>
                </c:pt>
                <c:pt idx="318">
                  <c:v>166.0</c:v>
                </c:pt>
                <c:pt idx="319">
                  <c:v>166.5</c:v>
                </c:pt>
                <c:pt idx="320">
                  <c:v>167.0</c:v>
                </c:pt>
                <c:pt idx="321">
                  <c:v>167.5</c:v>
                </c:pt>
                <c:pt idx="322">
                  <c:v>168.0</c:v>
                </c:pt>
                <c:pt idx="323">
                  <c:v>168.5</c:v>
                </c:pt>
                <c:pt idx="324">
                  <c:v>169.0</c:v>
                </c:pt>
                <c:pt idx="325">
                  <c:v>169.5</c:v>
                </c:pt>
                <c:pt idx="326">
                  <c:v>170.0</c:v>
                </c:pt>
                <c:pt idx="327">
                  <c:v>170.5</c:v>
                </c:pt>
                <c:pt idx="328">
                  <c:v>171.0</c:v>
                </c:pt>
                <c:pt idx="329">
                  <c:v>171.5</c:v>
                </c:pt>
                <c:pt idx="330">
                  <c:v>172.0</c:v>
                </c:pt>
                <c:pt idx="331">
                  <c:v>172.5</c:v>
                </c:pt>
                <c:pt idx="332">
                  <c:v>173.0</c:v>
                </c:pt>
                <c:pt idx="333">
                  <c:v>173.5</c:v>
                </c:pt>
                <c:pt idx="334">
                  <c:v>174.0</c:v>
                </c:pt>
                <c:pt idx="335">
                  <c:v>174.5</c:v>
                </c:pt>
                <c:pt idx="336">
                  <c:v>175.0</c:v>
                </c:pt>
                <c:pt idx="337">
                  <c:v>175.5</c:v>
                </c:pt>
                <c:pt idx="338">
                  <c:v>176.0</c:v>
                </c:pt>
                <c:pt idx="339">
                  <c:v>176.5</c:v>
                </c:pt>
                <c:pt idx="340">
                  <c:v>177.0</c:v>
                </c:pt>
                <c:pt idx="341">
                  <c:v>177.5</c:v>
                </c:pt>
                <c:pt idx="342">
                  <c:v>178.0</c:v>
                </c:pt>
                <c:pt idx="343">
                  <c:v>178.5</c:v>
                </c:pt>
                <c:pt idx="344">
                  <c:v>179.0</c:v>
                </c:pt>
                <c:pt idx="345">
                  <c:v>179.5</c:v>
                </c:pt>
                <c:pt idx="346">
                  <c:v>180.0</c:v>
                </c:pt>
                <c:pt idx="347">
                  <c:v>180.5</c:v>
                </c:pt>
                <c:pt idx="348">
                  <c:v>181.0</c:v>
                </c:pt>
                <c:pt idx="349">
                  <c:v>181.5</c:v>
                </c:pt>
                <c:pt idx="350">
                  <c:v>182.0</c:v>
                </c:pt>
                <c:pt idx="351">
                  <c:v>182.5</c:v>
                </c:pt>
                <c:pt idx="352">
                  <c:v>183.0</c:v>
                </c:pt>
                <c:pt idx="353">
                  <c:v>183.5</c:v>
                </c:pt>
                <c:pt idx="354">
                  <c:v>184.0</c:v>
                </c:pt>
                <c:pt idx="355">
                  <c:v>184.5</c:v>
                </c:pt>
                <c:pt idx="356">
                  <c:v>185.0</c:v>
                </c:pt>
                <c:pt idx="357">
                  <c:v>185.5</c:v>
                </c:pt>
                <c:pt idx="358">
                  <c:v>186.0</c:v>
                </c:pt>
                <c:pt idx="359">
                  <c:v>186.5</c:v>
                </c:pt>
                <c:pt idx="360">
                  <c:v>187.0</c:v>
                </c:pt>
                <c:pt idx="361">
                  <c:v>187.5</c:v>
                </c:pt>
                <c:pt idx="362">
                  <c:v>188.0</c:v>
                </c:pt>
                <c:pt idx="363">
                  <c:v>188.5</c:v>
                </c:pt>
                <c:pt idx="364">
                  <c:v>189.0</c:v>
                </c:pt>
                <c:pt idx="365">
                  <c:v>189.5</c:v>
                </c:pt>
                <c:pt idx="366">
                  <c:v>190.0</c:v>
                </c:pt>
                <c:pt idx="367">
                  <c:v>190.5</c:v>
                </c:pt>
                <c:pt idx="368">
                  <c:v>191.0</c:v>
                </c:pt>
                <c:pt idx="369">
                  <c:v>191.5</c:v>
                </c:pt>
                <c:pt idx="370">
                  <c:v>192.0</c:v>
                </c:pt>
                <c:pt idx="371">
                  <c:v>192.5</c:v>
                </c:pt>
                <c:pt idx="372">
                  <c:v>193.0</c:v>
                </c:pt>
                <c:pt idx="373">
                  <c:v>193.5</c:v>
                </c:pt>
                <c:pt idx="374">
                  <c:v>194.0</c:v>
                </c:pt>
                <c:pt idx="375">
                  <c:v>194.5</c:v>
                </c:pt>
                <c:pt idx="376">
                  <c:v>195.0</c:v>
                </c:pt>
                <c:pt idx="377">
                  <c:v>195.5</c:v>
                </c:pt>
                <c:pt idx="378">
                  <c:v>196.0</c:v>
                </c:pt>
                <c:pt idx="379">
                  <c:v>196.5</c:v>
                </c:pt>
                <c:pt idx="380">
                  <c:v>197.0</c:v>
                </c:pt>
                <c:pt idx="381">
                  <c:v>197.5</c:v>
                </c:pt>
                <c:pt idx="382">
                  <c:v>198.0</c:v>
                </c:pt>
                <c:pt idx="383">
                  <c:v>198.5</c:v>
                </c:pt>
                <c:pt idx="384">
                  <c:v>199.0</c:v>
                </c:pt>
                <c:pt idx="385">
                  <c:v>199.5</c:v>
                </c:pt>
                <c:pt idx="386">
                  <c:v>200.0</c:v>
                </c:pt>
                <c:pt idx="387">
                  <c:v>200.5</c:v>
                </c:pt>
                <c:pt idx="388">
                  <c:v>201.0</c:v>
                </c:pt>
                <c:pt idx="389">
                  <c:v>201.5</c:v>
                </c:pt>
                <c:pt idx="390">
                  <c:v>202.0</c:v>
                </c:pt>
                <c:pt idx="391">
                  <c:v>202.5</c:v>
                </c:pt>
                <c:pt idx="392">
                  <c:v>203.0</c:v>
                </c:pt>
                <c:pt idx="393">
                  <c:v>203.5</c:v>
                </c:pt>
                <c:pt idx="394">
                  <c:v>204.0</c:v>
                </c:pt>
                <c:pt idx="395">
                  <c:v>204.5</c:v>
                </c:pt>
                <c:pt idx="396">
                  <c:v>205.0</c:v>
                </c:pt>
                <c:pt idx="397">
                  <c:v>205.5</c:v>
                </c:pt>
                <c:pt idx="398">
                  <c:v>206.0</c:v>
                </c:pt>
                <c:pt idx="399">
                  <c:v>206.5</c:v>
                </c:pt>
                <c:pt idx="400">
                  <c:v>207.0</c:v>
                </c:pt>
                <c:pt idx="401">
                  <c:v>207.5</c:v>
                </c:pt>
                <c:pt idx="402">
                  <c:v>208.0</c:v>
                </c:pt>
                <c:pt idx="403">
                  <c:v>208.5</c:v>
                </c:pt>
                <c:pt idx="404">
                  <c:v>209.0</c:v>
                </c:pt>
                <c:pt idx="405">
                  <c:v>209.5</c:v>
                </c:pt>
                <c:pt idx="406">
                  <c:v>210.0</c:v>
                </c:pt>
                <c:pt idx="407">
                  <c:v>210.5</c:v>
                </c:pt>
                <c:pt idx="408">
                  <c:v>211.0</c:v>
                </c:pt>
                <c:pt idx="409">
                  <c:v>211.5</c:v>
                </c:pt>
                <c:pt idx="410">
                  <c:v>212.0</c:v>
                </c:pt>
                <c:pt idx="411">
                  <c:v>212.5</c:v>
                </c:pt>
                <c:pt idx="412">
                  <c:v>213.0</c:v>
                </c:pt>
                <c:pt idx="413">
                  <c:v>213.5</c:v>
                </c:pt>
                <c:pt idx="414">
                  <c:v>214.0</c:v>
                </c:pt>
                <c:pt idx="415">
                  <c:v>214.5</c:v>
                </c:pt>
                <c:pt idx="416">
                  <c:v>215.0</c:v>
                </c:pt>
                <c:pt idx="417">
                  <c:v>215.5</c:v>
                </c:pt>
                <c:pt idx="418">
                  <c:v>216.0</c:v>
                </c:pt>
                <c:pt idx="419">
                  <c:v>216.5</c:v>
                </c:pt>
                <c:pt idx="420">
                  <c:v>217.0</c:v>
                </c:pt>
                <c:pt idx="421">
                  <c:v>217.5</c:v>
                </c:pt>
                <c:pt idx="422">
                  <c:v>218.0</c:v>
                </c:pt>
                <c:pt idx="423">
                  <c:v>218.5</c:v>
                </c:pt>
                <c:pt idx="424">
                  <c:v>219.0</c:v>
                </c:pt>
                <c:pt idx="425">
                  <c:v>219.5</c:v>
                </c:pt>
                <c:pt idx="426">
                  <c:v>220.0</c:v>
                </c:pt>
                <c:pt idx="427">
                  <c:v>220.5</c:v>
                </c:pt>
                <c:pt idx="428">
                  <c:v>221.0</c:v>
                </c:pt>
                <c:pt idx="429">
                  <c:v>221.5</c:v>
                </c:pt>
                <c:pt idx="430">
                  <c:v>222.0</c:v>
                </c:pt>
                <c:pt idx="431">
                  <c:v>222.5</c:v>
                </c:pt>
                <c:pt idx="432">
                  <c:v>223.0</c:v>
                </c:pt>
                <c:pt idx="433">
                  <c:v>223.5</c:v>
                </c:pt>
                <c:pt idx="434">
                  <c:v>224.0</c:v>
                </c:pt>
                <c:pt idx="435">
                  <c:v>224.5</c:v>
                </c:pt>
                <c:pt idx="436">
                  <c:v>225.0</c:v>
                </c:pt>
                <c:pt idx="437">
                  <c:v>225.5</c:v>
                </c:pt>
                <c:pt idx="438">
                  <c:v>226.0</c:v>
                </c:pt>
                <c:pt idx="439">
                  <c:v>226.5</c:v>
                </c:pt>
                <c:pt idx="440">
                  <c:v>227.0</c:v>
                </c:pt>
                <c:pt idx="441">
                  <c:v>227.5</c:v>
                </c:pt>
                <c:pt idx="442">
                  <c:v>228.0</c:v>
                </c:pt>
                <c:pt idx="443">
                  <c:v>228.5</c:v>
                </c:pt>
                <c:pt idx="444">
                  <c:v>229.0</c:v>
                </c:pt>
                <c:pt idx="445">
                  <c:v>229.5</c:v>
                </c:pt>
                <c:pt idx="446">
                  <c:v>230.0</c:v>
                </c:pt>
                <c:pt idx="447">
                  <c:v>230.5</c:v>
                </c:pt>
                <c:pt idx="448">
                  <c:v>231.0</c:v>
                </c:pt>
                <c:pt idx="449">
                  <c:v>231.5</c:v>
                </c:pt>
                <c:pt idx="450">
                  <c:v>232.0</c:v>
                </c:pt>
                <c:pt idx="451">
                  <c:v>232.5</c:v>
                </c:pt>
                <c:pt idx="452">
                  <c:v>233.0</c:v>
                </c:pt>
                <c:pt idx="453">
                  <c:v>233.5</c:v>
                </c:pt>
                <c:pt idx="454">
                  <c:v>234.0</c:v>
                </c:pt>
                <c:pt idx="455">
                  <c:v>234.5</c:v>
                </c:pt>
                <c:pt idx="456">
                  <c:v>235.0</c:v>
                </c:pt>
                <c:pt idx="457">
                  <c:v>235.5</c:v>
                </c:pt>
                <c:pt idx="458">
                  <c:v>236.0</c:v>
                </c:pt>
                <c:pt idx="459">
                  <c:v>236.5</c:v>
                </c:pt>
                <c:pt idx="460">
                  <c:v>237.0</c:v>
                </c:pt>
                <c:pt idx="461">
                  <c:v>237.5</c:v>
                </c:pt>
                <c:pt idx="462">
                  <c:v>238.0</c:v>
                </c:pt>
                <c:pt idx="463">
                  <c:v>238.5</c:v>
                </c:pt>
                <c:pt idx="464">
                  <c:v>239.0</c:v>
                </c:pt>
                <c:pt idx="465">
                  <c:v>239.49</c:v>
                </c:pt>
                <c:pt idx="466">
                  <c:v>239.988</c:v>
                </c:pt>
                <c:pt idx="467">
                  <c:v>240.494</c:v>
                </c:pt>
                <c:pt idx="468">
                  <c:v>241.008</c:v>
                </c:pt>
                <c:pt idx="469">
                  <c:v>241.53</c:v>
                </c:pt>
                <c:pt idx="470">
                  <c:v>242.06</c:v>
                </c:pt>
                <c:pt idx="471">
                  <c:v>242.598</c:v>
                </c:pt>
                <c:pt idx="472">
                  <c:v>243.144</c:v>
                </c:pt>
                <c:pt idx="473">
                  <c:v>243.698</c:v>
                </c:pt>
                <c:pt idx="474">
                  <c:v>244.26</c:v>
                </c:pt>
                <c:pt idx="475">
                  <c:v>244.83</c:v>
                </c:pt>
                <c:pt idx="476">
                  <c:v>245.408</c:v>
                </c:pt>
                <c:pt idx="477">
                  <c:v>245.994</c:v>
                </c:pt>
                <c:pt idx="478">
                  <c:v>246.588</c:v>
                </c:pt>
                <c:pt idx="479">
                  <c:v>247.19</c:v>
                </c:pt>
                <c:pt idx="480">
                  <c:v>247.8</c:v>
                </c:pt>
                <c:pt idx="481">
                  <c:v>248.418</c:v>
                </c:pt>
                <c:pt idx="482">
                  <c:v>249.044</c:v>
                </c:pt>
                <c:pt idx="483">
                  <c:v>249.678</c:v>
                </c:pt>
                <c:pt idx="484">
                  <c:v>250.32</c:v>
                </c:pt>
                <c:pt idx="485">
                  <c:v>250.97</c:v>
                </c:pt>
                <c:pt idx="486">
                  <c:v>251.628</c:v>
                </c:pt>
                <c:pt idx="487">
                  <c:v>252.294</c:v>
                </c:pt>
                <c:pt idx="488">
                  <c:v>252.968</c:v>
                </c:pt>
                <c:pt idx="489">
                  <c:v>253.65</c:v>
                </c:pt>
                <c:pt idx="490">
                  <c:v>254.34</c:v>
                </c:pt>
                <c:pt idx="491">
                  <c:v>255.038</c:v>
                </c:pt>
                <c:pt idx="492">
                  <c:v>255.744</c:v>
                </c:pt>
                <c:pt idx="493">
                  <c:v>256.458</c:v>
                </c:pt>
                <c:pt idx="494">
                  <c:v>257.18</c:v>
                </c:pt>
                <c:pt idx="495">
                  <c:v>257.91</c:v>
                </c:pt>
                <c:pt idx="496">
                  <c:v>258.648</c:v>
                </c:pt>
                <c:pt idx="497">
                  <c:v>259.394</c:v>
                </c:pt>
                <c:pt idx="498">
                  <c:v>260.148</c:v>
                </c:pt>
                <c:pt idx="499">
                  <c:v>260.91</c:v>
                </c:pt>
                <c:pt idx="500">
                  <c:v>261.68</c:v>
                </c:pt>
                <c:pt idx="501">
                  <c:v>262.458</c:v>
                </c:pt>
                <c:pt idx="502">
                  <c:v>263.244</c:v>
                </c:pt>
                <c:pt idx="503">
                  <c:v>264.038</c:v>
                </c:pt>
                <c:pt idx="504">
                  <c:v>264.84</c:v>
                </c:pt>
                <c:pt idx="505">
                  <c:v>265.65</c:v>
                </c:pt>
                <c:pt idx="506">
                  <c:v>266.468</c:v>
                </c:pt>
                <c:pt idx="507">
                  <c:v>267.294</c:v>
                </c:pt>
                <c:pt idx="508">
                  <c:v>268.128</c:v>
                </c:pt>
                <c:pt idx="509">
                  <c:v>268.97</c:v>
                </c:pt>
                <c:pt idx="510">
                  <c:v>269.82</c:v>
                </c:pt>
                <c:pt idx="511">
                  <c:v>270.6780000000001</c:v>
                </c:pt>
                <c:pt idx="512">
                  <c:v>271.544</c:v>
                </c:pt>
                <c:pt idx="513">
                  <c:v>272.4180000000001</c:v>
                </c:pt>
                <c:pt idx="514">
                  <c:v>273.3000000000001</c:v>
                </c:pt>
                <c:pt idx="515">
                  <c:v>274.1900000000001</c:v>
                </c:pt>
                <c:pt idx="516">
                  <c:v>275.0880000000001</c:v>
                </c:pt>
                <c:pt idx="517">
                  <c:v>275.9940000000001</c:v>
                </c:pt>
                <c:pt idx="518">
                  <c:v>276.9080000000001</c:v>
                </c:pt>
                <c:pt idx="519">
                  <c:v>277.8300000000001</c:v>
                </c:pt>
                <c:pt idx="520">
                  <c:v>278.7600000000001</c:v>
                </c:pt>
                <c:pt idx="521">
                  <c:v>279.6980000000001</c:v>
                </c:pt>
                <c:pt idx="522">
                  <c:v>280.6440000000001</c:v>
                </c:pt>
                <c:pt idx="523">
                  <c:v>281.5980000000001</c:v>
                </c:pt>
                <c:pt idx="524">
                  <c:v>282.5600000000001</c:v>
                </c:pt>
                <c:pt idx="525">
                  <c:v>283.5300000000001</c:v>
                </c:pt>
                <c:pt idx="526">
                  <c:v>284.5080000000002</c:v>
                </c:pt>
                <c:pt idx="527">
                  <c:v>285.4940000000001</c:v>
                </c:pt>
                <c:pt idx="528">
                  <c:v>286.4880000000002</c:v>
                </c:pt>
                <c:pt idx="529">
                  <c:v>287.4900000000002</c:v>
                </c:pt>
                <c:pt idx="530">
                  <c:v>288.5000000000002</c:v>
                </c:pt>
                <c:pt idx="531">
                  <c:v>289.5180000000001</c:v>
                </c:pt>
                <c:pt idx="532">
                  <c:v>290.5440000000001</c:v>
                </c:pt>
                <c:pt idx="533">
                  <c:v>291.5780000000001</c:v>
                </c:pt>
                <c:pt idx="534">
                  <c:v>292.6200000000001</c:v>
                </c:pt>
                <c:pt idx="535">
                  <c:v>293.6700000000001</c:v>
                </c:pt>
                <c:pt idx="536">
                  <c:v>294.7280000000001</c:v>
                </c:pt>
                <c:pt idx="537">
                  <c:v>295.7940000000001</c:v>
                </c:pt>
                <c:pt idx="538">
                  <c:v>296.8680000000001</c:v>
                </c:pt>
                <c:pt idx="539">
                  <c:v>297.9500000000001</c:v>
                </c:pt>
                <c:pt idx="540">
                  <c:v>299.0400000000001</c:v>
                </c:pt>
                <c:pt idx="541">
                  <c:v>300.1380000000001</c:v>
                </c:pt>
                <c:pt idx="542">
                  <c:v>301.2440000000001</c:v>
                </c:pt>
                <c:pt idx="543">
                  <c:v>302.3580000000001</c:v>
                </c:pt>
                <c:pt idx="544">
                  <c:v>303.4800000000001</c:v>
                </c:pt>
                <c:pt idx="545">
                  <c:v>304.6100000000001</c:v>
                </c:pt>
                <c:pt idx="546">
                  <c:v>305.748</c:v>
                </c:pt>
                <c:pt idx="547">
                  <c:v>306.8940000000001</c:v>
                </c:pt>
                <c:pt idx="548">
                  <c:v>308.0480000000001</c:v>
                </c:pt>
                <c:pt idx="549">
                  <c:v>309.21</c:v>
                </c:pt>
                <c:pt idx="550">
                  <c:v>310.3800000000001</c:v>
                </c:pt>
                <c:pt idx="551">
                  <c:v>311.558</c:v>
                </c:pt>
                <c:pt idx="552">
                  <c:v>312.744</c:v>
                </c:pt>
                <c:pt idx="553">
                  <c:v>313.9379999999996</c:v>
                </c:pt>
                <c:pt idx="554">
                  <c:v>315.14</c:v>
                </c:pt>
                <c:pt idx="555">
                  <c:v>316.35</c:v>
                </c:pt>
                <c:pt idx="556">
                  <c:v>317.568</c:v>
                </c:pt>
                <c:pt idx="557">
                  <c:v>318.794</c:v>
                </c:pt>
                <c:pt idx="558">
                  <c:v>320.028</c:v>
                </c:pt>
                <c:pt idx="559">
                  <c:v>321.27</c:v>
                </c:pt>
                <c:pt idx="560">
                  <c:v>322.52</c:v>
                </c:pt>
                <c:pt idx="561">
                  <c:v>323.778</c:v>
                </c:pt>
                <c:pt idx="562">
                  <c:v>325.044</c:v>
                </c:pt>
                <c:pt idx="563">
                  <c:v>326.318</c:v>
                </c:pt>
                <c:pt idx="564">
                  <c:v>327.6</c:v>
                </c:pt>
                <c:pt idx="565">
                  <c:v>328.89</c:v>
                </c:pt>
                <c:pt idx="566">
                  <c:v>330.188</c:v>
                </c:pt>
                <c:pt idx="567">
                  <c:v>331.494</c:v>
                </c:pt>
                <c:pt idx="568">
                  <c:v>332.808</c:v>
                </c:pt>
                <c:pt idx="569">
                  <c:v>334.1300000000001</c:v>
                </c:pt>
                <c:pt idx="570">
                  <c:v>335.46</c:v>
                </c:pt>
                <c:pt idx="571">
                  <c:v>336.7980000000001</c:v>
                </c:pt>
                <c:pt idx="572">
                  <c:v>338.144</c:v>
                </c:pt>
                <c:pt idx="573">
                  <c:v>339.4979999999996</c:v>
                </c:pt>
                <c:pt idx="574">
                  <c:v>340.8600000000001</c:v>
                </c:pt>
                <c:pt idx="575">
                  <c:v>342.2300000000001</c:v>
                </c:pt>
                <c:pt idx="576">
                  <c:v>343.6080000000001</c:v>
                </c:pt>
                <c:pt idx="577">
                  <c:v>344.9940000000001</c:v>
                </c:pt>
                <c:pt idx="578">
                  <c:v>346.3880000000001</c:v>
                </c:pt>
                <c:pt idx="579">
                  <c:v>347.7900000000001</c:v>
                </c:pt>
                <c:pt idx="580">
                  <c:v>349.2000000000001</c:v>
                </c:pt>
                <c:pt idx="581">
                  <c:v>350.6180000000001</c:v>
                </c:pt>
                <c:pt idx="582">
                  <c:v>352.0440000000001</c:v>
                </c:pt>
                <c:pt idx="583">
                  <c:v>353.4780000000001</c:v>
                </c:pt>
                <c:pt idx="584">
                  <c:v>354.9200000000001</c:v>
                </c:pt>
                <c:pt idx="585">
                  <c:v>356.3700000000001</c:v>
                </c:pt>
                <c:pt idx="586">
                  <c:v>357.8280000000001</c:v>
                </c:pt>
                <c:pt idx="587">
                  <c:v>359.2940000000002</c:v>
                </c:pt>
                <c:pt idx="588">
                  <c:v>360.7680000000001</c:v>
                </c:pt>
                <c:pt idx="589">
                  <c:v>362.2500000000002</c:v>
                </c:pt>
                <c:pt idx="590">
                  <c:v>363.7400000000002</c:v>
                </c:pt>
                <c:pt idx="591">
                  <c:v>365.2380000000002</c:v>
                </c:pt>
                <c:pt idx="592">
                  <c:v>366.7440000000001</c:v>
                </c:pt>
                <c:pt idx="593">
                  <c:v>368.2580000000002</c:v>
                </c:pt>
                <c:pt idx="594">
                  <c:v>369.7800000000001</c:v>
                </c:pt>
                <c:pt idx="595">
                  <c:v>371.3100000000001</c:v>
                </c:pt>
                <c:pt idx="596">
                  <c:v>372.8480000000001</c:v>
                </c:pt>
                <c:pt idx="597">
                  <c:v>374.3940000000001</c:v>
                </c:pt>
                <c:pt idx="598">
                  <c:v>375.9480000000001</c:v>
                </c:pt>
                <c:pt idx="599">
                  <c:v>377.5100000000001</c:v>
                </c:pt>
                <c:pt idx="600">
                  <c:v>379.0800000000001</c:v>
                </c:pt>
                <c:pt idx="601">
                  <c:v>380.6580000000001</c:v>
                </c:pt>
                <c:pt idx="602">
                  <c:v>382.2440000000001</c:v>
                </c:pt>
                <c:pt idx="603">
                  <c:v>383.8380000000001</c:v>
                </c:pt>
                <c:pt idx="604">
                  <c:v>385.4400000000001</c:v>
                </c:pt>
                <c:pt idx="605">
                  <c:v>387.0500000000001</c:v>
                </c:pt>
                <c:pt idx="606">
                  <c:v>388.6680000000001</c:v>
                </c:pt>
                <c:pt idx="607">
                  <c:v>390.294</c:v>
                </c:pt>
                <c:pt idx="608">
                  <c:v>391.9280000000001</c:v>
                </c:pt>
                <c:pt idx="609">
                  <c:v>393.5700000000001</c:v>
                </c:pt>
                <c:pt idx="610">
                  <c:v>395.22</c:v>
                </c:pt>
                <c:pt idx="611">
                  <c:v>396.878</c:v>
                </c:pt>
                <c:pt idx="612">
                  <c:v>398.544</c:v>
                </c:pt>
                <c:pt idx="613">
                  <c:v>400.218</c:v>
                </c:pt>
                <c:pt idx="614">
                  <c:v>401.9</c:v>
                </c:pt>
                <c:pt idx="615">
                  <c:v>403.59</c:v>
                </c:pt>
                <c:pt idx="616">
                  <c:v>405.288</c:v>
                </c:pt>
                <c:pt idx="617">
                  <c:v>406.994</c:v>
                </c:pt>
                <c:pt idx="618">
                  <c:v>408.708</c:v>
                </c:pt>
                <c:pt idx="619">
                  <c:v>410.4299999999996</c:v>
                </c:pt>
                <c:pt idx="620">
                  <c:v>412.16</c:v>
                </c:pt>
                <c:pt idx="621">
                  <c:v>413.898</c:v>
                </c:pt>
                <c:pt idx="622">
                  <c:v>415.644</c:v>
                </c:pt>
                <c:pt idx="623">
                  <c:v>417.398</c:v>
                </c:pt>
                <c:pt idx="624">
                  <c:v>419.16</c:v>
                </c:pt>
                <c:pt idx="625">
                  <c:v>420.9299999999996</c:v>
                </c:pt>
                <c:pt idx="626">
                  <c:v>422.708</c:v>
                </c:pt>
                <c:pt idx="627">
                  <c:v>424.494</c:v>
                </c:pt>
                <c:pt idx="628">
                  <c:v>426.288</c:v>
                </c:pt>
                <c:pt idx="629">
                  <c:v>428.09</c:v>
                </c:pt>
                <c:pt idx="630">
                  <c:v>429.9</c:v>
                </c:pt>
                <c:pt idx="631">
                  <c:v>431.718</c:v>
                </c:pt>
                <c:pt idx="632">
                  <c:v>433.544</c:v>
                </c:pt>
                <c:pt idx="633">
                  <c:v>435.378</c:v>
                </c:pt>
                <c:pt idx="634">
                  <c:v>437.22</c:v>
                </c:pt>
                <c:pt idx="635">
                  <c:v>439.0700000000001</c:v>
                </c:pt>
                <c:pt idx="636">
                  <c:v>440.9280000000001</c:v>
                </c:pt>
                <c:pt idx="637">
                  <c:v>442.794</c:v>
                </c:pt>
                <c:pt idx="638">
                  <c:v>444.6680000000001</c:v>
                </c:pt>
                <c:pt idx="639">
                  <c:v>446.5500000000001</c:v>
                </c:pt>
                <c:pt idx="640">
                  <c:v>448.4400000000001</c:v>
                </c:pt>
                <c:pt idx="641">
                  <c:v>450.3380000000001</c:v>
                </c:pt>
                <c:pt idx="642">
                  <c:v>452.2440000000001</c:v>
                </c:pt>
                <c:pt idx="643">
                  <c:v>454.1580000000001</c:v>
                </c:pt>
                <c:pt idx="644">
                  <c:v>456.0800000000001</c:v>
                </c:pt>
                <c:pt idx="645">
                  <c:v>458.0100000000001</c:v>
                </c:pt>
                <c:pt idx="646">
                  <c:v>459.9480000000001</c:v>
                </c:pt>
                <c:pt idx="647">
                  <c:v>461.8940000000001</c:v>
                </c:pt>
                <c:pt idx="648">
                  <c:v>463.8480000000001</c:v>
                </c:pt>
                <c:pt idx="649">
                  <c:v>465.8100000000001</c:v>
                </c:pt>
                <c:pt idx="650">
                  <c:v>467.7800000000001</c:v>
                </c:pt>
                <c:pt idx="651">
                  <c:v>469.7580000000002</c:v>
                </c:pt>
                <c:pt idx="652">
                  <c:v>471.7440000000001</c:v>
                </c:pt>
                <c:pt idx="653">
                  <c:v>473.7380000000002</c:v>
                </c:pt>
                <c:pt idx="654">
                  <c:v>475.7400000000002</c:v>
                </c:pt>
                <c:pt idx="655">
                  <c:v>477.7500000000002</c:v>
                </c:pt>
                <c:pt idx="656">
                  <c:v>479.7680000000001</c:v>
                </c:pt>
                <c:pt idx="657">
                  <c:v>481.7940000000002</c:v>
                </c:pt>
                <c:pt idx="658">
                  <c:v>483.8280000000001</c:v>
                </c:pt>
                <c:pt idx="659">
                  <c:v>485.8700000000001</c:v>
                </c:pt>
                <c:pt idx="660">
                  <c:v>487.9200000000001</c:v>
                </c:pt>
                <c:pt idx="661">
                  <c:v>489.9780000000001</c:v>
                </c:pt>
                <c:pt idx="662">
                  <c:v>492.0440000000001</c:v>
                </c:pt>
                <c:pt idx="663">
                  <c:v>494.1180000000001</c:v>
                </c:pt>
                <c:pt idx="664">
                  <c:v>496.2000000000001</c:v>
                </c:pt>
                <c:pt idx="665">
                  <c:v>498.2900000000001</c:v>
                </c:pt>
                <c:pt idx="666">
                  <c:v>500.3880000000001</c:v>
                </c:pt>
                <c:pt idx="667">
                  <c:v>502.4940000000001</c:v>
                </c:pt>
                <c:pt idx="668">
                  <c:v>504.6080000000001</c:v>
                </c:pt>
                <c:pt idx="669">
                  <c:v>506.7300000000001</c:v>
                </c:pt>
                <c:pt idx="670">
                  <c:v>508.8600000000001</c:v>
                </c:pt>
                <c:pt idx="671">
                  <c:v>510.9979999999996</c:v>
                </c:pt>
                <c:pt idx="672">
                  <c:v>513.144</c:v>
                </c:pt>
                <c:pt idx="673">
                  <c:v>515.298</c:v>
                </c:pt>
                <c:pt idx="674">
                  <c:v>517.4599999999996</c:v>
                </c:pt>
                <c:pt idx="675">
                  <c:v>519.63</c:v>
                </c:pt>
                <c:pt idx="676">
                  <c:v>521.808</c:v>
                </c:pt>
                <c:pt idx="677">
                  <c:v>523.994</c:v>
                </c:pt>
                <c:pt idx="678">
                  <c:v>526.188</c:v>
                </c:pt>
                <c:pt idx="679">
                  <c:v>528.39</c:v>
                </c:pt>
                <c:pt idx="680">
                  <c:v>530.6</c:v>
                </c:pt>
                <c:pt idx="681">
                  <c:v>532.818</c:v>
                </c:pt>
                <c:pt idx="682">
                  <c:v>535.044</c:v>
                </c:pt>
                <c:pt idx="683">
                  <c:v>537.278</c:v>
                </c:pt>
                <c:pt idx="684">
                  <c:v>539.52</c:v>
                </c:pt>
                <c:pt idx="685">
                  <c:v>541.77</c:v>
                </c:pt>
                <c:pt idx="686">
                  <c:v>544.028</c:v>
                </c:pt>
                <c:pt idx="687">
                  <c:v>546.294</c:v>
                </c:pt>
                <c:pt idx="688">
                  <c:v>548.568</c:v>
                </c:pt>
                <c:pt idx="689">
                  <c:v>550.8499999999996</c:v>
                </c:pt>
                <c:pt idx="690">
                  <c:v>553.14</c:v>
                </c:pt>
                <c:pt idx="691">
                  <c:v>555.438</c:v>
                </c:pt>
                <c:pt idx="692">
                  <c:v>557.744</c:v>
                </c:pt>
                <c:pt idx="693">
                  <c:v>560.058</c:v>
                </c:pt>
                <c:pt idx="694">
                  <c:v>562.38</c:v>
                </c:pt>
                <c:pt idx="695">
                  <c:v>564.71</c:v>
                </c:pt>
                <c:pt idx="696">
                  <c:v>567.048</c:v>
                </c:pt>
                <c:pt idx="697">
                  <c:v>569.394</c:v>
                </c:pt>
                <c:pt idx="698">
                  <c:v>571.734</c:v>
                </c:pt>
                <c:pt idx="699">
                  <c:v>574.0680000000001</c:v>
                </c:pt>
                <c:pt idx="700">
                  <c:v>576.3960000000001</c:v>
                </c:pt>
                <c:pt idx="701">
                  <c:v>578.718</c:v>
                </c:pt>
                <c:pt idx="702">
                  <c:v>581.0340000000001</c:v>
                </c:pt>
                <c:pt idx="703">
                  <c:v>583.3440000000002</c:v>
                </c:pt>
                <c:pt idx="704">
                  <c:v>585.6480000000002</c:v>
                </c:pt>
                <c:pt idx="705">
                  <c:v>587.9460000000004</c:v>
                </c:pt>
                <c:pt idx="706">
                  <c:v>590.2380000000003</c:v>
                </c:pt>
                <c:pt idx="707">
                  <c:v>592.5240000000004</c:v>
                </c:pt>
                <c:pt idx="708">
                  <c:v>594.8040000000004</c:v>
                </c:pt>
                <c:pt idx="709">
                  <c:v>597.0780000000006</c:v>
                </c:pt>
                <c:pt idx="710">
                  <c:v>599.3460000000003</c:v>
                </c:pt>
                <c:pt idx="711">
                  <c:v>601.608000000001</c:v>
                </c:pt>
                <c:pt idx="712">
                  <c:v>603.8640000000011</c:v>
                </c:pt>
                <c:pt idx="713">
                  <c:v>606.1140000000011</c:v>
                </c:pt>
                <c:pt idx="714">
                  <c:v>608.3580000000013</c:v>
                </c:pt>
                <c:pt idx="715">
                  <c:v>610.5960000000014</c:v>
                </c:pt>
                <c:pt idx="716">
                  <c:v>612.8280000000017</c:v>
                </c:pt>
                <c:pt idx="717">
                  <c:v>615.054000000002</c:v>
                </c:pt>
                <c:pt idx="718">
                  <c:v>617.274000000002</c:v>
                </c:pt>
                <c:pt idx="719">
                  <c:v>619.4880000000025</c:v>
                </c:pt>
                <c:pt idx="720">
                  <c:v>621.6960000000025</c:v>
                </c:pt>
                <c:pt idx="721">
                  <c:v>623.8980000000027</c:v>
                </c:pt>
                <c:pt idx="722">
                  <c:v>626.094000000003</c:v>
                </c:pt>
                <c:pt idx="723">
                  <c:v>628.2840000000032</c:v>
                </c:pt>
                <c:pt idx="724">
                  <c:v>630.4680000000034</c:v>
                </c:pt>
                <c:pt idx="725">
                  <c:v>632.6460000000034</c:v>
                </c:pt>
                <c:pt idx="726">
                  <c:v>634.8180000000041</c:v>
                </c:pt>
                <c:pt idx="727">
                  <c:v>636.9840000000043</c:v>
                </c:pt>
                <c:pt idx="728">
                  <c:v>639.1440000000047</c:v>
                </c:pt>
                <c:pt idx="729">
                  <c:v>641.298000000005</c:v>
                </c:pt>
                <c:pt idx="730">
                  <c:v>643.4460000000054</c:v>
                </c:pt>
                <c:pt idx="731">
                  <c:v>645.5880000000056</c:v>
                </c:pt>
                <c:pt idx="732">
                  <c:v>647.724000000006</c:v>
                </c:pt>
                <c:pt idx="733">
                  <c:v>649.8540000000063</c:v>
                </c:pt>
                <c:pt idx="734">
                  <c:v>651.9780000000066</c:v>
                </c:pt>
                <c:pt idx="735">
                  <c:v>654.096000000007</c:v>
                </c:pt>
                <c:pt idx="736">
                  <c:v>656.2080000000075</c:v>
                </c:pt>
                <c:pt idx="737">
                  <c:v>658.3140000000078</c:v>
                </c:pt>
                <c:pt idx="738">
                  <c:v>660.4140000000082</c:v>
                </c:pt>
                <c:pt idx="739">
                  <c:v>662.5080000000086</c:v>
                </c:pt>
                <c:pt idx="740">
                  <c:v>664.596000000009</c:v>
                </c:pt>
                <c:pt idx="741">
                  <c:v>666.6780000000095</c:v>
                </c:pt>
                <c:pt idx="742">
                  <c:v>668.75400000001</c:v>
                </c:pt>
                <c:pt idx="743">
                  <c:v>670.8240000000104</c:v>
                </c:pt>
                <c:pt idx="744">
                  <c:v>672.8880000000108</c:v>
                </c:pt>
                <c:pt idx="745">
                  <c:v>674.9460000000113</c:v>
                </c:pt>
                <c:pt idx="746">
                  <c:v>676.9980000000117</c:v>
                </c:pt>
                <c:pt idx="747">
                  <c:v>679.0440000000122</c:v>
                </c:pt>
                <c:pt idx="748">
                  <c:v>681.0840000000127</c:v>
                </c:pt>
                <c:pt idx="749">
                  <c:v>683.1180000000133</c:v>
                </c:pt>
                <c:pt idx="750">
                  <c:v>685.1460000000134</c:v>
                </c:pt>
                <c:pt idx="751">
                  <c:v>687.1680000000143</c:v>
                </c:pt>
                <c:pt idx="752">
                  <c:v>689.1840000000148</c:v>
                </c:pt>
                <c:pt idx="753">
                  <c:v>691.1940000000155</c:v>
                </c:pt>
                <c:pt idx="754">
                  <c:v>693.198000000016</c:v>
                </c:pt>
                <c:pt idx="755">
                  <c:v>695.1960000000166</c:v>
                </c:pt>
                <c:pt idx="756">
                  <c:v>697.188000000017</c:v>
                </c:pt>
                <c:pt idx="757">
                  <c:v>699.174000000018</c:v>
                </c:pt>
                <c:pt idx="758">
                  <c:v>701.1540000000183</c:v>
                </c:pt>
                <c:pt idx="759">
                  <c:v>703.128000000019</c:v>
                </c:pt>
                <c:pt idx="760">
                  <c:v>705.0960000000196</c:v>
                </c:pt>
                <c:pt idx="761">
                  <c:v>707.0580000000202</c:v>
                </c:pt>
                <c:pt idx="762">
                  <c:v>709.0140000000208</c:v>
                </c:pt>
                <c:pt idx="763">
                  <c:v>710.9640000000214</c:v>
                </c:pt>
                <c:pt idx="764">
                  <c:v>712.908000000022</c:v>
                </c:pt>
                <c:pt idx="765">
                  <c:v>714.8460000000224</c:v>
                </c:pt>
                <c:pt idx="766">
                  <c:v>716.7780000000235</c:v>
                </c:pt>
                <c:pt idx="767">
                  <c:v>718.7040000000241</c:v>
                </c:pt>
                <c:pt idx="768">
                  <c:v>720.624000000025</c:v>
                </c:pt>
                <c:pt idx="769">
                  <c:v>722.5380000000256</c:v>
                </c:pt>
                <c:pt idx="770">
                  <c:v>724.4460000000263</c:v>
                </c:pt>
                <c:pt idx="771">
                  <c:v>726.348000000027</c:v>
                </c:pt>
                <c:pt idx="772">
                  <c:v>728.2440000000277</c:v>
                </c:pt>
                <c:pt idx="773">
                  <c:v>730.1340000000284</c:v>
                </c:pt>
                <c:pt idx="774">
                  <c:v>732.0180000000293</c:v>
                </c:pt>
                <c:pt idx="775">
                  <c:v>733.8960000000301</c:v>
                </c:pt>
                <c:pt idx="776">
                  <c:v>735.7680000000308</c:v>
                </c:pt>
                <c:pt idx="777">
                  <c:v>737.6340000000316</c:v>
                </c:pt>
                <c:pt idx="778">
                  <c:v>739.4940000000325</c:v>
                </c:pt>
                <c:pt idx="779">
                  <c:v>741.3480000000333</c:v>
                </c:pt>
                <c:pt idx="780">
                  <c:v>743.1960000000341</c:v>
                </c:pt>
                <c:pt idx="781">
                  <c:v>745.038000000035</c:v>
                </c:pt>
                <c:pt idx="782">
                  <c:v>746.8740000000357</c:v>
                </c:pt>
                <c:pt idx="783">
                  <c:v>748.7040000000365</c:v>
                </c:pt>
                <c:pt idx="784">
                  <c:v>750.5280000000375</c:v>
                </c:pt>
                <c:pt idx="785">
                  <c:v>752.3460000000379</c:v>
                </c:pt>
                <c:pt idx="786">
                  <c:v>754.1580000000392</c:v>
                </c:pt>
                <c:pt idx="787">
                  <c:v>755.9640000000401</c:v>
                </c:pt>
                <c:pt idx="788">
                  <c:v>757.764000000041</c:v>
                </c:pt>
                <c:pt idx="789">
                  <c:v>759.5580000000418</c:v>
                </c:pt>
                <c:pt idx="790">
                  <c:v>761.3460000000424</c:v>
                </c:pt>
                <c:pt idx="791">
                  <c:v>763.1280000000437</c:v>
                </c:pt>
                <c:pt idx="792">
                  <c:v>764.9040000000447</c:v>
                </c:pt>
                <c:pt idx="793">
                  <c:v>766.6740000000456</c:v>
                </c:pt>
                <c:pt idx="794">
                  <c:v>768.4380000000466</c:v>
                </c:pt>
                <c:pt idx="795">
                  <c:v>770.1960000000475</c:v>
                </c:pt>
                <c:pt idx="796">
                  <c:v>771.9480000000484</c:v>
                </c:pt>
                <c:pt idx="797">
                  <c:v>773.6940000000495</c:v>
                </c:pt>
                <c:pt idx="798">
                  <c:v>775.4340000000506</c:v>
                </c:pt>
                <c:pt idx="799">
                  <c:v>777.1680000000516</c:v>
                </c:pt>
                <c:pt idx="800">
                  <c:v>778.8960000000526</c:v>
                </c:pt>
                <c:pt idx="801">
                  <c:v>780.6180000000536</c:v>
                </c:pt>
                <c:pt idx="802">
                  <c:v>782.3340000000544</c:v>
                </c:pt>
                <c:pt idx="803">
                  <c:v>784.0440000000557</c:v>
                </c:pt>
                <c:pt idx="804">
                  <c:v>785.7480000000567</c:v>
                </c:pt>
                <c:pt idx="805">
                  <c:v>787.4460000000579</c:v>
                </c:pt>
                <c:pt idx="806">
                  <c:v>789.138000000059</c:v>
                </c:pt>
                <c:pt idx="807">
                  <c:v>790.82400000006</c:v>
                </c:pt>
                <c:pt idx="808">
                  <c:v>792.504000000061</c:v>
                </c:pt>
                <c:pt idx="809">
                  <c:v>794.178000000062</c:v>
                </c:pt>
                <c:pt idx="810">
                  <c:v>795.8460000000629</c:v>
                </c:pt>
                <c:pt idx="811">
                  <c:v>797.5080000000644</c:v>
                </c:pt>
                <c:pt idx="812">
                  <c:v>799.1640000000656</c:v>
                </c:pt>
                <c:pt idx="813">
                  <c:v>800.8140000000667</c:v>
                </c:pt>
                <c:pt idx="814">
                  <c:v>802.4580000000678</c:v>
                </c:pt>
                <c:pt idx="815">
                  <c:v>804.096000000069</c:v>
                </c:pt>
                <c:pt idx="816">
                  <c:v>805.7280000000705</c:v>
                </c:pt>
                <c:pt idx="817">
                  <c:v>807.3540000000714</c:v>
                </c:pt>
                <c:pt idx="818">
                  <c:v>808.9740000000726</c:v>
                </c:pt>
                <c:pt idx="819">
                  <c:v>810.5880000000738</c:v>
                </c:pt>
                <c:pt idx="820">
                  <c:v>812.196000000075</c:v>
                </c:pt>
                <c:pt idx="821">
                  <c:v>813.7980000000767</c:v>
                </c:pt>
                <c:pt idx="822">
                  <c:v>815.3940000000775</c:v>
                </c:pt>
                <c:pt idx="823">
                  <c:v>816.9840000000788</c:v>
                </c:pt>
                <c:pt idx="824">
                  <c:v>818.5680000000801</c:v>
                </c:pt>
                <c:pt idx="825">
                  <c:v>820.1460000000813</c:v>
                </c:pt>
                <c:pt idx="826">
                  <c:v>821.718000000083</c:v>
                </c:pt>
                <c:pt idx="827">
                  <c:v>823.2840000000838</c:v>
                </c:pt>
                <c:pt idx="828">
                  <c:v>824.8440000000852</c:v>
                </c:pt>
                <c:pt idx="829">
                  <c:v>826.3980000000865</c:v>
                </c:pt>
                <c:pt idx="830">
                  <c:v>827.946000000088</c:v>
                </c:pt>
                <c:pt idx="831">
                  <c:v>829.4880000000891</c:v>
                </c:pt>
                <c:pt idx="832">
                  <c:v>831.0240000000904</c:v>
                </c:pt>
                <c:pt idx="833">
                  <c:v>832.5540000000918</c:v>
                </c:pt>
                <c:pt idx="834">
                  <c:v>834.0780000000931</c:v>
                </c:pt>
                <c:pt idx="835">
                  <c:v>835.5960000000946</c:v>
                </c:pt>
                <c:pt idx="836">
                  <c:v>837.108000000096</c:v>
                </c:pt>
                <c:pt idx="837">
                  <c:v>838.6140000000975</c:v>
                </c:pt>
                <c:pt idx="838">
                  <c:v>840.1140000000987</c:v>
                </c:pt>
                <c:pt idx="839">
                  <c:v>841.6080000001</c:v>
                </c:pt>
                <c:pt idx="840">
                  <c:v>843.0960000001015</c:v>
                </c:pt>
                <c:pt idx="841">
                  <c:v>844.578000000103</c:v>
                </c:pt>
                <c:pt idx="842">
                  <c:v>846.0540000001044</c:v>
                </c:pt>
                <c:pt idx="843">
                  <c:v>847.5240000001058</c:v>
                </c:pt>
                <c:pt idx="844">
                  <c:v>848.9880000001077</c:v>
                </c:pt>
                <c:pt idx="845">
                  <c:v>850.4460000001084</c:v>
                </c:pt>
                <c:pt idx="846">
                  <c:v>851.8980000001101</c:v>
                </c:pt>
                <c:pt idx="847">
                  <c:v>853.3440000001117</c:v>
                </c:pt>
                <c:pt idx="848">
                  <c:v>854.7840000001135</c:v>
                </c:pt>
                <c:pt idx="849">
                  <c:v>856.2180000001147</c:v>
                </c:pt>
                <c:pt idx="850">
                  <c:v>857.6460000001162</c:v>
                </c:pt>
                <c:pt idx="851">
                  <c:v>859.0680000001177</c:v>
                </c:pt>
                <c:pt idx="852">
                  <c:v>860.4840000001192</c:v>
                </c:pt>
                <c:pt idx="853">
                  <c:v>861.8940000001208</c:v>
                </c:pt>
                <c:pt idx="854">
                  <c:v>863.298000000123</c:v>
                </c:pt>
                <c:pt idx="855">
                  <c:v>864.696000000124</c:v>
                </c:pt>
                <c:pt idx="856">
                  <c:v>866.0880000001255</c:v>
                </c:pt>
                <c:pt idx="857">
                  <c:v>867.474000000127</c:v>
                </c:pt>
                <c:pt idx="858">
                  <c:v>868.8540000001284</c:v>
                </c:pt>
                <c:pt idx="859">
                  <c:v>870.2280000001305</c:v>
                </c:pt>
                <c:pt idx="860">
                  <c:v>871.596000000132</c:v>
                </c:pt>
                <c:pt idx="861">
                  <c:v>872.9580000001337</c:v>
                </c:pt>
                <c:pt idx="862">
                  <c:v>874.3140000001352</c:v>
                </c:pt>
                <c:pt idx="863">
                  <c:v>875.6640000001368</c:v>
                </c:pt>
                <c:pt idx="864">
                  <c:v>877.0080000001385</c:v>
                </c:pt>
                <c:pt idx="865">
                  <c:v>878.3460000001402</c:v>
                </c:pt>
                <c:pt idx="866">
                  <c:v>879.678000000142</c:v>
                </c:pt>
                <c:pt idx="867">
                  <c:v>881.0040000001436</c:v>
                </c:pt>
                <c:pt idx="868">
                  <c:v>882.3240000001453</c:v>
                </c:pt>
                <c:pt idx="869">
                  <c:v>883.638000000147</c:v>
                </c:pt>
                <c:pt idx="870">
                  <c:v>884.9460000001484</c:v>
                </c:pt>
                <c:pt idx="871">
                  <c:v>886.2480000001505</c:v>
                </c:pt>
                <c:pt idx="872">
                  <c:v>887.5440000001525</c:v>
                </c:pt>
                <c:pt idx="873">
                  <c:v>888.834000000154</c:v>
                </c:pt>
                <c:pt idx="874">
                  <c:v>890.118000000156</c:v>
                </c:pt>
              </c:numCache>
            </c:numRef>
          </c:val>
          <c:smooth val="0"/>
        </c:ser>
        <c:ser>
          <c:idx val="1"/>
          <c:order val="1"/>
          <c:spPr>
            <a:ln w="17850">
              <a:solidFill>
                <a:srgbClr val="DD2D32"/>
              </a:solidFill>
              <a:prstDash val="solid"/>
            </a:ln>
          </c:spPr>
          <c:marker>
            <c:symbol val="none"/>
          </c:marker>
          <c:val>
            <c:numRef>
              <c:f>Sheet1!$C$5:$C$879</c:f>
              <c:numCache>
                <c:formatCode>General</c:formatCode>
                <c:ptCount val="875"/>
                <c:pt idx="0">
                  <c:v>7.0</c:v>
                </c:pt>
                <c:pt idx="1">
                  <c:v>10.5</c:v>
                </c:pt>
                <c:pt idx="2">
                  <c:v>14.0</c:v>
                </c:pt>
                <c:pt idx="3">
                  <c:v>17.5</c:v>
                </c:pt>
                <c:pt idx="4">
                  <c:v>21.0</c:v>
                </c:pt>
                <c:pt idx="5">
                  <c:v>24.5</c:v>
                </c:pt>
                <c:pt idx="6">
                  <c:v>28.0</c:v>
                </c:pt>
                <c:pt idx="7">
                  <c:v>31.5</c:v>
                </c:pt>
                <c:pt idx="8">
                  <c:v>35.0</c:v>
                </c:pt>
                <c:pt idx="9">
                  <c:v>38.5</c:v>
                </c:pt>
                <c:pt idx="10">
                  <c:v>42.0</c:v>
                </c:pt>
                <c:pt idx="11">
                  <c:v>45.5</c:v>
                </c:pt>
                <c:pt idx="12">
                  <c:v>49.0</c:v>
                </c:pt>
                <c:pt idx="13">
                  <c:v>52.5</c:v>
                </c:pt>
                <c:pt idx="14">
                  <c:v>56.0</c:v>
                </c:pt>
                <c:pt idx="15">
                  <c:v>59.5</c:v>
                </c:pt>
                <c:pt idx="16">
                  <c:v>63.0</c:v>
                </c:pt>
                <c:pt idx="17">
                  <c:v>66.5</c:v>
                </c:pt>
                <c:pt idx="18">
                  <c:v>70.0</c:v>
                </c:pt>
                <c:pt idx="19">
                  <c:v>73.5</c:v>
                </c:pt>
                <c:pt idx="20">
                  <c:v>77.0</c:v>
                </c:pt>
                <c:pt idx="21">
                  <c:v>80.5</c:v>
                </c:pt>
                <c:pt idx="22">
                  <c:v>84.0</c:v>
                </c:pt>
                <c:pt idx="23">
                  <c:v>87.5</c:v>
                </c:pt>
                <c:pt idx="24">
                  <c:v>91.0</c:v>
                </c:pt>
                <c:pt idx="25">
                  <c:v>94.5</c:v>
                </c:pt>
                <c:pt idx="26">
                  <c:v>98.0</c:v>
                </c:pt>
                <c:pt idx="27">
                  <c:v>101.5</c:v>
                </c:pt>
                <c:pt idx="28">
                  <c:v>105.0</c:v>
                </c:pt>
                <c:pt idx="29">
                  <c:v>108.5</c:v>
                </c:pt>
                <c:pt idx="30">
                  <c:v>112.0</c:v>
                </c:pt>
                <c:pt idx="31">
                  <c:v>115.5</c:v>
                </c:pt>
                <c:pt idx="32">
                  <c:v>119.0</c:v>
                </c:pt>
                <c:pt idx="33">
                  <c:v>122.5</c:v>
                </c:pt>
                <c:pt idx="34">
                  <c:v>126.0</c:v>
                </c:pt>
                <c:pt idx="35">
                  <c:v>129.5</c:v>
                </c:pt>
                <c:pt idx="36">
                  <c:v>133.0</c:v>
                </c:pt>
                <c:pt idx="37">
                  <c:v>136.5</c:v>
                </c:pt>
                <c:pt idx="38">
                  <c:v>140.0</c:v>
                </c:pt>
                <c:pt idx="39">
                  <c:v>143.5</c:v>
                </c:pt>
                <c:pt idx="40">
                  <c:v>147.0</c:v>
                </c:pt>
                <c:pt idx="41">
                  <c:v>150.5</c:v>
                </c:pt>
                <c:pt idx="42">
                  <c:v>154.0</c:v>
                </c:pt>
                <c:pt idx="43">
                  <c:v>157.5</c:v>
                </c:pt>
                <c:pt idx="44">
                  <c:v>161.0</c:v>
                </c:pt>
                <c:pt idx="45">
                  <c:v>164.5</c:v>
                </c:pt>
                <c:pt idx="46">
                  <c:v>168.0</c:v>
                </c:pt>
                <c:pt idx="47">
                  <c:v>171.5</c:v>
                </c:pt>
                <c:pt idx="48">
                  <c:v>175.0</c:v>
                </c:pt>
                <c:pt idx="49">
                  <c:v>178.5</c:v>
                </c:pt>
                <c:pt idx="50">
                  <c:v>182.0</c:v>
                </c:pt>
                <c:pt idx="51">
                  <c:v>185.5</c:v>
                </c:pt>
                <c:pt idx="52">
                  <c:v>189.0</c:v>
                </c:pt>
                <c:pt idx="53">
                  <c:v>192.5</c:v>
                </c:pt>
                <c:pt idx="54">
                  <c:v>196.0</c:v>
                </c:pt>
                <c:pt idx="55">
                  <c:v>199.5</c:v>
                </c:pt>
                <c:pt idx="56">
                  <c:v>203.0</c:v>
                </c:pt>
                <c:pt idx="57">
                  <c:v>206.5</c:v>
                </c:pt>
                <c:pt idx="58">
                  <c:v>210.0</c:v>
                </c:pt>
                <c:pt idx="59">
                  <c:v>213.5</c:v>
                </c:pt>
                <c:pt idx="60">
                  <c:v>217.0</c:v>
                </c:pt>
                <c:pt idx="61">
                  <c:v>220.5</c:v>
                </c:pt>
                <c:pt idx="62">
                  <c:v>224.0</c:v>
                </c:pt>
                <c:pt idx="63">
                  <c:v>227.5</c:v>
                </c:pt>
                <c:pt idx="64">
                  <c:v>231.0</c:v>
                </c:pt>
                <c:pt idx="65">
                  <c:v>234.5</c:v>
                </c:pt>
                <c:pt idx="66">
                  <c:v>238.0</c:v>
                </c:pt>
                <c:pt idx="67">
                  <c:v>241.5</c:v>
                </c:pt>
                <c:pt idx="68">
                  <c:v>245.0</c:v>
                </c:pt>
                <c:pt idx="69">
                  <c:v>248.5</c:v>
                </c:pt>
                <c:pt idx="70">
                  <c:v>252.0</c:v>
                </c:pt>
                <c:pt idx="71">
                  <c:v>255.5</c:v>
                </c:pt>
                <c:pt idx="72">
                  <c:v>259.0</c:v>
                </c:pt>
                <c:pt idx="73">
                  <c:v>262.5</c:v>
                </c:pt>
                <c:pt idx="74">
                  <c:v>266.0</c:v>
                </c:pt>
                <c:pt idx="75">
                  <c:v>269.5</c:v>
                </c:pt>
                <c:pt idx="76">
                  <c:v>273.0</c:v>
                </c:pt>
                <c:pt idx="77">
                  <c:v>276.5</c:v>
                </c:pt>
                <c:pt idx="78">
                  <c:v>280.0</c:v>
                </c:pt>
                <c:pt idx="79">
                  <c:v>283.5</c:v>
                </c:pt>
                <c:pt idx="80">
                  <c:v>287.0</c:v>
                </c:pt>
                <c:pt idx="81">
                  <c:v>290.5</c:v>
                </c:pt>
                <c:pt idx="82">
                  <c:v>294.0</c:v>
                </c:pt>
                <c:pt idx="83">
                  <c:v>297.5</c:v>
                </c:pt>
                <c:pt idx="84">
                  <c:v>301.0</c:v>
                </c:pt>
                <c:pt idx="85">
                  <c:v>304.5</c:v>
                </c:pt>
                <c:pt idx="86">
                  <c:v>308.0</c:v>
                </c:pt>
                <c:pt idx="87">
                  <c:v>311.5</c:v>
                </c:pt>
                <c:pt idx="88">
                  <c:v>315.0</c:v>
                </c:pt>
                <c:pt idx="89">
                  <c:v>318.5</c:v>
                </c:pt>
                <c:pt idx="90">
                  <c:v>322.0</c:v>
                </c:pt>
                <c:pt idx="91">
                  <c:v>325.5</c:v>
                </c:pt>
                <c:pt idx="92">
                  <c:v>329.0</c:v>
                </c:pt>
                <c:pt idx="93">
                  <c:v>332.5</c:v>
                </c:pt>
                <c:pt idx="94">
                  <c:v>336.0</c:v>
                </c:pt>
                <c:pt idx="95">
                  <c:v>339.5</c:v>
                </c:pt>
                <c:pt idx="96">
                  <c:v>343.0</c:v>
                </c:pt>
                <c:pt idx="97">
                  <c:v>346.5</c:v>
                </c:pt>
                <c:pt idx="98">
                  <c:v>350.0</c:v>
                </c:pt>
                <c:pt idx="99">
                  <c:v>353.5</c:v>
                </c:pt>
                <c:pt idx="100">
                  <c:v>357.0</c:v>
                </c:pt>
                <c:pt idx="101">
                  <c:v>360.5</c:v>
                </c:pt>
                <c:pt idx="102">
                  <c:v>364.0</c:v>
                </c:pt>
                <c:pt idx="103">
                  <c:v>367.5</c:v>
                </c:pt>
                <c:pt idx="104">
                  <c:v>371.0</c:v>
                </c:pt>
                <c:pt idx="105">
                  <c:v>374.5</c:v>
                </c:pt>
                <c:pt idx="106">
                  <c:v>378.0</c:v>
                </c:pt>
                <c:pt idx="107">
                  <c:v>381.5</c:v>
                </c:pt>
                <c:pt idx="108">
                  <c:v>385.0</c:v>
                </c:pt>
                <c:pt idx="109">
                  <c:v>388.5</c:v>
                </c:pt>
                <c:pt idx="110">
                  <c:v>392.0</c:v>
                </c:pt>
                <c:pt idx="111">
                  <c:v>395.5</c:v>
                </c:pt>
                <c:pt idx="112">
                  <c:v>399.0</c:v>
                </c:pt>
                <c:pt idx="113">
                  <c:v>402.5</c:v>
                </c:pt>
                <c:pt idx="114">
                  <c:v>406.0</c:v>
                </c:pt>
                <c:pt idx="115">
                  <c:v>409.5</c:v>
                </c:pt>
                <c:pt idx="116">
                  <c:v>413.0</c:v>
                </c:pt>
                <c:pt idx="117">
                  <c:v>416.5</c:v>
                </c:pt>
                <c:pt idx="118">
                  <c:v>420.0</c:v>
                </c:pt>
                <c:pt idx="119">
                  <c:v>423.5</c:v>
                </c:pt>
                <c:pt idx="120">
                  <c:v>427.0</c:v>
                </c:pt>
                <c:pt idx="121">
                  <c:v>430.5</c:v>
                </c:pt>
                <c:pt idx="122">
                  <c:v>434.0</c:v>
                </c:pt>
                <c:pt idx="123">
                  <c:v>437.5</c:v>
                </c:pt>
                <c:pt idx="124">
                  <c:v>441.0</c:v>
                </c:pt>
                <c:pt idx="125">
                  <c:v>444.5</c:v>
                </c:pt>
                <c:pt idx="126">
                  <c:v>448.0</c:v>
                </c:pt>
                <c:pt idx="127">
                  <c:v>451.5</c:v>
                </c:pt>
                <c:pt idx="128">
                  <c:v>455.0</c:v>
                </c:pt>
                <c:pt idx="129">
                  <c:v>458.5</c:v>
                </c:pt>
                <c:pt idx="130">
                  <c:v>462.0</c:v>
                </c:pt>
                <c:pt idx="131">
                  <c:v>465.5</c:v>
                </c:pt>
                <c:pt idx="132">
                  <c:v>469.0</c:v>
                </c:pt>
                <c:pt idx="133">
                  <c:v>472.5</c:v>
                </c:pt>
                <c:pt idx="134">
                  <c:v>476.0</c:v>
                </c:pt>
                <c:pt idx="135">
                  <c:v>479.5</c:v>
                </c:pt>
                <c:pt idx="136">
                  <c:v>483.0</c:v>
                </c:pt>
                <c:pt idx="137">
                  <c:v>486.5</c:v>
                </c:pt>
                <c:pt idx="138">
                  <c:v>490.0</c:v>
                </c:pt>
                <c:pt idx="139">
                  <c:v>493.5</c:v>
                </c:pt>
                <c:pt idx="140">
                  <c:v>497.0</c:v>
                </c:pt>
                <c:pt idx="141">
                  <c:v>500.5</c:v>
                </c:pt>
                <c:pt idx="142">
                  <c:v>504.0</c:v>
                </c:pt>
                <c:pt idx="143">
                  <c:v>507.5</c:v>
                </c:pt>
                <c:pt idx="144">
                  <c:v>511.0</c:v>
                </c:pt>
                <c:pt idx="145">
                  <c:v>514.5</c:v>
                </c:pt>
                <c:pt idx="146">
                  <c:v>518.0</c:v>
                </c:pt>
                <c:pt idx="147">
                  <c:v>521.5</c:v>
                </c:pt>
                <c:pt idx="148">
                  <c:v>525.0</c:v>
                </c:pt>
                <c:pt idx="149">
                  <c:v>528.5</c:v>
                </c:pt>
                <c:pt idx="150">
                  <c:v>532.0</c:v>
                </c:pt>
                <c:pt idx="151">
                  <c:v>535.5</c:v>
                </c:pt>
                <c:pt idx="152">
                  <c:v>539.0</c:v>
                </c:pt>
                <c:pt idx="153">
                  <c:v>542.5</c:v>
                </c:pt>
                <c:pt idx="154">
                  <c:v>546.0</c:v>
                </c:pt>
                <c:pt idx="155">
                  <c:v>549.5</c:v>
                </c:pt>
                <c:pt idx="156">
                  <c:v>553.0</c:v>
                </c:pt>
                <c:pt idx="157">
                  <c:v>556.5</c:v>
                </c:pt>
                <c:pt idx="158">
                  <c:v>560.0</c:v>
                </c:pt>
                <c:pt idx="159">
                  <c:v>563.5</c:v>
                </c:pt>
                <c:pt idx="160">
                  <c:v>567.0</c:v>
                </c:pt>
                <c:pt idx="161">
                  <c:v>570.5</c:v>
                </c:pt>
                <c:pt idx="162">
                  <c:v>574.0</c:v>
                </c:pt>
                <c:pt idx="163">
                  <c:v>577.5</c:v>
                </c:pt>
                <c:pt idx="164">
                  <c:v>581.0</c:v>
                </c:pt>
                <c:pt idx="165">
                  <c:v>584.5</c:v>
                </c:pt>
                <c:pt idx="166">
                  <c:v>588.0</c:v>
                </c:pt>
                <c:pt idx="167">
                  <c:v>591.5</c:v>
                </c:pt>
                <c:pt idx="168">
                  <c:v>595.0</c:v>
                </c:pt>
                <c:pt idx="169">
                  <c:v>598.5</c:v>
                </c:pt>
                <c:pt idx="170">
                  <c:v>602.0</c:v>
                </c:pt>
                <c:pt idx="171">
                  <c:v>605.5</c:v>
                </c:pt>
                <c:pt idx="172">
                  <c:v>609.0</c:v>
                </c:pt>
                <c:pt idx="173">
                  <c:v>612.5</c:v>
                </c:pt>
                <c:pt idx="174">
                  <c:v>616.0</c:v>
                </c:pt>
                <c:pt idx="175">
                  <c:v>619.5</c:v>
                </c:pt>
                <c:pt idx="176">
                  <c:v>623.0</c:v>
                </c:pt>
                <c:pt idx="177">
                  <c:v>626.5</c:v>
                </c:pt>
                <c:pt idx="178">
                  <c:v>630.0</c:v>
                </c:pt>
                <c:pt idx="179">
                  <c:v>633.5</c:v>
                </c:pt>
                <c:pt idx="180">
                  <c:v>637.0</c:v>
                </c:pt>
                <c:pt idx="181">
                  <c:v>640.5</c:v>
                </c:pt>
                <c:pt idx="182">
                  <c:v>644.0</c:v>
                </c:pt>
                <c:pt idx="183">
                  <c:v>647.5</c:v>
                </c:pt>
                <c:pt idx="184">
                  <c:v>651.0</c:v>
                </c:pt>
                <c:pt idx="185">
                  <c:v>654.5</c:v>
                </c:pt>
                <c:pt idx="186">
                  <c:v>658.0</c:v>
                </c:pt>
                <c:pt idx="187">
                  <c:v>661.5</c:v>
                </c:pt>
                <c:pt idx="188">
                  <c:v>665.0</c:v>
                </c:pt>
                <c:pt idx="189">
                  <c:v>668.5</c:v>
                </c:pt>
                <c:pt idx="190">
                  <c:v>672.0</c:v>
                </c:pt>
                <c:pt idx="191">
                  <c:v>675.5</c:v>
                </c:pt>
                <c:pt idx="192">
                  <c:v>679.0</c:v>
                </c:pt>
                <c:pt idx="193">
                  <c:v>682.5</c:v>
                </c:pt>
                <c:pt idx="194">
                  <c:v>686.0</c:v>
                </c:pt>
                <c:pt idx="195">
                  <c:v>689.5</c:v>
                </c:pt>
                <c:pt idx="196">
                  <c:v>693.0</c:v>
                </c:pt>
                <c:pt idx="197">
                  <c:v>696.5</c:v>
                </c:pt>
                <c:pt idx="198">
                  <c:v>700.0</c:v>
                </c:pt>
                <c:pt idx="199">
                  <c:v>703.5</c:v>
                </c:pt>
                <c:pt idx="200">
                  <c:v>707.0</c:v>
                </c:pt>
                <c:pt idx="201">
                  <c:v>710.5</c:v>
                </c:pt>
                <c:pt idx="202">
                  <c:v>714.0</c:v>
                </c:pt>
                <c:pt idx="203">
                  <c:v>717.5</c:v>
                </c:pt>
                <c:pt idx="204">
                  <c:v>721.0</c:v>
                </c:pt>
                <c:pt idx="205">
                  <c:v>724.5</c:v>
                </c:pt>
                <c:pt idx="206">
                  <c:v>728.0</c:v>
                </c:pt>
                <c:pt idx="207">
                  <c:v>731.5</c:v>
                </c:pt>
                <c:pt idx="208">
                  <c:v>735.0</c:v>
                </c:pt>
                <c:pt idx="209">
                  <c:v>738.5</c:v>
                </c:pt>
                <c:pt idx="210">
                  <c:v>742.0</c:v>
                </c:pt>
                <c:pt idx="211">
                  <c:v>745.5</c:v>
                </c:pt>
                <c:pt idx="212">
                  <c:v>749.0</c:v>
                </c:pt>
                <c:pt idx="213">
                  <c:v>752.5</c:v>
                </c:pt>
                <c:pt idx="214">
                  <c:v>756.0</c:v>
                </c:pt>
                <c:pt idx="215">
                  <c:v>759.5</c:v>
                </c:pt>
                <c:pt idx="216">
                  <c:v>763.0</c:v>
                </c:pt>
                <c:pt idx="217">
                  <c:v>766.5</c:v>
                </c:pt>
                <c:pt idx="218">
                  <c:v>770.0</c:v>
                </c:pt>
                <c:pt idx="219">
                  <c:v>773.5</c:v>
                </c:pt>
                <c:pt idx="220">
                  <c:v>777.0</c:v>
                </c:pt>
                <c:pt idx="221">
                  <c:v>780.5</c:v>
                </c:pt>
                <c:pt idx="222">
                  <c:v>784.0</c:v>
                </c:pt>
                <c:pt idx="223">
                  <c:v>787.5</c:v>
                </c:pt>
                <c:pt idx="224">
                  <c:v>791.0</c:v>
                </c:pt>
                <c:pt idx="225">
                  <c:v>794.5</c:v>
                </c:pt>
                <c:pt idx="226">
                  <c:v>798.0</c:v>
                </c:pt>
                <c:pt idx="227">
                  <c:v>801.5</c:v>
                </c:pt>
                <c:pt idx="228">
                  <c:v>805.0</c:v>
                </c:pt>
                <c:pt idx="229">
                  <c:v>808.5</c:v>
                </c:pt>
                <c:pt idx="230">
                  <c:v>812.0</c:v>
                </c:pt>
                <c:pt idx="231">
                  <c:v>815.5</c:v>
                </c:pt>
                <c:pt idx="232">
                  <c:v>819.0</c:v>
                </c:pt>
                <c:pt idx="233">
                  <c:v>822.5</c:v>
                </c:pt>
                <c:pt idx="234">
                  <c:v>826.0</c:v>
                </c:pt>
                <c:pt idx="235">
                  <c:v>829.5</c:v>
                </c:pt>
                <c:pt idx="236">
                  <c:v>833.0</c:v>
                </c:pt>
                <c:pt idx="237">
                  <c:v>836.5</c:v>
                </c:pt>
                <c:pt idx="238">
                  <c:v>840.0</c:v>
                </c:pt>
                <c:pt idx="239">
                  <c:v>843.5</c:v>
                </c:pt>
                <c:pt idx="240">
                  <c:v>847.0</c:v>
                </c:pt>
                <c:pt idx="241">
                  <c:v>850.5</c:v>
                </c:pt>
                <c:pt idx="242">
                  <c:v>854.0</c:v>
                </c:pt>
                <c:pt idx="243">
                  <c:v>857.5</c:v>
                </c:pt>
                <c:pt idx="244">
                  <c:v>861.0</c:v>
                </c:pt>
                <c:pt idx="245">
                  <c:v>864.5</c:v>
                </c:pt>
                <c:pt idx="246">
                  <c:v>868.0</c:v>
                </c:pt>
                <c:pt idx="247">
                  <c:v>871.5</c:v>
                </c:pt>
                <c:pt idx="248">
                  <c:v>875.0</c:v>
                </c:pt>
                <c:pt idx="249">
                  <c:v>878.5</c:v>
                </c:pt>
                <c:pt idx="250">
                  <c:v>882.0</c:v>
                </c:pt>
                <c:pt idx="251">
                  <c:v>885.5</c:v>
                </c:pt>
                <c:pt idx="252">
                  <c:v>889.0</c:v>
                </c:pt>
                <c:pt idx="253">
                  <c:v>892.5</c:v>
                </c:pt>
                <c:pt idx="254">
                  <c:v>896.0</c:v>
                </c:pt>
                <c:pt idx="255">
                  <c:v>899.5</c:v>
                </c:pt>
                <c:pt idx="256">
                  <c:v>903.0</c:v>
                </c:pt>
                <c:pt idx="257">
                  <c:v>906.5</c:v>
                </c:pt>
                <c:pt idx="258">
                  <c:v>910.0</c:v>
                </c:pt>
                <c:pt idx="259">
                  <c:v>913.5</c:v>
                </c:pt>
                <c:pt idx="260">
                  <c:v>917.0</c:v>
                </c:pt>
                <c:pt idx="261">
                  <c:v>920.5</c:v>
                </c:pt>
                <c:pt idx="262">
                  <c:v>924.0</c:v>
                </c:pt>
                <c:pt idx="263">
                  <c:v>927.5</c:v>
                </c:pt>
                <c:pt idx="264">
                  <c:v>931.0</c:v>
                </c:pt>
                <c:pt idx="265">
                  <c:v>934.5</c:v>
                </c:pt>
                <c:pt idx="266">
                  <c:v>938.0</c:v>
                </c:pt>
                <c:pt idx="267">
                  <c:v>941.5</c:v>
                </c:pt>
                <c:pt idx="268">
                  <c:v>945.0</c:v>
                </c:pt>
                <c:pt idx="269">
                  <c:v>948.5</c:v>
                </c:pt>
                <c:pt idx="270">
                  <c:v>952.0</c:v>
                </c:pt>
                <c:pt idx="271">
                  <c:v>955.5</c:v>
                </c:pt>
                <c:pt idx="272">
                  <c:v>959.0</c:v>
                </c:pt>
                <c:pt idx="273">
                  <c:v>962.5</c:v>
                </c:pt>
                <c:pt idx="274">
                  <c:v>966.0</c:v>
                </c:pt>
                <c:pt idx="275">
                  <c:v>969.5</c:v>
                </c:pt>
                <c:pt idx="276">
                  <c:v>973.0</c:v>
                </c:pt>
                <c:pt idx="277">
                  <c:v>976.5</c:v>
                </c:pt>
                <c:pt idx="278">
                  <c:v>980.0</c:v>
                </c:pt>
                <c:pt idx="279">
                  <c:v>983.5</c:v>
                </c:pt>
                <c:pt idx="280">
                  <c:v>987.0</c:v>
                </c:pt>
                <c:pt idx="281">
                  <c:v>990.5</c:v>
                </c:pt>
                <c:pt idx="282">
                  <c:v>994.0</c:v>
                </c:pt>
                <c:pt idx="283">
                  <c:v>997.5</c:v>
                </c:pt>
                <c:pt idx="284">
                  <c:v>1001.0</c:v>
                </c:pt>
                <c:pt idx="285">
                  <c:v>1004.5</c:v>
                </c:pt>
                <c:pt idx="286">
                  <c:v>1008.0</c:v>
                </c:pt>
                <c:pt idx="287">
                  <c:v>1011.5</c:v>
                </c:pt>
                <c:pt idx="288">
                  <c:v>1015.0</c:v>
                </c:pt>
                <c:pt idx="289">
                  <c:v>1018.5</c:v>
                </c:pt>
                <c:pt idx="290">
                  <c:v>1022.0</c:v>
                </c:pt>
                <c:pt idx="291">
                  <c:v>1025.5</c:v>
                </c:pt>
                <c:pt idx="292">
                  <c:v>1029.0</c:v>
                </c:pt>
                <c:pt idx="293">
                  <c:v>1032.5</c:v>
                </c:pt>
                <c:pt idx="294">
                  <c:v>1036.0</c:v>
                </c:pt>
                <c:pt idx="295">
                  <c:v>1039.5</c:v>
                </c:pt>
                <c:pt idx="296">
                  <c:v>1043.0</c:v>
                </c:pt>
                <c:pt idx="297">
                  <c:v>1046.5</c:v>
                </c:pt>
                <c:pt idx="298">
                  <c:v>1050.0</c:v>
                </c:pt>
                <c:pt idx="299">
                  <c:v>1053.5</c:v>
                </c:pt>
                <c:pt idx="300">
                  <c:v>1057.0</c:v>
                </c:pt>
                <c:pt idx="301">
                  <c:v>1060.5</c:v>
                </c:pt>
                <c:pt idx="302">
                  <c:v>1064.0</c:v>
                </c:pt>
                <c:pt idx="303">
                  <c:v>1067.5</c:v>
                </c:pt>
                <c:pt idx="304">
                  <c:v>1071.0</c:v>
                </c:pt>
                <c:pt idx="305">
                  <c:v>1074.5</c:v>
                </c:pt>
                <c:pt idx="306">
                  <c:v>1078.0</c:v>
                </c:pt>
                <c:pt idx="307">
                  <c:v>1081.5</c:v>
                </c:pt>
                <c:pt idx="308">
                  <c:v>1085.0</c:v>
                </c:pt>
                <c:pt idx="309">
                  <c:v>1088.5</c:v>
                </c:pt>
                <c:pt idx="310">
                  <c:v>1092.0</c:v>
                </c:pt>
                <c:pt idx="311">
                  <c:v>1095.5</c:v>
                </c:pt>
                <c:pt idx="312">
                  <c:v>1099.0</c:v>
                </c:pt>
                <c:pt idx="313">
                  <c:v>1102.5</c:v>
                </c:pt>
                <c:pt idx="314">
                  <c:v>1106.0</c:v>
                </c:pt>
                <c:pt idx="315">
                  <c:v>1109.5</c:v>
                </c:pt>
                <c:pt idx="316">
                  <c:v>1113.0</c:v>
                </c:pt>
                <c:pt idx="317">
                  <c:v>1116.5</c:v>
                </c:pt>
                <c:pt idx="318">
                  <c:v>1120.0</c:v>
                </c:pt>
                <c:pt idx="319">
                  <c:v>1123.5</c:v>
                </c:pt>
                <c:pt idx="320">
                  <c:v>1127.0</c:v>
                </c:pt>
                <c:pt idx="321">
                  <c:v>1130.5</c:v>
                </c:pt>
                <c:pt idx="322">
                  <c:v>1134.0</c:v>
                </c:pt>
                <c:pt idx="323">
                  <c:v>1137.5</c:v>
                </c:pt>
                <c:pt idx="324">
                  <c:v>1141.0</c:v>
                </c:pt>
                <c:pt idx="325">
                  <c:v>1144.5</c:v>
                </c:pt>
                <c:pt idx="326">
                  <c:v>1148.0</c:v>
                </c:pt>
                <c:pt idx="327">
                  <c:v>1151.5</c:v>
                </c:pt>
                <c:pt idx="328">
                  <c:v>1155.0</c:v>
                </c:pt>
                <c:pt idx="329">
                  <c:v>1158.5</c:v>
                </c:pt>
                <c:pt idx="330">
                  <c:v>1162.0</c:v>
                </c:pt>
                <c:pt idx="331">
                  <c:v>1165.5</c:v>
                </c:pt>
                <c:pt idx="332">
                  <c:v>1169.0</c:v>
                </c:pt>
                <c:pt idx="333">
                  <c:v>1172.5</c:v>
                </c:pt>
                <c:pt idx="334">
                  <c:v>1176.0</c:v>
                </c:pt>
                <c:pt idx="335">
                  <c:v>1179.5</c:v>
                </c:pt>
                <c:pt idx="336">
                  <c:v>1183.0</c:v>
                </c:pt>
                <c:pt idx="337">
                  <c:v>1186.5</c:v>
                </c:pt>
                <c:pt idx="338">
                  <c:v>1190.0</c:v>
                </c:pt>
                <c:pt idx="339">
                  <c:v>1193.5</c:v>
                </c:pt>
                <c:pt idx="340">
                  <c:v>1197.0</c:v>
                </c:pt>
                <c:pt idx="341">
                  <c:v>1200.5</c:v>
                </c:pt>
                <c:pt idx="342">
                  <c:v>1204.0</c:v>
                </c:pt>
                <c:pt idx="343">
                  <c:v>1207.5</c:v>
                </c:pt>
                <c:pt idx="344">
                  <c:v>1211.0</c:v>
                </c:pt>
                <c:pt idx="345">
                  <c:v>1214.5</c:v>
                </c:pt>
                <c:pt idx="346">
                  <c:v>1218.0</c:v>
                </c:pt>
                <c:pt idx="347">
                  <c:v>1221.5</c:v>
                </c:pt>
                <c:pt idx="348">
                  <c:v>1225.0</c:v>
                </c:pt>
                <c:pt idx="349">
                  <c:v>1228.5</c:v>
                </c:pt>
                <c:pt idx="350">
                  <c:v>1232.0</c:v>
                </c:pt>
                <c:pt idx="351">
                  <c:v>1235.5</c:v>
                </c:pt>
                <c:pt idx="352">
                  <c:v>1239.0</c:v>
                </c:pt>
                <c:pt idx="353">
                  <c:v>1242.5</c:v>
                </c:pt>
                <c:pt idx="354">
                  <c:v>1246.0</c:v>
                </c:pt>
                <c:pt idx="355">
                  <c:v>1249.5</c:v>
                </c:pt>
                <c:pt idx="356">
                  <c:v>1253.0</c:v>
                </c:pt>
                <c:pt idx="357">
                  <c:v>1256.5</c:v>
                </c:pt>
                <c:pt idx="358">
                  <c:v>1260.0</c:v>
                </c:pt>
                <c:pt idx="359">
                  <c:v>1263.5</c:v>
                </c:pt>
                <c:pt idx="360">
                  <c:v>1267.0</c:v>
                </c:pt>
                <c:pt idx="361">
                  <c:v>1270.5</c:v>
                </c:pt>
                <c:pt idx="362">
                  <c:v>1274.0</c:v>
                </c:pt>
                <c:pt idx="363">
                  <c:v>1277.5</c:v>
                </c:pt>
                <c:pt idx="364">
                  <c:v>1281.0</c:v>
                </c:pt>
                <c:pt idx="365">
                  <c:v>1284.5</c:v>
                </c:pt>
                <c:pt idx="366">
                  <c:v>1288.0</c:v>
                </c:pt>
                <c:pt idx="367">
                  <c:v>1291.5</c:v>
                </c:pt>
                <c:pt idx="368">
                  <c:v>1295.0</c:v>
                </c:pt>
                <c:pt idx="369">
                  <c:v>1298.5</c:v>
                </c:pt>
                <c:pt idx="370">
                  <c:v>1302.0</c:v>
                </c:pt>
                <c:pt idx="371">
                  <c:v>1305.5</c:v>
                </c:pt>
                <c:pt idx="372">
                  <c:v>1309.0</c:v>
                </c:pt>
                <c:pt idx="373">
                  <c:v>1312.5</c:v>
                </c:pt>
                <c:pt idx="374">
                  <c:v>1316.0</c:v>
                </c:pt>
                <c:pt idx="375">
                  <c:v>1319.5</c:v>
                </c:pt>
                <c:pt idx="376">
                  <c:v>1323.0</c:v>
                </c:pt>
                <c:pt idx="377">
                  <c:v>1326.5</c:v>
                </c:pt>
                <c:pt idx="378">
                  <c:v>1330.0</c:v>
                </c:pt>
                <c:pt idx="379">
                  <c:v>1333.5</c:v>
                </c:pt>
                <c:pt idx="380">
                  <c:v>1337.0</c:v>
                </c:pt>
                <c:pt idx="381">
                  <c:v>1340.5</c:v>
                </c:pt>
                <c:pt idx="382">
                  <c:v>1344.0</c:v>
                </c:pt>
                <c:pt idx="383">
                  <c:v>1347.5</c:v>
                </c:pt>
                <c:pt idx="384">
                  <c:v>1351.0</c:v>
                </c:pt>
                <c:pt idx="385">
                  <c:v>1354.5</c:v>
                </c:pt>
                <c:pt idx="386">
                  <c:v>1358.0</c:v>
                </c:pt>
                <c:pt idx="387">
                  <c:v>1361.5</c:v>
                </c:pt>
                <c:pt idx="388">
                  <c:v>1365.0</c:v>
                </c:pt>
                <c:pt idx="389">
                  <c:v>1368.5</c:v>
                </c:pt>
                <c:pt idx="390">
                  <c:v>1372.0</c:v>
                </c:pt>
                <c:pt idx="391">
                  <c:v>1375.5</c:v>
                </c:pt>
                <c:pt idx="392">
                  <c:v>1379.0</c:v>
                </c:pt>
                <c:pt idx="393">
                  <c:v>1382.5</c:v>
                </c:pt>
                <c:pt idx="394">
                  <c:v>1386.0</c:v>
                </c:pt>
                <c:pt idx="395">
                  <c:v>1389.5</c:v>
                </c:pt>
                <c:pt idx="396">
                  <c:v>1393.0</c:v>
                </c:pt>
                <c:pt idx="397">
                  <c:v>1396.5</c:v>
                </c:pt>
                <c:pt idx="398">
                  <c:v>1400.0</c:v>
                </c:pt>
                <c:pt idx="399">
                  <c:v>1403.5</c:v>
                </c:pt>
                <c:pt idx="400">
                  <c:v>1407.0</c:v>
                </c:pt>
                <c:pt idx="401">
                  <c:v>1410.5</c:v>
                </c:pt>
                <c:pt idx="402">
                  <c:v>1414.0</c:v>
                </c:pt>
                <c:pt idx="403">
                  <c:v>1417.5</c:v>
                </c:pt>
                <c:pt idx="404">
                  <c:v>1421.0</c:v>
                </c:pt>
                <c:pt idx="405">
                  <c:v>1424.5</c:v>
                </c:pt>
                <c:pt idx="406">
                  <c:v>1428.0</c:v>
                </c:pt>
                <c:pt idx="407">
                  <c:v>1431.5</c:v>
                </c:pt>
                <c:pt idx="408">
                  <c:v>1435.0</c:v>
                </c:pt>
                <c:pt idx="409">
                  <c:v>1438.5</c:v>
                </c:pt>
                <c:pt idx="410">
                  <c:v>1442.0</c:v>
                </c:pt>
                <c:pt idx="411">
                  <c:v>1445.5</c:v>
                </c:pt>
                <c:pt idx="412">
                  <c:v>1449.0</c:v>
                </c:pt>
                <c:pt idx="413">
                  <c:v>1452.5</c:v>
                </c:pt>
                <c:pt idx="414">
                  <c:v>1456.0</c:v>
                </c:pt>
                <c:pt idx="415">
                  <c:v>1459.5</c:v>
                </c:pt>
                <c:pt idx="416">
                  <c:v>1463.0</c:v>
                </c:pt>
                <c:pt idx="417">
                  <c:v>1466.5</c:v>
                </c:pt>
                <c:pt idx="418">
                  <c:v>1470.0</c:v>
                </c:pt>
                <c:pt idx="419">
                  <c:v>1473.5</c:v>
                </c:pt>
                <c:pt idx="420">
                  <c:v>1477.0</c:v>
                </c:pt>
                <c:pt idx="421">
                  <c:v>1480.5</c:v>
                </c:pt>
                <c:pt idx="422">
                  <c:v>1484.0</c:v>
                </c:pt>
                <c:pt idx="423">
                  <c:v>1487.5</c:v>
                </c:pt>
                <c:pt idx="424">
                  <c:v>1491.0</c:v>
                </c:pt>
                <c:pt idx="425">
                  <c:v>1494.5</c:v>
                </c:pt>
                <c:pt idx="426">
                  <c:v>1498.0</c:v>
                </c:pt>
                <c:pt idx="427">
                  <c:v>1501.5</c:v>
                </c:pt>
                <c:pt idx="428">
                  <c:v>1505.0</c:v>
                </c:pt>
                <c:pt idx="429">
                  <c:v>1508.5</c:v>
                </c:pt>
                <c:pt idx="430">
                  <c:v>1512.0</c:v>
                </c:pt>
                <c:pt idx="431">
                  <c:v>1515.5</c:v>
                </c:pt>
                <c:pt idx="432">
                  <c:v>1519.0</c:v>
                </c:pt>
                <c:pt idx="433">
                  <c:v>1522.5</c:v>
                </c:pt>
                <c:pt idx="434">
                  <c:v>1526.0</c:v>
                </c:pt>
                <c:pt idx="435">
                  <c:v>1529.5</c:v>
                </c:pt>
                <c:pt idx="436">
                  <c:v>1533.0</c:v>
                </c:pt>
                <c:pt idx="437">
                  <c:v>1536.5</c:v>
                </c:pt>
                <c:pt idx="438">
                  <c:v>1540.0</c:v>
                </c:pt>
                <c:pt idx="439">
                  <c:v>1543.5</c:v>
                </c:pt>
                <c:pt idx="440">
                  <c:v>1547.0</c:v>
                </c:pt>
                <c:pt idx="441">
                  <c:v>1550.5</c:v>
                </c:pt>
                <c:pt idx="442">
                  <c:v>1554.0</c:v>
                </c:pt>
                <c:pt idx="443">
                  <c:v>1557.5</c:v>
                </c:pt>
                <c:pt idx="444">
                  <c:v>1561.0</c:v>
                </c:pt>
                <c:pt idx="445">
                  <c:v>1564.5</c:v>
                </c:pt>
                <c:pt idx="446">
                  <c:v>1568.0</c:v>
                </c:pt>
                <c:pt idx="447">
                  <c:v>1571.5</c:v>
                </c:pt>
                <c:pt idx="448">
                  <c:v>1575.0</c:v>
                </c:pt>
                <c:pt idx="449">
                  <c:v>1578.5</c:v>
                </c:pt>
                <c:pt idx="450">
                  <c:v>1582.0</c:v>
                </c:pt>
                <c:pt idx="451">
                  <c:v>1585.5</c:v>
                </c:pt>
                <c:pt idx="452">
                  <c:v>1589.0</c:v>
                </c:pt>
                <c:pt idx="453">
                  <c:v>1592.5</c:v>
                </c:pt>
                <c:pt idx="454">
                  <c:v>1596.0</c:v>
                </c:pt>
                <c:pt idx="455">
                  <c:v>1599.5</c:v>
                </c:pt>
                <c:pt idx="456">
                  <c:v>1603.0</c:v>
                </c:pt>
                <c:pt idx="457">
                  <c:v>1606.5</c:v>
                </c:pt>
                <c:pt idx="458">
                  <c:v>1610.0</c:v>
                </c:pt>
                <c:pt idx="459">
                  <c:v>1613.5</c:v>
                </c:pt>
                <c:pt idx="460">
                  <c:v>1617.0</c:v>
                </c:pt>
                <c:pt idx="461">
                  <c:v>1620.5</c:v>
                </c:pt>
                <c:pt idx="462">
                  <c:v>1624.0</c:v>
                </c:pt>
                <c:pt idx="463">
                  <c:v>1627.5</c:v>
                </c:pt>
                <c:pt idx="464">
                  <c:v>1631.0</c:v>
                </c:pt>
                <c:pt idx="465">
                  <c:v>1637.9</c:v>
                </c:pt>
                <c:pt idx="466">
                  <c:v>1644.7</c:v>
                </c:pt>
                <c:pt idx="467">
                  <c:v>1651.4</c:v>
                </c:pt>
                <c:pt idx="468">
                  <c:v>1658.0</c:v>
                </c:pt>
                <c:pt idx="469">
                  <c:v>1664.5</c:v>
                </c:pt>
                <c:pt idx="470">
                  <c:v>1670.9</c:v>
                </c:pt>
                <c:pt idx="471">
                  <c:v>1677.2</c:v>
                </c:pt>
                <c:pt idx="472">
                  <c:v>1683.4</c:v>
                </c:pt>
                <c:pt idx="473">
                  <c:v>1689.5</c:v>
                </c:pt>
                <c:pt idx="474">
                  <c:v>1695.5</c:v>
                </c:pt>
                <c:pt idx="475">
                  <c:v>1701.4</c:v>
                </c:pt>
                <c:pt idx="476">
                  <c:v>1707.2</c:v>
                </c:pt>
                <c:pt idx="477">
                  <c:v>1712.9</c:v>
                </c:pt>
                <c:pt idx="478">
                  <c:v>1718.5</c:v>
                </c:pt>
                <c:pt idx="479">
                  <c:v>1724.0</c:v>
                </c:pt>
                <c:pt idx="480">
                  <c:v>1729.4</c:v>
                </c:pt>
                <c:pt idx="481">
                  <c:v>1734.7</c:v>
                </c:pt>
                <c:pt idx="482">
                  <c:v>1739.9</c:v>
                </c:pt>
                <c:pt idx="483">
                  <c:v>1745.0</c:v>
                </c:pt>
                <c:pt idx="484">
                  <c:v>1750.0</c:v>
                </c:pt>
                <c:pt idx="485">
                  <c:v>1754.9</c:v>
                </c:pt>
                <c:pt idx="486">
                  <c:v>1759.7</c:v>
                </c:pt>
                <c:pt idx="487">
                  <c:v>1764.4</c:v>
                </c:pt>
                <c:pt idx="488">
                  <c:v>1769.0</c:v>
                </c:pt>
                <c:pt idx="489">
                  <c:v>1773.5</c:v>
                </c:pt>
                <c:pt idx="490">
                  <c:v>1777.9</c:v>
                </c:pt>
                <c:pt idx="491">
                  <c:v>1782.2</c:v>
                </c:pt>
                <c:pt idx="492">
                  <c:v>1786.4</c:v>
                </c:pt>
                <c:pt idx="493">
                  <c:v>1790.5</c:v>
                </c:pt>
                <c:pt idx="494">
                  <c:v>1794.5</c:v>
                </c:pt>
                <c:pt idx="495">
                  <c:v>1798.4</c:v>
                </c:pt>
                <c:pt idx="496">
                  <c:v>1802.2</c:v>
                </c:pt>
                <c:pt idx="497">
                  <c:v>1805.9</c:v>
                </c:pt>
                <c:pt idx="498">
                  <c:v>1809.5</c:v>
                </c:pt>
                <c:pt idx="499">
                  <c:v>1813.0</c:v>
                </c:pt>
                <c:pt idx="500">
                  <c:v>1816.4</c:v>
                </c:pt>
                <c:pt idx="501">
                  <c:v>1819.7</c:v>
                </c:pt>
                <c:pt idx="502">
                  <c:v>1822.9</c:v>
                </c:pt>
                <c:pt idx="503">
                  <c:v>1826.0</c:v>
                </c:pt>
                <c:pt idx="504">
                  <c:v>1829.0</c:v>
                </c:pt>
                <c:pt idx="505">
                  <c:v>1831.9</c:v>
                </c:pt>
                <c:pt idx="506">
                  <c:v>1834.7</c:v>
                </c:pt>
                <c:pt idx="507">
                  <c:v>1837.4</c:v>
                </c:pt>
                <c:pt idx="508">
                  <c:v>1840.0</c:v>
                </c:pt>
                <c:pt idx="509">
                  <c:v>1842.5</c:v>
                </c:pt>
                <c:pt idx="510">
                  <c:v>1844.9</c:v>
                </c:pt>
                <c:pt idx="511">
                  <c:v>1847.2</c:v>
                </c:pt>
                <c:pt idx="512">
                  <c:v>1849.4</c:v>
                </c:pt>
                <c:pt idx="513">
                  <c:v>1851.5</c:v>
                </c:pt>
                <c:pt idx="514">
                  <c:v>1853.5</c:v>
                </c:pt>
                <c:pt idx="515">
                  <c:v>1855.4</c:v>
                </c:pt>
                <c:pt idx="516">
                  <c:v>1857.2</c:v>
                </c:pt>
                <c:pt idx="517">
                  <c:v>1858.9</c:v>
                </c:pt>
                <c:pt idx="518">
                  <c:v>1860.5</c:v>
                </c:pt>
                <c:pt idx="519">
                  <c:v>1862.0</c:v>
                </c:pt>
                <c:pt idx="520">
                  <c:v>1863.4</c:v>
                </c:pt>
                <c:pt idx="521">
                  <c:v>1864.7</c:v>
                </c:pt>
                <c:pt idx="522">
                  <c:v>1865.9</c:v>
                </c:pt>
                <c:pt idx="523">
                  <c:v>1867.0</c:v>
                </c:pt>
                <c:pt idx="524">
                  <c:v>1868.0</c:v>
                </c:pt>
                <c:pt idx="525">
                  <c:v>1868.9</c:v>
                </c:pt>
                <c:pt idx="526">
                  <c:v>1869.7</c:v>
                </c:pt>
                <c:pt idx="527">
                  <c:v>1870.4</c:v>
                </c:pt>
                <c:pt idx="528">
                  <c:v>1871.0</c:v>
                </c:pt>
                <c:pt idx="529">
                  <c:v>1871.5</c:v>
                </c:pt>
                <c:pt idx="530">
                  <c:v>1871.9</c:v>
                </c:pt>
                <c:pt idx="531">
                  <c:v>1872.2</c:v>
                </c:pt>
                <c:pt idx="532">
                  <c:v>1872.4</c:v>
                </c:pt>
                <c:pt idx="533">
                  <c:v>1872.5</c:v>
                </c:pt>
                <c:pt idx="534">
                  <c:v>1872.5</c:v>
                </c:pt>
                <c:pt idx="535">
                  <c:v>1872.4</c:v>
                </c:pt>
                <c:pt idx="536">
                  <c:v>1872.2</c:v>
                </c:pt>
                <c:pt idx="537">
                  <c:v>1871.9</c:v>
                </c:pt>
                <c:pt idx="538">
                  <c:v>1871.5</c:v>
                </c:pt>
                <c:pt idx="539">
                  <c:v>1871.0</c:v>
                </c:pt>
                <c:pt idx="540">
                  <c:v>1870.4</c:v>
                </c:pt>
                <c:pt idx="541">
                  <c:v>1869.7</c:v>
                </c:pt>
                <c:pt idx="542">
                  <c:v>1868.9</c:v>
                </c:pt>
                <c:pt idx="543">
                  <c:v>1868.0</c:v>
                </c:pt>
                <c:pt idx="544">
                  <c:v>1867.0</c:v>
                </c:pt>
                <c:pt idx="545">
                  <c:v>1865.9</c:v>
                </c:pt>
                <c:pt idx="546">
                  <c:v>1864.7</c:v>
                </c:pt>
                <c:pt idx="547">
                  <c:v>1863.4</c:v>
                </c:pt>
                <c:pt idx="548">
                  <c:v>1862.0</c:v>
                </c:pt>
                <c:pt idx="549">
                  <c:v>1860.5</c:v>
                </c:pt>
                <c:pt idx="550">
                  <c:v>1858.9</c:v>
                </c:pt>
                <c:pt idx="551">
                  <c:v>1857.2</c:v>
                </c:pt>
                <c:pt idx="552">
                  <c:v>1855.4</c:v>
                </c:pt>
                <c:pt idx="553">
                  <c:v>1853.5</c:v>
                </c:pt>
                <c:pt idx="554">
                  <c:v>1851.5</c:v>
                </c:pt>
                <c:pt idx="555">
                  <c:v>1849.4</c:v>
                </c:pt>
                <c:pt idx="556">
                  <c:v>1847.2</c:v>
                </c:pt>
                <c:pt idx="557">
                  <c:v>1844.9</c:v>
                </c:pt>
                <c:pt idx="558">
                  <c:v>1842.5</c:v>
                </c:pt>
                <c:pt idx="559">
                  <c:v>1840.0</c:v>
                </c:pt>
                <c:pt idx="560">
                  <c:v>1837.4</c:v>
                </c:pt>
                <c:pt idx="561">
                  <c:v>1834.7</c:v>
                </c:pt>
                <c:pt idx="562">
                  <c:v>1831.9</c:v>
                </c:pt>
                <c:pt idx="563">
                  <c:v>1829.0</c:v>
                </c:pt>
                <c:pt idx="564">
                  <c:v>1826.0</c:v>
                </c:pt>
                <c:pt idx="565">
                  <c:v>1822.9</c:v>
                </c:pt>
                <c:pt idx="566">
                  <c:v>1819.7</c:v>
                </c:pt>
                <c:pt idx="567">
                  <c:v>1816.4</c:v>
                </c:pt>
                <c:pt idx="568">
                  <c:v>1813.0</c:v>
                </c:pt>
                <c:pt idx="569">
                  <c:v>1809.5</c:v>
                </c:pt>
                <c:pt idx="570">
                  <c:v>1805.9</c:v>
                </c:pt>
                <c:pt idx="571">
                  <c:v>1802.2</c:v>
                </c:pt>
                <c:pt idx="572">
                  <c:v>1798.4</c:v>
                </c:pt>
                <c:pt idx="573">
                  <c:v>1794.5</c:v>
                </c:pt>
                <c:pt idx="574">
                  <c:v>1790.5</c:v>
                </c:pt>
                <c:pt idx="575">
                  <c:v>1786.4</c:v>
                </c:pt>
                <c:pt idx="576">
                  <c:v>1782.2</c:v>
                </c:pt>
                <c:pt idx="577">
                  <c:v>1777.9</c:v>
                </c:pt>
                <c:pt idx="578">
                  <c:v>1773.5</c:v>
                </c:pt>
                <c:pt idx="579">
                  <c:v>1769.0</c:v>
                </c:pt>
                <c:pt idx="580">
                  <c:v>1764.4</c:v>
                </c:pt>
                <c:pt idx="581">
                  <c:v>1759.7</c:v>
                </c:pt>
                <c:pt idx="582">
                  <c:v>1754.9</c:v>
                </c:pt>
                <c:pt idx="583">
                  <c:v>1750.0</c:v>
                </c:pt>
                <c:pt idx="584">
                  <c:v>1745.0</c:v>
                </c:pt>
                <c:pt idx="585">
                  <c:v>1739.9</c:v>
                </c:pt>
                <c:pt idx="586">
                  <c:v>1734.7</c:v>
                </c:pt>
                <c:pt idx="587">
                  <c:v>1729.4</c:v>
                </c:pt>
                <c:pt idx="588">
                  <c:v>1724.0</c:v>
                </c:pt>
                <c:pt idx="589">
                  <c:v>1718.5</c:v>
                </c:pt>
                <c:pt idx="590">
                  <c:v>1712.9</c:v>
                </c:pt>
                <c:pt idx="591">
                  <c:v>1707.2</c:v>
                </c:pt>
                <c:pt idx="592">
                  <c:v>1701.4</c:v>
                </c:pt>
                <c:pt idx="593">
                  <c:v>1695.5</c:v>
                </c:pt>
                <c:pt idx="594">
                  <c:v>1689.5</c:v>
                </c:pt>
                <c:pt idx="595">
                  <c:v>1683.4</c:v>
                </c:pt>
                <c:pt idx="596">
                  <c:v>1677.2</c:v>
                </c:pt>
                <c:pt idx="597">
                  <c:v>1670.9</c:v>
                </c:pt>
                <c:pt idx="598">
                  <c:v>1664.5</c:v>
                </c:pt>
                <c:pt idx="599">
                  <c:v>1658.0</c:v>
                </c:pt>
                <c:pt idx="600">
                  <c:v>1651.4</c:v>
                </c:pt>
                <c:pt idx="601">
                  <c:v>1644.7</c:v>
                </c:pt>
                <c:pt idx="602">
                  <c:v>1637.9</c:v>
                </c:pt>
                <c:pt idx="603">
                  <c:v>1631.0</c:v>
                </c:pt>
                <c:pt idx="604">
                  <c:v>1624.0</c:v>
                </c:pt>
                <c:pt idx="605">
                  <c:v>1616.9</c:v>
                </c:pt>
                <c:pt idx="606">
                  <c:v>1609.7</c:v>
                </c:pt>
                <c:pt idx="607">
                  <c:v>1602.4</c:v>
                </c:pt>
                <c:pt idx="608">
                  <c:v>1595.0</c:v>
                </c:pt>
                <c:pt idx="609">
                  <c:v>1587.5</c:v>
                </c:pt>
                <c:pt idx="610">
                  <c:v>1579.9</c:v>
                </c:pt>
                <c:pt idx="611">
                  <c:v>1572.2</c:v>
                </c:pt>
                <c:pt idx="612">
                  <c:v>1564.4</c:v>
                </c:pt>
                <c:pt idx="613">
                  <c:v>1556.5</c:v>
                </c:pt>
                <c:pt idx="614">
                  <c:v>1548.5</c:v>
                </c:pt>
                <c:pt idx="615">
                  <c:v>1540.4</c:v>
                </c:pt>
                <c:pt idx="616">
                  <c:v>1532.2</c:v>
                </c:pt>
                <c:pt idx="617">
                  <c:v>1523.9</c:v>
                </c:pt>
                <c:pt idx="618">
                  <c:v>1515.5</c:v>
                </c:pt>
                <c:pt idx="619">
                  <c:v>1507.0</c:v>
                </c:pt>
                <c:pt idx="620">
                  <c:v>1498.4</c:v>
                </c:pt>
                <c:pt idx="621">
                  <c:v>1489.7</c:v>
                </c:pt>
                <c:pt idx="622">
                  <c:v>1480.9</c:v>
                </c:pt>
                <c:pt idx="623">
                  <c:v>1472.0</c:v>
                </c:pt>
                <c:pt idx="624">
                  <c:v>1463.0</c:v>
                </c:pt>
                <c:pt idx="625">
                  <c:v>1453.9</c:v>
                </c:pt>
                <c:pt idx="626">
                  <c:v>1444.7</c:v>
                </c:pt>
                <c:pt idx="627">
                  <c:v>1435.4</c:v>
                </c:pt>
                <c:pt idx="628">
                  <c:v>1426.0</c:v>
                </c:pt>
                <c:pt idx="629">
                  <c:v>1416.5</c:v>
                </c:pt>
                <c:pt idx="630">
                  <c:v>1406.9</c:v>
                </c:pt>
                <c:pt idx="631">
                  <c:v>1397.2</c:v>
                </c:pt>
                <c:pt idx="632">
                  <c:v>1387.4</c:v>
                </c:pt>
                <c:pt idx="633">
                  <c:v>1377.5</c:v>
                </c:pt>
                <c:pt idx="634">
                  <c:v>1367.5</c:v>
                </c:pt>
                <c:pt idx="635">
                  <c:v>1357.4</c:v>
                </c:pt>
                <c:pt idx="636">
                  <c:v>1347.2</c:v>
                </c:pt>
                <c:pt idx="637">
                  <c:v>1336.9</c:v>
                </c:pt>
                <c:pt idx="638">
                  <c:v>1326.5</c:v>
                </c:pt>
                <c:pt idx="639">
                  <c:v>1316.0</c:v>
                </c:pt>
                <c:pt idx="640">
                  <c:v>1305.4</c:v>
                </c:pt>
                <c:pt idx="641">
                  <c:v>1294.7</c:v>
                </c:pt>
                <c:pt idx="642">
                  <c:v>1283.9</c:v>
                </c:pt>
                <c:pt idx="643">
                  <c:v>1273.0</c:v>
                </c:pt>
                <c:pt idx="644">
                  <c:v>1262.0</c:v>
                </c:pt>
                <c:pt idx="645">
                  <c:v>1250.9</c:v>
                </c:pt>
                <c:pt idx="646">
                  <c:v>1239.9</c:v>
                </c:pt>
                <c:pt idx="647">
                  <c:v>1229.4</c:v>
                </c:pt>
                <c:pt idx="648">
                  <c:v>1219.4</c:v>
                </c:pt>
                <c:pt idx="649">
                  <c:v>1209.9</c:v>
                </c:pt>
                <c:pt idx="650">
                  <c:v>1200.9</c:v>
                </c:pt>
                <c:pt idx="651">
                  <c:v>1192.4</c:v>
                </c:pt>
                <c:pt idx="652">
                  <c:v>1184.4</c:v>
                </c:pt>
                <c:pt idx="653">
                  <c:v>1176.9</c:v>
                </c:pt>
                <c:pt idx="654">
                  <c:v>1169.9</c:v>
                </c:pt>
                <c:pt idx="655">
                  <c:v>1163.4</c:v>
                </c:pt>
                <c:pt idx="656">
                  <c:v>1157.4</c:v>
                </c:pt>
                <c:pt idx="657">
                  <c:v>1151.9</c:v>
                </c:pt>
                <c:pt idx="658">
                  <c:v>1146.9</c:v>
                </c:pt>
                <c:pt idx="659">
                  <c:v>1142.4</c:v>
                </c:pt>
                <c:pt idx="660">
                  <c:v>1138.4</c:v>
                </c:pt>
                <c:pt idx="661">
                  <c:v>1134.9</c:v>
                </c:pt>
                <c:pt idx="662">
                  <c:v>1131.9</c:v>
                </c:pt>
                <c:pt idx="663">
                  <c:v>1129.4</c:v>
                </c:pt>
                <c:pt idx="664">
                  <c:v>1127.4</c:v>
                </c:pt>
                <c:pt idx="665">
                  <c:v>1125.9</c:v>
                </c:pt>
                <c:pt idx="666">
                  <c:v>1124.9</c:v>
                </c:pt>
                <c:pt idx="667">
                  <c:v>1124.4</c:v>
                </c:pt>
                <c:pt idx="668">
                  <c:v>1124.4</c:v>
                </c:pt>
                <c:pt idx="669">
                  <c:v>1124.9</c:v>
                </c:pt>
                <c:pt idx="670">
                  <c:v>1125.9</c:v>
                </c:pt>
                <c:pt idx="671">
                  <c:v>1127.4</c:v>
                </c:pt>
                <c:pt idx="672">
                  <c:v>1129.4</c:v>
                </c:pt>
                <c:pt idx="673">
                  <c:v>1131.9</c:v>
                </c:pt>
                <c:pt idx="674">
                  <c:v>1134.9</c:v>
                </c:pt>
                <c:pt idx="675">
                  <c:v>1138.4</c:v>
                </c:pt>
                <c:pt idx="676">
                  <c:v>1142.4</c:v>
                </c:pt>
                <c:pt idx="677">
                  <c:v>1146.9</c:v>
                </c:pt>
                <c:pt idx="678">
                  <c:v>1151.9</c:v>
                </c:pt>
                <c:pt idx="679">
                  <c:v>1157.4</c:v>
                </c:pt>
                <c:pt idx="680">
                  <c:v>1163.4</c:v>
                </c:pt>
                <c:pt idx="681">
                  <c:v>1169.9</c:v>
                </c:pt>
                <c:pt idx="682">
                  <c:v>1176.9</c:v>
                </c:pt>
                <c:pt idx="683">
                  <c:v>1184.4</c:v>
                </c:pt>
                <c:pt idx="684">
                  <c:v>1192.4</c:v>
                </c:pt>
                <c:pt idx="685">
                  <c:v>1200.9</c:v>
                </c:pt>
                <c:pt idx="686">
                  <c:v>1209.9</c:v>
                </c:pt>
                <c:pt idx="687">
                  <c:v>1219.4</c:v>
                </c:pt>
                <c:pt idx="688">
                  <c:v>1229.4</c:v>
                </c:pt>
                <c:pt idx="689">
                  <c:v>1239.9</c:v>
                </c:pt>
                <c:pt idx="690">
                  <c:v>1250.9</c:v>
                </c:pt>
                <c:pt idx="691">
                  <c:v>1262.4</c:v>
                </c:pt>
                <c:pt idx="692">
                  <c:v>1274.4</c:v>
                </c:pt>
                <c:pt idx="693">
                  <c:v>1286.9</c:v>
                </c:pt>
                <c:pt idx="694">
                  <c:v>1299.9</c:v>
                </c:pt>
                <c:pt idx="695">
                  <c:v>1313.4</c:v>
                </c:pt>
                <c:pt idx="696">
                  <c:v>1327.4</c:v>
                </c:pt>
                <c:pt idx="697">
                  <c:v>1341.9</c:v>
                </c:pt>
                <c:pt idx="698">
                  <c:v>1356.9</c:v>
                </c:pt>
                <c:pt idx="699">
                  <c:v>1372.4</c:v>
                </c:pt>
                <c:pt idx="700">
                  <c:v>1388.4</c:v>
                </c:pt>
                <c:pt idx="701">
                  <c:v>1404.9</c:v>
                </c:pt>
                <c:pt idx="702">
                  <c:v>1421.9</c:v>
                </c:pt>
                <c:pt idx="703">
                  <c:v>1439.4</c:v>
                </c:pt>
                <c:pt idx="704">
                  <c:v>1457.4</c:v>
                </c:pt>
                <c:pt idx="705">
                  <c:v>1475.9</c:v>
                </c:pt>
                <c:pt idx="706">
                  <c:v>1494.9</c:v>
                </c:pt>
                <c:pt idx="707">
                  <c:v>1514.4</c:v>
                </c:pt>
                <c:pt idx="708">
                  <c:v>1534.4</c:v>
                </c:pt>
                <c:pt idx="709">
                  <c:v>1554.9</c:v>
                </c:pt>
                <c:pt idx="710">
                  <c:v>1575.9</c:v>
                </c:pt>
                <c:pt idx="711">
                  <c:v>1597.4</c:v>
                </c:pt>
                <c:pt idx="712">
                  <c:v>1619.4</c:v>
                </c:pt>
                <c:pt idx="713">
                  <c:v>1641.9</c:v>
                </c:pt>
                <c:pt idx="714">
                  <c:v>1664.9</c:v>
                </c:pt>
                <c:pt idx="715">
                  <c:v>1688.4</c:v>
                </c:pt>
                <c:pt idx="716">
                  <c:v>1712.4</c:v>
                </c:pt>
                <c:pt idx="717">
                  <c:v>1736.9</c:v>
                </c:pt>
                <c:pt idx="718">
                  <c:v>1761.9</c:v>
                </c:pt>
              </c:numCache>
            </c:numRef>
          </c:val>
          <c:smooth val="0"/>
        </c:ser>
        <c:ser>
          <c:idx val="2"/>
          <c:order val="2"/>
          <c:spPr>
            <a:ln w="17850">
              <a:solidFill>
                <a:srgbClr val="008080"/>
              </a:solidFill>
              <a:prstDash val="solid"/>
            </a:ln>
          </c:spPr>
          <c:marker>
            <c:symbol val="none"/>
          </c:marker>
          <c:val>
            <c:numRef>
              <c:f>Sheet1!$D$5:$D$641</c:f>
              <c:numCache>
                <c:formatCode>General</c:formatCode>
                <c:ptCount val="637"/>
                <c:pt idx="0">
                  <c:v>7.0</c:v>
                </c:pt>
                <c:pt idx="1">
                  <c:v>14.0</c:v>
                </c:pt>
                <c:pt idx="2">
                  <c:v>21.0</c:v>
                </c:pt>
                <c:pt idx="3">
                  <c:v>28.0</c:v>
                </c:pt>
                <c:pt idx="4">
                  <c:v>35.0</c:v>
                </c:pt>
                <c:pt idx="5">
                  <c:v>42.0</c:v>
                </c:pt>
                <c:pt idx="6">
                  <c:v>49.0</c:v>
                </c:pt>
                <c:pt idx="7">
                  <c:v>56.0</c:v>
                </c:pt>
                <c:pt idx="8">
                  <c:v>63.0</c:v>
                </c:pt>
                <c:pt idx="9">
                  <c:v>70.0</c:v>
                </c:pt>
                <c:pt idx="10">
                  <c:v>77.0</c:v>
                </c:pt>
                <c:pt idx="11">
                  <c:v>84.0</c:v>
                </c:pt>
                <c:pt idx="12">
                  <c:v>91.0</c:v>
                </c:pt>
                <c:pt idx="13">
                  <c:v>98.0</c:v>
                </c:pt>
                <c:pt idx="14">
                  <c:v>105.0</c:v>
                </c:pt>
                <c:pt idx="15">
                  <c:v>112.0</c:v>
                </c:pt>
                <c:pt idx="16">
                  <c:v>119.0</c:v>
                </c:pt>
                <c:pt idx="17">
                  <c:v>126.0</c:v>
                </c:pt>
                <c:pt idx="18">
                  <c:v>133.0</c:v>
                </c:pt>
                <c:pt idx="19">
                  <c:v>140.0</c:v>
                </c:pt>
                <c:pt idx="20">
                  <c:v>147.0</c:v>
                </c:pt>
                <c:pt idx="21">
                  <c:v>154.0</c:v>
                </c:pt>
                <c:pt idx="22">
                  <c:v>161.0</c:v>
                </c:pt>
                <c:pt idx="23">
                  <c:v>168.0</c:v>
                </c:pt>
                <c:pt idx="24">
                  <c:v>175.0</c:v>
                </c:pt>
                <c:pt idx="25">
                  <c:v>182.0</c:v>
                </c:pt>
                <c:pt idx="26">
                  <c:v>189.0</c:v>
                </c:pt>
                <c:pt idx="27">
                  <c:v>196.0</c:v>
                </c:pt>
                <c:pt idx="28">
                  <c:v>203.0</c:v>
                </c:pt>
                <c:pt idx="29">
                  <c:v>210.0</c:v>
                </c:pt>
                <c:pt idx="30">
                  <c:v>217.0</c:v>
                </c:pt>
                <c:pt idx="31">
                  <c:v>224.0</c:v>
                </c:pt>
                <c:pt idx="32">
                  <c:v>231.0</c:v>
                </c:pt>
                <c:pt idx="33">
                  <c:v>238.0</c:v>
                </c:pt>
                <c:pt idx="34">
                  <c:v>245.0</c:v>
                </c:pt>
                <c:pt idx="35">
                  <c:v>252.0</c:v>
                </c:pt>
                <c:pt idx="36">
                  <c:v>259.0</c:v>
                </c:pt>
                <c:pt idx="37">
                  <c:v>266.0</c:v>
                </c:pt>
                <c:pt idx="38">
                  <c:v>273.0</c:v>
                </c:pt>
                <c:pt idx="39">
                  <c:v>280.0</c:v>
                </c:pt>
                <c:pt idx="40">
                  <c:v>287.0</c:v>
                </c:pt>
                <c:pt idx="41">
                  <c:v>294.0</c:v>
                </c:pt>
                <c:pt idx="42">
                  <c:v>301.0</c:v>
                </c:pt>
                <c:pt idx="43">
                  <c:v>308.0</c:v>
                </c:pt>
                <c:pt idx="44">
                  <c:v>315.0</c:v>
                </c:pt>
                <c:pt idx="45">
                  <c:v>322.0</c:v>
                </c:pt>
                <c:pt idx="46">
                  <c:v>329.0</c:v>
                </c:pt>
                <c:pt idx="47">
                  <c:v>336.0</c:v>
                </c:pt>
                <c:pt idx="48">
                  <c:v>343.0</c:v>
                </c:pt>
                <c:pt idx="49">
                  <c:v>350.0</c:v>
                </c:pt>
                <c:pt idx="50">
                  <c:v>357.0</c:v>
                </c:pt>
                <c:pt idx="51">
                  <c:v>364.0</c:v>
                </c:pt>
                <c:pt idx="52">
                  <c:v>371.0</c:v>
                </c:pt>
                <c:pt idx="53">
                  <c:v>378.0</c:v>
                </c:pt>
                <c:pt idx="54">
                  <c:v>385.0</c:v>
                </c:pt>
                <c:pt idx="55">
                  <c:v>392.0</c:v>
                </c:pt>
                <c:pt idx="56">
                  <c:v>399.0</c:v>
                </c:pt>
                <c:pt idx="57">
                  <c:v>406.0</c:v>
                </c:pt>
                <c:pt idx="58">
                  <c:v>413.0</c:v>
                </c:pt>
                <c:pt idx="59">
                  <c:v>420.0</c:v>
                </c:pt>
                <c:pt idx="60">
                  <c:v>427.0</c:v>
                </c:pt>
                <c:pt idx="61">
                  <c:v>434.0</c:v>
                </c:pt>
                <c:pt idx="62">
                  <c:v>441.0</c:v>
                </c:pt>
                <c:pt idx="63">
                  <c:v>448.0</c:v>
                </c:pt>
                <c:pt idx="64">
                  <c:v>455.0</c:v>
                </c:pt>
                <c:pt idx="65">
                  <c:v>462.0</c:v>
                </c:pt>
                <c:pt idx="66">
                  <c:v>469.0</c:v>
                </c:pt>
                <c:pt idx="67">
                  <c:v>476.0</c:v>
                </c:pt>
                <c:pt idx="68">
                  <c:v>483.0</c:v>
                </c:pt>
                <c:pt idx="69">
                  <c:v>490.0</c:v>
                </c:pt>
                <c:pt idx="70">
                  <c:v>497.0</c:v>
                </c:pt>
                <c:pt idx="71">
                  <c:v>504.0</c:v>
                </c:pt>
                <c:pt idx="72">
                  <c:v>511.0</c:v>
                </c:pt>
                <c:pt idx="73">
                  <c:v>518.0</c:v>
                </c:pt>
                <c:pt idx="74">
                  <c:v>525.0</c:v>
                </c:pt>
                <c:pt idx="75">
                  <c:v>532.0</c:v>
                </c:pt>
                <c:pt idx="76">
                  <c:v>539.0</c:v>
                </c:pt>
                <c:pt idx="77">
                  <c:v>546.0</c:v>
                </c:pt>
                <c:pt idx="78">
                  <c:v>553.0</c:v>
                </c:pt>
                <c:pt idx="79">
                  <c:v>560.0</c:v>
                </c:pt>
                <c:pt idx="80">
                  <c:v>567.0</c:v>
                </c:pt>
                <c:pt idx="81">
                  <c:v>574.0</c:v>
                </c:pt>
                <c:pt idx="82">
                  <c:v>581.0</c:v>
                </c:pt>
                <c:pt idx="83">
                  <c:v>588.0</c:v>
                </c:pt>
                <c:pt idx="84">
                  <c:v>595.0</c:v>
                </c:pt>
                <c:pt idx="85">
                  <c:v>602.0</c:v>
                </c:pt>
                <c:pt idx="86">
                  <c:v>609.0</c:v>
                </c:pt>
                <c:pt idx="87">
                  <c:v>616.0</c:v>
                </c:pt>
                <c:pt idx="88">
                  <c:v>623.0</c:v>
                </c:pt>
                <c:pt idx="89">
                  <c:v>630.0</c:v>
                </c:pt>
                <c:pt idx="90">
                  <c:v>637.0</c:v>
                </c:pt>
                <c:pt idx="91">
                  <c:v>644.0</c:v>
                </c:pt>
                <c:pt idx="92">
                  <c:v>651.0</c:v>
                </c:pt>
                <c:pt idx="93">
                  <c:v>658.0</c:v>
                </c:pt>
                <c:pt idx="94">
                  <c:v>665.0</c:v>
                </c:pt>
                <c:pt idx="95">
                  <c:v>672.0</c:v>
                </c:pt>
                <c:pt idx="96">
                  <c:v>679.0</c:v>
                </c:pt>
                <c:pt idx="97">
                  <c:v>686.0</c:v>
                </c:pt>
                <c:pt idx="98">
                  <c:v>693.0</c:v>
                </c:pt>
                <c:pt idx="99">
                  <c:v>700.0</c:v>
                </c:pt>
                <c:pt idx="100">
                  <c:v>707.0</c:v>
                </c:pt>
                <c:pt idx="101">
                  <c:v>714.0</c:v>
                </c:pt>
                <c:pt idx="102">
                  <c:v>721.0</c:v>
                </c:pt>
                <c:pt idx="103">
                  <c:v>728.0</c:v>
                </c:pt>
                <c:pt idx="104">
                  <c:v>735.0</c:v>
                </c:pt>
                <c:pt idx="105">
                  <c:v>742.0</c:v>
                </c:pt>
                <c:pt idx="106">
                  <c:v>749.0</c:v>
                </c:pt>
                <c:pt idx="107">
                  <c:v>756.0</c:v>
                </c:pt>
                <c:pt idx="108">
                  <c:v>763.0</c:v>
                </c:pt>
                <c:pt idx="109">
                  <c:v>770.0</c:v>
                </c:pt>
                <c:pt idx="110">
                  <c:v>777.0</c:v>
                </c:pt>
                <c:pt idx="111">
                  <c:v>784.0</c:v>
                </c:pt>
                <c:pt idx="112">
                  <c:v>791.0</c:v>
                </c:pt>
                <c:pt idx="113">
                  <c:v>798.0</c:v>
                </c:pt>
                <c:pt idx="114">
                  <c:v>805.0</c:v>
                </c:pt>
                <c:pt idx="115">
                  <c:v>812.0</c:v>
                </c:pt>
                <c:pt idx="116">
                  <c:v>819.0</c:v>
                </c:pt>
                <c:pt idx="117">
                  <c:v>826.0</c:v>
                </c:pt>
                <c:pt idx="118">
                  <c:v>833.0</c:v>
                </c:pt>
                <c:pt idx="119">
                  <c:v>840.0</c:v>
                </c:pt>
                <c:pt idx="120">
                  <c:v>847.0</c:v>
                </c:pt>
                <c:pt idx="121">
                  <c:v>854.0</c:v>
                </c:pt>
                <c:pt idx="122">
                  <c:v>861.0</c:v>
                </c:pt>
                <c:pt idx="123">
                  <c:v>868.0</c:v>
                </c:pt>
                <c:pt idx="124">
                  <c:v>875.0</c:v>
                </c:pt>
                <c:pt idx="125">
                  <c:v>882.0</c:v>
                </c:pt>
                <c:pt idx="126">
                  <c:v>889.0</c:v>
                </c:pt>
                <c:pt idx="127">
                  <c:v>896.0</c:v>
                </c:pt>
                <c:pt idx="128">
                  <c:v>903.0</c:v>
                </c:pt>
                <c:pt idx="129">
                  <c:v>910.0</c:v>
                </c:pt>
                <c:pt idx="130">
                  <c:v>917.0</c:v>
                </c:pt>
                <c:pt idx="131">
                  <c:v>924.0</c:v>
                </c:pt>
                <c:pt idx="132">
                  <c:v>931.0</c:v>
                </c:pt>
                <c:pt idx="133">
                  <c:v>938.0</c:v>
                </c:pt>
                <c:pt idx="134">
                  <c:v>945.0</c:v>
                </c:pt>
                <c:pt idx="135">
                  <c:v>952.0</c:v>
                </c:pt>
                <c:pt idx="136">
                  <c:v>959.0</c:v>
                </c:pt>
                <c:pt idx="137">
                  <c:v>966.0</c:v>
                </c:pt>
                <c:pt idx="138">
                  <c:v>973.0</c:v>
                </c:pt>
                <c:pt idx="139">
                  <c:v>980.0</c:v>
                </c:pt>
                <c:pt idx="140">
                  <c:v>987.0</c:v>
                </c:pt>
                <c:pt idx="141">
                  <c:v>994.0</c:v>
                </c:pt>
                <c:pt idx="142">
                  <c:v>1001.0</c:v>
                </c:pt>
                <c:pt idx="143">
                  <c:v>1008.0</c:v>
                </c:pt>
                <c:pt idx="144">
                  <c:v>1015.0</c:v>
                </c:pt>
                <c:pt idx="145">
                  <c:v>1022.0</c:v>
                </c:pt>
                <c:pt idx="146">
                  <c:v>1029.0</c:v>
                </c:pt>
                <c:pt idx="147">
                  <c:v>1036.0</c:v>
                </c:pt>
                <c:pt idx="148">
                  <c:v>1043.0</c:v>
                </c:pt>
                <c:pt idx="149">
                  <c:v>1050.0</c:v>
                </c:pt>
                <c:pt idx="150">
                  <c:v>1057.0</c:v>
                </c:pt>
                <c:pt idx="151">
                  <c:v>1064.0</c:v>
                </c:pt>
                <c:pt idx="152">
                  <c:v>1071.0</c:v>
                </c:pt>
                <c:pt idx="153">
                  <c:v>1078.0</c:v>
                </c:pt>
                <c:pt idx="154">
                  <c:v>1085.0</c:v>
                </c:pt>
                <c:pt idx="155">
                  <c:v>1092.0</c:v>
                </c:pt>
                <c:pt idx="156">
                  <c:v>1099.0</c:v>
                </c:pt>
                <c:pt idx="157">
                  <c:v>1106.0</c:v>
                </c:pt>
                <c:pt idx="158">
                  <c:v>1113.0</c:v>
                </c:pt>
                <c:pt idx="159">
                  <c:v>1120.0</c:v>
                </c:pt>
                <c:pt idx="160">
                  <c:v>1127.0</c:v>
                </c:pt>
                <c:pt idx="161">
                  <c:v>1134.0</c:v>
                </c:pt>
                <c:pt idx="162">
                  <c:v>1141.0</c:v>
                </c:pt>
                <c:pt idx="163">
                  <c:v>1148.0</c:v>
                </c:pt>
                <c:pt idx="164">
                  <c:v>1155.0</c:v>
                </c:pt>
                <c:pt idx="165">
                  <c:v>1162.0</c:v>
                </c:pt>
                <c:pt idx="166">
                  <c:v>1169.0</c:v>
                </c:pt>
                <c:pt idx="167">
                  <c:v>1176.0</c:v>
                </c:pt>
                <c:pt idx="168">
                  <c:v>1183.0</c:v>
                </c:pt>
                <c:pt idx="169">
                  <c:v>1190.0</c:v>
                </c:pt>
                <c:pt idx="170">
                  <c:v>1197.0</c:v>
                </c:pt>
                <c:pt idx="171">
                  <c:v>1204.0</c:v>
                </c:pt>
                <c:pt idx="172">
                  <c:v>1211.0</c:v>
                </c:pt>
                <c:pt idx="173">
                  <c:v>1218.0</c:v>
                </c:pt>
                <c:pt idx="174">
                  <c:v>1225.0</c:v>
                </c:pt>
                <c:pt idx="175">
                  <c:v>1232.0</c:v>
                </c:pt>
                <c:pt idx="176">
                  <c:v>1239.0</c:v>
                </c:pt>
                <c:pt idx="177">
                  <c:v>1246.0</c:v>
                </c:pt>
                <c:pt idx="178">
                  <c:v>1253.0</c:v>
                </c:pt>
                <c:pt idx="179">
                  <c:v>1260.0</c:v>
                </c:pt>
                <c:pt idx="180">
                  <c:v>1267.0</c:v>
                </c:pt>
                <c:pt idx="181">
                  <c:v>1274.0</c:v>
                </c:pt>
                <c:pt idx="182">
                  <c:v>1281.0</c:v>
                </c:pt>
                <c:pt idx="183">
                  <c:v>1288.0</c:v>
                </c:pt>
                <c:pt idx="184">
                  <c:v>1295.0</c:v>
                </c:pt>
                <c:pt idx="185">
                  <c:v>1302.0</c:v>
                </c:pt>
                <c:pt idx="186">
                  <c:v>1309.0</c:v>
                </c:pt>
                <c:pt idx="187">
                  <c:v>1316.0</c:v>
                </c:pt>
                <c:pt idx="188">
                  <c:v>1323.0</c:v>
                </c:pt>
                <c:pt idx="189">
                  <c:v>1330.0</c:v>
                </c:pt>
                <c:pt idx="190">
                  <c:v>1337.0</c:v>
                </c:pt>
                <c:pt idx="191">
                  <c:v>1344.0</c:v>
                </c:pt>
                <c:pt idx="192">
                  <c:v>1351.0</c:v>
                </c:pt>
                <c:pt idx="193">
                  <c:v>1358.0</c:v>
                </c:pt>
                <c:pt idx="194">
                  <c:v>1365.0</c:v>
                </c:pt>
                <c:pt idx="195">
                  <c:v>1372.0</c:v>
                </c:pt>
                <c:pt idx="196">
                  <c:v>1379.0</c:v>
                </c:pt>
                <c:pt idx="197">
                  <c:v>1386.0</c:v>
                </c:pt>
                <c:pt idx="198">
                  <c:v>1393.0</c:v>
                </c:pt>
                <c:pt idx="199">
                  <c:v>1400.0</c:v>
                </c:pt>
                <c:pt idx="200">
                  <c:v>1407.0</c:v>
                </c:pt>
                <c:pt idx="201">
                  <c:v>1414.0</c:v>
                </c:pt>
                <c:pt idx="202">
                  <c:v>1421.0</c:v>
                </c:pt>
                <c:pt idx="203">
                  <c:v>1428.0</c:v>
                </c:pt>
                <c:pt idx="204">
                  <c:v>1435.0</c:v>
                </c:pt>
                <c:pt idx="205">
                  <c:v>1442.0</c:v>
                </c:pt>
                <c:pt idx="206">
                  <c:v>1449.0</c:v>
                </c:pt>
                <c:pt idx="207">
                  <c:v>1456.0</c:v>
                </c:pt>
                <c:pt idx="208">
                  <c:v>1463.0</c:v>
                </c:pt>
                <c:pt idx="209">
                  <c:v>1470.0</c:v>
                </c:pt>
                <c:pt idx="210">
                  <c:v>1477.0</c:v>
                </c:pt>
                <c:pt idx="211">
                  <c:v>1484.0</c:v>
                </c:pt>
                <c:pt idx="212">
                  <c:v>1491.0</c:v>
                </c:pt>
                <c:pt idx="213">
                  <c:v>1498.0</c:v>
                </c:pt>
                <c:pt idx="214">
                  <c:v>1505.0</c:v>
                </c:pt>
                <c:pt idx="215">
                  <c:v>1512.0</c:v>
                </c:pt>
                <c:pt idx="216">
                  <c:v>1519.0</c:v>
                </c:pt>
                <c:pt idx="217">
                  <c:v>1526.0</c:v>
                </c:pt>
                <c:pt idx="218">
                  <c:v>1533.0</c:v>
                </c:pt>
                <c:pt idx="219">
                  <c:v>1540.0</c:v>
                </c:pt>
                <c:pt idx="220">
                  <c:v>1547.0</c:v>
                </c:pt>
                <c:pt idx="221">
                  <c:v>1554.0</c:v>
                </c:pt>
                <c:pt idx="222">
                  <c:v>1561.0</c:v>
                </c:pt>
                <c:pt idx="223">
                  <c:v>1568.0</c:v>
                </c:pt>
                <c:pt idx="224">
                  <c:v>1575.0</c:v>
                </c:pt>
                <c:pt idx="225">
                  <c:v>1582.0</c:v>
                </c:pt>
                <c:pt idx="226">
                  <c:v>1589.0</c:v>
                </c:pt>
                <c:pt idx="227">
                  <c:v>1596.0</c:v>
                </c:pt>
                <c:pt idx="228">
                  <c:v>1603.0</c:v>
                </c:pt>
                <c:pt idx="229">
                  <c:v>1610.0</c:v>
                </c:pt>
                <c:pt idx="230">
                  <c:v>1617.0</c:v>
                </c:pt>
                <c:pt idx="231">
                  <c:v>1624.0</c:v>
                </c:pt>
                <c:pt idx="232">
                  <c:v>1631.0</c:v>
                </c:pt>
                <c:pt idx="233">
                  <c:v>1638.0</c:v>
                </c:pt>
                <c:pt idx="234">
                  <c:v>1645.0</c:v>
                </c:pt>
                <c:pt idx="235">
                  <c:v>1652.0</c:v>
                </c:pt>
                <c:pt idx="236">
                  <c:v>1659.0</c:v>
                </c:pt>
                <c:pt idx="237">
                  <c:v>1666.0</c:v>
                </c:pt>
                <c:pt idx="238">
                  <c:v>1673.0</c:v>
                </c:pt>
                <c:pt idx="239">
                  <c:v>1680.0</c:v>
                </c:pt>
                <c:pt idx="240">
                  <c:v>1687.0</c:v>
                </c:pt>
                <c:pt idx="241">
                  <c:v>1694.0</c:v>
                </c:pt>
                <c:pt idx="242">
                  <c:v>1701.0</c:v>
                </c:pt>
                <c:pt idx="243">
                  <c:v>1708.0</c:v>
                </c:pt>
                <c:pt idx="244">
                  <c:v>1715.0</c:v>
                </c:pt>
                <c:pt idx="245">
                  <c:v>1722.0</c:v>
                </c:pt>
                <c:pt idx="246">
                  <c:v>1729.0</c:v>
                </c:pt>
                <c:pt idx="247">
                  <c:v>1736.0</c:v>
                </c:pt>
                <c:pt idx="248">
                  <c:v>1743.0</c:v>
                </c:pt>
                <c:pt idx="249">
                  <c:v>1750.0</c:v>
                </c:pt>
                <c:pt idx="250">
                  <c:v>1757.0</c:v>
                </c:pt>
                <c:pt idx="251">
                  <c:v>1764.0</c:v>
                </c:pt>
                <c:pt idx="252">
                  <c:v>1771.0</c:v>
                </c:pt>
                <c:pt idx="253">
                  <c:v>1778.0</c:v>
                </c:pt>
                <c:pt idx="254">
                  <c:v>1785.0</c:v>
                </c:pt>
                <c:pt idx="255">
                  <c:v>1792.0</c:v>
                </c:pt>
                <c:pt idx="256">
                  <c:v>1799.0</c:v>
                </c:pt>
                <c:pt idx="257">
                  <c:v>1806.0</c:v>
                </c:pt>
                <c:pt idx="258">
                  <c:v>1813.0</c:v>
                </c:pt>
                <c:pt idx="259">
                  <c:v>1820.0</c:v>
                </c:pt>
                <c:pt idx="260">
                  <c:v>1827.0</c:v>
                </c:pt>
                <c:pt idx="261">
                  <c:v>1834.0</c:v>
                </c:pt>
                <c:pt idx="262">
                  <c:v>1841.0</c:v>
                </c:pt>
                <c:pt idx="263">
                  <c:v>1848.0</c:v>
                </c:pt>
                <c:pt idx="264">
                  <c:v>1855.0</c:v>
                </c:pt>
                <c:pt idx="265">
                  <c:v>1862.0</c:v>
                </c:pt>
                <c:pt idx="266">
                  <c:v>1869.0</c:v>
                </c:pt>
                <c:pt idx="267">
                  <c:v>1876.0</c:v>
                </c:pt>
                <c:pt idx="268">
                  <c:v>1883.0</c:v>
                </c:pt>
                <c:pt idx="269">
                  <c:v>1890.0</c:v>
                </c:pt>
                <c:pt idx="270">
                  <c:v>1897.0</c:v>
                </c:pt>
                <c:pt idx="271">
                  <c:v>1904.0</c:v>
                </c:pt>
                <c:pt idx="272">
                  <c:v>1911.0</c:v>
                </c:pt>
                <c:pt idx="273">
                  <c:v>1918.0</c:v>
                </c:pt>
                <c:pt idx="274">
                  <c:v>1925.0</c:v>
                </c:pt>
                <c:pt idx="275">
                  <c:v>1932.0</c:v>
                </c:pt>
                <c:pt idx="276">
                  <c:v>1939.0</c:v>
                </c:pt>
                <c:pt idx="277">
                  <c:v>1946.0</c:v>
                </c:pt>
                <c:pt idx="278">
                  <c:v>1953.0</c:v>
                </c:pt>
                <c:pt idx="279">
                  <c:v>1960.0</c:v>
                </c:pt>
                <c:pt idx="280">
                  <c:v>1967.0</c:v>
                </c:pt>
                <c:pt idx="281">
                  <c:v>1974.0</c:v>
                </c:pt>
                <c:pt idx="282">
                  <c:v>1981.0</c:v>
                </c:pt>
                <c:pt idx="283">
                  <c:v>1988.0</c:v>
                </c:pt>
                <c:pt idx="284">
                  <c:v>1995.0</c:v>
                </c:pt>
                <c:pt idx="285">
                  <c:v>2002.0</c:v>
                </c:pt>
                <c:pt idx="286">
                  <c:v>2009.0</c:v>
                </c:pt>
                <c:pt idx="287">
                  <c:v>2016.0</c:v>
                </c:pt>
                <c:pt idx="288">
                  <c:v>2023.0</c:v>
                </c:pt>
                <c:pt idx="289">
                  <c:v>2030.0</c:v>
                </c:pt>
                <c:pt idx="290">
                  <c:v>2037.0</c:v>
                </c:pt>
                <c:pt idx="291">
                  <c:v>2044.0</c:v>
                </c:pt>
                <c:pt idx="292">
                  <c:v>2051.0</c:v>
                </c:pt>
                <c:pt idx="293">
                  <c:v>2058.0</c:v>
                </c:pt>
                <c:pt idx="294">
                  <c:v>2065.0</c:v>
                </c:pt>
                <c:pt idx="295">
                  <c:v>2072.0</c:v>
                </c:pt>
                <c:pt idx="296">
                  <c:v>2079.0</c:v>
                </c:pt>
                <c:pt idx="297">
                  <c:v>2086.0</c:v>
                </c:pt>
                <c:pt idx="298">
                  <c:v>2093.0</c:v>
                </c:pt>
                <c:pt idx="299">
                  <c:v>2100.0</c:v>
                </c:pt>
                <c:pt idx="300">
                  <c:v>2107.0</c:v>
                </c:pt>
                <c:pt idx="301">
                  <c:v>2114.0</c:v>
                </c:pt>
                <c:pt idx="302">
                  <c:v>2121.0</c:v>
                </c:pt>
                <c:pt idx="303">
                  <c:v>2128.0</c:v>
                </c:pt>
                <c:pt idx="304">
                  <c:v>2135.0</c:v>
                </c:pt>
                <c:pt idx="305">
                  <c:v>2142.0</c:v>
                </c:pt>
                <c:pt idx="306">
                  <c:v>2149.0</c:v>
                </c:pt>
                <c:pt idx="307">
                  <c:v>2156.0</c:v>
                </c:pt>
                <c:pt idx="308">
                  <c:v>2163.0</c:v>
                </c:pt>
                <c:pt idx="309">
                  <c:v>2170.0</c:v>
                </c:pt>
                <c:pt idx="310">
                  <c:v>2177.0</c:v>
                </c:pt>
                <c:pt idx="311">
                  <c:v>2184.0</c:v>
                </c:pt>
                <c:pt idx="312">
                  <c:v>2191.0</c:v>
                </c:pt>
                <c:pt idx="313">
                  <c:v>2198.0</c:v>
                </c:pt>
                <c:pt idx="314">
                  <c:v>2205.0</c:v>
                </c:pt>
                <c:pt idx="315">
                  <c:v>2212.0</c:v>
                </c:pt>
                <c:pt idx="316">
                  <c:v>2219.0</c:v>
                </c:pt>
                <c:pt idx="317">
                  <c:v>2226.0</c:v>
                </c:pt>
                <c:pt idx="318">
                  <c:v>2233.0</c:v>
                </c:pt>
                <c:pt idx="319">
                  <c:v>2240.0</c:v>
                </c:pt>
                <c:pt idx="320">
                  <c:v>2247.0</c:v>
                </c:pt>
                <c:pt idx="321">
                  <c:v>2254.0</c:v>
                </c:pt>
                <c:pt idx="322">
                  <c:v>2261.0</c:v>
                </c:pt>
                <c:pt idx="323">
                  <c:v>2268.0</c:v>
                </c:pt>
                <c:pt idx="324">
                  <c:v>2275.0</c:v>
                </c:pt>
                <c:pt idx="325">
                  <c:v>2282.0</c:v>
                </c:pt>
                <c:pt idx="326">
                  <c:v>2289.0</c:v>
                </c:pt>
                <c:pt idx="327">
                  <c:v>2296.0</c:v>
                </c:pt>
                <c:pt idx="328">
                  <c:v>2303.0</c:v>
                </c:pt>
                <c:pt idx="329">
                  <c:v>2310.0</c:v>
                </c:pt>
                <c:pt idx="330">
                  <c:v>2317.0</c:v>
                </c:pt>
                <c:pt idx="331">
                  <c:v>2324.0</c:v>
                </c:pt>
                <c:pt idx="332">
                  <c:v>2331.0</c:v>
                </c:pt>
                <c:pt idx="333">
                  <c:v>2338.0</c:v>
                </c:pt>
                <c:pt idx="334">
                  <c:v>2345.0</c:v>
                </c:pt>
                <c:pt idx="335">
                  <c:v>2352.0</c:v>
                </c:pt>
                <c:pt idx="336">
                  <c:v>2359.0</c:v>
                </c:pt>
                <c:pt idx="337">
                  <c:v>2366.0</c:v>
                </c:pt>
                <c:pt idx="338">
                  <c:v>2373.0</c:v>
                </c:pt>
                <c:pt idx="339">
                  <c:v>2380.0</c:v>
                </c:pt>
                <c:pt idx="340">
                  <c:v>2387.0</c:v>
                </c:pt>
                <c:pt idx="341">
                  <c:v>2394.0</c:v>
                </c:pt>
                <c:pt idx="342">
                  <c:v>2401.0</c:v>
                </c:pt>
                <c:pt idx="343">
                  <c:v>2408.0</c:v>
                </c:pt>
                <c:pt idx="344">
                  <c:v>2415.0</c:v>
                </c:pt>
                <c:pt idx="345">
                  <c:v>2422.0</c:v>
                </c:pt>
                <c:pt idx="346">
                  <c:v>2429.0</c:v>
                </c:pt>
                <c:pt idx="347">
                  <c:v>2436.0</c:v>
                </c:pt>
                <c:pt idx="348">
                  <c:v>2443.0</c:v>
                </c:pt>
                <c:pt idx="349">
                  <c:v>2450.0</c:v>
                </c:pt>
                <c:pt idx="350">
                  <c:v>2457.0</c:v>
                </c:pt>
                <c:pt idx="351">
                  <c:v>2464.0</c:v>
                </c:pt>
                <c:pt idx="352">
                  <c:v>2471.0</c:v>
                </c:pt>
                <c:pt idx="353">
                  <c:v>2478.0</c:v>
                </c:pt>
                <c:pt idx="354">
                  <c:v>2485.0</c:v>
                </c:pt>
                <c:pt idx="355">
                  <c:v>2492.0</c:v>
                </c:pt>
                <c:pt idx="356">
                  <c:v>2499.0</c:v>
                </c:pt>
                <c:pt idx="357">
                  <c:v>2506.0</c:v>
                </c:pt>
                <c:pt idx="358">
                  <c:v>2513.0</c:v>
                </c:pt>
                <c:pt idx="359">
                  <c:v>2520.0</c:v>
                </c:pt>
                <c:pt idx="360">
                  <c:v>2527.0</c:v>
                </c:pt>
                <c:pt idx="361">
                  <c:v>2534.0</c:v>
                </c:pt>
                <c:pt idx="362">
                  <c:v>2541.0</c:v>
                </c:pt>
                <c:pt idx="363">
                  <c:v>2548.0</c:v>
                </c:pt>
                <c:pt idx="364">
                  <c:v>2555.0</c:v>
                </c:pt>
                <c:pt idx="365">
                  <c:v>2562.0</c:v>
                </c:pt>
                <c:pt idx="366">
                  <c:v>2569.0</c:v>
                </c:pt>
                <c:pt idx="367">
                  <c:v>2576.0</c:v>
                </c:pt>
                <c:pt idx="368">
                  <c:v>2583.0</c:v>
                </c:pt>
                <c:pt idx="369">
                  <c:v>2590.0</c:v>
                </c:pt>
                <c:pt idx="370">
                  <c:v>2597.0</c:v>
                </c:pt>
                <c:pt idx="371">
                  <c:v>2604.0</c:v>
                </c:pt>
                <c:pt idx="372">
                  <c:v>2611.0</c:v>
                </c:pt>
                <c:pt idx="373">
                  <c:v>2618.0</c:v>
                </c:pt>
                <c:pt idx="374">
                  <c:v>2625.0</c:v>
                </c:pt>
                <c:pt idx="375">
                  <c:v>2632.0</c:v>
                </c:pt>
                <c:pt idx="376">
                  <c:v>2639.0</c:v>
                </c:pt>
                <c:pt idx="377">
                  <c:v>2646.0</c:v>
                </c:pt>
                <c:pt idx="378">
                  <c:v>2653.0</c:v>
                </c:pt>
                <c:pt idx="379">
                  <c:v>2660.0</c:v>
                </c:pt>
                <c:pt idx="380">
                  <c:v>2667.0</c:v>
                </c:pt>
                <c:pt idx="381">
                  <c:v>2674.0</c:v>
                </c:pt>
                <c:pt idx="382">
                  <c:v>2681.0</c:v>
                </c:pt>
                <c:pt idx="383">
                  <c:v>2688.0</c:v>
                </c:pt>
                <c:pt idx="384">
                  <c:v>2695.0</c:v>
                </c:pt>
                <c:pt idx="385">
                  <c:v>2702.0</c:v>
                </c:pt>
                <c:pt idx="386">
                  <c:v>2709.0</c:v>
                </c:pt>
                <c:pt idx="387">
                  <c:v>2716.0</c:v>
                </c:pt>
                <c:pt idx="388">
                  <c:v>2723.0</c:v>
                </c:pt>
                <c:pt idx="389">
                  <c:v>2730.0</c:v>
                </c:pt>
                <c:pt idx="390">
                  <c:v>2737.0</c:v>
                </c:pt>
                <c:pt idx="391">
                  <c:v>2744.0</c:v>
                </c:pt>
                <c:pt idx="392">
                  <c:v>2751.0</c:v>
                </c:pt>
                <c:pt idx="393">
                  <c:v>2758.0</c:v>
                </c:pt>
                <c:pt idx="394">
                  <c:v>2765.0</c:v>
                </c:pt>
                <c:pt idx="395">
                  <c:v>2772.0</c:v>
                </c:pt>
                <c:pt idx="396">
                  <c:v>2779.0</c:v>
                </c:pt>
                <c:pt idx="397">
                  <c:v>2786.0</c:v>
                </c:pt>
                <c:pt idx="398">
                  <c:v>2793.0</c:v>
                </c:pt>
                <c:pt idx="399">
                  <c:v>2800.0</c:v>
                </c:pt>
                <c:pt idx="400">
                  <c:v>2807.0</c:v>
                </c:pt>
                <c:pt idx="401">
                  <c:v>2814.0</c:v>
                </c:pt>
                <c:pt idx="402">
                  <c:v>2821.0</c:v>
                </c:pt>
                <c:pt idx="403">
                  <c:v>2828.0</c:v>
                </c:pt>
                <c:pt idx="404">
                  <c:v>2835.0</c:v>
                </c:pt>
                <c:pt idx="405">
                  <c:v>2842.0</c:v>
                </c:pt>
                <c:pt idx="406">
                  <c:v>2849.0</c:v>
                </c:pt>
                <c:pt idx="407">
                  <c:v>2856.0</c:v>
                </c:pt>
                <c:pt idx="408">
                  <c:v>2863.0</c:v>
                </c:pt>
                <c:pt idx="409">
                  <c:v>2870.0</c:v>
                </c:pt>
                <c:pt idx="410">
                  <c:v>2877.0</c:v>
                </c:pt>
                <c:pt idx="411">
                  <c:v>2884.0</c:v>
                </c:pt>
                <c:pt idx="412">
                  <c:v>2891.0</c:v>
                </c:pt>
                <c:pt idx="413">
                  <c:v>2898.0</c:v>
                </c:pt>
                <c:pt idx="414">
                  <c:v>2905.0</c:v>
                </c:pt>
                <c:pt idx="415">
                  <c:v>2912.0</c:v>
                </c:pt>
                <c:pt idx="416">
                  <c:v>2919.0</c:v>
                </c:pt>
                <c:pt idx="417">
                  <c:v>2926.0</c:v>
                </c:pt>
                <c:pt idx="418">
                  <c:v>2933.0</c:v>
                </c:pt>
                <c:pt idx="419">
                  <c:v>2940.0</c:v>
                </c:pt>
                <c:pt idx="420">
                  <c:v>2947.0</c:v>
                </c:pt>
                <c:pt idx="421">
                  <c:v>2954.0</c:v>
                </c:pt>
                <c:pt idx="422">
                  <c:v>2961.0</c:v>
                </c:pt>
                <c:pt idx="423">
                  <c:v>2968.0</c:v>
                </c:pt>
                <c:pt idx="424">
                  <c:v>2975.0</c:v>
                </c:pt>
                <c:pt idx="425">
                  <c:v>2982.0</c:v>
                </c:pt>
                <c:pt idx="426">
                  <c:v>2989.0</c:v>
                </c:pt>
                <c:pt idx="427">
                  <c:v>2996.0</c:v>
                </c:pt>
                <c:pt idx="428">
                  <c:v>3003.0</c:v>
                </c:pt>
                <c:pt idx="429">
                  <c:v>3010.0</c:v>
                </c:pt>
                <c:pt idx="430">
                  <c:v>3017.0</c:v>
                </c:pt>
                <c:pt idx="431">
                  <c:v>3024.0</c:v>
                </c:pt>
                <c:pt idx="432">
                  <c:v>3031.0</c:v>
                </c:pt>
                <c:pt idx="433">
                  <c:v>3038.0</c:v>
                </c:pt>
                <c:pt idx="434">
                  <c:v>3045.0</c:v>
                </c:pt>
                <c:pt idx="435">
                  <c:v>3052.0</c:v>
                </c:pt>
                <c:pt idx="436">
                  <c:v>3059.0</c:v>
                </c:pt>
                <c:pt idx="437">
                  <c:v>3066.0</c:v>
                </c:pt>
                <c:pt idx="438">
                  <c:v>3073.0</c:v>
                </c:pt>
                <c:pt idx="439">
                  <c:v>3080.0</c:v>
                </c:pt>
                <c:pt idx="440">
                  <c:v>3087.0</c:v>
                </c:pt>
                <c:pt idx="441">
                  <c:v>3094.0</c:v>
                </c:pt>
                <c:pt idx="442">
                  <c:v>3101.0</c:v>
                </c:pt>
                <c:pt idx="443">
                  <c:v>3108.0</c:v>
                </c:pt>
                <c:pt idx="444">
                  <c:v>3115.0</c:v>
                </c:pt>
                <c:pt idx="445">
                  <c:v>3122.0</c:v>
                </c:pt>
                <c:pt idx="446">
                  <c:v>3129.0</c:v>
                </c:pt>
                <c:pt idx="447">
                  <c:v>3136.0</c:v>
                </c:pt>
                <c:pt idx="448">
                  <c:v>3143.0</c:v>
                </c:pt>
                <c:pt idx="449">
                  <c:v>3150.0</c:v>
                </c:pt>
                <c:pt idx="450">
                  <c:v>3157.0</c:v>
                </c:pt>
                <c:pt idx="451">
                  <c:v>3164.0</c:v>
                </c:pt>
                <c:pt idx="452">
                  <c:v>3171.0</c:v>
                </c:pt>
                <c:pt idx="453">
                  <c:v>3178.0</c:v>
                </c:pt>
                <c:pt idx="454">
                  <c:v>3185.0</c:v>
                </c:pt>
                <c:pt idx="455">
                  <c:v>3192.0</c:v>
                </c:pt>
                <c:pt idx="456">
                  <c:v>3199.0</c:v>
                </c:pt>
                <c:pt idx="457">
                  <c:v>3206.0</c:v>
                </c:pt>
                <c:pt idx="458">
                  <c:v>3213.0</c:v>
                </c:pt>
                <c:pt idx="459">
                  <c:v>3220.0</c:v>
                </c:pt>
                <c:pt idx="460">
                  <c:v>3227.0</c:v>
                </c:pt>
                <c:pt idx="461">
                  <c:v>3234.0</c:v>
                </c:pt>
                <c:pt idx="462">
                  <c:v>3241.0</c:v>
                </c:pt>
                <c:pt idx="463">
                  <c:v>3248.0</c:v>
                </c:pt>
                <c:pt idx="464">
                  <c:v>3255.0</c:v>
                </c:pt>
                <c:pt idx="465">
                  <c:v>3261.9</c:v>
                </c:pt>
                <c:pt idx="466">
                  <c:v>3268.75</c:v>
                </c:pt>
                <c:pt idx="467">
                  <c:v>3275.55</c:v>
                </c:pt>
                <c:pt idx="468">
                  <c:v>3282.3</c:v>
                </c:pt>
                <c:pt idx="469">
                  <c:v>3289.0</c:v>
                </c:pt>
                <c:pt idx="470">
                  <c:v>3295.65</c:v>
                </c:pt>
                <c:pt idx="471">
                  <c:v>3302.25</c:v>
                </c:pt>
                <c:pt idx="472">
                  <c:v>3308.8</c:v>
                </c:pt>
                <c:pt idx="473">
                  <c:v>3315.3</c:v>
                </c:pt>
                <c:pt idx="474">
                  <c:v>3321.75</c:v>
                </c:pt>
                <c:pt idx="475">
                  <c:v>3328.15</c:v>
                </c:pt>
                <c:pt idx="476">
                  <c:v>3334.5</c:v>
                </c:pt>
                <c:pt idx="477">
                  <c:v>3340.8</c:v>
                </c:pt>
                <c:pt idx="478">
                  <c:v>3347.05</c:v>
                </c:pt>
                <c:pt idx="479">
                  <c:v>3353.25</c:v>
                </c:pt>
                <c:pt idx="480">
                  <c:v>3359.4</c:v>
                </c:pt>
                <c:pt idx="481">
                  <c:v>3365.5</c:v>
                </c:pt>
                <c:pt idx="482">
                  <c:v>3371.55</c:v>
                </c:pt>
                <c:pt idx="483">
                  <c:v>3377.55</c:v>
                </c:pt>
                <c:pt idx="484">
                  <c:v>3383.5</c:v>
                </c:pt>
                <c:pt idx="485">
                  <c:v>3389.4</c:v>
                </c:pt>
                <c:pt idx="486">
                  <c:v>3395.25</c:v>
                </c:pt>
                <c:pt idx="487">
                  <c:v>3401.05</c:v>
                </c:pt>
                <c:pt idx="488">
                  <c:v>3406.8</c:v>
                </c:pt>
                <c:pt idx="489">
                  <c:v>3412.5</c:v>
                </c:pt>
                <c:pt idx="490">
                  <c:v>3418.15</c:v>
                </c:pt>
                <c:pt idx="491">
                  <c:v>3423.75</c:v>
                </c:pt>
                <c:pt idx="492">
                  <c:v>3429.3</c:v>
                </c:pt>
                <c:pt idx="493">
                  <c:v>3434.8</c:v>
                </c:pt>
                <c:pt idx="494">
                  <c:v>3440.25</c:v>
                </c:pt>
                <c:pt idx="495">
                  <c:v>3445.65</c:v>
                </c:pt>
                <c:pt idx="496">
                  <c:v>3451.0</c:v>
                </c:pt>
                <c:pt idx="497">
                  <c:v>3456.3</c:v>
                </c:pt>
                <c:pt idx="498">
                  <c:v>3461.55</c:v>
                </c:pt>
                <c:pt idx="499">
                  <c:v>3466.75</c:v>
                </c:pt>
                <c:pt idx="500">
                  <c:v>3471.9</c:v>
                </c:pt>
                <c:pt idx="501">
                  <c:v>3477.0</c:v>
                </c:pt>
                <c:pt idx="502">
                  <c:v>3482.05</c:v>
                </c:pt>
                <c:pt idx="503">
                  <c:v>3487.05</c:v>
                </c:pt>
                <c:pt idx="504">
                  <c:v>3492.0</c:v>
                </c:pt>
                <c:pt idx="505">
                  <c:v>3496.9</c:v>
                </c:pt>
                <c:pt idx="506">
                  <c:v>3501.75</c:v>
                </c:pt>
                <c:pt idx="507">
                  <c:v>3506.55</c:v>
                </c:pt>
                <c:pt idx="508">
                  <c:v>3511.3</c:v>
                </c:pt>
                <c:pt idx="509">
                  <c:v>3516.0</c:v>
                </c:pt>
                <c:pt idx="510">
                  <c:v>3520.65</c:v>
                </c:pt>
                <c:pt idx="511">
                  <c:v>3525.25</c:v>
                </c:pt>
                <c:pt idx="512">
                  <c:v>3529.8</c:v>
                </c:pt>
                <c:pt idx="513">
                  <c:v>3534.3</c:v>
                </c:pt>
                <c:pt idx="514">
                  <c:v>3538.75</c:v>
                </c:pt>
                <c:pt idx="515">
                  <c:v>3543.15</c:v>
                </c:pt>
                <c:pt idx="516">
                  <c:v>3547.5</c:v>
                </c:pt>
                <c:pt idx="517">
                  <c:v>3551.8</c:v>
                </c:pt>
                <c:pt idx="518">
                  <c:v>3556.05</c:v>
                </c:pt>
                <c:pt idx="519">
                  <c:v>3560.25</c:v>
                </c:pt>
                <c:pt idx="520">
                  <c:v>3564.4</c:v>
                </c:pt>
                <c:pt idx="521">
                  <c:v>3568.5</c:v>
                </c:pt>
                <c:pt idx="522">
                  <c:v>3572.55</c:v>
                </c:pt>
                <c:pt idx="523">
                  <c:v>3576.55</c:v>
                </c:pt>
                <c:pt idx="524">
                  <c:v>3580.5</c:v>
                </c:pt>
                <c:pt idx="525">
                  <c:v>3584.4</c:v>
                </c:pt>
                <c:pt idx="526">
                  <c:v>3588.25</c:v>
                </c:pt>
                <c:pt idx="527">
                  <c:v>3592.05</c:v>
                </c:pt>
                <c:pt idx="528">
                  <c:v>3595.8</c:v>
                </c:pt>
                <c:pt idx="529">
                  <c:v>3599.5</c:v>
                </c:pt>
                <c:pt idx="530">
                  <c:v>3603.15</c:v>
                </c:pt>
                <c:pt idx="531">
                  <c:v>3606.75</c:v>
                </c:pt>
                <c:pt idx="532">
                  <c:v>3610.3</c:v>
                </c:pt>
                <c:pt idx="533">
                  <c:v>3613.8</c:v>
                </c:pt>
                <c:pt idx="534">
                  <c:v>3617.25</c:v>
                </c:pt>
                <c:pt idx="535">
                  <c:v>3620.65</c:v>
                </c:pt>
                <c:pt idx="536">
                  <c:v>3624.0</c:v>
                </c:pt>
                <c:pt idx="537">
                  <c:v>3627.3</c:v>
                </c:pt>
                <c:pt idx="538">
                  <c:v>3630.55</c:v>
                </c:pt>
                <c:pt idx="539">
                  <c:v>3633.75</c:v>
                </c:pt>
                <c:pt idx="540">
                  <c:v>3636.9</c:v>
                </c:pt>
                <c:pt idx="541">
                  <c:v>3640.0</c:v>
                </c:pt>
                <c:pt idx="542">
                  <c:v>3643.05</c:v>
                </c:pt>
                <c:pt idx="543">
                  <c:v>3646.05</c:v>
                </c:pt>
                <c:pt idx="544">
                  <c:v>3649.0</c:v>
                </c:pt>
                <c:pt idx="545">
                  <c:v>3651.9</c:v>
                </c:pt>
                <c:pt idx="546">
                  <c:v>3654.75</c:v>
                </c:pt>
                <c:pt idx="547">
                  <c:v>3657.55</c:v>
                </c:pt>
                <c:pt idx="548">
                  <c:v>3660.3</c:v>
                </c:pt>
                <c:pt idx="549">
                  <c:v>3663.0</c:v>
                </c:pt>
                <c:pt idx="550">
                  <c:v>3665.65</c:v>
                </c:pt>
                <c:pt idx="551">
                  <c:v>3668.25</c:v>
                </c:pt>
                <c:pt idx="552">
                  <c:v>3670.8</c:v>
                </c:pt>
                <c:pt idx="553">
                  <c:v>3673.3</c:v>
                </c:pt>
                <c:pt idx="554">
                  <c:v>3675.75</c:v>
                </c:pt>
                <c:pt idx="555">
                  <c:v>3678.15</c:v>
                </c:pt>
                <c:pt idx="556">
                  <c:v>3680.5</c:v>
                </c:pt>
                <c:pt idx="557">
                  <c:v>3682.8</c:v>
                </c:pt>
                <c:pt idx="558">
                  <c:v>3685.05</c:v>
                </c:pt>
                <c:pt idx="559">
                  <c:v>3687.25</c:v>
                </c:pt>
                <c:pt idx="560">
                  <c:v>3689.4</c:v>
                </c:pt>
                <c:pt idx="561">
                  <c:v>3691.5</c:v>
                </c:pt>
                <c:pt idx="562">
                  <c:v>3693.55</c:v>
                </c:pt>
                <c:pt idx="563">
                  <c:v>3695.55</c:v>
                </c:pt>
                <c:pt idx="564">
                  <c:v>3697.5</c:v>
                </c:pt>
                <c:pt idx="565">
                  <c:v>3699.4</c:v>
                </c:pt>
                <c:pt idx="566">
                  <c:v>3701.25</c:v>
                </c:pt>
                <c:pt idx="567">
                  <c:v>3703.05</c:v>
                </c:pt>
                <c:pt idx="568">
                  <c:v>3704.8</c:v>
                </c:pt>
                <c:pt idx="569">
                  <c:v>3706.5</c:v>
                </c:pt>
                <c:pt idx="570">
                  <c:v>3708.15</c:v>
                </c:pt>
                <c:pt idx="571">
                  <c:v>3709.75</c:v>
                </c:pt>
                <c:pt idx="572">
                  <c:v>3711.3</c:v>
                </c:pt>
                <c:pt idx="573">
                  <c:v>3712.8</c:v>
                </c:pt>
                <c:pt idx="574">
                  <c:v>3714.25</c:v>
                </c:pt>
                <c:pt idx="575">
                  <c:v>3715.65</c:v>
                </c:pt>
                <c:pt idx="576">
                  <c:v>3717.0</c:v>
                </c:pt>
                <c:pt idx="577">
                  <c:v>3718.3</c:v>
                </c:pt>
                <c:pt idx="578">
                  <c:v>3719.55</c:v>
                </c:pt>
                <c:pt idx="579">
                  <c:v>3720.75</c:v>
                </c:pt>
                <c:pt idx="580">
                  <c:v>3721.9</c:v>
                </c:pt>
                <c:pt idx="581">
                  <c:v>3723.0</c:v>
                </c:pt>
                <c:pt idx="582">
                  <c:v>3724.05</c:v>
                </c:pt>
                <c:pt idx="583">
                  <c:v>3725.05</c:v>
                </c:pt>
                <c:pt idx="584">
                  <c:v>3726.0</c:v>
                </c:pt>
                <c:pt idx="585">
                  <c:v>3726.9</c:v>
                </c:pt>
                <c:pt idx="586">
                  <c:v>3727.75</c:v>
                </c:pt>
                <c:pt idx="587">
                  <c:v>3728.55</c:v>
                </c:pt>
                <c:pt idx="588">
                  <c:v>3729.3</c:v>
                </c:pt>
                <c:pt idx="589">
                  <c:v>3730.0</c:v>
                </c:pt>
                <c:pt idx="590">
                  <c:v>3730.65</c:v>
                </c:pt>
                <c:pt idx="591">
                  <c:v>3731.25</c:v>
                </c:pt>
                <c:pt idx="592">
                  <c:v>3731.8</c:v>
                </c:pt>
                <c:pt idx="593">
                  <c:v>3732.3</c:v>
                </c:pt>
                <c:pt idx="594">
                  <c:v>3732.75</c:v>
                </c:pt>
                <c:pt idx="595">
                  <c:v>3733.15</c:v>
                </c:pt>
                <c:pt idx="596">
                  <c:v>3733.5</c:v>
                </c:pt>
                <c:pt idx="597">
                  <c:v>3733.8</c:v>
                </c:pt>
                <c:pt idx="598">
                  <c:v>3734.05</c:v>
                </c:pt>
                <c:pt idx="599">
                  <c:v>3734.25</c:v>
                </c:pt>
                <c:pt idx="600">
                  <c:v>3734.4</c:v>
                </c:pt>
                <c:pt idx="601">
                  <c:v>3734.5</c:v>
                </c:pt>
                <c:pt idx="602">
                  <c:v>3734.55</c:v>
                </c:pt>
                <c:pt idx="603">
                  <c:v>3734.55</c:v>
                </c:pt>
                <c:pt idx="604">
                  <c:v>3734.5</c:v>
                </c:pt>
                <c:pt idx="605">
                  <c:v>3734.4</c:v>
                </c:pt>
                <c:pt idx="606">
                  <c:v>3734.25</c:v>
                </c:pt>
                <c:pt idx="607">
                  <c:v>3734.05</c:v>
                </c:pt>
                <c:pt idx="608">
                  <c:v>3733.8</c:v>
                </c:pt>
                <c:pt idx="609">
                  <c:v>3733.5</c:v>
                </c:pt>
                <c:pt idx="610">
                  <c:v>3733.15</c:v>
                </c:pt>
                <c:pt idx="611">
                  <c:v>3732.75</c:v>
                </c:pt>
                <c:pt idx="612">
                  <c:v>3732.3</c:v>
                </c:pt>
                <c:pt idx="613">
                  <c:v>3731.8</c:v>
                </c:pt>
                <c:pt idx="614">
                  <c:v>3731.25</c:v>
                </c:pt>
                <c:pt idx="615">
                  <c:v>3730.65</c:v>
                </c:pt>
                <c:pt idx="616">
                  <c:v>3730.0</c:v>
                </c:pt>
                <c:pt idx="617">
                  <c:v>3729.3</c:v>
                </c:pt>
                <c:pt idx="618">
                  <c:v>3728.55</c:v>
                </c:pt>
                <c:pt idx="619">
                  <c:v>3727.75</c:v>
                </c:pt>
                <c:pt idx="620">
                  <c:v>3726.9</c:v>
                </c:pt>
                <c:pt idx="621">
                  <c:v>3726.0</c:v>
                </c:pt>
                <c:pt idx="622">
                  <c:v>3725.05</c:v>
                </c:pt>
                <c:pt idx="623">
                  <c:v>3724.05</c:v>
                </c:pt>
                <c:pt idx="624">
                  <c:v>3723.0</c:v>
                </c:pt>
                <c:pt idx="625">
                  <c:v>3721.9</c:v>
                </c:pt>
                <c:pt idx="626">
                  <c:v>3720.75</c:v>
                </c:pt>
                <c:pt idx="627">
                  <c:v>3719.55</c:v>
                </c:pt>
                <c:pt idx="628">
                  <c:v>3718.3</c:v>
                </c:pt>
                <c:pt idx="629">
                  <c:v>3717.0</c:v>
                </c:pt>
                <c:pt idx="630">
                  <c:v>3715.65</c:v>
                </c:pt>
                <c:pt idx="631">
                  <c:v>3714.25</c:v>
                </c:pt>
                <c:pt idx="632">
                  <c:v>3712.8</c:v>
                </c:pt>
                <c:pt idx="633">
                  <c:v>3711.3</c:v>
                </c:pt>
                <c:pt idx="634">
                  <c:v>3709.75</c:v>
                </c:pt>
                <c:pt idx="635">
                  <c:v>3708.15</c:v>
                </c:pt>
                <c:pt idx="636">
                  <c:v>3706.5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2513944"/>
        <c:axId val="2072519784"/>
      </c:lineChart>
      <c:catAx>
        <c:axId val="20725139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1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Stress</a:t>
                </a:r>
              </a:p>
            </c:rich>
          </c:tx>
          <c:layout>
            <c:manualLayout>
              <c:xMode val="edge"/>
              <c:yMode val="edge"/>
              <c:x val="0.476868327402135"/>
              <c:y val="0.904166666666667"/>
            </c:manualLayout>
          </c:layout>
          <c:overlay val="0"/>
          <c:spPr>
            <a:noFill/>
            <a:ln w="35701">
              <a:noFill/>
            </a:ln>
          </c:spPr>
        </c:title>
        <c:majorTickMark val="out"/>
        <c:minorTickMark val="none"/>
        <c:tickLblPos val="nextTo"/>
        <c:crossAx val="2072519784"/>
        <c:crosses val="autoZero"/>
        <c:auto val="1"/>
        <c:lblAlgn val="ctr"/>
        <c:lblOffset val="100"/>
        <c:noMultiLvlLbl val="0"/>
      </c:catAx>
      <c:valAx>
        <c:axId val="207251978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1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Strain</a:t>
                </a:r>
              </a:p>
            </c:rich>
          </c:tx>
          <c:layout>
            <c:manualLayout>
              <c:xMode val="edge"/>
              <c:yMode val="edge"/>
              <c:x val="0.0320284697508897"/>
              <c:y val="0.4125"/>
            </c:manualLayout>
          </c:layout>
          <c:overlay val="0"/>
          <c:spPr>
            <a:noFill/>
            <a:ln w="35701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2072513944"/>
        <c:crosses val="autoZero"/>
        <c:crossBetween val="between"/>
      </c:valAx>
      <c:spPr>
        <a:solidFill>
          <a:srgbClr val="FFFFFF"/>
        </a:solidFill>
        <a:ln w="1785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4463">
      <a:solidFill>
        <a:srgbClr val="000000"/>
      </a:solidFill>
      <a:prstDash val="solid"/>
    </a:ln>
  </c:spPr>
  <c:txPr>
    <a:bodyPr/>
    <a:lstStyle/>
    <a:p>
      <a:pPr>
        <a:defRPr sz="112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1" Type="http://schemas.openxmlformats.org/officeDocument/2006/relationships/image" Target="../media/image3.png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png"/><Relationship Id="rId1" Type="http://schemas.openxmlformats.org/officeDocument/2006/relationships/image" Target="../media/image37.wmf"/><Relationship Id="rId2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5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5" Type="http://schemas.openxmlformats.org/officeDocument/2006/relationships/image" Target="../media/image7.jpe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7.wmf"/><Relationship Id="rId5" Type="http://schemas.openxmlformats.org/officeDocument/2006/relationships/image" Target="../media/image7.jpe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0.wmf"/><Relationship Id="rId7" Type="http://schemas.openxmlformats.org/officeDocument/2006/relationships/image" Target="../media/image7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7.wmf"/><Relationship Id="rId5" Type="http://schemas.openxmlformats.org/officeDocument/2006/relationships/image" Target="../media/image7.jpe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8.png"/><Relationship Id="rId8" Type="http://schemas.openxmlformats.org/officeDocument/2006/relationships/oleObject" Target="../embeddings/oleObject15.bin"/><Relationship Id="rId9" Type="http://schemas.openxmlformats.org/officeDocument/2006/relationships/image" Target="../media/image39.w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4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image" Target="../media/image7.jpeg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3466" y="106891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Elastomers</a:t>
            </a:r>
            <a:endParaRPr lang="en-US" dirty="0" smtClean="0">
              <a:ea typeface="+mj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2333" y="5833533"/>
            <a:ext cx="6400800" cy="7196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MFG 355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33" y="1540934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Natural Rubber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Latex is then dried, sorted and smoked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31527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572000"/>
            <a:ext cx="31289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286000"/>
            <a:ext cx="32861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8825" y="4140200"/>
            <a:ext cx="33051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Natural Rubber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difficulties with natural rubber</a:t>
            </a:r>
          </a:p>
          <a:p>
            <a:pPr lvl="1" eaLnBrk="1" hangingPunct="1">
              <a:defRPr/>
            </a:pPr>
            <a:r>
              <a:rPr lang="en-US"/>
              <a:t>Strength</a:t>
            </a:r>
          </a:p>
          <a:p>
            <a:pPr lvl="1" eaLnBrk="1" hangingPunct="1">
              <a:defRPr/>
            </a:pPr>
            <a:r>
              <a:rPr lang="en-US"/>
              <a:t>Availability</a:t>
            </a:r>
          </a:p>
          <a:p>
            <a:pPr lvl="1" eaLnBrk="1" hangingPunct="1">
              <a:defRPr/>
            </a:pPr>
            <a:r>
              <a:rPr lang="en-US"/>
              <a:t>Bacterial breakdown</a:t>
            </a:r>
          </a:p>
          <a:p>
            <a:pPr lvl="1" eaLnBrk="1" hangingPunct="1">
              <a:defRPr/>
            </a:pPr>
            <a:r>
              <a:rPr lang="en-US"/>
              <a:t>Creep</a:t>
            </a:r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Natural Rubber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Creep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Solved by Goodyear in the 1800's 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Discovered that the polymer could be crosslinked (cured or vulcanized) by heating with sulphur</a:t>
            </a:r>
          </a:p>
        </p:txBody>
      </p:sp>
      <p:graphicFrame>
        <p:nvGraphicFramePr>
          <p:cNvPr id="27650" name="Object 2" descr="Parchment"/>
          <p:cNvGraphicFramePr>
            <a:graphicFrameLocks noChangeAspect="1"/>
          </p:cNvGraphicFramePr>
          <p:nvPr/>
        </p:nvGraphicFramePr>
        <p:xfrm>
          <a:off x="1219200" y="4114800"/>
          <a:ext cx="3116263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ChemSketch" r:id="rId3" imgW="3520440" imgH="1143000" progId="ACD.ChemSketch.20">
                  <p:embed/>
                </p:oleObj>
              </mc:Choice>
              <mc:Fallback>
                <p:oleObj name="ChemSketch" r:id="rId3" imgW="3520440" imgH="1143000" progId="ACD.ChemSketch.20">
                  <p:embed/>
                  <p:pic>
                    <p:nvPicPr>
                      <p:cNvPr id="0" name="Object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389" r="30649"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3116263" cy="2595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 l="30389" r="30649"/>
                              <a:tile tx="0" ty="0" sx="100000" sy="100000" flip="none" algn="tl"/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7"/>
          <p:cNvSpPr>
            <a:spLocks noChangeShapeType="1"/>
          </p:cNvSpPr>
          <p:nvPr/>
        </p:nvSpPr>
        <p:spPr bwMode="auto">
          <a:xfrm flipH="1">
            <a:off x="2895600" y="4495800"/>
            <a:ext cx="1905000" cy="1219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4937125" y="4125913"/>
            <a:ext cx="386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Sulphur attacks this double bond</a:t>
            </a: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5013325" y="4608513"/>
            <a:ext cx="4059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- As many </a:t>
            </a:r>
            <a:r>
              <a:rPr lang="en-US"/>
              <a:t>as </a:t>
            </a:r>
            <a:r>
              <a:rPr lang="en-US" smtClean="0"/>
              <a:t>2-8 </a:t>
            </a:r>
            <a:r>
              <a:rPr lang="en-US" dirty="0" err="1"/>
              <a:t>sulphur</a:t>
            </a:r>
            <a:r>
              <a:rPr lang="en-US" dirty="0"/>
              <a:t> atoms might </a:t>
            </a:r>
          </a:p>
          <a:p>
            <a:r>
              <a:rPr lang="en-US" dirty="0"/>
              <a:t>be in the bridge between </a:t>
            </a:r>
            <a:r>
              <a:rPr lang="en-US" dirty="0" smtClean="0"/>
              <a:t>molecules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Vulcanization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32977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6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Synthetic Polyisoprene or Isoprene Rubber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Need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Supply of natural rubber disrupted during WWI and WWII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Used in tires for bicycles and early cars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Used the Ziegler-Natta catalyst system to improve properties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smtClean="0"/>
              <a:t>The trans- or cis- nature of the rubber could be controlled up to 90% in either direction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Butadiene Rubber (BR)</a:t>
            </a:r>
          </a:p>
        </p:txBody>
      </p:sp>
      <p:graphicFrame>
        <p:nvGraphicFramePr>
          <p:cNvPr id="29698" name="Object 2" descr="Parchment"/>
          <p:cNvGraphicFramePr>
            <a:graphicFrameLocks noChangeAspect="1"/>
          </p:cNvGraphicFramePr>
          <p:nvPr/>
        </p:nvGraphicFramePr>
        <p:xfrm>
          <a:off x="309563" y="2643188"/>
          <a:ext cx="3727450" cy="276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ChemSketch" r:id="rId3" imgW="4386240" imgH="1185840" progId="ACD.ChemSketch.20">
                  <p:embed/>
                </p:oleObj>
              </mc:Choice>
              <mc:Fallback>
                <p:oleObj name="ChemSketch" r:id="rId3" imgW="4386240" imgH="1185840" progId="ACD.ChemSketch.20">
                  <p:embed/>
                  <p:pic>
                    <p:nvPicPr>
                      <p:cNvPr id="0" name="Object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975" r="39609"/>
                      <a:stretch>
                        <a:fillRect/>
                      </a:stretch>
                    </p:blipFill>
                    <p:spPr bwMode="auto">
                      <a:xfrm>
                        <a:off x="309563" y="2643188"/>
                        <a:ext cx="3727450" cy="276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 l="23975" r="39609"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114800" y="2362200"/>
          <a:ext cx="49530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ACD/3D" r:id="rId6" imgW="6249272" imgH="1771429" progId="ACD.3D">
                  <p:embed/>
                </p:oleObj>
              </mc:Choice>
              <mc:Fallback>
                <p:oleObj name="ACD/3D" r:id="rId6" imgW="6249272" imgH="1771429" progId="ACD.3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8041" r="23190"/>
                      <a:stretch>
                        <a:fillRect/>
                      </a:stretch>
                    </p:blipFill>
                    <p:spPr bwMode="auto">
                      <a:xfrm>
                        <a:off x="4114800" y="2362200"/>
                        <a:ext cx="49530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1066800" y="6096000"/>
            <a:ext cx="686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How is this polymer different from natural rubber?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553200" y="3505200"/>
            <a:ext cx="228600" cy="3810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Butadiene Rubber (BR)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No cis or trans isomers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Lower mechanical strength because of no of pendant methyl group but also more flexibility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Lower cost (all synthetic from cheap monomer)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Improvement of low-temp flexibility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Compatibility with other polymer materials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Styrene Butadiene Rubber (SBR)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2800"/>
            <a:ext cx="43053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/>
          <a:srcRect l="4008" t="9494" r="6462" b="9494"/>
          <a:stretch>
            <a:fillRect/>
          </a:stretch>
        </p:blipFill>
        <p:spPr bwMode="auto">
          <a:xfrm>
            <a:off x="457200" y="1371600"/>
            <a:ext cx="39624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447800"/>
            <a:ext cx="3333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Butyl rubber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Also known as polyisobutylene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 b="25610"/>
          <a:stretch>
            <a:fillRect/>
          </a:stretch>
        </p:blipFill>
        <p:spPr bwMode="auto">
          <a:xfrm>
            <a:off x="652463" y="2874963"/>
            <a:ext cx="559593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133600"/>
            <a:ext cx="2324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114800" y="6099175"/>
            <a:ext cx="471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Butyl bullets for less lethal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Oil-Resistant Elastomers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NBR—Nitrile Butadiene Rubber</a:t>
            </a:r>
          </a:p>
          <a:p>
            <a:pPr lvl="1" eaLnBrk="1" hangingPunct="1">
              <a:defRPr/>
            </a:pPr>
            <a:r>
              <a:rPr lang="en-US"/>
              <a:t>Copolymerization of butadiene and acrylonitrile</a:t>
            </a:r>
          </a:p>
          <a:p>
            <a:pPr lvl="1" eaLnBrk="1" hangingPunct="1">
              <a:defRPr/>
            </a:pPr>
            <a:r>
              <a:rPr lang="en-US"/>
              <a:t>More expensive than SBR or BR</a:t>
            </a:r>
          </a:p>
          <a:p>
            <a:pPr eaLnBrk="1" hangingPunct="1">
              <a:defRPr/>
            </a:pPr>
            <a:r>
              <a:rPr lang="en-US"/>
              <a:t>CR—Chloroprene rubber (neoprene)</a:t>
            </a:r>
          </a:p>
          <a:p>
            <a:pPr lvl="1" eaLnBrk="1" hangingPunct="1">
              <a:defRPr/>
            </a:pPr>
            <a:r>
              <a:rPr lang="en-US"/>
              <a:t>Thermal stability</a:t>
            </a:r>
          </a:p>
          <a:p>
            <a:pPr lvl="1" eaLnBrk="1" hangingPunct="1">
              <a:defRPr/>
            </a:pPr>
            <a:r>
              <a:rPr lang="en-US"/>
              <a:t>Non-flammable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84650"/>
            <a:ext cx="32004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Elastomeric Materials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Highly amorphous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Highly random orientation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High elongation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Ethylene-Propylene-Butadiene Monomer (EPDM)</a:t>
            </a:r>
            <a:endParaRPr lang="en-US" dirty="0"/>
          </a:p>
        </p:txBody>
      </p:sp>
      <p:graphicFrame>
        <p:nvGraphicFramePr>
          <p:cNvPr id="4" name="Object 2" descr="Parchmen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112208"/>
              </p:ext>
            </p:extLst>
          </p:nvPr>
        </p:nvGraphicFramePr>
        <p:xfrm>
          <a:off x="4916714" y="2140857"/>
          <a:ext cx="3772603" cy="280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emSketch" r:id="rId3" imgW="4386240" imgH="1185840" progId="ACD.ChemSketch.20">
                  <p:embed/>
                </p:oleObj>
              </mc:Choice>
              <mc:Fallback>
                <p:oleObj name="ChemSketch" r:id="rId3" imgW="4386240" imgH="1185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975" r="39609"/>
                      <a:stretch>
                        <a:fillRect/>
                      </a:stretch>
                    </p:blipFill>
                    <p:spPr bwMode="auto">
                      <a:xfrm>
                        <a:off x="4916714" y="2140857"/>
                        <a:ext cx="3772603" cy="2800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97401" y="2928256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89714" y="3292927"/>
            <a:ext cx="0" cy="535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367493">
            <a:off x="4579260" y="375375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78828" y="2456541"/>
            <a:ext cx="0" cy="535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66559" y="2099127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grpSp>
        <p:nvGrpSpPr>
          <p:cNvPr id="38" name="Group 37"/>
          <p:cNvGrpSpPr/>
          <p:nvPr/>
        </p:nvGrpSpPr>
        <p:grpSpPr>
          <a:xfrm rot="506841">
            <a:off x="243114" y="1672768"/>
            <a:ext cx="4454073" cy="2177980"/>
            <a:chOff x="143328" y="2017483"/>
            <a:chExt cx="4454073" cy="2177980"/>
          </a:xfrm>
        </p:grpSpPr>
        <p:sp>
          <p:nvSpPr>
            <p:cNvPr id="5" name="TextBox 4"/>
            <p:cNvSpPr txBox="1"/>
            <p:nvPr/>
          </p:nvSpPr>
          <p:spPr>
            <a:xfrm>
              <a:off x="3356430" y="2902855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>
            <a:xfrm flipH="1" flipV="1">
              <a:off x="3673928" y="3156857"/>
              <a:ext cx="923473" cy="2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2492828" y="3164115"/>
              <a:ext cx="923473" cy="2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331685" y="3155043"/>
              <a:ext cx="923473" cy="2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43328" y="3164114"/>
              <a:ext cx="923473" cy="2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84402" y="2901041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4188" y="2910112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563256" y="3282041"/>
              <a:ext cx="0" cy="53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554186" y="2393041"/>
              <a:ext cx="0" cy="53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374899" y="2447470"/>
              <a:ext cx="0" cy="53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383972" y="3309256"/>
              <a:ext cx="0" cy="53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04685" y="2465613"/>
              <a:ext cx="0" cy="53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04686" y="3291113"/>
              <a:ext cx="0" cy="535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61873" y="3733798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32845" y="2017483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89843" y="3731984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71702" y="2062841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92416" y="2099127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1486" y="3731986"/>
              <a:ext cx="406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22916" y="3949698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328561" y="4022271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 rot="364484">
            <a:off x="4366988" y="4557484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626429" y="4132941"/>
            <a:ext cx="114299" cy="502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86407" y="4048088"/>
            <a:ext cx="511093" cy="151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73071" y="3998686"/>
            <a:ext cx="569686" cy="119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783071">
            <a:off x="1270000" y="3546929"/>
            <a:ext cx="44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endParaRPr lang="en-US" sz="7200" dirty="0"/>
          </a:p>
        </p:txBody>
      </p:sp>
      <p:sp>
        <p:nvSpPr>
          <p:cNvPr id="48" name="TextBox 47"/>
          <p:cNvSpPr txBox="1"/>
          <p:nvPr/>
        </p:nvSpPr>
        <p:spPr>
          <a:xfrm rot="16783071">
            <a:off x="3844471" y="4751614"/>
            <a:ext cx="44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endParaRPr lang="en-US" sz="7200" dirty="0"/>
          </a:p>
        </p:txBody>
      </p:sp>
      <p:sp>
        <p:nvSpPr>
          <p:cNvPr id="49" name="TextBox 48"/>
          <p:cNvSpPr txBox="1"/>
          <p:nvPr/>
        </p:nvSpPr>
        <p:spPr>
          <a:xfrm rot="16783071">
            <a:off x="6493329" y="4996544"/>
            <a:ext cx="44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[</a:t>
            </a:r>
            <a:endParaRPr lang="en-US" sz="7200" dirty="0"/>
          </a:p>
        </p:txBody>
      </p:sp>
      <p:sp>
        <p:nvSpPr>
          <p:cNvPr id="50" name="TextBox 49"/>
          <p:cNvSpPr txBox="1"/>
          <p:nvPr/>
        </p:nvSpPr>
        <p:spPr>
          <a:xfrm>
            <a:off x="1251856" y="4435929"/>
            <a:ext cx="137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monomer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054929" y="568778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monomer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60958" y="6032500"/>
            <a:ext cx="226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Butadiene monomer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8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Many of the properties of thermoset elastomers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smtClean="0"/>
              <a:t>Resiliency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smtClean="0"/>
              <a:t>Elasticity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More easily processed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smtClean="0"/>
              <a:t>Injection molding, extrusion and other standard thermoplastic processes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smtClean="0"/>
              <a:t>Highly compatible with polyolefins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400" smtClean="0"/>
              <a:t>EPDM is crosslinked very lightly and may not be capable of being melted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2133600"/>
            <a:ext cx="18923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Thermoplastic Elastomers (EPM and EPDM)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Thermoplastic Olefin Elastomers (TPO)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Poor compatibility with other rubbers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Melt </a:t>
            </a:r>
            <a:r>
              <a:rPr lang="en-US" dirty="0" err="1" smtClean="0">
                <a:ea typeface="+mn-ea"/>
              </a:rPr>
              <a:t>processible</a:t>
            </a: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Flouroelastomers</a:t>
            </a:r>
          </a:p>
        </p:txBody>
      </p:sp>
      <p:graphicFrame>
        <p:nvGraphicFramePr>
          <p:cNvPr id="36866" name="Object 2" descr="Parchment"/>
          <p:cNvGraphicFramePr>
            <a:graphicFrameLocks noChangeAspect="1"/>
          </p:cNvGraphicFramePr>
          <p:nvPr/>
        </p:nvGraphicFramePr>
        <p:xfrm>
          <a:off x="914400" y="1676400"/>
          <a:ext cx="22860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ChemSketch" r:id="rId3" imgW="954000" imgH="893160" progId="ACD.ChemSketch.20">
                  <p:embed/>
                </p:oleObj>
              </mc:Choice>
              <mc:Fallback>
                <p:oleObj name="ChemSketch" r:id="rId3" imgW="954000" imgH="893160" progId="ACD.ChemSketch.20">
                  <p:embed/>
                  <p:pic>
                    <p:nvPicPr>
                      <p:cNvPr id="0" name="Object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228600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10"/>
          <p:cNvSpPr txBox="1">
            <a:spLocks noChangeArrowheads="1"/>
          </p:cNvSpPr>
          <p:nvPr/>
        </p:nvSpPr>
        <p:spPr bwMode="auto">
          <a:xfrm>
            <a:off x="669925" y="3900488"/>
            <a:ext cx="307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Vinylidene fluoride monomer</a:t>
            </a:r>
          </a:p>
        </p:txBody>
      </p:sp>
      <p:graphicFrame>
        <p:nvGraphicFramePr>
          <p:cNvPr id="36868" name="Object 4" descr="Parchment"/>
          <p:cNvGraphicFramePr>
            <a:graphicFrameLocks noChangeAspect="1"/>
          </p:cNvGraphicFramePr>
          <p:nvPr/>
        </p:nvGraphicFramePr>
        <p:xfrm>
          <a:off x="5715000" y="1600200"/>
          <a:ext cx="2286000" cy="217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ChemSketch" r:id="rId6" imgW="941760" imgH="893160" progId="ACD.ChemSketch.20">
                  <p:embed/>
                </p:oleObj>
              </mc:Choice>
              <mc:Fallback>
                <p:oleObj name="ChemSketch" r:id="rId6" imgW="941760" imgH="893160" progId="ACD.ChemSketch.20">
                  <p:embed/>
                  <p:pic>
                    <p:nvPicPr>
                      <p:cNvPr id="0" name="Object 4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00200"/>
                        <a:ext cx="2286000" cy="217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19"/>
          <p:cNvSpPr txBox="1">
            <a:spLocks noChangeArrowheads="1"/>
          </p:cNvSpPr>
          <p:nvPr/>
        </p:nvSpPr>
        <p:spPr bwMode="auto">
          <a:xfrm>
            <a:off x="5353050" y="3900488"/>
            <a:ext cx="318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Tetrafluoroethylene monomer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53647" y="2241176"/>
            <a:ext cx="54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226235" y="5154706"/>
            <a:ext cx="432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Copolymer = Viton®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Flouroelastomers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Many of the desirable properties of flouropolymers</a:t>
            </a:r>
          </a:p>
          <a:p>
            <a:pPr lvl="1" eaLnBrk="1" hangingPunct="1">
              <a:defRPr/>
            </a:pPr>
            <a:r>
              <a:rPr lang="en-US"/>
              <a:t>Low solvent effects</a:t>
            </a:r>
          </a:p>
          <a:p>
            <a:pPr lvl="2" eaLnBrk="1" hangingPunct="1">
              <a:defRPr/>
            </a:pPr>
            <a:r>
              <a:rPr lang="en-US"/>
              <a:t>Excellent for chemical and petroleum handling applications</a:t>
            </a:r>
          </a:p>
          <a:p>
            <a:pPr lvl="1" eaLnBrk="1" hangingPunct="1">
              <a:defRPr/>
            </a:pPr>
            <a:r>
              <a:rPr lang="en-US"/>
              <a:t>High thermal stability</a:t>
            </a:r>
          </a:p>
          <a:p>
            <a:pPr lvl="2" eaLnBrk="1" hangingPunct="1">
              <a:defRPr/>
            </a:pPr>
            <a:r>
              <a:rPr lang="en-US"/>
              <a:t>Good for gaskets and seals</a:t>
            </a:r>
          </a:p>
          <a:p>
            <a:pPr lvl="2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2587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Silicones</a:t>
            </a:r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4648200" y="1828800"/>
          <a:ext cx="3048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ACD/3D" r:id="rId3" imgW="3048426" imgH="4420217" progId="ACD.3D">
                  <p:embed/>
                </p:oleObj>
              </mc:Choice>
              <mc:Fallback>
                <p:oleObj name="ACD/3D" r:id="rId3" imgW="3048426" imgH="4420217" progId="ACD.3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8800"/>
                        <a:ext cx="30480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12"/>
          <p:cNvSpPr txBox="1">
            <a:spLocks noChangeArrowheads="1"/>
          </p:cNvSpPr>
          <p:nvPr/>
        </p:nvSpPr>
        <p:spPr bwMode="auto">
          <a:xfrm>
            <a:off x="5105400" y="3635375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(</a:t>
            </a:r>
          </a:p>
        </p:txBody>
      </p:sp>
      <p:sp>
        <p:nvSpPr>
          <p:cNvPr id="38918" name="Text Box 13"/>
          <p:cNvSpPr txBox="1">
            <a:spLocks noChangeArrowheads="1"/>
          </p:cNvSpPr>
          <p:nvPr/>
        </p:nvSpPr>
        <p:spPr bwMode="auto">
          <a:xfrm>
            <a:off x="7162800" y="3886200"/>
            <a:ext cx="50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)</a:t>
            </a:r>
            <a:r>
              <a:rPr lang="en-US" sz="3600" baseline="-25000"/>
              <a:t>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06588" y="2362200"/>
            <a:ext cx="2265362" cy="3103563"/>
            <a:chOff x="1906588" y="2362200"/>
            <a:chExt cx="2265362" cy="3103563"/>
          </a:xfrm>
        </p:grpSpPr>
        <p:graphicFrame>
          <p:nvGraphicFramePr>
            <p:cNvPr id="38915" name="Object 2" descr="Parchment"/>
            <p:cNvGraphicFramePr>
              <a:graphicFrameLocks noChangeAspect="1"/>
            </p:cNvGraphicFramePr>
            <p:nvPr/>
          </p:nvGraphicFramePr>
          <p:xfrm>
            <a:off x="1906588" y="2362200"/>
            <a:ext cx="2132012" cy="3103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0" name="ChemSketch" r:id="rId5" imgW="2797920" imgH="1597320" progId="ACD.ChemSketch.20">
                    <p:embed/>
                  </p:oleObj>
                </mc:Choice>
                <mc:Fallback>
                  <p:oleObj name="ChemSketch" r:id="rId5" imgW="2797920" imgH="1597320" progId="ACD.ChemSketch.20">
                    <p:embed/>
                    <p:pic>
                      <p:nvPicPr>
                        <p:cNvPr id="0" name="Object 2" descr="Parchment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3857" r="36929"/>
                        <a:stretch>
                          <a:fillRect/>
                        </a:stretch>
                      </p:blipFill>
                      <p:spPr bwMode="auto">
                        <a:xfrm>
                          <a:off x="1906588" y="2362200"/>
                          <a:ext cx="2132012" cy="3103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7"/>
                                <a:srcRect l="23857" r="36929"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0" name="Text Box 10"/>
            <p:cNvSpPr txBox="1">
              <a:spLocks noChangeArrowheads="1"/>
            </p:cNvSpPr>
            <p:nvPr/>
          </p:nvSpPr>
          <p:spPr bwMode="auto">
            <a:xfrm>
              <a:off x="2101850" y="3609975"/>
              <a:ext cx="3042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/>
                <a:t>(</a:t>
              </a:r>
            </a:p>
          </p:txBody>
        </p:sp>
        <p:sp>
          <p:nvSpPr>
            <p:cNvPr id="38921" name="Text Box 11"/>
            <p:cNvSpPr txBox="1">
              <a:spLocks noChangeArrowheads="1"/>
            </p:cNvSpPr>
            <p:nvPr/>
          </p:nvSpPr>
          <p:spPr bwMode="auto">
            <a:xfrm>
              <a:off x="3733800" y="3609975"/>
              <a:ext cx="438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)</a:t>
              </a:r>
              <a:r>
                <a:rPr lang="en-US" sz="2800" baseline="-25000" dirty="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6063" y="3714690"/>
              <a:ext cx="3381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 err="1">
                  <a:solidFill>
                    <a:srgbClr val="000000"/>
                  </a:solidFill>
                  <a:latin typeface="+mn-lt"/>
                </a:rPr>
                <a:t>i</a:t>
              </a:r>
              <a:endParaRPr lang="en-US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Silicones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41910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962400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2954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TPE – </a:t>
            </a:r>
            <a:r>
              <a:rPr lang="en-US" dirty="0" smtClean="0">
                <a:ea typeface="+mj-ea"/>
              </a:rPr>
              <a:t>Polyurethanes</a:t>
            </a:r>
          </a:p>
        </p:txBody>
      </p:sp>
      <p:pic>
        <p:nvPicPr>
          <p:cNvPr id="11673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" y="3670300"/>
            <a:ext cx="14573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124200"/>
            <a:ext cx="3257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752600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25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Polyurethanes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953000" y="1809750"/>
            <a:ext cx="974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Plus</a:t>
            </a:r>
          </a:p>
        </p:txBody>
      </p:sp>
      <p:graphicFrame>
        <p:nvGraphicFramePr>
          <p:cNvPr id="117762" name="Object 2" descr="Parchment"/>
          <p:cNvGraphicFramePr>
            <a:graphicFrameLocks noChangeAspect="1"/>
          </p:cNvGraphicFramePr>
          <p:nvPr/>
        </p:nvGraphicFramePr>
        <p:xfrm>
          <a:off x="152400" y="1733550"/>
          <a:ext cx="42672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ChemSketch" r:id="rId3" imgW="1118520" imgH="292680" progId="">
                  <p:embed/>
                </p:oleObj>
              </mc:Choice>
              <mc:Fallback>
                <p:oleObj name="ChemSketch" r:id="rId3" imgW="1118520" imgH="292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33550"/>
                        <a:ext cx="42672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0" y="3057525"/>
          <a:ext cx="49911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ACD/3D" r:id="rId6" imgW="4990476" imgH="1438095" progId="">
                  <p:embed/>
                </p:oleObj>
              </mc:Choice>
              <mc:Fallback>
                <p:oleObj name="ACD/3D" r:id="rId6" imgW="4990476" imgH="14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57525"/>
                        <a:ext cx="4991100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8" name="Text Box 19"/>
          <p:cNvSpPr txBox="1">
            <a:spLocks noChangeArrowheads="1"/>
          </p:cNvSpPr>
          <p:nvPr/>
        </p:nvSpPr>
        <p:spPr bwMode="auto">
          <a:xfrm>
            <a:off x="762000" y="4953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Polyols</a:t>
            </a:r>
          </a:p>
        </p:txBody>
      </p:sp>
      <p:graphicFrame>
        <p:nvGraphicFramePr>
          <p:cNvPr id="56335" name="Object 4" descr="Parchment"/>
          <p:cNvGraphicFramePr>
            <a:graphicFrameLocks noChangeAspect="1"/>
          </p:cNvGraphicFramePr>
          <p:nvPr/>
        </p:nvGraphicFramePr>
        <p:xfrm>
          <a:off x="5105400" y="2362200"/>
          <a:ext cx="39624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ChemSketch" r:id="rId8" imgW="1816560" imgH="954000" progId="">
                  <p:embed/>
                </p:oleObj>
              </mc:Choice>
              <mc:Fallback>
                <p:oleObj name="ChemSketch" r:id="rId8" imgW="1816560" imgH="9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62200"/>
                        <a:ext cx="39624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8" name="Object 5"/>
          <p:cNvGraphicFramePr>
            <a:graphicFrameLocks noChangeAspect="1"/>
          </p:cNvGraphicFramePr>
          <p:nvPr/>
        </p:nvGraphicFramePr>
        <p:xfrm>
          <a:off x="3429000" y="4533900"/>
          <a:ext cx="5715000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ACD/3D" r:id="rId10" imgW="5714286" imgH="2247619" progId="">
                  <p:embed/>
                </p:oleObj>
              </mc:Choice>
              <mc:Fallback>
                <p:oleObj name="ACD/3D" r:id="rId10" imgW="5714286" imgH="2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EFEFE"/>
                          </a:clrFrom>
                          <a:clrTo>
                            <a:srgbClr val="FEFEFE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533900"/>
                        <a:ext cx="5715000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7239000" y="196215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Diisocyanates</a:t>
            </a:r>
          </a:p>
        </p:txBody>
      </p:sp>
    </p:spTree>
    <p:extLst>
      <p:ext uri="{BB962C8B-B14F-4D97-AF65-F5344CB8AC3E}">
        <p14:creationId xmlns:p14="http://schemas.microsoft.com/office/powerpoint/2010/main" val="348750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/>
      <p:bldP spid="563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317625" y="199072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HO</a:t>
            </a:r>
            <a:endParaRPr lang="en-US"/>
          </a:p>
        </p:txBody>
      </p:sp>
      <p:sp>
        <p:nvSpPr>
          <p:cNvPr id="118787" name="Oval 3" descr="Light vertical"/>
          <p:cNvSpPr>
            <a:spLocks noChangeArrowheads="1"/>
          </p:cNvSpPr>
          <p:nvPr/>
        </p:nvSpPr>
        <p:spPr bwMode="auto">
          <a:xfrm>
            <a:off x="1930400" y="1954213"/>
            <a:ext cx="449263" cy="390525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88" name="Oval 4" descr="Light vertical"/>
          <p:cNvSpPr>
            <a:spLocks noChangeArrowheads="1"/>
          </p:cNvSpPr>
          <p:nvPr/>
        </p:nvSpPr>
        <p:spPr bwMode="auto">
          <a:xfrm>
            <a:off x="2562225" y="1947863"/>
            <a:ext cx="449263" cy="390525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89" name="Oval 5" descr="Light vertical"/>
          <p:cNvSpPr>
            <a:spLocks noChangeArrowheads="1"/>
          </p:cNvSpPr>
          <p:nvPr/>
        </p:nvSpPr>
        <p:spPr bwMode="auto">
          <a:xfrm>
            <a:off x="3208338" y="1955800"/>
            <a:ext cx="449262" cy="390525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783013" y="19637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OH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4872038" y="1938338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C=N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4895850" y="1524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</a:t>
            </a:r>
          </a:p>
        </p:txBody>
      </p:sp>
      <p:sp>
        <p:nvSpPr>
          <p:cNvPr id="118793" name="Oval 9" descr="Zig zag"/>
          <p:cNvSpPr>
            <a:spLocks noChangeArrowheads="1"/>
          </p:cNvSpPr>
          <p:nvPr/>
        </p:nvSpPr>
        <p:spPr bwMode="auto">
          <a:xfrm>
            <a:off x="6945313" y="1931988"/>
            <a:ext cx="449262" cy="390525"/>
          </a:xfrm>
          <a:prstGeom prst="ellipse">
            <a:avLst/>
          </a:prstGeom>
          <a:pattFill prst="zigZ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4" name="Oval 10" descr="Zig zag"/>
          <p:cNvSpPr>
            <a:spLocks noChangeArrowheads="1"/>
          </p:cNvSpPr>
          <p:nvPr/>
        </p:nvSpPr>
        <p:spPr bwMode="auto">
          <a:xfrm>
            <a:off x="6270625" y="1925638"/>
            <a:ext cx="449263" cy="390525"/>
          </a:xfrm>
          <a:prstGeom prst="ellipse">
            <a:avLst/>
          </a:prstGeom>
          <a:pattFill prst="zigZ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5" name="Oval 11" descr="Zig zag"/>
          <p:cNvSpPr>
            <a:spLocks noChangeArrowheads="1"/>
          </p:cNvSpPr>
          <p:nvPr/>
        </p:nvSpPr>
        <p:spPr bwMode="auto">
          <a:xfrm>
            <a:off x="5624513" y="1917700"/>
            <a:ext cx="449262" cy="390525"/>
          </a:xfrm>
          <a:prstGeom prst="ellipse">
            <a:avLst/>
          </a:prstGeom>
          <a:pattFill prst="zigZ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 rot="-5400000">
            <a:off x="4899819" y="1772444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 flipH="1">
            <a:off x="7526338" y="19605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N=C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 flipH="1">
            <a:off x="7902575" y="1565275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 rot="5400000" flipH="1">
            <a:off x="7963694" y="1727994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</a:t>
            </a:r>
          </a:p>
        </p:txBody>
      </p:sp>
      <p:sp>
        <p:nvSpPr>
          <p:cNvPr id="118800" name="Line 16"/>
          <p:cNvSpPr>
            <a:spLocks noChangeShapeType="1"/>
          </p:cNvSpPr>
          <p:nvPr/>
        </p:nvSpPr>
        <p:spPr bwMode="auto">
          <a:xfrm flipH="1" flipV="1">
            <a:off x="5413375" y="2119313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1" name="Line 17" descr="Light vertical"/>
          <p:cNvSpPr>
            <a:spLocks noChangeShapeType="1"/>
          </p:cNvSpPr>
          <p:nvPr/>
        </p:nvSpPr>
        <p:spPr bwMode="auto">
          <a:xfrm flipH="1" flipV="1">
            <a:off x="1776413" y="2155825"/>
            <a:ext cx="158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2" name="Line 18" descr="Light vertical"/>
          <p:cNvSpPr>
            <a:spLocks noChangeShapeType="1"/>
          </p:cNvSpPr>
          <p:nvPr/>
        </p:nvSpPr>
        <p:spPr bwMode="auto">
          <a:xfrm flipH="1" flipV="1">
            <a:off x="2365375" y="2162175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3" name="Line 19" descr="Light vertical"/>
          <p:cNvSpPr>
            <a:spLocks noChangeShapeType="1"/>
          </p:cNvSpPr>
          <p:nvPr/>
        </p:nvSpPr>
        <p:spPr bwMode="auto">
          <a:xfrm flipH="1" flipV="1">
            <a:off x="3011488" y="2155825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4" name="Line 20" descr="Light vertical"/>
          <p:cNvSpPr>
            <a:spLocks noChangeShapeType="1"/>
          </p:cNvSpPr>
          <p:nvPr/>
        </p:nvSpPr>
        <p:spPr bwMode="auto">
          <a:xfrm flipH="1" flipV="1">
            <a:off x="3657600" y="2133600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5" name="Line 21" descr="Zig zag"/>
          <p:cNvSpPr>
            <a:spLocks noChangeShapeType="1"/>
          </p:cNvSpPr>
          <p:nvPr/>
        </p:nvSpPr>
        <p:spPr bwMode="auto">
          <a:xfrm flipH="1" flipV="1">
            <a:off x="6059488" y="2112963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6" name="Line 22" descr="Zig zag"/>
          <p:cNvSpPr>
            <a:spLocks noChangeShapeType="1"/>
          </p:cNvSpPr>
          <p:nvPr/>
        </p:nvSpPr>
        <p:spPr bwMode="auto">
          <a:xfrm flipH="1" flipV="1">
            <a:off x="6734175" y="2119313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7" name="Line 23" descr="Zig zag"/>
          <p:cNvSpPr>
            <a:spLocks noChangeShapeType="1"/>
          </p:cNvSpPr>
          <p:nvPr/>
        </p:nvSpPr>
        <p:spPr bwMode="auto">
          <a:xfrm flipH="1" flipV="1">
            <a:off x="7394575" y="2112963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4435475" y="1938338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+</a:t>
            </a: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1473200" y="3914775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HO</a:t>
            </a:r>
            <a:endParaRPr lang="en-US"/>
          </a:p>
        </p:txBody>
      </p:sp>
      <p:sp>
        <p:nvSpPr>
          <p:cNvPr id="118810" name="Oval 26" descr="Light vertical"/>
          <p:cNvSpPr>
            <a:spLocks noChangeArrowheads="1"/>
          </p:cNvSpPr>
          <p:nvPr/>
        </p:nvSpPr>
        <p:spPr bwMode="auto">
          <a:xfrm>
            <a:off x="2182813" y="3878263"/>
            <a:ext cx="449262" cy="390525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1" name="Oval 27" descr="Light vertical"/>
          <p:cNvSpPr>
            <a:spLocks noChangeArrowheads="1"/>
          </p:cNvSpPr>
          <p:nvPr/>
        </p:nvSpPr>
        <p:spPr bwMode="auto">
          <a:xfrm>
            <a:off x="2814638" y="3871913"/>
            <a:ext cx="449262" cy="390525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2" name="Oval 28" descr="Light vertical"/>
          <p:cNvSpPr>
            <a:spLocks noChangeArrowheads="1"/>
          </p:cNvSpPr>
          <p:nvPr/>
        </p:nvSpPr>
        <p:spPr bwMode="auto">
          <a:xfrm>
            <a:off x="3460750" y="3879850"/>
            <a:ext cx="449263" cy="390525"/>
          </a:xfrm>
          <a:prstGeom prst="ellipse">
            <a:avLst/>
          </a:prstGeom>
          <a:pattFill prst="ltVert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3" name="Text Box 29"/>
          <p:cNvSpPr txBox="1">
            <a:spLocks noChangeArrowheads="1"/>
          </p:cNvSpPr>
          <p:nvPr/>
        </p:nvSpPr>
        <p:spPr bwMode="auto">
          <a:xfrm>
            <a:off x="4049713" y="38877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</a:t>
            </a:r>
            <a:endParaRPr lang="en-US" b="1">
              <a:solidFill>
                <a:srgbClr val="3366FF"/>
              </a:solidFill>
            </a:endParaRPr>
          </a:p>
        </p:txBody>
      </p:sp>
      <p:sp>
        <p:nvSpPr>
          <p:cNvPr id="118814" name="Text Box 30"/>
          <p:cNvSpPr txBox="1">
            <a:spLocks noChangeArrowheads="1"/>
          </p:cNvSpPr>
          <p:nvPr/>
        </p:nvSpPr>
        <p:spPr bwMode="auto">
          <a:xfrm>
            <a:off x="4352925" y="38766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4370388" y="35052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</a:t>
            </a:r>
          </a:p>
        </p:txBody>
      </p:sp>
      <p:sp>
        <p:nvSpPr>
          <p:cNvPr id="118816" name="Oval 32" descr="Wave"/>
          <p:cNvSpPr>
            <a:spLocks noChangeArrowheads="1"/>
          </p:cNvSpPr>
          <p:nvPr/>
        </p:nvSpPr>
        <p:spPr bwMode="auto">
          <a:xfrm>
            <a:off x="6497638" y="3870325"/>
            <a:ext cx="449262" cy="390525"/>
          </a:xfrm>
          <a:prstGeom prst="ellipse">
            <a:avLst/>
          </a:prstGeom>
          <a:pattFill prst="wave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7" name="Oval 33" descr="Wave"/>
          <p:cNvSpPr>
            <a:spLocks noChangeArrowheads="1"/>
          </p:cNvSpPr>
          <p:nvPr/>
        </p:nvSpPr>
        <p:spPr bwMode="auto">
          <a:xfrm>
            <a:off x="5822950" y="3863975"/>
            <a:ext cx="449263" cy="390525"/>
          </a:xfrm>
          <a:prstGeom prst="ellipse">
            <a:avLst/>
          </a:prstGeom>
          <a:pattFill prst="wave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8" name="Oval 34" descr="Wave"/>
          <p:cNvSpPr>
            <a:spLocks noChangeArrowheads="1"/>
          </p:cNvSpPr>
          <p:nvPr/>
        </p:nvSpPr>
        <p:spPr bwMode="auto">
          <a:xfrm>
            <a:off x="5176838" y="3856038"/>
            <a:ext cx="449262" cy="390525"/>
          </a:xfrm>
          <a:prstGeom prst="ellipse">
            <a:avLst/>
          </a:prstGeom>
          <a:pattFill prst="wave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 flipH="1">
            <a:off x="7078663" y="38989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N=C</a:t>
            </a:r>
          </a:p>
        </p:txBody>
      </p:sp>
      <p:sp>
        <p:nvSpPr>
          <p:cNvPr id="118820" name="Text Box 36"/>
          <p:cNvSpPr txBox="1">
            <a:spLocks noChangeArrowheads="1"/>
          </p:cNvSpPr>
          <p:nvPr/>
        </p:nvSpPr>
        <p:spPr bwMode="auto">
          <a:xfrm flipH="1">
            <a:off x="7432675" y="35258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</a:t>
            </a:r>
          </a:p>
        </p:txBody>
      </p:sp>
      <p:sp>
        <p:nvSpPr>
          <p:cNvPr id="118821" name="Text Box 37"/>
          <p:cNvSpPr txBox="1">
            <a:spLocks noChangeArrowheads="1"/>
          </p:cNvSpPr>
          <p:nvPr/>
        </p:nvSpPr>
        <p:spPr bwMode="auto">
          <a:xfrm rot="5400000" flipH="1">
            <a:off x="7501732" y="3691731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</a:t>
            </a:r>
          </a:p>
        </p:txBody>
      </p:sp>
      <p:sp>
        <p:nvSpPr>
          <p:cNvPr id="118822" name="Line 38"/>
          <p:cNvSpPr>
            <a:spLocks noChangeShapeType="1"/>
          </p:cNvSpPr>
          <p:nvPr/>
        </p:nvSpPr>
        <p:spPr bwMode="auto">
          <a:xfrm flipH="1" flipV="1">
            <a:off x="4965700" y="4057650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3" name="Line 39" descr="Light vertical"/>
          <p:cNvSpPr>
            <a:spLocks noChangeShapeType="1"/>
          </p:cNvSpPr>
          <p:nvPr/>
        </p:nvSpPr>
        <p:spPr bwMode="auto">
          <a:xfrm flipH="1" flipV="1">
            <a:off x="1985963" y="4079875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4" name="Line 40" descr="Light vertical"/>
          <p:cNvSpPr>
            <a:spLocks noChangeShapeType="1"/>
          </p:cNvSpPr>
          <p:nvPr/>
        </p:nvSpPr>
        <p:spPr bwMode="auto">
          <a:xfrm flipH="1" flipV="1">
            <a:off x="2617788" y="4086225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5" name="Line 41" descr="Light vertical"/>
          <p:cNvSpPr>
            <a:spLocks noChangeShapeType="1"/>
          </p:cNvSpPr>
          <p:nvPr/>
        </p:nvSpPr>
        <p:spPr bwMode="auto">
          <a:xfrm flipH="1" flipV="1">
            <a:off x="3263900" y="4079875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6" name="Line 42"/>
          <p:cNvSpPr>
            <a:spLocks noChangeShapeType="1"/>
          </p:cNvSpPr>
          <p:nvPr/>
        </p:nvSpPr>
        <p:spPr bwMode="auto">
          <a:xfrm flipH="1" flipV="1">
            <a:off x="3910013" y="4057650"/>
            <a:ext cx="231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7" name="Line 43" descr="Wave"/>
          <p:cNvSpPr>
            <a:spLocks noChangeShapeType="1"/>
          </p:cNvSpPr>
          <p:nvPr/>
        </p:nvSpPr>
        <p:spPr bwMode="auto">
          <a:xfrm flipH="1" flipV="1">
            <a:off x="5611813" y="4051300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8" name="Line 44" descr="Wave"/>
          <p:cNvSpPr>
            <a:spLocks noChangeShapeType="1"/>
          </p:cNvSpPr>
          <p:nvPr/>
        </p:nvSpPr>
        <p:spPr bwMode="auto">
          <a:xfrm flipH="1" flipV="1">
            <a:off x="6286500" y="4057650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29" name="Line 45"/>
          <p:cNvSpPr>
            <a:spLocks noChangeShapeType="1"/>
          </p:cNvSpPr>
          <p:nvPr/>
        </p:nvSpPr>
        <p:spPr bwMode="auto">
          <a:xfrm flipH="1" flipV="1">
            <a:off x="6946900" y="4051300"/>
            <a:ext cx="2174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0" name="Text Box 46"/>
          <p:cNvSpPr txBox="1">
            <a:spLocks noChangeArrowheads="1"/>
          </p:cNvSpPr>
          <p:nvPr/>
        </p:nvSpPr>
        <p:spPr bwMode="auto">
          <a:xfrm rot="-5400000">
            <a:off x="4385469" y="3709194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</a:t>
            </a:r>
          </a:p>
        </p:txBody>
      </p:sp>
      <p:sp>
        <p:nvSpPr>
          <p:cNvPr id="118831" name="Text Box 47"/>
          <p:cNvSpPr txBox="1">
            <a:spLocks noChangeArrowheads="1"/>
          </p:cNvSpPr>
          <p:nvPr/>
        </p:nvSpPr>
        <p:spPr bwMode="auto">
          <a:xfrm>
            <a:off x="4676775" y="38687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N</a:t>
            </a:r>
          </a:p>
        </p:txBody>
      </p:sp>
      <p:sp>
        <p:nvSpPr>
          <p:cNvPr id="118832" name="Text Box 48"/>
          <p:cNvSpPr txBox="1">
            <a:spLocks noChangeArrowheads="1"/>
          </p:cNvSpPr>
          <p:nvPr/>
        </p:nvSpPr>
        <p:spPr bwMode="auto">
          <a:xfrm>
            <a:off x="4430713" y="3868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833" name="Line 49"/>
          <p:cNvSpPr>
            <a:spLocks noChangeShapeType="1"/>
          </p:cNvSpPr>
          <p:nvPr/>
        </p:nvSpPr>
        <p:spPr bwMode="auto">
          <a:xfrm>
            <a:off x="4610100" y="4049713"/>
            <a:ext cx="146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4" name="Line 50"/>
          <p:cNvSpPr>
            <a:spLocks noChangeShapeType="1"/>
          </p:cNvSpPr>
          <p:nvPr/>
        </p:nvSpPr>
        <p:spPr bwMode="auto">
          <a:xfrm flipV="1">
            <a:off x="4856163" y="38179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4678363" y="353218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H</a:t>
            </a:r>
          </a:p>
        </p:txBody>
      </p:sp>
      <p:sp>
        <p:nvSpPr>
          <p:cNvPr id="118836" name="Line 52"/>
          <p:cNvSpPr>
            <a:spLocks noChangeShapeType="1"/>
          </p:cNvSpPr>
          <p:nvPr/>
        </p:nvSpPr>
        <p:spPr bwMode="auto">
          <a:xfrm flipH="1">
            <a:off x="4305300" y="4049713"/>
            <a:ext cx="1444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37" name="Line 53"/>
          <p:cNvSpPr>
            <a:spLocks noChangeShapeType="1"/>
          </p:cNvSpPr>
          <p:nvPr/>
        </p:nvSpPr>
        <p:spPr bwMode="auto">
          <a:xfrm flipH="1">
            <a:off x="4572000" y="2611438"/>
            <a:ext cx="0" cy="755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702" name="Text Box 54"/>
          <p:cNvSpPr txBox="1">
            <a:spLocks noChangeArrowheads="1"/>
          </p:cNvSpPr>
          <p:nvPr/>
        </p:nvSpPr>
        <p:spPr bwMode="auto">
          <a:xfrm>
            <a:off x="4000500" y="437515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+mn-ea"/>
              </a:rPr>
              <a:t>Urethane</a:t>
            </a:r>
          </a:p>
          <a:p>
            <a:pPr>
              <a:defRPr/>
            </a:pPr>
            <a:r>
              <a:rPr lang="en-US" b="1" dirty="0">
                <a:latin typeface="+mn-lt"/>
                <a:ea typeface="+mn-ea"/>
              </a:rPr>
              <a:t>linkage</a:t>
            </a:r>
          </a:p>
        </p:txBody>
      </p:sp>
      <p:sp>
        <p:nvSpPr>
          <p:cNvPr id="118839" name="Rectangle 55"/>
          <p:cNvSpPr>
            <a:spLocks noChangeArrowheads="1"/>
          </p:cNvSpPr>
          <p:nvPr/>
        </p:nvSpPr>
        <p:spPr bwMode="auto">
          <a:xfrm>
            <a:off x="4092575" y="3470275"/>
            <a:ext cx="9144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704" name="Text Box 56" descr="Light vertical"/>
          <p:cNvSpPr txBox="1">
            <a:spLocks noChangeArrowheads="1"/>
          </p:cNvSpPr>
          <p:nvPr/>
        </p:nvSpPr>
        <p:spPr bwMode="auto">
          <a:xfrm>
            <a:off x="1968500" y="24018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+mn-ea"/>
              </a:rPr>
              <a:t>Polyol</a:t>
            </a:r>
          </a:p>
        </p:txBody>
      </p:sp>
      <p:sp>
        <p:nvSpPr>
          <p:cNvPr id="155705" name="Text Box 57"/>
          <p:cNvSpPr txBox="1">
            <a:spLocks noChangeArrowheads="1"/>
          </p:cNvSpPr>
          <p:nvPr/>
        </p:nvSpPr>
        <p:spPr bwMode="auto">
          <a:xfrm>
            <a:off x="5684838" y="23876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+mn-ea"/>
              </a:rPr>
              <a:t>Di-isocyanate</a:t>
            </a:r>
          </a:p>
        </p:txBody>
      </p:sp>
      <p:sp>
        <p:nvSpPr>
          <p:cNvPr id="118842" name="Arc 58"/>
          <p:cNvSpPr>
            <a:spLocks/>
          </p:cNvSpPr>
          <p:nvPr/>
        </p:nvSpPr>
        <p:spPr bwMode="auto">
          <a:xfrm rot="8221570">
            <a:off x="4264025" y="1804988"/>
            <a:ext cx="857250" cy="866775"/>
          </a:xfrm>
          <a:custGeom>
            <a:avLst/>
            <a:gdLst>
              <a:gd name="T0" fmla="*/ 0 w 21600"/>
              <a:gd name="T1" fmla="*/ 0 h 21981"/>
              <a:gd name="T2" fmla="*/ 2147483647 w 21600"/>
              <a:gd name="T3" fmla="*/ 2147483647 h 21981"/>
              <a:gd name="T4" fmla="*/ 0 w 21600"/>
              <a:gd name="T5" fmla="*/ 2147483647 h 21981"/>
              <a:gd name="T6" fmla="*/ 0 60000 65536"/>
              <a:gd name="T7" fmla="*/ 0 60000 65536"/>
              <a:gd name="T8" fmla="*/ 0 60000 65536"/>
              <a:gd name="T9" fmla="*/ 0 w 21600"/>
              <a:gd name="T10" fmla="*/ 0 h 21981"/>
              <a:gd name="T11" fmla="*/ 21600 w 21600"/>
              <a:gd name="T12" fmla="*/ 21981 h 219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8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27"/>
                  <a:pt x="21598" y="21854"/>
                  <a:pt x="21596" y="21980"/>
                </a:cubicBezTo>
              </a:path>
              <a:path w="21600" h="2198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27"/>
                  <a:pt x="21598" y="21854"/>
                  <a:pt x="21596" y="2198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43" name="Arc 59"/>
          <p:cNvSpPr>
            <a:spLocks/>
          </p:cNvSpPr>
          <p:nvPr/>
        </p:nvSpPr>
        <p:spPr bwMode="auto">
          <a:xfrm rot="2868193" flipH="1">
            <a:off x="4132262" y="1670051"/>
            <a:ext cx="657225" cy="6794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708" name="Text Box 60"/>
          <p:cNvSpPr txBox="1">
            <a:spLocks noChangeArrowheads="1"/>
          </p:cNvSpPr>
          <p:nvPr/>
        </p:nvSpPr>
        <p:spPr bwMode="auto">
          <a:xfrm>
            <a:off x="2374900" y="469900"/>
            <a:ext cx="446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+mn-ea"/>
              </a:rPr>
              <a:t>Urethane linkage formation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36525" y="5718175"/>
            <a:ext cx="89360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Note: This is a rearrangement reaction (like condensation but no condensate</a:t>
            </a:r>
            <a:r>
              <a:rPr lang="en-US" dirty="0">
                <a:latin typeface="Garamond" pitchFamily="18" charset="0"/>
                <a:ea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129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30339"/>
              </p:ext>
            </p:extLst>
          </p:nvPr>
        </p:nvGraphicFramePr>
        <p:xfrm>
          <a:off x="645459" y="1204912"/>
          <a:ext cx="6146800" cy="544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Elastomeric Materials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3790950" y="25146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Metals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191000" y="3581400"/>
            <a:ext cx="236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Conventional Plastics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3657600" y="5424487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Elastomers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7303" y="2734238"/>
            <a:ext cx="388471" cy="15987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Stress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1" y="6172200"/>
            <a:ext cx="1673412" cy="3287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Strain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8125" y="76200"/>
            <a:ext cx="8677275" cy="10652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de-DE" sz="4500" smtClean="0">
                <a:effectLst/>
              </a:rPr>
              <a:t>TPU Chemistry:  A+B</a:t>
            </a:r>
            <a:endParaRPr lang="es-ES" sz="4500" smtClean="0">
              <a:effectLst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71775" y="1476375"/>
            <a:ext cx="5773738" cy="3224213"/>
            <a:chOff x="1610" y="1752"/>
            <a:chExt cx="3637" cy="203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610" y="1752"/>
              <a:ext cx="2256" cy="1428"/>
              <a:chOff x="3087" y="3049"/>
              <a:chExt cx="4047" cy="2635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087" y="3049"/>
                <a:ext cx="4047" cy="2635"/>
                <a:chOff x="3606" y="2960"/>
                <a:chExt cx="5035" cy="3278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 rot="3715441">
                  <a:off x="4292" y="3329"/>
                  <a:ext cx="1416" cy="779"/>
                  <a:chOff x="3990" y="2961"/>
                  <a:chExt cx="1416" cy="779"/>
                </a:xfrm>
              </p:grpSpPr>
              <p:grpSp>
                <p:nvGrpSpPr>
                  <p:cNvPr id="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036" y="3168"/>
                    <a:ext cx="1370" cy="171"/>
                    <a:chOff x="3667" y="3302"/>
                    <a:chExt cx="1370" cy="171"/>
                  </a:xfrm>
                </p:grpSpPr>
                <p:sp>
                  <p:nvSpPr>
                    <p:cNvPr id="68506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6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6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67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7" y="3302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68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7" y="3302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69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3303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7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7" y="3303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990" y="3358"/>
                    <a:ext cx="1370" cy="171"/>
                    <a:chOff x="3667" y="3302"/>
                    <a:chExt cx="1370" cy="171"/>
                  </a:xfrm>
                </p:grpSpPr>
                <p:sp>
                  <p:nvSpPr>
                    <p:cNvPr id="685072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73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7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75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7" y="3302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7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7" y="3302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77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3303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78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7" y="3303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4382" y="2961"/>
                    <a:ext cx="570" cy="170"/>
                    <a:chOff x="4147" y="3782"/>
                    <a:chExt cx="570" cy="170"/>
                  </a:xfrm>
                </p:grpSpPr>
                <p:sp>
                  <p:nvSpPr>
                    <p:cNvPr id="68508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7" y="378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81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7" y="378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82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7" y="3782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052" y="3570"/>
                    <a:ext cx="970" cy="170"/>
                    <a:chOff x="7401" y="3771"/>
                    <a:chExt cx="970" cy="170"/>
                  </a:xfrm>
                </p:grpSpPr>
                <p:sp>
                  <p:nvSpPr>
                    <p:cNvPr id="685084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01" y="3771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85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01" y="3771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86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01" y="3771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87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01" y="3771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8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01" y="3771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0" name="Group 33"/>
                <p:cNvGrpSpPr>
                  <a:grpSpLocks/>
                </p:cNvGrpSpPr>
                <p:nvPr/>
              </p:nvGrpSpPr>
              <p:grpSpPr bwMode="auto">
                <a:xfrm>
                  <a:off x="6760" y="5257"/>
                  <a:ext cx="1370" cy="576"/>
                  <a:chOff x="6692" y="4102"/>
                  <a:chExt cx="1370" cy="576"/>
                </a:xfrm>
              </p:grpSpPr>
              <p:grpSp>
                <p:nvGrpSpPr>
                  <p:cNvPr id="11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6692" y="4102"/>
                    <a:ext cx="1370" cy="171"/>
                    <a:chOff x="3667" y="3302"/>
                    <a:chExt cx="1370" cy="171"/>
                  </a:xfrm>
                </p:grpSpPr>
                <p:sp>
                  <p:nvSpPr>
                    <p:cNvPr id="68509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9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93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7" y="330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94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7" y="3302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95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67" y="3302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96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7" y="3303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097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7" y="3303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7117" y="4508"/>
                    <a:ext cx="570" cy="170"/>
                    <a:chOff x="4147" y="3782"/>
                    <a:chExt cx="570" cy="170"/>
                  </a:xfrm>
                </p:grpSpPr>
                <p:sp>
                  <p:nvSpPr>
                    <p:cNvPr id="685099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7" y="378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100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7" y="3782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101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47" y="3782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</p:grpSp>
              <p:grpSp>
                <p:nvGrpSpPr>
                  <p:cNvPr id="13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6770" y="4296"/>
                    <a:ext cx="970" cy="170"/>
                    <a:chOff x="7401" y="3771"/>
                    <a:chExt cx="970" cy="170"/>
                  </a:xfrm>
                </p:grpSpPr>
                <p:sp>
                  <p:nvSpPr>
                    <p:cNvPr id="685103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01" y="3771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104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01" y="3771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105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01" y="3771"/>
                      <a:ext cx="170" cy="17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106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01" y="3771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85107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01" y="3771"/>
                      <a:ext cx="170" cy="17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3200">
                        <a:latin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4" name="Group 52"/>
                <p:cNvGrpSpPr>
                  <a:grpSpLocks/>
                </p:cNvGrpSpPr>
                <p:nvPr/>
              </p:nvGrpSpPr>
              <p:grpSpPr bwMode="auto">
                <a:xfrm>
                  <a:off x="5660" y="4560"/>
                  <a:ext cx="1370" cy="171"/>
                  <a:chOff x="3667" y="3302"/>
                  <a:chExt cx="1370" cy="171"/>
                </a:xfrm>
              </p:grpSpPr>
              <p:sp>
                <p:nvSpPr>
                  <p:cNvPr id="68510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667" y="330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1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067" y="330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1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467" y="330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1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67" y="3302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1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267" y="3302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14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867" y="3303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1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4667" y="3303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5" name="Group 60"/>
                <p:cNvGrpSpPr>
                  <a:grpSpLocks/>
                </p:cNvGrpSpPr>
                <p:nvPr/>
              </p:nvGrpSpPr>
              <p:grpSpPr bwMode="auto">
                <a:xfrm>
                  <a:off x="6252" y="3761"/>
                  <a:ext cx="570" cy="170"/>
                  <a:chOff x="4147" y="3782"/>
                  <a:chExt cx="570" cy="170"/>
                </a:xfrm>
              </p:grpSpPr>
              <p:sp>
                <p:nvSpPr>
                  <p:cNvPr id="685117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18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1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3782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6" name="Group 64"/>
                <p:cNvGrpSpPr>
                  <a:grpSpLocks/>
                </p:cNvGrpSpPr>
                <p:nvPr/>
              </p:nvGrpSpPr>
              <p:grpSpPr bwMode="auto">
                <a:xfrm>
                  <a:off x="5738" y="4754"/>
                  <a:ext cx="970" cy="170"/>
                  <a:chOff x="7401" y="3771"/>
                  <a:chExt cx="970" cy="170"/>
                </a:xfrm>
              </p:grpSpPr>
              <p:sp>
                <p:nvSpPr>
                  <p:cNvPr id="68512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7401" y="3771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2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7801" y="3771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2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201" y="3771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24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7601" y="3771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25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8001" y="3771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7" name="Group 70"/>
                <p:cNvGrpSpPr>
                  <a:grpSpLocks/>
                </p:cNvGrpSpPr>
                <p:nvPr/>
              </p:nvGrpSpPr>
              <p:grpSpPr bwMode="auto">
                <a:xfrm>
                  <a:off x="6241" y="3565"/>
                  <a:ext cx="570" cy="170"/>
                  <a:chOff x="4147" y="3782"/>
                  <a:chExt cx="570" cy="170"/>
                </a:xfrm>
              </p:grpSpPr>
              <p:sp>
                <p:nvSpPr>
                  <p:cNvPr id="68512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2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2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3782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8" name="Group 74"/>
                <p:cNvGrpSpPr>
                  <a:grpSpLocks/>
                </p:cNvGrpSpPr>
                <p:nvPr/>
              </p:nvGrpSpPr>
              <p:grpSpPr bwMode="auto">
                <a:xfrm rot="4032125">
                  <a:off x="3746" y="4168"/>
                  <a:ext cx="570" cy="170"/>
                  <a:chOff x="4147" y="3782"/>
                  <a:chExt cx="570" cy="170"/>
                </a:xfrm>
              </p:grpSpPr>
              <p:sp>
                <p:nvSpPr>
                  <p:cNvPr id="685131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32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3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3782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9" name="Group 78"/>
                <p:cNvGrpSpPr>
                  <a:grpSpLocks/>
                </p:cNvGrpSpPr>
                <p:nvPr/>
              </p:nvGrpSpPr>
              <p:grpSpPr bwMode="auto">
                <a:xfrm rot="-8238402">
                  <a:off x="4701" y="4637"/>
                  <a:ext cx="570" cy="170"/>
                  <a:chOff x="4147" y="3782"/>
                  <a:chExt cx="570" cy="170"/>
                </a:xfrm>
              </p:grpSpPr>
              <p:sp>
                <p:nvSpPr>
                  <p:cNvPr id="685135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36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37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3782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0" name="Group 82"/>
                <p:cNvGrpSpPr>
                  <a:grpSpLocks/>
                </p:cNvGrpSpPr>
                <p:nvPr/>
              </p:nvGrpSpPr>
              <p:grpSpPr bwMode="auto">
                <a:xfrm rot="-5101641">
                  <a:off x="4171" y="5262"/>
                  <a:ext cx="570" cy="170"/>
                  <a:chOff x="4147" y="3782"/>
                  <a:chExt cx="570" cy="170"/>
                </a:xfrm>
              </p:grpSpPr>
              <p:sp>
                <p:nvSpPr>
                  <p:cNvPr id="685139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4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41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3782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685142" name="Freeform 86"/>
                <p:cNvSpPr>
                  <a:spLocks/>
                </p:cNvSpPr>
                <p:nvPr/>
              </p:nvSpPr>
              <p:spPr bwMode="auto">
                <a:xfrm>
                  <a:off x="4228" y="3014"/>
                  <a:ext cx="192" cy="285"/>
                </a:xfrm>
                <a:custGeom>
                  <a:avLst/>
                  <a:gdLst>
                    <a:gd name="T0" fmla="*/ 25 w 192"/>
                    <a:gd name="T1" fmla="*/ 0 h 285"/>
                    <a:gd name="T2" fmla="*/ 8 w 192"/>
                    <a:gd name="T3" fmla="*/ 134 h 285"/>
                    <a:gd name="T4" fmla="*/ 75 w 192"/>
                    <a:gd name="T5" fmla="*/ 218 h 285"/>
                    <a:gd name="T6" fmla="*/ 192 w 192"/>
                    <a:gd name="T7" fmla="*/ 285 h 2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285"/>
                    <a:gd name="T14" fmla="*/ 192 w 192"/>
                    <a:gd name="T15" fmla="*/ 285 h 2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285">
                      <a:moveTo>
                        <a:pt x="25" y="0"/>
                      </a:moveTo>
                      <a:cubicBezTo>
                        <a:pt x="12" y="49"/>
                        <a:pt x="0" y="98"/>
                        <a:pt x="8" y="134"/>
                      </a:cubicBezTo>
                      <a:cubicBezTo>
                        <a:pt x="16" y="170"/>
                        <a:pt x="44" y="193"/>
                        <a:pt x="75" y="218"/>
                      </a:cubicBezTo>
                      <a:cubicBezTo>
                        <a:pt x="106" y="243"/>
                        <a:pt x="149" y="264"/>
                        <a:pt x="192" y="285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43" name="Freeform 87"/>
                <p:cNvSpPr>
                  <a:spLocks/>
                </p:cNvSpPr>
                <p:nvPr/>
              </p:nvSpPr>
              <p:spPr bwMode="auto">
                <a:xfrm>
                  <a:off x="3606" y="3642"/>
                  <a:ext cx="915" cy="1415"/>
                </a:xfrm>
                <a:custGeom>
                  <a:avLst/>
                  <a:gdLst>
                    <a:gd name="T0" fmla="*/ 295 w 915"/>
                    <a:gd name="T1" fmla="*/ 343 h 1415"/>
                    <a:gd name="T2" fmla="*/ 145 w 915"/>
                    <a:gd name="T3" fmla="*/ 176 h 1415"/>
                    <a:gd name="T4" fmla="*/ 161 w 915"/>
                    <a:gd name="T5" fmla="*/ 25 h 1415"/>
                    <a:gd name="T6" fmla="*/ 396 w 915"/>
                    <a:gd name="T7" fmla="*/ 25 h 1415"/>
                    <a:gd name="T8" fmla="*/ 429 w 915"/>
                    <a:gd name="T9" fmla="*/ 176 h 1415"/>
                    <a:gd name="T10" fmla="*/ 61 w 915"/>
                    <a:gd name="T11" fmla="*/ 276 h 1415"/>
                    <a:gd name="T12" fmla="*/ 61 w 915"/>
                    <a:gd name="T13" fmla="*/ 728 h 1415"/>
                    <a:gd name="T14" fmla="*/ 362 w 915"/>
                    <a:gd name="T15" fmla="*/ 1097 h 1415"/>
                    <a:gd name="T16" fmla="*/ 747 w 915"/>
                    <a:gd name="T17" fmla="*/ 1197 h 1415"/>
                    <a:gd name="T18" fmla="*/ 915 w 915"/>
                    <a:gd name="T19" fmla="*/ 1415 h 14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15"/>
                    <a:gd name="T31" fmla="*/ 0 h 1415"/>
                    <a:gd name="T32" fmla="*/ 915 w 915"/>
                    <a:gd name="T33" fmla="*/ 1415 h 14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15" h="1415">
                      <a:moveTo>
                        <a:pt x="295" y="343"/>
                      </a:moveTo>
                      <a:cubicBezTo>
                        <a:pt x="231" y="286"/>
                        <a:pt x="167" y="229"/>
                        <a:pt x="145" y="176"/>
                      </a:cubicBezTo>
                      <a:cubicBezTo>
                        <a:pt x="123" y="123"/>
                        <a:pt x="119" y="50"/>
                        <a:pt x="161" y="25"/>
                      </a:cubicBezTo>
                      <a:cubicBezTo>
                        <a:pt x="203" y="0"/>
                        <a:pt x="351" y="0"/>
                        <a:pt x="396" y="25"/>
                      </a:cubicBezTo>
                      <a:cubicBezTo>
                        <a:pt x="441" y="50"/>
                        <a:pt x="485" y="134"/>
                        <a:pt x="429" y="176"/>
                      </a:cubicBezTo>
                      <a:cubicBezTo>
                        <a:pt x="373" y="218"/>
                        <a:pt x="122" y="184"/>
                        <a:pt x="61" y="276"/>
                      </a:cubicBezTo>
                      <a:cubicBezTo>
                        <a:pt x="0" y="368"/>
                        <a:pt x="11" y="591"/>
                        <a:pt x="61" y="728"/>
                      </a:cubicBezTo>
                      <a:cubicBezTo>
                        <a:pt x="111" y="865"/>
                        <a:pt x="248" y="1019"/>
                        <a:pt x="362" y="1097"/>
                      </a:cubicBezTo>
                      <a:cubicBezTo>
                        <a:pt x="476" y="1175"/>
                        <a:pt x="655" y="1144"/>
                        <a:pt x="747" y="1197"/>
                      </a:cubicBezTo>
                      <a:cubicBezTo>
                        <a:pt x="839" y="1250"/>
                        <a:pt x="884" y="1379"/>
                        <a:pt x="915" y="1415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44" name="Freeform 88"/>
                <p:cNvSpPr>
                  <a:spLocks/>
                </p:cNvSpPr>
                <p:nvPr/>
              </p:nvSpPr>
              <p:spPr bwMode="auto">
                <a:xfrm>
                  <a:off x="4164" y="4923"/>
                  <a:ext cx="1440" cy="1261"/>
                </a:xfrm>
                <a:custGeom>
                  <a:avLst/>
                  <a:gdLst>
                    <a:gd name="T0" fmla="*/ 273 w 1440"/>
                    <a:gd name="T1" fmla="*/ 720 h 1261"/>
                    <a:gd name="T2" fmla="*/ 256 w 1440"/>
                    <a:gd name="T3" fmla="*/ 937 h 1261"/>
                    <a:gd name="T4" fmla="*/ 826 w 1440"/>
                    <a:gd name="T5" fmla="*/ 1088 h 1261"/>
                    <a:gd name="T6" fmla="*/ 826 w 1440"/>
                    <a:gd name="T7" fmla="*/ 887 h 1261"/>
                    <a:gd name="T8" fmla="*/ 658 w 1440"/>
                    <a:gd name="T9" fmla="*/ 937 h 1261"/>
                    <a:gd name="T10" fmla="*/ 792 w 1440"/>
                    <a:gd name="T11" fmla="*/ 1239 h 1261"/>
                    <a:gd name="T12" fmla="*/ 1094 w 1440"/>
                    <a:gd name="T13" fmla="*/ 1071 h 1261"/>
                    <a:gd name="T14" fmla="*/ 1043 w 1440"/>
                    <a:gd name="T15" fmla="*/ 887 h 1261"/>
                    <a:gd name="T16" fmla="*/ 692 w 1440"/>
                    <a:gd name="T17" fmla="*/ 971 h 1261"/>
                    <a:gd name="T18" fmla="*/ 256 w 1440"/>
                    <a:gd name="T19" fmla="*/ 1105 h 1261"/>
                    <a:gd name="T20" fmla="*/ 22 w 1440"/>
                    <a:gd name="T21" fmla="*/ 988 h 1261"/>
                    <a:gd name="T22" fmla="*/ 123 w 1440"/>
                    <a:gd name="T23" fmla="*/ 870 h 1261"/>
                    <a:gd name="T24" fmla="*/ 441 w 1440"/>
                    <a:gd name="T25" fmla="*/ 820 h 1261"/>
                    <a:gd name="T26" fmla="*/ 809 w 1440"/>
                    <a:gd name="T27" fmla="*/ 552 h 1261"/>
                    <a:gd name="T28" fmla="*/ 826 w 1440"/>
                    <a:gd name="T29" fmla="*/ 84 h 1261"/>
                    <a:gd name="T30" fmla="*/ 524 w 1440"/>
                    <a:gd name="T31" fmla="*/ 117 h 1261"/>
                    <a:gd name="T32" fmla="*/ 558 w 1440"/>
                    <a:gd name="T33" fmla="*/ 418 h 1261"/>
                    <a:gd name="T34" fmla="*/ 809 w 1440"/>
                    <a:gd name="T35" fmla="*/ 536 h 1261"/>
                    <a:gd name="T36" fmla="*/ 1244 w 1440"/>
                    <a:gd name="T37" fmla="*/ 552 h 1261"/>
                    <a:gd name="T38" fmla="*/ 1429 w 1440"/>
                    <a:gd name="T39" fmla="*/ 418 h 1261"/>
                    <a:gd name="T40" fmla="*/ 1311 w 1440"/>
                    <a:gd name="T41" fmla="*/ 150 h 1261"/>
                    <a:gd name="T42" fmla="*/ 1043 w 1440"/>
                    <a:gd name="T43" fmla="*/ 0 h 12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40"/>
                    <a:gd name="T67" fmla="*/ 0 h 1261"/>
                    <a:gd name="T68" fmla="*/ 1440 w 1440"/>
                    <a:gd name="T69" fmla="*/ 1261 h 12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40" h="1261">
                      <a:moveTo>
                        <a:pt x="273" y="720"/>
                      </a:moveTo>
                      <a:cubicBezTo>
                        <a:pt x="218" y="798"/>
                        <a:pt x="164" y="876"/>
                        <a:pt x="256" y="937"/>
                      </a:cubicBezTo>
                      <a:cubicBezTo>
                        <a:pt x="348" y="998"/>
                        <a:pt x="731" y="1096"/>
                        <a:pt x="826" y="1088"/>
                      </a:cubicBezTo>
                      <a:cubicBezTo>
                        <a:pt x="921" y="1080"/>
                        <a:pt x="854" y="912"/>
                        <a:pt x="826" y="887"/>
                      </a:cubicBezTo>
                      <a:cubicBezTo>
                        <a:pt x="798" y="862"/>
                        <a:pt x="664" y="878"/>
                        <a:pt x="658" y="937"/>
                      </a:cubicBezTo>
                      <a:cubicBezTo>
                        <a:pt x="652" y="996"/>
                        <a:pt x="719" y="1217"/>
                        <a:pt x="792" y="1239"/>
                      </a:cubicBezTo>
                      <a:cubicBezTo>
                        <a:pt x="865" y="1261"/>
                        <a:pt x="1052" y="1130"/>
                        <a:pt x="1094" y="1071"/>
                      </a:cubicBezTo>
                      <a:cubicBezTo>
                        <a:pt x="1136" y="1012"/>
                        <a:pt x="1110" y="904"/>
                        <a:pt x="1043" y="887"/>
                      </a:cubicBezTo>
                      <a:cubicBezTo>
                        <a:pt x="976" y="870"/>
                        <a:pt x="823" y="935"/>
                        <a:pt x="692" y="971"/>
                      </a:cubicBezTo>
                      <a:cubicBezTo>
                        <a:pt x="561" y="1007"/>
                        <a:pt x="368" y="1102"/>
                        <a:pt x="256" y="1105"/>
                      </a:cubicBezTo>
                      <a:cubicBezTo>
                        <a:pt x="144" y="1108"/>
                        <a:pt x="44" y="1027"/>
                        <a:pt x="22" y="988"/>
                      </a:cubicBezTo>
                      <a:cubicBezTo>
                        <a:pt x="0" y="949"/>
                        <a:pt x="53" y="898"/>
                        <a:pt x="123" y="870"/>
                      </a:cubicBezTo>
                      <a:cubicBezTo>
                        <a:pt x="193" y="842"/>
                        <a:pt x="327" y="873"/>
                        <a:pt x="441" y="820"/>
                      </a:cubicBezTo>
                      <a:cubicBezTo>
                        <a:pt x="555" y="767"/>
                        <a:pt x="745" y="675"/>
                        <a:pt x="809" y="552"/>
                      </a:cubicBezTo>
                      <a:cubicBezTo>
                        <a:pt x="873" y="429"/>
                        <a:pt x="873" y="156"/>
                        <a:pt x="826" y="84"/>
                      </a:cubicBezTo>
                      <a:cubicBezTo>
                        <a:pt x="779" y="12"/>
                        <a:pt x="569" y="61"/>
                        <a:pt x="524" y="117"/>
                      </a:cubicBezTo>
                      <a:cubicBezTo>
                        <a:pt x="479" y="173"/>
                        <a:pt x="511" y="348"/>
                        <a:pt x="558" y="418"/>
                      </a:cubicBezTo>
                      <a:cubicBezTo>
                        <a:pt x="605" y="488"/>
                        <a:pt x="695" y="514"/>
                        <a:pt x="809" y="536"/>
                      </a:cubicBezTo>
                      <a:cubicBezTo>
                        <a:pt x="923" y="558"/>
                        <a:pt x="1141" y="572"/>
                        <a:pt x="1244" y="552"/>
                      </a:cubicBezTo>
                      <a:cubicBezTo>
                        <a:pt x="1347" y="532"/>
                        <a:pt x="1418" y="485"/>
                        <a:pt x="1429" y="418"/>
                      </a:cubicBezTo>
                      <a:cubicBezTo>
                        <a:pt x="1440" y="351"/>
                        <a:pt x="1375" y="220"/>
                        <a:pt x="1311" y="150"/>
                      </a:cubicBezTo>
                      <a:cubicBezTo>
                        <a:pt x="1247" y="80"/>
                        <a:pt x="1145" y="40"/>
                        <a:pt x="1043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45" name="Freeform 89"/>
                <p:cNvSpPr>
                  <a:spLocks/>
                </p:cNvSpPr>
                <p:nvPr/>
              </p:nvSpPr>
              <p:spPr bwMode="auto">
                <a:xfrm>
                  <a:off x="4376" y="4250"/>
                  <a:ext cx="938" cy="407"/>
                </a:xfrm>
                <a:custGeom>
                  <a:avLst/>
                  <a:gdLst>
                    <a:gd name="T0" fmla="*/ 396 w 938"/>
                    <a:gd name="T1" fmla="*/ 288 h 407"/>
                    <a:gd name="T2" fmla="*/ 245 w 938"/>
                    <a:gd name="T3" fmla="*/ 120 h 407"/>
                    <a:gd name="T4" fmla="*/ 11 w 938"/>
                    <a:gd name="T5" fmla="*/ 271 h 407"/>
                    <a:gd name="T6" fmla="*/ 178 w 938"/>
                    <a:gd name="T7" fmla="*/ 371 h 407"/>
                    <a:gd name="T8" fmla="*/ 463 w 938"/>
                    <a:gd name="T9" fmla="*/ 53 h 407"/>
                    <a:gd name="T10" fmla="*/ 580 w 938"/>
                    <a:gd name="T11" fmla="*/ 53 h 407"/>
                    <a:gd name="T12" fmla="*/ 714 w 938"/>
                    <a:gd name="T13" fmla="*/ 288 h 407"/>
                    <a:gd name="T14" fmla="*/ 631 w 938"/>
                    <a:gd name="T15" fmla="*/ 221 h 407"/>
                    <a:gd name="T16" fmla="*/ 831 w 938"/>
                    <a:gd name="T17" fmla="*/ 288 h 407"/>
                    <a:gd name="T18" fmla="*/ 932 w 938"/>
                    <a:gd name="T19" fmla="*/ 254 h 407"/>
                    <a:gd name="T20" fmla="*/ 865 w 938"/>
                    <a:gd name="T21" fmla="*/ 103 h 4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38"/>
                    <a:gd name="T34" fmla="*/ 0 h 407"/>
                    <a:gd name="T35" fmla="*/ 938 w 938"/>
                    <a:gd name="T36" fmla="*/ 407 h 40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38" h="407">
                      <a:moveTo>
                        <a:pt x="396" y="288"/>
                      </a:moveTo>
                      <a:cubicBezTo>
                        <a:pt x="352" y="205"/>
                        <a:pt x="309" y="123"/>
                        <a:pt x="245" y="120"/>
                      </a:cubicBezTo>
                      <a:cubicBezTo>
                        <a:pt x="181" y="117"/>
                        <a:pt x="22" y="229"/>
                        <a:pt x="11" y="271"/>
                      </a:cubicBezTo>
                      <a:cubicBezTo>
                        <a:pt x="0" y="313"/>
                        <a:pt x="103" y="407"/>
                        <a:pt x="178" y="371"/>
                      </a:cubicBezTo>
                      <a:cubicBezTo>
                        <a:pt x="253" y="335"/>
                        <a:pt x="396" y="106"/>
                        <a:pt x="463" y="53"/>
                      </a:cubicBezTo>
                      <a:cubicBezTo>
                        <a:pt x="530" y="0"/>
                        <a:pt x="538" y="14"/>
                        <a:pt x="580" y="53"/>
                      </a:cubicBezTo>
                      <a:cubicBezTo>
                        <a:pt x="622" y="92"/>
                        <a:pt x="706" y="260"/>
                        <a:pt x="714" y="288"/>
                      </a:cubicBezTo>
                      <a:cubicBezTo>
                        <a:pt x="722" y="316"/>
                        <a:pt x="612" y="221"/>
                        <a:pt x="631" y="221"/>
                      </a:cubicBezTo>
                      <a:cubicBezTo>
                        <a:pt x="650" y="221"/>
                        <a:pt x="781" y="282"/>
                        <a:pt x="831" y="288"/>
                      </a:cubicBezTo>
                      <a:cubicBezTo>
                        <a:pt x="881" y="294"/>
                        <a:pt x="926" y="285"/>
                        <a:pt x="932" y="254"/>
                      </a:cubicBezTo>
                      <a:cubicBezTo>
                        <a:pt x="938" y="223"/>
                        <a:pt x="901" y="163"/>
                        <a:pt x="865" y="103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46" name="Freeform 90"/>
                <p:cNvSpPr>
                  <a:spLocks/>
                </p:cNvSpPr>
                <p:nvPr/>
              </p:nvSpPr>
              <p:spPr bwMode="auto">
                <a:xfrm>
                  <a:off x="4873" y="4153"/>
                  <a:ext cx="777" cy="655"/>
                </a:xfrm>
                <a:custGeom>
                  <a:avLst/>
                  <a:gdLst>
                    <a:gd name="T0" fmla="*/ 0 w 777"/>
                    <a:gd name="T1" fmla="*/ 0 h 655"/>
                    <a:gd name="T2" fmla="*/ 134 w 777"/>
                    <a:gd name="T3" fmla="*/ 150 h 655"/>
                    <a:gd name="T4" fmla="*/ 217 w 777"/>
                    <a:gd name="T5" fmla="*/ 167 h 655"/>
                    <a:gd name="T6" fmla="*/ 217 w 777"/>
                    <a:gd name="T7" fmla="*/ 351 h 655"/>
                    <a:gd name="T8" fmla="*/ 234 w 777"/>
                    <a:gd name="T9" fmla="*/ 452 h 655"/>
                    <a:gd name="T10" fmla="*/ 435 w 777"/>
                    <a:gd name="T11" fmla="*/ 552 h 655"/>
                    <a:gd name="T12" fmla="*/ 452 w 777"/>
                    <a:gd name="T13" fmla="*/ 435 h 655"/>
                    <a:gd name="T14" fmla="*/ 351 w 777"/>
                    <a:gd name="T15" fmla="*/ 452 h 655"/>
                    <a:gd name="T16" fmla="*/ 401 w 777"/>
                    <a:gd name="T17" fmla="*/ 619 h 655"/>
                    <a:gd name="T18" fmla="*/ 502 w 777"/>
                    <a:gd name="T19" fmla="*/ 653 h 655"/>
                    <a:gd name="T20" fmla="*/ 753 w 777"/>
                    <a:gd name="T21" fmla="*/ 569 h 655"/>
                    <a:gd name="T22" fmla="*/ 736 w 777"/>
                    <a:gd name="T23" fmla="*/ 368 h 655"/>
                    <a:gd name="T24" fmla="*/ 720 w 777"/>
                    <a:gd name="T25" fmla="*/ 318 h 655"/>
                    <a:gd name="T26" fmla="*/ 669 w 777"/>
                    <a:gd name="T27" fmla="*/ 301 h 655"/>
                    <a:gd name="T28" fmla="*/ 569 w 777"/>
                    <a:gd name="T29" fmla="*/ 167 h 65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77"/>
                    <a:gd name="T46" fmla="*/ 0 h 655"/>
                    <a:gd name="T47" fmla="*/ 777 w 777"/>
                    <a:gd name="T48" fmla="*/ 655 h 65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77" h="655">
                      <a:moveTo>
                        <a:pt x="0" y="0"/>
                      </a:moveTo>
                      <a:cubicBezTo>
                        <a:pt x="38" y="58"/>
                        <a:pt x="85" y="102"/>
                        <a:pt x="134" y="150"/>
                      </a:cubicBezTo>
                      <a:cubicBezTo>
                        <a:pt x="154" y="170"/>
                        <a:pt x="189" y="161"/>
                        <a:pt x="217" y="167"/>
                      </a:cubicBezTo>
                      <a:cubicBezTo>
                        <a:pt x="286" y="234"/>
                        <a:pt x="244" y="272"/>
                        <a:pt x="217" y="351"/>
                      </a:cubicBezTo>
                      <a:cubicBezTo>
                        <a:pt x="223" y="385"/>
                        <a:pt x="223" y="420"/>
                        <a:pt x="234" y="452"/>
                      </a:cubicBezTo>
                      <a:cubicBezTo>
                        <a:pt x="260" y="532"/>
                        <a:pt x="365" y="534"/>
                        <a:pt x="435" y="552"/>
                      </a:cubicBezTo>
                      <a:cubicBezTo>
                        <a:pt x="446" y="535"/>
                        <a:pt x="513" y="461"/>
                        <a:pt x="452" y="435"/>
                      </a:cubicBezTo>
                      <a:cubicBezTo>
                        <a:pt x="421" y="422"/>
                        <a:pt x="385" y="446"/>
                        <a:pt x="351" y="452"/>
                      </a:cubicBezTo>
                      <a:cubicBezTo>
                        <a:pt x="356" y="483"/>
                        <a:pt x="354" y="590"/>
                        <a:pt x="401" y="619"/>
                      </a:cubicBezTo>
                      <a:cubicBezTo>
                        <a:pt x="431" y="638"/>
                        <a:pt x="502" y="653"/>
                        <a:pt x="502" y="653"/>
                      </a:cubicBezTo>
                      <a:cubicBezTo>
                        <a:pt x="722" y="631"/>
                        <a:pt x="623" y="655"/>
                        <a:pt x="753" y="569"/>
                      </a:cubicBezTo>
                      <a:cubicBezTo>
                        <a:pt x="777" y="498"/>
                        <a:pt x="756" y="439"/>
                        <a:pt x="736" y="368"/>
                      </a:cubicBezTo>
                      <a:cubicBezTo>
                        <a:pt x="731" y="351"/>
                        <a:pt x="732" y="330"/>
                        <a:pt x="720" y="318"/>
                      </a:cubicBezTo>
                      <a:cubicBezTo>
                        <a:pt x="707" y="305"/>
                        <a:pt x="686" y="307"/>
                        <a:pt x="669" y="301"/>
                      </a:cubicBezTo>
                      <a:cubicBezTo>
                        <a:pt x="550" y="222"/>
                        <a:pt x="569" y="274"/>
                        <a:pt x="569" y="167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47" name="Freeform 91"/>
                <p:cNvSpPr>
                  <a:spLocks/>
                </p:cNvSpPr>
                <p:nvPr/>
              </p:nvSpPr>
              <p:spPr bwMode="auto">
                <a:xfrm>
                  <a:off x="5608" y="4851"/>
                  <a:ext cx="2764" cy="1387"/>
                </a:xfrm>
                <a:custGeom>
                  <a:avLst/>
                  <a:gdLst>
                    <a:gd name="T0" fmla="*/ 1157 w 2764"/>
                    <a:gd name="T1" fmla="*/ 507 h 1387"/>
                    <a:gd name="T2" fmla="*/ 1056 w 2764"/>
                    <a:gd name="T3" fmla="*/ 474 h 1387"/>
                    <a:gd name="T4" fmla="*/ 1006 w 2764"/>
                    <a:gd name="T5" fmla="*/ 457 h 1387"/>
                    <a:gd name="T6" fmla="*/ 738 w 2764"/>
                    <a:gd name="T7" fmla="*/ 574 h 1387"/>
                    <a:gd name="T8" fmla="*/ 788 w 2764"/>
                    <a:gd name="T9" fmla="*/ 608 h 1387"/>
                    <a:gd name="T10" fmla="*/ 872 w 2764"/>
                    <a:gd name="T11" fmla="*/ 407 h 1387"/>
                    <a:gd name="T12" fmla="*/ 822 w 2764"/>
                    <a:gd name="T13" fmla="*/ 390 h 1387"/>
                    <a:gd name="T14" fmla="*/ 772 w 2764"/>
                    <a:gd name="T15" fmla="*/ 356 h 1387"/>
                    <a:gd name="T16" fmla="*/ 671 w 2764"/>
                    <a:gd name="T17" fmla="*/ 323 h 1387"/>
                    <a:gd name="T18" fmla="*/ 353 w 2764"/>
                    <a:gd name="T19" fmla="*/ 340 h 1387"/>
                    <a:gd name="T20" fmla="*/ 319 w 2764"/>
                    <a:gd name="T21" fmla="*/ 390 h 1387"/>
                    <a:gd name="T22" fmla="*/ 420 w 2764"/>
                    <a:gd name="T23" fmla="*/ 641 h 1387"/>
                    <a:gd name="T24" fmla="*/ 403 w 2764"/>
                    <a:gd name="T25" fmla="*/ 842 h 1387"/>
                    <a:gd name="T26" fmla="*/ 169 w 2764"/>
                    <a:gd name="T27" fmla="*/ 1009 h 1387"/>
                    <a:gd name="T28" fmla="*/ 1 w 2764"/>
                    <a:gd name="T29" fmla="*/ 825 h 1387"/>
                    <a:gd name="T30" fmla="*/ 18 w 2764"/>
                    <a:gd name="T31" fmla="*/ 608 h 1387"/>
                    <a:gd name="T32" fmla="*/ 353 w 2764"/>
                    <a:gd name="T33" fmla="*/ 574 h 1387"/>
                    <a:gd name="T34" fmla="*/ 386 w 2764"/>
                    <a:gd name="T35" fmla="*/ 641 h 1387"/>
                    <a:gd name="T36" fmla="*/ 537 w 2764"/>
                    <a:gd name="T37" fmla="*/ 792 h 1387"/>
                    <a:gd name="T38" fmla="*/ 654 w 2764"/>
                    <a:gd name="T39" fmla="*/ 926 h 1387"/>
                    <a:gd name="T40" fmla="*/ 688 w 2764"/>
                    <a:gd name="T41" fmla="*/ 976 h 1387"/>
                    <a:gd name="T42" fmla="*/ 755 w 2764"/>
                    <a:gd name="T43" fmla="*/ 1009 h 1387"/>
                    <a:gd name="T44" fmla="*/ 1039 w 2764"/>
                    <a:gd name="T45" fmla="*/ 993 h 1387"/>
                    <a:gd name="T46" fmla="*/ 1106 w 2764"/>
                    <a:gd name="T47" fmla="*/ 842 h 1387"/>
                    <a:gd name="T48" fmla="*/ 1157 w 2764"/>
                    <a:gd name="T49" fmla="*/ 825 h 1387"/>
                    <a:gd name="T50" fmla="*/ 1240 w 2764"/>
                    <a:gd name="T51" fmla="*/ 959 h 1387"/>
                    <a:gd name="T52" fmla="*/ 1257 w 2764"/>
                    <a:gd name="T53" fmla="*/ 1009 h 1387"/>
                    <a:gd name="T54" fmla="*/ 1441 w 2764"/>
                    <a:gd name="T55" fmla="*/ 1160 h 1387"/>
                    <a:gd name="T56" fmla="*/ 1542 w 2764"/>
                    <a:gd name="T57" fmla="*/ 1194 h 1387"/>
                    <a:gd name="T58" fmla="*/ 1709 w 2764"/>
                    <a:gd name="T59" fmla="*/ 1277 h 1387"/>
                    <a:gd name="T60" fmla="*/ 1776 w 2764"/>
                    <a:gd name="T61" fmla="*/ 1311 h 1387"/>
                    <a:gd name="T62" fmla="*/ 2396 w 2764"/>
                    <a:gd name="T63" fmla="*/ 1227 h 1387"/>
                    <a:gd name="T64" fmla="*/ 2630 w 2764"/>
                    <a:gd name="T65" fmla="*/ 942 h 1387"/>
                    <a:gd name="T66" fmla="*/ 2714 w 2764"/>
                    <a:gd name="T67" fmla="*/ 825 h 1387"/>
                    <a:gd name="T68" fmla="*/ 2747 w 2764"/>
                    <a:gd name="T69" fmla="*/ 725 h 1387"/>
                    <a:gd name="T70" fmla="*/ 2764 w 2764"/>
                    <a:gd name="T71" fmla="*/ 675 h 1387"/>
                    <a:gd name="T72" fmla="*/ 2731 w 2764"/>
                    <a:gd name="T73" fmla="*/ 390 h 1387"/>
                    <a:gd name="T74" fmla="*/ 2664 w 2764"/>
                    <a:gd name="T75" fmla="*/ 256 h 1387"/>
                    <a:gd name="T76" fmla="*/ 2597 w 2764"/>
                    <a:gd name="T77" fmla="*/ 222 h 1387"/>
                    <a:gd name="T78" fmla="*/ 2396 w 2764"/>
                    <a:gd name="T79" fmla="*/ 139 h 1387"/>
                    <a:gd name="T80" fmla="*/ 2262 w 2764"/>
                    <a:gd name="T81" fmla="*/ 105 h 1387"/>
                    <a:gd name="T82" fmla="*/ 2195 w 2764"/>
                    <a:gd name="T83" fmla="*/ 89 h 1387"/>
                    <a:gd name="T84" fmla="*/ 1709 w 2764"/>
                    <a:gd name="T85" fmla="*/ 139 h 1387"/>
                    <a:gd name="T86" fmla="*/ 1475 w 2764"/>
                    <a:gd name="T87" fmla="*/ 139 h 1387"/>
                    <a:gd name="T88" fmla="*/ 1441 w 2764"/>
                    <a:gd name="T89" fmla="*/ 89 h 1387"/>
                    <a:gd name="T90" fmla="*/ 1374 w 2764"/>
                    <a:gd name="T91" fmla="*/ 22 h 1387"/>
                    <a:gd name="T92" fmla="*/ 1324 w 2764"/>
                    <a:gd name="T93" fmla="*/ 5 h 1387"/>
                    <a:gd name="T94" fmla="*/ 1123 w 2764"/>
                    <a:gd name="T95" fmla="*/ 5 h 13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764"/>
                    <a:gd name="T145" fmla="*/ 0 h 1387"/>
                    <a:gd name="T146" fmla="*/ 2764 w 2764"/>
                    <a:gd name="T147" fmla="*/ 1387 h 138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764" h="1387">
                      <a:moveTo>
                        <a:pt x="1157" y="507"/>
                      </a:moveTo>
                      <a:cubicBezTo>
                        <a:pt x="1123" y="496"/>
                        <a:pt x="1090" y="485"/>
                        <a:pt x="1056" y="474"/>
                      </a:cubicBezTo>
                      <a:cubicBezTo>
                        <a:pt x="1039" y="468"/>
                        <a:pt x="1006" y="457"/>
                        <a:pt x="1006" y="457"/>
                      </a:cubicBezTo>
                      <a:cubicBezTo>
                        <a:pt x="862" y="466"/>
                        <a:pt x="643" y="384"/>
                        <a:pt x="738" y="574"/>
                      </a:cubicBezTo>
                      <a:cubicBezTo>
                        <a:pt x="747" y="592"/>
                        <a:pt x="771" y="597"/>
                        <a:pt x="788" y="608"/>
                      </a:cubicBezTo>
                      <a:cubicBezTo>
                        <a:pt x="922" y="585"/>
                        <a:pt x="942" y="617"/>
                        <a:pt x="872" y="407"/>
                      </a:cubicBezTo>
                      <a:cubicBezTo>
                        <a:pt x="866" y="390"/>
                        <a:pt x="838" y="398"/>
                        <a:pt x="822" y="390"/>
                      </a:cubicBezTo>
                      <a:cubicBezTo>
                        <a:pt x="804" y="381"/>
                        <a:pt x="790" y="364"/>
                        <a:pt x="772" y="356"/>
                      </a:cubicBezTo>
                      <a:cubicBezTo>
                        <a:pt x="740" y="342"/>
                        <a:pt x="671" y="323"/>
                        <a:pt x="671" y="323"/>
                      </a:cubicBezTo>
                      <a:cubicBezTo>
                        <a:pt x="565" y="329"/>
                        <a:pt x="457" y="320"/>
                        <a:pt x="353" y="340"/>
                      </a:cubicBezTo>
                      <a:cubicBezTo>
                        <a:pt x="333" y="344"/>
                        <a:pt x="320" y="370"/>
                        <a:pt x="319" y="390"/>
                      </a:cubicBezTo>
                      <a:cubicBezTo>
                        <a:pt x="307" y="555"/>
                        <a:pt x="315" y="572"/>
                        <a:pt x="420" y="641"/>
                      </a:cubicBezTo>
                      <a:cubicBezTo>
                        <a:pt x="414" y="708"/>
                        <a:pt x="415" y="776"/>
                        <a:pt x="403" y="842"/>
                      </a:cubicBezTo>
                      <a:cubicBezTo>
                        <a:pt x="383" y="950"/>
                        <a:pt x="255" y="982"/>
                        <a:pt x="169" y="1009"/>
                      </a:cubicBezTo>
                      <a:cubicBezTo>
                        <a:pt x="79" y="980"/>
                        <a:pt x="43" y="907"/>
                        <a:pt x="1" y="825"/>
                      </a:cubicBezTo>
                      <a:cubicBezTo>
                        <a:pt x="7" y="753"/>
                        <a:pt x="0" y="678"/>
                        <a:pt x="18" y="608"/>
                      </a:cubicBezTo>
                      <a:cubicBezTo>
                        <a:pt x="44" y="504"/>
                        <a:pt x="239" y="567"/>
                        <a:pt x="353" y="574"/>
                      </a:cubicBezTo>
                      <a:cubicBezTo>
                        <a:pt x="364" y="596"/>
                        <a:pt x="370" y="622"/>
                        <a:pt x="386" y="641"/>
                      </a:cubicBezTo>
                      <a:cubicBezTo>
                        <a:pt x="430" y="697"/>
                        <a:pt x="497" y="733"/>
                        <a:pt x="537" y="792"/>
                      </a:cubicBezTo>
                      <a:cubicBezTo>
                        <a:pt x="593" y="875"/>
                        <a:pt x="557" y="828"/>
                        <a:pt x="654" y="926"/>
                      </a:cubicBezTo>
                      <a:cubicBezTo>
                        <a:pt x="668" y="940"/>
                        <a:pt x="672" y="963"/>
                        <a:pt x="688" y="976"/>
                      </a:cubicBezTo>
                      <a:cubicBezTo>
                        <a:pt x="707" y="992"/>
                        <a:pt x="733" y="998"/>
                        <a:pt x="755" y="1009"/>
                      </a:cubicBezTo>
                      <a:cubicBezTo>
                        <a:pt x="850" y="1004"/>
                        <a:pt x="945" y="1008"/>
                        <a:pt x="1039" y="993"/>
                      </a:cubicBezTo>
                      <a:cubicBezTo>
                        <a:pt x="1103" y="983"/>
                        <a:pt x="1073" y="875"/>
                        <a:pt x="1106" y="842"/>
                      </a:cubicBezTo>
                      <a:cubicBezTo>
                        <a:pt x="1119" y="829"/>
                        <a:pt x="1140" y="831"/>
                        <a:pt x="1157" y="825"/>
                      </a:cubicBezTo>
                      <a:cubicBezTo>
                        <a:pt x="1193" y="862"/>
                        <a:pt x="1216" y="912"/>
                        <a:pt x="1240" y="959"/>
                      </a:cubicBezTo>
                      <a:cubicBezTo>
                        <a:pt x="1248" y="975"/>
                        <a:pt x="1246" y="995"/>
                        <a:pt x="1257" y="1009"/>
                      </a:cubicBezTo>
                      <a:cubicBezTo>
                        <a:pt x="1306" y="1072"/>
                        <a:pt x="1368" y="1127"/>
                        <a:pt x="1441" y="1160"/>
                      </a:cubicBezTo>
                      <a:cubicBezTo>
                        <a:pt x="1473" y="1175"/>
                        <a:pt x="1509" y="1180"/>
                        <a:pt x="1542" y="1194"/>
                      </a:cubicBezTo>
                      <a:cubicBezTo>
                        <a:pt x="1599" y="1219"/>
                        <a:pt x="1653" y="1249"/>
                        <a:pt x="1709" y="1277"/>
                      </a:cubicBezTo>
                      <a:cubicBezTo>
                        <a:pt x="1731" y="1288"/>
                        <a:pt x="1776" y="1311"/>
                        <a:pt x="1776" y="1311"/>
                      </a:cubicBezTo>
                      <a:cubicBezTo>
                        <a:pt x="1970" y="1305"/>
                        <a:pt x="2236" y="1387"/>
                        <a:pt x="2396" y="1227"/>
                      </a:cubicBezTo>
                      <a:cubicBezTo>
                        <a:pt x="2484" y="1139"/>
                        <a:pt x="2561" y="1045"/>
                        <a:pt x="2630" y="942"/>
                      </a:cubicBezTo>
                      <a:cubicBezTo>
                        <a:pt x="2657" y="902"/>
                        <a:pt x="2714" y="825"/>
                        <a:pt x="2714" y="825"/>
                      </a:cubicBezTo>
                      <a:cubicBezTo>
                        <a:pt x="2725" y="792"/>
                        <a:pt x="2736" y="758"/>
                        <a:pt x="2747" y="725"/>
                      </a:cubicBezTo>
                      <a:cubicBezTo>
                        <a:pt x="2753" y="708"/>
                        <a:pt x="2764" y="675"/>
                        <a:pt x="2764" y="675"/>
                      </a:cubicBezTo>
                      <a:cubicBezTo>
                        <a:pt x="2752" y="580"/>
                        <a:pt x="2758" y="482"/>
                        <a:pt x="2731" y="390"/>
                      </a:cubicBezTo>
                      <a:cubicBezTo>
                        <a:pt x="2717" y="342"/>
                        <a:pt x="2686" y="301"/>
                        <a:pt x="2664" y="256"/>
                      </a:cubicBezTo>
                      <a:cubicBezTo>
                        <a:pt x="2653" y="234"/>
                        <a:pt x="2619" y="234"/>
                        <a:pt x="2597" y="222"/>
                      </a:cubicBezTo>
                      <a:cubicBezTo>
                        <a:pt x="2533" y="186"/>
                        <a:pt x="2468" y="157"/>
                        <a:pt x="2396" y="139"/>
                      </a:cubicBezTo>
                      <a:cubicBezTo>
                        <a:pt x="2351" y="128"/>
                        <a:pt x="2307" y="116"/>
                        <a:pt x="2262" y="105"/>
                      </a:cubicBezTo>
                      <a:cubicBezTo>
                        <a:pt x="2240" y="99"/>
                        <a:pt x="2195" y="89"/>
                        <a:pt x="2195" y="89"/>
                      </a:cubicBezTo>
                      <a:cubicBezTo>
                        <a:pt x="2031" y="106"/>
                        <a:pt x="1874" y="127"/>
                        <a:pt x="1709" y="139"/>
                      </a:cubicBezTo>
                      <a:cubicBezTo>
                        <a:pt x="1619" y="162"/>
                        <a:pt x="1590" y="177"/>
                        <a:pt x="1475" y="139"/>
                      </a:cubicBezTo>
                      <a:cubicBezTo>
                        <a:pt x="1456" y="133"/>
                        <a:pt x="1454" y="104"/>
                        <a:pt x="1441" y="89"/>
                      </a:cubicBezTo>
                      <a:cubicBezTo>
                        <a:pt x="1420" y="65"/>
                        <a:pt x="1396" y="44"/>
                        <a:pt x="1374" y="22"/>
                      </a:cubicBezTo>
                      <a:cubicBezTo>
                        <a:pt x="1362" y="10"/>
                        <a:pt x="1342" y="6"/>
                        <a:pt x="1324" y="5"/>
                      </a:cubicBezTo>
                      <a:cubicBezTo>
                        <a:pt x="1257" y="0"/>
                        <a:pt x="1190" y="5"/>
                        <a:pt x="1123" y="5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48" name="Freeform 92"/>
                <p:cNvSpPr>
                  <a:spLocks/>
                </p:cNvSpPr>
                <p:nvPr/>
              </p:nvSpPr>
              <p:spPr bwMode="auto">
                <a:xfrm>
                  <a:off x="4928" y="3037"/>
                  <a:ext cx="2724" cy="1554"/>
                </a:xfrm>
                <a:custGeom>
                  <a:avLst/>
                  <a:gdLst>
                    <a:gd name="T0" fmla="*/ 1887 w 2724"/>
                    <a:gd name="T1" fmla="*/ 797 h 1554"/>
                    <a:gd name="T2" fmla="*/ 2155 w 2724"/>
                    <a:gd name="T3" fmla="*/ 898 h 1554"/>
                    <a:gd name="T4" fmla="*/ 2054 w 2724"/>
                    <a:gd name="T5" fmla="*/ 931 h 1554"/>
                    <a:gd name="T6" fmla="*/ 2071 w 2724"/>
                    <a:gd name="T7" fmla="*/ 881 h 1554"/>
                    <a:gd name="T8" fmla="*/ 2155 w 2724"/>
                    <a:gd name="T9" fmla="*/ 848 h 1554"/>
                    <a:gd name="T10" fmla="*/ 2272 w 2724"/>
                    <a:gd name="T11" fmla="*/ 797 h 1554"/>
                    <a:gd name="T12" fmla="*/ 2624 w 2724"/>
                    <a:gd name="T13" fmla="*/ 831 h 1554"/>
                    <a:gd name="T14" fmla="*/ 2691 w 2724"/>
                    <a:gd name="T15" fmla="*/ 898 h 1554"/>
                    <a:gd name="T16" fmla="*/ 2724 w 2724"/>
                    <a:gd name="T17" fmla="*/ 998 h 1554"/>
                    <a:gd name="T18" fmla="*/ 2188 w 2724"/>
                    <a:gd name="T19" fmla="*/ 1082 h 1554"/>
                    <a:gd name="T20" fmla="*/ 1987 w 2724"/>
                    <a:gd name="T21" fmla="*/ 1099 h 1554"/>
                    <a:gd name="T22" fmla="*/ 1971 w 2724"/>
                    <a:gd name="T23" fmla="*/ 1183 h 1554"/>
                    <a:gd name="T24" fmla="*/ 2021 w 2724"/>
                    <a:gd name="T25" fmla="*/ 1300 h 1554"/>
                    <a:gd name="T26" fmla="*/ 2071 w 2724"/>
                    <a:gd name="T27" fmla="*/ 1316 h 1554"/>
                    <a:gd name="T28" fmla="*/ 2255 w 2724"/>
                    <a:gd name="T29" fmla="*/ 1367 h 1554"/>
                    <a:gd name="T30" fmla="*/ 2372 w 2724"/>
                    <a:gd name="T31" fmla="*/ 1551 h 1554"/>
                    <a:gd name="T32" fmla="*/ 2590 w 2724"/>
                    <a:gd name="T33" fmla="*/ 1534 h 1554"/>
                    <a:gd name="T34" fmla="*/ 2607 w 2724"/>
                    <a:gd name="T35" fmla="*/ 1484 h 1554"/>
                    <a:gd name="T36" fmla="*/ 2590 w 2724"/>
                    <a:gd name="T37" fmla="*/ 1383 h 1554"/>
                    <a:gd name="T38" fmla="*/ 2439 w 2724"/>
                    <a:gd name="T39" fmla="*/ 1266 h 1554"/>
                    <a:gd name="T40" fmla="*/ 2239 w 2724"/>
                    <a:gd name="T41" fmla="*/ 1283 h 1554"/>
                    <a:gd name="T42" fmla="*/ 2205 w 2724"/>
                    <a:gd name="T43" fmla="*/ 1316 h 1554"/>
                    <a:gd name="T44" fmla="*/ 2105 w 2724"/>
                    <a:gd name="T45" fmla="*/ 1367 h 1554"/>
                    <a:gd name="T46" fmla="*/ 1719 w 2724"/>
                    <a:gd name="T47" fmla="*/ 1316 h 1554"/>
                    <a:gd name="T48" fmla="*/ 1669 w 2724"/>
                    <a:gd name="T49" fmla="*/ 1065 h 1554"/>
                    <a:gd name="T50" fmla="*/ 1652 w 2724"/>
                    <a:gd name="T51" fmla="*/ 1015 h 1554"/>
                    <a:gd name="T52" fmla="*/ 1117 w 2724"/>
                    <a:gd name="T53" fmla="*/ 931 h 1554"/>
                    <a:gd name="T54" fmla="*/ 966 w 2724"/>
                    <a:gd name="T55" fmla="*/ 864 h 1554"/>
                    <a:gd name="T56" fmla="*/ 1117 w 2724"/>
                    <a:gd name="T57" fmla="*/ 797 h 1554"/>
                    <a:gd name="T58" fmla="*/ 1150 w 2724"/>
                    <a:gd name="T59" fmla="*/ 730 h 1554"/>
                    <a:gd name="T60" fmla="*/ 1016 w 2724"/>
                    <a:gd name="T61" fmla="*/ 463 h 1554"/>
                    <a:gd name="T62" fmla="*/ 916 w 2724"/>
                    <a:gd name="T63" fmla="*/ 446 h 1554"/>
                    <a:gd name="T64" fmla="*/ 765 w 2724"/>
                    <a:gd name="T65" fmla="*/ 463 h 1554"/>
                    <a:gd name="T66" fmla="*/ 631 w 2724"/>
                    <a:gd name="T67" fmla="*/ 630 h 1554"/>
                    <a:gd name="T68" fmla="*/ 665 w 2724"/>
                    <a:gd name="T69" fmla="*/ 730 h 1554"/>
                    <a:gd name="T70" fmla="*/ 966 w 2724"/>
                    <a:gd name="T71" fmla="*/ 613 h 1554"/>
                    <a:gd name="T72" fmla="*/ 999 w 2724"/>
                    <a:gd name="T73" fmla="*/ 496 h 1554"/>
                    <a:gd name="T74" fmla="*/ 966 w 2724"/>
                    <a:gd name="T75" fmla="*/ 295 h 1554"/>
                    <a:gd name="T76" fmla="*/ 765 w 2724"/>
                    <a:gd name="T77" fmla="*/ 111 h 1554"/>
                    <a:gd name="T78" fmla="*/ 162 w 2724"/>
                    <a:gd name="T79" fmla="*/ 44 h 1554"/>
                    <a:gd name="T80" fmla="*/ 129 w 2724"/>
                    <a:gd name="T81" fmla="*/ 10 h 1554"/>
                    <a:gd name="T82" fmla="*/ 45 w 2724"/>
                    <a:gd name="T83" fmla="*/ 77 h 1554"/>
                    <a:gd name="T84" fmla="*/ 45 w 2724"/>
                    <a:gd name="T85" fmla="*/ 195 h 1554"/>
                    <a:gd name="T86" fmla="*/ 179 w 2724"/>
                    <a:gd name="T87" fmla="*/ 178 h 1554"/>
                    <a:gd name="T88" fmla="*/ 112 w 2724"/>
                    <a:gd name="T89" fmla="*/ 111 h 1554"/>
                    <a:gd name="T90" fmla="*/ 95 w 2724"/>
                    <a:gd name="T91" fmla="*/ 161 h 1554"/>
                    <a:gd name="T92" fmla="*/ 179 w 2724"/>
                    <a:gd name="T93" fmla="*/ 278 h 155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724"/>
                    <a:gd name="T142" fmla="*/ 0 h 1554"/>
                    <a:gd name="T143" fmla="*/ 2724 w 2724"/>
                    <a:gd name="T144" fmla="*/ 1554 h 1554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724" h="1554">
                      <a:moveTo>
                        <a:pt x="1887" y="797"/>
                      </a:moveTo>
                      <a:cubicBezTo>
                        <a:pt x="2020" y="808"/>
                        <a:pt x="2113" y="773"/>
                        <a:pt x="2155" y="898"/>
                      </a:cubicBezTo>
                      <a:cubicBezTo>
                        <a:pt x="2141" y="938"/>
                        <a:pt x="2135" y="1012"/>
                        <a:pt x="2054" y="931"/>
                      </a:cubicBezTo>
                      <a:cubicBezTo>
                        <a:pt x="2042" y="919"/>
                        <a:pt x="2057" y="892"/>
                        <a:pt x="2071" y="881"/>
                      </a:cubicBezTo>
                      <a:cubicBezTo>
                        <a:pt x="2094" y="862"/>
                        <a:pt x="2128" y="861"/>
                        <a:pt x="2155" y="848"/>
                      </a:cubicBezTo>
                      <a:cubicBezTo>
                        <a:pt x="2275" y="788"/>
                        <a:pt x="2128" y="834"/>
                        <a:pt x="2272" y="797"/>
                      </a:cubicBezTo>
                      <a:cubicBezTo>
                        <a:pt x="2389" y="808"/>
                        <a:pt x="2509" y="803"/>
                        <a:pt x="2624" y="831"/>
                      </a:cubicBezTo>
                      <a:cubicBezTo>
                        <a:pt x="2655" y="838"/>
                        <a:pt x="2675" y="871"/>
                        <a:pt x="2691" y="898"/>
                      </a:cubicBezTo>
                      <a:cubicBezTo>
                        <a:pt x="2709" y="928"/>
                        <a:pt x="2724" y="998"/>
                        <a:pt x="2724" y="998"/>
                      </a:cubicBezTo>
                      <a:cubicBezTo>
                        <a:pt x="2596" y="1197"/>
                        <a:pt x="2466" y="1093"/>
                        <a:pt x="2188" y="1082"/>
                      </a:cubicBezTo>
                      <a:cubicBezTo>
                        <a:pt x="2121" y="1088"/>
                        <a:pt x="2048" y="1071"/>
                        <a:pt x="1987" y="1099"/>
                      </a:cubicBezTo>
                      <a:cubicBezTo>
                        <a:pt x="1961" y="1111"/>
                        <a:pt x="1966" y="1155"/>
                        <a:pt x="1971" y="1183"/>
                      </a:cubicBezTo>
                      <a:cubicBezTo>
                        <a:pt x="1978" y="1225"/>
                        <a:pt x="1996" y="1266"/>
                        <a:pt x="2021" y="1300"/>
                      </a:cubicBezTo>
                      <a:cubicBezTo>
                        <a:pt x="2032" y="1314"/>
                        <a:pt x="2054" y="1311"/>
                        <a:pt x="2071" y="1316"/>
                      </a:cubicBezTo>
                      <a:cubicBezTo>
                        <a:pt x="2132" y="1333"/>
                        <a:pt x="2193" y="1351"/>
                        <a:pt x="2255" y="1367"/>
                      </a:cubicBezTo>
                      <a:cubicBezTo>
                        <a:pt x="2274" y="1518"/>
                        <a:pt x="2246" y="1508"/>
                        <a:pt x="2372" y="1551"/>
                      </a:cubicBezTo>
                      <a:cubicBezTo>
                        <a:pt x="2445" y="1545"/>
                        <a:pt x="2520" y="1554"/>
                        <a:pt x="2590" y="1534"/>
                      </a:cubicBezTo>
                      <a:cubicBezTo>
                        <a:pt x="2607" y="1529"/>
                        <a:pt x="2607" y="1502"/>
                        <a:pt x="2607" y="1484"/>
                      </a:cubicBezTo>
                      <a:cubicBezTo>
                        <a:pt x="2607" y="1450"/>
                        <a:pt x="2601" y="1415"/>
                        <a:pt x="2590" y="1383"/>
                      </a:cubicBezTo>
                      <a:cubicBezTo>
                        <a:pt x="2566" y="1312"/>
                        <a:pt x="2504" y="1283"/>
                        <a:pt x="2439" y="1266"/>
                      </a:cubicBezTo>
                      <a:cubicBezTo>
                        <a:pt x="2372" y="1272"/>
                        <a:pt x="2304" y="1269"/>
                        <a:pt x="2239" y="1283"/>
                      </a:cubicBezTo>
                      <a:cubicBezTo>
                        <a:pt x="2224" y="1286"/>
                        <a:pt x="2217" y="1306"/>
                        <a:pt x="2205" y="1316"/>
                      </a:cubicBezTo>
                      <a:cubicBezTo>
                        <a:pt x="2157" y="1354"/>
                        <a:pt x="2160" y="1348"/>
                        <a:pt x="2105" y="1367"/>
                      </a:cubicBezTo>
                      <a:cubicBezTo>
                        <a:pt x="1960" y="1357"/>
                        <a:pt x="1850" y="1360"/>
                        <a:pt x="1719" y="1316"/>
                      </a:cubicBezTo>
                      <a:cubicBezTo>
                        <a:pt x="1626" y="1223"/>
                        <a:pt x="1652" y="1201"/>
                        <a:pt x="1669" y="1065"/>
                      </a:cubicBezTo>
                      <a:cubicBezTo>
                        <a:pt x="1663" y="1048"/>
                        <a:pt x="1663" y="1029"/>
                        <a:pt x="1652" y="1015"/>
                      </a:cubicBezTo>
                      <a:cubicBezTo>
                        <a:pt x="1577" y="923"/>
                        <a:pt x="1130" y="932"/>
                        <a:pt x="1117" y="931"/>
                      </a:cubicBezTo>
                      <a:cubicBezTo>
                        <a:pt x="1053" y="916"/>
                        <a:pt x="1012" y="911"/>
                        <a:pt x="966" y="864"/>
                      </a:cubicBezTo>
                      <a:cubicBezTo>
                        <a:pt x="1085" y="825"/>
                        <a:pt x="1037" y="850"/>
                        <a:pt x="1117" y="797"/>
                      </a:cubicBezTo>
                      <a:cubicBezTo>
                        <a:pt x="1128" y="775"/>
                        <a:pt x="1149" y="755"/>
                        <a:pt x="1150" y="730"/>
                      </a:cubicBezTo>
                      <a:cubicBezTo>
                        <a:pt x="1161" y="533"/>
                        <a:pt x="1171" y="491"/>
                        <a:pt x="1016" y="463"/>
                      </a:cubicBezTo>
                      <a:cubicBezTo>
                        <a:pt x="983" y="457"/>
                        <a:pt x="949" y="452"/>
                        <a:pt x="916" y="446"/>
                      </a:cubicBezTo>
                      <a:cubicBezTo>
                        <a:pt x="866" y="452"/>
                        <a:pt x="813" y="446"/>
                        <a:pt x="765" y="463"/>
                      </a:cubicBezTo>
                      <a:cubicBezTo>
                        <a:pt x="690" y="490"/>
                        <a:pt x="654" y="563"/>
                        <a:pt x="631" y="630"/>
                      </a:cubicBezTo>
                      <a:cubicBezTo>
                        <a:pt x="642" y="663"/>
                        <a:pt x="632" y="719"/>
                        <a:pt x="665" y="730"/>
                      </a:cubicBezTo>
                      <a:cubicBezTo>
                        <a:pt x="845" y="790"/>
                        <a:pt x="888" y="718"/>
                        <a:pt x="966" y="613"/>
                      </a:cubicBezTo>
                      <a:cubicBezTo>
                        <a:pt x="976" y="574"/>
                        <a:pt x="999" y="537"/>
                        <a:pt x="999" y="496"/>
                      </a:cubicBezTo>
                      <a:cubicBezTo>
                        <a:pt x="999" y="428"/>
                        <a:pt x="1008" y="348"/>
                        <a:pt x="966" y="295"/>
                      </a:cubicBezTo>
                      <a:cubicBezTo>
                        <a:pt x="947" y="271"/>
                        <a:pt x="804" y="130"/>
                        <a:pt x="765" y="111"/>
                      </a:cubicBezTo>
                      <a:cubicBezTo>
                        <a:pt x="592" y="25"/>
                        <a:pt x="320" y="50"/>
                        <a:pt x="162" y="44"/>
                      </a:cubicBezTo>
                      <a:cubicBezTo>
                        <a:pt x="151" y="33"/>
                        <a:pt x="144" y="13"/>
                        <a:pt x="129" y="10"/>
                      </a:cubicBezTo>
                      <a:cubicBezTo>
                        <a:pt x="82" y="0"/>
                        <a:pt x="63" y="50"/>
                        <a:pt x="45" y="77"/>
                      </a:cubicBezTo>
                      <a:cubicBezTo>
                        <a:pt x="39" y="96"/>
                        <a:pt x="0" y="180"/>
                        <a:pt x="45" y="195"/>
                      </a:cubicBezTo>
                      <a:cubicBezTo>
                        <a:pt x="88" y="209"/>
                        <a:pt x="134" y="184"/>
                        <a:pt x="179" y="178"/>
                      </a:cubicBezTo>
                      <a:cubicBezTo>
                        <a:pt x="172" y="159"/>
                        <a:pt x="163" y="86"/>
                        <a:pt x="112" y="111"/>
                      </a:cubicBezTo>
                      <a:cubicBezTo>
                        <a:pt x="96" y="119"/>
                        <a:pt x="101" y="144"/>
                        <a:pt x="95" y="161"/>
                      </a:cubicBezTo>
                      <a:cubicBezTo>
                        <a:pt x="112" y="228"/>
                        <a:pt x="117" y="249"/>
                        <a:pt x="179" y="278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49" name="Freeform 93"/>
                <p:cNvSpPr>
                  <a:spLocks/>
                </p:cNvSpPr>
                <p:nvPr/>
              </p:nvSpPr>
              <p:spPr bwMode="auto">
                <a:xfrm>
                  <a:off x="4990" y="5124"/>
                  <a:ext cx="2177" cy="1071"/>
                </a:xfrm>
                <a:custGeom>
                  <a:avLst/>
                  <a:gdLst>
                    <a:gd name="T0" fmla="*/ 1842 w 2177"/>
                    <a:gd name="T1" fmla="*/ 402 h 1071"/>
                    <a:gd name="T2" fmla="*/ 1490 w 2177"/>
                    <a:gd name="T3" fmla="*/ 418 h 1071"/>
                    <a:gd name="T4" fmla="*/ 1423 w 2177"/>
                    <a:gd name="T5" fmla="*/ 435 h 1071"/>
                    <a:gd name="T6" fmla="*/ 1406 w 2177"/>
                    <a:gd name="T7" fmla="*/ 485 h 1071"/>
                    <a:gd name="T8" fmla="*/ 1423 w 2177"/>
                    <a:gd name="T9" fmla="*/ 569 h 1071"/>
                    <a:gd name="T10" fmla="*/ 1607 w 2177"/>
                    <a:gd name="T11" fmla="*/ 552 h 1071"/>
                    <a:gd name="T12" fmla="*/ 1691 w 2177"/>
                    <a:gd name="T13" fmla="*/ 569 h 1071"/>
                    <a:gd name="T14" fmla="*/ 1624 w 2177"/>
                    <a:gd name="T15" fmla="*/ 887 h 1071"/>
                    <a:gd name="T16" fmla="*/ 1557 w 2177"/>
                    <a:gd name="T17" fmla="*/ 904 h 1071"/>
                    <a:gd name="T18" fmla="*/ 1373 w 2177"/>
                    <a:gd name="T19" fmla="*/ 870 h 1071"/>
                    <a:gd name="T20" fmla="*/ 1356 w 2177"/>
                    <a:gd name="T21" fmla="*/ 787 h 1071"/>
                    <a:gd name="T22" fmla="*/ 1323 w 2177"/>
                    <a:gd name="T23" fmla="*/ 703 h 1071"/>
                    <a:gd name="T24" fmla="*/ 1339 w 2177"/>
                    <a:gd name="T25" fmla="*/ 519 h 1071"/>
                    <a:gd name="T26" fmla="*/ 1373 w 2177"/>
                    <a:gd name="T27" fmla="*/ 485 h 1071"/>
                    <a:gd name="T28" fmla="*/ 1440 w 2177"/>
                    <a:gd name="T29" fmla="*/ 335 h 1071"/>
                    <a:gd name="T30" fmla="*/ 1289 w 2177"/>
                    <a:gd name="T31" fmla="*/ 100 h 1071"/>
                    <a:gd name="T32" fmla="*/ 737 w 2177"/>
                    <a:gd name="T33" fmla="*/ 284 h 1071"/>
                    <a:gd name="T34" fmla="*/ 753 w 2177"/>
                    <a:gd name="T35" fmla="*/ 368 h 1071"/>
                    <a:gd name="T36" fmla="*/ 803 w 2177"/>
                    <a:gd name="T37" fmla="*/ 385 h 1071"/>
                    <a:gd name="T38" fmla="*/ 921 w 2177"/>
                    <a:gd name="T39" fmla="*/ 452 h 1071"/>
                    <a:gd name="T40" fmla="*/ 904 w 2177"/>
                    <a:gd name="T41" fmla="*/ 636 h 1071"/>
                    <a:gd name="T42" fmla="*/ 753 w 2177"/>
                    <a:gd name="T43" fmla="*/ 586 h 1071"/>
                    <a:gd name="T44" fmla="*/ 469 w 2177"/>
                    <a:gd name="T45" fmla="*/ 418 h 1071"/>
                    <a:gd name="T46" fmla="*/ 234 w 2177"/>
                    <a:gd name="T47" fmla="*/ 402 h 1071"/>
                    <a:gd name="T48" fmla="*/ 201 w 2177"/>
                    <a:gd name="T49" fmla="*/ 469 h 1071"/>
                    <a:gd name="T50" fmla="*/ 167 w 2177"/>
                    <a:gd name="T51" fmla="*/ 619 h 1071"/>
                    <a:gd name="T52" fmla="*/ 435 w 2177"/>
                    <a:gd name="T53" fmla="*/ 904 h 1071"/>
                    <a:gd name="T54" fmla="*/ 619 w 2177"/>
                    <a:gd name="T55" fmla="*/ 720 h 1071"/>
                    <a:gd name="T56" fmla="*/ 619 w 2177"/>
                    <a:gd name="T57" fmla="*/ 318 h 1071"/>
                    <a:gd name="T58" fmla="*/ 502 w 2177"/>
                    <a:gd name="T59" fmla="*/ 251 h 1071"/>
                    <a:gd name="T60" fmla="*/ 402 w 2177"/>
                    <a:gd name="T61" fmla="*/ 217 h 1071"/>
                    <a:gd name="T62" fmla="*/ 234 w 2177"/>
                    <a:gd name="T63" fmla="*/ 234 h 1071"/>
                    <a:gd name="T64" fmla="*/ 167 w 2177"/>
                    <a:gd name="T65" fmla="*/ 318 h 1071"/>
                    <a:gd name="T66" fmla="*/ 67 w 2177"/>
                    <a:gd name="T67" fmla="*/ 418 h 1071"/>
                    <a:gd name="T68" fmla="*/ 0 w 2177"/>
                    <a:gd name="T69" fmla="*/ 552 h 1071"/>
                    <a:gd name="T70" fmla="*/ 167 w 2177"/>
                    <a:gd name="T71" fmla="*/ 653 h 1071"/>
                    <a:gd name="T72" fmla="*/ 636 w 2177"/>
                    <a:gd name="T73" fmla="*/ 686 h 1071"/>
                    <a:gd name="T74" fmla="*/ 988 w 2177"/>
                    <a:gd name="T75" fmla="*/ 586 h 1071"/>
                    <a:gd name="T76" fmla="*/ 1138 w 2177"/>
                    <a:gd name="T77" fmla="*/ 603 h 1071"/>
                    <a:gd name="T78" fmla="*/ 1172 w 2177"/>
                    <a:gd name="T79" fmla="*/ 636 h 1071"/>
                    <a:gd name="T80" fmla="*/ 1323 w 2177"/>
                    <a:gd name="T81" fmla="*/ 837 h 1071"/>
                    <a:gd name="T82" fmla="*/ 1691 w 2177"/>
                    <a:gd name="T83" fmla="*/ 1071 h 1071"/>
                    <a:gd name="T84" fmla="*/ 1842 w 2177"/>
                    <a:gd name="T85" fmla="*/ 1055 h 1071"/>
                    <a:gd name="T86" fmla="*/ 2009 w 2177"/>
                    <a:gd name="T87" fmla="*/ 921 h 1071"/>
                    <a:gd name="T88" fmla="*/ 2026 w 2177"/>
                    <a:gd name="T89" fmla="*/ 720 h 1071"/>
                    <a:gd name="T90" fmla="*/ 2093 w 2177"/>
                    <a:gd name="T91" fmla="*/ 703 h 1071"/>
                    <a:gd name="T92" fmla="*/ 2177 w 2177"/>
                    <a:gd name="T93" fmla="*/ 669 h 10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77"/>
                    <a:gd name="T142" fmla="*/ 0 h 1071"/>
                    <a:gd name="T143" fmla="*/ 2177 w 2177"/>
                    <a:gd name="T144" fmla="*/ 1071 h 10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77" h="1071">
                      <a:moveTo>
                        <a:pt x="1842" y="402"/>
                      </a:moveTo>
                      <a:cubicBezTo>
                        <a:pt x="1725" y="407"/>
                        <a:pt x="1607" y="409"/>
                        <a:pt x="1490" y="418"/>
                      </a:cubicBezTo>
                      <a:cubicBezTo>
                        <a:pt x="1467" y="420"/>
                        <a:pt x="1441" y="421"/>
                        <a:pt x="1423" y="435"/>
                      </a:cubicBezTo>
                      <a:cubicBezTo>
                        <a:pt x="1409" y="446"/>
                        <a:pt x="1412" y="468"/>
                        <a:pt x="1406" y="485"/>
                      </a:cubicBezTo>
                      <a:cubicBezTo>
                        <a:pt x="1412" y="513"/>
                        <a:pt x="1396" y="560"/>
                        <a:pt x="1423" y="569"/>
                      </a:cubicBezTo>
                      <a:cubicBezTo>
                        <a:pt x="1481" y="588"/>
                        <a:pt x="1545" y="552"/>
                        <a:pt x="1607" y="552"/>
                      </a:cubicBezTo>
                      <a:cubicBezTo>
                        <a:pt x="1636" y="552"/>
                        <a:pt x="1663" y="563"/>
                        <a:pt x="1691" y="569"/>
                      </a:cubicBezTo>
                      <a:cubicBezTo>
                        <a:pt x="1739" y="711"/>
                        <a:pt x="1699" y="776"/>
                        <a:pt x="1624" y="887"/>
                      </a:cubicBezTo>
                      <a:cubicBezTo>
                        <a:pt x="1611" y="906"/>
                        <a:pt x="1579" y="898"/>
                        <a:pt x="1557" y="904"/>
                      </a:cubicBezTo>
                      <a:cubicBezTo>
                        <a:pt x="1496" y="893"/>
                        <a:pt x="1427" y="901"/>
                        <a:pt x="1373" y="870"/>
                      </a:cubicBezTo>
                      <a:cubicBezTo>
                        <a:pt x="1349" y="856"/>
                        <a:pt x="1364" y="814"/>
                        <a:pt x="1356" y="787"/>
                      </a:cubicBezTo>
                      <a:cubicBezTo>
                        <a:pt x="1347" y="758"/>
                        <a:pt x="1334" y="731"/>
                        <a:pt x="1323" y="703"/>
                      </a:cubicBezTo>
                      <a:cubicBezTo>
                        <a:pt x="1328" y="642"/>
                        <a:pt x="1325" y="579"/>
                        <a:pt x="1339" y="519"/>
                      </a:cubicBezTo>
                      <a:cubicBezTo>
                        <a:pt x="1343" y="503"/>
                        <a:pt x="1364" y="498"/>
                        <a:pt x="1373" y="485"/>
                      </a:cubicBezTo>
                      <a:cubicBezTo>
                        <a:pt x="1393" y="454"/>
                        <a:pt x="1428" y="365"/>
                        <a:pt x="1440" y="335"/>
                      </a:cubicBezTo>
                      <a:cubicBezTo>
                        <a:pt x="1422" y="213"/>
                        <a:pt x="1411" y="142"/>
                        <a:pt x="1289" y="100"/>
                      </a:cubicBezTo>
                      <a:cubicBezTo>
                        <a:pt x="744" y="120"/>
                        <a:pt x="877" y="0"/>
                        <a:pt x="737" y="284"/>
                      </a:cubicBezTo>
                      <a:cubicBezTo>
                        <a:pt x="742" y="312"/>
                        <a:pt x="737" y="344"/>
                        <a:pt x="753" y="368"/>
                      </a:cubicBezTo>
                      <a:cubicBezTo>
                        <a:pt x="763" y="383"/>
                        <a:pt x="787" y="378"/>
                        <a:pt x="803" y="385"/>
                      </a:cubicBezTo>
                      <a:cubicBezTo>
                        <a:pt x="865" y="412"/>
                        <a:pt x="868" y="417"/>
                        <a:pt x="921" y="452"/>
                      </a:cubicBezTo>
                      <a:cubicBezTo>
                        <a:pt x="915" y="513"/>
                        <a:pt x="952" y="598"/>
                        <a:pt x="904" y="636"/>
                      </a:cubicBezTo>
                      <a:cubicBezTo>
                        <a:pt x="863" y="669"/>
                        <a:pt x="801" y="608"/>
                        <a:pt x="753" y="586"/>
                      </a:cubicBezTo>
                      <a:cubicBezTo>
                        <a:pt x="649" y="538"/>
                        <a:pt x="580" y="456"/>
                        <a:pt x="469" y="418"/>
                      </a:cubicBezTo>
                      <a:cubicBezTo>
                        <a:pt x="397" y="348"/>
                        <a:pt x="406" y="340"/>
                        <a:pt x="234" y="402"/>
                      </a:cubicBezTo>
                      <a:cubicBezTo>
                        <a:pt x="211" y="410"/>
                        <a:pt x="212" y="447"/>
                        <a:pt x="201" y="469"/>
                      </a:cubicBezTo>
                      <a:cubicBezTo>
                        <a:pt x="191" y="519"/>
                        <a:pt x="167" y="568"/>
                        <a:pt x="167" y="619"/>
                      </a:cubicBezTo>
                      <a:cubicBezTo>
                        <a:pt x="167" y="800"/>
                        <a:pt x="292" y="846"/>
                        <a:pt x="435" y="904"/>
                      </a:cubicBezTo>
                      <a:cubicBezTo>
                        <a:pt x="554" y="845"/>
                        <a:pt x="562" y="835"/>
                        <a:pt x="619" y="720"/>
                      </a:cubicBezTo>
                      <a:cubicBezTo>
                        <a:pt x="629" y="597"/>
                        <a:pt x="654" y="441"/>
                        <a:pt x="619" y="318"/>
                      </a:cubicBezTo>
                      <a:cubicBezTo>
                        <a:pt x="615" y="303"/>
                        <a:pt x="505" y="252"/>
                        <a:pt x="502" y="251"/>
                      </a:cubicBezTo>
                      <a:cubicBezTo>
                        <a:pt x="469" y="238"/>
                        <a:pt x="402" y="217"/>
                        <a:pt x="402" y="217"/>
                      </a:cubicBezTo>
                      <a:cubicBezTo>
                        <a:pt x="346" y="223"/>
                        <a:pt x="289" y="220"/>
                        <a:pt x="234" y="234"/>
                      </a:cubicBezTo>
                      <a:cubicBezTo>
                        <a:pt x="216" y="239"/>
                        <a:pt x="173" y="311"/>
                        <a:pt x="167" y="318"/>
                      </a:cubicBezTo>
                      <a:cubicBezTo>
                        <a:pt x="136" y="353"/>
                        <a:pt x="100" y="385"/>
                        <a:pt x="67" y="418"/>
                      </a:cubicBezTo>
                      <a:cubicBezTo>
                        <a:pt x="32" y="453"/>
                        <a:pt x="0" y="552"/>
                        <a:pt x="0" y="552"/>
                      </a:cubicBezTo>
                      <a:cubicBezTo>
                        <a:pt x="25" y="651"/>
                        <a:pt x="60" y="643"/>
                        <a:pt x="167" y="653"/>
                      </a:cubicBezTo>
                      <a:cubicBezTo>
                        <a:pt x="323" y="667"/>
                        <a:pt x="636" y="686"/>
                        <a:pt x="636" y="686"/>
                      </a:cubicBezTo>
                      <a:cubicBezTo>
                        <a:pt x="756" y="646"/>
                        <a:pt x="864" y="607"/>
                        <a:pt x="988" y="586"/>
                      </a:cubicBezTo>
                      <a:cubicBezTo>
                        <a:pt x="1038" y="592"/>
                        <a:pt x="1089" y="590"/>
                        <a:pt x="1138" y="603"/>
                      </a:cubicBezTo>
                      <a:cubicBezTo>
                        <a:pt x="1153" y="607"/>
                        <a:pt x="1162" y="623"/>
                        <a:pt x="1172" y="636"/>
                      </a:cubicBezTo>
                      <a:cubicBezTo>
                        <a:pt x="1224" y="704"/>
                        <a:pt x="1267" y="772"/>
                        <a:pt x="1323" y="837"/>
                      </a:cubicBezTo>
                      <a:cubicBezTo>
                        <a:pt x="1413" y="941"/>
                        <a:pt x="1560" y="1029"/>
                        <a:pt x="1691" y="1071"/>
                      </a:cubicBezTo>
                      <a:cubicBezTo>
                        <a:pt x="1741" y="1066"/>
                        <a:pt x="1794" y="1070"/>
                        <a:pt x="1842" y="1055"/>
                      </a:cubicBezTo>
                      <a:cubicBezTo>
                        <a:pt x="1878" y="1044"/>
                        <a:pt x="1980" y="950"/>
                        <a:pt x="2009" y="921"/>
                      </a:cubicBezTo>
                      <a:cubicBezTo>
                        <a:pt x="2015" y="854"/>
                        <a:pt x="2002" y="783"/>
                        <a:pt x="2026" y="720"/>
                      </a:cubicBezTo>
                      <a:cubicBezTo>
                        <a:pt x="2034" y="698"/>
                        <a:pt x="2071" y="709"/>
                        <a:pt x="2093" y="703"/>
                      </a:cubicBezTo>
                      <a:cubicBezTo>
                        <a:pt x="2140" y="689"/>
                        <a:pt x="2138" y="689"/>
                        <a:pt x="2177" y="669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0" name="Freeform 94"/>
                <p:cNvSpPr>
                  <a:spLocks/>
                </p:cNvSpPr>
                <p:nvPr/>
              </p:nvSpPr>
              <p:spPr bwMode="auto">
                <a:xfrm>
                  <a:off x="6930" y="4555"/>
                  <a:ext cx="1711" cy="1316"/>
                </a:xfrm>
                <a:custGeom>
                  <a:avLst/>
                  <a:gdLst>
                    <a:gd name="T0" fmla="*/ 1208 w 1711"/>
                    <a:gd name="T1" fmla="*/ 786 h 1316"/>
                    <a:gd name="T2" fmla="*/ 1442 w 1711"/>
                    <a:gd name="T3" fmla="*/ 803 h 1316"/>
                    <a:gd name="T4" fmla="*/ 1459 w 1711"/>
                    <a:gd name="T5" fmla="*/ 753 h 1316"/>
                    <a:gd name="T6" fmla="*/ 1375 w 1711"/>
                    <a:gd name="T7" fmla="*/ 686 h 1316"/>
                    <a:gd name="T8" fmla="*/ 1325 w 1711"/>
                    <a:gd name="T9" fmla="*/ 703 h 1316"/>
                    <a:gd name="T10" fmla="*/ 1425 w 1711"/>
                    <a:gd name="T11" fmla="*/ 887 h 1316"/>
                    <a:gd name="T12" fmla="*/ 1375 w 1711"/>
                    <a:gd name="T13" fmla="*/ 1172 h 1316"/>
                    <a:gd name="T14" fmla="*/ 1660 w 1711"/>
                    <a:gd name="T15" fmla="*/ 1255 h 1316"/>
                    <a:gd name="T16" fmla="*/ 1710 w 1711"/>
                    <a:gd name="T17" fmla="*/ 1071 h 1316"/>
                    <a:gd name="T18" fmla="*/ 1693 w 1711"/>
                    <a:gd name="T19" fmla="*/ 786 h 1316"/>
                    <a:gd name="T20" fmla="*/ 1559 w 1711"/>
                    <a:gd name="T21" fmla="*/ 619 h 1316"/>
                    <a:gd name="T22" fmla="*/ 1141 w 1711"/>
                    <a:gd name="T23" fmla="*/ 351 h 1316"/>
                    <a:gd name="T24" fmla="*/ 86 w 1711"/>
                    <a:gd name="T25" fmla="*/ 418 h 1316"/>
                    <a:gd name="T26" fmla="*/ 86 w 1711"/>
                    <a:gd name="T27" fmla="*/ 217 h 1316"/>
                    <a:gd name="T28" fmla="*/ 303 w 1711"/>
                    <a:gd name="T29" fmla="*/ 167 h 1316"/>
                    <a:gd name="T30" fmla="*/ 337 w 1711"/>
                    <a:gd name="T31" fmla="*/ 133 h 1316"/>
                    <a:gd name="T32" fmla="*/ 103 w 1711"/>
                    <a:gd name="T33" fmla="*/ 33 h 13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11"/>
                    <a:gd name="T52" fmla="*/ 0 h 1316"/>
                    <a:gd name="T53" fmla="*/ 1711 w 1711"/>
                    <a:gd name="T54" fmla="*/ 1316 h 13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11" h="1316">
                      <a:moveTo>
                        <a:pt x="1208" y="786"/>
                      </a:moveTo>
                      <a:cubicBezTo>
                        <a:pt x="1286" y="792"/>
                        <a:pt x="1364" y="813"/>
                        <a:pt x="1442" y="803"/>
                      </a:cubicBezTo>
                      <a:cubicBezTo>
                        <a:pt x="1459" y="801"/>
                        <a:pt x="1462" y="770"/>
                        <a:pt x="1459" y="753"/>
                      </a:cubicBezTo>
                      <a:cubicBezTo>
                        <a:pt x="1450" y="700"/>
                        <a:pt x="1414" y="699"/>
                        <a:pt x="1375" y="686"/>
                      </a:cubicBezTo>
                      <a:cubicBezTo>
                        <a:pt x="1358" y="692"/>
                        <a:pt x="1325" y="685"/>
                        <a:pt x="1325" y="703"/>
                      </a:cubicBezTo>
                      <a:cubicBezTo>
                        <a:pt x="1325" y="868"/>
                        <a:pt x="1337" y="857"/>
                        <a:pt x="1425" y="887"/>
                      </a:cubicBezTo>
                      <a:cubicBezTo>
                        <a:pt x="1459" y="988"/>
                        <a:pt x="1432" y="1086"/>
                        <a:pt x="1375" y="1172"/>
                      </a:cubicBezTo>
                      <a:cubicBezTo>
                        <a:pt x="1449" y="1316"/>
                        <a:pt x="1491" y="1271"/>
                        <a:pt x="1660" y="1255"/>
                      </a:cubicBezTo>
                      <a:cubicBezTo>
                        <a:pt x="1681" y="1194"/>
                        <a:pt x="1689" y="1132"/>
                        <a:pt x="1710" y="1071"/>
                      </a:cubicBezTo>
                      <a:cubicBezTo>
                        <a:pt x="1704" y="976"/>
                        <a:pt x="1711" y="879"/>
                        <a:pt x="1693" y="786"/>
                      </a:cubicBezTo>
                      <a:cubicBezTo>
                        <a:pt x="1690" y="772"/>
                        <a:pt x="1560" y="620"/>
                        <a:pt x="1559" y="619"/>
                      </a:cubicBezTo>
                      <a:cubicBezTo>
                        <a:pt x="1430" y="459"/>
                        <a:pt x="1336" y="401"/>
                        <a:pt x="1141" y="351"/>
                      </a:cubicBezTo>
                      <a:cubicBezTo>
                        <a:pt x="779" y="362"/>
                        <a:pt x="441" y="388"/>
                        <a:pt x="86" y="418"/>
                      </a:cubicBezTo>
                      <a:cubicBezTo>
                        <a:pt x="35" y="369"/>
                        <a:pt x="0" y="260"/>
                        <a:pt x="86" y="217"/>
                      </a:cubicBezTo>
                      <a:cubicBezTo>
                        <a:pt x="148" y="186"/>
                        <a:pt x="236" y="184"/>
                        <a:pt x="303" y="167"/>
                      </a:cubicBezTo>
                      <a:cubicBezTo>
                        <a:pt x="314" y="156"/>
                        <a:pt x="329" y="147"/>
                        <a:pt x="337" y="133"/>
                      </a:cubicBezTo>
                      <a:cubicBezTo>
                        <a:pt x="418" y="0"/>
                        <a:pt x="130" y="33"/>
                        <a:pt x="103" y="33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1" name="Freeform 95"/>
                <p:cNvSpPr>
                  <a:spLocks/>
                </p:cNvSpPr>
                <p:nvPr/>
              </p:nvSpPr>
              <p:spPr bwMode="auto">
                <a:xfrm>
                  <a:off x="5375" y="3784"/>
                  <a:ext cx="753" cy="603"/>
                </a:xfrm>
                <a:custGeom>
                  <a:avLst/>
                  <a:gdLst>
                    <a:gd name="T0" fmla="*/ 0 w 753"/>
                    <a:gd name="T1" fmla="*/ 0 h 603"/>
                    <a:gd name="T2" fmla="*/ 100 w 753"/>
                    <a:gd name="T3" fmla="*/ 134 h 603"/>
                    <a:gd name="T4" fmla="*/ 201 w 753"/>
                    <a:gd name="T5" fmla="*/ 201 h 603"/>
                    <a:gd name="T6" fmla="*/ 251 w 753"/>
                    <a:gd name="T7" fmla="*/ 168 h 603"/>
                    <a:gd name="T8" fmla="*/ 184 w 753"/>
                    <a:gd name="T9" fmla="*/ 101 h 603"/>
                    <a:gd name="T10" fmla="*/ 167 w 753"/>
                    <a:gd name="T11" fmla="*/ 168 h 603"/>
                    <a:gd name="T12" fmla="*/ 502 w 753"/>
                    <a:gd name="T13" fmla="*/ 335 h 603"/>
                    <a:gd name="T14" fmla="*/ 586 w 753"/>
                    <a:gd name="T15" fmla="*/ 352 h 603"/>
                    <a:gd name="T16" fmla="*/ 603 w 753"/>
                    <a:gd name="T17" fmla="*/ 519 h 603"/>
                    <a:gd name="T18" fmla="*/ 753 w 753"/>
                    <a:gd name="T19" fmla="*/ 603 h 6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3"/>
                    <a:gd name="T31" fmla="*/ 0 h 603"/>
                    <a:gd name="T32" fmla="*/ 753 w 753"/>
                    <a:gd name="T33" fmla="*/ 603 h 6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3" h="603">
                      <a:moveTo>
                        <a:pt x="0" y="0"/>
                      </a:moveTo>
                      <a:cubicBezTo>
                        <a:pt x="37" y="62"/>
                        <a:pt x="45" y="91"/>
                        <a:pt x="100" y="134"/>
                      </a:cubicBezTo>
                      <a:cubicBezTo>
                        <a:pt x="132" y="159"/>
                        <a:pt x="201" y="201"/>
                        <a:pt x="201" y="201"/>
                      </a:cubicBezTo>
                      <a:cubicBezTo>
                        <a:pt x="218" y="190"/>
                        <a:pt x="244" y="187"/>
                        <a:pt x="251" y="168"/>
                      </a:cubicBezTo>
                      <a:cubicBezTo>
                        <a:pt x="272" y="114"/>
                        <a:pt x="208" y="109"/>
                        <a:pt x="184" y="101"/>
                      </a:cubicBezTo>
                      <a:cubicBezTo>
                        <a:pt x="178" y="123"/>
                        <a:pt x="167" y="145"/>
                        <a:pt x="167" y="168"/>
                      </a:cubicBezTo>
                      <a:cubicBezTo>
                        <a:pt x="167" y="370"/>
                        <a:pt x="345" y="323"/>
                        <a:pt x="502" y="335"/>
                      </a:cubicBezTo>
                      <a:cubicBezTo>
                        <a:pt x="530" y="341"/>
                        <a:pt x="561" y="338"/>
                        <a:pt x="586" y="352"/>
                      </a:cubicBezTo>
                      <a:cubicBezTo>
                        <a:pt x="647" y="387"/>
                        <a:pt x="609" y="476"/>
                        <a:pt x="603" y="519"/>
                      </a:cubicBezTo>
                      <a:cubicBezTo>
                        <a:pt x="644" y="581"/>
                        <a:pt x="668" y="603"/>
                        <a:pt x="753" y="603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2" name="Freeform 96"/>
                <p:cNvSpPr>
                  <a:spLocks/>
                </p:cNvSpPr>
                <p:nvPr/>
              </p:nvSpPr>
              <p:spPr bwMode="auto">
                <a:xfrm>
                  <a:off x="6781" y="4786"/>
                  <a:ext cx="1641" cy="1193"/>
                </a:xfrm>
                <a:custGeom>
                  <a:avLst/>
                  <a:gdLst>
                    <a:gd name="T0" fmla="*/ 1022 w 1641"/>
                    <a:gd name="T1" fmla="*/ 756 h 1193"/>
                    <a:gd name="T2" fmla="*/ 1172 w 1641"/>
                    <a:gd name="T3" fmla="*/ 773 h 1193"/>
                    <a:gd name="T4" fmla="*/ 1189 w 1641"/>
                    <a:gd name="T5" fmla="*/ 840 h 1193"/>
                    <a:gd name="T6" fmla="*/ 1156 w 1641"/>
                    <a:gd name="T7" fmla="*/ 1041 h 1193"/>
                    <a:gd name="T8" fmla="*/ 1172 w 1641"/>
                    <a:gd name="T9" fmla="*/ 1108 h 1193"/>
                    <a:gd name="T10" fmla="*/ 1323 w 1641"/>
                    <a:gd name="T11" fmla="*/ 1125 h 1193"/>
                    <a:gd name="T12" fmla="*/ 1357 w 1641"/>
                    <a:gd name="T13" fmla="*/ 957 h 1193"/>
                    <a:gd name="T14" fmla="*/ 1306 w 1641"/>
                    <a:gd name="T15" fmla="*/ 924 h 1193"/>
                    <a:gd name="T16" fmla="*/ 1139 w 1641"/>
                    <a:gd name="T17" fmla="*/ 941 h 1193"/>
                    <a:gd name="T18" fmla="*/ 1156 w 1641"/>
                    <a:gd name="T19" fmla="*/ 1041 h 1193"/>
                    <a:gd name="T20" fmla="*/ 1206 w 1641"/>
                    <a:gd name="T21" fmla="*/ 1091 h 1193"/>
                    <a:gd name="T22" fmla="*/ 1239 w 1641"/>
                    <a:gd name="T23" fmla="*/ 1141 h 1193"/>
                    <a:gd name="T24" fmla="*/ 1424 w 1641"/>
                    <a:gd name="T25" fmla="*/ 1192 h 1193"/>
                    <a:gd name="T26" fmla="*/ 1558 w 1641"/>
                    <a:gd name="T27" fmla="*/ 1175 h 1193"/>
                    <a:gd name="T28" fmla="*/ 1574 w 1641"/>
                    <a:gd name="T29" fmla="*/ 1125 h 1193"/>
                    <a:gd name="T30" fmla="*/ 1507 w 1641"/>
                    <a:gd name="T31" fmla="*/ 823 h 1193"/>
                    <a:gd name="T32" fmla="*/ 1591 w 1641"/>
                    <a:gd name="T33" fmla="*/ 622 h 1193"/>
                    <a:gd name="T34" fmla="*/ 1641 w 1641"/>
                    <a:gd name="T35" fmla="*/ 388 h 1193"/>
                    <a:gd name="T36" fmla="*/ 1541 w 1641"/>
                    <a:gd name="T37" fmla="*/ 137 h 1193"/>
                    <a:gd name="T38" fmla="*/ 1457 w 1641"/>
                    <a:gd name="T39" fmla="*/ 120 h 1193"/>
                    <a:gd name="T40" fmla="*/ 720 w 1641"/>
                    <a:gd name="T41" fmla="*/ 304 h 1193"/>
                    <a:gd name="T42" fmla="*/ 570 w 1641"/>
                    <a:gd name="T43" fmla="*/ 388 h 1193"/>
                    <a:gd name="T44" fmla="*/ 503 w 1641"/>
                    <a:gd name="T45" fmla="*/ 405 h 1193"/>
                    <a:gd name="T46" fmla="*/ 0 w 1641"/>
                    <a:gd name="T47" fmla="*/ 338 h 1193"/>
                    <a:gd name="T48" fmla="*/ 335 w 1641"/>
                    <a:gd name="T49" fmla="*/ 204 h 1193"/>
                    <a:gd name="T50" fmla="*/ 452 w 1641"/>
                    <a:gd name="T51" fmla="*/ 137 h 1193"/>
                    <a:gd name="T52" fmla="*/ 436 w 1641"/>
                    <a:gd name="T53" fmla="*/ 87 h 1193"/>
                    <a:gd name="T54" fmla="*/ 369 w 1641"/>
                    <a:gd name="T55" fmla="*/ 103 h 1193"/>
                    <a:gd name="T56" fmla="*/ 503 w 1641"/>
                    <a:gd name="T57" fmla="*/ 338 h 119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641"/>
                    <a:gd name="T88" fmla="*/ 0 h 1193"/>
                    <a:gd name="T89" fmla="*/ 1641 w 1641"/>
                    <a:gd name="T90" fmla="*/ 1193 h 119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641" h="1193">
                      <a:moveTo>
                        <a:pt x="1022" y="756"/>
                      </a:moveTo>
                      <a:cubicBezTo>
                        <a:pt x="1072" y="762"/>
                        <a:pt x="1127" y="750"/>
                        <a:pt x="1172" y="773"/>
                      </a:cubicBezTo>
                      <a:cubicBezTo>
                        <a:pt x="1193" y="783"/>
                        <a:pt x="1189" y="817"/>
                        <a:pt x="1189" y="840"/>
                      </a:cubicBezTo>
                      <a:cubicBezTo>
                        <a:pt x="1189" y="913"/>
                        <a:pt x="1172" y="973"/>
                        <a:pt x="1156" y="1041"/>
                      </a:cubicBezTo>
                      <a:cubicBezTo>
                        <a:pt x="1161" y="1063"/>
                        <a:pt x="1157" y="1090"/>
                        <a:pt x="1172" y="1108"/>
                      </a:cubicBezTo>
                      <a:cubicBezTo>
                        <a:pt x="1217" y="1163"/>
                        <a:pt x="1269" y="1135"/>
                        <a:pt x="1323" y="1125"/>
                      </a:cubicBezTo>
                      <a:cubicBezTo>
                        <a:pt x="1340" y="1074"/>
                        <a:pt x="1399" y="1009"/>
                        <a:pt x="1357" y="957"/>
                      </a:cubicBezTo>
                      <a:cubicBezTo>
                        <a:pt x="1344" y="941"/>
                        <a:pt x="1323" y="935"/>
                        <a:pt x="1306" y="924"/>
                      </a:cubicBezTo>
                      <a:cubicBezTo>
                        <a:pt x="1250" y="930"/>
                        <a:pt x="1183" y="907"/>
                        <a:pt x="1139" y="941"/>
                      </a:cubicBezTo>
                      <a:cubicBezTo>
                        <a:pt x="1112" y="962"/>
                        <a:pt x="1142" y="1010"/>
                        <a:pt x="1156" y="1041"/>
                      </a:cubicBezTo>
                      <a:cubicBezTo>
                        <a:pt x="1166" y="1063"/>
                        <a:pt x="1191" y="1073"/>
                        <a:pt x="1206" y="1091"/>
                      </a:cubicBezTo>
                      <a:cubicBezTo>
                        <a:pt x="1219" y="1106"/>
                        <a:pt x="1223" y="1129"/>
                        <a:pt x="1239" y="1141"/>
                      </a:cubicBezTo>
                      <a:cubicBezTo>
                        <a:pt x="1289" y="1177"/>
                        <a:pt x="1368" y="1183"/>
                        <a:pt x="1424" y="1192"/>
                      </a:cubicBezTo>
                      <a:cubicBezTo>
                        <a:pt x="1469" y="1186"/>
                        <a:pt x="1517" y="1193"/>
                        <a:pt x="1558" y="1175"/>
                      </a:cubicBezTo>
                      <a:cubicBezTo>
                        <a:pt x="1574" y="1168"/>
                        <a:pt x="1574" y="1142"/>
                        <a:pt x="1574" y="1125"/>
                      </a:cubicBezTo>
                      <a:cubicBezTo>
                        <a:pt x="1574" y="1006"/>
                        <a:pt x="1588" y="904"/>
                        <a:pt x="1507" y="823"/>
                      </a:cubicBezTo>
                      <a:cubicBezTo>
                        <a:pt x="1548" y="662"/>
                        <a:pt x="1513" y="726"/>
                        <a:pt x="1591" y="622"/>
                      </a:cubicBezTo>
                      <a:cubicBezTo>
                        <a:pt x="1633" y="455"/>
                        <a:pt x="1618" y="534"/>
                        <a:pt x="1641" y="388"/>
                      </a:cubicBezTo>
                      <a:cubicBezTo>
                        <a:pt x="1632" y="352"/>
                        <a:pt x="1594" y="167"/>
                        <a:pt x="1541" y="137"/>
                      </a:cubicBezTo>
                      <a:cubicBezTo>
                        <a:pt x="1516" y="123"/>
                        <a:pt x="1485" y="126"/>
                        <a:pt x="1457" y="120"/>
                      </a:cubicBezTo>
                      <a:cubicBezTo>
                        <a:pt x="601" y="144"/>
                        <a:pt x="1033" y="0"/>
                        <a:pt x="720" y="304"/>
                      </a:cubicBezTo>
                      <a:cubicBezTo>
                        <a:pt x="690" y="398"/>
                        <a:pt x="721" y="350"/>
                        <a:pt x="570" y="388"/>
                      </a:cubicBezTo>
                      <a:cubicBezTo>
                        <a:pt x="548" y="394"/>
                        <a:pt x="503" y="405"/>
                        <a:pt x="503" y="405"/>
                      </a:cubicBezTo>
                      <a:cubicBezTo>
                        <a:pt x="363" y="399"/>
                        <a:pt x="125" y="459"/>
                        <a:pt x="0" y="338"/>
                      </a:cubicBezTo>
                      <a:cubicBezTo>
                        <a:pt x="39" y="144"/>
                        <a:pt x="80" y="219"/>
                        <a:pt x="335" y="204"/>
                      </a:cubicBezTo>
                      <a:cubicBezTo>
                        <a:pt x="385" y="194"/>
                        <a:pt x="441" y="203"/>
                        <a:pt x="452" y="137"/>
                      </a:cubicBezTo>
                      <a:cubicBezTo>
                        <a:pt x="455" y="120"/>
                        <a:pt x="441" y="104"/>
                        <a:pt x="436" y="87"/>
                      </a:cubicBezTo>
                      <a:cubicBezTo>
                        <a:pt x="414" y="92"/>
                        <a:pt x="373" y="80"/>
                        <a:pt x="369" y="103"/>
                      </a:cubicBezTo>
                      <a:cubicBezTo>
                        <a:pt x="353" y="191"/>
                        <a:pt x="396" y="338"/>
                        <a:pt x="503" y="338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3" name="Freeform 97"/>
                <p:cNvSpPr>
                  <a:spLocks/>
                </p:cNvSpPr>
                <p:nvPr/>
              </p:nvSpPr>
              <p:spPr bwMode="auto">
                <a:xfrm>
                  <a:off x="3901" y="2960"/>
                  <a:ext cx="704" cy="1774"/>
                </a:xfrm>
                <a:custGeom>
                  <a:avLst/>
                  <a:gdLst>
                    <a:gd name="T0" fmla="*/ 704 w 704"/>
                    <a:gd name="T1" fmla="*/ 171 h 1774"/>
                    <a:gd name="T2" fmla="*/ 570 w 704"/>
                    <a:gd name="T3" fmla="*/ 54 h 1774"/>
                    <a:gd name="T4" fmla="*/ 285 w 704"/>
                    <a:gd name="T5" fmla="*/ 138 h 1774"/>
                    <a:gd name="T6" fmla="*/ 302 w 704"/>
                    <a:gd name="T7" fmla="*/ 205 h 1774"/>
                    <a:gd name="T8" fmla="*/ 185 w 704"/>
                    <a:gd name="T9" fmla="*/ 422 h 1774"/>
                    <a:gd name="T10" fmla="*/ 0 w 704"/>
                    <a:gd name="T11" fmla="*/ 305 h 1774"/>
                    <a:gd name="T12" fmla="*/ 34 w 704"/>
                    <a:gd name="T13" fmla="*/ 205 h 1774"/>
                    <a:gd name="T14" fmla="*/ 252 w 704"/>
                    <a:gd name="T15" fmla="*/ 322 h 1774"/>
                    <a:gd name="T16" fmla="*/ 235 w 704"/>
                    <a:gd name="T17" fmla="*/ 640 h 1774"/>
                    <a:gd name="T18" fmla="*/ 436 w 704"/>
                    <a:gd name="T19" fmla="*/ 1025 h 1774"/>
                    <a:gd name="T20" fmla="*/ 553 w 704"/>
                    <a:gd name="T21" fmla="*/ 1193 h 1774"/>
                    <a:gd name="T22" fmla="*/ 570 w 704"/>
                    <a:gd name="T23" fmla="*/ 1243 h 1774"/>
                    <a:gd name="T24" fmla="*/ 603 w 704"/>
                    <a:gd name="T25" fmla="*/ 1293 h 1774"/>
                    <a:gd name="T26" fmla="*/ 637 w 704"/>
                    <a:gd name="T27" fmla="*/ 1427 h 1774"/>
                    <a:gd name="T28" fmla="*/ 620 w 704"/>
                    <a:gd name="T29" fmla="*/ 1728 h 1774"/>
                    <a:gd name="T30" fmla="*/ 519 w 704"/>
                    <a:gd name="T31" fmla="*/ 1762 h 1774"/>
                    <a:gd name="T32" fmla="*/ 335 w 704"/>
                    <a:gd name="T33" fmla="*/ 1745 h 1774"/>
                    <a:gd name="T34" fmla="*/ 302 w 704"/>
                    <a:gd name="T35" fmla="*/ 1645 h 1774"/>
                    <a:gd name="T36" fmla="*/ 252 w 704"/>
                    <a:gd name="T37" fmla="*/ 1578 h 17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4"/>
                    <a:gd name="T58" fmla="*/ 0 h 1774"/>
                    <a:gd name="T59" fmla="*/ 704 w 704"/>
                    <a:gd name="T60" fmla="*/ 1774 h 177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4" h="1774">
                      <a:moveTo>
                        <a:pt x="704" y="171"/>
                      </a:moveTo>
                      <a:cubicBezTo>
                        <a:pt x="606" y="73"/>
                        <a:pt x="653" y="109"/>
                        <a:pt x="570" y="54"/>
                      </a:cubicBezTo>
                      <a:cubicBezTo>
                        <a:pt x="476" y="60"/>
                        <a:pt x="303" y="0"/>
                        <a:pt x="285" y="138"/>
                      </a:cubicBezTo>
                      <a:cubicBezTo>
                        <a:pt x="282" y="161"/>
                        <a:pt x="296" y="183"/>
                        <a:pt x="302" y="205"/>
                      </a:cubicBezTo>
                      <a:cubicBezTo>
                        <a:pt x="285" y="371"/>
                        <a:pt x="325" y="389"/>
                        <a:pt x="185" y="422"/>
                      </a:cubicBezTo>
                      <a:cubicBezTo>
                        <a:pt x="95" y="402"/>
                        <a:pt x="0" y="425"/>
                        <a:pt x="0" y="305"/>
                      </a:cubicBezTo>
                      <a:cubicBezTo>
                        <a:pt x="0" y="270"/>
                        <a:pt x="23" y="238"/>
                        <a:pt x="34" y="205"/>
                      </a:cubicBezTo>
                      <a:cubicBezTo>
                        <a:pt x="210" y="222"/>
                        <a:pt x="204" y="182"/>
                        <a:pt x="252" y="322"/>
                      </a:cubicBezTo>
                      <a:cubicBezTo>
                        <a:pt x="246" y="428"/>
                        <a:pt x="235" y="534"/>
                        <a:pt x="235" y="640"/>
                      </a:cubicBezTo>
                      <a:cubicBezTo>
                        <a:pt x="235" y="839"/>
                        <a:pt x="303" y="892"/>
                        <a:pt x="436" y="1025"/>
                      </a:cubicBezTo>
                      <a:cubicBezTo>
                        <a:pt x="484" y="1073"/>
                        <a:pt x="512" y="1138"/>
                        <a:pt x="553" y="1193"/>
                      </a:cubicBezTo>
                      <a:cubicBezTo>
                        <a:pt x="559" y="1210"/>
                        <a:pt x="562" y="1227"/>
                        <a:pt x="570" y="1243"/>
                      </a:cubicBezTo>
                      <a:cubicBezTo>
                        <a:pt x="579" y="1261"/>
                        <a:pt x="596" y="1274"/>
                        <a:pt x="603" y="1293"/>
                      </a:cubicBezTo>
                      <a:cubicBezTo>
                        <a:pt x="619" y="1336"/>
                        <a:pt x="637" y="1427"/>
                        <a:pt x="637" y="1427"/>
                      </a:cubicBezTo>
                      <a:cubicBezTo>
                        <a:pt x="631" y="1527"/>
                        <a:pt x="653" y="1633"/>
                        <a:pt x="620" y="1728"/>
                      </a:cubicBezTo>
                      <a:cubicBezTo>
                        <a:pt x="608" y="1762"/>
                        <a:pt x="519" y="1762"/>
                        <a:pt x="519" y="1762"/>
                      </a:cubicBezTo>
                      <a:cubicBezTo>
                        <a:pt x="458" y="1756"/>
                        <a:pt x="389" y="1774"/>
                        <a:pt x="335" y="1745"/>
                      </a:cubicBezTo>
                      <a:cubicBezTo>
                        <a:pt x="304" y="1728"/>
                        <a:pt x="313" y="1678"/>
                        <a:pt x="302" y="1645"/>
                      </a:cubicBezTo>
                      <a:cubicBezTo>
                        <a:pt x="293" y="1619"/>
                        <a:pt x="264" y="1603"/>
                        <a:pt x="252" y="1578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4" name="Freeform 98"/>
                <p:cNvSpPr>
                  <a:spLocks/>
                </p:cNvSpPr>
                <p:nvPr/>
              </p:nvSpPr>
              <p:spPr bwMode="auto">
                <a:xfrm>
                  <a:off x="5340" y="4584"/>
                  <a:ext cx="320" cy="137"/>
                </a:xfrm>
                <a:custGeom>
                  <a:avLst/>
                  <a:gdLst>
                    <a:gd name="T0" fmla="*/ 320 w 320"/>
                    <a:gd name="T1" fmla="*/ 37 h 137"/>
                    <a:gd name="T2" fmla="*/ 1 w 320"/>
                    <a:gd name="T3" fmla="*/ 21 h 137"/>
                    <a:gd name="T4" fmla="*/ 18 w 320"/>
                    <a:gd name="T5" fmla="*/ 104 h 137"/>
                    <a:gd name="T6" fmla="*/ 186 w 320"/>
                    <a:gd name="T7" fmla="*/ 88 h 1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0"/>
                    <a:gd name="T13" fmla="*/ 0 h 137"/>
                    <a:gd name="T14" fmla="*/ 320 w 320"/>
                    <a:gd name="T15" fmla="*/ 137 h 1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0" h="137">
                      <a:moveTo>
                        <a:pt x="320" y="37"/>
                      </a:moveTo>
                      <a:cubicBezTo>
                        <a:pt x="172" y="19"/>
                        <a:pt x="147" y="0"/>
                        <a:pt x="1" y="21"/>
                      </a:cubicBezTo>
                      <a:cubicBezTo>
                        <a:pt x="7" y="49"/>
                        <a:pt x="0" y="82"/>
                        <a:pt x="18" y="104"/>
                      </a:cubicBezTo>
                      <a:cubicBezTo>
                        <a:pt x="43" y="134"/>
                        <a:pt x="186" y="137"/>
                        <a:pt x="186" y="88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5" name="Freeform 99"/>
                <p:cNvSpPr>
                  <a:spLocks/>
                </p:cNvSpPr>
                <p:nvPr/>
              </p:nvSpPr>
              <p:spPr bwMode="auto">
                <a:xfrm>
                  <a:off x="4783" y="4839"/>
                  <a:ext cx="1513" cy="1374"/>
                </a:xfrm>
                <a:custGeom>
                  <a:avLst/>
                  <a:gdLst>
                    <a:gd name="T0" fmla="*/ 960 w 1513"/>
                    <a:gd name="T1" fmla="*/ 0 h 1374"/>
                    <a:gd name="T2" fmla="*/ 676 w 1513"/>
                    <a:gd name="T3" fmla="*/ 50 h 1374"/>
                    <a:gd name="T4" fmla="*/ 575 w 1513"/>
                    <a:gd name="T5" fmla="*/ 168 h 1374"/>
                    <a:gd name="T6" fmla="*/ 475 w 1513"/>
                    <a:gd name="T7" fmla="*/ 335 h 1374"/>
                    <a:gd name="T8" fmla="*/ 491 w 1513"/>
                    <a:gd name="T9" fmla="*/ 402 h 1374"/>
                    <a:gd name="T10" fmla="*/ 625 w 1513"/>
                    <a:gd name="T11" fmla="*/ 469 h 1374"/>
                    <a:gd name="T12" fmla="*/ 843 w 1513"/>
                    <a:gd name="T13" fmla="*/ 452 h 1374"/>
                    <a:gd name="T14" fmla="*/ 860 w 1513"/>
                    <a:gd name="T15" fmla="*/ 402 h 1374"/>
                    <a:gd name="T16" fmla="*/ 843 w 1513"/>
                    <a:gd name="T17" fmla="*/ 301 h 1374"/>
                    <a:gd name="T18" fmla="*/ 676 w 1513"/>
                    <a:gd name="T19" fmla="*/ 234 h 1374"/>
                    <a:gd name="T20" fmla="*/ 324 w 1513"/>
                    <a:gd name="T21" fmla="*/ 251 h 1374"/>
                    <a:gd name="T22" fmla="*/ 140 w 1513"/>
                    <a:gd name="T23" fmla="*/ 352 h 1374"/>
                    <a:gd name="T24" fmla="*/ 106 w 1513"/>
                    <a:gd name="T25" fmla="*/ 234 h 1374"/>
                    <a:gd name="T26" fmla="*/ 190 w 1513"/>
                    <a:gd name="T27" fmla="*/ 251 h 1374"/>
                    <a:gd name="T28" fmla="*/ 324 w 1513"/>
                    <a:gd name="T29" fmla="*/ 301 h 1374"/>
                    <a:gd name="T30" fmla="*/ 525 w 1513"/>
                    <a:gd name="T31" fmla="*/ 335 h 1374"/>
                    <a:gd name="T32" fmla="*/ 575 w 1513"/>
                    <a:gd name="T33" fmla="*/ 368 h 1374"/>
                    <a:gd name="T34" fmla="*/ 625 w 1513"/>
                    <a:gd name="T35" fmla="*/ 385 h 1374"/>
                    <a:gd name="T36" fmla="*/ 709 w 1513"/>
                    <a:gd name="T37" fmla="*/ 502 h 1374"/>
                    <a:gd name="T38" fmla="*/ 860 w 1513"/>
                    <a:gd name="T39" fmla="*/ 1239 h 1374"/>
                    <a:gd name="T40" fmla="*/ 910 w 1513"/>
                    <a:gd name="T41" fmla="*/ 1306 h 1374"/>
                    <a:gd name="T42" fmla="*/ 1027 w 1513"/>
                    <a:gd name="T43" fmla="*/ 1340 h 1374"/>
                    <a:gd name="T44" fmla="*/ 1362 w 1513"/>
                    <a:gd name="T45" fmla="*/ 1222 h 1374"/>
                    <a:gd name="T46" fmla="*/ 1362 w 1513"/>
                    <a:gd name="T47" fmla="*/ 1055 h 1374"/>
                    <a:gd name="T48" fmla="*/ 1312 w 1513"/>
                    <a:gd name="T49" fmla="*/ 1038 h 1374"/>
                    <a:gd name="T50" fmla="*/ 960 w 1513"/>
                    <a:gd name="T51" fmla="*/ 988 h 1374"/>
                    <a:gd name="T52" fmla="*/ 944 w 1513"/>
                    <a:gd name="T53" fmla="*/ 938 h 1374"/>
                    <a:gd name="T54" fmla="*/ 960 w 1513"/>
                    <a:gd name="T55" fmla="*/ 770 h 1374"/>
                    <a:gd name="T56" fmla="*/ 1044 w 1513"/>
                    <a:gd name="T57" fmla="*/ 737 h 1374"/>
                    <a:gd name="T58" fmla="*/ 1412 w 1513"/>
                    <a:gd name="T59" fmla="*/ 720 h 1374"/>
                    <a:gd name="T60" fmla="*/ 1513 w 1513"/>
                    <a:gd name="T61" fmla="*/ 670 h 137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513"/>
                    <a:gd name="T94" fmla="*/ 0 h 1374"/>
                    <a:gd name="T95" fmla="*/ 1513 w 1513"/>
                    <a:gd name="T96" fmla="*/ 1374 h 137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513" h="1374">
                      <a:moveTo>
                        <a:pt x="960" y="0"/>
                      </a:moveTo>
                      <a:cubicBezTo>
                        <a:pt x="865" y="17"/>
                        <a:pt x="768" y="23"/>
                        <a:pt x="676" y="50"/>
                      </a:cubicBezTo>
                      <a:cubicBezTo>
                        <a:pt x="599" y="72"/>
                        <a:pt x="613" y="115"/>
                        <a:pt x="575" y="168"/>
                      </a:cubicBezTo>
                      <a:cubicBezTo>
                        <a:pt x="525" y="237"/>
                        <a:pt x="504" y="246"/>
                        <a:pt x="475" y="335"/>
                      </a:cubicBezTo>
                      <a:cubicBezTo>
                        <a:pt x="480" y="357"/>
                        <a:pt x="478" y="383"/>
                        <a:pt x="491" y="402"/>
                      </a:cubicBezTo>
                      <a:cubicBezTo>
                        <a:pt x="508" y="427"/>
                        <a:pt x="611" y="463"/>
                        <a:pt x="625" y="469"/>
                      </a:cubicBezTo>
                      <a:cubicBezTo>
                        <a:pt x="698" y="463"/>
                        <a:pt x="773" y="472"/>
                        <a:pt x="843" y="452"/>
                      </a:cubicBezTo>
                      <a:cubicBezTo>
                        <a:pt x="860" y="447"/>
                        <a:pt x="860" y="420"/>
                        <a:pt x="860" y="402"/>
                      </a:cubicBezTo>
                      <a:cubicBezTo>
                        <a:pt x="860" y="368"/>
                        <a:pt x="858" y="332"/>
                        <a:pt x="843" y="301"/>
                      </a:cubicBezTo>
                      <a:cubicBezTo>
                        <a:pt x="820" y="256"/>
                        <a:pt x="718" y="248"/>
                        <a:pt x="676" y="234"/>
                      </a:cubicBezTo>
                      <a:cubicBezTo>
                        <a:pt x="559" y="240"/>
                        <a:pt x="441" y="241"/>
                        <a:pt x="324" y="251"/>
                      </a:cubicBezTo>
                      <a:cubicBezTo>
                        <a:pt x="265" y="256"/>
                        <a:pt x="205" y="330"/>
                        <a:pt x="140" y="352"/>
                      </a:cubicBezTo>
                      <a:cubicBezTo>
                        <a:pt x="103" y="339"/>
                        <a:pt x="0" y="323"/>
                        <a:pt x="106" y="234"/>
                      </a:cubicBezTo>
                      <a:cubicBezTo>
                        <a:pt x="128" y="216"/>
                        <a:pt x="162" y="244"/>
                        <a:pt x="190" y="251"/>
                      </a:cubicBezTo>
                      <a:cubicBezTo>
                        <a:pt x="242" y="264"/>
                        <a:pt x="269" y="285"/>
                        <a:pt x="324" y="301"/>
                      </a:cubicBezTo>
                      <a:cubicBezTo>
                        <a:pt x="370" y="315"/>
                        <a:pt x="485" y="329"/>
                        <a:pt x="525" y="335"/>
                      </a:cubicBezTo>
                      <a:cubicBezTo>
                        <a:pt x="542" y="346"/>
                        <a:pt x="557" y="359"/>
                        <a:pt x="575" y="368"/>
                      </a:cubicBezTo>
                      <a:cubicBezTo>
                        <a:pt x="591" y="376"/>
                        <a:pt x="611" y="374"/>
                        <a:pt x="625" y="385"/>
                      </a:cubicBezTo>
                      <a:cubicBezTo>
                        <a:pt x="644" y="400"/>
                        <a:pt x="692" y="477"/>
                        <a:pt x="709" y="502"/>
                      </a:cubicBezTo>
                      <a:cubicBezTo>
                        <a:pt x="726" y="997"/>
                        <a:pt x="653" y="944"/>
                        <a:pt x="860" y="1239"/>
                      </a:cubicBezTo>
                      <a:cubicBezTo>
                        <a:pt x="876" y="1262"/>
                        <a:pt x="884" y="1297"/>
                        <a:pt x="910" y="1306"/>
                      </a:cubicBezTo>
                      <a:cubicBezTo>
                        <a:pt x="982" y="1330"/>
                        <a:pt x="943" y="1319"/>
                        <a:pt x="1027" y="1340"/>
                      </a:cubicBezTo>
                      <a:cubicBezTo>
                        <a:pt x="1361" y="1317"/>
                        <a:pt x="1213" y="1374"/>
                        <a:pt x="1362" y="1222"/>
                      </a:cubicBezTo>
                      <a:cubicBezTo>
                        <a:pt x="1377" y="1163"/>
                        <a:pt x="1398" y="1118"/>
                        <a:pt x="1362" y="1055"/>
                      </a:cubicBezTo>
                      <a:cubicBezTo>
                        <a:pt x="1353" y="1040"/>
                        <a:pt x="1329" y="1043"/>
                        <a:pt x="1312" y="1038"/>
                      </a:cubicBezTo>
                      <a:cubicBezTo>
                        <a:pt x="1134" y="990"/>
                        <a:pt x="1181" y="1005"/>
                        <a:pt x="960" y="988"/>
                      </a:cubicBezTo>
                      <a:cubicBezTo>
                        <a:pt x="955" y="971"/>
                        <a:pt x="944" y="955"/>
                        <a:pt x="944" y="938"/>
                      </a:cubicBezTo>
                      <a:cubicBezTo>
                        <a:pt x="944" y="882"/>
                        <a:pt x="935" y="820"/>
                        <a:pt x="960" y="770"/>
                      </a:cubicBezTo>
                      <a:cubicBezTo>
                        <a:pt x="973" y="743"/>
                        <a:pt x="1014" y="740"/>
                        <a:pt x="1044" y="737"/>
                      </a:cubicBezTo>
                      <a:cubicBezTo>
                        <a:pt x="1166" y="723"/>
                        <a:pt x="1289" y="726"/>
                        <a:pt x="1412" y="720"/>
                      </a:cubicBezTo>
                      <a:cubicBezTo>
                        <a:pt x="1503" y="684"/>
                        <a:pt x="1475" y="708"/>
                        <a:pt x="1513" y="67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6" name="Rectangle 100"/>
                <p:cNvSpPr>
                  <a:spLocks noChangeArrowheads="1"/>
                </p:cNvSpPr>
                <p:nvPr/>
              </p:nvSpPr>
              <p:spPr bwMode="auto">
                <a:xfrm>
                  <a:off x="5643" y="6045"/>
                  <a:ext cx="170" cy="1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7" name="Rectangle 101"/>
                <p:cNvSpPr>
                  <a:spLocks noChangeArrowheads="1"/>
                </p:cNvSpPr>
                <p:nvPr/>
              </p:nvSpPr>
              <p:spPr bwMode="auto">
                <a:xfrm>
                  <a:off x="5900" y="4176"/>
                  <a:ext cx="170" cy="1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8" name="Rectangle 102"/>
                <p:cNvSpPr>
                  <a:spLocks noChangeArrowheads="1"/>
                </p:cNvSpPr>
                <p:nvPr/>
              </p:nvSpPr>
              <p:spPr bwMode="auto">
                <a:xfrm>
                  <a:off x="7044" y="4047"/>
                  <a:ext cx="170" cy="1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59" name="Rectangle 103"/>
                <p:cNvSpPr>
                  <a:spLocks noChangeArrowheads="1"/>
                </p:cNvSpPr>
                <p:nvPr/>
              </p:nvSpPr>
              <p:spPr bwMode="auto">
                <a:xfrm>
                  <a:off x="5096" y="5548"/>
                  <a:ext cx="170" cy="170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grpSp>
              <p:nvGrpSpPr>
                <p:cNvPr id="21" name="Group 104"/>
                <p:cNvGrpSpPr>
                  <a:grpSpLocks/>
                </p:cNvGrpSpPr>
                <p:nvPr/>
              </p:nvGrpSpPr>
              <p:grpSpPr bwMode="auto">
                <a:xfrm rot="-10308584">
                  <a:off x="7190" y="6055"/>
                  <a:ext cx="570" cy="170"/>
                  <a:chOff x="4147" y="3782"/>
                  <a:chExt cx="570" cy="170"/>
                </a:xfrm>
              </p:grpSpPr>
              <p:sp>
                <p:nvSpPr>
                  <p:cNvPr id="685161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41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62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4547" y="3782"/>
                    <a:ext cx="170" cy="170"/>
                  </a:xfrm>
                  <a:prstGeom prst="rect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  <p:sp>
                <p:nvSpPr>
                  <p:cNvPr id="68516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4347" y="3782"/>
                    <a:ext cx="170" cy="17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3200"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685164" name="Oval 108"/>
                <p:cNvSpPr>
                  <a:spLocks noChangeArrowheads="1"/>
                </p:cNvSpPr>
                <p:nvPr/>
              </p:nvSpPr>
              <p:spPr bwMode="auto">
                <a:xfrm>
                  <a:off x="5275" y="5040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  <p:sp>
              <p:nvSpPr>
                <p:cNvPr id="685165" name="Oval 109"/>
                <p:cNvSpPr>
                  <a:spLocks noChangeArrowheads="1"/>
                </p:cNvSpPr>
                <p:nvPr/>
              </p:nvSpPr>
              <p:spPr bwMode="auto">
                <a:xfrm>
                  <a:off x="6034" y="5833"/>
                  <a:ext cx="170" cy="170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3200">
                    <a:latin typeface="Arial" pitchFamily="34" charset="0"/>
                  </a:endParaRPr>
                </a:p>
              </p:txBody>
            </p:sp>
          </p:grpSp>
          <p:sp>
            <p:nvSpPr>
              <p:cNvPr id="685166" name="Freeform 110"/>
              <p:cNvSpPr>
                <a:spLocks/>
              </p:cNvSpPr>
              <p:nvPr/>
            </p:nvSpPr>
            <p:spPr bwMode="auto">
              <a:xfrm>
                <a:off x="4765" y="3433"/>
                <a:ext cx="442" cy="535"/>
              </a:xfrm>
              <a:custGeom>
                <a:avLst/>
                <a:gdLst>
                  <a:gd name="T0" fmla="*/ 442 w 442"/>
                  <a:gd name="T1" fmla="*/ 167 h 535"/>
                  <a:gd name="T2" fmla="*/ 175 w 442"/>
                  <a:gd name="T3" fmla="*/ 33 h 535"/>
                  <a:gd name="T4" fmla="*/ 225 w 442"/>
                  <a:gd name="T5" fmla="*/ 0 h 535"/>
                  <a:gd name="T6" fmla="*/ 308 w 442"/>
                  <a:gd name="T7" fmla="*/ 33 h 535"/>
                  <a:gd name="T8" fmla="*/ 308 w 442"/>
                  <a:gd name="T9" fmla="*/ 167 h 535"/>
                  <a:gd name="T10" fmla="*/ 191 w 442"/>
                  <a:gd name="T11" fmla="*/ 351 h 535"/>
                  <a:gd name="T12" fmla="*/ 124 w 442"/>
                  <a:gd name="T13" fmla="*/ 368 h 535"/>
                  <a:gd name="T14" fmla="*/ 24 w 442"/>
                  <a:gd name="T15" fmla="*/ 385 h 535"/>
                  <a:gd name="T16" fmla="*/ 124 w 442"/>
                  <a:gd name="T17" fmla="*/ 535 h 5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2"/>
                  <a:gd name="T28" fmla="*/ 0 h 535"/>
                  <a:gd name="T29" fmla="*/ 442 w 442"/>
                  <a:gd name="T30" fmla="*/ 535 h 5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2" h="535">
                    <a:moveTo>
                      <a:pt x="442" y="167"/>
                    </a:moveTo>
                    <a:cubicBezTo>
                      <a:pt x="204" y="154"/>
                      <a:pt x="32" y="245"/>
                      <a:pt x="175" y="33"/>
                    </a:cubicBezTo>
                    <a:cubicBezTo>
                      <a:pt x="186" y="16"/>
                      <a:pt x="208" y="11"/>
                      <a:pt x="225" y="0"/>
                    </a:cubicBezTo>
                    <a:cubicBezTo>
                      <a:pt x="253" y="11"/>
                      <a:pt x="285" y="14"/>
                      <a:pt x="308" y="33"/>
                    </a:cubicBezTo>
                    <a:cubicBezTo>
                      <a:pt x="343" y="62"/>
                      <a:pt x="314" y="143"/>
                      <a:pt x="308" y="167"/>
                    </a:cubicBezTo>
                    <a:cubicBezTo>
                      <a:pt x="288" y="249"/>
                      <a:pt x="250" y="292"/>
                      <a:pt x="191" y="351"/>
                    </a:cubicBezTo>
                    <a:cubicBezTo>
                      <a:pt x="175" y="367"/>
                      <a:pt x="147" y="363"/>
                      <a:pt x="124" y="368"/>
                    </a:cubicBezTo>
                    <a:cubicBezTo>
                      <a:pt x="91" y="375"/>
                      <a:pt x="57" y="379"/>
                      <a:pt x="24" y="385"/>
                    </a:cubicBezTo>
                    <a:cubicBezTo>
                      <a:pt x="0" y="480"/>
                      <a:pt x="3" y="535"/>
                      <a:pt x="124" y="535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latin typeface="Arial" pitchFamily="34" charset="0"/>
                </a:endParaRPr>
              </a:p>
            </p:txBody>
          </p:sp>
          <p:sp>
            <p:nvSpPr>
              <p:cNvPr id="685167" name="Line 111"/>
              <p:cNvSpPr>
                <a:spLocks noChangeShapeType="1"/>
              </p:cNvSpPr>
              <p:nvPr/>
            </p:nvSpPr>
            <p:spPr bwMode="auto">
              <a:xfrm flipH="1">
                <a:off x="4956" y="3767"/>
                <a:ext cx="25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5168" name="Rectangle 112"/>
            <p:cNvSpPr>
              <a:spLocks noChangeArrowheads="1"/>
            </p:cNvSpPr>
            <p:nvPr/>
          </p:nvSpPr>
          <p:spPr bwMode="auto">
            <a:xfrm>
              <a:off x="1837" y="2886"/>
              <a:ext cx="672" cy="288"/>
            </a:xfrm>
            <a:prstGeom prst="rect">
              <a:avLst/>
            </a:prstGeom>
            <a:noFill/>
            <a:ln w="762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Arial" pitchFamily="34" charset="0"/>
              </a:endParaRPr>
            </a:p>
          </p:txBody>
        </p:sp>
        <p:sp>
          <p:nvSpPr>
            <p:cNvPr id="685169" name="Text Box 113"/>
            <p:cNvSpPr txBox="1">
              <a:spLocks noChangeArrowheads="1"/>
            </p:cNvSpPr>
            <p:nvPr/>
          </p:nvSpPr>
          <p:spPr bwMode="auto">
            <a:xfrm>
              <a:off x="3923" y="2750"/>
              <a:ext cx="1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800" b="1">
                  <a:solidFill>
                    <a:schemeClr val="accent2"/>
                  </a:solidFill>
                  <a:latin typeface="Arial" pitchFamily="34" charset="0"/>
                </a:rPr>
                <a:t>A:  Hard Segment</a:t>
              </a:r>
            </a:p>
          </p:txBody>
        </p:sp>
        <p:sp>
          <p:nvSpPr>
            <p:cNvPr id="685170" name="Rectangle 114"/>
            <p:cNvSpPr>
              <a:spLocks noChangeArrowheads="1"/>
            </p:cNvSpPr>
            <p:nvPr/>
          </p:nvSpPr>
          <p:spPr bwMode="auto">
            <a:xfrm>
              <a:off x="3016" y="2704"/>
              <a:ext cx="672" cy="336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Arial" pitchFamily="34" charset="0"/>
              </a:endParaRPr>
            </a:p>
          </p:txBody>
        </p:sp>
        <p:sp>
          <p:nvSpPr>
            <p:cNvPr id="685171" name="Text Box 115"/>
            <p:cNvSpPr txBox="1">
              <a:spLocks noChangeArrowheads="1"/>
            </p:cNvSpPr>
            <p:nvPr/>
          </p:nvSpPr>
          <p:spPr bwMode="auto">
            <a:xfrm>
              <a:off x="1642" y="3206"/>
              <a:ext cx="127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_tradnl" sz="1800" b="1">
                  <a:solidFill>
                    <a:srgbClr val="CC0000"/>
                  </a:solidFill>
                  <a:latin typeface="Arial" pitchFamily="34" charset="0"/>
                </a:rPr>
                <a:t>B:  Soft Segment</a:t>
              </a:r>
            </a:p>
            <a:p>
              <a:pPr eaLnBrk="0" hangingPunct="0"/>
              <a:endParaRPr lang="es-ES_tradnl" sz="1800" b="1">
                <a:solidFill>
                  <a:srgbClr val="CC0000"/>
                </a:solidFill>
                <a:latin typeface="Arial" pitchFamily="34" charset="0"/>
              </a:endParaRPr>
            </a:p>
            <a:p>
              <a:pPr eaLnBrk="0" hangingPunct="0"/>
              <a:endParaRPr lang="es-ES_tradnl" sz="1800" b="1">
                <a:solidFill>
                  <a:srgbClr val="CC0000"/>
                </a:solidFill>
                <a:latin typeface="Arial" pitchFamily="34" charset="0"/>
              </a:endParaRPr>
            </a:p>
          </p:txBody>
        </p:sp>
      </p:grpSp>
      <p:sp>
        <p:nvSpPr>
          <p:cNvPr id="685172" name="Text Box 116"/>
          <p:cNvSpPr txBox="1">
            <a:spLocks noChangeArrowheads="1"/>
          </p:cNvSpPr>
          <p:nvPr/>
        </p:nvSpPr>
        <p:spPr bwMode="auto">
          <a:xfrm>
            <a:off x="3224213" y="5135563"/>
            <a:ext cx="706278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1800" b="1" i="1">
                <a:solidFill>
                  <a:srgbClr val="CC3300"/>
                </a:solidFill>
                <a:latin typeface="Arial" pitchFamily="34" charset="0"/>
              </a:rPr>
              <a:t>Long chain polyol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latin typeface="Arial" pitchFamily="34" charset="0"/>
              </a:rPr>
              <a:t>Diisocyanate (aromatic or aliphatic)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latin typeface="Arial" pitchFamily="34" charset="0"/>
              </a:rPr>
              <a:t>Short chain polyol (chain extender)</a:t>
            </a:r>
          </a:p>
        </p:txBody>
      </p:sp>
      <p:sp>
        <p:nvSpPr>
          <p:cNvPr id="685173" name="Oval 117"/>
          <p:cNvSpPr>
            <a:spLocks noChangeArrowheads="1"/>
          </p:cNvSpPr>
          <p:nvPr/>
        </p:nvSpPr>
        <p:spPr bwMode="auto">
          <a:xfrm>
            <a:off x="2805113" y="6072188"/>
            <a:ext cx="265112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rial" pitchFamily="34" charset="0"/>
            </a:endParaRPr>
          </a:p>
        </p:txBody>
      </p:sp>
      <p:sp>
        <p:nvSpPr>
          <p:cNvPr id="685174" name="Line 118"/>
          <p:cNvSpPr>
            <a:spLocks noChangeShapeType="1"/>
          </p:cNvSpPr>
          <p:nvPr/>
        </p:nvSpPr>
        <p:spPr bwMode="auto">
          <a:xfrm>
            <a:off x="2554288" y="5486400"/>
            <a:ext cx="53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175" name="Rectangle 119"/>
          <p:cNvSpPr>
            <a:spLocks noChangeArrowheads="1"/>
          </p:cNvSpPr>
          <p:nvPr/>
        </p:nvSpPr>
        <p:spPr bwMode="auto">
          <a:xfrm>
            <a:off x="2805113" y="5638800"/>
            <a:ext cx="25082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latin typeface="Arial" pitchFamily="34" charset="0"/>
            </a:endParaRPr>
          </a:p>
        </p:txBody>
      </p:sp>
      <p:pic>
        <p:nvPicPr>
          <p:cNvPr id="685176" name="Picture 120" descr="P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292350"/>
            <a:ext cx="9064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177" name="Picture 121" descr="P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292350"/>
            <a:ext cx="9064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5178" name="Picture 122" descr="P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292350"/>
            <a:ext cx="9064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5179" name="Line 123"/>
          <p:cNvSpPr>
            <a:spLocks noChangeShapeType="1"/>
          </p:cNvSpPr>
          <p:nvPr/>
        </p:nvSpPr>
        <p:spPr bwMode="auto">
          <a:xfrm flipH="1">
            <a:off x="5580063" y="2771775"/>
            <a:ext cx="252095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180" name="Line 124"/>
          <p:cNvSpPr>
            <a:spLocks noChangeShapeType="1"/>
          </p:cNvSpPr>
          <p:nvPr/>
        </p:nvSpPr>
        <p:spPr bwMode="auto">
          <a:xfrm flipH="1">
            <a:off x="5580063" y="1692275"/>
            <a:ext cx="1655762" cy="155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181" name="Oval 126"/>
          <p:cNvSpPr>
            <a:spLocks noChangeArrowheads="1"/>
          </p:cNvSpPr>
          <p:nvPr/>
        </p:nvSpPr>
        <p:spPr bwMode="auto">
          <a:xfrm>
            <a:off x="7154863" y="1360488"/>
            <a:ext cx="1408112" cy="14112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rial" pitchFamily="34" charset="0"/>
            </a:endParaRPr>
          </a:p>
        </p:txBody>
      </p:sp>
      <p:pic>
        <p:nvPicPr>
          <p:cNvPr id="685182" name="Picture 1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39000" y="1966913"/>
            <a:ext cx="1295400" cy="346075"/>
          </a:xfrm>
        </p:spPr>
      </p:pic>
      <p:sp>
        <p:nvSpPr>
          <p:cNvPr id="685183" name="Text Box 128"/>
          <p:cNvSpPr txBox="1">
            <a:spLocks noChangeArrowheads="1"/>
          </p:cNvSpPr>
          <p:nvPr/>
        </p:nvSpPr>
        <p:spPr bwMode="auto">
          <a:xfrm>
            <a:off x="7165975" y="1665288"/>
            <a:ext cx="1484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1400" b="1">
                <a:latin typeface="Arial" pitchFamily="34" charset="0"/>
              </a:rPr>
              <a:t>Chain Extender</a:t>
            </a:r>
          </a:p>
        </p:txBody>
      </p:sp>
      <p:sp>
        <p:nvSpPr>
          <p:cNvPr id="685184" name="Oval 129"/>
          <p:cNvSpPr>
            <a:spLocks noChangeArrowheads="1"/>
          </p:cNvSpPr>
          <p:nvPr/>
        </p:nvSpPr>
        <p:spPr bwMode="auto">
          <a:xfrm>
            <a:off x="7732713" y="1470025"/>
            <a:ext cx="206375" cy="201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latin typeface="Arial" pitchFamily="34" charset="0"/>
            </a:endParaRPr>
          </a:p>
        </p:txBody>
      </p:sp>
      <p:sp>
        <p:nvSpPr>
          <p:cNvPr id="685185" name="Line 130"/>
          <p:cNvSpPr>
            <a:spLocks noChangeShapeType="1"/>
          </p:cNvSpPr>
          <p:nvPr/>
        </p:nvSpPr>
        <p:spPr bwMode="auto">
          <a:xfrm>
            <a:off x="7154863" y="1966913"/>
            <a:ext cx="137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131"/>
          <p:cNvGrpSpPr>
            <a:grpSpLocks/>
          </p:cNvGrpSpPr>
          <p:nvPr/>
        </p:nvGrpSpPr>
        <p:grpSpPr bwMode="auto">
          <a:xfrm>
            <a:off x="5667375" y="4162425"/>
            <a:ext cx="2720975" cy="1036638"/>
            <a:chOff x="3651" y="2840"/>
            <a:chExt cx="1679" cy="908"/>
          </a:xfrm>
        </p:grpSpPr>
        <p:sp>
          <p:nvSpPr>
            <p:cNvPr id="242820" name="Rectangle 132"/>
            <p:cNvSpPr>
              <a:spLocks noChangeArrowheads="1"/>
            </p:cNvSpPr>
            <p:nvPr/>
          </p:nvSpPr>
          <p:spPr bwMode="auto">
            <a:xfrm>
              <a:off x="3651" y="2840"/>
              <a:ext cx="1678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3200">
                <a:latin typeface="Arial" charset="0"/>
              </a:endParaRPr>
            </a:p>
          </p:txBody>
        </p:sp>
        <p:sp>
          <p:nvSpPr>
            <p:cNvPr id="242821" name="Rectangle 133"/>
            <p:cNvSpPr>
              <a:spLocks noChangeArrowheads="1"/>
            </p:cNvSpPr>
            <p:nvPr/>
          </p:nvSpPr>
          <p:spPr bwMode="auto">
            <a:xfrm>
              <a:off x="3651" y="2840"/>
              <a:ext cx="1679" cy="2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es-ES" sz="1800">
                  <a:latin typeface="Arial" pitchFamily="34" charset="0"/>
                </a:rPr>
                <a:t>    </a:t>
              </a:r>
              <a:r>
                <a:rPr lang="es-ES" sz="1800" b="1">
                  <a:latin typeface="Arial" pitchFamily="34" charset="0"/>
                </a:rPr>
                <a:t>Isocyanate</a:t>
              </a:r>
            </a:p>
          </p:txBody>
        </p:sp>
      </p:grpSp>
      <p:sp>
        <p:nvSpPr>
          <p:cNvPr id="242822" name="Rectangle 134"/>
          <p:cNvSpPr>
            <a:spLocks noChangeArrowheads="1"/>
          </p:cNvSpPr>
          <p:nvPr/>
        </p:nvSpPr>
        <p:spPr bwMode="auto">
          <a:xfrm>
            <a:off x="5722938" y="4217988"/>
            <a:ext cx="233362" cy="219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Arial" charset="0"/>
            </a:endParaRPr>
          </a:p>
        </p:txBody>
      </p:sp>
      <p:sp>
        <p:nvSpPr>
          <p:cNvPr id="685190" name="Line 135"/>
          <p:cNvSpPr>
            <a:spLocks noChangeShapeType="1"/>
          </p:cNvSpPr>
          <p:nvPr/>
        </p:nvSpPr>
        <p:spPr bwMode="auto">
          <a:xfrm>
            <a:off x="5319713" y="3460750"/>
            <a:ext cx="347662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191" name="Line 136"/>
          <p:cNvSpPr>
            <a:spLocks noChangeShapeType="1"/>
          </p:cNvSpPr>
          <p:nvPr/>
        </p:nvSpPr>
        <p:spPr bwMode="auto">
          <a:xfrm>
            <a:off x="5321300" y="3348038"/>
            <a:ext cx="331788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192" name="Line 137"/>
          <p:cNvSpPr>
            <a:spLocks noChangeShapeType="1"/>
          </p:cNvSpPr>
          <p:nvPr/>
        </p:nvSpPr>
        <p:spPr bwMode="auto">
          <a:xfrm>
            <a:off x="5434013" y="3365500"/>
            <a:ext cx="2954337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826" name="Rectangle 138"/>
          <p:cNvSpPr>
            <a:spLocks noChangeArrowheads="1"/>
          </p:cNvSpPr>
          <p:nvPr/>
        </p:nvSpPr>
        <p:spPr bwMode="auto">
          <a:xfrm>
            <a:off x="122238" y="2830513"/>
            <a:ext cx="2719387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3200">
              <a:latin typeface="Arial" charset="0"/>
            </a:endParaRPr>
          </a:p>
        </p:txBody>
      </p:sp>
      <p:pic>
        <p:nvPicPr>
          <p:cNvPr id="685194" name="Picture 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3" y="3262313"/>
            <a:ext cx="24495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828" name="Rectangle 140"/>
          <p:cNvSpPr>
            <a:spLocks noChangeArrowheads="1"/>
          </p:cNvSpPr>
          <p:nvPr/>
        </p:nvSpPr>
        <p:spPr bwMode="auto">
          <a:xfrm>
            <a:off x="122238" y="2830513"/>
            <a:ext cx="272097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es-ES" sz="1800">
                <a:solidFill>
                  <a:srgbClr val="CC3300"/>
                </a:solidFill>
                <a:latin typeface="Arial" charset="0"/>
              </a:rPr>
              <a:t>      </a:t>
            </a:r>
            <a:r>
              <a:rPr lang="es-ES" sz="1800" b="1">
                <a:solidFill>
                  <a:srgbClr val="CC3300"/>
                </a:solidFill>
                <a:latin typeface="Arial" charset="0"/>
              </a:rPr>
              <a:t>Polyol</a:t>
            </a:r>
          </a:p>
        </p:txBody>
      </p:sp>
      <p:sp>
        <p:nvSpPr>
          <p:cNvPr id="242829" name="Line 141"/>
          <p:cNvSpPr>
            <a:spLocks noChangeShapeType="1"/>
          </p:cNvSpPr>
          <p:nvPr/>
        </p:nvSpPr>
        <p:spPr bwMode="auto">
          <a:xfrm>
            <a:off x="238125" y="30178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3200">
              <a:latin typeface="Arial" charset="0"/>
            </a:endParaRPr>
          </a:p>
        </p:txBody>
      </p:sp>
      <p:pic>
        <p:nvPicPr>
          <p:cNvPr id="685197" name="Picture 1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988" y="4522788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TextBox 141"/>
          <p:cNvSpPr txBox="1"/>
          <p:nvPr/>
        </p:nvSpPr>
        <p:spPr>
          <a:xfrm>
            <a:off x="152400" y="3276600"/>
            <a:ext cx="30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4863"/>
      </p:ext>
    </p:extLst>
  </p:cSld>
  <p:clrMapOvr>
    <a:masterClrMapping/>
  </p:clrMapOvr>
  <p:transition xmlns:p14="http://schemas.microsoft.com/office/powerpoint/2010/main" advTm="7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4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ffectLst/>
              </a:rPr>
              <a:t>Hard Segment Properties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7772400" cy="4116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err="1" smtClean="0"/>
              <a:t>Diisocyanate</a:t>
            </a:r>
            <a:r>
              <a:rPr lang="en-US" sz="2800" dirty="0" smtClean="0"/>
              <a:t> + Chain Extender</a:t>
            </a:r>
          </a:p>
          <a:p>
            <a:pPr lvl="1"/>
            <a:r>
              <a:rPr lang="en-US" sz="2500" dirty="0" smtClean="0"/>
              <a:t>Polymer Strength</a:t>
            </a:r>
          </a:p>
          <a:p>
            <a:pPr lvl="1"/>
            <a:r>
              <a:rPr lang="en-US" sz="2500" dirty="0" err="1" smtClean="0"/>
              <a:t>Crystallinity</a:t>
            </a:r>
            <a:endParaRPr lang="en-US" sz="2500" dirty="0" smtClean="0"/>
          </a:p>
          <a:p>
            <a:pPr lvl="1"/>
            <a:r>
              <a:rPr lang="en-US" sz="2500" dirty="0" smtClean="0"/>
              <a:t>Melting Temperature</a:t>
            </a:r>
          </a:p>
          <a:p>
            <a:pPr lvl="1"/>
            <a:r>
              <a:rPr lang="en-US" sz="2500" dirty="0" smtClean="0"/>
              <a:t>Modulus (Stiffness)</a:t>
            </a:r>
          </a:p>
          <a:p>
            <a:pPr lvl="1"/>
            <a:r>
              <a:rPr lang="en-US" sz="2500" dirty="0" smtClean="0"/>
              <a:t>Hardness</a:t>
            </a:r>
          </a:p>
          <a:p>
            <a:pPr lvl="1"/>
            <a:r>
              <a:rPr lang="en-US" sz="2500" dirty="0" smtClean="0"/>
              <a:t>Heat Resistance</a:t>
            </a:r>
          </a:p>
          <a:p>
            <a:pPr lvl="1"/>
            <a:r>
              <a:rPr lang="en-US" sz="2500" dirty="0" smtClean="0"/>
              <a:t>Biocompatibility</a:t>
            </a:r>
          </a:p>
          <a:p>
            <a:pPr lvl="1"/>
            <a:r>
              <a:rPr lang="en-US" sz="2500" dirty="0" smtClean="0"/>
              <a:t>Aromatic or Aliphatic </a:t>
            </a:r>
            <a:r>
              <a:rPr lang="en-US" sz="2500" dirty="0" err="1" smtClean="0"/>
              <a:t>Isocyanates</a:t>
            </a:r>
            <a:endParaRPr lang="en-US" sz="2500" dirty="0" smtClean="0"/>
          </a:p>
          <a:p>
            <a:endParaRPr lang="en-US" sz="3200" dirty="0" smtClean="0"/>
          </a:p>
        </p:txBody>
      </p:sp>
      <p:pic>
        <p:nvPicPr>
          <p:cNvPr id="19458" name="Picture 2" descr="http://www.azom.com/work/nYIkVYA679dLq926O93L_files/image005.gif"/>
          <p:cNvPicPr>
            <a:picLocks noChangeAspect="1" noChangeArrowheads="1"/>
          </p:cNvPicPr>
          <p:nvPr/>
        </p:nvPicPr>
        <p:blipFill>
          <a:blip r:embed="rId2" cstate="print"/>
          <a:srcRect b="23333"/>
          <a:stretch>
            <a:fillRect/>
          </a:stretch>
        </p:blipFill>
        <p:spPr bwMode="auto">
          <a:xfrm>
            <a:off x="5562600" y="1676400"/>
            <a:ext cx="31337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67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700" smtClean="0">
                <a:effectLst/>
              </a:rPr>
              <a:t>Hard Segment </a:t>
            </a:r>
            <a:br>
              <a:rPr lang="en-US" sz="3700" smtClean="0">
                <a:effectLst/>
              </a:rPr>
            </a:br>
            <a:r>
              <a:rPr lang="en-US" sz="3300" smtClean="0">
                <a:effectLst/>
              </a:rPr>
              <a:t>Diisocyanates and Chain Extenders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6002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600" u="sng" dirty="0" smtClean="0"/>
              <a:t>Aromatic </a:t>
            </a:r>
            <a:r>
              <a:rPr lang="en-US" sz="1600" u="sng" dirty="0" err="1" smtClean="0"/>
              <a:t>Isocyanates</a:t>
            </a:r>
            <a:endParaRPr lang="en-US" sz="1600" u="sng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MDI 		(</a:t>
            </a:r>
            <a:r>
              <a:rPr lang="en-US" sz="1600" dirty="0" err="1" smtClean="0"/>
              <a:t>Methylenediphenylisocyanate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TODI 		(</a:t>
            </a:r>
            <a:r>
              <a:rPr lang="en-US" sz="1600" dirty="0" err="1" smtClean="0"/>
              <a:t>Tolidine</a:t>
            </a:r>
            <a:r>
              <a:rPr lang="en-US" sz="1600" dirty="0" smtClean="0"/>
              <a:t> </a:t>
            </a:r>
            <a:r>
              <a:rPr lang="en-US" sz="1600" dirty="0" err="1" smtClean="0"/>
              <a:t>Diisocyanate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PPDI 		(</a:t>
            </a:r>
            <a:r>
              <a:rPr lang="en-US" sz="1600" dirty="0" err="1" smtClean="0"/>
              <a:t>Paraphenylenediisocyanate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NDI 		(</a:t>
            </a:r>
            <a:r>
              <a:rPr lang="en-US" sz="1600" dirty="0" err="1" smtClean="0"/>
              <a:t>Napthalenediisocyanate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r>
              <a:rPr lang="en-US" sz="1600" u="sng" dirty="0" smtClean="0"/>
              <a:t>Aliphatic </a:t>
            </a:r>
            <a:r>
              <a:rPr lang="en-US" sz="1600" u="sng" dirty="0" err="1" smtClean="0"/>
              <a:t>Isocyanates</a:t>
            </a:r>
            <a:endParaRPr lang="en-US" sz="1600" u="sng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HMDI 		(</a:t>
            </a:r>
            <a:r>
              <a:rPr lang="en-US" sz="1600" dirty="0" err="1" smtClean="0"/>
              <a:t>Methylenediphenylisocyanate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TMXDI		(ETA-</a:t>
            </a:r>
            <a:r>
              <a:rPr lang="en-US" sz="1600" dirty="0" err="1" smtClean="0"/>
              <a:t>Tetramethylxylenediisocyanate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CHDI 		(</a:t>
            </a:r>
            <a:r>
              <a:rPr lang="en-US" sz="1600" dirty="0" err="1" smtClean="0"/>
              <a:t>Cyclohexanediisocyanate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HDI 		(</a:t>
            </a:r>
            <a:r>
              <a:rPr lang="en-US" sz="1600" dirty="0" err="1" smtClean="0"/>
              <a:t>Hexamethylenediisocyanate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r>
              <a:rPr lang="en-US" sz="1600" u="sng" dirty="0" smtClean="0"/>
              <a:t>Chain Extenders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BDO 		(1,4 </a:t>
            </a:r>
            <a:r>
              <a:rPr lang="en-US" sz="1600" dirty="0" err="1" smtClean="0"/>
              <a:t>Butanediol</a:t>
            </a:r>
            <a:r>
              <a:rPr lang="en-US" sz="1600" dirty="0" smtClean="0"/>
              <a:t>) – Di-functional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HQEE 		(</a:t>
            </a:r>
            <a:r>
              <a:rPr lang="en-US" sz="1600" dirty="0" err="1" smtClean="0"/>
              <a:t>Hydroquinonedi</a:t>
            </a:r>
            <a:r>
              <a:rPr lang="en-US" sz="1600" dirty="0" smtClean="0"/>
              <a:t>-B-</a:t>
            </a:r>
            <a:r>
              <a:rPr lang="en-US" sz="1600" dirty="0" err="1" smtClean="0"/>
              <a:t>Hydroxyethylether</a:t>
            </a:r>
            <a:r>
              <a:rPr lang="en-US" sz="1600" dirty="0" smtClean="0"/>
              <a:t>) – Di-functional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TMP 		(</a:t>
            </a:r>
            <a:r>
              <a:rPr lang="en-US" sz="1600" dirty="0" err="1" smtClean="0"/>
              <a:t>Trimethylolpropane</a:t>
            </a:r>
            <a:r>
              <a:rPr lang="en-US" sz="1600" dirty="0" smtClean="0"/>
              <a:t>) – Tri-functional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DG 		(Di-Ethylene glycol)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Many others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9661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effectLst/>
              </a:rPr>
              <a:t>Soft Segment Properties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51816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Long Chain </a:t>
            </a:r>
            <a:r>
              <a:rPr lang="en-US" sz="2800" dirty="0" err="1" smtClean="0"/>
              <a:t>Diol</a:t>
            </a:r>
            <a:endParaRPr lang="en-US" sz="2800" dirty="0" smtClean="0"/>
          </a:p>
          <a:p>
            <a:pPr lvl="1"/>
            <a:r>
              <a:rPr lang="en-US" sz="2000" dirty="0" smtClean="0"/>
              <a:t>Polymer Elasticity</a:t>
            </a:r>
          </a:p>
          <a:p>
            <a:pPr lvl="1"/>
            <a:r>
              <a:rPr lang="en-US" sz="2000" dirty="0" smtClean="0"/>
              <a:t>Resilience</a:t>
            </a:r>
          </a:p>
          <a:p>
            <a:pPr lvl="1"/>
            <a:r>
              <a:rPr lang="en-US" sz="2000" dirty="0" smtClean="0"/>
              <a:t>Solvent Resistance (Solubility Parameter)</a:t>
            </a:r>
          </a:p>
          <a:p>
            <a:pPr lvl="1"/>
            <a:r>
              <a:rPr lang="en-US" sz="2000" dirty="0" smtClean="0"/>
              <a:t>Biocompatibility</a:t>
            </a:r>
          </a:p>
          <a:p>
            <a:pPr lvl="1"/>
            <a:r>
              <a:rPr lang="en-US" sz="2000" dirty="0" smtClean="0"/>
              <a:t>Low Temperature Properties</a:t>
            </a:r>
          </a:p>
          <a:p>
            <a:pPr lvl="1"/>
            <a:r>
              <a:rPr lang="en-US" sz="2000" dirty="0" smtClean="0"/>
              <a:t>Glass Transition Temperature</a:t>
            </a:r>
          </a:p>
          <a:p>
            <a:pPr lvl="1"/>
            <a:r>
              <a:rPr lang="en-US" sz="2000" dirty="0" smtClean="0"/>
              <a:t>Phase Separation</a:t>
            </a:r>
          </a:p>
          <a:p>
            <a:pPr lvl="1"/>
            <a:r>
              <a:rPr lang="en-US" sz="2000" dirty="0" smtClean="0"/>
              <a:t>Mechanism to introduce alternative chemistries to the polymer backbone for compatibility and reactivity</a:t>
            </a:r>
          </a:p>
        </p:txBody>
      </p:sp>
      <p:pic>
        <p:nvPicPr>
          <p:cNvPr id="17410" name="Picture 2" descr="http://www.learner.org/jnorth/images/graphics/m/Muscle_RubberB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16764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07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effectLst/>
              </a:rPr>
              <a:t>Soft Segment </a:t>
            </a:r>
            <a:r>
              <a:rPr lang="en-US" dirty="0" err="1" smtClean="0">
                <a:effectLst/>
              </a:rPr>
              <a:t>Polyols</a:t>
            </a:r>
            <a:endParaRPr lang="en-US" dirty="0" smtClean="0">
              <a:effectLst/>
            </a:endParaRP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5257800" cy="5257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1800" u="sng" dirty="0" smtClean="0"/>
              <a:t>Ester Based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PBA (Polyester </a:t>
            </a:r>
            <a:r>
              <a:rPr lang="en-US" sz="1800" dirty="0" err="1" smtClean="0"/>
              <a:t>Butylene</a:t>
            </a:r>
            <a:r>
              <a:rPr lang="en-US" sz="1800" dirty="0" smtClean="0"/>
              <a:t> </a:t>
            </a:r>
            <a:r>
              <a:rPr lang="en-US" sz="1800" dirty="0" err="1" smtClean="0"/>
              <a:t>Adipate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PEA (Polyester Ethylene </a:t>
            </a:r>
            <a:r>
              <a:rPr lang="en-US" sz="1800" dirty="0" err="1" smtClean="0"/>
              <a:t>Adipate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Polycaprolactone</a:t>
            </a:r>
            <a:r>
              <a:rPr lang="en-US" sz="1800" dirty="0" smtClean="0"/>
              <a:t> Ester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Polycarbonate Ester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  <a:buNone/>
            </a:pPr>
            <a:r>
              <a:rPr lang="en-US" sz="1800" u="sng" dirty="0" smtClean="0"/>
              <a:t>Ether Based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PTMO (</a:t>
            </a:r>
            <a:r>
              <a:rPr lang="en-US" sz="1800" dirty="0" err="1" smtClean="0"/>
              <a:t>polytetramethyleneoxide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PSX (</a:t>
            </a:r>
            <a:r>
              <a:rPr lang="en-US" sz="1800" dirty="0" err="1" smtClean="0"/>
              <a:t>polydimethylsiloxane</a:t>
            </a:r>
            <a:r>
              <a:rPr lang="en-US" sz="1800" dirty="0" smtClean="0"/>
              <a:t>) + PTMO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PTMEG (</a:t>
            </a:r>
            <a:r>
              <a:rPr lang="en-US" sz="1800" dirty="0" err="1" smtClean="0"/>
              <a:t>polytetramethyleneglycol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PPO (Polypropylene oxide)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PEG (</a:t>
            </a:r>
            <a:r>
              <a:rPr lang="en-US" sz="1800" dirty="0" err="1" smtClean="0"/>
              <a:t>Polyoxyethylene</a:t>
            </a:r>
            <a:r>
              <a:rPr lang="en-US" sz="1800" dirty="0" smtClean="0"/>
              <a:t> glycols)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Perfluorinated</a:t>
            </a:r>
            <a:r>
              <a:rPr lang="en-US" sz="1800" dirty="0" smtClean="0"/>
              <a:t> </a:t>
            </a:r>
            <a:r>
              <a:rPr lang="en-US" sz="1800" dirty="0" err="1" smtClean="0"/>
              <a:t>Polyethers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Various Modifications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Various Molecular Weight/Distribution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</p:txBody>
      </p:sp>
      <p:pic>
        <p:nvPicPr>
          <p:cNvPr id="16386" name="Picture 2" descr="Stabilization of polyether polyol, polyester polyol or polyurethane composi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23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+mj-ea"/>
              </a:rPr>
              <a:t>Thermoplastic Polyurethane (TPU)</a:t>
            </a:r>
            <a:endParaRPr lang="en-US" sz="4000" dirty="0">
              <a:ea typeface="+mj-ea"/>
            </a:endParaRPr>
          </a:p>
        </p:txBody>
      </p:sp>
      <p:pic>
        <p:nvPicPr>
          <p:cNvPr id="115714" name="Picture 2" descr="http://pslc.ws/macrogcss/images/ureth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2074863"/>
            <a:ext cx="8432800" cy="340995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5298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958850"/>
            <a:ext cx="59182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Elastomer Processing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Compounding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Banbury mixer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667000"/>
            <a:ext cx="51816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066800"/>
            <a:ext cx="4097338" cy="5638800"/>
          </a:xfrm>
          <a:prstGeom prst="rect">
            <a:avLst/>
          </a:prstGeom>
          <a:blipFill dpi="0"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Elastomer Processing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Preforming</a:t>
            </a:r>
          </a:p>
          <a:p>
            <a:pPr eaLnBrk="1" hangingPunct="1">
              <a:defRPr/>
            </a:pPr>
            <a:r>
              <a:rPr lang="en-US"/>
              <a:t>Molding</a:t>
            </a:r>
          </a:p>
          <a:p>
            <a:pPr eaLnBrk="1" hangingPunct="1">
              <a:defRPr/>
            </a:pPr>
            <a:r>
              <a:rPr lang="en-US"/>
              <a:t>Dipping</a:t>
            </a:r>
          </a:p>
          <a:p>
            <a:pPr lvl="1" eaLnBrk="1" hangingPunct="1">
              <a:defRPr/>
            </a:pPr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3716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133600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590800"/>
            <a:ext cx="2438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/>
          <a:srcRect l="42615"/>
          <a:stretch>
            <a:fillRect/>
          </a:stretch>
        </p:blipFill>
        <p:spPr bwMode="auto">
          <a:xfrm>
            <a:off x="2362200" y="2667000"/>
            <a:ext cx="1776413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1295400"/>
            <a:ext cx="40481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8"/>
          <a:srcRect b="20802"/>
          <a:stretch>
            <a:fillRect/>
          </a:stretch>
        </p:blipFill>
        <p:spPr bwMode="auto">
          <a:xfrm>
            <a:off x="152400" y="3733800"/>
            <a:ext cx="20383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4419600"/>
            <a:ext cx="19621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ea typeface="+mj-ea"/>
              </a:rPr>
              <a:t>Impact Toughness Guide</a:t>
            </a:r>
          </a:p>
        </p:txBody>
      </p:sp>
      <p:graphicFrame>
        <p:nvGraphicFramePr>
          <p:cNvPr id="57347" name="Group 3"/>
          <p:cNvGraphicFramePr>
            <a:graphicFrameLocks noGrp="1"/>
          </p:cNvGraphicFramePr>
          <p:nvPr>
            <p:ph idx="1"/>
          </p:nvPr>
        </p:nvGraphicFramePr>
        <p:xfrm>
          <a:off x="1981200" y="533400"/>
          <a:ext cx="6400800" cy="6099178"/>
        </p:xfrm>
        <a:graphic>
          <a:graphicData uri="http://schemas.openxmlformats.org/drawingml/2006/table">
            <a:tbl>
              <a:tblPr/>
              <a:tblGrid>
                <a:gridCol w="2362200"/>
                <a:gridCol w="1295400"/>
                <a:gridCol w="27432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Izod (ft-lb)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Reasoning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Polyurethane (x-link)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elongation and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Polycarbonate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Reinforced and toughened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Toughened with rubber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elongation, flexible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be toughened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Nylon 6/6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be toughened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be alloyed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Some crystallinity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LDPE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Polystyrene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Pendent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Acrylic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Short link, large pendent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Phenolic, w/fiberglass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Epoxy, unreinforced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Crosslinked polyester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Crosslinked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05" name="Line 73"/>
          <p:cNvSpPr>
            <a:spLocks noChangeShapeType="1"/>
          </p:cNvSpPr>
          <p:nvPr/>
        </p:nvSpPr>
        <p:spPr bwMode="auto">
          <a:xfrm flipV="1">
            <a:off x="1600200" y="18288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06" name="Rectangle 74"/>
          <p:cNvSpPr>
            <a:spLocks noChangeArrowheads="1"/>
          </p:cNvSpPr>
          <p:nvPr/>
        </p:nvSpPr>
        <p:spPr bwMode="auto">
          <a:xfrm rot="-5400000">
            <a:off x="-118268" y="3471068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Increasing Toughness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Elastomeric Materials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8200" y="1524000"/>
            <a:ext cx="4191000" cy="2590800"/>
            <a:chOff x="-576" y="1104"/>
            <a:chExt cx="2640" cy="1632"/>
          </a:xfrm>
        </p:grpSpPr>
        <p:sp>
          <p:nvSpPr>
            <p:cNvPr id="20497" name="Oval 4"/>
            <p:cNvSpPr>
              <a:spLocks noChangeArrowheads="1"/>
            </p:cNvSpPr>
            <p:nvPr/>
          </p:nvSpPr>
          <p:spPr bwMode="auto">
            <a:xfrm>
              <a:off x="480" y="1104"/>
              <a:ext cx="1584" cy="1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Freeform 7"/>
            <p:cNvSpPr>
              <a:spLocks/>
            </p:cNvSpPr>
            <p:nvPr/>
          </p:nvSpPr>
          <p:spPr bwMode="auto">
            <a:xfrm>
              <a:off x="1392" y="1440"/>
              <a:ext cx="496" cy="320"/>
            </a:xfrm>
            <a:custGeom>
              <a:avLst/>
              <a:gdLst>
                <a:gd name="T0" fmla="*/ 16 w 496"/>
                <a:gd name="T1" fmla="*/ 80 h 320"/>
                <a:gd name="T2" fmla="*/ 16 w 496"/>
                <a:gd name="T3" fmla="*/ 272 h 320"/>
                <a:gd name="T4" fmla="*/ 112 w 496"/>
                <a:gd name="T5" fmla="*/ 128 h 320"/>
                <a:gd name="T6" fmla="*/ 256 w 496"/>
                <a:gd name="T7" fmla="*/ 32 h 320"/>
                <a:gd name="T8" fmla="*/ 256 w 496"/>
                <a:gd name="T9" fmla="*/ 320 h 320"/>
                <a:gd name="T10" fmla="*/ 400 w 496"/>
                <a:gd name="T11" fmla="*/ 32 h 320"/>
                <a:gd name="T12" fmla="*/ 448 w 496"/>
                <a:gd name="T13" fmla="*/ 128 h 320"/>
                <a:gd name="T14" fmla="*/ 496 w 496"/>
                <a:gd name="T15" fmla="*/ 176 h 3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"/>
                <a:gd name="T25" fmla="*/ 0 h 320"/>
                <a:gd name="T26" fmla="*/ 496 w 496"/>
                <a:gd name="T27" fmla="*/ 320 h 3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" h="320">
                  <a:moveTo>
                    <a:pt x="16" y="80"/>
                  </a:moveTo>
                  <a:cubicBezTo>
                    <a:pt x="8" y="172"/>
                    <a:pt x="0" y="264"/>
                    <a:pt x="16" y="272"/>
                  </a:cubicBezTo>
                  <a:cubicBezTo>
                    <a:pt x="32" y="280"/>
                    <a:pt x="72" y="168"/>
                    <a:pt x="112" y="128"/>
                  </a:cubicBezTo>
                  <a:cubicBezTo>
                    <a:pt x="152" y="88"/>
                    <a:pt x="232" y="0"/>
                    <a:pt x="256" y="32"/>
                  </a:cubicBezTo>
                  <a:cubicBezTo>
                    <a:pt x="280" y="64"/>
                    <a:pt x="232" y="320"/>
                    <a:pt x="256" y="320"/>
                  </a:cubicBezTo>
                  <a:cubicBezTo>
                    <a:pt x="280" y="320"/>
                    <a:pt x="368" y="64"/>
                    <a:pt x="400" y="32"/>
                  </a:cubicBezTo>
                  <a:cubicBezTo>
                    <a:pt x="432" y="0"/>
                    <a:pt x="432" y="104"/>
                    <a:pt x="448" y="128"/>
                  </a:cubicBezTo>
                  <a:cubicBezTo>
                    <a:pt x="464" y="152"/>
                    <a:pt x="480" y="164"/>
                    <a:pt x="496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Freeform 8"/>
            <p:cNvSpPr>
              <a:spLocks/>
            </p:cNvSpPr>
            <p:nvPr/>
          </p:nvSpPr>
          <p:spPr bwMode="auto">
            <a:xfrm>
              <a:off x="672" y="1776"/>
              <a:ext cx="288" cy="504"/>
            </a:xfrm>
            <a:custGeom>
              <a:avLst/>
              <a:gdLst>
                <a:gd name="T0" fmla="*/ 0 w 288"/>
                <a:gd name="T1" fmla="*/ 24 h 504"/>
                <a:gd name="T2" fmla="*/ 48 w 288"/>
                <a:gd name="T3" fmla="*/ 120 h 504"/>
                <a:gd name="T4" fmla="*/ 96 w 288"/>
                <a:gd name="T5" fmla="*/ 24 h 504"/>
                <a:gd name="T6" fmla="*/ 96 w 288"/>
                <a:gd name="T7" fmla="*/ 264 h 504"/>
                <a:gd name="T8" fmla="*/ 144 w 288"/>
                <a:gd name="T9" fmla="*/ 72 h 504"/>
                <a:gd name="T10" fmla="*/ 192 w 288"/>
                <a:gd name="T11" fmla="*/ 408 h 504"/>
                <a:gd name="T12" fmla="*/ 288 w 288"/>
                <a:gd name="T13" fmla="*/ 504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04"/>
                <a:gd name="T23" fmla="*/ 288 w 288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04">
                  <a:moveTo>
                    <a:pt x="0" y="24"/>
                  </a:moveTo>
                  <a:cubicBezTo>
                    <a:pt x="16" y="72"/>
                    <a:pt x="32" y="120"/>
                    <a:pt x="48" y="120"/>
                  </a:cubicBezTo>
                  <a:cubicBezTo>
                    <a:pt x="64" y="120"/>
                    <a:pt x="88" y="0"/>
                    <a:pt x="96" y="24"/>
                  </a:cubicBezTo>
                  <a:cubicBezTo>
                    <a:pt x="104" y="48"/>
                    <a:pt x="88" y="256"/>
                    <a:pt x="96" y="264"/>
                  </a:cubicBezTo>
                  <a:cubicBezTo>
                    <a:pt x="104" y="272"/>
                    <a:pt x="128" y="48"/>
                    <a:pt x="144" y="72"/>
                  </a:cubicBezTo>
                  <a:cubicBezTo>
                    <a:pt x="160" y="96"/>
                    <a:pt x="168" y="336"/>
                    <a:pt x="192" y="408"/>
                  </a:cubicBezTo>
                  <a:cubicBezTo>
                    <a:pt x="216" y="480"/>
                    <a:pt x="252" y="492"/>
                    <a:pt x="28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Freeform 9"/>
            <p:cNvSpPr>
              <a:spLocks/>
            </p:cNvSpPr>
            <p:nvPr/>
          </p:nvSpPr>
          <p:spPr bwMode="auto">
            <a:xfrm rot="-7684780">
              <a:off x="1344" y="2256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48 w 288"/>
                <a:gd name="T3" fmla="*/ 336 h 576"/>
                <a:gd name="T4" fmla="*/ 144 w 288"/>
                <a:gd name="T5" fmla="*/ 480 h 576"/>
                <a:gd name="T6" fmla="*/ 192 w 288"/>
                <a:gd name="T7" fmla="*/ 288 h 576"/>
                <a:gd name="T8" fmla="*/ 240 w 288"/>
                <a:gd name="T9" fmla="*/ 480 h 576"/>
                <a:gd name="T10" fmla="*/ 288 w 288"/>
                <a:gd name="T11" fmla="*/ 96 h 576"/>
                <a:gd name="T12" fmla="*/ 240 w 28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76"/>
                <a:gd name="T23" fmla="*/ 288 w 28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76">
                  <a:moveTo>
                    <a:pt x="0" y="576"/>
                  </a:moveTo>
                  <a:cubicBezTo>
                    <a:pt x="12" y="464"/>
                    <a:pt x="24" y="352"/>
                    <a:pt x="48" y="336"/>
                  </a:cubicBezTo>
                  <a:cubicBezTo>
                    <a:pt x="72" y="320"/>
                    <a:pt x="120" y="488"/>
                    <a:pt x="144" y="480"/>
                  </a:cubicBezTo>
                  <a:cubicBezTo>
                    <a:pt x="168" y="472"/>
                    <a:pt x="176" y="288"/>
                    <a:pt x="192" y="288"/>
                  </a:cubicBezTo>
                  <a:cubicBezTo>
                    <a:pt x="208" y="288"/>
                    <a:pt x="224" y="512"/>
                    <a:pt x="240" y="480"/>
                  </a:cubicBezTo>
                  <a:cubicBezTo>
                    <a:pt x="256" y="448"/>
                    <a:pt x="288" y="176"/>
                    <a:pt x="288" y="96"/>
                  </a:cubicBezTo>
                  <a:cubicBezTo>
                    <a:pt x="288" y="16"/>
                    <a:pt x="264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Freeform 10"/>
            <p:cNvSpPr>
              <a:spLocks/>
            </p:cNvSpPr>
            <p:nvPr/>
          </p:nvSpPr>
          <p:spPr bwMode="auto">
            <a:xfrm rot="-891282">
              <a:off x="1152" y="1920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48 w 288"/>
                <a:gd name="T3" fmla="*/ 336 h 576"/>
                <a:gd name="T4" fmla="*/ 144 w 288"/>
                <a:gd name="T5" fmla="*/ 480 h 576"/>
                <a:gd name="T6" fmla="*/ 192 w 288"/>
                <a:gd name="T7" fmla="*/ 288 h 576"/>
                <a:gd name="T8" fmla="*/ 240 w 288"/>
                <a:gd name="T9" fmla="*/ 480 h 576"/>
                <a:gd name="T10" fmla="*/ 288 w 288"/>
                <a:gd name="T11" fmla="*/ 96 h 576"/>
                <a:gd name="T12" fmla="*/ 240 w 28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76"/>
                <a:gd name="T23" fmla="*/ 288 w 28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76">
                  <a:moveTo>
                    <a:pt x="0" y="576"/>
                  </a:moveTo>
                  <a:cubicBezTo>
                    <a:pt x="12" y="464"/>
                    <a:pt x="24" y="352"/>
                    <a:pt x="48" y="336"/>
                  </a:cubicBezTo>
                  <a:cubicBezTo>
                    <a:pt x="72" y="320"/>
                    <a:pt x="120" y="488"/>
                    <a:pt x="144" y="480"/>
                  </a:cubicBezTo>
                  <a:cubicBezTo>
                    <a:pt x="168" y="472"/>
                    <a:pt x="176" y="288"/>
                    <a:pt x="192" y="288"/>
                  </a:cubicBezTo>
                  <a:cubicBezTo>
                    <a:pt x="208" y="288"/>
                    <a:pt x="224" y="512"/>
                    <a:pt x="240" y="480"/>
                  </a:cubicBezTo>
                  <a:cubicBezTo>
                    <a:pt x="256" y="448"/>
                    <a:pt x="288" y="176"/>
                    <a:pt x="288" y="96"/>
                  </a:cubicBezTo>
                  <a:cubicBezTo>
                    <a:pt x="288" y="16"/>
                    <a:pt x="264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2" name="Freeform 11"/>
            <p:cNvSpPr>
              <a:spLocks/>
            </p:cNvSpPr>
            <p:nvPr/>
          </p:nvSpPr>
          <p:spPr bwMode="auto">
            <a:xfrm>
              <a:off x="1680" y="1680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48 w 288"/>
                <a:gd name="T3" fmla="*/ 336 h 576"/>
                <a:gd name="T4" fmla="*/ 144 w 288"/>
                <a:gd name="T5" fmla="*/ 480 h 576"/>
                <a:gd name="T6" fmla="*/ 192 w 288"/>
                <a:gd name="T7" fmla="*/ 288 h 576"/>
                <a:gd name="T8" fmla="*/ 240 w 288"/>
                <a:gd name="T9" fmla="*/ 480 h 576"/>
                <a:gd name="T10" fmla="*/ 288 w 288"/>
                <a:gd name="T11" fmla="*/ 96 h 576"/>
                <a:gd name="T12" fmla="*/ 240 w 28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76"/>
                <a:gd name="T23" fmla="*/ 288 w 28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76">
                  <a:moveTo>
                    <a:pt x="0" y="576"/>
                  </a:moveTo>
                  <a:cubicBezTo>
                    <a:pt x="12" y="464"/>
                    <a:pt x="24" y="352"/>
                    <a:pt x="48" y="336"/>
                  </a:cubicBezTo>
                  <a:cubicBezTo>
                    <a:pt x="72" y="320"/>
                    <a:pt x="120" y="488"/>
                    <a:pt x="144" y="480"/>
                  </a:cubicBezTo>
                  <a:cubicBezTo>
                    <a:pt x="168" y="472"/>
                    <a:pt x="176" y="288"/>
                    <a:pt x="192" y="288"/>
                  </a:cubicBezTo>
                  <a:cubicBezTo>
                    <a:pt x="208" y="288"/>
                    <a:pt x="224" y="512"/>
                    <a:pt x="240" y="480"/>
                  </a:cubicBezTo>
                  <a:cubicBezTo>
                    <a:pt x="256" y="448"/>
                    <a:pt x="288" y="176"/>
                    <a:pt x="288" y="96"/>
                  </a:cubicBezTo>
                  <a:cubicBezTo>
                    <a:pt x="288" y="16"/>
                    <a:pt x="264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3" name="Freeform 12"/>
            <p:cNvSpPr>
              <a:spLocks/>
            </p:cNvSpPr>
            <p:nvPr/>
          </p:nvSpPr>
          <p:spPr bwMode="auto">
            <a:xfrm rot="-7384939">
              <a:off x="1056" y="1104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48 w 288"/>
                <a:gd name="T3" fmla="*/ 336 h 576"/>
                <a:gd name="T4" fmla="*/ 144 w 288"/>
                <a:gd name="T5" fmla="*/ 480 h 576"/>
                <a:gd name="T6" fmla="*/ 192 w 288"/>
                <a:gd name="T7" fmla="*/ 288 h 576"/>
                <a:gd name="T8" fmla="*/ 240 w 288"/>
                <a:gd name="T9" fmla="*/ 480 h 576"/>
                <a:gd name="T10" fmla="*/ 288 w 288"/>
                <a:gd name="T11" fmla="*/ 96 h 576"/>
                <a:gd name="T12" fmla="*/ 240 w 28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76"/>
                <a:gd name="T23" fmla="*/ 288 w 28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76">
                  <a:moveTo>
                    <a:pt x="0" y="576"/>
                  </a:moveTo>
                  <a:cubicBezTo>
                    <a:pt x="12" y="464"/>
                    <a:pt x="24" y="352"/>
                    <a:pt x="48" y="336"/>
                  </a:cubicBezTo>
                  <a:cubicBezTo>
                    <a:pt x="72" y="320"/>
                    <a:pt x="120" y="488"/>
                    <a:pt x="144" y="480"/>
                  </a:cubicBezTo>
                  <a:cubicBezTo>
                    <a:pt x="168" y="472"/>
                    <a:pt x="176" y="288"/>
                    <a:pt x="192" y="288"/>
                  </a:cubicBezTo>
                  <a:cubicBezTo>
                    <a:pt x="208" y="288"/>
                    <a:pt x="224" y="512"/>
                    <a:pt x="240" y="480"/>
                  </a:cubicBezTo>
                  <a:cubicBezTo>
                    <a:pt x="256" y="448"/>
                    <a:pt x="288" y="176"/>
                    <a:pt x="288" y="96"/>
                  </a:cubicBezTo>
                  <a:cubicBezTo>
                    <a:pt x="288" y="16"/>
                    <a:pt x="264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Freeform 13"/>
            <p:cNvSpPr>
              <a:spLocks/>
            </p:cNvSpPr>
            <p:nvPr/>
          </p:nvSpPr>
          <p:spPr bwMode="auto">
            <a:xfrm>
              <a:off x="1344" y="1776"/>
              <a:ext cx="288" cy="504"/>
            </a:xfrm>
            <a:custGeom>
              <a:avLst/>
              <a:gdLst>
                <a:gd name="T0" fmla="*/ 0 w 288"/>
                <a:gd name="T1" fmla="*/ 24 h 504"/>
                <a:gd name="T2" fmla="*/ 48 w 288"/>
                <a:gd name="T3" fmla="*/ 120 h 504"/>
                <a:gd name="T4" fmla="*/ 96 w 288"/>
                <a:gd name="T5" fmla="*/ 24 h 504"/>
                <a:gd name="T6" fmla="*/ 96 w 288"/>
                <a:gd name="T7" fmla="*/ 264 h 504"/>
                <a:gd name="T8" fmla="*/ 144 w 288"/>
                <a:gd name="T9" fmla="*/ 72 h 504"/>
                <a:gd name="T10" fmla="*/ 192 w 288"/>
                <a:gd name="T11" fmla="*/ 408 h 504"/>
                <a:gd name="T12" fmla="*/ 288 w 288"/>
                <a:gd name="T13" fmla="*/ 504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04"/>
                <a:gd name="T23" fmla="*/ 288 w 288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04">
                  <a:moveTo>
                    <a:pt x="0" y="24"/>
                  </a:moveTo>
                  <a:cubicBezTo>
                    <a:pt x="16" y="72"/>
                    <a:pt x="32" y="120"/>
                    <a:pt x="48" y="120"/>
                  </a:cubicBezTo>
                  <a:cubicBezTo>
                    <a:pt x="64" y="120"/>
                    <a:pt x="88" y="0"/>
                    <a:pt x="96" y="24"/>
                  </a:cubicBezTo>
                  <a:cubicBezTo>
                    <a:pt x="104" y="48"/>
                    <a:pt x="88" y="256"/>
                    <a:pt x="96" y="264"/>
                  </a:cubicBezTo>
                  <a:cubicBezTo>
                    <a:pt x="104" y="272"/>
                    <a:pt x="128" y="48"/>
                    <a:pt x="144" y="72"/>
                  </a:cubicBezTo>
                  <a:cubicBezTo>
                    <a:pt x="160" y="96"/>
                    <a:pt x="168" y="336"/>
                    <a:pt x="192" y="408"/>
                  </a:cubicBezTo>
                  <a:cubicBezTo>
                    <a:pt x="216" y="480"/>
                    <a:pt x="252" y="492"/>
                    <a:pt x="28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5" name="Freeform 14"/>
            <p:cNvSpPr>
              <a:spLocks/>
            </p:cNvSpPr>
            <p:nvPr/>
          </p:nvSpPr>
          <p:spPr bwMode="auto">
            <a:xfrm>
              <a:off x="960" y="1728"/>
              <a:ext cx="288" cy="504"/>
            </a:xfrm>
            <a:custGeom>
              <a:avLst/>
              <a:gdLst>
                <a:gd name="T0" fmla="*/ 0 w 288"/>
                <a:gd name="T1" fmla="*/ 24 h 504"/>
                <a:gd name="T2" fmla="*/ 48 w 288"/>
                <a:gd name="T3" fmla="*/ 120 h 504"/>
                <a:gd name="T4" fmla="*/ 96 w 288"/>
                <a:gd name="T5" fmla="*/ 24 h 504"/>
                <a:gd name="T6" fmla="*/ 96 w 288"/>
                <a:gd name="T7" fmla="*/ 264 h 504"/>
                <a:gd name="T8" fmla="*/ 144 w 288"/>
                <a:gd name="T9" fmla="*/ 72 h 504"/>
                <a:gd name="T10" fmla="*/ 192 w 288"/>
                <a:gd name="T11" fmla="*/ 408 h 504"/>
                <a:gd name="T12" fmla="*/ 288 w 288"/>
                <a:gd name="T13" fmla="*/ 504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04"/>
                <a:gd name="T23" fmla="*/ 288 w 288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04">
                  <a:moveTo>
                    <a:pt x="0" y="24"/>
                  </a:moveTo>
                  <a:cubicBezTo>
                    <a:pt x="16" y="72"/>
                    <a:pt x="32" y="120"/>
                    <a:pt x="48" y="120"/>
                  </a:cubicBezTo>
                  <a:cubicBezTo>
                    <a:pt x="64" y="120"/>
                    <a:pt x="88" y="0"/>
                    <a:pt x="96" y="24"/>
                  </a:cubicBezTo>
                  <a:cubicBezTo>
                    <a:pt x="104" y="48"/>
                    <a:pt x="88" y="256"/>
                    <a:pt x="96" y="264"/>
                  </a:cubicBezTo>
                  <a:cubicBezTo>
                    <a:pt x="104" y="272"/>
                    <a:pt x="128" y="48"/>
                    <a:pt x="144" y="72"/>
                  </a:cubicBezTo>
                  <a:cubicBezTo>
                    <a:pt x="160" y="96"/>
                    <a:pt x="168" y="336"/>
                    <a:pt x="192" y="408"/>
                  </a:cubicBezTo>
                  <a:cubicBezTo>
                    <a:pt x="216" y="480"/>
                    <a:pt x="252" y="492"/>
                    <a:pt x="28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6" name="Freeform 16"/>
            <p:cNvSpPr>
              <a:spLocks/>
            </p:cNvSpPr>
            <p:nvPr/>
          </p:nvSpPr>
          <p:spPr bwMode="auto">
            <a:xfrm>
              <a:off x="672" y="1440"/>
              <a:ext cx="496" cy="320"/>
            </a:xfrm>
            <a:custGeom>
              <a:avLst/>
              <a:gdLst>
                <a:gd name="T0" fmla="*/ 16 w 496"/>
                <a:gd name="T1" fmla="*/ 80 h 320"/>
                <a:gd name="T2" fmla="*/ 16 w 496"/>
                <a:gd name="T3" fmla="*/ 272 h 320"/>
                <a:gd name="T4" fmla="*/ 112 w 496"/>
                <a:gd name="T5" fmla="*/ 128 h 320"/>
                <a:gd name="T6" fmla="*/ 256 w 496"/>
                <a:gd name="T7" fmla="*/ 32 h 320"/>
                <a:gd name="T8" fmla="*/ 256 w 496"/>
                <a:gd name="T9" fmla="*/ 320 h 320"/>
                <a:gd name="T10" fmla="*/ 400 w 496"/>
                <a:gd name="T11" fmla="*/ 32 h 320"/>
                <a:gd name="T12" fmla="*/ 448 w 496"/>
                <a:gd name="T13" fmla="*/ 128 h 320"/>
                <a:gd name="T14" fmla="*/ 496 w 496"/>
                <a:gd name="T15" fmla="*/ 176 h 3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"/>
                <a:gd name="T25" fmla="*/ 0 h 320"/>
                <a:gd name="T26" fmla="*/ 496 w 496"/>
                <a:gd name="T27" fmla="*/ 320 h 3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" h="320">
                  <a:moveTo>
                    <a:pt x="16" y="80"/>
                  </a:moveTo>
                  <a:cubicBezTo>
                    <a:pt x="8" y="172"/>
                    <a:pt x="0" y="264"/>
                    <a:pt x="16" y="272"/>
                  </a:cubicBezTo>
                  <a:cubicBezTo>
                    <a:pt x="32" y="280"/>
                    <a:pt x="72" y="168"/>
                    <a:pt x="112" y="128"/>
                  </a:cubicBezTo>
                  <a:cubicBezTo>
                    <a:pt x="152" y="88"/>
                    <a:pt x="232" y="0"/>
                    <a:pt x="256" y="32"/>
                  </a:cubicBezTo>
                  <a:cubicBezTo>
                    <a:pt x="280" y="64"/>
                    <a:pt x="232" y="320"/>
                    <a:pt x="256" y="320"/>
                  </a:cubicBezTo>
                  <a:cubicBezTo>
                    <a:pt x="280" y="320"/>
                    <a:pt x="368" y="64"/>
                    <a:pt x="400" y="32"/>
                  </a:cubicBezTo>
                  <a:cubicBezTo>
                    <a:pt x="432" y="0"/>
                    <a:pt x="432" y="104"/>
                    <a:pt x="448" y="128"/>
                  </a:cubicBezTo>
                  <a:cubicBezTo>
                    <a:pt x="464" y="152"/>
                    <a:pt x="480" y="164"/>
                    <a:pt x="496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7" name="Freeform 18"/>
            <p:cNvSpPr>
              <a:spLocks/>
            </p:cNvSpPr>
            <p:nvPr/>
          </p:nvSpPr>
          <p:spPr bwMode="auto">
            <a:xfrm rot="1699499">
              <a:off x="672" y="2304"/>
              <a:ext cx="496" cy="320"/>
            </a:xfrm>
            <a:custGeom>
              <a:avLst/>
              <a:gdLst>
                <a:gd name="T0" fmla="*/ 16 w 496"/>
                <a:gd name="T1" fmla="*/ 80 h 320"/>
                <a:gd name="T2" fmla="*/ 16 w 496"/>
                <a:gd name="T3" fmla="*/ 272 h 320"/>
                <a:gd name="T4" fmla="*/ 112 w 496"/>
                <a:gd name="T5" fmla="*/ 128 h 320"/>
                <a:gd name="T6" fmla="*/ 256 w 496"/>
                <a:gd name="T7" fmla="*/ 32 h 320"/>
                <a:gd name="T8" fmla="*/ 256 w 496"/>
                <a:gd name="T9" fmla="*/ 320 h 320"/>
                <a:gd name="T10" fmla="*/ 400 w 496"/>
                <a:gd name="T11" fmla="*/ 32 h 320"/>
                <a:gd name="T12" fmla="*/ 448 w 496"/>
                <a:gd name="T13" fmla="*/ 128 h 320"/>
                <a:gd name="T14" fmla="*/ 496 w 496"/>
                <a:gd name="T15" fmla="*/ 176 h 3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"/>
                <a:gd name="T25" fmla="*/ 0 h 320"/>
                <a:gd name="T26" fmla="*/ 496 w 496"/>
                <a:gd name="T27" fmla="*/ 320 h 3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" h="320">
                  <a:moveTo>
                    <a:pt x="16" y="80"/>
                  </a:moveTo>
                  <a:cubicBezTo>
                    <a:pt x="8" y="172"/>
                    <a:pt x="0" y="264"/>
                    <a:pt x="16" y="272"/>
                  </a:cubicBezTo>
                  <a:cubicBezTo>
                    <a:pt x="32" y="280"/>
                    <a:pt x="72" y="168"/>
                    <a:pt x="112" y="128"/>
                  </a:cubicBezTo>
                  <a:cubicBezTo>
                    <a:pt x="152" y="88"/>
                    <a:pt x="232" y="0"/>
                    <a:pt x="256" y="32"/>
                  </a:cubicBezTo>
                  <a:cubicBezTo>
                    <a:pt x="280" y="64"/>
                    <a:pt x="232" y="320"/>
                    <a:pt x="256" y="320"/>
                  </a:cubicBezTo>
                  <a:cubicBezTo>
                    <a:pt x="280" y="320"/>
                    <a:pt x="368" y="64"/>
                    <a:pt x="400" y="32"/>
                  </a:cubicBezTo>
                  <a:cubicBezTo>
                    <a:pt x="432" y="0"/>
                    <a:pt x="432" y="104"/>
                    <a:pt x="448" y="128"/>
                  </a:cubicBezTo>
                  <a:cubicBezTo>
                    <a:pt x="464" y="152"/>
                    <a:pt x="480" y="164"/>
                    <a:pt x="496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8" name="Text Box 19"/>
            <p:cNvSpPr txBox="1">
              <a:spLocks noChangeArrowheads="1"/>
            </p:cNvSpPr>
            <p:nvPr/>
          </p:nvSpPr>
          <p:spPr bwMode="auto">
            <a:xfrm>
              <a:off x="-576" y="1783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No Stress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24000" y="4343400"/>
            <a:ext cx="5638800" cy="1981200"/>
            <a:chOff x="1968" y="2736"/>
            <a:chExt cx="3552" cy="1248"/>
          </a:xfrm>
        </p:grpSpPr>
        <p:sp>
          <p:nvSpPr>
            <p:cNvPr id="20485" name="Oval 21"/>
            <p:cNvSpPr>
              <a:spLocks noChangeArrowheads="1"/>
            </p:cNvSpPr>
            <p:nvPr/>
          </p:nvSpPr>
          <p:spPr bwMode="auto">
            <a:xfrm>
              <a:off x="2784" y="2736"/>
              <a:ext cx="2736" cy="12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6" name="Freeform 22"/>
            <p:cNvSpPr>
              <a:spLocks/>
            </p:cNvSpPr>
            <p:nvPr/>
          </p:nvSpPr>
          <p:spPr bwMode="auto">
            <a:xfrm>
              <a:off x="2928" y="3216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7" name="Freeform 23"/>
            <p:cNvSpPr>
              <a:spLocks/>
            </p:cNvSpPr>
            <p:nvPr/>
          </p:nvSpPr>
          <p:spPr bwMode="auto">
            <a:xfrm>
              <a:off x="3168" y="3024"/>
              <a:ext cx="1104" cy="120"/>
            </a:xfrm>
            <a:custGeom>
              <a:avLst/>
              <a:gdLst>
                <a:gd name="T0" fmla="*/ 0 w 1104"/>
                <a:gd name="T1" fmla="*/ 56 h 120"/>
                <a:gd name="T2" fmla="*/ 288 w 1104"/>
                <a:gd name="T3" fmla="*/ 56 h 120"/>
                <a:gd name="T4" fmla="*/ 576 w 1104"/>
                <a:gd name="T5" fmla="*/ 8 h 120"/>
                <a:gd name="T6" fmla="*/ 768 w 1104"/>
                <a:gd name="T7" fmla="*/ 104 h 120"/>
                <a:gd name="T8" fmla="*/ 912 w 1104"/>
                <a:gd name="T9" fmla="*/ 104 h 120"/>
                <a:gd name="T10" fmla="*/ 1104 w 1104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"/>
                <a:gd name="T20" fmla="*/ 1104 w 1104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">
                  <a:moveTo>
                    <a:pt x="0" y="56"/>
                  </a:moveTo>
                  <a:cubicBezTo>
                    <a:pt x="96" y="60"/>
                    <a:pt x="192" y="64"/>
                    <a:pt x="288" y="56"/>
                  </a:cubicBezTo>
                  <a:cubicBezTo>
                    <a:pt x="384" y="48"/>
                    <a:pt x="496" y="0"/>
                    <a:pt x="576" y="8"/>
                  </a:cubicBezTo>
                  <a:cubicBezTo>
                    <a:pt x="656" y="16"/>
                    <a:pt x="712" y="88"/>
                    <a:pt x="768" y="104"/>
                  </a:cubicBezTo>
                  <a:cubicBezTo>
                    <a:pt x="824" y="120"/>
                    <a:pt x="856" y="120"/>
                    <a:pt x="912" y="104"/>
                  </a:cubicBezTo>
                  <a:cubicBezTo>
                    <a:pt x="968" y="88"/>
                    <a:pt x="1036" y="48"/>
                    <a:pt x="110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Freeform 24"/>
            <p:cNvSpPr>
              <a:spLocks/>
            </p:cNvSpPr>
            <p:nvPr/>
          </p:nvSpPr>
          <p:spPr bwMode="auto">
            <a:xfrm>
              <a:off x="3600" y="3264"/>
              <a:ext cx="1104" cy="120"/>
            </a:xfrm>
            <a:custGeom>
              <a:avLst/>
              <a:gdLst>
                <a:gd name="T0" fmla="*/ 0 w 1104"/>
                <a:gd name="T1" fmla="*/ 56 h 120"/>
                <a:gd name="T2" fmla="*/ 288 w 1104"/>
                <a:gd name="T3" fmla="*/ 56 h 120"/>
                <a:gd name="T4" fmla="*/ 576 w 1104"/>
                <a:gd name="T5" fmla="*/ 8 h 120"/>
                <a:gd name="T6" fmla="*/ 768 w 1104"/>
                <a:gd name="T7" fmla="*/ 104 h 120"/>
                <a:gd name="T8" fmla="*/ 912 w 1104"/>
                <a:gd name="T9" fmla="*/ 104 h 120"/>
                <a:gd name="T10" fmla="*/ 1104 w 1104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"/>
                <a:gd name="T20" fmla="*/ 1104 w 1104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">
                  <a:moveTo>
                    <a:pt x="0" y="56"/>
                  </a:moveTo>
                  <a:cubicBezTo>
                    <a:pt x="96" y="60"/>
                    <a:pt x="192" y="64"/>
                    <a:pt x="288" y="56"/>
                  </a:cubicBezTo>
                  <a:cubicBezTo>
                    <a:pt x="384" y="48"/>
                    <a:pt x="496" y="0"/>
                    <a:pt x="576" y="8"/>
                  </a:cubicBezTo>
                  <a:cubicBezTo>
                    <a:pt x="656" y="16"/>
                    <a:pt x="712" y="88"/>
                    <a:pt x="768" y="104"/>
                  </a:cubicBezTo>
                  <a:cubicBezTo>
                    <a:pt x="824" y="120"/>
                    <a:pt x="856" y="120"/>
                    <a:pt x="912" y="104"/>
                  </a:cubicBezTo>
                  <a:cubicBezTo>
                    <a:pt x="968" y="88"/>
                    <a:pt x="1036" y="48"/>
                    <a:pt x="110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Freeform 25"/>
            <p:cNvSpPr>
              <a:spLocks/>
            </p:cNvSpPr>
            <p:nvPr/>
          </p:nvSpPr>
          <p:spPr bwMode="auto">
            <a:xfrm>
              <a:off x="2976" y="3456"/>
              <a:ext cx="1104" cy="120"/>
            </a:xfrm>
            <a:custGeom>
              <a:avLst/>
              <a:gdLst>
                <a:gd name="T0" fmla="*/ 0 w 1104"/>
                <a:gd name="T1" fmla="*/ 56 h 120"/>
                <a:gd name="T2" fmla="*/ 288 w 1104"/>
                <a:gd name="T3" fmla="*/ 56 h 120"/>
                <a:gd name="T4" fmla="*/ 576 w 1104"/>
                <a:gd name="T5" fmla="*/ 8 h 120"/>
                <a:gd name="T6" fmla="*/ 768 w 1104"/>
                <a:gd name="T7" fmla="*/ 104 h 120"/>
                <a:gd name="T8" fmla="*/ 912 w 1104"/>
                <a:gd name="T9" fmla="*/ 104 h 120"/>
                <a:gd name="T10" fmla="*/ 1104 w 1104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"/>
                <a:gd name="T20" fmla="*/ 1104 w 1104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">
                  <a:moveTo>
                    <a:pt x="0" y="56"/>
                  </a:moveTo>
                  <a:cubicBezTo>
                    <a:pt x="96" y="60"/>
                    <a:pt x="192" y="64"/>
                    <a:pt x="288" y="56"/>
                  </a:cubicBezTo>
                  <a:cubicBezTo>
                    <a:pt x="384" y="48"/>
                    <a:pt x="496" y="0"/>
                    <a:pt x="576" y="8"/>
                  </a:cubicBezTo>
                  <a:cubicBezTo>
                    <a:pt x="656" y="16"/>
                    <a:pt x="712" y="88"/>
                    <a:pt x="768" y="104"/>
                  </a:cubicBezTo>
                  <a:cubicBezTo>
                    <a:pt x="824" y="120"/>
                    <a:pt x="856" y="120"/>
                    <a:pt x="912" y="104"/>
                  </a:cubicBezTo>
                  <a:cubicBezTo>
                    <a:pt x="968" y="88"/>
                    <a:pt x="1036" y="48"/>
                    <a:pt x="110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Freeform 26"/>
            <p:cNvSpPr>
              <a:spLocks/>
            </p:cNvSpPr>
            <p:nvPr/>
          </p:nvSpPr>
          <p:spPr bwMode="auto">
            <a:xfrm>
              <a:off x="4176" y="3552"/>
              <a:ext cx="1104" cy="120"/>
            </a:xfrm>
            <a:custGeom>
              <a:avLst/>
              <a:gdLst>
                <a:gd name="T0" fmla="*/ 0 w 1104"/>
                <a:gd name="T1" fmla="*/ 56 h 120"/>
                <a:gd name="T2" fmla="*/ 288 w 1104"/>
                <a:gd name="T3" fmla="*/ 56 h 120"/>
                <a:gd name="T4" fmla="*/ 576 w 1104"/>
                <a:gd name="T5" fmla="*/ 8 h 120"/>
                <a:gd name="T6" fmla="*/ 768 w 1104"/>
                <a:gd name="T7" fmla="*/ 104 h 120"/>
                <a:gd name="T8" fmla="*/ 912 w 1104"/>
                <a:gd name="T9" fmla="*/ 104 h 120"/>
                <a:gd name="T10" fmla="*/ 1104 w 1104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"/>
                <a:gd name="T20" fmla="*/ 1104 w 1104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">
                  <a:moveTo>
                    <a:pt x="0" y="56"/>
                  </a:moveTo>
                  <a:cubicBezTo>
                    <a:pt x="96" y="60"/>
                    <a:pt x="192" y="64"/>
                    <a:pt x="288" y="56"/>
                  </a:cubicBezTo>
                  <a:cubicBezTo>
                    <a:pt x="384" y="48"/>
                    <a:pt x="496" y="0"/>
                    <a:pt x="576" y="8"/>
                  </a:cubicBezTo>
                  <a:cubicBezTo>
                    <a:pt x="656" y="16"/>
                    <a:pt x="712" y="88"/>
                    <a:pt x="768" y="104"/>
                  </a:cubicBezTo>
                  <a:cubicBezTo>
                    <a:pt x="824" y="120"/>
                    <a:pt x="856" y="120"/>
                    <a:pt x="912" y="104"/>
                  </a:cubicBezTo>
                  <a:cubicBezTo>
                    <a:pt x="968" y="88"/>
                    <a:pt x="1036" y="48"/>
                    <a:pt x="110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Freeform 27"/>
            <p:cNvSpPr>
              <a:spLocks/>
            </p:cNvSpPr>
            <p:nvPr/>
          </p:nvSpPr>
          <p:spPr bwMode="auto">
            <a:xfrm>
              <a:off x="4368" y="3408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Freeform 28"/>
            <p:cNvSpPr>
              <a:spLocks/>
            </p:cNvSpPr>
            <p:nvPr/>
          </p:nvSpPr>
          <p:spPr bwMode="auto">
            <a:xfrm rot="-10048271">
              <a:off x="4320" y="3168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Freeform 29"/>
            <p:cNvSpPr>
              <a:spLocks/>
            </p:cNvSpPr>
            <p:nvPr/>
          </p:nvSpPr>
          <p:spPr bwMode="auto">
            <a:xfrm rot="10800000" flipV="1">
              <a:off x="4032" y="2976"/>
              <a:ext cx="960" cy="48"/>
            </a:xfrm>
            <a:custGeom>
              <a:avLst/>
              <a:gdLst>
                <a:gd name="T0" fmla="*/ 0 w 960"/>
                <a:gd name="T1" fmla="*/ 30 h 56"/>
                <a:gd name="T2" fmla="*/ 192 w 960"/>
                <a:gd name="T3" fmla="*/ 0 h 56"/>
                <a:gd name="T4" fmla="*/ 288 w 960"/>
                <a:gd name="T5" fmla="*/ 30 h 56"/>
                <a:gd name="T6" fmla="*/ 480 w 960"/>
                <a:gd name="T7" fmla="*/ 30 h 56"/>
                <a:gd name="T8" fmla="*/ 672 w 960"/>
                <a:gd name="T9" fmla="*/ 0 h 56"/>
                <a:gd name="T10" fmla="*/ 816 w 960"/>
                <a:gd name="T11" fmla="*/ 30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Freeform 30"/>
            <p:cNvSpPr>
              <a:spLocks/>
            </p:cNvSpPr>
            <p:nvPr/>
          </p:nvSpPr>
          <p:spPr bwMode="auto">
            <a:xfrm>
              <a:off x="3120" y="3648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Freeform 31"/>
            <p:cNvSpPr>
              <a:spLocks/>
            </p:cNvSpPr>
            <p:nvPr/>
          </p:nvSpPr>
          <p:spPr bwMode="auto">
            <a:xfrm rot="10672734">
              <a:off x="3936" y="3744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Text Box 32"/>
            <p:cNvSpPr txBox="1">
              <a:spLocks noChangeArrowheads="1"/>
            </p:cNvSpPr>
            <p:nvPr/>
          </p:nvSpPr>
          <p:spPr bwMode="auto">
            <a:xfrm>
              <a:off x="1968" y="3168"/>
              <a:ext cx="7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Stressed</a:t>
              </a:r>
            </a:p>
            <a:p>
              <a:r>
                <a:rPr lang="en-US"/>
                <a:t>In tension</a:t>
              </a:r>
            </a:p>
          </p:txBody>
        </p:sp>
      </p:grpSp>
      <p:sp>
        <p:nvSpPr>
          <p:cNvPr id="4" name="Curved Left Arrow 3"/>
          <p:cNvSpPr/>
          <p:nvPr/>
        </p:nvSpPr>
        <p:spPr>
          <a:xfrm flipV="1">
            <a:off x="5867400" y="2565400"/>
            <a:ext cx="1295400" cy="1828799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1400" y="3048000"/>
            <a:ext cx="150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Recovery</a:t>
            </a:r>
          </a:p>
          <a:p>
            <a:r>
              <a:rPr lang="en-US" dirty="0" smtClean="0"/>
              <a:t>from Entropy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Elastomeric Materials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90600" y="1524000"/>
            <a:ext cx="4038600" cy="2590800"/>
            <a:chOff x="-480" y="1104"/>
            <a:chExt cx="2544" cy="1632"/>
          </a:xfrm>
        </p:grpSpPr>
        <p:sp>
          <p:nvSpPr>
            <p:cNvPr id="20497" name="Oval 4"/>
            <p:cNvSpPr>
              <a:spLocks noChangeArrowheads="1"/>
            </p:cNvSpPr>
            <p:nvPr/>
          </p:nvSpPr>
          <p:spPr bwMode="auto">
            <a:xfrm>
              <a:off x="480" y="1104"/>
              <a:ext cx="1584" cy="1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Freeform 7"/>
            <p:cNvSpPr>
              <a:spLocks/>
            </p:cNvSpPr>
            <p:nvPr/>
          </p:nvSpPr>
          <p:spPr bwMode="auto">
            <a:xfrm>
              <a:off x="1392" y="1440"/>
              <a:ext cx="496" cy="320"/>
            </a:xfrm>
            <a:custGeom>
              <a:avLst/>
              <a:gdLst>
                <a:gd name="T0" fmla="*/ 16 w 496"/>
                <a:gd name="T1" fmla="*/ 80 h 320"/>
                <a:gd name="T2" fmla="*/ 16 w 496"/>
                <a:gd name="T3" fmla="*/ 272 h 320"/>
                <a:gd name="T4" fmla="*/ 112 w 496"/>
                <a:gd name="T5" fmla="*/ 128 h 320"/>
                <a:gd name="T6" fmla="*/ 256 w 496"/>
                <a:gd name="T7" fmla="*/ 32 h 320"/>
                <a:gd name="T8" fmla="*/ 256 w 496"/>
                <a:gd name="T9" fmla="*/ 320 h 320"/>
                <a:gd name="T10" fmla="*/ 400 w 496"/>
                <a:gd name="T11" fmla="*/ 32 h 320"/>
                <a:gd name="T12" fmla="*/ 448 w 496"/>
                <a:gd name="T13" fmla="*/ 128 h 320"/>
                <a:gd name="T14" fmla="*/ 496 w 496"/>
                <a:gd name="T15" fmla="*/ 176 h 3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"/>
                <a:gd name="T25" fmla="*/ 0 h 320"/>
                <a:gd name="T26" fmla="*/ 496 w 496"/>
                <a:gd name="T27" fmla="*/ 320 h 3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" h="320">
                  <a:moveTo>
                    <a:pt x="16" y="80"/>
                  </a:moveTo>
                  <a:cubicBezTo>
                    <a:pt x="8" y="172"/>
                    <a:pt x="0" y="264"/>
                    <a:pt x="16" y="272"/>
                  </a:cubicBezTo>
                  <a:cubicBezTo>
                    <a:pt x="32" y="280"/>
                    <a:pt x="72" y="168"/>
                    <a:pt x="112" y="128"/>
                  </a:cubicBezTo>
                  <a:cubicBezTo>
                    <a:pt x="152" y="88"/>
                    <a:pt x="232" y="0"/>
                    <a:pt x="256" y="32"/>
                  </a:cubicBezTo>
                  <a:cubicBezTo>
                    <a:pt x="280" y="64"/>
                    <a:pt x="232" y="320"/>
                    <a:pt x="256" y="320"/>
                  </a:cubicBezTo>
                  <a:cubicBezTo>
                    <a:pt x="280" y="320"/>
                    <a:pt x="368" y="64"/>
                    <a:pt x="400" y="32"/>
                  </a:cubicBezTo>
                  <a:cubicBezTo>
                    <a:pt x="432" y="0"/>
                    <a:pt x="432" y="104"/>
                    <a:pt x="448" y="128"/>
                  </a:cubicBezTo>
                  <a:cubicBezTo>
                    <a:pt x="464" y="152"/>
                    <a:pt x="480" y="164"/>
                    <a:pt x="496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Freeform 8"/>
            <p:cNvSpPr>
              <a:spLocks/>
            </p:cNvSpPr>
            <p:nvPr/>
          </p:nvSpPr>
          <p:spPr bwMode="auto">
            <a:xfrm>
              <a:off x="672" y="1776"/>
              <a:ext cx="288" cy="504"/>
            </a:xfrm>
            <a:custGeom>
              <a:avLst/>
              <a:gdLst>
                <a:gd name="T0" fmla="*/ 0 w 288"/>
                <a:gd name="T1" fmla="*/ 24 h 504"/>
                <a:gd name="T2" fmla="*/ 48 w 288"/>
                <a:gd name="T3" fmla="*/ 120 h 504"/>
                <a:gd name="T4" fmla="*/ 96 w 288"/>
                <a:gd name="T5" fmla="*/ 24 h 504"/>
                <a:gd name="T6" fmla="*/ 96 w 288"/>
                <a:gd name="T7" fmla="*/ 264 h 504"/>
                <a:gd name="T8" fmla="*/ 144 w 288"/>
                <a:gd name="T9" fmla="*/ 72 h 504"/>
                <a:gd name="T10" fmla="*/ 192 w 288"/>
                <a:gd name="T11" fmla="*/ 408 h 504"/>
                <a:gd name="T12" fmla="*/ 288 w 288"/>
                <a:gd name="T13" fmla="*/ 504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04"/>
                <a:gd name="T23" fmla="*/ 288 w 288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04">
                  <a:moveTo>
                    <a:pt x="0" y="24"/>
                  </a:moveTo>
                  <a:cubicBezTo>
                    <a:pt x="16" y="72"/>
                    <a:pt x="32" y="120"/>
                    <a:pt x="48" y="120"/>
                  </a:cubicBezTo>
                  <a:cubicBezTo>
                    <a:pt x="64" y="120"/>
                    <a:pt x="88" y="0"/>
                    <a:pt x="96" y="24"/>
                  </a:cubicBezTo>
                  <a:cubicBezTo>
                    <a:pt x="104" y="48"/>
                    <a:pt x="88" y="256"/>
                    <a:pt x="96" y="264"/>
                  </a:cubicBezTo>
                  <a:cubicBezTo>
                    <a:pt x="104" y="272"/>
                    <a:pt x="128" y="48"/>
                    <a:pt x="144" y="72"/>
                  </a:cubicBezTo>
                  <a:cubicBezTo>
                    <a:pt x="160" y="96"/>
                    <a:pt x="168" y="336"/>
                    <a:pt x="192" y="408"/>
                  </a:cubicBezTo>
                  <a:cubicBezTo>
                    <a:pt x="216" y="480"/>
                    <a:pt x="252" y="492"/>
                    <a:pt x="28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Freeform 9"/>
            <p:cNvSpPr>
              <a:spLocks/>
            </p:cNvSpPr>
            <p:nvPr/>
          </p:nvSpPr>
          <p:spPr bwMode="auto">
            <a:xfrm rot="-7684780">
              <a:off x="1344" y="2256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48 w 288"/>
                <a:gd name="T3" fmla="*/ 336 h 576"/>
                <a:gd name="T4" fmla="*/ 144 w 288"/>
                <a:gd name="T5" fmla="*/ 480 h 576"/>
                <a:gd name="T6" fmla="*/ 192 w 288"/>
                <a:gd name="T7" fmla="*/ 288 h 576"/>
                <a:gd name="T8" fmla="*/ 240 w 288"/>
                <a:gd name="T9" fmla="*/ 480 h 576"/>
                <a:gd name="T10" fmla="*/ 288 w 288"/>
                <a:gd name="T11" fmla="*/ 96 h 576"/>
                <a:gd name="T12" fmla="*/ 240 w 28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76"/>
                <a:gd name="T23" fmla="*/ 288 w 28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76">
                  <a:moveTo>
                    <a:pt x="0" y="576"/>
                  </a:moveTo>
                  <a:cubicBezTo>
                    <a:pt x="12" y="464"/>
                    <a:pt x="24" y="352"/>
                    <a:pt x="48" y="336"/>
                  </a:cubicBezTo>
                  <a:cubicBezTo>
                    <a:pt x="72" y="320"/>
                    <a:pt x="120" y="488"/>
                    <a:pt x="144" y="480"/>
                  </a:cubicBezTo>
                  <a:cubicBezTo>
                    <a:pt x="168" y="472"/>
                    <a:pt x="176" y="288"/>
                    <a:pt x="192" y="288"/>
                  </a:cubicBezTo>
                  <a:cubicBezTo>
                    <a:pt x="208" y="288"/>
                    <a:pt x="224" y="512"/>
                    <a:pt x="240" y="480"/>
                  </a:cubicBezTo>
                  <a:cubicBezTo>
                    <a:pt x="256" y="448"/>
                    <a:pt x="288" y="176"/>
                    <a:pt x="288" y="96"/>
                  </a:cubicBezTo>
                  <a:cubicBezTo>
                    <a:pt x="288" y="16"/>
                    <a:pt x="264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Freeform 10"/>
            <p:cNvSpPr>
              <a:spLocks/>
            </p:cNvSpPr>
            <p:nvPr/>
          </p:nvSpPr>
          <p:spPr bwMode="auto">
            <a:xfrm rot="-891282">
              <a:off x="1152" y="1920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48 w 288"/>
                <a:gd name="T3" fmla="*/ 336 h 576"/>
                <a:gd name="T4" fmla="*/ 144 w 288"/>
                <a:gd name="T5" fmla="*/ 480 h 576"/>
                <a:gd name="T6" fmla="*/ 192 w 288"/>
                <a:gd name="T7" fmla="*/ 288 h 576"/>
                <a:gd name="T8" fmla="*/ 240 w 288"/>
                <a:gd name="T9" fmla="*/ 480 h 576"/>
                <a:gd name="T10" fmla="*/ 288 w 288"/>
                <a:gd name="T11" fmla="*/ 96 h 576"/>
                <a:gd name="T12" fmla="*/ 240 w 28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76"/>
                <a:gd name="T23" fmla="*/ 288 w 28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76">
                  <a:moveTo>
                    <a:pt x="0" y="576"/>
                  </a:moveTo>
                  <a:cubicBezTo>
                    <a:pt x="12" y="464"/>
                    <a:pt x="24" y="352"/>
                    <a:pt x="48" y="336"/>
                  </a:cubicBezTo>
                  <a:cubicBezTo>
                    <a:pt x="72" y="320"/>
                    <a:pt x="120" y="488"/>
                    <a:pt x="144" y="480"/>
                  </a:cubicBezTo>
                  <a:cubicBezTo>
                    <a:pt x="168" y="472"/>
                    <a:pt x="176" y="288"/>
                    <a:pt x="192" y="288"/>
                  </a:cubicBezTo>
                  <a:cubicBezTo>
                    <a:pt x="208" y="288"/>
                    <a:pt x="224" y="512"/>
                    <a:pt x="240" y="480"/>
                  </a:cubicBezTo>
                  <a:cubicBezTo>
                    <a:pt x="256" y="448"/>
                    <a:pt x="288" y="176"/>
                    <a:pt x="288" y="96"/>
                  </a:cubicBezTo>
                  <a:cubicBezTo>
                    <a:pt x="288" y="16"/>
                    <a:pt x="264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2" name="Freeform 11"/>
            <p:cNvSpPr>
              <a:spLocks/>
            </p:cNvSpPr>
            <p:nvPr/>
          </p:nvSpPr>
          <p:spPr bwMode="auto">
            <a:xfrm>
              <a:off x="1680" y="1680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48 w 288"/>
                <a:gd name="T3" fmla="*/ 336 h 576"/>
                <a:gd name="T4" fmla="*/ 144 w 288"/>
                <a:gd name="T5" fmla="*/ 480 h 576"/>
                <a:gd name="T6" fmla="*/ 192 w 288"/>
                <a:gd name="T7" fmla="*/ 288 h 576"/>
                <a:gd name="T8" fmla="*/ 240 w 288"/>
                <a:gd name="T9" fmla="*/ 480 h 576"/>
                <a:gd name="T10" fmla="*/ 288 w 288"/>
                <a:gd name="T11" fmla="*/ 96 h 576"/>
                <a:gd name="T12" fmla="*/ 240 w 28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76"/>
                <a:gd name="T23" fmla="*/ 288 w 28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76">
                  <a:moveTo>
                    <a:pt x="0" y="576"/>
                  </a:moveTo>
                  <a:cubicBezTo>
                    <a:pt x="12" y="464"/>
                    <a:pt x="24" y="352"/>
                    <a:pt x="48" y="336"/>
                  </a:cubicBezTo>
                  <a:cubicBezTo>
                    <a:pt x="72" y="320"/>
                    <a:pt x="120" y="488"/>
                    <a:pt x="144" y="480"/>
                  </a:cubicBezTo>
                  <a:cubicBezTo>
                    <a:pt x="168" y="472"/>
                    <a:pt x="176" y="288"/>
                    <a:pt x="192" y="288"/>
                  </a:cubicBezTo>
                  <a:cubicBezTo>
                    <a:pt x="208" y="288"/>
                    <a:pt x="224" y="512"/>
                    <a:pt x="240" y="480"/>
                  </a:cubicBezTo>
                  <a:cubicBezTo>
                    <a:pt x="256" y="448"/>
                    <a:pt x="288" y="176"/>
                    <a:pt x="288" y="96"/>
                  </a:cubicBezTo>
                  <a:cubicBezTo>
                    <a:pt x="288" y="16"/>
                    <a:pt x="264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3" name="Freeform 12"/>
            <p:cNvSpPr>
              <a:spLocks/>
            </p:cNvSpPr>
            <p:nvPr/>
          </p:nvSpPr>
          <p:spPr bwMode="auto">
            <a:xfrm rot="-7384939">
              <a:off x="1056" y="1104"/>
              <a:ext cx="288" cy="576"/>
            </a:xfrm>
            <a:custGeom>
              <a:avLst/>
              <a:gdLst>
                <a:gd name="T0" fmla="*/ 0 w 288"/>
                <a:gd name="T1" fmla="*/ 576 h 576"/>
                <a:gd name="T2" fmla="*/ 48 w 288"/>
                <a:gd name="T3" fmla="*/ 336 h 576"/>
                <a:gd name="T4" fmla="*/ 144 w 288"/>
                <a:gd name="T5" fmla="*/ 480 h 576"/>
                <a:gd name="T6" fmla="*/ 192 w 288"/>
                <a:gd name="T7" fmla="*/ 288 h 576"/>
                <a:gd name="T8" fmla="*/ 240 w 288"/>
                <a:gd name="T9" fmla="*/ 480 h 576"/>
                <a:gd name="T10" fmla="*/ 288 w 288"/>
                <a:gd name="T11" fmla="*/ 96 h 576"/>
                <a:gd name="T12" fmla="*/ 240 w 288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76"/>
                <a:gd name="T23" fmla="*/ 288 w 288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76">
                  <a:moveTo>
                    <a:pt x="0" y="576"/>
                  </a:moveTo>
                  <a:cubicBezTo>
                    <a:pt x="12" y="464"/>
                    <a:pt x="24" y="352"/>
                    <a:pt x="48" y="336"/>
                  </a:cubicBezTo>
                  <a:cubicBezTo>
                    <a:pt x="72" y="320"/>
                    <a:pt x="120" y="488"/>
                    <a:pt x="144" y="480"/>
                  </a:cubicBezTo>
                  <a:cubicBezTo>
                    <a:pt x="168" y="472"/>
                    <a:pt x="176" y="288"/>
                    <a:pt x="192" y="288"/>
                  </a:cubicBezTo>
                  <a:cubicBezTo>
                    <a:pt x="208" y="288"/>
                    <a:pt x="224" y="512"/>
                    <a:pt x="240" y="480"/>
                  </a:cubicBezTo>
                  <a:cubicBezTo>
                    <a:pt x="256" y="448"/>
                    <a:pt x="288" y="176"/>
                    <a:pt x="288" y="96"/>
                  </a:cubicBezTo>
                  <a:cubicBezTo>
                    <a:pt x="288" y="16"/>
                    <a:pt x="264" y="8"/>
                    <a:pt x="24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Freeform 13"/>
            <p:cNvSpPr>
              <a:spLocks/>
            </p:cNvSpPr>
            <p:nvPr/>
          </p:nvSpPr>
          <p:spPr bwMode="auto">
            <a:xfrm>
              <a:off x="1344" y="1776"/>
              <a:ext cx="288" cy="504"/>
            </a:xfrm>
            <a:custGeom>
              <a:avLst/>
              <a:gdLst>
                <a:gd name="T0" fmla="*/ 0 w 288"/>
                <a:gd name="T1" fmla="*/ 24 h 504"/>
                <a:gd name="T2" fmla="*/ 48 w 288"/>
                <a:gd name="T3" fmla="*/ 120 h 504"/>
                <a:gd name="T4" fmla="*/ 96 w 288"/>
                <a:gd name="T5" fmla="*/ 24 h 504"/>
                <a:gd name="T6" fmla="*/ 96 w 288"/>
                <a:gd name="T7" fmla="*/ 264 h 504"/>
                <a:gd name="T8" fmla="*/ 144 w 288"/>
                <a:gd name="T9" fmla="*/ 72 h 504"/>
                <a:gd name="T10" fmla="*/ 192 w 288"/>
                <a:gd name="T11" fmla="*/ 408 h 504"/>
                <a:gd name="T12" fmla="*/ 288 w 288"/>
                <a:gd name="T13" fmla="*/ 504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04"/>
                <a:gd name="T23" fmla="*/ 288 w 288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04">
                  <a:moveTo>
                    <a:pt x="0" y="24"/>
                  </a:moveTo>
                  <a:cubicBezTo>
                    <a:pt x="16" y="72"/>
                    <a:pt x="32" y="120"/>
                    <a:pt x="48" y="120"/>
                  </a:cubicBezTo>
                  <a:cubicBezTo>
                    <a:pt x="64" y="120"/>
                    <a:pt x="88" y="0"/>
                    <a:pt x="96" y="24"/>
                  </a:cubicBezTo>
                  <a:cubicBezTo>
                    <a:pt x="104" y="48"/>
                    <a:pt x="88" y="256"/>
                    <a:pt x="96" y="264"/>
                  </a:cubicBezTo>
                  <a:cubicBezTo>
                    <a:pt x="104" y="272"/>
                    <a:pt x="128" y="48"/>
                    <a:pt x="144" y="72"/>
                  </a:cubicBezTo>
                  <a:cubicBezTo>
                    <a:pt x="160" y="96"/>
                    <a:pt x="168" y="336"/>
                    <a:pt x="192" y="408"/>
                  </a:cubicBezTo>
                  <a:cubicBezTo>
                    <a:pt x="216" y="480"/>
                    <a:pt x="252" y="492"/>
                    <a:pt x="28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5" name="Freeform 14"/>
            <p:cNvSpPr>
              <a:spLocks/>
            </p:cNvSpPr>
            <p:nvPr/>
          </p:nvSpPr>
          <p:spPr bwMode="auto">
            <a:xfrm>
              <a:off x="960" y="1728"/>
              <a:ext cx="288" cy="504"/>
            </a:xfrm>
            <a:custGeom>
              <a:avLst/>
              <a:gdLst>
                <a:gd name="T0" fmla="*/ 0 w 288"/>
                <a:gd name="T1" fmla="*/ 24 h 504"/>
                <a:gd name="T2" fmla="*/ 48 w 288"/>
                <a:gd name="T3" fmla="*/ 120 h 504"/>
                <a:gd name="T4" fmla="*/ 96 w 288"/>
                <a:gd name="T5" fmla="*/ 24 h 504"/>
                <a:gd name="T6" fmla="*/ 96 w 288"/>
                <a:gd name="T7" fmla="*/ 264 h 504"/>
                <a:gd name="T8" fmla="*/ 144 w 288"/>
                <a:gd name="T9" fmla="*/ 72 h 504"/>
                <a:gd name="T10" fmla="*/ 192 w 288"/>
                <a:gd name="T11" fmla="*/ 408 h 504"/>
                <a:gd name="T12" fmla="*/ 288 w 288"/>
                <a:gd name="T13" fmla="*/ 504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504"/>
                <a:gd name="T23" fmla="*/ 288 w 288"/>
                <a:gd name="T24" fmla="*/ 504 h 5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504">
                  <a:moveTo>
                    <a:pt x="0" y="24"/>
                  </a:moveTo>
                  <a:cubicBezTo>
                    <a:pt x="16" y="72"/>
                    <a:pt x="32" y="120"/>
                    <a:pt x="48" y="120"/>
                  </a:cubicBezTo>
                  <a:cubicBezTo>
                    <a:pt x="64" y="120"/>
                    <a:pt x="88" y="0"/>
                    <a:pt x="96" y="24"/>
                  </a:cubicBezTo>
                  <a:cubicBezTo>
                    <a:pt x="104" y="48"/>
                    <a:pt x="88" y="256"/>
                    <a:pt x="96" y="264"/>
                  </a:cubicBezTo>
                  <a:cubicBezTo>
                    <a:pt x="104" y="272"/>
                    <a:pt x="128" y="48"/>
                    <a:pt x="144" y="72"/>
                  </a:cubicBezTo>
                  <a:cubicBezTo>
                    <a:pt x="160" y="96"/>
                    <a:pt x="168" y="336"/>
                    <a:pt x="192" y="408"/>
                  </a:cubicBezTo>
                  <a:cubicBezTo>
                    <a:pt x="216" y="480"/>
                    <a:pt x="252" y="492"/>
                    <a:pt x="28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6" name="Freeform 16"/>
            <p:cNvSpPr>
              <a:spLocks/>
            </p:cNvSpPr>
            <p:nvPr/>
          </p:nvSpPr>
          <p:spPr bwMode="auto">
            <a:xfrm>
              <a:off x="672" y="1440"/>
              <a:ext cx="496" cy="320"/>
            </a:xfrm>
            <a:custGeom>
              <a:avLst/>
              <a:gdLst>
                <a:gd name="T0" fmla="*/ 16 w 496"/>
                <a:gd name="T1" fmla="*/ 80 h 320"/>
                <a:gd name="T2" fmla="*/ 16 w 496"/>
                <a:gd name="T3" fmla="*/ 272 h 320"/>
                <a:gd name="T4" fmla="*/ 112 w 496"/>
                <a:gd name="T5" fmla="*/ 128 h 320"/>
                <a:gd name="T6" fmla="*/ 256 w 496"/>
                <a:gd name="T7" fmla="*/ 32 h 320"/>
                <a:gd name="T8" fmla="*/ 256 w 496"/>
                <a:gd name="T9" fmla="*/ 320 h 320"/>
                <a:gd name="T10" fmla="*/ 400 w 496"/>
                <a:gd name="T11" fmla="*/ 32 h 320"/>
                <a:gd name="T12" fmla="*/ 448 w 496"/>
                <a:gd name="T13" fmla="*/ 128 h 320"/>
                <a:gd name="T14" fmla="*/ 496 w 496"/>
                <a:gd name="T15" fmla="*/ 176 h 3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"/>
                <a:gd name="T25" fmla="*/ 0 h 320"/>
                <a:gd name="T26" fmla="*/ 496 w 496"/>
                <a:gd name="T27" fmla="*/ 320 h 3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" h="320">
                  <a:moveTo>
                    <a:pt x="16" y="80"/>
                  </a:moveTo>
                  <a:cubicBezTo>
                    <a:pt x="8" y="172"/>
                    <a:pt x="0" y="264"/>
                    <a:pt x="16" y="272"/>
                  </a:cubicBezTo>
                  <a:cubicBezTo>
                    <a:pt x="32" y="280"/>
                    <a:pt x="72" y="168"/>
                    <a:pt x="112" y="128"/>
                  </a:cubicBezTo>
                  <a:cubicBezTo>
                    <a:pt x="152" y="88"/>
                    <a:pt x="232" y="0"/>
                    <a:pt x="256" y="32"/>
                  </a:cubicBezTo>
                  <a:cubicBezTo>
                    <a:pt x="280" y="64"/>
                    <a:pt x="232" y="320"/>
                    <a:pt x="256" y="320"/>
                  </a:cubicBezTo>
                  <a:cubicBezTo>
                    <a:pt x="280" y="320"/>
                    <a:pt x="368" y="64"/>
                    <a:pt x="400" y="32"/>
                  </a:cubicBezTo>
                  <a:cubicBezTo>
                    <a:pt x="432" y="0"/>
                    <a:pt x="432" y="104"/>
                    <a:pt x="448" y="128"/>
                  </a:cubicBezTo>
                  <a:cubicBezTo>
                    <a:pt x="464" y="152"/>
                    <a:pt x="480" y="164"/>
                    <a:pt x="496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7" name="Freeform 18"/>
            <p:cNvSpPr>
              <a:spLocks/>
            </p:cNvSpPr>
            <p:nvPr/>
          </p:nvSpPr>
          <p:spPr bwMode="auto">
            <a:xfrm rot="1699499">
              <a:off x="672" y="2304"/>
              <a:ext cx="496" cy="320"/>
            </a:xfrm>
            <a:custGeom>
              <a:avLst/>
              <a:gdLst>
                <a:gd name="T0" fmla="*/ 16 w 496"/>
                <a:gd name="T1" fmla="*/ 80 h 320"/>
                <a:gd name="T2" fmla="*/ 16 w 496"/>
                <a:gd name="T3" fmla="*/ 272 h 320"/>
                <a:gd name="T4" fmla="*/ 112 w 496"/>
                <a:gd name="T5" fmla="*/ 128 h 320"/>
                <a:gd name="T6" fmla="*/ 256 w 496"/>
                <a:gd name="T7" fmla="*/ 32 h 320"/>
                <a:gd name="T8" fmla="*/ 256 w 496"/>
                <a:gd name="T9" fmla="*/ 320 h 320"/>
                <a:gd name="T10" fmla="*/ 400 w 496"/>
                <a:gd name="T11" fmla="*/ 32 h 320"/>
                <a:gd name="T12" fmla="*/ 448 w 496"/>
                <a:gd name="T13" fmla="*/ 128 h 320"/>
                <a:gd name="T14" fmla="*/ 496 w 496"/>
                <a:gd name="T15" fmla="*/ 176 h 3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6"/>
                <a:gd name="T25" fmla="*/ 0 h 320"/>
                <a:gd name="T26" fmla="*/ 496 w 496"/>
                <a:gd name="T27" fmla="*/ 320 h 3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6" h="320">
                  <a:moveTo>
                    <a:pt x="16" y="80"/>
                  </a:moveTo>
                  <a:cubicBezTo>
                    <a:pt x="8" y="172"/>
                    <a:pt x="0" y="264"/>
                    <a:pt x="16" y="272"/>
                  </a:cubicBezTo>
                  <a:cubicBezTo>
                    <a:pt x="32" y="280"/>
                    <a:pt x="72" y="168"/>
                    <a:pt x="112" y="128"/>
                  </a:cubicBezTo>
                  <a:cubicBezTo>
                    <a:pt x="152" y="88"/>
                    <a:pt x="232" y="0"/>
                    <a:pt x="256" y="32"/>
                  </a:cubicBezTo>
                  <a:cubicBezTo>
                    <a:pt x="280" y="64"/>
                    <a:pt x="232" y="320"/>
                    <a:pt x="256" y="320"/>
                  </a:cubicBezTo>
                  <a:cubicBezTo>
                    <a:pt x="280" y="320"/>
                    <a:pt x="368" y="64"/>
                    <a:pt x="400" y="32"/>
                  </a:cubicBezTo>
                  <a:cubicBezTo>
                    <a:pt x="432" y="0"/>
                    <a:pt x="432" y="104"/>
                    <a:pt x="448" y="128"/>
                  </a:cubicBezTo>
                  <a:cubicBezTo>
                    <a:pt x="464" y="152"/>
                    <a:pt x="480" y="164"/>
                    <a:pt x="496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8" name="Text Box 19"/>
            <p:cNvSpPr txBox="1">
              <a:spLocks noChangeArrowheads="1"/>
            </p:cNvSpPr>
            <p:nvPr/>
          </p:nvSpPr>
          <p:spPr bwMode="auto">
            <a:xfrm>
              <a:off x="-480" y="1728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No Stress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24000" y="4343400"/>
            <a:ext cx="5638800" cy="1981200"/>
            <a:chOff x="1968" y="2736"/>
            <a:chExt cx="3552" cy="1248"/>
          </a:xfrm>
        </p:grpSpPr>
        <p:sp>
          <p:nvSpPr>
            <p:cNvPr id="20485" name="Oval 21"/>
            <p:cNvSpPr>
              <a:spLocks noChangeArrowheads="1"/>
            </p:cNvSpPr>
            <p:nvPr/>
          </p:nvSpPr>
          <p:spPr bwMode="auto">
            <a:xfrm>
              <a:off x="2784" y="2736"/>
              <a:ext cx="2736" cy="12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6" name="Freeform 22"/>
            <p:cNvSpPr>
              <a:spLocks/>
            </p:cNvSpPr>
            <p:nvPr/>
          </p:nvSpPr>
          <p:spPr bwMode="auto">
            <a:xfrm>
              <a:off x="2928" y="3216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7" name="Freeform 23"/>
            <p:cNvSpPr>
              <a:spLocks/>
            </p:cNvSpPr>
            <p:nvPr/>
          </p:nvSpPr>
          <p:spPr bwMode="auto">
            <a:xfrm>
              <a:off x="3168" y="3024"/>
              <a:ext cx="1104" cy="120"/>
            </a:xfrm>
            <a:custGeom>
              <a:avLst/>
              <a:gdLst>
                <a:gd name="T0" fmla="*/ 0 w 1104"/>
                <a:gd name="T1" fmla="*/ 56 h 120"/>
                <a:gd name="T2" fmla="*/ 288 w 1104"/>
                <a:gd name="T3" fmla="*/ 56 h 120"/>
                <a:gd name="T4" fmla="*/ 576 w 1104"/>
                <a:gd name="T5" fmla="*/ 8 h 120"/>
                <a:gd name="T6" fmla="*/ 768 w 1104"/>
                <a:gd name="T7" fmla="*/ 104 h 120"/>
                <a:gd name="T8" fmla="*/ 912 w 1104"/>
                <a:gd name="T9" fmla="*/ 104 h 120"/>
                <a:gd name="T10" fmla="*/ 1104 w 1104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"/>
                <a:gd name="T20" fmla="*/ 1104 w 1104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">
                  <a:moveTo>
                    <a:pt x="0" y="56"/>
                  </a:moveTo>
                  <a:cubicBezTo>
                    <a:pt x="96" y="60"/>
                    <a:pt x="192" y="64"/>
                    <a:pt x="288" y="56"/>
                  </a:cubicBezTo>
                  <a:cubicBezTo>
                    <a:pt x="384" y="48"/>
                    <a:pt x="496" y="0"/>
                    <a:pt x="576" y="8"/>
                  </a:cubicBezTo>
                  <a:cubicBezTo>
                    <a:pt x="656" y="16"/>
                    <a:pt x="712" y="88"/>
                    <a:pt x="768" y="104"/>
                  </a:cubicBezTo>
                  <a:cubicBezTo>
                    <a:pt x="824" y="120"/>
                    <a:pt x="856" y="120"/>
                    <a:pt x="912" y="104"/>
                  </a:cubicBezTo>
                  <a:cubicBezTo>
                    <a:pt x="968" y="88"/>
                    <a:pt x="1036" y="48"/>
                    <a:pt x="110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Freeform 24"/>
            <p:cNvSpPr>
              <a:spLocks/>
            </p:cNvSpPr>
            <p:nvPr/>
          </p:nvSpPr>
          <p:spPr bwMode="auto">
            <a:xfrm>
              <a:off x="3600" y="3264"/>
              <a:ext cx="1104" cy="120"/>
            </a:xfrm>
            <a:custGeom>
              <a:avLst/>
              <a:gdLst>
                <a:gd name="T0" fmla="*/ 0 w 1104"/>
                <a:gd name="T1" fmla="*/ 56 h 120"/>
                <a:gd name="T2" fmla="*/ 288 w 1104"/>
                <a:gd name="T3" fmla="*/ 56 h 120"/>
                <a:gd name="T4" fmla="*/ 576 w 1104"/>
                <a:gd name="T5" fmla="*/ 8 h 120"/>
                <a:gd name="T6" fmla="*/ 768 w 1104"/>
                <a:gd name="T7" fmla="*/ 104 h 120"/>
                <a:gd name="T8" fmla="*/ 912 w 1104"/>
                <a:gd name="T9" fmla="*/ 104 h 120"/>
                <a:gd name="T10" fmla="*/ 1104 w 1104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"/>
                <a:gd name="T20" fmla="*/ 1104 w 1104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">
                  <a:moveTo>
                    <a:pt x="0" y="56"/>
                  </a:moveTo>
                  <a:cubicBezTo>
                    <a:pt x="96" y="60"/>
                    <a:pt x="192" y="64"/>
                    <a:pt x="288" y="56"/>
                  </a:cubicBezTo>
                  <a:cubicBezTo>
                    <a:pt x="384" y="48"/>
                    <a:pt x="496" y="0"/>
                    <a:pt x="576" y="8"/>
                  </a:cubicBezTo>
                  <a:cubicBezTo>
                    <a:pt x="656" y="16"/>
                    <a:pt x="712" y="88"/>
                    <a:pt x="768" y="104"/>
                  </a:cubicBezTo>
                  <a:cubicBezTo>
                    <a:pt x="824" y="120"/>
                    <a:pt x="856" y="120"/>
                    <a:pt x="912" y="104"/>
                  </a:cubicBezTo>
                  <a:cubicBezTo>
                    <a:pt x="968" y="88"/>
                    <a:pt x="1036" y="48"/>
                    <a:pt x="110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Freeform 25"/>
            <p:cNvSpPr>
              <a:spLocks/>
            </p:cNvSpPr>
            <p:nvPr/>
          </p:nvSpPr>
          <p:spPr bwMode="auto">
            <a:xfrm>
              <a:off x="2976" y="3456"/>
              <a:ext cx="1104" cy="120"/>
            </a:xfrm>
            <a:custGeom>
              <a:avLst/>
              <a:gdLst>
                <a:gd name="T0" fmla="*/ 0 w 1104"/>
                <a:gd name="T1" fmla="*/ 56 h 120"/>
                <a:gd name="T2" fmla="*/ 288 w 1104"/>
                <a:gd name="T3" fmla="*/ 56 h 120"/>
                <a:gd name="T4" fmla="*/ 576 w 1104"/>
                <a:gd name="T5" fmla="*/ 8 h 120"/>
                <a:gd name="T6" fmla="*/ 768 w 1104"/>
                <a:gd name="T7" fmla="*/ 104 h 120"/>
                <a:gd name="T8" fmla="*/ 912 w 1104"/>
                <a:gd name="T9" fmla="*/ 104 h 120"/>
                <a:gd name="T10" fmla="*/ 1104 w 1104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"/>
                <a:gd name="T20" fmla="*/ 1104 w 1104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">
                  <a:moveTo>
                    <a:pt x="0" y="56"/>
                  </a:moveTo>
                  <a:cubicBezTo>
                    <a:pt x="96" y="60"/>
                    <a:pt x="192" y="64"/>
                    <a:pt x="288" y="56"/>
                  </a:cubicBezTo>
                  <a:cubicBezTo>
                    <a:pt x="384" y="48"/>
                    <a:pt x="496" y="0"/>
                    <a:pt x="576" y="8"/>
                  </a:cubicBezTo>
                  <a:cubicBezTo>
                    <a:pt x="656" y="16"/>
                    <a:pt x="712" y="88"/>
                    <a:pt x="768" y="104"/>
                  </a:cubicBezTo>
                  <a:cubicBezTo>
                    <a:pt x="824" y="120"/>
                    <a:pt x="856" y="120"/>
                    <a:pt x="912" y="104"/>
                  </a:cubicBezTo>
                  <a:cubicBezTo>
                    <a:pt x="968" y="88"/>
                    <a:pt x="1036" y="48"/>
                    <a:pt x="110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Freeform 26"/>
            <p:cNvSpPr>
              <a:spLocks/>
            </p:cNvSpPr>
            <p:nvPr/>
          </p:nvSpPr>
          <p:spPr bwMode="auto">
            <a:xfrm>
              <a:off x="4176" y="3552"/>
              <a:ext cx="1104" cy="120"/>
            </a:xfrm>
            <a:custGeom>
              <a:avLst/>
              <a:gdLst>
                <a:gd name="T0" fmla="*/ 0 w 1104"/>
                <a:gd name="T1" fmla="*/ 56 h 120"/>
                <a:gd name="T2" fmla="*/ 288 w 1104"/>
                <a:gd name="T3" fmla="*/ 56 h 120"/>
                <a:gd name="T4" fmla="*/ 576 w 1104"/>
                <a:gd name="T5" fmla="*/ 8 h 120"/>
                <a:gd name="T6" fmla="*/ 768 w 1104"/>
                <a:gd name="T7" fmla="*/ 104 h 120"/>
                <a:gd name="T8" fmla="*/ 912 w 1104"/>
                <a:gd name="T9" fmla="*/ 104 h 120"/>
                <a:gd name="T10" fmla="*/ 1104 w 1104"/>
                <a:gd name="T11" fmla="*/ 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4"/>
                <a:gd name="T19" fmla="*/ 0 h 120"/>
                <a:gd name="T20" fmla="*/ 1104 w 1104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4" h="120">
                  <a:moveTo>
                    <a:pt x="0" y="56"/>
                  </a:moveTo>
                  <a:cubicBezTo>
                    <a:pt x="96" y="60"/>
                    <a:pt x="192" y="64"/>
                    <a:pt x="288" y="56"/>
                  </a:cubicBezTo>
                  <a:cubicBezTo>
                    <a:pt x="384" y="48"/>
                    <a:pt x="496" y="0"/>
                    <a:pt x="576" y="8"/>
                  </a:cubicBezTo>
                  <a:cubicBezTo>
                    <a:pt x="656" y="16"/>
                    <a:pt x="712" y="88"/>
                    <a:pt x="768" y="104"/>
                  </a:cubicBezTo>
                  <a:cubicBezTo>
                    <a:pt x="824" y="120"/>
                    <a:pt x="856" y="120"/>
                    <a:pt x="912" y="104"/>
                  </a:cubicBezTo>
                  <a:cubicBezTo>
                    <a:pt x="968" y="88"/>
                    <a:pt x="1036" y="48"/>
                    <a:pt x="1104" y="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Freeform 27"/>
            <p:cNvSpPr>
              <a:spLocks/>
            </p:cNvSpPr>
            <p:nvPr/>
          </p:nvSpPr>
          <p:spPr bwMode="auto">
            <a:xfrm>
              <a:off x="4368" y="3408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Freeform 28"/>
            <p:cNvSpPr>
              <a:spLocks/>
            </p:cNvSpPr>
            <p:nvPr/>
          </p:nvSpPr>
          <p:spPr bwMode="auto">
            <a:xfrm rot="-10048271">
              <a:off x="4320" y="3168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Freeform 29"/>
            <p:cNvSpPr>
              <a:spLocks/>
            </p:cNvSpPr>
            <p:nvPr/>
          </p:nvSpPr>
          <p:spPr bwMode="auto">
            <a:xfrm rot="10800000" flipV="1">
              <a:off x="4032" y="2976"/>
              <a:ext cx="960" cy="48"/>
            </a:xfrm>
            <a:custGeom>
              <a:avLst/>
              <a:gdLst>
                <a:gd name="T0" fmla="*/ 0 w 960"/>
                <a:gd name="T1" fmla="*/ 30 h 56"/>
                <a:gd name="T2" fmla="*/ 192 w 960"/>
                <a:gd name="T3" fmla="*/ 0 h 56"/>
                <a:gd name="T4" fmla="*/ 288 w 960"/>
                <a:gd name="T5" fmla="*/ 30 h 56"/>
                <a:gd name="T6" fmla="*/ 480 w 960"/>
                <a:gd name="T7" fmla="*/ 30 h 56"/>
                <a:gd name="T8" fmla="*/ 672 w 960"/>
                <a:gd name="T9" fmla="*/ 0 h 56"/>
                <a:gd name="T10" fmla="*/ 816 w 960"/>
                <a:gd name="T11" fmla="*/ 30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Freeform 30"/>
            <p:cNvSpPr>
              <a:spLocks/>
            </p:cNvSpPr>
            <p:nvPr/>
          </p:nvSpPr>
          <p:spPr bwMode="auto">
            <a:xfrm>
              <a:off x="3120" y="3648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Freeform 31"/>
            <p:cNvSpPr>
              <a:spLocks/>
            </p:cNvSpPr>
            <p:nvPr/>
          </p:nvSpPr>
          <p:spPr bwMode="auto">
            <a:xfrm rot="10672734">
              <a:off x="3936" y="3744"/>
              <a:ext cx="960" cy="56"/>
            </a:xfrm>
            <a:custGeom>
              <a:avLst/>
              <a:gdLst>
                <a:gd name="T0" fmla="*/ 0 w 960"/>
                <a:gd name="T1" fmla="*/ 48 h 56"/>
                <a:gd name="T2" fmla="*/ 192 w 960"/>
                <a:gd name="T3" fmla="*/ 0 h 56"/>
                <a:gd name="T4" fmla="*/ 288 w 960"/>
                <a:gd name="T5" fmla="*/ 48 h 56"/>
                <a:gd name="T6" fmla="*/ 480 w 960"/>
                <a:gd name="T7" fmla="*/ 48 h 56"/>
                <a:gd name="T8" fmla="*/ 672 w 960"/>
                <a:gd name="T9" fmla="*/ 0 h 56"/>
                <a:gd name="T10" fmla="*/ 816 w 960"/>
                <a:gd name="T11" fmla="*/ 48 h 56"/>
                <a:gd name="T12" fmla="*/ 960 w 960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56"/>
                <a:gd name="T23" fmla="*/ 960 w 960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56">
                  <a:moveTo>
                    <a:pt x="0" y="48"/>
                  </a:moveTo>
                  <a:cubicBezTo>
                    <a:pt x="72" y="24"/>
                    <a:pt x="144" y="0"/>
                    <a:pt x="192" y="0"/>
                  </a:cubicBezTo>
                  <a:cubicBezTo>
                    <a:pt x="240" y="0"/>
                    <a:pt x="240" y="40"/>
                    <a:pt x="288" y="48"/>
                  </a:cubicBezTo>
                  <a:cubicBezTo>
                    <a:pt x="336" y="56"/>
                    <a:pt x="416" y="56"/>
                    <a:pt x="480" y="48"/>
                  </a:cubicBezTo>
                  <a:cubicBezTo>
                    <a:pt x="544" y="40"/>
                    <a:pt x="616" y="0"/>
                    <a:pt x="672" y="0"/>
                  </a:cubicBezTo>
                  <a:cubicBezTo>
                    <a:pt x="728" y="0"/>
                    <a:pt x="768" y="48"/>
                    <a:pt x="816" y="48"/>
                  </a:cubicBezTo>
                  <a:cubicBezTo>
                    <a:pt x="864" y="48"/>
                    <a:pt x="912" y="24"/>
                    <a:pt x="9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Text Box 32"/>
            <p:cNvSpPr txBox="1">
              <a:spLocks noChangeArrowheads="1"/>
            </p:cNvSpPr>
            <p:nvPr/>
          </p:nvSpPr>
          <p:spPr bwMode="auto">
            <a:xfrm>
              <a:off x="1968" y="3168"/>
              <a:ext cx="7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Stressed</a:t>
              </a:r>
            </a:p>
            <a:p>
              <a:r>
                <a:rPr lang="en-US"/>
                <a:t>In tension</a:t>
              </a:r>
            </a:p>
          </p:txBody>
        </p:sp>
      </p:grpSp>
      <p:cxnSp>
        <p:nvCxnSpPr>
          <p:cNvPr id="7" name="Curved Connector 6"/>
          <p:cNvCxnSpPr>
            <a:stCxn id="20498" idx="2"/>
            <a:endCxn id="20504" idx="2"/>
          </p:cNvCxnSpPr>
          <p:nvPr/>
        </p:nvCxnSpPr>
        <p:spPr>
          <a:xfrm flipH="1">
            <a:off x="4038600" y="2260600"/>
            <a:ext cx="101600" cy="368300"/>
          </a:xfrm>
          <a:prstGeom prst="curvedConnector3">
            <a:avLst>
              <a:gd name="adj1" fmla="val 835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H="1">
            <a:off x="4343400" y="3262336"/>
            <a:ext cx="101600" cy="368300"/>
          </a:xfrm>
          <a:prstGeom prst="curvedConnector3">
            <a:avLst>
              <a:gd name="adj1" fmla="val 835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0505" idx="5"/>
            <a:endCxn id="20507" idx="5"/>
          </p:cNvCxnSpPr>
          <p:nvPr/>
        </p:nvCxnSpPr>
        <p:spPr>
          <a:xfrm flipH="1">
            <a:off x="3521922" y="3162300"/>
            <a:ext cx="59478" cy="456319"/>
          </a:xfrm>
          <a:prstGeom prst="curvedConnector3">
            <a:avLst>
              <a:gd name="adj1" fmla="val -210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20506" idx="2"/>
            <a:endCxn id="20499" idx="2"/>
          </p:cNvCxnSpPr>
          <p:nvPr/>
        </p:nvCxnSpPr>
        <p:spPr>
          <a:xfrm flipH="1">
            <a:off x="2971800" y="2260600"/>
            <a:ext cx="25400" cy="368300"/>
          </a:xfrm>
          <a:prstGeom prst="curvedConnector3">
            <a:avLst>
              <a:gd name="adj1" fmla="val 25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endCxn id="20506" idx="5"/>
          </p:cNvCxnSpPr>
          <p:nvPr/>
        </p:nvCxnSpPr>
        <p:spPr>
          <a:xfrm rot="5400000">
            <a:off x="3336925" y="1990725"/>
            <a:ext cx="234950" cy="12700"/>
          </a:xfrm>
          <a:prstGeom prst="curvedConnector4">
            <a:avLst>
              <a:gd name="adj1" fmla="val 39189"/>
              <a:gd name="adj2" fmla="val 1604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165462" y="2057400"/>
            <a:ext cx="1625738" cy="364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91200" y="1774589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Crosslinks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Curved Left Arrow 54"/>
          <p:cNvSpPr/>
          <p:nvPr/>
        </p:nvSpPr>
        <p:spPr>
          <a:xfrm flipV="1">
            <a:off x="5867400" y="2565400"/>
            <a:ext cx="1295400" cy="1828799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91400" y="3048000"/>
            <a:ext cx="1762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Recovery</a:t>
            </a:r>
          </a:p>
          <a:p>
            <a:r>
              <a:rPr lang="en-US" dirty="0" smtClean="0"/>
              <a:t>from Entropy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and Crosslinks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Curved Connector 56"/>
          <p:cNvCxnSpPr>
            <a:stCxn id="20490" idx="3"/>
          </p:cNvCxnSpPr>
          <p:nvPr/>
        </p:nvCxnSpPr>
        <p:spPr>
          <a:xfrm flipH="1">
            <a:off x="5638800" y="5803900"/>
            <a:ext cx="609600" cy="111527"/>
          </a:xfrm>
          <a:prstGeom prst="curvedConnector3">
            <a:avLst>
              <a:gd name="adj1" fmla="val 489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20492" idx="4"/>
          </p:cNvCxnSpPr>
          <p:nvPr/>
        </p:nvCxnSpPr>
        <p:spPr>
          <a:xfrm rot="10800000" flipV="1">
            <a:off x="4978400" y="5050920"/>
            <a:ext cx="734216" cy="13067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20489" idx="4"/>
            <a:endCxn id="20494" idx="3"/>
          </p:cNvCxnSpPr>
          <p:nvPr/>
        </p:nvCxnSpPr>
        <p:spPr>
          <a:xfrm flipH="1">
            <a:off x="4114800" y="5651500"/>
            <a:ext cx="457200" cy="215900"/>
          </a:xfrm>
          <a:prstGeom prst="curvedConnector3">
            <a:avLst>
              <a:gd name="adj1" fmla="val 393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/>
          <p:nvPr/>
        </p:nvCxnSpPr>
        <p:spPr>
          <a:xfrm rot="10800000" flipV="1">
            <a:off x="3438400" y="4864956"/>
            <a:ext cx="676401" cy="31029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20493" idx="5"/>
          </p:cNvCxnSpPr>
          <p:nvPr/>
        </p:nvCxnSpPr>
        <p:spPr>
          <a:xfrm rot="10800000" flipV="1">
            <a:off x="4707650" y="4765221"/>
            <a:ext cx="321550" cy="19412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5960429" y="5511194"/>
            <a:ext cx="1625738" cy="3649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592292" y="5194300"/>
            <a:ext cx="1287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Crosslinks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(stretched)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5" grpId="0" animBg="1"/>
      <p:bldP spid="56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Aliphatic Thermoset Elastomers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These are the most common elastomers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These have a double bond </a:t>
            </a:r>
            <a:r>
              <a:rPr lang="en-US" u="sng" dirty="0" smtClean="0">
                <a:ea typeface="+mn-ea"/>
              </a:rPr>
              <a:t>after polymerization</a:t>
            </a:r>
            <a:r>
              <a:rPr lang="en-US" dirty="0" smtClean="0">
                <a:ea typeface="+mn-ea"/>
              </a:rPr>
              <a:t> has occurred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These are </a:t>
            </a:r>
            <a:r>
              <a:rPr lang="en-US" dirty="0" err="1" smtClean="0">
                <a:ea typeface="+mn-ea"/>
              </a:rPr>
              <a:t>noncrystalline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These are highly flexible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Natural Rubber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410200" y="1295400"/>
          <a:ext cx="342900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ACD/3D" r:id="rId3" imgW="6552381" imgH="1980952" progId="ACD.3D">
                  <p:embed/>
                </p:oleObj>
              </mc:Choice>
              <mc:Fallback>
                <p:oleObj name="ACD/3D" r:id="rId3" imgW="6552381" imgH="1980952" progId="ACD.3D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215" r="29077"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429000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 descr="Parchment"/>
          <p:cNvGraphicFramePr>
            <a:graphicFrameLocks noChangeAspect="1"/>
          </p:cNvGraphicFramePr>
          <p:nvPr/>
        </p:nvGraphicFramePr>
        <p:xfrm>
          <a:off x="304800" y="1295400"/>
          <a:ext cx="3116263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ChemSketch" r:id="rId5" imgW="3520440" imgH="1143000" progId="ACD.ChemSketch.20">
                  <p:embed/>
                </p:oleObj>
              </mc:Choice>
              <mc:Fallback>
                <p:oleObj name="ChemSketch" r:id="rId5" imgW="3520440" imgH="1143000" progId="ACD.ChemSketch.20">
                  <p:embed/>
                  <p:pic>
                    <p:nvPicPr>
                      <p:cNvPr id="0" name="Object 3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0389" r="30649"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3116263" cy="2595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 l="30389" r="30649"/>
                              <a:tile tx="0" ty="0" sx="100000" sy="100000" flip="none" algn="tl"/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 descr="Parchment"/>
          <p:cNvGraphicFramePr>
            <a:graphicFrameLocks noChangeAspect="1"/>
          </p:cNvGraphicFramePr>
          <p:nvPr/>
        </p:nvGraphicFramePr>
        <p:xfrm>
          <a:off x="279400" y="4038600"/>
          <a:ext cx="3125788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ChemSketch" r:id="rId8" imgW="1853280" imgH="1923120" progId="ACD.ChemSketch.20">
                  <p:embed/>
                </p:oleObj>
              </mc:Choice>
              <mc:Fallback>
                <p:oleObj name="ChemSketch" r:id="rId8" imgW="1853280" imgH="1923120" progId="ACD.ChemSketch.20">
                  <p:embed/>
                  <p:pic>
                    <p:nvPicPr>
                      <p:cNvPr id="0" name="Object 4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881" r="17763" b="40416"/>
                      <a:stretch>
                        <a:fillRect/>
                      </a:stretch>
                    </p:blipFill>
                    <p:spPr bwMode="auto">
                      <a:xfrm>
                        <a:off x="279400" y="4038600"/>
                        <a:ext cx="3125788" cy="2635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7"/>
                              <a:srcRect l="8881" r="17763" b="40416"/>
                              <a:tile tx="0" ty="0" sx="100000" sy="100000" flip="none" algn="tl"/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791200" y="4038600"/>
          <a:ext cx="320040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8" name="ACD/3D" r:id="rId10" imgW="4495238" imgH="4514286" progId="ACD.3D">
                  <p:embed/>
                </p:oleObj>
              </mc:Choice>
              <mc:Fallback>
                <p:oleObj name="ACD/3D" r:id="rId10" imgW="4495238" imgH="4514286" progId="ACD.3D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75" r="20338" b="41034"/>
                      <a:stretch>
                        <a:fillRect/>
                      </a:stretch>
                    </p:blipFill>
                    <p:spPr bwMode="auto">
                      <a:xfrm>
                        <a:off x="5791200" y="4038600"/>
                        <a:ext cx="3200400" cy="266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18"/>
          <p:cNvSpPr txBox="1">
            <a:spLocks noChangeArrowheads="1"/>
          </p:cNvSpPr>
          <p:nvPr/>
        </p:nvSpPr>
        <p:spPr bwMode="auto">
          <a:xfrm>
            <a:off x="3733800" y="5029200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Hevea Rubber</a:t>
            </a:r>
          </a:p>
          <a:p>
            <a:r>
              <a:rPr lang="en-US"/>
              <a:t>(cis-polyisoprenene)</a:t>
            </a:r>
          </a:p>
        </p:txBody>
      </p:sp>
      <p:sp>
        <p:nvSpPr>
          <p:cNvPr id="22536" name="Text Box 19"/>
          <p:cNvSpPr txBox="1">
            <a:spLocks noChangeArrowheads="1"/>
          </p:cNvSpPr>
          <p:nvPr/>
        </p:nvSpPr>
        <p:spPr bwMode="auto">
          <a:xfrm>
            <a:off x="3581400" y="1371600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Gutta percha or Balatta</a:t>
            </a:r>
          </a:p>
          <a:p>
            <a:r>
              <a:rPr lang="en-US"/>
              <a:t>(trans-polyisoprene)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058268" y="2659308"/>
            <a:ext cx="180732" cy="236292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86868" y="5181600"/>
            <a:ext cx="333132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Natural Rubber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Raw material extracted from trees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438400"/>
            <a:ext cx="3194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Natural Rubber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Material is processed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11575"/>
            <a:ext cx="37338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057400"/>
            <a:ext cx="48006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057400"/>
            <a:ext cx="4724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727450"/>
            <a:ext cx="45720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802</Words>
  <Application>Microsoft Macintosh PowerPoint</Application>
  <PresentationFormat>On-screen Show (4:3)</PresentationFormat>
  <Paragraphs>290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Default Design</vt:lpstr>
      <vt:lpstr>ACD/3D</vt:lpstr>
      <vt:lpstr>ChemSketch</vt:lpstr>
      <vt:lpstr>Elastomers</vt:lpstr>
      <vt:lpstr>Elastomeric Materials</vt:lpstr>
      <vt:lpstr>Elastomeric Materials</vt:lpstr>
      <vt:lpstr>Elastomeric Materials</vt:lpstr>
      <vt:lpstr>Elastomeric Materials</vt:lpstr>
      <vt:lpstr>Aliphatic Thermoset Elastomers</vt:lpstr>
      <vt:lpstr>Natural Rubber</vt:lpstr>
      <vt:lpstr>Natural Rubber</vt:lpstr>
      <vt:lpstr>Natural Rubber</vt:lpstr>
      <vt:lpstr>Natural Rubber</vt:lpstr>
      <vt:lpstr>Natural Rubber</vt:lpstr>
      <vt:lpstr>Natural Rubber</vt:lpstr>
      <vt:lpstr>Vulcanization</vt:lpstr>
      <vt:lpstr>Synthetic Polyisoprene or Isoprene Rubber</vt:lpstr>
      <vt:lpstr>Butadiene Rubber (BR)</vt:lpstr>
      <vt:lpstr>Butadiene Rubber (BR)</vt:lpstr>
      <vt:lpstr>Styrene Butadiene Rubber (SBR)</vt:lpstr>
      <vt:lpstr>Butyl rubber</vt:lpstr>
      <vt:lpstr>Oil-Resistant Elastomers</vt:lpstr>
      <vt:lpstr>Ethylene-Propylene-Butadiene Monomer (EPDM)</vt:lpstr>
      <vt:lpstr>Thermoplastic Elastomers (EPM and EPDM)</vt:lpstr>
      <vt:lpstr>Thermoplastic Olefin Elastomers (TPO)</vt:lpstr>
      <vt:lpstr>Flouroelastomers</vt:lpstr>
      <vt:lpstr>Flouroelastomers</vt:lpstr>
      <vt:lpstr>Silicones</vt:lpstr>
      <vt:lpstr>Silicones</vt:lpstr>
      <vt:lpstr>TPE – Polyurethanes</vt:lpstr>
      <vt:lpstr>Polyurethanes</vt:lpstr>
      <vt:lpstr>PowerPoint Presentation</vt:lpstr>
      <vt:lpstr>TPU Chemistry:  A+B</vt:lpstr>
      <vt:lpstr>Hard Segment Properties</vt:lpstr>
      <vt:lpstr>Hard Segment  Diisocyanates and Chain Extenders</vt:lpstr>
      <vt:lpstr>Soft Segment Properties</vt:lpstr>
      <vt:lpstr>Soft Segment Polyols</vt:lpstr>
      <vt:lpstr>Thermoplastic Polyurethane (TPU)</vt:lpstr>
      <vt:lpstr>PowerPoint Presentation</vt:lpstr>
      <vt:lpstr>Elastomer Processing</vt:lpstr>
      <vt:lpstr>Elastomer Processing</vt:lpstr>
      <vt:lpstr>Impact Toughness Guide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44</cp:revision>
  <dcterms:created xsi:type="dcterms:W3CDTF">2010-11-27T02:44:34Z</dcterms:created>
  <dcterms:modified xsi:type="dcterms:W3CDTF">2012-02-22T13:48:13Z</dcterms:modified>
</cp:coreProperties>
</file>