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82" r:id="rId2"/>
    <p:sldId id="381" r:id="rId3"/>
    <p:sldId id="383" r:id="rId4"/>
    <p:sldId id="384" r:id="rId5"/>
    <p:sldId id="388" r:id="rId6"/>
    <p:sldId id="389" r:id="rId7"/>
    <p:sldId id="390" r:id="rId8"/>
    <p:sldId id="391" r:id="rId9"/>
    <p:sldId id="392" r:id="rId10"/>
    <p:sldId id="393" r:id="rId11"/>
    <p:sldId id="385" r:id="rId12"/>
    <p:sldId id="386" r:id="rId13"/>
    <p:sldId id="387" r:id="rId14"/>
    <p:sldId id="394" r:id="rId15"/>
    <p:sldId id="396" r:id="rId16"/>
    <p:sldId id="397" r:id="rId17"/>
    <p:sldId id="398" r:id="rId18"/>
    <p:sldId id="399" r:id="rId19"/>
    <p:sldId id="401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313" r:id="rId34"/>
    <p:sldId id="312" r:id="rId35"/>
    <p:sldId id="417" r:id="rId36"/>
    <p:sldId id="418" r:id="rId37"/>
    <p:sldId id="419" r:id="rId38"/>
    <p:sldId id="420" r:id="rId39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C8FE"/>
    <a:srgbClr val="A4DAFE"/>
    <a:srgbClr val="97E4FF"/>
    <a:srgbClr val="600000"/>
    <a:srgbClr val="F4F0D0"/>
    <a:srgbClr val="0033CC"/>
    <a:srgbClr val="70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10551-8A69-4CE9-85E0-2645350BC1EC}" type="doc">
      <dgm:prSet loTypeId="urn:microsoft.com/office/officeart/2005/8/layout/venn1" loCatId="relationship" qsTypeId="urn:microsoft.com/office/officeart/2005/8/quickstyle/simple1#1" qsCatId="simple" csTypeId="urn:microsoft.com/office/officeart/2005/8/colors/accent2_5" csCatId="accent2" phldr="1"/>
      <dgm:spPr/>
    </dgm:pt>
    <dgm:pt modelId="{89043386-1DCD-4E81-A50A-7CDD5986788A}">
      <dgm:prSet phldrT="[Text]" custT="1"/>
      <dgm:spPr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2800" dirty="0"/>
        </a:p>
      </dgm:t>
    </dgm:pt>
    <dgm:pt modelId="{C6275201-8EF9-4904-A121-0520AFFBF4AB}" type="parTrans" cxnId="{4C082AB7-3CF7-4433-A451-E0DC9F090599}">
      <dgm:prSet/>
      <dgm:spPr/>
      <dgm:t>
        <a:bodyPr/>
        <a:lstStyle/>
        <a:p>
          <a:endParaRPr lang="en-US"/>
        </a:p>
      </dgm:t>
    </dgm:pt>
    <dgm:pt modelId="{C9D83861-AAC5-4079-8944-1BF21B584E74}" type="sibTrans" cxnId="{4C082AB7-3CF7-4433-A451-E0DC9F090599}">
      <dgm:prSet/>
      <dgm:spPr/>
      <dgm:t>
        <a:bodyPr/>
        <a:lstStyle/>
        <a:p>
          <a:endParaRPr lang="en-US"/>
        </a:p>
      </dgm:t>
    </dgm:pt>
    <dgm:pt modelId="{0EF2E757-02FB-4440-9ECC-62856A89A615}">
      <dgm:prSet phldrT="[Text]" custT="1"/>
      <dgm:spPr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800" dirty="0" smtClean="0"/>
        </a:p>
      </dgm:t>
    </dgm:pt>
    <dgm:pt modelId="{67869308-F391-481F-99A4-73D254A9DCCC}" type="parTrans" cxnId="{3439E5AC-0712-471B-8A3A-03CF5724B54C}">
      <dgm:prSet/>
      <dgm:spPr/>
      <dgm:t>
        <a:bodyPr/>
        <a:lstStyle/>
        <a:p>
          <a:endParaRPr lang="en-US"/>
        </a:p>
      </dgm:t>
    </dgm:pt>
    <dgm:pt modelId="{9FC7F786-8C19-4443-B2EC-DB04A1EAC01A}" type="sibTrans" cxnId="{3439E5AC-0712-471B-8A3A-03CF5724B54C}">
      <dgm:prSet/>
      <dgm:spPr/>
      <dgm:t>
        <a:bodyPr/>
        <a:lstStyle/>
        <a:p>
          <a:endParaRPr lang="en-US"/>
        </a:p>
      </dgm:t>
    </dgm:pt>
    <dgm:pt modelId="{FAEE79AC-CC9E-4BAB-8119-D1706FC18491}" type="pres">
      <dgm:prSet presAssocID="{72F10551-8A69-4CE9-85E0-2645350BC1EC}" presName="compositeShape" presStyleCnt="0">
        <dgm:presLayoutVars>
          <dgm:chMax val="7"/>
          <dgm:dir/>
          <dgm:resizeHandles val="exact"/>
        </dgm:presLayoutVars>
      </dgm:prSet>
      <dgm:spPr/>
    </dgm:pt>
    <dgm:pt modelId="{2986ECEC-18CC-4479-B655-F83A9656B3C6}" type="pres">
      <dgm:prSet presAssocID="{89043386-1DCD-4E81-A50A-7CDD5986788A}" presName="circ1" presStyleLbl="vennNode1" presStyleIdx="0" presStyleCnt="2" custScaleX="167963" custLinFactNeighborX="-14837" custLinFactNeighborY="273"/>
      <dgm:spPr/>
      <dgm:t>
        <a:bodyPr/>
        <a:lstStyle/>
        <a:p>
          <a:endParaRPr lang="en-US"/>
        </a:p>
      </dgm:t>
    </dgm:pt>
    <dgm:pt modelId="{A7698D8F-042C-4313-8FF4-71E09EE77691}" type="pres">
      <dgm:prSet presAssocID="{89043386-1DCD-4E81-A50A-7CDD5986788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5973F-74AE-47D3-B856-4FDD698B3FFA}" type="pres">
      <dgm:prSet presAssocID="{0EF2E757-02FB-4440-9ECC-62856A89A615}" presName="circ2" presStyleLbl="vennNode1" presStyleIdx="1" presStyleCnt="2" custScaleX="165479" custLinFactNeighborX="4818" custLinFactNeighborY="-273"/>
      <dgm:spPr/>
      <dgm:t>
        <a:bodyPr/>
        <a:lstStyle/>
        <a:p>
          <a:endParaRPr lang="en-US"/>
        </a:p>
      </dgm:t>
    </dgm:pt>
    <dgm:pt modelId="{5734D2ED-77E8-4204-B471-5C59DF59BEAD}" type="pres">
      <dgm:prSet presAssocID="{0EF2E757-02FB-4440-9ECC-62856A89A61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7BD303-4F24-CA4D-8E89-1538203D0C10}" type="presOf" srcId="{0EF2E757-02FB-4440-9ECC-62856A89A615}" destId="{F985973F-74AE-47D3-B856-4FDD698B3FFA}" srcOrd="0" destOrd="0" presId="urn:microsoft.com/office/officeart/2005/8/layout/venn1"/>
    <dgm:cxn modelId="{70823B8F-2B32-0942-B177-FA8557F764A5}" type="presOf" srcId="{89043386-1DCD-4E81-A50A-7CDD5986788A}" destId="{A7698D8F-042C-4313-8FF4-71E09EE77691}" srcOrd="1" destOrd="0" presId="urn:microsoft.com/office/officeart/2005/8/layout/venn1"/>
    <dgm:cxn modelId="{05589E95-371E-F847-A5BD-87A146398906}" type="presOf" srcId="{0EF2E757-02FB-4440-9ECC-62856A89A615}" destId="{5734D2ED-77E8-4204-B471-5C59DF59BEAD}" srcOrd="1" destOrd="0" presId="urn:microsoft.com/office/officeart/2005/8/layout/venn1"/>
    <dgm:cxn modelId="{4C082AB7-3CF7-4433-A451-E0DC9F090599}" srcId="{72F10551-8A69-4CE9-85E0-2645350BC1EC}" destId="{89043386-1DCD-4E81-A50A-7CDD5986788A}" srcOrd="0" destOrd="0" parTransId="{C6275201-8EF9-4904-A121-0520AFFBF4AB}" sibTransId="{C9D83861-AAC5-4079-8944-1BF21B584E74}"/>
    <dgm:cxn modelId="{3439E5AC-0712-471B-8A3A-03CF5724B54C}" srcId="{72F10551-8A69-4CE9-85E0-2645350BC1EC}" destId="{0EF2E757-02FB-4440-9ECC-62856A89A615}" srcOrd="1" destOrd="0" parTransId="{67869308-F391-481F-99A4-73D254A9DCCC}" sibTransId="{9FC7F786-8C19-4443-B2EC-DB04A1EAC01A}"/>
    <dgm:cxn modelId="{6DC8A62E-68B5-904F-B09B-676EA2AFAFA9}" type="presOf" srcId="{89043386-1DCD-4E81-A50A-7CDD5986788A}" destId="{2986ECEC-18CC-4479-B655-F83A9656B3C6}" srcOrd="0" destOrd="0" presId="urn:microsoft.com/office/officeart/2005/8/layout/venn1"/>
    <dgm:cxn modelId="{0772F82B-7F2B-5045-ABCC-C8B68C92E901}" type="presOf" srcId="{72F10551-8A69-4CE9-85E0-2645350BC1EC}" destId="{FAEE79AC-CC9E-4BAB-8119-D1706FC18491}" srcOrd="0" destOrd="0" presId="urn:microsoft.com/office/officeart/2005/8/layout/venn1"/>
    <dgm:cxn modelId="{4BD3BAFF-D9C7-A64A-90B5-CA10325C9BCA}" type="presParOf" srcId="{FAEE79AC-CC9E-4BAB-8119-D1706FC18491}" destId="{2986ECEC-18CC-4479-B655-F83A9656B3C6}" srcOrd="0" destOrd="0" presId="urn:microsoft.com/office/officeart/2005/8/layout/venn1"/>
    <dgm:cxn modelId="{D048860D-6D07-1C47-8D28-501FDE9EF1F2}" type="presParOf" srcId="{FAEE79AC-CC9E-4BAB-8119-D1706FC18491}" destId="{A7698D8F-042C-4313-8FF4-71E09EE77691}" srcOrd="1" destOrd="0" presId="urn:microsoft.com/office/officeart/2005/8/layout/venn1"/>
    <dgm:cxn modelId="{D292CE4D-0B3A-4749-B13E-D7173716E2E1}" type="presParOf" srcId="{FAEE79AC-CC9E-4BAB-8119-D1706FC18491}" destId="{F985973F-74AE-47D3-B856-4FDD698B3FFA}" srcOrd="2" destOrd="0" presId="urn:microsoft.com/office/officeart/2005/8/layout/venn1"/>
    <dgm:cxn modelId="{84943368-8FFD-FE45-A361-BFD28AA86C02}" type="presParOf" srcId="{FAEE79AC-CC9E-4BAB-8119-D1706FC18491}" destId="{5734D2ED-77E8-4204-B471-5C59DF59BEAD}" srcOrd="3" destOrd="0" presId="urn:microsoft.com/office/officeart/2005/8/layout/venn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6ECEC-18CC-4479-B655-F83A9656B3C6}">
      <dsp:nvSpPr>
        <dsp:cNvPr id="0" name=""/>
        <dsp:cNvSpPr/>
      </dsp:nvSpPr>
      <dsp:spPr>
        <a:xfrm>
          <a:off x="143665" y="15207"/>
          <a:ext cx="4674003" cy="2782757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796341" y="343354"/>
        <a:ext cx="2694921" cy="2126464"/>
      </dsp:txXfrm>
    </dsp:sp>
    <dsp:sp modelId="{F985973F-74AE-47D3-B856-4FDD698B3FFA}">
      <dsp:nvSpPr>
        <dsp:cNvPr id="0" name=""/>
        <dsp:cNvSpPr/>
      </dsp:nvSpPr>
      <dsp:spPr>
        <a:xfrm>
          <a:off x="2730769" y="13"/>
          <a:ext cx="4604880" cy="2782757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-679"/>
            <a:lumOff val="4039"/>
            <a:alphaOff val="-3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</dsp:txBody>
      <dsp:txXfrm>
        <a:off x="4037559" y="328160"/>
        <a:ext cx="2655066" cy="2126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CEF888-2C2C-2548-8C58-F58CABF1D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58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2CCB64-4366-3D41-BCA6-2BE7FB16935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654DF6-D067-1646-9EC9-F90FBEADE177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94896-6127-2147-94DE-6DDF23AB27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39BE1-4619-3048-AA8D-4B8AFFCEA5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783AD-E2F4-2C4B-9D31-3EE30089EF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8207-506D-E843-BB1C-C445B2DA6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33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E3872-CC3D-E044-ADDD-689E8CAB4E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57006-5875-574C-8512-B460D9FBC0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7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F0B0-F8BF-5044-B472-389EC91242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4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0159E-68ED-DC40-9308-AE372C72A5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1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C6B63-EE8D-6A41-86EE-5CB66F28EB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1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C0273-759B-0F43-9FFB-A9A39ACE59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3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601EC-D1D5-FD4B-A4C7-E7A973679E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4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DBE5A1-5D0D-914C-9706-168F27E842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4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139D4-87BD-F44A-905F-97AF7161FD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2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A86F5E-6AB4-3542-8432-FF415BAB305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5" Type="http://schemas.openxmlformats.org/officeDocument/2006/relationships/image" Target="../media/image8.jpeg"/><Relationship Id="rId1" Type="http://schemas.microsoft.com/office/2007/relationships/media" Target="file://localhost/Users/abs3/Movies/Hellenism/STARWARS_The_Force.mov" TargetMode="External"/><Relationship Id="rId2" Type="http://schemas.openxmlformats.org/officeDocument/2006/relationships/video" Target="file://localhost/Users/abs3/Movies/Hellenism/STARWARS_The_Force.m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Relationship Id="rId3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hyperlink" Target="http://images.google.com/imgres?imgurl=http://www.pulelehuadesign.com/familydharma/chakra1.GIF&amp;imgrefurl=http://www.pulelehuadesign.com/familydharma/wheel.htm&amp;h=271&amp;w=289&amp;sz=4&amp;tbnid=hKwL5KN6yyYJ:&amp;tbnh=103&amp;tbnw=109&amp;start=2&amp;prev=/images?q=buddhism+symbol&amp;hl=en&amp;lr=&amp;ie=UTF-8&amp;sa=G" TargetMode="External"/><Relationship Id="rId5" Type="http://schemas.openxmlformats.org/officeDocument/2006/relationships/image" Target="../media/image51.jpeg"/><Relationship Id="rId6" Type="http://schemas.openxmlformats.org/officeDocument/2006/relationships/image" Target="../media/image8.jpe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6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3.png"/><Relationship Id="rId5" Type="http://schemas.openxmlformats.org/officeDocument/2006/relationships/image" Target="../media/image8.jpeg"/><Relationship Id="rId1" Type="http://schemas.microsoft.com/office/2007/relationships/media" Target="file://localhost/Users/abs3/Movies/Hellenism/Greek%20Sculpture3.mov" TargetMode="External"/><Relationship Id="rId2" Type="http://schemas.openxmlformats.org/officeDocument/2006/relationships/video" Target="file://localhost/Users/abs3/Movies/Hellenism/Greek%20Sculpture3.m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beauty pink flower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100"/>
            <a:ext cx="36052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2"/>
          <a:stretch>
            <a:fillRect/>
          </a:stretch>
        </p:blipFill>
        <p:spPr bwMode="auto">
          <a:xfrm>
            <a:off x="3568700" y="4391025"/>
            <a:ext cx="35877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beauty rainb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"/>
          <a:stretch>
            <a:fillRect/>
          </a:stretch>
        </p:blipFill>
        <p:spPr bwMode="auto">
          <a:xfrm>
            <a:off x="7159625" y="3937000"/>
            <a:ext cx="19843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 descr="beauty butterfly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0"/>
            <a:ext cx="3044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beauty desert rainbow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006600"/>
            <a:ext cx="33670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Beauty waterfall C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894013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3857625"/>
            <a:ext cx="9144000" cy="636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2085975"/>
            <a:ext cx="3200400" cy="17716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395" name="TextBox 18"/>
          <p:cNvSpPr txBox="1">
            <a:spLocks noChangeArrowheads="1"/>
          </p:cNvSpPr>
          <p:nvPr/>
        </p:nvSpPr>
        <p:spPr bwMode="auto">
          <a:xfrm>
            <a:off x="77788" y="2363788"/>
            <a:ext cx="302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>
                <a:solidFill>
                  <a:schemeClr val="bg1"/>
                </a:solidFill>
                <a:latin typeface="Verdana" charset="0"/>
              </a:rPr>
              <a:t>What is Beauty, Ethics, and Truth?</a:t>
            </a:r>
          </a:p>
        </p:txBody>
      </p:sp>
      <p:sp>
        <p:nvSpPr>
          <p:cNvPr id="1639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3763" y="3925888"/>
            <a:ext cx="7239000" cy="479425"/>
          </a:xfrm>
        </p:spPr>
        <p:txBody>
          <a:bodyPr/>
          <a:lstStyle/>
          <a:p>
            <a:pPr eaLnBrk="1" hangingPunct="1"/>
            <a:r>
              <a:rPr lang="en-US" sz="2700">
                <a:solidFill>
                  <a:srgbClr val="37CBFF"/>
                </a:solidFill>
                <a:latin typeface="Verdana" charset="0"/>
                <a:ea typeface="ＭＳ Ｐゴシック" charset="0"/>
                <a:cs typeface="ＭＳ Ｐゴシック" charset="0"/>
              </a:rPr>
              <a:t>Hellenistic Philosophy and Religion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1662113" y="196850"/>
            <a:ext cx="6021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Philosophy</a:t>
            </a:r>
            <a:br>
              <a:rPr lang="en-US" sz="3000" b="1">
                <a:solidFill>
                  <a:srgbClr val="600000"/>
                </a:solidFill>
                <a:latin typeface="Verdana" charset="0"/>
              </a:rPr>
            </a:br>
            <a:r>
              <a:rPr lang="en-US" sz="3000" b="1">
                <a:solidFill>
                  <a:srgbClr val="600000"/>
                </a:solidFill>
                <a:latin typeface="Verdana" charset="0"/>
              </a:rPr>
              <a:t>Descended from Plato</a:t>
            </a:r>
            <a:endParaRPr lang="en-US" sz="3000" b="1"/>
          </a:p>
        </p:txBody>
      </p:sp>
      <p:pic>
        <p:nvPicPr>
          <p:cNvPr id="10" name="Picture 9" descr="Plato-raphael W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1651000"/>
            <a:ext cx="287337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959225" y="1331913"/>
            <a:ext cx="47498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latin typeface="Georgia" charset="0"/>
              </a:rPr>
              <a:t>Stoics </a:t>
            </a:r>
            <a:r>
              <a:rPr lang="en-US" sz="2500">
                <a:latin typeface="Georgia" charset="0"/>
              </a:rPr>
              <a:t>(alternate to Skepticism)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500">
                <a:latin typeface="Georgia" charset="0"/>
              </a:rPr>
              <a:t>Searched for ultimate truth in their lives.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500">
                <a:latin typeface="Georgia" charset="0"/>
              </a:rPr>
              <a:t>Truth can be discovered by the senses and passed to the brain but is subject to error from emotions.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2500">
                <a:latin typeface="Georgia" charset="0"/>
              </a:rPr>
              <a:t>The greatest good is surrender to the Divine Will </a:t>
            </a:r>
            <a:r>
              <a:rPr lang="en-US" sz="2200">
                <a:latin typeface="Georgia" charset="0"/>
              </a:rPr>
              <a:t>(Logos).</a:t>
            </a:r>
          </a:p>
          <a:p>
            <a:pPr lvl="1" eaLnBrk="1" hangingPunct="1"/>
            <a:endParaRPr lang="en-US" sz="2800">
              <a:latin typeface="Georgia" charset="0"/>
            </a:endParaRPr>
          </a:p>
        </p:txBody>
      </p:sp>
      <p:pic>
        <p:nvPicPr>
          <p:cNvPr id="16" name="Picture 15" descr="Athenodorus_Rents_a_Haunted_House WM.jpg"/>
          <p:cNvPicPr>
            <a:picLocks noChangeAspect="1"/>
          </p:cNvPicPr>
          <p:nvPr/>
        </p:nvPicPr>
        <p:blipFill>
          <a:blip r:embed="rId3"/>
          <a:srcRect l="5565" t="3606" r="5565" b="31804"/>
          <a:stretch>
            <a:fillRect/>
          </a:stretch>
        </p:blipFill>
        <p:spPr bwMode="auto">
          <a:xfrm>
            <a:off x="2363788" y="3981450"/>
            <a:ext cx="18065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6631" name="TextBox 18"/>
          <p:cNvSpPr txBox="1">
            <a:spLocks noChangeArrowheads="1"/>
          </p:cNvSpPr>
          <p:nvPr/>
        </p:nvSpPr>
        <p:spPr bwMode="auto">
          <a:xfrm>
            <a:off x="2508250" y="6140450"/>
            <a:ext cx="1528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Verdana" charset="0"/>
              </a:rPr>
              <a:t>Athenodorus</a:t>
            </a:r>
          </a:p>
        </p:txBody>
      </p:sp>
      <p:grpSp>
        <p:nvGrpSpPr>
          <p:cNvPr id="26632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6634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Isosceles Triangle 10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846138" y="4826000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Plato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Stoicism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06838" y="1506538"/>
            <a:ext cx="4913312" cy="38242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i="1">
                <a:latin typeface="Georgia" charset="0"/>
                <a:ea typeface="ＭＳ Ｐゴシック" charset="0"/>
                <a:cs typeface="ＭＳ Ｐゴシック" charset="0"/>
              </a:rPr>
              <a:t>Logos</a:t>
            </a: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—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A </a:t>
            </a:r>
            <a:r>
              <a:rPr lang="ja-JP" altLang="en-US">
                <a:latin typeface="Georgia" charset="0"/>
                <a:ea typeface="ＭＳ Ｐゴシック" charset="0"/>
              </a:rPr>
              <a:t>“</a:t>
            </a:r>
            <a:r>
              <a:rPr lang="en-US">
                <a:latin typeface="Georgia" charset="0"/>
                <a:ea typeface="ＭＳ Ｐゴシック" charset="0"/>
              </a:rPr>
              <a:t>ratio of small whole numbers</a:t>
            </a:r>
            <a:r>
              <a:rPr lang="ja-JP" altLang="en-US">
                <a:latin typeface="Georgia" charset="0"/>
                <a:ea typeface="ＭＳ Ｐゴシック" charset="0"/>
              </a:rPr>
              <a:t>”</a:t>
            </a:r>
            <a:r>
              <a:rPr lang="en-US">
                <a:latin typeface="Georgia" charset="0"/>
                <a:ea typeface="ＭＳ Ｐゴシック" charset="0"/>
              </a:rPr>
              <a:t> </a:t>
            </a:r>
            <a:r>
              <a:rPr lang="en-US" sz="2400">
                <a:latin typeface="Georgia" charset="0"/>
                <a:ea typeface="ＭＳ Ｐゴシック" charset="0"/>
              </a:rPr>
              <a:t>(Pythagoras)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The Form of Forms </a:t>
            </a:r>
            <a:r>
              <a:rPr lang="en-US" sz="2400">
                <a:latin typeface="Georgia" charset="0"/>
                <a:ea typeface="ＭＳ Ｐゴシック" charset="0"/>
              </a:rPr>
              <a:t>(Platonic)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A </a:t>
            </a:r>
            <a:r>
              <a:rPr lang="en-US" b="1">
                <a:latin typeface="Georgia" charset="0"/>
                <a:ea typeface="ＭＳ Ｐゴシック" charset="0"/>
              </a:rPr>
              <a:t>divine force </a:t>
            </a:r>
            <a:r>
              <a:rPr lang="en-US">
                <a:latin typeface="Georgia" charset="0"/>
                <a:ea typeface="ＭＳ Ｐゴシック" charset="0"/>
              </a:rPr>
              <a:t>that pervades all reality</a:t>
            </a:r>
          </a:p>
        </p:txBody>
      </p:sp>
      <p:pic>
        <p:nvPicPr>
          <p:cNvPr id="13" name="Picture 8" descr="Yo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/>
          <a:stretch>
            <a:fillRect/>
          </a:stretch>
        </p:blipFill>
        <p:spPr>
          <a:xfrm>
            <a:off x="769938" y="1665288"/>
            <a:ext cx="2919412" cy="3697287"/>
          </a:xfrm>
          <a:noFill/>
        </p:spPr>
      </p:pic>
      <p:grpSp>
        <p:nvGrpSpPr>
          <p:cNvPr id="27654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7655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The Force</a:t>
            </a:r>
          </a:p>
        </p:txBody>
      </p:sp>
      <p:pic>
        <p:nvPicPr>
          <p:cNvPr id="28676" name="STARWARS_The_Force.mov" descr="/Users/abs3/Movies/Hellenism/STARWARS_The_Force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289050"/>
            <a:ext cx="8018462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8678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60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Stoicism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97200" y="1262063"/>
            <a:ext cx="58674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i="1">
                <a:latin typeface="Georgia" charset="0"/>
                <a:ea typeface="ＭＳ Ｐゴシック" charset="0"/>
                <a:cs typeface="ＭＳ Ｐゴシック" charset="0"/>
              </a:rPr>
              <a:t>Apathea</a:t>
            </a:r>
            <a:r>
              <a:rPr lang="en-US" sz="2400">
                <a:latin typeface="Georgia" charset="0"/>
                <a:ea typeface="ＭＳ Ｐゴシック" charset="0"/>
                <a:cs typeface="ＭＳ Ｐゴシック" charset="0"/>
              </a:rPr>
              <a:t>— the active control of emotions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Emotions are the opposite of a rational approach to life.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The </a:t>
            </a:r>
            <a:r>
              <a:rPr lang="ja-JP" altLang="en-US" sz="2400">
                <a:latin typeface="Georgia" charset="0"/>
                <a:ea typeface="ＭＳ Ｐゴシック" charset="0"/>
              </a:rPr>
              <a:t>“</a:t>
            </a:r>
            <a:r>
              <a:rPr lang="en-US" sz="2400">
                <a:latin typeface="Georgia" charset="0"/>
                <a:ea typeface="ＭＳ Ｐゴシック" charset="0"/>
              </a:rPr>
              <a:t>stoical approach</a:t>
            </a:r>
            <a:r>
              <a:rPr lang="ja-JP" altLang="en-US" sz="2400">
                <a:latin typeface="Georgia" charset="0"/>
                <a:ea typeface="ＭＳ Ｐゴシック" charset="0"/>
              </a:rPr>
              <a:t>”</a:t>
            </a:r>
            <a:r>
              <a:rPr lang="en-US" sz="2400">
                <a:latin typeface="Georgia" charset="0"/>
                <a:ea typeface="ＭＳ Ｐゴシック" charset="0"/>
              </a:rPr>
              <a:t> is without emotions.</a:t>
            </a:r>
          </a:p>
          <a:p>
            <a:pPr lvl="1" eaLnBrk="1" hangingPunct="1">
              <a:buFont typeface="Arial" charset="0"/>
              <a:buChar char="•"/>
            </a:pPr>
            <a:endParaRPr lang="en-US" sz="800">
              <a:latin typeface="Georgia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>
                <a:latin typeface="Georgia" charset="0"/>
                <a:ea typeface="ＭＳ Ｐゴシック" charset="0"/>
                <a:cs typeface="ＭＳ Ｐゴシック" charset="0"/>
              </a:rPr>
              <a:t>Virtue is its own reward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Happiness is derived from conformance with nature or </a:t>
            </a:r>
            <a:r>
              <a:rPr lang="en-US" sz="2400" i="1">
                <a:latin typeface="Georgia" charset="0"/>
                <a:ea typeface="ＭＳ Ｐゴシック" charset="0"/>
              </a:rPr>
              <a:t>Logos.</a:t>
            </a:r>
          </a:p>
          <a:p>
            <a:pPr lvl="1" eaLnBrk="1" hangingPunct="1">
              <a:buFont typeface="Arial" charset="0"/>
              <a:buChar char="•"/>
            </a:pPr>
            <a:endParaRPr lang="en-US" sz="800" i="1">
              <a:latin typeface="Georgia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400">
                <a:latin typeface="Georgia" charset="0"/>
                <a:ea typeface="ＭＳ Ｐゴシック" charset="0"/>
                <a:cs typeface="ＭＳ Ｐゴシック" charset="0"/>
              </a:rPr>
              <a:t>Fate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Accept fate and try to find hidden benefits.</a:t>
            </a:r>
          </a:p>
          <a:p>
            <a:pPr lvl="1" eaLnBrk="1" hangingPunct="1"/>
            <a:endParaRPr lang="en-US" sz="2400">
              <a:latin typeface="Georgia" charset="0"/>
              <a:ea typeface="ＭＳ Ｐゴシック" charset="0"/>
            </a:endParaRPr>
          </a:p>
        </p:txBody>
      </p:sp>
      <p:pic>
        <p:nvPicPr>
          <p:cNvPr id="7" name="Picture 6" descr="emotionless 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1690688"/>
            <a:ext cx="210185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29702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9703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Isosceles Triangle 9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Influence of Stoicism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4288" y="1390650"/>
            <a:ext cx="4984750" cy="4619625"/>
          </a:xfrm>
        </p:spPr>
        <p:txBody>
          <a:bodyPr/>
          <a:lstStyle/>
          <a:p>
            <a:pPr marL="0"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Strong influence on the later Greeks, Romans, and Christians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Roman belief in supremacy of law and basic virtues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Logos came to be identified with deity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"Logos" = "Word" </a:t>
            </a:r>
            <a:r>
              <a:rPr lang="en-US" sz="2000">
                <a:latin typeface="Georgia" charset="0"/>
                <a:ea typeface="ＭＳ Ｐゴシック" charset="0"/>
              </a:rPr>
              <a:t>(John 1:1)</a:t>
            </a:r>
          </a:p>
        </p:txBody>
      </p:sp>
      <p:pic>
        <p:nvPicPr>
          <p:cNvPr id="10" name="Picture 9" descr="greek line art 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" y="1827213"/>
            <a:ext cx="2643188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30726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0727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Earth_Western_Hemisphere_white_background.jpg"/>
          <p:cNvPicPr>
            <a:picLocks noChangeAspect="1"/>
          </p:cNvPicPr>
          <p:nvPr/>
        </p:nvPicPr>
        <p:blipFill>
          <a:blip r:embed="rId2">
            <a:lum bright="54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246313"/>
            <a:ext cx="43989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nut 6"/>
          <p:cNvSpPr>
            <a:spLocks noChangeAspect="1"/>
          </p:cNvSpPr>
          <p:nvPr/>
        </p:nvSpPr>
        <p:spPr>
          <a:xfrm>
            <a:off x="368300" y="1792288"/>
            <a:ext cx="4997450" cy="4976812"/>
          </a:xfrm>
          <a:prstGeom prst="donut">
            <a:avLst>
              <a:gd name="adj" fmla="val 14576"/>
            </a:avLst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Influence of Stoicism</a:t>
            </a:r>
          </a:p>
        </p:txBody>
      </p:sp>
      <p:sp>
        <p:nvSpPr>
          <p:cNvPr id="9" name="Rectangle 8"/>
          <p:cNvSpPr/>
          <p:nvPr/>
        </p:nvSpPr>
        <p:spPr>
          <a:xfrm rot="19006144">
            <a:off x="506413" y="2063750"/>
            <a:ext cx="1077912" cy="1069975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0717449">
            <a:off x="4437063" y="2043113"/>
            <a:ext cx="947737" cy="1349375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sp>
        <p:nvSpPr>
          <p:cNvPr id="31752" name="Rectangle 5"/>
          <p:cNvSpPr>
            <a:spLocks noChangeArrowheads="1"/>
          </p:cNvSpPr>
          <p:nvPr/>
        </p:nvSpPr>
        <p:spPr bwMode="auto">
          <a:xfrm>
            <a:off x="500063" y="1408113"/>
            <a:ext cx="82296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Georgia" charset="0"/>
              </a:rPr>
              <a:t>	</a:t>
            </a:r>
            <a:r>
              <a:rPr lang="ja-JP" altLang="en-US" sz="2800">
                <a:latin typeface="Georgia" charset="0"/>
              </a:rPr>
              <a:t>“</a:t>
            </a:r>
            <a:r>
              <a:rPr lang="en-US" sz="2800">
                <a:latin typeface="Georgia" charset="0"/>
              </a:rPr>
              <a:t>By the Logos, the whole world is now become Athens and Greece.</a:t>
            </a:r>
            <a:r>
              <a:rPr lang="ja-JP" altLang="en-US" sz="2800">
                <a:latin typeface="Georgia" charset="0"/>
              </a:rPr>
              <a:t>”</a:t>
            </a:r>
            <a:endParaRPr lang="en-US" sz="2800">
              <a:latin typeface="Georgia" charset="0"/>
            </a:endParaRP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Georgia" charset="0"/>
              </a:rPr>
              <a:t>—Clement of Alexandria</a:t>
            </a:r>
          </a:p>
          <a:p>
            <a:pPr marL="342900" indent="-342900" algn="r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latin typeface="Georgia" charset="0"/>
              </a:rPr>
              <a:t>(Bishop of the Catholic Church in the 3</a:t>
            </a:r>
            <a:r>
              <a:rPr lang="en-US" sz="2000" baseline="30000">
                <a:latin typeface="Georgia" charset="0"/>
              </a:rPr>
              <a:t>rd</a:t>
            </a:r>
            <a:r>
              <a:rPr lang="en-US" sz="2000">
                <a:latin typeface="Georgia" charset="0"/>
              </a:rPr>
              <a:t> Century)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2438" y="5541963"/>
            <a:ext cx="1131887" cy="1193800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4048125" y="5283200"/>
            <a:ext cx="1130300" cy="1955800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0800000" flipV="1">
            <a:off x="1382713" y="6245225"/>
            <a:ext cx="730250" cy="612775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4F0D0"/>
              </a:solidFill>
            </a:endParaRPr>
          </a:p>
        </p:txBody>
      </p:sp>
      <p:pic>
        <p:nvPicPr>
          <p:cNvPr id="31756" name="Picture 14" descr="athens bldg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3435350"/>
            <a:ext cx="396557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675313" y="3378200"/>
            <a:ext cx="201612" cy="301625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1500" y="3654425"/>
            <a:ext cx="200025" cy="300038"/>
          </a:xfrm>
          <a:prstGeom prst="rec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1759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1760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Isosceles Triangle 19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63500"/>
            <a:ext cx="72390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Philosophy/Science</a:t>
            </a:r>
            <a:r>
              <a:rPr lang="en-US" sz="3000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3000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Descended from Aristotle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78200" y="1400175"/>
            <a:ext cx="5253038" cy="30718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Georgia" pitchFamily="18" charset="0"/>
                <a:ea typeface="ＭＳ Ｐゴシック" charset="-128"/>
              </a:rPr>
              <a:t>Peripatetics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Georgia" pitchFamily="18" charset="0"/>
                <a:ea typeface="ＭＳ Ｐゴシック" charset="-128"/>
              </a:rPr>
              <a:t>Knowledge from science = ultimate truth</a:t>
            </a:r>
          </a:p>
          <a:p>
            <a:pPr marL="822960" lvl="1" indent="-274320"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Georgia" pitchFamily="18" charset="0"/>
                <a:ea typeface="ＭＳ Ｐゴシック" charset="-128"/>
              </a:rPr>
              <a:t>Senses were a valid source of knowledge.</a:t>
            </a:r>
          </a:p>
          <a:p>
            <a:pPr marL="730250" lvl="1" indent="0" eaLnBrk="1" hangingPunct="1">
              <a:buFont typeface="Arial" pitchFamily="34" charset="0"/>
              <a:buChar char="•"/>
              <a:defRPr/>
            </a:pPr>
            <a:endParaRPr lang="en-US" sz="600" dirty="0" smtClean="0">
              <a:latin typeface="Georgia" pitchFamily="18" charset="0"/>
              <a:ea typeface="ＭＳ Ｐゴシック" charset="-128"/>
            </a:endParaRPr>
          </a:p>
          <a:p>
            <a:pPr marL="822960" lvl="1" indent="-274320"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latin typeface="Georgia" pitchFamily="18" charset="0"/>
                <a:ea typeface="ＭＳ Ｐゴシック" charset="-128"/>
              </a:rPr>
              <a:t>Emotion was a way of evaluating knowledge.</a:t>
            </a:r>
          </a:p>
        </p:txBody>
      </p:sp>
      <p:sp>
        <p:nvSpPr>
          <p:cNvPr id="33798" name="TextBox 11"/>
          <p:cNvSpPr txBox="1">
            <a:spLocks noChangeArrowheads="1"/>
          </p:cNvSpPr>
          <p:nvPr/>
        </p:nvSpPr>
        <p:spPr bwMode="auto">
          <a:xfrm>
            <a:off x="792163" y="4806950"/>
            <a:ext cx="782796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Georgia" charset="0"/>
              </a:rPr>
              <a:t>Center of science moved to Alexandria</a:t>
            </a:r>
          </a:p>
          <a:p>
            <a:pPr eaLnBrk="1" hangingPunct="1">
              <a:buFont typeface="Arial" charset="0"/>
              <a:buChar char="•"/>
            </a:pPr>
            <a:endParaRPr lang="en-US" sz="600">
              <a:latin typeface="Georgia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 Alexandrian scientists strongly supported Aristotle.</a:t>
            </a:r>
          </a:p>
          <a:p>
            <a:pPr lvl="1" eaLnBrk="1" hangingPunct="1">
              <a:buFont typeface="Arial" charset="0"/>
              <a:buChar char="•"/>
            </a:pPr>
            <a:endParaRPr lang="en-US" sz="800">
              <a:latin typeface="Georgia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400">
                <a:latin typeface="Georgia" charset="0"/>
              </a:rPr>
              <a:t>  Athens was left a second-rate center of learning.</a:t>
            </a:r>
          </a:p>
          <a:p>
            <a:pPr eaLnBrk="1" hangingPunct="1"/>
            <a:endParaRPr lang="en-US"/>
          </a:p>
        </p:txBody>
      </p:sp>
      <p:grpSp>
        <p:nvGrpSpPr>
          <p:cNvPr id="32774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2777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Isosceles Triangle 9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277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524000"/>
            <a:ext cx="20399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3"/>
          <p:cNvSpPr txBox="1">
            <a:spLocks noChangeArrowheads="1"/>
          </p:cNvSpPr>
          <p:nvPr/>
        </p:nvSpPr>
        <p:spPr bwMode="auto">
          <a:xfrm>
            <a:off x="982663" y="4284663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Aristotle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63500"/>
            <a:ext cx="72390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Philosophy</a:t>
            </a:r>
            <a:r>
              <a:rPr lang="en-US" sz="3000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/>
            </a:r>
            <a:br>
              <a:rPr lang="en-US" sz="3000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Descended from Aristotle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1319213"/>
            <a:ext cx="5240338" cy="43672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Epicureans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Founded by Epicurus </a:t>
            </a:r>
            <a:r>
              <a:rPr lang="en-US" sz="2400">
                <a:latin typeface="Georgia" charset="0"/>
                <a:ea typeface="ＭＳ Ｐゴシック" charset="0"/>
              </a:rPr>
              <a:t>(340-270 BC)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Rejected religion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 Religion based on ignorance 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 Religion ignores sensory knowledge (empiricism)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 Life began by spontaneous generation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 There is no life after death</a:t>
            </a:r>
          </a:p>
        </p:txBody>
      </p:sp>
      <p:sp>
        <p:nvSpPr>
          <p:cNvPr id="35846" name="TextBox 12"/>
          <p:cNvSpPr txBox="1">
            <a:spLocks noChangeArrowheads="1"/>
          </p:cNvSpPr>
          <p:nvPr/>
        </p:nvSpPr>
        <p:spPr bwMode="auto">
          <a:xfrm>
            <a:off x="2754313" y="5810250"/>
            <a:ext cx="54308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4161750" indent="-24161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eaLnBrk="1" hangingPunct="1">
              <a:buFont typeface="Arial" charset="0"/>
              <a:buChar char="•"/>
            </a:pPr>
            <a:r>
              <a:rPr lang="en-US">
                <a:latin typeface="Georgia" charset="0"/>
              </a:rPr>
              <a:t> Atomic theory is the law of nature.</a:t>
            </a:r>
            <a:endParaRPr lang="en-US"/>
          </a:p>
        </p:txBody>
      </p:sp>
      <p:pic>
        <p:nvPicPr>
          <p:cNvPr id="35847" name="Picture 13" descr="atom 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992688"/>
            <a:ext cx="1271587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3802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Isosceles Triangle 11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380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524000"/>
            <a:ext cx="20399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extBox 14"/>
          <p:cNvSpPr txBox="1">
            <a:spLocks noChangeArrowheads="1"/>
          </p:cNvSpPr>
          <p:nvPr/>
        </p:nvSpPr>
        <p:spPr bwMode="auto">
          <a:xfrm>
            <a:off x="982663" y="4284663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Aristotle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341313"/>
            <a:ext cx="7239000" cy="9191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Epicureanism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25900" y="1362075"/>
            <a:ext cx="4860925" cy="4906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Georgia" pitchFamily="18" charset="0"/>
                <a:ea typeface="ＭＳ Ｐゴシック" charset="-128"/>
              </a:rPr>
              <a:t>Live according to the most pleasure/happiness</a:t>
            </a:r>
          </a:p>
          <a:p>
            <a:pPr eaLnBrk="1" hangingPunct="1">
              <a:defRPr/>
            </a:pPr>
            <a:endParaRPr lang="en-US" sz="800" dirty="0" smtClean="0">
              <a:latin typeface="Georgia" pitchFamily="18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Georgia" pitchFamily="18" charset="0"/>
                <a:ea typeface="ＭＳ Ｐゴシック" charset="-128"/>
              </a:rPr>
              <a:t>Happiness is achieved through conformance with the </a:t>
            </a:r>
          </a:p>
          <a:p>
            <a:pPr marL="685800" eaLnBrk="1" hangingPunct="1">
              <a:buFontTx/>
              <a:buNone/>
              <a:defRPr/>
            </a:pPr>
            <a:r>
              <a:rPr lang="en-US" sz="2400" b="1" dirty="0" smtClean="0">
                <a:latin typeface="Georgia" pitchFamily="18" charset="0"/>
                <a:ea typeface="ＭＳ Ｐゴシック" charset="-128"/>
              </a:rPr>
              <a:t>(balance)</a:t>
            </a:r>
          </a:p>
          <a:p>
            <a:pPr lvl="1" eaLnBrk="1" hangingPunct="1">
              <a:buFontTx/>
              <a:buNone/>
              <a:defRPr/>
            </a:pPr>
            <a:r>
              <a:rPr lang="en-US" sz="2400" dirty="0" smtClean="0">
                <a:latin typeface="Georgia" pitchFamily="18" charset="0"/>
                <a:ea typeface="ＭＳ Ｐゴシック" charset="-128"/>
              </a:rPr>
              <a:t>    Long-term view is best</a:t>
            </a:r>
          </a:p>
          <a:p>
            <a:pPr lvl="1" eaLnBrk="1" hangingPunct="1">
              <a:buFontTx/>
              <a:buNone/>
              <a:defRPr/>
            </a:pPr>
            <a:endParaRPr lang="en-US" sz="800" dirty="0" smtClean="0">
              <a:latin typeface="Georgia" pitchFamily="18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Georgia" pitchFamily="18" charset="0"/>
                <a:ea typeface="ＭＳ Ｐゴシック" charset="-128"/>
              </a:rPr>
              <a:t>Hedonism is a corruption of Epicureanism</a:t>
            </a:r>
          </a:p>
        </p:txBody>
      </p:sp>
      <p:pic>
        <p:nvPicPr>
          <p:cNvPr id="34821" name="Content Placeholder 15" descr="Scale balance 2 CA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800" y="1628775"/>
            <a:ext cx="2928938" cy="3429000"/>
          </a:xfrm>
        </p:spPr>
      </p:pic>
      <p:grpSp>
        <p:nvGrpSpPr>
          <p:cNvPr id="34822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4824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27036" y="3342658"/>
            <a:ext cx="4505093" cy="480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800" b="1" spc="-50" dirty="0">
                <a:ln w="50800"/>
                <a:solidFill>
                  <a:srgbClr val="FFC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The Golden Mean</a:t>
            </a:r>
            <a:endParaRPr lang="en-US" sz="2800" b="1" spc="-50" dirty="0">
              <a:ln w="50800"/>
              <a:solidFill>
                <a:srgbClr val="FFC000"/>
              </a:solidFill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379413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Philosophical Descent</a:t>
            </a:r>
          </a:p>
        </p:txBody>
      </p:sp>
      <p:grpSp>
        <p:nvGrpSpPr>
          <p:cNvPr id="35843" name="Group 24"/>
          <p:cNvGrpSpPr>
            <a:grpSpLocks/>
          </p:cNvGrpSpPr>
          <p:nvPr/>
        </p:nvGrpSpPr>
        <p:grpSpPr bwMode="auto">
          <a:xfrm>
            <a:off x="1725613" y="944563"/>
            <a:ext cx="5205412" cy="4013200"/>
            <a:chOff x="1290700" y="1323864"/>
            <a:chExt cx="5205976" cy="4013264"/>
          </a:xfrm>
        </p:grpSpPr>
        <p:pic>
          <p:nvPicPr>
            <p:cNvPr id="35860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Isosceles Triangle 22"/>
            <p:cNvSpPr/>
            <p:nvPr/>
          </p:nvSpPr>
          <p:spPr>
            <a:xfrm rot="1791618">
              <a:off x="3950050" y="1323864"/>
              <a:ext cx="2546626" cy="1130318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19887210">
              <a:off x="1290700" y="1417527"/>
              <a:ext cx="2649824" cy="973154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5844" name="Rectangle 5"/>
          <p:cNvSpPr txBox="1">
            <a:spLocks noChangeArrowheads="1"/>
          </p:cNvSpPr>
          <p:nvPr/>
        </p:nvSpPr>
        <p:spPr bwMode="auto">
          <a:xfrm>
            <a:off x="4749800" y="1644650"/>
            <a:ext cx="4394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  <a:latin typeface="Georgia" charset="0"/>
              </a:rPr>
              <a:t>ARISTOTLE</a:t>
            </a:r>
          </a:p>
          <a:p>
            <a:pPr algn="ctr" eaLnBrk="1" hangingPunct="1">
              <a:spcBef>
                <a:spcPct val="20000"/>
              </a:spcBef>
            </a:pPr>
            <a:endParaRPr lang="en-US" sz="3200">
              <a:latin typeface="Georgi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700" b="1">
                <a:latin typeface="Georgia" charset="0"/>
              </a:rPr>
              <a:t>Peripatetics/Scientists</a:t>
            </a:r>
          </a:p>
          <a:p>
            <a:pPr algn="ctr" eaLnBrk="1" hangingPunct="1">
              <a:spcBef>
                <a:spcPct val="20000"/>
              </a:spcBef>
            </a:pPr>
            <a:endParaRPr lang="en-US" sz="3000">
              <a:latin typeface="Georgi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700" b="1">
                <a:latin typeface="Georgia" charset="0"/>
              </a:rPr>
              <a:t>Epicureans</a:t>
            </a:r>
          </a:p>
          <a:p>
            <a:pPr algn="ctr" eaLnBrk="1" hangingPunct="1">
              <a:spcBef>
                <a:spcPct val="20000"/>
              </a:spcBef>
            </a:pPr>
            <a:endParaRPr lang="en-US" sz="3000">
              <a:latin typeface="Georgia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700" b="1">
                <a:latin typeface="Georgia" charset="0"/>
              </a:rPr>
              <a:t>Hedonists/Atheists</a:t>
            </a:r>
            <a:endParaRPr lang="en-US" sz="2700" b="1" u="sng">
              <a:latin typeface="Georgia" charset="0"/>
            </a:endParaRPr>
          </a:p>
        </p:txBody>
      </p:sp>
      <p:sp>
        <p:nvSpPr>
          <p:cNvPr id="20" name="Down Arrow 19"/>
          <p:cNvSpPr>
            <a:spLocks noChangeArrowheads="1"/>
          </p:cNvSpPr>
          <p:nvPr/>
        </p:nvSpPr>
        <p:spPr bwMode="auto">
          <a:xfrm>
            <a:off x="6788150" y="2271713"/>
            <a:ext cx="188913" cy="579437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Down Arrow 20"/>
          <p:cNvSpPr>
            <a:spLocks noChangeArrowheads="1"/>
          </p:cNvSpPr>
          <p:nvPr/>
        </p:nvSpPr>
        <p:spPr bwMode="auto">
          <a:xfrm>
            <a:off x="6810375" y="3330575"/>
            <a:ext cx="188913" cy="579438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Down Arrow 21"/>
          <p:cNvSpPr>
            <a:spLocks noChangeArrowheads="1"/>
          </p:cNvSpPr>
          <p:nvPr/>
        </p:nvSpPr>
        <p:spPr bwMode="auto">
          <a:xfrm>
            <a:off x="6788150" y="4389438"/>
            <a:ext cx="188913" cy="581025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8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1644650"/>
            <a:ext cx="2174875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PLATO</a:t>
            </a:r>
          </a:p>
          <a:p>
            <a:pPr algn="ctr" eaLnBrk="1" hangingPunct="1">
              <a:buFontTx/>
              <a:buNone/>
            </a:pPr>
            <a:endParaRPr lang="en-US" u="sng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US" sz="2700" b="1">
                <a:latin typeface="Georgia" charset="0"/>
                <a:ea typeface="ＭＳ Ｐゴシック" charset="0"/>
                <a:cs typeface="ＭＳ Ｐゴシック" charset="0"/>
              </a:rPr>
              <a:t>Cynics</a:t>
            </a:r>
          </a:p>
          <a:p>
            <a:pPr algn="ctr" eaLnBrk="1" hangingPunct="1">
              <a:buFontTx/>
              <a:buNone/>
            </a:pPr>
            <a:endParaRPr lang="en-US" sz="30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US" sz="2700" b="1">
                <a:latin typeface="Georgia" charset="0"/>
                <a:ea typeface="ＭＳ Ｐゴシック" charset="0"/>
                <a:cs typeface="ＭＳ Ｐゴシック" charset="0"/>
              </a:rPr>
              <a:t>Stoics</a:t>
            </a:r>
          </a:p>
          <a:p>
            <a:pPr algn="ctr" eaLnBrk="1" hangingPunct="1">
              <a:buFontTx/>
              <a:buNone/>
            </a:pPr>
            <a:endParaRPr lang="en-US" sz="30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US" sz="2700" b="1">
                <a:latin typeface="Georgia" charset="0"/>
                <a:ea typeface="ＭＳ Ｐゴシック" charset="0"/>
                <a:cs typeface="ＭＳ Ｐゴシック" charset="0"/>
              </a:rPr>
              <a:t>Christians</a:t>
            </a:r>
          </a:p>
        </p:txBody>
      </p:sp>
      <p:sp>
        <p:nvSpPr>
          <p:cNvPr id="17" name="Down Arrow 16"/>
          <p:cNvSpPr>
            <a:spLocks noChangeArrowheads="1"/>
          </p:cNvSpPr>
          <p:nvPr/>
        </p:nvSpPr>
        <p:spPr bwMode="auto">
          <a:xfrm>
            <a:off x="1460500" y="2271713"/>
            <a:ext cx="190500" cy="579437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own Arrow 17"/>
          <p:cNvSpPr>
            <a:spLocks noChangeArrowheads="1"/>
          </p:cNvSpPr>
          <p:nvPr/>
        </p:nvSpPr>
        <p:spPr bwMode="auto">
          <a:xfrm>
            <a:off x="1457325" y="3330575"/>
            <a:ext cx="188913" cy="579438"/>
          </a:xfrm>
          <a:prstGeom prst="downArrow">
            <a:avLst>
              <a:gd name="adj1" fmla="val 50000"/>
              <a:gd name="adj2" fmla="val 49999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own Arrow 18"/>
          <p:cNvSpPr>
            <a:spLocks noChangeArrowheads="1"/>
          </p:cNvSpPr>
          <p:nvPr/>
        </p:nvSpPr>
        <p:spPr bwMode="auto">
          <a:xfrm>
            <a:off x="1446213" y="4389438"/>
            <a:ext cx="188912" cy="581025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6633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6410" y="5564459"/>
            <a:ext cx="8073483" cy="591015"/>
          </a:xfrm>
          <a:prstGeom prst="rect">
            <a:avLst/>
          </a:prstGeom>
          <a:solidFill>
            <a:srgbClr val="6633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56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5857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Isosceles Triangle 2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Beauty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50900" y="1295400"/>
            <a:ext cx="8126413" cy="502761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The role of the nude in art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Objections because of potential pornographic or erotic content.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Greek/Roman and later Western Civilization opinions of the nude in art.</a:t>
            </a:r>
          </a:p>
          <a:p>
            <a:pPr lvl="2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   </a:t>
            </a:r>
            <a:r>
              <a:rPr lang="en-US" sz="2000">
                <a:latin typeface="Georgia" charset="0"/>
                <a:ea typeface="ＭＳ Ｐゴシック" charset="0"/>
              </a:rPr>
              <a:t>Difficulty in discussing art without using nudes.</a:t>
            </a:r>
          </a:p>
          <a:p>
            <a:pPr lvl="2">
              <a:buFontTx/>
              <a:buNone/>
            </a:pPr>
            <a:endParaRPr lang="en-US" sz="1100">
              <a:latin typeface="Georgia" charset="0"/>
              <a:ea typeface="ＭＳ Ｐゴシック" charset="0"/>
            </a:endParaRPr>
          </a:p>
          <a:p>
            <a:pPr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The approach of this class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Use nudes when appropriate.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Don</a:t>
            </a:r>
            <a:r>
              <a:rPr lang="ja-JP" altLang="en-US" sz="2400">
                <a:latin typeface="Georgia" charset="0"/>
                <a:ea typeface="ＭＳ Ｐゴシック" charset="0"/>
              </a:rPr>
              <a:t>’</a:t>
            </a:r>
            <a:r>
              <a:rPr lang="en-US" sz="2400">
                <a:latin typeface="Georgia" charset="0"/>
                <a:ea typeface="ＭＳ Ｐゴシック" charset="0"/>
              </a:rPr>
              <a:t>t focus on the nudity but, rather, on the other factors that are to be learned.</a:t>
            </a:r>
          </a:p>
          <a:p>
            <a:pPr lvl="1">
              <a:buFont typeface="Arial" charset="0"/>
              <a:buChar char="•"/>
            </a:pPr>
            <a:r>
              <a:rPr lang="en-US" sz="2400">
                <a:latin typeface="Georgia" charset="0"/>
                <a:ea typeface="ＭＳ Ｐゴシック" charset="0"/>
              </a:rPr>
              <a:t>Carefully select pieces to be used.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18438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379413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Philosophical Descent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6150" y="1352550"/>
            <a:ext cx="4086225" cy="4668838"/>
          </a:xfrm>
        </p:spPr>
        <p:txBody>
          <a:bodyPr/>
          <a:lstStyle/>
          <a:p>
            <a:pPr marL="0" eaLnBrk="1" hangingPunct="1">
              <a:lnSpc>
                <a:spcPct val="90000"/>
              </a:lnSpc>
              <a:buFontTx/>
              <a:buNone/>
            </a:pPr>
            <a:r>
              <a:rPr lang="en-US" sz="2700" i="1">
                <a:latin typeface="Georgia" charset="0"/>
                <a:ea typeface="ＭＳ Ｐゴシック" charset="0"/>
                <a:cs typeface="ＭＳ Ｐゴシック" charset="0"/>
              </a:rPr>
              <a:t>Now while Paul waited for them in Athens, his spirit was stirred in him, when he saw the city wholly given to idolatry. </a:t>
            </a:r>
          </a:p>
          <a:p>
            <a:pPr marL="0" eaLnBrk="1" hangingPunct="1">
              <a:lnSpc>
                <a:spcPct val="90000"/>
              </a:lnSpc>
              <a:buFontTx/>
              <a:buNone/>
            </a:pPr>
            <a:endParaRPr lang="en-US" sz="800" i="1"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0" eaLnBrk="1" hangingPunct="1">
              <a:lnSpc>
                <a:spcPct val="90000"/>
              </a:lnSpc>
              <a:buFontTx/>
              <a:buNone/>
            </a:pPr>
            <a:r>
              <a:rPr lang="en-US" sz="2700" i="1">
                <a:latin typeface="Georgia" charset="0"/>
                <a:ea typeface="ＭＳ Ｐゴシック" charset="0"/>
                <a:cs typeface="ＭＳ Ｐゴシック" charset="0"/>
              </a:rPr>
              <a:t>Therefore disputed he in the synagogue with the Jews, and with the devout persons, and in the market daily with them that met with him.</a:t>
            </a:r>
            <a:r>
              <a:rPr lang="en-US" sz="270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eaLnBrk="1" hangingPunct="1">
              <a:lnSpc>
                <a:spcPct val="90000"/>
              </a:lnSpc>
              <a:buFontTx/>
              <a:buNone/>
            </a:pPr>
            <a:endParaRPr lang="en-US" sz="80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TextBox 27"/>
          <p:cNvSpPr txBox="1">
            <a:spLocks noChangeArrowheads="1"/>
          </p:cNvSpPr>
          <p:nvPr/>
        </p:nvSpPr>
        <p:spPr bwMode="auto">
          <a:xfrm>
            <a:off x="7013575" y="5888038"/>
            <a:ext cx="1595438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eorgia" charset="0"/>
              </a:rPr>
              <a:t>Acts 17:16-17</a:t>
            </a:r>
            <a:endParaRPr lang="en-US" sz="1800"/>
          </a:p>
        </p:txBody>
      </p:sp>
      <p:pic>
        <p:nvPicPr>
          <p:cNvPr id="29" name="Picture 28" descr="St_Paul_Preaching_in_Athens_(1515) W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275" y="1984375"/>
            <a:ext cx="372268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36871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6872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379413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Philosophical Descent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St_Paul_Preaching_in_Athens_(1515) W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1984375"/>
            <a:ext cx="3722688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4516438" y="1611313"/>
            <a:ext cx="42926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700" i="1">
                <a:latin typeface="Georgia" charset="0"/>
              </a:rPr>
              <a:t>Then certain philosophers of the </a:t>
            </a:r>
            <a:r>
              <a:rPr lang="en-US" sz="2700" b="1" i="1">
                <a:latin typeface="Georgia" charset="0"/>
              </a:rPr>
              <a:t>Epicureans</a:t>
            </a:r>
            <a:r>
              <a:rPr lang="en-US" sz="2700" i="1">
                <a:latin typeface="Georgia" charset="0"/>
              </a:rPr>
              <a:t>, and of the </a:t>
            </a:r>
            <a:r>
              <a:rPr lang="en-US" sz="2700" b="1" i="1">
                <a:latin typeface="Georgia" charset="0"/>
              </a:rPr>
              <a:t>Stoicks</a:t>
            </a:r>
            <a:r>
              <a:rPr lang="en-US" sz="2700" i="1">
                <a:latin typeface="Georgia" charset="0"/>
              </a:rPr>
              <a:t>, encountered him. And some said, What will this babbler say? Other some, He seemeth to be a setter forth of strange gods: because he preached unto them Jesus, and the resurrection.</a:t>
            </a:r>
          </a:p>
        </p:txBody>
      </p:sp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7013575" y="5876925"/>
            <a:ext cx="159543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Georgia" charset="0"/>
              </a:rPr>
              <a:t>Acts 17:18</a:t>
            </a:r>
            <a:endParaRPr lang="en-US" sz="1800"/>
          </a:p>
        </p:txBody>
      </p:sp>
      <p:grpSp>
        <p:nvGrpSpPr>
          <p:cNvPr id="37895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7896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379413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What is Truth?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6190"/>
          <a:stretch>
            <a:fillRect/>
          </a:stretch>
        </p:blipFill>
        <p:spPr bwMode="auto">
          <a:xfrm>
            <a:off x="412750" y="2778125"/>
            <a:ext cx="31337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68675" y="1406525"/>
            <a:ext cx="6010275" cy="35004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latin typeface="Georgia" charset="0"/>
                <a:ea typeface="ＭＳ Ｐゴシック" charset="0"/>
                <a:cs typeface="ＭＳ Ｐゴシック" charset="0"/>
              </a:rPr>
              <a:t>Jew/Christians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>
                <a:latin typeface="Georgia" charset="0"/>
                <a:ea typeface="ＭＳ Ｐゴシック" charset="0"/>
              </a:rPr>
              <a:t>Truth is absolute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>
                <a:latin typeface="Georgia" charset="0"/>
                <a:ea typeface="ＭＳ Ｐゴシック" charset="0"/>
              </a:rPr>
              <a:t>God knows all truth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>
                <a:latin typeface="Georgia" charset="0"/>
                <a:ea typeface="ＭＳ Ｐゴシック" charset="0"/>
              </a:rPr>
              <a:t>Perceiving truth (example)</a:t>
            </a:r>
          </a:p>
          <a:p>
            <a:pPr marL="1187450" lvl="2" indent="0" eaLnBrk="1" hangingPunct="1">
              <a:buFontTx/>
              <a:buNone/>
            </a:pPr>
            <a:r>
              <a:rPr lang="en-US" dirty="0">
                <a:latin typeface="Georgia" charset="0"/>
                <a:ea typeface="ＭＳ Ｐゴシック" charset="0"/>
              </a:rPr>
              <a:t>Man—blind man </a:t>
            </a:r>
          </a:p>
          <a:p>
            <a:pPr marL="1187450" lvl="2" indent="0" eaLnBrk="1" hangingPunct="1">
              <a:spcBef>
                <a:spcPct val="0"/>
              </a:spcBef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(learns linearly in time</a:t>
            </a:r>
            <a:r>
              <a:rPr lang="en-US" smtClean="0">
                <a:latin typeface="Georgia" charset="0"/>
                <a:ea typeface="ＭＳ Ｐゴシック" charset="0"/>
              </a:rPr>
              <a:t>)</a:t>
            </a:r>
            <a:endParaRPr lang="en-US">
              <a:latin typeface="Georgia" charset="0"/>
              <a:ea typeface="ＭＳ Ｐゴシック" charset="0"/>
            </a:endParaRPr>
          </a:p>
          <a:p>
            <a:pPr marL="1187450" lvl="2" indent="0" eaLnBrk="1" hangingPunct="1">
              <a:buFontTx/>
              <a:buNone/>
            </a:pPr>
            <a:r>
              <a:rPr lang="en-US" dirty="0">
                <a:latin typeface="Georgia" charset="0"/>
                <a:ea typeface="ＭＳ Ｐゴシック" charset="0"/>
              </a:rPr>
              <a:t>God—different dimension so </a:t>
            </a:r>
          </a:p>
          <a:p>
            <a:pPr marL="1187450" lvl="2" indent="0" eaLnBrk="1" hangingPunct="1">
              <a:spcBef>
                <a:spcPct val="0"/>
              </a:spcBef>
              <a:buFontTx/>
              <a:buNone/>
            </a:pPr>
            <a:r>
              <a:rPr lang="en-US" dirty="0">
                <a:latin typeface="Georgia" charset="0"/>
                <a:ea typeface="ＭＳ Ｐゴシック" charset="0"/>
              </a:rPr>
              <a:t>he sees all at one time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288" y="1498600"/>
            <a:ext cx="1873250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0774" y="4794250"/>
            <a:ext cx="182880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38920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8921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Isosceles Triangle 10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58850" y="301625"/>
            <a:ext cx="7239000" cy="760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New Ways of Thinking about Knowledge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49763" y="1422400"/>
            <a:ext cx="4381500" cy="22796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Analogy:</a:t>
            </a:r>
          </a:p>
          <a:p>
            <a:pPr marL="547688"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A person</a:t>
            </a:r>
            <a:r>
              <a:rPr lang="ja-JP" altLang="en-US">
                <a:latin typeface="Georgia" charset="0"/>
                <a:ea typeface="ＭＳ Ｐゴシック" charset="0"/>
              </a:rPr>
              <a:t>’</a:t>
            </a:r>
            <a:r>
              <a:rPr lang="en-US">
                <a:latin typeface="Georgia" charset="0"/>
                <a:ea typeface="ＭＳ Ｐゴシック" charset="0"/>
              </a:rPr>
              <a:t>s </a:t>
            </a:r>
            <a:r>
              <a:rPr lang="en-US">
                <a:solidFill>
                  <a:srgbClr val="3366FF"/>
                </a:solidFill>
                <a:latin typeface="Georgia" charset="0"/>
                <a:ea typeface="ＭＳ Ｐゴシック" charset="0"/>
              </a:rPr>
              <a:t>knowledge</a:t>
            </a:r>
            <a:r>
              <a:rPr lang="en-US">
                <a:latin typeface="Georgia" charset="0"/>
                <a:ea typeface="ＭＳ Ｐゴシック" charset="0"/>
              </a:rPr>
              <a:t> is </a:t>
            </a:r>
            <a:r>
              <a:rPr lang="en-US" b="1">
                <a:latin typeface="Georgia" charset="0"/>
                <a:ea typeface="ＭＳ Ｐゴシック" charset="0"/>
              </a:rPr>
              <a:t>not</a:t>
            </a:r>
            <a:r>
              <a:rPr lang="en-US">
                <a:latin typeface="Georgia" charset="0"/>
                <a:ea typeface="ＭＳ Ｐゴシック" charset="0"/>
              </a:rPr>
              <a:t> like a </a:t>
            </a:r>
            <a:r>
              <a:rPr lang="en-US">
                <a:solidFill>
                  <a:srgbClr val="008000"/>
                </a:solidFill>
                <a:latin typeface="Georgia" charset="0"/>
                <a:ea typeface="ＭＳ Ｐゴシック" charset="0"/>
              </a:rPr>
              <a:t>picture</a:t>
            </a:r>
            <a:r>
              <a:rPr lang="en-US">
                <a:latin typeface="Georgia" charset="0"/>
                <a:ea typeface="ＭＳ Ｐゴシック" charset="0"/>
              </a:rPr>
              <a:t> of reality</a:t>
            </a:r>
          </a:p>
          <a:p>
            <a:pPr marL="547688"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Instead, it is like a </a:t>
            </a:r>
            <a:r>
              <a:rPr lang="en-US">
                <a:solidFill>
                  <a:srgbClr val="008000"/>
                </a:solidFill>
                <a:latin typeface="Georgia" charset="0"/>
                <a:ea typeface="ＭＳ Ｐゴシック" charset="0"/>
              </a:rPr>
              <a:t>map</a:t>
            </a:r>
            <a:endParaRPr lang="en-US">
              <a:latin typeface="Georgia" charset="0"/>
              <a:ea typeface="ＭＳ Ｐゴシック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265738" y="4292600"/>
            <a:ext cx="34877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latin typeface="Georgia" charset="0"/>
              </a:rPr>
              <a:t>What are some differences between maps and pictures?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 t="124"/>
          <a:stretch>
            <a:fillRect/>
          </a:stretch>
        </p:blipFill>
        <p:spPr bwMode="auto">
          <a:xfrm>
            <a:off x="581025" y="1404938"/>
            <a:ext cx="3533775" cy="264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6050" y="3892550"/>
            <a:ext cx="3184525" cy="23177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39944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39945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Isosceles Triangle 12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513" y="3613150"/>
            <a:ext cx="15843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357188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Types of Maps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328738"/>
            <a:ext cx="8620125" cy="1035050"/>
          </a:xfrm>
        </p:spPr>
        <p:txBody>
          <a:bodyPr/>
          <a:lstStyle/>
          <a:p>
            <a:pPr marL="0" eaLnBrk="1" hangingPunct="1"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Many different types of </a:t>
            </a:r>
            <a:r>
              <a:rPr lang="en-US" sz="2600">
                <a:solidFill>
                  <a:srgbClr val="008000"/>
                </a:solidFill>
                <a:latin typeface="Georgia" charset="0"/>
                <a:ea typeface="ＭＳ Ｐゴシック" charset="0"/>
                <a:cs typeface="ＭＳ Ｐゴシック" charset="0"/>
              </a:rPr>
              <a:t>maps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can represent a given area.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/>
          <a:srcRect l="4195" t="1727" r="5658"/>
          <a:stretch>
            <a:fillRect/>
          </a:stretch>
        </p:blipFill>
        <p:spPr bwMode="auto">
          <a:xfrm>
            <a:off x="3200400" y="4170363"/>
            <a:ext cx="1717675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/>
          <a:srcRect l="2991" t="1195" r="28088" b="945"/>
          <a:stretch>
            <a:fillRect/>
          </a:stretch>
        </p:blipFill>
        <p:spPr bwMode="auto">
          <a:xfrm>
            <a:off x="1227138" y="3490913"/>
            <a:ext cx="162718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/>
          <a:srcRect l="6146" t="3604" b="2145"/>
          <a:stretch>
            <a:fillRect/>
          </a:stretch>
        </p:blipFill>
        <p:spPr bwMode="auto">
          <a:xfrm>
            <a:off x="2197100" y="2017713"/>
            <a:ext cx="2270125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/>
          <a:srcRect l="2917" t="2528" r="3917" b="2937"/>
          <a:stretch>
            <a:fillRect/>
          </a:stretch>
        </p:blipFill>
        <p:spPr bwMode="auto">
          <a:xfrm>
            <a:off x="6154738" y="1962150"/>
            <a:ext cx="1662112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014761" y="2598234"/>
            <a:ext cx="1516566" cy="479502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3" name="Text Box 4"/>
          <p:cNvSpPr txBox="1">
            <a:spLocks noChangeArrowheads="1"/>
          </p:cNvSpPr>
          <p:nvPr/>
        </p:nvSpPr>
        <p:spPr bwMode="auto">
          <a:xfrm>
            <a:off x="1027113" y="2586038"/>
            <a:ext cx="147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4F0D0"/>
                </a:solidFill>
                <a:latin typeface="Georgia" charset="0"/>
              </a:rPr>
              <a:t>Elevation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07" y="5482682"/>
            <a:ext cx="1598341" cy="479502"/>
          </a:xfrm>
          <a:prstGeom prst="rect">
            <a:avLst/>
          </a:prstGeom>
          <a:solidFill>
            <a:srgbClr val="6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77" name="Group 30"/>
          <p:cNvGrpSpPr>
            <a:grpSpLocks/>
          </p:cNvGrpSpPr>
          <p:nvPr/>
        </p:nvGrpSpPr>
        <p:grpSpPr bwMode="auto">
          <a:xfrm>
            <a:off x="5126038" y="2600325"/>
            <a:ext cx="1516062" cy="484188"/>
            <a:chOff x="7032702" y="2835078"/>
            <a:chExt cx="1516566" cy="484268"/>
          </a:xfrm>
        </p:grpSpPr>
        <p:sp>
          <p:nvSpPr>
            <p:cNvPr id="30" name="Rectangle 29"/>
            <p:cNvSpPr/>
            <p:nvPr/>
          </p:nvSpPr>
          <p:spPr>
            <a:xfrm>
              <a:off x="7032702" y="2839844"/>
              <a:ext cx="1516566" cy="47950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002" name="Text Box 5"/>
            <p:cNvSpPr txBox="1">
              <a:spLocks noChangeArrowheads="1"/>
            </p:cNvSpPr>
            <p:nvPr/>
          </p:nvSpPr>
          <p:spPr bwMode="auto">
            <a:xfrm>
              <a:off x="7093028" y="2835078"/>
              <a:ext cx="13965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4F0D0"/>
                  </a:solidFill>
                  <a:latin typeface="Georgia" charset="0"/>
                </a:rPr>
                <a:t>Highway</a:t>
              </a:r>
            </a:p>
          </p:txBody>
        </p:sp>
      </p:grpSp>
      <p:grpSp>
        <p:nvGrpSpPr>
          <p:cNvPr id="40978" name="Group 31"/>
          <p:cNvGrpSpPr>
            <a:grpSpLocks/>
          </p:cNvGrpSpPr>
          <p:nvPr/>
        </p:nvGrpSpPr>
        <p:grpSpPr bwMode="auto">
          <a:xfrm>
            <a:off x="6411913" y="5118100"/>
            <a:ext cx="1516062" cy="479425"/>
            <a:chOff x="5296829" y="5731727"/>
            <a:chExt cx="1516566" cy="479502"/>
          </a:xfrm>
        </p:grpSpPr>
        <p:sp>
          <p:nvSpPr>
            <p:cNvPr id="29" name="Rectangle 28"/>
            <p:cNvSpPr/>
            <p:nvPr/>
          </p:nvSpPr>
          <p:spPr>
            <a:xfrm>
              <a:off x="5296829" y="5731727"/>
              <a:ext cx="1516566" cy="47950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98" name="Text Box 7"/>
            <p:cNvSpPr txBox="1">
              <a:spLocks noChangeArrowheads="1"/>
            </p:cNvSpPr>
            <p:nvPr/>
          </p:nvSpPr>
          <p:spPr bwMode="auto">
            <a:xfrm>
              <a:off x="5386038" y="5737067"/>
              <a:ext cx="1338146" cy="46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4F0D0"/>
                  </a:solidFill>
                  <a:latin typeface="Georgia" charset="0"/>
                </a:rPr>
                <a:t>Political</a:t>
              </a:r>
            </a:p>
          </p:txBody>
        </p:sp>
      </p:grpSp>
      <p:grpSp>
        <p:nvGrpSpPr>
          <p:cNvPr id="40979" name="Group 32"/>
          <p:cNvGrpSpPr>
            <a:grpSpLocks/>
          </p:cNvGrpSpPr>
          <p:nvPr/>
        </p:nvGrpSpPr>
        <p:grpSpPr bwMode="auto">
          <a:xfrm>
            <a:off x="4062413" y="5961063"/>
            <a:ext cx="1517650" cy="495300"/>
            <a:chOff x="3349082" y="6139559"/>
            <a:chExt cx="1516566" cy="495417"/>
          </a:xfrm>
        </p:grpSpPr>
        <p:sp>
          <p:nvSpPr>
            <p:cNvPr id="28" name="Rectangle 27"/>
            <p:cNvSpPr/>
            <p:nvPr/>
          </p:nvSpPr>
          <p:spPr>
            <a:xfrm>
              <a:off x="3349082" y="6155474"/>
              <a:ext cx="1516566" cy="479502"/>
            </a:xfrm>
            <a:prstGeom prst="rect">
              <a:avLst/>
            </a:prstGeom>
            <a:solidFill>
              <a:srgbClr val="6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994" name="Text Box 6"/>
            <p:cNvSpPr txBox="1">
              <a:spLocks noChangeArrowheads="1"/>
            </p:cNvSpPr>
            <p:nvPr/>
          </p:nvSpPr>
          <p:spPr bwMode="auto">
            <a:xfrm>
              <a:off x="3456143" y="6139559"/>
              <a:ext cx="12875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4F0D0"/>
                  </a:solidFill>
                  <a:latin typeface="Georgia" charset="0"/>
                </a:rPr>
                <a:t>Geology</a:t>
              </a:r>
            </a:p>
          </p:txBody>
        </p:sp>
      </p:grpSp>
      <p:sp>
        <p:nvSpPr>
          <p:cNvPr id="40980" name="Text Box 11"/>
          <p:cNvSpPr txBox="1">
            <a:spLocks noChangeArrowheads="1"/>
          </p:cNvSpPr>
          <p:nvPr/>
        </p:nvSpPr>
        <p:spPr bwMode="auto">
          <a:xfrm>
            <a:off x="646113" y="5459413"/>
            <a:ext cx="165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F4F0D0"/>
                </a:solidFill>
                <a:latin typeface="Georgia" charset="0"/>
              </a:rPr>
              <a:t>Vegetation</a:t>
            </a:r>
          </a:p>
        </p:txBody>
      </p:sp>
      <p:grpSp>
        <p:nvGrpSpPr>
          <p:cNvPr id="40981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982" name="Group 36"/>
          <p:cNvGrpSpPr>
            <a:grpSpLocks/>
          </p:cNvGrpSpPr>
          <p:nvPr/>
        </p:nvGrpSpPr>
        <p:grpSpPr bwMode="auto">
          <a:xfrm>
            <a:off x="4222750" y="4067175"/>
            <a:ext cx="895350" cy="490538"/>
            <a:chOff x="7192537" y="1851102"/>
            <a:chExt cx="981307" cy="490654"/>
          </a:xfrm>
        </p:grpSpPr>
        <p:sp>
          <p:nvSpPr>
            <p:cNvPr id="38" name="Rectangle 37"/>
            <p:cNvSpPr/>
            <p:nvPr/>
          </p:nvSpPr>
          <p:spPr>
            <a:xfrm>
              <a:off x="7192537" y="1851102"/>
              <a:ext cx="657684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26599" y="1851102"/>
              <a:ext cx="647245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983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0984" name="Picture 15" descr="Plato_Aristotle_della_Robbia_OPA_Florence WM.jpg"/>
            <p:cNvPicPr>
              <a:picLocks noChangeAspect="1"/>
            </p:cNvPicPr>
            <p:nvPr/>
          </p:nvPicPr>
          <p:blipFill>
            <a:blip r:embed="rId7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Isosceles Triangle 32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2463" y="3111500"/>
            <a:ext cx="15843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357188"/>
            <a:ext cx="7239000" cy="7604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Types of Maps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/>
          <a:srcRect l="4195" t="1727" r="5658"/>
          <a:stretch>
            <a:fillRect/>
          </a:stretch>
        </p:blipFill>
        <p:spPr bwMode="auto">
          <a:xfrm>
            <a:off x="1762125" y="3422650"/>
            <a:ext cx="171767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/>
          <a:srcRect l="2991" t="1195" r="28088" b="945"/>
          <a:stretch>
            <a:fillRect/>
          </a:stretch>
        </p:blipFill>
        <p:spPr bwMode="auto">
          <a:xfrm>
            <a:off x="557213" y="3089275"/>
            <a:ext cx="162877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5"/>
          <a:srcRect l="6146" t="3604" b="2145"/>
          <a:stretch>
            <a:fillRect/>
          </a:stretch>
        </p:blipFill>
        <p:spPr bwMode="auto">
          <a:xfrm>
            <a:off x="1327150" y="1617663"/>
            <a:ext cx="22701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1992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1993" name="Group 36"/>
          <p:cNvGrpSpPr>
            <a:grpSpLocks/>
          </p:cNvGrpSpPr>
          <p:nvPr/>
        </p:nvGrpSpPr>
        <p:grpSpPr bwMode="auto">
          <a:xfrm>
            <a:off x="2181225" y="1501775"/>
            <a:ext cx="2235200" cy="490538"/>
            <a:chOff x="7192537" y="1851102"/>
            <a:chExt cx="981307" cy="490654"/>
          </a:xfrm>
        </p:grpSpPr>
        <p:sp>
          <p:nvSpPr>
            <p:cNvPr id="38" name="Rectangle 37"/>
            <p:cNvSpPr/>
            <p:nvPr/>
          </p:nvSpPr>
          <p:spPr>
            <a:xfrm>
              <a:off x="7192537" y="1851102"/>
              <a:ext cx="65792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27073" y="1851102"/>
              <a:ext cx="64677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/>
          <a:srcRect l="2917" t="2528" r="3917" b="2937"/>
          <a:stretch>
            <a:fillRect/>
          </a:stretch>
        </p:blipFill>
        <p:spPr bwMode="auto">
          <a:xfrm>
            <a:off x="2698750" y="1717675"/>
            <a:ext cx="1662113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1995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1996" name="Group 36"/>
          <p:cNvGrpSpPr>
            <a:grpSpLocks/>
          </p:cNvGrpSpPr>
          <p:nvPr/>
        </p:nvGrpSpPr>
        <p:grpSpPr bwMode="auto">
          <a:xfrm>
            <a:off x="4405313" y="3006725"/>
            <a:ext cx="887412" cy="534988"/>
            <a:chOff x="7192537" y="1806498"/>
            <a:chExt cx="981307" cy="535258"/>
          </a:xfrm>
        </p:grpSpPr>
        <p:sp>
          <p:nvSpPr>
            <p:cNvPr id="37" name="Rectangle 36"/>
            <p:cNvSpPr/>
            <p:nvPr/>
          </p:nvSpPr>
          <p:spPr>
            <a:xfrm>
              <a:off x="7192537" y="1850970"/>
              <a:ext cx="658301" cy="490786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27831" y="1806498"/>
              <a:ext cx="646013" cy="490786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852988" y="1489075"/>
            <a:ext cx="385603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No </a:t>
            </a:r>
            <a:r>
              <a:rPr lang="en-US" sz="2800">
                <a:solidFill>
                  <a:srgbClr val="008000"/>
                </a:solidFill>
                <a:latin typeface="Georgia" charset="0"/>
              </a:rPr>
              <a:t>map</a:t>
            </a:r>
            <a:r>
              <a:rPr lang="en-US" sz="2800">
                <a:latin typeface="Georgia" charset="0"/>
              </a:rPr>
              <a:t> has </a:t>
            </a:r>
            <a:r>
              <a:rPr lang="en-US" sz="2800" b="1">
                <a:latin typeface="Georgia" charset="0"/>
              </a:rPr>
              <a:t>all</a:t>
            </a:r>
            <a:r>
              <a:rPr lang="en-US" sz="2800">
                <a:latin typeface="Georgia" charset="0"/>
              </a:rPr>
              <a:t> aspects of reality.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100">
              <a:latin typeface="Georgia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To really be effective, a </a:t>
            </a:r>
            <a:r>
              <a:rPr lang="en-US" sz="2800">
                <a:solidFill>
                  <a:srgbClr val="008000"/>
                </a:solidFill>
                <a:latin typeface="Georgia" charset="0"/>
              </a:rPr>
              <a:t>map</a:t>
            </a:r>
            <a:r>
              <a:rPr lang="en-US" sz="2800">
                <a:latin typeface="Georgia" charset="0"/>
              </a:rPr>
              <a:t> </a:t>
            </a:r>
            <a:r>
              <a:rPr lang="en-US" sz="2800" b="1">
                <a:latin typeface="Georgia" charset="0"/>
              </a:rPr>
              <a:t>must leave out</a:t>
            </a:r>
            <a:r>
              <a:rPr lang="en-US" sz="2800">
                <a:latin typeface="Georgia" charset="0"/>
              </a:rPr>
              <a:t> things and focus on just a few aspects of the area being studied.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latin typeface="Georgia" charset="0"/>
              </a:rPr>
              <a:t>Likewise, our </a:t>
            </a:r>
            <a:r>
              <a:rPr lang="en-US" sz="2800">
                <a:solidFill>
                  <a:srgbClr val="3366FF"/>
                </a:solidFill>
                <a:latin typeface="Georgia" charset="0"/>
              </a:rPr>
              <a:t>knowledge</a:t>
            </a:r>
            <a:r>
              <a:rPr lang="en-US" sz="2800">
                <a:latin typeface="Georgia" charset="0"/>
              </a:rPr>
              <a:t> cannot be complete</a:t>
            </a:r>
          </a:p>
        </p:txBody>
      </p:sp>
      <p:grpSp>
        <p:nvGrpSpPr>
          <p:cNvPr id="41998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1999" name="Picture 15" descr="Plato_Aristotle_della_Robbia_OPA_Florence WM.jpg"/>
            <p:cNvPicPr>
              <a:picLocks noChangeAspect="1"/>
            </p:cNvPicPr>
            <p:nvPr/>
          </p:nvPicPr>
          <p:blipFill>
            <a:blip r:embed="rId7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Isosceles Triangle 23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1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3012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0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Maps and Knowledge</a:t>
            </a:r>
          </a:p>
        </p:txBody>
      </p:sp>
      <p:sp>
        <p:nvSpPr>
          <p:cNvPr id="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0975" y="2157413"/>
            <a:ext cx="6121400" cy="3395662"/>
          </a:xfrm>
        </p:spPr>
        <p:txBody>
          <a:bodyPr/>
          <a:lstStyle/>
          <a:p>
            <a:pPr lvl="1" eaLnBrk="1" hangingPunct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Parents and other family members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Teachers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Independent study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Our interactions with society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Our own personality</a:t>
            </a:r>
          </a:p>
          <a:p>
            <a:pPr marL="1004888" lvl="2" indent="0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People from the same environment can have very different maps.</a:t>
            </a:r>
          </a:p>
        </p:txBody>
      </p:sp>
      <p:sp>
        <p:nvSpPr>
          <p:cNvPr id="43015" name="TextBox 28"/>
          <p:cNvSpPr txBox="1">
            <a:spLocks noChangeArrowheads="1"/>
          </p:cNvSpPr>
          <p:nvPr/>
        </p:nvSpPr>
        <p:spPr bwMode="auto">
          <a:xfrm>
            <a:off x="523875" y="1293813"/>
            <a:ext cx="827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>
                <a:latin typeface="Georgia" charset="0"/>
              </a:rPr>
              <a:t>Our </a:t>
            </a:r>
            <a:r>
              <a:rPr lang="en-US" sz="2700">
                <a:solidFill>
                  <a:srgbClr val="008000"/>
                </a:solidFill>
                <a:latin typeface="Georgia" charset="0"/>
              </a:rPr>
              <a:t>maps</a:t>
            </a:r>
            <a:r>
              <a:rPr lang="en-US" sz="2700">
                <a:latin typeface="Georgia" charset="0"/>
              </a:rPr>
              <a:t> or systems of </a:t>
            </a:r>
            <a:r>
              <a:rPr lang="en-US" sz="2700">
                <a:solidFill>
                  <a:srgbClr val="3366FF"/>
                </a:solidFill>
                <a:latin typeface="Georgia" charset="0"/>
              </a:rPr>
              <a:t>knowledge</a:t>
            </a:r>
            <a:r>
              <a:rPr lang="en-US" sz="2700">
                <a:latin typeface="Georgia" charset="0"/>
              </a:rPr>
              <a:t> are often skewed (not totally real) and may be influenced by:</a:t>
            </a:r>
            <a:endParaRPr lang="en-US"/>
          </a:p>
        </p:txBody>
      </p:sp>
      <p:pic>
        <p:nvPicPr>
          <p:cNvPr id="31" name="Picture 30" descr="teacher 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" y="2663825"/>
            <a:ext cx="19589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6" name="Picture 35" descr="society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3" y="4849813"/>
            <a:ext cx="23018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0" name="Picture 29" descr="family 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1813" y="2706688"/>
            <a:ext cx="1262062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3019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3020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Isosceles Triangle 16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35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4036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9075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Maps and Knowledge</a:t>
            </a:r>
          </a:p>
        </p:txBody>
      </p:sp>
      <p:sp>
        <p:nvSpPr>
          <p:cNvPr id="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9063" y="1728788"/>
            <a:ext cx="4860925" cy="5022850"/>
          </a:xfrm>
        </p:spPr>
        <p:txBody>
          <a:bodyPr/>
          <a:lstStyle/>
          <a:p>
            <a:pPr eaLnBrk="1" hangingPunct="1"/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Eskimos can distinguish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    9 types of snow.</a:t>
            </a:r>
          </a:p>
          <a:p>
            <a:pPr eaLnBrk="1" hangingPunct="1"/>
            <a:endParaRPr lang="en-US" sz="600">
              <a:latin typeface="Georgi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Chinese understand tone inflections that I can barely discern.</a:t>
            </a:r>
          </a:p>
          <a:p>
            <a:pPr eaLnBrk="1" hangingPunct="1"/>
            <a:endParaRPr lang="en-US" sz="600">
              <a:latin typeface="Georgi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Meteorologists can look at clouds and predict short term weather, but I just see clouds.</a:t>
            </a:r>
          </a:p>
          <a:p>
            <a:pPr eaLnBrk="1" hangingPunct="1"/>
            <a:endParaRPr lang="en-US" sz="600">
              <a:latin typeface="Georgi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sz="2600">
                <a:latin typeface="Georgi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Rigor</a:t>
            </a:r>
            <a:r>
              <a:rPr lang="ja-JP" altLang="en-US" sz="2600">
                <a:latin typeface="Georgi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for a mechanical engineer and for a chemist are very different.</a:t>
            </a:r>
          </a:p>
        </p:txBody>
      </p:sp>
      <p:pic>
        <p:nvPicPr>
          <p:cNvPr id="26" name="Picture 25" descr="Clouds sunset 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" y="3422650"/>
            <a:ext cx="215106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5" name="Picture 24" descr="Eskimo snow C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150" y="2084388"/>
            <a:ext cx="207803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</p:pic>
      <p:grpSp>
        <p:nvGrpSpPr>
          <p:cNvPr id="44041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4043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Isosceles Triangle 14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4042" name="TextBox 16"/>
          <p:cNvSpPr txBox="1">
            <a:spLocks noChangeArrowheads="1"/>
          </p:cNvSpPr>
          <p:nvPr/>
        </p:nvSpPr>
        <p:spPr bwMode="auto">
          <a:xfrm>
            <a:off x="544513" y="1179513"/>
            <a:ext cx="55403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Examples of specialized </a:t>
            </a:r>
            <a:r>
              <a:rPr lang="en-US">
                <a:solidFill>
                  <a:srgbClr val="3366FF"/>
                </a:solidFill>
              </a:rPr>
              <a:t>knowledge</a:t>
            </a:r>
            <a:r>
              <a:rPr lang="en-US"/>
              <a:t>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059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5060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68313" y="35718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charset="0"/>
                <a:ea typeface="ＭＳ Ｐゴシック" charset="-128"/>
                <a:cs typeface="ＭＳ Ｐゴシック" pitchFamily="-65" charset="-128"/>
              </a:rPr>
              <a:t>Paradigms and Objectivity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0988" y="1731963"/>
            <a:ext cx="6021387" cy="2216150"/>
          </a:xfrm>
        </p:spPr>
        <p:txBody>
          <a:bodyPr/>
          <a:lstStyle/>
          <a:p>
            <a:pPr marL="0"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What a man sees depends both upon what he looks at and also upon what his previous visual-conceptual experience has taught him to see. </a:t>
            </a:r>
          </a:p>
          <a:p>
            <a:pPr marL="0" eaLnBrk="1" hangingPunct="1">
              <a:buFontTx/>
              <a:buNone/>
            </a:pPr>
            <a:endParaRPr lang="en-US" sz="800">
              <a:latin typeface="Georgia" charset="0"/>
              <a:ea typeface="ＭＳ Ｐゴシック" charset="0"/>
              <a:cs typeface="ＭＳ Ｐゴシック" charset="0"/>
            </a:endParaRPr>
          </a:p>
          <a:p>
            <a:pPr marL="0" algn="r" eaLnBrk="1" hangingPunct="1">
              <a:buFontTx/>
              <a:buNone/>
            </a:pPr>
            <a:r>
              <a:rPr lang="en-US" sz="1600">
                <a:latin typeface="Georgia" charset="0"/>
                <a:ea typeface="ＭＳ Ｐゴシック" charset="0"/>
                <a:cs typeface="ＭＳ Ｐゴシック" charset="0"/>
              </a:rPr>
              <a:t>―Thomas Kuhn, </a:t>
            </a:r>
            <a:r>
              <a:rPr lang="en-US" sz="1600" i="1">
                <a:latin typeface="Georgia" charset="0"/>
                <a:ea typeface="ＭＳ Ｐゴシック" charset="0"/>
                <a:cs typeface="ＭＳ Ｐゴシック" charset="0"/>
              </a:rPr>
              <a:t>The Structure of Scientific Revolutions</a:t>
            </a:r>
            <a:endParaRPr lang="en-US" sz="160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601788"/>
            <a:ext cx="182721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950" y="4237038"/>
            <a:ext cx="307022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5065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5066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Isosceles Triangle 1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083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6084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379413" y="185738"/>
            <a:ext cx="8229600" cy="114300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Knowledge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9863" y="1422400"/>
            <a:ext cx="4851400" cy="4013200"/>
          </a:xfrm>
        </p:spPr>
        <p:txBody>
          <a:bodyPr/>
          <a:lstStyle/>
          <a:p>
            <a:pPr marL="228600" indent="-228600" eaLnBrk="1" hangingPunct="1"/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Our </a:t>
            </a:r>
            <a:r>
              <a:rPr lang="en-US" sz="2600">
                <a:solidFill>
                  <a:srgbClr val="3366FF"/>
                </a:solidFill>
                <a:latin typeface="Georgia" charset="0"/>
                <a:ea typeface="ＭＳ Ｐゴシック" charset="0"/>
                <a:cs typeface="ＭＳ Ｐゴシック" charset="0"/>
              </a:rPr>
              <a:t>knowledge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is, therefore, incomplete and possibly skewed</a:t>
            </a:r>
          </a:p>
          <a:p>
            <a:pPr marL="628650" lvl="1" indent="-228600" eaLnBrk="1" hangingPunct="1"/>
            <a:r>
              <a:rPr lang="en-US" sz="2200">
                <a:solidFill>
                  <a:srgbClr val="3366FF"/>
                </a:solidFill>
                <a:latin typeface="Georgia" charset="0"/>
                <a:ea typeface="ＭＳ Ｐゴシック" charset="0"/>
                <a:cs typeface="ＭＳ Ｐゴシック" charset="0"/>
              </a:rPr>
              <a:t>Knowledge</a:t>
            </a: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 is like a </a:t>
            </a:r>
            <a:r>
              <a:rPr lang="en-US" sz="2200">
                <a:solidFill>
                  <a:srgbClr val="008000"/>
                </a:solidFill>
                <a:latin typeface="Georgia" charset="0"/>
                <a:ea typeface="ＭＳ Ｐゴシック" charset="0"/>
                <a:cs typeface="ＭＳ Ｐゴシック" charset="0"/>
              </a:rPr>
              <a:t>map</a:t>
            </a:r>
          </a:p>
          <a:p>
            <a:pPr marL="228600" indent="-228600" eaLnBrk="1" hangingPunct="1"/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Therefore, we must </a:t>
            </a:r>
            <a:r>
              <a:rPr lang="en-US" sz="260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act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on a </a:t>
            </a:r>
            <a:r>
              <a:rPr lang="en-US" sz="2600">
                <a:solidFill>
                  <a:srgbClr val="3366FF"/>
                </a:solidFill>
                <a:latin typeface="Georgia" charset="0"/>
                <a:ea typeface="ＭＳ Ｐゴシック" charset="0"/>
                <a:cs typeface="ＭＳ Ｐゴシック" charset="0"/>
              </a:rPr>
              <a:t>knowledge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base that is </a:t>
            </a:r>
            <a:r>
              <a:rPr lang="en-US" sz="2600" u="sng">
                <a:latin typeface="Georgia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informed by all possible facts.</a:t>
            </a:r>
          </a:p>
          <a:p>
            <a:pPr marL="228600" indent="-228600" eaLnBrk="1" hangingPunct="1"/>
            <a:r>
              <a:rPr lang="en-US" sz="2600">
                <a:solidFill>
                  <a:srgbClr val="FF0000"/>
                </a:solidFill>
                <a:latin typeface="Georgia" charset="0"/>
                <a:ea typeface="ＭＳ Ｐゴシック" charset="0"/>
                <a:cs typeface="ＭＳ Ｐゴシック" charset="0"/>
              </a:rPr>
              <a:t>Acting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when all the facts are not known is called:</a:t>
            </a:r>
          </a:p>
        </p:txBody>
      </p:sp>
      <p:grpSp>
        <p:nvGrpSpPr>
          <p:cNvPr id="4608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6090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Isosceles Triangle 14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43538" y="5616575"/>
            <a:ext cx="1128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latin typeface="Lucida Blackletter" charset="0"/>
                <a:cs typeface="Lucida Blackletter" charset="0"/>
              </a:rPr>
              <a:t>Faith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9637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Art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68713" y="1719263"/>
            <a:ext cx="5308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Pre-classical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Sculpture-generalized to be symbolic of all humans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Relation to Forms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Generic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Without dramatic expression</a:t>
            </a:r>
          </a:p>
          <a:p>
            <a:pPr lvl="2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  Lacked realism</a:t>
            </a:r>
          </a:p>
        </p:txBody>
      </p:sp>
      <p:pic>
        <p:nvPicPr>
          <p:cNvPr id="19461" name="Picture 4" descr="kouros-x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449388"/>
            <a:ext cx="2984500" cy="4568825"/>
          </a:xfrm>
          <a:noFill/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523875" y="5961063"/>
            <a:ext cx="2989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>
                <a:latin typeface="Georgia" charset="0"/>
              </a:rPr>
              <a:t>Kouros</a:t>
            </a:r>
          </a:p>
        </p:txBody>
      </p:sp>
      <p:grpSp>
        <p:nvGrpSpPr>
          <p:cNvPr id="19463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19464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2595" y="1393903"/>
            <a:ext cx="3200400" cy="2486721"/>
          </a:xfrm>
          <a:prstGeom prst="rect">
            <a:avLst/>
          </a:prstGeom>
          <a:solidFill>
            <a:srgbClr val="A4C8FE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110" name="Group 35"/>
          <p:cNvGrpSpPr>
            <a:grpSpLocks/>
          </p:cNvGrpSpPr>
          <p:nvPr/>
        </p:nvGrpSpPr>
        <p:grpSpPr bwMode="auto">
          <a:xfrm>
            <a:off x="7192963" y="1851025"/>
            <a:ext cx="981075" cy="490538"/>
            <a:chOff x="7192537" y="1851102"/>
            <a:chExt cx="981307" cy="490654"/>
          </a:xfrm>
        </p:grpSpPr>
        <p:sp>
          <p:nvSpPr>
            <p:cNvPr id="34" name="Rectangle 33"/>
            <p:cNvSpPr/>
            <p:nvPr/>
          </p:nvSpPr>
          <p:spPr>
            <a:xfrm>
              <a:off x="7192537" y="1851102"/>
              <a:ext cx="657380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27578" y="1851102"/>
              <a:ext cx="646266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7111" name="Group 36"/>
          <p:cNvGrpSpPr>
            <a:grpSpLocks/>
          </p:cNvGrpSpPr>
          <p:nvPr/>
        </p:nvGrpSpPr>
        <p:grpSpPr bwMode="auto">
          <a:xfrm>
            <a:off x="3740150" y="1617663"/>
            <a:ext cx="887413" cy="490537"/>
            <a:chOff x="7192537" y="1851102"/>
            <a:chExt cx="981307" cy="490654"/>
          </a:xfrm>
        </p:grpSpPr>
        <p:sp>
          <p:nvSpPr>
            <p:cNvPr id="32" name="Rectangle 31"/>
            <p:cNvSpPr/>
            <p:nvPr/>
          </p:nvSpPr>
          <p:spPr>
            <a:xfrm>
              <a:off x="7192537" y="1851102"/>
              <a:ext cx="658301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27832" y="1851102"/>
              <a:ext cx="646012" cy="490654"/>
            </a:xfrm>
            <a:prstGeom prst="rect">
              <a:avLst/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7112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155575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Western versus Eastern </a:t>
            </a:r>
            <a:b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471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49488" y="4222750"/>
            <a:ext cx="5121275" cy="20113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Learning and perceiving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Political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Cultural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Views of mankind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7114" name="Picture 14" descr="yiny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606550"/>
            <a:ext cx="15509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6" descr="jd005-Star%20of%20David-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388" y="1550988"/>
            <a:ext cx="1555750" cy="1555750"/>
          </a:xfrm>
        </p:spPr>
      </p:pic>
      <p:pic>
        <p:nvPicPr>
          <p:cNvPr id="47116" name="Picture 18" descr="chakra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405063"/>
            <a:ext cx="1544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7119" name="Picture 15" descr="Plato_Aristotle_della_Robbia_OPA_Florence WM.jpg"/>
            <p:cNvPicPr>
              <a:picLocks noChangeAspect="1"/>
            </p:cNvPicPr>
            <p:nvPr/>
          </p:nvPicPr>
          <p:blipFill>
            <a:blip r:embed="rId6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Isosceles Triangle 16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7118" name="Picture 18" descr="architecture 3 C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73250"/>
            <a:ext cx="2863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4225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Learning and Perceiving</a:t>
            </a:r>
          </a:p>
        </p:txBody>
      </p:sp>
      <p:sp>
        <p:nvSpPr>
          <p:cNvPr id="24" name="Rectangle 4"/>
          <p:cNvSpPr txBox="1">
            <a:spLocks noChangeArrowheads="1"/>
          </p:cNvSpPr>
          <p:nvPr/>
        </p:nvSpPr>
        <p:spPr bwMode="auto">
          <a:xfrm>
            <a:off x="4657725" y="1368425"/>
            <a:ext cx="4051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Eastern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en-US" sz="6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Education comes by </a:t>
            </a:r>
          </a:p>
          <a:p>
            <a:pPr indent="-342900">
              <a:spcBef>
                <a:spcPts val="0"/>
              </a:spcBef>
              <a:defRPr/>
            </a:pPr>
            <a:r>
              <a:rPr lang="en-US" sz="2200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rote learning</a:t>
            </a:r>
          </a:p>
          <a:p>
            <a:pPr indent="-342900">
              <a:spcBef>
                <a:spcPct val="20000"/>
              </a:spcBef>
              <a:buFontTx/>
              <a:buChar char="•"/>
              <a:defRPr/>
            </a:pPr>
            <a:endParaRPr lang="en-US" sz="11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Facts </a:t>
            </a:r>
            <a:r>
              <a:rPr lang="en-US" sz="2200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begin and end</a:t>
            </a:r>
          </a:p>
          <a:p>
            <a:pPr indent="-342900">
              <a:spcBef>
                <a:spcPct val="20000"/>
              </a:spcBef>
              <a:defRPr/>
            </a:pPr>
            <a:endParaRPr lang="en-US" sz="11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Facts are </a:t>
            </a:r>
            <a:r>
              <a:rPr lang="en-US" sz="2200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subject to divine will </a:t>
            </a: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and come only from God</a:t>
            </a:r>
          </a:p>
          <a:p>
            <a:pPr indent="-342900">
              <a:spcBef>
                <a:spcPct val="20000"/>
              </a:spcBef>
              <a:buFontTx/>
              <a:buChar char="•"/>
              <a:defRPr/>
            </a:pPr>
            <a:endParaRPr lang="en-US" sz="11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Mankind </a:t>
            </a:r>
            <a:r>
              <a:rPr lang="en-US" sz="2200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apprehends facts </a:t>
            </a: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rather than investigates</a:t>
            </a:r>
          </a:p>
          <a:p>
            <a:pPr indent="-342900">
              <a:spcBef>
                <a:spcPct val="20000"/>
              </a:spcBef>
              <a:buFontTx/>
              <a:buChar char="•"/>
              <a:defRPr/>
            </a:pPr>
            <a:endParaRPr lang="en-US" sz="1100" kern="0" dirty="0">
              <a:latin typeface="Georgia" pitchFamily="18" charset="0"/>
              <a:ea typeface="ＭＳ Ｐゴシック" charset="-128"/>
              <a:cs typeface="ＭＳ Ｐゴシック" pitchFamily="-65" charset="-128"/>
            </a:endParaRPr>
          </a:p>
          <a:p>
            <a:pPr indent="-342900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Typical </a:t>
            </a:r>
            <a:r>
              <a:rPr lang="en-US" sz="2200" kern="0" dirty="0">
                <a:solidFill>
                  <a:srgbClr val="0070C0"/>
                </a:solidFill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writing is poetical </a:t>
            </a:r>
            <a:r>
              <a:rPr lang="en-US" sz="2200" kern="0" dirty="0">
                <a:latin typeface="Georgia" pitchFamily="18" charset="0"/>
                <a:ea typeface="ＭＳ Ｐゴシック" charset="-128"/>
                <a:cs typeface="ＭＳ Ｐゴシック" pitchFamily="-65" charset="-128"/>
              </a:rPr>
              <a:t>and abstract (like Isaiah)</a:t>
            </a:r>
          </a:p>
        </p:txBody>
      </p:sp>
      <p:pic>
        <p:nvPicPr>
          <p:cNvPr id="48133" name="Picture 9" descr="Earth_Western_Hemisphere g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210050"/>
            <a:ext cx="10255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8" descr="Earth_Eastern_Hemisphere g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1990725"/>
            <a:ext cx="102076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nut 12"/>
          <p:cNvSpPr/>
          <p:nvPr/>
        </p:nvSpPr>
        <p:spPr>
          <a:xfrm>
            <a:off x="7137400" y="1593850"/>
            <a:ext cx="1795463" cy="1795463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0" y="3821113"/>
            <a:ext cx="1795463" cy="1795462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13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8139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Isosceles Triangle 1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2238" y="1362075"/>
            <a:ext cx="4271962" cy="452596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sz="2800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Western</a:t>
            </a:r>
          </a:p>
          <a:p>
            <a:pPr eaLnBrk="1" hangingPunct="1">
              <a:lnSpc>
                <a:spcPct val="80000"/>
              </a:lnSpc>
            </a:pPr>
            <a:endParaRPr lang="en-US" sz="6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Education comes through </a:t>
            </a:r>
            <a:r>
              <a:rPr lang="en-US" sz="22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experience and reasoning</a:t>
            </a:r>
          </a:p>
          <a:p>
            <a:pPr algn="r" eaLnBrk="1" hangingPunct="1"/>
            <a:endParaRPr lang="en-US" sz="11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Facts are </a:t>
            </a:r>
            <a:r>
              <a:rPr lang="en-US" sz="22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absolute</a:t>
            </a:r>
          </a:p>
          <a:p>
            <a:pPr algn="r" eaLnBrk="1" hangingPunct="1"/>
            <a:endParaRPr lang="en-US" sz="11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Facts are </a:t>
            </a:r>
            <a:r>
              <a:rPr lang="en-US" sz="22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discovered</a:t>
            </a: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 through research and experimentation</a:t>
            </a:r>
          </a:p>
          <a:p>
            <a:pPr algn="r" eaLnBrk="1" hangingPunct="1"/>
            <a:endParaRPr lang="en-US" sz="11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  Open discussions help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mankind </a:t>
            </a:r>
            <a:r>
              <a:rPr lang="en-US" sz="22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find truth</a:t>
            </a:r>
          </a:p>
          <a:p>
            <a:pPr algn="r" eaLnBrk="1" hangingPunct="1"/>
            <a:endParaRPr lang="en-US" sz="11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Typical </a:t>
            </a:r>
            <a:r>
              <a:rPr lang="en-US" sz="22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writing is logical </a:t>
            </a:r>
            <a:r>
              <a:rPr lang="en-US" sz="2200">
                <a:latin typeface="Georgia" charset="0"/>
                <a:ea typeface="ＭＳ Ｐゴシック" charset="0"/>
                <a:cs typeface="ＭＳ Ｐゴシック" charset="0"/>
              </a:rPr>
              <a:t>and philosophical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1" descr="Earth_Western_Hemisphere g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187825"/>
            <a:ext cx="102711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nut 12"/>
          <p:cNvSpPr/>
          <p:nvPr/>
        </p:nvSpPr>
        <p:spPr>
          <a:xfrm>
            <a:off x="1662113" y="3798888"/>
            <a:ext cx="1795462" cy="1795462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9156" name="Picture 9" descr="Earth_Eastern_Hemisphere g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220788"/>
            <a:ext cx="10318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nut 10"/>
          <p:cNvSpPr/>
          <p:nvPr/>
        </p:nvSpPr>
        <p:spPr>
          <a:xfrm>
            <a:off x="6456363" y="836613"/>
            <a:ext cx="1762125" cy="1795462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Political Differences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155575" y="1511300"/>
            <a:ext cx="4495800" cy="2681288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US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Western</a:t>
            </a:r>
          </a:p>
          <a:p>
            <a:pPr algn="ctr" eaLnBrk="1" hangingPunct="1">
              <a:buFontTx/>
              <a:buNone/>
            </a:pPr>
            <a:endParaRPr lang="en-US" sz="1000" u="sng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Freedom is </a:t>
            </a:r>
            <a:r>
              <a:rPr lang="en-US" sz="26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institutional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—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it should be guaranteed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by society.</a:t>
            </a:r>
          </a:p>
          <a:p>
            <a:pPr algn="r" eaLnBrk="1" hangingPunct="1">
              <a:buFontTx/>
              <a:buNone/>
            </a:pPr>
            <a:endParaRPr lang="en-US" sz="10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Loyalty to the </a:t>
            </a:r>
            <a:r>
              <a:rPr lang="en-US" sz="26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state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765675" y="1516063"/>
            <a:ext cx="3519488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200" b="1">
                <a:solidFill>
                  <a:srgbClr val="0070C0"/>
                </a:solidFill>
                <a:latin typeface="Georgia" charset="0"/>
              </a:rPr>
              <a:t>Eastern</a:t>
            </a:r>
          </a:p>
          <a:p>
            <a:pPr algn="ctr" eaLnBrk="1" hangingPunct="1">
              <a:spcBef>
                <a:spcPct val="20000"/>
              </a:spcBef>
            </a:pPr>
            <a:endParaRPr lang="en-US" sz="1000" u="sng">
              <a:latin typeface="Georgia" charset="0"/>
            </a:endParaRPr>
          </a:p>
          <a:p>
            <a:pPr eaLnBrk="1" hangingPunct="1"/>
            <a:r>
              <a:rPr lang="en-US">
                <a:latin typeface="Georgia" charset="0"/>
              </a:rPr>
              <a:t>Freedom is </a:t>
            </a:r>
            <a:r>
              <a:rPr lang="en-US">
                <a:solidFill>
                  <a:srgbClr val="0070C0"/>
                </a:solidFill>
                <a:latin typeface="Georgia" charset="0"/>
              </a:rPr>
              <a:t>individual</a:t>
            </a:r>
            <a:r>
              <a:rPr lang="en-US">
                <a:latin typeface="Georgia" charset="0"/>
              </a:rPr>
              <a:t>, existing even if the society is not free.</a:t>
            </a:r>
          </a:p>
          <a:p>
            <a:pPr eaLnBrk="1" hangingPunct="1">
              <a:spcBef>
                <a:spcPct val="20000"/>
              </a:spcBef>
            </a:pPr>
            <a:endParaRPr lang="en-US" sz="1000">
              <a:latin typeface="Georgi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>
                <a:latin typeface="Georgia" charset="0"/>
              </a:rPr>
              <a:t>Loyalty to the </a:t>
            </a:r>
            <a:r>
              <a:rPr lang="en-US">
                <a:solidFill>
                  <a:srgbClr val="0070C0"/>
                </a:solidFill>
                <a:latin typeface="Georgia" charset="0"/>
              </a:rPr>
              <a:t>leader</a:t>
            </a:r>
            <a:r>
              <a:rPr lang="en-US">
                <a:latin typeface="Georgia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3200">
              <a:latin typeface="Georgia" charset="0"/>
            </a:endParaRPr>
          </a:p>
        </p:txBody>
      </p:sp>
      <p:grpSp>
        <p:nvGrpSpPr>
          <p:cNvPr id="49162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49163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Isosceles Triangle 15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Cultural Differences</a:t>
            </a:r>
          </a:p>
        </p:txBody>
      </p:sp>
      <p:pic>
        <p:nvPicPr>
          <p:cNvPr id="50179" name="Picture 7" descr="Earth_Western_Hemisphere g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2235200"/>
            <a:ext cx="10255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>
          <a:xfrm>
            <a:off x="22225" y="1847850"/>
            <a:ext cx="1795463" cy="1795463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2175" y="1600200"/>
            <a:ext cx="3468688" cy="4525963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US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Western</a:t>
            </a:r>
          </a:p>
          <a:p>
            <a:pPr eaLnBrk="1" hangingPunct="1"/>
            <a:endParaRPr lang="en-US" sz="10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The body is most </a:t>
            </a:r>
            <a:r>
              <a:rPr lang="en-US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glorious</a:t>
            </a: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 creation</a:t>
            </a:r>
          </a:p>
          <a:p>
            <a:pPr algn="r" eaLnBrk="1" hangingPunct="1">
              <a:buFontTx/>
              <a:buNone/>
            </a:pPr>
            <a:endParaRPr lang="en-US" sz="8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Body should be a </a:t>
            </a:r>
            <a:r>
              <a:rPr lang="en-US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focus</a:t>
            </a: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 of life in art</a:t>
            </a:r>
          </a:p>
          <a:p>
            <a:pPr algn="r" eaLnBrk="1" hangingPunct="1">
              <a:buFontTx/>
              <a:buNone/>
            </a:pPr>
            <a:endParaRPr lang="en-US" sz="8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Health care</a:t>
            </a:r>
            <a:r>
              <a:rPr lang="en-US">
                <a:latin typeface="Georgia" charset="0"/>
                <a:ea typeface="ＭＳ Ｐゴシック" charset="0"/>
                <a:cs typeface="ＭＳ Ｐゴシック" charset="0"/>
              </a:rPr>
              <a:t>, exercise, leisure, and pleasure</a:t>
            </a:r>
          </a:p>
          <a:p>
            <a:pPr eaLnBrk="1" hangingPunct="1"/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83" name="Picture 9" descr="Earth_Eastern_Hemisphere g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3997325"/>
            <a:ext cx="103187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nut 10"/>
          <p:cNvSpPr/>
          <p:nvPr/>
        </p:nvSpPr>
        <p:spPr>
          <a:xfrm>
            <a:off x="7092950" y="3602038"/>
            <a:ext cx="1760538" cy="1795462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06963" y="1600200"/>
            <a:ext cx="3043237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Eastern</a:t>
            </a:r>
          </a:p>
          <a:p>
            <a:pPr eaLnBrk="1" hangingPunct="1">
              <a:defRPr/>
            </a:pPr>
            <a:endParaRPr lang="en-US" sz="1000" dirty="0" smtClean="0">
              <a:latin typeface="Georgia" pitchFamily="18" charset="0"/>
              <a:ea typeface="ＭＳ Ｐゴシック" charset="-128"/>
            </a:endParaRPr>
          </a:p>
          <a:p>
            <a:pPr marL="0" eaLnBrk="1" hangingPunct="1">
              <a:buFontTx/>
              <a:buNone/>
              <a:defRPr/>
            </a:pPr>
            <a:r>
              <a:rPr lang="en-US" dirty="0" smtClean="0">
                <a:latin typeface="Georgia" pitchFamily="18" charset="0"/>
                <a:ea typeface="ＭＳ Ｐゴシック" charset="-128"/>
              </a:rPr>
              <a:t>People should be covered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modestly</a:t>
            </a:r>
          </a:p>
          <a:p>
            <a:pPr marL="0" eaLnBrk="1" hangingPunct="1">
              <a:buFontTx/>
              <a:buNone/>
              <a:defRPr/>
            </a:pPr>
            <a:endParaRPr lang="en-US" sz="800" dirty="0" smtClean="0">
              <a:latin typeface="Georgia" pitchFamily="18" charset="0"/>
              <a:ea typeface="ＭＳ Ｐゴシック" charset="-128"/>
            </a:endParaRPr>
          </a:p>
          <a:p>
            <a:pPr marL="0" eaLnBrk="1" hangingPunct="1">
              <a:buFontTx/>
              <a:buNone/>
              <a:defRPr/>
            </a:pP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No</a:t>
            </a:r>
            <a:r>
              <a:rPr lang="en-US" dirty="0" smtClean="0">
                <a:latin typeface="Georgia" pitchFamily="18" charset="0"/>
                <a:ea typeface="ＭＳ Ｐゴシック" charset="-128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statues</a:t>
            </a:r>
            <a:r>
              <a:rPr lang="en-US" dirty="0" smtClean="0">
                <a:latin typeface="Georgia" pitchFamily="18" charset="0"/>
                <a:ea typeface="ＭＳ Ｐゴシック" charset="-128"/>
              </a:rPr>
              <a:t> or art to depict the body</a:t>
            </a:r>
          </a:p>
          <a:p>
            <a:pPr marL="0" eaLnBrk="1" hangingPunct="1">
              <a:buFontTx/>
              <a:buNone/>
              <a:defRPr/>
            </a:pPr>
            <a:endParaRPr lang="en-US" sz="800" dirty="0" smtClean="0">
              <a:latin typeface="Georgia" pitchFamily="18" charset="0"/>
              <a:ea typeface="ＭＳ Ｐゴシック" charset="-128"/>
            </a:endParaRPr>
          </a:p>
          <a:p>
            <a:pPr marL="0" eaLnBrk="1" hangingPunct="1">
              <a:buFontTx/>
              <a:buNone/>
              <a:defRPr/>
            </a:pP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Little</a:t>
            </a:r>
            <a:r>
              <a:rPr lang="en-US" dirty="0" smtClean="0">
                <a:latin typeface="Georgia" pitchFamily="18" charset="0"/>
                <a:ea typeface="ＭＳ Ｐゴシック" charset="-128"/>
              </a:rPr>
              <a:t> effort at personal </a:t>
            </a:r>
            <a:r>
              <a:rPr lang="en-US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comfort</a:t>
            </a:r>
          </a:p>
        </p:txBody>
      </p:sp>
      <p:grpSp>
        <p:nvGrpSpPr>
          <p:cNvPr id="50186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50187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Isosceles Triangle 13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Views of Mankind</a:t>
            </a:r>
          </a:p>
        </p:txBody>
      </p:sp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1404938" y="5024438"/>
            <a:ext cx="673576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>
                <a:solidFill>
                  <a:srgbClr val="0070C0"/>
                </a:solidFill>
                <a:latin typeface="Georgia" charset="0"/>
              </a:rPr>
              <a:t>Discussion: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latin typeface="Georgia" charset="0"/>
              </a:rPr>
              <a:t>Is the LDS Church principally Eastern or Western in orientation?</a:t>
            </a:r>
          </a:p>
          <a:p>
            <a:pPr eaLnBrk="1" hangingPunct="1"/>
            <a:endParaRPr lang="en-US" sz="2800">
              <a:latin typeface="Georgia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05" name="Picture 7" descr="Earth_Western_Hemisphere go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4276725"/>
            <a:ext cx="10255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/>
          <p:nvPr/>
        </p:nvSpPr>
        <p:spPr>
          <a:xfrm>
            <a:off x="836613" y="3887788"/>
            <a:ext cx="1795462" cy="1795462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258888"/>
            <a:ext cx="4038600" cy="3659187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US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Western</a:t>
            </a:r>
          </a:p>
          <a:p>
            <a:pPr algn="r" eaLnBrk="1" hangingPunct="1">
              <a:buFontTx/>
              <a:buNone/>
            </a:pPr>
            <a:r>
              <a:rPr lang="en-US" sz="26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Mankind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is the </a:t>
            </a:r>
            <a:r>
              <a:rPr lang="en-US" sz="26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ultimate being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 in the universe and lord of the earth by right of reason.</a:t>
            </a:r>
          </a:p>
          <a:p>
            <a:pPr algn="r" eaLnBrk="1" hangingPunct="1">
              <a:buFontTx/>
              <a:buNone/>
            </a:pPr>
            <a:endParaRPr lang="en-US" sz="1000">
              <a:latin typeface="Georgia" charset="0"/>
              <a:ea typeface="ＭＳ Ｐゴシック" charset="0"/>
              <a:cs typeface="ＭＳ Ｐゴシック" charset="0"/>
            </a:endParaRPr>
          </a:p>
          <a:p>
            <a:pPr algn="r" eaLnBrk="1" hangingPunct="1">
              <a:buFontTx/>
              <a:buNone/>
            </a:pP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Religion is </a:t>
            </a:r>
            <a:r>
              <a:rPr lang="en-US" sz="2600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logical and scientific</a:t>
            </a:r>
            <a:r>
              <a:rPr lang="en-US" sz="2600">
                <a:latin typeface="Georgi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buFontTx/>
              <a:buNone/>
            </a:pPr>
            <a:endParaRPr lang="en-US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8" name="Picture 9" descr="Earth_Eastern_Hemisphere go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4232275"/>
            <a:ext cx="10318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nut 10"/>
          <p:cNvSpPr/>
          <p:nvPr/>
        </p:nvSpPr>
        <p:spPr>
          <a:xfrm>
            <a:off x="6456363" y="3835400"/>
            <a:ext cx="1762125" cy="1795463"/>
          </a:xfrm>
          <a:prstGeom prst="donut">
            <a:avLst/>
          </a:prstGeom>
          <a:solidFill>
            <a:srgbClr val="F4F0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38688" y="1271588"/>
            <a:ext cx="3770312" cy="33766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Eastern</a:t>
            </a:r>
          </a:p>
          <a:p>
            <a:pPr marL="0" eaLnBrk="1" hangingPunct="1">
              <a:buFontTx/>
              <a:buNone/>
              <a:defRPr/>
            </a:pPr>
            <a:r>
              <a:rPr lang="en-US" sz="2600" dirty="0" smtClean="0">
                <a:latin typeface="Georgia" pitchFamily="18" charset="0"/>
                <a:ea typeface="ＭＳ Ｐゴシック" charset="-128"/>
              </a:rPr>
              <a:t>Man is the subject of </a:t>
            </a:r>
            <a:r>
              <a:rPr lang="en-US" sz="2600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God </a:t>
            </a:r>
            <a:r>
              <a:rPr lang="en-US" sz="2600" dirty="0" smtClean="0">
                <a:latin typeface="Georgia" pitchFamily="18" charset="0"/>
                <a:ea typeface="ＭＳ Ｐゴシック" charset="-128"/>
              </a:rPr>
              <a:t>and should </a:t>
            </a:r>
            <a:r>
              <a:rPr lang="en-US" sz="2600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focus</a:t>
            </a:r>
            <a:r>
              <a:rPr lang="en-US" sz="2600" dirty="0" smtClean="0">
                <a:latin typeface="Georgia" pitchFamily="18" charset="0"/>
                <a:ea typeface="ＭＳ Ｐゴシック" charset="-128"/>
              </a:rPr>
              <a:t> on carrying out His will. </a:t>
            </a:r>
          </a:p>
          <a:p>
            <a:pPr marL="0" eaLnBrk="1" hangingPunct="1">
              <a:buFontTx/>
              <a:buNone/>
              <a:defRPr/>
            </a:pPr>
            <a:endParaRPr lang="en-US" sz="1000" dirty="0" smtClean="0">
              <a:latin typeface="Georgia" pitchFamily="18" charset="0"/>
              <a:ea typeface="ＭＳ Ｐゴシック" charset="-128"/>
            </a:endParaRPr>
          </a:p>
          <a:p>
            <a:pPr marL="0" eaLnBrk="1" hangingPunct="1">
              <a:buFontTx/>
              <a:buNone/>
              <a:defRPr/>
            </a:pPr>
            <a:endParaRPr lang="en-US" sz="2600" dirty="0" smtClean="0">
              <a:latin typeface="Georgia" pitchFamily="18" charset="0"/>
              <a:ea typeface="ＭＳ Ｐゴシック" charset="-128"/>
            </a:endParaRPr>
          </a:p>
          <a:p>
            <a:pPr marL="0" eaLnBrk="1" hangingPunct="1">
              <a:buFontTx/>
              <a:buNone/>
              <a:defRPr/>
            </a:pPr>
            <a:r>
              <a:rPr lang="en-US" sz="2600" dirty="0" smtClean="0">
                <a:latin typeface="Georgia" pitchFamily="18" charset="0"/>
                <a:ea typeface="ＭＳ Ｐゴシック" charset="-128"/>
              </a:rPr>
              <a:t>Religion is </a:t>
            </a:r>
            <a:r>
              <a:rPr lang="en-US" sz="2600" dirty="0" smtClean="0">
                <a:solidFill>
                  <a:srgbClr val="0070C0"/>
                </a:solidFill>
                <a:latin typeface="Georgia" pitchFamily="18" charset="0"/>
                <a:ea typeface="ＭＳ Ｐゴシック" charset="-128"/>
              </a:rPr>
              <a:t>mystical and emotional</a:t>
            </a:r>
            <a:r>
              <a:rPr lang="en-US" sz="2600" dirty="0" smtClean="0">
                <a:latin typeface="Georgia" pitchFamily="18" charset="0"/>
                <a:ea typeface="ＭＳ Ｐゴシック" charset="-128"/>
              </a:rPr>
              <a:t>.</a:t>
            </a:r>
          </a:p>
        </p:txBody>
      </p:sp>
      <p:grpSp>
        <p:nvGrpSpPr>
          <p:cNvPr id="51211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51212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Isosceles Triangle 14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74712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Our Greek &amp; Hebrew Heritage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/>
        </p:nvGraphicFramePr>
        <p:xfrm>
          <a:off x="750262" y="1405054"/>
          <a:ext cx="7758119" cy="279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32400" y="1978025"/>
            <a:ext cx="27860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800" b="1">
                <a:solidFill>
                  <a:srgbClr val="700000"/>
                </a:solidFill>
                <a:latin typeface="Verdana" charset="0"/>
                <a:cs typeface="Arial" charset="0"/>
              </a:rPr>
              <a:t>Hebrew Heritage</a:t>
            </a:r>
          </a:p>
          <a:p>
            <a:pPr algn="ctr" eaLnBrk="1" hangingPunct="1">
              <a:lnSpc>
                <a:spcPct val="90000"/>
              </a:lnSpc>
            </a:pPr>
            <a:endParaRPr lang="en-US" sz="1000" b="1">
              <a:latin typeface="Verdana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2000">
                <a:latin typeface="Verdana" charset="0"/>
                <a:cs typeface="Arial" charset="0"/>
              </a:rPr>
              <a:t>Faith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>
                <a:latin typeface="Verdana" charset="0"/>
                <a:cs typeface="Arial" charset="0"/>
              </a:rPr>
              <a:t>Authoritarianism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14363" y="1978025"/>
            <a:ext cx="348138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800" b="1">
                <a:solidFill>
                  <a:srgbClr val="600000"/>
                </a:solidFill>
                <a:latin typeface="Verdana" charset="0"/>
                <a:cs typeface="Arial" charset="0"/>
              </a:rPr>
              <a:t>Greek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800" b="1">
                <a:solidFill>
                  <a:srgbClr val="600000"/>
                </a:solidFill>
                <a:latin typeface="Verdana" charset="0"/>
                <a:cs typeface="Arial" charset="0"/>
              </a:rPr>
              <a:t>Heritage</a:t>
            </a:r>
          </a:p>
          <a:p>
            <a:pPr algn="ctr" eaLnBrk="1" hangingPunct="1">
              <a:lnSpc>
                <a:spcPct val="90000"/>
              </a:lnSpc>
            </a:pPr>
            <a:endParaRPr lang="en-US" sz="400" b="1">
              <a:latin typeface="Verdana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sz="2000">
                <a:latin typeface="Verdana" charset="0"/>
                <a:cs typeface="Arial" charset="0"/>
              </a:rPr>
              <a:t>Reason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>
                <a:latin typeface="Verdana" charset="0"/>
                <a:cs typeface="Arial" charset="0"/>
              </a:rPr>
              <a:t>Individualism</a:t>
            </a:r>
          </a:p>
          <a:p>
            <a:pPr eaLnBrk="1" hangingPunct="1"/>
            <a:endParaRPr lang="en-US" sz="1800">
              <a:cs typeface="Arial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282700" y="4325938"/>
            <a:ext cx="70691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i="1">
                <a:latin typeface="Georgia" charset="0"/>
              </a:rPr>
              <a:t>The area of overlap, where the individualistic and authoritarian principles co-exist, is where we live most productively. Here authoritarianism acts as a check against unbridled individualism, and individualism acts as a check against unbridled authoritarianism. </a:t>
            </a:r>
          </a:p>
          <a:p>
            <a:pPr algn="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1400">
                <a:latin typeface="Georgia" charset="0"/>
              </a:rPr>
              <a:t>—Bruce C. Hafen, </a:t>
            </a:r>
            <a:r>
              <a:rPr lang="ja-JP" altLang="en-US" sz="1400">
                <a:latin typeface="Georgia" charset="0"/>
              </a:rPr>
              <a:t>“</a:t>
            </a:r>
            <a:r>
              <a:rPr lang="en-US" sz="1400">
                <a:latin typeface="Georgia" charset="0"/>
              </a:rPr>
              <a:t>Reason, Faith, and Things of Eternity</a:t>
            </a:r>
            <a:r>
              <a:rPr lang="ja-JP" altLang="en-US" sz="1400">
                <a:latin typeface="Georgia" charset="0"/>
              </a:rPr>
              <a:t>”</a:t>
            </a:r>
            <a:endParaRPr lang="en-US" sz="1400">
              <a:latin typeface="Georgi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4077" y="2037968"/>
            <a:ext cx="1933543" cy="142192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200" b="1" dirty="0">
                <a:ln w="50800"/>
                <a:solidFill>
                  <a:srgbClr val="FFC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The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dirty="0">
                <a:ln w="50800"/>
                <a:solidFill>
                  <a:srgbClr val="FFC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Golden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dirty="0">
                <a:ln w="50800"/>
                <a:solidFill>
                  <a:srgbClr val="FFC000"/>
                </a:solidFill>
                <a:latin typeface="Verdana" pitchFamily="34" charset="0"/>
                <a:ea typeface="ＭＳ Ｐゴシック" charset="-128"/>
                <a:cs typeface="Arial" charset="0"/>
              </a:rPr>
              <a:t>Mean</a:t>
            </a:r>
            <a:endParaRPr lang="en-US" sz="3200" b="1" dirty="0">
              <a:ln w="50800"/>
              <a:solidFill>
                <a:srgbClr val="FFC000"/>
              </a:solidFill>
              <a:ea typeface="ＭＳ Ｐゴシック" charset="-128"/>
              <a:cs typeface="+mn-cs"/>
            </a:endParaRPr>
          </a:p>
        </p:txBody>
      </p:sp>
      <p:grpSp>
        <p:nvGrpSpPr>
          <p:cNvPr id="52233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52234" name="Picture 15" descr="Plato_Aristotle_della_Robbia_OPA_Florence WM.jpg"/>
            <p:cNvPicPr>
              <a:picLocks noChangeAspect="1"/>
            </p:cNvPicPr>
            <p:nvPr/>
          </p:nvPicPr>
          <p:blipFill>
            <a:blip r:embed="rId7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Isosceles Triangle 1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1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466850" y="344488"/>
            <a:ext cx="6132513" cy="768350"/>
          </a:xfrm>
        </p:spPr>
        <p:txBody>
          <a:bodyPr/>
          <a:lstStyle/>
          <a:p>
            <a:pPr eaLnBrk="1" hangingPunct="1"/>
            <a:r>
              <a:rPr lang="en-US" sz="3000" b="1">
                <a:solidFill>
                  <a:srgbClr val="6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Two Cultures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33750" y="1408113"/>
            <a:ext cx="5341938" cy="3832225"/>
          </a:xfrm>
        </p:spPr>
        <p:txBody>
          <a:bodyPr/>
          <a:lstStyle/>
          <a:p>
            <a:pPr marL="0" indent="3175" defTabSz="457200" eaLnBrk="1" hangingPunct="1">
              <a:buFontTx/>
              <a:buNone/>
            </a:pPr>
            <a:r>
              <a:rPr lang="en-US" sz="2800" i="1">
                <a:latin typeface="Georgia" charset="0"/>
                <a:ea typeface="ＭＳ Ｐゴシック" charset="0"/>
                <a:cs typeface="ＭＳ Ｐゴシック" charset="0"/>
              </a:rPr>
              <a:t>We must all be truly bilingual, speaking fluently both the language of our disciplines and the language of the scriptures, yet our priorities are clear: our professional credentials may have earned us passports to Athens, but our citizenship must always remain in Jerusalem.</a:t>
            </a:r>
          </a:p>
          <a:p>
            <a:pPr marL="0" indent="3175" algn="r" defTabSz="457200" eaLnBrk="1" hangingPunct="1">
              <a:lnSpc>
                <a:spcPct val="90000"/>
              </a:lnSpc>
              <a:buFontTx/>
              <a:buNone/>
            </a:pPr>
            <a:r>
              <a:rPr lang="en-US" sz="1600">
                <a:latin typeface="Georgia" charset="0"/>
                <a:ea typeface="ＭＳ Ｐゴシック" charset="0"/>
                <a:cs typeface="ＭＳ Ｐゴシック" charset="0"/>
              </a:rPr>
              <a:t>—Bruce Hafen</a:t>
            </a:r>
            <a:endParaRPr lang="en-US" sz="1600" i="1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 descr="Hafen_Bruc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263" y="1905000"/>
            <a:ext cx="2438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18" descr="dome of the rock 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387975"/>
            <a:ext cx="136842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thens bldg C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491163"/>
            <a:ext cx="196215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6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53257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Isosceles Triangle 23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568325" y="14351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0070C0"/>
                </a:solidFill>
                <a:latin typeface="Georgia" charset="0"/>
                <a:ea typeface="ＭＳ Ｐゴシック" charset="0"/>
                <a:cs typeface="ＭＳ Ｐゴシック" charset="0"/>
              </a:rPr>
              <a:t>Discussion:</a:t>
            </a:r>
          </a:p>
        </p:txBody>
      </p:sp>
      <p:sp>
        <p:nvSpPr>
          <p:cNvPr id="54276" name="Rectangle 3"/>
          <p:cNvSpPr txBox="1">
            <a:spLocks noChangeArrowheads="1"/>
          </p:cNvSpPr>
          <p:nvPr/>
        </p:nvSpPr>
        <p:spPr bwMode="auto">
          <a:xfrm>
            <a:off x="0" y="4041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200">
                <a:latin typeface="Georgia" charset="0"/>
              </a:rPr>
              <a:t>shape an individual</a:t>
            </a:r>
            <a:r>
              <a:rPr lang="ja-JP" altLang="en-US" sz="3200">
                <a:latin typeface="Georgia" charset="0"/>
              </a:rPr>
              <a:t>’</a:t>
            </a:r>
            <a:r>
              <a:rPr lang="en-US" sz="3200">
                <a:latin typeface="Georgia" charset="0"/>
              </a:rPr>
              <a:t>s or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latin typeface="Georgia" charset="0"/>
              </a:rPr>
              <a:t>a society</a:t>
            </a:r>
            <a:r>
              <a:rPr lang="ja-JP" altLang="en-US" sz="3200">
                <a:latin typeface="Georgia" charset="0"/>
              </a:rPr>
              <a:t>’</a:t>
            </a:r>
            <a:r>
              <a:rPr lang="en-US" sz="3200">
                <a:latin typeface="Georgia" charset="0"/>
              </a:rPr>
              <a:t>s creativity?</a:t>
            </a:r>
          </a:p>
        </p:txBody>
      </p:sp>
      <p:sp>
        <p:nvSpPr>
          <p:cNvPr id="5427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3600">
                <a:latin typeface="Georgia" charset="0"/>
              </a:rPr>
              <a:t>“</a:t>
            </a:r>
            <a:r>
              <a:rPr lang="en-US" sz="3600">
                <a:latin typeface="Georgia" charset="0"/>
              </a:rPr>
              <a:t>What is ethics, beauty, and truth?</a:t>
            </a:r>
            <a:r>
              <a:rPr lang="ja-JP" altLang="en-US" sz="3600">
                <a:latin typeface="Georgia" charset="0"/>
              </a:rPr>
              <a:t>”</a:t>
            </a:r>
            <a:r>
              <a:rPr lang="en-US" sz="3600">
                <a:latin typeface="Georgia" charset="0"/>
              </a:rPr>
              <a:t> </a:t>
            </a:r>
            <a:endParaRPr lang="en-US" sz="3600"/>
          </a:p>
        </p:txBody>
      </p:sp>
      <p:sp>
        <p:nvSpPr>
          <p:cNvPr id="54278" name="TextBox 12"/>
          <p:cNvSpPr txBox="1">
            <a:spLocks noChangeArrowheads="1"/>
          </p:cNvSpPr>
          <p:nvPr/>
        </p:nvSpPr>
        <p:spPr bwMode="auto">
          <a:xfrm>
            <a:off x="0" y="250825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Georgia" charset="0"/>
              </a:rPr>
              <a:t>How do the answers to</a:t>
            </a:r>
            <a:endParaRPr lang="en-US" sz="3200"/>
          </a:p>
        </p:txBody>
      </p:sp>
      <p:grpSp>
        <p:nvGrpSpPr>
          <p:cNvPr id="54279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54280" name="Picture 15" descr="Plato_Aristotle_della_Robbia_OPA_Florence WM.jpg"/>
            <p:cNvPicPr>
              <a:picLocks noChangeAspect="1"/>
            </p:cNvPicPr>
            <p:nvPr/>
          </p:nvPicPr>
          <p:blipFill>
            <a:blip r:embed="rId2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Isosceles Triangle 1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Isosceles Triangle 1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beauty pink flower 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3100"/>
            <a:ext cx="36052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2"/>
          <a:stretch>
            <a:fillRect/>
          </a:stretch>
        </p:blipFill>
        <p:spPr bwMode="auto">
          <a:xfrm>
            <a:off x="3568700" y="4391025"/>
            <a:ext cx="35877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beauty rainb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"/>
          <a:stretch>
            <a:fillRect/>
          </a:stretch>
        </p:blipFill>
        <p:spPr bwMode="auto">
          <a:xfrm>
            <a:off x="7159625" y="3937000"/>
            <a:ext cx="19843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1" descr="beauty butterfly C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0"/>
            <a:ext cx="30448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2" descr="beauty desert rainbow C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2006600"/>
            <a:ext cx="3367087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9" descr="Beauty waterfall C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894013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3857625"/>
            <a:ext cx="9144000" cy="6365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2085975"/>
            <a:ext cx="3200400" cy="17716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307" name="TextBox 18"/>
          <p:cNvSpPr txBox="1">
            <a:spLocks noChangeArrowheads="1"/>
          </p:cNvSpPr>
          <p:nvPr/>
        </p:nvSpPr>
        <p:spPr bwMode="auto">
          <a:xfrm>
            <a:off x="77788" y="2208213"/>
            <a:ext cx="3022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700">
                <a:solidFill>
                  <a:schemeClr val="bg1"/>
                </a:solidFill>
                <a:latin typeface="Verdana" charset="0"/>
              </a:rPr>
              <a:t>Creativity involves truth, beauty, and ethics.</a:t>
            </a:r>
          </a:p>
        </p:txBody>
      </p:sp>
      <p:sp>
        <p:nvSpPr>
          <p:cNvPr id="5530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3763" y="3914775"/>
            <a:ext cx="7239000" cy="479425"/>
          </a:xfrm>
        </p:spPr>
        <p:txBody>
          <a:bodyPr/>
          <a:lstStyle/>
          <a:p>
            <a:pPr eaLnBrk="1" hangingPunct="1"/>
            <a:r>
              <a:rPr lang="en-US" sz="2700">
                <a:solidFill>
                  <a:srgbClr val="37CBFF"/>
                </a:solidFill>
                <a:latin typeface="Verdana" charset="0"/>
                <a:ea typeface="ＭＳ Ｐゴシック" charset="0"/>
                <a:cs typeface="ＭＳ Ｐゴシック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Art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2097088"/>
            <a:ext cx="254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3189288" y="2168525"/>
            <a:ext cx="5562600" cy="3686175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Price = $7M</a:t>
            </a:r>
          </a:p>
          <a:p>
            <a:pPr lvl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What was different about the fake Kouros bought by the Getty?</a:t>
            </a:r>
          </a:p>
          <a:p>
            <a:pPr lvl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The </a:t>
            </a:r>
            <a:r>
              <a:rPr lang="ja-JP" altLang="en-US" sz="2600">
                <a:latin typeface="Georgia" charset="0"/>
                <a:ea typeface="ＭＳ Ｐゴシック" charset="0"/>
              </a:rPr>
              <a:t>“</a:t>
            </a:r>
            <a:r>
              <a:rPr lang="en-US" sz="2600">
                <a:latin typeface="Georgia" charset="0"/>
                <a:ea typeface="ＭＳ Ｐゴシック" charset="0"/>
              </a:rPr>
              <a:t>feeling</a:t>
            </a:r>
            <a:r>
              <a:rPr lang="ja-JP" altLang="en-US" sz="2600">
                <a:latin typeface="Georgia" charset="0"/>
                <a:ea typeface="ＭＳ Ｐゴシック" charset="0"/>
              </a:rPr>
              <a:t>”</a:t>
            </a:r>
            <a:endParaRPr lang="en-US" sz="2600">
              <a:latin typeface="Georgia" charset="0"/>
              <a:ea typeface="ＭＳ Ｐゴシック" charset="0"/>
            </a:endParaRPr>
          </a:p>
          <a:p>
            <a:pPr lvl="1">
              <a:buFont typeface="Arial" charset="0"/>
              <a:buChar char="•"/>
            </a:pPr>
            <a:r>
              <a:rPr lang="en-US" sz="2600">
                <a:latin typeface="Georgia" charset="0"/>
                <a:ea typeface="ＭＳ Ｐゴシック" charset="0"/>
              </a:rPr>
              <a:t>Museum</a:t>
            </a:r>
            <a:r>
              <a:rPr lang="ja-JP" altLang="en-US" sz="2600">
                <a:latin typeface="Georgia" charset="0"/>
                <a:ea typeface="ＭＳ Ｐゴシック" charset="0"/>
              </a:rPr>
              <a:t>’</a:t>
            </a:r>
            <a:r>
              <a:rPr lang="en-US" sz="2600">
                <a:latin typeface="Georgia" charset="0"/>
                <a:ea typeface="ＭＳ Ｐゴシック" charset="0"/>
              </a:rPr>
              <a:t>s label reads: </a:t>
            </a:r>
          </a:p>
          <a:p>
            <a:pPr lvl="1">
              <a:buFontTx/>
              <a:buNone/>
            </a:pPr>
            <a:r>
              <a:rPr lang="en-US" sz="2600" i="1">
                <a:latin typeface="Georgia" charset="0"/>
                <a:ea typeface="ＭＳ Ｐゴシック" charset="0"/>
              </a:rPr>
              <a:t>Greek, about 530 BC,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2600" i="1">
                <a:latin typeface="Georgia" charset="0"/>
                <a:ea typeface="ＭＳ Ｐゴシック" charset="0"/>
              </a:rPr>
              <a:t>or modern forgery.</a:t>
            </a:r>
          </a:p>
        </p:txBody>
      </p:sp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0" y="13938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>
                <a:latin typeface="Georgia" charset="0"/>
              </a:rPr>
              <a:t>Story: Getty Museum purchasing a Kouros</a:t>
            </a:r>
          </a:p>
          <a:p>
            <a:pPr algn="ctr" eaLnBrk="1" hangingPunct="1"/>
            <a:endParaRPr lang="en-US"/>
          </a:p>
        </p:txBody>
      </p:sp>
      <p:grpSp>
        <p:nvGrpSpPr>
          <p:cNvPr id="20487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0488" name="Picture 15" descr="Plato_Aristotle_della_Robbia_OPA_Florence WM.jpg"/>
            <p:cNvPicPr>
              <a:picLocks noChangeAspect="1"/>
            </p:cNvPicPr>
            <p:nvPr/>
          </p:nvPicPr>
          <p:blipFill>
            <a:blip r:embed="rId3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Isosceles Triangle 8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Rectangle 23"/>
          <p:cNvSpPr>
            <a:spLocks noChangeArrowheads="1"/>
          </p:cNvSpPr>
          <p:nvPr/>
        </p:nvSpPr>
        <p:spPr bwMode="auto">
          <a:xfrm>
            <a:off x="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Art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2452688"/>
            <a:ext cx="20383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9938" y="2116138"/>
            <a:ext cx="1806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2298700" y="5689600"/>
            <a:ext cx="146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Georgia" charset="0"/>
              </a:rPr>
              <a:t>Kritios</a:t>
            </a:r>
            <a:r>
              <a:rPr lang="en-US" sz="2000"/>
              <a:t> Boy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393700" y="5554663"/>
            <a:ext cx="1604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Georgia" charset="0"/>
              </a:rPr>
              <a:t>Discophoros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57625" y="1955800"/>
            <a:ext cx="4818063" cy="2147888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>
                <a:latin typeface="Georgia" charset="0"/>
                <a:ea typeface="ＭＳ Ｐゴシック" charset="0"/>
              </a:rPr>
              <a:t>Great advances</a:t>
            </a:r>
          </a:p>
          <a:p>
            <a:pPr lvl="2" eaLnBrk="1" hangingPunct="1"/>
            <a:r>
              <a:rPr lang="en-US" sz="2500">
                <a:latin typeface="Georgia" charset="0"/>
                <a:ea typeface="ＭＳ Ｐゴシック" charset="0"/>
              </a:rPr>
              <a:t>Technical ability</a:t>
            </a:r>
          </a:p>
          <a:p>
            <a:pPr lvl="2" eaLnBrk="1" hangingPunct="1"/>
            <a:r>
              <a:rPr lang="en-US" sz="2500">
                <a:latin typeface="Georgia" charset="0"/>
                <a:ea typeface="ＭＳ Ｐゴシック" charset="0"/>
              </a:rPr>
              <a:t>Reality (life-like)</a:t>
            </a:r>
          </a:p>
          <a:p>
            <a:pPr lvl="2" eaLnBrk="1" hangingPunct="1"/>
            <a:r>
              <a:rPr lang="en-US" sz="2500">
                <a:latin typeface="Georgia" charset="0"/>
                <a:ea typeface="ＭＳ Ｐゴシック" charset="0"/>
              </a:rPr>
              <a:t>Perfection of dimensions</a:t>
            </a:r>
          </a:p>
          <a:p>
            <a:pPr lvl="2" eaLnBrk="1" hangingPunct="1"/>
            <a:endParaRPr lang="en-US" sz="800">
              <a:latin typeface="Georgia" charset="0"/>
              <a:ea typeface="ＭＳ Ｐゴシック" charset="0"/>
            </a:endParaRPr>
          </a:p>
        </p:txBody>
      </p:sp>
      <p:sp>
        <p:nvSpPr>
          <p:cNvPr id="21513" name="TextBox 15"/>
          <p:cNvSpPr txBox="1">
            <a:spLocks noChangeArrowheads="1"/>
          </p:cNvSpPr>
          <p:nvPr/>
        </p:nvSpPr>
        <p:spPr bwMode="auto">
          <a:xfrm>
            <a:off x="0" y="12827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Georgia" charset="0"/>
              </a:rPr>
              <a:t>Classical Greek Sculpture</a:t>
            </a:r>
            <a:endParaRPr lang="en-US"/>
          </a:p>
        </p:txBody>
      </p:sp>
      <p:sp>
        <p:nvSpPr>
          <p:cNvPr id="21514" name="TextBox 16"/>
          <p:cNvSpPr txBox="1">
            <a:spLocks noChangeArrowheads="1"/>
          </p:cNvSpPr>
          <p:nvPr/>
        </p:nvSpPr>
        <p:spPr bwMode="auto">
          <a:xfrm>
            <a:off x="4148138" y="4270375"/>
            <a:ext cx="46164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Georgia" charset="0"/>
              </a:rPr>
              <a:t>But, is this the end of sculptural evolution?</a:t>
            </a:r>
          </a:p>
          <a:p>
            <a:pPr eaLnBrk="1" hangingPunct="1"/>
            <a:endParaRPr lang="en-US"/>
          </a:p>
        </p:txBody>
      </p:sp>
      <p:grpSp>
        <p:nvGrpSpPr>
          <p:cNvPr id="21515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1516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Isosceles Triangle 12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1" name="Rectangle 11"/>
          <p:cNvSpPr>
            <a:spLocks noChangeArrowheads="1"/>
          </p:cNvSpPr>
          <p:nvPr/>
        </p:nvSpPr>
        <p:spPr bwMode="auto">
          <a:xfrm>
            <a:off x="1327150" y="509588"/>
            <a:ext cx="65230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000" b="1">
                <a:solidFill>
                  <a:srgbClr val="600000"/>
                </a:solidFill>
                <a:latin typeface="Verdana" charset="0"/>
              </a:rPr>
              <a:t>Beauty: Sculptural Perfection</a:t>
            </a:r>
            <a:endParaRPr lang="en-US" sz="3000" b="1"/>
          </a:p>
        </p:txBody>
      </p:sp>
      <p:pic>
        <p:nvPicPr>
          <p:cNvPr id="22532" name="Greek Sculpture3.mov" descr="/Users/abs3/Movies/Hellenism/Greek Sculpture3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293813"/>
            <a:ext cx="8029575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2534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Isosceles Triangle 7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74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57200" y="5308600"/>
            <a:ext cx="8185150" cy="1014413"/>
          </a:xfrm>
          <a:prstGeom prst="rect">
            <a:avLst/>
          </a:prstGeom>
          <a:solidFill>
            <a:srgbClr val="663300">
              <a:alpha val="7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" name="Picture 22" descr="Nike_of_Samothrake_Louvre_Ma2369_n4 W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1571625"/>
            <a:ext cx="268605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Rectangle 23"/>
          <p:cNvSpPr>
            <a:spLocks noChangeArrowheads="1"/>
          </p:cNvSpPr>
          <p:nvPr/>
        </p:nvSpPr>
        <p:spPr bwMode="auto">
          <a:xfrm>
            <a:off x="0" y="4889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Hellentistic Art</a:t>
            </a:r>
          </a:p>
        </p:txBody>
      </p:sp>
      <p:sp>
        <p:nvSpPr>
          <p:cNvPr id="235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40150" y="1482725"/>
            <a:ext cx="4622800" cy="1338263"/>
          </a:xfrm>
        </p:spPr>
        <p:txBody>
          <a:bodyPr/>
          <a:lstStyle/>
          <a:p>
            <a:pPr eaLnBrk="1" hangingPunct="1"/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Often showed movement</a:t>
            </a:r>
          </a:p>
          <a:p>
            <a:pPr eaLnBrk="1" hangingPunct="1"/>
            <a:r>
              <a:rPr lang="en-US" sz="2800" i="1">
                <a:latin typeface="Georgia" charset="0"/>
                <a:ea typeface="ＭＳ Ｐゴシック" charset="0"/>
                <a:cs typeface="ＭＳ Ｐゴシック" charset="0"/>
              </a:rPr>
              <a:t>Victory at Samothrace</a:t>
            </a:r>
          </a:p>
        </p:txBody>
      </p:sp>
      <p:pic>
        <p:nvPicPr>
          <p:cNvPr id="22" name="Picture 21" descr="Daru_staircase_Louvre_2007_05_13 W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9113" y="2827338"/>
            <a:ext cx="2497137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" name="Picture 23" descr="450px-Winged_Victory_of_Samothrace_side WM GNU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7988" y="3200400"/>
            <a:ext cx="21240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523038" y="4148138"/>
            <a:ext cx="636587" cy="769937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3564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3565" name="Picture 15" descr="Plato_Aristotle_della_Robbia_OPA_Florence WM.jpg"/>
            <p:cNvPicPr>
              <a:picLocks noChangeAspect="1"/>
            </p:cNvPicPr>
            <p:nvPr/>
          </p:nvPicPr>
          <p:blipFill>
            <a:blip r:embed="rId5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Isosceles Triangle 11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79" name="Rectangle 23"/>
          <p:cNvSpPr>
            <a:spLocks noChangeArrowheads="1"/>
          </p:cNvSpPr>
          <p:nvPr/>
        </p:nvSpPr>
        <p:spPr bwMode="auto">
          <a:xfrm>
            <a:off x="0" y="4889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600000"/>
                </a:solidFill>
                <a:latin typeface="Verdana" charset="0"/>
              </a:rPr>
              <a:t>Hellenistic Art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14850" y="2614613"/>
            <a:ext cx="4305300" cy="2370137"/>
          </a:xfrm>
        </p:spPr>
        <p:txBody>
          <a:bodyPr/>
          <a:lstStyle/>
          <a:p>
            <a:pPr marL="730250" lvl="1" indent="0" eaLnBrk="1" hangingPunct="1">
              <a:buFontTx/>
              <a:buNone/>
            </a:pPr>
            <a:r>
              <a:rPr lang="en-US" sz="2500">
                <a:latin typeface="Georgia" charset="0"/>
                <a:ea typeface="ＭＳ Ｐゴシック" charset="0"/>
              </a:rPr>
              <a:t>Story of a man who tried to convince the Trojans not to accept the Trojan horse </a:t>
            </a:r>
            <a:r>
              <a:rPr lang="en-US" sz="2200">
                <a:latin typeface="Georgia" charset="0"/>
                <a:ea typeface="ＭＳ Ｐゴシック" charset="0"/>
              </a:rPr>
              <a:t>(killed by Athena with a snake).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4806950" y="1593850"/>
            <a:ext cx="409098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>
                <a:latin typeface="Georgia" charset="0"/>
              </a:rPr>
              <a:t> Usually very dramatic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sz="1400">
              <a:latin typeface="Georgia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800" i="1">
                <a:latin typeface="Georgia" charset="0"/>
              </a:rPr>
              <a:t> Laocoön and His Sons</a:t>
            </a:r>
          </a:p>
          <a:p>
            <a:pPr eaLnBrk="1" hangingPunct="1"/>
            <a:endParaRPr lang="en-US"/>
          </a:p>
        </p:txBody>
      </p:sp>
      <p:pic>
        <p:nvPicPr>
          <p:cNvPr id="14" name="Picture 13" descr="624px-Laocoon_Pio-Clementino_Inv1059-1064-1067 WM.jpg"/>
          <p:cNvPicPr>
            <a:picLocks noChangeAspect="1"/>
          </p:cNvPicPr>
          <p:nvPr/>
        </p:nvPicPr>
        <p:blipFill>
          <a:blip r:embed="rId2"/>
          <a:srcRect l="4439" r="5234"/>
          <a:stretch>
            <a:fillRect/>
          </a:stretch>
        </p:blipFill>
        <p:spPr bwMode="auto">
          <a:xfrm>
            <a:off x="635000" y="1560513"/>
            <a:ext cx="3908425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6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1662113" y="196850"/>
            <a:ext cx="6021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b="1">
                <a:solidFill>
                  <a:srgbClr val="600000"/>
                </a:solidFill>
                <a:latin typeface="Verdana" charset="0"/>
              </a:rPr>
              <a:t>Philosophy</a:t>
            </a:r>
            <a:br>
              <a:rPr lang="en-US" sz="3000" b="1">
                <a:solidFill>
                  <a:srgbClr val="600000"/>
                </a:solidFill>
                <a:latin typeface="Verdana" charset="0"/>
              </a:rPr>
            </a:br>
            <a:r>
              <a:rPr lang="en-US" sz="3000" b="1">
                <a:solidFill>
                  <a:srgbClr val="600000"/>
                </a:solidFill>
                <a:latin typeface="Verdana" charset="0"/>
              </a:rPr>
              <a:t>Descended from Plato</a:t>
            </a:r>
            <a:endParaRPr lang="en-US" sz="3000" b="1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46500" y="2122488"/>
            <a:ext cx="4895850" cy="1368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Cynics/Skeptics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Georgia" charset="0"/>
                <a:ea typeface="ＭＳ Ｐゴシック" charset="0"/>
              </a:rPr>
              <a:t>Ultimately not satisfying as a way of life.</a:t>
            </a:r>
          </a:p>
        </p:txBody>
      </p:sp>
      <p:pic>
        <p:nvPicPr>
          <p:cNvPr id="10" name="Picture 9" descr="Plato-raphael W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8" y="1651000"/>
            <a:ext cx="287337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11" descr="Antisthenes Brit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2938" y="3875088"/>
            <a:ext cx="210343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5607" name="Rectangle 14"/>
          <p:cNvSpPr>
            <a:spLocks noChangeArrowheads="1"/>
          </p:cNvSpPr>
          <p:nvPr/>
        </p:nvSpPr>
        <p:spPr bwMode="auto">
          <a:xfrm>
            <a:off x="3051175" y="5964238"/>
            <a:ext cx="2424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Verdana" charset="0"/>
              </a:rPr>
              <a:t>Antisthenes the Cynic</a:t>
            </a:r>
          </a:p>
        </p:txBody>
      </p:sp>
      <p:grpSp>
        <p:nvGrpSpPr>
          <p:cNvPr id="25608" name="Group 24"/>
          <p:cNvGrpSpPr>
            <a:grpSpLocks/>
          </p:cNvGrpSpPr>
          <p:nvPr/>
        </p:nvGrpSpPr>
        <p:grpSpPr bwMode="auto">
          <a:xfrm>
            <a:off x="7635875" y="136525"/>
            <a:ext cx="1262063" cy="974725"/>
            <a:chOff x="1290700" y="1323864"/>
            <a:chExt cx="5205976" cy="4013264"/>
          </a:xfrm>
        </p:grpSpPr>
        <p:pic>
          <p:nvPicPr>
            <p:cNvPr id="25610" name="Picture 15" descr="Plato_Aristotle_della_Robbia_OPA_Florence WM.jpg"/>
            <p:cNvPicPr>
              <a:picLocks noChangeAspect="1"/>
            </p:cNvPicPr>
            <p:nvPr/>
          </p:nvPicPr>
          <p:blipFill>
            <a:blip r:embed="rId4">
              <a:lum bright="22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613"/>
            <a:stretch>
              <a:fillRect/>
            </a:stretch>
          </p:blipFill>
          <p:spPr bwMode="auto">
            <a:xfrm>
              <a:off x="2047755" y="1750408"/>
              <a:ext cx="3561312" cy="358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Isosceles Triangle 12"/>
            <p:cNvSpPr/>
            <p:nvPr/>
          </p:nvSpPr>
          <p:spPr>
            <a:xfrm rot="1791618">
              <a:off x="3949348" y="1323864"/>
              <a:ext cx="2547328" cy="1130775"/>
            </a:xfrm>
            <a:prstGeom prst="triangle">
              <a:avLst>
                <a:gd name="adj" fmla="val 49963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9887210">
              <a:off x="1290700" y="1415372"/>
              <a:ext cx="2652102" cy="973905"/>
            </a:xfrm>
            <a:prstGeom prst="triangle">
              <a:avLst>
                <a:gd name="adj" fmla="val 37288"/>
              </a:avLst>
            </a:prstGeom>
            <a:solidFill>
              <a:srgbClr val="F4F0D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5609" name="TextBox 14"/>
          <p:cNvSpPr txBox="1">
            <a:spLocks noChangeArrowheads="1"/>
          </p:cNvSpPr>
          <p:nvPr/>
        </p:nvSpPr>
        <p:spPr bwMode="auto">
          <a:xfrm>
            <a:off x="846138" y="4826000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Plato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What is Beauty, Ethical, and Truth?&amp;quot;&quot;/&gt;&lt;property id=&quot;20307&quot; value=&quot;259&quot;/&gt;&lt;/object&gt;&lt;object type=&quot;3&quot; unique_id=&quot;10004&quot;&gt;&lt;property id=&quot;20148&quot; value=&quot;5&quot;/&gt;&lt;property id=&quot;20300&quot; value=&quot;Slide 2&quot;/&gt;&lt;property id=&quot;20307&quot; value=&quot;382&quot;/&gt;&lt;/object&gt;&lt;object type=&quot;3&quot; unique_id=&quot;10005&quot;&gt;&lt;property id=&quot;20148&quot; value=&quot;5&quot;/&gt;&lt;property id=&quot;20300&quot; value=&quot;Slide 3 - &amp;quot;Beauty&amp;quot;&quot;/&gt;&lt;property id=&quot;20307&quot; value=&quot;379&quot;/&gt;&lt;/object&gt;&lt;object type=&quot;3&quot; unique_id=&quot;10006&quot;&gt;&lt;property id=&quot;20148&quot; value=&quot;5&quot;/&gt;&lt;property id=&quot;20300&quot; value=&quot;Slide 4&quot;/&gt;&lt;property id=&quot;20307&quot; value=&quot;381&quot;/&gt;&lt;/object&gt;&lt;object type=&quot;3&quot; unique_id=&quot;10007&quot;&gt;&lt;property id=&quot;20148&quot; value=&quot;5&quot;/&gt;&lt;property id=&quot;20300&quot; value=&quot;Slide 5 - &amp;quot;Art&amp;quot;&quot;/&gt;&lt;property id=&quot;20307&quot; value=&quot;376&quot;/&gt;&lt;/object&gt;&lt;object type=&quot;3&quot; unique_id=&quot;10008&quot;&gt;&lt;property id=&quot;20148&quot; value=&quot;5&quot;/&gt;&lt;property id=&quot;20300&quot; value=&quot;Slide 6&quot;/&gt;&lt;property id=&quot;20307&quot; value=&quot;383&quot;/&gt;&lt;/object&gt;&lt;object type=&quot;3&quot; unique_id=&quot;10009&quot;&gt;&lt;property id=&quot;20148&quot; value=&quot;5&quot;/&gt;&lt;property id=&quot;20300&quot; value=&quot;Slide 7 - &amp;quot;Art&amp;quot;&quot;/&gt;&lt;property id=&quot;20307&quot; value=&quot;380&quot;/&gt;&lt;/object&gt;&lt;object type=&quot;3&quot; unique_id=&quot;10010&quot;&gt;&lt;property id=&quot;20148&quot; value=&quot;5&quot;/&gt;&lt;property id=&quot;20300&quot; value=&quot;Slide 8&quot;/&gt;&lt;property id=&quot;20307&quot; value=&quot;384&quot;/&gt;&lt;/object&gt;&lt;object type=&quot;3&quot; unique_id=&quot;10011&quot;&gt;&lt;property id=&quot;20148&quot; value=&quot;5&quot;/&gt;&lt;property id=&quot;20300&quot; value=&quot;Slide 9 - &amp;quot;Art&amp;quot;&quot;/&gt;&lt;property id=&quot;20307&quot; value=&quot;377&quot;/&gt;&lt;/object&gt;&lt;object type=&quot;3&quot; unique_id=&quot;10012&quot;&gt;&lt;property id=&quot;20148&quot; value=&quot;5&quot;/&gt;&lt;property id=&quot;20300&quot; value=&quot;Slide 11 - &amp;quot;Beauty: Sculptural Perfection&amp;quot;&quot;/&gt;&lt;property id=&quot;20307&quot; value=&quot;348&quot;/&gt;&lt;/object&gt;&lt;object type=&quot;3&quot; unique_id=&quot;10013&quot;&gt;&lt;property id=&quot;20148&quot; value=&quot;5&quot;/&gt;&lt;property id=&quot;20300&quot; value=&quot;Slide 13 - &amp;quot;Hellenistic Art&amp;quot;&quot;/&gt;&lt;property id=&quot;20307&quot; value=&quot;345&quot;/&gt;&lt;/object&gt;&lt;object type=&quot;3&quot; unique_id=&quot;10014&quot;&gt;&lt;property id=&quot;20148&quot; value=&quot;5&quot;/&gt;&lt;property id=&quot;20300&quot; value=&quot;Slide 15 - &amp;quot;Hellenistic Art&amp;quot;&quot;/&gt;&lt;property id=&quot;20307&quot; value=&quot;346&quot;/&gt;&lt;/object&gt;&lt;object type=&quot;3&quot; unique_id=&quot;10015&quot;&gt;&lt;property id=&quot;20148&quot; value=&quot;5&quot;/&gt;&lt;property id=&quot;20300&quot; value=&quot;Slide 17 - &amp;quot;Philosophy:&amp;#x0D;&amp;#x0A;Descended from Plato&amp;quot;&quot;/&gt;&lt;property id=&quot;20307&quot; value=&quot;349&quot;/&gt;&lt;/object&gt;&lt;object type=&quot;3&quot; unique_id=&quot;10016&quot;&gt;&lt;property id=&quot;20148&quot; value=&quot;5&quot;/&gt;&lt;property id=&quot;20300&quot; value=&quot;Slide 19 - &amp;quot;Philosophy:&amp;#x0D;&amp;#x0A;Descended from Plato&amp;quot;&quot;/&gt;&lt;property id=&quot;20307&quot; value=&quot;350&quot;/&gt;&lt;/object&gt;&lt;object type=&quot;3&quot; unique_id=&quot;10017&quot;&gt;&lt;property id=&quot;20148&quot; value=&quot;5&quot;/&gt;&lt;property id=&quot;20300&quot; value=&quot;Slide 21 - &amp;quot;Stoicism&amp;quot;&quot;/&gt;&lt;property id=&quot;20307&quot; value=&quot;351&quot;/&gt;&lt;/object&gt;&lt;object type=&quot;3&quot; unique_id=&quot;10018&quot;&gt;&lt;property id=&quot;20148&quot; value=&quot;5&quot;/&gt;&lt;property id=&quot;20300&quot; value=&quot;Slide 22&quot;/&gt;&lt;property id=&quot;20307&quot; value=&quot;385&quot;/&gt;&lt;/object&gt;&lt;object type=&quot;3&quot; unique_id=&quot;10019&quot;&gt;&lt;property id=&quot;20148&quot; value=&quot;5&quot;/&gt;&lt;property id=&quot;20300&quot; value=&quot;Slide 23 - &amp;quot;The Force&amp;quot;&quot;/&gt;&lt;property id=&quot;20307&quot; value=&quot;375&quot;/&gt;&lt;/object&gt;&lt;object type=&quot;3&quot; unique_id=&quot;10020&quot;&gt;&lt;property id=&quot;20148&quot; value=&quot;5&quot;/&gt;&lt;property id=&quot;20300&quot; value=&quot;Slide 24&quot;/&gt;&lt;property id=&quot;20307&quot; value=&quot;386&quot;/&gt;&lt;/object&gt;&lt;object type=&quot;3&quot; unique_id=&quot;10021&quot;&gt;&lt;property id=&quot;20148&quot; value=&quot;5&quot;/&gt;&lt;property id=&quot;20300&quot; value=&quot;Slide 25 - &amp;quot;Stoicism&amp;quot;&quot;/&gt;&lt;property id=&quot;20307&quot; value=&quot;378&quot;/&gt;&lt;/object&gt;&lt;object type=&quot;3&quot; unique_id=&quot;10022&quot;&gt;&lt;property id=&quot;20148&quot; value=&quot;5&quot;/&gt;&lt;property id=&quot;20300&quot; value=&quot;Slide 26&quot;/&gt;&lt;property id=&quot;20307&quot; value=&quot;387&quot;/&gt;&lt;/object&gt;&lt;object type=&quot;3&quot; unique_id=&quot;10023&quot;&gt;&lt;property id=&quot;20148&quot; value=&quot;5&quot;/&gt;&lt;property id=&quot;20300&quot; value=&quot;Slide 27 - &amp;quot;Influence of Stoicism&amp;quot;&quot;/&gt;&lt;property id=&quot;20307&quot; value=&quot;352&quot;/&gt;&lt;/object&gt;&lt;object type=&quot;3&quot; unique_id=&quot;10024&quot;&gt;&lt;property id=&quot;20148&quot; value=&quot;5&quot;/&gt;&lt;property id=&quot;20300&quot; value=&quot;Slide 29 - &amp;quot;Influence of Stoicism&amp;quot;&quot;/&gt;&lt;property id=&quot;20307&quot; value=&quot;353&quot;/&gt;&lt;/object&gt;&lt;object type=&quot;3&quot; unique_id=&quot;10025&quot;&gt;&lt;property id=&quot;20148&quot; value=&quot;5&quot;/&gt;&lt;property id=&quot;20300&quot; value=&quot;Slide 31 - &amp;quot;Philosophy/Science:&amp;#x0D;&amp;#x0A;Descended from Aristotle&amp;quot;&quot;/&gt;&lt;property id=&quot;20307&quot; value=&quot;354&quot;/&gt;&lt;/object&gt;&lt;object type=&quot;3&quot; unique_id=&quot;10026&quot;&gt;&lt;property id=&quot;20148&quot; value=&quot;5&quot;/&gt;&lt;property id=&quot;20300&quot; value=&quot;Slide 33 - &amp;quot;Philosophy:&amp;#x0D;&amp;#x0A;Descended from Aristotle&amp;quot;&quot;/&gt;&lt;property id=&quot;20307&quot; value=&quot;355&quot;/&gt;&lt;/object&gt;&lt;object type=&quot;3&quot; unique_id=&quot;10027&quot;&gt;&lt;property id=&quot;20148&quot; value=&quot;5&quot;/&gt;&lt;property id=&quot;20300&quot; value=&quot;Slide 35 - &amp;quot;Epicureanism&amp;quot;&quot;/&gt;&lt;property id=&quot;20307&quot; value=&quot;357&quot;/&gt;&lt;/object&gt;&lt;object type=&quot;3&quot; unique_id=&quot;10028&quot;&gt;&lt;property id=&quot;20148&quot; value=&quot;5&quot;/&gt;&lt;property id=&quot;20300&quot; value=&quot;Slide 37 - &amp;quot;Philosophical Descent&amp;quot;&quot;/&gt;&lt;property id=&quot;20307&quot; value=&quot;358&quot;/&gt;&lt;/object&gt;&lt;object type=&quot;3&quot; unique_id=&quot;10029&quot;&gt;&lt;property id=&quot;20148&quot; value=&quot;5&quot;/&gt;&lt;property id=&quot;20300&quot; value=&quot;Slide 39&quot;/&gt;&lt;property id=&quot;20307&quot; value=&quot;359&quot;/&gt;&lt;/object&gt;&lt;object type=&quot;3&quot; unique_id=&quot;10030&quot;&gt;&lt;property id=&quot;20148&quot; value=&quot;5&quot;/&gt;&lt;property id=&quot;20300&quot; value=&quot;Slide 42 - &amp;quot;What is Truth&amp;quot;&quot;/&gt;&lt;property id=&quot;20307&quot; value=&quot;372&quot;/&gt;&lt;/object&gt;&lt;object type=&quot;3&quot; unique_id=&quot;10031&quot;&gt;&lt;property id=&quot;20148&quot; value=&quot;5&quot;/&gt;&lt;property id=&quot;20300&quot; value=&quot;Slide 44 - &amp;quot;New Ways of Thinking about &amp;#x0D;&amp;#x0A;Knowledge&amp;quot;&quot;/&gt;&lt;property id=&quot;20307&quot; value=&quot;326&quot;/&gt;&lt;/object&gt;&lt;object type=&quot;3&quot; unique_id=&quot;10032&quot;&gt;&lt;property id=&quot;20148&quot; value=&quot;5&quot;/&gt;&lt;property id=&quot;20300&quot; value=&quot;Slide 46 - &amp;quot;Types of Maps&amp;quot;&quot;/&gt;&lt;property id=&quot;20307&quot; value=&quot;327&quot;/&gt;&lt;/object&gt;&lt;object type=&quot;3&quot; unique_id=&quot;10033&quot;&gt;&lt;property id=&quot;20148&quot; value=&quot;5&quot;/&gt;&lt;property id=&quot;20300&quot; value=&quot;Slide 48 - &amp;quot;Maps&amp;quot;&quot;/&gt;&lt;property id=&quot;20307&quot; value=&quot;328&quot;/&gt;&lt;/object&gt;&lt;object type=&quot;3&quot; unique_id=&quot;10034&quot;&gt;&lt;property id=&quot;20148&quot; value=&quot;5&quot;/&gt;&lt;property id=&quot;20300&quot; value=&quot;Slide 50 - &amp;quot;Maps and Knowledge&amp;quot;&quot;/&gt;&lt;property id=&quot;20307&quot; value=&quot;331&quot;/&gt;&lt;/object&gt;&lt;object type=&quot;3&quot; unique_id=&quot;10035&quot;&gt;&lt;property id=&quot;20148&quot; value=&quot;5&quot;/&gt;&lt;property id=&quot;20300&quot; value=&quot;Slide 52 - &amp;quot;Maps and Knowledge&amp;quot;&quot;/&gt;&lt;property id=&quot;20307&quot; value=&quot;332&quot;/&gt;&lt;/object&gt;&lt;object type=&quot;3&quot; unique_id=&quot;10036&quot;&gt;&lt;property id=&quot;20148&quot; value=&quot;5&quot;/&gt;&lt;property id=&quot;20300&quot; value=&quot;Slide 54 - &amp;quot;Paradigms and Objectivity&amp;quot;&quot;/&gt;&lt;property id=&quot;20307&quot; value=&quot;333&quot;/&gt;&lt;/object&gt;&lt;object type=&quot;3&quot; unique_id=&quot;10037&quot;&gt;&lt;property id=&quot;20148&quot; value=&quot;5&quot;/&gt;&lt;property id=&quot;20300&quot; value=&quot;Slide 56 - &amp;quot;Knowledge and Fundamentals&amp;quot;&quot;/&gt;&lt;property id=&quot;20307&quot; value=&quot;334&quot;/&gt;&lt;/object&gt;&lt;object type=&quot;3&quot; unique_id=&quot;10038&quot;&gt;&lt;property id=&quot;20148&quot; value=&quot;5&quot;/&gt;&lt;property id=&quot;20300&quot; value=&quot;Slide 58 - &amp;quot;Western versus Eastern &amp;#x0D;&amp;#x0A;– Summary –&amp;quot;&quot;/&gt;&lt;property id=&quot;20307&quot; value=&quot;309&quot;/&gt;&lt;/object&gt;&lt;object type=&quot;3&quot; unique_id=&quot;10039&quot;&gt;&lt;property id=&quot;20148&quot; value=&quot;5&quot;/&gt;&lt;property id=&quot;20300&quot; value=&quot;Slide 60 - &amp;quot;Learning and Perceiving&amp;quot;&quot;/&gt;&lt;property id=&quot;20307&quot; value=&quot;310&quot;/&gt;&lt;/object&gt;&lt;object type=&quot;3&quot; unique_id=&quot;10040&quot;&gt;&lt;property id=&quot;20148&quot; value=&quot;5&quot;/&gt;&lt;property id=&quot;20300&quot; value=&quot;Slide 62 - &amp;quot;Political Differences&amp;quot;&quot;/&gt;&lt;property id=&quot;20307&quot; value=&quot;311&quot;/&gt;&lt;/object&gt;&lt;object type=&quot;3&quot; unique_id=&quot;10041&quot;&gt;&lt;property id=&quot;20148&quot; value=&quot;5&quot;/&gt;&lt;property id=&quot;20300&quot; value=&quot;Slide 64 - &amp;quot;Cultural Differences&amp;quot;&quot;/&gt;&lt;property id=&quot;20307&quot; value=&quot;313&quot;/&gt;&lt;/object&gt;&lt;object type=&quot;3&quot; unique_id=&quot;10042&quot;&gt;&lt;property id=&quot;20148&quot; value=&quot;5&quot;/&gt;&lt;property id=&quot;20300&quot; value=&quot;Slide 65 - &amp;quot;Views of Mankind&amp;quot;&quot;/&gt;&lt;property id=&quot;20307&quot; value=&quot;312&quot;/&gt;&lt;/object&gt;&lt;object type=&quot;3&quot; unique_id=&quot;10043&quot;&gt;&lt;property id=&quot;20148&quot; value=&quot;5&quot;/&gt;&lt;property id=&quot;20300&quot; value=&quot;Slide 66 - &amp;quot;Our Greek &amp;amp; Hebrew Heritage&amp;quot;&quot;/&gt;&lt;property id=&quot;20307&quot; value=&quot;320&quot;/&gt;&lt;/object&gt;&lt;object type=&quot;3&quot; unique_id=&quot;10044&quot;&gt;&lt;property id=&quot;20148&quot; value=&quot;5&quot;/&gt;&lt;property id=&quot;20300&quot; value=&quot;Slide 67 - &amp;quot;The Golden Mean of Gospel Living&amp;quot;&quot;/&gt;&lt;property id=&quot;20307&quot; value=&quot;321&quot;/&gt;&lt;/object&gt;&lt;object type=&quot;3&quot; unique_id=&quot;10045&quot;&gt;&lt;property id=&quot;20148&quot; value=&quot;5&quot;/&gt;&lt;property id=&quot;20300&quot; value=&quot;Slide 69 - &amp;quot;Two Cultures&amp;quot;&quot;/&gt;&lt;property id=&quot;20307&quot; value=&quot;324&quot;/&gt;&lt;/object&gt;&lt;object type=&quot;3&quot; unique_id=&quot;10046&quot;&gt;&lt;property id=&quot;20148&quot; value=&quot;5&quot;/&gt;&lt;property id=&quot;20300&quot; value=&quot;Slide 71 - &amp;quot;Discussion:&amp;quot;&quot;/&gt;&lt;property id=&quot;20307&quot; value=&quot;318&quot;/&gt;&lt;/object&gt;&lt;object type=&quot;3&quot; unique_id=&quot;10047&quot;&gt;&lt;property id=&quot;20148&quot; value=&quot;5&quot;/&gt;&lt;property id=&quot;20300&quot; value=&quot;Slide 73 - &amp;quot;Thank You&amp;quot;&quot;/&gt;&lt;property id=&quot;20307&quot; value=&quot;286&quot;/&gt;&lt;/object&gt;&lt;object type=&quot;3&quot; unique_id=&quot;10283&quot;&gt;&lt;property id=&quot;20148&quot; value=&quot;5&quot;/&gt;&lt;property id=&quot;20300&quot; value=&quot;Slide 10&quot;/&gt;&lt;property id=&quot;20307&quot; value=&quot;388&quot;/&gt;&lt;/object&gt;&lt;object type=&quot;3&quot; unique_id=&quot;10284&quot;&gt;&lt;property id=&quot;20148&quot; value=&quot;5&quot;/&gt;&lt;property id=&quot;20300&quot; value=&quot;Slide 12&quot;/&gt;&lt;property id=&quot;20307&quot; value=&quot;389&quot;/&gt;&lt;/object&gt;&lt;object type=&quot;3&quot; unique_id=&quot;10285&quot;&gt;&lt;property id=&quot;20148&quot; value=&quot;5&quot;/&gt;&lt;property id=&quot;20300&quot; value=&quot;Slide 14&quot;/&gt;&lt;property id=&quot;20307&quot; value=&quot;390&quot;/&gt;&lt;/object&gt;&lt;object type=&quot;3&quot; unique_id=&quot;10286&quot;&gt;&lt;property id=&quot;20148&quot; value=&quot;5&quot;/&gt;&lt;property id=&quot;20300&quot; value=&quot;Slide 16&quot;/&gt;&lt;property id=&quot;20307&quot; value=&quot;391&quot;/&gt;&lt;/object&gt;&lt;object type=&quot;3&quot; unique_id=&quot;10950&quot;&gt;&lt;property id=&quot;20148&quot; value=&quot;5&quot;/&gt;&lt;property id=&quot;20300&quot; value=&quot;Slide 18&quot;/&gt;&lt;property id=&quot;20307&quot; value=&quot;392&quot;/&gt;&lt;/object&gt;&lt;object type=&quot;3&quot; unique_id=&quot;10951&quot;&gt;&lt;property id=&quot;20148&quot; value=&quot;5&quot;/&gt;&lt;property id=&quot;20300&quot; value=&quot;Slide 20&quot;/&gt;&lt;property id=&quot;20307&quot; value=&quot;393&quot;/&gt;&lt;/object&gt;&lt;object type=&quot;3&quot; unique_id=&quot;10952&quot;&gt;&lt;property id=&quot;20148&quot; value=&quot;5&quot;/&gt;&lt;property id=&quot;20300&quot; value=&quot;Slide 28&quot;/&gt;&lt;property id=&quot;20307&quot; value=&quot;394&quot;/&gt;&lt;/object&gt;&lt;object type=&quot;3&quot; unique_id=&quot;10953&quot;&gt;&lt;property id=&quot;20148&quot; value=&quot;5&quot;/&gt;&lt;property id=&quot;20300&quot; value=&quot;Slide 30&quot;/&gt;&lt;property id=&quot;20307&quot; value=&quot;396&quot;/&gt;&lt;/object&gt;&lt;object type=&quot;3&quot; unique_id=&quot;10954&quot;&gt;&lt;property id=&quot;20148&quot; value=&quot;5&quot;/&gt;&lt;property id=&quot;20300&quot; value=&quot;Slide 32 - &amp;quot;Philosophy/Science&amp;#x0D;&amp;#x0A;Descended from Aristotle&amp;quot;&quot;/&gt;&lt;property id=&quot;20307&quot; value=&quot;397&quot;/&gt;&lt;/object&gt;&lt;object type=&quot;3&quot; unique_id=&quot;10955&quot;&gt;&lt;property id=&quot;20148&quot; value=&quot;5&quot;/&gt;&lt;property id=&quot;20300&quot; value=&quot;Slide 34 - &amp;quot;Philosophy&amp;#x0D;&amp;#x0A;Descended from Aristotle&amp;quot;&quot;/&gt;&lt;property id=&quot;20307&quot; value=&quot;398&quot;/&gt;&lt;/object&gt;&lt;object type=&quot;3&quot; unique_id=&quot;10956&quot;&gt;&lt;property id=&quot;20148&quot; value=&quot;5&quot;/&gt;&lt;property id=&quot;20300&quot; value=&quot;Slide 36 - &amp;quot;Epicureanism&amp;quot;&quot;/&gt;&lt;property id=&quot;20307&quot; value=&quot;399&quot;/&gt;&lt;/object&gt;&lt;object type=&quot;3&quot; unique_id=&quot;11312&quot;&gt;&lt;property id=&quot;20148&quot; value=&quot;5&quot;/&gt;&lt;property id=&quot;20300&quot; value=&quot;Slide 38 - &amp;quot;Philosophical Descent&amp;quot;&quot;/&gt;&lt;property id=&quot;20307&quot; value=&quot;401&quot;/&gt;&lt;/object&gt;&lt;object type=&quot;3&quot; unique_id=&quot;11313&quot;&gt;&lt;property id=&quot;20148&quot; value=&quot;5&quot;/&gt;&lt;property id=&quot;20300&quot; value=&quot;Slide 40 - &amp;quot;Philosophical Descent&amp;quot;&quot;/&gt;&lt;property id=&quot;20307&quot; value=&quot;403&quot;/&gt;&lt;/object&gt;&lt;object type=&quot;3&quot; unique_id=&quot;11314&quot;&gt;&lt;property id=&quot;20148&quot; value=&quot;5&quot;/&gt;&lt;property id=&quot;20300&quot; value=&quot;Slide 41 - &amp;quot;Philosophical Descent&amp;quot;&quot;/&gt;&lt;property id=&quot;20307&quot; value=&quot;404&quot;/&gt;&lt;/object&gt;&lt;object type=&quot;3&quot; unique_id=&quot;11499&quot;&gt;&lt;property id=&quot;20148&quot; value=&quot;5&quot;/&gt;&lt;property id=&quot;20300&quot; value=&quot;Slide 43 - &amp;quot;What is Truth?&amp;quot;&quot;/&gt;&lt;property id=&quot;20307&quot; value=&quot;405&quot;/&gt;&lt;/object&gt;&lt;object type=&quot;3&quot; unique_id=&quot;11625&quot;&gt;&lt;property id=&quot;20148&quot; value=&quot;5&quot;/&gt;&lt;property id=&quot;20300&quot; value=&quot;Slide 45 - &amp;quot;New Ways of Thinking about Knowledge&amp;quot;&quot;/&gt;&lt;property id=&quot;20307&quot; value=&quot;406&quot;/&gt;&lt;/object&gt;&lt;object type=&quot;3&quot; unique_id=&quot;11626&quot;&gt;&lt;property id=&quot;20148&quot; value=&quot;5&quot;/&gt;&lt;property id=&quot;20300&quot; value=&quot;Slide 47 - &amp;quot;Types of Maps&amp;quot;&quot;/&gt;&lt;property id=&quot;20307&quot; value=&quot;407&quot;/&gt;&lt;/object&gt;&lt;object type=&quot;3&quot; unique_id=&quot;11947&quot;&gt;&lt;property id=&quot;20148&quot; value=&quot;5&quot;/&gt;&lt;property id=&quot;20300&quot; value=&quot;Slide 49 - &amp;quot;Types of Maps&amp;quot;&quot;/&gt;&lt;property id=&quot;20307&quot; value=&quot;408&quot;/&gt;&lt;/object&gt;&lt;object type=&quot;3&quot; unique_id=&quot;11948&quot;&gt;&lt;property id=&quot;20148&quot; value=&quot;5&quot;/&gt;&lt;property id=&quot;20300&quot; value=&quot;Slide 51 - &amp;quot;Maps and Knowledge&amp;quot;&quot;/&gt;&lt;property id=&quot;20307&quot; value=&quot;409&quot;/&gt;&lt;/object&gt;&lt;object type=&quot;3&quot; unique_id=&quot;12675&quot;&gt;&lt;property id=&quot;20148&quot; value=&quot;5&quot;/&gt;&lt;property id=&quot;20300&quot; value=&quot;Slide 53 - &amp;quot;Maps and Knowledge&amp;quot;&quot;/&gt;&lt;property id=&quot;20307&quot; value=&quot;410&quot;/&gt;&lt;/object&gt;&lt;object type=&quot;3&quot; unique_id=&quot;12676&quot;&gt;&lt;property id=&quot;20148&quot; value=&quot;5&quot;/&gt;&lt;property id=&quot;20300&quot; value=&quot;Slide 55&quot;/&gt;&lt;property id=&quot;20307&quot; value=&quot;411&quot;/&gt;&lt;/object&gt;&lt;object type=&quot;3&quot; unique_id=&quot;12677&quot;&gt;&lt;property id=&quot;20148&quot; value=&quot;5&quot;/&gt;&lt;property id=&quot;20300&quot; value=&quot;Slide 57 - &amp;quot;Knowledge and Fundamentals&amp;quot;&quot;/&gt;&lt;property id=&quot;20307&quot; value=&quot;412&quot;/&gt;&lt;/object&gt;&lt;object type=&quot;3&quot; unique_id=&quot;12678&quot;&gt;&lt;property id=&quot;20148&quot; value=&quot;5&quot;/&gt;&lt;property id=&quot;20300&quot; value=&quot;Slide 59 - &amp;quot;Western versus Eastern &amp;#x0D;&amp;#x0A;Summary&amp;quot;&quot;/&gt;&lt;property id=&quot;20307&quot; value=&quot;413&quot;/&gt;&lt;/object&gt;&lt;object type=&quot;3&quot; unique_id=&quot;12679&quot;&gt;&lt;property id=&quot;20148&quot; value=&quot;5&quot;/&gt;&lt;property id=&quot;20300&quot; value=&quot;Slide 61 - &amp;quot;Learning and Perceiving&amp;quot;&quot;/&gt;&lt;property id=&quot;20307&quot; value=&quot;414&quot;/&gt;&lt;/object&gt;&lt;object type=&quot;3&quot; unique_id=&quot;12680&quot;&gt;&lt;property id=&quot;20148&quot; value=&quot;5&quot;/&gt;&lt;property id=&quot;20300&quot; value=&quot;Slide 63 - &amp;quot;Political Differences&amp;quot;&quot;/&gt;&lt;property id=&quot;20307&quot; value=&quot;415&quot;/&gt;&lt;/object&gt;&lt;object type=&quot;3&quot; unique_id=&quot;13266&quot;&gt;&lt;property id=&quot;20148&quot; value=&quot;5&quot;/&gt;&lt;property id=&quot;20300&quot; value=&quot;Slide 68 - &amp;quot;Our Greek &amp;amp; Hebrew Heritage&amp;quot;&quot;/&gt;&lt;property id=&quot;20307&quot; value=&quot;417&quot;/&gt;&lt;/object&gt;&lt;object type=&quot;3&quot; unique_id=&quot;13267&quot;&gt;&lt;property id=&quot;20148&quot; value=&quot;5&quot;/&gt;&lt;property id=&quot;20300&quot; value=&quot;Slide 70 - &amp;quot;Two Cultures&amp;quot;&quot;/&gt;&lt;property id=&quot;20307&quot; value=&quot;418&quot;/&gt;&lt;/object&gt;&lt;object type=&quot;3&quot; unique_id=&quot;13268&quot;&gt;&lt;property id=&quot;20148&quot; value=&quot;5&quot;/&gt;&lt;property id=&quot;20300&quot; value=&quot;Slide 72 - &amp;quot;Discussion:&amp;quot;&quot;/&gt;&lt;property id=&quot;20307&quot; value=&quot;419&quot;/&gt;&lt;/object&gt;&lt;object type=&quot;3&quot; unique_id=&quot;13269&quot;&gt;&lt;property id=&quot;20148&quot; value=&quot;5&quot;/&gt;&lt;property id=&quot;20300&quot; value=&quot;Slide 74&quot;/&gt;&lt;property id=&quot;20307&quot; value=&quot;420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9150</TotalTime>
  <Words>1424</Words>
  <Application>Microsoft Macintosh PowerPoint</Application>
  <PresentationFormat>On-screen Show (4:3)</PresentationFormat>
  <Paragraphs>289</Paragraphs>
  <Slides>38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Philosophy/Science Descended from Aristotle</vt:lpstr>
      <vt:lpstr>Philosophy Descended from Aristotle</vt:lpstr>
      <vt:lpstr>Epicureanism</vt:lpstr>
      <vt:lpstr>Philosophical Descent</vt:lpstr>
      <vt:lpstr>Philosophical Descent</vt:lpstr>
      <vt:lpstr>Philosophical Descent</vt:lpstr>
      <vt:lpstr>What is Truth?</vt:lpstr>
      <vt:lpstr>New Ways of Thinking about Knowledge</vt:lpstr>
      <vt:lpstr>Types of Maps</vt:lpstr>
      <vt:lpstr>Types of Maps</vt:lpstr>
      <vt:lpstr>Maps and Knowledge</vt:lpstr>
      <vt:lpstr>Maps and Knowledge</vt:lpstr>
      <vt:lpstr>PowerPoint Presentation</vt:lpstr>
      <vt:lpstr>Knowledge</vt:lpstr>
      <vt:lpstr>Western versus Eastern  Summary</vt:lpstr>
      <vt:lpstr>Learning and Perceiving</vt:lpstr>
      <vt:lpstr>Political Differences</vt:lpstr>
      <vt:lpstr>Cultural Differences</vt:lpstr>
      <vt:lpstr>Views of Mankind</vt:lpstr>
      <vt:lpstr>Our Greek &amp; Hebrew Heritage</vt:lpstr>
      <vt:lpstr>Two Cultures</vt:lpstr>
      <vt:lpstr>Discussion:</vt:lpstr>
      <vt:lpstr>PowerPoint Presentation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117</cp:revision>
  <dcterms:created xsi:type="dcterms:W3CDTF">2011-01-25T16:34:12Z</dcterms:created>
  <dcterms:modified xsi:type="dcterms:W3CDTF">2011-10-03T15:55:25Z</dcterms:modified>
</cp:coreProperties>
</file>