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58" r:id="rId2"/>
    <p:sldId id="312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313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FFFF"/>
    <a:srgbClr val="00CCFF"/>
    <a:srgbClr val="9933FF"/>
    <a:srgbClr val="990099"/>
    <a:srgbClr val="0066FF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62" d="100"/>
          <a:sy n="162" d="100"/>
        </p:scale>
        <p:origin x="-2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7B67187-A8D2-C14A-A412-92A751816F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822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48AE60-661B-774E-AB71-3BED169DE0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51AC1B4-52CF-EB47-B743-9C05D24974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0476D2-AEFD-7A4E-B7DA-4B6069BF9F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431FB056-D7FD-344C-A6BA-CD3AC70BF8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0AF6DC9A-2078-0F48-8C5A-9D71C5BC43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97A09-8DB5-1C43-B664-0A2A0EF75A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3DCD3D2-DC58-A848-91BE-3A4E477362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6FF1708-45E8-BF42-AED0-E6E0189BF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A8B82E3-17C2-8749-80D1-0C15AF3390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0B901FB-E7A0-D745-B064-58CF2611F6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7D74892-EF39-C140-93C5-522994EF57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0EA49F4-ABAA-614E-B88C-7814B7183C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ACE6F90-1D7C-4F41-86F8-668171FE3B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FE3DC46-C1D6-7346-B61F-8BBF7E4873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4E86F07-8B16-5840-A5D5-AEA2C785622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jpeg"/><Relationship Id="rId5" Type="http://schemas.openxmlformats.org/officeDocument/2006/relationships/image" Target="../media/image24.png"/><Relationship Id="rId1" Type="http://schemas.microsoft.com/office/2007/relationships/media" Target="file://localhost/Users/abs3/Documents/Mfg%20355/Lectures%202009/11%20Extrusion/extr%20screw.wmv" TargetMode="External"/><Relationship Id="rId2" Type="http://schemas.openxmlformats.org/officeDocument/2006/relationships/video" Target="file://localhost/Users/abs3/Documents/Mfg%20355/Lectures%202009/11%20Extrusion/extr%20screw.wmv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pn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8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jpeg"/><Relationship Id="rId3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Relationship Id="rId3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jpeg"/><Relationship Id="rId3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jpeg"/><Relationship Id="rId3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2.png"/><Relationship Id="rId1" Type="http://schemas.microsoft.com/office/2007/relationships/media" Target="file://localhost/Users/abs3/Documents/Mfg%20355/Lectures%202009/11%20Extrusion/SME-Film%20Extr.wmv" TargetMode="External"/><Relationship Id="rId2" Type="http://schemas.openxmlformats.org/officeDocument/2006/relationships/video" Target="file://localhost/Users/abs3/Documents/Mfg%20355/Lectures%202009/11%20Extrusion/SME-Film%20Extr.wmv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jpeg"/><Relationship Id="rId6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jpeg"/><Relationship Id="rId5" Type="http://schemas.openxmlformats.org/officeDocument/2006/relationships/image" Target="../media/image91.jpeg"/><Relationship Id="rId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jpe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94267" y="284692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Extrusion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0000" y="5782734"/>
            <a:ext cx="6400800" cy="74506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n-ea"/>
              </a:rPr>
              <a:t>MFG 355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0" y="2235200"/>
            <a:ext cx="3073400" cy="264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-1219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Extrusion Screws</a:t>
            </a:r>
          </a:p>
        </p:txBody>
      </p:sp>
      <p:pic>
        <p:nvPicPr>
          <p:cNvPr id="27651" name="Picture 11" descr="Picture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4274" b="6837"/>
          <a:stretch>
            <a:fillRect/>
          </a:stretch>
        </p:blipFill>
        <p:spPr bwMode="auto">
          <a:xfrm>
            <a:off x="5791200" y="0"/>
            <a:ext cx="335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12"/>
          <p:cNvSpPr>
            <a:spLocks noChangeArrowheads="1"/>
          </p:cNvSpPr>
          <p:nvPr/>
        </p:nvSpPr>
        <p:spPr bwMode="auto">
          <a:xfrm>
            <a:off x="6248400" y="533400"/>
            <a:ext cx="1066800" cy="228600"/>
          </a:xfrm>
          <a:prstGeom prst="rect">
            <a:avLst/>
          </a:prstGeom>
          <a:solidFill>
            <a:srgbClr val="00FF00">
              <a:alpha val="5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653" name="Picture 5" descr="/Users/abs3/Documents/Mfg 355/Lectures 2009/11 Extrusion/extr screw.wm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981200" y="1600200"/>
            <a:ext cx="4978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3" fill="hold"/>
                                        <p:tgtEl>
                                          <p:spTgt spid="276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65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6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6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295400" y="3657600"/>
            <a:ext cx="5562600" cy="2438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-1600200" y="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Extrusion Screws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L/D ratio</a:t>
            </a:r>
          </a:p>
          <a:p>
            <a:pPr lvl="1" eaLnBrk="1" hangingPunct="1">
              <a:defRPr/>
            </a:pPr>
            <a:r>
              <a:rPr lang="en-US"/>
              <a:t>Relates directly to the extruder’s ability to mix</a:t>
            </a:r>
          </a:p>
          <a:p>
            <a:pPr lvl="1" eaLnBrk="1" hangingPunct="1">
              <a:defRPr/>
            </a:pPr>
            <a:r>
              <a:rPr lang="en-US"/>
              <a:t>Typical L/D ratio is 16:1 up to 32:1</a:t>
            </a:r>
          </a:p>
          <a:p>
            <a:pPr lvl="2" eaLnBrk="1" hangingPunct="1">
              <a:defRPr/>
            </a:pPr>
            <a:r>
              <a:rPr lang="en-US"/>
              <a:t>Newer machines tend to have higher ratios</a:t>
            </a:r>
          </a:p>
        </p:txBody>
      </p:sp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15599" b="13092"/>
          <a:stretch>
            <a:fillRect/>
          </a:stretch>
        </p:blipFill>
        <p:spPr bwMode="auto">
          <a:xfrm>
            <a:off x="1295400" y="3657600"/>
            <a:ext cx="55245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Line 5"/>
          <p:cNvSpPr>
            <a:spLocks noChangeShapeType="1"/>
          </p:cNvSpPr>
          <p:nvPr/>
        </p:nvSpPr>
        <p:spPr bwMode="auto">
          <a:xfrm>
            <a:off x="6934200" y="5218113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>
            <a:off x="6934200" y="5903913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>
            <a:off x="1600200" y="605631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>
            <a:off x="6629400" y="605631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>
            <a:off x="1600200" y="6361113"/>
            <a:ext cx="502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>
            <a:off x="7239000" y="5218113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3505200" y="6324600"/>
            <a:ext cx="157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Length (L)</a:t>
            </a:r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7162800" y="5294313"/>
            <a:ext cx="193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Diameter (D)</a:t>
            </a:r>
          </a:p>
        </p:txBody>
      </p:sp>
      <p:pic>
        <p:nvPicPr>
          <p:cNvPr id="28686" name="Picture 14" descr="Picture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4274" b="6837"/>
          <a:stretch>
            <a:fillRect/>
          </a:stretch>
        </p:blipFill>
        <p:spPr bwMode="auto">
          <a:xfrm>
            <a:off x="5791200" y="0"/>
            <a:ext cx="335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6248400" y="533400"/>
            <a:ext cx="1066800" cy="228600"/>
          </a:xfrm>
          <a:prstGeom prst="rect">
            <a:avLst/>
          </a:prstGeom>
          <a:solidFill>
            <a:srgbClr val="00FF00">
              <a:alpha val="5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6"/>
          <p:cNvSpPr>
            <a:spLocks noChangeArrowheads="1"/>
          </p:cNvSpPr>
          <p:nvPr/>
        </p:nvSpPr>
        <p:spPr bwMode="auto">
          <a:xfrm>
            <a:off x="914400" y="1600200"/>
            <a:ext cx="7239000" cy="4876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-17526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Extrusion Screws</a:t>
            </a:r>
          </a:p>
        </p:txBody>
      </p:sp>
      <p:pic>
        <p:nvPicPr>
          <p:cNvPr id="29700" name="Picture 2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</a:blip>
          <a:srcRect l="5136" t="9662" r="12680" b="17442"/>
          <a:stretch>
            <a:fillRect/>
          </a:stretch>
        </p:blipFill>
        <p:spPr bwMode="auto">
          <a:xfrm>
            <a:off x="914400" y="1828800"/>
            <a:ext cx="7239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27" descr="Picture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4274" b="6837"/>
          <a:stretch>
            <a:fillRect/>
          </a:stretch>
        </p:blipFill>
        <p:spPr bwMode="auto">
          <a:xfrm>
            <a:off x="5791200" y="0"/>
            <a:ext cx="335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Rectangle 28"/>
          <p:cNvSpPr>
            <a:spLocks noChangeArrowheads="1"/>
          </p:cNvSpPr>
          <p:nvPr/>
        </p:nvSpPr>
        <p:spPr bwMode="auto">
          <a:xfrm>
            <a:off x="6248400" y="533400"/>
            <a:ext cx="1066800" cy="228600"/>
          </a:xfrm>
          <a:prstGeom prst="rect">
            <a:avLst/>
          </a:prstGeom>
          <a:solidFill>
            <a:srgbClr val="00FF00">
              <a:alpha val="5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-16764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Extrusion Screws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 flipH="1">
            <a:off x="228600" y="1143000"/>
            <a:ext cx="8534400" cy="5638800"/>
            <a:chOff x="192" y="720"/>
            <a:chExt cx="5376" cy="3552"/>
          </a:xfrm>
        </p:grpSpPr>
        <p:sp>
          <p:nvSpPr>
            <p:cNvPr id="30726" name="Rectangle 11"/>
            <p:cNvSpPr>
              <a:spLocks noChangeArrowheads="1"/>
            </p:cNvSpPr>
            <p:nvPr/>
          </p:nvSpPr>
          <p:spPr bwMode="auto">
            <a:xfrm>
              <a:off x="192" y="720"/>
              <a:ext cx="5376" cy="35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0727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384" y="864"/>
              <a:ext cx="4992" cy="3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28" name="Line 5"/>
            <p:cNvSpPr>
              <a:spLocks noChangeShapeType="1"/>
            </p:cNvSpPr>
            <p:nvPr/>
          </p:nvSpPr>
          <p:spPr bwMode="auto">
            <a:xfrm>
              <a:off x="3648" y="3120"/>
              <a:ext cx="11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29" name="Line 6"/>
            <p:cNvSpPr>
              <a:spLocks noChangeShapeType="1"/>
            </p:cNvSpPr>
            <p:nvPr/>
          </p:nvSpPr>
          <p:spPr bwMode="auto">
            <a:xfrm>
              <a:off x="4320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0" name="Line 26"/>
            <p:cNvSpPr>
              <a:spLocks noChangeShapeType="1"/>
            </p:cNvSpPr>
            <p:nvPr/>
          </p:nvSpPr>
          <p:spPr bwMode="auto">
            <a:xfrm>
              <a:off x="240" y="1584"/>
              <a:ext cx="0" cy="15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1" name="Rectangle 27"/>
            <p:cNvSpPr>
              <a:spLocks noChangeArrowheads="1"/>
            </p:cNvSpPr>
            <p:nvPr/>
          </p:nvSpPr>
          <p:spPr bwMode="auto">
            <a:xfrm>
              <a:off x="240" y="2160"/>
              <a:ext cx="192" cy="4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2" name="Text Box 30"/>
            <p:cNvSpPr txBox="1">
              <a:spLocks noChangeArrowheads="1"/>
            </p:cNvSpPr>
            <p:nvPr/>
          </p:nvSpPr>
          <p:spPr bwMode="auto">
            <a:xfrm>
              <a:off x="3686" y="1632"/>
              <a:ext cx="68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Pitch Angle</a:t>
              </a:r>
            </a:p>
          </p:txBody>
        </p:sp>
      </p:grpSp>
      <p:pic>
        <p:nvPicPr>
          <p:cNvPr id="30724" name="Picture 33" descr="Picture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4274" b="6837"/>
          <a:stretch>
            <a:fillRect/>
          </a:stretch>
        </p:blipFill>
        <p:spPr bwMode="auto">
          <a:xfrm>
            <a:off x="5791200" y="0"/>
            <a:ext cx="335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Rectangle 34"/>
          <p:cNvSpPr>
            <a:spLocks noChangeArrowheads="1"/>
          </p:cNvSpPr>
          <p:nvPr/>
        </p:nvSpPr>
        <p:spPr bwMode="auto">
          <a:xfrm>
            <a:off x="6248400" y="533400"/>
            <a:ext cx="1066800" cy="228600"/>
          </a:xfrm>
          <a:prstGeom prst="rect">
            <a:avLst/>
          </a:prstGeom>
          <a:solidFill>
            <a:srgbClr val="00FF00">
              <a:alpha val="5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/>
          <p:cNvSpPr>
            <a:spLocks noChangeArrowheads="1"/>
          </p:cNvSpPr>
          <p:nvPr/>
        </p:nvSpPr>
        <p:spPr bwMode="auto">
          <a:xfrm>
            <a:off x="6248400" y="533400"/>
            <a:ext cx="1066800" cy="228600"/>
          </a:xfrm>
          <a:prstGeom prst="rect">
            <a:avLst/>
          </a:prstGeom>
          <a:solidFill>
            <a:srgbClr val="00FF00">
              <a:alpha val="5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Extrusion Screws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00" y="1600200"/>
            <a:ext cx="86868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Zones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/>
              <a:t>Shows gaps between barrel and screw root</a:t>
            </a:r>
            <a:r>
              <a:rPr lang="en-US" dirty="0" smtClean="0">
                <a:ea typeface="+mn-ea"/>
              </a:rPr>
              <a:t> </a:t>
            </a:r>
          </a:p>
        </p:txBody>
      </p:sp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2"/>
          <a:srcRect b="46392"/>
          <a:stretch>
            <a:fillRect/>
          </a:stretch>
        </p:blipFill>
        <p:spPr bwMode="auto">
          <a:xfrm>
            <a:off x="457200" y="2971800"/>
            <a:ext cx="8229600" cy="247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810000"/>
            <a:ext cx="82296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 descr="Picture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4274" b="6837"/>
          <a:stretch>
            <a:fillRect/>
          </a:stretch>
        </p:blipFill>
        <p:spPr bwMode="auto">
          <a:xfrm>
            <a:off x="5791200" y="0"/>
            <a:ext cx="335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4" name="TextBox 9"/>
          <p:cNvSpPr txBox="1">
            <a:spLocks noChangeArrowheads="1"/>
          </p:cNvSpPr>
          <p:nvPr/>
        </p:nvSpPr>
        <p:spPr bwMode="auto">
          <a:xfrm>
            <a:off x="3962400" y="5954520"/>
            <a:ext cx="25321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Material Flow Direction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flipH="1">
            <a:off x="2564881" y="6089640"/>
            <a:ext cx="1143000" cy="76200"/>
          </a:xfrm>
          <a:prstGeom prst="rightArrow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4152900" y="3924300"/>
            <a:ext cx="3810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3543300" y="4000500"/>
            <a:ext cx="7620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95600" y="4114800"/>
            <a:ext cx="5562600" cy="2514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Multi-Screw and Multi-Barrel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Valuable in heat sensitive material processing (PVC)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Increases efficiency in moving material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More positive pumping action</a:t>
            </a:r>
          </a:p>
        </p:txBody>
      </p:sp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648200"/>
            <a:ext cx="24003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13370" b="10864"/>
          <a:stretch>
            <a:fillRect/>
          </a:stretch>
        </p:blipFill>
        <p:spPr bwMode="auto">
          <a:xfrm>
            <a:off x="2933700" y="3886200"/>
            <a:ext cx="55245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Multi-Screw and Multi-Barrel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Co-Rotating Screws 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Counter-Rotating Screws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Advantages and Disadvantages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4572000"/>
            <a:ext cx="381000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572000"/>
            <a:ext cx="41910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898525" y="4151313"/>
            <a:ext cx="2216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Co-Rotating Screws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5546725" y="4151313"/>
            <a:ext cx="2736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Counter-Rotating Screws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7" descr="Picture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4274" b="6837"/>
          <a:stretch>
            <a:fillRect/>
          </a:stretch>
        </p:blipFill>
        <p:spPr bwMode="auto">
          <a:xfrm>
            <a:off x="5791200" y="0"/>
            <a:ext cx="335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9"/>
          <p:cNvSpPr>
            <a:spLocks noChangeArrowheads="1"/>
          </p:cNvSpPr>
          <p:nvPr/>
        </p:nvSpPr>
        <p:spPr bwMode="auto">
          <a:xfrm>
            <a:off x="7315200" y="533400"/>
            <a:ext cx="152400" cy="228600"/>
          </a:xfrm>
          <a:prstGeom prst="rect">
            <a:avLst/>
          </a:prstGeom>
          <a:solidFill>
            <a:srgbClr val="00FF00">
              <a:alpha val="5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-21336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Head Zone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The portion of the machine at the end of the barrel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Holds/contains the die</a:t>
            </a: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 flipH="1">
            <a:off x="4724400" y="2743200"/>
            <a:ext cx="4191000" cy="3789363"/>
            <a:chOff x="1344" y="1728"/>
            <a:chExt cx="2640" cy="2387"/>
          </a:xfrm>
        </p:grpSpPr>
        <p:pic>
          <p:nvPicPr>
            <p:cNvPr id="34823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92" y="1728"/>
              <a:ext cx="2592" cy="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4" name="Rectangle 5"/>
            <p:cNvSpPr>
              <a:spLocks noChangeArrowheads="1"/>
            </p:cNvSpPr>
            <p:nvPr/>
          </p:nvSpPr>
          <p:spPr bwMode="auto">
            <a:xfrm>
              <a:off x="1344" y="3264"/>
              <a:ext cx="288" cy="336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0" y="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Head Zone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143000"/>
            <a:ext cx="26685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1430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9" descr="Picture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4274" b="6837"/>
          <a:stretch>
            <a:fillRect/>
          </a:stretch>
        </p:blipFill>
        <p:spPr bwMode="auto">
          <a:xfrm>
            <a:off x="5791200" y="0"/>
            <a:ext cx="335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Rectangle 10"/>
          <p:cNvSpPr>
            <a:spLocks noChangeArrowheads="1"/>
          </p:cNvSpPr>
          <p:nvPr/>
        </p:nvSpPr>
        <p:spPr bwMode="auto">
          <a:xfrm>
            <a:off x="7315200" y="533400"/>
            <a:ext cx="152400" cy="228600"/>
          </a:xfrm>
          <a:prstGeom prst="rect">
            <a:avLst/>
          </a:prstGeom>
          <a:solidFill>
            <a:srgbClr val="00FF00">
              <a:alpha val="5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-22098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Head Zone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Breaker plate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n-US" smtClean="0"/>
              <a:t>Screens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n-US" smtClean="0"/>
              <a:t>Filters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Adaptor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n-US" smtClean="0"/>
              <a:t>Die mount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3733800"/>
            <a:ext cx="237172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3429000"/>
            <a:ext cx="2743200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1676400"/>
            <a:ext cx="26098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1371600"/>
            <a:ext cx="219075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7200" y="5257800"/>
            <a:ext cx="205740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14" descr="Picture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4274" b="6837"/>
          <a:stretch>
            <a:fillRect/>
          </a:stretch>
        </p:blipFill>
        <p:spPr bwMode="auto">
          <a:xfrm>
            <a:off x="5791200" y="0"/>
            <a:ext cx="335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4" name="Rectangle 15"/>
          <p:cNvSpPr>
            <a:spLocks noChangeArrowheads="1"/>
          </p:cNvSpPr>
          <p:nvPr/>
        </p:nvSpPr>
        <p:spPr bwMode="auto">
          <a:xfrm>
            <a:off x="7315200" y="533400"/>
            <a:ext cx="152400" cy="228600"/>
          </a:xfrm>
          <a:prstGeom prst="rect">
            <a:avLst/>
          </a:prstGeom>
          <a:solidFill>
            <a:srgbClr val="00FF00">
              <a:alpha val="5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Extrusion</a:t>
            </a:r>
          </a:p>
        </p:txBody>
      </p:sp>
      <p:pic>
        <p:nvPicPr>
          <p:cNvPr id="2" name="Extrus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834" y="1427133"/>
            <a:ext cx="7200359" cy="54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34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7" descr="Picture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4274" b="6837"/>
          <a:stretch>
            <a:fillRect/>
          </a:stretch>
        </p:blipFill>
        <p:spPr bwMode="auto">
          <a:xfrm>
            <a:off x="5791200" y="0"/>
            <a:ext cx="335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8"/>
          <p:cNvSpPr>
            <a:spLocks noChangeArrowheads="1"/>
          </p:cNvSpPr>
          <p:nvPr/>
        </p:nvSpPr>
        <p:spPr bwMode="auto">
          <a:xfrm>
            <a:off x="7391400" y="533400"/>
            <a:ext cx="76200" cy="152400"/>
          </a:xfrm>
          <a:prstGeom prst="rect">
            <a:avLst/>
          </a:prstGeom>
          <a:solidFill>
            <a:srgbClr val="00FF00">
              <a:alpha val="5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Die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The “mold” for the extrusion process</a:t>
            </a:r>
          </a:p>
          <a:p>
            <a:pPr eaLnBrk="1" hangingPunct="1">
              <a:defRPr/>
            </a:pPr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 flipH="1">
            <a:off x="2133600" y="2743200"/>
            <a:ext cx="4191000" cy="3789363"/>
            <a:chOff x="1344" y="1728"/>
            <a:chExt cx="2640" cy="2387"/>
          </a:xfrm>
        </p:grpSpPr>
        <p:pic>
          <p:nvPicPr>
            <p:cNvPr id="37895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92" y="1728"/>
              <a:ext cx="2592" cy="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6" name="Rectangle 5"/>
            <p:cNvSpPr>
              <a:spLocks noChangeArrowheads="1"/>
            </p:cNvSpPr>
            <p:nvPr/>
          </p:nvSpPr>
          <p:spPr bwMode="auto">
            <a:xfrm>
              <a:off x="1344" y="3264"/>
              <a:ext cx="144" cy="28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228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Die</a:t>
            </a:r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1752600"/>
            <a:ext cx="2286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3400"/>
            <a:ext cx="291465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4648200"/>
            <a:ext cx="190500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4629150"/>
            <a:ext cx="1905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Text Box 11"/>
          <p:cNvSpPr txBox="1">
            <a:spLocks noChangeArrowheads="1"/>
          </p:cNvSpPr>
          <p:nvPr/>
        </p:nvSpPr>
        <p:spPr bwMode="auto">
          <a:xfrm>
            <a:off x="136525" y="4303713"/>
            <a:ext cx="2254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Input (machine) side</a:t>
            </a:r>
          </a:p>
        </p:txBody>
      </p:sp>
      <p:sp>
        <p:nvSpPr>
          <p:cNvPr id="38920" name="Text Box 12"/>
          <p:cNvSpPr txBox="1">
            <a:spLocks noChangeArrowheads="1"/>
          </p:cNvSpPr>
          <p:nvPr/>
        </p:nvSpPr>
        <p:spPr bwMode="auto">
          <a:xfrm>
            <a:off x="2914650" y="4281488"/>
            <a:ext cx="1352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Output side</a:t>
            </a:r>
          </a:p>
        </p:txBody>
      </p:sp>
      <p:pic>
        <p:nvPicPr>
          <p:cNvPr id="38921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1800" y="1371600"/>
            <a:ext cx="2398713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05400" y="44958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3" name="Picture 15" descr="Picture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4274" b="6837"/>
          <a:stretch>
            <a:fillRect/>
          </a:stretch>
        </p:blipFill>
        <p:spPr bwMode="auto">
          <a:xfrm>
            <a:off x="5791200" y="0"/>
            <a:ext cx="335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4" name="Rectangle 16"/>
          <p:cNvSpPr>
            <a:spLocks noChangeArrowheads="1"/>
          </p:cNvSpPr>
          <p:nvPr/>
        </p:nvSpPr>
        <p:spPr bwMode="auto">
          <a:xfrm>
            <a:off x="7391400" y="533400"/>
            <a:ext cx="76200" cy="152400"/>
          </a:xfrm>
          <a:prstGeom prst="rect">
            <a:avLst/>
          </a:prstGeom>
          <a:solidFill>
            <a:srgbClr val="00FF00">
              <a:alpha val="5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-838200" y="228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Die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Dies are cut to produce a certain profile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Cutout will probably not match the finished product</a:t>
            </a:r>
          </a:p>
        </p:txBody>
      </p:sp>
      <p:sp>
        <p:nvSpPr>
          <p:cNvPr id="39940" name="Text Box 10"/>
          <p:cNvSpPr txBox="1">
            <a:spLocks noChangeArrowheads="1"/>
          </p:cNvSpPr>
          <p:nvPr/>
        </p:nvSpPr>
        <p:spPr bwMode="auto">
          <a:xfrm>
            <a:off x="4343400" y="36576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Die</a:t>
            </a:r>
          </a:p>
        </p:txBody>
      </p:sp>
      <p:sp>
        <p:nvSpPr>
          <p:cNvPr id="39941" name="Text Box 11"/>
          <p:cNvSpPr txBox="1">
            <a:spLocks noChangeArrowheads="1"/>
          </p:cNvSpPr>
          <p:nvPr/>
        </p:nvSpPr>
        <p:spPr bwMode="auto">
          <a:xfrm>
            <a:off x="6019800" y="3962400"/>
            <a:ext cx="66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Part </a:t>
            </a:r>
          </a:p>
        </p:txBody>
      </p:sp>
      <p:sp>
        <p:nvSpPr>
          <p:cNvPr id="39942" name="Text Box 12"/>
          <p:cNvSpPr txBox="1">
            <a:spLocks noChangeArrowheads="1"/>
          </p:cNvSpPr>
          <p:nvPr/>
        </p:nvSpPr>
        <p:spPr bwMode="auto">
          <a:xfrm>
            <a:off x="1219200" y="4814888"/>
            <a:ext cx="666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Part </a:t>
            </a:r>
          </a:p>
        </p:txBody>
      </p:sp>
      <p:sp>
        <p:nvSpPr>
          <p:cNvPr id="39943" name="Text Box 13"/>
          <p:cNvSpPr txBox="1">
            <a:spLocks noChangeArrowheads="1"/>
          </p:cNvSpPr>
          <p:nvPr/>
        </p:nvSpPr>
        <p:spPr bwMode="auto">
          <a:xfrm>
            <a:off x="1371600" y="3595688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Die</a:t>
            </a:r>
          </a:p>
        </p:txBody>
      </p:sp>
      <p:sp>
        <p:nvSpPr>
          <p:cNvPr id="39944" name="Text Box 14"/>
          <p:cNvSpPr txBox="1">
            <a:spLocks noChangeArrowheads="1"/>
          </p:cNvSpPr>
          <p:nvPr/>
        </p:nvSpPr>
        <p:spPr bwMode="auto">
          <a:xfrm>
            <a:off x="2286000" y="35814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Die</a:t>
            </a:r>
          </a:p>
        </p:txBody>
      </p:sp>
      <p:pic>
        <p:nvPicPr>
          <p:cNvPr id="39945" name="Picture 16" descr="Picture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4274" b="6837"/>
          <a:stretch>
            <a:fillRect/>
          </a:stretch>
        </p:blipFill>
        <p:spPr bwMode="auto">
          <a:xfrm>
            <a:off x="5791200" y="0"/>
            <a:ext cx="335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Rectangle 17"/>
          <p:cNvSpPr>
            <a:spLocks noChangeArrowheads="1"/>
          </p:cNvSpPr>
          <p:nvPr/>
        </p:nvSpPr>
        <p:spPr bwMode="auto">
          <a:xfrm>
            <a:off x="7391400" y="533400"/>
            <a:ext cx="76200" cy="152400"/>
          </a:xfrm>
          <a:prstGeom prst="rect">
            <a:avLst/>
          </a:prstGeom>
          <a:solidFill>
            <a:srgbClr val="00FF00">
              <a:alpha val="5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94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4038600"/>
            <a:ext cx="3200400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8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0" y="4038600"/>
            <a:ext cx="51816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/>
          <p:nvPr/>
        </p:nvCxnSpPr>
        <p:spPr>
          <a:xfrm rot="5400000">
            <a:off x="4381500" y="4229100"/>
            <a:ext cx="457200" cy="762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H="1">
            <a:off x="2438400" y="4038600"/>
            <a:ext cx="381000" cy="2286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>
            <a:off x="1333500" y="4000500"/>
            <a:ext cx="2286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Spider Die</a:t>
            </a:r>
          </a:p>
        </p:txBody>
      </p:sp>
      <p:sp>
        <p:nvSpPr>
          <p:cNvPr id="40963" name="Text Box 10"/>
          <p:cNvSpPr txBox="1">
            <a:spLocks noChangeArrowheads="1"/>
          </p:cNvSpPr>
          <p:nvPr/>
        </p:nvSpPr>
        <p:spPr bwMode="auto">
          <a:xfrm>
            <a:off x="3962400" y="4281488"/>
            <a:ext cx="1543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Material Flow</a:t>
            </a:r>
          </a:p>
        </p:txBody>
      </p:sp>
      <p:sp>
        <p:nvSpPr>
          <p:cNvPr id="40964" name="Line 11"/>
          <p:cNvSpPr>
            <a:spLocks noChangeShapeType="1"/>
          </p:cNvSpPr>
          <p:nvPr/>
        </p:nvSpPr>
        <p:spPr bwMode="auto">
          <a:xfrm>
            <a:off x="3355975" y="4343400"/>
            <a:ext cx="2587625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65" name="Picture 12"/>
          <p:cNvPicPr>
            <a:picLocks noChangeAspect="1" noChangeArrowheads="1"/>
          </p:cNvPicPr>
          <p:nvPr/>
        </p:nvPicPr>
        <p:blipFill>
          <a:blip r:embed="rId2"/>
          <a:srcRect b="15776"/>
          <a:stretch>
            <a:fillRect/>
          </a:stretch>
        </p:blipFill>
        <p:spPr bwMode="auto">
          <a:xfrm>
            <a:off x="1371600" y="1828800"/>
            <a:ext cx="6096000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Coat Hanger Dies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Correct flow</a:t>
            </a:r>
          </a:p>
          <a:p>
            <a:pPr lvl="1" eaLnBrk="1" hangingPunct="1">
              <a:defRPr/>
            </a:pPr>
            <a:r>
              <a:rPr lang="en-US"/>
              <a:t>Velocity</a:t>
            </a:r>
          </a:p>
          <a:p>
            <a:pPr lvl="1" eaLnBrk="1" hangingPunct="1">
              <a:defRPr/>
            </a:pPr>
            <a:r>
              <a:rPr lang="en-US"/>
              <a:t>Distribution</a:t>
            </a:r>
          </a:p>
          <a:p>
            <a:pPr lvl="2" eaLnBrk="1" hangingPunct="1">
              <a:buFontTx/>
              <a:buNone/>
              <a:defRPr/>
            </a:pPr>
            <a:endParaRPr lang="en-US"/>
          </a:p>
        </p:txBody>
      </p:sp>
      <p:pic>
        <p:nvPicPr>
          <p:cNvPr id="41988" name="Picture 8" descr="coathanger die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3792538"/>
            <a:ext cx="3886200" cy="283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752600"/>
            <a:ext cx="251460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1905000"/>
            <a:ext cx="23622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Sheet Extrusion</a:t>
            </a:r>
          </a:p>
        </p:txBody>
      </p:sp>
      <p:pic>
        <p:nvPicPr>
          <p:cNvPr id="2" name="sheet extrus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374" y="1170781"/>
            <a:ext cx="7350125" cy="551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34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Wire Coating Dies</a:t>
            </a:r>
          </a:p>
        </p:txBody>
      </p:sp>
      <p:pic>
        <p:nvPicPr>
          <p:cNvPr id="43011" name="Picture 10" descr="CrossHeadAnim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2395538"/>
            <a:ext cx="8610600" cy="2938462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Wire Coating Dies</a:t>
            </a:r>
          </a:p>
        </p:txBody>
      </p:sp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2"/>
          <a:srcRect l="13750"/>
          <a:stretch>
            <a:fillRect/>
          </a:stretch>
        </p:blipFill>
        <p:spPr bwMode="auto">
          <a:xfrm>
            <a:off x="2362200" y="1828800"/>
            <a:ext cx="5257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768350" y="2300288"/>
            <a:ext cx="1263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Bare Wire </a:t>
            </a:r>
          </a:p>
          <a:p>
            <a:r>
              <a:rPr lang="en-US"/>
              <a:t>Input</a:t>
            </a:r>
          </a:p>
        </p:txBody>
      </p:sp>
      <p:sp>
        <p:nvSpPr>
          <p:cNvPr id="44037" name="Line 6"/>
          <p:cNvSpPr>
            <a:spLocks noChangeShapeType="1"/>
          </p:cNvSpPr>
          <p:nvPr/>
        </p:nvSpPr>
        <p:spPr bwMode="auto">
          <a:xfrm flipV="1">
            <a:off x="1905000" y="2362200"/>
            <a:ext cx="21336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8" name="Text Box 7"/>
          <p:cNvSpPr txBox="1">
            <a:spLocks noChangeArrowheads="1"/>
          </p:cNvSpPr>
          <p:nvPr/>
        </p:nvSpPr>
        <p:spPr bwMode="auto">
          <a:xfrm>
            <a:off x="762000" y="5867400"/>
            <a:ext cx="1644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Insulated Wire</a:t>
            </a:r>
          </a:p>
          <a:p>
            <a:r>
              <a:rPr lang="en-US"/>
              <a:t>Output</a:t>
            </a:r>
          </a:p>
        </p:txBody>
      </p:sp>
      <p:sp>
        <p:nvSpPr>
          <p:cNvPr id="44039" name="Line 8"/>
          <p:cNvSpPr>
            <a:spLocks noChangeShapeType="1"/>
          </p:cNvSpPr>
          <p:nvPr/>
        </p:nvSpPr>
        <p:spPr bwMode="auto">
          <a:xfrm flipV="1">
            <a:off x="2286000" y="5638800"/>
            <a:ext cx="12954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0" name="Text Box 9"/>
          <p:cNvSpPr txBox="1">
            <a:spLocks noChangeArrowheads="1"/>
          </p:cNvSpPr>
          <p:nvPr/>
        </p:nvSpPr>
        <p:spPr bwMode="auto">
          <a:xfrm>
            <a:off x="746125" y="3541713"/>
            <a:ext cx="113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Heat Unit</a:t>
            </a:r>
          </a:p>
        </p:txBody>
      </p:sp>
      <p:sp>
        <p:nvSpPr>
          <p:cNvPr id="44041" name="Line 10"/>
          <p:cNvSpPr>
            <a:spLocks noChangeShapeType="1"/>
          </p:cNvSpPr>
          <p:nvPr/>
        </p:nvSpPr>
        <p:spPr bwMode="auto">
          <a:xfrm flipV="1">
            <a:off x="1905000" y="3429000"/>
            <a:ext cx="17526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2" name="Text Box 11"/>
          <p:cNvSpPr txBox="1">
            <a:spLocks noChangeArrowheads="1"/>
          </p:cNvSpPr>
          <p:nvPr/>
        </p:nvSpPr>
        <p:spPr bwMode="auto">
          <a:xfrm>
            <a:off x="7943850" y="3748088"/>
            <a:ext cx="1047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Extruder</a:t>
            </a:r>
          </a:p>
        </p:txBody>
      </p:sp>
      <p:sp>
        <p:nvSpPr>
          <p:cNvPr id="44043" name="Line 12"/>
          <p:cNvSpPr>
            <a:spLocks noChangeShapeType="1"/>
          </p:cNvSpPr>
          <p:nvPr/>
        </p:nvSpPr>
        <p:spPr bwMode="auto">
          <a:xfrm flipH="1" flipV="1">
            <a:off x="7620000" y="3810000"/>
            <a:ext cx="3810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5"/>
          <p:cNvSpPr>
            <a:spLocks noChangeArrowheads="1"/>
          </p:cNvSpPr>
          <p:nvPr/>
        </p:nvSpPr>
        <p:spPr bwMode="auto">
          <a:xfrm>
            <a:off x="7467600" y="533400"/>
            <a:ext cx="152400" cy="457200"/>
          </a:xfrm>
          <a:prstGeom prst="rect">
            <a:avLst/>
          </a:prstGeom>
          <a:solidFill>
            <a:srgbClr val="00FF00">
              <a:alpha val="5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-1219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Dimensional Control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 flipH="1">
            <a:off x="76200" y="2286000"/>
            <a:ext cx="8991600" cy="3200400"/>
            <a:chOff x="48" y="1440"/>
            <a:chExt cx="5664" cy="2016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8" y="1440"/>
              <a:ext cx="5664" cy="1872"/>
              <a:chOff x="48" y="1344"/>
              <a:chExt cx="5664" cy="1872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48" y="1344"/>
                <a:ext cx="5664" cy="1872"/>
                <a:chOff x="0" y="1488"/>
                <a:chExt cx="5712" cy="1920"/>
              </a:xfrm>
            </p:grpSpPr>
            <p:sp>
              <p:nvSpPr>
                <p:cNvPr id="45069" name="Rectangle 6"/>
                <p:cNvSpPr>
                  <a:spLocks noChangeArrowheads="1"/>
                </p:cNvSpPr>
                <p:nvPr/>
              </p:nvSpPr>
              <p:spPr bwMode="auto">
                <a:xfrm>
                  <a:off x="672" y="1488"/>
                  <a:ext cx="720" cy="192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pic>
              <p:nvPicPr>
                <p:cNvPr id="45070" name="Picture 7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l="21187" t="9302" b="20930"/>
                <a:stretch>
                  <a:fillRect/>
                </a:stretch>
              </p:blipFill>
              <p:spPr bwMode="auto">
                <a:xfrm>
                  <a:off x="1248" y="1488"/>
                  <a:ext cx="4464" cy="19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071" name="Picture 8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7628" t="9302" r="78813" b="20930"/>
                <a:stretch>
                  <a:fillRect/>
                </a:stretch>
              </p:blipFill>
              <p:spPr bwMode="auto">
                <a:xfrm>
                  <a:off x="0" y="1488"/>
                  <a:ext cx="768" cy="19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5072" name="Oval 9"/>
                <p:cNvSpPr>
                  <a:spLocks noChangeArrowheads="1"/>
                </p:cNvSpPr>
                <p:nvPr/>
              </p:nvSpPr>
              <p:spPr bwMode="auto">
                <a:xfrm flipV="1">
                  <a:off x="816" y="2688"/>
                  <a:ext cx="432" cy="4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073" name="Oval 10"/>
                <p:cNvSpPr>
                  <a:spLocks noChangeArrowheads="1"/>
                </p:cNvSpPr>
                <p:nvPr/>
              </p:nvSpPr>
              <p:spPr bwMode="auto">
                <a:xfrm flipV="1">
                  <a:off x="816" y="2735"/>
                  <a:ext cx="432" cy="4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074" name="Rectangle 11"/>
                <p:cNvSpPr>
                  <a:spLocks noChangeArrowheads="1"/>
                </p:cNvSpPr>
                <p:nvPr/>
              </p:nvSpPr>
              <p:spPr bwMode="auto">
                <a:xfrm>
                  <a:off x="816" y="2592"/>
                  <a:ext cx="432" cy="6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075" name="Oval 12"/>
                <p:cNvSpPr>
                  <a:spLocks noChangeArrowheads="1"/>
                </p:cNvSpPr>
                <p:nvPr/>
              </p:nvSpPr>
              <p:spPr bwMode="auto">
                <a:xfrm>
                  <a:off x="912" y="2832"/>
                  <a:ext cx="144" cy="144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076" name="Rectangle 13"/>
                <p:cNvSpPr>
                  <a:spLocks noChangeArrowheads="1"/>
                </p:cNvSpPr>
                <p:nvPr/>
              </p:nvSpPr>
              <p:spPr bwMode="auto">
                <a:xfrm>
                  <a:off x="960" y="2256"/>
                  <a:ext cx="144" cy="4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077" name="Rectangle 14"/>
                <p:cNvSpPr>
                  <a:spLocks noChangeArrowheads="1"/>
                </p:cNvSpPr>
                <p:nvPr/>
              </p:nvSpPr>
              <p:spPr bwMode="auto">
                <a:xfrm>
                  <a:off x="864" y="2256"/>
                  <a:ext cx="336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078" name="Oval 15"/>
                <p:cNvSpPr>
                  <a:spLocks noChangeArrowheads="1"/>
                </p:cNvSpPr>
                <p:nvPr/>
              </p:nvSpPr>
              <p:spPr bwMode="auto">
                <a:xfrm>
                  <a:off x="912" y="2304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079" name="Oval 16"/>
                <p:cNvSpPr>
                  <a:spLocks noChangeArrowheads="1"/>
                </p:cNvSpPr>
                <p:nvPr/>
              </p:nvSpPr>
              <p:spPr bwMode="auto">
                <a:xfrm>
                  <a:off x="1008" y="2304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080" name="Oval 17"/>
                <p:cNvSpPr>
                  <a:spLocks noChangeArrowheads="1"/>
                </p:cNvSpPr>
                <p:nvPr/>
              </p:nvSpPr>
              <p:spPr bwMode="auto">
                <a:xfrm>
                  <a:off x="1104" y="2304"/>
                  <a:ext cx="48" cy="4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5066" name="Line 18"/>
              <p:cNvSpPr>
                <a:spLocks noChangeShapeType="1"/>
              </p:cNvSpPr>
              <p:nvPr/>
            </p:nvSpPr>
            <p:spPr bwMode="auto">
              <a:xfrm>
                <a:off x="3024" y="2400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67" name="Line 19"/>
              <p:cNvSpPr>
                <a:spLocks noChangeShapeType="1"/>
              </p:cNvSpPr>
              <p:nvPr/>
            </p:nvSpPr>
            <p:spPr bwMode="auto">
              <a:xfrm flipV="1">
                <a:off x="2976" y="2400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68" name="Line 20"/>
              <p:cNvSpPr>
                <a:spLocks noChangeShapeType="1"/>
              </p:cNvSpPr>
              <p:nvPr/>
            </p:nvSpPr>
            <p:spPr bwMode="auto">
              <a:xfrm>
                <a:off x="2976" y="2544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5063" name="Oval 21"/>
            <p:cNvSpPr>
              <a:spLocks noChangeArrowheads="1"/>
            </p:cNvSpPr>
            <p:nvPr/>
          </p:nvSpPr>
          <p:spPr bwMode="auto">
            <a:xfrm>
              <a:off x="2592" y="2112"/>
              <a:ext cx="576" cy="134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64" name="Text Box 22"/>
            <p:cNvSpPr txBox="1">
              <a:spLocks noChangeArrowheads="1"/>
            </p:cNvSpPr>
            <p:nvPr/>
          </p:nvSpPr>
          <p:spPr bwMode="auto">
            <a:xfrm>
              <a:off x="2304" y="1776"/>
              <a:ext cx="9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Sizing Plates</a:t>
              </a:r>
            </a:p>
          </p:txBody>
        </p:sp>
      </p:grpSp>
      <p:pic>
        <p:nvPicPr>
          <p:cNvPr id="45061" name="Picture 24" descr="Picture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4274" b="6837"/>
          <a:stretch>
            <a:fillRect/>
          </a:stretch>
        </p:blipFill>
        <p:spPr bwMode="auto">
          <a:xfrm>
            <a:off x="5791200" y="0"/>
            <a:ext cx="335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"/>
          <p:cNvSpPr>
            <a:spLocks noChangeArrowheads="1"/>
          </p:cNvSpPr>
          <p:nvPr/>
        </p:nvSpPr>
        <p:spPr bwMode="auto">
          <a:xfrm>
            <a:off x="7391400" y="609600"/>
            <a:ext cx="914400" cy="304800"/>
          </a:xfrm>
          <a:prstGeom prst="rect">
            <a:avLst/>
          </a:prstGeom>
          <a:solidFill>
            <a:srgbClr val="00FF00">
              <a:alpha val="5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0" y="152400"/>
            <a:ext cx="7391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ea typeface="+mj-ea"/>
              </a:rPr>
              <a:t>Part Dimension Control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64770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Die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Gap/</a:t>
            </a:r>
            <a:r>
              <a:rPr lang="en-US" dirty="0" err="1" smtClean="0">
                <a:ea typeface="+mn-ea"/>
              </a:rPr>
              <a:t>Extrudate</a:t>
            </a:r>
            <a:r>
              <a:rPr lang="en-US" dirty="0" smtClean="0">
                <a:ea typeface="+mn-ea"/>
              </a:rPr>
              <a:t> swell/Draw down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Sizing plate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Air pressure/Vacuum pressure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Cooling (shrinkage)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Speed of pull</a:t>
            </a:r>
          </a:p>
        </p:txBody>
      </p:sp>
      <p:pic>
        <p:nvPicPr>
          <p:cNvPr id="46085" name="Picture 4" descr="Picture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4274" b="6837"/>
          <a:stretch>
            <a:fillRect/>
          </a:stretch>
        </p:blipFill>
        <p:spPr bwMode="auto">
          <a:xfrm>
            <a:off x="5715000" y="76200"/>
            <a:ext cx="335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6300788" y="2238375"/>
            <a:ext cx="2662237" cy="3587750"/>
            <a:chOff x="6300280" y="2238985"/>
            <a:chExt cx="2663018" cy="3587565"/>
          </a:xfrm>
        </p:grpSpPr>
        <p:sp>
          <p:nvSpPr>
            <p:cNvPr id="7" name="Oval 6"/>
            <p:cNvSpPr/>
            <p:nvPr/>
          </p:nvSpPr>
          <p:spPr>
            <a:xfrm>
              <a:off x="7162545" y="2286608"/>
              <a:ext cx="1676892" cy="175251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5400000">
              <a:off x="7163628" y="3143019"/>
              <a:ext cx="1676314" cy="1588"/>
            </a:xfrm>
            <a:prstGeom prst="straightConnector1">
              <a:avLst/>
            </a:prstGeom>
            <a:ln w="38100">
              <a:solidFill>
                <a:srgbClr val="0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6200000" flipV="1">
              <a:off x="7430118" y="1668111"/>
              <a:ext cx="1588" cy="11433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7428529" y="3503167"/>
              <a:ext cx="1588" cy="11433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091" name="TextBox 14"/>
            <p:cNvSpPr txBox="1">
              <a:spLocks noChangeArrowheads="1"/>
            </p:cNvSpPr>
            <p:nvPr/>
          </p:nvSpPr>
          <p:spPr bwMode="auto">
            <a:xfrm>
              <a:off x="8190689" y="3171217"/>
              <a:ext cx="4443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ID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rot="16200000" flipH="1">
              <a:off x="6006819" y="3146987"/>
              <a:ext cx="1809657" cy="9528"/>
            </a:xfrm>
            <a:prstGeom prst="straightConnector1">
              <a:avLst/>
            </a:prstGeom>
            <a:ln w="38100">
              <a:solidFill>
                <a:srgbClr val="0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093" name="TextBox 17"/>
            <p:cNvSpPr txBox="1">
              <a:spLocks noChangeArrowheads="1"/>
            </p:cNvSpPr>
            <p:nvPr/>
          </p:nvSpPr>
          <p:spPr bwMode="auto">
            <a:xfrm>
              <a:off x="6300280" y="3041515"/>
              <a:ext cx="56297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OD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rot="16200000" flipH="1">
              <a:off x="8471962" y="3200165"/>
              <a:ext cx="807996" cy="95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H="1">
              <a:off x="8390976" y="3206514"/>
              <a:ext cx="807996" cy="95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>
              <a:off x="7777392" y="4362889"/>
              <a:ext cx="1769972" cy="360468"/>
            </a:xfrm>
            <a:prstGeom prst="straightConnector1">
              <a:avLst/>
            </a:prstGeom>
            <a:ln w="38100">
              <a:solidFill>
                <a:srgbClr val="0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097" name="TextBox 25"/>
            <p:cNvSpPr txBox="1">
              <a:spLocks noChangeArrowheads="1"/>
            </p:cNvSpPr>
            <p:nvPr/>
          </p:nvSpPr>
          <p:spPr bwMode="auto">
            <a:xfrm>
              <a:off x="7305472" y="5457218"/>
              <a:ext cx="165782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Wall Thickness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 descr="ExtrusionAnim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8463" y="3200400"/>
            <a:ext cx="8153400" cy="2822575"/>
          </a:xfrm>
          <a:noFill/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-11430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Extrusion System</a:t>
            </a:r>
          </a:p>
        </p:txBody>
      </p:sp>
      <p:sp>
        <p:nvSpPr>
          <p:cNvPr id="20484" name="Text Box 27"/>
          <p:cNvSpPr txBox="1">
            <a:spLocks noChangeArrowheads="1"/>
          </p:cNvSpPr>
          <p:nvPr/>
        </p:nvSpPr>
        <p:spPr bwMode="auto">
          <a:xfrm>
            <a:off x="8172450" y="1955800"/>
            <a:ext cx="971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Cutter/</a:t>
            </a:r>
          </a:p>
          <a:p>
            <a:r>
              <a:rPr lang="en-US"/>
              <a:t>Winder </a:t>
            </a:r>
          </a:p>
        </p:txBody>
      </p:sp>
      <p:sp>
        <p:nvSpPr>
          <p:cNvPr id="20485" name="Text Box 28"/>
          <p:cNvSpPr txBox="1">
            <a:spLocks noChangeArrowheads="1"/>
          </p:cNvSpPr>
          <p:nvPr/>
        </p:nvSpPr>
        <p:spPr bwMode="auto">
          <a:xfrm>
            <a:off x="7050088" y="2133600"/>
            <a:ext cx="768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Puller</a:t>
            </a:r>
          </a:p>
        </p:txBody>
      </p:sp>
      <p:sp>
        <p:nvSpPr>
          <p:cNvPr id="20486" name="Text Box 29"/>
          <p:cNvSpPr txBox="1">
            <a:spLocks noChangeArrowheads="1"/>
          </p:cNvSpPr>
          <p:nvPr/>
        </p:nvSpPr>
        <p:spPr bwMode="auto">
          <a:xfrm>
            <a:off x="4724400" y="2133600"/>
            <a:ext cx="1327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Water Bath</a:t>
            </a:r>
          </a:p>
        </p:txBody>
      </p:sp>
      <p:sp>
        <p:nvSpPr>
          <p:cNvPr id="20487" name="Text Box 30"/>
          <p:cNvSpPr txBox="1">
            <a:spLocks noChangeArrowheads="1"/>
          </p:cNvSpPr>
          <p:nvPr/>
        </p:nvSpPr>
        <p:spPr bwMode="auto">
          <a:xfrm>
            <a:off x="1447800" y="2133600"/>
            <a:ext cx="104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Extruder</a:t>
            </a:r>
          </a:p>
        </p:txBody>
      </p:sp>
      <p:cxnSp>
        <p:nvCxnSpPr>
          <p:cNvPr id="26" name="Straight Connector 25"/>
          <p:cNvCxnSpPr>
            <a:stCxn id="20487" idx="2"/>
          </p:cNvCxnSpPr>
          <p:nvPr/>
        </p:nvCxnSpPr>
        <p:spPr>
          <a:xfrm rot="5400000">
            <a:off x="178594" y="2702719"/>
            <a:ext cx="1995487" cy="159067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0487" idx="2"/>
          </p:cNvCxnSpPr>
          <p:nvPr/>
        </p:nvCxnSpPr>
        <p:spPr>
          <a:xfrm rot="16200000" flipH="1">
            <a:off x="2121694" y="2350294"/>
            <a:ext cx="2071687" cy="237172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3619500" y="3162300"/>
            <a:ext cx="2362200" cy="9144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6200000" flipH="1">
            <a:off x="4743450" y="2952750"/>
            <a:ext cx="2238375" cy="120967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0485" idx="2"/>
          </p:cNvCxnSpPr>
          <p:nvPr/>
        </p:nvCxnSpPr>
        <p:spPr>
          <a:xfrm rot="5400000">
            <a:off x="6039645" y="3180556"/>
            <a:ext cx="2074862" cy="71437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20485" idx="2"/>
          </p:cNvCxnSpPr>
          <p:nvPr/>
        </p:nvCxnSpPr>
        <p:spPr>
          <a:xfrm rot="16200000" flipH="1">
            <a:off x="6910388" y="3024188"/>
            <a:ext cx="2024062" cy="9763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553450" y="3205163"/>
            <a:ext cx="454025" cy="28082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604250" y="4516438"/>
            <a:ext cx="327025" cy="1287462"/>
          </a:xfrm>
          <a:prstGeom prst="rect">
            <a:avLst/>
          </a:prstGeom>
          <a:solidFill>
            <a:srgbClr val="FFFFFF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 rot="16200000" flipH="1">
            <a:off x="7737476" y="3708400"/>
            <a:ext cx="2178050" cy="952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5"/>
          <p:cNvSpPr>
            <a:spLocks noChangeArrowheads="1"/>
          </p:cNvSpPr>
          <p:nvPr/>
        </p:nvSpPr>
        <p:spPr bwMode="auto">
          <a:xfrm>
            <a:off x="7391400" y="609600"/>
            <a:ext cx="914400" cy="304800"/>
          </a:xfrm>
          <a:prstGeom prst="rect">
            <a:avLst/>
          </a:prstGeom>
          <a:solidFill>
            <a:srgbClr val="00FF00">
              <a:alpha val="5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0" y="152400"/>
            <a:ext cx="7391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ea typeface="+mj-ea"/>
              </a:rPr>
              <a:t>Part Dimension Control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6477000" cy="617538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Gap/</a:t>
            </a:r>
            <a:r>
              <a:rPr lang="en-US" dirty="0" err="1" smtClean="0">
                <a:ea typeface="+mn-ea"/>
              </a:rPr>
              <a:t>Extrudate</a:t>
            </a:r>
            <a:r>
              <a:rPr lang="en-US" dirty="0" smtClean="0">
                <a:ea typeface="+mn-ea"/>
              </a:rPr>
              <a:t> swell/Draw down</a:t>
            </a:r>
          </a:p>
        </p:txBody>
      </p:sp>
      <p:pic>
        <p:nvPicPr>
          <p:cNvPr id="47109" name="Picture 4" descr="Picture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4274" b="6837"/>
          <a:stretch>
            <a:fillRect/>
          </a:stretch>
        </p:blipFill>
        <p:spPr bwMode="auto">
          <a:xfrm>
            <a:off x="5791200" y="0"/>
            <a:ext cx="335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2" descr="D:\BKBM\CH11\IMAGE11\FG11_007_01311455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5" y="2949575"/>
            <a:ext cx="8686800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Gap</a:t>
            </a:r>
            <a:endParaRPr lang="en-US" dirty="0">
              <a:ea typeface="+mj-ea"/>
            </a:endParaRPr>
          </a:p>
        </p:txBody>
      </p:sp>
      <p:pic>
        <p:nvPicPr>
          <p:cNvPr id="48131" name="Picture 2" descr="D:\plastics1\Modified Extrusion photographs\process line\Extrusion D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0825" y="1847850"/>
            <a:ext cx="56832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 descr="Picture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4274" b="6837"/>
          <a:stretch>
            <a:fillRect/>
          </a:stretch>
        </p:blipFill>
        <p:spPr bwMode="auto">
          <a:xfrm>
            <a:off x="5715000" y="76200"/>
            <a:ext cx="335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7343775" y="609600"/>
            <a:ext cx="914400" cy="304800"/>
          </a:xfrm>
          <a:prstGeom prst="rect">
            <a:avLst/>
          </a:prstGeom>
          <a:solidFill>
            <a:srgbClr val="00FF00">
              <a:alpha val="5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/>
          <p:cNvSpPr>
            <a:spLocks noChangeArrowheads="1"/>
          </p:cNvSpPr>
          <p:nvPr/>
        </p:nvSpPr>
        <p:spPr bwMode="auto">
          <a:xfrm>
            <a:off x="7391400" y="609600"/>
            <a:ext cx="914400" cy="304800"/>
          </a:xfrm>
          <a:prstGeom prst="rect">
            <a:avLst/>
          </a:prstGeom>
          <a:solidFill>
            <a:srgbClr val="00FF00">
              <a:alpha val="5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0" y="152400"/>
            <a:ext cx="7391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ea typeface="+mj-ea"/>
              </a:rPr>
              <a:t>Part Dimension Control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0838" y="1249363"/>
            <a:ext cx="8229600" cy="4525962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Sizing plate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Air pressure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Cooling (shrinkage)</a:t>
            </a:r>
          </a:p>
        </p:txBody>
      </p:sp>
      <p:pic>
        <p:nvPicPr>
          <p:cNvPr id="49157" name="Picture 4" descr="Picture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4274" b="6837"/>
          <a:stretch>
            <a:fillRect/>
          </a:stretch>
        </p:blipFill>
        <p:spPr bwMode="auto">
          <a:xfrm>
            <a:off x="5791200" y="0"/>
            <a:ext cx="335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7" descr="http://www.cooperplastics.co.uk/media/custom/dscf0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3589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5913" y="2914650"/>
            <a:ext cx="4333875" cy="37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05375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Cooling Tank</a:t>
            </a:r>
            <a:endParaRPr lang="en-US" dirty="0">
              <a:ea typeface="+mj-ea"/>
            </a:endParaRP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7526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715000" y="76200"/>
            <a:ext cx="3352800" cy="990600"/>
            <a:chOff x="5715000" y="76200"/>
            <a:chExt cx="3352800" cy="990600"/>
          </a:xfrm>
        </p:grpSpPr>
        <p:pic>
          <p:nvPicPr>
            <p:cNvPr id="50181" name="Picture 4" descr="Picture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t="4274" b="6837"/>
            <a:stretch>
              <a:fillRect/>
            </a:stretch>
          </p:blipFill>
          <p:spPr bwMode="auto">
            <a:xfrm>
              <a:off x="5715000" y="76200"/>
              <a:ext cx="33528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82" name="Rectangle 5"/>
            <p:cNvSpPr>
              <a:spLocks noChangeArrowheads="1"/>
            </p:cNvSpPr>
            <p:nvPr/>
          </p:nvSpPr>
          <p:spPr bwMode="auto">
            <a:xfrm>
              <a:off x="7391400" y="609600"/>
              <a:ext cx="914400" cy="304800"/>
            </a:xfrm>
            <a:prstGeom prst="rect">
              <a:avLst/>
            </a:prstGeom>
            <a:solidFill>
              <a:srgbClr val="00FF00">
                <a:alpha val="5686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-2362200" y="228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Pullers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Pullers are in contact with cooled material </a:t>
            </a:r>
          </a:p>
          <a:p>
            <a:pPr eaLnBrk="1" hangingPunct="1">
              <a:defRPr/>
            </a:pPr>
            <a:r>
              <a:rPr lang="en-US"/>
              <a:t>Pulling quicker will decrease the cross-sectional area of the extrudate </a:t>
            </a:r>
          </a:p>
          <a:p>
            <a:pPr eaLnBrk="1" hangingPunct="1">
              <a:defRPr/>
            </a:pPr>
            <a:endParaRPr lang="en-US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200400"/>
            <a:ext cx="248602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0238" y="3352800"/>
            <a:ext cx="254476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3352800"/>
            <a:ext cx="26162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8382000" y="533400"/>
            <a:ext cx="304800" cy="533400"/>
          </a:xfrm>
          <a:prstGeom prst="rect">
            <a:avLst/>
          </a:prstGeom>
          <a:solidFill>
            <a:srgbClr val="00FF00">
              <a:alpha val="5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08" name="Picture 8" descr="Picture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4274" b="6837"/>
          <a:stretch>
            <a:fillRect/>
          </a:stretch>
        </p:blipFill>
        <p:spPr bwMode="auto">
          <a:xfrm>
            <a:off x="5791200" y="0"/>
            <a:ext cx="335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48275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Puller and Printing</a:t>
            </a:r>
            <a:endParaRPr lang="en-US" dirty="0">
              <a:ea typeface="+mj-ea"/>
            </a:endParaRPr>
          </a:p>
        </p:txBody>
      </p:sp>
      <p:pic>
        <p:nvPicPr>
          <p:cNvPr id="52227" name="Picture 2" descr="D:\plastics1\Modified Extrusion photographs\process line\printing[puller-printing-cutter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063" y="1352550"/>
            <a:ext cx="426243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D:\plastics1\Modified Extrusion photographs\process line\Puller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1375" y="2962275"/>
            <a:ext cx="43672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Rectangle 7"/>
          <p:cNvSpPr>
            <a:spLocks noChangeArrowheads="1"/>
          </p:cNvSpPr>
          <p:nvPr/>
        </p:nvSpPr>
        <p:spPr bwMode="auto">
          <a:xfrm>
            <a:off x="8382000" y="533400"/>
            <a:ext cx="304800" cy="533400"/>
          </a:xfrm>
          <a:prstGeom prst="rect">
            <a:avLst/>
          </a:prstGeom>
          <a:solidFill>
            <a:srgbClr val="00FF00">
              <a:alpha val="5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2230" name="Picture 8" descr="Picture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4274" b="6837"/>
          <a:stretch>
            <a:fillRect/>
          </a:stretch>
        </p:blipFill>
        <p:spPr bwMode="auto">
          <a:xfrm>
            <a:off x="5791200" y="0"/>
            <a:ext cx="335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Extrusion Plant</a:t>
            </a:r>
            <a:endParaRPr lang="en-US" dirty="0">
              <a:ea typeface="+mj-ea"/>
            </a:endParaRPr>
          </a:p>
        </p:txBody>
      </p:sp>
      <p:pic>
        <p:nvPicPr>
          <p:cNvPr id="53251" name="Picture 2" descr="D:\plastics1\Modified Extrusion photographs\machine\Machine-perspectiv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75" y="1260475"/>
            <a:ext cx="4470400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 descr="D:\plastics1\Modified Extrusion photographs\machine\side view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0038" y="3711575"/>
            <a:ext cx="4995862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Extrusion Plant</a:t>
            </a:r>
            <a:endParaRPr lang="en-US" dirty="0">
              <a:ea typeface="+mj-ea"/>
            </a:endParaRPr>
          </a:p>
        </p:txBody>
      </p:sp>
      <p:pic>
        <p:nvPicPr>
          <p:cNvPr id="54275" name="Picture 3" descr="D:\plastics1\Modified Extrusion photographs\machine\Machine-perspective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68875" y="3694113"/>
            <a:ext cx="3895725" cy="292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7" descr="D:\plastics1\Original extrusion Photographs\Storage\MVC-003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300" y="1408113"/>
            <a:ext cx="4273550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Film Blowing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Extrude a “tube” upwards through vertical die</a:t>
            </a:r>
          </a:p>
          <a:p>
            <a:pPr eaLnBrk="1" hangingPunct="1">
              <a:defRPr/>
            </a:pPr>
            <a:r>
              <a:rPr lang="en-US"/>
              <a:t>Inflate “tube” till it becomes a film</a:t>
            </a:r>
          </a:p>
          <a:p>
            <a:pPr eaLnBrk="1" hangingPunct="1">
              <a:defRPr/>
            </a:pPr>
            <a:r>
              <a:rPr lang="en-US"/>
              <a:t>Collect film and process as needed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Film Blowing</a:t>
            </a:r>
          </a:p>
        </p:txBody>
      </p:sp>
      <p:pic>
        <p:nvPicPr>
          <p:cNvPr id="56323" name="Picture 3" descr="/Users/abs3/Documents/Mfg 355/Lectures 2009/11 Extrusion/SME-Film Extr.wm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24000" y="1676400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62" fill="hold"/>
                                        <p:tgtEl>
                                          <p:spTgt spid="56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63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6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6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6324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Extruder</a:t>
            </a:r>
          </a:p>
        </p:txBody>
      </p:sp>
      <p:sp>
        <p:nvSpPr>
          <p:cNvPr id="21507" name="Text Box 13"/>
          <p:cNvSpPr txBox="1">
            <a:spLocks noChangeArrowheads="1"/>
          </p:cNvSpPr>
          <p:nvPr/>
        </p:nvSpPr>
        <p:spPr bwMode="auto">
          <a:xfrm>
            <a:off x="5911850" y="3595688"/>
            <a:ext cx="79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Barrel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 flipH="1">
            <a:off x="0" y="990600"/>
            <a:ext cx="6251575" cy="5359400"/>
            <a:chOff x="576" y="743"/>
            <a:chExt cx="3938" cy="3376"/>
          </a:xfrm>
        </p:grpSpPr>
        <p:pic>
          <p:nvPicPr>
            <p:cNvPr id="21511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62" y="1031"/>
              <a:ext cx="2784" cy="2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2" name="Text Box 5"/>
            <p:cNvSpPr txBox="1">
              <a:spLocks noChangeArrowheads="1"/>
            </p:cNvSpPr>
            <p:nvPr/>
          </p:nvSpPr>
          <p:spPr bwMode="auto">
            <a:xfrm>
              <a:off x="3974" y="2375"/>
              <a:ext cx="4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Motor</a:t>
              </a:r>
            </a:p>
          </p:txBody>
        </p:sp>
        <p:sp>
          <p:nvSpPr>
            <p:cNvPr id="21513" name="Text Box 6"/>
            <p:cNvSpPr txBox="1">
              <a:spLocks noChangeArrowheads="1"/>
            </p:cNvSpPr>
            <p:nvPr/>
          </p:nvSpPr>
          <p:spPr bwMode="auto">
            <a:xfrm>
              <a:off x="3926" y="1319"/>
              <a:ext cx="5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Hopper</a:t>
              </a:r>
            </a:p>
          </p:txBody>
        </p:sp>
        <p:sp>
          <p:nvSpPr>
            <p:cNvPr id="21514" name="Text Box 9"/>
            <p:cNvSpPr txBox="1">
              <a:spLocks noChangeArrowheads="1"/>
            </p:cNvSpPr>
            <p:nvPr/>
          </p:nvSpPr>
          <p:spPr bwMode="auto">
            <a:xfrm>
              <a:off x="3734" y="743"/>
              <a:ext cx="4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Feed</a:t>
              </a:r>
            </a:p>
          </p:txBody>
        </p:sp>
        <p:sp>
          <p:nvSpPr>
            <p:cNvPr id="21515" name="Text Box 10"/>
            <p:cNvSpPr txBox="1">
              <a:spLocks noChangeArrowheads="1"/>
            </p:cNvSpPr>
            <p:nvPr/>
          </p:nvSpPr>
          <p:spPr bwMode="auto">
            <a:xfrm>
              <a:off x="1526" y="1847"/>
              <a:ext cx="8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Feed throat</a:t>
              </a:r>
            </a:p>
          </p:txBody>
        </p:sp>
        <p:sp>
          <p:nvSpPr>
            <p:cNvPr id="21516" name="Text Box 11"/>
            <p:cNvSpPr txBox="1">
              <a:spLocks noChangeArrowheads="1"/>
            </p:cNvSpPr>
            <p:nvPr/>
          </p:nvSpPr>
          <p:spPr bwMode="auto">
            <a:xfrm>
              <a:off x="576" y="2064"/>
              <a:ext cx="10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Heating zones</a:t>
              </a:r>
            </a:p>
          </p:txBody>
        </p:sp>
        <p:sp>
          <p:nvSpPr>
            <p:cNvPr id="21517" name="Text Box 12"/>
            <p:cNvSpPr txBox="1">
              <a:spLocks noChangeArrowheads="1"/>
            </p:cNvSpPr>
            <p:nvPr/>
          </p:nvSpPr>
          <p:spPr bwMode="auto">
            <a:xfrm>
              <a:off x="806" y="3095"/>
              <a:ext cx="3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Die</a:t>
              </a:r>
            </a:p>
          </p:txBody>
        </p:sp>
        <p:sp>
          <p:nvSpPr>
            <p:cNvPr id="21518" name="Line 14"/>
            <p:cNvSpPr>
              <a:spLocks noChangeShapeType="1"/>
            </p:cNvSpPr>
            <p:nvPr/>
          </p:nvSpPr>
          <p:spPr bwMode="auto">
            <a:xfrm flipH="1">
              <a:off x="3696" y="2496"/>
              <a:ext cx="28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9" name="Line 15"/>
            <p:cNvSpPr>
              <a:spLocks noChangeShapeType="1"/>
            </p:cNvSpPr>
            <p:nvPr/>
          </p:nvSpPr>
          <p:spPr bwMode="auto">
            <a:xfrm flipH="1">
              <a:off x="3552" y="1440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0" name="Line 16"/>
            <p:cNvSpPr>
              <a:spLocks noChangeShapeType="1"/>
            </p:cNvSpPr>
            <p:nvPr/>
          </p:nvSpPr>
          <p:spPr bwMode="auto">
            <a:xfrm flipH="1">
              <a:off x="3408" y="864"/>
              <a:ext cx="33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3024" y="2928"/>
              <a:ext cx="1244" cy="1095"/>
              <a:chOff x="3024" y="2928"/>
              <a:chExt cx="1244" cy="1095"/>
            </a:xfrm>
          </p:grpSpPr>
          <p:sp>
            <p:nvSpPr>
              <p:cNvPr id="21532" name="Text Box 7"/>
              <p:cNvSpPr txBox="1">
                <a:spLocks noChangeArrowheads="1"/>
              </p:cNvSpPr>
              <p:nvPr/>
            </p:nvSpPr>
            <p:spPr bwMode="auto">
              <a:xfrm>
                <a:off x="3648" y="3792"/>
                <a:ext cx="62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Linkage</a:t>
                </a:r>
              </a:p>
            </p:txBody>
          </p:sp>
          <p:sp>
            <p:nvSpPr>
              <p:cNvPr id="21533" name="Line 17"/>
              <p:cNvSpPr>
                <a:spLocks noChangeShapeType="1"/>
              </p:cNvSpPr>
              <p:nvPr/>
            </p:nvSpPr>
            <p:spPr bwMode="auto">
              <a:xfrm flipH="1" flipV="1">
                <a:off x="3024" y="2928"/>
                <a:ext cx="624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27"/>
            <p:cNvGrpSpPr>
              <a:grpSpLocks/>
            </p:cNvGrpSpPr>
            <p:nvPr/>
          </p:nvGrpSpPr>
          <p:grpSpPr bwMode="auto">
            <a:xfrm>
              <a:off x="2400" y="2928"/>
              <a:ext cx="1044" cy="1191"/>
              <a:chOff x="2400" y="2928"/>
              <a:chExt cx="1044" cy="1191"/>
            </a:xfrm>
          </p:grpSpPr>
          <p:sp>
            <p:nvSpPr>
              <p:cNvPr id="21530" name="Text Box 8"/>
              <p:cNvSpPr txBox="1">
                <a:spLocks noChangeArrowheads="1"/>
              </p:cNvSpPr>
              <p:nvPr/>
            </p:nvSpPr>
            <p:spPr bwMode="auto">
              <a:xfrm>
                <a:off x="2400" y="3888"/>
                <a:ext cx="104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Thrust bearing</a:t>
                </a:r>
              </a:p>
            </p:txBody>
          </p:sp>
          <p:sp>
            <p:nvSpPr>
              <p:cNvPr id="21531" name="Line 18"/>
              <p:cNvSpPr>
                <a:spLocks noChangeShapeType="1"/>
              </p:cNvSpPr>
              <p:nvPr/>
            </p:nvSpPr>
            <p:spPr bwMode="auto">
              <a:xfrm flipH="1" flipV="1">
                <a:off x="2880" y="2928"/>
                <a:ext cx="96" cy="9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1523" name="Line 19"/>
            <p:cNvSpPr>
              <a:spLocks noChangeShapeType="1"/>
            </p:cNvSpPr>
            <p:nvPr/>
          </p:nvSpPr>
          <p:spPr bwMode="auto">
            <a:xfrm>
              <a:off x="1824" y="2064"/>
              <a:ext cx="192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4" name="Line 20"/>
            <p:cNvSpPr>
              <a:spLocks noChangeShapeType="1"/>
            </p:cNvSpPr>
            <p:nvPr/>
          </p:nvSpPr>
          <p:spPr bwMode="auto">
            <a:xfrm flipV="1">
              <a:off x="960" y="2928"/>
              <a:ext cx="4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5" name="Line 21"/>
            <p:cNvSpPr>
              <a:spLocks noChangeShapeType="1"/>
            </p:cNvSpPr>
            <p:nvPr/>
          </p:nvSpPr>
          <p:spPr bwMode="auto">
            <a:xfrm>
              <a:off x="768" y="2496"/>
              <a:ext cx="28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6" name="Line 22"/>
            <p:cNvSpPr>
              <a:spLocks noChangeShapeType="1"/>
            </p:cNvSpPr>
            <p:nvPr/>
          </p:nvSpPr>
          <p:spPr bwMode="auto">
            <a:xfrm>
              <a:off x="1488" y="2304"/>
              <a:ext cx="48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7" name="Line 23"/>
            <p:cNvSpPr>
              <a:spLocks noChangeShapeType="1"/>
            </p:cNvSpPr>
            <p:nvPr/>
          </p:nvSpPr>
          <p:spPr bwMode="auto">
            <a:xfrm>
              <a:off x="1488" y="2304"/>
              <a:ext cx="288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8" name="Line 24"/>
            <p:cNvSpPr>
              <a:spLocks noChangeShapeType="1"/>
            </p:cNvSpPr>
            <p:nvPr/>
          </p:nvSpPr>
          <p:spPr bwMode="auto">
            <a:xfrm>
              <a:off x="1488" y="2304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9" name="Line 25"/>
            <p:cNvSpPr>
              <a:spLocks noChangeShapeType="1"/>
            </p:cNvSpPr>
            <p:nvPr/>
          </p:nvSpPr>
          <p:spPr bwMode="auto">
            <a:xfrm flipH="1">
              <a:off x="1248" y="2304"/>
              <a:ext cx="24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1509" name="Picture 32" descr="Picture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4274" b="6837"/>
          <a:stretch>
            <a:fillRect/>
          </a:stretch>
        </p:blipFill>
        <p:spPr bwMode="auto">
          <a:xfrm>
            <a:off x="5410200" y="228600"/>
            <a:ext cx="335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Rectangle 33"/>
          <p:cNvSpPr>
            <a:spLocks noChangeArrowheads="1"/>
          </p:cNvSpPr>
          <p:nvPr/>
        </p:nvSpPr>
        <p:spPr bwMode="auto">
          <a:xfrm>
            <a:off x="5486400" y="152400"/>
            <a:ext cx="1600200" cy="1295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Film Blowing</a:t>
            </a:r>
          </a:p>
        </p:txBody>
      </p:sp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1379538"/>
            <a:ext cx="6858000" cy="585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Film Blowing</a:t>
            </a:r>
          </a:p>
        </p:txBody>
      </p:sp>
      <p:pic>
        <p:nvPicPr>
          <p:cNvPr id="58371" name="Picture 5" descr="Blown film animation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0" y="1295400"/>
            <a:ext cx="6019800" cy="4514850"/>
          </a:xfrm>
          <a:noFill/>
        </p:spPr>
      </p:pic>
      <p:sp>
        <p:nvSpPr>
          <p:cNvPr id="52230" name="Oval 6"/>
          <p:cNvSpPr>
            <a:spLocks noChangeArrowheads="1"/>
          </p:cNvSpPr>
          <p:nvPr/>
        </p:nvSpPr>
        <p:spPr bwMode="auto">
          <a:xfrm>
            <a:off x="4800600" y="3048000"/>
            <a:ext cx="2819400" cy="2286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8096250" y="4343400"/>
            <a:ext cx="104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Extruder</a:t>
            </a:r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 flipH="1" flipV="1">
            <a:off x="7696200" y="4343400"/>
            <a:ext cx="457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33" name="Oval 9"/>
          <p:cNvSpPr>
            <a:spLocks noChangeArrowheads="1"/>
          </p:cNvSpPr>
          <p:nvPr/>
        </p:nvSpPr>
        <p:spPr bwMode="auto">
          <a:xfrm>
            <a:off x="3886200" y="3581400"/>
            <a:ext cx="1447800" cy="1295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3981450" y="6064250"/>
            <a:ext cx="1352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Die/Blower </a:t>
            </a:r>
          </a:p>
          <a:p>
            <a:r>
              <a:rPr lang="en-US"/>
              <a:t>Assembly </a:t>
            </a:r>
          </a:p>
        </p:txBody>
      </p:sp>
      <p:sp>
        <p:nvSpPr>
          <p:cNvPr id="52236" name="Line 12"/>
          <p:cNvSpPr>
            <a:spLocks noChangeShapeType="1"/>
          </p:cNvSpPr>
          <p:nvPr/>
        </p:nvSpPr>
        <p:spPr bwMode="auto">
          <a:xfrm flipV="1">
            <a:off x="4419600" y="49530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37" name="Oval 13"/>
          <p:cNvSpPr>
            <a:spLocks noChangeArrowheads="1"/>
          </p:cNvSpPr>
          <p:nvPr/>
        </p:nvSpPr>
        <p:spPr bwMode="auto">
          <a:xfrm>
            <a:off x="3733800" y="1524000"/>
            <a:ext cx="1676400" cy="2743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7604125" y="2147888"/>
            <a:ext cx="156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Sizing Basket</a:t>
            </a:r>
          </a:p>
        </p:txBody>
      </p:sp>
      <p:sp>
        <p:nvSpPr>
          <p:cNvPr id="52239" name="Line 15"/>
          <p:cNvSpPr>
            <a:spLocks noChangeShapeType="1"/>
          </p:cNvSpPr>
          <p:nvPr/>
        </p:nvSpPr>
        <p:spPr bwMode="auto">
          <a:xfrm flipH="1">
            <a:off x="5410200" y="2362200"/>
            <a:ext cx="2209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40" name="Oval 16"/>
          <p:cNvSpPr>
            <a:spLocks noChangeArrowheads="1"/>
          </p:cNvSpPr>
          <p:nvPr/>
        </p:nvSpPr>
        <p:spPr bwMode="auto">
          <a:xfrm>
            <a:off x="4038600" y="1371600"/>
            <a:ext cx="1066800" cy="990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42" name="Line 18"/>
          <p:cNvSpPr>
            <a:spLocks noChangeShapeType="1"/>
          </p:cNvSpPr>
          <p:nvPr/>
        </p:nvSpPr>
        <p:spPr bwMode="auto">
          <a:xfrm flipH="1">
            <a:off x="5105400" y="1143000"/>
            <a:ext cx="17526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6781800" y="928688"/>
            <a:ext cx="130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Nip Rollers</a:t>
            </a:r>
          </a:p>
        </p:txBody>
      </p:sp>
      <p:sp>
        <p:nvSpPr>
          <p:cNvPr id="52244" name="Oval 20"/>
          <p:cNvSpPr>
            <a:spLocks noChangeArrowheads="1"/>
          </p:cNvSpPr>
          <p:nvPr/>
        </p:nvSpPr>
        <p:spPr bwMode="auto">
          <a:xfrm>
            <a:off x="1295400" y="3124200"/>
            <a:ext cx="1981200" cy="2057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45" name="Text Box 21"/>
          <p:cNvSpPr txBox="1">
            <a:spLocks noChangeArrowheads="1"/>
          </p:cNvSpPr>
          <p:nvPr/>
        </p:nvSpPr>
        <p:spPr bwMode="auto">
          <a:xfrm>
            <a:off x="212725" y="3541713"/>
            <a:ext cx="958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Windup</a:t>
            </a:r>
          </a:p>
        </p:txBody>
      </p:sp>
      <p:sp>
        <p:nvSpPr>
          <p:cNvPr id="52246" name="Line 22"/>
          <p:cNvSpPr>
            <a:spLocks noChangeShapeType="1"/>
          </p:cNvSpPr>
          <p:nvPr/>
        </p:nvSpPr>
        <p:spPr bwMode="auto">
          <a:xfrm>
            <a:off x="838200" y="3886200"/>
            <a:ext cx="3810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47" name="Oval 23"/>
          <p:cNvSpPr>
            <a:spLocks noChangeArrowheads="1"/>
          </p:cNvSpPr>
          <p:nvPr/>
        </p:nvSpPr>
        <p:spPr bwMode="auto">
          <a:xfrm>
            <a:off x="4191000" y="2819400"/>
            <a:ext cx="7620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48" name="Text Box 24"/>
          <p:cNvSpPr txBox="1">
            <a:spLocks noChangeArrowheads="1"/>
          </p:cNvSpPr>
          <p:nvPr/>
        </p:nvSpPr>
        <p:spPr bwMode="auto">
          <a:xfrm>
            <a:off x="7772400" y="3048000"/>
            <a:ext cx="120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Frost Line</a:t>
            </a:r>
          </a:p>
        </p:txBody>
      </p:sp>
      <p:sp>
        <p:nvSpPr>
          <p:cNvPr id="52249" name="Line 25"/>
          <p:cNvSpPr>
            <a:spLocks noChangeShapeType="1"/>
          </p:cNvSpPr>
          <p:nvPr/>
        </p:nvSpPr>
        <p:spPr bwMode="auto">
          <a:xfrm flipH="1">
            <a:off x="5029200" y="3276600"/>
            <a:ext cx="2819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0" grpId="0" animBg="1"/>
      <p:bldP spid="52230" grpId="1" animBg="1"/>
      <p:bldP spid="52231" grpId="0"/>
      <p:bldP spid="52231" grpId="1"/>
      <p:bldP spid="52232" grpId="0" animBg="1"/>
      <p:bldP spid="52232" grpId="1" animBg="1"/>
      <p:bldP spid="52233" grpId="0" animBg="1"/>
      <p:bldP spid="52233" grpId="1" animBg="1"/>
      <p:bldP spid="52234" grpId="0"/>
      <p:bldP spid="52234" grpId="1"/>
      <p:bldP spid="52236" grpId="0" animBg="1"/>
      <p:bldP spid="52236" grpId="1" animBg="1"/>
      <p:bldP spid="52237" grpId="0" animBg="1"/>
      <p:bldP spid="52237" grpId="1" animBg="1"/>
      <p:bldP spid="52238" grpId="0"/>
      <p:bldP spid="52238" grpId="1"/>
      <p:bldP spid="52239" grpId="0" animBg="1"/>
      <p:bldP spid="52239" grpId="1" animBg="1"/>
      <p:bldP spid="52240" grpId="0" animBg="1"/>
      <p:bldP spid="52240" grpId="1" animBg="1"/>
      <p:bldP spid="52242" grpId="0" animBg="1"/>
      <p:bldP spid="52242" grpId="1" animBg="1"/>
      <p:bldP spid="52243" grpId="0"/>
      <p:bldP spid="52243" grpId="1"/>
      <p:bldP spid="52244" grpId="0" animBg="1"/>
      <p:bldP spid="52245" grpId="0"/>
      <p:bldP spid="52246" grpId="0" animBg="1"/>
      <p:bldP spid="52247" grpId="0" animBg="1"/>
      <p:bldP spid="52247" grpId="1" animBg="1"/>
      <p:bldP spid="52248" grpId="0"/>
      <p:bldP spid="52248" grpId="1"/>
      <p:bldP spid="52249" grpId="0" animBg="1"/>
      <p:bldP spid="52249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Film Blowing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Film Blowing Systems</a:t>
            </a: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363788"/>
            <a:ext cx="4229100" cy="41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362200"/>
            <a:ext cx="392271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Film Blowing</a:t>
            </a:r>
          </a:p>
        </p:txBody>
      </p:sp>
      <p:pic>
        <p:nvPicPr>
          <p:cNvPr id="6041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143000"/>
            <a:ext cx="3886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ext Box 11"/>
          <p:cNvSpPr txBox="1">
            <a:spLocks noChangeArrowheads="1"/>
          </p:cNvSpPr>
          <p:nvPr/>
        </p:nvSpPr>
        <p:spPr bwMode="auto">
          <a:xfrm>
            <a:off x="3276600" y="6324600"/>
            <a:ext cx="225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Extruder and Blower</a:t>
            </a:r>
          </a:p>
        </p:txBody>
      </p:sp>
      <p:pic>
        <p:nvPicPr>
          <p:cNvPr id="60421" name="Picture 12"/>
          <p:cNvPicPr>
            <a:picLocks noChangeAspect="1" noChangeArrowheads="1"/>
          </p:cNvPicPr>
          <p:nvPr/>
        </p:nvPicPr>
        <p:blipFill>
          <a:blip r:embed="rId3"/>
          <a:srcRect r="8086" b="5226"/>
          <a:stretch>
            <a:fillRect/>
          </a:stretch>
        </p:blipFill>
        <p:spPr bwMode="auto">
          <a:xfrm>
            <a:off x="4648200" y="1219200"/>
            <a:ext cx="405606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Fiber Extrusion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Extrusion through an extruder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Spun and stretched as filaments exit the die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Twisted/wound and/or taken up on a roll</a:t>
            </a:r>
          </a:p>
        </p:txBody>
      </p:sp>
      <p:pic>
        <p:nvPicPr>
          <p:cNvPr id="61444" name="Picture 5"/>
          <p:cNvPicPr>
            <a:picLocks noChangeAspect="1" noChangeArrowheads="1"/>
          </p:cNvPicPr>
          <p:nvPr/>
        </p:nvPicPr>
        <p:blipFill>
          <a:blip r:embed="rId2"/>
          <a:srcRect b="7474"/>
          <a:stretch>
            <a:fillRect/>
          </a:stretch>
        </p:blipFill>
        <p:spPr bwMode="auto">
          <a:xfrm>
            <a:off x="5029200" y="1143000"/>
            <a:ext cx="39560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Fiber Extrusion</a:t>
            </a:r>
          </a:p>
        </p:txBody>
      </p:sp>
      <p:pic>
        <p:nvPicPr>
          <p:cNvPr id="6246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2819400"/>
            <a:ext cx="2438400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1295400"/>
            <a:ext cx="342900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69988" y="1233488"/>
            <a:ext cx="17145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3276600"/>
            <a:ext cx="27432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388" y="3438525"/>
            <a:ext cx="3544887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Coating of Paper and Fabric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Extrude a film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System of rollers to apply extruded film to paper/fabric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Windup rollers take up coated paper/fabric</a:t>
            </a:r>
          </a:p>
        </p:txBody>
      </p:sp>
      <p:pic>
        <p:nvPicPr>
          <p:cNvPr id="63492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48300" y="3876675"/>
            <a:ext cx="3538538" cy="265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50" y="3954463"/>
            <a:ext cx="48895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Extrusion Cast Coating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Extrude (blow) a film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Feed film into a machine that has other films that are pressed together (heated)</a:t>
            </a:r>
          </a:p>
        </p:txBody>
      </p:sp>
      <p:pic>
        <p:nvPicPr>
          <p:cNvPr id="64516" name="Picture 4"/>
          <p:cNvPicPr>
            <a:picLocks noChangeAspect="1"/>
          </p:cNvPicPr>
          <p:nvPr/>
        </p:nvPicPr>
        <p:blipFill>
          <a:blip r:embed="rId2"/>
          <a:srcRect t="34972"/>
          <a:stretch>
            <a:fillRect/>
          </a:stretch>
        </p:blipFill>
        <p:spPr bwMode="auto">
          <a:xfrm>
            <a:off x="3203575" y="3868738"/>
            <a:ext cx="3821113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Post Extrusion Forming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Corrugated pipe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Perforated pipe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Bell ended pipe</a:t>
            </a:r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3600" y="1524000"/>
            <a:ext cx="238125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19600" y="1371600"/>
            <a:ext cx="15335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3" y="1946275"/>
            <a:ext cx="13335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3088" y="4232275"/>
            <a:ext cx="297180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54125" y="3513138"/>
            <a:ext cx="2789238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Coextrusion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48005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Join two streams of molten plastic into one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Separate extruder for each stream (typically)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Allows for multiple layers from different materials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9325" y="4914900"/>
            <a:ext cx="2427288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92800" y="3592513"/>
            <a:ext cx="3198813" cy="322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0188" y="619125"/>
            <a:ext cx="21209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Extruder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600200"/>
            <a:ext cx="3352800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28600"/>
            <a:ext cx="2971800" cy="12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4"/>
          <a:srcRect b="19354"/>
          <a:stretch>
            <a:fillRect/>
          </a:stretch>
        </p:blipFill>
        <p:spPr bwMode="auto">
          <a:xfrm>
            <a:off x="6629400" y="152400"/>
            <a:ext cx="2362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22098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44196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0" y="3962400"/>
            <a:ext cx="2306638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1"/>
          <p:cNvPicPr>
            <a:picLocks noChangeAspect="1" noChangeArrowheads="1"/>
          </p:cNvPicPr>
          <p:nvPr/>
        </p:nvPicPr>
        <p:blipFill>
          <a:blip r:embed="rId8"/>
          <a:srcRect l="3137" t="3722" r="5882" b="6976"/>
          <a:stretch>
            <a:fillRect/>
          </a:stretch>
        </p:blipFill>
        <p:spPr bwMode="auto">
          <a:xfrm>
            <a:off x="3810000" y="1539875"/>
            <a:ext cx="2743200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2"/>
          <p:cNvPicPr>
            <a:picLocks noChangeAspect="1" noChangeArrowheads="1"/>
          </p:cNvPicPr>
          <p:nvPr/>
        </p:nvPicPr>
        <p:blipFill>
          <a:blip r:embed="rId9"/>
          <a:srcRect r="27451"/>
          <a:stretch>
            <a:fillRect/>
          </a:stretch>
        </p:blipFill>
        <p:spPr bwMode="auto">
          <a:xfrm>
            <a:off x="152400" y="3810000"/>
            <a:ext cx="28194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Extrusion Problems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Melt fracture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Sharkskin or alligator hide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Uneven flow and surging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Degradation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Poor mixing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Contamination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Bubbles in extrudate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4876800" y="2133600"/>
            <a:ext cx="4038600" cy="441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68611" name="Rectangle 38"/>
          <p:cNvSpPr>
            <a:spLocks noChangeArrowheads="1"/>
          </p:cNvSpPr>
          <p:nvPr/>
        </p:nvSpPr>
        <p:spPr bwMode="auto">
          <a:xfrm>
            <a:off x="7391400" y="4876800"/>
            <a:ext cx="1066800" cy="1524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2" name="Rectangle 36"/>
          <p:cNvSpPr>
            <a:spLocks noChangeArrowheads="1"/>
          </p:cNvSpPr>
          <p:nvPr/>
        </p:nvSpPr>
        <p:spPr bwMode="auto">
          <a:xfrm>
            <a:off x="7391400" y="2362200"/>
            <a:ext cx="1066800" cy="1752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3" name="Rectangle 3"/>
          <p:cNvSpPr>
            <a:spLocks noChangeArrowheads="1"/>
          </p:cNvSpPr>
          <p:nvPr/>
        </p:nvSpPr>
        <p:spPr bwMode="auto">
          <a:xfrm>
            <a:off x="228600" y="2514600"/>
            <a:ext cx="3657600" cy="3657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4" name="AutoShape 29"/>
          <p:cNvSpPr>
            <a:spLocks noChangeArrowheads="1"/>
          </p:cNvSpPr>
          <p:nvPr/>
        </p:nvSpPr>
        <p:spPr bwMode="auto">
          <a:xfrm flipH="1">
            <a:off x="457200" y="4876800"/>
            <a:ext cx="2514600" cy="1066800"/>
          </a:xfrm>
          <a:prstGeom prst="rtTriangl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5" name="AutoShape 27"/>
          <p:cNvSpPr>
            <a:spLocks noChangeArrowheads="1"/>
          </p:cNvSpPr>
          <p:nvPr/>
        </p:nvSpPr>
        <p:spPr bwMode="auto">
          <a:xfrm rot="10800000">
            <a:off x="457200" y="3276600"/>
            <a:ext cx="2514600" cy="838200"/>
          </a:xfrm>
          <a:prstGeom prst="rtTriangl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Melt Fracture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Laminar flow or turbulent flow</a:t>
            </a:r>
          </a:p>
          <a:p>
            <a:pPr eaLnBrk="1" hangingPunct="1">
              <a:buFontTx/>
              <a:buNone/>
              <a:defRPr/>
            </a:pPr>
            <a:endParaRPr lang="en-US"/>
          </a:p>
        </p:txBody>
      </p:sp>
      <p:sp>
        <p:nvSpPr>
          <p:cNvPr id="68618" name="Text Box 8"/>
          <p:cNvSpPr txBox="1">
            <a:spLocks noChangeArrowheads="1"/>
          </p:cNvSpPr>
          <p:nvPr/>
        </p:nvSpPr>
        <p:spPr bwMode="auto">
          <a:xfrm>
            <a:off x="3181350" y="6553200"/>
            <a:ext cx="154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Material Flow</a:t>
            </a:r>
          </a:p>
        </p:txBody>
      </p:sp>
      <p:sp>
        <p:nvSpPr>
          <p:cNvPr id="68619" name="Line 9"/>
          <p:cNvSpPr>
            <a:spLocks noChangeShapeType="1"/>
          </p:cNvSpPr>
          <p:nvPr/>
        </p:nvSpPr>
        <p:spPr bwMode="auto">
          <a:xfrm>
            <a:off x="1752600" y="6629400"/>
            <a:ext cx="426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20" name="Line 10"/>
          <p:cNvSpPr>
            <a:spLocks noChangeShapeType="1"/>
          </p:cNvSpPr>
          <p:nvPr/>
        </p:nvSpPr>
        <p:spPr bwMode="auto">
          <a:xfrm>
            <a:off x="457200" y="3276600"/>
            <a:ext cx="2514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21" name="Rectangle 28"/>
          <p:cNvSpPr>
            <a:spLocks noChangeArrowheads="1"/>
          </p:cNvSpPr>
          <p:nvPr/>
        </p:nvSpPr>
        <p:spPr bwMode="auto">
          <a:xfrm>
            <a:off x="2971800" y="3276600"/>
            <a:ext cx="685800" cy="838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22" name="Line 11"/>
          <p:cNvSpPr>
            <a:spLocks noChangeShapeType="1"/>
          </p:cNvSpPr>
          <p:nvPr/>
        </p:nvSpPr>
        <p:spPr bwMode="auto">
          <a:xfrm>
            <a:off x="2971800" y="4114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23" name="Line 12"/>
          <p:cNvSpPr>
            <a:spLocks noChangeShapeType="1"/>
          </p:cNvSpPr>
          <p:nvPr/>
        </p:nvSpPr>
        <p:spPr bwMode="auto">
          <a:xfrm>
            <a:off x="2971800" y="4876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24" name="Line 13"/>
          <p:cNvSpPr>
            <a:spLocks noChangeShapeType="1"/>
          </p:cNvSpPr>
          <p:nvPr/>
        </p:nvSpPr>
        <p:spPr bwMode="auto">
          <a:xfrm flipH="1">
            <a:off x="457200" y="4876800"/>
            <a:ext cx="25146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25" name="Line 14"/>
          <p:cNvSpPr>
            <a:spLocks noChangeShapeType="1"/>
          </p:cNvSpPr>
          <p:nvPr/>
        </p:nvSpPr>
        <p:spPr bwMode="auto">
          <a:xfrm>
            <a:off x="5029200" y="297180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26" name="Line 15"/>
          <p:cNvSpPr>
            <a:spLocks noChangeShapeType="1"/>
          </p:cNvSpPr>
          <p:nvPr/>
        </p:nvSpPr>
        <p:spPr bwMode="auto">
          <a:xfrm>
            <a:off x="5029200" y="601980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27" name="Line 16"/>
          <p:cNvSpPr>
            <a:spLocks noChangeShapeType="1"/>
          </p:cNvSpPr>
          <p:nvPr/>
        </p:nvSpPr>
        <p:spPr bwMode="auto">
          <a:xfrm>
            <a:off x="7391400" y="29718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28" name="Line 17"/>
          <p:cNvSpPr>
            <a:spLocks noChangeShapeType="1"/>
          </p:cNvSpPr>
          <p:nvPr/>
        </p:nvSpPr>
        <p:spPr bwMode="auto">
          <a:xfrm>
            <a:off x="7391400" y="48768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29" name="Line 18"/>
          <p:cNvSpPr>
            <a:spLocks noChangeShapeType="1"/>
          </p:cNvSpPr>
          <p:nvPr/>
        </p:nvSpPr>
        <p:spPr bwMode="auto">
          <a:xfrm>
            <a:off x="7391400" y="41148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30" name="Line 19"/>
          <p:cNvSpPr>
            <a:spLocks noChangeShapeType="1"/>
          </p:cNvSpPr>
          <p:nvPr/>
        </p:nvSpPr>
        <p:spPr bwMode="auto">
          <a:xfrm>
            <a:off x="7391400" y="48768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31" name="Freeform 20"/>
          <p:cNvSpPr>
            <a:spLocks/>
          </p:cNvSpPr>
          <p:nvPr/>
        </p:nvSpPr>
        <p:spPr bwMode="auto">
          <a:xfrm>
            <a:off x="368300" y="3505200"/>
            <a:ext cx="3416300" cy="825500"/>
          </a:xfrm>
          <a:custGeom>
            <a:avLst/>
            <a:gdLst>
              <a:gd name="T0" fmla="*/ 2147483647 w 2152"/>
              <a:gd name="T1" fmla="*/ 0 h 520"/>
              <a:gd name="T2" fmla="*/ 2147483647 w 2152"/>
              <a:gd name="T3" fmla="*/ 2147483647 h 520"/>
              <a:gd name="T4" fmla="*/ 2147483647 w 2152"/>
              <a:gd name="T5" fmla="*/ 2147483647 h 520"/>
              <a:gd name="T6" fmla="*/ 2147483647 w 2152"/>
              <a:gd name="T7" fmla="*/ 2147483647 h 520"/>
              <a:gd name="T8" fmla="*/ 2147483647 w 2152"/>
              <a:gd name="T9" fmla="*/ 2147483647 h 520"/>
              <a:gd name="T10" fmla="*/ 2147483647 w 2152"/>
              <a:gd name="T11" fmla="*/ 2147483647 h 5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52"/>
              <a:gd name="T19" fmla="*/ 0 h 520"/>
              <a:gd name="T20" fmla="*/ 2152 w 2152"/>
              <a:gd name="T21" fmla="*/ 520 h 52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52" h="520">
                <a:moveTo>
                  <a:pt x="56" y="0"/>
                </a:moveTo>
                <a:cubicBezTo>
                  <a:pt x="28" y="4"/>
                  <a:pt x="0" y="8"/>
                  <a:pt x="104" y="48"/>
                </a:cubicBezTo>
                <a:cubicBezTo>
                  <a:pt x="208" y="88"/>
                  <a:pt x="424" y="168"/>
                  <a:pt x="680" y="240"/>
                </a:cubicBezTo>
                <a:cubicBezTo>
                  <a:pt x="936" y="312"/>
                  <a:pt x="1408" y="440"/>
                  <a:pt x="1640" y="480"/>
                </a:cubicBezTo>
                <a:cubicBezTo>
                  <a:pt x="1872" y="520"/>
                  <a:pt x="1992" y="480"/>
                  <a:pt x="2072" y="480"/>
                </a:cubicBezTo>
                <a:cubicBezTo>
                  <a:pt x="2152" y="480"/>
                  <a:pt x="2136" y="480"/>
                  <a:pt x="2120" y="48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32" name="Freeform 21"/>
          <p:cNvSpPr>
            <a:spLocks/>
          </p:cNvSpPr>
          <p:nvPr/>
        </p:nvSpPr>
        <p:spPr bwMode="auto">
          <a:xfrm>
            <a:off x="457200" y="3733800"/>
            <a:ext cx="3302000" cy="736600"/>
          </a:xfrm>
          <a:custGeom>
            <a:avLst/>
            <a:gdLst>
              <a:gd name="T0" fmla="*/ 0 w 2080"/>
              <a:gd name="T1" fmla="*/ 0 h 464"/>
              <a:gd name="T2" fmla="*/ 2147483647 w 2080"/>
              <a:gd name="T3" fmla="*/ 2147483647 h 464"/>
              <a:gd name="T4" fmla="*/ 2147483647 w 2080"/>
              <a:gd name="T5" fmla="*/ 2147483647 h 464"/>
              <a:gd name="T6" fmla="*/ 2147483647 w 2080"/>
              <a:gd name="T7" fmla="*/ 2147483647 h 464"/>
              <a:gd name="T8" fmla="*/ 2147483647 w 2080"/>
              <a:gd name="T9" fmla="*/ 2147483647 h 4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0"/>
              <a:gd name="T16" fmla="*/ 0 h 464"/>
              <a:gd name="T17" fmla="*/ 2080 w 2080"/>
              <a:gd name="T18" fmla="*/ 464 h 4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0" h="464">
                <a:moveTo>
                  <a:pt x="0" y="0"/>
                </a:moveTo>
                <a:cubicBezTo>
                  <a:pt x="244" y="84"/>
                  <a:pt x="488" y="168"/>
                  <a:pt x="768" y="240"/>
                </a:cubicBezTo>
                <a:cubicBezTo>
                  <a:pt x="1048" y="312"/>
                  <a:pt x="1472" y="400"/>
                  <a:pt x="1680" y="432"/>
                </a:cubicBezTo>
                <a:cubicBezTo>
                  <a:pt x="1888" y="464"/>
                  <a:pt x="1952" y="432"/>
                  <a:pt x="2016" y="432"/>
                </a:cubicBezTo>
                <a:cubicBezTo>
                  <a:pt x="2080" y="432"/>
                  <a:pt x="2056" y="432"/>
                  <a:pt x="2064" y="43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33" name="Freeform 22"/>
          <p:cNvSpPr>
            <a:spLocks/>
          </p:cNvSpPr>
          <p:nvPr/>
        </p:nvSpPr>
        <p:spPr bwMode="auto">
          <a:xfrm>
            <a:off x="457200" y="4749800"/>
            <a:ext cx="3200400" cy="1041400"/>
          </a:xfrm>
          <a:custGeom>
            <a:avLst/>
            <a:gdLst>
              <a:gd name="T0" fmla="*/ 0 w 2016"/>
              <a:gd name="T1" fmla="*/ 2147483647 h 656"/>
              <a:gd name="T2" fmla="*/ 2147483647 w 2016"/>
              <a:gd name="T3" fmla="*/ 2147483647 h 656"/>
              <a:gd name="T4" fmla="*/ 2147483647 w 2016"/>
              <a:gd name="T5" fmla="*/ 2147483647 h 656"/>
              <a:gd name="T6" fmla="*/ 2147483647 w 2016"/>
              <a:gd name="T7" fmla="*/ 2147483647 h 656"/>
              <a:gd name="T8" fmla="*/ 0 60000 65536"/>
              <a:gd name="T9" fmla="*/ 0 60000 65536"/>
              <a:gd name="T10" fmla="*/ 0 60000 65536"/>
              <a:gd name="T11" fmla="*/ 0 60000 65536"/>
              <a:gd name="T12" fmla="*/ 0 w 2016"/>
              <a:gd name="T13" fmla="*/ 0 h 656"/>
              <a:gd name="T14" fmla="*/ 2016 w 2016"/>
              <a:gd name="T15" fmla="*/ 656 h 6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16" h="656">
                <a:moveTo>
                  <a:pt x="0" y="656"/>
                </a:moveTo>
                <a:cubicBezTo>
                  <a:pt x="324" y="492"/>
                  <a:pt x="648" y="328"/>
                  <a:pt x="912" y="224"/>
                </a:cubicBezTo>
                <a:cubicBezTo>
                  <a:pt x="1176" y="120"/>
                  <a:pt x="1400" y="64"/>
                  <a:pt x="1584" y="32"/>
                </a:cubicBezTo>
                <a:cubicBezTo>
                  <a:pt x="1768" y="0"/>
                  <a:pt x="1892" y="16"/>
                  <a:pt x="2016" y="3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34" name="Freeform 23"/>
          <p:cNvSpPr>
            <a:spLocks/>
          </p:cNvSpPr>
          <p:nvPr/>
        </p:nvSpPr>
        <p:spPr bwMode="auto">
          <a:xfrm>
            <a:off x="177800" y="4584700"/>
            <a:ext cx="3479800" cy="1028700"/>
          </a:xfrm>
          <a:custGeom>
            <a:avLst/>
            <a:gdLst>
              <a:gd name="T0" fmla="*/ 2147483647 w 2192"/>
              <a:gd name="T1" fmla="*/ 2147483647 h 648"/>
              <a:gd name="T2" fmla="*/ 2147483647 w 2192"/>
              <a:gd name="T3" fmla="*/ 2147483647 h 648"/>
              <a:gd name="T4" fmla="*/ 2147483647 w 2192"/>
              <a:gd name="T5" fmla="*/ 2147483647 h 648"/>
              <a:gd name="T6" fmla="*/ 2147483647 w 2192"/>
              <a:gd name="T7" fmla="*/ 2147483647 h 648"/>
              <a:gd name="T8" fmla="*/ 0 60000 65536"/>
              <a:gd name="T9" fmla="*/ 0 60000 65536"/>
              <a:gd name="T10" fmla="*/ 0 60000 65536"/>
              <a:gd name="T11" fmla="*/ 0 60000 65536"/>
              <a:gd name="T12" fmla="*/ 0 w 2192"/>
              <a:gd name="T13" fmla="*/ 0 h 648"/>
              <a:gd name="T14" fmla="*/ 2192 w 2192"/>
              <a:gd name="T15" fmla="*/ 648 h 6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92" h="648">
                <a:moveTo>
                  <a:pt x="176" y="568"/>
                </a:moveTo>
                <a:cubicBezTo>
                  <a:pt x="88" y="608"/>
                  <a:pt x="0" y="648"/>
                  <a:pt x="224" y="568"/>
                </a:cubicBezTo>
                <a:cubicBezTo>
                  <a:pt x="448" y="488"/>
                  <a:pt x="1192" y="176"/>
                  <a:pt x="1520" y="88"/>
                </a:cubicBezTo>
                <a:cubicBezTo>
                  <a:pt x="1848" y="0"/>
                  <a:pt x="2020" y="20"/>
                  <a:pt x="2192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35" name="Freeform 24"/>
          <p:cNvSpPr>
            <a:spLocks/>
          </p:cNvSpPr>
          <p:nvPr/>
        </p:nvSpPr>
        <p:spPr bwMode="auto">
          <a:xfrm>
            <a:off x="533400" y="4495800"/>
            <a:ext cx="3124200" cy="685800"/>
          </a:xfrm>
          <a:custGeom>
            <a:avLst/>
            <a:gdLst>
              <a:gd name="T0" fmla="*/ 0 w 1968"/>
              <a:gd name="T1" fmla="*/ 2147483647 h 432"/>
              <a:gd name="T2" fmla="*/ 2147483647 w 1968"/>
              <a:gd name="T3" fmla="*/ 2147483647 h 432"/>
              <a:gd name="T4" fmla="*/ 2147483647 w 1968"/>
              <a:gd name="T5" fmla="*/ 0 h 432"/>
              <a:gd name="T6" fmla="*/ 0 60000 65536"/>
              <a:gd name="T7" fmla="*/ 0 60000 65536"/>
              <a:gd name="T8" fmla="*/ 0 60000 65536"/>
              <a:gd name="T9" fmla="*/ 0 w 1968"/>
              <a:gd name="T10" fmla="*/ 0 h 432"/>
              <a:gd name="T11" fmla="*/ 1968 w 1968"/>
              <a:gd name="T12" fmla="*/ 432 h 4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8" h="432">
                <a:moveTo>
                  <a:pt x="0" y="432"/>
                </a:moveTo>
                <a:cubicBezTo>
                  <a:pt x="316" y="324"/>
                  <a:pt x="632" y="216"/>
                  <a:pt x="960" y="144"/>
                </a:cubicBezTo>
                <a:cubicBezTo>
                  <a:pt x="1288" y="72"/>
                  <a:pt x="1628" y="36"/>
                  <a:pt x="19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36" name="Freeform 25"/>
          <p:cNvSpPr>
            <a:spLocks/>
          </p:cNvSpPr>
          <p:nvPr/>
        </p:nvSpPr>
        <p:spPr bwMode="auto">
          <a:xfrm>
            <a:off x="533400" y="4114800"/>
            <a:ext cx="3200400" cy="444500"/>
          </a:xfrm>
          <a:custGeom>
            <a:avLst/>
            <a:gdLst>
              <a:gd name="T0" fmla="*/ 0 w 2016"/>
              <a:gd name="T1" fmla="*/ 0 h 280"/>
              <a:gd name="T2" fmla="*/ 2147483647 w 2016"/>
              <a:gd name="T3" fmla="*/ 2147483647 h 280"/>
              <a:gd name="T4" fmla="*/ 2147483647 w 2016"/>
              <a:gd name="T5" fmla="*/ 2147483647 h 280"/>
              <a:gd name="T6" fmla="*/ 2147483647 w 2016"/>
              <a:gd name="T7" fmla="*/ 2147483647 h 280"/>
              <a:gd name="T8" fmla="*/ 2147483647 w 2016"/>
              <a:gd name="T9" fmla="*/ 2147483647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16"/>
              <a:gd name="T16" fmla="*/ 0 h 280"/>
              <a:gd name="T17" fmla="*/ 2016 w 2016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16" h="280">
                <a:moveTo>
                  <a:pt x="0" y="0"/>
                </a:moveTo>
                <a:cubicBezTo>
                  <a:pt x="500" y="100"/>
                  <a:pt x="1000" y="200"/>
                  <a:pt x="1296" y="240"/>
                </a:cubicBezTo>
                <a:cubicBezTo>
                  <a:pt x="1592" y="280"/>
                  <a:pt x="1688" y="240"/>
                  <a:pt x="1776" y="240"/>
                </a:cubicBezTo>
                <a:cubicBezTo>
                  <a:pt x="1864" y="240"/>
                  <a:pt x="1784" y="240"/>
                  <a:pt x="1824" y="240"/>
                </a:cubicBezTo>
                <a:cubicBezTo>
                  <a:pt x="1864" y="240"/>
                  <a:pt x="1940" y="240"/>
                  <a:pt x="2016" y="2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37" name="Freeform 26"/>
          <p:cNvSpPr>
            <a:spLocks/>
          </p:cNvSpPr>
          <p:nvPr/>
        </p:nvSpPr>
        <p:spPr bwMode="auto">
          <a:xfrm>
            <a:off x="609600" y="4495800"/>
            <a:ext cx="2971800" cy="76200"/>
          </a:xfrm>
          <a:custGeom>
            <a:avLst/>
            <a:gdLst>
              <a:gd name="T0" fmla="*/ 0 w 1872"/>
              <a:gd name="T1" fmla="*/ 2147483647 h 48"/>
              <a:gd name="T2" fmla="*/ 2147483647 w 1872"/>
              <a:gd name="T3" fmla="*/ 0 h 48"/>
              <a:gd name="T4" fmla="*/ 2147483647 w 1872"/>
              <a:gd name="T5" fmla="*/ 2147483647 h 48"/>
              <a:gd name="T6" fmla="*/ 0 60000 65536"/>
              <a:gd name="T7" fmla="*/ 0 60000 65536"/>
              <a:gd name="T8" fmla="*/ 0 60000 65536"/>
              <a:gd name="T9" fmla="*/ 0 w 1872"/>
              <a:gd name="T10" fmla="*/ 0 h 48"/>
              <a:gd name="T11" fmla="*/ 1872 w 1872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72" h="48">
                <a:moveTo>
                  <a:pt x="0" y="48"/>
                </a:moveTo>
                <a:cubicBezTo>
                  <a:pt x="420" y="24"/>
                  <a:pt x="840" y="0"/>
                  <a:pt x="1152" y="0"/>
                </a:cubicBezTo>
                <a:cubicBezTo>
                  <a:pt x="1464" y="0"/>
                  <a:pt x="1668" y="24"/>
                  <a:pt x="1872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38" name="Rectangle 30"/>
          <p:cNvSpPr>
            <a:spLocks noChangeArrowheads="1"/>
          </p:cNvSpPr>
          <p:nvPr/>
        </p:nvSpPr>
        <p:spPr bwMode="auto">
          <a:xfrm>
            <a:off x="2971800" y="4876800"/>
            <a:ext cx="685800" cy="1066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39" name="Line 31"/>
          <p:cNvSpPr>
            <a:spLocks noChangeShapeType="1"/>
          </p:cNvSpPr>
          <p:nvPr/>
        </p:nvSpPr>
        <p:spPr bwMode="auto">
          <a:xfrm flipH="1">
            <a:off x="3124200" y="2743200"/>
            <a:ext cx="12192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40" name="Text Box 33"/>
          <p:cNvSpPr txBox="1">
            <a:spLocks noChangeArrowheads="1"/>
          </p:cNvSpPr>
          <p:nvPr/>
        </p:nvSpPr>
        <p:spPr bwMode="auto">
          <a:xfrm>
            <a:off x="4114800" y="2376488"/>
            <a:ext cx="527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Die</a:t>
            </a:r>
          </a:p>
        </p:txBody>
      </p:sp>
      <p:sp>
        <p:nvSpPr>
          <p:cNvPr id="68641" name="Freeform 34"/>
          <p:cNvSpPr>
            <a:spLocks/>
          </p:cNvSpPr>
          <p:nvPr/>
        </p:nvSpPr>
        <p:spPr bwMode="auto">
          <a:xfrm>
            <a:off x="5003800" y="3124200"/>
            <a:ext cx="3606800" cy="1270000"/>
          </a:xfrm>
          <a:custGeom>
            <a:avLst/>
            <a:gdLst>
              <a:gd name="T0" fmla="*/ 2147483647 w 2272"/>
              <a:gd name="T1" fmla="*/ 2147483647 h 800"/>
              <a:gd name="T2" fmla="*/ 2147483647 w 2272"/>
              <a:gd name="T3" fmla="*/ 2147483647 h 800"/>
              <a:gd name="T4" fmla="*/ 2147483647 w 2272"/>
              <a:gd name="T5" fmla="*/ 2147483647 h 800"/>
              <a:gd name="T6" fmla="*/ 2147483647 w 2272"/>
              <a:gd name="T7" fmla="*/ 2147483647 h 800"/>
              <a:gd name="T8" fmla="*/ 2147483647 w 2272"/>
              <a:gd name="T9" fmla="*/ 2147483647 h 800"/>
              <a:gd name="T10" fmla="*/ 2147483647 w 2272"/>
              <a:gd name="T11" fmla="*/ 2147483647 h 800"/>
              <a:gd name="T12" fmla="*/ 2147483647 w 2272"/>
              <a:gd name="T13" fmla="*/ 2147483647 h 800"/>
              <a:gd name="T14" fmla="*/ 2147483647 w 2272"/>
              <a:gd name="T15" fmla="*/ 2147483647 h 800"/>
              <a:gd name="T16" fmla="*/ 2147483647 w 2272"/>
              <a:gd name="T17" fmla="*/ 2147483647 h 800"/>
              <a:gd name="T18" fmla="*/ 2147483647 w 2272"/>
              <a:gd name="T19" fmla="*/ 2147483647 h 800"/>
              <a:gd name="T20" fmla="*/ 2147483647 w 2272"/>
              <a:gd name="T21" fmla="*/ 2147483647 h 800"/>
              <a:gd name="T22" fmla="*/ 2147483647 w 2272"/>
              <a:gd name="T23" fmla="*/ 2147483647 h 800"/>
              <a:gd name="T24" fmla="*/ 2147483647 w 2272"/>
              <a:gd name="T25" fmla="*/ 2147483647 h 8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272"/>
              <a:gd name="T40" fmla="*/ 0 h 800"/>
              <a:gd name="T41" fmla="*/ 2272 w 2272"/>
              <a:gd name="T42" fmla="*/ 800 h 80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272" h="800">
                <a:moveTo>
                  <a:pt x="64" y="96"/>
                </a:moveTo>
                <a:cubicBezTo>
                  <a:pt x="32" y="96"/>
                  <a:pt x="0" y="96"/>
                  <a:pt x="112" y="96"/>
                </a:cubicBezTo>
                <a:cubicBezTo>
                  <a:pt x="224" y="96"/>
                  <a:pt x="528" y="88"/>
                  <a:pt x="736" y="96"/>
                </a:cubicBezTo>
                <a:cubicBezTo>
                  <a:pt x="944" y="104"/>
                  <a:pt x="1288" y="136"/>
                  <a:pt x="1360" y="144"/>
                </a:cubicBezTo>
                <a:cubicBezTo>
                  <a:pt x="1432" y="152"/>
                  <a:pt x="1192" y="112"/>
                  <a:pt x="1168" y="144"/>
                </a:cubicBezTo>
                <a:cubicBezTo>
                  <a:pt x="1144" y="176"/>
                  <a:pt x="1176" y="320"/>
                  <a:pt x="1216" y="336"/>
                </a:cubicBezTo>
                <a:cubicBezTo>
                  <a:pt x="1256" y="352"/>
                  <a:pt x="1416" y="288"/>
                  <a:pt x="1408" y="240"/>
                </a:cubicBezTo>
                <a:cubicBezTo>
                  <a:pt x="1400" y="192"/>
                  <a:pt x="1232" y="0"/>
                  <a:pt x="1168" y="48"/>
                </a:cubicBezTo>
                <a:cubicBezTo>
                  <a:pt x="1104" y="96"/>
                  <a:pt x="1000" y="408"/>
                  <a:pt x="1024" y="528"/>
                </a:cubicBezTo>
                <a:cubicBezTo>
                  <a:pt x="1048" y="648"/>
                  <a:pt x="1168" y="736"/>
                  <a:pt x="1312" y="768"/>
                </a:cubicBezTo>
                <a:cubicBezTo>
                  <a:pt x="1456" y="800"/>
                  <a:pt x="1744" y="728"/>
                  <a:pt x="1888" y="720"/>
                </a:cubicBezTo>
                <a:cubicBezTo>
                  <a:pt x="2032" y="712"/>
                  <a:pt x="2112" y="720"/>
                  <a:pt x="2176" y="720"/>
                </a:cubicBezTo>
                <a:cubicBezTo>
                  <a:pt x="2240" y="720"/>
                  <a:pt x="2256" y="720"/>
                  <a:pt x="2272" y="7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42" name="Rectangle 35"/>
          <p:cNvSpPr>
            <a:spLocks noChangeArrowheads="1"/>
          </p:cNvSpPr>
          <p:nvPr/>
        </p:nvSpPr>
        <p:spPr bwMode="auto">
          <a:xfrm>
            <a:off x="5029200" y="2362200"/>
            <a:ext cx="3429000" cy="609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43" name="Rectangle 37"/>
          <p:cNvSpPr>
            <a:spLocks noChangeArrowheads="1"/>
          </p:cNvSpPr>
          <p:nvPr/>
        </p:nvSpPr>
        <p:spPr bwMode="auto">
          <a:xfrm>
            <a:off x="5029200" y="6019800"/>
            <a:ext cx="3429000" cy="381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44" name="Freeform 39"/>
          <p:cNvSpPr>
            <a:spLocks/>
          </p:cNvSpPr>
          <p:nvPr/>
        </p:nvSpPr>
        <p:spPr bwMode="auto">
          <a:xfrm>
            <a:off x="5029200" y="4546600"/>
            <a:ext cx="3873500" cy="1384300"/>
          </a:xfrm>
          <a:custGeom>
            <a:avLst/>
            <a:gdLst>
              <a:gd name="T0" fmla="*/ 0 w 2440"/>
              <a:gd name="T1" fmla="*/ 2147483647 h 872"/>
              <a:gd name="T2" fmla="*/ 2147483647 w 2440"/>
              <a:gd name="T3" fmla="*/ 2147483647 h 872"/>
              <a:gd name="T4" fmla="*/ 2147483647 w 2440"/>
              <a:gd name="T5" fmla="*/ 2147483647 h 872"/>
              <a:gd name="T6" fmla="*/ 2147483647 w 2440"/>
              <a:gd name="T7" fmla="*/ 2147483647 h 872"/>
              <a:gd name="T8" fmla="*/ 2147483647 w 2440"/>
              <a:gd name="T9" fmla="*/ 2147483647 h 872"/>
              <a:gd name="T10" fmla="*/ 2147483647 w 2440"/>
              <a:gd name="T11" fmla="*/ 2147483647 h 872"/>
              <a:gd name="T12" fmla="*/ 2147483647 w 2440"/>
              <a:gd name="T13" fmla="*/ 2147483647 h 872"/>
              <a:gd name="T14" fmla="*/ 2147483647 w 2440"/>
              <a:gd name="T15" fmla="*/ 2147483647 h 872"/>
              <a:gd name="T16" fmla="*/ 2147483647 w 2440"/>
              <a:gd name="T17" fmla="*/ 2147483647 h 8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40"/>
              <a:gd name="T28" fmla="*/ 0 h 872"/>
              <a:gd name="T29" fmla="*/ 2440 w 2440"/>
              <a:gd name="T30" fmla="*/ 872 h 87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40" h="872">
                <a:moveTo>
                  <a:pt x="0" y="784"/>
                </a:moveTo>
                <a:cubicBezTo>
                  <a:pt x="572" y="828"/>
                  <a:pt x="1144" y="872"/>
                  <a:pt x="1344" y="832"/>
                </a:cubicBezTo>
                <a:cubicBezTo>
                  <a:pt x="1544" y="792"/>
                  <a:pt x="1232" y="568"/>
                  <a:pt x="1200" y="544"/>
                </a:cubicBezTo>
                <a:cubicBezTo>
                  <a:pt x="1168" y="520"/>
                  <a:pt x="1136" y="712"/>
                  <a:pt x="1152" y="688"/>
                </a:cubicBezTo>
                <a:cubicBezTo>
                  <a:pt x="1168" y="664"/>
                  <a:pt x="1360" y="448"/>
                  <a:pt x="1296" y="400"/>
                </a:cubicBezTo>
                <a:cubicBezTo>
                  <a:pt x="1232" y="352"/>
                  <a:pt x="728" y="456"/>
                  <a:pt x="768" y="400"/>
                </a:cubicBezTo>
                <a:cubicBezTo>
                  <a:pt x="808" y="344"/>
                  <a:pt x="1280" y="128"/>
                  <a:pt x="1536" y="64"/>
                </a:cubicBezTo>
                <a:cubicBezTo>
                  <a:pt x="1792" y="0"/>
                  <a:pt x="2168" y="24"/>
                  <a:pt x="2304" y="16"/>
                </a:cubicBezTo>
                <a:cubicBezTo>
                  <a:pt x="2440" y="8"/>
                  <a:pt x="2396" y="12"/>
                  <a:pt x="2352" y="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45" name="Freeform 40"/>
          <p:cNvSpPr>
            <a:spLocks/>
          </p:cNvSpPr>
          <p:nvPr/>
        </p:nvSpPr>
        <p:spPr bwMode="auto">
          <a:xfrm>
            <a:off x="5118100" y="3556000"/>
            <a:ext cx="3454400" cy="1003300"/>
          </a:xfrm>
          <a:custGeom>
            <a:avLst/>
            <a:gdLst>
              <a:gd name="T0" fmla="*/ 2147483647 w 2176"/>
              <a:gd name="T1" fmla="*/ 2147483647 h 632"/>
              <a:gd name="T2" fmla="*/ 2147483647 w 2176"/>
              <a:gd name="T3" fmla="*/ 2147483647 h 632"/>
              <a:gd name="T4" fmla="*/ 2147483647 w 2176"/>
              <a:gd name="T5" fmla="*/ 2147483647 h 632"/>
              <a:gd name="T6" fmla="*/ 2147483647 w 2176"/>
              <a:gd name="T7" fmla="*/ 2147483647 h 632"/>
              <a:gd name="T8" fmla="*/ 2147483647 w 2176"/>
              <a:gd name="T9" fmla="*/ 2147483647 h 632"/>
              <a:gd name="T10" fmla="*/ 2147483647 w 2176"/>
              <a:gd name="T11" fmla="*/ 2147483647 h 632"/>
              <a:gd name="T12" fmla="*/ 2147483647 w 2176"/>
              <a:gd name="T13" fmla="*/ 2147483647 h 632"/>
              <a:gd name="T14" fmla="*/ 2147483647 w 2176"/>
              <a:gd name="T15" fmla="*/ 2147483647 h 632"/>
              <a:gd name="T16" fmla="*/ 2147483647 w 2176"/>
              <a:gd name="T17" fmla="*/ 2147483647 h 632"/>
              <a:gd name="T18" fmla="*/ 2147483647 w 2176"/>
              <a:gd name="T19" fmla="*/ 2147483647 h 63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76"/>
              <a:gd name="T31" fmla="*/ 0 h 632"/>
              <a:gd name="T32" fmla="*/ 2176 w 2176"/>
              <a:gd name="T33" fmla="*/ 632 h 63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76" h="632">
                <a:moveTo>
                  <a:pt x="88" y="208"/>
                </a:moveTo>
                <a:cubicBezTo>
                  <a:pt x="44" y="204"/>
                  <a:pt x="0" y="200"/>
                  <a:pt x="136" y="208"/>
                </a:cubicBezTo>
                <a:cubicBezTo>
                  <a:pt x="272" y="216"/>
                  <a:pt x="728" y="256"/>
                  <a:pt x="904" y="256"/>
                </a:cubicBezTo>
                <a:cubicBezTo>
                  <a:pt x="1080" y="256"/>
                  <a:pt x="1184" y="248"/>
                  <a:pt x="1192" y="208"/>
                </a:cubicBezTo>
                <a:cubicBezTo>
                  <a:pt x="1200" y="168"/>
                  <a:pt x="1008" y="0"/>
                  <a:pt x="952" y="16"/>
                </a:cubicBezTo>
                <a:cubicBezTo>
                  <a:pt x="896" y="32"/>
                  <a:pt x="784" y="208"/>
                  <a:pt x="856" y="304"/>
                </a:cubicBezTo>
                <a:cubicBezTo>
                  <a:pt x="928" y="400"/>
                  <a:pt x="1184" y="552"/>
                  <a:pt x="1384" y="592"/>
                </a:cubicBezTo>
                <a:cubicBezTo>
                  <a:pt x="1584" y="632"/>
                  <a:pt x="1936" y="552"/>
                  <a:pt x="2056" y="544"/>
                </a:cubicBezTo>
                <a:cubicBezTo>
                  <a:pt x="2176" y="536"/>
                  <a:pt x="2088" y="544"/>
                  <a:pt x="2104" y="544"/>
                </a:cubicBezTo>
                <a:cubicBezTo>
                  <a:pt x="2120" y="544"/>
                  <a:pt x="2136" y="544"/>
                  <a:pt x="2152" y="54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46" name="Freeform 41"/>
          <p:cNvSpPr>
            <a:spLocks/>
          </p:cNvSpPr>
          <p:nvPr/>
        </p:nvSpPr>
        <p:spPr bwMode="auto">
          <a:xfrm>
            <a:off x="5105400" y="4699000"/>
            <a:ext cx="3581400" cy="1181100"/>
          </a:xfrm>
          <a:custGeom>
            <a:avLst/>
            <a:gdLst>
              <a:gd name="T0" fmla="*/ 0 w 2256"/>
              <a:gd name="T1" fmla="*/ 2147483647 h 744"/>
              <a:gd name="T2" fmla="*/ 2147483647 w 2256"/>
              <a:gd name="T3" fmla="*/ 2147483647 h 744"/>
              <a:gd name="T4" fmla="*/ 2147483647 w 2256"/>
              <a:gd name="T5" fmla="*/ 2147483647 h 744"/>
              <a:gd name="T6" fmla="*/ 2147483647 w 2256"/>
              <a:gd name="T7" fmla="*/ 2147483647 h 744"/>
              <a:gd name="T8" fmla="*/ 2147483647 w 2256"/>
              <a:gd name="T9" fmla="*/ 2147483647 h 744"/>
              <a:gd name="T10" fmla="*/ 2147483647 w 2256"/>
              <a:gd name="T11" fmla="*/ 2147483647 h 744"/>
              <a:gd name="T12" fmla="*/ 2147483647 w 2256"/>
              <a:gd name="T13" fmla="*/ 2147483647 h 744"/>
              <a:gd name="T14" fmla="*/ 2147483647 w 2256"/>
              <a:gd name="T15" fmla="*/ 2147483647 h 744"/>
              <a:gd name="T16" fmla="*/ 2147483647 w 2256"/>
              <a:gd name="T17" fmla="*/ 2147483647 h 7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56"/>
              <a:gd name="T28" fmla="*/ 0 h 744"/>
              <a:gd name="T29" fmla="*/ 2256 w 2256"/>
              <a:gd name="T30" fmla="*/ 744 h 7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56" h="744">
                <a:moveTo>
                  <a:pt x="0" y="496"/>
                </a:moveTo>
                <a:cubicBezTo>
                  <a:pt x="476" y="476"/>
                  <a:pt x="952" y="456"/>
                  <a:pt x="1152" y="496"/>
                </a:cubicBezTo>
                <a:cubicBezTo>
                  <a:pt x="1352" y="536"/>
                  <a:pt x="1272" y="728"/>
                  <a:pt x="1200" y="736"/>
                </a:cubicBezTo>
                <a:cubicBezTo>
                  <a:pt x="1128" y="744"/>
                  <a:pt x="744" y="608"/>
                  <a:pt x="720" y="544"/>
                </a:cubicBezTo>
                <a:cubicBezTo>
                  <a:pt x="696" y="480"/>
                  <a:pt x="960" y="384"/>
                  <a:pt x="1056" y="352"/>
                </a:cubicBezTo>
                <a:cubicBezTo>
                  <a:pt x="1152" y="320"/>
                  <a:pt x="1312" y="344"/>
                  <a:pt x="1296" y="352"/>
                </a:cubicBezTo>
                <a:cubicBezTo>
                  <a:pt x="1280" y="360"/>
                  <a:pt x="1040" y="448"/>
                  <a:pt x="960" y="400"/>
                </a:cubicBezTo>
                <a:cubicBezTo>
                  <a:pt x="880" y="352"/>
                  <a:pt x="600" y="128"/>
                  <a:pt x="816" y="64"/>
                </a:cubicBezTo>
                <a:cubicBezTo>
                  <a:pt x="1032" y="0"/>
                  <a:pt x="1644" y="8"/>
                  <a:pt x="2256" y="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47" name="Freeform 42"/>
          <p:cNvSpPr>
            <a:spLocks/>
          </p:cNvSpPr>
          <p:nvPr/>
        </p:nvSpPr>
        <p:spPr bwMode="auto">
          <a:xfrm>
            <a:off x="5194300" y="4406900"/>
            <a:ext cx="3352800" cy="190500"/>
          </a:xfrm>
          <a:custGeom>
            <a:avLst/>
            <a:gdLst>
              <a:gd name="T0" fmla="*/ 2147483647 w 2112"/>
              <a:gd name="T1" fmla="*/ 2147483647 h 120"/>
              <a:gd name="T2" fmla="*/ 2147483647 w 2112"/>
              <a:gd name="T3" fmla="*/ 2147483647 h 120"/>
              <a:gd name="T4" fmla="*/ 2147483647 w 2112"/>
              <a:gd name="T5" fmla="*/ 2147483647 h 120"/>
              <a:gd name="T6" fmla="*/ 2147483647 w 2112"/>
              <a:gd name="T7" fmla="*/ 2147483647 h 120"/>
              <a:gd name="T8" fmla="*/ 2147483647 w 2112"/>
              <a:gd name="T9" fmla="*/ 2147483647 h 120"/>
              <a:gd name="T10" fmla="*/ 2147483647 w 2112"/>
              <a:gd name="T11" fmla="*/ 2147483647 h 120"/>
              <a:gd name="T12" fmla="*/ 2147483647 w 2112"/>
              <a:gd name="T13" fmla="*/ 2147483647 h 1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12"/>
              <a:gd name="T22" fmla="*/ 0 h 120"/>
              <a:gd name="T23" fmla="*/ 2112 w 2112"/>
              <a:gd name="T24" fmla="*/ 120 h 1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12" h="120">
                <a:moveTo>
                  <a:pt x="88" y="104"/>
                </a:moveTo>
                <a:cubicBezTo>
                  <a:pt x="44" y="104"/>
                  <a:pt x="0" y="104"/>
                  <a:pt x="136" y="104"/>
                </a:cubicBezTo>
                <a:cubicBezTo>
                  <a:pt x="272" y="104"/>
                  <a:pt x="688" y="120"/>
                  <a:pt x="904" y="104"/>
                </a:cubicBezTo>
                <a:cubicBezTo>
                  <a:pt x="1120" y="88"/>
                  <a:pt x="1248" y="16"/>
                  <a:pt x="1432" y="8"/>
                </a:cubicBezTo>
                <a:cubicBezTo>
                  <a:pt x="1616" y="0"/>
                  <a:pt x="1904" y="48"/>
                  <a:pt x="2008" y="56"/>
                </a:cubicBezTo>
                <a:cubicBezTo>
                  <a:pt x="2112" y="64"/>
                  <a:pt x="2040" y="56"/>
                  <a:pt x="2056" y="56"/>
                </a:cubicBezTo>
                <a:cubicBezTo>
                  <a:pt x="2072" y="56"/>
                  <a:pt x="2088" y="56"/>
                  <a:pt x="2104" y="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48" name="Freeform 43"/>
          <p:cNvSpPr>
            <a:spLocks/>
          </p:cNvSpPr>
          <p:nvPr/>
        </p:nvSpPr>
        <p:spPr bwMode="auto">
          <a:xfrm>
            <a:off x="5257800" y="4432300"/>
            <a:ext cx="3429000" cy="711200"/>
          </a:xfrm>
          <a:custGeom>
            <a:avLst/>
            <a:gdLst>
              <a:gd name="T0" fmla="*/ 0 w 2160"/>
              <a:gd name="T1" fmla="*/ 2147483647 h 448"/>
              <a:gd name="T2" fmla="*/ 2147483647 w 2160"/>
              <a:gd name="T3" fmla="*/ 2147483647 h 448"/>
              <a:gd name="T4" fmla="*/ 2147483647 w 2160"/>
              <a:gd name="T5" fmla="*/ 2147483647 h 448"/>
              <a:gd name="T6" fmla="*/ 2147483647 w 2160"/>
              <a:gd name="T7" fmla="*/ 2147483647 h 448"/>
              <a:gd name="T8" fmla="*/ 2147483647 w 2160"/>
              <a:gd name="T9" fmla="*/ 2147483647 h 448"/>
              <a:gd name="T10" fmla="*/ 2147483647 w 2160"/>
              <a:gd name="T11" fmla="*/ 2147483647 h 448"/>
              <a:gd name="T12" fmla="*/ 2147483647 w 2160"/>
              <a:gd name="T13" fmla="*/ 2147483647 h 448"/>
              <a:gd name="T14" fmla="*/ 2147483647 w 2160"/>
              <a:gd name="T15" fmla="*/ 2147483647 h 448"/>
              <a:gd name="T16" fmla="*/ 2147483647 w 2160"/>
              <a:gd name="T17" fmla="*/ 2147483647 h 448"/>
              <a:gd name="T18" fmla="*/ 2147483647 w 2160"/>
              <a:gd name="T19" fmla="*/ 2147483647 h 4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60"/>
              <a:gd name="T31" fmla="*/ 0 h 448"/>
              <a:gd name="T32" fmla="*/ 2160 w 2160"/>
              <a:gd name="T33" fmla="*/ 448 h 44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" h="448">
                <a:moveTo>
                  <a:pt x="0" y="376"/>
                </a:moveTo>
                <a:cubicBezTo>
                  <a:pt x="28" y="396"/>
                  <a:pt x="56" y="416"/>
                  <a:pt x="192" y="424"/>
                </a:cubicBezTo>
                <a:cubicBezTo>
                  <a:pt x="328" y="432"/>
                  <a:pt x="736" y="448"/>
                  <a:pt x="816" y="424"/>
                </a:cubicBezTo>
                <a:cubicBezTo>
                  <a:pt x="896" y="400"/>
                  <a:pt x="680" y="296"/>
                  <a:pt x="672" y="280"/>
                </a:cubicBezTo>
                <a:cubicBezTo>
                  <a:pt x="664" y="264"/>
                  <a:pt x="608" y="368"/>
                  <a:pt x="768" y="328"/>
                </a:cubicBezTo>
                <a:cubicBezTo>
                  <a:pt x="928" y="288"/>
                  <a:pt x="1472" y="80"/>
                  <a:pt x="1632" y="40"/>
                </a:cubicBezTo>
                <a:cubicBezTo>
                  <a:pt x="1792" y="0"/>
                  <a:pt x="1704" y="80"/>
                  <a:pt x="1728" y="88"/>
                </a:cubicBezTo>
                <a:cubicBezTo>
                  <a:pt x="1752" y="96"/>
                  <a:pt x="1744" y="88"/>
                  <a:pt x="1776" y="88"/>
                </a:cubicBezTo>
                <a:cubicBezTo>
                  <a:pt x="1808" y="88"/>
                  <a:pt x="1856" y="88"/>
                  <a:pt x="1920" y="88"/>
                </a:cubicBezTo>
                <a:cubicBezTo>
                  <a:pt x="1984" y="88"/>
                  <a:pt x="2072" y="88"/>
                  <a:pt x="2160" y="8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49" name="Text Box 45"/>
          <p:cNvSpPr txBox="1">
            <a:spLocks noChangeArrowheads="1"/>
          </p:cNvSpPr>
          <p:nvPr/>
        </p:nvSpPr>
        <p:spPr bwMode="auto">
          <a:xfrm>
            <a:off x="381000" y="4572000"/>
            <a:ext cx="99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Material</a:t>
            </a:r>
          </a:p>
        </p:txBody>
      </p:sp>
      <p:sp>
        <p:nvSpPr>
          <p:cNvPr id="68650" name="Text Box 46"/>
          <p:cNvSpPr txBox="1">
            <a:spLocks noChangeArrowheads="1"/>
          </p:cNvSpPr>
          <p:nvPr/>
        </p:nvSpPr>
        <p:spPr bwMode="auto">
          <a:xfrm>
            <a:off x="5251450" y="4038600"/>
            <a:ext cx="99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Material</a:t>
            </a:r>
          </a:p>
        </p:txBody>
      </p:sp>
      <p:sp>
        <p:nvSpPr>
          <p:cNvPr id="68651" name="Line 32"/>
          <p:cNvSpPr>
            <a:spLocks noChangeShapeType="1"/>
          </p:cNvSpPr>
          <p:nvPr/>
        </p:nvSpPr>
        <p:spPr bwMode="auto">
          <a:xfrm flipV="1">
            <a:off x="4343400" y="2667000"/>
            <a:ext cx="914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Sharkskin or Alligator Hide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Uneven or poor surface finish</a:t>
            </a:r>
          </a:p>
        </p:txBody>
      </p:sp>
      <p:pic>
        <p:nvPicPr>
          <p:cNvPr id="69636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2667000"/>
            <a:ext cx="428625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Poor Mixing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Streaks of coloration</a:t>
            </a:r>
          </a:p>
          <a:p>
            <a:pPr eaLnBrk="1" hangingPunct="1">
              <a:defRPr/>
            </a:pPr>
            <a:r>
              <a:rPr lang="en-US"/>
              <a:t>Particles</a:t>
            </a:r>
          </a:p>
          <a:p>
            <a:pPr eaLnBrk="1" hangingPunct="1">
              <a:defRPr/>
            </a:pPr>
            <a:endParaRPr lang="en-US"/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3200400"/>
            <a:ext cx="2062163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Bubbles in the Extrudate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Excessive moisture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Absorbed volatiles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Severe degradation in the presence of moisture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n-US" smtClean="0"/>
              <a:t>PET, PC, Nylon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Air entrapment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Thank You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9"/>
          <p:cNvSpPr>
            <a:spLocks noChangeArrowheads="1"/>
          </p:cNvSpPr>
          <p:nvPr/>
        </p:nvSpPr>
        <p:spPr bwMode="auto">
          <a:xfrm>
            <a:off x="5867400" y="533400"/>
            <a:ext cx="228600" cy="457200"/>
          </a:xfrm>
          <a:prstGeom prst="rect">
            <a:avLst/>
          </a:prstGeom>
          <a:solidFill>
            <a:srgbClr val="00FF00">
              <a:alpha val="5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55" name="Picture 10" descr="Picture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4274" b="6837"/>
          <a:stretch>
            <a:fillRect/>
          </a:stretch>
        </p:blipFill>
        <p:spPr bwMode="auto">
          <a:xfrm>
            <a:off x="5791200" y="0"/>
            <a:ext cx="335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-190500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Drive Motor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Turns the Screw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Provides power for the process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 flipH="1">
            <a:off x="2209800" y="2743200"/>
            <a:ext cx="4191000" cy="3789363"/>
            <a:chOff x="1392" y="1728"/>
            <a:chExt cx="2640" cy="2387"/>
          </a:xfrm>
        </p:grpSpPr>
        <p:pic>
          <p:nvPicPr>
            <p:cNvPr id="23560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92" y="1728"/>
              <a:ext cx="2592" cy="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1" name="Rectangle 5"/>
            <p:cNvSpPr>
              <a:spLocks noChangeArrowheads="1"/>
            </p:cNvSpPr>
            <p:nvPr/>
          </p:nvSpPr>
          <p:spPr bwMode="auto">
            <a:xfrm>
              <a:off x="3272" y="3134"/>
              <a:ext cx="760" cy="5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4"/>
          <a:srcRect l="13126" t="24167" r="9375" b="16667"/>
          <a:stretch>
            <a:fillRect/>
          </a:stretch>
        </p:blipFill>
        <p:spPr bwMode="auto">
          <a:xfrm>
            <a:off x="6324600" y="3048000"/>
            <a:ext cx="2590800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9"/>
          <p:cNvSpPr>
            <a:spLocks noChangeArrowheads="1"/>
          </p:cNvSpPr>
          <p:nvPr/>
        </p:nvSpPr>
        <p:spPr bwMode="auto">
          <a:xfrm>
            <a:off x="6019800" y="609600"/>
            <a:ext cx="304800" cy="228600"/>
          </a:xfrm>
          <a:prstGeom prst="rect">
            <a:avLst/>
          </a:prstGeom>
          <a:solidFill>
            <a:srgbClr val="00FF00">
              <a:alpha val="5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295400" y="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Thrust Bearing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Prevents the screw from moving backward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Seals off the end of the barrel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 flipH="1">
            <a:off x="2209800" y="2743200"/>
            <a:ext cx="4114800" cy="3789363"/>
            <a:chOff x="1392" y="1728"/>
            <a:chExt cx="2592" cy="2387"/>
          </a:xfrm>
        </p:grpSpPr>
        <p:pic>
          <p:nvPicPr>
            <p:cNvPr id="24584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92" y="1728"/>
              <a:ext cx="2592" cy="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5" name="Rectangle 5"/>
            <p:cNvSpPr>
              <a:spLocks noChangeArrowheads="1"/>
            </p:cNvSpPr>
            <p:nvPr/>
          </p:nvSpPr>
          <p:spPr bwMode="auto">
            <a:xfrm>
              <a:off x="3072" y="3168"/>
              <a:ext cx="384" cy="432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3200400"/>
            <a:ext cx="12541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8" descr="Picture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4274" b="6837"/>
          <a:stretch>
            <a:fillRect/>
          </a:stretch>
        </p:blipFill>
        <p:spPr bwMode="auto">
          <a:xfrm>
            <a:off x="5791200" y="0"/>
            <a:ext cx="335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 descr="Picture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4274" b="6837"/>
          <a:stretch>
            <a:fillRect/>
          </a:stretch>
        </p:blipFill>
        <p:spPr bwMode="auto">
          <a:xfrm>
            <a:off x="5791200" y="0"/>
            <a:ext cx="335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8"/>
          <p:cNvSpPr>
            <a:spLocks noChangeArrowheads="1"/>
          </p:cNvSpPr>
          <p:nvPr/>
        </p:nvSpPr>
        <p:spPr bwMode="auto">
          <a:xfrm>
            <a:off x="6248400" y="533400"/>
            <a:ext cx="1066800" cy="228600"/>
          </a:xfrm>
          <a:prstGeom prst="rect">
            <a:avLst/>
          </a:prstGeom>
          <a:solidFill>
            <a:srgbClr val="00FF00">
              <a:alpha val="5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-16764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Extruder Screw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Connected to drive linkage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Inside barrel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Squeezes the plastic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Moves the plastic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 flipH="1">
            <a:off x="4495800" y="2743200"/>
            <a:ext cx="4191000" cy="3789363"/>
            <a:chOff x="1344" y="1728"/>
            <a:chExt cx="2640" cy="2387"/>
          </a:xfrm>
        </p:grpSpPr>
        <p:pic>
          <p:nvPicPr>
            <p:cNvPr id="25607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92" y="1728"/>
              <a:ext cx="2592" cy="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08" name="Rectangle 5"/>
            <p:cNvSpPr>
              <a:spLocks noChangeArrowheads="1"/>
            </p:cNvSpPr>
            <p:nvPr/>
          </p:nvSpPr>
          <p:spPr bwMode="auto">
            <a:xfrm>
              <a:off x="1344" y="3264"/>
              <a:ext cx="1776" cy="336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-13716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Extrusion Screws</a:t>
            </a:r>
          </a:p>
        </p:txBody>
      </p:sp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2"/>
          <a:srcRect b="16689"/>
          <a:stretch>
            <a:fillRect/>
          </a:stretch>
        </p:blipFill>
        <p:spPr bwMode="auto">
          <a:xfrm>
            <a:off x="152400" y="1600200"/>
            <a:ext cx="3962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1600200"/>
            <a:ext cx="2857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733800"/>
            <a:ext cx="3962400" cy="292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00" y="3657600"/>
            <a:ext cx="18653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9"/>
          <p:cNvPicPr>
            <a:picLocks noChangeAspect="1" noChangeArrowheads="1"/>
          </p:cNvPicPr>
          <p:nvPr/>
        </p:nvPicPr>
        <p:blipFill>
          <a:blip r:embed="rId6"/>
          <a:srcRect t="28873" b="13383"/>
          <a:stretch>
            <a:fillRect/>
          </a:stretch>
        </p:blipFill>
        <p:spPr bwMode="auto">
          <a:xfrm>
            <a:off x="4267200" y="5486400"/>
            <a:ext cx="2743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10"/>
          <p:cNvPicPr>
            <a:picLocks noChangeAspect="1" noChangeArrowheads="1"/>
          </p:cNvPicPr>
          <p:nvPr/>
        </p:nvPicPr>
        <p:blipFill>
          <a:blip r:embed="rId7"/>
          <a:srcRect l="27586"/>
          <a:stretch>
            <a:fillRect/>
          </a:stretch>
        </p:blipFill>
        <p:spPr bwMode="auto">
          <a:xfrm>
            <a:off x="7191375" y="1676400"/>
            <a:ext cx="180022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1" descr="Picture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4274" b="6837"/>
          <a:stretch>
            <a:fillRect/>
          </a:stretch>
        </p:blipFill>
        <p:spPr bwMode="auto">
          <a:xfrm>
            <a:off x="5791200" y="0"/>
            <a:ext cx="335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Rectangle 12"/>
          <p:cNvSpPr>
            <a:spLocks noChangeArrowheads="1"/>
          </p:cNvSpPr>
          <p:nvPr/>
        </p:nvSpPr>
        <p:spPr bwMode="auto">
          <a:xfrm>
            <a:off x="6248400" y="533400"/>
            <a:ext cx="1066800" cy="228600"/>
          </a:xfrm>
          <a:prstGeom prst="rect">
            <a:avLst/>
          </a:prstGeom>
          <a:solidFill>
            <a:srgbClr val="00FF00">
              <a:alpha val="5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600</Words>
  <Application>Microsoft Macintosh PowerPoint</Application>
  <PresentationFormat>On-screen Show (4:3)</PresentationFormat>
  <Paragraphs>185</Paragraphs>
  <Slides>55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Default Design</vt:lpstr>
      <vt:lpstr>Extrusion</vt:lpstr>
      <vt:lpstr>Extrusion</vt:lpstr>
      <vt:lpstr>Extrusion System</vt:lpstr>
      <vt:lpstr>Extruder</vt:lpstr>
      <vt:lpstr>Extruder</vt:lpstr>
      <vt:lpstr>Drive Motor</vt:lpstr>
      <vt:lpstr>Thrust Bearing</vt:lpstr>
      <vt:lpstr>Extruder Screw</vt:lpstr>
      <vt:lpstr>Extrusion Screws</vt:lpstr>
      <vt:lpstr>Extrusion Screws</vt:lpstr>
      <vt:lpstr>Extrusion Screws</vt:lpstr>
      <vt:lpstr>Extrusion Screws</vt:lpstr>
      <vt:lpstr>Extrusion Screws</vt:lpstr>
      <vt:lpstr>Extrusion Screws</vt:lpstr>
      <vt:lpstr>Multi-Screw and Multi-Barrel</vt:lpstr>
      <vt:lpstr>Multi-Screw and Multi-Barrel</vt:lpstr>
      <vt:lpstr>Head Zone</vt:lpstr>
      <vt:lpstr>Head Zone</vt:lpstr>
      <vt:lpstr>Head Zone</vt:lpstr>
      <vt:lpstr>Die</vt:lpstr>
      <vt:lpstr>Die</vt:lpstr>
      <vt:lpstr>Die</vt:lpstr>
      <vt:lpstr>Spider Die</vt:lpstr>
      <vt:lpstr>Coat Hanger Dies</vt:lpstr>
      <vt:lpstr>Sheet Extrusion</vt:lpstr>
      <vt:lpstr>Wire Coating Dies</vt:lpstr>
      <vt:lpstr>Wire Coating Dies</vt:lpstr>
      <vt:lpstr>Dimensional Control</vt:lpstr>
      <vt:lpstr>Part Dimension Control</vt:lpstr>
      <vt:lpstr>Part Dimension Control</vt:lpstr>
      <vt:lpstr>Gap</vt:lpstr>
      <vt:lpstr>Part Dimension Control</vt:lpstr>
      <vt:lpstr>Cooling Tank</vt:lpstr>
      <vt:lpstr>Pullers</vt:lpstr>
      <vt:lpstr>Puller and Printing</vt:lpstr>
      <vt:lpstr>Extrusion Plant</vt:lpstr>
      <vt:lpstr>Extrusion Plant</vt:lpstr>
      <vt:lpstr>Film Blowing</vt:lpstr>
      <vt:lpstr>Film Blowing</vt:lpstr>
      <vt:lpstr>Film Blowing</vt:lpstr>
      <vt:lpstr>Film Blowing</vt:lpstr>
      <vt:lpstr>Film Blowing</vt:lpstr>
      <vt:lpstr>Film Blowing</vt:lpstr>
      <vt:lpstr>Fiber Extrusion</vt:lpstr>
      <vt:lpstr>Fiber Extrusion</vt:lpstr>
      <vt:lpstr>Coating of Paper and Fabric</vt:lpstr>
      <vt:lpstr>Extrusion Cast Coating</vt:lpstr>
      <vt:lpstr>Post Extrusion Forming</vt:lpstr>
      <vt:lpstr>Coextrusion</vt:lpstr>
      <vt:lpstr>Extrusion Problems</vt:lpstr>
      <vt:lpstr>Melt Fracture</vt:lpstr>
      <vt:lpstr>Sharkskin or Alligator Hide</vt:lpstr>
      <vt:lpstr>Poor Mixing</vt:lpstr>
      <vt:lpstr>Bubbles in the Extrudate</vt:lpstr>
      <vt:lpstr>Thank You</vt:lpstr>
    </vt:vector>
  </TitlesOfParts>
  <Company>BYU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Rethinking and Repositioning Engineering Technology</dc:title>
  <dc:creator>strongb</dc:creator>
  <cp:lastModifiedBy>Brent Strong</cp:lastModifiedBy>
  <cp:revision>30</cp:revision>
  <dcterms:created xsi:type="dcterms:W3CDTF">2010-11-27T02:51:11Z</dcterms:created>
  <dcterms:modified xsi:type="dcterms:W3CDTF">2012-02-27T15:25:48Z</dcterms:modified>
</cp:coreProperties>
</file>