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340" r:id="rId2"/>
    <p:sldId id="341" r:id="rId3"/>
    <p:sldId id="344" r:id="rId4"/>
    <p:sldId id="342" r:id="rId5"/>
    <p:sldId id="343" r:id="rId6"/>
    <p:sldId id="346" r:id="rId7"/>
    <p:sldId id="345" r:id="rId8"/>
    <p:sldId id="349" r:id="rId9"/>
    <p:sldId id="350" r:id="rId10"/>
    <p:sldId id="365" r:id="rId11"/>
    <p:sldId id="351" r:id="rId12"/>
    <p:sldId id="352" r:id="rId13"/>
    <p:sldId id="366" r:id="rId14"/>
    <p:sldId id="353" r:id="rId15"/>
    <p:sldId id="354" r:id="rId16"/>
    <p:sldId id="355" r:id="rId17"/>
    <p:sldId id="367" r:id="rId18"/>
    <p:sldId id="357" r:id="rId19"/>
    <p:sldId id="370" r:id="rId20"/>
    <p:sldId id="368" r:id="rId21"/>
    <p:sldId id="376" r:id="rId22"/>
    <p:sldId id="369" r:id="rId23"/>
    <p:sldId id="377" r:id="rId24"/>
    <p:sldId id="331" r:id="rId25"/>
    <p:sldId id="381" r:id="rId26"/>
    <p:sldId id="382" r:id="rId27"/>
    <p:sldId id="371" r:id="rId28"/>
    <p:sldId id="373" r:id="rId29"/>
    <p:sldId id="374" r:id="rId30"/>
    <p:sldId id="375" r:id="rId31"/>
    <p:sldId id="372" r:id="rId32"/>
    <p:sldId id="363" r:id="rId33"/>
    <p:sldId id="358" r:id="rId34"/>
    <p:sldId id="359" r:id="rId35"/>
    <p:sldId id="361" r:id="rId36"/>
    <p:sldId id="383" r:id="rId37"/>
    <p:sldId id="364" r:id="rId38"/>
  </p:sldIdLst>
  <p:sldSz cx="9144000" cy="6858000" type="screen4x3"/>
  <p:notesSz cx="6858000" cy="9144000"/>
  <p:custDataLst>
    <p:tags r:id="rId41"/>
  </p:custDataLst>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7E7"/>
    <a:srgbClr val="F4F0D0"/>
    <a:srgbClr val="600000"/>
    <a:srgbClr val="F39053"/>
    <a:srgbClr val="F17E37"/>
    <a:srgbClr val="0BC745"/>
    <a:srgbClr val="DD6F15"/>
    <a:srgbClr val="BD87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119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tags" Target="tags/tag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0534C46-9EA3-8F47-96B0-002FF443FF22}" type="slidenum">
              <a:rPr lang="en-US"/>
              <a:pPr/>
              <a:t>‹#›</a:t>
            </a:fld>
            <a:endParaRPr lang="en-US"/>
          </a:p>
        </p:txBody>
      </p:sp>
    </p:spTree>
    <p:extLst>
      <p:ext uri="{BB962C8B-B14F-4D97-AF65-F5344CB8AC3E}">
        <p14:creationId xmlns:p14="http://schemas.microsoft.com/office/powerpoint/2010/main" val="9178946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charset="0"/>
                <a:ea typeface="ＭＳ Ｐゴシック" charset="0"/>
                <a:cs typeface="ＭＳ Ｐゴシック" charset="0"/>
              </a:defRPr>
            </a:lvl1pPr>
            <a:lvl2pPr marL="742950" indent="-285750" eaLnBrk="0" hangingPunct="0">
              <a:defRPr>
                <a:solidFill>
                  <a:schemeClr val="tx1"/>
                </a:solidFill>
                <a:latin typeface="Verdana" charset="0"/>
                <a:ea typeface="ＭＳ Ｐゴシック" charset="0"/>
              </a:defRPr>
            </a:lvl2pPr>
            <a:lvl3pPr marL="1143000" indent="-228600" eaLnBrk="0" hangingPunct="0">
              <a:defRPr>
                <a:solidFill>
                  <a:schemeClr val="tx1"/>
                </a:solidFill>
                <a:latin typeface="Verdana" charset="0"/>
                <a:ea typeface="ＭＳ Ｐゴシック" charset="0"/>
              </a:defRPr>
            </a:lvl3pPr>
            <a:lvl4pPr marL="1600200" indent="-228600" eaLnBrk="0" hangingPunct="0">
              <a:defRPr>
                <a:solidFill>
                  <a:schemeClr val="tx1"/>
                </a:solidFill>
                <a:latin typeface="Verdana" charset="0"/>
                <a:ea typeface="ＭＳ Ｐゴシック" charset="0"/>
              </a:defRPr>
            </a:lvl4pPr>
            <a:lvl5pPr marL="2057400" indent="-228600" eaLnBrk="0" hangingPunct="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pPr eaLnBrk="1" hangingPunct="1"/>
            <a:fld id="{D1424129-332A-D743-97B1-65CA9EAD73FF}" type="slidenum">
              <a:rPr lang="en-US">
                <a:latin typeface="Arial" charset="0"/>
              </a:rPr>
              <a:pPr eaLnBrk="1" hangingPunct="1"/>
              <a:t>36</a:t>
            </a:fld>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1415FA9-51EE-1A49-A812-2B84919AF778}" type="slidenum">
              <a:rPr lang="en-US"/>
              <a:pPr/>
              <a:t>‹#›</a:t>
            </a:fld>
            <a:endParaRPr lang="en-US"/>
          </a:p>
        </p:txBody>
      </p:sp>
    </p:spTree>
    <p:extLst>
      <p:ext uri="{BB962C8B-B14F-4D97-AF65-F5344CB8AC3E}">
        <p14:creationId xmlns:p14="http://schemas.microsoft.com/office/powerpoint/2010/main" val="1995677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1F22679-C34C-0C43-9E8F-F0D216A1D7BB}" type="slidenum">
              <a:rPr lang="en-US"/>
              <a:pPr/>
              <a:t>‹#›</a:t>
            </a:fld>
            <a:endParaRPr lang="en-US"/>
          </a:p>
        </p:txBody>
      </p:sp>
    </p:spTree>
    <p:extLst>
      <p:ext uri="{BB962C8B-B14F-4D97-AF65-F5344CB8AC3E}">
        <p14:creationId xmlns:p14="http://schemas.microsoft.com/office/powerpoint/2010/main" val="1315109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50B310-6E1C-F046-A8B1-39526FD04212}" type="slidenum">
              <a:rPr lang="en-US"/>
              <a:pPr/>
              <a:t>‹#›</a:t>
            </a:fld>
            <a:endParaRPr lang="en-US"/>
          </a:p>
        </p:txBody>
      </p:sp>
    </p:spTree>
    <p:extLst>
      <p:ext uri="{BB962C8B-B14F-4D97-AF65-F5344CB8AC3E}">
        <p14:creationId xmlns:p14="http://schemas.microsoft.com/office/powerpoint/2010/main" val="776000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F9AE0D2-FF7E-5B4C-B251-36DE42165A49}" type="slidenum">
              <a:rPr lang="en-US"/>
              <a:pPr/>
              <a:t>‹#›</a:t>
            </a:fld>
            <a:endParaRPr lang="en-US"/>
          </a:p>
        </p:txBody>
      </p:sp>
    </p:spTree>
    <p:extLst>
      <p:ext uri="{BB962C8B-B14F-4D97-AF65-F5344CB8AC3E}">
        <p14:creationId xmlns:p14="http://schemas.microsoft.com/office/powerpoint/2010/main" val="3565686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001EE32-125E-AE49-8F61-0E6B94245193}" type="slidenum">
              <a:rPr lang="en-US"/>
              <a:pPr/>
              <a:t>‹#›</a:t>
            </a:fld>
            <a:endParaRPr lang="en-US"/>
          </a:p>
        </p:txBody>
      </p:sp>
    </p:spTree>
    <p:extLst>
      <p:ext uri="{BB962C8B-B14F-4D97-AF65-F5344CB8AC3E}">
        <p14:creationId xmlns:p14="http://schemas.microsoft.com/office/powerpoint/2010/main" val="1522422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609F86-513F-6049-8512-95EC60973DC0}" type="slidenum">
              <a:rPr lang="en-US"/>
              <a:pPr/>
              <a:t>‹#›</a:t>
            </a:fld>
            <a:endParaRPr lang="en-US"/>
          </a:p>
        </p:txBody>
      </p:sp>
    </p:spTree>
    <p:extLst>
      <p:ext uri="{BB962C8B-B14F-4D97-AF65-F5344CB8AC3E}">
        <p14:creationId xmlns:p14="http://schemas.microsoft.com/office/powerpoint/2010/main" val="2417590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645A7AB-89CC-9747-A3F0-803E679FC6AD}" type="slidenum">
              <a:rPr lang="en-US"/>
              <a:pPr/>
              <a:t>‹#›</a:t>
            </a:fld>
            <a:endParaRPr lang="en-US"/>
          </a:p>
        </p:txBody>
      </p:sp>
    </p:spTree>
    <p:extLst>
      <p:ext uri="{BB962C8B-B14F-4D97-AF65-F5344CB8AC3E}">
        <p14:creationId xmlns:p14="http://schemas.microsoft.com/office/powerpoint/2010/main" val="1793974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9AA87FE-AE05-054E-90FB-8D9C0DBF6303}" type="slidenum">
              <a:rPr lang="en-US"/>
              <a:pPr/>
              <a:t>‹#›</a:t>
            </a:fld>
            <a:endParaRPr lang="en-US"/>
          </a:p>
        </p:txBody>
      </p:sp>
    </p:spTree>
    <p:extLst>
      <p:ext uri="{BB962C8B-B14F-4D97-AF65-F5344CB8AC3E}">
        <p14:creationId xmlns:p14="http://schemas.microsoft.com/office/powerpoint/2010/main" val="1096634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748F9E0-B5B8-2D4C-A208-3F76CE692D27}" type="slidenum">
              <a:rPr lang="en-US"/>
              <a:pPr/>
              <a:t>‹#›</a:t>
            </a:fld>
            <a:endParaRPr lang="en-US"/>
          </a:p>
        </p:txBody>
      </p:sp>
    </p:spTree>
    <p:extLst>
      <p:ext uri="{BB962C8B-B14F-4D97-AF65-F5344CB8AC3E}">
        <p14:creationId xmlns:p14="http://schemas.microsoft.com/office/powerpoint/2010/main" val="769438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1E3E439-5F1C-BC45-892C-278D24A92F51}" type="slidenum">
              <a:rPr lang="en-US"/>
              <a:pPr/>
              <a:t>‹#›</a:t>
            </a:fld>
            <a:endParaRPr lang="en-US"/>
          </a:p>
        </p:txBody>
      </p:sp>
    </p:spTree>
    <p:extLst>
      <p:ext uri="{BB962C8B-B14F-4D97-AF65-F5344CB8AC3E}">
        <p14:creationId xmlns:p14="http://schemas.microsoft.com/office/powerpoint/2010/main" val="2278712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33537A1-A8E3-0447-86E1-3A07A45F0B49}" type="slidenum">
              <a:rPr lang="en-US"/>
              <a:pPr/>
              <a:t>‹#›</a:t>
            </a:fld>
            <a:endParaRPr lang="en-US"/>
          </a:p>
        </p:txBody>
      </p:sp>
    </p:spTree>
    <p:extLst>
      <p:ext uri="{BB962C8B-B14F-4D97-AF65-F5344CB8AC3E}">
        <p14:creationId xmlns:p14="http://schemas.microsoft.com/office/powerpoint/2010/main" val="627261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11F4567-3310-AB40-969A-05E073D1EFFB}" type="slidenum">
              <a:rPr lang="en-US"/>
              <a:pPr/>
              <a:t>‹#›</a:t>
            </a:fld>
            <a:endParaRPr lang="en-US"/>
          </a:p>
        </p:txBody>
      </p:sp>
    </p:spTree>
    <p:extLst>
      <p:ext uri="{BB962C8B-B14F-4D97-AF65-F5344CB8AC3E}">
        <p14:creationId xmlns:p14="http://schemas.microsoft.com/office/powerpoint/2010/main" val="8017773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0D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DF47EF6-6F3F-2B42-A877-4EE7ADD09B7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0.png"/><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21.png"/><Relationship Id="rId5" Type="http://schemas.openxmlformats.org/officeDocument/2006/relationships/image" Target="../media/image10.png"/><Relationship Id="rId1" Type="http://schemas.microsoft.com/office/2007/relationships/media" Target="file://localhost/Users/abs3/Movies/Rome/Trajan.mov" TargetMode="External"/><Relationship Id="rId2" Type="http://schemas.openxmlformats.org/officeDocument/2006/relationships/video" Target="file://localhost/Users/abs3/Movies/Rome/Trajan.mo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24.png"/><Relationship Id="rId5" Type="http://schemas.openxmlformats.org/officeDocument/2006/relationships/image" Target="../media/image10.png"/><Relationship Id="rId1" Type="http://schemas.microsoft.com/office/2007/relationships/media" Target="file://localhost/Users/abs3/Movies/Rome/GLADIATOR_First%20Scene%20with%20Marcus.mp4" TargetMode="External"/><Relationship Id="rId2" Type="http://schemas.openxmlformats.org/officeDocument/2006/relationships/video" Target="file://localhost/Users/abs3/Movies/Rome/GLADIATOR_First%20Scene%20with%20Marcus.mp4"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30.png"/><Relationship Id="rId5" Type="http://schemas.openxmlformats.org/officeDocument/2006/relationships/image" Target="../media/image10.png"/><Relationship Id="rId1" Type="http://schemas.microsoft.com/office/2007/relationships/media" Target="file://localhost/Users/abs3/Movies/Rome/constantine%20bridge.mov" TargetMode="External"/><Relationship Id="rId2" Type="http://schemas.openxmlformats.org/officeDocument/2006/relationships/video" Target="file://localhost/Users/abs3/Movies/Rome/constantine%20bridge.mov"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image" Target="../media/image37.jpeg"/><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 Id="rId3"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jpeg"/><Relationship Id="rId5" Type="http://schemas.openxmlformats.org/officeDocument/2006/relationships/image" Target="../media/image42.jpeg"/><Relationship Id="rId6"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image" Target="../media/image4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jpeg"/><Relationship Id="rId3"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 Id="rId3"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 Id="rId3"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12.png"/><Relationship Id="rId5" Type="http://schemas.openxmlformats.org/officeDocument/2006/relationships/image" Target="../media/image10.png"/><Relationship Id="rId1" Type="http://schemas.microsoft.com/office/2007/relationships/media" Target="file://localhost/Users/abs3/Movies/Rome/Augustus%20Triumphal%20Return.mov" TargetMode="External"/><Relationship Id="rId2" Type="http://schemas.openxmlformats.org/officeDocument/2006/relationships/video" Target="file://localhost/Users/abs3/Movies/Rome/Augustus%20Triumphal%20Return.mov"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14.png"/><Relationship Id="rId5" Type="http://schemas.openxmlformats.org/officeDocument/2006/relationships/image" Target="../media/image10.png"/><Relationship Id="rId1" Type="http://schemas.microsoft.com/office/2007/relationships/media" Target="file://localhost/Users/abs3/Movies/Rome/Augustus%20Conservative.mov" TargetMode="External"/><Relationship Id="rId2" Type="http://schemas.openxmlformats.org/officeDocument/2006/relationships/video" Target="file://localhost/Users/abs3/Movies/Rome/Augustus%20Conservative.mov"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15.png"/><Relationship Id="rId5" Type="http://schemas.openxmlformats.org/officeDocument/2006/relationships/image" Target="../media/image10.png"/><Relationship Id="rId1" Type="http://schemas.microsoft.com/office/2007/relationships/media" Target="file://localhost/Users/abs3/Movies/Rome/Claudius,%20Aggripina,%20Nero.mov" TargetMode="External"/><Relationship Id="rId2" Type="http://schemas.openxmlformats.org/officeDocument/2006/relationships/video" Target="file://localhost/Users/abs3/Movies/Rome/Claudius,%20Aggripina,%20Nero.mov"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16.png"/><Relationship Id="rId5" Type="http://schemas.openxmlformats.org/officeDocument/2006/relationships/image" Target="../media/image10.png"/><Relationship Id="rId1" Type="http://schemas.microsoft.com/office/2007/relationships/media" Target="file://localhost/Users/abs3/Movies/Rome/Nero%20and%20palace.mov" TargetMode="External"/><Relationship Id="rId2" Type="http://schemas.openxmlformats.org/officeDocument/2006/relationships/video" Target="file://localhost/Users/abs3/Movies/Rome/Nero%20and%20palace.m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rrowheads="1"/>
          </p:cNvSpPr>
          <p:nvPr/>
        </p:nvSpPr>
        <p:spPr bwMode="auto">
          <a:xfrm>
            <a:off x="0" y="5692775"/>
            <a:ext cx="9144000" cy="1165225"/>
          </a:xfrm>
          <a:prstGeom prst="rect">
            <a:avLst/>
          </a:prstGeom>
          <a:solidFill>
            <a:schemeClr val="tx1"/>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chemeClr val="lt1"/>
              </a:solidFill>
              <a:latin typeface="+mn-lt"/>
              <a:ea typeface="+mn-ea"/>
              <a:cs typeface="+mn-cs"/>
            </a:endParaRPr>
          </a:p>
        </p:txBody>
      </p:sp>
      <p:pic>
        <p:nvPicPr>
          <p:cNvPr id="15363" name="Picture 4" descr="Cicero speaking W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174304" y="692223"/>
            <a:ext cx="3935693" cy="13788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400" b="1" dirty="0">
                <a:ln w="11430"/>
                <a:solidFill>
                  <a:srgbClr val="500000"/>
                </a:solidFill>
                <a:effectLst>
                  <a:outerShdw blurRad="50800" dist="39000" dir="5460000" algn="tl">
                    <a:srgbClr val="000000">
                      <a:alpha val="38000"/>
                    </a:srgbClr>
                  </a:outerShdw>
                </a:effectLst>
                <a:latin typeface="Verdana" charset="0"/>
                <a:ea typeface="ＭＳ Ｐゴシック" charset="-128"/>
                <a:cs typeface="+mn-cs"/>
              </a:rPr>
              <a:t>The Roman </a:t>
            </a:r>
          </a:p>
          <a:p>
            <a:pPr algn="ctr">
              <a:lnSpc>
                <a:spcPct val="90000"/>
              </a:lnSpc>
              <a:defRPr/>
            </a:pPr>
            <a:r>
              <a:rPr lang="en-US" sz="4400" b="1" dirty="0">
                <a:ln w="11430"/>
                <a:solidFill>
                  <a:srgbClr val="500000"/>
                </a:solidFill>
                <a:effectLst>
                  <a:outerShdw blurRad="50800" dist="39000" dir="5460000" algn="tl">
                    <a:srgbClr val="000000">
                      <a:alpha val="38000"/>
                    </a:srgbClr>
                  </a:outerShdw>
                </a:effectLst>
                <a:latin typeface="Verdana" charset="0"/>
                <a:ea typeface="ＭＳ Ｐゴシック" charset="-128"/>
                <a:cs typeface="+mn-cs"/>
              </a:rPr>
              <a:t>Empire</a:t>
            </a:r>
            <a:endParaRPr lang="en-US" sz="4400" b="1" dirty="0">
              <a:ln w="11430"/>
              <a:solidFill>
                <a:srgbClr val="500000"/>
              </a:solidFill>
              <a:effectLst>
                <a:outerShdw blurRad="50800" dist="39000" dir="5460000" algn="tl">
                  <a:srgbClr val="000000">
                    <a:alpha val="38000"/>
                  </a:srgbClr>
                </a:outerShdw>
              </a:effectLst>
              <a:ea typeface="ＭＳ Ｐゴシック" charset="-128"/>
              <a:cs typeface="+mn-cs"/>
            </a:endParaRPr>
          </a:p>
        </p:txBody>
      </p:sp>
      <p:pic>
        <p:nvPicPr>
          <p:cNvPr id="15365" name="Picture 9" descr="Roman coin BritMus.jpg"/>
          <p:cNvPicPr>
            <a:picLocks noChangeAspect="1"/>
          </p:cNvPicPr>
          <p:nvPr/>
        </p:nvPicPr>
        <p:blipFill>
          <a:blip r:embed="rId3">
            <a:extLst>
              <a:ext uri="{28A0092B-C50C-407E-A947-70E740481C1C}">
                <a14:useLocalDpi xmlns:a14="http://schemas.microsoft.com/office/drawing/2010/main" val="0"/>
              </a:ext>
            </a:extLst>
          </a:blip>
          <a:srcRect t="3571" b="1785"/>
          <a:stretch>
            <a:fillRect/>
          </a:stretch>
        </p:blipFill>
        <p:spPr bwMode="auto">
          <a:xfrm>
            <a:off x="98425" y="5703888"/>
            <a:ext cx="12192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0" descr="glass roman BritMu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25" y="5703888"/>
            <a:ext cx="1154113"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1" descr="hannibal C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81263" y="5702300"/>
            <a:ext cx="17097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2" descr="Ciceron_Vaux W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76738" y="5703888"/>
            <a:ext cx="782637"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4" descr="sarcophagus roman Brit Mus.jpg"/>
          <p:cNvPicPr>
            <a:picLocks noChangeAspect="1"/>
          </p:cNvPicPr>
          <p:nvPr/>
        </p:nvPicPr>
        <p:blipFill>
          <a:blip r:embed="rId7">
            <a:extLst>
              <a:ext uri="{28A0092B-C50C-407E-A947-70E740481C1C}">
                <a14:useLocalDpi xmlns:a14="http://schemas.microsoft.com/office/drawing/2010/main" val="0"/>
              </a:ext>
            </a:extLst>
          </a:blip>
          <a:srcRect t="2805"/>
          <a:stretch>
            <a:fillRect/>
          </a:stretch>
        </p:blipFill>
        <p:spPr bwMode="auto">
          <a:xfrm>
            <a:off x="5311775" y="5726113"/>
            <a:ext cx="1165225"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5" descr="Tiberius bust brit mu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64313" y="5703888"/>
            <a:ext cx="1154112"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6" descr="wall mural Roman Brit Mus.jpg"/>
          <p:cNvPicPr>
            <a:picLocks noChangeAspect="1"/>
          </p:cNvPicPr>
          <p:nvPr/>
        </p:nvPicPr>
        <p:blipFill>
          <a:blip r:embed="rId9">
            <a:extLst>
              <a:ext uri="{28A0092B-C50C-407E-A947-70E740481C1C}">
                <a14:useLocalDpi xmlns:a14="http://schemas.microsoft.com/office/drawing/2010/main" val="0"/>
              </a:ext>
            </a:extLst>
          </a:blip>
          <a:srcRect t="12500" b="16176"/>
          <a:stretch>
            <a:fillRect/>
          </a:stretch>
        </p:blipFill>
        <p:spPr bwMode="auto">
          <a:xfrm>
            <a:off x="7662863" y="5715000"/>
            <a:ext cx="1481137"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651531"/>
            <a:ext cx="9144000" cy="1199041"/>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581" name="Rectangle 5"/>
          <p:cNvSpPr>
            <a:spLocks noChangeArrowheads="1"/>
          </p:cNvSpPr>
          <p:nvPr/>
        </p:nvSpPr>
        <p:spPr bwMode="auto">
          <a:xfrm>
            <a:off x="180975" y="1020763"/>
            <a:ext cx="1735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27 BC–AD 69</a:t>
            </a:r>
          </a:p>
        </p:txBody>
      </p:sp>
      <p:sp>
        <p:nvSpPr>
          <p:cNvPr id="24582" name="Rectangle 7"/>
          <p:cNvSpPr>
            <a:spLocks noChangeArrowheads="1"/>
          </p:cNvSpPr>
          <p:nvPr/>
        </p:nvSpPr>
        <p:spPr bwMode="auto">
          <a:xfrm>
            <a:off x="2178050" y="1020763"/>
            <a:ext cx="2268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Julio-Claudians</a:t>
            </a:r>
          </a:p>
        </p:txBody>
      </p:sp>
      <p:sp>
        <p:nvSpPr>
          <p:cNvPr id="24583" name="Rectangle 9"/>
          <p:cNvSpPr>
            <a:spLocks noChangeArrowheads="1"/>
          </p:cNvSpPr>
          <p:nvPr/>
        </p:nvSpPr>
        <p:spPr bwMode="auto">
          <a:xfrm>
            <a:off x="5268913" y="714375"/>
            <a:ext cx="1198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Augustus,</a:t>
            </a:r>
          </a:p>
        </p:txBody>
      </p:sp>
      <p:sp>
        <p:nvSpPr>
          <p:cNvPr id="24584" name="Rectangle 10"/>
          <p:cNvSpPr>
            <a:spLocks noChangeArrowheads="1"/>
          </p:cNvSpPr>
          <p:nvPr/>
        </p:nvSpPr>
        <p:spPr bwMode="auto">
          <a:xfrm>
            <a:off x="6337300" y="714375"/>
            <a:ext cx="109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Tiberius,</a:t>
            </a:r>
          </a:p>
        </p:txBody>
      </p:sp>
      <p:sp>
        <p:nvSpPr>
          <p:cNvPr id="24585" name="Rectangle 11"/>
          <p:cNvSpPr>
            <a:spLocks noChangeArrowheads="1"/>
          </p:cNvSpPr>
          <p:nvPr/>
        </p:nvSpPr>
        <p:spPr bwMode="auto">
          <a:xfrm>
            <a:off x="5268913" y="1050925"/>
            <a:ext cx="189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Gaius (Caligula),</a:t>
            </a:r>
          </a:p>
        </p:txBody>
      </p:sp>
      <p:sp>
        <p:nvSpPr>
          <p:cNvPr id="24586" name="Rectangle 12"/>
          <p:cNvSpPr>
            <a:spLocks noChangeArrowheads="1"/>
          </p:cNvSpPr>
          <p:nvPr/>
        </p:nvSpPr>
        <p:spPr bwMode="auto">
          <a:xfrm>
            <a:off x="7023100" y="1050925"/>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Claudius,</a:t>
            </a:r>
          </a:p>
        </p:txBody>
      </p:sp>
      <p:sp>
        <p:nvSpPr>
          <p:cNvPr id="24587" name="Rectangle 13"/>
          <p:cNvSpPr>
            <a:spLocks noChangeArrowheads="1"/>
          </p:cNvSpPr>
          <p:nvPr/>
        </p:nvSpPr>
        <p:spPr bwMode="auto">
          <a:xfrm>
            <a:off x="8069263" y="1050925"/>
            <a:ext cx="754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Nero,</a:t>
            </a:r>
          </a:p>
        </p:txBody>
      </p:sp>
      <p:sp>
        <p:nvSpPr>
          <p:cNvPr id="24588" name="Rectangle 14"/>
          <p:cNvSpPr>
            <a:spLocks noChangeArrowheads="1"/>
          </p:cNvSpPr>
          <p:nvPr/>
        </p:nvSpPr>
        <p:spPr bwMode="auto">
          <a:xfrm>
            <a:off x="5268913" y="1370013"/>
            <a:ext cx="305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Georgia" charset="0"/>
                <a:cs typeface="Times New Roman" charset="0"/>
              </a:rPr>
              <a:t>Year of the Four Emperors</a:t>
            </a:r>
          </a:p>
        </p:txBody>
      </p:sp>
      <p:sp>
        <p:nvSpPr>
          <p:cNvPr id="52" name="Rectangle 51"/>
          <p:cNvSpPr/>
          <p:nvPr/>
        </p:nvSpPr>
        <p:spPr>
          <a:xfrm>
            <a:off x="0" y="0"/>
            <a:ext cx="9144000" cy="642257"/>
          </a:xfrm>
          <a:prstGeom prst="rect">
            <a:avLst/>
          </a:prstGeom>
          <a:solidFill>
            <a:srgbClr val="600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4592" name="Rectangle 23"/>
          <p:cNvSpPr>
            <a:spLocks noChangeArrowheads="1"/>
          </p:cNvSpPr>
          <p:nvPr/>
        </p:nvSpPr>
        <p:spPr bwMode="auto">
          <a:xfrm>
            <a:off x="147638" y="166688"/>
            <a:ext cx="914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pPr>
            <a:r>
              <a:rPr lang="en-US" sz="2000" b="1">
                <a:solidFill>
                  <a:srgbClr val="F4F0D0"/>
                </a:solidFill>
                <a:latin typeface="Verdana" charset="0"/>
              </a:rPr>
              <a:t>Time Span       Dynasty                     Rulers</a:t>
            </a:r>
          </a:p>
        </p:txBody>
      </p:sp>
      <p:sp>
        <p:nvSpPr>
          <p:cNvPr id="46" name="Rectangle 45"/>
          <p:cNvSpPr/>
          <p:nvPr/>
        </p:nvSpPr>
        <p:spPr>
          <a:xfrm>
            <a:off x="0" y="1829597"/>
            <a:ext cx="9144000" cy="436234"/>
          </a:xfrm>
          <a:prstGeom prst="rect">
            <a:avLst/>
          </a:prstGeom>
          <a:solidFill>
            <a:srgbClr val="BD875B"/>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596" name="Rectangle 15"/>
          <p:cNvSpPr>
            <a:spLocks noChangeArrowheads="1"/>
          </p:cNvSpPr>
          <p:nvPr/>
        </p:nvSpPr>
        <p:spPr bwMode="auto">
          <a:xfrm>
            <a:off x="563563" y="1828800"/>
            <a:ext cx="933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70C0"/>
                </a:solidFill>
                <a:latin typeface="Georgia" charset="0"/>
                <a:cs typeface="Times New Roman" charset="0"/>
              </a:rPr>
              <a:t>69–96</a:t>
            </a:r>
          </a:p>
        </p:txBody>
      </p:sp>
      <p:sp>
        <p:nvSpPr>
          <p:cNvPr id="24597" name="Rectangle 16"/>
          <p:cNvSpPr>
            <a:spLocks noChangeArrowheads="1"/>
          </p:cNvSpPr>
          <p:nvPr/>
        </p:nvSpPr>
        <p:spPr bwMode="auto">
          <a:xfrm>
            <a:off x="2178050" y="1828800"/>
            <a:ext cx="1293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solidFill>
                  <a:srgbClr val="0070C0"/>
                </a:solidFill>
                <a:latin typeface="Georgia" charset="0"/>
                <a:cs typeface="Times New Roman" charset="0"/>
              </a:rPr>
              <a:t>Flavians</a:t>
            </a:r>
          </a:p>
        </p:txBody>
      </p:sp>
      <p:sp>
        <p:nvSpPr>
          <p:cNvPr id="24598" name="Rectangle 18"/>
          <p:cNvSpPr>
            <a:spLocks noChangeArrowheads="1"/>
          </p:cNvSpPr>
          <p:nvPr/>
        </p:nvSpPr>
        <p:spPr bwMode="auto">
          <a:xfrm>
            <a:off x="5268913" y="1851025"/>
            <a:ext cx="1281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70C0"/>
                </a:solidFill>
                <a:latin typeface="Georgia" charset="0"/>
                <a:cs typeface="Times New Roman" charset="0"/>
              </a:rPr>
              <a:t>Vespasian,</a:t>
            </a:r>
          </a:p>
        </p:txBody>
      </p:sp>
      <p:sp>
        <p:nvSpPr>
          <p:cNvPr id="24599" name="Rectangle 19"/>
          <p:cNvSpPr>
            <a:spLocks noChangeArrowheads="1"/>
          </p:cNvSpPr>
          <p:nvPr/>
        </p:nvSpPr>
        <p:spPr bwMode="auto">
          <a:xfrm>
            <a:off x="6426200" y="1851025"/>
            <a:ext cx="769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70C0"/>
                </a:solidFill>
                <a:latin typeface="Georgia" charset="0"/>
                <a:cs typeface="Times New Roman" charset="0"/>
              </a:rPr>
              <a:t>Titus,</a:t>
            </a:r>
          </a:p>
        </p:txBody>
      </p:sp>
      <p:sp>
        <p:nvSpPr>
          <p:cNvPr id="24600" name="Rectangle 20"/>
          <p:cNvSpPr>
            <a:spLocks noChangeArrowheads="1"/>
          </p:cNvSpPr>
          <p:nvPr/>
        </p:nvSpPr>
        <p:spPr bwMode="auto">
          <a:xfrm>
            <a:off x="7116763" y="1851025"/>
            <a:ext cx="1154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70C0"/>
                </a:solidFill>
                <a:latin typeface="Georgia" charset="0"/>
                <a:cs typeface="Times New Roman" charset="0"/>
              </a:rPr>
              <a:t>Domitian</a:t>
            </a:r>
          </a:p>
        </p:txBody>
      </p:sp>
      <p:sp>
        <p:nvSpPr>
          <p:cNvPr id="47" name="Rectangle 46"/>
          <p:cNvSpPr/>
          <p:nvPr/>
        </p:nvSpPr>
        <p:spPr>
          <a:xfrm>
            <a:off x="0" y="2253791"/>
            <a:ext cx="9144000" cy="1154113"/>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604" name="Rectangle 21"/>
          <p:cNvSpPr>
            <a:spLocks noChangeArrowheads="1"/>
          </p:cNvSpPr>
          <p:nvPr/>
        </p:nvSpPr>
        <p:spPr bwMode="auto">
          <a:xfrm>
            <a:off x="457200" y="2571750"/>
            <a:ext cx="1039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96–193</a:t>
            </a:r>
          </a:p>
        </p:txBody>
      </p:sp>
      <p:sp>
        <p:nvSpPr>
          <p:cNvPr id="24605" name="Rectangle 22"/>
          <p:cNvSpPr>
            <a:spLocks noChangeArrowheads="1"/>
          </p:cNvSpPr>
          <p:nvPr/>
        </p:nvSpPr>
        <p:spPr bwMode="auto">
          <a:xfrm>
            <a:off x="2178050" y="2571750"/>
            <a:ext cx="2482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Nervan-Antonian</a:t>
            </a:r>
          </a:p>
        </p:txBody>
      </p:sp>
      <p:sp>
        <p:nvSpPr>
          <p:cNvPr id="24606" name="Rectangle 24"/>
          <p:cNvSpPr>
            <a:spLocks noChangeArrowheads="1"/>
          </p:cNvSpPr>
          <p:nvPr/>
        </p:nvSpPr>
        <p:spPr bwMode="auto">
          <a:xfrm>
            <a:off x="5268913" y="2301875"/>
            <a:ext cx="86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Nerva,</a:t>
            </a:r>
          </a:p>
        </p:txBody>
      </p:sp>
      <p:sp>
        <p:nvSpPr>
          <p:cNvPr id="24607" name="Rectangle 25"/>
          <p:cNvSpPr>
            <a:spLocks noChangeArrowheads="1"/>
          </p:cNvSpPr>
          <p:nvPr/>
        </p:nvSpPr>
        <p:spPr bwMode="auto">
          <a:xfrm>
            <a:off x="6016625" y="2301875"/>
            <a:ext cx="922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Trajan,</a:t>
            </a:r>
          </a:p>
        </p:txBody>
      </p:sp>
      <p:sp>
        <p:nvSpPr>
          <p:cNvPr id="24608" name="Rectangle 27"/>
          <p:cNvSpPr>
            <a:spLocks noChangeArrowheads="1"/>
          </p:cNvSpPr>
          <p:nvPr/>
        </p:nvSpPr>
        <p:spPr bwMode="auto">
          <a:xfrm>
            <a:off x="5268913" y="2601913"/>
            <a:ext cx="1814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Antoninus Pius,</a:t>
            </a:r>
          </a:p>
        </p:txBody>
      </p:sp>
      <p:sp>
        <p:nvSpPr>
          <p:cNvPr id="24609" name="Rectangle 28"/>
          <p:cNvSpPr>
            <a:spLocks noChangeArrowheads="1"/>
          </p:cNvSpPr>
          <p:nvPr/>
        </p:nvSpPr>
        <p:spPr bwMode="auto">
          <a:xfrm>
            <a:off x="6932613" y="2601913"/>
            <a:ext cx="2189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Georgia" charset="0"/>
                <a:cs typeface="Times New Roman" charset="0"/>
              </a:rPr>
              <a:t>Marcus Aurelius,</a:t>
            </a:r>
          </a:p>
        </p:txBody>
      </p:sp>
      <p:sp>
        <p:nvSpPr>
          <p:cNvPr id="24610" name="Rectangle 29"/>
          <p:cNvSpPr>
            <a:spLocks noChangeArrowheads="1"/>
          </p:cNvSpPr>
          <p:nvPr/>
        </p:nvSpPr>
        <p:spPr bwMode="auto">
          <a:xfrm>
            <a:off x="5268913" y="2913063"/>
            <a:ext cx="1354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Commodus</a:t>
            </a:r>
          </a:p>
        </p:txBody>
      </p:sp>
      <p:sp>
        <p:nvSpPr>
          <p:cNvPr id="48" name="Rectangle 47"/>
          <p:cNvSpPr/>
          <p:nvPr/>
        </p:nvSpPr>
        <p:spPr>
          <a:xfrm>
            <a:off x="0" y="3397534"/>
            <a:ext cx="9144000" cy="1069269"/>
          </a:xfrm>
          <a:prstGeom prst="rect">
            <a:avLst/>
          </a:prstGeom>
          <a:solidFill>
            <a:srgbClr val="BD875B"/>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614" name="Rectangle 30"/>
          <p:cNvSpPr>
            <a:spLocks noChangeArrowheads="1"/>
          </p:cNvSpPr>
          <p:nvPr/>
        </p:nvSpPr>
        <p:spPr bwMode="auto">
          <a:xfrm>
            <a:off x="309563" y="3652838"/>
            <a:ext cx="1187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193–284</a:t>
            </a:r>
          </a:p>
        </p:txBody>
      </p:sp>
      <p:sp>
        <p:nvSpPr>
          <p:cNvPr id="24615" name="Rectangle 31"/>
          <p:cNvSpPr>
            <a:spLocks noChangeArrowheads="1"/>
          </p:cNvSpPr>
          <p:nvPr/>
        </p:nvSpPr>
        <p:spPr bwMode="auto">
          <a:xfrm>
            <a:off x="2178050" y="3529013"/>
            <a:ext cx="24574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Crisis during the </a:t>
            </a:r>
          </a:p>
          <a:p>
            <a:r>
              <a:rPr lang="en-US" sz="2000" b="1">
                <a:latin typeface="Georgia" charset="0"/>
                <a:cs typeface="Times New Roman" charset="0"/>
              </a:rPr>
              <a:t>3</a:t>
            </a:r>
            <a:r>
              <a:rPr lang="en-US" sz="2000" b="1" baseline="30000">
                <a:latin typeface="Georgia" charset="0"/>
                <a:cs typeface="Times New Roman" charset="0"/>
              </a:rPr>
              <a:t>rd</a:t>
            </a:r>
            <a:r>
              <a:rPr lang="en-US" sz="2000" b="1">
                <a:latin typeface="Georgia" charset="0"/>
                <a:cs typeface="Times New Roman" charset="0"/>
              </a:rPr>
              <a:t> Century</a:t>
            </a:r>
          </a:p>
        </p:txBody>
      </p:sp>
      <p:sp>
        <p:nvSpPr>
          <p:cNvPr id="24616" name="Rectangle 32"/>
          <p:cNvSpPr>
            <a:spLocks noChangeArrowheads="1"/>
          </p:cNvSpPr>
          <p:nvPr/>
        </p:nvSpPr>
        <p:spPr bwMode="auto">
          <a:xfrm>
            <a:off x="5268913" y="3706813"/>
            <a:ext cx="2662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a:latin typeface="Georgia" charset="0"/>
              </a:rPr>
              <a:t>Many military emperors</a:t>
            </a:r>
          </a:p>
        </p:txBody>
      </p:sp>
      <p:sp>
        <p:nvSpPr>
          <p:cNvPr id="49" name="Rectangle 48"/>
          <p:cNvSpPr/>
          <p:nvPr/>
        </p:nvSpPr>
        <p:spPr>
          <a:xfrm>
            <a:off x="0" y="4466413"/>
            <a:ext cx="9144000" cy="409575"/>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620" name="Rectangle 33"/>
          <p:cNvSpPr>
            <a:spLocks noChangeArrowheads="1"/>
          </p:cNvSpPr>
          <p:nvPr/>
        </p:nvSpPr>
        <p:spPr bwMode="auto">
          <a:xfrm>
            <a:off x="257175" y="4422775"/>
            <a:ext cx="1239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284–308</a:t>
            </a:r>
          </a:p>
        </p:txBody>
      </p:sp>
      <p:sp>
        <p:nvSpPr>
          <p:cNvPr id="24621" name="Rectangle 34"/>
          <p:cNvSpPr>
            <a:spLocks noChangeArrowheads="1"/>
          </p:cNvSpPr>
          <p:nvPr/>
        </p:nvSpPr>
        <p:spPr bwMode="auto">
          <a:xfrm>
            <a:off x="2178050" y="4424363"/>
            <a:ext cx="1481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Tetrarchy</a:t>
            </a:r>
          </a:p>
        </p:txBody>
      </p:sp>
      <p:sp>
        <p:nvSpPr>
          <p:cNvPr id="24622" name="Rectangle 35"/>
          <p:cNvSpPr>
            <a:spLocks noChangeArrowheads="1"/>
          </p:cNvSpPr>
          <p:nvPr/>
        </p:nvSpPr>
        <p:spPr bwMode="auto">
          <a:xfrm>
            <a:off x="5257800" y="4456113"/>
            <a:ext cx="1231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Diocletian</a:t>
            </a:r>
          </a:p>
        </p:txBody>
      </p:sp>
      <p:sp>
        <p:nvSpPr>
          <p:cNvPr id="50" name="Rectangle 49"/>
          <p:cNvSpPr/>
          <p:nvPr/>
        </p:nvSpPr>
        <p:spPr>
          <a:xfrm>
            <a:off x="0" y="4861752"/>
            <a:ext cx="9144000" cy="522640"/>
          </a:xfrm>
          <a:prstGeom prst="rect">
            <a:avLst/>
          </a:prstGeom>
          <a:solidFill>
            <a:srgbClr val="BD875B"/>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626" name="Rectangle 36"/>
          <p:cNvSpPr>
            <a:spLocks noChangeArrowheads="1"/>
          </p:cNvSpPr>
          <p:nvPr/>
        </p:nvSpPr>
        <p:spPr bwMode="auto">
          <a:xfrm>
            <a:off x="285750" y="4872038"/>
            <a:ext cx="1211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308–337</a:t>
            </a:r>
          </a:p>
        </p:txBody>
      </p:sp>
      <p:sp>
        <p:nvSpPr>
          <p:cNvPr id="24627" name="Rectangle 37"/>
          <p:cNvSpPr>
            <a:spLocks noChangeArrowheads="1"/>
          </p:cNvSpPr>
          <p:nvPr/>
        </p:nvSpPr>
        <p:spPr bwMode="auto">
          <a:xfrm>
            <a:off x="2178050" y="4894263"/>
            <a:ext cx="206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Constantinian</a:t>
            </a:r>
          </a:p>
        </p:txBody>
      </p:sp>
      <p:sp>
        <p:nvSpPr>
          <p:cNvPr id="24628" name="Rectangle 38"/>
          <p:cNvSpPr>
            <a:spLocks noChangeArrowheads="1"/>
          </p:cNvSpPr>
          <p:nvPr/>
        </p:nvSpPr>
        <p:spPr bwMode="auto">
          <a:xfrm>
            <a:off x="5268913" y="4924425"/>
            <a:ext cx="2432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Constantine the Great</a:t>
            </a:r>
          </a:p>
        </p:txBody>
      </p:sp>
      <p:sp>
        <p:nvSpPr>
          <p:cNvPr id="51" name="Rectangle 50"/>
          <p:cNvSpPr/>
          <p:nvPr/>
        </p:nvSpPr>
        <p:spPr>
          <a:xfrm>
            <a:off x="0" y="5373913"/>
            <a:ext cx="9144000" cy="1494973"/>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632" name="Rectangle 39"/>
          <p:cNvSpPr>
            <a:spLocks noChangeArrowheads="1"/>
          </p:cNvSpPr>
          <p:nvPr/>
        </p:nvSpPr>
        <p:spPr bwMode="auto">
          <a:xfrm>
            <a:off x="317500" y="5827713"/>
            <a:ext cx="1179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337–476</a:t>
            </a:r>
          </a:p>
        </p:txBody>
      </p:sp>
      <p:sp>
        <p:nvSpPr>
          <p:cNvPr id="24633" name="Rectangle 40"/>
          <p:cNvSpPr>
            <a:spLocks noChangeArrowheads="1"/>
          </p:cNvSpPr>
          <p:nvPr/>
        </p:nvSpPr>
        <p:spPr bwMode="auto">
          <a:xfrm>
            <a:off x="2178050" y="5827713"/>
            <a:ext cx="2735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Post-Constantinian</a:t>
            </a:r>
          </a:p>
        </p:txBody>
      </p:sp>
      <p:sp>
        <p:nvSpPr>
          <p:cNvPr id="24634" name="Rectangle 41"/>
          <p:cNvSpPr>
            <a:spLocks noChangeArrowheads="1"/>
          </p:cNvSpPr>
          <p:nvPr/>
        </p:nvSpPr>
        <p:spPr bwMode="auto">
          <a:xfrm>
            <a:off x="5268913" y="5522913"/>
            <a:ext cx="2227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Julian the Apostate,</a:t>
            </a:r>
          </a:p>
        </p:txBody>
      </p:sp>
      <p:sp>
        <p:nvSpPr>
          <p:cNvPr id="24635" name="Rectangle 42"/>
          <p:cNvSpPr>
            <a:spLocks noChangeArrowheads="1"/>
          </p:cNvSpPr>
          <p:nvPr/>
        </p:nvSpPr>
        <p:spPr bwMode="auto">
          <a:xfrm>
            <a:off x="5268913" y="5857875"/>
            <a:ext cx="1423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Theodocius,</a:t>
            </a:r>
          </a:p>
        </p:txBody>
      </p:sp>
      <p:sp>
        <p:nvSpPr>
          <p:cNvPr id="24636" name="Rectangle 43"/>
          <p:cNvSpPr>
            <a:spLocks noChangeArrowheads="1"/>
          </p:cNvSpPr>
          <p:nvPr/>
        </p:nvSpPr>
        <p:spPr bwMode="auto">
          <a:xfrm>
            <a:off x="5268913" y="6165850"/>
            <a:ext cx="2112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Romulus Augustus</a:t>
            </a:r>
          </a:p>
        </p:txBody>
      </p:sp>
      <p:sp>
        <p:nvSpPr>
          <p:cNvPr id="53" name="Right Arrow 52"/>
          <p:cNvSpPr>
            <a:spLocks noChangeArrowheads="1"/>
          </p:cNvSpPr>
          <p:nvPr/>
        </p:nvSpPr>
        <p:spPr bwMode="auto">
          <a:xfrm>
            <a:off x="0" y="1841500"/>
            <a:ext cx="276225" cy="373063"/>
          </a:xfrm>
          <a:prstGeom prst="rightArrow">
            <a:avLst>
              <a:gd name="adj1" fmla="val 50000"/>
              <a:gd name="adj2" fmla="val 50000"/>
            </a:avLst>
          </a:prstGeom>
          <a:solidFill>
            <a:srgbClr val="C00000"/>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25603" name="Rectangle 23"/>
          <p:cNvSpPr>
            <a:spLocks noChangeArrowheads="1"/>
          </p:cNvSpPr>
          <p:nvPr/>
        </p:nvSpPr>
        <p:spPr bwMode="auto">
          <a:xfrm>
            <a:off x="0" y="588963"/>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Flavians</a:t>
            </a:r>
            <a:endParaRPr lang="en-US" sz="3000" b="1">
              <a:solidFill>
                <a:srgbClr val="0070C0"/>
              </a:solidFill>
              <a:latin typeface="Verdana" charset="0"/>
            </a:endParaRPr>
          </a:p>
        </p:txBody>
      </p:sp>
      <p:sp>
        <p:nvSpPr>
          <p:cNvPr id="6" name="Rectangle 3"/>
          <p:cNvSpPr>
            <a:spLocks noGrp="1" noChangeArrowheads="1"/>
          </p:cNvSpPr>
          <p:nvPr>
            <p:ph type="body" idx="1"/>
          </p:nvPr>
        </p:nvSpPr>
        <p:spPr>
          <a:xfrm>
            <a:off x="4964113" y="1393825"/>
            <a:ext cx="4027487" cy="5029200"/>
          </a:xfrm>
        </p:spPr>
        <p:txBody>
          <a:bodyPr/>
          <a:lstStyle/>
          <a:p>
            <a:pPr eaLnBrk="1" hangingPunct="1">
              <a:buFontTx/>
              <a:buNone/>
            </a:pPr>
            <a:r>
              <a:rPr lang="en-US" sz="2800">
                <a:latin typeface="Georgia" charset="0"/>
                <a:ea typeface="ＭＳ Ｐゴシック" charset="0"/>
                <a:cs typeface="ＭＳ Ｐゴシック" charset="0"/>
              </a:rPr>
              <a:t>Military leaders</a:t>
            </a:r>
          </a:p>
          <a:p>
            <a:pPr lvl="1" eaLnBrk="1" hangingPunct="1">
              <a:buFont typeface="Arial" charset="0"/>
              <a:buChar char="•"/>
            </a:pPr>
            <a:r>
              <a:rPr lang="en-US" sz="2400">
                <a:latin typeface="Georgia" charset="0"/>
                <a:ea typeface="ＭＳ Ｐゴシック" charset="0"/>
              </a:rPr>
              <a:t>Brought stability after the </a:t>
            </a:r>
            <a:r>
              <a:rPr lang="ja-JP" altLang="en-US" sz="2400">
                <a:latin typeface="Georgia" charset="0"/>
                <a:ea typeface="ＭＳ Ｐゴシック" charset="0"/>
              </a:rPr>
              <a:t>“</a:t>
            </a:r>
            <a:r>
              <a:rPr lang="en-US" sz="2400">
                <a:latin typeface="Georgia" charset="0"/>
                <a:ea typeface="ＭＳ Ｐゴシック" charset="0"/>
              </a:rPr>
              <a:t>crazies</a:t>
            </a:r>
            <a:r>
              <a:rPr lang="ja-JP" altLang="en-US" sz="2400">
                <a:latin typeface="Georgia" charset="0"/>
                <a:ea typeface="ＭＳ Ｐゴシック" charset="0"/>
              </a:rPr>
              <a:t>”</a:t>
            </a:r>
            <a:r>
              <a:rPr lang="en-US" sz="2400">
                <a:latin typeface="Georgia" charset="0"/>
                <a:ea typeface="ＭＳ Ｐゴシック" charset="0"/>
              </a:rPr>
              <a:t> of the late Julio-Claudians</a:t>
            </a:r>
          </a:p>
          <a:p>
            <a:pPr lvl="1" eaLnBrk="1" hangingPunct="1">
              <a:buFont typeface="Arial" charset="0"/>
              <a:buChar char="•"/>
            </a:pPr>
            <a:endParaRPr lang="en-US" sz="1100">
              <a:latin typeface="Georgia" charset="0"/>
              <a:ea typeface="ＭＳ Ｐゴシック" charset="0"/>
            </a:endParaRPr>
          </a:p>
          <a:p>
            <a:pPr eaLnBrk="1" hangingPunct="1">
              <a:buFontTx/>
              <a:buNone/>
            </a:pPr>
            <a:r>
              <a:rPr lang="en-US" sz="2800">
                <a:latin typeface="Georgia" charset="0"/>
                <a:ea typeface="ＭＳ Ｐゴシック" charset="0"/>
                <a:cs typeface="ＭＳ Ｐゴシック" charset="0"/>
              </a:rPr>
              <a:t>Great expansion of the Empire</a:t>
            </a:r>
          </a:p>
          <a:p>
            <a:pPr lvl="1" eaLnBrk="1" hangingPunct="1">
              <a:buFont typeface="Arial" charset="0"/>
              <a:buChar char="•"/>
            </a:pPr>
            <a:r>
              <a:rPr lang="en-US" sz="2400">
                <a:latin typeface="Georgia" charset="0"/>
                <a:ea typeface="ＭＳ Ｐゴシック" charset="0"/>
              </a:rPr>
              <a:t>Resistance</a:t>
            </a:r>
          </a:p>
          <a:p>
            <a:pPr lvl="1" eaLnBrk="1" hangingPunct="1">
              <a:buFont typeface="Arial" charset="0"/>
              <a:buChar char="•"/>
            </a:pPr>
            <a:r>
              <a:rPr lang="en-US" sz="2400">
                <a:latin typeface="Georgia" charset="0"/>
                <a:ea typeface="ＭＳ Ｐゴシック" charset="0"/>
              </a:rPr>
              <a:t>Britain </a:t>
            </a:r>
            <a:r>
              <a:rPr lang="en-US" sz="2000">
                <a:latin typeface="Georgia" charset="0"/>
                <a:ea typeface="ＭＳ Ｐゴシック" charset="0"/>
              </a:rPr>
              <a:t>(farthest frontier)</a:t>
            </a:r>
          </a:p>
        </p:txBody>
      </p:sp>
      <p:pic>
        <p:nvPicPr>
          <p:cNvPr id="9" name="Picture 6" descr="Hadrians wall north gate.JPG"/>
          <p:cNvPicPr>
            <a:picLocks noChangeAspect="1"/>
          </p:cNvPicPr>
          <p:nvPr/>
        </p:nvPicPr>
        <p:blipFill>
          <a:blip r:embed="rId2"/>
          <a:srcRect t="3133" b="6029"/>
          <a:stretch>
            <a:fillRect/>
          </a:stretch>
        </p:blipFill>
        <p:spPr bwMode="auto">
          <a:xfrm>
            <a:off x="609600" y="3657600"/>
            <a:ext cx="4168775" cy="28416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8" name="Picture 5" descr="boadica.jpg"/>
          <p:cNvPicPr>
            <a:picLocks noChangeAspect="1"/>
          </p:cNvPicPr>
          <p:nvPr/>
        </p:nvPicPr>
        <p:blipFill>
          <a:blip r:embed="rId3"/>
          <a:srcRect t="3479" b="2206"/>
          <a:stretch>
            <a:fillRect/>
          </a:stretch>
        </p:blipFill>
        <p:spPr bwMode="auto">
          <a:xfrm>
            <a:off x="1654175" y="1382713"/>
            <a:ext cx="2743200" cy="2655887"/>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7" name="Picture 4"/>
          <p:cNvPicPr>
            <a:picLocks noChangeAspect="1" noChangeArrowheads="1"/>
          </p:cNvPicPr>
          <p:nvPr/>
        </p:nvPicPr>
        <p:blipFill>
          <a:blip r:embed="rId4"/>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26627" name="Rectangle 23"/>
          <p:cNvSpPr>
            <a:spLocks noChangeArrowheads="1"/>
          </p:cNvSpPr>
          <p:nvPr/>
        </p:nvSpPr>
        <p:spPr bwMode="auto">
          <a:xfrm>
            <a:off x="0" y="588963"/>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Flavians</a:t>
            </a:r>
            <a:endParaRPr lang="en-US" sz="3000" b="1">
              <a:solidFill>
                <a:srgbClr val="0070C0"/>
              </a:solidFill>
              <a:latin typeface="Verdana" charset="0"/>
            </a:endParaRPr>
          </a:p>
        </p:txBody>
      </p:sp>
      <p:sp>
        <p:nvSpPr>
          <p:cNvPr id="26628" name="Rectangle 3"/>
          <p:cNvSpPr>
            <a:spLocks noGrp="1" noChangeArrowheads="1"/>
          </p:cNvSpPr>
          <p:nvPr>
            <p:ph type="body" idx="1"/>
          </p:nvPr>
        </p:nvSpPr>
        <p:spPr>
          <a:xfrm>
            <a:off x="3592513" y="1828800"/>
            <a:ext cx="3733800" cy="1165225"/>
          </a:xfrm>
        </p:spPr>
        <p:txBody>
          <a:bodyPr/>
          <a:lstStyle/>
          <a:p>
            <a:pPr marL="0" indent="0" eaLnBrk="1" hangingPunct="1">
              <a:buFontTx/>
              <a:buNone/>
            </a:pPr>
            <a:r>
              <a:rPr lang="en-US" sz="2800">
                <a:latin typeface="Georgia" charset="0"/>
                <a:ea typeface="ＭＳ Ｐゴシック" charset="0"/>
                <a:cs typeface="ＭＳ Ｐゴシック" charset="0"/>
              </a:rPr>
              <a:t>Put down the revolts of the Jews</a:t>
            </a:r>
          </a:p>
        </p:txBody>
      </p:sp>
      <p:pic>
        <p:nvPicPr>
          <p:cNvPr id="13" name="Picture 12" descr="800px-Arch_of_Titus_Menorah WM Attribute.png"/>
          <p:cNvPicPr>
            <a:picLocks noChangeAspect="1"/>
          </p:cNvPicPr>
          <p:nvPr/>
        </p:nvPicPr>
        <p:blipFill>
          <a:blip r:embed="rId2"/>
          <a:srcRect/>
          <a:stretch>
            <a:fillRect/>
          </a:stretch>
        </p:blipFill>
        <p:spPr bwMode="auto">
          <a:xfrm>
            <a:off x="2830513" y="3270250"/>
            <a:ext cx="5399087" cy="30114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2" name="Picture 4"/>
          <p:cNvPicPr>
            <a:picLocks noChangeAspect="1" noChangeArrowheads="1"/>
          </p:cNvPicPr>
          <p:nvPr/>
        </p:nvPicPr>
        <p:blipFill>
          <a:blip r:embed="rId3"/>
          <a:srcRect b="2856"/>
          <a:stretch>
            <a:fillRect/>
          </a:stretch>
        </p:blipFill>
        <p:spPr bwMode="auto">
          <a:xfrm>
            <a:off x="711200" y="1481138"/>
            <a:ext cx="2527300" cy="2786062"/>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7" name="Picture 4"/>
          <p:cNvPicPr>
            <a:picLocks noChangeAspect="1" noChangeArrowheads="1"/>
          </p:cNvPicPr>
          <p:nvPr/>
        </p:nvPicPr>
        <p:blipFill>
          <a:blip r:embed="rId3"/>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26632" name="Picture 8" descr="Star_of_David.svg W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7538" y="4373563"/>
            <a:ext cx="7842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651531"/>
            <a:ext cx="9144000" cy="1199041"/>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53" name="Rectangle 5"/>
          <p:cNvSpPr>
            <a:spLocks noChangeArrowheads="1"/>
          </p:cNvSpPr>
          <p:nvPr/>
        </p:nvSpPr>
        <p:spPr bwMode="auto">
          <a:xfrm>
            <a:off x="180975" y="1020763"/>
            <a:ext cx="1735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27 BC–AD 69</a:t>
            </a:r>
          </a:p>
        </p:txBody>
      </p:sp>
      <p:sp>
        <p:nvSpPr>
          <p:cNvPr id="27654" name="Rectangle 7"/>
          <p:cNvSpPr>
            <a:spLocks noChangeArrowheads="1"/>
          </p:cNvSpPr>
          <p:nvPr/>
        </p:nvSpPr>
        <p:spPr bwMode="auto">
          <a:xfrm>
            <a:off x="2178050" y="1020763"/>
            <a:ext cx="2268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Julio-Claudians</a:t>
            </a:r>
          </a:p>
        </p:txBody>
      </p:sp>
      <p:sp>
        <p:nvSpPr>
          <p:cNvPr id="27655" name="Rectangle 9"/>
          <p:cNvSpPr>
            <a:spLocks noChangeArrowheads="1"/>
          </p:cNvSpPr>
          <p:nvPr/>
        </p:nvSpPr>
        <p:spPr bwMode="auto">
          <a:xfrm>
            <a:off x="5268913" y="714375"/>
            <a:ext cx="1198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Augustus,</a:t>
            </a:r>
          </a:p>
        </p:txBody>
      </p:sp>
      <p:sp>
        <p:nvSpPr>
          <p:cNvPr id="27656" name="Rectangle 10"/>
          <p:cNvSpPr>
            <a:spLocks noChangeArrowheads="1"/>
          </p:cNvSpPr>
          <p:nvPr/>
        </p:nvSpPr>
        <p:spPr bwMode="auto">
          <a:xfrm>
            <a:off x="6337300" y="714375"/>
            <a:ext cx="109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Tiberius,</a:t>
            </a:r>
          </a:p>
        </p:txBody>
      </p:sp>
      <p:sp>
        <p:nvSpPr>
          <p:cNvPr id="27657" name="Rectangle 11"/>
          <p:cNvSpPr>
            <a:spLocks noChangeArrowheads="1"/>
          </p:cNvSpPr>
          <p:nvPr/>
        </p:nvSpPr>
        <p:spPr bwMode="auto">
          <a:xfrm>
            <a:off x="5268913" y="1050925"/>
            <a:ext cx="189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Gaius (Caligula),</a:t>
            </a:r>
          </a:p>
        </p:txBody>
      </p:sp>
      <p:sp>
        <p:nvSpPr>
          <p:cNvPr id="27658" name="Rectangle 12"/>
          <p:cNvSpPr>
            <a:spLocks noChangeArrowheads="1"/>
          </p:cNvSpPr>
          <p:nvPr/>
        </p:nvSpPr>
        <p:spPr bwMode="auto">
          <a:xfrm>
            <a:off x="7023100" y="1050925"/>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Claudius,</a:t>
            </a:r>
          </a:p>
        </p:txBody>
      </p:sp>
      <p:sp>
        <p:nvSpPr>
          <p:cNvPr id="27659" name="Rectangle 13"/>
          <p:cNvSpPr>
            <a:spLocks noChangeArrowheads="1"/>
          </p:cNvSpPr>
          <p:nvPr/>
        </p:nvSpPr>
        <p:spPr bwMode="auto">
          <a:xfrm>
            <a:off x="8069263" y="1050925"/>
            <a:ext cx="754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Nero,</a:t>
            </a:r>
          </a:p>
        </p:txBody>
      </p:sp>
      <p:sp>
        <p:nvSpPr>
          <p:cNvPr id="27660" name="Rectangle 14"/>
          <p:cNvSpPr>
            <a:spLocks noChangeArrowheads="1"/>
          </p:cNvSpPr>
          <p:nvPr/>
        </p:nvSpPr>
        <p:spPr bwMode="auto">
          <a:xfrm>
            <a:off x="5268913" y="1370013"/>
            <a:ext cx="305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Georgia" charset="0"/>
                <a:cs typeface="Times New Roman" charset="0"/>
              </a:rPr>
              <a:t>Year of the Four Emperors</a:t>
            </a:r>
          </a:p>
        </p:txBody>
      </p:sp>
      <p:sp>
        <p:nvSpPr>
          <p:cNvPr id="52" name="Rectangle 51"/>
          <p:cNvSpPr/>
          <p:nvPr/>
        </p:nvSpPr>
        <p:spPr>
          <a:xfrm>
            <a:off x="0" y="0"/>
            <a:ext cx="9144000" cy="642257"/>
          </a:xfrm>
          <a:prstGeom prst="rect">
            <a:avLst/>
          </a:prstGeom>
          <a:solidFill>
            <a:srgbClr val="600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7664" name="Rectangle 23"/>
          <p:cNvSpPr>
            <a:spLocks noChangeArrowheads="1"/>
          </p:cNvSpPr>
          <p:nvPr/>
        </p:nvSpPr>
        <p:spPr bwMode="auto">
          <a:xfrm>
            <a:off x="147638" y="14446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pPr>
            <a:r>
              <a:rPr lang="en-US" sz="2000" b="1">
                <a:solidFill>
                  <a:srgbClr val="F4F0D0"/>
                </a:solidFill>
                <a:latin typeface="Verdana" charset="0"/>
              </a:rPr>
              <a:t>Time Span       Dynasty                     Rulers</a:t>
            </a:r>
          </a:p>
        </p:txBody>
      </p:sp>
      <p:sp>
        <p:nvSpPr>
          <p:cNvPr id="46" name="Rectangle 45"/>
          <p:cNvSpPr/>
          <p:nvPr/>
        </p:nvSpPr>
        <p:spPr>
          <a:xfrm>
            <a:off x="0" y="1829597"/>
            <a:ext cx="9144000" cy="436234"/>
          </a:xfrm>
          <a:prstGeom prst="rect">
            <a:avLst/>
          </a:prstGeom>
          <a:solidFill>
            <a:srgbClr val="BD875B"/>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68" name="Rectangle 15"/>
          <p:cNvSpPr>
            <a:spLocks noChangeArrowheads="1"/>
          </p:cNvSpPr>
          <p:nvPr/>
        </p:nvSpPr>
        <p:spPr bwMode="auto">
          <a:xfrm>
            <a:off x="563563" y="1828800"/>
            <a:ext cx="933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69–96</a:t>
            </a:r>
          </a:p>
        </p:txBody>
      </p:sp>
      <p:sp>
        <p:nvSpPr>
          <p:cNvPr id="27669" name="Rectangle 16"/>
          <p:cNvSpPr>
            <a:spLocks noChangeArrowheads="1"/>
          </p:cNvSpPr>
          <p:nvPr/>
        </p:nvSpPr>
        <p:spPr bwMode="auto">
          <a:xfrm>
            <a:off x="2178050" y="1828800"/>
            <a:ext cx="1293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Flavians</a:t>
            </a:r>
          </a:p>
        </p:txBody>
      </p:sp>
      <p:sp>
        <p:nvSpPr>
          <p:cNvPr id="27670" name="Rectangle 18"/>
          <p:cNvSpPr>
            <a:spLocks noChangeArrowheads="1"/>
          </p:cNvSpPr>
          <p:nvPr/>
        </p:nvSpPr>
        <p:spPr bwMode="auto">
          <a:xfrm>
            <a:off x="5268913" y="1851025"/>
            <a:ext cx="1281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Vespasian,</a:t>
            </a:r>
          </a:p>
        </p:txBody>
      </p:sp>
      <p:sp>
        <p:nvSpPr>
          <p:cNvPr id="27671" name="Rectangle 19"/>
          <p:cNvSpPr>
            <a:spLocks noChangeArrowheads="1"/>
          </p:cNvSpPr>
          <p:nvPr/>
        </p:nvSpPr>
        <p:spPr bwMode="auto">
          <a:xfrm>
            <a:off x="6426200" y="1851025"/>
            <a:ext cx="769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Titus,</a:t>
            </a:r>
          </a:p>
        </p:txBody>
      </p:sp>
      <p:sp>
        <p:nvSpPr>
          <p:cNvPr id="27672" name="Rectangle 20"/>
          <p:cNvSpPr>
            <a:spLocks noChangeArrowheads="1"/>
          </p:cNvSpPr>
          <p:nvPr/>
        </p:nvSpPr>
        <p:spPr bwMode="auto">
          <a:xfrm>
            <a:off x="7116763" y="1851025"/>
            <a:ext cx="1154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Domitian</a:t>
            </a:r>
          </a:p>
        </p:txBody>
      </p:sp>
      <p:sp>
        <p:nvSpPr>
          <p:cNvPr id="47" name="Rectangle 46"/>
          <p:cNvSpPr/>
          <p:nvPr/>
        </p:nvSpPr>
        <p:spPr>
          <a:xfrm>
            <a:off x="0" y="2253791"/>
            <a:ext cx="9144000" cy="1154113"/>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76" name="Rectangle 21"/>
          <p:cNvSpPr>
            <a:spLocks noChangeArrowheads="1"/>
          </p:cNvSpPr>
          <p:nvPr/>
        </p:nvSpPr>
        <p:spPr bwMode="auto">
          <a:xfrm>
            <a:off x="457200" y="2571750"/>
            <a:ext cx="1039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70C0"/>
                </a:solidFill>
                <a:latin typeface="Georgia" charset="0"/>
                <a:cs typeface="Times New Roman" charset="0"/>
              </a:rPr>
              <a:t>96–193</a:t>
            </a:r>
          </a:p>
        </p:txBody>
      </p:sp>
      <p:sp>
        <p:nvSpPr>
          <p:cNvPr id="27677" name="Rectangle 22"/>
          <p:cNvSpPr>
            <a:spLocks noChangeArrowheads="1"/>
          </p:cNvSpPr>
          <p:nvPr/>
        </p:nvSpPr>
        <p:spPr bwMode="auto">
          <a:xfrm>
            <a:off x="2178050" y="2571750"/>
            <a:ext cx="2482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solidFill>
                  <a:srgbClr val="0070C0"/>
                </a:solidFill>
                <a:latin typeface="Georgia" charset="0"/>
                <a:cs typeface="Times New Roman" charset="0"/>
              </a:rPr>
              <a:t>Nervan-Antonian</a:t>
            </a:r>
          </a:p>
        </p:txBody>
      </p:sp>
      <p:sp>
        <p:nvSpPr>
          <p:cNvPr id="27678" name="Rectangle 24"/>
          <p:cNvSpPr>
            <a:spLocks noChangeArrowheads="1"/>
          </p:cNvSpPr>
          <p:nvPr/>
        </p:nvSpPr>
        <p:spPr bwMode="auto">
          <a:xfrm>
            <a:off x="5268913" y="2301875"/>
            <a:ext cx="86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70C0"/>
                </a:solidFill>
                <a:latin typeface="Georgia" charset="0"/>
                <a:cs typeface="Times New Roman" charset="0"/>
              </a:rPr>
              <a:t>Nerva,</a:t>
            </a:r>
          </a:p>
        </p:txBody>
      </p:sp>
      <p:sp>
        <p:nvSpPr>
          <p:cNvPr id="27679" name="Rectangle 25"/>
          <p:cNvSpPr>
            <a:spLocks noChangeArrowheads="1"/>
          </p:cNvSpPr>
          <p:nvPr/>
        </p:nvSpPr>
        <p:spPr bwMode="auto">
          <a:xfrm>
            <a:off x="6016625" y="2301875"/>
            <a:ext cx="922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70C0"/>
                </a:solidFill>
                <a:latin typeface="Georgia" charset="0"/>
                <a:cs typeface="Times New Roman" charset="0"/>
              </a:rPr>
              <a:t>Trajan,</a:t>
            </a:r>
          </a:p>
        </p:txBody>
      </p:sp>
      <p:sp>
        <p:nvSpPr>
          <p:cNvPr id="27680" name="Rectangle 27"/>
          <p:cNvSpPr>
            <a:spLocks noChangeArrowheads="1"/>
          </p:cNvSpPr>
          <p:nvPr/>
        </p:nvSpPr>
        <p:spPr bwMode="auto">
          <a:xfrm>
            <a:off x="5268913" y="2601913"/>
            <a:ext cx="1814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70C0"/>
                </a:solidFill>
                <a:latin typeface="Georgia" charset="0"/>
                <a:cs typeface="Times New Roman" charset="0"/>
              </a:rPr>
              <a:t>Antoninus Pius,</a:t>
            </a:r>
          </a:p>
        </p:txBody>
      </p:sp>
      <p:sp>
        <p:nvSpPr>
          <p:cNvPr id="27681" name="Rectangle 28"/>
          <p:cNvSpPr>
            <a:spLocks noChangeArrowheads="1"/>
          </p:cNvSpPr>
          <p:nvPr/>
        </p:nvSpPr>
        <p:spPr bwMode="auto">
          <a:xfrm>
            <a:off x="6932613" y="2601913"/>
            <a:ext cx="2189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70C0"/>
                </a:solidFill>
                <a:latin typeface="Georgia" charset="0"/>
                <a:cs typeface="Times New Roman" charset="0"/>
              </a:rPr>
              <a:t>Marcus Aurelius,</a:t>
            </a:r>
          </a:p>
        </p:txBody>
      </p:sp>
      <p:sp>
        <p:nvSpPr>
          <p:cNvPr id="27682" name="Rectangle 29"/>
          <p:cNvSpPr>
            <a:spLocks noChangeArrowheads="1"/>
          </p:cNvSpPr>
          <p:nvPr/>
        </p:nvSpPr>
        <p:spPr bwMode="auto">
          <a:xfrm>
            <a:off x="5268913" y="2925763"/>
            <a:ext cx="1354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70C0"/>
                </a:solidFill>
                <a:latin typeface="Georgia" charset="0"/>
                <a:cs typeface="Times New Roman" charset="0"/>
              </a:rPr>
              <a:t>Commodus</a:t>
            </a:r>
          </a:p>
        </p:txBody>
      </p:sp>
      <p:sp>
        <p:nvSpPr>
          <p:cNvPr id="48" name="Rectangle 47"/>
          <p:cNvSpPr/>
          <p:nvPr/>
        </p:nvSpPr>
        <p:spPr>
          <a:xfrm>
            <a:off x="0" y="3397534"/>
            <a:ext cx="9144000" cy="1069269"/>
          </a:xfrm>
          <a:prstGeom prst="rect">
            <a:avLst/>
          </a:prstGeom>
          <a:solidFill>
            <a:srgbClr val="BD875B"/>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86" name="Rectangle 30"/>
          <p:cNvSpPr>
            <a:spLocks noChangeArrowheads="1"/>
          </p:cNvSpPr>
          <p:nvPr/>
        </p:nvSpPr>
        <p:spPr bwMode="auto">
          <a:xfrm>
            <a:off x="309563" y="3652838"/>
            <a:ext cx="1187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193–284</a:t>
            </a:r>
          </a:p>
        </p:txBody>
      </p:sp>
      <p:sp>
        <p:nvSpPr>
          <p:cNvPr id="27687" name="Rectangle 31"/>
          <p:cNvSpPr>
            <a:spLocks noChangeArrowheads="1"/>
          </p:cNvSpPr>
          <p:nvPr/>
        </p:nvSpPr>
        <p:spPr bwMode="auto">
          <a:xfrm>
            <a:off x="2178050" y="3529013"/>
            <a:ext cx="24574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Crisis during the </a:t>
            </a:r>
          </a:p>
          <a:p>
            <a:r>
              <a:rPr lang="en-US" sz="2000" b="1">
                <a:latin typeface="Georgia" charset="0"/>
                <a:cs typeface="Times New Roman" charset="0"/>
              </a:rPr>
              <a:t>3</a:t>
            </a:r>
            <a:r>
              <a:rPr lang="en-US" sz="2000" b="1" baseline="30000">
                <a:latin typeface="Georgia" charset="0"/>
                <a:cs typeface="Times New Roman" charset="0"/>
              </a:rPr>
              <a:t>rd</a:t>
            </a:r>
            <a:r>
              <a:rPr lang="en-US" sz="2000" b="1">
                <a:latin typeface="Georgia" charset="0"/>
                <a:cs typeface="Times New Roman" charset="0"/>
              </a:rPr>
              <a:t> Century</a:t>
            </a:r>
          </a:p>
        </p:txBody>
      </p:sp>
      <p:sp>
        <p:nvSpPr>
          <p:cNvPr id="27688" name="Rectangle 32"/>
          <p:cNvSpPr>
            <a:spLocks noChangeArrowheads="1"/>
          </p:cNvSpPr>
          <p:nvPr/>
        </p:nvSpPr>
        <p:spPr bwMode="auto">
          <a:xfrm>
            <a:off x="5268913" y="3706813"/>
            <a:ext cx="2662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a:latin typeface="Georgia" charset="0"/>
              </a:rPr>
              <a:t>Many military emperors</a:t>
            </a:r>
          </a:p>
        </p:txBody>
      </p:sp>
      <p:sp>
        <p:nvSpPr>
          <p:cNvPr id="49" name="Rectangle 48"/>
          <p:cNvSpPr/>
          <p:nvPr/>
        </p:nvSpPr>
        <p:spPr>
          <a:xfrm>
            <a:off x="0" y="4466413"/>
            <a:ext cx="9144000" cy="409575"/>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92" name="Rectangle 33"/>
          <p:cNvSpPr>
            <a:spLocks noChangeArrowheads="1"/>
          </p:cNvSpPr>
          <p:nvPr/>
        </p:nvSpPr>
        <p:spPr bwMode="auto">
          <a:xfrm>
            <a:off x="257175" y="4422775"/>
            <a:ext cx="1239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284–308</a:t>
            </a:r>
          </a:p>
        </p:txBody>
      </p:sp>
      <p:sp>
        <p:nvSpPr>
          <p:cNvPr id="27693" name="Rectangle 34"/>
          <p:cNvSpPr>
            <a:spLocks noChangeArrowheads="1"/>
          </p:cNvSpPr>
          <p:nvPr/>
        </p:nvSpPr>
        <p:spPr bwMode="auto">
          <a:xfrm>
            <a:off x="2178050" y="4424363"/>
            <a:ext cx="1481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Tetrarchy</a:t>
            </a:r>
          </a:p>
        </p:txBody>
      </p:sp>
      <p:sp>
        <p:nvSpPr>
          <p:cNvPr id="27694" name="Rectangle 35"/>
          <p:cNvSpPr>
            <a:spLocks noChangeArrowheads="1"/>
          </p:cNvSpPr>
          <p:nvPr/>
        </p:nvSpPr>
        <p:spPr bwMode="auto">
          <a:xfrm>
            <a:off x="5257800" y="4456113"/>
            <a:ext cx="1231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Diocletian</a:t>
            </a:r>
          </a:p>
        </p:txBody>
      </p:sp>
      <p:sp>
        <p:nvSpPr>
          <p:cNvPr id="50" name="Rectangle 49"/>
          <p:cNvSpPr/>
          <p:nvPr/>
        </p:nvSpPr>
        <p:spPr>
          <a:xfrm>
            <a:off x="0" y="4861752"/>
            <a:ext cx="9144000" cy="522640"/>
          </a:xfrm>
          <a:prstGeom prst="rect">
            <a:avLst/>
          </a:prstGeom>
          <a:solidFill>
            <a:srgbClr val="BD875B"/>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98" name="Rectangle 36"/>
          <p:cNvSpPr>
            <a:spLocks noChangeArrowheads="1"/>
          </p:cNvSpPr>
          <p:nvPr/>
        </p:nvSpPr>
        <p:spPr bwMode="auto">
          <a:xfrm>
            <a:off x="285750" y="4872038"/>
            <a:ext cx="1211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308–337</a:t>
            </a:r>
          </a:p>
        </p:txBody>
      </p:sp>
      <p:sp>
        <p:nvSpPr>
          <p:cNvPr id="27699" name="Rectangle 37"/>
          <p:cNvSpPr>
            <a:spLocks noChangeArrowheads="1"/>
          </p:cNvSpPr>
          <p:nvPr/>
        </p:nvSpPr>
        <p:spPr bwMode="auto">
          <a:xfrm>
            <a:off x="2178050" y="4894263"/>
            <a:ext cx="206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Constantinian</a:t>
            </a:r>
          </a:p>
        </p:txBody>
      </p:sp>
      <p:sp>
        <p:nvSpPr>
          <p:cNvPr id="27700" name="Rectangle 38"/>
          <p:cNvSpPr>
            <a:spLocks noChangeArrowheads="1"/>
          </p:cNvSpPr>
          <p:nvPr/>
        </p:nvSpPr>
        <p:spPr bwMode="auto">
          <a:xfrm>
            <a:off x="5268913" y="4924425"/>
            <a:ext cx="2432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Constantine the Great</a:t>
            </a:r>
          </a:p>
        </p:txBody>
      </p:sp>
      <p:sp>
        <p:nvSpPr>
          <p:cNvPr id="51" name="Rectangle 50"/>
          <p:cNvSpPr/>
          <p:nvPr/>
        </p:nvSpPr>
        <p:spPr>
          <a:xfrm>
            <a:off x="0" y="5373913"/>
            <a:ext cx="9144000" cy="1494973"/>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704" name="Rectangle 39"/>
          <p:cNvSpPr>
            <a:spLocks noChangeArrowheads="1"/>
          </p:cNvSpPr>
          <p:nvPr/>
        </p:nvSpPr>
        <p:spPr bwMode="auto">
          <a:xfrm>
            <a:off x="317500" y="5827713"/>
            <a:ext cx="1179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337–476</a:t>
            </a:r>
          </a:p>
        </p:txBody>
      </p:sp>
      <p:sp>
        <p:nvSpPr>
          <p:cNvPr id="27705" name="Rectangle 40"/>
          <p:cNvSpPr>
            <a:spLocks noChangeArrowheads="1"/>
          </p:cNvSpPr>
          <p:nvPr/>
        </p:nvSpPr>
        <p:spPr bwMode="auto">
          <a:xfrm>
            <a:off x="2178050" y="5827713"/>
            <a:ext cx="2735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Post-Constantinian</a:t>
            </a:r>
          </a:p>
        </p:txBody>
      </p:sp>
      <p:sp>
        <p:nvSpPr>
          <p:cNvPr id="27706" name="Rectangle 41"/>
          <p:cNvSpPr>
            <a:spLocks noChangeArrowheads="1"/>
          </p:cNvSpPr>
          <p:nvPr/>
        </p:nvSpPr>
        <p:spPr bwMode="auto">
          <a:xfrm>
            <a:off x="5268913" y="5522913"/>
            <a:ext cx="2227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Julian the Apostate,</a:t>
            </a:r>
          </a:p>
        </p:txBody>
      </p:sp>
      <p:sp>
        <p:nvSpPr>
          <p:cNvPr id="27707" name="Rectangle 42"/>
          <p:cNvSpPr>
            <a:spLocks noChangeArrowheads="1"/>
          </p:cNvSpPr>
          <p:nvPr/>
        </p:nvSpPr>
        <p:spPr bwMode="auto">
          <a:xfrm>
            <a:off x="5268913" y="5857875"/>
            <a:ext cx="1423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Theodocius,</a:t>
            </a:r>
          </a:p>
        </p:txBody>
      </p:sp>
      <p:sp>
        <p:nvSpPr>
          <p:cNvPr id="27708" name="Rectangle 43"/>
          <p:cNvSpPr>
            <a:spLocks noChangeArrowheads="1"/>
          </p:cNvSpPr>
          <p:nvPr/>
        </p:nvSpPr>
        <p:spPr bwMode="auto">
          <a:xfrm>
            <a:off x="5268913" y="6165850"/>
            <a:ext cx="2112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Romulus Augustus</a:t>
            </a:r>
          </a:p>
        </p:txBody>
      </p:sp>
      <p:sp>
        <p:nvSpPr>
          <p:cNvPr id="53" name="Right Arrow 52"/>
          <p:cNvSpPr>
            <a:spLocks noChangeArrowheads="1"/>
          </p:cNvSpPr>
          <p:nvPr/>
        </p:nvSpPr>
        <p:spPr bwMode="auto">
          <a:xfrm>
            <a:off x="0" y="2611438"/>
            <a:ext cx="276225" cy="373062"/>
          </a:xfrm>
          <a:prstGeom prst="rightArrow">
            <a:avLst>
              <a:gd name="adj1" fmla="val 50000"/>
              <a:gd name="adj2" fmla="val 50000"/>
            </a:avLst>
          </a:prstGeom>
          <a:solidFill>
            <a:srgbClr val="C00000"/>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28675" name="Rectangle 23"/>
          <p:cNvSpPr>
            <a:spLocks noChangeArrowheads="1"/>
          </p:cNvSpPr>
          <p:nvPr/>
        </p:nvSpPr>
        <p:spPr bwMode="auto">
          <a:xfrm>
            <a:off x="0" y="588963"/>
            <a:ext cx="81073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The Golden Age: Nervan-Antonian</a:t>
            </a:r>
            <a:endParaRPr lang="en-US" sz="3000" b="1">
              <a:solidFill>
                <a:srgbClr val="0070C0"/>
              </a:solidFill>
              <a:latin typeface="Verdana" charset="0"/>
            </a:endParaRPr>
          </a:p>
        </p:txBody>
      </p:sp>
      <p:pic>
        <p:nvPicPr>
          <p:cNvPr id="28676" name="Trajan.mov" descr="/Users/abs3/Movies/Rome/Trajan.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598488" y="1270000"/>
            <a:ext cx="7893050"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5"/>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2681" fill="hold"/>
                                        <p:tgtEl>
                                          <p:spTgt spid="2867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867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28676"/>
                                        </p:tgtEl>
                                      </p:cBhvr>
                                    </p:cmd>
                                  </p:childTnLst>
                                </p:cTn>
                              </p:par>
                            </p:childTnLst>
                          </p:cTn>
                        </p:par>
                      </p:childTnLst>
                    </p:cTn>
                  </p:par>
                </p:childTnLst>
              </p:cTn>
              <p:nextCondLst>
                <p:cond evt="onClick" delay="0">
                  <p:tgtEl>
                    <p:spTgt spid="28676"/>
                  </p:tgtEl>
                </p:cond>
              </p:nextCondLst>
            </p:seq>
            <p:video>
              <p:cMediaNode>
                <p:cTn id="12" fill="hold" display="0">
                  <p:stCondLst>
                    <p:cond delay="indefinite"/>
                  </p:stCondLst>
                  <p:endCondLst>
                    <p:cond evt="onNext" delay="0">
                      <p:tgtEl>
                        <p:sldTgt/>
                      </p:tgtEl>
                    </p:cond>
                    <p:cond evt="onPrev" delay="0">
                      <p:tgtEl>
                        <p:sldTgt/>
                      </p:tgtEl>
                    </p:cond>
                  </p:endCondLst>
                </p:cTn>
                <p:tgtEl>
                  <p:spTgt spid="2867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29699" name="Rectangle 23"/>
          <p:cNvSpPr>
            <a:spLocks noChangeArrowheads="1"/>
          </p:cNvSpPr>
          <p:nvPr/>
        </p:nvSpPr>
        <p:spPr bwMode="auto">
          <a:xfrm>
            <a:off x="0" y="588963"/>
            <a:ext cx="8116888"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The Golden Age (Nervan-Antonian)</a:t>
            </a:r>
            <a:endParaRPr lang="en-US" sz="3000" b="1">
              <a:solidFill>
                <a:srgbClr val="0070C0"/>
              </a:solidFill>
              <a:latin typeface="Verdana" charset="0"/>
            </a:endParaRPr>
          </a:p>
        </p:txBody>
      </p:sp>
      <p:sp>
        <p:nvSpPr>
          <p:cNvPr id="8" name="Rectangle 3"/>
          <p:cNvSpPr>
            <a:spLocks noGrp="1" noChangeArrowheads="1"/>
          </p:cNvSpPr>
          <p:nvPr>
            <p:ph type="body" idx="1"/>
          </p:nvPr>
        </p:nvSpPr>
        <p:spPr>
          <a:xfrm>
            <a:off x="4365625" y="2057400"/>
            <a:ext cx="4756150" cy="3330575"/>
          </a:xfrm>
        </p:spPr>
        <p:txBody>
          <a:bodyPr/>
          <a:lstStyle/>
          <a:p>
            <a:pPr lvl="1" indent="-182880" eaLnBrk="1" hangingPunct="1">
              <a:buFont typeface="Arial" pitchFamily="34" charset="0"/>
              <a:buChar char="•"/>
              <a:defRPr/>
            </a:pPr>
            <a:r>
              <a:rPr lang="en-US" dirty="0" smtClean="0">
                <a:latin typeface="Georgia" pitchFamily="18" charset="0"/>
                <a:ea typeface="ＭＳ Ｐゴシック" charset="-128"/>
              </a:rPr>
              <a:t>Rome was the largest </a:t>
            </a:r>
          </a:p>
          <a:p>
            <a:pPr lvl="1" indent="0" eaLnBrk="1" hangingPunct="1">
              <a:spcBef>
                <a:spcPts val="0"/>
              </a:spcBef>
              <a:buFontTx/>
              <a:buNone/>
              <a:defRPr/>
            </a:pPr>
            <a:r>
              <a:rPr lang="en-US" dirty="0" smtClean="0">
                <a:latin typeface="Georgia" pitchFamily="18" charset="0"/>
                <a:ea typeface="ＭＳ Ｐゴシック" charset="-128"/>
              </a:rPr>
              <a:t>city </a:t>
            </a:r>
            <a:r>
              <a:rPr lang="en-US" sz="2400" dirty="0" smtClean="0">
                <a:latin typeface="Georgia" pitchFamily="18" charset="0"/>
                <a:ea typeface="ＭＳ Ｐゴシック" charset="-128"/>
              </a:rPr>
              <a:t>(perhaps 1 million)</a:t>
            </a:r>
          </a:p>
          <a:p>
            <a:pPr lvl="1" eaLnBrk="1" hangingPunct="1">
              <a:buFontTx/>
              <a:buNone/>
              <a:defRPr/>
            </a:pPr>
            <a:endParaRPr lang="en-US" sz="1200" dirty="0" smtClean="0">
              <a:latin typeface="Georgia" pitchFamily="18" charset="0"/>
              <a:ea typeface="ＭＳ Ｐゴシック" charset="-128"/>
            </a:endParaRPr>
          </a:p>
          <a:p>
            <a:pPr lvl="1" eaLnBrk="1" hangingPunct="1">
              <a:buFont typeface="Arial" pitchFamily="34" charset="0"/>
              <a:buChar char="•"/>
              <a:defRPr/>
            </a:pPr>
            <a:r>
              <a:rPr lang="en-US" dirty="0" smtClean="0">
                <a:latin typeface="Georgia" pitchFamily="18" charset="0"/>
                <a:ea typeface="ＭＳ Ｐゴシック" charset="-128"/>
              </a:rPr>
              <a:t>Prosperity through trade and population expansion</a:t>
            </a:r>
          </a:p>
          <a:p>
            <a:pPr lvl="1" eaLnBrk="1" hangingPunct="1">
              <a:buFont typeface="Arial" pitchFamily="34" charset="0"/>
              <a:buChar char="•"/>
              <a:defRPr/>
            </a:pPr>
            <a:endParaRPr lang="en-US" sz="1200" dirty="0" smtClean="0">
              <a:latin typeface="Georgia" pitchFamily="18" charset="0"/>
              <a:ea typeface="ＭＳ Ｐゴシック" charset="-128"/>
            </a:endParaRPr>
          </a:p>
          <a:p>
            <a:pPr lvl="1" eaLnBrk="1" hangingPunct="1">
              <a:buFont typeface="Arial" pitchFamily="34" charset="0"/>
              <a:buChar char="•"/>
              <a:defRPr/>
            </a:pPr>
            <a:r>
              <a:rPr lang="en-US" dirty="0" smtClean="0">
                <a:latin typeface="Georgia" pitchFamily="18" charset="0"/>
                <a:ea typeface="ＭＳ Ｐゴシック" charset="-128"/>
              </a:rPr>
              <a:t>Strong Stoicism</a:t>
            </a:r>
          </a:p>
        </p:txBody>
      </p:sp>
      <p:sp>
        <p:nvSpPr>
          <p:cNvPr id="29701" name="TextBox 8"/>
          <p:cNvSpPr txBox="1">
            <a:spLocks noChangeArrowheads="1"/>
          </p:cNvSpPr>
          <p:nvPr/>
        </p:nvSpPr>
        <p:spPr bwMode="auto">
          <a:xfrm>
            <a:off x="0" y="1295400"/>
            <a:ext cx="9144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latin typeface="Georgia" charset="0"/>
              </a:rPr>
              <a:t>Life in the Golden Age</a:t>
            </a:r>
          </a:p>
          <a:p>
            <a:pPr eaLnBrk="1" hangingPunct="1"/>
            <a:endParaRPr lang="en-US" sz="1800"/>
          </a:p>
        </p:txBody>
      </p:sp>
      <p:pic>
        <p:nvPicPr>
          <p:cNvPr id="14" name="Picture 13" descr="rome BW CA.png"/>
          <p:cNvPicPr>
            <a:picLocks noChangeAspect="1"/>
          </p:cNvPicPr>
          <p:nvPr/>
        </p:nvPicPr>
        <p:blipFill>
          <a:blip r:embed="rId2"/>
          <a:srcRect l="1643" t="1071" r="1643" b="2132"/>
          <a:stretch>
            <a:fillRect/>
          </a:stretch>
        </p:blipFill>
        <p:spPr bwMode="auto">
          <a:xfrm>
            <a:off x="522288" y="3657600"/>
            <a:ext cx="3968750" cy="27654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6" name="Picture 15" descr="Forum_Comitium WM.jpg"/>
          <p:cNvPicPr>
            <a:picLocks noChangeAspect="1"/>
          </p:cNvPicPr>
          <p:nvPr/>
        </p:nvPicPr>
        <p:blipFill>
          <a:blip r:embed="rId3"/>
          <a:srcRect/>
          <a:stretch>
            <a:fillRect/>
          </a:stretch>
        </p:blipFill>
        <p:spPr bwMode="auto">
          <a:xfrm>
            <a:off x="936625" y="1946275"/>
            <a:ext cx="3101975" cy="2043113"/>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9" name="Picture 4"/>
          <p:cNvPicPr>
            <a:picLocks noChangeAspect="1" noChangeArrowheads="1"/>
          </p:cNvPicPr>
          <p:nvPr/>
        </p:nvPicPr>
        <p:blipFill>
          <a:blip r:embed="rId4"/>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30723" name="Rectangle 23"/>
          <p:cNvSpPr>
            <a:spLocks noChangeArrowheads="1"/>
          </p:cNvSpPr>
          <p:nvPr/>
        </p:nvSpPr>
        <p:spPr bwMode="auto">
          <a:xfrm>
            <a:off x="0" y="588963"/>
            <a:ext cx="8097838"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The Golden Age (Nervan-Antonian)</a:t>
            </a:r>
            <a:endParaRPr lang="en-US" sz="3000" b="1">
              <a:solidFill>
                <a:srgbClr val="0070C0"/>
              </a:solidFill>
              <a:latin typeface="Verdana" charset="0"/>
            </a:endParaRPr>
          </a:p>
        </p:txBody>
      </p:sp>
      <p:pic>
        <p:nvPicPr>
          <p:cNvPr id="30724" name="GLADIATOR_First Scene with Marcus.mp4" descr="/Users/abs3/Movies/Rome/GLADIATOR_First Scene with Marcus.mp4">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587375" y="1287463"/>
            <a:ext cx="7980363" cy="531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5"/>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4110" fill="hold"/>
                                        <p:tgtEl>
                                          <p:spTgt spid="307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72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30724"/>
                                        </p:tgtEl>
                                      </p:cBhvr>
                                    </p:cmd>
                                  </p:childTnLst>
                                </p:cTn>
                              </p:par>
                            </p:childTnLst>
                          </p:cTn>
                        </p:par>
                      </p:childTnLst>
                    </p:cTn>
                  </p:par>
                </p:childTnLst>
              </p:cTn>
              <p:nextCondLst>
                <p:cond evt="onClick" delay="0">
                  <p:tgtEl>
                    <p:spTgt spid="30724"/>
                  </p:tgtEl>
                </p:cond>
              </p:nextCondLst>
            </p:seq>
            <p:video>
              <p:cMediaNode vol="80000">
                <p:cTn id="12" fill="hold" display="0">
                  <p:stCondLst>
                    <p:cond delay="indefinite"/>
                  </p:stCondLst>
                  <p:endCondLst>
                    <p:cond evt="onNext" delay="0">
                      <p:tgtEl>
                        <p:sldTgt/>
                      </p:tgtEl>
                    </p:cond>
                    <p:cond evt="onPrev" delay="0">
                      <p:tgtEl>
                        <p:sldTgt/>
                      </p:tgtEl>
                    </p:cond>
                  </p:endCondLst>
                </p:cTn>
                <p:tgtEl>
                  <p:spTgt spid="3072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651531"/>
            <a:ext cx="9144000" cy="1199041"/>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749" name="Rectangle 5"/>
          <p:cNvSpPr>
            <a:spLocks noChangeArrowheads="1"/>
          </p:cNvSpPr>
          <p:nvPr/>
        </p:nvSpPr>
        <p:spPr bwMode="auto">
          <a:xfrm>
            <a:off x="180975" y="1020763"/>
            <a:ext cx="1735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27 BC–AD 69</a:t>
            </a:r>
          </a:p>
        </p:txBody>
      </p:sp>
      <p:sp>
        <p:nvSpPr>
          <p:cNvPr id="31750" name="Rectangle 7"/>
          <p:cNvSpPr>
            <a:spLocks noChangeArrowheads="1"/>
          </p:cNvSpPr>
          <p:nvPr/>
        </p:nvSpPr>
        <p:spPr bwMode="auto">
          <a:xfrm>
            <a:off x="2178050" y="1020763"/>
            <a:ext cx="2268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Julio-Claudians</a:t>
            </a:r>
          </a:p>
        </p:txBody>
      </p:sp>
      <p:sp>
        <p:nvSpPr>
          <p:cNvPr id="31751" name="Rectangle 9"/>
          <p:cNvSpPr>
            <a:spLocks noChangeArrowheads="1"/>
          </p:cNvSpPr>
          <p:nvPr/>
        </p:nvSpPr>
        <p:spPr bwMode="auto">
          <a:xfrm>
            <a:off x="5268913" y="714375"/>
            <a:ext cx="1198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Augustus,</a:t>
            </a:r>
          </a:p>
        </p:txBody>
      </p:sp>
      <p:sp>
        <p:nvSpPr>
          <p:cNvPr id="31752" name="Rectangle 10"/>
          <p:cNvSpPr>
            <a:spLocks noChangeArrowheads="1"/>
          </p:cNvSpPr>
          <p:nvPr/>
        </p:nvSpPr>
        <p:spPr bwMode="auto">
          <a:xfrm>
            <a:off x="6337300" y="714375"/>
            <a:ext cx="109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Tiberius,</a:t>
            </a:r>
          </a:p>
        </p:txBody>
      </p:sp>
      <p:sp>
        <p:nvSpPr>
          <p:cNvPr id="31753" name="Rectangle 11"/>
          <p:cNvSpPr>
            <a:spLocks noChangeArrowheads="1"/>
          </p:cNvSpPr>
          <p:nvPr/>
        </p:nvSpPr>
        <p:spPr bwMode="auto">
          <a:xfrm>
            <a:off x="5268913" y="1050925"/>
            <a:ext cx="189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Gaius (Caligula),</a:t>
            </a:r>
          </a:p>
        </p:txBody>
      </p:sp>
      <p:sp>
        <p:nvSpPr>
          <p:cNvPr id="31754" name="Rectangle 12"/>
          <p:cNvSpPr>
            <a:spLocks noChangeArrowheads="1"/>
          </p:cNvSpPr>
          <p:nvPr/>
        </p:nvSpPr>
        <p:spPr bwMode="auto">
          <a:xfrm>
            <a:off x="7023100" y="1050925"/>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Claudius,</a:t>
            </a:r>
          </a:p>
        </p:txBody>
      </p:sp>
      <p:sp>
        <p:nvSpPr>
          <p:cNvPr id="31755" name="Rectangle 13"/>
          <p:cNvSpPr>
            <a:spLocks noChangeArrowheads="1"/>
          </p:cNvSpPr>
          <p:nvPr/>
        </p:nvSpPr>
        <p:spPr bwMode="auto">
          <a:xfrm>
            <a:off x="8069263" y="1050925"/>
            <a:ext cx="754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Nero,</a:t>
            </a:r>
          </a:p>
        </p:txBody>
      </p:sp>
      <p:sp>
        <p:nvSpPr>
          <p:cNvPr id="31756" name="Rectangle 14"/>
          <p:cNvSpPr>
            <a:spLocks noChangeArrowheads="1"/>
          </p:cNvSpPr>
          <p:nvPr/>
        </p:nvSpPr>
        <p:spPr bwMode="auto">
          <a:xfrm>
            <a:off x="5268913" y="1370013"/>
            <a:ext cx="305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Georgia" charset="0"/>
                <a:cs typeface="Times New Roman" charset="0"/>
              </a:rPr>
              <a:t>Year of the Four Emperors</a:t>
            </a:r>
          </a:p>
        </p:txBody>
      </p:sp>
      <p:sp>
        <p:nvSpPr>
          <p:cNvPr id="52" name="Rectangle 51"/>
          <p:cNvSpPr/>
          <p:nvPr/>
        </p:nvSpPr>
        <p:spPr>
          <a:xfrm>
            <a:off x="0" y="0"/>
            <a:ext cx="9144000" cy="642257"/>
          </a:xfrm>
          <a:prstGeom prst="rect">
            <a:avLst/>
          </a:prstGeom>
          <a:solidFill>
            <a:srgbClr val="600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1760" name="Rectangle 23"/>
          <p:cNvSpPr>
            <a:spLocks noChangeArrowheads="1"/>
          </p:cNvSpPr>
          <p:nvPr/>
        </p:nvSpPr>
        <p:spPr bwMode="auto">
          <a:xfrm>
            <a:off x="147638" y="155575"/>
            <a:ext cx="914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pPr>
            <a:r>
              <a:rPr lang="en-US" sz="2000" b="1">
                <a:solidFill>
                  <a:srgbClr val="F4F0D0"/>
                </a:solidFill>
                <a:latin typeface="Verdana" charset="0"/>
              </a:rPr>
              <a:t>Time Span      Dynasty                      Rulers</a:t>
            </a:r>
          </a:p>
        </p:txBody>
      </p:sp>
      <p:sp>
        <p:nvSpPr>
          <p:cNvPr id="46" name="Rectangle 45"/>
          <p:cNvSpPr/>
          <p:nvPr/>
        </p:nvSpPr>
        <p:spPr>
          <a:xfrm>
            <a:off x="0" y="1829597"/>
            <a:ext cx="9144000" cy="436234"/>
          </a:xfrm>
          <a:prstGeom prst="rect">
            <a:avLst/>
          </a:prstGeom>
          <a:solidFill>
            <a:srgbClr val="BD875B"/>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764" name="Rectangle 15"/>
          <p:cNvSpPr>
            <a:spLocks noChangeArrowheads="1"/>
          </p:cNvSpPr>
          <p:nvPr/>
        </p:nvSpPr>
        <p:spPr bwMode="auto">
          <a:xfrm>
            <a:off x="563563" y="1828800"/>
            <a:ext cx="933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69–96</a:t>
            </a:r>
          </a:p>
        </p:txBody>
      </p:sp>
      <p:sp>
        <p:nvSpPr>
          <p:cNvPr id="31765" name="Rectangle 16"/>
          <p:cNvSpPr>
            <a:spLocks noChangeArrowheads="1"/>
          </p:cNvSpPr>
          <p:nvPr/>
        </p:nvSpPr>
        <p:spPr bwMode="auto">
          <a:xfrm>
            <a:off x="2178050" y="1828800"/>
            <a:ext cx="1293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Flavians</a:t>
            </a:r>
          </a:p>
        </p:txBody>
      </p:sp>
      <p:sp>
        <p:nvSpPr>
          <p:cNvPr id="31766" name="Rectangle 18"/>
          <p:cNvSpPr>
            <a:spLocks noChangeArrowheads="1"/>
          </p:cNvSpPr>
          <p:nvPr/>
        </p:nvSpPr>
        <p:spPr bwMode="auto">
          <a:xfrm>
            <a:off x="5268913" y="1851025"/>
            <a:ext cx="1281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Vespasian,</a:t>
            </a:r>
          </a:p>
        </p:txBody>
      </p:sp>
      <p:sp>
        <p:nvSpPr>
          <p:cNvPr id="31767" name="Rectangle 19"/>
          <p:cNvSpPr>
            <a:spLocks noChangeArrowheads="1"/>
          </p:cNvSpPr>
          <p:nvPr/>
        </p:nvSpPr>
        <p:spPr bwMode="auto">
          <a:xfrm>
            <a:off x="6426200" y="1851025"/>
            <a:ext cx="769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Titus,</a:t>
            </a:r>
          </a:p>
        </p:txBody>
      </p:sp>
      <p:sp>
        <p:nvSpPr>
          <p:cNvPr id="31768" name="Rectangle 20"/>
          <p:cNvSpPr>
            <a:spLocks noChangeArrowheads="1"/>
          </p:cNvSpPr>
          <p:nvPr/>
        </p:nvSpPr>
        <p:spPr bwMode="auto">
          <a:xfrm>
            <a:off x="7116763" y="1851025"/>
            <a:ext cx="1154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Domitian</a:t>
            </a:r>
          </a:p>
        </p:txBody>
      </p:sp>
      <p:sp>
        <p:nvSpPr>
          <p:cNvPr id="47" name="Rectangle 46"/>
          <p:cNvSpPr/>
          <p:nvPr/>
        </p:nvSpPr>
        <p:spPr>
          <a:xfrm>
            <a:off x="0" y="2253791"/>
            <a:ext cx="9144000" cy="1154113"/>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772" name="Rectangle 21"/>
          <p:cNvSpPr>
            <a:spLocks noChangeArrowheads="1"/>
          </p:cNvSpPr>
          <p:nvPr/>
        </p:nvSpPr>
        <p:spPr bwMode="auto">
          <a:xfrm>
            <a:off x="457200" y="2571750"/>
            <a:ext cx="1039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96–193</a:t>
            </a:r>
          </a:p>
        </p:txBody>
      </p:sp>
      <p:sp>
        <p:nvSpPr>
          <p:cNvPr id="31773" name="Rectangle 22"/>
          <p:cNvSpPr>
            <a:spLocks noChangeArrowheads="1"/>
          </p:cNvSpPr>
          <p:nvPr/>
        </p:nvSpPr>
        <p:spPr bwMode="auto">
          <a:xfrm>
            <a:off x="2178050" y="2571750"/>
            <a:ext cx="2482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Nervan-Antonian</a:t>
            </a:r>
          </a:p>
        </p:txBody>
      </p:sp>
      <p:sp>
        <p:nvSpPr>
          <p:cNvPr id="31774" name="Rectangle 24"/>
          <p:cNvSpPr>
            <a:spLocks noChangeArrowheads="1"/>
          </p:cNvSpPr>
          <p:nvPr/>
        </p:nvSpPr>
        <p:spPr bwMode="auto">
          <a:xfrm>
            <a:off x="5268913" y="2301875"/>
            <a:ext cx="86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Nerva,</a:t>
            </a:r>
          </a:p>
        </p:txBody>
      </p:sp>
      <p:sp>
        <p:nvSpPr>
          <p:cNvPr id="31775" name="Rectangle 25"/>
          <p:cNvSpPr>
            <a:spLocks noChangeArrowheads="1"/>
          </p:cNvSpPr>
          <p:nvPr/>
        </p:nvSpPr>
        <p:spPr bwMode="auto">
          <a:xfrm>
            <a:off x="6016625" y="2301875"/>
            <a:ext cx="922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Trajan,</a:t>
            </a:r>
          </a:p>
        </p:txBody>
      </p:sp>
      <p:sp>
        <p:nvSpPr>
          <p:cNvPr id="31776" name="Rectangle 27"/>
          <p:cNvSpPr>
            <a:spLocks noChangeArrowheads="1"/>
          </p:cNvSpPr>
          <p:nvPr/>
        </p:nvSpPr>
        <p:spPr bwMode="auto">
          <a:xfrm>
            <a:off x="5268913" y="2601913"/>
            <a:ext cx="1814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Antoninus Pius,</a:t>
            </a:r>
          </a:p>
        </p:txBody>
      </p:sp>
      <p:sp>
        <p:nvSpPr>
          <p:cNvPr id="31777" name="Rectangle 28"/>
          <p:cNvSpPr>
            <a:spLocks noChangeArrowheads="1"/>
          </p:cNvSpPr>
          <p:nvPr/>
        </p:nvSpPr>
        <p:spPr bwMode="auto">
          <a:xfrm>
            <a:off x="6932613" y="2601913"/>
            <a:ext cx="2189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Georgia" charset="0"/>
                <a:cs typeface="Times New Roman" charset="0"/>
              </a:rPr>
              <a:t>Marcus Aurelius,</a:t>
            </a:r>
          </a:p>
        </p:txBody>
      </p:sp>
      <p:sp>
        <p:nvSpPr>
          <p:cNvPr id="31778" name="Rectangle 29"/>
          <p:cNvSpPr>
            <a:spLocks noChangeArrowheads="1"/>
          </p:cNvSpPr>
          <p:nvPr/>
        </p:nvSpPr>
        <p:spPr bwMode="auto">
          <a:xfrm>
            <a:off x="5268913" y="2913063"/>
            <a:ext cx="1354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Commodus</a:t>
            </a:r>
          </a:p>
        </p:txBody>
      </p:sp>
      <p:sp>
        <p:nvSpPr>
          <p:cNvPr id="48" name="Rectangle 47"/>
          <p:cNvSpPr/>
          <p:nvPr/>
        </p:nvSpPr>
        <p:spPr>
          <a:xfrm>
            <a:off x="0" y="3397534"/>
            <a:ext cx="9144000" cy="1069269"/>
          </a:xfrm>
          <a:prstGeom prst="rect">
            <a:avLst/>
          </a:prstGeom>
          <a:solidFill>
            <a:srgbClr val="BD875B"/>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782" name="Rectangle 30"/>
          <p:cNvSpPr>
            <a:spLocks noChangeArrowheads="1"/>
          </p:cNvSpPr>
          <p:nvPr/>
        </p:nvSpPr>
        <p:spPr bwMode="auto">
          <a:xfrm>
            <a:off x="309563" y="3700463"/>
            <a:ext cx="1187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70C0"/>
                </a:solidFill>
                <a:latin typeface="Georgia" charset="0"/>
                <a:cs typeface="Times New Roman" charset="0"/>
              </a:rPr>
              <a:t>193–284</a:t>
            </a:r>
          </a:p>
        </p:txBody>
      </p:sp>
      <p:sp>
        <p:nvSpPr>
          <p:cNvPr id="31783" name="Rectangle 31"/>
          <p:cNvSpPr>
            <a:spLocks noChangeArrowheads="1"/>
          </p:cNvSpPr>
          <p:nvPr/>
        </p:nvSpPr>
        <p:spPr bwMode="auto">
          <a:xfrm>
            <a:off x="2178050" y="3565525"/>
            <a:ext cx="24574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solidFill>
                  <a:srgbClr val="0070C0"/>
                </a:solidFill>
                <a:latin typeface="Georgia" charset="0"/>
                <a:cs typeface="Times New Roman" charset="0"/>
              </a:rPr>
              <a:t>Crisis during the </a:t>
            </a:r>
          </a:p>
          <a:p>
            <a:r>
              <a:rPr lang="en-US" sz="2000" b="1">
                <a:solidFill>
                  <a:srgbClr val="0070C0"/>
                </a:solidFill>
                <a:latin typeface="Georgia" charset="0"/>
                <a:cs typeface="Times New Roman" charset="0"/>
              </a:rPr>
              <a:t>3</a:t>
            </a:r>
            <a:r>
              <a:rPr lang="en-US" sz="2000" b="1" baseline="30000">
                <a:solidFill>
                  <a:srgbClr val="0070C0"/>
                </a:solidFill>
                <a:latin typeface="Georgia" charset="0"/>
                <a:cs typeface="Times New Roman" charset="0"/>
              </a:rPr>
              <a:t>rd</a:t>
            </a:r>
            <a:r>
              <a:rPr lang="en-US" sz="2000" b="1">
                <a:solidFill>
                  <a:srgbClr val="0070C0"/>
                </a:solidFill>
                <a:latin typeface="Georgia" charset="0"/>
                <a:cs typeface="Times New Roman" charset="0"/>
              </a:rPr>
              <a:t> Century</a:t>
            </a:r>
          </a:p>
        </p:txBody>
      </p:sp>
      <p:sp>
        <p:nvSpPr>
          <p:cNvPr id="31784" name="Rectangle 32"/>
          <p:cNvSpPr>
            <a:spLocks noChangeArrowheads="1"/>
          </p:cNvSpPr>
          <p:nvPr/>
        </p:nvSpPr>
        <p:spPr bwMode="auto">
          <a:xfrm>
            <a:off x="5268913" y="3706813"/>
            <a:ext cx="2662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a:solidFill>
                  <a:srgbClr val="0070C0"/>
                </a:solidFill>
                <a:latin typeface="Georgia" charset="0"/>
              </a:rPr>
              <a:t>Many military emperors</a:t>
            </a:r>
          </a:p>
        </p:txBody>
      </p:sp>
      <p:sp>
        <p:nvSpPr>
          <p:cNvPr id="49" name="Rectangle 48"/>
          <p:cNvSpPr/>
          <p:nvPr/>
        </p:nvSpPr>
        <p:spPr>
          <a:xfrm>
            <a:off x="0" y="4466413"/>
            <a:ext cx="9144000" cy="409575"/>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788" name="Rectangle 33"/>
          <p:cNvSpPr>
            <a:spLocks noChangeArrowheads="1"/>
          </p:cNvSpPr>
          <p:nvPr/>
        </p:nvSpPr>
        <p:spPr bwMode="auto">
          <a:xfrm>
            <a:off x="257175" y="4422775"/>
            <a:ext cx="1239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284–308</a:t>
            </a:r>
          </a:p>
        </p:txBody>
      </p:sp>
      <p:sp>
        <p:nvSpPr>
          <p:cNvPr id="31789" name="Rectangle 34"/>
          <p:cNvSpPr>
            <a:spLocks noChangeArrowheads="1"/>
          </p:cNvSpPr>
          <p:nvPr/>
        </p:nvSpPr>
        <p:spPr bwMode="auto">
          <a:xfrm>
            <a:off x="2178050" y="4424363"/>
            <a:ext cx="1481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Tetrarchy</a:t>
            </a:r>
          </a:p>
        </p:txBody>
      </p:sp>
      <p:sp>
        <p:nvSpPr>
          <p:cNvPr id="31790" name="Rectangle 35"/>
          <p:cNvSpPr>
            <a:spLocks noChangeArrowheads="1"/>
          </p:cNvSpPr>
          <p:nvPr/>
        </p:nvSpPr>
        <p:spPr bwMode="auto">
          <a:xfrm>
            <a:off x="5257800" y="4456113"/>
            <a:ext cx="1231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Diocletian</a:t>
            </a:r>
          </a:p>
        </p:txBody>
      </p:sp>
      <p:sp>
        <p:nvSpPr>
          <p:cNvPr id="50" name="Rectangle 49"/>
          <p:cNvSpPr/>
          <p:nvPr/>
        </p:nvSpPr>
        <p:spPr>
          <a:xfrm>
            <a:off x="0" y="4861752"/>
            <a:ext cx="9144000" cy="522640"/>
          </a:xfrm>
          <a:prstGeom prst="rect">
            <a:avLst/>
          </a:prstGeom>
          <a:solidFill>
            <a:srgbClr val="BD875B"/>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794" name="Rectangle 36"/>
          <p:cNvSpPr>
            <a:spLocks noChangeArrowheads="1"/>
          </p:cNvSpPr>
          <p:nvPr/>
        </p:nvSpPr>
        <p:spPr bwMode="auto">
          <a:xfrm>
            <a:off x="285750" y="4872038"/>
            <a:ext cx="1211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308–337</a:t>
            </a:r>
          </a:p>
        </p:txBody>
      </p:sp>
      <p:sp>
        <p:nvSpPr>
          <p:cNvPr id="31795" name="Rectangle 37"/>
          <p:cNvSpPr>
            <a:spLocks noChangeArrowheads="1"/>
          </p:cNvSpPr>
          <p:nvPr/>
        </p:nvSpPr>
        <p:spPr bwMode="auto">
          <a:xfrm>
            <a:off x="2178050" y="4894263"/>
            <a:ext cx="206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Constantinian</a:t>
            </a:r>
          </a:p>
        </p:txBody>
      </p:sp>
      <p:sp>
        <p:nvSpPr>
          <p:cNvPr id="31796" name="Rectangle 38"/>
          <p:cNvSpPr>
            <a:spLocks noChangeArrowheads="1"/>
          </p:cNvSpPr>
          <p:nvPr/>
        </p:nvSpPr>
        <p:spPr bwMode="auto">
          <a:xfrm>
            <a:off x="5268913" y="4924425"/>
            <a:ext cx="2432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Constantine the Great</a:t>
            </a:r>
          </a:p>
        </p:txBody>
      </p:sp>
      <p:sp>
        <p:nvSpPr>
          <p:cNvPr id="51" name="Rectangle 50"/>
          <p:cNvSpPr/>
          <p:nvPr/>
        </p:nvSpPr>
        <p:spPr>
          <a:xfrm>
            <a:off x="0" y="5373913"/>
            <a:ext cx="9144000" cy="1494973"/>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800" name="Rectangle 39"/>
          <p:cNvSpPr>
            <a:spLocks noChangeArrowheads="1"/>
          </p:cNvSpPr>
          <p:nvPr/>
        </p:nvSpPr>
        <p:spPr bwMode="auto">
          <a:xfrm>
            <a:off x="317500" y="5827713"/>
            <a:ext cx="1179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337–476</a:t>
            </a:r>
          </a:p>
        </p:txBody>
      </p:sp>
      <p:sp>
        <p:nvSpPr>
          <p:cNvPr id="31801" name="Rectangle 40"/>
          <p:cNvSpPr>
            <a:spLocks noChangeArrowheads="1"/>
          </p:cNvSpPr>
          <p:nvPr/>
        </p:nvSpPr>
        <p:spPr bwMode="auto">
          <a:xfrm>
            <a:off x="2178050" y="5827713"/>
            <a:ext cx="2735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Post-Constantinian</a:t>
            </a:r>
          </a:p>
        </p:txBody>
      </p:sp>
      <p:sp>
        <p:nvSpPr>
          <p:cNvPr id="31802" name="Rectangle 41"/>
          <p:cNvSpPr>
            <a:spLocks noChangeArrowheads="1"/>
          </p:cNvSpPr>
          <p:nvPr/>
        </p:nvSpPr>
        <p:spPr bwMode="auto">
          <a:xfrm>
            <a:off x="5268913" y="5522913"/>
            <a:ext cx="2227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Julian the Apostate,</a:t>
            </a:r>
          </a:p>
        </p:txBody>
      </p:sp>
      <p:sp>
        <p:nvSpPr>
          <p:cNvPr id="31803" name="Rectangle 42"/>
          <p:cNvSpPr>
            <a:spLocks noChangeArrowheads="1"/>
          </p:cNvSpPr>
          <p:nvPr/>
        </p:nvSpPr>
        <p:spPr bwMode="auto">
          <a:xfrm>
            <a:off x="5268913" y="5857875"/>
            <a:ext cx="1423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Theodocius,</a:t>
            </a:r>
          </a:p>
        </p:txBody>
      </p:sp>
      <p:sp>
        <p:nvSpPr>
          <p:cNvPr id="31804" name="Rectangle 43"/>
          <p:cNvSpPr>
            <a:spLocks noChangeArrowheads="1"/>
          </p:cNvSpPr>
          <p:nvPr/>
        </p:nvSpPr>
        <p:spPr bwMode="auto">
          <a:xfrm>
            <a:off x="5268913" y="6189663"/>
            <a:ext cx="2112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Romulus Augustus</a:t>
            </a:r>
          </a:p>
        </p:txBody>
      </p:sp>
      <p:sp>
        <p:nvSpPr>
          <p:cNvPr id="53" name="Right Arrow 52"/>
          <p:cNvSpPr>
            <a:spLocks noChangeArrowheads="1"/>
          </p:cNvSpPr>
          <p:nvPr/>
        </p:nvSpPr>
        <p:spPr bwMode="auto">
          <a:xfrm>
            <a:off x="0" y="3729038"/>
            <a:ext cx="276225" cy="373062"/>
          </a:xfrm>
          <a:prstGeom prst="rightArrow">
            <a:avLst>
              <a:gd name="adj1" fmla="val 50000"/>
              <a:gd name="adj2" fmla="val 50000"/>
            </a:avLst>
          </a:prstGeom>
          <a:solidFill>
            <a:srgbClr val="C00000"/>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32771" name="Rectangle 23"/>
          <p:cNvSpPr>
            <a:spLocks noChangeArrowheads="1"/>
          </p:cNvSpPr>
          <p:nvPr/>
        </p:nvSpPr>
        <p:spPr bwMode="auto">
          <a:xfrm>
            <a:off x="0" y="588963"/>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Third Century Disaster</a:t>
            </a:r>
            <a:endParaRPr lang="en-US" sz="3000" b="1">
              <a:solidFill>
                <a:srgbClr val="0070C0"/>
              </a:solidFill>
              <a:latin typeface="Verdana" charset="0"/>
            </a:endParaRPr>
          </a:p>
        </p:txBody>
      </p:sp>
      <p:sp>
        <p:nvSpPr>
          <p:cNvPr id="11" name="Rectangle 3"/>
          <p:cNvSpPr>
            <a:spLocks noGrp="1" noChangeArrowheads="1"/>
          </p:cNvSpPr>
          <p:nvPr>
            <p:ph type="body" idx="1"/>
          </p:nvPr>
        </p:nvSpPr>
        <p:spPr>
          <a:xfrm>
            <a:off x="3292475" y="1938338"/>
            <a:ext cx="5611813" cy="4168775"/>
          </a:xfrm>
        </p:spPr>
        <p:txBody>
          <a:bodyPr/>
          <a:lstStyle/>
          <a:p>
            <a:pPr lvl="1" eaLnBrk="1" hangingPunct="1">
              <a:buFont typeface="Arial" charset="0"/>
              <a:buChar char="•"/>
            </a:pPr>
            <a:r>
              <a:rPr lang="en-US" sz="2400">
                <a:latin typeface="Georgia" charset="0"/>
                <a:ea typeface="ＭＳ Ｐゴシック" charset="0"/>
              </a:rPr>
              <a:t>Military-oriented emperors</a:t>
            </a:r>
          </a:p>
          <a:p>
            <a:pPr lvl="1" eaLnBrk="1" hangingPunct="1">
              <a:buFont typeface="Arial" charset="0"/>
              <a:buChar char="•"/>
            </a:pPr>
            <a:r>
              <a:rPr lang="en-US" sz="2400">
                <a:latin typeface="Georgia" charset="0"/>
                <a:ea typeface="ＭＳ Ｐゴシック" charset="0"/>
              </a:rPr>
              <a:t>Threat from consolidated Germans</a:t>
            </a:r>
          </a:p>
          <a:p>
            <a:pPr lvl="1" eaLnBrk="1" hangingPunct="1">
              <a:buFont typeface="Arial" charset="0"/>
              <a:buChar char="•"/>
            </a:pPr>
            <a:r>
              <a:rPr lang="en-US" sz="2400">
                <a:latin typeface="Georgia" charset="0"/>
                <a:ea typeface="ＭＳ Ｐゴシック" charset="0"/>
              </a:rPr>
              <a:t>24 emperors and 24 claimants/usurpers</a:t>
            </a:r>
          </a:p>
          <a:p>
            <a:pPr marL="1096963" lvl="2" indent="0" eaLnBrk="1" hangingPunct="1">
              <a:buFontTx/>
              <a:buNone/>
            </a:pPr>
            <a:r>
              <a:rPr lang="en-US">
                <a:latin typeface="Georgia" charset="0"/>
                <a:ea typeface="ＭＳ Ｐゴシック" charset="0"/>
              </a:rPr>
              <a:t>45 killed by assassination </a:t>
            </a:r>
          </a:p>
          <a:p>
            <a:pPr marL="1096963" lvl="2" indent="0" eaLnBrk="1" hangingPunct="1">
              <a:spcBef>
                <a:spcPct val="0"/>
              </a:spcBef>
              <a:buFontTx/>
              <a:buNone/>
            </a:pPr>
            <a:r>
              <a:rPr lang="en-US" sz="2000">
                <a:latin typeface="Georgia" charset="0"/>
                <a:ea typeface="ＭＳ Ｐゴシック" charset="0"/>
              </a:rPr>
              <a:t>(usually by their own troops)</a:t>
            </a:r>
          </a:p>
          <a:p>
            <a:pPr marL="1096963" lvl="2" indent="0" eaLnBrk="1" hangingPunct="1">
              <a:buFontTx/>
              <a:buNone/>
            </a:pPr>
            <a:r>
              <a:rPr lang="en-US">
                <a:latin typeface="Georgia" charset="0"/>
                <a:ea typeface="ＭＳ Ｐゴシック" charset="0"/>
              </a:rPr>
              <a:t>1 died in battle</a:t>
            </a:r>
          </a:p>
          <a:p>
            <a:pPr marL="1096963" lvl="2" indent="0" eaLnBrk="1" hangingPunct="1">
              <a:buFontTx/>
              <a:buNone/>
            </a:pPr>
            <a:r>
              <a:rPr lang="en-US">
                <a:latin typeface="Georgia" charset="0"/>
                <a:ea typeface="ＭＳ Ｐゴシック" charset="0"/>
              </a:rPr>
              <a:t>1 died in captivity</a:t>
            </a:r>
          </a:p>
          <a:p>
            <a:pPr marL="1096963" lvl="2" indent="0" eaLnBrk="1" hangingPunct="1">
              <a:buFontTx/>
              <a:buNone/>
            </a:pPr>
            <a:r>
              <a:rPr lang="en-US">
                <a:latin typeface="Georgia" charset="0"/>
                <a:ea typeface="ＭＳ Ｐゴシック" charset="0"/>
              </a:rPr>
              <a:t>1 died of plague</a:t>
            </a:r>
          </a:p>
          <a:p>
            <a:pPr lvl="1" eaLnBrk="1" hangingPunct="1">
              <a:buFont typeface="Arial" charset="0"/>
              <a:buChar char="•"/>
            </a:pPr>
            <a:r>
              <a:rPr lang="en-US" sz="2400">
                <a:latin typeface="Georgia" charset="0"/>
                <a:ea typeface="ＭＳ Ｐゴシック" charset="0"/>
              </a:rPr>
              <a:t>Name of a Caesar reflects self-importance</a:t>
            </a:r>
          </a:p>
        </p:txBody>
      </p:sp>
      <p:sp>
        <p:nvSpPr>
          <p:cNvPr id="32773" name="TextBox 11"/>
          <p:cNvSpPr txBox="1">
            <a:spLocks noChangeArrowheads="1"/>
          </p:cNvSpPr>
          <p:nvPr/>
        </p:nvSpPr>
        <p:spPr bwMode="auto">
          <a:xfrm>
            <a:off x="0" y="123031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latin typeface="Georgia" charset="0"/>
              </a:rPr>
              <a:t>Near collapse of the empire</a:t>
            </a:r>
            <a:endParaRPr lang="en-US" sz="1800"/>
          </a:p>
        </p:txBody>
      </p:sp>
      <p:pic>
        <p:nvPicPr>
          <p:cNvPr id="9" name="Picture 4"/>
          <p:cNvPicPr>
            <a:picLocks noChangeAspect="1" noChangeArrowheads="1"/>
          </p:cNvPicPr>
          <p:nvPr/>
        </p:nvPicPr>
        <p:blipFill>
          <a:blip r:embed="rId2"/>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475" y="2690813"/>
            <a:ext cx="34194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5" descr="Laurel wreath CA.png"/>
          <p:cNvPicPr>
            <a:picLocks noChangeAspect="1"/>
          </p:cNvPicPr>
          <p:nvPr/>
        </p:nvPicPr>
        <p:blipFill>
          <a:blip r:embed="rId2">
            <a:lum bright="18000" contrast="-32000"/>
            <a:extLst>
              <a:ext uri="{28A0092B-C50C-407E-A947-70E740481C1C}">
                <a14:useLocalDpi xmlns:a14="http://schemas.microsoft.com/office/drawing/2010/main" val="0"/>
              </a:ext>
            </a:extLst>
          </a:blip>
          <a:srcRect/>
          <a:stretch>
            <a:fillRect/>
          </a:stretch>
        </p:blipFill>
        <p:spPr bwMode="auto">
          <a:xfrm>
            <a:off x="1773238" y="1457325"/>
            <a:ext cx="5541962"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33796" name="Rectangle 23"/>
          <p:cNvSpPr>
            <a:spLocks noChangeArrowheads="1"/>
          </p:cNvSpPr>
          <p:nvPr/>
        </p:nvSpPr>
        <p:spPr bwMode="auto">
          <a:xfrm>
            <a:off x="0" y="588963"/>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Title Crazy</a:t>
            </a:r>
            <a:endParaRPr lang="en-US" sz="3000" b="1">
              <a:solidFill>
                <a:srgbClr val="0070C0"/>
              </a:solidFill>
              <a:latin typeface="Verdana" charset="0"/>
            </a:endParaRPr>
          </a:p>
        </p:txBody>
      </p:sp>
      <p:sp>
        <p:nvSpPr>
          <p:cNvPr id="18" name="Oval 17"/>
          <p:cNvSpPr/>
          <p:nvPr/>
        </p:nvSpPr>
        <p:spPr>
          <a:xfrm>
            <a:off x="2590800" y="1306513"/>
            <a:ext cx="3843338" cy="3951287"/>
          </a:xfrm>
          <a:prstGeom prst="ellipse">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p:cNvSpPr>
            <a:spLocks noChangeArrowheads="1"/>
          </p:cNvSpPr>
          <p:nvPr/>
        </p:nvSpPr>
        <p:spPr bwMode="auto">
          <a:xfrm rot="2250776">
            <a:off x="6672263" y="4572000"/>
            <a:ext cx="588962" cy="739775"/>
          </a:xfrm>
          <a:prstGeom prst="rect">
            <a:avLst/>
          </a:prstGeom>
          <a:no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20" name="Rectangle 19"/>
          <p:cNvSpPr/>
          <p:nvPr/>
        </p:nvSpPr>
        <p:spPr>
          <a:xfrm rot="2209142">
            <a:off x="6911975" y="3852863"/>
            <a:ext cx="544513" cy="1263650"/>
          </a:xfrm>
          <a:prstGeom prst="rect">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800" name="Rectangle 3"/>
          <p:cNvSpPr>
            <a:spLocks noGrp="1" noChangeArrowheads="1"/>
          </p:cNvSpPr>
          <p:nvPr>
            <p:ph type="body" idx="4294967295"/>
          </p:nvPr>
        </p:nvSpPr>
        <p:spPr>
          <a:xfrm>
            <a:off x="403225" y="1589088"/>
            <a:ext cx="8447088" cy="4602162"/>
          </a:xfrm>
        </p:spPr>
        <p:txBody>
          <a:bodyPr/>
          <a:lstStyle/>
          <a:p>
            <a:pPr eaLnBrk="1" hangingPunct="1">
              <a:lnSpc>
                <a:spcPct val="110000"/>
              </a:lnSpc>
              <a:buFontTx/>
              <a:buNone/>
            </a:pPr>
            <a:r>
              <a:rPr lang="en-US" sz="2800">
                <a:latin typeface="Georgia" charset="0"/>
                <a:ea typeface="ＭＳ Ｐゴシック" charset="0"/>
                <a:cs typeface="ＭＳ Ｐゴシック" charset="0"/>
              </a:rPr>
              <a:t>	</a:t>
            </a:r>
            <a:r>
              <a:rPr lang="ja-JP" altLang="en-US" sz="2800">
                <a:latin typeface="Georgia" charset="0"/>
                <a:ea typeface="ＭＳ Ｐゴシック" charset="0"/>
                <a:cs typeface="ＭＳ Ｐゴシック" charset="0"/>
              </a:rPr>
              <a:t>“</a:t>
            </a:r>
            <a:r>
              <a:rPr lang="en-US" sz="2800">
                <a:latin typeface="Georgia" charset="0"/>
                <a:ea typeface="ＭＳ Ｐゴシック" charset="0"/>
                <a:cs typeface="ＭＳ Ｐゴシック" charset="0"/>
              </a:rPr>
              <a:t>Emperor Caesar Galerius Valerius Maximianus Invictus Augustus, Pontifex Maximus, Germanicus Maximus, Egyptiacus Maximus, Thebaicus Maximus, Sarmaticus Maximus five times, Persicus Maximus twice, Carpicus Maximus, Holder of Tribunician Authority for the twentieth time, Imperator for the nineteenth, Consul for the eighth, Pater Patriae, Proconsul.</a:t>
            </a:r>
            <a:r>
              <a:rPr lang="ja-JP" altLang="en-US" sz="2800">
                <a:latin typeface="Georgia" charset="0"/>
                <a:ea typeface="ＭＳ Ｐゴシック" charset="0"/>
                <a:cs typeface="ＭＳ Ｐゴシック" charset="0"/>
              </a:rPr>
              <a:t>”</a:t>
            </a:r>
            <a:endParaRPr lang="en-US" sz="2800">
              <a:latin typeface="Georgia" charset="0"/>
              <a:ea typeface="ＭＳ Ｐゴシック" charset="0"/>
              <a:cs typeface="ＭＳ Ｐゴシック" charset="0"/>
            </a:endParaRPr>
          </a:p>
        </p:txBody>
      </p:sp>
      <p:pic>
        <p:nvPicPr>
          <p:cNvPr id="9" name="Picture 4"/>
          <p:cNvPicPr>
            <a:picLocks noChangeAspect="1" noChangeArrowheads="1"/>
          </p:cNvPicPr>
          <p:nvPr/>
        </p:nvPicPr>
        <p:blipFill>
          <a:blip r:embed="rId3"/>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16387" name="Rectangle 23"/>
          <p:cNvSpPr>
            <a:spLocks noChangeArrowheads="1"/>
          </p:cNvSpPr>
          <p:nvPr/>
        </p:nvSpPr>
        <p:spPr bwMode="auto">
          <a:xfrm>
            <a:off x="0" y="588963"/>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Rule by One Man</a:t>
            </a:r>
            <a:endParaRPr lang="en-US" sz="3000" b="1">
              <a:solidFill>
                <a:srgbClr val="0070C0"/>
              </a:solidFill>
              <a:latin typeface="Verdana" charset="0"/>
            </a:endParaRPr>
          </a:p>
        </p:txBody>
      </p:sp>
      <p:sp>
        <p:nvSpPr>
          <p:cNvPr id="16388" name="Rectangle 7"/>
          <p:cNvSpPr>
            <a:spLocks noChangeArrowheads="1"/>
          </p:cNvSpPr>
          <p:nvPr/>
        </p:nvSpPr>
        <p:spPr bwMode="auto">
          <a:xfrm>
            <a:off x="3341688" y="1463675"/>
            <a:ext cx="5257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latin typeface="Georgia" charset="0"/>
              </a:rPr>
              <a:t>The Roman Republic was based on the principle that </a:t>
            </a:r>
            <a:r>
              <a:rPr lang="ja-JP" altLang="en-US" sz="2800">
                <a:latin typeface="Georgia" charset="0"/>
              </a:rPr>
              <a:t>“</a:t>
            </a:r>
            <a:r>
              <a:rPr lang="en-US" sz="2800">
                <a:latin typeface="Georgia" charset="0"/>
              </a:rPr>
              <a:t>there would be no king.</a:t>
            </a:r>
            <a:r>
              <a:rPr lang="ja-JP" altLang="en-US" sz="2800">
                <a:latin typeface="Georgia" charset="0"/>
              </a:rPr>
              <a:t>”</a:t>
            </a:r>
            <a:endParaRPr lang="en-US" sz="2800">
              <a:latin typeface="Georgia" charset="0"/>
            </a:endParaRPr>
          </a:p>
          <a:p>
            <a:endParaRPr lang="en-US" sz="1100">
              <a:latin typeface="Georgia" charset="0"/>
            </a:endParaRPr>
          </a:p>
          <a:p>
            <a:pPr lvl="1"/>
            <a:r>
              <a:rPr lang="en-US" sz="2400">
                <a:latin typeface="Georgia" charset="0"/>
              </a:rPr>
              <a:t>The Republic began its decline when single rulers became too powerful.</a:t>
            </a:r>
          </a:p>
          <a:p>
            <a:pPr lvl="1"/>
            <a:endParaRPr lang="en-US" sz="1100">
              <a:latin typeface="Georgia" charset="0"/>
            </a:endParaRPr>
          </a:p>
          <a:p>
            <a:pPr lvl="1"/>
            <a:r>
              <a:rPr lang="en-US" sz="2400">
                <a:latin typeface="Georgia" charset="0"/>
              </a:rPr>
              <a:t>Caesar was killed, in part, because he tried to set himself up as a king.</a:t>
            </a:r>
          </a:p>
        </p:txBody>
      </p:sp>
      <p:pic>
        <p:nvPicPr>
          <p:cNvPr id="16389" name="Picture 9" descr="King C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1538" y="2384425"/>
            <a:ext cx="247015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quot;No&quot; Symbol 10"/>
          <p:cNvSpPr>
            <a:spLocks/>
          </p:cNvSpPr>
          <p:nvPr/>
        </p:nvSpPr>
        <p:spPr bwMode="auto">
          <a:xfrm>
            <a:off x="587375" y="2243138"/>
            <a:ext cx="2254250" cy="2252662"/>
          </a:xfrm>
          <a:custGeom>
            <a:avLst/>
            <a:gdLst>
              <a:gd name="T0" fmla="*/ 1127125 w 2254250"/>
              <a:gd name="T1" fmla="*/ 0 h 2252662"/>
              <a:gd name="T2" fmla="*/ 330128 w 2254250"/>
              <a:gd name="T3" fmla="*/ 329894 h 2252662"/>
              <a:gd name="T4" fmla="*/ 0 w 2254250"/>
              <a:gd name="T5" fmla="*/ 1126331 h 2252662"/>
              <a:gd name="T6" fmla="*/ 330128 w 2254250"/>
              <a:gd name="T7" fmla="*/ 1922768 h 2252662"/>
              <a:gd name="T8" fmla="*/ 1127125 w 2254250"/>
              <a:gd name="T9" fmla="*/ 2252662 h 2252662"/>
              <a:gd name="T10" fmla="*/ 1924122 w 2254250"/>
              <a:gd name="T11" fmla="*/ 1922768 h 2252662"/>
              <a:gd name="T12" fmla="*/ 2254250 w 2254250"/>
              <a:gd name="T13" fmla="*/ 1126331 h 2252662"/>
              <a:gd name="T14" fmla="*/ 1924122 w 2254250"/>
              <a:gd name="T15" fmla="*/ 329894 h 225266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330128 w 2254250"/>
              <a:gd name="T25" fmla="*/ 329894 h 2252662"/>
              <a:gd name="T26" fmla="*/ 1924122 w 2254250"/>
              <a:gd name="T27" fmla="*/ 1922768 h 22526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54250" h="2252662">
                <a:moveTo>
                  <a:pt x="0" y="1126331"/>
                </a:moveTo>
                <a:lnTo>
                  <a:pt x="0" y="1126331"/>
                </a:lnTo>
                <a:cubicBezTo>
                  <a:pt x="0" y="504275"/>
                  <a:pt x="504631" y="0"/>
                  <a:pt x="1127125" y="0"/>
                </a:cubicBezTo>
                <a:cubicBezTo>
                  <a:pt x="1127125" y="0"/>
                  <a:pt x="1127126" y="1"/>
                  <a:pt x="1127126" y="1"/>
                </a:cubicBezTo>
                <a:cubicBezTo>
                  <a:pt x="1749620" y="1"/>
                  <a:pt x="2254251" y="504276"/>
                  <a:pt x="2254251" y="1126332"/>
                </a:cubicBezTo>
                <a:cubicBezTo>
                  <a:pt x="2254251" y="1126332"/>
                  <a:pt x="2254250" y="1126333"/>
                  <a:pt x="2254250" y="1126333"/>
                </a:cubicBezTo>
                <a:lnTo>
                  <a:pt x="2254251" y="1126334"/>
                </a:lnTo>
                <a:cubicBezTo>
                  <a:pt x="2254251" y="1748389"/>
                  <a:pt x="1749619" y="2252665"/>
                  <a:pt x="1127126" y="2252665"/>
                </a:cubicBezTo>
                <a:cubicBezTo>
                  <a:pt x="1127125" y="2252664"/>
                  <a:pt x="1127125" y="2252664"/>
                  <a:pt x="1127125" y="2252664"/>
                </a:cubicBezTo>
                <a:cubicBezTo>
                  <a:pt x="504631" y="2252664"/>
                  <a:pt x="1" y="1748389"/>
                  <a:pt x="1" y="1126334"/>
                </a:cubicBezTo>
                <a:cubicBezTo>
                  <a:pt x="1" y="1126333"/>
                  <a:pt x="1" y="1126333"/>
                  <a:pt x="1" y="1126333"/>
                </a:cubicBezTo>
                <a:close/>
                <a:moveTo>
                  <a:pt x="1847310" y="1702169"/>
                </a:moveTo>
                <a:lnTo>
                  <a:pt x="1847309" y="1702168"/>
                </a:lnTo>
                <a:cubicBezTo>
                  <a:pt x="1978210" y="1538737"/>
                  <a:pt x="2049528" y="1335651"/>
                  <a:pt x="2049528" y="1126331"/>
                </a:cubicBezTo>
                <a:cubicBezTo>
                  <a:pt x="2049528" y="617340"/>
                  <a:pt x="1636554" y="204722"/>
                  <a:pt x="1127125" y="204722"/>
                </a:cubicBezTo>
                <a:cubicBezTo>
                  <a:pt x="917666" y="204721"/>
                  <a:pt x="714444" y="275949"/>
                  <a:pt x="550887" y="406688"/>
                </a:cubicBezTo>
                <a:close/>
                <a:moveTo>
                  <a:pt x="406940" y="550493"/>
                </a:moveTo>
                <a:lnTo>
                  <a:pt x="406939" y="550492"/>
                </a:lnTo>
                <a:cubicBezTo>
                  <a:pt x="276039" y="713924"/>
                  <a:pt x="204721" y="917009"/>
                  <a:pt x="204721" y="1126329"/>
                </a:cubicBezTo>
                <a:cubicBezTo>
                  <a:pt x="204722" y="1635320"/>
                  <a:pt x="617695" y="2047939"/>
                  <a:pt x="1127125" y="2047939"/>
                </a:cubicBezTo>
                <a:cubicBezTo>
                  <a:pt x="1336584" y="2047939"/>
                  <a:pt x="1539806" y="1976711"/>
                  <a:pt x="1703363" y="1845971"/>
                </a:cubicBezTo>
                <a:close/>
              </a:path>
            </a:pathLst>
          </a:custGeom>
          <a:solidFill>
            <a:srgbClr val="C00000"/>
          </a:solidFill>
          <a:ln w="9525" cap="flat" cmpd="sng">
            <a:noFill/>
            <a:prstDash val="solid"/>
            <a:round/>
            <a:headEnd/>
            <a:tailEnd/>
          </a:ln>
          <a:effectLst>
            <a:outerShdw blurRad="63500" dist="23000" dir="5400000" rotWithShape="0">
              <a:srgbClr val="000000">
                <a:alpha val="34999"/>
              </a:srgbClr>
            </a:outerShdw>
          </a:effectLst>
        </p:spPr>
        <p:txBody>
          <a:bodyPr anchor="ctr"/>
          <a:lstStyle/>
          <a:p>
            <a:pPr>
              <a:defRPr/>
            </a:pPr>
            <a:endParaRPr lang="en-US">
              <a:ea typeface="ＭＳ Ｐゴシック" charset="-128"/>
              <a:cs typeface="ＭＳ Ｐゴシック" charset="-128"/>
            </a:endParaRPr>
          </a:p>
        </p:txBody>
      </p:sp>
      <p:pic>
        <p:nvPicPr>
          <p:cNvPr id="7" name="Picture 4"/>
          <p:cNvPicPr>
            <a:picLocks noChangeAspect="1" noChangeArrowheads="1"/>
          </p:cNvPicPr>
          <p:nvPr/>
        </p:nvPicPr>
        <p:blipFill>
          <a:blip r:embed="rId3"/>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651531"/>
            <a:ext cx="9144000" cy="1199041"/>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21" name="Rectangle 5"/>
          <p:cNvSpPr>
            <a:spLocks noChangeArrowheads="1"/>
          </p:cNvSpPr>
          <p:nvPr/>
        </p:nvSpPr>
        <p:spPr bwMode="auto">
          <a:xfrm>
            <a:off x="180975" y="1020763"/>
            <a:ext cx="1735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27 BC–AD 69</a:t>
            </a:r>
          </a:p>
        </p:txBody>
      </p:sp>
      <p:sp>
        <p:nvSpPr>
          <p:cNvPr id="34822" name="Rectangle 7"/>
          <p:cNvSpPr>
            <a:spLocks noChangeArrowheads="1"/>
          </p:cNvSpPr>
          <p:nvPr/>
        </p:nvSpPr>
        <p:spPr bwMode="auto">
          <a:xfrm>
            <a:off x="2178050" y="1020763"/>
            <a:ext cx="2268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Julio-Claudians</a:t>
            </a:r>
          </a:p>
        </p:txBody>
      </p:sp>
      <p:sp>
        <p:nvSpPr>
          <p:cNvPr id="34823" name="Rectangle 9"/>
          <p:cNvSpPr>
            <a:spLocks noChangeArrowheads="1"/>
          </p:cNvSpPr>
          <p:nvPr/>
        </p:nvSpPr>
        <p:spPr bwMode="auto">
          <a:xfrm>
            <a:off x="5268913" y="714375"/>
            <a:ext cx="1198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Augustus,</a:t>
            </a:r>
          </a:p>
        </p:txBody>
      </p:sp>
      <p:sp>
        <p:nvSpPr>
          <p:cNvPr id="34824" name="Rectangle 10"/>
          <p:cNvSpPr>
            <a:spLocks noChangeArrowheads="1"/>
          </p:cNvSpPr>
          <p:nvPr/>
        </p:nvSpPr>
        <p:spPr bwMode="auto">
          <a:xfrm>
            <a:off x="6337300" y="714375"/>
            <a:ext cx="109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Tiberius,</a:t>
            </a:r>
          </a:p>
        </p:txBody>
      </p:sp>
      <p:sp>
        <p:nvSpPr>
          <p:cNvPr id="34825" name="Rectangle 11"/>
          <p:cNvSpPr>
            <a:spLocks noChangeArrowheads="1"/>
          </p:cNvSpPr>
          <p:nvPr/>
        </p:nvSpPr>
        <p:spPr bwMode="auto">
          <a:xfrm>
            <a:off x="5268913" y="1050925"/>
            <a:ext cx="189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Gaius (Caligula),</a:t>
            </a:r>
          </a:p>
        </p:txBody>
      </p:sp>
      <p:sp>
        <p:nvSpPr>
          <p:cNvPr id="34826" name="Rectangle 12"/>
          <p:cNvSpPr>
            <a:spLocks noChangeArrowheads="1"/>
          </p:cNvSpPr>
          <p:nvPr/>
        </p:nvSpPr>
        <p:spPr bwMode="auto">
          <a:xfrm>
            <a:off x="7023100" y="1050925"/>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Claudius,</a:t>
            </a:r>
          </a:p>
        </p:txBody>
      </p:sp>
      <p:sp>
        <p:nvSpPr>
          <p:cNvPr id="34827" name="Rectangle 13"/>
          <p:cNvSpPr>
            <a:spLocks noChangeArrowheads="1"/>
          </p:cNvSpPr>
          <p:nvPr/>
        </p:nvSpPr>
        <p:spPr bwMode="auto">
          <a:xfrm>
            <a:off x="8069263" y="1050925"/>
            <a:ext cx="754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Nero,</a:t>
            </a:r>
          </a:p>
        </p:txBody>
      </p:sp>
      <p:sp>
        <p:nvSpPr>
          <p:cNvPr id="34828" name="Rectangle 14"/>
          <p:cNvSpPr>
            <a:spLocks noChangeArrowheads="1"/>
          </p:cNvSpPr>
          <p:nvPr/>
        </p:nvSpPr>
        <p:spPr bwMode="auto">
          <a:xfrm>
            <a:off x="5268913" y="1370013"/>
            <a:ext cx="305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Georgia" charset="0"/>
                <a:cs typeface="Times New Roman" charset="0"/>
              </a:rPr>
              <a:t>Year of the Four Emperors</a:t>
            </a:r>
          </a:p>
        </p:txBody>
      </p:sp>
      <p:sp>
        <p:nvSpPr>
          <p:cNvPr id="52" name="Rectangle 51"/>
          <p:cNvSpPr/>
          <p:nvPr/>
        </p:nvSpPr>
        <p:spPr>
          <a:xfrm>
            <a:off x="0" y="0"/>
            <a:ext cx="9144000" cy="642257"/>
          </a:xfrm>
          <a:prstGeom prst="rect">
            <a:avLst/>
          </a:prstGeom>
          <a:solidFill>
            <a:srgbClr val="600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4832" name="Rectangle 23"/>
          <p:cNvSpPr>
            <a:spLocks noChangeArrowheads="1"/>
          </p:cNvSpPr>
          <p:nvPr/>
        </p:nvSpPr>
        <p:spPr bwMode="auto">
          <a:xfrm>
            <a:off x="147638" y="133350"/>
            <a:ext cx="91440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pPr>
            <a:r>
              <a:rPr lang="en-US" sz="2200" b="1">
                <a:solidFill>
                  <a:srgbClr val="F4F0D0"/>
                </a:solidFill>
                <a:latin typeface="Verdana" charset="0"/>
              </a:rPr>
              <a:t>Time Spa</a:t>
            </a:r>
            <a:r>
              <a:rPr lang="en-US" sz="2400" b="1">
                <a:solidFill>
                  <a:srgbClr val="F4F0D0"/>
                </a:solidFill>
                <a:latin typeface="Verdana" charset="0"/>
              </a:rPr>
              <a:t>n    </a:t>
            </a:r>
            <a:r>
              <a:rPr lang="en-US" sz="2200" b="1">
                <a:solidFill>
                  <a:srgbClr val="F4F0D0"/>
                </a:solidFill>
                <a:latin typeface="Verdana" charset="0"/>
              </a:rPr>
              <a:t>Dynasty</a:t>
            </a:r>
            <a:r>
              <a:rPr lang="en-US" sz="2400" b="1">
                <a:solidFill>
                  <a:srgbClr val="F4F0D0"/>
                </a:solidFill>
                <a:latin typeface="Verdana" charset="0"/>
              </a:rPr>
              <a:t>                 </a:t>
            </a:r>
            <a:r>
              <a:rPr lang="en-US" sz="2200" b="1">
                <a:solidFill>
                  <a:srgbClr val="F4F0D0"/>
                </a:solidFill>
                <a:latin typeface="Verdana" charset="0"/>
              </a:rPr>
              <a:t>Rulers</a:t>
            </a:r>
          </a:p>
        </p:txBody>
      </p:sp>
      <p:sp>
        <p:nvSpPr>
          <p:cNvPr id="46" name="Rectangle 45"/>
          <p:cNvSpPr/>
          <p:nvPr/>
        </p:nvSpPr>
        <p:spPr>
          <a:xfrm>
            <a:off x="0" y="1829597"/>
            <a:ext cx="9144000" cy="436234"/>
          </a:xfrm>
          <a:prstGeom prst="rect">
            <a:avLst/>
          </a:prstGeom>
          <a:solidFill>
            <a:srgbClr val="BD875B"/>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36" name="Rectangle 15"/>
          <p:cNvSpPr>
            <a:spLocks noChangeArrowheads="1"/>
          </p:cNvSpPr>
          <p:nvPr/>
        </p:nvSpPr>
        <p:spPr bwMode="auto">
          <a:xfrm>
            <a:off x="563563" y="1828800"/>
            <a:ext cx="933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69–96</a:t>
            </a:r>
          </a:p>
        </p:txBody>
      </p:sp>
      <p:sp>
        <p:nvSpPr>
          <p:cNvPr id="34837" name="Rectangle 16"/>
          <p:cNvSpPr>
            <a:spLocks noChangeArrowheads="1"/>
          </p:cNvSpPr>
          <p:nvPr/>
        </p:nvSpPr>
        <p:spPr bwMode="auto">
          <a:xfrm>
            <a:off x="2178050" y="1828800"/>
            <a:ext cx="1293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Flavians</a:t>
            </a:r>
          </a:p>
        </p:txBody>
      </p:sp>
      <p:sp>
        <p:nvSpPr>
          <p:cNvPr id="34838" name="Rectangle 18"/>
          <p:cNvSpPr>
            <a:spLocks noChangeArrowheads="1"/>
          </p:cNvSpPr>
          <p:nvPr/>
        </p:nvSpPr>
        <p:spPr bwMode="auto">
          <a:xfrm>
            <a:off x="5268913" y="1851025"/>
            <a:ext cx="1281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Vespasian,</a:t>
            </a:r>
          </a:p>
        </p:txBody>
      </p:sp>
      <p:sp>
        <p:nvSpPr>
          <p:cNvPr id="34839" name="Rectangle 19"/>
          <p:cNvSpPr>
            <a:spLocks noChangeArrowheads="1"/>
          </p:cNvSpPr>
          <p:nvPr/>
        </p:nvSpPr>
        <p:spPr bwMode="auto">
          <a:xfrm>
            <a:off x="6426200" y="1851025"/>
            <a:ext cx="769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Titus,</a:t>
            </a:r>
          </a:p>
        </p:txBody>
      </p:sp>
      <p:sp>
        <p:nvSpPr>
          <p:cNvPr id="34840" name="Rectangle 20"/>
          <p:cNvSpPr>
            <a:spLocks noChangeArrowheads="1"/>
          </p:cNvSpPr>
          <p:nvPr/>
        </p:nvSpPr>
        <p:spPr bwMode="auto">
          <a:xfrm>
            <a:off x="7116763" y="1851025"/>
            <a:ext cx="1154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Domitian</a:t>
            </a:r>
          </a:p>
        </p:txBody>
      </p:sp>
      <p:sp>
        <p:nvSpPr>
          <p:cNvPr id="47" name="Rectangle 46"/>
          <p:cNvSpPr/>
          <p:nvPr/>
        </p:nvSpPr>
        <p:spPr>
          <a:xfrm>
            <a:off x="0" y="2253791"/>
            <a:ext cx="9144000" cy="1154113"/>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44" name="Rectangle 21"/>
          <p:cNvSpPr>
            <a:spLocks noChangeArrowheads="1"/>
          </p:cNvSpPr>
          <p:nvPr/>
        </p:nvSpPr>
        <p:spPr bwMode="auto">
          <a:xfrm>
            <a:off x="457200" y="2571750"/>
            <a:ext cx="1039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96–193</a:t>
            </a:r>
          </a:p>
        </p:txBody>
      </p:sp>
      <p:sp>
        <p:nvSpPr>
          <p:cNvPr id="34845" name="Rectangle 22"/>
          <p:cNvSpPr>
            <a:spLocks noChangeArrowheads="1"/>
          </p:cNvSpPr>
          <p:nvPr/>
        </p:nvSpPr>
        <p:spPr bwMode="auto">
          <a:xfrm>
            <a:off x="2178050" y="2571750"/>
            <a:ext cx="2482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Nervan-Antonian</a:t>
            </a:r>
          </a:p>
        </p:txBody>
      </p:sp>
      <p:sp>
        <p:nvSpPr>
          <p:cNvPr id="34846" name="Rectangle 24"/>
          <p:cNvSpPr>
            <a:spLocks noChangeArrowheads="1"/>
          </p:cNvSpPr>
          <p:nvPr/>
        </p:nvSpPr>
        <p:spPr bwMode="auto">
          <a:xfrm>
            <a:off x="5268913" y="2301875"/>
            <a:ext cx="86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Nerva,</a:t>
            </a:r>
          </a:p>
        </p:txBody>
      </p:sp>
      <p:sp>
        <p:nvSpPr>
          <p:cNvPr id="34847" name="Rectangle 25"/>
          <p:cNvSpPr>
            <a:spLocks noChangeArrowheads="1"/>
          </p:cNvSpPr>
          <p:nvPr/>
        </p:nvSpPr>
        <p:spPr bwMode="auto">
          <a:xfrm>
            <a:off x="6016625" y="2301875"/>
            <a:ext cx="922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Trajan,</a:t>
            </a:r>
          </a:p>
        </p:txBody>
      </p:sp>
      <p:sp>
        <p:nvSpPr>
          <p:cNvPr id="34848" name="Rectangle 27"/>
          <p:cNvSpPr>
            <a:spLocks noChangeArrowheads="1"/>
          </p:cNvSpPr>
          <p:nvPr/>
        </p:nvSpPr>
        <p:spPr bwMode="auto">
          <a:xfrm>
            <a:off x="5268913" y="2601913"/>
            <a:ext cx="1814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Antoninus Pius,</a:t>
            </a:r>
          </a:p>
        </p:txBody>
      </p:sp>
      <p:sp>
        <p:nvSpPr>
          <p:cNvPr id="34849" name="Rectangle 28"/>
          <p:cNvSpPr>
            <a:spLocks noChangeArrowheads="1"/>
          </p:cNvSpPr>
          <p:nvPr/>
        </p:nvSpPr>
        <p:spPr bwMode="auto">
          <a:xfrm>
            <a:off x="6932613" y="2601913"/>
            <a:ext cx="2189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Georgia" charset="0"/>
                <a:cs typeface="Times New Roman" charset="0"/>
              </a:rPr>
              <a:t>Marcus Aurelius,</a:t>
            </a:r>
          </a:p>
        </p:txBody>
      </p:sp>
      <p:sp>
        <p:nvSpPr>
          <p:cNvPr id="34850" name="Rectangle 29"/>
          <p:cNvSpPr>
            <a:spLocks noChangeArrowheads="1"/>
          </p:cNvSpPr>
          <p:nvPr/>
        </p:nvSpPr>
        <p:spPr bwMode="auto">
          <a:xfrm>
            <a:off x="5268913" y="2913063"/>
            <a:ext cx="1354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Commodus</a:t>
            </a:r>
          </a:p>
        </p:txBody>
      </p:sp>
      <p:sp>
        <p:nvSpPr>
          <p:cNvPr id="48" name="Rectangle 47"/>
          <p:cNvSpPr/>
          <p:nvPr/>
        </p:nvSpPr>
        <p:spPr>
          <a:xfrm>
            <a:off x="0" y="3397534"/>
            <a:ext cx="9144000" cy="1069269"/>
          </a:xfrm>
          <a:prstGeom prst="rect">
            <a:avLst/>
          </a:prstGeom>
          <a:solidFill>
            <a:srgbClr val="BD875B"/>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54" name="Rectangle 30"/>
          <p:cNvSpPr>
            <a:spLocks noChangeArrowheads="1"/>
          </p:cNvSpPr>
          <p:nvPr/>
        </p:nvSpPr>
        <p:spPr bwMode="auto">
          <a:xfrm>
            <a:off x="309563" y="3713163"/>
            <a:ext cx="1187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193–284</a:t>
            </a:r>
          </a:p>
        </p:txBody>
      </p:sp>
      <p:sp>
        <p:nvSpPr>
          <p:cNvPr id="34855" name="Rectangle 31"/>
          <p:cNvSpPr>
            <a:spLocks noChangeArrowheads="1"/>
          </p:cNvSpPr>
          <p:nvPr/>
        </p:nvSpPr>
        <p:spPr bwMode="auto">
          <a:xfrm>
            <a:off x="2178050" y="3576638"/>
            <a:ext cx="24574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Crisis during the </a:t>
            </a:r>
          </a:p>
          <a:p>
            <a:r>
              <a:rPr lang="en-US" sz="2000" b="1">
                <a:latin typeface="Georgia" charset="0"/>
                <a:cs typeface="Times New Roman" charset="0"/>
              </a:rPr>
              <a:t>3</a:t>
            </a:r>
            <a:r>
              <a:rPr lang="en-US" sz="2000" b="1" baseline="30000">
                <a:latin typeface="Georgia" charset="0"/>
                <a:cs typeface="Times New Roman" charset="0"/>
              </a:rPr>
              <a:t>rd</a:t>
            </a:r>
            <a:r>
              <a:rPr lang="en-US" sz="2000" b="1">
                <a:latin typeface="Georgia" charset="0"/>
                <a:cs typeface="Times New Roman" charset="0"/>
              </a:rPr>
              <a:t> Century</a:t>
            </a:r>
          </a:p>
        </p:txBody>
      </p:sp>
      <p:sp>
        <p:nvSpPr>
          <p:cNvPr id="34856" name="Rectangle 32"/>
          <p:cNvSpPr>
            <a:spLocks noChangeArrowheads="1"/>
          </p:cNvSpPr>
          <p:nvPr/>
        </p:nvSpPr>
        <p:spPr bwMode="auto">
          <a:xfrm>
            <a:off x="5268913" y="3706813"/>
            <a:ext cx="2662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a:latin typeface="Georgia" charset="0"/>
              </a:rPr>
              <a:t>Many military emperors</a:t>
            </a:r>
          </a:p>
        </p:txBody>
      </p:sp>
      <p:sp>
        <p:nvSpPr>
          <p:cNvPr id="49" name="Rectangle 48"/>
          <p:cNvSpPr/>
          <p:nvPr/>
        </p:nvSpPr>
        <p:spPr>
          <a:xfrm>
            <a:off x="0" y="4466413"/>
            <a:ext cx="9144000" cy="409575"/>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60" name="Rectangle 33"/>
          <p:cNvSpPr>
            <a:spLocks noChangeArrowheads="1"/>
          </p:cNvSpPr>
          <p:nvPr/>
        </p:nvSpPr>
        <p:spPr bwMode="auto">
          <a:xfrm>
            <a:off x="257175" y="4422775"/>
            <a:ext cx="1239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70C0"/>
                </a:solidFill>
                <a:latin typeface="Georgia" charset="0"/>
                <a:cs typeface="Times New Roman" charset="0"/>
              </a:rPr>
              <a:t>284–308</a:t>
            </a:r>
          </a:p>
        </p:txBody>
      </p:sp>
      <p:sp>
        <p:nvSpPr>
          <p:cNvPr id="34861" name="Rectangle 34"/>
          <p:cNvSpPr>
            <a:spLocks noChangeArrowheads="1"/>
          </p:cNvSpPr>
          <p:nvPr/>
        </p:nvSpPr>
        <p:spPr bwMode="auto">
          <a:xfrm>
            <a:off x="2178050" y="4424363"/>
            <a:ext cx="1481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solidFill>
                  <a:srgbClr val="0070C0"/>
                </a:solidFill>
                <a:latin typeface="Georgia" charset="0"/>
                <a:cs typeface="Times New Roman" charset="0"/>
              </a:rPr>
              <a:t>Tetrarchy</a:t>
            </a:r>
          </a:p>
        </p:txBody>
      </p:sp>
      <p:sp>
        <p:nvSpPr>
          <p:cNvPr id="34862" name="Rectangle 35"/>
          <p:cNvSpPr>
            <a:spLocks noChangeArrowheads="1"/>
          </p:cNvSpPr>
          <p:nvPr/>
        </p:nvSpPr>
        <p:spPr bwMode="auto">
          <a:xfrm>
            <a:off x="5257800" y="4456113"/>
            <a:ext cx="1231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70C0"/>
                </a:solidFill>
                <a:latin typeface="Georgia" charset="0"/>
                <a:cs typeface="Times New Roman" charset="0"/>
              </a:rPr>
              <a:t>Diocletian</a:t>
            </a:r>
          </a:p>
        </p:txBody>
      </p:sp>
      <p:sp>
        <p:nvSpPr>
          <p:cNvPr id="50" name="Rectangle 49"/>
          <p:cNvSpPr/>
          <p:nvPr/>
        </p:nvSpPr>
        <p:spPr>
          <a:xfrm>
            <a:off x="0" y="4861752"/>
            <a:ext cx="9144000" cy="522640"/>
          </a:xfrm>
          <a:prstGeom prst="rect">
            <a:avLst/>
          </a:prstGeom>
          <a:solidFill>
            <a:srgbClr val="BD875B"/>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66" name="Rectangle 36"/>
          <p:cNvSpPr>
            <a:spLocks noChangeArrowheads="1"/>
          </p:cNvSpPr>
          <p:nvPr/>
        </p:nvSpPr>
        <p:spPr bwMode="auto">
          <a:xfrm>
            <a:off x="285750" y="4872038"/>
            <a:ext cx="1211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308–337</a:t>
            </a:r>
          </a:p>
        </p:txBody>
      </p:sp>
      <p:sp>
        <p:nvSpPr>
          <p:cNvPr id="34867" name="Rectangle 37"/>
          <p:cNvSpPr>
            <a:spLocks noChangeArrowheads="1"/>
          </p:cNvSpPr>
          <p:nvPr/>
        </p:nvSpPr>
        <p:spPr bwMode="auto">
          <a:xfrm>
            <a:off x="2178050" y="4894263"/>
            <a:ext cx="206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Constantinian</a:t>
            </a:r>
          </a:p>
        </p:txBody>
      </p:sp>
      <p:sp>
        <p:nvSpPr>
          <p:cNvPr id="34868" name="Rectangle 38"/>
          <p:cNvSpPr>
            <a:spLocks noChangeArrowheads="1"/>
          </p:cNvSpPr>
          <p:nvPr/>
        </p:nvSpPr>
        <p:spPr bwMode="auto">
          <a:xfrm>
            <a:off x="5268913" y="4924425"/>
            <a:ext cx="2432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Constantine the Great</a:t>
            </a:r>
          </a:p>
        </p:txBody>
      </p:sp>
      <p:sp>
        <p:nvSpPr>
          <p:cNvPr id="51" name="Rectangle 50"/>
          <p:cNvSpPr/>
          <p:nvPr/>
        </p:nvSpPr>
        <p:spPr>
          <a:xfrm>
            <a:off x="0" y="5373913"/>
            <a:ext cx="9144000" cy="1494973"/>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72" name="Rectangle 39"/>
          <p:cNvSpPr>
            <a:spLocks noChangeArrowheads="1"/>
          </p:cNvSpPr>
          <p:nvPr/>
        </p:nvSpPr>
        <p:spPr bwMode="auto">
          <a:xfrm>
            <a:off x="317500" y="5827713"/>
            <a:ext cx="1179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337–476</a:t>
            </a:r>
          </a:p>
        </p:txBody>
      </p:sp>
      <p:sp>
        <p:nvSpPr>
          <p:cNvPr id="34873" name="Rectangle 40"/>
          <p:cNvSpPr>
            <a:spLocks noChangeArrowheads="1"/>
          </p:cNvSpPr>
          <p:nvPr/>
        </p:nvSpPr>
        <p:spPr bwMode="auto">
          <a:xfrm>
            <a:off x="2178050" y="5827713"/>
            <a:ext cx="2735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Post-Constantinian</a:t>
            </a:r>
          </a:p>
        </p:txBody>
      </p:sp>
      <p:sp>
        <p:nvSpPr>
          <p:cNvPr id="34874" name="Rectangle 41"/>
          <p:cNvSpPr>
            <a:spLocks noChangeArrowheads="1"/>
          </p:cNvSpPr>
          <p:nvPr/>
        </p:nvSpPr>
        <p:spPr bwMode="auto">
          <a:xfrm>
            <a:off x="5268913" y="5522913"/>
            <a:ext cx="2227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Julian the Apostate,</a:t>
            </a:r>
          </a:p>
        </p:txBody>
      </p:sp>
      <p:sp>
        <p:nvSpPr>
          <p:cNvPr id="34875" name="Rectangle 42"/>
          <p:cNvSpPr>
            <a:spLocks noChangeArrowheads="1"/>
          </p:cNvSpPr>
          <p:nvPr/>
        </p:nvSpPr>
        <p:spPr bwMode="auto">
          <a:xfrm>
            <a:off x="5268913" y="5857875"/>
            <a:ext cx="1423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Theodocius,</a:t>
            </a:r>
          </a:p>
        </p:txBody>
      </p:sp>
      <p:sp>
        <p:nvSpPr>
          <p:cNvPr id="34876" name="Rectangle 43"/>
          <p:cNvSpPr>
            <a:spLocks noChangeArrowheads="1"/>
          </p:cNvSpPr>
          <p:nvPr/>
        </p:nvSpPr>
        <p:spPr bwMode="auto">
          <a:xfrm>
            <a:off x="5268913" y="6165850"/>
            <a:ext cx="2112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Romulus Augustus</a:t>
            </a:r>
          </a:p>
        </p:txBody>
      </p:sp>
      <p:sp>
        <p:nvSpPr>
          <p:cNvPr id="53" name="Right Arrow 52"/>
          <p:cNvSpPr>
            <a:spLocks noChangeArrowheads="1"/>
          </p:cNvSpPr>
          <p:nvPr/>
        </p:nvSpPr>
        <p:spPr bwMode="auto">
          <a:xfrm>
            <a:off x="0" y="4464050"/>
            <a:ext cx="276225" cy="373063"/>
          </a:xfrm>
          <a:prstGeom prst="rightArrow">
            <a:avLst>
              <a:gd name="adj1" fmla="val 50000"/>
              <a:gd name="adj2" fmla="val 50000"/>
            </a:avLst>
          </a:prstGeom>
          <a:solidFill>
            <a:srgbClr val="C00000"/>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35843" name="Rectangle 23"/>
          <p:cNvSpPr>
            <a:spLocks noChangeArrowheads="1"/>
          </p:cNvSpPr>
          <p:nvPr/>
        </p:nvSpPr>
        <p:spPr bwMode="auto">
          <a:xfrm>
            <a:off x="0" y="588963"/>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Tetrarchy</a:t>
            </a:r>
            <a:endParaRPr lang="en-US" sz="3000" b="1">
              <a:solidFill>
                <a:srgbClr val="0070C0"/>
              </a:solidFill>
              <a:latin typeface="Verdana" charset="0"/>
            </a:endParaRPr>
          </a:p>
        </p:txBody>
      </p:sp>
      <p:sp>
        <p:nvSpPr>
          <p:cNvPr id="18" name="Oval 17"/>
          <p:cNvSpPr/>
          <p:nvPr/>
        </p:nvSpPr>
        <p:spPr>
          <a:xfrm>
            <a:off x="2590800" y="1306513"/>
            <a:ext cx="3843338" cy="3951287"/>
          </a:xfrm>
          <a:prstGeom prst="ellipse">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p:cNvSpPr>
            <a:spLocks noChangeArrowheads="1"/>
          </p:cNvSpPr>
          <p:nvPr/>
        </p:nvSpPr>
        <p:spPr bwMode="auto">
          <a:xfrm rot="2250776">
            <a:off x="6672263" y="4572000"/>
            <a:ext cx="588962" cy="739775"/>
          </a:xfrm>
          <a:prstGeom prst="rect">
            <a:avLst/>
          </a:prstGeom>
          <a:no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20" name="Rectangle 19"/>
          <p:cNvSpPr/>
          <p:nvPr/>
        </p:nvSpPr>
        <p:spPr>
          <a:xfrm rot="2209142">
            <a:off x="6911975" y="3852863"/>
            <a:ext cx="544513" cy="1263650"/>
          </a:xfrm>
          <a:prstGeom prst="rect">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9" name="Picture 4"/>
          <p:cNvPicPr>
            <a:picLocks noChangeAspect="1" noChangeArrowheads="1"/>
          </p:cNvPicPr>
          <p:nvPr/>
        </p:nvPicPr>
        <p:blipFill>
          <a:blip r:embed="rId2"/>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10" name="Rectangle 4"/>
          <p:cNvSpPr>
            <a:spLocks noGrp="1" noChangeArrowheads="1"/>
          </p:cNvSpPr>
          <p:nvPr>
            <p:ph type="body" idx="1"/>
          </p:nvPr>
        </p:nvSpPr>
        <p:spPr>
          <a:xfrm>
            <a:off x="5033963" y="1563688"/>
            <a:ext cx="4110037" cy="4270375"/>
          </a:xfrm>
        </p:spPr>
        <p:txBody>
          <a:bodyPr/>
          <a:lstStyle/>
          <a:p>
            <a:pPr eaLnBrk="1" hangingPunct="1">
              <a:lnSpc>
                <a:spcPct val="80000"/>
              </a:lnSpc>
              <a:buFontTx/>
              <a:buNone/>
            </a:pPr>
            <a:r>
              <a:rPr lang="en-US" sz="2800">
                <a:latin typeface="Georgia" charset="0"/>
                <a:ea typeface="ＭＳ Ｐゴシック" charset="0"/>
                <a:cs typeface="ＭＳ Ｐゴシック" charset="0"/>
              </a:rPr>
              <a:t>Divided the empire</a:t>
            </a:r>
          </a:p>
          <a:p>
            <a:pPr lvl="1" eaLnBrk="1" hangingPunct="1">
              <a:lnSpc>
                <a:spcPct val="80000"/>
              </a:lnSpc>
              <a:buFont typeface="Arial" charset="0"/>
              <a:buChar char="•"/>
            </a:pPr>
            <a:r>
              <a:rPr lang="en-US" sz="2400">
                <a:latin typeface="Georgia" charset="0"/>
                <a:ea typeface="ＭＳ Ｐゴシック" charset="0"/>
              </a:rPr>
              <a:t>Stabilized the empire</a:t>
            </a:r>
          </a:p>
          <a:p>
            <a:pPr lvl="1" eaLnBrk="1" hangingPunct="1">
              <a:lnSpc>
                <a:spcPct val="80000"/>
              </a:lnSpc>
              <a:buFont typeface="Arial" charset="0"/>
              <a:buChar char="•"/>
            </a:pPr>
            <a:endParaRPr lang="en-US" sz="800">
              <a:latin typeface="Georgia" charset="0"/>
              <a:ea typeface="ＭＳ Ｐゴシック" charset="0"/>
            </a:endParaRPr>
          </a:p>
          <a:p>
            <a:pPr eaLnBrk="1" hangingPunct="1">
              <a:lnSpc>
                <a:spcPct val="80000"/>
              </a:lnSpc>
              <a:buFontTx/>
              <a:buNone/>
            </a:pPr>
            <a:r>
              <a:rPr lang="en-US" sz="2800">
                <a:latin typeface="Georgia" charset="0"/>
                <a:ea typeface="ＭＳ Ｐゴシック" charset="0"/>
                <a:cs typeface="ＭＳ Ｐゴシック" charset="0"/>
              </a:rPr>
              <a:t>Tetrarchy</a:t>
            </a:r>
            <a:r>
              <a:rPr lang="en-US" sz="2400">
                <a:latin typeface="Georgia" charset="0"/>
                <a:ea typeface="ＭＳ Ｐゴシック" charset="0"/>
                <a:cs typeface="ＭＳ Ｐゴシック" charset="0"/>
              </a:rPr>
              <a:t> (4 rulers)</a:t>
            </a:r>
          </a:p>
          <a:p>
            <a:pPr lvl="1" eaLnBrk="1" hangingPunct="1">
              <a:lnSpc>
                <a:spcPct val="80000"/>
              </a:lnSpc>
              <a:buFont typeface="Arial" charset="0"/>
              <a:buChar char="•"/>
            </a:pPr>
            <a:r>
              <a:rPr lang="en-US" sz="2400">
                <a:latin typeface="Georgia" charset="0"/>
                <a:ea typeface="ＭＳ Ｐゴシック" charset="0"/>
              </a:rPr>
              <a:t>Office: Augustus</a:t>
            </a:r>
          </a:p>
          <a:p>
            <a:pPr lvl="2" eaLnBrk="1" hangingPunct="1">
              <a:lnSpc>
                <a:spcPct val="80000"/>
              </a:lnSpc>
              <a:buFontTx/>
              <a:buNone/>
            </a:pPr>
            <a:r>
              <a:rPr lang="en-US">
                <a:solidFill>
                  <a:srgbClr val="00B050"/>
                </a:solidFill>
                <a:latin typeface="Georgia" charset="0"/>
                <a:ea typeface="ＭＳ Ｐゴシック" charset="0"/>
              </a:rPr>
              <a:t>   </a:t>
            </a:r>
            <a:r>
              <a:rPr lang="en-US" b="1">
                <a:solidFill>
                  <a:srgbClr val="0BC745"/>
                </a:solidFill>
                <a:latin typeface="Georgia" charset="0"/>
                <a:ea typeface="ＭＳ Ｐゴシック" charset="0"/>
              </a:rPr>
              <a:t>Diocletian: east</a:t>
            </a:r>
          </a:p>
          <a:p>
            <a:pPr lvl="2" eaLnBrk="1" hangingPunct="1">
              <a:lnSpc>
                <a:spcPct val="80000"/>
              </a:lnSpc>
              <a:buFontTx/>
              <a:buNone/>
            </a:pPr>
            <a:r>
              <a:rPr lang="en-US">
                <a:latin typeface="Georgia" charset="0"/>
                <a:ea typeface="ＭＳ Ｐゴシック" charset="0"/>
              </a:rPr>
              <a:t>   </a:t>
            </a:r>
            <a:r>
              <a:rPr lang="en-US" b="1">
                <a:solidFill>
                  <a:srgbClr val="F17E37"/>
                </a:solidFill>
                <a:latin typeface="Georgia" charset="0"/>
                <a:ea typeface="ＭＳ Ｐゴシック" charset="0"/>
              </a:rPr>
              <a:t>Maximian: west</a:t>
            </a:r>
          </a:p>
          <a:p>
            <a:pPr lvl="2" eaLnBrk="1" hangingPunct="1">
              <a:lnSpc>
                <a:spcPct val="80000"/>
              </a:lnSpc>
              <a:buFontTx/>
              <a:buNone/>
            </a:pPr>
            <a:endParaRPr lang="en-US" sz="800" b="1">
              <a:solidFill>
                <a:srgbClr val="F17E37"/>
              </a:solidFill>
              <a:latin typeface="Georgia" charset="0"/>
              <a:ea typeface="ＭＳ Ｐゴシック" charset="0"/>
            </a:endParaRPr>
          </a:p>
          <a:p>
            <a:pPr lvl="1" eaLnBrk="1" hangingPunct="1">
              <a:lnSpc>
                <a:spcPct val="80000"/>
              </a:lnSpc>
              <a:buFont typeface="Arial" charset="0"/>
              <a:buChar char="•"/>
            </a:pPr>
            <a:r>
              <a:rPr lang="en-US" sz="2400">
                <a:latin typeface="Georgia" charset="0"/>
                <a:ea typeface="ＭＳ Ｐゴシック" charset="0"/>
              </a:rPr>
              <a:t>Office: Caesar </a:t>
            </a:r>
          </a:p>
          <a:p>
            <a:pPr lvl="2" eaLnBrk="1" hangingPunct="1">
              <a:lnSpc>
                <a:spcPct val="90000"/>
              </a:lnSpc>
              <a:spcBef>
                <a:spcPct val="0"/>
              </a:spcBef>
              <a:buFontTx/>
              <a:buNone/>
            </a:pPr>
            <a:r>
              <a:rPr lang="en-US">
                <a:latin typeface="Georgia" charset="0"/>
                <a:ea typeface="ＭＳ Ｐゴシック" charset="0"/>
              </a:rPr>
              <a:t>   two ruled from different cities</a:t>
            </a:r>
          </a:p>
          <a:p>
            <a:pPr lvl="2" eaLnBrk="1" hangingPunct="1">
              <a:lnSpc>
                <a:spcPct val="90000"/>
              </a:lnSpc>
              <a:spcBef>
                <a:spcPct val="0"/>
              </a:spcBef>
              <a:buFontTx/>
              <a:buNone/>
            </a:pPr>
            <a:r>
              <a:rPr lang="en-US">
                <a:latin typeface="Georgia" charset="0"/>
                <a:ea typeface="ＭＳ Ｐゴシック" charset="0"/>
              </a:rPr>
              <a:t>	</a:t>
            </a:r>
            <a:r>
              <a:rPr lang="en-US">
                <a:solidFill>
                  <a:srgbClr val="0BC745"/>
                </a:solidFill>
                <a:latin typeface="Georgia" charset="0"/>
                <a:ea typeface="ＭＳ Ｐゴシック" charset="0"/>
              </a:rPr>
              <a:t>Trier</a:t>
            </a:r>
          </a:p>
          <a:p>
            <a:pPr lvl="2" eaLnBrk="1" hangingPunct="1">
              <a:lnSpc>
                <a:spcPct val="90000"/>
              </a:lnSpc>
              <a:spcBef>
                <a:spcPct val="0"/>
              </a:spcBef>
              <a:buFontTx/>
              <a:buNone/>
            </a:pPr>
            <a:r>
              <a:rPr lang="en-US">
                <a:latin typeface="Georgia" charset="0"/>
                <a:ea typeface="ＭＳ Ｐゴシック" charset="0"/>
              </a:rPr>
              <a:t>	</a:t>
            </a:r>
            <a:r>
              <a:rPr lang="en-US">
                <a:solidFill>
                  <a:srgbClr val="F17E37"/>
                </a:solidFill>
                <a:latin typeface="Georgia" charset="0"/>
                <a:ea typeface="ＭＳ Ｐゴシック" charset="0"/>
              </a:rPr>
              <a:t>Thessalonica</a:t>
            </a:r>
          </a:p>
          <a:p>
            <a:pPr lvl="2" eaLnBrk="1" hangingPunct="1">
              <a:lnSpc>
                <a:spcPct val="90000"/>
              </a:lnSpc>
              <a:buFontTx/>
              <a:buNone/>
            </a:pPr>
            <a:endParaRPr lang="en-US" sz="800">
              <a:latin typeface="Georgia" charset="0"/>
              <a:ea typeface="ＭＳ Ｐゴシック" charset="0"/>
            </a:endParaRPr>
          </a:p>
          <a:p>
            <a:pPr eaLnBrk="1" hangingPunct="1">
              <a:lnSpc>
                <a:spcPct val="90000"/>
              </a:lnSpc>
              <a:buFontTx/>
              <a:buNone/>
            </a:pPr>
            <a:endParaRPr lang="en-US" sz="2400">
              <a:latin typeface="Georgia" charset="0"/>
              <a:ea typeface="ＭＳ Ｐゴシック" charset="0"/>
              <a:cs typeface="ＭＳ Ｐゴシック" charset="0"/>
            </a:endParaRPr>
          </a:p>
        </p:txBody>
      </p:sp>
      <p:pic>
        <p:nvPicPr>
          <p:cNvPr id="11" name="Picture 2" descr="0304MC05"/>
          <p:cNvPicPr>
            <a:picLocks noChangeAspect="1" noChangeArrowheads="1"/>
          </p:cNvPicPr>
          <p:nvPr/>
        </p:nvPicPr>
        <p:blipFill>
          <a:blip r:embed="rId3"/>
          <a:srcRect l="12987" t="1732" r="1299" b="15152"/>
          <a:stretch>
            <a:fillRect/>
          </a:stretch>
        </p:blipFill>
        <p:spPr bwMode="auto">
          <a:xfrm>
            <a:off x="504825" y="1539875"/>
            <a:ext cx="4391025" cy="3413125"/>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45066" name="TextBox 11"/>
          <p:cNvSpPr txBox="1">
            <a:spLocks noChangeArrowheads="1"/>
          </p:cNvSpPr>
          <p:nvPr/>
        </p:nvSpPr>
        <p:spPr bwMode="auto">
          <a:xfrm>
            <a:off x="549275" y="5849938"/>
            <a:ext cx="79533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2800">
                <a:latin typeface="Georgia" charset="0"/>
              </a:rPr>
              <a:t>Diocletian retired and forced Maximian to retire</a:t>
            </a:r>
          </a:p>
          <a:p>
            <a:pPr lvl="1" eaLnBrk="1" hangingPunct="1">
              <a:buFont typeface="Arial" charset="0"/>
              <a:buChar char="•"/>
            </a:pPr>
            <a:r>
              <a:rPr lang="en-US">
                <a:latin typeface="Georgia" charset="0"/>
              </a:rPr>
              <a:t>  Chaos followed</a:t>
            </a:r>
            <a:endParaRPr lang="en-US" sz="18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651531"/>
            <a:ext cx="9144000" cy="1199041"/>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869" name="Rectangle 5"/>
          <p:cNvSpPr>
            <a:spLocks noChangeArrowheads="1"/>
          </p:cNvSpPr>
          <p:nvPr/>
        </p:nvSpPr>
        <p:spPr bwMode="auto">
          <a:xfrm>
            <a:off x="180975" y="1020763"/>
            <a:ext cx="1735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27 BC–AD 69</a:t>
            </a:r>
          </a:p>
        </p:txBody>
      </p:sp>
      <p:sp>
        <p:nvSpPr>
          <p:cNvPr id="36870" name="Rectangle 7"/>
          <p:cNvSpPr>
            <a:spLocks noChangeArrowheads="1"/>
          </p:cNvSpPr>
          <p:nvPr/>
        </p:nvSpPr>
        <p:spPr bwMode="auto">
          <a:xfrm>
            <a:off x="2178050" y="1020763"/>
            <a:ext cx="2268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Julio-Claudians</a:t>
            </a:r>
          </a:p>
        </p:txBody>
      </p:sp>
      <p:sp>
        <p:nvSpPr>
          <p:cNvPr id="36871" name="Rectangle 9"/>
          <p:cNvSpPr>
            <a:spLocks noChangeArrowheads="1"/>
          </p:cNvSpPr>
          <p:nvPr/>
        </p:nvSpPr>
        <p:spPr bwMode="auto">
          <a:xfrm>
            <a:off x="5268913" y="714375"/>
            <a:ext cx="1198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Augustus,</a:t>
            </a:r>
          </a:p>
        </p:txBody>
      </p:sp>
      <p:sp>
        <p:nvSpPr>
          <p:cNvPr id="36872" name="Rectangle 10"/>
          <p:cNvSpPr>
            <a:spLocks noChangeArrowheads="1"/>
          </p:cNvSpPr>
          <p:nvPr/>
        </p:nvSpPr>
        <p:spPr bwMode="auto">
          <a:xfrm>
            <a:off x="6337300" y="714375"/>
            <a:ext cx="109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Tiberius,</a:t>
            </a:r>
          </a:p>
        </p:txBody>
      </p:sp>
      <p:sp>
        <p:nvSpPr>
          <p:cNvPr id="36873" name="Rectangle 11"/>
          <p:cNvSpPr>
            <a:spLocks noChangeArrowheads="1"/>
          </p:cNvSpPr>
          <p:nvPr/>
        </p:nvSpPr>
        <p:spPr bwMode="auto">
          <a:xfrm>
            <a:off x="5268913" y="1050925"/>
            <a:ext cx="189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Gaius (Caligula),</a:t>
            </a:r>
          </a:p>
        </p:txBody>
      </p:sp>
      <p:sp>
        <p:nvSpPr>
          <p:cNvPr id="36874" name="Rectangle 12"/>
          <p:cNvSpPr>
            <a:spLocks noChangeArrowheads="1"/>
          </p:cNvSpPr>
          <p:nvPr/>
        </p:nvSpPr>
        <p:spPr bwMode="auto">
          <a:xfrm>
            <a:off x="7023100" y="1050925"/>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Claudius,</a:t>
            </a:r>
          </a:p>
        </p:txBody>
      </p:sp>
      <p:sp>
        <p:nvSpPr>
          <p:cNvPr id="36875" name="Rectangle 13"/>
          <p:cNvSpPr>
            <a:spLocks noChangeArrowheads="1"/>
          </p:cNvSpPr>
          <p:nvPr/>
        </p:nvSpPr>
        <p:spPr bwMode="auto">
          <a:xfrm>
            <a:off x="8069263" y="1050925"/>
            <a:ext cx="754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Nero,</a:t>
            </a:r>
          </a:p>
        </p:txBody>
      </p:sp>
      <p:sp>
        <p:nvSpPr>
          <p:cNvPr id="36876" name="Rectangle 14"/>
          <p:cNvSpPr>
            <a:spLocks noChangeArrowheads="1"/>
          </p:cNvSpPr>
          <p:nvPr/>
        </p:nvSpPr>
        <p:spPr bwMode="auto">
          <a:xfrm>
            <a:off x="5268913" y="1370013"/>
            <a:ext cx="305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Georgia" charset="0"/>
                <a:cs typeface="Times New Roman" charset="0"/>
              </a:rPr>
              <a:t>Year of the Four Emperors</a:t>
            </a:r>
          </a:p>
        </p:txBody>
      </p:sp>
      <p:sp>
        <p:nvSpPr>
          <p:cNvPr id="52" name="Rectangle 51"/>
          <p:cNvSpPr/>
          <p:nvPr/>
        </p:nvSpPr>
        <p:spPr>
          <a:xfrm>
            <a:off x="0" y="0"/>
            <a:ext cx="9144000" cy="642257"/>
          </a:xfrm>
          <a:prstGeom prst="rect">
            <a:avLst/>
          </a:prstGeom>
          <a:solidFill>
            <a:srgbClr val="600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6880" name="Rectangle 23"/>
          <p:cNvSpPr>
            <a:spLocks noChangeArrowheads="1"/>
          </p:cNvSpPr>
          <p:nvPr/>
        </p:nvSpPr>
        <p:spPr bwMode="auto">
          <a:xfrm>
            <a:off x="147638" y="133350"/>
            <a:ext cx="91440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pPr>
            <a:r>
              <a:rPr lang="en-US" sz="2200" b="1">
                <a:solidFill>
                  <a:srgbClr val="F4F0D0"/>
                </a:solidFill>
                <a:latin typeface="Verdana" charset="0"/>
              </a:rPr>
              <a:t>Time Spa</a:t>
            </a:r>
            <a:r>
              <a:rPr lang="en-US" sz="2400" b="1">
                <a:solidFill>
                  <a:srgbClr val="F4F0D0"/>
                </a:solidFill>
                <a:latin typeface="Verdana" charset="0"/>
              </a:rPr>
              <a:t>n    </a:t>
            </a:r>
            <a:r>
              <a:rPr lang="en-US" sz="2200" b="1">
                <a:solidFill>
                  <a:srgbClr val="F4F0D0"/>
                </a:solidFill>
                <a:latin typeface="Verdana" charset="0"/>
              </a:rPr>
              <a:t>Dynasty</a:t>
            </a:r>
            <a:r>
              <a:rPr lang="en-US" sz="2400" b="1">
                <a:solidFill>
                  <a:srgbClr val="F4F0D0"/>
                </a:solidFill>
                <a:latin typeface="Verdana" charset="0"/>
              </a:rPr>
              <a:t>                 </a:t>
            </a:r>
            <a:r>
              <a:rPr lang="en-US" sz="2200" b="1">
                <a:solidFill>
                  <a:srgbClr val="F4F0D0"/>
                </a:solidFill>
                <a:latin typeface="Verdana" charset="0"/>
              </a:rPr>
              <a:t>Rulers</a:t>
            </a:r>
          </a:p>
        </p:txBody>
      </p:sp>
      <p:sp>
        <p:nvSpPr>
          <p:cNvPr id="46" name="Rectangle 45"/>
          <p:cNvSpPr/>
          <p:nvPr/>
        </p:nvSpPr>
        <p:spPr>
          <a:xfrm>
            <a:off x="0" y="1829597"/>
            <a:ext cx="9144000" cy="436234"/>
          </a:xfrm>
          <a:prstGeom prst="rect">
            <a:avLst/>
          </a:prstGeom>
          <a:solidFill>
            <a:srgbClr val="BD875B"/>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884" name="Rectangle 15"/>
          <p:cNvSpPr>
            <a:spLocks noChangeArrowheads="1"/>
          </p:cNvSpPr>
          <p:nvPr/>
        </p:nvSpPr>
        <p:spPr bwMode="auto">
          <a:xfrm>
            <a:off x="563563" y="1828800"/>
            <a:ext cx="933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69–96</a:t>
            </a:r>
          </a:p>
        </p:txBody>
      </p:sp>
      <p:sp>
        <p:nvSpPr>
          <p:cNvPr id="36885" name="Rectangle 16"/>
          <p:cNvSpPr>
            <a:spLocks noChangeArrowheads="1"/>
          </p:cNvSpPr>
          <p:nvPr/>
        </p:nvSpPr>
        <p:spPr bwMode="auto">
          <a:xfrm>
            <a:off x="2178050" y="1828800"/>
            <a:ext cx="1293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Flavians</a:t>
            </a:r>
          </a:p>
        </p:txBody>
      </p:sp>
      <p:sp>
        <p:nvSpPr>
          <p:cNvPr id="36886" name="Rectangle 18"/>
          <p:cNvSpPr>
            <a:spLocks noChangeArrowheads="1"/>
          </p:cNvSpPr>
          <p:nvPr/>
        </p:nvSpPr>
        <p:spPr bwMode="auto">
          <a:xfrm>
            <a:off x="5268913" y="1851025"/>
            <a:ext cx="1281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Vespasian,</a:t>
            </a:r>
          </a:p>
        </p:txBody>
      </p:sp>
      <p:sp>
        <p:nvSpPr>
          <p:cNvPr id="36887" name="Rectangle 19"/>
          <p:cNvSpPr>
            <a:spLocks noChangeArrowheads="1"/>
          </p:cNvSpPr>
          <p:nvPr/>
        </p:nvSpPr>
        <p:spPr bwMode="auto">
          <a:xfrm>
            <a:off x="6426200" y="1851025"/>
            <a:ext cx="769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Titus,</a:t>
            </a:r>
          </a:p>
        </p:txBody>
      </p:sp>
      <p:sp>
        <p:nvSpPr>
          <p:cNvPr id="36888" name="Rectangle 20"/>
          <p:cNvSpPr>
            <a:spLocks noChangeArrowheads="1"/>
          </p:cNvSpPr>
          <p:nvPr/>
        </p:nvSpPr>
        <p:spPr bwMode="auto">
          <a:xfrm>
            <a:off x="7116763" y="1851025"/>
            <a:ext cx="1154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Domitian</a:t>
            </a:r>
          </a:p>
        </p:txBody>
      </p:sp>
      <p:sp>
        <p:nvSpPr>
          <p:cNvPr id="47" name="Rectangle 46"/>
          <p:cNvSpPr/>
          <p:nvPr/>
        </p:nvSpPr>
        <p:spPr>
          <a:xfrm>
            <a:off x="0" y="2253791"/>
            <a:ext cx="9144000" cy="1154113"/>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892" name="Rectangle 21"/>
          <p:cNvSpPr>
            <a:spLocks noChangeArrowheads="1"/>
          </p:cNvSpPr>
          <p:nvPr/>
        </p:nvSpPr>
        <p:spPr bwMode="auto">
          <a:xfrm>
            <a:off x="457200" y="2571750"/>
            <a:ext cx="1039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96–193</a:t>
            </a:r>
          </a:p>
        </p:txBody>
      </p:sp>
      <p:sp>
        <p:nvSpPr>
          <p:cNvPr id="36893" name="Rectangle 22"/>
          <p:cNvSpPr>
            <a:spLocks noChangeArrowheads="1"/>
          </p:cNvSpPr>
          <p:nvPr/>
        </p:nvSpPr>
        <p:spPr bwMode="auto">
          <a:xfrm>
            <a:off x="2178050" y="2571750"/>
            <a:ext cx="2482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Nervan-Antonian</a:t>
            </a:r>
          </a:p>
        </p:txBody>
      </p:sp>
      <p:sp>
        <p:nvSpPr>
          <p:cNvPr id="36894" name="Rectangle 24"/>
          <p:cNvSpPr>
            <a:spLocks noChangeArrowheads="1"/>
          </p:cNvSpPr>
          <p:nvPr/>
        </p:nvSpPr>
        <p:spPr bwMode="auto">
          <a:xfrm>
            <a:off x="5268913" y="2301875"/>
            <a:ext cx="86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Nerva,</a:t>
            </a:r>
          </a:p>
        </p:txBody>
      </p:sp>
      <p:sp>
        <p:nvSpPr>
          <p:cNvPr id="36895" name="Rectangle 25"/>
          <p:cNvSpPr>
            <a:spLocks noChangeArrowheads="1"/>
          </p:cNvSpPr>
          <p:nvPr/>
        </p:nvSpPr>
        <p:spPr bwMode="auto">
          <a:xfrm>
            <a:off x="6016625" y="2301875"/>
            <a:ext cx="922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Trajan,</a:t>
            </a:r>
          </a:p>
        </p:txBody>
      </p:sp>
      <p:sp>
        <p:nvSpPr>
          <p:cNvPr id="36896" name="Rectangle 27"/>
          <p:cNvSpPr>
            <a:spLocks noChangeArrowheads="1"/>
          </p:cNvSpPr>
          <p:nvPr/>
        </p:nvSpPr>
        <p:spPr bwMode="auto">
          <a:xfrm>
            <a:off x="5268913" y="2601913"/>
            <a:ext cx="1814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Antoninus Pius,</a:t>
            </a:r>
          </a:p>
        </p:txBody>
      </p:sp>
      <p:sp>
        <p:nvSpPr>
          <p:cNvPr id="36897" name="Rectangle 28"/>
          <p:cNvSpPr>
            <a:spLocks noChangeArrowheads="1"/>
          </p:cNvSpPr>
          <p:nvPr/>
        </p:nvSpPr>
        <p:spPr bwMode="auto">
          <a:xfrm>
            <a:off x="6932613" y="2601913"/>
            <a:ext cx="2189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Georgia" charset="0"/>
                <a:cs typeface="Times New Roman" charset="0"/>
              </a:rPr>
              <a:t>Marcus Aurelius,</a:t>
            </a:r>
          </a:p>
        </p:txBody>
      </p:sp>
      <p:sp>
        <p:nvSpPr>
          <p:cNvPr id="36898" name="Rectangle 29"/>
          <p:cNvSpPr>
            <a:spLocks noChangeArrowheads="1"/>
          </p:cNvSpPr>
          <p:nvPr/>
        </p:nvSpPr>
        <p:spPr bwMode="auto">
          <a:xfrm>
            <a:off x="5268913" y="2913063"/>
            <a:ext cx="1354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Commodus</a:t>
            </a:r>
          </a:p>
        </p:txBody>
      </p:sp>
      <p:sp>
        <p:nvSpPr>
          <p:cNvPr id="48" name="Rectangle 47"/>
          <p:cNvSpPr/>
          <p:nvPr/>
        </p:nvSpPr>
        <p:spPr>
          <a:xfrm>
            <a:off x="0" y="3397534"/>
            <a:ext cx="9144000" cy="1069269"/>
          </a:xfrm>
          <a:prstGeom prst="rect">
            <a:avLst/>
          </a:prstGeom>
          <a:solidFill>
            <a:srgbClr val="BD875B"/>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902" name="Rectangle 30"/>
          <p:cNvSpPr>
            <a:spLocks noChangeArrowheads="1"/>
          </p:cNvSpPr>
          <p:nvPr/>
        </p:nvSpPr>
        <p:spPr bwMode="auto">
          <a:xfrm>
            <a:off x="309563" y="3689350"/>
            <a:ext cx="1187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193–284</a:t>
            </a:r>
          </a:p>
        </p:txBody>
      </p:sp>
      <p:sp>
        <p:nvSpPr>
          <p:cNvPr id="36903" name="Rectangle 31"/>
          <p:cNvSpPr>
            <a:spLocks noChangeArrowheads="1"/>
          </p:cNvSpPr>
          <p:nvPr/>
        </p:nvSpPr>
        <p:spPr bwMode="auto">
          <a:xfrm>
            <a:off x="2178050" y="3565525"/>
            <a:ext cx="24574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Crisis during the </a:t>
            </a:r>
          </a:p>
          <a:p>
            <a:r>
              <a:rPr lang="en-US" sz="2000" b="1">
                <a:latin typeface="Georgia" charset="0"/>
                <a:cs typeface="Times New Roman" charset="0"/>
              </a:rPr>
              <a:t>3</a:t>
            </a:r>
            <a:r>
              <a:rPr lang="en-US" sz="2000" b="1" baseline="30000">
                <a:latin typeface="Georgia" charset="0"/>
                <a:cs typeface="Times New Roman" charset="0"/>
              </a:rPr>
              <a:t>rd</a:t>
            </a:r>
            <a:r>
              <a:rPr lang="en-US" sz="2000" b="1">
                <a:latin typeface="Georgia" charset="0"/>
                <a:cs typeface="Times New Roman" charset="0"/>
              </a:rPr>
              <a:t> Century</a:t>
            </a:r>
          </a:p>
        </p:txBody>
      </p:sp>
      <p:sp>
        <p:nvSpPr>
          <p:cNvPr id="36904" name="Rectangle 32"/>
          <p:cNvSpPr>
            <a:spLocks noChangeArrowheads="1"/>
          </p:cNvSpPr>
          <p:nvPr/>
        </p:nvSpPr>
        <p:spPr bwMode="auto">
          <a:xfrm>
            <a:off x="5268913" y="3706813"/>
            <a:ext cx="2662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a:latin typeface="Georgia" charset="0"/>
              </a:rPr>
              <a:t>Many military emperors</a:t>
            </a:r>
          </a:p>
        </p:txBody>
      </p:sp>
      <p:sp>
        <p:nvSpPr>
          <p:cNvPr id="49" name="Rectangle 48"/>
          <p:cNvSpPr/>
          <p:nvPr/>
        </p:nvSpPr>
        <p:spPr>
          <a:xfrm>
            <a:off x="0" y="4466413"/>
            <a:ext cx="9144000" cy="409575"/>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908" name="Rectangle 33"/>
          <p:cNvSpPr>
            <a:spLocks noChangeArrowheads="1"/>
          </p:cNvSpPr>
          <p:nvPr/>
        </p:nvSpPr>
        <p:spPr bwMode="auto">
          <a:xfrm>
            <a:off x="257175" y="4422775"/>
            <a:ext cx="1239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284–308</a:t>
            </a:r>
          </a:p>
        </p:txBody>
      </p:sp>
      <p:sp>
        <p:nvSpPr>
          <p:cNvPr id="36909" name="Rectangle 34"/>
          <p:cNvSpPr>
            <a:spLocks noChangeArrowheads="1"/>
          </p:cNvSpPr>
          <p:nvPr/>
        </p:nvSpPr>
        <p:spPr bwMode="auto">
          <a:xfrm>
            <a:off x="2178050" y="4424363"/>
            <a:ext cx="1481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Tetrarchy</a:t>
            </a:r>
          </a:p>
        </p:txBody>
      </p:sp>
      <p:sp>
        <p:nvSpPr>
          <p:cNvPr id="36910" name="Rectangle 35"/>
          <p:cNvSpPr>
            <a:spLocks noChangeArrowheads="1"/>
          </p:cNvSpPr>
          <p:nvPr/>
        </p:nvSpPr>
        <p:spPr bwMode="auto">
          <a:xfrm>
            <a:off x="5257800" y="4456113"/>
            <a:ext cx="1231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Diocletian</a:t>
            </a:r>
          </a:p>
        </p:txBody>
      </p:sp>
      <p:sp>
        <p:nvSpPr>
          <p:cNvPr id="50" name="Rectangle 49"/>
          <p:cNvSpPr/>
          <p:nvPr/>
        </p:nvSpPr>
        <p:spPr>
          <a:xfrm>
            <a:off x="0" y="4861752"/>
            <a:ext cx="9144000" cy="522640"/>
          </a:xfrm>
          <a:prstGeom prst="rect">
            <a:avLst/>
          </a:prstGeom>
          <a:solidFill>
            <a:srgbClr val="BD875B"/>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914" name="Rectangle 36"/>
          <p:cNvSpPr>
            <a:spLocks noChangeArrowheads="1"/>
          </p:cNvSpPr>
          <p:nvPr/>
        </p:nvSpPr>
        <p:spPr bwMode="auto">
          <a:xfrm>
            <a:off x="285750" y="4872038"/>
            <a:ext cx="1211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70C0"/>
                </a:solidFill>
                <a:latin typeface="Georgia" charset="0"/>
                <a:cs typeface="Times New Roman" charset="0"/>
              </a:rPr>
              <a:t>308–337</a:t>
            </a:r>
          </a:p>
        </p:txBody>
      </p:sp>
      <p:sp>
        <p:nvSpPr>
          <p:cNvPr id="36915" name="Rectangle 37"/>
          <p:cNvSpPr>
            <a:spLocks noChangeArrowheads="1"/>
          </p:cNvSpPr>
          <p:nvPr/>
        </p:nvSpPr>
        <p:spPr bwMode="auto">
          <a:xfrm>
            <a:off x="2178050" y="4894263"/>
            <a:ext cx="206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solidFill>
                  <a:srgbClr val="0070C0"/>
                </a:solidFill>
                <a:latin typeface="Georgia" charset="0"/>
                <a:cs typeface="Times New Roman" charset="0"/>
              </a:rPr>
              <a:t>Constantinian</a:t>
            </a:r>
          </a:p>
        </p:txBody>
      </p:sp>
      <p:sp>
        <p:nvSpPr>
          <p:cNvPr id="36916" name="Rectangle 38"/>
          <p:cNvSpPr>
            <a:spLocks noChangeArrowheads="1"/>
          </p:cNvSpPr>
          <p:nvPr/>
        </p:nvSpPr>
        <p:spPr bwMode="auto">
          <a:xfrm>
            <a:off x="5268913" y="4924425"/>
            <a:ext cx="2432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70C0"/>
                </a:solidFill>
                <a:latin typeface="Georgia" charset="0"/>
                <a:cs typeface="Times New Roman" charset="0"/>
              </a:rPr>
              <a:t>Constantine the Great</a:t>
            </a:r>
          </a:p>
        </p:txBody>
      </p:sp>
      <p:sp>
        <p:nvSpPr>
          <p:cNvPr id="51" name="Rectangle 50"/>
          <p:cNvSpPr/>
          <p:nvPr/>
        </p:nvSpPr>
        <p:spPr>
          <a:xfrm>
            <a:off x="0" y="5373913"/>
            <a:ext cx="9144000" cy="1494973"/>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920" name="Rectangle 39"/>
          <p:cNvSpPr>
            <a:spLocks noChangeArrowheads="1"/>
          </p:cNvSpPr>
          <p:nvPr/>
        </p:nvSpPr>
        <p:spPr bwMode="auto">
          <a:xfrm>
            <a:off x="317500" y="5827713"/>
            <a:ext cx="1179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337–476</a:t>
            </a:r>
          </a:p>
        </p:txBody>
      </p:sp>
      <p:sp>
        <p:nvSpPr>
          <p:cNvPr id="36921" name="Rectangle 40"/>
          <p:cNvSpPr>
            <a:spLocks noChangeArrowheads="1"/>
          </p:cNvSpPr>
          <p:nvPr/>
        </p:nvSpPr>
        <p:spPr bwMode="auto">
          <a:xfrm>
            <a:off x="2178050" y="5827713"/>
            <a:ext cx="2735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Post-Constantinian</a:t>
            </a:r>
          </a:p>
        </p:txBody>
      </p:sp>
      <p:sp>
        <p:nvSpPr>
          <p:cNvPr id="36922" name="Rectangle 41"/>
          <p:cNvSpPr>
            <a:spLocks noChangeArrowheads="1"/>
          </p:cNvSpPr>
          <p:nvPr/>
        </p:nvSpPr>
        <p:spPr bwMode="auto">
          <a:xfrm>
            <a:off x="5268913" y="5522913"/>
            <a:ext cx="2227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Julian the Apostate,</a:t>
            </a:r>
          </a:p>
        </p:txBody>
      </p:sp>
      <p:sp>
        <p:nvSpPr>
          <p:cNvPr id="36923" name="Rectangle 42"/>
          <p:cNvSpPr>
            <a:spLocks noChangeArrowheads="1"/>
          </p:cNvSpPr>
          <p:nvPr/>
        </p:nvSpPr>
        <p:spPr bwMode="auto">
          <a:xfrm>
            <a:off x="5268913" y="5857875"/>
            <a:ext cx="1423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Theodocius,</a:t>
            </a:r>
          </a:p>
        </p:txBody>
      </p:sp>
      <p:sp>
        <p:nvSpPr>
          <p:cNvPr id="36924" name="Rectangle 43"/>
          <p:cNvSpPr>
            <a:spLocks noChangeArrowheads="1"/>
          </p:cNvSpPr>
          <p:nvPr/>
        </p:nvSpPr>
        <p:spPr bwMode="auto">
          <a:xfrm>
            <a:off x="5268913" y="6165850"/>
            <a:ext cx="2112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Romulus Augustus</a:t>
            </a:r>
          </a:p>
        </p:txBody>
      </p:sp>
      <p:sp>
        <p:nvSpPr>
          <p:cNvPr id="53" name="Right Arrow 52"/>
          <p:cNvSpPr>
            <a:spLocks noChangeArrowheads="1"/>
          </p:cNvSpPr>
          <p:nvPr/>
        </p:nvSpPr>
        <p:spPr bwMode="auto">
          <a:xfrm>
            <a:off x="0" y="4921250"/>
            <a:ext cx="276225" cy="373063"/>
          </a:xfrm>
          <a:prstGeom prst="rightArrow">
            <a:avLst>
              <a:gd name="adj1" fmla="val 50000"/>
              <a:gd name="adj2" fmla="val 50000"/>
            </a:avLst>
          </a:prstGeom>
          <a:solidFill>
            <a:srgbClr val="C00000"/>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37891" name="Rectangle 23"/>
          <p:cNvSpPr>
            <a:spLocks noChangeArrowheads="1"/>
          </p:cNvSpPr>
          <p:nvPr/>
        </p:nvSpPr>
        <p:spPr bwMode="auto">
          <a:xfrm>
            <a:off x="0" y="588963"/>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Constantine</a:t>
            </a:r>
            <a:endParaRPr lang="en-US" sz="3000" b="1">
              <a:solidFill>
                <a:srgbClr val="0070C0"/>
              </a:solidFill>
              <a:latin typeface="Verdana" charset="0"/>
            </a:endParaRPr>
          </a:p>
        </p:txBody>
      </p:sp>
      <p:sp>
        <p:nvSpPr>
          <p:cNvPr id="18" name="Oval 17"/>
          <p:cNvSpPr/>
          <p:nvPr/>
        </p:nvSpPr>
        <p:spPr>
          <a:xfrm>
            <a:off x="2590800" y="1306513"/>
            <a:ext cx="3843338" cy="3951287"/>
          </a:xfrm>
          <a:prstGeom prst="ellipse">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p:cNvSpPr>
            <a:spLocks noChangeArrowheads="1"/>
          </p:cNvSpPr>
          <p:nvPr/>
        </p:nvSpPr>
        <p:spPr bwMode="auto">
          <a:xfrm rot="2250776">
            <a:off x="6672263" y="4572000"/>
            <a:ext cx="588962" cy="739775"/>
          </a:xfrm>
          <a:prstGeom prst="rect">
            <a:avLst/>
          </a:prstGeom>
          <a:no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20" name="Rectangle 19"/>
          <p:cNvSpPr/>
          <p:nvPr/>
        </p:nvSpPr>
        <p:spPr>
          <a:xfrm rot="2209142">
            <a:off x="6911975" y="3852863"/>
            <a:ext cx="544513" cy="1263650"/>
          </a:xfrm>
          <a:prstGeom prst="rect">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9" name="Picture 4"/>
          <p:cNvPicPr>
            <a:picLocks noChangeAspect="1" noChangeArrowheads="1"/>
          </p:cNvPicPr>
          <p:nvPr/>
        </p:nvPicPr>
        <p:blipFill>
          <a:blip r:embed="rId2"/>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13" name="Rectangle 3"/>
          <p:cNvSpPr>
            <a:spLocks noGrp="1" noChangeArrowheads="1"/>
          </p:cNvSpPr>
          <p:nvPr>
            <p:ph type="body" idx="1"/>
          </p:nvPr>
        </p:nvSpPr>
        <p:spPr>
          <a:xfrm>
            <a:off x="3589338" y="2033588"/>
            <a:ext cx="5446712" cy="2863850"/>
          </a:xfrm>
        </p:spPr>
        <p:txBody>
          <a:bodyPr/>
          <a:lstStyle/>
          <a:p>
            <a:pPr lvl="1" eaLnBrk="1" hangingPunct="1">
              <a:buFont typeface="Arial" charset="0"/>
              <a:buChar char="•"/>
            </a:pPr>
            <a:r>
              <a:rPr lang="en-US" sz="2400">
                <a:latin typeface="Georgia" charset="0"/>
                <a:ea typeface="ＭＳ Ｐゴシック" charset="0"/>
              </a:rPr>
              <a:t>Vision of a burning Christian symbol (chi-rho)</a:t>
            </a:r>
          </a:p>
          <a:p>
            <a:pPr lvl="1" eaLnBrk="1" hangingPunct="1">
              <a:buFont typeface="Arial" charset="0"/>
              <a:buChar char="•"/>
            </a:pPr>
            <a:r>
              <a:rPr lang="en-US" sz="2400">
                <a:latin typeface="Georgia" charset="0"/>
                <a:ea typeface="ＭＳ Ｐゴシック" charset="0"/>
              </a:rPr>
              <a:t>United the troops</a:t>
            </a:r>
          </a:p>
          <a:p>
            <a:pPr lvl="1" eaLnBrk="1" hangingPunct="1">
              <a:buFont typeface="Arial" charset="0"/>
              <a:buChar char="•"/>
            </a:pPr>
            <a:r>
              <a:rPr lang="en-US" sz="2400">
                <a:latin typeface="Georgia" charset="0"/>
                <a:ea typeface="ＭＳ Ｐゴシック" charset="0"/>
              </a:rPr>
              <a:t>Gave them courage that "a god" wanted them to win</a:t>
            </a:r>
          </a:p>
        </p:txBody>
      </p:sp>
      <p:pic>
        <p:nvPicPr>
          <p:cNvPr id="14" name="Picture 13" descr="Constantine_WM GNU.jpg"/>
          <p:cNvPicPr>
            <a:picLocks noChangeAspect="1"/>
          </p:cNvPicPr>
          <p:nvPr/>
        </p:nvPicPr>
        <p:blipFill>
          <a:blip r:embed="rId3"/>
          <a:srcRect/>
          <a:stretch>
            <a:fillRect/>
          </a:stretch>
        </p:blipFill>
        <p:spPr bwMode="auto">
          <a:xfrm>
            <a:off x="889000" y="2122488"/>
            <a:ext cx="3033713" cy="3448050"/>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37898" name="TextBox 14"/>
          <p:cNvSpPr txBox="1">
            <a:spLocks noChangeArrowheads="1"/>
          </p:cNvSpPr>
          <p:nvPr/>
        </p:nvSpPr>
        <p:spPr bwMode="auto">
          <a:xfrm>
            <a:off x="0" y="1347788"/>
            <a:ext cx="91440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latin typeface="Georgia" charset="0"/>
              </a:rPr>
              <a:t>Fought wars to decide emperor</a:t>
            </a:r>
          </a:p>
          <a:p>
            <a:pPr algn="ctr" eaLnBrk="1" hangingPunct="1"/>
            <a:endParaRPr lang="en-US" sz="1800"/>
          </a:p>
        </p:txBody>
      </p:sp>
      <p:pic>
        <p:nvPicPr>
          <p:cNvPr id="37899" name="Picture 15" descr="Chi 500px-Crismon-symbol.svg W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68800" y="4198938"/>
            <a:ext cx="1514475"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title"/>
          </p:nvPr>
        </p:nvSpPr>
        <p:spPr>
          <a:xfrm>
            <a:off x="457200" y="152400"/>
            <a:ext cx="8229600" cy="685800"/>
          </a:xfrm>
        </p:spPr>
        <p:txBody>
          <a:bodyPr/>
          <a:lstStyle/>
          <a:p>
            <a:r>
              <a:rPr lang="en-US" sz="3000">
                <a:solidFill>
                  <a:srgbClr val="600000"/>
                </a:solidFill>
                <a:latin typeface="Verdana" charset="0"/>
                <a:ea typeface="ＭＳ Ｐゴシック" charset="0"/>
                <a:cs typeface="ＭＳ Ｐゴシック" charset="0"/>
              </a:rPr>
              <a:t>Constantine at Milvian Bridge</a:t>
            </a:r>
          </a:p>
        </p:txBody>
      </p:sp>
      <p:pic>
        <p:nvPicPr>
          <p:cNvPr id="38915" name="constantine bridge.mov" descr="/Users/abs3/Movies/Rome/constantine bridge.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1447800"/>
            <a:ext cx="9144000"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533400" y="962025"/>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noChangeArrowheads="1"/>
          </p:cNvPicPr>
          <p:nvPr/>
        </p:nvPicPr>
        <p:blipFill>
          <a:blip r:embed="rId5"/>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8370" fill="hold"/>
                                        <p:tgtEl>
                                          <p:spTgt spid="389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8915"/>
                </p:tgtEl>
              </p:cMediaNode>
            </p:video>
            <p:seq concurrent="1" nextAc="seek">
              <p:cTn id="8" restart="whenNotActive" fill="hold" evtFilter="cancelBubble" nodeType="interactiveSeq">
                <p:stCondLst>
                  <p:cond evt="onClick" delay="0">
                    <p:tgtEl>
                      <p:spTgt spid="3891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8915"/>
                                        </p:tgtEl>
                                      </p:cBhvr>
                                    </p:cmd>
                                  </p:childTnLst>
                                </p:cTn>
                              </p:par>
                            </p:childTnLst>
                          </p:cTn>
                        </p:par>
                      </p:childTnLst>
                    </p:cTn>
                  </p:par>
                </p:childTnLst>
              </p:cTn>
              <p:nextCondLst>
                <p:cond evt="onClick" delay="0">
                  <p:tgtEl>
                    <p:spTgt spid="3891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39939" name="Rectangle 23"/>
          <p:cNvSpPr>
            <a:spLocks noChangeArrowheads="1"/>
          </p:cNvSpPr>
          <p:nvPr/>
        </p:nvSpPr>
        <p:spPr bwMode="auto">
          <a:xfrm>
            <a:off x="0" y="588963"/>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Constantine</a:t>
            </a:r>
            <a:endParaRPr lang="en-US" sz="3000" b="1">
              <a:solidFill>
                <a:srgbClr val="0070C0"/>
              </a:solidFill>
              <a:latin typeface="Verdana" charset="0"/>
            </a:endParaRPr>
          </a:p>
        </p:txBody>
      </p:sp>
      <p:sp>
        <p:nvSpPr>
          <p:cNvPr id="18" name="Oval 17"/>
          <p:cNvSpPr/>
          <p:nvPr/>
        </p:nvSpPr>
        <p:spPr>
          <a:xfrm>
            <a:off x="2590800" y="1306513"/>
            <a:ext cx="3843338" cy="3951287"/>
          </a:xfrm>
          <a:prstGeom prst="ellipse">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p:cNvSpPr>
            <a:spLocks noChangeArrowheads="1"/>
          </p:cNvSpPr>
          <p:nvPr/>
        </p:nvSpPr>
        <p:spPr bwMode="auto">
          <a:xfrm rot="2250776">
            <a:off x="6672263" y="4572000"/>
            <a:ext cx="588962" cy="739775"/>
          </a:xfrm>
          <a:prstGeom prst="rect">
            <a:avLst/>
          </a:prstGeom>
          <a:no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20" name="Rectangle 19"/>
          <p:cNvSpPr/>
          <p:nvPr/>
        </p:nvSpPr>
        <p:spPr>
          <a:xfrm rot="2209142">
            <a:off x="6911975" y="3852863"/>
            <a:ext cx="544513" cy="1263650"/>
          </a:xfrm>
          <a:prstGeom prst="rect">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9" name="Picture 4"/>
          <p:cNvPicPr>
            <a:picLocks noChangeAspect="1" noChangeArrowheads="1"/>
          </p:cNvPicPr>
          <p:nvPr/>
        </p:nvPicPr>
        <p:blipFill>
          <a:blip r:embed="rId2"/>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22" name="Picture 21" descr="East West Roman_empire_395 WM.jpg"/>
          <p:cNvPicPr>
            <a:picLocks noChangeAspect="1"/>
          </p:cNvPicPr>
          <p:nvPr/>
        </p:nvPicPr>
        <p:blipFill>
          <a:blip r:embed="rId3"/>
          <a:srcRect l="19774" t="39566" r="15602" b="3354"/>
          <a:stretch>
            <a:fillRect/>
          </a:stretch>
        </p:blipFill>
        <p:spPr bwMode="auto">
          <a:xfrm>
            <a:off x="73025" y="2940050"/>
            <a:ext cx="4587875" cy="3254375"/>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17" name="Rectangle 3"/>
          <p:cNvSpPr>
            <a:spLocks noGrp="1" noChangeArrowheads="1"/>
          </p:cNvSpPr>
          <p:nvPr>
            <p:ph idx="1"/>
          </p:nvPr>
        </p:nvSpPr>
        <p:spPr>
          <a:xfrm>
            <a:off x="4152900" y="1217613"/>
            <a:ext cx="4991100" cy="4525962"/>
          </a:xfrm>
        </p:spPr>
        <p:txBody>
          <a:bodyPr/>
          <a:lstStyle/>
          <a:p>
            <a:pPr eaLnBrk="1" hangingPunct="1">
              <a:lnSpc>
                <a:spcPct val="90000"/>
              </a:lnSpc>
              <a:buFontTx/>
              <a:buNone/>
            </a:pPr>
            <a:r>
              <a:rPr lang="en-US" sz="2800">
                <a:latin typeface="Georgia" charset="0"/>
                <a:ea typeface="ＭＳ Ｐゴシック" charset="0"/>
                <a:cs typeface="ＭＳ Ｐゴシック" charset="0"/>
              </a:rPr>
              <a:t>Acceptance of Christianity</a:t>
            </a:r>
          </a:p>
          <a:p>
            <a:pPr lvl="1" eaLnBrk="1" hangingPunct="1">
              <a:lnSpc>
                <a:spcPct val="90000"/>
              </a:lnSpc>
              <a:buFont typeface="Arial" charset="0"/>
              <a:buChar char="•"/>
            </a:pPr>
            <a:r>
              <a:rPr lang="en-US" sz="2400">
                <a:latin typeface="Georgia" charset="0"/>
                <a:ea typeface="ＭＳ Ｐゴシック" charset="0"/>
              </a:rPr>
              <a:t>Edict of Milan</a:t>
            </a:r>
          </a:p>
          <a:p>
            <a:pPr eaLnBrk="1" hangingPunct="1">
              <a:lnSpc>
                <a:spcPct val="90000"/>
              </a:lnSpc>
            </a:pPr>
            <a:r>
              <a:rPr lang="en-US" sz="2800">
                <a:latin typeface="Georgia" charset="0"/>
                <a:ea typeface="ＭＳ Ｐゴシック" charset="0"/>
                <a:cs typeface="ＭＳ Ｐゴシック" charset="0"/>
              </a:rPr>
              <a:t>Ruled all but divided for administrative purposes</a:t>
            </a:r>
          </a:p>
          <a:p>
            <a:pPr lvl="1" eaLnBrk="1" hangingPunct="1">
              <a:lnSpc>
                <a:spcPct val="90000"/>
              </a:lnSpc>
              <a:buFontTx/>
              <a:buNone/>
            </a:pPr>
            <a:r>
              <a:rPr lang="en-US" sz="2400">
                <a:latin typeface="Georgia" charset="0"/>
                <a:ea typeface="ＭＳ Ｐゴシック" charset="0"/>
              </a:rPr>
              <a:t>New capital = Constantinople (Nova Roma)</a:t>
            </a:r>
          </a:p>
          <a:p>
            <a:pPr lvl="1" eaLnBrk="1" hangingPunct="1">
              <a:lnSpc>
                <a:spcPct val="90000"/>
              </a:lnSpc>
              <a:buFontTx/>
              <a:buNone/>
            </a:pPr>
            <a:r>
              <a:rPr lang="en-US" sz="2400">
                <a:latin typeface="Georgia" charset="0"/>
                <a:ea typeface="ＭＳ Ｐゴシック" charset="0"/>
              </a:rPr>
              <a:t>	Built on ancient site</a:t>
            </a:r>
          </a:p>
          <a:p>
            <a:pPr lvl="1" eaLnBrk="1" hangingPunct="1">
              <a:lnSpc>
                <a:spcPct val="90000"/>
              </a:lnSpc>
              <a:buFontTx/>
              <a:buNone/>
            </a:pPr>
            <a:r>
              <a:rPr lang="en-US" sz="2400">
                <a:latin typeface="Georgia" charset="0"/>
                <a:ea typeface="ＭＳ Ｐゴシック" charset="0"/>
              </a:rPr>
              <a:t>		(Byzantium)</a:t>
            </a:r>
          </a:p>
          <a:p>
            <a:pPr lvl="1" eaLnBrk="1" hangingPunct="1">
              <a:lnSpc>
                <a:spcPct val="90000"/>
              </a:lnSpc>
              <a:buFontTx/>
              <a:buNone/>
            </a:pPr>
            <a:r>
              <a:rPr lang="en-US" sz="2400">
                <a:latin typeface="Georgia" charset="0"/>
                <a:ea typeface="ＭＳ Ｐゴシック" charset="0"/>
              </a:rPr>
              <a:t>Western capital = Milan (trade)</a:t>
            </a:r>
          </a:p>
          <a:p>
            <a:pPr lvl="1" eaLnBrk="1" hangingPunct="1">
              <a:lnSpc>
                <a:spcPct val="90000"/>
              </a:lnSpc>
              <a:buFontTx/>
              <a:buNone/>
            </a:pPr>
            <a:r>
              <a:rPr lang="en-US" sz="2400">
                <a:latin typeface="Georgia" charset="0"/>
                <a:ea typeface="ＭＳ Ｐゴシック" charset="0"/>
              </a:rPr>
              <a:t>Later capital = Ravenna (port)</a:t>
            </a:r>
          </a:p>
          <a:p>
            <a:pPr lvl="1" eaLnBrk="1" hangingPunct="1">
              <a:lnSpc>
                <a:spcPct val="90000"/>
              </a:lnSpc>
              <a:buFont typeface="Arial" charset="0"/>
              <a:buChar char="•"/>
            </a:pPr>
            <a:endParaRPr lang="en-US" sz="1000">
              <a:latin typeface="Georgia" charset="0"/>
              <a:ea typeface="ＭＳ Ｐゴシック" charset="0"/>
            </a:endParaRPr>
          </a:p>
        </p:txBody>
      </p:sp>
      <p:sp>
        <p:nvSpPr>
          <p:cNvPr id="11" name="Rectangle 10"/>
          <p:cNvSpPr>
            <a:spLocks noChangeArrowheads="1"/>
          </p:cNvSpPr>
          <p:nvPr/>
        </p:nvSpPr>
        <p:spPr bwMode="auto">
          <a:xfrm>
            <a:off x="2935288" y="4981575"/>
            <a:ext cx="1539875" cy="636588"/>
          </a:xfrm>
          <a:prstGeom prst="rect">
            <a:avLst/>
          </a:prstGeom>
          <a:solidFill>
            <a:schemeClr val="accent1">
              <a:alpha val="70195"/>
            </a:scheme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r>
              <a:rPr lang="en-US" dirty="0">
                <a:latin typeface="+mn-lt"/>
                <a:ea typeface="+mn-ea"/>
                <a:cs typeface="+mn-cs"/>
              </a:rPr>
              <a:t>East Roman Empire</a:t>
            </a:r>
          </a:p>
        </p:txBody>
      </p:sp>
      <p:sp>
        <p:nvSpPr>
          <p:cNvPr id="12" name="Rectangle 11"/>
          <p:cNvSpPr>
            <a:spLocks noChangeArrowheads="1"/>
          </p:cNvSpPr>
          <p:nvPr/>
        </p:nvSpPr>
        <p:spPr bwMode="auto">
          <a:xfrm>
            <a:off x="657225" y="4471988"/>
            <a:ext cx="1539875" cy="638175"/>
          </a:xfrm>
          <a:prstGeom prst="rect">
            <a:avLst/>
          </a:prstGeom>
          <a:solidFill>
            <a:schemeClr val="accent1">
              <a:alpha val="70195"/>
            </a:scheme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r>
              <a:rPr lang="en-US" dirty="0">
                <a:latin typeface="+mn-lt"/>
                <a:ea typeface="+mn-ea"/>
                <a:cs typeface="+mn-cs"/>
              </a:rPr>
              <a:t>West Roman Empire</a:t>
            </a:r>
          </a:p>
        </p:txBody>
      </p:sp>
      <p:sp>
        <p:nvSpPr>
          <p:cNvPr id="15" name="Oval 14"/>
          <p:cNvSpPr>
            <a:spLocks noChangeArrowheads="1"/>
          </p:cNvSpPr>
          <p:nvPr/>
        </p:nvSpPr>
        <p:spPr bwMode="auto">
          <a:xfrm>
            <a:off x="3157538" y="4254500"/>
            <a:ext cx="96837" cy="96838"/>
          </a:xfrm>
          <a:prstGeom prst="ellipse">
            <a:avLst/>
          </a:prstGeom>
          <a:solidFill>
            <a:schemeClr val="tx1"/>
          </a:solidFill>
          <a:ln w="9525">
            <a:noFill/>
            <a:round/>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cxnSp>
        <p:nvCxnSpPr>
          <p:cNvPr id="21" name="Straight Arrow Connector 20"/>
          <p:cNvCxnSpPr>
            <a:cxnSpLocks noChangeShapeType="1"/>
          </p:cNvCxnSpPr>
          <p:nvPr/>
        </p:nvCxnSpPr>
        <p:spPr bwMode="auto">
          <a:xfrm rot="10800000" flipV="1">
            <a:off x="3275013" y="3303588"/>
            <a:ext cx="1614487" cy="946150"/>
          </a:xfrm>
          <a:prstGeom prst="straightConnector1">
            <a:avLst/>
          </a:prstGeom>
          <a:noFill/>
          <a:ln w="38100">
            <a:solidFill>
              <a:schemeClr val="tx1"/>
            </a:solidFill>
            <a:round/>
            <a:headEnd/>
            <a:tailEnd type="arrow" w="med" len="med"/>
          </a:ln>
          <a:effectLst>
            <a:outerShdw blurRad="63500" dist="20000" dir="5400000" rotWithShape="0">
              <a:srgbClr val="000000">
                <a:alpha val="37999"/>
              </a:srgbClr>
            </a:outerShdw>
          </a:effectLst>
        </p:spPr>
      </p:cxnSp>
      <p:cxnSp>
        <p:nvCxnSpPr>
          <p:cNvPr id="25" name="Straight Arrow Connector 24"/>
          <p:cNvCxnSpPr>
            <a:cxnSpLocks noChangeShapeType="1"/>
          </p:cNvCxnSpPr>
          <p:nvPr/>
        </p:nvCxnSpPr>
        <p:spPr bwMode="auto">
          <a:xfrm rot="10800000">
            <a:off x="1604963" y="4019550"/>
            <a:ext cx="3113087" cy="1127125"/>
          </a:xfrm>
          <a:prstGeom prst="straightConnector1">
            <a:avLst/>
          </a:prstGeom>
          <a:noFill/>
          <a:ln w="31750">
            <a:solidFill>
              <a:schemeClr val="tx1"/>
            </a:solidFill>
            <a:round/>
            <a:headEnd/>
            <a:tailEnd type="arrow" w="med" len="med"/>
          </a:ln>
          <a:effectLst>
            <a:outerShdw blurRad="63500" dist="20000" dir="5400000" rotWithShape="0">
              <a:srgbClr val="000000">
                <a:alpha val="37999"/>
              </a:srgbClr>
            </a:outerShdw>
          </a:effectLst>
        </p:spPr>
      </p:cxnSp>
      <p:cxnSp>
        <p:nvCxnSpPr>
          <p:cNvPr id="26" name="Straight Arrow Connector 25"/>
          <p:cNvCxnSpPr>
            <a:cxnSpLocks noChangeShapeType="1"/>
            <a:endCxn id="32" idx="6"/>
          </p:cNvCxnSpPr>
          <p:nvPr/>
        </p:nvCxnSpPr>
        <p:spPr bwMode="auto">
          <a:xfrm rot="10800000">
            <a:off x="1200150" y="3783013"/>
            <a:ext cx="3459163" cy="876300"/>
          </a:xfrm>
          <a:prstGeom prst="straightConnector1">
            <a:avLst/>
          </a:prstGeom>
          <a:noFill/>
          <a:ln w="31750">
            <a:solidFill>
              <a:schemeClr val="tx1"/>
            </a:solidFill>
            <a:round/>
            <a:headEnd/>
            <a:tailEnd type="arrow" w="med" len="med"/>
          </a:ln>
          <a:effectLst>
            <a:outerShdw blurRad="63500" dist="20000" dir="5400000" rotWithShape="0">
              <a:srgbClr val="000000">
                <a:alpha val="37999"/>
              </a:srgbClr>
            </a:outerShdw>
          </a:effectLst>
        </p:spPr>
      </p:cxnSp>
      <p:sp>
        <p:nvSpPr>
          <p:cNvPr id="30" name="Oval 29"/>
          <p:cNvSpPr>
            <a:spLocks noChangeArrowheads="1"/>
          </p:cNvSpPr>
          <p:nvPr/>
        </p:nvSpPr>
        <p:spPr bwMode="auto">
          <a:xfrm>
            <a:off x="1498600" y="3906838"/>
            <a:ext cx="95250" cy="95250"/>
          </a:xfrm>
          <a:prstGeom prst="ellipse">
            <a:avLst/>
          </a:prstGeom>
          <a:solidFill>
            <a:schemeClr val="tx1"/>
          </a:solidFill>
          <a:ln w="9525">
            <a:noFill/>
            <a:round/>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32" name="Oval 31"/>
          <p:cNvSpPr>
            <a:spLocks noChangeArrowheads="1"/>
          </p:cNvSpPr>
          <p:nvPr/>
        </p:nvSpPr>
        <p:spPr bwMode="auto">
          <a:xfrm>
            <a:off x="1104900" y="3733800"/>
            <a:ext cx="95250" cy="96838"/>
          </a:xfrm>
          <a:prstGeom prst="ellipse">
            <a:avLst/>
          </a:prstGeom>
          <a:solidFill>
            <a:schemeClr val="tx1"/>
          </a:solidFill>
          <a:ln w="9525">
            <a:noFill/>
            <a:round/>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22" presetClass="entr" presetSubtype="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1000"/>
                                        <p:tgtEl>
                                          <p:spTgt spid="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xEl>
                                              <p:pRg st="6" end="6"/>
                                            </p:txEl>
                                          </p:spTgt>
                                        </p:tgtEl>
                                        <p:attrNameLst>
                                          <p:attrName>style.visibility</p:attrName>
                                        </p:attrNameLst>
                                      </p:cBhvr>
                                      <p:to>
                                        <p:strVal val="visible"/>
                                      </p:to>
                                    </p:set>
                                  </p:childTnLst>
                                </p:cTn>
                              </p:par>
                              <p:par>
                                <p:cTn id="36" presetID="22" presetClass="entr" presetSubtype="2"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right)">
                                      <p:cBhvr>
                                        <p:cTn id="38" dur="1000"/>
                                        <p:tgtEl>
                                          <p:spTgt spid="26"/>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xEl>
                                              <p:pRg st="7" end="7"/>
                                            </p:txEl>
                                          </p:spTgt>
                                        </p:tgtEl>
                                        <p:attrNameLst>
                                          <p:attrName>style.visibility</p:attrName>
                                        </p:attrNameLst>
                                      </p:cBhvr>
                                      <p:to>
                                        <p:strVal val="visible"/>
                                      </p:to>
                                    </p:set>
                                  </p:childTnLst>
                                </p:cTn>
                              </p:par>
                              <p:par>
                                <p:cTn id="45" presetID="22" presetClass="entr" presetSubtype="2"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right)">
                                      <p:cBhvr>
                                        <p:cTn id="47" dur="1000"/>
                                        <p:tgtEl>
                                          <p:spTgt spid="25"/>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1" grpId="0" animBg="1"/>
      <p:bldP spid="12" grpId="0" animBg="1"/>
      <p:bldP spid="15" grpId="0" animBg="1"/>
      <p:bldP spid="30"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40963" name="Rectangle 23"/>
          <p:cNvSpPr>
            <a:spLocks noChangeArrowheads="1"/>
          </p:cNvSpPr>
          <p:nvPr/>
        </p:nvSpPr>
        <p:spPr bwMode="auto">
          <a:xfrm>
            <a:off x="0" y="588963"/>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Constantine</a:t>
            </a:r>
            <a:endParaRPr lang="en-US" sz="3000" b="1">
              <a:solidFill>
                <a:srgbClr val="0070C0"/>
              </a:solidFill>
              <a:latin typeface="Verdana" charset="0"/>
            </a:endParaRPr>
          </a:p>
        </p:txBody>
      </p:sp>
      <p:sp>
        <p:nvSpPr>
          <p:cNvPr id="18" name="Oval 17"/>
          <p:cNvSpPr/>
          <p:nvPr/>
        </p:nvSpPr>
        <p:spPr>
          <a:xfrm>
            <a:off x="2590800" y="1306513"/>
            <a:ext cx="3843338" cy="3951287"/>
          </a:xfrm>
          <a:prstGeom prst="ellipse">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p:cNvSpPr>
            <a:spLocks noChangeArrowheads="1"/>
          </p:cNvSpPr>
          <p:nvPr/>
        </p:nvSpPr>
        <p:spPr bwMode="auto">
          <a:xfrm rot="2250776">
            <a:off x="6672263" y="4572000"/>
            <a:ext cx="588962" cy="739775"/>
          </a:xfrm>
          <a:prstGeom prst="rect">
            <a:avLst/>
          </a:prstGeom>
          <a:no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20" name="Rectangle 19"/>
          <p:cNvSpPr/>
          <p:nvPr/>
        </p:nvSpPr>
        <p:spPr>
          <a:xfrm rot="2209142">
            <a:off x="6911975" y="3852863"/>
            <a:ext cx="544513" cy="1263650"/>
          </a:xfrm>
          <a:prstGeom prst="rect">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9" name="Picture 4"/>
          <p:cNvPicPr>
            <a:picLocks noChangeAspect="1" noChangeArrowheads="1"/>
          </p:cNvPicPr>
          <p:nvPr/>
        </p:nvPicPr>
        <p:blipFill>
          <a:blip r:embed="rId2"/>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28" name="Picture 3"/>
          <p:cNvPicPr>
            <a:picLocks noChangeAspect="1"/>
          </p:cNvPicPr>
          <p:nvPr/>
        </p:nvPicPr>
        <p:blipFill>
          <a:blip r:embed="rId3"/>
          <a:srcRect l="7062"/>
          <a:stretch>
            <a:fillRect/>
          </a:stretch>
        </p:blipFill>
        <p:spPr bwMode="auto">
          <a:xfrm>
            <a:off x="733425" y="1949450"/>
            <a:ext cx="3273425" cy="3932238"/>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40969" name="TextBox 28"/>
          <p:cNvSpPr txBox="1">
            <a:spLocks noChangeArrowheads="1"/>
          </p:cNvSpPr>
          <p:nvPr/>
        </p:nvSpPr>
        <p:spPr bwMode="auto">
          <a:xfrm>
            <a:off x="0" y="1274763"/>
            <a:ext cx="91440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latin typeface="Georgia" charset="0"/>
              </a:rPr>
              <a:t>Favored Christianity</a:t>
            </a:r>
          </a:p>
          <a:p>
            <a:pPr eaLnBrk="1" hangingPunct="1"/>
            <a:endParaRPr lang="en-US" sz="1800"/>
          </a:p>
        </p:txBody>
      </p:sp>
      <p:sp>
        <p:nvSpPr>
          <p:cNvPr id="55307" name="TextBox 4"/>
          <p:cNvSpPr txBox="1">
            <a:spLocks noChangeArrowheads="1"/>
          </p:cNvSpPr>
          <p:nvPr/>
        </p:nvSpPr>
        <p:spPr bwMode="auto">
          <a:xfrm>
            <a:off x="1419225" y="5899150"/>
            <a:ext cx="1851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Verdana" charset="0"/>
              </a:rPr>
              <a:t>Christ</a:t>
            </a:r>
            <a:r>
              <a:rPr lang="ja-JP" altLang="en-US" sz="1800">
                <a:latin typeface="Verdana" charset="0"/>
              </a:rPr>
              <a:t>’</a:t>
            </a:r>
            <a:r>
              <a:rPr lang="en-US" sz="1800">
                <a:latin typeface="Verdana" charset="0"/>
              </a:rPr>
              <a:t>s tomb?</a:t>
            </a:r>
          </a:p>
        </p:txBody>
      </p:sp>
      <p:pic>
        <p:nvPicPr>
          <p:cNvPr id="33" name="Picture 32" descr="Cross of Christ fragment WM.JPG"/>
          <p:cNvPicPr>
            <a:picLocks noChangeAspect="1"/>
          </p:cNvPicPr>
          <p:nvPr/>
        </p:nvPicPr>
        <p:blipFill>
          <a:blip r:embed="rId4"/>
          <a:srcRect l="19095" t="17680" r="14143" b="7639"/>
          <a:stretch>
            <a:fillRect/>
          </a:stretch>
        </p:blipFill>
        <p:spPr bwMode="auto">
          <a:xfrm>
            <a:off x="3381375" y="4764088"/>
            <a:ext cx="1033463" cy="1543050"/>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13" name="Text Placeholder 12"/>
          <p:cNvSpPr>
            <a:spLocks noGrp="1"/>
          </p:cNvSpPr>
          <p:nvPr>
            <p:ph type="body" sz="half" idx="1"/>
          </p:nvPr>
        </p:nvSpPr>
        <p:spPr>
          <a:xfrm>
            <a:off x="4533899" y="1752600"/>
            <a:ext cx="4404833" cy="4978400"/>
          </a:xfrm>
        </p:spPr>
        <p:txBody>
          <a:bodyPr/>
          <a:lstStyle/>
          <a:p>
            <a:r>
              <a:rPr lang="en-US" sz="2800" dirty="0">
                <a:latin typeface="Arial" charset="0"/>
                <a:ea typeface="ＭＳ Ｐゴシック" charset="0"/>
                <a:cs typeface="ＭＳ Ｐゴシック" charset="0"/>
              </a:rPr>
              <a:t>Constantine</a:t>
            </a:r>
            <a:r>
              <a:rPr lang="ja-JP" altLang="en-US"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mother (St. Helena) visited the Holy Land and picked out places where she thought special events occurred</a:t>
            </a:r>
          </a:p>
          <a:p>
            <a:pPr lvl="1"/>
            <a:r>
              <a:rPr lang="en-US" sz="2400" dirty="0">
                <a:latin typeface="Arial" charset="0"/>
                <a:ea typeface="ＭＳ Ｐゴシック" charset="0"/>
              </a:rPr>
              <a:t>Hill of Calvary and Christ</a:t>
            </a:r>
            <a:r>
              <a:rPr lang="ja-JP" altLang="en-US" sz="2400" dirty="0">
                <a:latin typeface="Arial" charset="0"/>
                <a:ea typeface="ＭＳ Ｐゴシック" charset="0"/>
              </a:rPr>
              <a:t>’</a:t>
            </a:r>
            <a:r>
              <a:rPr lang="en-US" sz="2400" dirty="0">
                <a:latin typeface="Arial" charset="0"/>
                <a:ea typeface="ＭＳ Ｐゴシック" charset="0"/>
              </a:rPr>
              <a:t>s tomb = Church of the Holy </a:t>
            </a:r>
            <a:r>
              <a:rPr lang="en-US" sz="2400" dirty="0" err="1">
                <a:latin typeface="Arial" charset="0"/>
                <a:ea typeface="ＭＳ Ｐゴシック" charset="0"/>
              </a:rPr>
              <a:t>Spulcher</a:t>
            </a:r>
            <a:endParaRPr lang="en-US" sz="2400" dirty="0">
              <a:latin typeface="Arial" charset="0"/>
              <a:ea typeface="ＭＳ Ｐゴシック" charset="0"/>
            </a:endParaRPr>
          </a:p>
          <a:p>
            <a:pPr lvl="1"/>
            <a:r>
              <a:rPr lang="en-US" sz="2400" dirty="0">
                <a:latin typeface="Arial" charset="0"/>
                <a:ea typeface="ＭＳ Ｐゴシック" charset="0"/>
              </a:rPr>
              <a:t>Fragment of the </a:t>
            </a:r>
            <a:r>
              <a:rPr lang="ja-JP" altLang="en-US" sz="2400" dirty="0">
                <a:latin typeface="Arial" charset="0"/>
                <a:ea typeface="ＭＳ Ｐゴシック" charset="0"/>
              </a:rPr>
              <a:t>“</a:t>
            </a:r>
            <a:r>
              <a:rPr lang="en-US" sz="2400" dirty="0">
                <a:latin typeface="Arial" charset="0"/>
                <a:ea typeface="ＭＳ Ｐゴシック" charset="0"/>
              </a:rPr>
              <a:t>True Cross</a:t>
            </a:r>
            <a:r>
              <a:rPr lang="ja-JP" altLang="en-US" sz="2400" dirty="0">
                <a:latin typeface="Arial" charset="0"/>
                <a:ea typeface="ＭＳ Ｐゴシック" charset="0"/>
              </a:rPr>
              <a:t>”</a:t>
            </a:r>
            <a:endParaRPr lang="en-US" sz="2400" dirty="0">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3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7" grpId="0"/>
      <p:bldP spid="1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651531"/>
            <a:ext cx="9144000" cy="1199041"/>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989" name="Rectangle 5"/>
          <p:cNvSpPr>
            <a:spLocks noChangeArrowheads="1"/>
          </p:cNvSpPr>
          <p:nvPr/>
        </p:nvSpPr>
        <p:spPr bwMode="auto">
          <a:xfrm>
            <a:off x="180975" y="1020763"/>
            <a:ext cx="1735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27 BC–AD 69</a:t>
            </a:r>
          </a:p>
        </p:txBody>
      </p:sp>
      <p:sp>
        <p:nvSpPr>
          <p:cNvPr id="41990" name="Rectangle 7"/>
          <p:cNvSpPr>
            <a:spLocks noChangeArrowheads="1"/>
          </p:cNvSpPr>
          <p:nvPr/>
        </p:nvSpPr>
        <p:spPr bwMode="auto">
          <a:xfrm>
            <a:off x="2178050" y="1020763"/>
            <a:ext cx="2268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Julio-Claudians</a:t>
            </a:r>
          </a:p>
        </p:txBody>
      </p:sp>
      <p:sp>
        <p:nvSpPr>
          <p:cNvPr id="41991" name="Rectangle 9"/>
          <p:cNvSpPr>
            <a:spLocks noChangeArrowheads="1"/>
          </p:cNvSpPr>
          <p:nvPr/>
        </p:nvSpPr>
        <p:spPr bwMode="auto">
          <a:xfrm>
            <a:off x="5268913" y="714375"/>
            <a:ext cx="1198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Augustus,</a:t>
            </a:r>
          </a:p>
        </p:txBody>
      </p:sp>
      <p:sp>
        <p:nvSpPr>
          <p:cNvPr id="41992" name="Rectangle 10"/>
          <p:cNvSpPr>
            <a:spLocks noChangeArrowheads="1"/>
          </p:cNvSpPr>
          <p:nvPr/>
        </p:nvSpPr>
        <p:spPr bwMode="auto">
          <a:xfrm>
            <a:off x="6337300" y="714375"/>
            <a:ext cx="109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Tiberius,</a:t>
            </a:r>
          </a:p>
        </p:txBody>
      </p:sp>
      <p:sp>
        <p:nvSpPr>
          <p:cNvPr id="41993" name="Rectangle 11"/>
          <p:cNvSpPr>
            <a:spLocks noChangeArrowheads="1"/>
          </p:cNvSpPr>
          <p:nvPr/>
        </p:nvSpPr>
        <p:spPr bwMode="auto">
          <a:xfrm>
            <a:off x="5268913" y="1050925"/>
            <a:ext cx="189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Gaius (Caligula),</a:t>
            </a:r>
          </a:p>
        </p:txBody>
      </p:sp>
      <p:sp>
        <p:nvSpPr>
          <p:cNvPr id="41994" name="Rectangle 12"/>
          <p:cNvSpPr>
            <a:spLocks noChangeArrowheads="1"/>
          </p:cNvSpPr>
          <p:nvPr/>
        </p:nvSpPr>
        <p:spPr bwMode="auto">
          <a:xfrm>
            <a:off x="7023100" y="1050925"/>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Claudius,</a:t>
            </a:r>
          </a:p>
        </p:txBody>
      </p:sp>
      <p:sp>
        <p:nvSpPr>
          <p:cNvPr id="41995" name="Rectangle 13"/>
          <p:cNvSpPr>
            <a:spLocks noChangeArrowheads="1"/>
          </p:cNvSpPr>
          <p:nvPr/>
        </p:nvSpPr>
        <p:spPr bwMode="auto">
          <a:xfrm>
            <a:off x="8069263" y="1050925"/>
            <a:ext cx="754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Nero,</a:t>
            </a:r>
          </a:p>
        </p:txBody>
      </p:sp>
      <p:sp>
        <p:nvSpPr>
          <p:cNvPr id="41996" name="Rectangle 14"/>
          <p:cNvSpPr>
            <a:spLocks noChangeArrowheads="1"/>
          </p:cNvSpPr>
          <p:nvPr/>
        </p:nvSpPr>
        <p:spPr bwMode="auto">
          <a:xfrm>
            <a:off x="5268913" y="1370013"/>
            <a:ext cx="305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Georgia" charset="0"/>
                <a:cs typeface="Times New Roman" charset="0"/>
              </a:rPr>
              <a:t>Year of the Four Emperors</a:t>
            </a:r>
          </a:p>
        </p:txBody>
      </p:sp>
      <p:sp>
        <p:nvSpPr>
          <p:cNvPr id="52" name="Rectangle 51"/>
          <p:cNvSpPr/>
          <p:nvPr/>
        </p:nvSpPr>
        <p:spPr>
          <a:xfrm>
            <a:off x="0" y="0"/>
            <a:ext cx="9144000" cy="642257"/>
          </a:xfrm>
          <a:prstGeom prst="rect">
            <a:avLst/>
          </a:prstGeom>
          <a:solidFill>
            <a:srgbClr val="600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2000" name="Rectangle 23"/>
          <p:cNvSpPr>
            <a:spLocks noChangeArrowheads="1"/>
          </p:cNvSpPr>
          <p:nvPr/>
        </p:nvSpPr>
        <p:spPr bwMode="auto">
          <a:xfrm>
            <a:off x="147638" y="133350"/>
            <a:ext cx="91440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pPr>
            <a:r>
              <a:rPr lang="en-US" sz="2200" b="1">
                <a:solidFill>
                  <a:srgbClr val="F4F0D0"/>
                </a:solidFill>
                <a:latin typeface="Verdana" charset="0"/>
              </a:rPr>
              <a:t>Time Spa</a:t>
            </a:r>
            <a:r>
              <a:rPr lang="en-US" sz="2400" b="1">
                <a:solidFill>
                  <a:srgbClr val="F4F0D0"/>
                </a:solidFill>
                <a:latin typeface="Verdana" charset="0"/>
              </a:rPr>
              <a:t>n    </a:t>
            </a:r>
            <a:r>
              <a:rPr lang="en-US" sz="2200" b="1">
                <a:solidFill>
                  <a:srgbClr val="F4F0D0"/>
                </a:solidFill>
                <a:latin typeface="Verdana" charset="0"/>
              </a:rPr>
              <a:t>Dynasty</a:t>
            </a:r>
            <a:r>
              <a:rPr lang="en-US" sz="2400" b="1">
                <a:solidFill>
                  <a:srgbClr val="F4F0D0"/>
                </a:solidFill>
                <a:latin typeface="Verdana" charset="0"/>
              </a:rPr>
              <a:t>                 </a:t>
            </a:r>
            <a:r>
              <a:rPr lang="en-US" sz="2200" b="1">
                <a:solidFill>
                  <a:srgbClr val="F4F0D0"/>
                </a:solidFill>
                <a:latin typeface="Verdana" charset="0"/>
              </a:rPr>
              <a:t>Rulers</a:t>
            </a:r>
          </a:p>
        </p:txBody>
      </p:sp>
      <p:sp>
        <p:nvSpPr>
          <p:cNvPr id="46" name="Rectangle 45"/>
          <p:cNvSpPr/>
          <p:nvPr/>
        </p:nvSpPr>
        <p:spPr>
          <a:xfrm>
            <a:off x="0" y="1829597"/>
            <a:ext cx="9144000" cy="436234"/>
          </a:xfrm>
          <a:prstGeom prst="rect">
            <a:avLst/>
          </a:prstGeom>
          <a:solidFill>
            <a:srgbClr val="BD875B"/>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004" name="Rectangle 15"/>
          <p:cNvSpPr>
            <a:spLocks noChangeArrowheads="1"/>
          </p:cNvSpPr>
          <p:nvPr/>
        </p:nvSpPr>
        <p:spPr bwMode="auto">
          <a:xfrm>
            <a:off x="563563" y="1828800"/>
            <a:ext cx="933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69–96</a:t>
            </a:r>
          </a:p>
        </p:txBody>
      </p:sp>
      <p:sp>
        <p:nvSpPr>
          <p:cNvPr id="42005" name="Rectangle 16"/>
          <p:cNvSpPr>
            <a:spLocks noChangeArrowheads="1"/>
          </p:cNvSpPr>
          <p:nvPr/>
        </p:nvSpPr>
        <p:spPr bwMode="auto">
          <a:xfrm>
            <a:off x="2178050" y="1828800"/>
            <a:ext cx="1293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Flavians</a:t>
            </a:r>
          </a:p>
        </p:txBody>
      </p:sp>
      <p:sp>
        <p:nvSpPr>
          <p:cNvPr id="42006" name="Rectangle 18"/>
          <p:cNvSpPr>
            <a:spLocks noChangeArrowheads="1"/>
          </p:cNvSpPr>
          <p:nvPr/>
        </p:nvSpPr>
        <p:spPr bwMode="auto">
          <a:xfrm>
            <a:off x="5268913" y="1851025"/>
            <a:ext cx="1281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Vespasian,</a:t>
            </a:r>
          </a:p>
        </p:txBody>
      </p:sp>
      <p:sp>
        <p:nvSpPr>
          <p:cNvPr id="42007" name="Rectangle 19"/>
          <p:cNvSpPr>
            <a:spLocks noChangeArrowheads="1"/>
          </p:cNvSpPr>
          <p:nvPr/>
        </p:nvSpPr>
        <p:spPr bwMode="auto">
          <a:xfrm>
            <a:off x="6426200" y="1851025"/>
            <a:ext cx="769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Titus,</a:t>
            </a:r>
          </a:p>
        </p:txBody>
      </p:sp>
      <p:sp>
        <p:nvSpPr>
          <p:cNvPr id="42008" name="Rectangle 20"/>
          <p:cNvSpPr>
            <a:spLocks noChangeArrowheads="1"/>
          </p:cNvSpPr>
          <p:nvPr/>
        </p:nvSpPr>
        <p:spPr bwMode="auto">
          <a:xfrm>
            <a:off x="7116763" y="1851025"/>
            <a:ext cx="1154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Domitian</a:t>
            </a:r>
          </a:p>
        </p:txBody>
      </p:sp>
      <p:sp>
        <p:nvSpPr>
          <p:cNvPr id="47" name="Rectangle 46"/>
          <p:cNvSpPr/>
          <p:nvPr/>
        </p:nvSpPr>
        <p:spPr>
          <a:xfrm>
            <a:off x="0" y="2253791"/>
            <a:ext cx="9144000" cy="1154113"/>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012" name="Rectangle 21"/>
          <p:cNvSpPr>
            <a:spLocks noChangeArrowheads="1"/>
          </p:cNvSpPr>
          <p:nvPr/>
        </p:nvSpPr>
        <p:spPr bwMode="auto">
          <a:xfrm>
            <a:off x="457200" y="2571750"/>
            <a:ext cx="1039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96–193</a:t>
            </a:r>
          </a:p>
        </p:txBody>
      </p:sp>
      <p:sp>
        <p:nvSpPr>
          <p:cNvPr id="42013" name="Rectangle 22"/>
          <p:cNvSpPr>
            <a:spLocks noChangeArrowheads="1"/>
          </p:cNvSpPr>
          <p:nvPr/>
        </p:nvSpPr>
        <p:spPr bwMode="auto">
          <a:xfrm>
            <a:off x="2178050" y="2571750"/>
            <a:ext cx="2482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Nervan-Antonian</a:t>
            </a:r>
          </a:p>
        </p:txBody>
      </p:sp>
      <p:sp>
        <p:nvSpPr>
          <p:cNvPr id="42014" name="Rectangle 24"/>
          <p:cNvSpPr>
            <a:spLocks noChangeArrowheads="1"/>
          </p:cNvSpPr>
          <p:nvPr/>
        </p:nvSpPr>
        <p:spPr bwMode="auto">
          <a:xfrm>
            <a:off x="5268913" y="2301875"/>
            <a:ext cx="86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Nerva,</a:t>
            </a:r>
          </a:p>
        </p:txBody>
      </p:sp>
      <p:sp>
        <p:nvSpPr>
          <p:cNvPr id="42015" name="Rectangle 25"/>
          <p:cNvSpPr>
            <a:spLocks noChangeArrowheads="1"/>
          </p:cNvSpPr>
          <p:nvPr/>
        </p:nvSpPr>
        <p:spPr bwMode="auto">
          <a:xfrm>
            <a:off x="6016625" y="2301875"/>
            <a:ext cx="922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Trajan,</a:t>
            </a:r>
          </a:p>
        </p:txBody>
      </p:sp>
      <p:sp>
        <p:nvSpPr>
          <p:cNvPr id="42016" name="Rectangle 27"/>
          <p:cNvSpPr>
            <a:spLocks noChangeArrowheads="1"/>
          </p:cNvSpPr>
          <p:nvPr/>
        </p:nvSpPr>
        <p:spPr bwMode="auto">
          <a:xfrm>
            <a:off x="5268913" y="2601913"/>
            <a:ext cx="1814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Antoninus Pius,</a:t>
            </a:r>
          </a:p>
        </p:txBody>
      </p:sp>
      <p:sp>
        <p:nvSpPr>
          <p:cNvPr id="42017" name="Rectangle 28"/>
          <p:cNvSpPr>
            <a:spLocks noChangeArrowheads="1"/>
          </p:cNvSpPr>
          <p:nvPr/>
        </p:nvSpPr>
        <p:spPr bwMode="auto">
          <a:xfrm>
            <a:off x="6932613" y="2601913"/>
            <a:ext cx="2189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Georgia" charset="0"/>
                <a:cs typeface="Times New Roman" charset="0"/>
              </a:rPr>
              <a:t>Marcus Aurelius,</a:t>
            </a:r>
          </a:p>
        </p:txBody>
      </p:sp>
      <p:sp>
        <p:nvSpPr>
          <p:cNvPr id="42018" name="Rectangle 29"/>
          <p:cNvSpPr>
            <a:spLocks noChangeArrowheads="1"/>
          </p:cNvSpPr>
          <p:nvPr/>
        </p:nvSpPr>
        <p:spPr bwMode="auto">
          <a:xfrm>
            <a:off x="5268913" y="2913063"/>
            <a:ext cx="1354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Commodus</a:t>
            </a:r>
          </a:p>
        </p:txBody>
      </p:sp>
      <p:sp>
        <p:nvSpPr>
          <p:cNvPr id="48" name="Rectangle 47"/>
          <p:cNvSpPr/>
          <p:nvPr/>
        </p:nvSpPr>
        <p:spPr>
          <a:xfrm>
            <a:off x="0" y="3397534"/>
            <a:ext cx="9144000" cy="1069269"/>
          </a:xfrm>
          <a:prstGeom prst="rect">
            <a:avLst/>
          </a:prstGeom>
          <a:solidFill>
            <a:srgbClr val="BD875B"/>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022" name="Rectangle 30"/>
          <p:cNvSpPr>
            <a:spLocks noChangeArrowheads="1"/>
          </p:cNvSpPr>
          <p:nvPr/>
        </p:nvSpPr>
        <p:spPr bwMode="auto">
          <a:xfrm>
            <a:off x="309563" y="3652838"/>
            <a:ext cx="1187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193–284</a:t>
            </a:r>
          </a:p>
        </p:txBody>
      </p:sp>
      <p:sp>
        <p:nvSpPr>
          <p:cNvPr id="42023" name="Rectangle 31"/>
          <p:cNvSpPr>
            <a:spLocks noChangeArrowheads="1"/>
          </p:cNvSpPr>
          <p:nvPr/>
        </p:nvSpPr>
        <p:spPr bwMode="auto">
          <a:xfrm>
            <a:off x="2178050" y="3529013"/>
            <a:ext cx="24574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Crisis during the </a:t>
            </a:r>
          </a:p>
          <a:p>
            <a:r>
              <a:rPr lang="en-US" sz="2000" b="1">
                <a:latin typeface="Georgia" charset="0"/>
                <a:cs typeface="Times New Roman" charset="0"/>
              </a:rPr>
              <a:t>3</a:t>
            </a:r>
            <a:r>
              <a:rPr lang="en-US" sz="2000" b="1" baseline="30000">
                <a:latin typeface="Georgia" charset="0"/>
                <a:cs typeface="Times New Roman" charset="0"/>
              </a:rPr>
              <a:t>rd</a:t>
            </a:r>
            <a:r>
              <a:rPr lang="en-US" sz="2000" b="1">
                <a:latin typeface="Georgia" charset="0"/>
                <a:cs typeface="Times New Roman" charset="0"/>
              </a:rPr>
              <a:t> Century</a:t>
            </a:r>
          </a:p>
        </p:txBody>
      </p:sp>
      <p:sp>
        <p:nvSpPr>
          <p:cNvPr id="42024" name="Rectangle 32"/>
          <p:cNvSpPr>
            <a:spLocks noChangeArrowheads="1"/>
          </p:cNvSpPr>
          <p:nvPr/>
        </p:nvSpPr>
        <p:spPr bwMode="auto">
          <a:xfrm>
            <a:off x="5268913" y="3706813"/>
            <a:ext cx="2662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a:latin typeface="Georgia" charset="0"/>
              </a:rPr>
              <a:t>Many military emperors</a:t>
            </a:r>
          </a:p>
        </p:txBody>
      </p:sp>
      <p:sp>
        <p:nvSpPr>
          <p:cNvPr id="49" name="Rectangle 48"/>
          <p:cNvSpPr/>
          <p:nvPr/>
        </p:nvSpPr>
        <p:spPr>
          <a:xfrm>
            <a:off x="0" y="4466413"/>
            <a:ext cx="9144000" cy="409575"/>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028" name="Rectangle 33"/>
          <p:cNvSpPr>
            <a:spLocks noChangeArrowheads="1"/>
          </p:cNvSpPr>
          <p:nvPr/>
        </p:nvSpPr>
        <p:spPr bwMode="auto">
          <a:xfrm>
            <a:off x="257175" y="4422775"/>
            <a:ext cx="1239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284–308</a:t>
            </a:r>
          </a:p>
        </p:txBody>
      </p:sp>
      <p:sp>
        <p:nvSpPr>
          <p:cNvPr id="42029" name="Rectangle 34"/>
          <p:cNvSpPr>
            <a:spLocks noChangeArrowheads="1"/>
          </p:cNvSpPr>
          <p:nvPr/>
        </p:nvSpPr>
        <p:spPr bwMode="auto">
          <a:xfrm>
            <a:off x="2178050" y="4424363"/>
            <a:ext cx="1481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Tetrarchy</a:t>
            </a:r>
          </a:p>
        </p:txBody>
      </p:sp>
      <p:sp>
        <p:nvSpPr>
          <p:cNvPr id="42030" name="Rectangle 35"/>
          <p:cNvSpPr>
            <a:spLocks noChangeArrowheads="1"/>
          </p:cNvSpPr>
          <p:nvPr/>
        </p:nvSpPr>
        <p:spPr bwMode="auto">
          <a:xfrm>
            <a:off x="5257800" y="4456113"/>
            <a:ext cx="1231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Diocletian</a:t>
            </a:r>
          </a:p>
        </p:txBody>
      </p:sp>
      <p:sp>
        <p:nvSpPr>
          <p:cNvPr id="50" name="Rectangle 49"/>
          <p:cNvSpPr/>
          <p:nvPr/>
        </p:nvSpPr>
        <p:spPr>
          <a:xfrm>
            <a:off x="0" y="4861752"/>
            <a:ext cx="9144000" cy="522640"/>
          </a:xfrm>
          <a:prstGeom prst="rect">
            <a:avLst/>
          </a:prstGeom>
          <a:solidFill>
            <a:srgbClr val="BD875B"/>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034" name="Rectangle 36"/>
          <p:cNvSpPr>
            <a:spLocks noChangeArrowheads="1"/>
          </p:cNvSpPr>
          <p:nvPr/>
        </p:nvSpPr>
        <p:spPr bwMode="auto">
          <a:xfrm>
            <a:off x="285750" y="4872038"/>
            <a:ext cx="1211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308–337</a:t>
            </a:r>
          </a:p>
        </p:txBody>
      </p:sp>
      <p:sp>
        <p:nvSpPr>
          <p:cNvPr id="42035" name="Rectangle 37"/>
          <p:cNvSpPr>
            <a:spLocks noChangeArrowheads="1"/>
          </p:cNvSpPr>
          <p:nvPr/>
        </p:nvSpPr>
        <p:spPr bwMode="auto">
          <a:xfrm>
            <a:off x="2178050" y="4894263"/>
            <a:ext cx="206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Constantinian</a:t>
            </a:r>
          </a:p>
        </p:txBody>
      </p:sp>
      <p:sp>
        <p:nvSpPr>
          <p:cNvPr id="42036" name="Rectangle 38"/>
          <p:cNvSpPr>
            <a:spLocks noChangeArrowheads="1"/>
          </p:cNvSpPr>
          <p:nvPr/>
        </p:nvSpPr>
        <p:spPr bwMode="auto">
          <a:xfrm>
            <a:off x="5268913" y="4924425"/>
            <a:ext cx="2432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Constantine the Great</a:t>
            </a:r>
          </a:p>
        </p:txBody>
      </p:sp>
      <p:sp>
        <p:nvSpPr>
          <p:cNvPr id="51" name="Rectangle 50"/>
          <p:cNvSpPr/>
          <p:nvPr/>
        </p:nvSpPr>
        <p:spPr>
          <a:xfrm>
            <a:off x="0" y="5373913"/>
            <a:ext cx="9144000" cy="1494973"/>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040" name="Rectangle 39"/>
          <p:cNvSpPr>
            <a:spLocks noChangeArrowheads="1"/>
          </p:cNvSpPr>
          <p:nvPr/>
        </p:nvSpPr>
        <p:spPr bwMode="auto">
          <a:xfrm>
            <a:off x="317500" y="5827713"/>
            <a:ext cx="1179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70C0"/>
                </a:solidFill>
                <a:latin typeface="Georgia" charset="0"/>
                <a:cs typeface="Times New Roman" charset="0"/>
              </a:rPr>
              <a:t>337–476</a:t>
            </a:r>
          </a:p>
        </p:txBody>
      </p:sp>
      <p:sp>
        <p:nvSpPr>
          <p:cNvPr id="42041" name="Rectangle 40"/>
          <p:cNvSpPr>
            <a:spLocks noChangeArrowheads="1"/>
          </p:cNvSpPr>
          <p:nvPr/>
        </p:nvSpPr>
        <p:spPr bwMode="auto">
          <a:xfrm>
            <a:off x="2178050" y="5827713"/>
            <a:ext cx="2735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solidFill>
                  <a:srgbClr val="0070C0"/>
                </a:solidFill>
                <a:latin typeface="Georgia" charset="0"/>
                <a:cs typeface="Times New Roman" charset="0"/>
              </a:rPr>
              <a:t>Post-Constantinian</a:t>
            </a:r>
          </a:p>
        </p:txBody>
      </p:sp>
      <p:sp>
        <p:nvSpPr>
          <p:cNvPr id="42042" name="Rectangle 41"/>
          <p:cNvSpPr>
            <a:spLocks noChangeArrowheads="1"/>
          </p:cNvSpPr>
          <p:nvPr/>
        </p:nvSpPr>
        <p:spPr bwMode="auto">
          <a:xfrm>
            <a:off x="5268913" y="5522913"/>
            <a:ext cx="2227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70C0"/>
                </a:solidFill>
                <a:latin typeface="Georgia" charset="0"/>
                <a:cs typeface="Times New Roman" charset="0"/>
              </a:rPr>
              <a:t>Julian the Apostate,</a:t>
            </a:r>
          </a:p>
        </p:txBody>
      </p:sp>
      <p:sp>
        <p:nvSpPr>
          <p:cNvPr id="42043" name="Rectangle 42"/>
          <p:cNvSpPr>
            <a:spLocks noChangeArrowheads="1"/>
          </p:cNvSpPr>
          <p:nvPr/>
        </p:nvSpPr>
        <p:spPr bwMode="auto">
          <a:xfrm>
            <a:off x="5268913" y="5857875"/>
            <a:ext cx="1423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70C0"/>
                </a:solidFill>
                <a:latin typeface="Georgia" charset="0"/>
                <a:cs typeface="Times New Roman" charset="0"/>
              </a:rPr>
              <a:t>Theodocius,</a:t>
            </a:r>
          </a:p>
        </p:txBody>
      </p:sp>
      <p:sp>
        <p:nvSpPr>
          <p:cNvPr id="42044" name="Rectangle 43"/>
          <p:cNvSpPr>
            <a:spLocks noChangeArrowheads="1"/>
          </p:cNvSpPr>
          <p:nvPr/>
        </p:nvSpPr>
        <p:spPr bwMode="auto">
          <a:xfrm>
            <a:off x="5268913" y="6189663"/>
            <a:ext cx="2112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70C0"/>
                </a:solidFill>
                <a:latin typeface="Georgia" charset="0"/>
                <a:cs typeface="Times New Roman" charset="0"/>
              </a:rPr>
              <a:t>Romulus Augustus</a:t>
            </a:r>
          </a:p>
        </p:txBody>
      </p:sp>
      <p:sp>
        <p:nvSpPr>
          <p:cNvPr id="53" name="Right Arrow 52"/>
          <p:cNvSpPr>
            <a:spLocks noChangeArrowheads="1"/>
          </p:cNvSpPr>
          <p:nvPr/>
        </p:nvSpPr>
        <p:spPr bwMode="auto">
          <a:xfrm>
            <a:off x="0" y="5859463"/>
            <a:ext cx="276225" cy="373062"/>
          </a:xfrm>
          <a:prstGeom prst="rightArrow">
            <a:avLst>
              <a:gd name="adj1" fmla="val 50000"/>
              <a:gd name="adj2" fmla="val 50000"/>
            </a:avLst>
          </a:prstGeom>
          <a:solidFill>
            <a:srgbClr val="C00000"/>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pic>
        <p:nvPicPr>
          <p:cNvPr id="6" name="Picture 4"/>
          <p:cNvPicPr>
            <a:picLocks noChangeAspect="1" noChangeArrowheads="1"/>
          </p:cNvPicPr>
          <p:nvPr/>
        </p:nvPicPr>
        <p:blipFill>
          <a:blip r:embed="rId2"/>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43012" name="Title 1"/>
          <p:cNvSpPr>
            <a:spLocks noGrp="1"/>
          </p:cNvSpPr>
          <p:nvPr>
            <p:ph type="title"/>
          </p:nvPr>
        </p:nvSpPr>
        <p:spPr>
          <a:xfrm>
            <a:off x="433388" y="214313"/>
            <a:ext cx="8229600" cy="1143000"/>
          </a:xfrm>
        </p:spPr>
        <p:txBody>
          <a:bodyPr/>
          <a:lstStyle/>
          <a:p>
            <a:r>
              <a:rPr lang="en-US" sz="3000" b="1">
                <a:solidFill>
                  <a:srgbClr val="600000"/>
                </a:solidFill>
                <a:latin typeface="Verdana" charset="0"/>
                <a:ea typeface="ＭＳ Ｐゴシック" charset="0"/>
                <a:cs typeface="ＭＳ Ｐゴシック" charset="0"/>
              </a:rPr>
              <a:t>Post-Constantinian</a:t>
            </a:r>
          </a:p>
        </p:txBody>
      </p:sp>
      <p:sp>
        <p:nvSpPr>
          <p:cNvPr id="8" name="Content Placeholder 2"/>
          <p:cNvSpPr>
            <a:spLocks noGrp="1"/>
          </p:cNvSpPr>
          <p:nvPr>
            <p:ph idx="1"/>
          </p:nvPr>
        </p:nvSpPr>
        <p:spPr>
          <a:xfrm>
            <a:off x="3332163" y="1355725"/>
            <a:ext cx="5246687" cy="5257800"/>
          </a:xfrm>
        </p:spPr>
        <p:txBody>
          <a:bodyPr/>
          <a:lstStyle/>
          <a:p>
            <a:pPr marL="0">
              <a:buFontTx/>
              <a:buNone/>
            </a:pPr>
            <a:r>
              <a:rPr lang="en-US" sz="2800">
                <a:latin typeface="Georgia" charset="0"/>
                <a:ea typeface="ＭＳ Ｐゴシック" charset="0"/>
                <a:cs typeface="ＭＳ Ｐゴシック" charset="0"/>
              </a:rPr>
              <a:t>All emperors, except one, were Christian.</a:t>
            </a:r>
          </a:p>
          <a:p>
            <a:pPr lvl="1">
              <a:buFont typeface="Arial" charset="0"/>
              <a:buChar char="•"/>
            </a:pPr>
            <a:r>
              <a:rPr lang="en-US" sz="2400">
                <a:latin typeface="Georgia" charset="0"/>
                <a:ea typeface="ＭＳ Ｐゴシック" charset="0"/>
              </a:rPr>
              <a:t>Gibbons, in </a:t>
            </a:r>
            <a:r>
              <a:rPr lang="en-US" sz="2400" i="1">
                <a:latin typeface="Georgia" charset="0"/>
                <a:ea typeface="ＭＳ Ｐゴシック" charset="0"/>
              </a:rPr>
              <a:t>Decline and Fall of the Roman Empire</a:t>
            </a:r>
            <a:r>
              <a:rPr lang="en-US" sz="2400">
                <a:latin typeface="Georgia" charset="0"/>
                <a:ea typeface="ＭＳ Ｐゴシック" charset="0"/>
              </a:rPr>
              <a:t>, says that the fall came because these emperors were confused over the concept of Christian love versus the need for military power.</a:t>
            </a:r>
          </a:p>
        </p:txBody>
      </p:sp>
      <p:pic>
        <p:nvPicPr>
          <p:cNvPr id="7" name="Picture 6" descr="Stele_Licinia_Amias_Terme_67646 WM.jpg"/>
          <p:cNvPicPr>
            <a:picLocks noChangeAspect="1"/>
          </p:cNvPicPr>
          <p:nvPr/>
        </p:nvPicPr>
        <p:blipFill>
          <a:blip r:embed="rId3"/>
          <a:srcRect/>
          <a:stretch>
            <a:fillRect/>
          </a:stretch>
        </p:blipFill>
        <p:spPr bwMode="auto">
          <a:xfrm>
            <a:off x="615950" y="2290763"/>
            <a:ext cx="2924175" cy="2541587"/>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pic>
        <p:nvPicPr>
          <p:cNvPr id="6" name="Picture 4"/>
          <p:cNvPicPr>
            <a:picLocks noChangeAspect="1" noChangeArrowheads="1"/>
          </p:cNvPicPr>
          <p:nvPr/>
        </p:nvPicPr>
        <p:blipFill>
          <a:blip r:embed="rId2"/>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44036" name="Title 1"/>
          <p:cNvSpPr>
            <a:spLocks noGrp="1"/>
          </p:cNvSpPr>
          <p:nvPr>
            <p:ph type="title"/>
          </p:nvPr>
        </p:nvSpPr>
        <p:spPr>
          <a:xfrm>
            <a:off x="433388" y="214313"/>
            <a:ext cx="8229600" cy="1143000"/>
          </a:xfrm>
        </p:spPr>
        <p:txBody>
          <a:bodyPr/>
          <a:lstStyle/>
          <a:p>
            <a:r>
              <a:rPr lang="en-US" sz="3000" b="1">
                <a:solidFill>
                  <a:srgbClr val="600000"/>
                </a:solidFill>
                <a:latin typeface="Verdana" charset="0"/>
                <a:ea typeface="ＭＳ Ｐゴシック" charset="0"/>
                <a:cs typeface="ＭＳ Ｐゴシック" charset="0"/>
              </a:rPr>
              <a:t>Post-Constantinian</a:t>
            </a:r>
          </a:p>
        </p:txBody>
      </p:sp>
      <p:sp>
        <p:nvSpPr>
          <p:cNvPr id="44037" name="Rectangle 9"/>
          <p:cNvSpPr>
            <a:spLocks noChangeArrowheads="1"/>
          </p:cNvSpPr>
          <p:nvPr/>
        </p:nvSpPr>
        <p:spPr bwMode="auto">
          <a:xfrm>
            <a:off x="3297238" y="1347788"/>
            <a:ext cx="4703762"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latin typeface="Georgia" charset="0"/>
              </a:rPr>
              <a:t>Romans stopped joining the army and so mercenaries were used instead.</a:t>
            </a:r>
          </a:p>
          <a:p>
            <a:endParaRPr lang="en-US" sz="1000">
              <a:latin typeface="Georgia" charset="0"/>
            </a:endParaRPr>
          </a:p>
        </p:txBody>
      </p:sp>
      <p:sp>
        <p:nvSpPr>
          <p:cNvPr id="44038" name="TextBox 11"/>
          <p:cNvSpPr txBox="1">
            <a:spLocks noChangeArrowheads="1"/>
          </p:cNvSpPr>
          <p:nvPr/>
        </p:nvSpPr>
        <p:spPr bwMode="auto">
          <a:xfrm>
            <a:off x="3778250" y="2779713"/>
            <a:ext cx="4090988"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273050" indent="-27305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buFont typeface="Arial" charset="0"/>
              <a:buChar char="•"/>
            </a:pPr>
            <a:r>
              <a:rPr lang="en-US">
                <a:latin typeface="Georgia" charset="0"/>
              </a:rPr>
              <a:t>The empire did not expand and therefore the army became merely a job and not a way to advance in society.</a:t>
            </a:r>
          </a:p>
          <a:p>
            <a:pPr eaLnBrk="1" hangingPunct="1"/>
            <a:endParaRPr lang="en-US" sz="1800"/>
          </a:p>
        </p:txBody>
      </p:sp>
      <p:pic>
        <p:nvPicPr>
          <p:cNvPr id="13" name="Picture 12" descr="helmet calvary Brit Mus.jpg"/>
          <p:cNvPicPr>
            <a:picLocks noChangeAspect="1"/>
          </p:cNvPicPr>
          <p:nvPr/>
        </p:nvPicPr>
        <p:blipFill>
          <a:blip r:embed="rId3"/>
          <a:srcRect/>
          <a:stretch>
            <a:fillRect/>
          </a:stretch>
        </p:blipFill>
        <p:spPr bwMode="auto">
          <a:xfrm>
            <a:off x="649288" y="1492250"/>
            <a:ext cx="2566987" cy="2838450"/>
          </a:xfrm>
          <a:prstGeom prst="rect">
            <a:avLst/>
          </a:prstGeom>
          <a:noFill/>
          <a:ln w="9525">
            <a:noFill/>
            <a:miter lim="800000"/>
            <a:headEnd/>
            <a:tailEnd/>
          </a:ln>
          <a:effectLst>
            <a:outerShdw blurRad="63500" dist="38100" dir="2700000" algn="tl" rotWithShape="0">
              <a:srgbClr val="000000">
                <a:alpha val="39998"/>
              </a:srgbClr>
            </a:outerShdw>
          </a:effectLst>
        </p:spPr>
      </p:pic>
      <p:pic>
        <p:nvPicPr>
          <p:cNvPr id="14" name="Picture 13" descr="sword CA.png"/>
          <p:cNvPicPr>
            <a:picLocks noChangeAspect="1"/>
          </p:cNvPicPr>
          <p:nvPr/>
        </p:nvPicPr>
        <p:blipFill>
          <a:blip r:embed="rId4"/>
          <a:srcRect/>
          <a:stretch>
            <a:fillRect/>
          </a:stretch>
        </p:blipFill>
        <p:spPr bwMode="auto">
          <a:xfrm>
            <a:off x="2598738" y="2827338"/>
            <a:ext cx="619125" cy="3489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5" name="Picture 14" descr="shield CA.jpg"/>
          <p:cNvPicPr>
            <a:picLocks noChangeAspect="1"/>
          </p:cNvPicPr>
          <p:nvPr/>
        </p:nvPicPr>
        <p:blipFill>
          <a:blip r:embed="rId5"/>
          <a:srcRect/>
          <a:stretch>
            <a:fillRect/>
          </a:stretch>
        </p:blipFill>
        <p:spPr bwMode="auto">
          <a:xfrm>
            <a:off x="1158875" y="4319588"/>
            <a:ext cx="1449388" cy="1392237"/>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17411" name="Rectangle 23"/>
          <p:cNvSpPr>
            <a:spLocks noChangeArrowheads="1"/>
          </p:cNvSpPr>
          <p:nvPr/>
        </p:nvSpPr>
        <p:spPr bwMode="auto">
          <a:xfrm>
            <a:off x="0" y="588963"/>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Rule by One Man</a:t>
            </a:r>
            <a:endParaRPr lang="en-US" sz="3000" b="1">
              <a:solidFill>
                <a:srgbClr val="0070C0"/>
              </a:solidFill>
              <a:latin typeface="Verdana" charset="0"/>
            </a:endParaRPr>
          </a:p>
        </p:txBody>
      </p:sp>
      <p:pic>
        <p:nvPicPr>
          <p:cNvPr id="7" name="Picture 6" descr="ceasar CA.jpg"/>
          <p:cNvPicPr>
            <a:picLocks noChangeAspect="1"/>
          </p:cNvPicPr>
          <p:nvPr/>
        </p:nvPicPr>
        <p:blipFill>
          <a:blip r:embed="rId2"/>
          <a:srcRect/>
          <a:stretch>
            <a:fillRect/>
          </a:stretch>
        </p:blipFill>
        <p:spPr bwMode="auto">
          <a:xfrm>
            <a:off x="827088" y="1763713"/>
            <a:ext cx="2332037" cy="35274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6" name="Picture 4"/>
          <p:cNvPicPr>
            <a:picLocks noChangeAspect="1" noChangeArrowheads="1"/>
          </p:cNvPicPr>
          <p:nvPr/>
        </p:nvPicPr>
        <p:blipFill>
          <a:blip r:embed="rId3"/>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9" name="Content Placeholder 8"/>
          <p:cNvSpPr>
            <a:spLocks noGrp="1"/>
          </p:cNvSpPr>
          <p:nvPr>
            <p:ph idx="1"/>
          </p:nvPr>
        </p:nvSpPr>
        <p:spPr>
          <a:xfrm>
            <a:off x="3475038" y="1600200"/>
            <a:ext cx="5211762" cy="4525963"/>
          </a:xfrm>
        </p:spPr>
        <p:txBody>
          <a:bodyPr/>
          <a:lstStyle/>
          <a:p>
            <a:pPr>
              <a:buFontTx/>
              <a:buNone/>
            </a:pPr>
            <a:r>
              <a:rPr lang="en-US">
                <a:latin typeface="Georgia" charset="0"/>
                <a:ea typeface="ＭＳ Ｐゴシック" charset="0"/>
                <a:cs typeface="ＭＳ Ｐゴシック" charset="0"/>
              </a:rPr>
              <a:t>	It is ironic, then, that the Roman Empire is characterized by rule by single, powerful individuals.</a:t>
            </a:r>
          </a:p>
          <a:p>
            <a:pPr lvl="1">
              <a:buFontTx/>
              <a:buNone/>
            </a:pPr>
            <a:r>
              <a:rPr lang="en-US">
                <a:latin typeface="Georgia" charset="0"/>
                <a:ea typeface="ＭＳ Ｐゴシック" charset="0"/>
              </a:rPr>
              <a:t>	</a:t>
            </a:r>
            <a:r>
              <a:rPr lang="ja-JP" altLang="en-US">
                <a:latin typeface="Georgia" charset="0"/>
                <a:ea typeface="ＭＳ Ｐゴシック" charset="0"/>
              </a:rPr>
              <a:t>“</a:t>
            </a:r>
            <a:r>
              <a:rPr lang="en-US">
                <a:latin typeface="Georgia" charset="0"/>
                <a:ea typeface="ＭＳ Ｐゴシック" charset="0"/>
              </a:rPr>
              <a:t>Good</a:t>
            </a:r>
            <a:r>
              <a:rPr lang="ja-JP" altLang="en-US">
                <a:latin typeface="Georgia" charset="0"/>
                <a:ea typeface="ＭＳ Ｐゴシック" charset="0"/>
              </a:rPr>
              <a:t>”</a:t>
            </a:r>
            <a:r>
              <a:rPr lang="en-US">
                <a:latin typeface="Georgia" charset="0"/>
                <a:ea typeface="ＭＳ Ｐゴシック" charset="0"/>
              </a:rPr>
              <a:t> and </a:t>
            </a:r>
            <a:r>
              <a:rPr lang="ja-JP" altLang="en-US">
                <a:latin typeface="Georgia" charset="0"/>
                <a:ea typeface="ＭＳ Ｐゴシック" charset="0"/>
              </a:rPr>
              <a:t>“</a:t>
            </a:r>
            <a:r>
              <a:rPr lang="en-US">
                <a:latin typeface="Georgia" charset="0"/>
                <a:ea typeface="ＭＳ Ｐゴシック" charset="0"/>
              </a:rPr>
              <a:t>bad</a:t>
            </a:r>
            <a:r>
              <a:rPr lang="ja-JP" altLang="en-US">
                <a:latin typeface="Georgia" charset="0"/>
                <a:ea typeface="ＭＳ Ｐゴシック" charset="0"/>
              </a:rPr>
              <a:t>”</a:t>
            </a:r>
            <a:r>
              <a:rPr lang="en-US">
                <a:latin typeface="Georgia" charset="0"/>
                <a:ea typeface="ＭＳ Ｐゴシック" charset="0"/>
              </a:rPr>
              <a:t> emperors are determined on whether they were good or bad for the empire.</a:t>
            </a:r>
          </a:p>
          <a:p>
            <a:pPr lvl="1"/>
            <a:endParaRPr lang="en-US">
              <a:latin typeface="Georgia" charset="0"/>
              <a:ea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pic>
        <p:nvPicPr>
          <p:cNvPr id="6" name="Picture 4"/>
          <p:cNvPicPr>
            <a:picLocks noChangeAspect="1" noChangeArrowheads="1"/>
          </p:cNvPicPr>
          <p:nvPr/>
        </p:nvPicPr>
        <p:blipFill>
          <a:blip r:embed="rId2"/>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45060" name="Title 1"/>
          <p:cNvSpPr>
            <a:spLocks noGrp="1"/>
          </p:cNvSpPr>
          <p:nvPr>
            <p:ph type="title"/>
          </p:nvPr>
        </p:nvSpPr>
        <p:spPr>
          <a:xfrm>
            <a:off x="433388" y="214313"/>
            <a:ext cx="8229600" cy="1143000"/>
          </a:xfrm>
        </p:spPr>
        <p:txBody>
          <a:bodyPr/>
          <a:lstStyle/>
          <a:p>
            <a:r>
              <a:rPr lang="en-US" sz="3000" b="1">
                <a:solidFill>
                  <a:srgbClr val="600000"/>
                </a:solidFill>
                <a:latin typeface="Verdana" charset="0"/>
                <a:ea typeface="ＭＳ Ｐゴシック" charset="0"/>
                <a:cs typeface="ＭＳ Ｐゴシック" charset="0"/>
              </a:rPr>
              <a:t>Post-Constantinian</a:t>
            </a:r>
          </a:p>
        </p:txBody>
      </p:sp>
      <p:sp>
        <p:nvSpPr>
          <p:cNvPr id="45061" name="Content Placeholder 4"/>
          <p:cNvSpPr>
            <a:spLocks noGrp="1"/>
          </p:cNvSpPr>
          <p:nvPr>
            <p:ph idx="1"/>
          </p:nvPr>
        </p:nvSpPr>
        <p:spPr>
          <a:xfrm>
            <a:off x="3741738" y="1371600"/>
            <a:ext cx="4908550" cy="4138613"/>
          </a:xfrm>
        </p:spPr>
        <p:txBody>
          <a:bodyPr/>
          <a:lstStyle/>
          <a:p>
            <a:pPr marL="0" indent="0">
              <a:buFontTx/>
              <a:buNone/>
            </a:pPr>
            <a:r>
              <a:rPr lang="en-US" sz="2800">
                <a:latin typeface="Georgia" charset="0"/>
                <a:ea typeface="ＭＳ Ｐゴシック" charset="0"/>
                <a:cs typeface="ＭＳ Ｐゴシック" charset="0"/>
              </a:rPr>
              <a:t>Germans invaded successfully in the West.</a:t>
            </a:r>
          </a:p>
          <a:p>
            <a:pPr lvl="1">
              <a:buFont typeface="Arial" charset="0"/>
              <a:buChar char="•"/>
            </a:pPr>
            <a:r>
              <a:rPr lang="en-US" sz="2400">
                <a:latin typeface="Georgia" charset="0"/>
                <a:ea typeface="ＭＳ Ｐゴシック" charset="0"/>
              </a:rPr>
              <a:t>Army was not able to defeat the greater numbers and greater desire to win</a:t>
            </a:r>
          </a:p>
          <a:p>
            <a:pPr lvl="1">
              <a:buFont typeface="Arial" charset="0"/>
              <a:buChar char="•"/>
            </a:pPr>
            <a:r>
              <a:rPr lang="en-US" sz="2400">
                <a:latin typeface="Georgia" charset="0"/>
                <a:ea typeface="ＭＳ Ｐゴシック" charset="0"/>
              </a:rPr>
              <a:t>Many of the mercenaries were also German</a:t>
            </a:r>
          </a:p>
        </p:txBody>
      </p:sp>
      <p:pic>
        <p:nvPicPr>
          <p:cNvPr id="9" name="Picture 8" descr="german roman war CA.jpg"/>
          <p:cNvPicPr>
            <a:picLocks noChangeAspect="1"/>
          </p:cNvPicPr>
          <p:nvPr/>
        </p:nvPicPr>
        <p:blipFill>
          <a:blip r:embed="rId3"/>
          <a:srcRect l="3383" t="2534" r="3619" b="3380"/>
          <a:stretch>
            <a:fillRect/>
          </a:stretch>
        </p:blipFill>
        <p:spPr bwMode="auto">
          <a:xfrm>
            <a:off x="746125" y="1528763"/>
            <a:ext cx="2767013" cy="4017962"/>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46083" name="Rectangle 23"/>
          <p:cNvSpPr>
            <a:spLocks noChangeArrowheads="1"/>
          </p:cNvSpPr>
          <p:nvPr/>
        </p:nvSpPr>
        <p:spPr bwMode="auto">
          <a:xfrm>
            <a:off x="0" y="588963"/>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Barbarian Invasions</a:t>
            </a:r>
            <a:endParaRPr lang="en-US" sz="3000" b="1">
              <a:solidFill>
                <a:srgbClr val="0070C0"/>
              </a:solidFill>
              <a:latin typeface="Verdana" charset="0"/>
            </a:endParaRPr>
          </a:p>
        </p:txBody>
      </p:sp>
      <p:pic>
        <p:nvPicPr>
          <p:cNvPr id="46084" name="Picture 4"/>
          <p:cNvPicPr>
            <a:picLocks noChangeAspect="1"/>
          </p:cNvPicPr>
          <p:nvPr/>
        </p:nvPicPr>
        <p:blipFill>
          <a:blip r:embed="rId2">
            <a:extLst>
              <a:ext uri="{28A0092B-C50C-407E-A947-70E740481C1C}">
                <a14:useLocalDpi xmlns:a14="http://schemas.microsoft.com/office/drawing/2010/main" val="0"/>
              </a:ext>
            </a:extLst>
          </a:blip>
          <a:srcRect t="706"/>
          <a:stretch>
            <a:fillRect/>
          </a:stretch>
        </p:blipFill>
        <p:spPr bwMode="auto">
          <a:xfrm>
            <a:off x="630238" y="1262063"/>
            <a:ext cx="7840662"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47107" name="Rectangle 23"/>
          <p:cNvSpPr>
            <a:spLocks noChangeArrowheads="1"/>
          </p:cNvSpPr>
          <p:nvPr/>
        </p:nvSpPr>
        <p:spPr bwMode="auto">
          <a:xfrm>
            <a:off x="0" y="588963"/>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How Rome Succeeded</a:t>
            </a:r>
            <a:endParaRPr lang="en-US" sz="3000" b="1">
              <a:solidFill>
                <a:srgbClr val="0070C0"/>
              </a:solidFill>
              <a:latin typeface="Verdana" charset="0"/>
            </a:endParaRPr>
          </a:p>
        </p:txBody>
      </p:sp>
      <p:sp>
        <p:nvSpPr>
          <p:cNvPr id="6" name="Rectangle 3"/>
          <p:cNvSpPr>
            <a:spLocks noGrp="1" noChangeArrowheads="1"/>
          </p:cNvSpPr>
          <p:nvPr>
            <p:ph type="body" idx="1"/>
          </p:nvPr>
        </p:nvSpPr>
        <p:spPr>
          <a:xfrm>
            <a:off x="3189288" y="1908175"/>
            <a:ext cx="5649912" cy="4525963"/>
          </a:xfrm>
        </p:spPr>
        <p:txBody>
          <a:bodyPr/>
          <a:lstStyle/>
          <a:p>
            <a:pPr eaLnBrk="1" hangingPunct="1">
              <a:buFontTx/>
              <a:buNone/>
            </a:pPr>
            <a:r>
              <a:rPr lang="en-US" sz="2800">
                <a:latin typeface="Georgia" charset="0"/>
                <a:ea typeface="ＭＳ Ｐゴシック" charset="0"/>
                <a:cs typeface="ＭＳ Ｐゴシック" charset="0"/>
              </a:rPr>
              <a:t>What led to Roman success?</a:t>
            </a:r>
          </a:p>
          <a:p>
            <a:pPr lvl="1" eaLnBrk="1" hangingPunct="1">
              <a:buFont typeface="Arial" charset="0"/>
              <a:buChar char="•"/>
            </a:pPr>
            <a:r>
              <a:rPr lang="en-US" sz="2400">
                <a:latin typeface="Georgia" charset="0"/>
                <a:ea typeface="ＭＳ Ｐゴシック" charset="0"/>
              </a:rPr>
              <a:t>Kept their empire </a:t>
            </a:r>
            <a:r>
              <a:rPr lang="en-US" sz="2000">
                <a:latin typeface="Georgia" charset="0"/>
                <a:ea typeface="ＭＳ Ｐゴシック" charset="0"/>
              </a:rPr>
              <a:t>(military discipline)</a:t>
            </a:r>
          </a:p>
          <a:p>
            <a:pPr lvl="1" eaLnBrk="1" hangingPunct="1">
              <a:buFont typeface="Arial" charset="0"/>
              <a:buChar char="•"/>
            </a:pPr>
            <a:r>
              <a:rPr lang="en-US" sz="2400">
                <a:latin typeface="Georgia" charset="0"/>
                <a:ea typeface="ＭＳ Ｐゴシック" charset="0"/>
              </a:rPr>
              <a:t>Passion for the legal system</a:t>
            </a:r>
          </a:p>
          <a:p>
            <a:pPr lvl="1" eaLnBrk="1" hangingPunct="1">
              <a:buFont typeface="Arial" charset="0"/>
              <a:buChar char="•"/>
            </a:pPr>
            <a:r>
              <a:rPr lang="en-US" sz="2400">
                <a:latin typeface="Georgia" charset="0"/>
                <a:ea typeface="ＭＳ Ｐゴシック" charset="0"/>
              </a:rPr>
              <a:t>Stability </a:t>
            </a:r>
          </a:p>
          <a:p>
            <a:pPr lvl="1" eaLnBrk="1" hangingPunct="1">
              <a:buFont typeface="Arial" charset="0"/>
              <a:buChar char="•"/>
            </a:pPr>
            <a:r>
              <a:rPr lang="en-US" sz="2400">
                <a:latin typeface="Georgia" charset="0"/>
                <a:ea typeface="ＭＳ Ｐゴシック" charset="0"/>
              </a:rPr>
              <a:t>Fairness in Roman law</a:t>
            </a:r>
          </a:p>
          <a:p>
            <a:pPr lvl="1" eaLnBrk="1" hangingPunct="1">
              <a:buFont typeface="Arial" charset="0"/>
              <a:buChar char="•"/>
            </a:pPr>
            <a:r>
              <a:rPr lang="en-US" sz="2400">
                <a:latin typeface="Georgia" charset="0"/>
                <a:ea typeface="ＭＳ Ｐゴシック" charset="0"/>
              </a:rPr>
              <a:t>Inclusion</a:t>
            </a:r>
          </a:p>
          <a:p>
            <a:pPr lvl="2" eaLnBrk="1" hangingPunct="1">
              <a:buFontTx/>
              <a:buNone/>
            </a:pPr>
            <a:r>
              <a:rPr lang="en-US">
                <a:latin typeface="Georgia" charset="0"/>
                <a:ea typeface="ＭＳ Ｐゴシック" charset="0"/>
              </a:rPr>
              <a:t>   Gave citizenship</a:t>
            </a:r>
          </a:p>
          <a:p>
            <a:pPr lvl="2" eaLnBrk="1" hangingPunct="1">
              <a:buFontTx/>
              <a:buNone/>
            </a:pPr>
            <a:r>
              <a:rPr lang="en-US">
                <a:latin typeface="Georgia" charset="0"/>
                <a:ea typeface="ＭＳ Ｐゴシック" charset="0"/>
              </a:rPr>
              <a:t>   Granted land</a:t>
            </a:r>
          </a:p>
          <a:p>
            <a:pPr lvl="1" eaLnBrk="1" hangingPunct="1">
              <a:buFont typeface="Arial" charset="0"/>
              <a:buChar char="•"/>
            </a:pPr>
            <a:r>
              <a:rPr lang="en-US" sz="2400">
                <a:latin typeface="Georgia" charset="0"/>
                <a:ea typeface="ＭＳ Ｐゴシック" charset="0"/>
              </a:rPr>
              <a:t>Appealing lifestyle</a:t>
            </a:r>
          </a:p>
          <a:p>
            <a:pPr lvl="1" eaLnBrk="1" hangingPunct="1">
              <a:buFont typeface="Arial" charset="0"/>
              <a:buChar char="•"/>
            </a:pPr>
            <a:r>
              <a:rPr lang="en-US" sz="2400">
                <a:latin typeface="Georgia" charset="0"/>
                <a:ea typeface="ＭＳ Ｐゴシック" charset="0"/>
              </a:rPr>
              <a:t>Strong leaders</a:t>
            </a:r>
          </a:p>
        </p:txBody>
      </p:sp>
      <p:sp>
        <p:nvSpPr>
          <p:cNvPr id="47109" name="TextBox 6"/>
          <p:cNvSpPr txBox="1">
            <a:spLocks noChangeArrowheads="1"/>
          </p:cNvSpPr>
          <p:nvPr/>
        </p:nvSpPr>
        <p:spPr bwMode="auto">
          <a:xfrm>
            <a:off x="206375" y="1262063"/>
            <a:ext cx="84042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0070C0"/>
                </a:solidFill>
                <a:latin typeface="Georgia" charset="0"/>
              </a:rPr>
              <a:t>Discussion</a:t>
            </a:r>
            <a:endParaRPr lang="en-US" sz="3200" b="1">
              <a:solidFill>
                <a:srgbClr val="0070C0"/>
              </a:solidFill>
            </a:endParaRPr>
          </a:p>
        </p:txBody>
      </p:sp>
      <p:pic>
        <p:nvPicPr>
          <p:cNvPr id="11" name="Picture 10" descr="Pompey Atrium_interior WM.jpg"/>
          <p:cNvPicPr>
            <a:picLocks noChangeAspect="1"/>
          </p:cNvPicPr>
          <p:nvPr/>
        </p:nvPicPr>
        <p:blipFill>
          <a:blip r:embed="rId2"/>
          <a:srcRect/>
          <a:stretch>
            <a:fillRect/>
          </a:stretch>
        </p:blipFill>
        <p:spPr bwMode="auto">
          <a:xfrm>
            <a:off x="428625" y="4179888"/>
            <a:ext cx="1738313" cy="2373312"/>
          </a:xfrm>
          <a:prstGeom prst="rect">
            <a:avLst/>
          </a:prstGeom>
          <a:noFill/>
          <a:ln w="9525">
            <a:noFill/>
            <a:miter lim="800000"/>
            <a:headEnd/>
            <a:tailEnd/>
          </a:ln>
          <a:effectLst>
            <a:outerShdw blurRad="63500" dist="38100" dir="2700000" algn="tl" rotWithShape="0">
              <a:srgbClr val="000000">
                <a:alpha val="39998"/>
              </a:srgbClr>
            </a:outerShdw>
          </a:effectLst>
        </p:spPr>
      </p:pic>
      <p:pic>
        <p:nvPicPr>
          <p:cNvPr id="13" name="Picture 12" descr="M-T-Cicero WM.jpg"/>
          <p:cNvPicPr>
            <a:picLocks noChangeAspect="1"/>
          </p:cNvPicPr>
          <p:nvPr/>
        </p:nvPicPr>
        <p:blipFill>
          <a:blip r:embed="rId3"/>
          <a:srcRect/>
          <a:stretch>
            <a:fillRect/>
          </a:stretch>
        </p:blipFill>
        <p:spPr bwMode="auto">
          <a:xfrm>
            <a:off x="2063750" y="4619625"/>
            <a:ext cx="1179513" cy="1585913"/>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4" name="Picture 13" descr="hannibal CA.jpg"/>
          <p:cNvPicPr>
            <a:picLocks noChangeAspect="1"/>
          </p:cNvPicPr>
          <p:nvPr/>
        </p:nvPicPr>
        <p:blipFill>
          <a:blip r:embed="rId4"/>
          <a:srcRect l="10616" t="8977" r="13014" b="27216"/>
          <a:stretch>
            <a:fillRect/>
          </a:stretch>
        </p:blipFill>
        <p:spPr bwMode="auto">
          <a:xfrm>
            <a:off x="663575" y="2709863"/>
            <a:ext cx="2874963" cy="1709737"/>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7" name="Picture 16" descr="Cicero WM.jpg"/>
          <p:cNvPicPr>
            <a:picLocks noChangeAspect="1"/>
          </p:cNvPicPr>
          <p:nvPr/>
        </p:nvPicPr>
        <p:blipFill>
          <a:blip r:embed="rId5"/>
          <a:srcRect t="13721" b="7767"/>
          <a:stretch>
            <a:fillRect/>
          </a:stretch>
        </p:blipFill>
        <p:spPr bwMode="auto">
          <a:xfrm>
            <a:off x="1071563" y="1309688"/>
            <a:ext cx="1571625" cy="1411287"/>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0" name="Picture 4"/>
          <p:cNvPicPr>
            <a:picLocks noChangeAspect="1" noChangeArrowheads="1"/>
          </p:cNvPicPr>
          <p:nvPr/>
        </p:nvPicPr>
        <p:blipFill>
          <a:blip r:embed="rId6"/>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48131" name="Rectangle 23"/>
          <p:cNvSpPr>
            <a:spLocks noChangeArrowheads="1"/>
          </p:cNvSpPr>
          <p:nvPr/>
        </p:nvSpPr>
        <p:spPr bwMode="auto">
          <a:xfrm>
            <a:off x="0" y="588963"/>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How Rome Failed</a:t>
            </a:r>
            <a:endParaRPr lang="en-US" sz="3000" b="1">
              <a:solidFill>
                <a:srgbClr val="0070C0"/>
              </a:solidFill>
              <a:latin typeface="Verdana" charset="0"/>
            </a:endParaRPr>
          </a:p>
        </p:txBody>
      </p:sp>
      <p:sp>
        <p:nvSpPr>
          <p:cNvPr id="10" name="Rectangle 3"/>
          <p:cNvSpPr>
            <a:spLocks noGrp="1" noChangeArrowheads="1"/>
          </p:cNvSpPr>
          <p:nvPr>
            <p:ph type="body" idx="1"/>
          </p:nvPr>
        </p:nvSpPr>
        <p:spPr>
          <a:xfrm>
            <a:off x="0" y="1928813"/>
            <a:ext cx="9144000" cy="2719387"/>
          </a:xfrm>
        </p:spPr>
        <p:txBody>
          <a:bodyPr/>
          <a:lstStyle/>
          <a:p>
            <a:pPr marL="0" indent="0" algn="ctr" eaLnBrk="1" hangingPunct="1">
              <a:buFontTx/>
              <a:buNone/>
            </a:pPr>
            <a:r>
              <a:rPr lang="en-US" sz="2800">
                <a:latin typeface="Georgia" charset="0"/>
                <a:ea typeface="ＭＳ Ｐゴシック" charset="0"/>
                <a:cs typeface="ＭＳ Ｐゴシック" charset="0"/>
              </a:rPr>
              <a:t>What caused Rome to ultimately fail?</a:t>
            </a:r>
          </a:p>
          <a:p>
            <a:pPr marL="0" indent="0" eaLnBrk="1" hangingPunct="1">
              <a:buFontTx/>
              <a:buNone/>
            </a:pPr>
            <a:endParaRPr lang="en-US" sz="1000">
              <a:latin typeface="Georgia" charset="0"/>
              <a:ea typeface="ＭＳ Ｐゴシック" charset="0"/>
              <a:cs typeface="ＭＳ Ｐゴシック" charset="0"/>
            </a:endParaRPr>
          </a:p>
          <a:p>
            <a:pPr marL="3657600" lvl="1" eaLnBrk="1" hangingPunct="1">
              <a:buFont typeface="Arial" charset="0"/>
              <a:buChar char="•"/>
            </a:pPr>
            <a:r>
              <a:rPr lang="en-US">
                <a:latin typeface="Georgia" charset="0"/>
                <a:ea typeface="ＭＳ Ｐゴシック" charset="0"/>
              </a:rPr>
              <a:t>Loss of good leaders</a:t>
            </a:r>
          </a:p>
          <a:p>
            <a:pPr marL="3657600" lvl="1" eaLnBrk="1" hangingPunct="1">
              <a:buFont typeface="Arial" charset="0"/>
              <a:buChar char="•"/>
            </a:pPr>
            <a:r>
              <a:rPr lang="en-US">
                <a:latin typeface="Georgia" charset="0"/>
                <a:ea typeface="ＭＳ Ｐゴシック" charset="0"/>
              </a:rPr>
              <a:t>Loss of values</a:t>
            </a:r>
          </a:p>
          <a:p>
            <a:pPr marL="3657600" lvl="1" eaLnBrk="1" hangingPunct="1">
              <a:buFont typeface="Arial" charset="0"/>
              <a:buChar char="•"/>
            </a:pPr>
            <a:r>
              <a:rPr lang="en-US">
                <a:latin typeface="Georgia" charset="0"/>
                <a:ea typeface="ＭＳ Ｐゴシック" charset="0"/>
              </a:rPr>
              <a:t>Reliance on mercenaries</a:t>
            </a:r>
          </a:p>
        </p:txBody>
      </p:sp>
      <p:sp>
        <p:nvSpPr>
          <p:cNvPr id="48133" name="TextBox 13"/>
          <p:cNvSpPr txBox="1">
            <a:spLocks noChangeArrowheads="1"/>
          </p:cNvSpPr>
          <p:nvPr/>
        </p:nvSpPr>
        <p:spPr bwMode="auto">
          <a:xfrm>
            <a:off x="0" y="1284288"/>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0070C0"/>
                </a:solidFill>
                <a:latin typeface="Georgia" charset="0"/>
              </a:rPr>
              <a:t>Discussion</a:t>
            </a:r>
            <a:r>
              <a:rPr lang="en-US" sz="1800" b="1">
                <a:solidFill>
                  <a:srgbClr val="0070C0"/>
                </a:solidFill>
                <a:latin typeface="Georgia" charset="0"/>
              </a:rPr>
              <a:t> </a:t>
            </a:r>
          </a:p>
        </p:txBody>
      </p:sp>
      <p:pic>
        <p:nvPicPr>
          <p:cNvPr id="16" name="Picture 15" descr="Julius Ceasar August CA.jpg"/>
          <p:cNvPicPr>
            <a:picLocks noChangeAspect="1"/>
          </p:cNvPicPr>
          <p:nvPr/>
        </p:nvPicPr>
        <p:blipFill>
          <a:blip r:embed="rId2"/>
          <a:srcRect l="5554" t="7497" r="9398" b="6026"/>
          <a:stretch>
            <a:fillRect/>
          </a:stretch>
        </p:blipFill>
        <p:spPr bwMode="auto">
          <a:xfrm>
            <a:off x="925513" y="2667000"/>
            <a:ext cx="1970087" cy="3124200"/>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7" name="Picture 4"/>
          <p:cNvPicPr>
            <a:picLocks noChangeAspect="1" noChangeArrowheads="1"/>
          </p:cNvPicPr>
          <p:nvPr/>
        </p:nvPicPr>
        <p:blipFill>
          <a:blip r:embed="rId3"/>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49155" name="Rectangle 23"/>
          <p:cNvSpPr>
            <a:spLocks noChangeArrowheads="1"/>
          </p:cNvSpPr>
          <p:nvPr/>
        </p:nvSpPr>
        <p:spPr bwMode="auto">
          <a:xfrm>
            <a:off x="0" y="588963"/>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How Rome Failed</a:t>
            </a:r>
            <a:endParaRPr lang="en-US" sz="3000" b="1">
              <a:solidFill>
                <a:srgbClr val="0070C0"/>
              </a:solidFill>
              <a:latin typeface="Verdana" charset="0"/>
            </a:endParaRPr>
          </a:p>
        </p:txBody>
      </p:sp>
      <p:sp>
        <p:nvSpPr>
          <p:cNvPr id="49156" name="Rectangle 2"/>
          <p:cNvSpPr>
            <a:spLocks noGrp="1" noChangeArrowheads="1"/>
          </p:cNvSpPr>
          <p:nvPr>
            <p:ph type="body" idx="1"/>
          </p:nvPr>
        </p:nvSpPr>
        <p:spPr>
          <a:xfrm>
            <a:off x="2187575" y="1241425"/>
            <a:ext cx="6750050" cy="4919663"/>
          </a:xfrm>
        </p:spPr>
        <p:txBody>
          <a:bodyPr/>
          <a:lstStyle/>
          <a:p>
            <a:pPr eaLnBrk="1" hangingPunct="1">
              <a:buFontTx/>
              <a:buNone/>
            </a:pPr>
            <a:r>
              <a:rPr lang="en-US" sz="2400">
                <a:latin typeface="Georgia" charset="0"/>
                <a:ea typeface="ＭＳ Ｐゴシック" charset="0"/>
                <a:cs typeface="ＭＳ Ｐゴシック" charset="0"/>
              </a:rPr>
              <a:t>	</a:t>
            </a:r>
            <a:r>
              <a:rPr lang="en-US" sz="2200" i="1">
                <a:latin typeface="Georgia" charset="0"/>
                <a:ea typeface="ＭＳ Ｐゴシック" charset="0"/>
                <a:cs typeface="ＭＳ Ｐゴシック" charset="0"/>
              </a:rPr>
              <a:t>A close study of each of these dead civilizations indicates that they usually started on their road to glory because of fortuitous circumstances exploited by a strong, inspiring leader. The nation then carried on for a period under its own momentum. Finally, creeping vanity led the people to become enamored of their undisputed superiority; </a:t>
            </a:r>
            <a:r>
              <a:rPr lang="en-US" sz="2200" i="1">
                <a:solidFill>
                  <a:srgbClr val="BFBFBF"/>
                </a:solidFill>
                <a:latin typeface="Georgia" charset="0"/>
                <a:ea typeface="ＭＳ Ｐゴシック" charset="0"/>
                <a:cs typeface="ＭＳ Ｐゴシック" charset="0"/>
              </a:rPr>
              <a:t>they became so impressed with their past achievements that they lost interest in working for further change. Soon their sons, coddled in the use of all the great things their fathers and grandfathers had pioneered, became as helpless as new-born babes when faced with the harsh reality of an aggressive and changing world.</a:t>
            </a:r>
          </a:p>
          <a:p>
            <a:pPr algn="r" eaLnBrk="1" hangingPunct="1">
              <a:lnSpc>
                <a:spcPct val="90000"/>
              </a:lnSpc>
              <a:buFontTx/>
              <a:buNone/>
            </a:pPr>
            <a:r>
              <a:rPr lang="en-US" sz="1400">
                <a:latin typeface="Georgia" charset="0"/>
                <a:ea typeface="ＭＳ Ｐゴシック" charset="0"/>
                <a:cs typeface="ＭＳ Ｐゴシック" charset="0"/>
              </a:rPr>
              <a:t>—Eugene K. Von Fange, </a:t>
            </a:r>
            <a:r>
              <a:rPr lang="en-US" sz="1400" i="1">
                <a:latin typeface="Georgia" charset="0"/>
                <a:ea typeface="ＭＳ Ｐゴシック" charset="0"/>
                <a:cs typeface="ＭＳ Ｐゴシック" charset="0"/>
              </a:rPr>
              <a:t>Professional Creativity</a:t>
            </a:r>
          </a:p>
        </p:txBody>
      </p:sp>
      <p:pic>
        <p:nvPicPr>
          <p:cNvPr id="49157" name="Picture 10" descr="tombstone.gif"/>
          <p:cNvPicPr>
            <a:picLocks noChangeAspect="1"/>
          </p:cNvPicPr>
          <p:nvPr/>
        </p:nvPicPr>
        <p:blipFill>
          <a:blip r:embed="rId2">
            <a:extLst>
              <a:ext uri="{28A0092B-C50C-407E-A947-70E740481C1C}">
                <a14:useLocalDpi xmlns:a14="http://schemas.microsoft.com/office/drawing/2010/main" val="0"/>
              </a:ext>
            </a:extLst>
          </a:blip>
          <a:srcRect l="4996" r="2036"/>
          <a:stretch>
            <a:fillRect/>
          </a:stretch>
        </p:blipFill>
        <p:spPr bwMode="auto">
          <a:xfrm>
            <a:off x="566738" y="1852613"/>
            <a:ext cx="17081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Isosceles Triangle 12"/>
          <p:cNvSpPr/>
          <p:nvPr/>
        </p:nvSpPr>
        <p:spPr>
          <a:xfrm rot="21398867">
            <a:off x="573088" y="4897438"/>
            <a:ext cx="1930400" cy="533400"/>
          </a:xfrm>
          <a:prstGeom prst="triangle">
            <a:avLst>
              <a:gd name="adj" fmla="val 100000"/>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4"/>
          <p:cNvPicPr>
            <a:picLocks noChangeAspect="1" noChangeArrowheads="1"/>
          </p:cNvPicPr>
          <p:nvPr/>
        </p:nvPicPr>
        <p:blipFill>
          <a:blip r:embed="rId3"/>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50179" name="Rectangle 23"/>
          <p:cNvSpPr>
            <a:spLocks noChangeArrowheads="1"/>
          </p:cNvSpPr>
          <p:nvPr/>
        </p:nvSpPr>
        <p:spPr bwMode="auto">
          <a:xfrm>
            <a:off x="0" y="588963"/>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How Rome Failed</a:t>
            </a:r>
            <a:endParaRPr lang="en-US" sz="3000" b="1">
              <a:solidFill>
                <a:srgbClr val="0070C0"/>
              </a:solidFill>
              <a:latin typeface="Verdana" charset="0"/>
            </a:endParaRPr>
          </a:p>
        </p:txBody>
      </p:sp>
      <p:sp>
        <p:nvSpPr>
          <p:cNvPr id="50180" name="Rectangle 2"/>
          <p:cNvSpPr>
            <a:spLocks noGrp="1" noChangeArrowheads="1"/>
          </p:cNvSpPr>
          <p:nvPr>
            <p:ph type="body" idx="1"/>
          </p:nvPr>
        </p:nvSpPr>
        <p:spPr>
          <a:xfrm>
            <a:off x="2187575" y="1241425"/>
            <a:ext cx="6750050" cy="4919663"/>
          </a:xfrm>
        </p:spPr>
        <p:txBody>
          <a:bodyPr/>
          <a:lstStyle/>
          <a:p>
            <a:pPr eaLnBrk="1" hangingPunct="1">
              <a:buFontTx/>
              <a:buNone/>
            </a:pPr>
            <a:r>
              <a:rPr lang="en-US" sz="2400">
                <a:latin typeface="Georgia" charset="0"/>
                <a:ea typeface="ＭＳ Ｐゴシック" charset="0"/>
                <a:cs typeface="ＭＳ Ｐゴシック" charset="0"/>
              </a:rPr>
              <a:t>	</a:t>
            </a:r>
            <a:r>
              <a:rPr lang="en-US" sz="2200" i="1">
                <a:solidFill>
                  <a:srgbClr val="7F7F7F"/>
                </a:solidFill>
                <a:latin typeface="Georgia" charset="0"/>
                <a:ea typeface="ＭＳ Ｐゴシック" charset="0"/>
                <a:cs typeface="ＭＳ Ｐゴシック" charset="0"/>
              </a:rPr>
              <a:t>A close study of each of these dead civilizations indicates that they usually started on their road to glory because of fortuitous circumstances exploited by a strong, inspiring leader. The nation then carried on for a period under its own momentum. Finally, creeping vanity led the people to become enamored of their undisputed superiority;</a:t>
            </a:r>
            <a:r>
              <a:rPr lang="en-US" sz="2200" i="1">
                <a:latin typeface="Georgia" charset="0"/>
                <a:ea typeface="ＭＳ Ｐゴシック" charset="0"/>
                <a:cs typeface="ＭＳ Ｐゴシック" charset="0"/>
              </a:rPr>
              <a:t> they became so impressed with their past achievements that they lost interest in working for further change. Soon their sons, coddled in the use of all the great things their fathers and grandfathers had pioneered, became as helpless as new-born babes when faced with the harsh reality of an aggressive and changing world.</a:t>
            </a:r>
          </a:p>
          <a:p>
            <a:pPr algn="r" eaLnBrk="1" hangingPunct="1">
              <a:lnSpc>
                <a:spcPct val="90000"/>
              </a:lnSpc>
              <a:buFontTx/>
              <a:buNone/>
            </a:pPr>
            <a:r>
              <a:rPr lang="en-US" sz="1400">
                <a:latin typeface="Georgia" charset="0"/>
                <a:ea typeface="ＭＳ Ｐゴシック" charset="0"/>
                <a:cs typeface="ＭＳ Ｐゴシック" charset="0"/>
              </a:rPr>
              <a:t>—Eugene K. Von Fange, </a:t>
            </a:r>
            <a:r>
              <a:rPr lang="en-US" sz="1400" i="1">
                <a:latin typeface="Georgia" charset="0"/>
                <a:ea typeface="ＭＳ Ｐゴシック" charset="0"/>
                <a:cs typeface="ＭＳ Ｐゴシック" charset="0"/>
              </a:rPr>
              <a:t>Professional Creativity</a:t>
            </a:r>
          </a:p>
        </p:txBody>
      </p:sp>
      <p:pic>
        <p:nvPicPr>
          <p:cNvPr id="50181" name="Picture 10" descr="tombstone.gif"/>
          <p:cNvPicPr>
            <a:picLocks noChangeAspect="1"/>
          </p:cNvPicPr>
          <p:nvPr/>
        </p:nvPicPr>
        <p:blipFill>
          <a:blip r:embed="rId2">
            <a:extLst>
              <a:ext uri="{28A0092B-C50C-407E-A947-70E740481C1C}">
                <a14:useLocalDpi xmlns:a14="http://schemas.microsoft.com/office/drawing/2010/main" val="0"/>
              </a:ext>
            </a:extLst>
          </a:blip>
          <a:srcRect l="4996" r="2036"/>
          <a:stretch>
            <a:fillRect/>
          </a:stretch>
        </p:blipFill>
        <p:spPr bwMode="auto">
          <a:xfrm>
            <a:off x="566738" y="1852613"/>
            <a:ext cx="17081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Isosceles Triangle 12"/>
          <p:cNvSpPr/>
          <p:nvPr/>
        </p:nvSpPr>
        <p:spPr>
          <a:xfrm rot="21398867">
            <a:off x="573088" y="4897438"/>
            <a:ext cx="1930400" cy="533400"/>
          </a:xfrm>
          <a:prstGeom prst="triangle">
            <a:avLst>
              <a:gd name="adj" fmla="val 100000"/>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 name="Picture 4"/>
          <p:cNvPicPr>
            <a:picLocks noChangeAspect="1" noChangeArrowheads="1"/>
          </p:cNvPicPr>
          <p:nvPr/>
        </p:nvPicPr>
        <p:blipFill>
          <a:blip r:embed="rId3"/>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bwMode="auto">
          <a:xfrm>
            <a:off x="434975" y="274638"/>
            <a:ext cx="8229600" cy="944562"/>
          </a:xfrm>
          <a:prstGeom prst="rect">
            <a:avLst/>
          </a:prstGeom>
          <a:noFill/>
          <a:ln w="9525">
            <a:noFill/>
            <a:miter lim="800000"/>
            <a:headEnd/>
            <a:tailEnd/>
          </a:ln>
        </p:spPr>
        <p:txBody>
          <a:bodyPr anchor="ctr"/>
          <a:lstStyle/>
          <a:p>
            <a:pPr algn="ctr" eaLnBrk="0" hangingPunct="0">
              <a:defRPr/>
            </a:pPr>
            <a:r>
              <a:rPr lang="en-US" sz="3000" b="1" kern="0" dirty="0">
                <a:solidFill>
                  <a:srgbClr val="600000"/>
                </a:solidFill>
                <a:ea typeface="ＭＳ Ｐゴシック" charset="-128"/>
                <a:cs typeface="ＭＳ Ｐゴシック" pitchFamily="-105" charset="-128"/>
              </a:rPr>
              <a:t>The Legacy</a:t>
            </a:r>
          </a:p>
        </p:txBody>
      </p:sp>
      <p:sp>
        <p:nvSpPr>
          <p:cNvPr id="8" name="Rectangle 3"/>
          <p:cNvSpPr txBox="1">
            <a:spLocks noChangeArrowheads="1"/>
          </p:cNvSpPr>
          <p:nvPr/>
        </p:nvSpPr>
        <p:spPr bwMode="auto">
          <a:xfrm>
            <a:off x="3990975" y="2132013"/>
            <a:ext cx="4938713" cy="3332162"/>
          </a:xfrm>
          <a:prstGeom prst="rect">
            <a:avLst/>
          </a:prstGeom>
          <a:noFill/>
          <a:ln w="9525">
            <a:noFill/>
            <a:miter lim="800000"/>
            <a:headEnd/>
            <a:tailEnd/>
          </a:ln>
        </p:spPr>
        <p:txBody>
          <a:bodyPr/>
          <a:lstStyle/>
          <a:p>
            <a:pPr marL="274320" lvl="1" indent="-274320">
              <a:spcBef>
                <a:spcPct val="20000"/>
              </a:spcBef>
              <a:buFont typeface="Arial" pitchFamily="34" charset="0"/>
              <a:buChar char="•"/>
              <a:defRPr/>
            </a:pPr>
            <a:r>
              <a:rPr lang="en-US" sz="2400" kern="0" dirty="0">
                <a:latin typeface="Georgia" pitchFamily="18" charset="0"/>
                <a:ea typeface="ＭＳ Ｐゴシック" charset="-128"/>
                <a:cs typeface="+mn-cs"/>
              </a:rPr>
              <a:t>Highly materialistic</a:t>
            </a:r>
          </a:p>
          <a:p>
            <a:pPr marL="274320" lvl="1" indent="-274320">
              <a:spcBef>
                <a:spcPct val="20000"/>
              </a:spcBef>
              <a:buFont typeface="Arial" pitchFamily="34" charset="0"/>
              <a:buChar char="•"/>
              <a:defRPr/>
            </a:pPr>
            <a:r>
              <a:rPr lang="en-US" sz="2400" kern="0" dirty="0">
                <a:latin typeface="Georgia" pitchFamily="18" charset="0"/>
                <a:ea typeface="ＭＳ Ｐゴシック" charset="-128"/>
                <a:cs typeface="+mn-cs"/>
              </a:rPr>
              <a:t>Excited by travel, news, and entertainment</a:t>
            </a:r>
          </a:p>
          <a:p>
            <a:pPr marL="274320" lvl="1" indent="-274320">
              <a:spcBef>
                <a:spcPct val="20000"/>
              </a:spcBef>
              <a:buFont typeface="Arial" pitchFamily="34" charset="0"/>
              <a:buChar char="•"/>
              <a:defRPr/>
            </a:pPr>
            <a:r>
              <a:rPr lang="en-US" sz="2400" kern="0" dirty="0">
                <a:latin typeface="Georgia" pitchFamily="18" charset="0"/>
                <a:ea typeface="ＭＳ Ｐゴシック" charset="-128"/>
                <a:cs typeface="+mn-cs"/>
              </a:rPr>
              <a:t>Success gauged by power </a:t>
            </a:r>
          </a:p>
          <a:p>
            <a:pPr marL="274320" lvl="1" indent="-274320">
              <a:spcBef>
                <a:spcPct val="20000"/>
              </a:spcBef>
              <a:buFont typeface="Arial" pitchFamily="34" charset="0"/>
              <a:buChar char="•"/>
              <a:defRPr/>
            </a:pPr>
            <a:r>
              <a:rPr lang="en-US" sz="2400" kern="0" dirty="0">
                <a:latin typeface="Georgia" pitchFamily="18" charset="0"/>
                <a:ea typeface="ＭＳ Ｐゴシック" charset="-128"/>
                <a:cs typeface="+mn-cs"/>
              </a:rPr>
              <a:t>Greed and pride accepted</a:t>
            </a:r>
          </a:p>
          <a:p>
            <a:pPr marL="274320" lvl="1" indent="-274320">
              <a:spcBef>
                <a:spcPct val="20000"/>
              </a:spcBef>
              <a:buFont typeface="Arial" pitchFamily="34" charset="0"/>
              <a:buChar char="•"/>
              <a:defRPr/>
            </a:pPr>
            <a:r>
              <a:rPr lang="en-US" sz="2400" kern="0" dirty="0">
                <a:latin typeface="Georgia" pitchFamily="18" charset="0"/>
                <a:ea typeface="ＭＳ Ｐゴシック" charset="-128"/>
                <a:cs typeface="+mn-cs"/>
              </a:rPr>
              <a:t>Lost desire for the values on which the Republic was founded</a:t>
            </a:r>
          </a:p>
          <a:p>
            <a:pPr marL="274320" lvl="1" indent="-274320">
              <a:spcBef>
                <a:spcPct val="20000"/>
              </a:spcBef>
              <a:buFont typeface="Arial" pitchFamily="34" charset="0"/>
              <a:buChar char="•"/>
              <a:defRPr/>
            </a:pPr>
            <a:r>
              <a:rPr lang="en-US" sz="2400" kern="0" dirty="0">
                <a:latin typeface="Georgia" pitchFamily="18" charset="0"/>
                <a:ea typeface="ＭＳ Ｐゴシック" charset="-128"/>
                <a:cs typeface="+mn-cs"/>
              </a:rPr>
              <a:t>Preoccupied with personal appearance</a:t>
            </a:r>
          </a:p>
        </p:txBody>
      </p:sp>
      <p:sp>
        <p:nvSpPr>
          <p:cNvPr id="9" name="TextBox 8"/>
          <p:cNvSpPr txBox="1"/>
          <p:nvPr/>
        </p:nvSpPr>
        <p:spPr>
          <a:xfrm>
            <a:off x="0" y="1295400"/>
            <a:ext cx="9144000" cy="522288"/>
          </a:xfrm>
          <a:prstGeom prst="rect">
            <a:avLst/>
          </a:prstGeom>
          <a:noFill/>
        </p:spPr>
        <p:txBody>
          <a:bodyPr>
            <a:spAutoFit/>
          </a:bodyPr>
          <a:lstStyle/>
          <a:p>
            <a:pPr algn="ctr">
              <a:defRPr/>
            </a:pPr>
            <a:r>
              <a:rPr lang="en-US" sz="2800" kern="0" dirty="0">
                <a:latin typeface="Georgia" pitchFamily="18" charset="0"/>
                <a:ea typeface="ＭＳ Ｐゴシック" charset="-128"/>
                <a:cs typeface="ＭＳ Ｐゴシック" pitchFamily="-105" charset="-128"/>
              </a:rPr>
              <a:t>Lessons from the fall</a:t>
            </a:r>
            <a:endParaRPr lang="en-US" dirty="0">
              <a:latin typeface="Verdana" pitchFamily="34" charset="0"/>
              <a:ea typeface="ＭＳ Ｐゴシック" charset="-128"/>
              <a:cs typeface="+mn-cs"/>
            </a:endParaRPr>
          </a:p>
        </p:txBody>
      </p:sp>
      <p:pic>
        <p:nvPicPr>
          <p:cNvPr id="99334" name="Picture 10" descr="Dress C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4300538"/>
            <a:ext cx="155892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lloseum C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6138" y="2087563"/>
            <a:ext cx="2676525" cy="20701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rches double decker 2 CA.jpg"/>
          <p:cNvPicPr>
            <a:picLocks noChangeAspect="1"/>
          </p:cNvPicPr>
          <p:nvPr/>
        </p:nvPicPr>
        <p:blipFill>
          <a:blip r:embed="rId5">
            <a:extLst>
              <a:ext uri="{28A0092B-C50C-407E-A947-70E740481C1C}">
                <a14:useLocalDpi xmlns:a14="http://schemas.microsoft.com/office/drawing/2010/main" val="0"/>
              </a:ext>
            </a:extLst>
          </a:blip>
          <a:srcRect l="44595"/>
          <a:stretch>
            <a:fillRect/>
          </a:stretch>
        </p:blipFill>
        <p:spPr bwMode="auto">
          <a:xfrm>
            <a:off x="7845425" y="79375"/>
            <a:ext cx="836613" cy="100488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423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rrowheads="1"/>
          </p:cNvSpPr>
          <p:nvPr/>
        </p:nvSpPr>
        <p:spPr bwMode="auto">
          <a:xfrm>
            <a:off x="0" y="5692775"/>
            <a:ext cx="9144000" cy="1165225"/>
          </a:xfrm>
          <a:prstGeom prst="rect">
            <a:avLst/>
          </a:prstGeom>
          <a:solidFill>
            <a:schemeClr val="tx1"/>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chemeClr val="lt1"/>
              </a:solidFill>
              <a:latin typeface="+mn-lt"/>
              <a:ea typeface="+mn-ea"/>
              <a:cs typeface="+mn-cs"/>
            </a:endParaRPr>
          </a:p>
        </p:txBody>
      </p:sp>
      <p:pic>
        <p:nvPicPr>
          <p:cNvPr id="51203" name="Picture 4" descr="Cicero speaking W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661312" y="768425"/>
            <a:ext cx="4286750" cy="135421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100" b="1" dirty="0">
                <a:ln w="11430"/>
                <a:solidFill>
                  <a:srgbClr val="500000"/>
                </a:solidFill>
                <a:effectLst>
                  <a:outerShdw blurRad="50800" dist="39000" dir="5460000" algn="tl">
                    <a:srgbClr val="000000">
                      <a:alpha val="38000"/>
                    </a:srgbClr>
                  </a:outerShdw>
                </a:effectLst>
                <a:latin typeface="Verdana" charset="0"/>
                <a:ea typeface="ＭＳ Ｐゴシック" charset="-128"/>
                <a:cs typeface="+mn-cs"/>
              </a:rPr>
              <a:t>Keep Creative</a:t>
            </a:r>
          </a:p>
          <a:p>
            <a:pPr algn="ctr">
              <a:defRPr/>
            </a:pPr>
            <a:r>
              <a:rPr lang="en-US" sz="4100" b="1" dirty="0">
                <a:ln w="11430"/>
                <a:solidFill>
                  <a:srgbClr val="500000"/>
                </a:solidFill>
                <a:effectLst>
                  <a:outerShdw blurRad="50800" dist="39000" dir="5460000" algn="tl">
                    <a:srgbClr val="000000">
                      <a:alpha val="38000"/>
                    </a:srgbClr>
                  </a:outerShdw>
                </a:effectLst>
                <a:latin typeface="Verdana" charset="0"/>
                <a:ea typeface="ＭＳ Ｐゴシック" charset="-128"/>
                <a:cs typeface="+mn-cs"/>
              </a:rPr>
              <a:t>Values</a:t>
            </a:r>
            <a:endParaRPr lang="en-US" sz="4100" b="1" dirty="0">
              <a:ln w="11430"/>
              <a:solidFill>
                <a:srgbClr val="500000"/>
              </a:solidFill>
              <a:effectLst>
                <a:outerShdw blurRad="50800" dist="39000" dir="5460000" algn="tl">
                  <a:srgbClr val="000000">
                    <a:alpha val="38000"/>
                  </a:srgbClr>
                </a:outerShdw>
              </a:effectLst>
              <a:ea typeface="ＭＳ Ｐゴシック" charset="-128"/>
              <a:cs typeface="+mn-cs"/>
            </a:endParaRPr>
          </a:p>
        </p:txBody>
      </p:sp>
      <p:pic>
        <p:nvPicPr>
          <p:cNvPr id="51205" name="Picture 9" descr="Roman coin BritMus.jpg"/>
          <p:cNvPicPr>
            <a:picLocks noChangeAspect="1"/>
          </p:cNvPicPr>
          <p:nvPr/>
        </p:nvPicPr>
        <p:blipFill>
          <a:blip r:embed="rId3">
            <a:extLst>
              <a:ext uri="{28A0092B-C50C-407E-A947-70E740481C1C}">
                <a14:useLocalDpi xmlns:a14="http://schemas.microsoft.com/office/drawing/2010/main" val="0"/>
              </a:ext>
            </a:extLst>
          </a:blip>
          <a:srcRect t="3571" b="1785"/>
          <a:stretch>
            <a:fillRect/>
          </a:stretch>
        </p:blipFill>
        <p:spPr bwMode="auto">
          <a:xfrm>
            <a:off x="98425" y="5703888"/>
            <a:ext cx="12192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10" descr="glass roman BritMu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25" y="5703888"/>
            <a:ext cx="1154113"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1" descr="hannibal C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81263" y="5702300"/>
            <a:ext cx="17097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2" descr="Ciceron_Vaux W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76738" y="5703888"/>
            <a:ext cx="782637"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4" descr="sarcophagus roman Brit Mus.jpg"/>
          <p:cNvPicPr>
            <a:picLocks noChangeAspect="1"/>
          </p:cNvPicPr>
          <p:nvPr/>
        </p:nvPicPr>
        <p:blipFill>
          <a:blip r:embed="rId7">
            <a:extLst>
              <a:ext uri="{28A0092B-C50C-407E-A947-70E740481C1C}">
                <a14:useLocalDpi xmlns:a14="http://schemas.microsoft.com/office/drawing/2010/main" val="0"/>
              </a:ext>
            </a:extLst>
          </a:blip>
          <a:srcRect t="2805"/>
          <a:stretch>
            <a:fillRect/>
          </a:stretch>
        </p:blipFill>
        <p:spPr bwMode="auto">
          <a:xfrm>
            <a:off x="5311775" y="5726113"/>
            <a:ext cx="1165225"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15" descr="Tiberius bust brit mu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64313" y="5703888"/>
            <a:ext cx="1154112"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6" descr="wall mural Roman Brit Mus.jpg"/>
          <p:cNvPicPr>
            <a:picLocks noChangeAspect="1"/>
          </p:cNvPicPr>
          <p:nvPr/>
        </p:nvPicPr>
        <p:blipFill>
          <a:blip r:embed="rId9">
            <a:extLst>
              <a:ext uri="{28A0092B-C50C-407E-A947-70E740481C1C}">
                <a14:useLocalDpi xmlns:a14="http://schemas.microsoft.com/office/drawing/2010/main" val="0"/>
              </a:ext>
            </a:extLst>
          </a:blip>
          <a:srcRect t="12500" b="16176"/>
          <a:stretch>
            <a:fillRect/>
          </a:stretch>
        </p:blipFill>
        <p:spPr bwMode="auto">
          <a:xfrm>
            <a:off x="7662863" y="5715000"/>
            <a:ext cx="1481137"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TextBox 11"/>
          <p:cNvSpPr txBox="1">
            <a:spLocks noChangeArrowheads="1"/>
          </p:cNvSpPr>
          <p:nvPr/>
        </p:nvSpPr>
        <p:spPr bwMode="auto">
          <a:xfrm>
            <a:off x="1089025" y="4614863"/>
            <a:ext cx="32004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400" b="1">
                <a:latin typeface="Verdana" charset="0"/>
              </a:rPr>
              <a:t>Thank You</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18435" name="Rectangle 23"/>
          <p:cNvSpPr>
            <a:spLocks noChangeArrowheads="1"/>
          </p:cNvSpPr>
          <p:nvPr/>
        </p:nvSpPr>
        <p:spPr bwMode="auto">
          <a:xfrm>
            <a:off x="0" y="566738"/>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Octavian/Augustus Caesar</a:t>
            </a:r>
            <a:endParaRPr lang="en-US" sz="3000" b="1">
              <a:solidFill>
                <a:srgbClr val="0070C0"/>
              </a:solidFill>
              <a:latin typeface="Verdana" charset="0"/>
            </a:endParaRPr>
          </a:p>
        </p:txBody>
      </p:sp>
      <p:pic>
        <p:nvPicPr>
          <p:cNvPr id="18436" name="Augustus Triumphal Return.mov" descr="/Users/abs3/Movies/Rome/Augustus Triumphal Return.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620713" y="1323975"/>
            <a:ext cx="7891462"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5"/>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6086" fill="hold"/>
                                        <p:tgtEl>
                                          <p:spTgt spid="184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43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8436"/>
                                        </p:tgtEl>
                                      </p:cBhvr>
                                    </p:cmd>
                                  </p:childTnLst>
                                </p:cTn>
                              </p:par>
                            </p:childTnLst>
                          </p:cTn>
                        </p:par>
                      </p:childTnLst>
                    </p:cTn>
                  </p:par>
                </p:childTnLst>
              </p:cTn>
              <p:nextCondLst>
                <p:cond evt="onClick" delay="0">
                  <p:tgtEl>
                    <p:spTgt spid="18436"/>
                  </p:tgtEl>
                </p:cond>
              </p:nextCondLst>
            </p:seq>
            <p:video>
              <p:cMediaNode>
                <p:cTn id="12" fill="hold" display="0">
                  <p:stCondLst>
                    <p:cond delay="indefinite"/>
                  </p:stCondLst>
                  <p:endCondLst>
                    <p:cond evt="onNext" delay="0">
                      <p:tgtEl>
                        <p:sldTgt/>
                      </p:tgtEl>
                    </p:cond>
                    <p:cond evt="onPrev" delay="0">
                      <p:tgtEl>
                        <p:sldTgt/>
                      </p:tgtEl>
                    </p:cond>
                  </p:endCondLst>
                </p:cTn>
                <p:tgtEl>
                  <p:spTgt spid="1843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19459" name="Rectangle 23"/>
          <p:cNvSpPr>
            <a:spLocks noChangeArrowheads="1"/>
          </p:cNvSpPr>
          <p:nvPr/>
        </p:nvSpPr>
        <p:spPr bwMode="auto">
          <a:xfrm>
            <a:off x="0" y="588963"/>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Caesar Augustus</a:t>
            </a:r>
            <a:endParaRPr lang="en-US" sz="3000" b="1">
              <a:solidFill>
                <a:srgbClr val="0070C0"/>
              </a:solidFill>
              <a:latin typeface="Verdana" charset="0"/>
            </a:endParaRPr>
          </a:p>
        </p:txBody>
      </p:sp>
      <p:sp>
        <p:nvSpPr>
          <p:cNvPr id="7" name="Rectangle 3"/>
          <p:cNvSpPr>
            <a:spLocks noGrp="1" noChangeArrowheads="1"/>
          </p:cNvSpPr>
          <p:nvPr>
            <p:ph type="body" idx="1"/>
          </p:nvPr>
        </p:nvSpPr>
        <p:spPr>
          <a:xfrm>
            <a:off x="2743200" y="1524000"/>
            <a:ext cx="6129338" cy="3059113"/>
          </a:xfrm>
        </p:spPr>
        <p:txBody>
          <a:bodyPr/>
          <a:lstStyle/>
          <a:p>
            <a:pPr eaLnBrk="1" hangingPunct="1">
              <a:lnSpc>
                <a:spcPct val="90000"/>
              </a:lnSpc>
              <a:buFontTx/>
              <a:buNone/>
            </a:pPr>
            <a:r>
              <a:rPr lang="en-US" sz="2800">
                <a:latin typeface="Georgia" charset="0"/>
                <a:ea typeface="ＭＳ Ｐゴシック" charset="0"/>
                <a:cs typeface="ＭＳ Ｐゴシック" charset="0"/>
              </a:rPr>
              <a:t>Ruled: 27 BC–AD 14</a:t>
            </a:r>
          </a:p>
          <a:p>
            <a:pPr eaLnBrk="1" hangingPunct="1">
              <a:lnSpc>
                <a:spcPct val="90000"/>
              </a:lnSpc>
              <a:buFontTx/>
              <a:buNone/>
            </a:pPr>
            <a:r>
              <a:rPr lang="en-US" sz="2800">
                <a:latin typeface="Georgia" charset="0"/>
                <a:ea typeface="ＭＳ Ｐゴシック" charset="0"/>
                <a:cs typeface="ＭＳ Ｐゴシック" charset="0"/>
              </a:rPr>
              <a:t>Octavian, nephew of Julius  </a:t>
            </a:r>
          </a:p>
          <a:p>
            <a:pPr lvl="1" eaLnBrk="1" hangingPunct="1">
              <a:lnSpc>
                <a:spcPct val="90000"/>
              </a:lnSpc>
              <a:buFont typeface="Arial" charset="0"/>
              <a:buChar char="•"/>
            </a:pPr>
            <a:r>
              <a:rPr lang="en-US" sz="2400">
                <a:latin typeface="Georgia" charset="0"/>
                <a:ea typeface="ＭＳ Ｐゴシック" charset="0"/>
              </a:rPr>
              <a:t>Augustus—</a:t>
            </a:r>
            <a:r>
              <a:rPr lang="ja-JP" altLang="en-US" sz="2400">
                <a:latin typeface="Georgia" charset="0"/>
                <a:ea typeface="ＭＳ Ｐゴシック" charset="0"/>
              </a:rPr>
              <a:t>“</a:t>
            </a:r>
            <a:r>
              <a:rPr lang="en-US" sz="2400">
                <a:latin typeface="Georgia" charset="0"/>
                <a:ea typeface="ＭＳ Ｐゴシック" charset="0"/>
              </a:rPr>
              <a:t>the greatest</a:t>
            </a:r>
            <a:r>
              <a:rPr lang="ja-JP" altLang="en-US" sz="2400">
                <a:latin typeface="Georgia" charset="0"/>
                <a:ea typeface="ＭＳ Ｐゴシック" charset="0"/>
              </a:rPr>
              <a:t>”</a:t>
            </a:r>
            <a:endParaRPr lang="en-US" sz="2400">
              <a:latin typeface="Georgia" charset="0"/>
              <a:ea typeface="ＭＳ Ｐゴシック" charset="0"/>
            </a:endParaRPr>
          </a:p>
          <a:p>
            <a:pPr lvl="1" eaLnBrk="1" hangingPunct="1">
              <a:lnSpc>
                <a:spcPct val="90000"/>
              </a:lnSpc>
              <a:buFont typeface="Arial" charset="0"/>
              <a:buChar char="•"/>
            </a:pPr>
            <a:r>
              <a:rPr lang="en-US" sz="2400">
                <a:latin typeface="Georgia" charset="0"/>
                <a:ea typeface="ＭＳ Ｐゴシック" charset="0"/>
              </a:rPr>
              <a:t>Declared to be son of a god</a:t>
            </a:r>
          </a:p>
          <a:p>
            <a:pPr lvl="1" eaLnBrk="1" hangingPunct="1">
              <a:lnSpc>
                <a:spcPct val="90000"/>
              </a:lnSpc>
              <a:buFont typeface="Arial" charset="0"/>
              <a:buChar char="•"/>
            </a:pPr>
            <a:r>
              <a:rPr lang="en-US" sz="2400">
                <a:latin typeface="Georgia" charset="0"/>
                <a:ea typeface="ＭＳ Ｐゴシック" charset="0"/>
              </a:rPr>
              <a:t>His title for himself:</a:t>
            </a:r>
            <a:r>
              <a:rPr lang="en-US" sz="2400" i="1">
                <a:latin typeface="Georgia" charset="0"/>
                <a:ea typeface="ＭＳ Ｐゴシック" charset="0"/>
              </a:rPr>
              <a:t> Princeps civitatis</a:t>
            </a:r>
            <a:endParaRPr lang="en-US" sz="2400">
              <a:latin typeface="Georgia" charset="0"/>
              <a:ea typeface="ＭＳ Ｐゴシック" charset="0"/>
            </a:endParaRPr>
          </a:p>
          <a:p>
            <a:pPr lvl="1" eaLnBrk="1" hangingPunct="1">
              <a:lnSpc>
                <a:spcPct val="90000"/>
              </a:lnSpc>
              <a:buFont typeface="Arial" charset="0"/>
              <a:buChar char="•"/>
            </a:pPr>
            <a:r>
              <a:rPr lang="en-US" sz="2400" i="1">
                <a:latin typeface="Georgia" charset="0"/>
                <a:ea typeface="ＭＳ Ｐゴシック" charset="0"/>
              </a:rPr>
              <a:t>Auctoritas</a:t>
            </a:r>
            <a:r>
              <a:rPr lang="en-US" sz="2400">
                <a:latin typeface="Georgia" charset="0"/>
                <a:ea typeface="ＭＳ Ｐゴシック" charset="0"/>
              </a:rPr>
              <a:t> = prestige, power from trust, influence</a:t>
            </a:r>
          </a:p>
          <a:p>
            <a:pPr lvl="1" eaLnBrk="1" hangingPunct="1">
              <a:lnSpc>
                <a:spcPct val="90000"/>
              </a:lnSpc>
              <a:buFontTx/>
              <a:buNone/>
            </a:pPr>
            <a:endParaRPr lang="en-US" sz="2900">
              <a:latin typeface="Georgia" charset="0"/>
              <a:ea typeface="ＭＳ Ｐゴシック" charset="0"/>
            </a:endParaRPr>
          </a:p>
          <a:p>
            <a:pPr lvl="1" eaLnBrk="1" hangingPunct="1">
              <a:lnSpc>
                <a:spcPct val="90000"/>
              </a:lnSpc>
            </a:pPr>
            <a:endParaRPr lang="en-US" sz="2900">
              <a:latin typeface="Georgia" charset="0"/>
              <a:ea typeface="ＭＳ Ｐゴシック" charset="0"/>
            </a:endParaRPr>
          </a:p>
        </p:txBody>
      </p:sp>
      <p:sp>
        <p:nvSpPr>
          <p:cNvPr id="10245" name="TextBox 8"/>
          <p:cNvSpPr txBox="1">
            <a:spLocks noChangeArrowheads="1"/>
          </p:cNvSpPr>
          <p:nvPr/>
        </p:nvSpPr>
        <p:spPr bwMode="auto">
          <a:xfrm>
            <a:off x="0" y="4735513"/>
            <a:ext cx="9144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1" algn="ctr" eaLnBrk="1" hangingPunct="1">
              <a:lnSpc>
                <a:spcPct val="90000"/>
              </a:lnSpc>
            </a:pPr>
            <a:r>
              <a:rPr lang="en-US" sz="2800" b="1">
                <a:solidFill>
                  <a:srgbClr val="0070C0"/>
                </a:solidFill>
                <a:latin typeface="Georgia" charset="0"/>
              </a:rPr>
              <a:t>Discussion</a:t>
            </a:r>
          </a:p>
          <a:p>
            <a:pPr lvl="1" algn="ctr" eaLnBrk="1" hangingPunct="1">
              <a:lnSpc>
                <a:spcPct val="90000"/>
              </a:lnSpc>
            </a:pPr>
            <a:endParaRPr lang="en-US" sz="1000" b="1">
              <a:solidFill>
                <a:srgbClr val="0070C0"/>
              </a:solidFill>
              <a:latin typeface="Georgia" charset="0"/>
            </a:endParaRPr>
          </a:p>
          <a:p>
            <a:pPr lvl="2" algn="ctr" eaLnBrk="1" hangingPunct="1">
              <a:lnSpc>
                <a:spcPct val="90000"/>
              </a:lnSpc>
            </a:pPr>
            <a:r>
              <a:rPr lang="en-US" sz="2800">
                <a:latin typeface="Georgia" charset="0"/>
              </a:rPr>
              <a:t>Who else has had this kind of power?</a:t>
            </a:r>
          </a:p>
          <a:p>
            <a:pPr lvl="2" algn="ctr" eaLnBrk="1" hangingPunct="1"/>
            <a:r>
              <a:rPr lang="en-US" sz="2800">
                <a:latin typeface="Georgia" charset="0"/>
              </a:rPr>
              <a:t>How does a leader get this kind of power?</a:t>
            </a:r>
          </a:p>
          <a:p>
            <a:pPr eaLnBrk="1" hangingPunct="1"/>
            <a:endParaRPr lang="en-US" sz="1800"/>
          </a:p>
        </p:txBody>
      </p:sp>
      <p:pic>
        <p:nvPicPr>
          <p:cNvPr id="12" name="Picture 11" descr="August_Labicana_Massimo_Inv56230 WM.jpg"/>
          <p:cNvPicPr>
            <a:picLocks noChangeAspect="1"/>
          </p:cNvPicPr>
          <p:nvPr/>
        </p:nvPicPr>
        <p:blipFill>
          <a:blip r:embed="rId2"/>
          <a:srcRect/>
          <a:stretch>
            <a:fillRect/>
          </a:stretch>
        </p:blipFill>
        <p:spPr bwMode="auto">
          <a:xfrm>
            <a:off x="849313" y="1589088"/>
            <a:ext cx="1535112" cy="340677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8" name="Picture 4"/>
          <p:cNvPicPr>
            <a:picLocks noChangeAspect="1" noChangeArrowheads="1"/>
          </p:cNvPicPr>
          <p:nvPr/>
        </p:nvPicPr>
        <p:blipFill>
          <a:blip r:embed="rId3"/>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245"/>
                                        </p:tgtEl>
                                        <p:attrNameLst>
                                          <p:attrName>style.visibility</p:attrName>
                                        </p:attrNameLst>
                                      </p:cBhvr>
                                      <p:to>
                                        <p:strVal val="visible"/>
                                      </p:to>
                                    </p:set>
                                    <p:animEffect transition="in" filter="fade">
                                      <p:cBhvr>
                                        <p:cTn id="23" dur="10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20483" name="Rectangle 23"/>
          <p:cNvSpPr>
            <a:spLocks noChangeArrowheads="1"/>
          </p:cNvSpPr>
          <p:nvPr/>
        </p:nvSpPr>
        <p:spPr bwMode="auto">
          <a:xfrm>
            <a:off x="0" y="588963"/>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Caesar Augustus</a:t>
            </a:r>
            <a:endParaRPr lang="en-US" sz="3000" b="1">
              <a:solidFill>
                <a:srgbClr val="0070C0"/>
              </a:solidFill>
              <a:latin typeface="Verdana" charset="0"/>
            </a:endParaRPr>
          </a:p>
        </p:txBody>
      </p:sp>
      <p:pic>
        <p:nvPicPr>
          <p:cNvPr id="20484" name="Augustus Conservative.mov" descr="/Users/abs3/Movies/Rome/Augustus Conservative.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663575" y="1270000"/>
            <a:ext cx="7794625"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5"/>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2095" fill="hold"/>
                                        <p:tgtEl>
                                          <p:spTgt spid="2048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48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20484"/>
                                        </p:tgtEl>
                                      </p:cBhvr>
                                    </p:cmd>
                                  </p:childTnLst>
                                </p:cTn>
                              </p:par>
                            </p:childTnLst>
                          </p:cTn>
                        </p:par>
                      </p:childTnLst>
                    </p:cTn>
                  </p:par>
                </p:childTnLst>
              </p:cTn>
              <p:nextCondLst>
                <p:cond evt="onClick" delay="0">
                  <p:tgtEl>
                    <p:spTgt spid="20484"/>
                  </p:tgtEl>
                </p:cond>
              </p:nextCondLst>
            </p:seq>
            <p:video>
              <p:cMediaNode>
                <p:cTn id="12" fill="hold" display="0">
                  <p:stCondLst>
                    <p:cond delay="indefinite"/>
                  </p:stCondLst>
                  <p:endCondLst>
                    <p:cond evt="onNext" delay="0">
                      <p:tgtEl>
                        <p:sldTgt/>
                      </p:tgtEl>
                    </p:cond>
                    <p:cond evt="onPrev" delay="0">
                      <p:tgtEl>
                        <p:sldTgt/>
                      </p:tgtEl>
                    </p:cond>
                  </p:endCondLst>
                </p:cTn>
                <p:tgtEl>
                  <p:spTgt spid="2048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651531"/>
            <a:ext cx="9144000" cy="1199041"/>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09" name="Rectangle 5"/>
          <p:cNvSpPr>
            <a:spLocks noChangeArrowheads="1"/>
          </p:cNvSpPr>
          <p:nvPr/>
        </p:nvSpPr>
        <p:spPr bwMode="auto">
          <a:xfrm>
            <a:off x="180975" y="1020763"/>
            <a:ext cx="1735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70C0"/>
                </a:solidFill>
                <a:latin typeface="Georgia" charset="0"/>
                <a:cs typeface="Times New Roman" charset="0"/>
              </a:rPr>
              <a:t>27 BC–AD 69</a:t>
            </a:r>
          </a:p>
        </p:txBody>
      </p:sp>
      <p:sp>
        <p:nvSpPr>
          <p:cNvPr id="21510" name="Rectangle 7"/>
          <p:cNvSpPr>
            <a:spLocks noChangeArrowheads="1"/>
          </p:cNvSpPr>
          <p:nvPr/>
        </p:nvSpPr>
        <p:spPr bwMode="auto">
          <a:xfrm>
            <a:off x="2178050" y="1020763"/>
            <a:ext cx="2268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solidFill>
                  <a:srgbClr val="0070C0"/>
                </a:solidFill>
                <a:latin typeface="Georgia" charset="0"/>
                <a:cs typeface="Times New Roman" charset="0"/>
              </a:rPr>
              <a:t>Julio-Claudians</a:t>
            </a:r>
          </a:p>
        </p:txBody>
      </p:sp>
      <p:sp>
        <p:nvSpPr>
          <p:cNvPr id="21511" name="Rectangle 9"/>
          <p:cNvSpPr>
            <a:spLocks noChangeArrowheads="1"/>
          </p:cNvSpPr>
          <p:nvPr/>
        </p:nvSpPr>
        <p:spPr bwMode="auto">
          <a:xfrm>
            <a:off x="5221288" y="714375"/>
            <a:ext cx="1198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70C0"/>
                </a:solidFill>
                <a:latin typeface="Georgia" charset="0"/>
                <a:cs typeface="Times New Roman" charset="0"/>
              </a:rPr>
              <a:t>Augustus,</a:t>
            </a:r>
          </a:p>
        </p:txBody>
      </p:sp>
      <p:sp>
        <p:nvSpPr>
          <p:cNvPr id="21512" name="Rectangle 10"/>
          <p:cNvSpPr>
            <a:spLocks noChangeArrowheads="1"/>
          </p:cNvSpPr>
          <p:nvPr/>
        </p:nvSpPr>
        <p:spPr bwMode="auto">
          <a:xfrm>
            <a:off x="6289675" y="714375"/>
            <a:ext cx="109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70C0"/>
                </a:solidFill>
                <a:latin typeface="Georgia" charset="0"/>
                <a:cs typeface="Times New Roman" charset="0"/>
              </a:rPr>
              <a:t>Tiberius,</a:t>
            </a:r>
          </a:p>
        </p:txBody>
      </p:sp>
      <p:sp>
        <p:nvSpPr>
          <p:cNvPr id="21513" name="Rectangle 11"/>
          <p:cNvSpPr>
            <a:spLocks noChangeArrowheads="1"/>
          </p:cNvSpPr>
          <p:nvPr/>
        </p:nvSpPr>
        <p:spPr bwMode="auto">
          <a:xfrm>
            <a:off x="5221288" y="1050925"/>
            <a:ext cx="189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70C0"/>
                </a:solidFill>
                <a:latin typeface="Georgia" charset="0"/>
                <a:cs typeface="Times New Roman" charset="0"/>
              </a:rPr>
              <a:t>Gaius (Caligula),</a:t>
            </a:r>
          </a:p>
        </p:txBody>
      </p:sp>
      <p:sp>
        <p:nvSpPr>
          <p:cNvPr id="21514" name="Rectangle 12"/>
          <p:cNvSpPr>
            <a:spLocks noChangeArrowheads="1"/>
          </p:cNvSpPr>
          <p:nvPr/>
        </p:nvSpPr>
        <p:spPr bwMode="auto">
          <a:xfrm>
            <a:off x="6975475" y="1050925"/>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70C0"/>
                </a:solidFill>
                <a:latin typeface="Georgia" charset="0"/>
                <a:cs typeface="Times New Roman" charset="0"/>
              </a:rPr>
              <a:t>Claudius,</a:t>
            </a:r>
          </a:p>
        </p:txBody>
      </p:sp>
      <p:sp>
        <p:nvSpPr>
          <p:cNvPr id="21515" name="Rectangle 13"/>
          <p:cNvSpPr>
            <a:spLocks noChangeArrowheads="1"/>
          </p:cNvSpPr>
          <p:nvPr/>
        </p:nvSpPr>
        <p:spPr bwMode="auto">
          <a:xfrm>
            <a:off x="8021638" y="1050925"/>
            <a:ext cx="754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70C0"/>
                </a:solidFill>
                <a:latin typeface="Georgia" charset="0"/>
                <a:cs typeface="Times New Roman" charset="0"/>
              </a:rPr>
              <a:t>Nero,</a:t>
            </a:r>
          </a:p>
        </p:txBody>
      </p:sp>
      <p:sp>
        <p:nvSpPr>
          <p:cNvPr id="21516" name="Rectangle 14"/>
          <p:cNvSpPr>
            <a:spLocks noChangeArrowheads="1"/>
          </p:cNvSpPr>
          <p:nvPr/>
        </p:nvSpPr>
        <p:spPr bwMode="auto">
          <a:xfrm>
            <a:off x="5268913" y="1370013"/>
            <a:ext cx="305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70C0"/>
                </a:solidFill>
                <a:latin typeface="Georgia" charset="0"/>
                <a:cs typeface="Times New Roman" charset="0"/>
              </a:rPr>
              <a:t>Year of the Four Emperors</a:t>
            </a:r>
          </a:p>
        </p:txBody>
      </p:sp>
      <p:sp>
        <p:nvSpPr>
          <p:cNvPr id="52" name="Rectangle 51"/>
          <p:cNvSpPr/>
          <p:nvPr/>
        </p:nvSpPr>
        <p:spPr>
          <a:xfrm>
            <a:off x="0" y="0"/>
            <a:ext cx="9144000" cy="642257"/>
          </a:xfrm>
          <a:prstGeom prst="rect">
            <a:avLst/>
          </a:prstGeom>
          <a:solidFill>
            <a:srgbClr val="600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1520" name="Rectangle 23"/>
          <p:cNvSpPr>
            <a:spLocks noChangeArrowheads="1"/>
          </p:cNvSpPr>
          <p:nvPr/>
        </p:nvSpPr>
        <p:spPr bwMode="auto">
          <a:xfrm>
            <a:off x="147638" y="166688"/>
            <a:ext cx="914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pPr>
            <a:r>
              <a:rPr lang="en-US" sz="2000" b="1">
                <a:solidFill>
                  <a:srgbClr val="F4F0D0"/>
                </a:solidFill>
                <a:latin typeface="Verdana" charset="0"/>
              </a:rPr>
              <a:t>Time Span       Dynasty                     Rulers</a:t>
            </a:r>
          </a:p>
        </p:txBody>
      </p:sp>
      <p:sp>
        <p:nvSpPr>
          <p:cNvPr id="46" name="Rectangle 45"/>
          <p:cNvSpPr/>
          <p:nvPr/>
        </p:nvSpPr>
        <p:spPr>
          <a:xfrm>
            <a:off x="0" y="1829597"/>
            <a:ext cx="9144000" cy="436234"/>
          </a:xfrm>
          <a:prstGeom prst="rect">
            <a:avLst/>
          </a:prstGeom>
          <a:solidFill>
            <a:srgbClr val="BD875B"/>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24" name="Rectangle 15"/>
          <p:cNvSpPr>
            <a:spLocks noChangeArrowheads="1"/>
          </p:cNvSpPr>
          <p:nvPr/>
        </p:nvSpPr>
        <p:spPr bwMode="auto">
          <a:xfrm>
            <a:off x="563563" y="1828800"/>
            <a:ext cx="933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69–96</a:t>
            </a:r>
          </a:p>
        </p:txBody>
      </p:sp>
      <p:sp>
        <p:nvSpPr>
          <p:cNvPr id="21525" name="Rectangle 16"/>
          <p:cNvSpPr>
            <a:spLocks noChangeArrowheads="1"/>
          </p:cNvSpPr>
          <p:nvPr/>
        </p:nvSpPr>
        <p:spPr bwMode="auto">
          <a:xfrm>
            <a:off x="2178050" y="1828800"/>
            <a:ext cx="1293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Flavians</a:t>
            </a:r>
          </a:p>
        </p:txBody>
      </p:sp>
      <p:sp>
        <p:nvSpPr>
          <p:cNvPr id="21526" name="Rectangle 18"/>
          <p:cNvSpPr>
            <a:spLocks noChangeArrowheads="1"/>
          </p:cNvSpPr>
          <p:nvPr/>
        </p:nvSpPr>
        <p:spPr bwMode="auto">
          <a:xfrm>
            <a:off x="5268913" y="1851025"/>
            <a:ext cx="1281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Vespasian,</a:t>
            </a:r>
          </a:p>
        </p:txBody>
      </p:sp>
      <p:sp>
        <p:nvSpPr>
          <p:cNvPr id="21527" name="Rectangle 19"/>
          <p:cNvSpPr>
            <a:spLocks noChangeArrowheads="1"/>
          </p:cNvSpPr>
          <p:nvPr/>
        </p:nvSpPr>
        <p:spPr bwMode="auto">
          <a:xfrm>
            <a:off x="6426200" y="1851025"/>
            <a:ext cx="769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Titus,</a:t>
            </a:r>
          </a:p>
        </p:txBody>
      </p:sp>
      <p:sp>
        <p:nvSpPr>
          <p:cNvPr id="21528" name="Rectangle 20"/>
          <p:cNvSpPr>
            <a:spLocks noChangeArrowheads="1"/>
          </p:cNvSpPr>
          <p:nvPr/>
        </p:nvSpPr>
        <p:spPr bwMode="auto">
          <a:xfrm>
            <a:off x="7116763" y="1851025"/>
            <a:ext cx="1154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Domitian</a:t>
            </a:r>
          </a:p>
        </p:txBody>
      </p:sp>
      <p:sp>
        <p:nvSpPr>
          <p:cNvPr id="47" name="Rectangle 46"/>
          <p:cNvSpPr/>
          <p:nvPr/>
        </p:nvSpPr>
        <p:spPr>
          <a:xfrm>
            <a:off x="0" y="2253791"/>
            <a:ext cx="9144000" cy="1154113"/>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32" name="Rectangle 21"/>
          <p:cNvSpPr>
            <a:spLocks noChangeArrowheads="1"/>
          </p:cNvSpPr>
          <p:nvPr/>
        </p:nvSpPr>
        <p:spPr bwMode="auto">
          <a:xfrm>
            <a:off x="457200" y="2571750"/>
            <a:ext cx="1039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96–193</a:t>
            </a:r>
          </a:p>
        </p:txBody>
      </p:sp>
      <p:sp>
        <p:nvSpPr>
          <p:cNvPr id="21533" name="Rectangle 22"/>
          <p:cNvSpPr>
            <a:spLocks noChangeArrowheads="1"/>
          </p:cNvSpPr>
          <p:nvPr/>
        </p:nvSpPr>
        <p:spPr bwMode="auto">
          <a:xfrm>
            <a:off x="2178050" y="2571750"/>
            <a:ext cx="2482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Nervan-Antonian</a:t>
            </a:r>
          </a:p>
        </p:txBody>
      </p:sp>
      <p:sp>
        <p:nvSpPr>
          <p:cNvPr id="21534" name="Rectangle 24"/>
          <p:cNvSpPr>
            <a:spLocks noChangeArrowheads="1"/>
          </p:cNvSpPr>
          <p:nvPr/>
        </p:nvSpPr>
        <p:spPr bwMode="auto">
          <a:xfrm>
            <a:off x="5268913" y="2301875"/>
            <a:ext cx="86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Nerva,</a:t>
            </a:r>
          </a:p>
        </p:txBody>
      </p:sp>
      <p:sp>
        <p:nvSpPr>
          <p:cNvPr id="21535" name="Rectangle 25"/>
          <p:cNvSpPr>
            <a:spLocks noChangeArrowheads="1"/>
          </p:cNvSpPr>
          <p:nvPr/>
        </p:nvSpPr>
        <p:spPr bwMode="auto">
          <a:xfrm>
            <a:off x="6016625" y="2301875"/>
            <a:ext cx="922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Trajan,</a:t>
            </a:r>
          </a:p>
        </p:txBody>
      </p:sp>
      <p:sp>
        <p:nvSpPr>
          <p:cNvPr id="21536" name="Rectangle 27"/>
          <p:cNvSpPr>
            <a:spLocks noChangeArrowheads="1"/>
          </p:cNvSpPr>
          <p:nvPr/>
        </p:nvSpPr>
        <p:spPr bwMode="auto">
          <a:xfrm>
            <a:off x="5268913" y="2601913"/>
            <a:ext cx="1814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Antoninus Pius,</a:t>
            </a:r>
          </a:p>
        </p:txBody>
      </p:sp>
      <p:sp>
        <p:nvSpPr>
          <p:cNvPr id="21537" name="Rectangle 28"/>
          <p:cNvSpPr>
            <a:spLocks noChangeArrowheads="1"/>
          </p:cNvSpPr>
          <p:nvPr/>
        </p:nvSpPr>
        <p:spPr bwMode="auto">
          <a:xfrm>
            <a:off x="6932613" y="2601913"/>
            <a:ext cx="2189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Georgia" charset="0"/>
                <a:cs typeface="Times New Roman" charset="0"/>
              </a:rPr>
              <a:t>Marcus Aurelius,</a:t>
            </a:r>
          </a:p>
        </p:txBody>
      </p:sp>
      <p:sp>
        <p:nvSpPr>
          <p:cNvPr id="21538" name="Rectangle 29"/>
          <p:cNvSpPr>
            <a:spLocks noChangeArrowheads="1"/>
          </p:cNvSpPr>
          <p:nvPr/>
        </p:nvSpPr>
        <p:spPr bwMode="auto">
          <a:xfrm>
            <a:off x="5268913" y="2901950"/>
            <a:ext cx="1354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Commodus</a:t>
            </a:r>
          </a:p>
        </p:txBody>
      </p:sp>
      <p:sp>
        <p:nvSpPr>
          <p:cNvPr id="48" name="Rectangle 47"/>
          <p:cNvSpPr/>
          <p:nvPr/>
        </p:nvSpPr>
        <p:spPr>
          <a:xfrm>
            <a:off x="0" y="3397534"/>
            <a:ext cx="9144000" cy="1069269"/>
          </a:xfrm>
          <a:prstGeom prst="rect">
            <a:avLst/>
          </a:prstGeom>
          <a:solidFill>
            <a:srgbClr val="BD875B"/>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42" name="Rectangle 30"/>
          <p:cNvSpPr>
            <a:spLocks noChangeArrowheads="1"/>
          </p:cNvSpPr>
          <p:nvPr/>
        </p:nvSpPr>
        <p:spPr bwMode="auto">
          <a:xfrm>
            <a:off x="309563" y="3652838"/>
            <a:ext cx="1187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193–284</a:t>
            </a:r>
          </a:p>
        </p:txBody>
      </p:sp>
      <p:sp>
        <p:nvSpPr>
          <p:cNvPr id="21543" name="Rectangle 31"/>
          <p:cNvSpPr>
            <a:spLocks noChangeArrowheads="1"/>
          </p:cNvSpPr>
          <p:nvPr/>
        </p:nvSpPr>
        <p:spPr bwMode="auto">
          <a:xfrm>
            <a:off x="2178050" y="3529013"/>
            <a:ext cx="24574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Crisis during the </a:t>
            </a:r>
          </a:p>
          <a:p>
            <a:r>
              <a:rPr lang="en-US" sz="2000" b="1">
                <a:latin typeface="Georgia" charset="0"/>
                <a:cs typeface="Times New Roman" charset="0"/>
              </a:rPr>
              <a:t>3</a:t>
            </a:r>
            <a:r>
              <a:rPr lang="en-US" sz="2000" b="1" baseline="30000">
                <a:latin typeface="Georgia" charset="0"/>
                <a:cs typeface="Times New Roman" charset="0"/>
              </a:rPr>
              <a:t>rd</a:t>
            </a:r>
            <a:r>
              <a:rPr lang="en-US" sz="2000" b="1">
                <a:latin typeface="Georgia" charset="0"/>
                <a:cs typeface="Times New Roman" charset="0"/>
              </a:rPr>
              <a:t> Century</a:t>
            </a:r>
          </a:p>
        </p:txBody>
      </p:sp>
      <p:sp>
        <p:nvSpPr>
          <p:cNvPr id="21544" name="Rectangle 32"/>
          <p:cNvSpPr>
            <a:spLocks noChangeArrowheads="1"/>
          </p:cNvSpPr>
          <p:nvPr/>
        </p:nvSpPr>
        <p:spPr bwMode="auto">
          <a:xfrm>
            <a:off x="5268913" y="3706813"/>
            <a:ext cx="2662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a:latin typeface="Georgia" charset="0"/>
              </a:rPr>
              <a:t>Many military emperors</a:t>
            </a:r>
          </a:p>
        </p:txBody>
      </p:sp>
      <p:sp>
        <p:nvSpPr>
          <p:cNvPr id="49" name="Rectangle 48"/>
          <p:cNvSpPr/>
          <p:nvPr/>
        </p:nvSpPr>
        <p:spPr>
          <a:xfrm>
            <a:off x="0" y="4466413"/>
            <a:ext cx="9144000" cy="409575"/>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48" name="Rectangle 33"/>
          <p:cNvSpPr>
            <a:spLocks noChangeArrowheads="1"/>
          </p:cNvSpPr>
          <p:nvPr/>
        </p:nvSpPr>
        <p:spPr bwMode="auto">
          <a:xfrm>
            <a:off x="257175" y="4422775"/>
            <a:ext cx="1239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284–308</a:t>
            </a:r>
          </a:p>
        </p:txBody>
      </p:sp>
      <p:sp>
        <p:nvSpPr>
          <p:cNvPr id="21549" name="Rectangle 34"/>
          <p:cNvSpPr>
            <a:spLocks noChangeArrowheads="1"/>
          </p:cNvSpPr>
          <p:nvPr/>
        </p:nvSpPr>
        <p:spPr bwMode="auto">
          <a:xfrm>
            <a:off x="2178050" y="4424363"/>
            <a:ext cx="1481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Tetrarchy</a:t>
            </a:r>
          </a:p>
        </p:txBody>
      </p:sp>
      <p:sp>
        <p:nvSpPr>
          <p:cNvPr id="21550" name="Rectangle 35"/>
          <p:cNvSpPr>
            <a:spLocks noChangeArrowheads="1"/>
          </p:cNvSpPr>
          <p:nvPr/>
        </p:nvSpPr>
        <p:spPr bwMode="auto">
          <a:xfrm>
            <a:off x="5257800" y="4456113"/>
            <a:ext cx="1231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Diocletian</a:t>
            </a:r>
          </a:p>
        </p:txBody>
      </p:sp>
      <p:sp>
        <p:nvSpPr>
          <p:cNvPr id="50" name="Rectangle 49"/>
          <p:cNvSpPr/>
          <p:nvPr/>
        </p:nvSpPr>
        <p:spPr>
          <a:xfrm>
            <a:off x="0" y="4861752"/>
            <a:ext cx="9144000" cy="522640"/>
          </a:xfrm>
          <a:prstGeom prst="rect">
            <a:avLst/>
          </a:prstGeom>
          <a:solidFill>
            <a:srgbClr val="BD875B"/>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54" name="Rectangle 36"/>
          <p:cNvSpPr>
            <a:spLocks noChangeArrowheads="1"/>
          </p:cNvSpPr>
          <p:nvPr/>
        </p:nvSpPr>
        <p:spPr bwMode="auto">
          <a:xfrm>
            <a:off x="285750" y="4872038"/>
            <a:ext cx="1211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308–337</a:t>
            </a:r>
          </a:p>
        </p:txBody>
      </p:sp>
      <p:sp>
        <p:nvSpPr>
          <p:cNvPr id="21555" name="Rectangle 37"/>
          <p:cNvSpPr>
            <a:spLocks noChangeArrowheads="1"/>
          </p:cNvSpPr>
          <p:nvPr/>
        </p:nvSpPr>
        <p:spPr bwMode="auto">
          <a:xfrm>
            <a:off x="2178050" y="4894263"/>
            <a:ext cx="206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Constantinian</a:t>
            </a:r>
          </a:p>
        </p:txBody>
      </p:sp>
      <p:sp>
        <p:nvSpPr>
          <p:cNvPr id="21556" name="Rectangle 38"/>
          <p:cNvSpPr>
            <a:spLocks noChangeArrowheads="1"/>
          </p:cNvSpPr>
          <p:nvPr/>
        </p:nvSpPr>
        <p:spPr bwMode="auto">
          <a:xfrm>
            <a:off x="5268913" y="4924425"/>
            <a:ext cx="2432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Constantine the Great</a:t>
            </a:r>
          </a:p>
        </p:txBody>
      </p:sp>
      <p:sp>
        <p:nvSpPr>
          <p:cNvPr id="51" name="Rectangle 50"/>
          <p:cNvSpPr/>
          <p:nvPr/>
        </p:nvSpPr>
        <p:spPr>
          <a:xfrm>
            <a:off x="0" y="5373913"/>
            <a:ext cx="9144000" cy="1494973"/>
          </a:xfrm>
          <a:prstGeom prst="rect">
            <a:avLst/>
          </a:prstGeom>
          <a:solidFill>
            <a:srgbClr val="F4F0D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60" name="Rectangle 39"/>
          <p:cNvSpPr>
            <a:spLocks noChangeArrowheads="1"/>
          </p:cNvSpPr>
          <p:nvPr/>
        </p:nvSpPr>
        <p:spPr bwMode="auto">
          <a:xfrm>
            <a:off x="317500" y="5827713"/>
            <a:ext cx="1179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Georgia" charset="0"/>
                <a:cs typeface="Times New Roman" charset="0"/>
              </a:rPr>
              <a:t>337–476</a:t>
            </a:r>
          </a:p>
        </p:txBody>
      </p:sp>
      <p:sp>
        <p:nvSpPr>
          <p:cNvPr id="21561" name="Rectangle 40"/>
          <p:cNvSpPr>
            <a:spLocks noChangeArrowheads="1"/>
          </p:cNvSpPr>
          <p:nvPr/>
        </p:nvSpPr>
        <p:spPr bwMode="auto">
          <a:xfrm>
            <a:off x="2178050" y="5827713"/>
            <a:ext cx="2735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Georgia" charset="0"/>
                <a:cs typeface="Times New Roman" charset="0"/>
              </a:rPr>
              <a:t>Post-Constantinian</a:t>
            </a:r>
          </a:p>
        </p:txBody>
      </p:sp>
      <p:sp>
        <p:nvSpPr>
          <p:cNvPr id="21562" name="Rectangle 41"/>
          <p:cNvSpPr>
            <a:spLocks noChangeArrowheads="1"/>
          </p:cNvSpPr>
          <p:nvPr/>
        </p:nvSpPr>
        <p:spPr bwMode="auto">
          <a:xfrm>
            <a:off x="5268913" y="5522913"/>
            <a:ext cx="2227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Julian the Apostate,</a:t>
            </a:r>
          </a:p>
        </p:txBody>
      </p:sp>
      <p:sp>
        <p:nvSpPr>
          <p:cNvPr id="21563" name="Rectangle 42"/>
          <p:cNvSpPr>
            <a:spLocks noChangeArrowheads="1"/>
          </p:cNvSpPr>
          <p:nvPr/>
        </p:nvSpPr>
        <p:spPr bwMode="auto">
          <a:xfrm>
            <a:off x="5268913" y="5857875"/>
            <a:ext cx="1423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Theodocius,</a:t>
            </a:r>
          </a:p>
        </p:txBody>
      </p:sp>
      <p:sp>
        <p:nvSpPr>
          <p:cNvPr id="21564" name="Rectangle 43"/>
          <p:cNvSpPr>
            <a:spLocks noChangeArrowheads="1"/>
          </p:cNvSpPr>
          <p:nvPr/>
        </p:nvSpPr>
        <p:spPr bwMode="auto">
          <a:xfrm>
            <a:off x="5268913" y="6165850"/>
            <a:ext cx="2112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Georgia" charset="0"/>
                <a:cs typeface="Times New Roman" charset="0"/>
              </a:rPr>
              <a:t>Romulus Augustus</a:t>
            </a:r>
          </a:p>
        </p:txBody>
      </p:sp>
      <p:sp>
        <p:nvSpPr>
          <p:cNvPr id="53" name="Right Arrow 52"/>
          <p:cNvSpPr>
            <a:spLocks noChangeArrowheads="1"/>
          </p:cNvSpPr>
          <p:nvPr/>
        </p:nvSpPr>
        <p:spPr bwMode="auto">
          <a:xfrm>
            <a:off x="0" y="1046163"/>
            <a:ext cx="276225" cy="373062"/>
          </a:xfrm>
          <a:prstGeom prst="rightArrow">
            <a:avLst>
              <a:gd name="adj1" fmla="val 50000"/>
              <a:gd name="adj2" fmla="val 50000"/>
            </a:avLst>
          </a:prstGeom>
          <a:solidFill>
            <a:srgbClr val="C00000"/>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22531" name="Rectangle 23"/>
          <p:cNvSpPr>
            <a:spLocks noChangeArrowheads="1"/>
          </p:cNvSpPr>
          <p:nvPr/>
        </p:nvSpPr>
        <p:spPr bwMode="auto">
          <a:xfrm>
            <a:off x="0" y="588963"/>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Claudius, Aggripina, and Nero</a:t>
            </a:r>
            <a:endParaRPr lang="en-US" sz="3000" b="1">
              <a:solidFill>
                <a:srgbClr val="0070C0"/>
              </a:solidFill>
              <a:latin typeface="Verdana" charset="0"/>
            </a:endParaRPr>
          </a:p>
        </p:txBody>
      </p:sp>
      <p:pic>
        <p:nvPicPr>
          <p:cNvPr id="22532" name="Claudius, Aggripina, Nero.mov" descr="/Users/abs3/Movies/Rome/Claudius, Aggripina, Nero.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566738" y="1255713"/>
            <a:ext cx="8043862"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5"/>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9510" fill="hold"/>
                                        <p:tgtEl>
                                          <p:spTgt spid="225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53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22532"/>
                                        </p:tgtEl>
                                      </p:cBhvr>
                                    </p:cmd>
                                  </p:childTnLst>
                                </p:cTn>
                              </p:par>
                            </p:childTnLst>
                          </p:cTn>
                        </p:par>
                      </p:childTnLst>
                    </p:cTn>
                  </p:par>
                </p:childTnLst>
              </p:cTn>
              <p:nextCondLst>
                <p:cond evt="onClick" delay="0">
                  <p:tgtEl>
                    <p:spTgt spid="22532"/>
                  </p:tgtEl>
                </p:cond>
              </p:nextCondLst>
            </p:seq>
            <p:video>
              <p:cMediaNode>
                <p:cTn id="12" fill="hold" display="0">
                  <p:stCondLst>
                    <p:cond delay="indefinite"/>
                  </p:stCondLst>
                  <p:endCondLst>
                    <p:cond evt="onNext" delay="0">
                      <p:tgtEl>
                        <p:sldTgt/>
                      </p:tgtEl>
                    </p:cond>
                    <p:cond evt="onPrev" delay="0">
                      <p:tgtEl>
                        <p:sldTgt/>
                      </p:tgtEl>
                    </p:cond>
                  </p:endCondLst>
                </p:cTn>
                <p:tgtEl>
                  <p:spTgt spid="2253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1143000"/>
            <a:ext cx="8229600" cy="0"/>
          </a:xfrm>
          <a:prstGeom prst="line">
            <a:avLst/>
          </a:prstGeom>
          <a:ln>
            <a:solidFill>
              <a:srgbClr val="600000"/>
            </a:solidFill>
          </a:ln>
        </p:spPr>
        <p:style>
          <a:lnRef idx="1">
            <a:schemeClr val="accent1"/>
          </a:lnRef>
          <a:fillRef idx="0">
            <a:schemeClr val="accent1"/>
          </a:fillRef>
          <a:effectRef idx="0">
            <a:schemeClr val="accent1"/>
          </a:effectRef>
          <a:fontRef idx="minor">
            <a:schemeClr val="tx1"/>
          </a:fontRef>
        </p:style>
      </p:cxnSp>
      <p:sp>
        <p:nvSpPr>
          <p:cNvPr id="23555" name="Rectangle 23"/>
          <p:cNvSpPr>
            <a:spLocks noChangeArrowheads="1"/>
          </p:cNvSpPr>
          <p:nvPr/>
        </p:nvSpPr>
        <p:spPr bwMode="auto">
          <a:xfrm>
            <a:off x="0" y="588963"/>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pPr>
            <a:r>
              <a:rPr lang="en-US" sz="3000" b="1">
                <a:solidFill>
                  <a:srgbClr val="600000"/>
                </a:solidFill>
                <a:latin typeface="Verdana" charset="0"/>
              </a:rPr>
              <a:t>Nero</a:t>
            </a:r>
            <a:endParaRPr lang="en-US" sz="3000" b="1">
              <a:solidFill>
                <a:srgbClr val="0070C0"/>
              </a:solidFill>
              <a:latin typeface="Verdana" charset="0"/>
            </a:endParaRPr>
          </a:p>
        </p:txBody>
      </p:sp>
      <p:pic>
        <p:nvPicPr>
          <p:cNvPr id="23556" name="Nero and palace.mov" descr="/Users/abs3/Movies/Rome/Nero and palace.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652463" y="1295400"/>
            <a:ext cx="7915275"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5"/>
          <a:srcRect b="2856"/>
          <a:stretch>
            <a:fillRect/>
          </a:stretch>
        </p:blipFill>
        <p:spPr bwMode="auto">
          <a:xfrm>
            <a:off x="7858125" y="157163"/>
            <a:ext cx="869950" cy="957262"/>
          </a:xfrm>
          <a:prstGeom prst="rect">
            <a:avLst/>
          </a:prstGeom>
          <a:noFill/>
          <a:ln w="9525">
            <a:noFill/>
            <a:miter lim="800000"/>
            <a:headEnd/>
            <a:tailEnd/>
          </a:ln>
          <a:effectLst>
            <a:outerShdw blurRad="63500" dist="38100" dir="2700000" algn="tl" rotWithShape="0">
              <a:srgbClr val="000000">
                <a:alpha val="39999"/>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3522" fill="hold"/>
                                        <p:tgtEl>
                                          <p:spTgt spid="2355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55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23556"/>
                                        </p:tgtEl>
                                      </p:cBhvr>
                                    </p:cmd>
                                  </p:childTnLst>
                                </p:cTn>
                              </p:par>
                            </p:childTnLst>
                          </p:cTn>
                        </p:par>
                      </p:childTnLst>
                    </p:cTn>
                  </p:par>
                </p:childTnLst>
              </p:cTn>
              <p:nextCondLst>
                <p:cond evt="onClick" delay="0">
                  <p:tgtEl>
                    <p:spTgt spid="23556"/>
                  </p:tgtEl>
                </p:cond>
              </p:nextCondLst>
            </p:seq>
            <p:video>
              <p:cMediaNode>
                <p:cTn id="12" fill="hold" display="0">
                  <p:stCondLst>
                    <p:cond delay="indefinite"/>
                  </p:stCondLst>
                  <p:endCondLst>
                    <p:cond evt="onNext" delay="0">
                      <p:tgtEl>
                        <p:sldTgt/>
                      </p:tgtEl>
                    </p:cond>
                    <p:cond evt="onPrev" delay="0">
                      <p:tgtEl>
                        <p:sldTgt/>
                      </p:tgtEl>
                    </p:cond>
                  </p:endCondLst>
                </p:cTn>
                <p:tgtEl>
                  <p:spTgt spid="23556"/>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The Roman Empire&amp;quot;&quot;/&gt;&lt;property id=&quot;20307&quot; value=&quot;262&quot;/&gt;&lt;/object&gt;&lt;object type=&quot;3&quot; unique_id=&quot;10005&quot;&gt;&lt;property id=&quot;20148&quot; value=&quot;5&quot;/&gt;&lt;property id=&quot;20300&quot; value=&quot;Slide 2&quot;/&gt;&lt;property id=&quot;20307&quot; value=&quot;340&quot;/&gt;&lt;/object&gt;&lt;object type=&quot;3&quot; unique_id=&quot;10006&quot;&gt;&lt;property id=&quot;20148&quot; value=&quot;5&quot;/&gt;&lt;property id=&quot;20300&quot; value=&quot;Slide 3 - &amp;quot;Rule by one man&amp;#x0D;&amp;#x0A;&amp;quot;&quot;/&gt;&lt;property id=&quot;20307&quot; value=&quot;332&quot;/&gt;&lt;/object&gt;&lt;object type=&quot;3&quot; unique_id=&quot;10007&quot;&gt;&lt;property id=&quot;20148&quot; value=&quot;5&quot;/&gt;&lt;property id=&quot;20300&quot; value=&quot;Slide 6 - &amp;quot;Octavian/Augustus Caesar&amp;quot;&quot;/&gt;&lt;property id=&quot;20307&quot; value=&quot;329&quot;/&gt;&lt;/object&gt;&lt;object type=&quot;3&quot; unique_id=&quot;10008&quot;&gt;&lt;property id=&quot;20148&quot; value=&quot;5&quot;/&gt;&lt;property id=&quot;20300&quot; value=&quot;Slide 8 - &amp;quot;Caesar Augustus&amp;quot;&quot;/&gt;&lt;property id=&quot;20307&quot; value=&quot;263&quot;/&gt;&lt;/object&gt;&lt;object type=&quot;3&quot; unique_id=&quot;10009&quot;&gt;&lt;property id=&quot;20148&quot; value=&quot;5&quot;/&gt;&lt;property id=&quot;20300&quot; value=&quot;Slide 10 - &amp;quot;Caesar Augustus&amp;quot;&quot;/&gt;&lt;property id=&quot;20307&quot; value=&quot;328&quot;/&gt;&lt;/object&gt;&lt;object type=&quot;3&quot; unique_id=&quot;10010&quot;&gt;&lt;property id=&quot;20148&quot; value=&quot;5&quot;/&gt;&lt;property id=&quot;20300&quot; value=&quot;Slide 12&quot;/&gt;&lt;property id=&quot;20307&quot; value=&quot;307&quot;/&gt;&lt;/object&gt;&lt;object type=&quot;3&quot; unique_id=&quot;10011&quot;&gt;&lt;property id=&quot;20148&quot; value=&quot;5&quot;/&gt;&lt;property id=&quot;20300&quot; value=&quot;Slide 14 - &amp;quot;Claudius, Aggripina and Nero&amp;quot;&quot;/&gt;&lt;property id=&quot;20307&quot; value=&quot;325&quot;/&gt;&lt;/object&gt;&lt;object type=&quot;3&quot; unique_id=&quot;10012&quot;&gt;&lt;property id=&quot;20148&quot; value=&quot;5&quot;/&gt;&lt;property id=&quot;20300&quot; value=&quot;Slide 18 - &amp;quot;Nero&amp;quot;&quot;/&gt;&lt;property id=&quot;20307&quot; value=&quot;326&quot;/&gt;&lt;/object&gt;&lt;object type=&quot;3&quot; unique_id=&quot;10013&quot;&gt;&lt;property id=&quot;20148&quot; value=&quot;5&quot;/&gt;&lt;property id=&quot;20300&quot; value=&quot;Slide 16&quot;/&gt;&lt;property id=&quot;20307&quot; value=&quot;319&quot;/&gt;&lt;/object&gt;&lt;object type=&quot;3&quot; unique_id=&quot;10014&quot;&gt;&lt;property id=&quot;20148&quot; value=&quot;5&quot;/&gt;&lt;property id=&quot;20300&quot; value=&quot;Slide 20 - &amp;quot;Flavians&amp;quot;&quot;/&gt;&lt;property id=&quot;20307&quot; value=&quot;316&quot;/&gt;&lt;/object&gt;&lt;object type=&quot;3&quot; unique_id=&quot;10015&quot;&gt;&lt;property id=&quot;20148&quot; value=&quot;5&quot;/&gt;&lt;property id=&quot;20300&quot; value=&quot;Slide 22 - &amp;quot;Flavians&amp;quot;&quot;/&gt;&lt;property id=&quot;20307&quot; value=&quot;339&quot;/&gt;&lt;/object&gt;&lt;object type=&quot;3&quot; unique_id=&quot;10016&quot;&gt;&lt;property id=&quot;20148&quot; value=&quot;5&quot;/&gt;&lt;property id=&quot;20300&quot; value=&quot;Slide 24&quot;/&gt;&lt;property id=&quot;20307&quot; value=&quot;314&quot;/&gt;&lt;/object&gt;&lt;object type=&quot;3&quot; unique_id=&quot;10017&quot;&gt;&lt;property id=&quot;20148&quot; value=&quot;5&quot;/&gt;&lt;property id=&quot;20300&quot; value=&quot;Slide 26 - &amp;quot;The Golden Age: Trajan&amp;quot;&quot;/&gt;&lt;property id=&quot;20307&quot; value=&quot;330&quot;/&gt;&lt;/object&gt;&lt;object type=&quot;3&quot; unique_id=&quot;10018&quot;&gt;&lt;property id=&quot;20148&quot; value=&quot;5&quot;/&gt;&lt;property id=&quot;20300&quot; value=&quot;Slide 28 - &amp;quot;The Golden Age (100-180AD)&amp;quot;&quot;/&gt;&lt;property id=&quot;20307&quot; value=&quot;322&quot;/&gt;&lt;/object&gt;&lt;object type=&quot;3&quot; unique_id=&quot;10019&quot;&gt;&lt;property id=&quot;20148&quot; value=&quot;5&quot;/&gt;&lt;property id=&quot;20300&quot; value=&quot;Slide 30 - &amp;quot;The Golden Age (100-180AD)&amp;quot;&quot;/&gt;&lt;property id=&quot;20307&quot; value=&quot;323&quot;/&gt;&lt;/object&gt;&lt;object type=&quot;3&quot; unique_id=&quot;10020&quot;&gt;&lt;property id=&quot;20148&quot; value=&quot;5&quot;/&gt;&lt;property id=&quot;20300&quot; value=&quot;Slide 32 - &amp;quot;End of the Golden Age&amp;quot;&quot;/&gt;&lt;property id=&quot;20307&quot; value=&quot;327&quot;/&gt;&lt;/object&gt;&lt;object type=&quot;3&quot; unique_id=&quot;10021&quot;&gt;&lt;property id=&quot;20148&quot; value=&quot;5&quot;/&gt;&lt;property id=&quot;20300&quot; value=&quot;Slide 34&quot;/&gt;&lt;property id=&quot;20307&quot; value=&quot;320&quot;/&gt;&lt;/object&gt;&lt;object type=&quot;3&quot; unique_id=&quot;10022&quot;&gt;&lt;property id=&quot;20148&quot; value=&quot;5&quot;/&gt;&lt;property id=&quot;20300&quot; value=&quot;Slide 36 - &amp;quot;Third Century Disaster&amp;quot;&quot;/&gt;&lt;property id=&quot;20307&quot; value=&quot;278&quot;/&gt;&lt;/object&gt;&lt;object type=&quot;3&quot; unique_id=&quot;10023&quot;&gt;&lt;property id=&quot;20148&quot; value=&quot;5&quot;/&gt;&lt;property id=&quot;20300&quot; value=&quot;Slide 38 - &amp;quot;Title crazy&amp;quot;&quot;/&gt;&lt;property id=&quot;20307&quot; value=&quot;293&quot;/&gt;&lt;/object&gt;&lt;object type=&quot;3&quot; unique_id=&quot;10024&quot;&gt;&lt;property id=&quot;20148&quot; value=&quot;5&quot;/&gt;&lt;property id=&quot;20300&quot; value=&quot;Slide 40&quot;/&gt;&lt;property id=&quot;20307&quot; value=&quot;321&quot;/&gt;&lt;/object&gt;&lt;object type=&quot;3&quot; unique_id=&quot;10025&quot;&gt;&lt;property id=&quot;20148&quot; value=&quot;5&quot;/&gt;&lt;property id=&quot;20300&quot; value=&quot;Slide 42 - &amp;quot;Tetrarchy &amp;quot;&quot;/&gt;&lt;property id=&quot;20307&quot; value=&quot;305&quot;/&gt;&lt;/object&gt;&lt;object type=&quot;3&quot; unique_id=&quot;10026&quot;&gt;&lt;property id=&quot;20148&quot; value=&quot;5&quot;/&gt;&lt;property id=&quot;20300&quot; value=&quot;Slide 44&quot;/&gt;&lt;property id=&quot;20307&quot; value=&quot;334&quot;/&gt;&lt;/object&gt;&lt;object type=&quot;3&quot; unique_id=&quot;10027&quot;&gt;&lt;property id=&quot;20148&quot; value=&quot;5&quot;/&gt;&lt;property id=&quot;20300&quot; value=&quot;Slide 46 - &amp;quot;Constantine&amp;quot;&quot;/&gt;&lt;property id=&quot;20307&quot; value=&quot;281&quot;/&gt;&lt;/object&gt;&lt;object type=&quot;3&quot; unique_id=&quot;10028&quot;&gt;&lt;property id=&quot;20148&quot; value=&quot;5&quot;/&gt;&lt;property id=&quot;20300&quot; value=&quot;Slide 48 - &amp;quot;Constantine at Milvian Bridge&amp;quot;&quot;/&gt;&lt;property id=&quot;20307&quot; value=&quot;331&quot;/&gt;&lt;/object&gt;&lt;object type=&quot;3&quot; unique_id=&quot;10029&quot;&gt;&lt;property id=&quot;20148&quot; value=&quot;5&quot;/&gt;&lt;property id=&quot;20300&quot; value=&quot;Slide 49 - &amp;quot;Constantine&amp;quot;&quot;/&gt;&lt;property id=&quot;20307&quot; value=&quot;282&quot;/&gt;&lt;/object&gt;&lt;object type=&quot;3&quot; unique_id=&quot;10030&quot;&gt;&lt;property id=&quot;20148&quot; value=&quot;5&quot;/&gt;&lt;property id=&quot;20300&quot; value=&quot;Slide 52 - &amp;quot;Constantine&amp;quot;&quot;/&gt;&lt;property id=&quot;20307&quot; value=&quot;338&quot;/&gt;&lt;/object&gt;&lt;object type=&quot;3&quot; unique_id=&quot;10031&quot;&gt;&lt;property id=&quot;20148&quot; value=&quot;5&quot;/&gt;&lt;property id=&quot;20300&quot; value=&quot;Slide 54&quot;/&gt;&lt;property id=&quot;20307&quot; value=&quot;333&quot;/&gt;&lt;/object&gt;&lt;object type=&quot;3&quot; unique_id=&quot;10032&quot;&gt;&lt;property id=&quot;20148&quot; value=&quot;5&quot;/&gt;&lt;property id=&quot;20300&quot; value=&quot;Slide 56 - &amp;quot;Post-Constantinian&amp;quot;&quot;/&gt;&lt;property id=&quot;20307&quot; value=&quot;335&quot;/&gt;&lt;/object&gt;&lt;object type=&quot;3&quot; unique_id=&quot;10033&quot;&gt;&lt;property id=&quot;20148&quot; value=&quot;5&quot;/&gt;&lt;property id=&quot;20300&quot; value=&quot;Slide 60 - &amp;quot;Post-Constantinian&amp;quot;&quot;/&gt;&lt;property id=&quot;20307&quot; value=&quot;336&quot;/&gt;&lt;/object&gt;&lt;object type=&quot;3&quot; unique_id=&quot;10034&quot;&gt;&lt;property id=&quot;20148&quot; value=&quot;5&quot;/&gt;&lt;property id=&quot;20300&quot; value=&quot;Slide 62 - &amp;quot;Barbarian Invasions&amp;quot;&quot;/&gt;&lt;property id=&quot;20307&quot; value=&quot;337&quot;/&gt;&lt;/object&gt;&lt;object type=&quot;3&quot; unique_id=&quot;10035&quot;&gt;&lt;property id=&quot;20148&quot; value=&quot;5&quot;/&gt;&lt;property id=&quot;20300&quot; value=&quot;Slide 64 - &amp;quot;How Rome Succeeded&amp;quot;&quot;/&gt;&lt;property id=&quot;20307&quot; value=&quot;313&quot;/&gt;&lt;/object&gt;&lt;object type=&quot;3&quot; unique_id=&quot;10036&quot;&gt;&lt;property id=&quot;20148&quot; value=&quot;5&quot;/&gt;&lt;property id=&quot;20300&quot; value=&quot;Slide 66 - &amp;quot;How Rome Failed&amp;quot;&quot;/&gt;&lt;property id=&quot;20307&quot; value=&quot;315&quot;/&gt;&lt;/object&gt;&lt;object type=&quot;3&quot; unique_id=&quot;10037&quot;&gt;&lt;property id=&quot;20148&quot; value=&quot;5&quot;/&gt;&lt;property id=&quot;20300&quot; value=&quot;Slide 68&quot;/&gt;&lt;property id=&quot;20307&quot; value=&quot;292&quot;/&gt;&lt;/object&gt;&lt;object type=&quot;3&quot; unique_id=&quot;10038&quot;&gt;&lt;property id=&quot;20148&quot; value=&quot;5&quot;/&gt;&lt;property id=&quot;20300&quot; value=&quot;Slide 71 - &amp;quot;Thank You&amp;quot;&quot;/&gt;&lt;property id=&quot;20307&quot; value=&quot;294&quot;/&gt;&lt;/object&gt;&lt;object type=&quot;3&quot; unique_id=&quot;10520&quot;&gt;&lt;property id=&quot;20148&quot; value=&quot;5&quot;/&gt;&lt;property id=&quot;20300&quot; value=&quot;Slide 4&quot;/&gt;&lt;property id=&quot;20307&quot; value=&quot;341&quot;/&gt;&lt;/object&gt;&lt;object type=&quot;3&quot; unique_id=&quot;10521&quot;&gt;&lt;property id=&quot;20148&quot; value=&quot;5&quot;/&gt;&lt;property id=&quot;20300&quot; value=&quot;Slide 5&quot;/&gt;&lt;property id=&quot;20307&quot; value=&quot;344&quot;/&gt;&lt;/object&gt;&lt;object type=&quot;3&quot; unique_id=&quot;10522&quot;&gt;&lt;property id=&quot;20148&quot; value=&quot;5&quot;/&gt;&lt;property id=&quot;20300&quot; value=&quot;Slide 7&quot;/&gt;&lt;property id=&quot;20307&quot; value=&quot;342&quot;/&gt;&lt;/object&gt;&lt;object type=&quot;3&quot; unique_id=&quot;10523&quot;&gt;&lt;property id=&quot;20148&quot; value=&quot;5&quot;/&gt;&lt;property id=&quot;20300&quot; value=&quot;Slide 9&quot;/&gt;&lt;property id=&quot;20307&quot; value=&quot;343&quot;/&gt;&lt;/object&gt;&lt;object type=&quot;3&quot; unique_id=&quot;10524&quot;&gt;&lt;property id=&quot;20148&quot; value=&quot;5&quot;/&gt;&lt;property id=&quot;20300&quot; value=&quot;Slide 13&quot;/&gt;&lt;property id=&quot;20307&quot; value=&quot;345&quot;/&gt;&lt;/object&gt;&lt;object type=&quot;3&quot; unique_id=&quot;10735&quot;&gt;&lt;property id=&quot;20148&quot; value=&quot;5&quot;/&gt;&lt;property id=&quot;20300&quot; value=&quot;Slide 11&quot;/&gt;&lt;property id=&quot;20307&quot; value=&quot;346&quot;/&gt;&lt;/object&gt;&lt;object type=&quot;3&quot; unique_id=&quot;11545&quot;&gt;&lt;property id=&quot;20148&quot; value=&quot;5&quot;/&gt;&lt;property id=&quot;20300&quot; value=&quot;Slide 15&quot;/&gt;&lt;property id=&quot;20307&quot; value=&quot;349&quot;/&gt;&lt;/object&gt;&lt;object type=&quot;3&quot; unique_id=&quot;11546&quot;&gt;&lt;property id=&quot;20148&quot; value=&quot;5&quot;/&gt;&lt;property id=&quot;20300&quot; value=&quot;Slide 19&quot;/&gt;&lt;property id=&quot;20307&quot; value=&quot;350&quot;/&gt;&lt;/object&gt;&lt;object type=&quot;3&quot; unique_id=&quot;11547&quot;&gt;&lt;property id=&quot;20148&quot; value=&quot;5&quot;/&gt;&lt;property id=&quot;20300&quot; value=&quot;Slide 21&quot;/&gt;&lt;property id=&quot;20307&quot; value=&quot;351&quot;/&gt;&lt;/object&gt;&lt;object type=&quot;3&quot; unique_id=&quot;11548&quot;&gt;&lt;property id=&quot;20148&quot; value=&quot;5&quot;/&gt;&lt;property id=&quot;20300&quot; value=&quot;Slide 23&quot;/&gt;&lt;property id=&quot;20307&quot; value=&quot;352&quot;/&gt;&lt;/object&gt;&lt;object type=&quot;3&quot; unique_id=&quot;11549&quot;&gt;&lt;property id=&quot;20148&quot; value=&quot;5&quot;/&gt;&lt;property id=&quot;20300&quot; value=&quot;Slide 27&quot;/&gt;&lt;property id=&quot;20307&quot; value=&quot;353&quot;/&gt;&lt;/object&gt;&lt;object type=&quot;3&quot; unique_id=&quot;11550&quot;&gt;&lt;property id=&quot;20148&quot; value=&quot;5&quot;/&gt;&lt;property id=&quot;20300&quot; value=&quot;Slide 29&quot;/&gt;&lt;property id=&quot;20307&quot; value=&quot;354&quot;/&gt;&lt;/object&gt;&lt;object type=&quot;3&quot; unique_id=&quot;11857&quot;&gt;&lt;property id=&quot;20148&quot; value=&quot;5&quot;/&gt;&lt;property id=&quot;20300&quot; value=&quot;Slide 31&quot;/&gt;&lt;property id=&quot;20307&quot; value=&quot;355&quot;/&gt;&lt;/object&gt;&lt;object type=&quot;3&quot; unique_id=&quot;11858&quot;&gt;&lt;property id=&quot;20148&quot; value=&quot;5&quot;/&gt;&lt;property id=&quot;20300&quot; value=&quot;Slide 33&quot;/&gt;&lt;property id=&quot;20307&quot; value=&quot;356&quot;/&gt;&lt;/object&gt;&lt;object type=&quot;3&quot; unique_id=&quot;12018&quot;&gt;&lt;property id=&quot;20148&quot; value=&quot;5&quot;/&gt;&lt;property id=&quot;20300&quot; value=&quot;Slide 37&quot;/&gt;&lt;property id=&quot;20307&quot; value=&quot;357&quot;/&gt;&lt;/object&gt;&lt;object type=&quot;3&quot; unique_id=&quot;12289&quot;&gt;&lt;property id=&quot;20148&quot; value=&quot;5&quot;/&gt;&lt;property id=&quot;20300&quot; value=&quot;Slide 67&quot;/&gt;&lt;property id=&quot;20307&quot; value=&quot;358&quot;/&gt;&lt;/object&gt;&lt;object type=&quot;3&quot; unique_id=&quot;12730&quot;&gt;&lt;property id=&quot;20148&quot; value=&quot;5&quot;/&gt;&lt;property id=&quot;20300&quot; value=&quot;Slide 57 - &amp;quot;Post-Constantinian&amp;quot;&quot;/&gt;&lt;property id=&quot;20307&quot; value=&quot;362&quot;/&gt;&lt;/object&gt;&lt;object type=&quot;3&quot; unique_id=&quot;12731&quot;&gt;&lt;property id=&quot;20148&quot; value=&quot;5&quot;/&gt;&lt;property id=&quot;20300&quot; value=&quot;Slide 65&quot;/&gt;&lt;property id=&quot;20307&quot; value=&quot;363&quot;/&gt;&lt;/object&gt;&lt;object type=&quot;3&quot; unique_id=&quot;12732&quot;&gt;&lt;property id=&quot;20148&quot; value=&quot;5&quot;/&gt;&lt;property id=&quot;20300&quot; value=&quot;Slide 69&quot;/&gt;&lt;property id=&quot;20307&quot; value=&quot;359&quot;/&gt;&lt;/object&gt;&lt;object type=&quot;3&quot; unique_id=&quot;12733&quot;&gt;&lt;property id=&quot;20148&quot; value=&quot;5&quot;/&gt;&lt;property id=&quot;20300&quot; value=&quot;Slide 70&quot;/&gt;&lt;property id=&quot;20307&quot; value=&quot;361&quot;/&gt;&lt;/object&gt;&lt;object type=&quot;3&quot; unique_id=&quot;12735&quot;&gt;&lt;property id=&quot;20148&quot; value=&quot;5&quot;/&gt;&lt;property id=&quot;20300&quot; value=&quot;Slide 72&quot;/&gt;&lt;property id=&quot;20307&quot; value=&quot;364&quot;/&gt;&lt;/object&gt;&lt;object type=&quot;3&quot; unique_id=&quot;13461&quot;&gt;&lt;property id=&quot;20148&quot; value=&quot;5&quot;/&gt;&lt;property id=&quot;20300&quot; value=&quot;Slide 17&quot;/&gt;&lt;property id=&quot;20307&quot; value=&quot;365&quot;/&gt;&lt;/object&gt;&lt;object type=&quot;3&quot; unique_id=&quot;13462&quot;&gt;&lt;property id=&quot;20148&quot; value=&quot;5&quot;/&gt;&lt;property id=&quot;20300&quot; value=&quot;Slide 25&quot;/&gt;&lt;property id=&quot;20307&quot; value=&quot;366&quot;/&gt;&lt;/object&gt;&lt;object type=&quot;3&quot; unique_id=&quot;13463&quot;&gt;&lt;property id=&quot;20148&quot; value=&quot;5&quot;/&gt;&lt;property id=&quot;20300&quot; value=&quot;Slide 35&quot;/&gt;&lt;property id=&quot;20307&quot; value=&quot;367&quot;/&gt;&lt;/object&gt;&lt;object type=&quot;3&quot; unique_id=&quot;13464&quot;&gt;&lt;property id=&quot;20148&quot; value=&quot;5&quot;/&gt;&lt;property id=&quot;20300&quot; value=&quot;Slide 39&quot;/&gt;&lt;property id=&quot;20307&quot; value=&quot;370&quot;/&gt;&lt;/object&gt;&lt;object type=&quot;3&quot; unique_id=&quot;13465&quot;&gt;&lt;property id=&quot;20148&quot; value=&quot;5&quot;/&gt;&lt;property id=&quot;20300&quot; value=&quot;Slide 41&quot;/&gt;&lt;property id=&quot;20307&quot; value=&quot;368&quot;/&gt;&lt;/object&gt;&lt;object type=&quot;3&quot; unique_id=&quot;13466&quot;&gt;&lt;property id=&quot;20148&quot; value=&quot;5&quot;/&gt;&lt;property id=&quot;20300&quot; value=&quot;Slide 45&quot;/&gt;&lt;property id=&quot;20307&quot; value=&quot;369&quot;/&gt;&lt;/object&gt;&lt;object type=&quot;3&quot; unique_id=&quot;13532&quot;&gt;&lt;property id=&quot;20148&quot; value=&quot;5&quot;/&gt;&lt;property id=&quot;20300&quot; value=&quot;Slide 55&quot;/&gt;&lt;property id=&quot;20307&quot; value=&quot;371&quot;/&gt;&lt;/object&gt;&lt;object type=&quot;3&quot; unique_id=&quot;14325&quot;&gt;&lt;property id=&quot;20148&quot; value=&quot;5&quot;/&gt;&lt;property id=&quot;20300&quot; value=&quot;Slide 58 - &amp;quot;Post-Constantinian&amp;quot;&quot;/&gt;&lt;property id=&quot;20307&quot; value=&quot;373&quot;/&gt;&lt;/object&gt;&lt;object type=&quot;3&quot; unique_id=&quot;14326&quot;&gt;&lt;property id=&quot;20148&quot; value=&quot;5&quot;/&gt;&lt;property id=&quot;20300&quot; value=&quot;Slide 59 - &amp;quot;Post-Constantinian&amp;quot;&quot;/&gt;&lt;property id=&quot;20307&quot; value=&quot;374&quot;/&gt;&lt;/object&gt;&lt;object type=&quot;3&quot; unique_id=&quot;14327&quot;&gt;&lt;property id=&quot;20148&quot; value=&quot;5&quot;/&gt;&lt;property id=&quot;20300&quot; value=&quot;Slide 61 - &amp;quot;Post-Constantinian&amp;quot;&quot;/&gt;&lt;property id=&quot;20307&quot; value=&quot;375&quot;/&gt;&lt;/object&gt;&lt;object type=&quot;3&quot; unique_id=&quot;14328&quot;&gt;&lt;property id=&quot;20148&quot; value=&quot;5&quot;/&gt;&lt;property id=&quot;20300&quot; value=&quot;Slide 63&quot;/&gt;&lt;property id=&quot;20307&quot; value=&quot;372&quot;/&gt;&lt;/object&gt;&lt;object type=&quot;3&quot; unique_id=&quot;14679&quot;&gt;&lt;property id=&quot;20148&quot; value=&quot;5&quot;/&gt;&lt;property id=&quot;20300&quot; value=&quot;Slide 43&quot;/&gt;&lt;property id=&quot;20307&quot; value=&quot;376&quot;/&gt;&lt;/object&gt;&lt;object type=&quot;3&quot; unique_id=&quot;14750&quot;&gt;&lt;property id=&quot;20148&quot; value=&quot;5&quot;/&gt;&lt;property id=&quot;20300&quot; value=&quot;Slide 47&quot;/&gt;&lt;property id=&quot;20307&quot; value=&quot;377&quot;/&gt;&lt;/object&gt;&lt;object type=&quot;3&quot; unique_id=&quot;14751&quot;&gt;&lt;property id=&quot;20148&quot; value=&quot;5&quot;/&gt;&lt;property id=&quot;20300&quot; value=&quot;Slide 50&quot;/&gt;&lt;property id=&quot;20307&quot; value=&quot;378&quot;/&gt;&lt;/object&gt;&lt;object type=&quot;3&quot; unique_id=&quot;14752&quot;&gt;&lt;property id=&quot;20148&quot; value=&quot;5&quot;/&gt;&lt;property id=&quot;20300&quot; value=&quot;Slide 51&quot;/&gt;&lt;property id=&quot;20307&quot; value=&quot;379&quot;/&gt;&lt;/object&gt;&lt;object type=&quot;3&quot; unique_id=&quot;14753&quot;&gt;&lt;property id=&quot;20148&quot; value=&quot;5&quot;/&gt;&lt;property id=&quot;20300&quot; value=&quot;Slide 53&quot;/&gt;&lt;property id=&quot;20307&quot; value=&quot;380&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2188</TotalTime>
  <Words>1300</Words>
  <Application>Microsoft Macintosh PowerPoint</Application>
  <PresentationFormat>On-screen Show (4:3)</PresentationFormat>
  <Paragraphs>396</Paragraphs>
  <Slides>37</Slides>
  <Notes>1</Notes>
  <HiddenSlides>0</HiddenSlides>
  <MMClips>7</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Constantine at Milvian Bridge</vt:lpstr>
      <vt:lpstr>PowerPoint Presentation</vt:lpstr>
      <vt:lpstr>PowerPoint Presentation</vt:lpstr>
      <vt:lpstr>PowerPoint Presentation</vt:lpstr>
      <vt:lpstr>Post-Constantinian</vt:lpstr>
      <vt:lpstr>Post-Constantinian</vt:lpstr>
      <vt:lpstr>Post-Constantinian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BYU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Creativity</dc:title>
  <dc:creator>strongb</dc:creator>
  <cp:lastModifiedBy>Brent Strong</cp:lastModifiedBy>
  <cp:revision>125</cp:revision>
  <dcterms:created xsi:type="dcterms:W3CDTF">2011-02-04T13:18:36Z</dcterms:created>
  <dcterms:modified xsi:type="dcterms:W3CDTF">2011-10-24T00:35:48Z</dcterms:modified>
</cp:coreProperties>
</file>