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FFFF"/>
    <a:srgbClr val="00CCFF"/>
    <a:srgbClr val="9933FF"/>
    <a:srgbClr val="990099"/>
    <a:srgbClr val="0066FF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bs3/Documents/Mfg%20355/Lectures%202009/13%20Blow%20Molding/blowmoldingcycle.avi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bs3/Documents/Mfg%20355/Lectures%202009/13%20Blow%20Molding/cutting%20top.wmv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bs3/Documents/Mfg%20355/Lectures%202009/13%20Blow%20Molding/blowmolding%20sme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9.png"/><Relationship Id="rId1" Type="http://schemas.openxmlformats.org/officeDocument/2006/relationships/video" Target="file://localhost/Users/abs3/Documents/Mfg%20355/Lectures%202009/13%20Blow%20Molding/Blow%20Animation.wmv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bs3/Documents/Mfg%20355/Lectures%202009/13%20Blow%20Molding/swing-mold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bs3/Documents/Mfg%20355/Lectures%202009/13%20Blow%20Molding/Accumulator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0466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Blow Molding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6866" y="5985933"/>
            <a:ext cx="6400800" cy="62653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MFG 355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867" y="1981200"/>
            <a:ext cx="448151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Circular Blow Molding Machine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Injection Blow Molding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Preform is injection molded</a:t>
            </a:r>
          </a:p>
          <a:p>
            <a:pPr eaLnBrk="1" hangingPunct="1">
              <a:defRPr/>
            </a:pPr>
            <a:r>
              <a:rPr lang="en-US"/>
              <a:t>Preform is placed in the blow molding machine</a:t>
            </a:r>
          </a:p>
          <a:p>
            <a:pPr eaLnBrk="1" hangingPunct="1">
              <a:defRPr/>
            </a:pPr>
            <a:r>
              <a:rPr lang="en-US"/>
              <a:t>Preform is heated</a:t>
            </a:r>
          </a:p>
          <a:p>
            <a:pPr eaLnBrk="1" hangingPunct="1">
              <a:defRPr/>
            </a:pPr>
            <a:r>
              <a:rPr lang="en-US"/>
              <a:t>Preform is pressurized</a:t>
            </a:r>
          </a:p>
          <a:p>
            <a:pPr eaLnBrk="1" hangingPunct="1">
              <a:defRPr/>
            </a:pPr>
            <a:r>
              <a:rPr lang="en-US"/>
              <a:t>Part is removed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 l="48766" t="4630" r="10652" b="17249"/>
          <a:stretch>
            <a:fillRect/>
          </a:stretch>
        </p:blipFill>
        <p:spPr bwMode="auto">
          <a:xfrm>
            <a:off x="4691063" y="1524000"/>
            <a:ext cx="3919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086600" y="50292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PET Preform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Preforms Placed in Mold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696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Formed Bottles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010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Injection Blow Molding</a:t>
            </a:r>
          </a:p>
        </p:txBody>
      </p:sp>
      <p:pic>
        <p:nvPicPr>
          <p:cNvPr id="29699" name="Picture 3" descr="/Users/abs3/Documents/Mfg 355/Lectures 2009/13 Blow Molding/blowmoldingcycle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584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553200" y="12954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0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Molds and Dies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die and mold considerations (for injecting the preforms)</a:t>
            </a:r>
          </a:p>
          <a:p>
            <a:pPr lvl="1" eaLnBrk="1" hangingPunct="1">
              <a:defRPr/>
            </a:pPr>
            <a:r>
              <a:rPr lang="en-US"/>
              <a:t>Tool steel</a:t>
            </a:r>
          </a:p>
          <a:p>
            <a:pPr lvl="1" eaLnBrk="1" hangingPunct="1">
              <a:defRPr/>
            </a:pPr>
            <a:r>
              <a:rPr lang="en-US"/>
              <a:t>Multicavity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General Mold Considerations (for the mold in which the part is blown)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Blow molding is lower pressure that injection molding</a:t>
            </a:r>
          </a:p>
          <a:p>
            <a:pPr lvl="1" eaLnBrk="1" hangingPunct="1">
              <a:defRPr/>
            </a:pPr>
            <a:r>
              <a:rPr lang="en-US"/>
              <a:t>Blow molding molds don’t have the strength requirements</a:t>
            </a:r>
          </a:p>
          <a:p>
            <a:pPr lvl="2" eaLnBrk="1" hangingPunct="1">
              <a:defRPr/>
            </a:pPr>
            <a:r>
              <a:rPr lang="en-US"/>
              <a:t>Aluminum molds are most common</a:t>
            </a:r>
          </a:p>
          <a:p>
            <a:pPr lvl="2" eaLnBrk="1" hangingPunct="1">
              <a:defRPr/>
            </a:pPr>
            <a:r>
              <a:rPr lang="en-US"/>
              <a:t>Machined or cast</a:t>
            </a:r>
          </a:p>
          <a:p>
            <a:pPr eaLnBrk="1" hangingPunct="1">
              <a:defRPr/>
            </a:pPr>
            <a:r>
              <a:rPr lang="en-US"/>
              <a:t>Venting</a:t>
            </a:r>
          </a:p>
          <a:p>
            <a:pPr eaLnBrk="1" hangingPunct="1">
              <a:defRPr/>
            </a:pPr>
            <a:r>
              <a:rPr lang="en-US"/>
              <a:t>Symmetry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2057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3124200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572000"/>
            <a:ext cx="1905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715000"/>
            <a:ext cx="17526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Blow Molded Parts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95400"/>
            <a:ext cx="1981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14800"/>
            <a:ext cx="1905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/>
          <a:srcRect t="21213" r="4799" b="6061"/>
          <a:stretch>
            <a:fillRect/>
          </a:stretch>
        </p:blipFill>
        <p:spPr bwMode="auto">
          <a:xfrm>
            <a:off x="5943600" y="3810000"/>
            <a:ext cx="2971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4478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1063"/>
            <a:ext cx="28352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Plant Concepts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 extensive cooling needed</a:t>
            </a:r>
          </a:p>
          <a:p>
            <a:pPr eaLnBrk="1" hangingPunct="1">
              <a:defRPr/>
            </a:pPr>
            <a:r>
              <a:rPr lang="en-US"/>
              <a:t>Scrap removal and handling important</a:t>
            </a:r>
          </a:p>
          <a:p>
            <a:pPr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2971800"/>
            <a:ext cx="5137150" cy="3597275"/>
            <a:chOff x="2476" y="2006"/>
            <a:chExt cx="3236" cy="226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35" y="2006"/>
              <a:ext cx="2277" cy="2266"/>
              <a:chOff x="3024" y="1776"/>
              <a:chExt cx="2277" cy="2266"/>
            </a:xfrm>
          </p:grpSpPr>
          <p:sp>
            <p:nvSpPr>
              <p:cNvPr id="33801" name="Text Box 6"/>
              <p:cNvSpPr txBox="1">
                <a:spLocks noChangeArrowheads="1"/>
              </p:cNvSpPr>
              <p:nvPr/>
            </p:nvSpPr>
            <p:spPr bwMode="auto">
              <a:xfrm>
                <a:off x="3504" y="3888"/>
                <a:ext cx="179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Photo Courtesy of Phillips Petroleum Company </a:t>
                </a:r>
              </a:p>
            </p:txBody>
          </p:sp>
          <p:pic>
            <p:nvPicPr>
              <p:cNvPr id="33802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24" y="1776"/>
                <a:ext cx="2226" cy="2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798" name="Oval 8"/>
            <p:cNvSpPr>
              <a:spLocks noChangeArrowheads="1"/>
            </p:cNvSpPr>
            <p:nvPr/>
          </p:nvSpPr>
          <p:spPr bwMode="auto">
            <a:xfrm>
              <a:off x="4176" y="2592"/>
              <a:ext cx="768" cy="67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Line 9"/>
            <p:cNvSpPr>
              <a:spLocks noChangeShapeType="1"/>
            </p:cNvSpPr>
            <p:nvPr/>
          </p:nvSpPr>
          <p:spPr bwMode="auto">
            <a:xfrm flipV="1">
              <a:off x="3216" y="3024"/>
              <a:ext cx="960" cy="14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2476" y="2880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Needs to be </a:t>
              </a:r>
            </a:p>
            <a:p>
              <a:r>
                <a:rPr lang="en-US"/>
                <a:t>removed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Flash Removal</a:t>
            </a:r>
          </a:p>
        </p:txBody>
      </p:sp>
      <p:pic>
        <p:nvPicPr>
          <p:cNvPr id="34819" name="Picture 3" descr="/Users/abs3/Documents/Mfg 355/Lectures 2009/13 Blow Molding/cutting top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" y="1371600"/>
            <a:ext cx="788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934200" y="9144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9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Extrusion Blow Molding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1628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Material Considerations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Most thermoplastics can be blow molded (in theory)</a:t>
            </a:r>
          </a:p>
          <a:p>
            <a:pPr lvl="1" eaLnBrk="1" hangingPunct="1">
              <a:defRPr/>
            </a:pPr>
            <a:r>
              <a:rPr lang="en-US"/>
              <a:t>High melt strength is necessary</a:t>
            </a:r>
          </a:p>
          <a:p>
            <a:pPr eaLnBrk="1" hangingPunct="1">
              <a:defRPr/>
            </a:pPr>
            <a:r>
              <a:rPr lang="en-US"/>
              <a:t>Polyolefins are the easiest to process</a:t>
            </a:r>
          </a:p>
          <a:p>
            <a:pPr eaLnBrk="1" hangingPunct="1">
              <a:defRPr/>
            </a:pPr>
            <a:r>
              <a:rPr lang="en-US"/>
              <a:t>PVC is temperature sensitive</a:t>
            </a:r>
          </a:p>
          <a:p>
            <a:pPr eaLnBrk="1" hangingPunct="1">
              <a:defRPr/>
            </a:pPr>
            <a:r>
              <a:rPr lang="en-US"/>
              <a:t>Some materials require Coblow-Molding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Shapes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Basically hollow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Typically of a cubic or cylindrical shape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Bottles, barrels, tanks, ducts, trash carts, flower pots, double wall cases (for tools), and toys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Care must be taken to not have corners that are too thin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Threads for caps are typically not of the highest tolerance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Handles can be made using pinch points in the mold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Shapes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559050"/>
            <a:ext cx="6797675" cy="1250950"/>
            <a:chOff x="1190" y="1488"/>
            <a:chExt cx="4282" cy="788"/>
          </a:xfrm>
        </p:grpSpPr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190" y="1707"/>
              <a:ext cx="16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/>
                <a:t>Blow Ratio=</a:t>
              </a:r>
            </a:p>
          </p:txBody>
        </p:sp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3110" y="1488"/>
              <a:ext cx="19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/>
                <a:t>Mold Diameter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976" y="1872"/>
              <a:ext cx="2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/>
                <a:t>Parison Diameter</a:t>
              </a: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2880" y="1893"/>
              <a:ext cx="25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Basic Blow Molding Extrusion Head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508"/>
          <a:stretch>
            <a:fillRect/>
          </a:stretch>
        </p:blipFill>
        <p:spPr bwMode="auto">
          <a:xfrm>
            <a:off x="1600200" y="1600200"/>
            <a:ext cx="6096000" cy="4697413"/>
          </a:xfrm>
          <a:prstGeom prst="rect">
            <a:avLst/>
          </a:prstGeom>
          <a:blipFill dpi="0"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6508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Extrusion Blow Molding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1752600"/>
            <a:ext cx="3581400" cy="4800600"/>
            <a:chOff x="1536" y="1104"/>
            <a:chExt cx="2256" cy="3024"/>
          </a:xfrm>
        </p:grpSpPr>
        <p:sp>
          <p:nvSpPr>
            <p:cNvPr id="19472" name="Rectangle 4"/>
            <p:cNvSpPr>
              <a:spLocks noChangeArrowheads="1"/>
            </p:cNvSpPr>
            <p:nvPr/>
          </p:nvSpPr>
          <p:spPr bwMode="auto">
            <a:xfrm>
              <a:off x="1536" y="1104"/>
              <a:ext cx="2256" cy="3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7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</a:blip>
            <a:srcRect t="7353"/>
            <a:stretch>
              <a:fillRect/>
            </a:stretch>
          </p:blipFill>
          <p:spPr bwMode="auto">
            <a:xfrm>
              <a:off x="1536" y="1104"/>
              <a:ext cx="2246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Line 6"/>
          <p:cNvSpPr>
            <a:spLocks noChangeShapeType="1"/>
          </p:cNvSpPr>
          <p:nvPr/>
        </p:nvSpPr>
        <p:spPr bwMode="auto">
          <a:xfrm flipH="1">
            <a:off x="5638800" y="2438400"/>
            <a:ext cx="1219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918325" y="2246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Parison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H="1" flipV="1">
            <a:off x="5943600" y="2895600"/>
            <a:ext cx="990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994525" y="28559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Mold Open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5867400" y="4495800"/>
            <a:ext cx="838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765925" y="430371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Mold Closed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 flipV="1">
            <a:off x="5715000" y="4953000"/>
            <a:ext cx="83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6496050" y="4953000"/>
            <a:ext cx="234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Pressurization of Parison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 flipH="1" flipV="1">
            <a:off x="5638800" y="6477000"/>
            <a:ext cx="838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457950" y="64150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Cooled Part</a:t>
            </a:r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 flipH="1">
            <a:off x="6019800" y="59436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6689725" y="57515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Mold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Extrusion Blow Molding</a:t>
            </a:r>
          </a:p>
        </p:txBody>
      </p:sp>
      <p:pic>
        <p:nvPicPr>
          <p:cNvPr id="20483" name="Picture 3" descr="/Users/abs3/Documents/Mfg 355/Lectures 2009/13 Blow Molding/blowmolding sme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0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Blowing Sequence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EFE"/>
              </a:clrFrom>
              <a:clrTo>
                <a:srgbClr val="00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3825" y="2286000"/>
            <a:ext cx="6403975" cy="4205288"/>
          </a:xfrm>
          <a:prstGeom prst="rect">
            <a:avLst/>
          </a:prstGeom>
          <a:blipFill dpi="0" rotWithShape="1">
            <a:blip r:embed="rId4">
              <a:clrChange>
                <a:clrFrom>
                  <a:srgbClr val="00FEFE"/>
                </a:clrFrom>
                <a:clrTo>
                  <a:srgbClr val="00FEFE">
                    <a:alpha val="0"/>
                  </a:srgbClr>
                </a:clrTo>
              </a:clrChange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508" name="Picture 4" descr="/Users/abs3/Documents/Mfg 355/Lectures 2009/13 Blow Molding/Blow Animation.wm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9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Extrusion Blow Molding</a:t>
            </a:r>
            <a:br>
              <a:rPr lang="en-US"/>
            </a:br>
            <a:r>
              <a:rPr lang="en-US"/>
              <a:t>Swing Mold</a:t>
            </a:r>
          </a:p>
        </p:txBody>
      </p:sp>
      <p:pic>
        <p:nvPicPr>
          <p:cNvPr id="22531" name="Picture 3" descr="/Users/abs3/Documents/Mfg 355/Lectures 2009/13 Blow Molding/swing-mold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315200" y="12192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7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Extrusion Blow Molding</a:t>
            </a:r>
            <a:br>
              <a:rPr lang="en-US"/>
            </a:br>
            <a:r>
              <a:rPr lang="en-US"/>
              <a:t> with Accumulator</a:t>
            </a:r>
          </a:p>
        </p:txBody>
      </p:sp>
      <p:pic>
        <p:nvPicPr>
          <p:cNvPr id="23555" name="Picture 4" descr="http://www.blow-molding-machine-cm-pet.com/image/plastic-blow-molding-machine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39875"/>
            <a:ext cx="688816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18288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133475" y="2438400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Accumulator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2590800"/>
            <a:ext cx="6858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Large Mold Using Accumulator</a:t>
            </a:r>
            <a:endParaRPr lang="en-US" dirty="0"/>
          </a:p>
        </p:txBody>
      </p:sp>
      <p:pic>
        <p:nvPicPr>
          <p:cNvPr id="24579" name="Picture 3" descr="/Users/abs3/Documents/Mfg 355/Lectures 2009/13 Blow Molding/Accumulator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0"/>
            <a:ext cx="788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772400" y="11176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No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7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290</Words>
  <Application>Microsoft Macintosh PowerPoint</Application>
  <PresentationFormat>On-screen Show (4:3)</PresentationFormat>
  <Paragraphs>69</Paragraphs>
  <Slides>23</Slides>
  <Notes>0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Blow Molding</vt:lpstr>
      <vt:lpstr>Extrusion Blow Molding</vt:lpstr>
      <vt:lpstr>Basic Blow Molding Extrusion Head</vt:lpstr>
      <vt:lpstr>Extrusion Blow Molding</vt:lpstr>
      <vt:lpstr>Extrusion Blow Molding</vt:lpstr>
      <vt:lpstr>Blowing Sequence</vt:lpstr>
      <vt:lpstr>Extrusion Blow Molding Swing Mold</vt:lpstr>
      <vt:lpstr>Extrusion Blow Molding  with Accumulator</vt:lpstr>
      <vt:lpstr>Large Mold Using Accumulator</vt:lpstr>
      <vt:lpstr>Circular Blow Molding Machine</vt:lpstr>
      <vt:lpstr>Injection Blow Molding</vt:lpstr>
      <vt:lpstr>Preforms Placed in Mold</vt:lpstr>
      <vt:lpstr>Formed Bottles</vt:lpstr>
      <vt:lpstr>Injection Blow Molding</vt:lpstr>
      <vt:lpstr>Molds and Dies</vt:lpstr>
      <vt:lpstr>General Mold Considerations (for the mold in which the part is blown)</vt:lpstr>
      <vt:lpstr>Other Blow Molded Parts</vt:lpstr>
      <vt:lpstr>Plant Concepts</vt:lpstr>
      <vt:lpstr>Flash Removal</vt:lpstr>
      <vt:lpstr>Material Considerations</vt:lpstr>
      <vt:lpstr>Shapes</vt:lpstr>
      <vt:lpstr>Shapes</vt:lpstr>
      <vt:lpstr>Thank You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29</cp:revision>
  <dcterms:created xsi:type="dcterms:W3CDTF">2010-12-14T14:51:11Z</dcterms:created>
  <dcterms:modified xsi:type="dcterms:W3CDTF">2010-12-14T14:51:20Z</dcterms:modified>
</cp:coreProperties>
</file>