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94" r:id="rId2"/>
    <p:sldId id="395" r:id="rId3"/>
    <p:sldId id="396" r:id="rId4"/>
    <p:sldId id="397" r:id="rId5"/>
    <p:sldId id="398" r:id="rId6"/>
    <p:sldId id="412" r:id="rId7"/>
    <p:sldId id="400" r:id="rId8"/>
    <p:sldId id="401" r:id="rId9"/>
    <p:sldId id="402" r:id="rId10"/>
    <p:sldId id="406" r:id="rId11"/>
    <p:sldId id="403" r:id="rId12"/>
    <p:sldId id="404" r:id="rId13"/>
    <p:sldId id="405" r:id="rId14"/>
    <p:sldId id="407" r:id="rId15"/>
    <p:sldId id="408" r:id="rId16"/>
    <p:sldId id="409" r:id="rId17"/>
    <p:sldId id="410" r:id="rId18"/>
    <p:sldId id="411" r:id="rId19"/>
    <p:sldId id="413" r:id="rId20"/>
    <p:sldId id="415" r:id="rId21"/>
    <p:sldId id="448" r:id="rId22"/>
    <p:sldId id="417" r:id="rId23"/>
    <p:sldId id="418" r:id="rId24"/>
    <p:sldId id="419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45" r:id="rId33"/>
    <p:sldId id="428" r:id="rId34"/>
    <p:sldId id="446" r:id="rId35"/>
    <p:sldId id="430" r:id="rId36"/>
    <p:sldId id="431" r:id="rId37"/>
    <p:sldId id="447" r:id="rId38"/>
    <p:sldId id="433" r:id="rId39"/>
    <p:sldId id="434" r:id="rId40"/>
    <p:sldId id="442" r:id="rId41"/>
    <p:sldId id="435" r:id="rId42"/>
    <p:sldId id="436" r:id="rId43"/>
    <p:sldId id="438" r:id="rId44"/>
    <p:sldId id="440" r:id="rId45"/>
    <p:sldId id="439" r:id="rId46"/>
    <p:sldId id="444" r:id="rId47"/>
    <p:sldId id="443" r:id="rId48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FEE3"/>
    <a:srgbClr val="069009"/>
    <a:srgbClr val="F4F0D0"/>
    <a:srgbClr val="0000FF"/>
    <a:srgbClr val="057508"/>
    <a:srgbClr val="740000"/>
    <a:srgbClr val="60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tags" Target="tags/tag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616922A-B61C-E145-B8F9-119957BD24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0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BE615D9-651F-9F44-8B04-C87424F8ED43}" type="slidenum">
              <a:rPr lang="en-US">
                <a:latin typeface="Arial" charset="0"/>
              </a:rPr>
              <a:pPr eaLnBrk="1" hangingPunct="1"/>
              <a:t>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2446F06-A562-F441-9D32-9772CCDDA2C9}" type="slidenum">
              <a:rPr lang="en-US">
                <a:latin typeface="Arial" charset="0"/>
              </a:rPr>
              <a:pPr eaLnBrk="1" hangingPunct="1"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3A6561E-F626-F649-9268-F7E56D6234A0}" type="slidenum">
              <a:rPr lang="en-US">
                <a:latin typeface="Arial" charset="0"/>
              </a:rPr>
              <a:pPr eaLnBrk="1" hangingPunct="1"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9990125-5860-8549-A3DE-3FFED36D6884}" type="slidenum">
              <a:rPr lang="en-US">
                <a:latin typeface="Arial" charset="0"/>
              </a:rPr>
              <a:pPr eaLnBrk="1" hangingPunct="1"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8B42751-5D37-6E4A-AD39-7B74C86AC9D8}" type="slidenum">
              <a:rPr lang="en-US">
                <a:latin typeface="Arial" charset="0"/>
              </a:rPr>
              <a:pPr eaLnBrk="1" hangingPunct="1"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820420B-C81B-614B-AC83-B905689B61D3}" type="slidenum">
              <a:rPr lang="en-US">
                <a:latin typeface="Arial" charset="0"/>
              </a:rPr>
              <a:pPr eaLnBrk="1" hangingPunct="1"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971C89C7-34BD-CD43-9602-2D3282D3BDBD}" type="slidenum">
              <a:rPr lang="en-US">
                <a:latin typeface="Arial" charset="0"/>
              </a:rPr>
              <a:pPr eaLnBrk="1" hangingPunct="1"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ED9365F-AF7B-9447-8F7F-180AB502156C}" type="slidenum">
              <a:rPr lang="en-US">
                <a:latin typeface="Arial" charset="0"/>
              </a:rPr>
              <a:pPr eaLnBrk="1" hangingPunct="1"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FE7C3E9-9127-5F44-BF14-1AB3C0FB8656}" type="slidenum">
              <a:rPr lang="en-US">
                <a:latin typeface="Arial" charset="0"/>
              </a:rPr>
              <a:pPr eaLnBrk="1" hangingPunct="1"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08410B3-499A-A84B-A0F7-81EA517A9FD0}" type="slidenum">
              <a:rPr lang="en-US">
                <a:latin typeface="Arial" charset="0"/>
              </a:rPr>
              <a:pPr eaLnBrk="1" hangingPunct="1"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5237416-0C46-7E4F-BAB1-BEFA6918897B}" type="slidenum">
              <a:rPr lang="en-US">
                <a:latin typeface="Arial" charset="0"/>
              </a:rPr>
              <a:pPr eaLnBrk="1" hangingPunct="1"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DBC7776-314F-C548-B69E-AF9E61EFF5DF}" type="slidenum">
              <a:rPr lang="en-US">
                <a:latin typeface="Arial" charset="0"/>
              </a:rPr>
              <a:pPr eaLnBrk="1" hangingPunct="1"/>
              <a:t>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5237416-0C46-7E4F-BAB1-BEFA6918897B}" type="slidenum">
              <a:rPr lang="en-US">
                <a:latin typeface="Arial" charset="0"/>
              </a:rPr>
              <a:pPr eaLnBrk="1" hangingPunct="1"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7FDD356-E3D7-BE4D-AC3F-203DC3770F83}" type="slidenum">
              <a:rPr lang="en-US">
                <a:latin typeface="Arial" charset="0"/>
              </a:rPr>
              <a:pPr eaLnBrk="1" hangingPunct="1"/>
              <a:t>22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09B6DB7-6537-C043-9585-3DDDE676D656}" type="slidenum">
              <a:rPr lang="en-US">
                <a:latin typeface="Arial" charset="0"/>
              </a:rPr>
              <a:pPr eaLnBrk="1" hangingPunct="1"/>
              <a:t>23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EB7A9A4-296D-B84E-BBA0-0637685334B0}" type="slidenum">
              <a:rPr lang="en-US">
                <a:latin typeface="Arial" charset="0"/>
              </a:rPr>
              <a:pPr eaLnBrk="1" hangingPunct="1"/>
              <a:t>24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B13419B-FB46-0548-864F-21D3C3137256}" type="slidenum">
              <a:rPr lang="en-US">
                <a:latin typeface="Arial" charset="0"/>
              </a:rPr>
              <a:pPr eaLnBrk="1" hangingPunct="1"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7B32982-76A5-A545-8C7C-E8AF848699BB}" type="slidenum">
              <a:rPr lang="en-US">
                <a:latin typeface="Arial" charset="0"/>
              </a:rPr>
              <a:pPr eaLnBrk="1" hangingPunct="1"/>
              <a:t>26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851C5FE-BF98-9946-ACBF-7154FE6E1D29}" type="slidenum">
              <a:rPr lang="en-US">
                <a:latin typeface="Arial" charset="0"/>
              </a:rPr>
              <a:pPr eaLnBrk="1" hangingPunct="1"/>
              <a:t>27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00B1887-7E91-5C44-BAF4-935115710E30}" type="slidenum">
              <a:rPr lang="en-US">
                <a:latin typeface="Arial" charset="0"/>
              </a:rPr>
              <a:pPr eaLnBrk="1" hangingPunct="1"/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A7AEF67-6378-C045-B859-5BE40A18E67B}" type="slidenum">
              <a:rPr lang="en-US">
                <a:latin typeface="Arial" charset="0"/>
              </a:rPr>
              <a:pPr eaLnBrk="1" hangingPunct="1"/>
              <a:t>29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9F3CAE9B-BF99-C147-A9F8-CFA9A3696031}" type="slidenum">
              <a:rPr lang="en-US">
                <a:latin typeface="Arial" charset="0"/>
              </a:rPr>
              <a:pPr eaLnBrk="1" hangingPunct="1"/>
              <a:t>30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4AAA851-1329-E240-B180-4287D1EF1250}" type="slidenum">
              <a:rPr lang="en-US">
                <a:latin typeface="Arial" charset="0"/>
              </a:rPr>
              <a:pPr eaLnBrk="1" hangingPunct="1"/>
              <a:t>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D502B31-7D54-1348-B037-A3E404C2D948}" type="slidenum">
              <a:rPr lang="en-US">
                <a:latin typeface="Arial" charset="0"/>
              </a:rPr>
              <a:pPr eaLnBrk="1" hangingPunct="1"/>
              <a:t>31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089C411-E310-8C4F-BE26-F85241E6C633}" type="slidenum">
              <a:rPr lang="en-US">
                <a:latin typeface="Arial" charset="0"/>
              </a:rPr>
              <a:pPr eaLnBrk="1" hangingPunct="1"/>
              <a:t>32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F1C4622-E666-624C-AD63-C9F7EB3B1B11}" type="slidenum">
              <a:rPr lang="en-US">
                <a:latin typeface="Arial" charset="0"/>
              </a:rPr>
              <a:pPr eaLnBrk="1" hangingPunct="1"/>
              <a:t>33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EC5DDF7-C1F4-F748-9656-94F25D17C395}" type="slidenum">
              <a:rPr lang="en-US">
                <a:latin typeface="Arial" charset="0"/>
              </a:rPr>
              <a:pPr eaLnBrk="1" hangingPunct="1"/>
              <a:t>34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A8622DA-503D-BA49-84A4-71098A70C578}" type="slidenum">
              <a:rPr lang="en-US">
                <a:latin typeface="Arial" charset="0"/>
              </a:rPr>
              <a:pPr eaLnBrk="1" hangingPunct="1"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C6C9000-8035-3944-9DFA-D5AD404138E7}" type="slidenum">
              <a:rPr lang="en-US">
                <a:latin typeface="Arial" charset="0"/>
              </a:rPr>
              <a:pPr eaLnBrk="1" hangingPunct="1"/>
              <a:t>36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355F295-A33B-9442-86D6-ACB3360BBAE8}" type="slidenum">
              <a:rPr lang="en-US">
                <a:latin typeface="Arial" charset="0"/>
              </a:rPr>
              <a:pPr eaLnBrk="1" hangingPunct="1"/>
              <a:t>37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1B3895D-0B40-6844-BB88-6847543450EF}" type="slidenum">
              <a:rPr lang="en-US">
                <a:latin typeface="Arial" charset="0"/>
              </a:rPr>
              <a:pPr eaLnBrk="1" hangingPunct="1"/>
              <a:t>38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77D29F2-2270-4E4F-8D4A-3E86DBC5C194}" type="slidenum">
              <a:rPr lang="en-US">
                <a:latin typeface="Arial" charset="0"/>
              </a:rPr>
              <a:pPr eaLnBrk="1" hangingPunct="1"/>
              <a:t>39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C09CBC2-340D-A448-A85C-5302369AD9C0}" type="slidenum">
              <a:rPr lang="en-US">
                <a:latin typeface="Arial" charset="0"/>
              </a:rPr>
              <a:pPr eaLnBrk="1" hangingPunct="1"/>
              <a:t>40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CB8D552-E697-2B48-BC36-64E7563B74B1}" type="slidenum">
              <a:rPr lang="en-US">
                <a:latin typeface="Arial" charset="0"/>
              </a:rPr>
              <a:pPr eaLnBrk="1" hangingPunct="1"/>
              <a:t>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E72409B-BEAE-4E4B-9CE6-307113D0F7DF}" type="slidenum">
              <a:rPr lang="en-US">
                <a:latin typeface="Arial" charset="0"/>
              </a:rPr>
              <a:pPr eaLnBrk="1" hangingPunct="1"/>
              <a:t>41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52AC3E9-E4FC-974F-964B-D0AD47ECE660}" type="slidenum">
              <a:rPr lang="en-US">
                <a:latin typeface="Arial" charset="0"/>
              </a:rPr>
              <a:pPr eaLnBrk="1" hangingPunct="1"/>
              <a:t>42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3B09449-A1CC-B241-91E0-B42CB55C82DE}" type="slidenum">
              <a:rPr lang="en-US">
                <a:latin typeface="Arial" charset="0"/>
              </a:rPr>
              <a:pPr eaLnBrk="1" hangingPunct="1"/>
              <a:t>43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007F4B9-30CB-8145-AF79-79971C36C45F}" type="slidenum">
              <a:rPr lang="en-US">
                <a:latin typeface="Arial" charset="0"/>
              </a:rPr>
              <a:pPr eaLnBrk="1" hangingPunct="1"/>
              <a:t>44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ACA45E5-6263-F646-9209-9AFBE9A250E0}" type="slidenum">
              <a:rPr lang="en-US">
                <a:latin typeface="Arial" charset="0"/>
              </a:rPr>
              <a:pPr eaLnBrk="1" hangingPunct="1"/>
              <a:t>45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0A9B4D2-A331-3240-9855-1AFC7A610BAA}" type="slidenum">
              <a:rPr lang="en-US">
                <a:latin typeface="Arial" charset="0"/>
              </a:rPr>
              <a:pPr eaLnBrk="1" hangingPunct="1"/>
              <a:t>46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2A34408A-2156-0E4E-9CE9-F62E43FE571B}" type="slidenum">
              <a:rPr lang="en-US">
                <a:latin typeface="Arial" charset="0"/>
              </a:rPr>
              <a:pPr eaLnBrk="1" hangingPunct="1"/>
              <a:t>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AE82CCA-817E-CD41-A67E-80B9DE543219}" type="slidenum">
              <a:rPr lang="en-US">
                <a:latin typeface="Arial" charset="0"/>
              </a:rPr>
              <a:pPr eaLnBrk="1" hangingPunct="1"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9A58E37B-7AF8-9C4C-9775-4EC24408D5E9}" type="slidenum">
              <a:rPr lang="en-US">
                <a:latin typeface="Arial" charset="0"/>
              </a:rPr>
              <a:pPr eaLnBrk="1" hangingPunct="1"/>
              <a:t>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EE3664C-E4EC-674B-8A26-9E3CDCDB3784}" type="slidenum">
              <a:rPr lang="en-US">
                <a:latin typeface="Arial" charset="0"/>
              </a:rPr>
              <a:pPr eaLnBrk="1" hangingPunct="1"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82EFAB7-672B-FB4E-A0EB-AE731CF0D0AA}" type="slidenum">
              <a:rPr lang="en-US">
                <a:latin typeface="Arial" charset="0"/>
              </a:rPr>
              <a:pPr eaLnBrk="1" hangingPunct="1"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A7BFD-97BA-FE44-9EEF-FED57ECA8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91966-3397-0F48-B99D-010B139B97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6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0231C-E58B-354C-9E2F-86CEAED14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1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ABA2F-BD6F-414A-AB9B-C46D4EFF3B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1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F6E0F-F43D-CD4B-9EF6-314D817582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9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23504-01B4-9F41-B4EF-07F4A0F29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1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7220A-7B60-D34C-A203-320A6E7BC5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CBF92-22D8-D64F-9D6A-7DC1D0ECA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4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DE75B-8CFA-8E4C-8ABD-B3A87A533C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4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3A08C-CA3C-8F44-A132-459D47A491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4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F04A0-7D2E-5D46-9C9A-2530EE1EA3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6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B7DA6-FE0B-4D48-A14E-CE82F07972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AB48F-9AE5-544A-93F6-0639B0222A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8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0F3A6-3584-B94E-9601-8DFBA0552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9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5FEEA1F7-A907-B74E-B8AB-E4195337ADD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4.png"/><Relationship Id="rId6" Type="http://schemas.openxmlformats.org/officeDocument/2006/relationships/image" Target="../media/image8.jpeg"/><Relationship Id="rId1" Type="http://schemas.microsoft.com/office/2007/relationships/media" Target="file://localhost/Users/abs3/Movies/Rome/arch%20engineering.mov" TargetMode="External"/><Relationship Id="rId2" Type="http://schemas.openxmlformats.org/officeDocument/2006/relationships/video" Target="file://localhost/Users/abs3/Movies/Rome/arch%20engineering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5.png"/><Relationship Id="rId6" Type="http://schemas.openxmlformats.org/officeDocument/2006/relationships/image" Target="../media/image8.jpeg"/><Relationship Id="rId7" Type="http://schemas.openxmlformats.org/officeDocument/2006/relationships/image" Target="../media/image26.png"/><Relationship Id="rId1" Type="http://schemas.microsoft.com/office/2007/relationships/media" Target="file://localhost/Users/abs3/Movies/Arch%20AVI%20Movies%20/arch%20forces%201.mp4" TargetMode="External"/><Relationship Id="rId2" Type="http://schemas.openxmlformats.org/officeDocument/2006/relationships/video" Target="file://localhost/Users/abs3/Movies/Arch%20AVI%20Movies%20/arch%20forces%201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7.png"/><Relationship Id="rId6" Type="http://schemas.openxmlformats.org/officeDocument/2006/relationships/image" Target="../media/image8.jpe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microsoft.com/office/2007/relationships/media" Target="file://localhost/Users/abs3/Movies/Arch%20AVI%20Movies%20/arches%20general%202.mp4" TargetMode="External"/><Relationship Id="rId2" Type="http://schemas.openxmlformats.org/officeDocument/2006/relationships/video" Target="file://localhost/Users/abs3/Movies/Arch%20AVI%20Movies%20/arches%20general%202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8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57.png"/><Relationship Id="rId6" Type="http://schemas.openxmlformats.org/officeDocument/2006/relationships/image" Target="../media/image8.jpeg"/><Relationship Id="rId1" Type="http://schemas.microsoft.com/office/2007/relationships/media" Target="file://localhost/Users/abs3/Movies/Rome/Aquaduct.mov" TargetMode="External"/><Relationship Id="rId2" Type="http://schemas.openxmlformats.org/officeDocument/2006/relationships/video" Target="file://localhost/Users/abs3/Movies/Rome/Aquaduct.mo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58.png"/><Relationship Id="rId6" Type="http://schemas.openxmlformats.org/officeDocument/2006/relationships/image" Target="../media/image8.jpeg"/><Relationship Id="rId1" Type="http://schemas.microsoft.com/office/2007/relationships/media" Target="file://localhost/Users/abs3/Movies/Rome/Aquaduct2.mov" TargetMode="External"/><Relationship Id="rId2" Type="http://schemas.openxmlformats.org/officeDocument/2006/relationships/video" Target="file://localhost/Users/abs3/Movies/Rome/Aquaduct2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8.jpe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8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41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.jpe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3.png"/><Relationship Id="rId6" Type="http://schemas.openxmlformats.org/officeDocument/2006/relationships/image" Target="../media/image8.jpeg"/><Relationship Id="rId1" Type="http://schemas.microsoft.com/office/2007/relationships/media" Target="file://localhost/Users/abs3/Movies/Rome/Caesar's%20Bridge.mov" TargetMode="External"/><Relationship Id="rId2" Type="http://schemas.openxmlformats.org/officeDocument/2006/relationships/video" Target="file://localhost/Users/abs3/Movies/Rome/Caesar's%20Bridge.mov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51.jpeg"/><Relationship Id="rId5" Type="http://schemas.openxmlformats.org/officeDocument/2006/relationships/image" Target="../media/image82.pn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8.jpeg"/><Relationship Id="rId1" Type="http://schemas.microsoft.com/office/2007/relationships/media" Target="file://localhost/Users/abs3/Movies/Arch%20AVI%20Movies%20/post%20lintel%20forces%201.avi" TargetMode="External"/><Relationship Id="rId2" Type="http://schemas.openxmlformats.org/officeDocument/2006/relationships/video" Target="file://localhost/Users/abs3/Movies/Arch%20AVI%20Movies%20/post%20lintel%20forces%201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8.jpeg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21.png"/><Relationship Id="rId1" Type="http://schemas.microsoft.com/office/2007/relationships/media" Target="file://localhost/Users/abs3/Movies/Arch%20AVI%20Movies%20/post%20lintel%20breaking%202.avi" TargetMode="External"/><Relationship Id="rId2" Type="http://schemas.openxmlformats.org/officeDocument/2006/relationships/video" Target="file://localhost/Users/abs3/Movies/Arch%20AVI%20Movies%20/post%20lintel%20breaking%202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arches double decker 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rome ancient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4378" r="2724" b="1630"/>
          <a:stretch>
            <a:fillRect/>
          </a:stretch>
        </p:blipFill>
        <p:spPr bwMode="auto">
          <a:xfrm>
            <a:off x="0" y="5365750"/>
            <a:ext cx="21304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colliseum inside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5360988"/>
            <a:ext cx="2243137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Arc_de_titus_frontal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5362575"/>
            <a:ext cx="12922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Roman ruins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5360988"/>
            <a:ext cx="22479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Aquincum_Amphitheatre_04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5362575"/>
            <a:ext cx="11223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roman ruins C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5362575"/>
            <a:ext cx="9969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9957" y="1569151"/>
            <a:ext cx="2822223" cy="1980687"/>
          </a:xfrm>
          <a:prstGeom prst="rect">
            <a:avLst/>
          </a:prstGeom>
          <a:solidFill>
            <a:srgbClr val="E5DB8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1760538"/>
            <a:ext cx="3048000" cy="152400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740000"/>
                </a:solidFill>
                <a:latin typeface="Verdana" charset="0"/>
                <a:ea typeface="ＭＳ Ｐゴシック" charset="0"/>
                <a:cs typeface="ＭＳ Ｐゴシック" charset="0"/>
              </a:rPr>
              <a:t>Roman Science, Technology, and Art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Arches</a:t>
            </a:r>
          </a:p>
        </p:txBody>
      </p:sp>
      <p:pic>
        <p:nvPicPr>
          <p:cNvPr id="6" name="arch engineering.mov" descr="/Users/abs3/Movies/Rome/arch engineering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233488"/>
            <a:ext cx="8202612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3000" b="1">
                <a:solidFill>
                  <a:srgbClr val="600000"/>
                </a:solidFill>
              </a:rPr>
              <a:t>Arches–Forces</a:t>
            </a:r>
          </a:p>
        </p:txBody>
      </p:sp>
      <p:pic>
        <p:nvPicPr>
          <p:cNvPr id="9" name="arch forces 1.mp4" descr="/Users/abs3/Movies/Arch AVI Movies /arch forces 1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362075"/>
            <a:ext cx="63436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466" y="4935687"/>
            <a:ext cx="2702984" cy="1606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Arches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0" y="1206500"/>
            <a:ext cx="9144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Developed by the Etruscans and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refined by the Romans</a:t>
            </a:r>
          </a:p>
        </p:txBody>
      </p:sp>
      <p:pic>
        <p:nvPicPr>
          <p:cNvPr id="6" name="arches general 2.mp4" descr="/Users/abs3/Movies/Arch AVI Movies /arches general 2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2220913"/>
            <a:ext cx="588645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b="24039"/>
          <a:stretch>
            <a:fillRect/>
          </a:stretch>
        </p:blipFill>
        <p:spPr>
          <a:xfrm>
            <a:off x="6705600" y="4725792"/>
            <a:ext cx="1746249" cy="1979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99" y="5191793"/>
            <a:ext cx="2425700" cy="1465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4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Arches</a:t>
            </a:r>
          </a:p>
        </p:txBody>
      </p:sp>
      <p:pic>
        <p:nvPicPr>
          <p:cNvPr id="26628" name="Picture 14" descr="The image “file:///D:/New201pics/arch1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755650" y="1379538"/>
            <a:ext cx="3246438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8" descr="The image “file:///D:/New201pics/arch2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"/>
          <a:stretch>
            <a:fillRect/>
          </a:stretch>
        </p:blipFill>
        <p:spPr bwMode="auto">
          <a:xfrm>
            <a:off x="3952875" y="1173163"/>
            <a:ext cx="46386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336675"/>
            <a:ext cx="91440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Triumphal arches and columns</a:t>
            </a:r>
          </a:p>
          <a:p>
            <a:pPr lvl="1" algn="ctr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commemorate victories.</a:t>
            </a:r>
          </a:p>
        </p:txBody>
      </p:sp>
      <p:pic>
        <p:nvPicPr>
          <p:cNvPr id="11" name="Picture 6" descr="Arch%20of%20Ti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>
            <a:fillRect/>
          </a:stretch>
        </p:blipFill>
        <p:spPr bwMode="auto">
          <a:xfrm>
            <a:off x="2954338" y="2535238"/>
            <a:ext cx="3244850" cy="3571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206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Arches with Post and Lintels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3025"/>
            <a:ext cx="3698875" cy="49323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2419350"/>
            <a:ext cx="4094162" cy="3070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009775" y="71438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Arches remain when walls are gone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912938"/>
            <a:ext cx="4648200" cy="34861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r="8220"/>
          <a:stretch>
            <a:fillRect/>
          </a:stretch>
        </p:blipFill>
        <p:spPr bwMode="auto">
          <a:xfrm>
            <a:off x="587375" y="1601788"/>
            <a:ext cx="3657600" cy="41719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Roads</a:t>
            </a:r>
            <a:endParaRPr lang="en-US" sz="3000" b="1" kern="0" dirty="0">
              <a:solidFill>
                <a:srgbClr val="600000"/>
              </a:solidFill>
              <a:ea typeface="ＭＳ Ｐゴシック" charset="-128"/>
              <a:cs typeface="ＭＳ Ｐゴシック" pitchFamily="-105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86163" y="1431925"/>
            <a:ext cx="5187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Grid pattern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Used for military and commerce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53,000 miles of road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Multi-layers thick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Rutted through extensive use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Commercial wagons adapted to fit the ruts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Determined RR gauge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978025"/>
            <a:ext cx="3444875" cy="2795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198563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Extensive road system</a:t>
            </a:r>
            <a:endParaRPr lang="en-US" sz="3600" dirty="0">
              <a:ea typeface="ＭＳ Ｐゴシック" charset="-128"/>
              <a:cs typeface="+mn-cs"/>
            </a:endParaRPr>
          </a:p>
        </p:txBody>
      </p:sp>
      <p:pic>
        <p:nvPicPr>
          <p:cNvPr id="13" name="Picture 2" descr="C:\Users\Ken\Documents\LEL\MFG 201\Blackstone_Edge_Roman_Road_-_geograph.org.uk_-_59483 W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4652963"/>
            <a:ext cx="2554288" cy="19161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Via_Publica ruts WM Attr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71950"/>
            <a:ext cx="1658937" cy="21272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Roads</a:t>
            </a:r>
            <a:endParaRPr lang="en-US" sz="3000" b="1" kern="0" dirty="0">
              <a:solidFill>
                <a:srgbClr val="600000"/>
              </a:solidFill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668713"/>
            <a:ext cx="7623175" cy="28146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oad 3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252538"/>
            <a:ext cx="3514725" cy="23463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oman_Road_Surface_at_Herculaneum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258888"/>
            <a:ext cx="3122612" cy="23415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Concrete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4350" y="1516063"/>
            <a:ext cx="838200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Romans used a sand that reacted with the cement and thus strengthened the cured concrete.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13" name="Picture 5" descr="The image “file:///D:/New201pics/concrete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782888"/>
            <a:ext cx="7932738" cy="3073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5925" y="584200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Cultural Background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01975" y="2290763"/>
            <a:ext cx="53784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What is out there? (Egyptians/Mesopotamians)</a:t>
            </a:r>
          </a:p>
          <a:p>
            <a:pPr lvl="1"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Why does it exist? (Greeks)</a:t>
            </a:r>
          </a:p>
          <a:p>
            <a:pPr lvl="1"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What is it good for? (Romans)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31925"/>
            <a:ext cx="91440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Questions asked by various cultures:</a:t>
            </a:r>
          </a:p>
          <a:p>
            <a:pPr algn="ctr"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  <p:pic>
        <p:nvPicPr>
          <p:cNvPr id="10" name="Picture 9" descr="arches double decker 2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65" y="3843693"/>
            <a:ext cx="1064554" cy="16300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265" y="2082240"/>
            <a:ext cx="1879653" cy="1709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365" y="4678744"/>
            <a:ext cx="1348886" cy="197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57313"/>
            <a:ext cx="82296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Contained forum, theater, circus, temples, commercial </a:t>
            </a:r>
            <a:r>
              <a:rPr lang="en-US" sz="2800" kern="0" dirty="0" smtClea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center</a:t>
            </a:r>
            <a:endParaRPr lang="en-US" sz="2800" kern="0" dirty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Map_of_downtown_Rome_during_the_Roman_Empire_large-annotated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427173"/>
            <a:ext cx="5789083" cy="409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496484" y="2543175"/>
            <a:ext cx="20595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Map of Rome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57313"/>
            <a:ext cx="82296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Support 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facilities: sewers, inside bathroom water</a:t>
            </a:r>
          </a:p>
          <a:p>
            <a:pPr marL="274320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Baths</a:t>
            </a:r>
          </a:p>
        </p:txBody>
      </p:sp>
      <p:pic>
        <p:nvPicPr>
          <p:cNvPr id="43013" name="Picture 9" descr="Sewer roman WM GN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/>
          <a:stretch>
            <a:fillRect/>
          </a:stretch>
        </p:blipFill>
        <p:spPr bwMode="auto">
          <a:xfrm>
            <a:off x="565150" y="3736975"/>
            <a:ext cx="18367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th hot spring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020" y="3898453"/>
            <a:ext cx="1890800" cy="2521068"/>
          </a:xfrm>
          <a:prstGeom prst="rect">
            <a:avLst/>
          </a:prstGeom>
        </p:spPr>
      </p:pic>
      <p:pic>
        <p:nvPicPr>
          <p:cNvPr id="12" name="Picture 11" descr="Bath poo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349" y="2652480"/>
            <a:ext cx="4757844" cy="3568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image “file:///D:/New201pics/model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 b="3952"/>
          <a:stretch>
            <a:fillRect/>
          </a:stretch>
        </p:blipFill>
        <p:spPr bwMode="auto">
          <a:xfrm>
            <a:off x="423863" y="1314450"/>
            <a:ext cx="8305800" cy="52498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677375" y="1382889"/>
            <a:ext cx="1213555" cy="36124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Model of Ancient Rome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621463" y="1354138"/>
            <a:ext cx="1298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Georgia" charset="0"/>
              </a:rPr>
              <a:t>Coliseum</a:t>
            </a:r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H="1">
            <a:off x="6894513" y="1704975"/>
            <a:ext cx="376237" cy="5334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Line 11"/>
          <p:cNvSpPr>
            <a:spLocks noChangeShapeType="1"/>
          </p:cNvSpPr>
          <p:nvPr/>
        </p:nvSpPr>
        <p:spPr bwMode="auto">
          <a:xfrm flipH="1" flipV="1">
            <a:off x="6900863" y="4964113"/>
            <a:ext cx="533400" cy="5334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13"/>
          <p:cNvSpPr>
            <a:spLocks noChangeShapeType="1"/>
          </p:cNvSpPr>
          <p:nvPr/>
        </p:nvSpPr>
        <p:spPr bwMode="auto">
          <a:xfrm flipH="1">
            <a:off x="4538663" y="1908175"/>
            <a:ext cx="66675" cy="38893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15"/>
          <p:cNvSpPr>
            <a:spLocks noChangeShapeType="1"/>
          </p:cNvSpPr>
          <p:nvPr/>
        </p:nvSpPr>
        <p:spPr bwMode="auto">
          <a:xfrm>
            <a:off x="3352800" y="2032000"/>
            <a:ext cx="1033463" cy="102711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16"/>
          <p:cNvSpPr>
            <a:spLocks noChangeShapeType="1"/>
          </p:cNvSpPr>
          <p:nvPr/>
        </p:nvSpPr>
        <p:spPr bwMode="auto">
          <a:xfrm flipH="1" flipV="1">
            <a:off x="2359025" y="2449513"/>
            <a:ext cx="2636838" cy="13716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57867" y="2077155"/>
            <a:ext cx="1614311" cy="36124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1535113" y="206375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Georgia" charset="0"/>
              </a:rPr>
              <a:t>Palatine Hill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83378" y="1320797"/>
            <a:ext cx="1614311" cy="54186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42668" y="5610578"/>
            <a:ext cx="1354666" cy="63217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6268" y="1653823"/>
            <a:ext cx="1078089" cy="34431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976533" y="5596463"/>
            <a:ext cx="1322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69009"/>
                </a:solidFill>
                <a:ea typeface="ＭＳ Ｐゴシック" charset="-128"/>
                <a:cs typeface="+mn-cs"/>
              </a:rPr>
              <a:t>Circus</a:t>
            </a:r>
          </a:p>
          <a:p>
            <a:pPr algn="ctr">
              <a:lnSpc>
                <a:spcPct val="90000"/>
              </a:lnSpc>
              <a:defRPr/>
            </a:pPr>
            <a:r>
              <a:rPr lang="en-US" b="1" dirty="0" err="1">
                <a:solidFill>
                  <a:srgbClr val="069009"/>
                </a:solidFill>
                <a:ea typeface="ＭＳ Ｐゴシック" charset="-128"/>
                <a:cs typeface="+mn-cs"/>
              </a:rPr>
              <a:t>Maximus</a:t>
            </a:r>
            <a:endParaRPr lang="en-US" b="1" dirty="0">
              <a:solidFill>
                <a:srgbClr val="069009"/>
              </a:solidFill>
              <a:ea typeface="ＭＳ Ｐゴシック" charset="-128"/>
              <a:cs typeface="+mn-cs"/>
            </a:endParaRPr>
          </a:p>
        </p:txBody>
      </p:sp>
      <p:sp>
        <p:nvSpPr>
          <p:cNvPr id="46110" name="Text Box 12"/>
          <p:cNvSpPr txBox="1">
            <a:spLocks noChangeArrowheads="1"/>
          </p:cNvSpPr>
          <p:nvPr/>
        </p:nvSpPr>
        <p:spPr bwMode="auto">
          <a:xfrm>
            <a:off x="3902075" y="1250950"/>
            <a:ext cx="16256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Georgia" charset="0"/>
              </a:rPr>
              <a:t>Basilica of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b="1">
                <a:latin typeface="Georgia" charset="0"/>
              </a:rPr>
              <a:t>Constantine</a:t>
            </a:r>
          </a:p>
        </p:txBody>
      </p:sp>
      <p:sp>
        <p:nvSpPr>
          <p:cNvPr id="46111" name="Text Box 14"/>
          <p:cNvSpPr txBox="1">
            <a:spLocks noChangeArrowheads="1"/>
          </p:cNvSpPr>
          <p:nvPr/>
        </p:nvSpPr>
        <p:spPr bwMode="auto">
          <a:xfrm>
            <a:off x="2779713" y="1614488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Georgia" charset="0"/>
              </a:rPr>
              <a:t>Forum</a:t>
            </a:r>
          </a:p>
        </p:txBody>
      </p:sp>
      <p:pic>
        <p:nvPicPr>
          <p:cNvPr id="20" name="Picture 19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9563"/>
            <a:ext cx="82296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Cities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606550"/>
            <a:ext cx="5105400" cy="29908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2871788"/>
            <a:ext cx="3581400" cy="27987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14"/>
          <p:cNvSpPr txBox="1">
            <a:spLocks noChangeArrowheads="1"/>
          </p:cNvSpPr>
          <p:nvPr/>
        </p:nvSpPr>
        <p:spPr bwMode="auto">
          <a:xfrm>
            <a:off x="5438775" y="1720850"/>
            <a:ext cx="3581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C00000"/>
                </a:solidFill>
                <a:latin typeface="Georgia" charset="0"/>
              </a:rPr>
              <a:t>Circus Maximus</a:t>
            </a:r>
          </a:p>
        </p:txBody>
      </p:sp>
      <p:sp>
        <p:nvSpPr>
          <p:cNvPr id="48135" name="Text Box 17"/>
          <p:cNvSpPr txBox="1">
            <a:spLocks noChangeArrowheads="1"/>
          </p:cNvSpPr>
          <p:nvPr/>
        </p:nvSpPr>
        <p:spPr bwMode="auto">
          <a:xfrm>
            <a:off x="947738" y="4727575"/>
            <a:ext cx="36020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Georgia" charset="0"/>
              </a:rPr>
              <a:t>Largest sports edifice ever erected (seated over 200,000)</a:t>
            </a:r>
          </a:p>
          <a:p>
            <a:pPr eaLnBrk="1" hangingPunct="1">
              <a:buFontTx/>
              <a:buChar char="•"/>
            </a:pPr>
            <a:endParaRPr lang="en-US" sz="2800">
              <a:latin typeface="Georgia" charset="0"/>
            </a:endParaRPr>
          </a:p>
        </p:txBody>
      </p:sp>
      <p:sp>
        <p:nvSpPr>
          <p:cNvPr id="48136" name="Text Box 18"/>
          <p:cNvSpPr txBox="1">
            <a:spLocks noChangeArrowheads="1"/>
          </p:cNvSpPr>
          <p:nvPr/>
        </p:nvSpPr>
        <p:spPr bwMode="auto">
          <a:xfrm>
            <a:off x="6561138" y="2217738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eorgia" charset="0"/>
              </a:rPr>
              <a:t>(Model)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927725" y="5746750"/>
            <a:ext cx="241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eorgia" charset="0"/>
              </a:rPr>
              <a:t>Used for chariot races</a:t>
            </a:r>
          </a:p>
        </p:txBody>
      </p:sp>
      <p:pic>
        <p:nvPicPr>
          <p:cNvPr id="10" name="Picture 9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Coliseum</a:t>
            </a:r>
          </a:p>
        </p:txBody>
      </p:sp>
      <p:pic>
        <p:nvPicPr>
          <p:cNvPr id="11" name="Picture 10" descr="colloseum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922463"/>
            <a:ext cx="3965575" cy="30670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olliseum inside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532188"/>
            <a:ext cx="4143375" cy="2765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olliseum color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92263"/>
            <a:ext cx="3379787" cy="22558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825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Architecture</a:t>
            </a:r>
            <a:r>
              <a:rPr lang="en-US" sz="3000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 </a:t>
            </a: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and Engineering</a:t>
            </a:r>
            <a:b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</a:b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Major buildings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095750" y="1831975"/>
            <a:ext cx="4419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>
                <a:latin typeface="Georgia" charset="0"/>
              </a:rPr>
              <a:t>Temple to all the gods</a:t>
            </a:r>
          </a:p>
          <a:p>
            <a:pPr eaLnBrk="1" hangingPunct="1">
              <a:buFontTx/>
              <a:buChar char="•"/>
            </a:pPr>
            <a:endParaRPr lang="en-US" sz="800">
              <a:latin typeface="Georgia" charset="0"/>
            </a:endParaRPr>
          </a:p>
          <a:p>
            <a:pPr eaLnBrk="1" hangingPunct="1">
              <a:buFontTx/>
              <a:buChar char="•"/>
            </a:pPr>
            <a:r>
              <a:rPr lang="en-US" sz="2800">
                <a:latin typeface="Georgia" charset="0"/>
              </a:rPr>
              <a:t>Burial for ancient and modern heroes</a:t>
            </a:r>
          </a:p>
        </p:txBody>
      </p:sp>
      <p:sp>
        <p:nvSpPr>
          <p:cNvPr id="54277" name="TextBox 8"/>
          <p:cNvSpPr txBox="1">
            <a:spLocks noChangeArrowheads="1"/>
          </p:cNvSpPr>
          <p:nvPr/>
        </p:nvSpPr>
        <p:spPr bwMode="auto">
          <a:xfrm>
            <a:off x="2811463" y="1208088"/>
            <a:ext cx="34655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Georgia" charset="0"/>
              </a:rPr>
              <a:t>Pantheon</a:t>
            </a:r>
          </a:p>
          <a:p>
            <a:pPr eaLnBrk="1" hangingPunct="1"/>
            <a:endParaRPr lang="en-US"/>
          </a:p>
        </p:txBody>
      </p:sp>
      <p:pic>
        <p:nvPicPr>
          <p:cNvPr id="12" name="Picture 11" descr="pantheon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92300"/>
            <a:ext cx="3028950" cy="45481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antheon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"/>
          <a:stretch>
            <a:fillRect/>
          </a:stretch>
        </p:blipFill>
        <p:spPr bwMode="auto">
          <a:xfrm>
            <a:off x="4210050" y="3425825"/>
            <a:ext cx="4324350" cy="3008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7825" y="825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Architecture</a:t>
            </a:r>
            <a:r>
              <a:rPr lang="en-US" sz="3000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 </a:t>
            </a: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and Engineering</a:t>
            </a:r>
            <a:b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</a:b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Major buildings</a:t>
            </a:r>
          </a:p>
        </p:txBody>
      </p:sp>
      <p:pic>
        <p:nvPicPr>
          <p:cNvPr id="8" name="Picture 5" descr="The image “file:///D:/New201pics/pantheon2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195"/>
          <a:stretch>
            <a:fillRect/>
          </a:stretch>
        </p:blipFill>
        <p:spPr bwMode="auto">
          <a:xfrm>
            <a:off x="1371600" y="1339850"/>
            <a:ext cx="6400800" cy="50165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823913" y="1389063"/>
            <a:ext cx="34655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Georgia" charset="0"/>
              </a:rPr>
              <a:t>Pantheon</a:t>
            </a:r>
          </a:p>
          <a:p>
            <a:pPr eaLnBrk="1" hangingPunct="1"/>
            <a:endParaRPr lang="en-US"/>
          </a:p>
        </p:txBody>
      </p:sp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Aqueducts</a:t>
            </a:r>
          </a:p>
        </p:txBody>
      </p:sp>
      <p:pic>
        <p:nvPicPr>
          <p:cNvPr id="58372" name="Picture 8" descr="arches double decker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316038"/>
            <a:ext cx="7573962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quaduct.mov" descr="/Users/abs3/Movies/Rome/Aquaduct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298575"/>
            <a:ext cx="7662862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Aqueducts</a:t>
            </a:r>
          </a:p>
        </p:txBody>
      </p:sp>
      <p:pic>
        <p:nvPicPr>
          <p:cNvPr id="13" name="Picture 12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quaduct2.mov" descr="/Users/abs3/Movies/Rome/Aquaduct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27150"/>
            <a:ext cx="775652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Aqueducts</a:t>
            </a:r>
          </a:p>
        </p:txBody>
      </p:sp>
      <p:pic>
        <p:nvPicPr>
          <p:cNvPr id="12" name="Picture 11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31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Architecture and Engineering</a:t>
            </a:r>
          </a:p>
        </p:txBody>
      </p:sp>
      <p:sp>
        <p:nvSpPr>
          <p:cNvPr id="12" name="Rectangle 11"/>
          <p:cNvSpPr txBox="1">
            <a:spLocks noChangeArrowheads="1"/>
          </p:cNvSpPr>
          <p:nvPr/>
        </p:nvSpPr>
        <p:spPr>
          <a:xfrm>
            <a:off x="3027363" y="1666875"/>
            <a:ext cx="5634037" cy="3914775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	</a:t>
            </a:r>
            <a:r>
              <a:rPr lang="en-US" sz="2800" i="1">
                <a:latin typeface="Georgia" charset="0"/>
              </a:rPr>
              <a:t>We need as many engineers as possible. As there is a lack of them, invite to this study persons of about 18 years who have already studied the necessary sciences. Relieve the parents of taxes and grant [them] sufficient means.</a:t>
            </a:r>
          </a:p>
          <a:p>
            <a:pPr algn="r" eaLnBrk="1" hangingPunct="1">
              <a:spcBef>
                <a:spcPct val="20000"/>
              </a:spcBef>
            </a:pPr>
            <a:r>
              <a:rPr lang="en-US" sz="1600">
                <a:latin typeface="Georgia" charset="0"/>
              </a:rPr>
              <a:t>—Emperor Constantine</a:t>
            </a:r>
          </a:p>
        </p:txBody>
      </p:sp>
      <p:pic>
        <p:nvPicPr>
          <p:cNvPr id="13" name="Picture 12" descr="Constantine_Chiaramonti_Inv1749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803400"/>
            <a:ext cx="2254250" cy="34290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903" y="6257552"/>
            <a:ext cx="8011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Caesar’s bridge, an example of Roman engineering prowess.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5" name="Picture 8" descr="arches double decker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316038"/>
            <a:ext cx="7573962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457200" y="206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Pont du </a:t>
            </a:r>
            <a:r>
              <a:rPr lang="en-US" sz="3000" b="1" kern="0" dirty="0" err="1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Gard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12" name="Picture 11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457200" y="206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Pont du </a:t>
            </a:r>
            <a:r>
              <a:rPr lang="en-US" sz="3000" b="1" kern="0" dirty="0" err="1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Gard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ＭＳ Ｐゴシック" charset="-128"/>
              <a:cs typeface="ＭＳ Ｐゴシック" pitchFamily="-105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803775" y="1633538"/>
            <a:ext cx="411480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Part of an aqueduct from </a:t>
            </a: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Uzes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to Nimes</a:t>
            </a:r>
          </a:p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30 miles long</a:t>
            </a:r>
          </a:p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Gradient of 1/3000</a:t>
            </a:r>
          </a:p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Drop of 54 feet</a:t>
            </a:r>
          </a:p>
        </p:txBody>
      </p:sp>
      <p:pic>
        <p:nvPicPr>
          <p:cNvPr id="13" name="Picture 12" descr="-Carte_geographique_Pont_du_Gard WM Attri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625600"/>
            <a:ext cx="3873500" cy="42497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33513" y="1581150"/>
            <a:ext cx="903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 err="1"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Uzes</a:t>
            </a:r>
            <a:endParaRPr lang="en-US" b="1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263" y="5164138"/>
            <a:ext cx="1066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Nimes</a:t>
            </a:r>
            <a:endParaRPr lang="en-US" b="1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8625" y="3460750"/>
            <a:ext cx="1914525" cy="368300"/>
          </a:xfrm>
          <a:prstGeom prst="rect">
            <a:avLst/>
          </a:prstGeom>
          <a:solidFill>
            <a:srgbClr val="E2FEE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Pont du </a:t>
            </a:r>
            <a:r>
              <a:rPr lang="en-US" b="1" kern="0" dirty="0" err="1"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Gard</a:t>
            </a:r>
            <a:endParaRPr lang="en-US" b="1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 rot="19358708">
            <a:off x="3398838" y="3255963"/>
            <a:ext cx="508000" cy="1682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6570" name="TextBox 20"/>
          <p:cNvSpPr txBox="1">
            <a:spLocks noChangeArrowheads="1"/>
          </p:cNvSpPr>
          <p:nvPr/>
        </p:nvSpPr>
        <p:spPr bwMode="auto">
          <a:xfrm rot="-5400000">
            <a:off x="-1478756" y="3183732"/>
            <a:ext cx="4244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Southern France</a:t>
            </a:r>
          </a:p>
        </p:txBody>
      </p:sp>
      <p:pic>
        <p:nvPicPr>
          <p:cNvPr id="22" name="Picture 21" descr="Aqueduc_pont_du_gard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4402138"/>
            <a:ext cx="2674938" cy="18557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81688" y="4143375"/>
            <a:ext cx="2822575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Delivered 5 million gallons per day</a:t>
            </a:r>
          </a:p>
          <a:p>
            <a:pPr>
              <a:defRPr/>
            </a:pPr>
            <a:endParaRPr lang="en-US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24" name="Picture 23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 bwMode="auto">
          <a:xfrm>
            <a:off x="457200" y="206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Pont du </a:t>
            </a:r>
            <a:r>
              <a:rPr lang="en-US" sz="3000" b="1" kern="0" dirty="0" err="1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Gard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746250"/>
            <a:ext cx="3038475" cy="40481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397000"/>
            <a:ext cx="4605338" cy="30686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b="7199"/>
          <a:stretch>
            <a:fillRect/>
          </a:stretch>
        </p:blipFill>
        <p:spPr bwMode="auto">
          <a:xfrm>
            <a:off x="3117850" y="4244975"/>
            <a:ext cx="3689350" cy="22002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57200" y="231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Aqueducts </a:t>
            </a:r>
          </a:p>
        </p:txBody>
      </p:sp>
      <p:pic>
        <p:nvPicPr>
          <p:cNvPr id="9" name="Picture 8" descr="Segovia_-_Acueducto_13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3025"/>
            <a:ext cx="6554788" cy="49164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30250" y="1397000"/>
            <a:ext cx="18859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Verdana" pitchFamily="34" charset="0"/>
                <a:ea typeface="ＭＳ Ｐゴシック" charset="-128"/>
                <a:cs typeface="+mn-cs"/>
              </a:rPr>
              <a:t>Segovia</a:t>
            </a:r>
          </a:p>
        </p:txBody>
      </p:sp>
      <p:pic>
        <p:nvPicPr>
          <p:cNvPr id="14" name="Picture 13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Alcaza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7" y="4531255"/>
            <a:ext cx="31813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Pompeii</a:t>
            </a:r>
          </a:p>
        </p:txBody>
      </p:sp>
      <p:pic>
        <p:nvPicPr>
          <p:cNvPr id="8" name="Picture 7" descr="Pompeii_the_last_day_1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33513"/>
            <a:ext cx="4283075" cy="47577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mpeii 800px-Briu1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948113"/>
            <a:ext cx="3284538" cy="23034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mpeii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930400"/>
            <a:ext cx="3278188" cy="21875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 smtClean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Pompeii</a:t>
            </a:r>
            <a:endParaRPr lang="en-US" sz="3000" b="1" kern="0" dirty="0">
              <a:solidFill>
                <a:srgbClr val="600000"/>
              </a:solidFill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75780" name="Picture 7" descr="Vesuivio_Eruzione_26.04.1872  WM.jpg"/>
          <p:cNvPicPr>
            <a:picLocks noChangeAspect="1"/>
          </p:cNvPicPr>
          <p:nvPr/>
        </p:nvPicPr>
        <p:blipFill>
          <a:blip r:embed="rId3">
            <a:lum bright="32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"/>
          <a:stretch>
            <a:fillRect/>
          </a:stretch>
        </p:blipFill>
        <p:spPr bwMode="auto">
          <a:xfrm>
            <a:off x="677863" y="1203325"/>
            <a:ext cx="7743825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he image “file:///D:/New201pics/Pmpeii%20people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2592" r="1692" b="17018"/>
          <a:stretch>
            <a:fillRect/>
          </a:stretch>
        </p:blipFill>
        <p:spPr bwMode="auto">
          <a:xfrm>
            <a:off x="265113" y="1736725"/>
            <a:ext cx="3425825" cy="23606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The image “file:///D:/New201pics/Pompeii%20food.jpg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>
            <a:fillRect/>
          </a:stretch>
        </p:blipFill>
        <p:spPr bwMode="auto">
          <a:xfrm>
            <a:off x="4910138" y="3597275"/>
            <a:ext cx="3986212" cy="27130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 Box 6"/>
          <p:cNvSpPr txBox="1">
            <a:spLocks noChangeArrowheads="1"/>
          </p:cNvSpPr>
          <p:nvPr/>
        </p:nvSpPr>
        <p:spPr bwMode="auto">
          <a:xfrm>
            <a:off x="330200" y="4148138"/>
            <a:ext cx="34734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200">
                <a:latin typeface="Georgia" charset="0"/>
              </a:rPr>
              <a:t>Casts of people trapped in volcanic pumice during eruption of Vesuvius</a:t>
            </a:r>
            <a:r>
              <a:rPr lang="en-US" sz="2400">
                <a:latin typeface="Georgia" charset="0"/>
              </a:rPr>
              <a:t>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819650" y="2562225"/>
            <a:ext cx="38274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200">
                <a:latin typeface="Georgia" charset="0"/>
              </a:rPr>
              <a:t>Carbonized dates, walnuts, sunflower seeds, and bread from Pompeii.</a:t>
            </a:r>
          </a:p>
        </p:txBody>
      </p:sp>
      <p:pic>
        <p:nvPicPr>
          <p:cNvPr id="15" name="Picture 14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Provinces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613025" y="1125538"/>
            <a:ext cx="38100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Forts (</a:t>
            </a: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Kerak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)</a:t>
            </a:r>
          </a:p>
        </p:txBody>
      </p:sp>
      <p:pic>
        <p:nvPicPr>
          <p:cNvPr id="9" name="Picture 8" descr="Karak W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625600"/>
            <a:ext cx="6615112" cy="48768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Karak_crusader_castle,_Karak_City,_Jordan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3981450"/>
            <a:ext cx="3533775" cy="26511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Karak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4086225"/>
            <a:ext cx="1954212" cy="24304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27113" y="6051550"/>
            <a:ext cx="1411287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Verdana" pitchFamily="34" charset="0"/>
                <a:ea typeface="ＭＳ Ｐゴシック" charset="-128"/>
                <a:cs typeface="+mn-cs"/>
              </a:rPr>
              <a:t>Jordan</a:t>
            </a:r>
          </a:p>
        </p:txBody>
      </p:sp>
      <p:pic>
        <p:nvPicPr>
          <p:cNvPr id="15" name="Picture 14" descr="Karak Belvoir_secret_passage W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4456113"/>
            <a:ext cx="1389062" cy="18510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rches double decker 2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Provinces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97225" y="1238250"/>
            <a:ext cx="54498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Engineering  advancements</a:t>
            </a:r>
          </a:p>
          <a:p>
            <a:pPr marL="274320" lvl="1" indent="-27432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        </a:t>
            </a:r>
            <a:r>
              <a:rPr lang="en-US" sz="2400" kern="0" dirty="0" err="1">
                <a:latin typeface="Georgia" pitchFamily="18" charset="0"/>
                <a:ea typeface="ＭＳ Ｐゴシック" charset="-128"/>
                <a:cs typeface="+mn-cs"/>
              </a:rPr>
              <a:t>Jerash</a:t>
            </a:r>
            <a:endParaRPr lang="en-US" sz="24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marL="1188720" lvl="4" indent="-27432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Moving columns</a:t>
            </a:r>
          </a:p>
          <a:p>
            <a:pPr marL="1188720" lvl="4" indent="-27432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Sewers</a:t>
            </a:r>
          </a:p>
          <a:p>
            <a:pPr marL="1188720" lvl="4" indent="-27432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Steps</a:t>
            </a:r>
          </a:p>
        </p:txBody>
      </p:sp>
      <p:pic>
        <p:nvPicPr>
          <p:cNvPr id="20" name="Picture 19" descr="Roman ruins Israel 450px-Scythopolis4_by_Yukatan WM Attri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241425"/>
            <a:ext cx="2582862" cy="3444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ruins theater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165600"/>
            <a:ext cx="3582987" cy="23907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road 3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3736975"/>
            <a:ext cx="3589337" cy="23955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Science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663950" y="1393825"/>
            <a:ext cx="59436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Ptolemy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Astronomy (</a:t>
            </a:r>
            <a:r>
              <a:rPr lang="en-US" sz="2800" i="1" kern="0" dirty="0">
                <a:latin typeface="Georgia" pitchFamily="18" charset="0"/>
                <a:ea typeface="ＭＳ Ｐゴシック" charset="-128"/>
                <a:cs typeface="+mn-cs"/>
              </a:rPr>
              <a:t>Almagest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)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Geography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Optics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Concept of cone vision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Rules of reflection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 Laws of refraction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563688"/>
            <a:ext cx="2095500" cy="2514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33863"/>
            <a:ext cx="39179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 smtClean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Medicine</a:t>
            </a:r>
            <a:endParaRPr lang="en-US" sz="3000" b="1" kern="0" dirty="0">
              <a:solidFill>
                <a:srgbClr val="600000"/>
              </a:solidFill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8722" r="8842" b="18550"/>
          <a:stretch>
            <a:fillRect/>
          </a:stretch>
        </p:blipFill>
        <p:spPr bwMode="auto">
          <a:xfrm>
            <a:off x="1210733" y="2029353"/>
            <a:ext cx="1325441" cy="1481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43263" y="1282700"/>
            <a:ext cx="56530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lvl="1" indent="-27432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Influenced by Hippocrates</a:t>
            </a:r>
          </a:p>
          <a:p>
            <a:pPr marL="274320" lvl="1" indent="-27432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Defined methods in modern medicine</a:t>
            </a:r>
          </a:p>
          <a:p>
            <a:pPr marL="731520"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Purpose of organs</a:t>
            </a:r>
          </a:p>
          <a:p>
            <a:pPr marL="731520"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Medical and mental health</a:t>
            </a:r>
          </a:p>
          <a:p>
            <a:pPr marL="731520"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Observations and notes assisted diagnosis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marL="274320" lvl="1" indent="-27432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Physician to several emperors </a:t>
            </a:r>
          </a:p>
          <a:p>
            <a:pPr marL="274320" lvl="1" indent="-27432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Advanced knowledge in anatomy </a:t>
            </a:r>
          </a:p>
          <a:p>
            <a:pPr marL="274320" lvl="1" indent="-27432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Wrote 22 volumes</a:t>
            </a:r>
          </a:p>
          <a:p>
            <a:pPr marL="731520"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Classified diseases and normal treatments</a:t>
            </a:r>
          </a:p>
          <a:p>
            <a:pPr marL="731520" lvl="2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Used as text until 1700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5713" y="1389063"/>
            <a:ext cx="1517650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Galen</a:t>
            </a:r>
          </a:p>
          <a:p>
            <a:pPr>
              <a:defRPr/>
            </a:pPr>
            <a:endParaRPr lang="en-US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45" y="4182533"/>
            <a:ext cx="30226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31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</a:rPr>
              <a:t>Caesar</a:t>
            </a:r>
            <a:r>
              <a:rPr lang="ja-JP" altLang="en-US" sz="3000" b="1">
                <a:solidFill>
                  <a:srgbClr val="600000"/>
                </a:solidFill>
              </a:rPr>
              <a:t>’</a:t>
            </a:r>
            <a:r>
              <a:rPr lang="en-US" sz="3000" b="1">
                <a:solidFill>
                  <a:srgbClr val="600000"/>
                </a:solidFill>
              </a:rPr>
              <a:t>s Bridge</a:t>
            </a:r>
          </a:p>
        </p:txBody>
      </p:sp>
      <p:pic>
        <p:nvPicPr>
          <p:cNvPr id="6" name="Caesar's Bridge.mov" descr="/Users/abs3/Movies/Rome/Caesar's Bridg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62063"/>
            <a:ext cx="805656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rches double decker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road 3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711700"/>
            <a:ext cx="2684463" cy="17922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0070C0"/>
                </a:solidFill>
                <a:ea typeface="ＭＳ Ｐゴシック" charset="-128"/>
                <a:cs typeface="ＭＳ Ｐゴシック" pitchFamily="-105" charset="-128"/>
              </a:rPr>
              <a:t>Discussion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005638" y="1838325"/>
            <a:ext cx="18970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C00000"/>
                </a:solidFill>
                <a:latin typeface="Georgia" pitchFamily="18" charset="0"/>
                <a:ea typeface="ＭＳ Ｐゴシック" charset="-128"/>
                <a:cs typeface="+mn-cs"/>
              </a:rPr>
              <a:t>Medicine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3288" y="1208088"/>
            <a:ext cx="7586662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What is creative about the following?</a:t>
            </a:r>
            <a:endParaRPr lang="en-US" sz="3000" b="1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8350" y="4200525"/>
            <a:ext cx="14493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solidFill>
                  <a:srgbClr val="C00000"/>
                </a:solidFill>
                <a:latin typeface="Georgia" pitchFamily="18" charset="0"/>
                <a:ea typeface="ＭＳ Ｐゴシック" charset="-128"/>
                <a:cs typeface="+mn-cs"/>
              </a:rPr>
              <a:t>Cement</a:t>
            </a:r>
            <a:endParaRPr lang="en-US" dirty="0">
              <a:solidFill>
                <a:srgbClr val="C00000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9738" y="5541963"/>
            <a:ext cx="12080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solidFill>
                  <a:schemeClr val="bg1"/>
                </a:solidFill>
                <a:latin typeface="Georgia" pitchFamily="18" charset="0"/>
                <a:ea typeface="ＭＳ Ｐゴシック" charset="-128"/>
                <a:cs typeface="+mn-cs"/>
              </a:rPr>
              <a:t>Roads</a:t>
            </a:r>
            <a:endParaRPr lang="en-US" dirty="0">
              <a:solidFill>
                <a:schemeClr val="bg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7688" y="5310188"/>
            <a:ext cx="3019425" cy="868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>
              <a:lnSpc>
                <a:spcPct val="90000"/>
              </a:lnSpc>
              <a:defRPr/>
            </a:pPr>
            <a:r>
              <a:rPr lang="en-US" sz="2800" kern="0" dirty="0">
                <a:solidFill>
                  <a:srgbClr val="C00000"/>
                </a:solidFill>
                <a:latin typeface="Georgia" pitchFamily="18" charset="0"/>
                <a:ea typeface="ＭＳ Ｐゴシック" charset="-128"/>
                <a:cs typeface="+mn-cs"/>
              </a:rPr>
              <a:t>City infrastructure</a:t>
            </a:r>
            <a:endParaRPr lang="en-US" dirty="0">
              <a:solidFill>
                <a:srgbClr val="C00000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8375" y="1987550"/>
            <a:ext cx="1535113" cy="481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>
              <a:lnSpc>
                <a:spcPct val="90000"/>
              </a:lnSpc>
              <a:defRPr/>
            </a:pPr>
            <a:r>
              <a:rPr lang="en-US" sz="2800" kern="0" dirty="0">
                <a:solidFill>
                  <a:srgbClr val="C00000"/>
                </a:solidFill>
                <a:latin typeface="Georgia" pitchFamily="18" charset="0"/>
                <a:ea typeface="ＭＳ Ｐゴシック" charset="-128"/>
                <a:cs typeface="+mn-cs"/>
              </a:rPr>
              <a:t>Science</a:t>
            </a:r>
            <a:endParaRPr lang="en-US" dirty="0">
              <a:solidFill>
                <a:srgbClr val="C00000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25" name="Picture 24" descr="colloseum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/>
          <a:stretch>
            <a:fillRect/>
          </a:stretch>
        </p:blipFill>
        <p:spPr bwMode="auto">
          <a:xfrm>
            <a:off x="2536825" y="1966913"/>
            <a:ext cx="4376738" cy="32131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311400"/>
            <a:ext cx="1846263" cy="25050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rches double decker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/>
          <a:stretch>
            <a:fillRect/>
          </a:stretch>
        </p:blipFill>
        <p:spPr bwMode="auto">
          <a:xfrm>
            <a:off x="327025" y="2451100"/>
            <a:ext cx="2295525" cy="17732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ewer roman WM GN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/>
          <a:stretch>
            <a:fillRect/>
          </a:stretch>
        </p:blipFill>
        <p:spPr bwMode="auto">
          <a:xfrm>
            <a:off x="6429375" y="4391025"/>
            <a:ext cx="1609725" cy="22510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4338" y="3665538"/>
            <a:ext cx="21828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2800" kern="0" dirty="0">
                <a:solidFill>
                  <a:schemeClr val="bg1"/>
                </a:solidFill>
                <a:latin typeface="Georgia" pitchFamily="18" charset="0"/>
                <a:ea typeface="ＭＳ Ｐゴシック" charset="-128"/>
                <a:cs typeface="+mn-cs"/>
              </a:rPr>
              <a:t>Aqueducts</a:t>
            </a:r>
            <a:endParaRPr lang="en-US" dirty="0">
              <a:solidFill>
                <a:schemeClr val="bg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4075" y="2649538"/>
            <a:ext cx="151923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solidFill>
                  <a:schemeClr val="bg1"/>
                </a:solidFill>
                <a:latin typeface="Georgia" pitchFamily="18" charset="0"/>
                <a:ea typeface="ＭＳ Ｐゴシック" charset="-128"/>
                <a:cs typeface="+mn-cs"/>
              </a:rPr>
              <a:t>Domes</a:t>
            </a:r>
            <a:endParaRPr lang="en-US" dirty="0">
              <a:solidFill>
                <a:schemeClr val="bg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2550" y="1984375"/>
            <a:ext cx="143192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solidFill>
                  <a:schemeClr val="bg1"/>
                </a:solidFill>
                <a:latin typeface="Georgia" pitchFamily="18" charset="0"/>
                <a:ea typeface="ＭＳ Ｐゴシック" charset="-128"/>
                <a:cs typeface="+mn-cs"/>
              </a:rPr>
              <a:t>Arches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7488" y="4416425"/>
            <a:ext cx="143192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solidFill>
                  <a:schemeClr val="bg1"/>
                </a:solidFill>
                <a:latin typeface="Georgia" pitchFamily="18" charset="0"/>
                <a:ea typeface="ＭＳ Ｐゴシック" charset="-128"/>
                <a:cs typeface="+mn-cs"/>
              </a:rPr>
              <a:t>Sewers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26" name="Picture 25" descr="arches double decker 2 C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0070C0"/>
                </a:solidFill>
                <a:ea typeface="ＭＳ Ｐゴシック" charset="-128"/>
                <a:cs typeface="ＭＳ Ｐゴシック" pitchFamily="-105" charset="-128"/>
              </a:rPr>
              <a:t>Discussion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76313" y="1797050"/>
            <a:ext cx="6756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Is adoption of another culture creative?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888" y="2709863"/>
            <a:ext cx="6469062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Were the Romans truly creative?</a:t>
            </a:r>
          </a:p>
          <a:p>
            <a:pPr>
              <a:defRPr/>
            </a:pPr>
            <a:endParaRPr lang="en-US" dirty="0">
              <a:latin typeface="Verdana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Creativity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800" i="1">
                <a:latin typeface="Georgia" charset="0"/>
              </a:rPr>
              <a:t>Creativity is seeing what everybody else has seen and thinking what nobody has thought.</a:t>
            </a:r>
          </a:p>
          <a:p>
            <a:pPr algn="r" eaLnBrk="1" hangingPunct="1"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sz="1600">
                <a:latin typeface="Georgia" charset="0"/>
              </a:rPr>
              <a:t>—Albert Szant-Gyrgyi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3070225"/>
            <a:ext cx="2133600" cy="29162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" descr="brain creative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3273425"/>
            <a:ext cx="24447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3000" b="1" dirty="0">
                <a:solidFill>
                  <a:srgbClr val="600000"/>
                </a:solidFill>
              </a:rPr>
              <a:t>The Legacy—Creativity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321050" y="1316037"/>
            <a:ext cx="4572000" cy="51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Language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Roman alphabet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Romance languages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Many phrases from Latin in other languages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ＭＳ Ｐゴシック" charset="-128"/>
              <a:cs typeface="+mn-cs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Laws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Protected individuals from one another and the state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Rule of </a:t>
            </a: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law</a:t>
            </a:r>
          </a:p>
        </p:txBody>
      </p:sp>
      <p:sp>
        <p:nvSpPr>
          <p:cNvPr id="93189" name="TextBox 4"/>
          <p:cNvSpPr txBox="1">
            <a:spLocks noChangeArrowheads="1"/>
          </p:cNvSpPr>
          <p:nvPr/>
        </p:nvSpPr>
        <p:spPr bwMode="auto">
          <a:xfrm>
            <a:off x="700088" y="1930400"/>
            <a:ext cx="24161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C00000"/>
                </a:solidFill>
                <a:latin typeface="Castellar" charset="0"/>
              </a:rPr>
              <a:t>Carpe Diem</a:t>
            </a:r>
          </a:p>
        </p:txBody>
      </p:sp>
      <p:pic>
        <p:nvPicPr>
          <p:cNvPr id="93190" name="Picture 5" descr="Law scales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46488"/>
            <a:ext cx="26955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ches double decker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89375" y="1481137"/>
            <a:ext cx="5051425" cy="498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</a:t>
            </a:r>
            <a:r>
              <a:rPr lang="en-US" sz="26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Organization of government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Bicameral legislative government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Checks and balances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Government values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Washington as Cincinnatus</a:t>
            </a:r>
            <a:endParaRPr lang="en-US" sz="2200" kern="0" dirty="0" smtClean="0">
              <a:latin typeface="Georgia" pitchFamily="18" charset="0"/>
              <a:ea typeface="ＭＳ Ｐゴシック" charset="-128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2600" kern="0" dirty="0" smtClean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800" kern="0" dirty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</a:t>
            </a:r>
            <a:r>
              <a:rPr lang="en-US" sz="2600" kern="0" dirty="0" smtClea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Engineering and Technology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Experiments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Respect for actual data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Making theories work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+mn-cs"/>
              </a:rPr>
              <a:t>Growth of engineering as a respected discipline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161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</a:rPr>
              <a:t>The Legacy–Creativity</a:t>
            </a:r>
          </a:p>
        </p:txBody>
      </p:sp>
      <p:pic>
        <p:nvPicPr>
          <p:cNvPr id="5" name="Picture 4" descr="Cicero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468438"/>
            <a:ext cx="1905000" cy="2181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egovia_-_Acueducto_13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3"/>
          <a:stretch>
            <a:fillRect/>
          </a:stretch>
        </p:blipFill>
        <p:spPr bwMode="auto">
          <a:xfrm>
            <a:off x="916517" y="4602692"/>
            <a:ext cx="2552700" cy="14001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 w="76200"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77963" y="1576388"/>
            <a:ext cx="634523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3600" b="1" i="1">
                <a:solidFill>
                  <a:srgbClr val="0070C0"/>
                </a:solidFill>
                <a:latin typeface="Georgia" charset="0"/>
              </a:rPr>
              <a:t>Ask not what your country can do for you,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3600" b="1" i="1">
                <a:solidFill>
                  <a:srgbClr val="0070C0"/>
                </a:solidFill>
                <a:latin typeface="Georgia" charset="0"/>
              </a:rPr>
              <a:t>but rather what you can do for your country.</a:t>
            </a:r>
          </a:p>
          <a:p>
            <a:pPr algn="r" eaLnBrk="1" hangingPunct="1"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—Cicero, 106–43 BC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4175" y="5280025"/>
            <a:ext cx="8229600" cy="0"/>
          </a:xfrm>
          <a:prstGeom prst="line">
            <a:avLst/>
          </a:prstGeom>
          <a:ln w="76200"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 bwMode="auto">
          <a:xfrm>
            <a:off x="434975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3000" b="1" dirty="0">
                <a:solidFill>
                  <a:srgbClr val="600000"/>
                </a:solidFill>
              </a:rPr>
              <a:t>The Legacy</a:t>
            </a:r>
            <a:r>
              <a:rPr lang="en-US" sz="3000" b="1" dirty="0" smtClean="0">
                <a:solidFill>
                  <a:srgbClr val="600000"/>
                </a:solidFill>
              </a:rPr>
              <a:t>—Values</a:t>
            </a:r>
            <a:endParaRPr lang="en-US" sz="3000" b="1" dirty="0">
              <a:solidFill>
                <a:srgbClr val="6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5" descr="Greece map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781090"/>
            <a:ext cx="21685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9975" y="84138"/>
            <a:ext cx="7227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Who are the modern-day</a:t>
            </a:r>
            <a:r>
              <a:rPr lang="en-US" sz="3000" b="1" kern="0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 Greeks and Romans?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91141" name="Picture 9" descr="france 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1395328"/>
            <a:ext cx="2316162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great britai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1166728"/>
            <a:ext cx="2078038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36886" y="2345183"/>
            <a:ext cx="5858933" cy="632178"/>
          </a:xfrm>
          <a:prstGeom prst="rect">
            <a:avLst/>
          </a:prstGeom>
          <a:solidFill>
            <a:schemeClr val="accent3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148" name="Rectangle 8"/>
          <p:cNvSpPr>
            <a:spLocks noChangeArrowheads="1"/>
          </p:cNvSpPr>
          <p:nvPr/>
        </p:nvSpPr>
        <p:spPr bwMode="auto">
          <a:xfrm>
            <a:off x="1692275" y="2311315"/>
            <a:ext cx="5961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latin typeface="Georgia" charset="0"/>
              </a:rPr>
              <a:t>Greeks = English or French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54938" y="3587665"/>
            <a:ext cx="688975" cy="3381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54975" y="5616575"/>
            <a:ext cx="688975" cy="3381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302000" y="2525099"/>
            <a:ext cx="304800" cy="30480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10" descr="italy map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4223388"/>
            <a:ext cx="19542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US map C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320225"/>
            <a:ext cx="22796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071515" y="4699112"/>
            <a:ext cx="4724400" cy="632178"/>
          </a:xfrm>
          <a:prstGeom prst="rect">
            <a:avLst/>
          </a:prstGeom>
          <a:solidFill>
            <a:schemeClr val="accent3"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2171700" y="4674238"/>
            <a:ext cx="569436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latin typeface="Georgia" charset="0"/>
              </a:rPr>
              <a:t>Romans = Americans</a:t>
            </a:r>
          </a:p>
          <a:p>
            <a:endParaRPr lang="en-US" sz="3200" dirty="0">
              <a:latin typeface="Georgi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65538" y="1369063"/>
            <a:ext cx="688975" cy="5302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19513" y="6431600"/>
            <a:ext cx="688975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73738" y="6318888"/>
            <a:ext cx="688975" cy="242887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04975" y="4191638"/>
            <a:ext cx="688975" cy="242887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4052888" y="4907600"/>
            <a:ext cx="304800" cy="30480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25067" y="1278467"/>
            <a:ext cx="603780" cy="42608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1148" grpId="0"/>
      <p:bldP spid="26" grpId="0" animBg="1"/>
      <p:bldP spid="29" grpId="0" animBg="1"/>
      <p:bldP spid="30" grpId="0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8" descr="arches double decker 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7" descr="rome ancient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4378" r="2724" b="1630"/>
          <a:stretch>
            <a:fillRect/>
          </a:stretch>
        </p:blipFill>
        <p:spPr bwMode="auto">
          <a:xfrm>
            <a:off x="0" y="5365750"/>
            <a:ext cx="21304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8" descr="colliseum inside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5360988"/>
            <a:ext cx="2243137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9" descr="Arc_de_titus_frontal W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5362575"/>
            <a:ext cx="12922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10" descr="Roman ruins 2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5360988"/>
            <a:ext cx="22479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12" descr="Aquincum_Amphitheatre_04 WM Attri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5362575"/>
            <a:ext cx="11223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13" descr="roman ruins C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5362575"/>
            <a:ext cx="9969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9957" y="1569151"/>
            <a:ext cx="2822223" cy="1980687"/>
          </a:xfrm>
          <a:prstGeom prst="rect">
            <a:avLst/>
          </a:prstGeom>
          <a:solidFill>
            <a:srgbClr val="E5DB8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3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1966913"/>
            <a:ext cx="3048000" cy="500062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74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Thank You</a:t>
            </a:r>
            <a:br>
              <a:rPr lang="en-US" sz="2800" b="1">
                <a:solidFill>
                  <a:srgbClr val="7400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sz="2800" b="1">
              <a:solidFill>
                <a:srgbClr val="74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00025" y="2447925"/>
            <a:ext cx="30480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0070C0"/>
                </a:solidFill>
                <a:latin typeface="Verdana" pitchFamily="34" charset="0"/>
                <a:ea typeface="ＭＳ Ｐゴシック" charset="-128"/>
                <a:cs typeface="ＭＳ Ｐゴシック" pitchFamily="-105" charset="-128"/>
              </a:rPr>
              <a:t>Borrow Wisely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5463"/>
            <a:ext cx="91440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Roman engineering strengths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516063"/>
            <a:ext cx="3749675" cy="24193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4749800" y="2063750"/>
            <a:ext cx="4394200" cy="362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Organization and discipline</a:t>
            </a:r>
          </a:p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Borrowing concepts </a:t>
            </a:r>
          </a:p>
          <a:p>
            <a:pPr marL="274320" lvl="1" indent="-274320" eaLnBrk="0" hangingPunct="0">
              <a:spcBef>
                <a:spcPts val="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        </a:t>
            </a:r>
            <a:r>
              <a:rPr lang="en-US" sz="2400" kern="0" dirty="0">
                <a:latin typeface="Georgia" pitchFamily="18" charset="0"/>
                <a:ea typeface="ＭＳ Ｐゴシック" charset="-128"/>
                <a:cs typeface="+mn-cs"/>
              </a:rPr>
              <a:t>Example: Arches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+mn-cs"/>
              </a:rPr>
              <a:t>	</a:t>
            </a:r>
          </a:p>
          <a:p>
            <a:pPr marL="274320" indent="-27432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Long term </a:t>
            </a:r>
            <a:r>
              <a:rPr lang="en-US" sz="2800" kern="0" dirty="0" smtClea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view and vision of the whole endeavor</a:t>
            </a:r>
            <a:endParaRPr lang="en-US" sz="2800" kern="0" dirty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  <a:p>
            <a:pPr algn="ctr" eaLnBrk="0" hangingPunct="0"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13" name="Picture 12" descr="Arches 450px-Pont_Flavien,_Bouches-du-Rhône,_France._Pic_01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9668"/>
          <a:stretch>
            <a:fillRect/>
          </a:stretch>
        </p:blipFill>
        <p:spPr bwMode="auto">
          <a:xfrm>
            <a:off x="1549400" y="3714750"/>
            <a:ext cx="2232025" cy="25400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5"/>
          <p:cNvSpPr txBox="1">
            <a:spLocks/>
          </p:cNvSpPr>
          <p:nvPr/>
        </p:nvSpPr>
        <p:spPr bwMode="auto">
          <a:xfrm>
            <a:off x="0" y="206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Construction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2424113" y="1336675"/>
            <a:ext cx="58737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Rules for the project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 smtClea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(Bridges made only from cereal boxes)</a:t>
            </a:r>
            <a:endParaRPr lang="en-US" sz="2400" kern="0" dirty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ea typeface="ＭＳ Ｐゴシック" charset="-128"/>
              <a:cs typeface="+mn-cs"/>
            </a:endParaRP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Using only a single cereal box, construct a structure that will support the most 6″ x 9″ books, approximately 1″ thick.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latin typeface="Georgia" pitchFamily="18" charset="0"/>
                <a:ea typeface="ＭＳ Ｐゴシック" charset="-128"/>
                <a:cs typeface="+mn-cs"/>
              </a:rPr>
              <a:t>The structure must be at least 4 inches high </a:t>
            </a:r>
            <a:r>
              <a:rPr lang="en-US" sz="2000" kern="0" dirty="0" smtClean="0">
                <a:latin typeface="Georgia" pitchFamily="18" charset="0"/>
                <a:ea typeface="ＭＳ Ｐゴシック" charset="-128"/>
                <a:cs typeface="+mn-cs"/>
              </a:rPr>
              <a:t>(that is, the books must be 4 inches off the table).</a:t>
            </a:r>
          </a:p>
          <a:p>
            <a:pPr lvl="1" algn="ctr" eaLnBrk="0" hangingPunct="0">
              <a:spcBef>
                <a:spcPct val="20000"/>
              </a:spcBef>
              <a:defRPr/>
            </a:pPr>
            <a:endParaRPr lang="en-US" sz="2400" kern="0" dirty="0">
              <a:latin typeface="Georgia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5463" r="9027" b="6898"/>
          <a:stretch>
            <a:fillRect/>
          </a:stretch>
        </p:blipFill>
        <p:spPr bwMode="auto">
          <a:xfrm>
            <a:off x="685800" y="2103438"/>
            <a:ext cx="1565275" cy="21447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7294" r="20027" b="7825"/>
          <a:stretch>
            <a:fillRect/>
          </a:stretch>
        </p:blipFill>
        <p:spPr bwMode="auto">
          <a:xfrm rot="-900000">
            <a:off x="1273175" y="3719513"/>
            <a:ext cx="1254125" cy="17367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045" y="6073506"/>
            <a:ext cx="835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Which of the bridges do you think will support the most books?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5"/>
          <p:cNvSpPr txBox="1">
            <a:spLocks/>
          </p:cNvSpPr>
          <p:nvPr/>
        </p:nvSpPr>
        <p:spPr bwMode="auto">
          <a:xfrm>
            <a:off x="0" y="482600"/>
            <a:ext cx="9144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Post and Lintel Forces</a:t>
            </a:r>
            <a:endParaRPr lang="en-US" sz="3000" b="1" kern="0" dirty="0">
              <a:solidFill>
                <a:srgbClr val="600000"/>
              </a:solidFill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9" name="post lintel forces 1.avi" descr="/Users/abs3/Movies/Arch AVI Movies /post lintel forces 1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06513"/>
            <a:ext cx="6597650" cy="4927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865688"/>
            <a:ext cx="2101850" cy="15763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ches double decker 2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5"/>
          <p:cNvSpPr txBox="1">
            <a:spLocks/>
          </p:cNvSpPr>
          <p:nvPr/>
        </p:nvSpPr>
        <p:spPr bwMode="auto">
          <a:xfrm>
            <a:off x="0" y="482600"/>
            <a:ext cx="9144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Post and Lintel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457200" y="1295400"/>
            <a:ext cx="82296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Used by Egyptians and Greeks</a:t>
            </a:r>
            <a:endParaRPr lang="en-US" sz="2800" kern="0" dirty="0">
              <a:latin typeface="Georgia" pitchFamily="18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10" name="Picture 9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ost lintel breaking 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3365" y="1972732"/>
            <a:ext cx="5691035" cy="4250267"/>
          </a:xfrm>
          <a:prstGeom prst="rect">
            <a:avLst/>
          </a:prstGeom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865688"/>
            <a:ext cx="2101850" cy="15763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34" y="5099413"/>
            <a:ext cx="2091266" cy="1479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22275" y="206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ea typeface="ＭＳ Ｐゴシック" charset="-128"/>
                <a:cs typeface="ＭＳ Ｐゴシック" pitchFamily="-105" charset="-128"/>
              </a:rPr>
              <a:t>Egyptian Post and Lintel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32325" y="1497013"/>
            <a:ext cx="33734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 err="1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Karnak</a:t>
            </a: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 Temple</a:t>
            </a:r>
          </a:p>
        </p:txBody>
      </p:sp>
      <p:pic>
        <p:nvPicPr>
          <p:cNvPr id="12" name="Picture 3" descr="Egypt Post and lintel karn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406525"/>
            <a:ext cx="3886200" cy="5181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gypt post lintel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2232025"/>
            <a:ext cx="3040062" cy="40544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ches double decker 2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5"/>
          <a:stretch>
            <a:fillRect/>
          </a:stretch>
        </p:blipFill>
        <p:spPr bwMode="auto">
          <a:xfrm>
            <a:off x="7845425" y="79375"/>
            <a:ext cx="836613" cy="1004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5272&quot;&gt;&lt;object type=&quot;3&quot; unique_id=&quot;15273&quot;&gt;&lt;property id=&quot;20148&quot; value=&quot;5&quot;/&gt;&lt;property id=&quot;20300&quot; value=&quot;Slide 1 - &amp;quot;Roman Science, Technology and Art&amp;quot;&quot;/&gt;&lt;property id=&quot;20307&quot; value=&quot;295&quot;/&gt;&lt;/object&gt;&lt;object type=&quot;3&quot; unique_id=&quot;15274&quot;&gt;&lt;property id=&quot;20148&quot; value=&quot;5&quot;/&gt;&lt;property id=&quot;20300&quot; value=&quot;Slide 2 - &amp;quot;Roman Science, Technology, and Art&amp;quot;&quot;/&gt;&lt;property id=&quot;20307&quot; value=&quot;394&quot;/&gt;&lt;/object&gt;&lt;object type=&quot;3&quot; unique_id=&quot;15275&quot;&gt;&lt;property id=&quot;20148&quot; value=&quot;5&quot;/&gt;&lt;property id=&quot;20300&quot; value=&quot;Slide 3 - &amp;quot;Cultural Background&amp;quot;&quot;/&gt;&lt;property id=&quot;20307&quot; value=&quot;296&quot;/&gt;&lt;/object&gt;&lt;object type=&quot;3&quot; unique_id=&quot;15276&quot;&gt;&lt;property id=&quot;20148&quot; value=&quot;5&quot;/&gt;&lt;property id=&quot;20300&quot; value=&quot;Slide 4&quot;/&gt;&lt;property id=&quot;20307&quot; value=&quot;395&quot;/&gt;&lt;/object&gt;&lt;object type=&quot;3&quot; unique_id=&quot;15277&quot;&gt;&lt;property id=&quot;20148&quot; value=&quot;5&quot;/&gt;&lt;property id=&quot;20300&quot; value=&quot;Slide 5 - &amp;quot;Architecture and Engineering&amp;quot;&quot;/&gt;&lt;property id=&quot;20307&quot; value=&quot;303&quot;/&gt;&lt;/object&gt;&lt;object type=&quot;3&quot; unique_id=&quot;15278&quot;&gt;&lt;property id=&quot;20148&quot; value=&quot;5&quot;/&gt;&lt;property id=&quot;20300&quot; value=&quot;Slide 6&quot;/&gt;&lt;property id=&quot;20307&quot; value=&quot;396&quot;/&gt;&lt;/object&gt;&lt;object type=&quot;3&quot; unique_id=&quot;15279&quot;&gt;&lt;property id=&quot;20148&quot; value=&quot;5&quot;/&gt;&lt;property id=&quot;20300&quot; value=&quot;Slide 7 - &amp;quot;Caesar’s Bridge&amp;quot;&quot;/&gt;&lt;property id=&quot;20307&quot; value=&quot;385&quot;/&gt;&lt;/object&gt;&lt;object type=&quot;3&quot; unique_id=&quot;15280&quot;&gt;&lt;property id=&quot;20148&quot; value=&quot;5&quot;/&gt;&lt;property id=&quot;20300&quot; value=&quot;Slide 8&quot;/&gt;&lt;property id=&quot;20307&quot; value=&quot;397&quot;/&gt;&lt;/object&gt;&lt;object type=&quot;3&quot; unique_id=&quot;15281&quot;&gt;&lt;property id=&quot;20148&quot; value=&quot;5&quot;/&gt;&lt;property id=&quot;20300&quot; value=&quot;Slide 9 - &amp;quot;Roman engineering strengths&amp;quot;&quot;/&gt;&lt;property id=&quot;20307&quot; value=&quot;388&quot;/&gt;&lt;/object&gt;&lt;object type=&quot;3&quot; unique_id=&quot;15282&quot;&gt;&lt;property id=&quot;20148&quot; value=&quot;5&quot;/&gt;&lt;property id=&quot;20300&quot; value=&quot;Slide 10&quot;/&gt;&lt;property id=&quot;20307&quot; value=&quot;398&quot;/&gt;&lt;/object&gt;&lt;object type=&quot;3&quot; unique_id=&quot;15283&quot;&gt;&lt;property id=&quot;20148&quot; value=&quot;5&quot;/&gt;&lt;property id=&quot;20300&quot; value=&quot;Slide 11 - &amp;quot;Construction: Group project&amp;quot;&quot;/&gt;&lt;property id=&quot;20307&quot; value=&quot;382&quot;/&gt;&lt;/object&gt;&lt;object type=&quot;3&quot; unique_id=&quot;15284&quot;&gt;&lt;property id=&quot;20148&quot; value=&quot;5&quot;/&gt;&lt;property id=&quot;20300&quot; value=&quot;Slide 12&quot;/&gt;&lt;property id=&quot;20307&quot; value=&quot;399&quot;/&gt;&lt;/object&gt;&lt;object type=&quot;3&quot; unique_id=&quot;15285&quot;&gt;&lt;property id=&quot;20148&quot; value=&quot;5&quot;/&gt;&lt;property id=&quot;20300&quot; value=&quot;Slide 14 - &amp;quot;Post and Lintel Forces&amp;quot;&quot;/&gt;&lt;property id=&quot;20307&quot; value=&quot;378&quot;/&gt;&lt;/object&gt;&lt;object type=&quot;3&quot; unique_id=&quot;15286&quot;&gt;&lt;property id=&quot;20148&quot; value=&quot;5&quot;/&gt;&lt;property id=&quot;20300&quot; value=&quot;Slide 15&quot;/&gt;&lt;property id=&quot;20307&quot; value=&quot;400&quot;/&gt;&lt;/object&gt;&lt;object type=&quot;3&quot; unique_id=&quot;15287&quot;&gt;&lt;property id=&quot;20148&quot; value=&quot;5&quot;/&gt;&lt;property id=&quot;20300&quot; value=&quot;Slide 16 - &amp;quot;Post and Lintel&amp;quot;&quot;/&gt;&lt;property id=&quot;20307&quot; value=&quot;380&quot;/&gt;&lt;/object&gt;&lt;object type=&quot;3&quot; unique_id=&quot;15288&quot;&gt;&lt;property id=&quot;20148&quot; value=&quot;5&quot;/&gt;&lt;property id=&quot;20300&quot; value=&quot;Slide 17&quot;/&gt;&lt;property id=&quot;20307&quot; value=&quot;401&quot;/&gt;&lt;/object&gt;&lt;object type=&quot;3&quot; unique_id=&quot;15289&quot;&gt;&lt;property id=&quot;20148&quot; value=&quot;5&quot;/&gt;&lt;property id=&quot;20300&quot; value=&quot;Slide 18 - &amp;quot;Egyptian Post and Lintel&amp;quot;&quot;/&gt;&lt;property id=&quot;20307&quot; value=&quot;381&quot;/&gt;&lt;/object&gt;&lt;object type=&quot;3&quot; unique_id=&quot;15290&quot;&gt;&lt;property id=&quot;20148&quot; value=&quot;5&quot;/&gt;&lt;property id=&quot;20300&quot; value=&quot;Slide 19&quot;/&gt;&lt;property id=&quot;20307&quot; value=&quot;402&quot;/&gt;&lt;/object&gt;&lt;object type=&quot;3&quot; unique_id=&quot;15291&quot;&gt;&lt;property id=&quot;20148&quot; value=&quot;5&quot;/&gt;&lt;property id=&quot;20300&quot; value=&quot;Slide 20 - &amp;quot;Arches – Forces&amp;quot;&quot;/&gt;&lt;property id=&quot;20307&quot; value=&quot;379&quot;/&gt;&lt;/object&gt;&lt;object type=&quot;3&quot; unique_id=&quot;15292&quot;&gt;&lt;property id=&quot;20148&quot; value=&quot;5&quot;/&gt;&lt;property id=&quot;20300&quot; value=&quot;Slide 21&quot;/&gt;&lt;property id=&quot;20307&quot; value=&quot;403&quot;/&gt;&lt;/object&gt;&lt;object type=&quot;3&quot; unique_id=&quot;15293&quot;&gt;&lt;property id=&quot;20148&quot; value=&quot;5&quot;/&gt;&lt;property id=&quot;20300&quot; value=&quot;Slide 22 - &amp;quot;Arches&amp;quot;&quot;/&gt;&lt;property id=&quot;20307&quot; value=&quot;371&quot;/&gt;&lt;/object&gt;&lt;object type=&quot;3&quot; unique_id=&quot;15294&quot;&gt;&lt;property id=&quot;20148&quot; value=&quot;5&quot;/&gt;&lt;property id=&quot;20300&quot; value=&quot;Slide 23&quot;/&gt;&lt;property id=&quot;20307&quot; value=&quot;404&quot;/&gt;&lt;/object&gt;&lt;object type=&quot;3&quot; unique_id=&quot;15295&quot;&gt;&lt;property id=&quot;20148&quot; value=&quot;5&quot;/&gt;&lt;property id=&quot;20300&quot; value=&quot;Slide 24 - &amp;quot;Arches&amp;quot;&quot;/&gt;&lt;property id=&quot;20307&quot; value=&quot;331&quot;/&gt;&lt;/object&gt;&lt;object type=&quot;3&quot; unique_id=&quot;15296&quot;&gt;&lt;property id=&quot;20148&quot; value=&quot;5&quot;/&gt;&lt;property id=&quot;20300&quot; value=&quot;Slide 25&quot;/&gt;&lt;property id=&quot;20307&quot; value=&quot;405&quot;/&gt;&lt;/object&gt;&lt;object type=&quot;3&quot; unique_id=&quot;15297&quot;&gt;&lt;property id=&quot;20148&quot; value=&quot;5&quot;/&gt;&lt;property id=&quot;20300&quot; value=&quot;Slide 26 - &amp;quot;Arch Engineering&amp;quot;&quot;/&gt;&lt;property id=&quot;20307&quot; value=&quot;383&quot;/&gt;&lt;/object&gt;&lt;object type=&quot;3&quot; unique_id=&quot;15298&quot;&gt;&lt;property id=&quot;20148&quot; value=&quot;5&quot;/&gt;&lt;property id=&quot;20300&quot; value=&quot;Slide 27&quot;/&gt;&lt;property id=&quot;20307&quot; value=&quot;406&quot;/&gt;&lt;/object&gt;&lt;object type=&quot;3&quot; unique_id=&quot;15299&quot;&gt;&lt;property id=&quot;20148&quot; value=&quot;5&quot;/&gt;&lt;property id=&quot;20300&quot; value=&quot;Slide 28 - &amp;quot;Arches&amp;quot;&quot;/&gt;&lt;property id=&quot;20307&quot; value=&quot;304&quot;/&gt;&lt;/object&gt;&lt;object type=&quot;3&quot; unique_id=&quot;15300&quot;&gt;&lt;property id=&quot;20148&quot; value=&quot;5&quot;/&gt;&lt;property id=&quot;20300&quot; value=&quot;Slide 29&quot;/&gt;&lt;property id=&quot;20307&quot; value=&quot;407&quot;/&gt;&lt;/object&gt;&lt;object type=&quot;3&quot; unique_id=&quot;15301&quot;&gt;&lt;property id=&quot;20148&quot; value=&quot;5&quot;/&gt;&lt;property id=&quot;20300&quot; value=&quot;Slide 30 - &amp;quot;Arches with Post and Lintels&amp;quot;&quot;/&gt;&lt;property id=&quot;20307&quot; value=&quot;367&quot;/&gt;&lt;/object&gt;&lt;object type=&quot;3&quot; unique_id=&quot;15302&quot;&gt;&lt;property id=&quot;20148&quot; value=&quot;5&quot;/&gt;&lt;property id=&quot;20300&quot; value=&quot;Slide 31&quot;/&gt;&lt;property id=&quot;20307&quot; value=&quot;408&quot;/&gt;&lt;/object&gt;&lt;object type=&quot;3&quot; unique_id=&quot;15303&quot;&gt;&lt;property id=&quot;20148&quot; value=&quot;5&quot;/&gt;&lt;property id=&quot;20300&quot; value=&quot;Slide 32 - &amp;quot;Arches remain when walls are gone&amp;quot;&quot;/&gt;&lt;property id=&quot;20307&quot; value=&quot;368&quot;/&gt;&lt;/object&gt;&lt;object type=&quot;3&quot; unique_id=&quot;15304&quot;&gt;&lt;property id=&quot;20148&quot; value=&quot;5&quot;/&gt;&lt;property id=&quot;20300&quot; value=&quot;Slide 33&quot;/&gt;&lt;property id=&quot;20307&quot; value=&quot;409&quot;/&gt;&lt;/object&gt;&lt;object type=&quot;3&quot; unique_id=&quot;15305&quot;&gt;&lt;property id=&quot;20148&quot; value=&quot;5&quot;/&gt;&lt;property id=&quot;20300&quot; value=&quot;Slide 34 - &amp;quot;Roads&amp;quot;&quot;/&gt;&lt;property id=&quot;20307&quot; value=&quot;389&quot;/&gt;&lt;/object&gt;&lt;object type=&quot;3&quot; unique_id=&quot;15306&quot;&gt;&lt;property id=&quot;20148&quot; value=&quot;5&quot;/&gt;&lt;property id=&quot;20300&quot; value=&quot;Slide 35&quot;/&gt;&lt;property id=&quot;20307&quot; value=&quot;410&quot;/&gt;&lt;/object&gt;&lt;object type=&quot;3&quot; unique_id=&quot;15307&quot;&gt;&lt;property id=&quot;20148&quot; value=&quot;5&quot;/&gt;&lt;property id=&quot;20300&quot; value=&quot;Slide 37&quot;/&gt;&lt;property id=&quot;20307&quot; value=&quot;411&quot;/&gt;&lt;/object&gt;&lt;object type=&quot;3&quot; unique_id=&quot;15308&quot;&gt;&lt;property id=&quot;20148&quot; value=&quot;5&quot;/&gt;&lt;property id=&quot;20300&quot; value=&quot;Slide 36 - &amp;quot;Roads&amp;quot;&quot;/&gt;&lt;property id=&quot;20307&quot; value=&quot;390&quot;/&gt;&lt;/object&gt;&lt;object type=&quot;3&quot; unique_id=&quot;15309&quot;&gt;&lt;property id=&quot;20148&quot; value=&quot;5&quot;/&gt;&lt;property id=&quot;20300&quot; value=&quot;Slide 38 - &amp;quot;Concrete&amp;quot;&quot;/&gt;&lt;property id=&quot;20307&quot; value=&quot;337&quot;/&gt;&lt;/object&gt;&lt;object type=&quot;3&quot; unique_id=&quot;15310&quot;&gt;&lt;property id=&quot;20148&quot; value=&quot;5&quot;/&gt;&lt;property id=&quot;20300&quot; value=&quot;Slide 40 - &amp;quot;Cities&amp;quot;&quot;/&gt;&lt;property id=&quot;20307&quot; value=&quot;391&quot;/&gt;&lt;/object&gt;&lt;object type=&quot;3&quot; unique_id=&quot;15311&quot;&gt;&lt;property id=&quot;20148&quot; value=&quot;5&quot;/&gt;&lt;property id=&quot;20300&quot; value=&quot;Slide 43 - &amp;quot;Model of Ancient Rome&amp;quot;&quot;/&gt;&lt;property id=&quot;20307&quot; value=&quot;392&quot;/&gt;&lt;/object&gt;&lt;object type=&quot;3&quot; unique_id=&quot;15312&quot;&gt;&lt;property id=&quot;20148&quot; value=&quot;5&quot;/&gt;&lt;property id=&quot;20300&quot; value=&quot;Slide 45 - &amp;quot;Architecture and Engineering&amp;#x0D;&amp;#x0A;Major buildings&amp;quot;&quot;/&gt;&lt;property id=&quot;20307&quot; value=&quot;393&quot;/&gt;&lt;/object&gt;&lt;object type=&quot;3&quot; unique_id=&quot;15313&quot;&gt;&lt;property id=&quot;20148&quot; value=&quot;5&quot;/&gt;&lt;property id=&quot;20300&quot; value=&quot;Slide 47 - &amp;quot;Coliseum&amp;quot;&quot;/&gt;&lt;property id=&quot;20307&quot; value=&quot;376&quot;/&gt;&lt;/object&gt;&lt;object type=&quot;3&quot; unique_id=&quot;15314&quot;&gt;&lt;property id=&quot;20148&quot; value=&quot;5&quot;/&gt;&lt;property id=&quot;20300&quot; value=&quot;Slide 49 - &amp;quot;Coliseum&amp;quot;&quot;/&gt;&lt;property id=&quot;20307&quot; value=&quot;372&quot;/&gt;&lt;/object&gt;&lt;object type=&quot;3&quot; unique_id=&quot;15315&quot;&gt;&lt;property id=&quot;20148&quot; value=&quot;5&quot;/&gt;&lt;property id=&quot;20300&quot; value=&quot;Slide 51 - &amp;quot;Architecture and Engineering&amp;#x0D;&amp;#x0A;Major buildings&amp;quot;&quot;/&gt;&lt;property id=&quot;20307&quot; value=&quot;307&quot;/&gt;&lt;/object&gt;&lt;object type=&quot;3&quot; unique_id=&quot;15316&quot;&gt;&lt;property id=&quot;20148&quot; value=&quot;5&quot;/&gt;&lt;property id=&quot;20300&quot; value=&quot;Slide 53 - &amp;quot;Architecture and Engineering&amp;#x0D;&amp;#x0A;Major buildings&amp;quot;&quot;/&gt;&lt;property id=&quot;20307&quot; value=&quot;332&quot;/&gt;&lt;/object&gt;&lt;object type=&quot;3&quot; unique_id=&quot;15317&quot;&gt;&lt;property id=&quot;20148&quot; value=&quot;5&quot;/&gt;&lt;property id=&quot;20300&quot; value=&quot;Slide 55 - &amp;quot;Aqueducts&amp;quot;&quot;/&gt;&lt;property id=&quot;20307&quot; value=&quot;345&quot;/&gt;&lt;/object&gt;&lt;object type=&quot;3&quot; unique_id=&quot;15318&quot;&gt;&lt;property id=&quot;20148&quot; value=&quot;5&quot;/&gt;&lt;property id=&quot;20300&quot; value=&quot;Slide 57 - &amp;quot;Aqueducts&amp;quot;&quot;/&gt;&lt;property id=&quot;20307&quot; value=&quot;369&quot;/&gt;&lt;/object&gt;&lt;object type=&quot;3&quot; unique_id=&quot;15319&quot;&gt;&lt;property id=&quot;20148&quot; value=&quot;5&quot;/&gt;&lt;property id=&quot;20300&quot; value=&quot;Slide 59 - &amp;quot;Aqueducts&amp;quot;&quot;/&gt;&lt;property id=&quot;20307&quot; value=&quot;370&quot;/&gt;&lt;/object&gt;&lt;object type=&quot;3&quot; unique_id=&quot;15320&quot;&gt;&lt;property id=&quot;20148&quot; value=&quot;5&quot;/&gt;&lt;property id=&quot;20300&quot; value=&quot;Slide 61 - &amp;quot;Pont du Gard&amp;quot;&quot;/&gt;&lt;property id=&quot;20307&quot; value=&quot;384&quot;/&gt;&lt;/object&gt;&lt;object type=&quot;3&quot; unique_id=&quot;15321&quot;&gt;&lt;property id=&quot;20148&quot; value=&quot;5&quot;/&gt;&lt;property id=&quot;20300&quot; value=&quot;Slide 63 - &amp;quot;Pont du Gard&amp;quot;&quot;/&gt;&lt;property id=&quot;20307&quot; value=&quot;365&quot;/&gt;&lt;/object&gt;&lt;object type=&quot;3&quot; unique_id=&quot;15322&quot;&gt;&lt;property id=&quot;20148&quot; value=&quot;5&quot;/&gt;&lt;property id=&quot;20300&quot; value=&quot;Slide 65 - &amp;quot;Pont du Gard&amp;quot;&quot;/&gt;&lt;property id=&quot;20307&quot; value=&quot;366&quot;/&gt;&lt;/object&gt;&lt;object type=&quot;3&quot; unique_id=&quot;15323&quot;&gt;&lt;property id=&quot;20148&quot; value=&quot;5&quot;/&gt;&lt;property id=&quot;20300&quot; value=&quot;Slide 67 - &amp;quot;Aqueducts &amp;quot;&quot;/&gt;&lt;property id=&quot;20307&quot; value=&quot;339&quot;/&gt;&lt;/object&gt;&lt;object type=&quot;3&quot; unique_id=&quot;15324&quot;&gt;&lt;property id=&quot;20148&quot; value=&quot;5&quot;/&gt;&lt;property id=&quot;20300&quot; value=&quot;Slide 69 - &amp;quot;Pompeii&amp;quot;&quot;/&gt;&lt;property id=&quot;20307&quot; value=&quot;377&quot;/&gt;&lt;/object&gt;&lt;object type=&quot;3&quot; unique_id=&quot;15325&quot;&gt;&lt;property id=&quot;20148&quot; value=&quot;5&quot;/&gt;&lt;property id=&quot;20300&quot; value=&quot;Slide 72 - &amp;quot;Vesuvius - Pompeii&amp;quot;&quot;/&gt;&lt;property id=&quot;20307&quot; value=&quot;355&quot;/&gt;&lt;/object&gt;&lt;object type=&quot;3&quot; unique_id=&quot;15326&quot;&gt;&lt;property id=&quot;20148&quot; value=&quot;5&quot;/&gt;&lt;property id=&quot;20300&quot; value=&quot;Slide 74 - &amp;quot;The Provinces&amp;quot;&quot;/&gt;&lt;property id=&quot;20307&quot; value=&quot;358&quot;/&gt;&lt;/object&gt;&lt;object type=&quot;3&quot; unique_id=&quot;15327&quot;&gt;&lt;property id=&quot;20148&quot; value=&quot;5&quot;/&gt;&lt;property id=&quot;20300&quot; value=&quot;Slide 76 - &amp;quot;The Provinces&amp;quot;&quot;/&gt;&lt;property id=&quot;20307&quot; value=&quot;357&quot;/&gt;&lt;/object&gt;&lt;object type=&quot;3&quot; unique_id=&quot;15328&quot;&gt;&lt;property id=&quot;20148&quot; value=&quot;5&quot;/&gt;&lt;property id=&quot;20300&quot; value=&quot;Slide 78 - &amp;quot;Science&amp;quot;&quot;/&gt;&lt;property id=&quot;20307&quot; value=&quot;314&quot;/&gt;&lt;/object&gt;&lt;object type=&quot;3&quot; unique_id=&quot;15329&quot;&gt;&lt;property id=&quot;20148&quot; value=&quot;5&quot;/&gt;&lt;property id=&quot;20300&quot; value=&quot;Slide 80 - &amp;quot;Science&amp;quot;&quot;/&gt;&lt;property id=&quot;20307&quot; value=&quot;312&quot;/&gt;&lt;/object&gt;&lt;object type=&quot;3&quot; unique_id=&quot;15330&quot;&gt;&lt;property id=&quot;20148&quot; value=&quot;5&quot;/&gt;&lt;property id=&quot;20300&quot; value=&quot;Slide 82 - &amp;quot;Discussion:&amp;quot;&quot;/&gt;&lt;property id=&quot;20307&quot; value=&quot;346&quot;/&gt;&lt;/object&gt;&lt;object type=&quot;3&quot; unique_id=&quot;15331&quot;&gt;&lt;property id=&quot;20148&quot; value=&quot;5&quot;/&gt;&lt;property id=&quot;20300&quot; value=&quot;Slide 84&quot;/&gt;&lt;property id=&quot;20307&quot; value=&quot;318&quot;/&gt;&lt;/object&gt;&lt;object type=&quot;3&quot; unique_id=&quot;15332&quot;&gt;&lt;property id=&quot;20148&quot; value=&quot;5&quot;/&gt;&lt;property id=&quot;20300&quot; value=&quot;Slide 86 - &amp;quot;Who are the modern-day Romans and Greeks?&amp;quot;&quot;/&gt;&lt;property id=&quot;20307&quot; value=&quot;336&quot;/&gt;&lt;/object&gt;&lt;object type=&quot;3&quot; unique_id=&quot;15333&quot;&gt;&lt;property id=&quot;20148&quot; value=&quot;5&quot;/&gt;&lt;property id=&quot;20300&quot; value=&quot;Slide 89 - &amp;quot;The Legacy – Creativity&amp;quot;&quot;/&gt;&lt;property id=&quot;20307&quot; value=&quot;315&quot;/&gt;&lt;/object&gt;&lt;object type=&quot;3&quot; unique_id=&quot;15334&quot;&gt;&lt;property id=&quot;20148&quot; value=&quot;5&quot;/&gt;&lt;property id=&quot;20300&quot; value=&quot;Slide 91&quot;/&gt;&lt;property id=&quot;20307&quot; value=&quot;319&quot;/&gt;&lt;/object&gt;&lt;object type=&quot;3&quot; unique_id=&quot;15335&quot;&gt;&lt;property id=&quot;20148&quot; value=&quot;5&quot;/&gt;&lt;property id=&quot;20300&quot; value=&quot;Slide 93 - &amp;quot;The Legacy–Creativity&amp;quot;&quot;/&gt;&lt;property id=&quot;20307&quot; value=&quot;316&quot;/&gt;&lt;/object&gt;&lt;object type=&quot;3&quot; unique_id=&quot;15336&quot;&gt;&lt;property id=&quot;20148&quot; value=&quot;5&quot;/&gt;&lt;property id=&quot;20300&quot; value=&quot;Slide 95 - &amp;quot;The Legacy&amp;quot;&quot;/&gt;&lt;property id=&quot;20307&quot; value=&quot;317&quot;/&gt;&lt;/object&gt;&lt;object type=&quot;3&quot; unique_id=&quot;15337&quot;&gt;&lt;property id=&quot;20148&quot; value=&quot;5&quot;/&gt;&lt;property id=&quot;20300&quot; value=&quot;Slide 97 - &amp;quot;Discussion&amp;quot;&quot;/&gt;&lt;property id=&quot;20307&quot; value=&quot;363&quot;/&gt;&lt;/object&gt;&lt;object type=&quot;3&quot; unique_id=&quot;15338&quot;&gt;&lt;property id=&quot;20148&quot; value=&quot;5&quot;/&gt;&lt;property id=&quot;20300&quot; value=&quot;Slide 99 - &amp;quot;Thank You&amp;quot;&quot;/&gt;&lt;property id=&quot;20307&quot; value=&quot;294&quot;/&gt;&lt;/object&gt;&lt;object type=&quot;3&quot; unique_id=&quot;15815&quot;&gt;&lt;property id=&quot;20148&quot; value=&quot;5&quot;/&gt;&lt;property id=&quot;20300&quot; value=&quot;Slide 13&quot;/&gt;&lt;property id=&quot;20307&quot; value=&quot;412&quot;/&gt;&lt;/object&gt;&lt;object type=&quot;3&quot; unique_id=&quot;15816&quot;&gt;&lt;property id=&quot;20148&quot; value=&quot;5&quot;/&gt;&lt;property id=&quot;20300&quot; value=&quot;Slide 39&quot;/&gt;&lt;property id=&quot;20307&quot; value=&quot;413&quot;/&gt;&lt;/object&gt;&lt;object type=&quot;3&quot; unique_id=&quot;15817&quot;&gt;&lt;property id=&quot;20148&quot; value=&quot;5&quot;/&gt;&lt;property id=&quot;20300&quot; value=&quot;Slide 41&quot;/&gt;&lt;property id=&quot;20307&quot; value=&quot;415&quot;/&gt;&lt;/object&gt;&lt;object type=&quot;3&quot; unique_id=&quot;16324&quot;&gt;&lt;property id=&quot;20148&quot; value=&quot;5&quot;/&gt;&lt;property id=&quot;20300&quot; value=&quot;Slide 42&quot;/&gt;&lt;property id=&quot;20307&quot; value=&quot;416&quot;/&gt;&lt;/object&gt;&lt;object type=&quot;3&quot; unique_id=&quot;16325&quot;&gt;&lt;property id=&quot;20148&quot; value=&quot;5&quot;/&gt;&lt;property id=&quot;20300&quot; value=&quot;Slide 44&quot;/&gt;&lt;property id=&quot;20307&quot; value=&quot;417&quot;/&gt;&lt;/object&gt;&lt;object type=&quot;3&quot; unique_id=&quot;16326&quot;&gt;&lt;property id=&quot;20148&quot; value=&quot;5&quot;/&gt;&lt;property id=&quot;20300&quot; value=&quot;Slide 46&quot;/&gt;&lt;property id=&quot;20307&quot; value=&quot;418&quot;/&gt;&lt;/object&gt;&lt;object type=&quot;3&quot; unique_id=&quot;16327&quot;&gt;&lt;property id=&quot;20148&quot; value=&quot;5&quot;/&gt;&lt;property id=&quot;20300&quot; value=&quot;Slide 48&quot;/&gt;&lt;property id=&quot;20307&quot; value=&quot;419&quot;/&gt;&lt;/object&gt;&lt;object type=&quot;3&quot; unique_id=&quot;16328&quot;&gt;&lt;property id=&quot;20148&quot; value=&quot;5&quot;/&gt;&lt;property id=&quot;20300&quot; value=&quot;Slide 50&quot;/&gt;&lt;property id=&quot;20307&quot; value=&quot;420&quot;/&gt;&lt;/object&gt;&lt;object type=&quot;3&quot; unique_id=&quot;16329&quot;&gt;&lt;property id=&quot;20148&quot; value=&quot;5&quot;/&gt;&lt;property id=&quot;20300&quot; value=&quot;Slide 52&quot;/&gt;&lt;property id=&quot;20307&quot; value=&quot;421&quot;/&gt;&lt;/object&gt;&lt;object type=&quot;3&quot; unique_id=&quot;16330&quot;&gt;&lt;property id=&quot;20148&quot; value=&quot;5&quot;/&gt;&lt;property id=&quot;20300&quot; value=&quot;Slide 54&quot;/&gt;&lt;property id=&quot;20307&quot; value=&quot;422&quot;/&gt;&lt;/object&gt;&lt;object type=&quot;3&quot; unique_id=&quot;16332&quot;&gt;&lt;property id=&quot;20148&quot; value=&quot;5&quot;/&gt;&lt;property id=&quot;20300&quot; value=&quot;Slide 56&quot;/&gt;&lt;property id=&quot;20307&quot; value=&quot;423&quot;/&gt;&lt;/object&gt;&lt;object type=&quot;3&quot; unique_id=&quot;16333&quot;&gt;&lt;property id=&quot;20148&quot; value=&quot;5&quot;/&gt;&lt;property id=&quot;20300&quot; value=&quot;Slide 58&quot;/&gt;&lt;property id=&quot;20307&quot; value=&quot;424&quot;/&gt;&lt;/object&gt;&lt;object type=&quot;3&quot; unique_id=&quot;16334&quot;&gt;&lt;property id=&quot;20148&quot; value=&quot;5&quot;/&gt;&lt;property id=&quot;20300&quot; value=&quot;Slide 60&quot;/&gt;&lt;property id=&quot;20307&quot; value=&quot;425&quot;/&gt;&lt;/object&gt;&lt;object type=&quot;3&quot; unique_id=&quot;16335&quot;&gt;&lt;property id=&quot;20148&quot; value=&quot;5&quot;/&gt;&lt;property id=&quot;20300&quot; value=&quot;Slide 62&quot;/&gt;&lt;property id=&quot;20307&quot; value=&quot;426&quot;/&gt;&lt;/object&gt;&lt;object type=&quot;3&quot; unique_id=&quot;16336&quot;&gt;&lt;property id=&quot;20148&quot; value=&quot;5&quot;/&gt;&lt;property id=&quot;20300&quot; value=&quot;Slide 64&quot;/&gt;&lt;property id=&quot;20307&quot; value=&quot;427&quot;/&gt;&lt;/object&gt;&lt;object type=&quot;3&quot; unique_id=&quot;16337&quot;&gt;&lt;property id=&quot;20148&quot; value=&quot;5&quot;/&gt;&lt;property id=&quot;20300&quot; value=&quot;Slide 68&quot;/&gt;&lt;property id=&quot;20307&quot; value=&quot;428&quot;/&gt;&lt;/object&gt;&lt;object type=&quot;3&quot; unique_id=&quot;16338&quot;&gt;&lt;property id=&quot;20148&quot; value=&quot;5&quot;/&gt;&lt;property id=&quot;20300&quot; value=&quot;Slide 70&quot;/&gt;&lt;property id=&quot;20307&quot; value=&quot;429&quot;/&gt;&lt;/object&gt;&lt;object type=&quot;3&quot; unique_id=&quot;16339&quot;&gt;&lt;property id=&quot;20148&quot; value=&quot;5&quot;/&gt;&lt;property id=&quot;20300&quot; value=&quot;Slide 73&quot;/&gt;&lt;property id=&quot;20307&quot; value=&quot;430&quot;/&gt;&lt;/object&gt;&lt;object type=&quot;3&quot; unique_id=&quot;16340&quot;&gt;&lt;property id=&quot;20148&quot; value=&quot;5&quot;/&gt;&lt;property id=&quot;20300&quot; value=&quot;Slide 75&quot;/&gt;&lt;property id=&quot;20307&quot; value=&quot;431&quot;/&gt;&lt;/object&gt;&lt;object type=&quot;3&quot; unique_id=&quot;16342&quot;&gt;&lt;property id=&quot;20148&quot; value=&quot;5&quot;/&gt;&lt;property id=&quot;20300&quot; value=&quot;Slide 79&quot;/&gt;&lt;property id=&quot;20307&quot; value=&quot;433&quot;/&gt;&lt;/object&gt;&lt;object type=&quot;3&quot; unique_id=&quot;16343&quot;&gt;&lt;property id=&quot;20148&quot; value=&quot;5&quot;/&gt;&lt;property id=&quot;20300&quot; value=&quot;Slide 81&quot;/&gt;&lt;property id=&quot;20307&quot; value=&quot;434&quot;/&gt;&lt;/object&gt;&lt;object type=&quot;3&quot; unique_id=&quot;16344&quot;&gt;&lt;property id=&quot;20148&quot; value=&quot;5&quot;/&gt;&lt;property id=&quot;20300&quot; value=&quot;Slide 83&quot;/&gt;&lt;property id=&quot;20307&quot; value=&quot;435&quot;/&gt;&lt;/object&gt;&lt;object type=&quot;3&quot; unique_id=&quot;16345&quot;&gt;&lt;property id=&quot;20148&quot; value=&quot;5&quot;/&gt;&lt;property id=&quot;20300&quot; value=&quot;Slide 85&quot;/&gt;&lt;property id=&quot;20307&quot; value=&quot;436&quot;/&gt;&lt;/object&gt;&lt;object type=&quot;3&quot; unique_id=&quot;16346&quot;&gt;&lt;property id=&quot;20148&quot; value=&quot;5&quot;/&gt;&lt;property id=&quot;20300&quot; value=&quot;Slide 87&quot;/&gt;&lt;property id=&quot;20307&quot; value=&quot;437&quot;/&gt;&lt;/object&gt;&lt;object type=&quot;3&quot; unique_id=&quot;16347&quot;&gt;&lt;property id=&quot;20148&quot; value=&quot;5&quot;/&gt;&lt;property id=&quot;20300&quot; value=&quot;Slide 90&quot;/&gt;&lt;property id=&quot;20307&quot; value=&quot;438&quot;/&gt;&lt;/object&gt;&lt;object type=&quot;3&quot; unique_id=&quot;16348&quot;&gt;&lt;property id=&quot;20148&quot; value=&quot;5&quot;/&gt;&lt;property id=&quot;20300&quot; value=&quot;Slide 92&quot;/&gt;&lt;property id=&quot;20307&quot; value=&quot;439&quot;/&gt;&lt;/object&gt;&lt;object type=&quot;3&quot; unique_id=&quot;16349&quot;&gt;&lt;property id=&quot;20148&quot; value=&quot;5&quot;/&gt;&lt;property id=&quot;20300&quot; value=&quot;Slide 94&quot;/&gt;&lt;property id=&quot;20307&quot; value=&quot;440&quot;/&gt;&lt;/object&gt;&lt;object type=&quot;3&quot; unique_id=&quot;16350&quot;&gt;&lt;property id=&quot;20148&quot; value=&quot;5&quot;/&gt;&lt;property id=&quot;20300&quot; value=&quot;Slide 96&quot;/&gt;&lt;property id=&quot;20307&quot; value=&quot;441&quot;/&gt;&lt;/object&gt;&lt;object type=&quot;3&quot; unique_id=&quot;16351&quot;&gt;&lt;property id=&quot;20148&quot; value=&quot;5&quot;/&gt;&lt;property id=&quot;20300&quot; value=&quot;Slide 98&quot;/&gt;&lt;property id=&quot;20307&quot; value=&quot;442&quot;/&gt;&lt;/object&gt;&lt;object type=&quot;3&quot; unique_id=&quot;16352&quot;&gt;&lt;property id=&quot;20148&quot; value=&quot;5&quot;/&gt;&lt;property id=&quot;20300&quot; value=&quot;Slide 100 - &amp;quot;Thank You&amp;#x0D;&amp;#x0A;&amp;quot;&quot;/&gt;&lt;property id=&quot;20307&quot; value=&quot;443&quot;/&gt;&lt;/object&gt;&lt;object type=&quot;3&quot; unique_id=&quot;17739&quot;&gt;&lt;property id=&quot;20148&quot; value=&quot;5&quot;/&gt;&lt;property id=&quot;20300&quot; value=&quot;Slide 66&quot;/&gt;&lt;property id=&quot;20307&quot; value=&quot;445&quot;/&gt;&lt;/object&gt;&lt;object type=&quot;3&quot; unique_id=&quot;17740&quot;&gt;&lt;property id=&quot;20148&quot; value=&quot;5&quot;/&gt;&lt;property id=&quot;20300&quot; value=&quot;Slide 71&quot;/&gt;&lt;property id=&quot;20307&quot; value=&quot;446&quot;/&gt;&lt;/object&gt;&lt;object type=&quot;3&quot; unique_id=&quot;17741&quot;&gt;&lt;property id=&quot;20148&quot; value=&quot;5&quot;/&gt;&lt;property id=&quot;20300&quot; value=&quot;Slide 77&quot;/&gt;&lt;property id=&quot;20307&quot; value=&quot;447&quot;/&gt;&lt;/object&gt;&lt;object type=&quot;3&quot; unique_id=&quot;17742&quot;&gt;&lt;property id=&quot;20148&quot; value=&quot;5&quot;/&gt;&lt;property id=&quot;20300&quot; value=&quot;Slide 88&quot;/&gt;&lt;property id=&quot;20307&quot; value=&quot;444&quot;/&gt;&lt;/object&gt;&lt;/object&gt;&lt;object type=&quot;8&quot; unique_id=&quot;154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9173</TotalTime>
  <Words>710</Words>
  <Application>Microsoft Macintosh PowerPoint</Application>
  <PresentationFormat>On-screen Show (4:3)</PresentationFormat>
  <Paragraphs>228</Paragraphs>
  <Slides>47</Slides>
  <Notes>45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Design</vt:lpstr>
      <vt:lpstr>Roman Science, Technology, and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114</cp:revision>
  <cp:lastPrinted>2009-08-26T11:55:02Z</cp:lastPrinted>
  <dcterms:created xsi:type="dcterms:W3CDTF">2011-02-18T13:26:06Z</dcterms:created>
  <dcterms:modified xsi:type="dcterms:W3CDTF">2011-10-24T00:35:22Z</dcterms:modified>
</cp:coreProperties>
</file>