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5" r:id="rId19"/>
    <p:sldId id="275" r:id="rId20"/>
    <p:sldId id="276" r:id="rId21"/>
    <p:sldId id="294" r:id="rId22"/>
    <p:sldId id="277" r:id="rId23"/>
    <p:sldId id="279" r:id="rId24"/>
    <p:sldId id="296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1" Type="http://schemas.microsoft.com/office/2007/relationships/media" Target="file://localhost/Users/abs3/Documents/Mfg%20355/Lectures%202009/14%20Thermoforming/Automated-thermoform.wmv" TargetMode="External"/><Relationship Id="rId2" Type="http://schemas.openxmlformats.org/officeDocument/2006/relationships/video" Target="file://localhost/Users/abs3/Documents/Mfg%20355/Lectures%202009/14%20Thermoforming/Automated-thermoform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1" Type="http://schemas.microsoft.com/office/2007/relationships/media" Target="file://localhost/Users/abs3/Documents/Mfg%20355/Lectures%202009/14%20Thermoforming/blisterpacks.wmv" TargetMode="External"/><Relationship Id="rId2" Type="http://schemas.openxmlformats.org/officeDocument/2006/relationships/video" Target="file://localhost/Users/abs3/Documents/Mfg%20355/Lectures%202009/14%20Thermoforming/blisterpacks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8.png"/><Relationship Id="rId1" Type="http://schemas.microsoft.com/office/2007/relationships/media" Target="file://localhost/Users/abs3/Documents/Mfg%20355/Lectures%202009/14%20Thermoforming/SME-Thermoform.wmv" TargetMode="External"/><Relationship Id="rId2" Type="http://schemas.openxmlformats.org/officeDocument/2006/relationships/video" Target="file://localhost/Users/abs3/Documents/Mfg%20355/Lectures%202009/14%20Thermoforming/SME-Thermoform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gif"/><Relationship Id="rId5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6.png"/><Relationship Id="rId1" Type="http://schemas.microsoft.com/office/2007/relationships/media" Target="file://localhost/Users/abs3/Documents/Mfg%20355/Lectures%202009/14%20Thermoforming/Lines-thermoform.wmv" TargetMode="External"/><Relationship Id="rId2" Type="http://schemas.openxmlformats.org/officeDocument/2006/relationships/video" Target="file://localhost/Users/abs3/Documents/Mfg%20355/Lectures%202009/14%20Thermoforming/Lines-thermoform.wm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1535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Thermoforming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9267" y="5960533"/>
            <a:ext cx="6400800" cy="75353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MFG 355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87" y="197996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Snap-Back Forming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Two stage vacuum forming process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Stage one pre-stretches material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Stage two forms the material on the mold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5029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Billow Forming</a:t>
            </a:r>
            <a:endParaRPr lang="en-US" dirty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445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09800"/>
            <a:ext cx="3411538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Matched Die Forming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Upper and lower mold “cavities” mate up or match</a:t>
            </a:r>
          </a:p>
          <a:p>
            <a:pPr eaLnBrk="1" hangingPunct="1">
              <a:defRPr/>
            </a:pPr>
            <a:r>
              <a:rPr lang="en-US"/>
              <a:t>For greater detail</a:t>
            </a:r>
          </a:p>
          <a:p>
            <a:pPr eaLnBrk="1" hangingPunct="1">
              <a:defRPr/>
            </a:pPr>
            <a:r>
              <a:rPr lang="en-US"/>
              <a:t>For complexity</a:t>
            </a:r>
          </a:p>
          <a:p>
            <a:pPr eaLnBrk="1" hangingPunct="1">
              <a:defRPr/>
            </a:pPr>
            <a:r>
              <a:rPr lang="en-US"/>
              <a:t>High tolerances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8511"/>
          <a:stretch>
            <a:fillRect/>
          </a:stretch>
        </p:blipFill>
        <p:spPr bwMode="auto">
          <a:xfrm>
            <a:off x="4114800" y="2249488"/>
            <a:ext cx="49530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Mechanical Forming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No positive or negative air pressure applied to mole</a:t>
            </a:r>
          </a:p>
          <a:p>
            <a:pPr eaLnBrk="1" hangingPunct="1">
              <a:defRPr/>
            </a:pPr>
            <a:r>
              <a:rPr lang="en-US"/>
              <a:t>All molding is done by mechanical means</a:t>
            </a:r>
          </a:p>
          <a:p>
            <a:pPr eaLnBrk="1" hangingPunct="1">
              <a:defRPr/>
            </a:pPr>
            <a:r>
              <a:rPr lang="en-US"/>
              <a:t>There is less detail than most of the other processes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419600"/>
            <a:ext cx="35321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Free Forming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Parts are blown </a:t>
            </a:r>
          </a:p>
          <a:p>
            <a:pPr eaLnBrk="1" hangingPunct="1">
              <a:defRPr/>
            </a:pPr>
            <a:r>
              <a:rPr lang="en-US"/>
              <a:t>No contact with mold surfaces</a:t>
            </a:r>
          </a:p>
          <a:p>
            <a:pPr eaLnBrk="1" hangingPunct="1">
              <a:defRPr/>
            </a:pPr>
            <a:r>
              <a:rPr lang="en-US"/>
              <a:t>Excellent optical clarity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b="17999"/>
          <a:stretch>
            <a:fillRect/>
          </a:stretch>
        </p:blipFill>
        <p:spPr bwMode="auto">
          <a:xfrm>
            <a:off x="5791200" y="4127500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 b="17999"/>
          <a:stretch>
            <a:fillRect/>
          </a:stretch>
        </p:blipFill>
        <p:spPr bwMode="auto">
          <a:xfrm>
            <a:off x="76200" y="36576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Automation</a:t>
            </a:r>
          </a:p>
        </p:txBody>
      </p:sp>
      <p:pic>
        <p:nvPicPr>
          <p:cNvPr id="30723" name="Picture 3" descr="/Users/abs3/Documents/Mfg 355/Lectures 2009/14 Thermoforming/Automated-thermoform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20800" y="1200150"/>
            <a:ext cx="6832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71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Blister Pack and Skin Pack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Blister pack has space between material and packaged part</a:t>
            </a:r>
          </a:p>
          <a:p>
            <a:pPr lvl="1" eaLnBrk="1" hangingPunct="1">
              <a:defRPr/>
            </a:pPr>
            <a:r>
              <a:rPr lang="en-US"/>
              <a:t>Usually a moderately rigid material</a:t>
            </a:r>
          </a:p>
          <a:p>
            <a:pPr lvl="1" eaLnBrk="1" hangingPunct="1">
              <a:defRPr/>
            </a:pPr>
            <a:r>
              <a:rPr lang="en-US"/>
              <a:t>A mold is still needed</a:t>
            </a:r>
          </a:p>
          <a:p>
            <a:pPr eaLnBrk="1" hangingPunct="1">
              <a:defRPr/>
            </a:pPr>
            <a:r>
              <a:rPr lang="en-US"/>
              <a:t>Skin pack sheet is held firmly against part</a:t>
            </a:r>
          </a:p>
          <a:p>
            <a:pPr lvl="1" eaLnBrk="1" hangingPunct="1">
              <a:defRPr/>
            </a:pPr>
            <a:r>
              <a:rPr lang="en-US"/>
              <a:t>Flexible materials are used</a:t>
            </a:r>
          </a:p>
          <a:p>
            <a:pPr lvl="1" eaLnBrk="1" hangingPunct="1">
              <a:defRPr/>
            </a:pPr>
            <a:r>
              <a:rPr lang="en-US"/>
              <a:t>No mold is needed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276600"/>
            <a:ext cx="1647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Blister Pack and Skin Pack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1428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447800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5"/>
          <a:srcRect l="14444" r="10889" b="33432"/>
          <a:stretch>
            <a:fillRect/>
          </a:stretch>
        </p:blipFill>
        <p:spPr bwMode="auto">
          <a:xfrm>
            <a:off x="5715000" y="3200400"/>
            <a:ext cx="320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/>
          <a:srcRect l="25999" t="2000" r="25999" b="3999"/>
          <a:stretch>
            <a:fillRect/>
          </a:stretch>
        </p:blipFill>
        <p:spPr bwMode="auto">
          <a:xfrm>
            <a:off x="1905000" y="4572000"/>
            <a:ext cx="9731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4022725" y="369411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Blister Packs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1828800" y="65674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Skin Packs</a:t>
            </a:r>
          </a:p>
        </p:txBody>
      </p:sp>
      <p:pic>
        <p:nvPicPr>
          <p:cNvPr id="3277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586288"/>
            <a:ext cx="17145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4724400"/>
            <a:ext cx="16208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 Box 15"/>
          <p:cNvSpPr txBox="1">
            <a:spLocks noChangeArrowheads="1"/>
          </p:cNvSpPr>
          <p:nvPr/>
        </p:nvSpPr>
        <p:spPr bwMode="auto">
          <a:xfrm>
            <a:off x="5791200" y="5715000"/>
            <a:ext cx="306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Formed blister pack material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Form, Fill and Seal</a:t>
            </a:r>
            <a:endParaRPr lang="en-US" dirty="0"/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478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55499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648200"/>
            <a:ext cx="23701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8006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61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Form, Fill, and Seal</a:t>
            </a:r>
            <a:endParaRPr lang="en-US" dirty="0"/>
          </a:p>
        </p:txBody>
      </p:sp>
      <p:pic>
        <p:nvPicPr>
          <p:cNvPr id="33795" name="Picture 3" descr="/Users/abs3/Documents/Mfg 355/Lectures 2009/14 Thermoforming/blisterpacks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6883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7620000" y="26670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80" fill="hold"/>
                                        <p:tgtEl>
                                          <p:spTgt spid="33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Thermoforming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Not dependent on extrusion/melting</a:t>
            </a:r>
          </a:p>
          <a:p>
            <a:pPr>
              <a:defRPr/>
            </a:pPr>
            <a:r>
              <a:rPr lang="en-US" dirty="0" smtClean="0"/>
              <a:t>Sheets are used as the starting material</a:t>
            </a:r>
          </a:p>
          <a:p>
            <a:pPr lvl="1">
              <a:defRPr/>
            </a:pPr>
            <a:r>
              <a:rPr lang="en-US" dirty="0" smtClean="0"/>
              <a:t>This increases the raw material cost over “melted” processes</a:t>
            </a:r>
          </a:p>
          <a:p>
            <a:pPr lvl="1">
              <a:defRPr/>
            </a:pPr>
            <a:r>
              <a:rPr lang="en-US" dirty="0" smtClean="0"/>
              <a:t>High raw material waste</a:t>
            </a:r>
          </a:p>
          <a:p>
            <a:pPr lvl="2">
              <a:defRPr/>
            </a:pPr>
            <a:r>
              <a:rPr lang="en-US" dirty="0" smtClean="0"/>
              <a:t>Recycled but not at original cost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Thermoforming of two sheets simultaneously</a:t>
            </a:r>
          </a:p>
          <a:p>
            <a:pPr eaLnBrk="1" hangingPunct="1">
              <a:defRPr/>
            </a:pPr>
            <a:r>
              <a:rPr lang="en-US"/>
              <a:t>Multiple colors or textures</a:t>
            </a:r>
          </a:p>
        </p:txBody>
      </p:sp>
      <p:pic>
        <p:nvPicPr>
          <p:cNvPr id="34819" name="Picture 5" descr="twinshee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163888"/>
            <a:ext cx="44958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Twin Sheet Thermoforming</a:t>
            </a: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3305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7086600" y="27432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Sheet Thermoforming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44" y="1799417"/>
            <a:ext cx="48641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Machines</a:t>
            </a:r>
          </a:p>
        </p:txBody>
      </p:sp>
      <p:pic>
        <p:nvPicPr>
          <p:cNvPr id="35844" name="Picture 6" descr="shuttleandsheetfedmach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62175"/>
            <a:ext cx="7239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Machines</a:t>
            </a:r>
          </a:p>
        </p:txBody>
      </p:sp>
      <p:pic>
        <p:nvPicPr>
          <p:cNvPr id="37892" name="Picture 5" descr="rotarythermofor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3914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Machines</a:t>
            </a:r>
          </a:p>
        </p:txBody>
      </p:sp>
      <p:pic>
        <p:nvPicPr>
          <p:cNvPr id="36868" name="Picture 5" descr="inlineorrollfedthermofor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97088"/>
            <a:ext cx="64008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0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Machines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724400"/>
            <a:ext cx="2381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6537325" y="43576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Blister Pack Machine</a:t>
            </a:r>
          </a:p>
        </p:txBody>
      </p:sp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1676400"/>
            <a:ext cx="24479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6689725" y="1331913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Skin Pack Machine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95350" y="3138488"/>
            <a:ext cx="1924050" cy="3262312"/>
            <a:chOff x="240" y="1833"/>
            <a:chExt cx="1212" cy="2055"/>
          </a:xfrm>
        </p:grpSpPr>
        <p:pic>
          <p:nvPicPr>
            <p:cNvPr id="38924" name="Picture 4"/>
            <p:cNvPicPr>
              <a:picLocks noChangeAspect="1" noChangeArrowheads="1"/>
            </p:cNvPicPr>
            <p:nvPr/>
          </p:nvPicPr>
          <p:blipFill>
            <a:blip r:embed="rId4"/>
            <a:srcRect b="6306"/>
            <a:stretch>
              <a:fillRect/>
            </a:stretch>
          </p:blipFill>
          <p:spPr bwMode="auto">
            <a:xfrm>
              <a:off x="240" y="2016"/>
              <a:ext cx="121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5" name="Text Box 11"/>
            <p:cNvSpPr txBox="1">
              <a:spLocks noChangeArrowheads="1"/>
            </p:cNvSpPr>
            <p:nvPr/>
          </p:nvSpPr>
          <p:spPr bwMode="auto">
            <a:xfrm>
              <a:off x="244" y="1833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Vacuum Former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76600" y="2514600"/>
            <a:ext cx="2857500" cy="2840038"/>
            <a:chOff x="1584" y="2423"/>
            <a:chExt cx="1800" cy="1789"/>
          </a:xfrm>
        </p:grpSpPr>
        <p:pic>
          <p:nvPicPr>
            <p:cNvPr id="3892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4" y="2640"/>
              <a:ext cx="1800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3" name="Text Box 12"/>
            <p:cNvSpPr txBox="1">
              <a:spLocks noChangeArrowheads="1"/>
            </p:cNvSpPr>
            <p:nvPr/>
          </p:nvSpPr>
          <p:spPr bwMode="auto">
            <a:xfrm>
              <a:off x="1668" y="2423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Shuttle Mold Machine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Molds</a:t>
            </a:r>
          </a:p>
          <a:p>
            <a:pPr lvl="1" eaLnBrk="1" hangingPunct="1">
              <a:defRPr/>
            </a:pPr>
            <a:r>
              <a:rPr lang="en-US"/>
              <a:t>Materials</a:t>
            </a:r>
          </a:p>
          <a:p>
            <a:pPr lvl="2" eaLnBrk="1" hangingPunct="1">
              <a:defRPr/>
            </a:pPr>
            <a:r>
              <a:rPr lang="en-US"/>
              <a:t>Wood </a:t>
            </a:r>
          </a:p>
          <a:p>
            <a:pPr lvl="3" eaLnBrk="1" hangingPunct="1">
              <a:defRPr/>
            </a:pPr>
            <a:r>
              <a:rPr lang="en-US"/>
              <a:t>50-100 parts</a:t>
            </a:r>
          </a:p>
          <a:p>
            <a:pPr lvl="2" eaLnBrk="1" hangingPunct="1">
              <a:defRPr/>
            </a:pPr>
            <a:r>
              <a:rPr lang="en-US"/>
              <a:t>Fiberglass</a:t>
            </a:r>
          </a:p>
          <a:p>
            <a:pPr lvl="3" eaLnBrk="1" hangingPunct="1">
              <a:defRPr/>
            </a:pPr>
            <a:r>
              <a:rPr lang="en-US"/>
              <a:t>Up to 50,000 parts</a:t>
            </a:r>
          </a:p>
          <a:p>
            <a:pPr lvl="2" eaLnBrk="1" hangingPunct="1">
              <a:defRPr/>
            </a:pPr>
            <a:r>
              <a:rPr lang="en-US"/>
              <a:t>Metal</a:t>
            </a:r>
          </a:p>
          <a:p>
            <a:pPr lvl="3" eaLnBrk="1" hangingPunct="1">
              <a:defRPr/>
            </a:pPr>
            <a:r>
              <a:rPr lang="en-US"/>
              <a:t>Millions of parts</a:t>
            </a:r>
          </a:p>
          <a:p>
            <a:pPr lvl="2" eaLnBrk="1" hangingPunct="1"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19600" y="2514600"/>
            <a:ext cx="4235450" cy="3414713"/>
            <a:chOff x="2784" y="912"/>
            <a:chExt cx="2668" cy="2151"/>
          </a:xfrm>
        </p:grpSpPr>
        <p:pic>
          <p:nvPicPr>
            <p:cNvPr id="4097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912"/>
              <a:ext cx="2616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2" name="Text Box 6"/>
            <p:cNvSpPr txBox="1">
              <a:spLocks noChangeArrowheads="1"/>
            </p:cNvSpPr>
            <p:nvPr/>
          </p:nvSpPr>
          <p:spPr bwMode="auto">
            <a:xfrm>
              <a:off x="4320" y="2832"/>
              <a:ext cx="1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Fiberglass mold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9600" y="3200400"/>
            <a:ext cx="3048000" cy="3122613"/>
            <a:chOff x="240" y="1960"/>
            <a:chExt cx="1920" cy="1967"/>
          </a:xfrm>
        </p:grpSpPr>
        <p:pic>
          <p:nvPicPr>
            <p:cNvPr id="4096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960"/>
              <a:ext cx="1872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0" name="Text Box 7"/>
            <p:cNvSpPr txBox="1">
              <a:spLocks noChangeArrowheads="1"/>
            </p:cNvSpPr>
            <p:nvPr/>
          </p:nvSpPr>
          <p:spPr bwMode="auto">
            <a:xfrm>
              <a:off x="1340" y="3696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Metal Mold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733800" y="2590800"/>
            <a:ext cx="4433888" cy="2133600"/>
            <a:chOff x="1767" y="2928"/>
            <a:chExt cx="2793" cy="1344"/>
          </a:xfrm>
        </p:grpSpPr>
        <p:pic>
          <p:nvPicPr>
            <p:cNvPr id="40967" name="Picture 8"/>
            <p:cNvPicPr>
              <a:picLocks noChangeAspect="1" noChangeArrowheads="1"/>
            </p:cNvPicPr>
            <p:nvPr/>
          </p:nvPicPr>
          <p:blipFill>
            <a:blip r:embed="rId4"/>
            <a:srcRect l="24124" t="35924"/>
            <a:stretch>
              <a:fillRect/>
            </a:stretch>
          </p:blipFill>
          <p:spPr bwMode="auto">
            <a:xfrm>
              <a:off x="1767" y="2928"/>
              <a:ext cx="1689" cy="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Text Box 9"/>
            <p:cNvSpPr txBox="1">
              <a:spLocks noChangeArrowheads="1"/>
            </p:cNvSpPr>
            <p:nvPr/>
          </p:nvSpPr>
          <p:spPr bwMode="auto">
            <a:xfrm>
              <a:off x="3446" y="3695"/>
              <a:ext cx="111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Wooden mold (treated for longer life)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Thermoforming Molds</a:t>
            </a:r>
          </a:p>
        </p:txBody>
      </p:sp>
      <p:pic>
        <p:nvPicPr>
          <p:cNvPr id="41987" name="Picture 3" descr="/Users/abs3/Documents/Mfg 355/Lectures 2009/14 Thermoforming/SME-Thermoform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676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23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Molds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48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90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648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648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590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Trimming</a:t>
            </a:r>
          </a:p>
          <a:p>
            <a:pPr lvl="1" eaLnBrk="1" hangingPunct="1">
              <a:defRPr/>
            </a:pPr>
            <a:r>
              <a:rPr lang="en-US"/>
              <a:t>Robotic trimming</a:t>
            </a:r>
          </a:p>
          <a:p>
            <a:pPr lvl="1" eaLnBrk="1" hangingPunct="1">
              <a:defRPr/>
            </a:pPr>
            <a:r>
              <a:rPr lang="en-US"/>
              <a:t>Die cutting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A599"/>
              </a:clrFrom>
              <a:clrTo>
                <a:srgbClr val="C1A599">
                  <a:alpha val="0"/>
                </a:srgbClr>
              </a:clrTo>
            </a:clrChange>
          </a:blip>
          <a:srcRect l="49997"/>
          <a:stretch>
            <a:fillRect/>
          </a:stretch>
        </p:blipFill>
        <p:spPr bwMode="auto">
          <a:xfrm>
            <a:off x="2209800" y="36576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robotic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95400"/>
            <a:ext cx="26193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diecu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86200"/>
            <a:ext cx="35052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7696200" y="31242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Thermoforming Variations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Vacuum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Pressure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Plug assist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Reverse draw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Free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Drape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Snap-back, reverse draw, billow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Matched die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Mechanical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447800" y="1143000"/>
            <a:ext cx="6248400" cy="46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Equipment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Plant Considerations</a:t>
            </a:r>
          </a:p>
          <a:p>
            <a:pPr lvl="1" eaLnBrk="1" hangingPunct="1">
              <a:defRPr/>
            </a:pPr>
            <a:r>
              <a:rPr lang="en-US"/>
              <a:t>Material handling</a:t>
            </a:r>
          </a:p>
          <a:p>
            <a:pPr lvl="2" eaLnBrk="1" hangingPunct="1">
              <a:defRPr/>
            </a:pPr>
            <a:r>
              <a:rPr lang="en-US"/>
              <a:t>Sheets</a:t>
            </a:r>
          </a:p>
          <a:p>
            <a:pPr lvl="2" eaLnBrk="1" hangingPunct="1">
              <a:defRPr/>
            </a:pPr>
            <a:r>
              <a:rPr lang="en-US"/>
              <a:t>Rolls</a:t>
            </a:r>
          </a:p>
          <a:p>
            <a:pPr lvl="1" eaLnBrk="1" hangingPunct="1">
              <a:defRPr/>
            </a:pPr>
            <a:r>
              <a:rPr lang="en-US"/>
              <a:t>Part handling</a:t>
            </a:r>
          </a:p>
          <a:p>
            <a:pPr lvl="2" eaLnBrk="1" hangingPunct="1">
              <a:defRPr/>
            </a:pPr>
            <a:r>
              <a:rPr lang="en-US"/>
              <a:t>Secondary processes</a:t>
            </a:r>
          </a:p>
          <a:p>
            <a:pPr lvl="2" eaLnBrk="1" hangingPunct="1">
              <a:defRPr/>
            </a:pPr>
            <a:r>
              <a:rPr lang="en-US"/>
              <a:t>Trimming </a:t>
            </a:r>
          </a:p>
          <a:p>
            <a:pPr lvl="1" eaLnBrk="1" hangingPunct="1">
              <a:defRPr/>
            </a:pPr>
            <a:r>
              <a:rPr lang="en-US"/>
              <a:t>Scrap handling	</a:t>
            </a:r>
          </a:p>
          <a:p>
            <a:pPr lvl="2" eaLnBrk="1" hangingPunct="1">
              <a:defRPr/>
            </a:pPr>
            <a:r>
              <a:rPr lang="en-US"/>
              <a:t>Regrind/disposal</a:t>
            </a:r>
          </a:p>
        </p:txBody>
      </p:sp>
      <p:pic>
        <p:nvPicPr>
          <p:cNvPr id="45060" name="Picture 4" descr="3"/>
          <p:cNvPicPr>
            <a:picLocks noChangeAspect="1" noChangeArrowheads="1"/>
          </p:cNvPicPr>
          <p:nvPr/>
        </p:nvPicPr>
        <p:blipFill>
          <a:blip r:embed="rId2"/>
          <a:srcRect l="23268" t="2803" r="3601" b="3271"/>
          <a:stretch>
            <a:fillRect/>
          </a:stretch>
        </p:blipFill>
        <p:spPr bwMode="auto">
          <a:xfrm>
            <a:off x="4953000" y="1676400"/>
            <a:ext cx="335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Product Considerations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Materials</a:t>
            </a:r>
          </a:p>
          <a:p>
            <a:pPr lvl="1" eaLnBrk="1" hangingPunct="1">
              <a:defRPr/>
            </a:pPr>
            <a:r>
              <a:rPr lang="en-US"/>
              <a:t>Thermal profile</a:t>
            </a:r>
          </a:p>
          <a:p>
            <a:pPr lvl="2" eaLnBrk="1" hangingPunct="1">
              <a:defRPr/>
            </a:pPr>
            <a:r>
              <a:rPr lang="en-US"/>
              <a:t>Thermoforming does not take the material to T</a:t>
            </a:r>
            <a:r>
              <a:rPr lang="en-US" baseline="-25000"/>
              <a:t>m</a:t>
            </a:r>
          </a:p>
          <a:p>
            <a:pPr lvl="2" eaLnBrk="1" hangingPunct="1">
              <a:defRPr/>
            </a:pPr>
            <a:r>
              <a:rPr lang="en-US"/>
              <a:t>Material must have a T</a:t>
            </a:r>
            <a:r>
              <a:rPr lang="en-US" baseline="-10000"/>
              <a:t>g</a:t>
            </a:r>
          </a:p>
          <a:p>
            <a:pPr lvl="2" eaLnBrk="1" hangingPunct="1">
              <a:defRPr/>
            </a:pPr>
            <a:r>
              <a:rPr lang="en-US"/>
              <a:t>Thermal degradation is possible</a:t>
            </a:r>
          </a:p>
          <a:p>
            <a:pPr lvl="1" eaLnBrk="1" hangingPunct="1">
              <a:defRPr/>
            </a:pPr>
            <a:r>
              <a:rPr lang="en-US"/>
              <a:t>Extruded or cast sheet</a:t>
            </a:r>
          </a:p>
          <a:p>
            <a:pPr lvl="1" eaLnBrk="1" hangingPunct="1">
              <a:defRPr/>
            </a:pPr>
            <a:r>
              <a:rPr lang="en-US"/>
              <a:t>Specialty Handling</a:t>
            </a:r>
          </a:p>
          <a:p>
            <a:pPr lvl="2" eaLnBrk="1" hangingPunct="1">
              <a:defRPr/>
            </a:pPr>
            <a:r>
              <a:rPr lang="en-US"/>
              <a:t>Drying, pre-conditioning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Product Considerations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Shapes and Part Design</a:t>
            </a:r>
          </a:p>
          <a:p>
            <a:pPr lvl="1" eaLnBrk="1" hangingPunct="1">
              <a:defRPr/>
            </a:pPr>
            <a:r>
              <a:rPr lang="en-US"/>
              <a:t>Undercuts</a:t>
            </a:r>
          </a:p>
          <a:p>
            <a:pPr lvl="2" eaLnBrk="1" hangingPunct="1">
              <a:defRPr/>
            </a:pPr>
            <a:r>
              <a:rPr lang="en-US"/>
              <a:t>Core pulls</a:t>
            </a:r>
          </a:p>
          <a:p>
            <a:pPr lvl="1" eaLnBrk="1" hangingPunct="1">
              <a:defRPr/>
            </a:pPr>
            <a:r>
              <a:rPr lang="en-US"/>
              <a:t>Size</a:t>
            </a:r>
          </a:p>
          <a:p>
            <a:pPr lvl="2" eaLnBrk="1" hangingPunct="1">
              <a:defRPr/>
            </a:pPr>
            <a:r>
              <a:rPr lang="en-US"/>
              <a:t>Depth, surface area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09800"/>
            <a:ext cx="4286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7338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242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4813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48418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30480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Product Considerations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Draw Ratio (depth to width)</a:t>
            </a:r>
          </a:p>
          <a:p>
            <a:pPr lvl="1" eaLnBrk="1" hangingPunct="1">
              <a:defRPr/>
            </a:pPr>
            <a:r>
              <a:rPr lang="en-US"/>
              <a:t>Normally should not exceed 2:1 but can go to 7:1</a:t>
            </a:r>
          </a:p>
          <a:p>
            <a:pPr eaLnBrk="1" hangingPunct="1">
              <a:defRPr/>
            </a:pPr>
            <a:r>
              <a:rPr lang="en-US"/>
              <a:t>Area Ratio (area before forming to area after forming)</a:t>
            </a:r>
          </a:p>
          <a:p>
            <a:pPr lvl="1" eaLnBrk="1" hangingPunct="1">
              <a:defRPr/>
            </a:pPr>
            <a:r>
              <a:rPr lang="en-US"/>
              <a:t>Measures the amount of thinning, for instance, 1:2 means that the material is half as thick (assuming uniform thinning)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Thermoforming Part Distortion</a:t>
            </a:r>
          </a:p>
        </p:txBody>
      </p:sp>
      <p:pic>
        <p:nvPicPr>
          <p:cNvPr id="50179" name="Picture 3" descr="/Users/abs3/Documents/Mfg 355/Lectures 2009/14 Thermoforming/Lines-thermoform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Operation and Control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Speed of vacuum application</a:t>
            </a:r>
          </a:p>
          <a:p>
            <a:pPr eaLnBrk="1" hangingPunct="1">
              <a:defRPr/>
            </a:pPr>
            <a:r>
              <a:rPr lang="en-US"/>
              <a:t>Temperature of the mold</a:t>
            </a:r>
          </a:p>
          <a:p>
            <a:pPr eaLnBrk="1" hangingPunct="1">
              <a:defRPr/>
            </a:pPr>
            <a:r>
              <a:rPr lang="en-US"/>
              <a:t>Size of the bubble</a:t>
            </a:r>
          </a:p>
          <a:p>
            <a:pPr eaLnBrk="1" hangingPunct="1">
              <a:defRPr/>
            </a:pPr>
            <a:r>
              <a:rPr lang="en-US"/>
              <a:t>Plug 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Vacuum Forming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Vacuum draws the part against the mold “cavity”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2714625"/>
            <a:ext cx="47529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16255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16255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Pressure Forming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Air pressure presses the sheet against the mold “cavity”</a:t>
            </a:r>
          </a:p>
        </p:txBody>
      </p:sp>
      <p:pic>
        <p:nvPicPr>
          <p:cNvPr id="20484" name="Picture 5" descr="singleshee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52900"/>
            <a:ext cx="365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55626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7696200" y="36576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 sound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Plug Assist Forming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Plug stretches the material for a more evenly distributed part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b="6667"/>
          <a:stretch>
            <a:fillRect/>
          </a:stretch>
        </p:blipFill>
        <p:spPr bwMode="auto">
          <a:xfrm>
            <a:off x="381000" y="3505200"/>
            <a:ext cx="3209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Plug Assist</a:t>
            </a:r>
            <a:endParaRPr lang="en-US" dirty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143000" y="6172200"/>
            <a:ext cx="729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Plastic does not thin when in contact with the plug (or wall)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781300" y="4381500"/>
            <a:ext cx="2362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Drape Forming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Mold “cavity” protrudes upward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724400"/>
            <a:ext cx="4762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4953000" y="1828800"/>
            <a:ext cx="41052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22367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Reverse Draw Forming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Vacuum stretches material before forming for a more uniform part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24200"/>
            <a:ext cx="6172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511</Words>
  <Application>Microsoft Macintosh PowerPoint</Application>
  <PresentationFormat>On-screen Show (4:3)</PresentationFormat>
  <Paragraphs>139</Paragraphs>
  <Slides>37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Thermoforming</vt:lpstr>
      <vt:lpstr>Thermoforming Characteristics</vt:lpstr>
      <vt:lpstr>Thermoforming Variations</vt:lpstr>
      <vt:lpstr>Vacuum Forming</vt:lpstr>
      <vt:lpstr>Pressure Forming</vt:lpstr>
      <vt:lpstr>Plug Assist Forming</vt:lpstr>
      <vt:lpstr>Plug Assist</vt:lpstr>
      <vt:lpstr>Drape Forming</vt:lpstr>
      <vt:lpstr>Reverse Draw Forming</vt:lpstr>
      <vt:lpstr>Snap-Back Forming</vt:lpstr>
      <vt:lpstr>Billow Forming</vt:lpstr>
      <vt:lpstr>Matched Die Forming</vt:lpstr>
      <vt:lpstr>Mechanical Forming</vt:lpstr>
      <vt:lpstr>Free Forming</vt:lpstr>
      <vt:lpstr>PowerPoint Presentation</vt:lpstr>
      <vt:lpstr>Blister Pack and Skin Pack</vt:lpstr>
      <vt:lpstr>Blister Pack and Skin Pack</vt:lpstr>
      <vt:lpstr>Form, Fill and Seal</vt:lpstr>
      <vt:lpstr>Form, Fill, and Seal</vt:lpstr>
      <vt:lpstr>Twin Sheet Thermoforming</vt:lpstr>
      <vt:lpstr>Twin Sheet Thermoforming</vt:lpstr>
      <vt:lpstr>Equipment</vt:lpstr>
      <vt:lpstr>Equipment</vt:lpstr>
      <vt:lpstr>Equipment</vt:lpstr>
      <vt:lpstr>Equipment</vt:lpstr>
      <vt:lpstr>Equipment</vt:lpstr>
      <vt:lpstr>Thermoforming Molds</vt:lpstr>
      <vt:lpstr>Equipment</vt:lpstr>
      <vt:lpstr>Equipment</vt:lpstr>
      <vt:lpstr>Equipment</vt:lpstr>
      <vt:lpstr>Product Considerations</vt:lpstr>
      <vt:lpstr>Product Considerations</vt:lpstr>
      <vt:lpstr>Products</vt:lpstr>
      <vt:lpstr>Product Considerations</vt:lpstr>
      <vt:lpstr>Thermoforming Part Distortion</vt:lpstr>
      <vt:lpstr>Operation and Control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29</cp:revision>
  <dcterms:created xsi:type="dcterms:W3CDTF">2010-11-27T03:11:27Z</dcterms:created>
  <dcterms:modified xsi:type="dcterms:W3CDTF">2012-03-14T13:41:34Z</dcterms:modified>
</cp:coreProperties>
</file>