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331" r:id="rId2"/>
    <p:sldId id="329" r:id="rId3"/>
    <p:sldId id="332" r:id="rId4"/>
    <p:sldId id="333" r:id="rId5"/>
    <p:sldId id="334" r:id="rId6"/>
    <p:sldId id="335" r:id="rId7"/>
    <p:sldId id="336" r:id="rId8"/>
    <p:sldId id="338" r:id="rId9"/>
    <p:sldId id="339" r:id="rId10"/>
    <p:sldId id="337" r:id="rId11"/>
    <p:sldId id="340" r:id="rId12"/>
    <p:sldId id="341" r:id="rId13"/>
    <p:sldId id="343" r:id="rId14"/>
    <p:sldId id="344" r:id="rId15"/>
    <p:sldId id="347" r:id="rId16"/>
    <p:sldId id="345" r:id="rId17"/>
    <p:sldId id="348" r:id="rId18"/>
    <p:sldId id="350" r:id="rId19"/>
    <p:sldId id="351" r:id="rId20"/>
    <p:sldId id="352" r:id="rId21"/>
    <p:sldId id="353" r:id="rId22"/>
    <p:sldId id="354" r:id="rId23"/>
    <p:sldId id="357" r:id="rId24"/>
    <p:sldId id="356" r:id="rId25"/>
    <p:sldId id="355" r:id="rId26"/>
    <p:sldId id="358" r:id="rId27"/>
  </p:sldIdLst>
  <p:sldSz cx="9144000" cy="6858000" type="screen4x3"/>
  <p:notesSz cx="6858000" cy="9144000"/>
  <p:custDataLst>
    <p:tags r:id="rId30"/>
  </p:custDataLst>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9900"/>
    <a:srgbClr val="CC0000"/>
    <a:srgbClr val="F4F0D0"/>
    <a:srgbClr val="FEE5D2"/>
    <a:srgbClr val="FFE8D1"/>
    <a:srgbClr val="FFF5EB"/>
    <a:srgbClr val="60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0" d="100"/>
          <a:sy n="130" d="100"/>
        </p:scale>
        <p:origin x="-96" y="-9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tags" Target="tags/tag1.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829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29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cs typeface="+mn-cs"/>
              </a:defRPr>
            </a:lvl1pPr>
          </a:lstStyle>
          <a:p>
            <a:pPr>
              <a:defRPr/>
            </a:pPr>
            <a:endParaRPr lang="en-US"/>
          </a:p>
        </p:txBody>
      </p:sp>
      <p:sp>
        <p:nvSpPr>
          <p:cNvPr id="829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0263F3BE-F398-3C46-8158-EEBD748787CD}" type="slidenum">
              <a:rPr lang="en-US"/>
              <a:pPr>
                <a:defRPr/>
              </a:pPr>
              <a:t>‹#›</a:t>
            </a:fld>
            <a:endParaRPr lang="en-US"/>
          </a:p>
        </p:txBody>
      </p:sp>
    </p:spTree>
    <p:extLst>
      <p:ext uri="{BB962C8B-B14F-4D97-AF65-F5344CB8AC3E}">
        <p14:creationId xmlns:p14="http://schemas.microsoft.com/office/powerpoint/2010/main" val="15402487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a:ln/>
        </p:spPr>
      </p:sp>
      <p:sp>
        <p:nvSpPr>
          <p:cNvPr id="194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194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26E986-484A-6F49-9283-7F3498C48D7B}" type="slidenum">
              <a:rPr lang="en-US" sz="1200"/>
              <a:pPr eaLnBrk="1" hangingPunct="1"/>
              <a:t>2</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a:ln/>
        </p:spPr>
      </p:sp>
      <p:sp>
        <p:nvSpPr>
          <p:cNvPr id="378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78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9F966E0-627F-C54E-A0F4-1E56A759206B}" type="slidenum">
              <a:rPr lang="en-US" sz="1200"/>
              <a:pPr eaLnBrk="1" hangingPunct="1"/>
              <a:t>11</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noTextEdit="1"/>
          </p:cNvSpPr>
          <p:nvPr>
            <p:ph type="sldImg"/>
          </p:nvPr>
        </p:nvSpPr>
        <p:spPr>
          <a:ln/>
        </p:spPr>
      </p:sp>
      <p:sp>
        <p:nvSpPr>
          <p:cNvPr id="3993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993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07DCA8-49D4-F448-A18B-49DF4840D210}" type="slidenum">
              <a:rPr lang="en-US" sz="1200"/>
              <a:pPr eaLnBrk="1" hangingPunct="1"/>
              <a:t>12</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noTextEdit="1"/>
          </p:cNvSpPr>
          <p:nvPr>
            <p:ph type="sldImg"/>
          </p:nvPr>
        </p:nvSpPr>
        <p:spPr>
          <a:ln/>
        </p:spPr>
      </p:sp>
      <p:sp>
        <p:nvSpPr>
          <p:cNvPr id="4198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4198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FC72F0-AD20-6A4A-B16D-A3238A203046}" type="slidenum">
              <a:rPr lang="en-US" sz="1200"/>
              <a:pPr eaLnBrk="1" hangingPunct="1"/>
              <a:t>13</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noTextEdit="1"/>
          </p:cNvSpPr>
          <p:nvPr>
            <p:ph type="sldImg"/>
          </p:nvPr>
        </p:nvSpPr>
        <p:spPr>
          <a:ln/>
        </p:spPr>
      </p:sp>
      <p:sp>
        <p:nvSpPr>
          <p:cNvPr id="4403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4403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D8BCBB-D939-5647-BB1C-E6D0BBC205D6}" type="slidenum">
              <a:rPr lang="en-US" sz="1200"/>
              <a:pPr eaLnBrk="1" hangingPunct="1"/>
              <a:t>14</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noTextEdit="1"/>
          </p:cNvSpPr>
          <p:nvPr>
            <p:ph type="sldImg"/>
          </p:nvPr>
        </p:nvSpPr>
        <p:spPr>
          <a:ln/>
        </p:spPr>
      </p:sp>
      <p:sp>
        <p:nvSpPr>
          <p:cNvPr id="4608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4608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636EE6-91A8-424F-B8F8-C3E325673204}" type="slidenum">
              <a:rPr lang="en-US" sz="1200"/>
              <a:pPr eaLnBrk="1" hangingPunct="1"/>
              <a:t>15</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noTextEdit="1"/>
          </p:cNvSpPr>
          <p:nvPr>
            <p:ph type="sldImg"/>
          </p:nvPr>
        </p:nvSpPr>
        <p:spPr>
          <a:ln/>
        </p:spPr>
      </p:sp>
      <p:sp>
        <p:nvSpPr>
          <p:cNvPr id="48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48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FF39CE-04C3-544F-ACA8-B1047AADEC54}" type="slidenum">
              <a:rPr lang="en-US" sz="1200"/>
              <a:pPr eaLnBrk="1" hangingPunct="1"/>
              <a:t>16</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5017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93643A-70D7-3646-8117-B49B786003A1}" type="slidenum">
              <a:rPr lang="en-US" sz="1200"/>
              <a:pPr eaLnBrk="1" hangingPunct="1"/>
              <a:t>17</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noTextEdit="1"/>
          </p:cNvSpPr>
          <p:nvPr>
            <p:ph type="sldImg"/>
          </p:nvPr>
        </p:nvSpPr>
        <p:spPr>
          <a:ln/>
        </p:spPr>
      </p:sp>
      <p:sp>
        <p:nvSpPr>
          <p:cNvPr id="5222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5222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F08B82-2644-7D4B-B5AA-9C8FCF81F116}" type="slidenum">
              <a:rPr lang="en-US" sz="1200"/>
              <a:pPr eaLnBrk="1" hangingPunct="1"/>
              <a:t>18</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noTextEdit="1"/>
          </p:cNvSpPr>
          <p:nvPr>
            <p:ph type="sldImg"/>
          </p:nvPr>
        </p:nvSpPr>
        <p:spPr>
          <a:ln/>
        </p:spPr>
      </p:sp>
      <p:sp>
        <p:nvSpPr>
          <p:cNvPr id="5427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5427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C2E507-5CEC-3E4D-8531-BDFD73CF626A}" type="slidenum">
              <a:rPr lang="en-US" sz="1200"/>
              <a:pPr eaLnBrk="1" hangingPunct="1"/>
              <a:t>19</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noTextEdit="1"/>
          </p:cNvSpPr>
          <p:nvPr>
            <p:ph type="sldImg"/>
          </p:nvPr>
        </p:nvSpPr>
        <p:spPr>
          <a:ln/>
        </p:spPr>
      </p:sp>
      <p:sp>
        <p:nvSpPr>
          <p:cNvPr id="563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5632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31E206-77E5-6C47-A32D-8D6F6F3DA3BC}" type="slidenum">
              <a:rPr lang="en-US" sz="1200"/>
              <a:pPr eaLnBrk="1" hangingPunct="1"/>
              <a:t>20</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noTextEdit="1"/>
          </p:cNvSpPr>
          <p:nvPr>
            <p:ph type="sldImg"/>
          </p:nvPr>
        </p:nvSpPr>
        <p:spPr>
          <a:ln/>
        </p:spPr>
      </p:sp>
      <p:sp>
        <p:nvSpPr>
          <p:cNvPr id="215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15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4AFD9F-F0FF-6A42-9FE2-73A378725030}" type="slidenum">
              <a:rPr lang="en-US" sz="1200"/>
              <a:pPr eaLnBrk="1" hangingPunct="1"/>
              <a:t>3</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noTextEdit="1"/>
          </p:cNvSpPr>
          <p:nvPr>
            <p:ph type="sldImg"/>
          </p:nvPr>
        </p:nvSpPr>
        <p:spPr>
          <a:ln/>
        </p:spPr>
      </p:sp>
      <p:sp>
        <p:nvSpPr>
          <p:cNvPr id="5837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5837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A7752C-744F-B04E-8591-6C7F48CD745B}" type="slidenum">
              <a:rPr lang="en-US" sz="1200"/>
              <a:pPr eaLnBrk="1" hangingPunct="1"/>
              <a:t>21</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6041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27BCA8B-EA4A-A04F-9D4C-E3EE7DB4ED80}" type="slidenum">
              <a:rPr lang="en-US" sz="1200"/>
              <a:pPr eaLnBrk="1" hangingPunct="1"/>
              <a:t>22</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noTextEdit="1"/>
          </p:cNvSpPr>
          <p:nvPr>
            <p:ph type="sldImg"/>
          </p:nvPr>
        </p:nvSpPr>
        <p:spPr>
          <a:ln/>
        </p:spPr>
      </p:sp>
      <p:sp>
        <p:nvSpPr>
          <p:cNvPr id="6246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6246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C7A4D8-F178-D642-B53C-CC2FD7B6C4F5}" type="slidenum">
              <a:rPr lang="en-US" sz="1200"/>
              <a:pPr eaLnBrk="1" hangingPunct="1"/>
              <a:t>23</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noTextEdit="1"/>
          </p:cNvSpPr>
          <p:nvPr>
            <p:ph type="sldImg"/>
          </p:nvPr>
        </p:nvSpPr>
        <p:spPr>
          <a:ln/>
        </p:spPr>
      </p:sp>
      <p:sp>
        <p:nvSpPr>
          <p:cNvPr id="645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645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036350-7C1E-394F-8710-0AD1819514CC}" type="slidenum">
              <a:rPr lang="en-US" sz="1200"/>
              <a:pPr eaLnBrk="1" hangingPunct="1"/>
              <a:t>24</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noTextEdit="1"/>
          </p:cNvSpPr>
          <p:nvPr>
            <p:ph type="sldImg"/>
          </p:nvPr>
        </p:nvSpPr>
        <p:spPr>
          <a:ln/>
        </p:spPr>
      </p:sp>
      <p:sp>
        <p:nvSpPr>
          <p:cNvPr id="665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665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A771BA-3452-5944-B497-352EE0700716}" type="slidenum">
              <a:rPr lang="en-US" sz="1200"/>
              <a:pPr eaLnBrk="1" hangingPunct="1"/>
              <a:t>25</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ln/>
        </p:spPr>
      </p:sp>
      <p:sp>
        <p:nvSpPr>
          <p:cNvPr id="2355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355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82B64EB-806B-0A43-996E-6E7F58AAC567}" type="slidenum">
              <a:rPr lang="en-US" sz="1200"/>
              <a:pPr eaLnBrk="1" hangingPunct="1"/>
              <a:t>4</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noTextEdit="1"/>
          </p:cNvSpPr>
          <p:nvPr>
            <p:ph type="sldImg"/>
          </p:nvPr>
        </p:nvSpPr>
        <p:spPr>
          <a:ln/>
        </p:spPr>
      </p:sp>
      <p:sp>
        <p:nvSpPr>
          <p:cNvPr id="256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56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E6CBB9-5192-7E4E-9795-159AB63554F3}" type="slidenum">
              <a:rPr lang="en-US" sz="1200"/>
              <a:pPr eaLnBrk="1" hangingPunct="1"/>
              <a:t>5</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a:ln/>
        </p:spPr>
      </p:sp>
      <p:sp>
        <p:nvSpPr>
          <p:cNvPr id="276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76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288B74-4779-BC48-A21A-AAB499A90C41}" type="slidenum">
              <a:rPr lang="en-US" sz="1200"/>
              <a:pPr eaLnBrk="1" hangingPunct="1"/>
              <a:t>6</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noTextEdit="1"/>
          </p:cNvSpPr>
          <p:nvPr>
            <p:ph type="sldImg"/>
          </p:nvPr>
        </p:nvSpPr>
        <p:spPr>
          <a:ln/>
        </p:spPr>
      </p:sp>
      <p:sp>
        <p:nvSpPr>
          <p:cNvPr id="2969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2969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DC1CD7-FEBB-0848-9B67-9C9F5ACA5E93}" type="slidenum">
              <a:rPr lang="en-US" sz="1200"/>
              <a:pPr eaLnBrk="1" hangingPunct="1"/>
              <a:t>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noTextEdit="1"/>
          </p:cNvSpPr>
          <p:nvPr>
            <p:ph type="sldImg"/>
          </p:nvPr>
        </p:nvSpPr>
        <p:spPr>
          <a:ln/>
        </p:spPr>
      </p:sp>
      <p:sp>
        <p:nvSpPr>
          <p:cNvPr id="3379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379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1D4485F-DF6C-0447-9A01-8F010A8DDBCC}" type="slidenum">
              <a:rPr lang="en-US" sz="1200"/>
              <a:pPr eaLnBrk="1" hangingPunct="1"/>
              <a:t>8</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noTextEdit="1"/>
          </p:cNvSpPr>
          <p:nvPr>
            <p:ph type="sldImg"/>
          </p:nvPr>
        </p:nvSpPr>
        <p:spPr>
          <a:ln/>
        </p:spPr>
      </p:sp>
      <p:sp>
        <p:nvSpPr>
          <p:cNvPr id="358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584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799CEF-9D23-C241-897A-0D132A47FBBC}" type="slidenum">
              <a:rPr lang="en-US" sz="1200"/>
              <a:pPr eaLnBrk="1" hangingPunct="1"/>
              <a:t>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noTextEdit="1"/>
          </p:cNvSpPr>
          <p:nvPr>
            <p:ph type="sldImg"/>
          </p:nvPr>
        </p:nvSpPr>
        <p:spPr>
          <a:ln/>
        </p:spPr>
      </p:sp>
      <p:sp>
        <p:nvSpPr>
          <p:cNvPr id="3174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
        <p:nvSpPr>
          <p:cNvPr id="3174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A50F9A-56AA-0242-B892-03BBC8F46FC6}" type="slidenum">
              <a:rPr lang="en-US" sz="1200"/>
              <a:pPr eaLnBrk="1" hangingPunct="1"/>
              <a:t>10</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06FC1D-4046-E544-8BA5-4FCF390DB47C}" type="slidenum">
              <a:rPr lang="en-US"/>
              <a:pPr>
                <a:defRPr/>
              </a:pPr>
              <a:t>‹#›</a:t>
            </a:fld>
            <a:endParaRPr lang="en-US"/>
          </a:p>
        </p:txBody>
      </p:sp>
    </p:spTree>
    <p:extLst>
      <p:ext uri="{BB962C8B-B14F-4D97-AF65-F5344CB8AC3E}">
        <p14:creationId xmlns:p14="http://schemas.microsoft.com/office/powerpoint/2010/main" val="3398150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78BEDF-9DBC-8742-8A63-B9FB1D272D39}" type="slidenum">
              <a:rPr lang="en-US"/>
              <a:pPr>
                <a:defRPr/>
              </a:pPr>
              <a:t>‹#›</a:t>
            </a:fld>
            <a:endParaRPr lang="en-US"/>
          </a:p>
        </p:txBody>
      </p:sp>
    </p:spTree>
    <p:extLst>
      <p:ext uri="{BB962C8B-B14F-4D97-AF65-F5344CB8AC3E}">
        <p14:creationId xmlns:p14="http://schemas.microsoft.com/office/powerpoint/2010/main" val="3461869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F2D6CC-019C-DC4F-85FE-8A81F557BFDB}" type="slidenum">
              <a:rPr lang="en-US"/>
              <a:pPr>
                <a:defRPr/>
              </a:pPr>
              <a:t>‹#›</a:t>
            </a:fld>
            <a:endParaRPr lang="en-US"/>
          </a:p>
        </p:txBody>
      </p:sp>
    </p:spTree>
    <p:extLst>
      <p:ext uri="{BB962C8B-B14F-4D97-AF65-F5344CB8AC3E}">
        <p14:creationId xmlns:p14="http://schemas.microsoft.com/office/powerpoint/2010/main" val="1681054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3AC49A-7896-524F-83AD-D7395871FCA0}" type="slidenum">
              <a:rPr lang="en-US"/>
              <a:pPr>
                <a:defRPr/>
              </a:pPr>
              <a:t>‹#›</a:t>
            </a:fld>
            <a:endParaRPr lang="en-US"/>
          </a:p>
        </p:txBody>
      </p:sp>
    </p:spTree>
    <p:extLst>
      <p:ext uri="{BB962C8B-B14F-4D97-AF65-F5344CB8AC3E}">
        <p14:creationId xmlns:p14="http://schemas.microsoft.com/office/powerpoint/2010/main" val="380548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DCE917A-C618-F848-8018-1807C93E131B}" type="slidenum">
              <a:rPr lang="en-US"/>
              <a:pPr>
                <a:defRPr/>
              </a:pPr>
              <a:t>‹#›</a:t>
            </a:fld>
            <a:endParaRPr lang="en-US"/>
          </a:p>
        </p:txBody>
      </p:sp>
    </p:spTree>
    <p:extLst>
      <p:ext uri="{BB962C8B-B14F-4D97-AF65-F5344CB8AC3E}">
        <p14:creationId xmlns:p14="http://schemas.microsoft.com/office/powerpoint/2010/main" val="33148287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F996553-FCE0-384B-871B-F8720A5D0EF0}" type="slidenum">
              <a:rPr lang="en-US"/>
              <a:pPr>
                <a:defRPr/>
              </a:pPr>
              <a:t>‹#›</a:t>
            </a:fld>
            <a:endParaRPr lang="en-US"/>
          </a:p>
        </p:txBody>
      </p:sp>
    </p:spTree>
    <p:extLst>
      <p:ext uri="{BB962C8B-B14F-4D97-AF65-F5344CB8AC3E}">
        <p14:creationId xmlns:p14="http://schemas.microsoft.com/office/powerpoint/2010/main" val="320991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C6E495-3E1F-084C-8310-948C348C87C3}" type="slidenum">
              <a:rPr lang="en-US"/>
              <a:pPr>
                <a:defRPr/>
              </a:pPr>
              <a:t>‹#›</a:t>
            </a:fld>
            <a:endParaRPr lang="en-US"/>
          </a:p>
        </p:txBody>
      </p:sp>
    </p:spTree>
    <p:extLst>
      <p:ext uri="{BB962C8B-B14F-4D97-AF65-F5344CB8AC3E}">
        <p14:creationId xmlns:p14="http://schemas.microsoft.com/office/powerpoint/2010/main" val="3892947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38AFF9-C01E-3B4F-8126-BFEFFB7EC6BE}" type="slidenum">
              <a:rPr lang="en-US"/>
              <a:pPr>
                <a:defRPr/>
              </a:pPr>
              <a:t>‹#›</a:t>
            </a:fld>
            <a:endParaRPr lang="en-US"/>
          </a:p>
        </p:txBody>
      </p:sp>
    </p:spTree>
    <p:extLst>
      <p:ext uri="{BB962C8B-B14F-4D97-AF65-F5344CB8AC3E}">
        <p14:creationId xmlns:p14="http://schemas.microsoft.com/office/powerpoint/2010/main" val="4072657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638A9E-082E-4243-B949-BF32ADB4A2D1}" type="slidenum">
              <a:rPr lang="en-US"/>
              <a:pPr>
                <a:defRPr/>
              </a:pPr>
              <a:t>‹#›</a:t>
            </a:fld>
            <a:endParaRPr lang="en-US"/>
          </a:p>
        </p:txBody>
      </p:sp>
    </p:spTree>
    <p:extLst>
      <p:ext uri="{BB962C8B-B14F-4D97-AF65-F5344CB8AC3E}">
        <p14:creationId xmlns:p14="http://schemas.microsoft.com/office/powerpoint/2010/main" val="467615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FE61003-6985-5A45-A9EB-080FBFB8079E}" type="slidenum">
              <a:rPr lang="en-US"/>
              <a:pPr>
                <a:defRPr/>
              </a:pPr>
              <a:t>‹#›</a:t>
            </a:fld>
            <a:endParaRPr lang="en-US"/>
          </a:p>
        </p:txBody>
      </p:sp>
    </p:spTree>
    <p:extLst>
      <p:ext uri="{BB962C8B-B14F-4D97-AF65-F5344CB8AC3E}">
        <p14:creationId xmlns:p14="http://schemas.microsoft.com/office/powerpoint/2010/main" val="810062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F1CCC0-5427-6C46-849F-6A1690DDCBC1}" type="slidenum">
              <a:rPr lang="en-US"/>
              <a:pPr>
                <a:defRPr/>
              </a:pPr>
              <a:t>‹#›</a:t>
            </a:fld>
            <a:endParaRPr lang="en-US"/>
          </a:p>
        </p:txBody>
      </p:sp>
    </p:spTree>
    <p:extLst>
      <p:ext uri="{BB962C8B-B14F-4D97-AF65-F5344CB8AC3E}">
        <p14:creationId xmlns:p14="http://schemas.microsoft.com/office/powerpoint/2010/main" val="3117300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5784D5-81F6-7045-9B5E-5A6F2882B61F}" type="slidenum">
              <a:rPr lang="en-US"/>
              <a:pPr>
                <a:defRPr/>
              </a:pPr>
              <a:t>‹#›</a:t>
            </a:fld>
            <a:endParaRPr lang="en-US"/>
          </a:p>
        </p:txBody>
      </p:sp>
    </p:spTree>
    <p:extLst>
      <p:ext uri="{BB962C8B-B14F-4D97-AF65-F5344CB8AC3E}">
        <p14:creationId xmlns:p14="http://schemas.microsoft.com/office/powerpoint/2010/main" val="3981021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E207A6B-2EB6-E246-9FEA-461209D7403A}" type="slidenum">
              <a:rPr lang="en-US"/>
              <a:pPr>
                <a:defRPr/>
              </a:pPr>
              <a:t>‹#›</a:t>
            </a:fld>
            <a:endParaRPr lang="en-US"/>
          </a:p>
        </p:txBody>
      </p:sp>
    </p:spTree>
    <p:extLst>
      <p:ext uri="{BB962C8B-B14F-4D97-AF65-F5344CB8AC3E}">
        <p14:creationId xmlns:p14="http://schemas.microsoft.com/office/powerpoint/2010/main" val="158184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A458A7-9DC5-8848-9112-496B3DA67CF7}" type="slidenum">
              <a:rPr lang="en-US"/>
              <a:pPr>
                <a:defRPr/>
              </a:pPr>
              <a:t>‹#›</a:t>
            </a:fld>
            <a:endParaRPr lang="en-US"/>
          </a:p>
        </p:txBody>
      </p:sp>
    </p:spTree>
    <p:extLst>
      <p:ext uri="{BB962C8B-B14F-4D97-AF65-F5344CB8AC3E}">
        <p14:creationId xmlns:p14="http://schemas.microsoft.com/office/powerpoint/2010/main" val="33326174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F0D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53F76BE8-911F-424D-A0E7-F2C62EB995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defRPr>
      </a:lvl6pPr>
      <a:lvl7pPr marL="914400" algn="ctr" rtl="0" fontAlgn="base">
        <a:spcBef>
          <a:spcPct val="0"/>
        </a:spcBef>
        <a:spcAft>
          <a:spcPct val="0"/>
        </a:spcAft>
        <a:defRPr sz="4400">
          <a:solidFill>
            <a:schemeClr val="tx2"/>
          </a:solidFill>
          <a:latin typeface="Arial" pitchFamily="-65" charset="0"/>
        </a:defRPr>
      </a:lvl7pPr>
      <a:lvl8pPr marL="1371600" algn="ctr" rtl="0" fontAlgn="base">
        <a:spcBef>
          <a:spcPct val="0"/>
        </a:spcBef>
        <a:spcAft>
          <a:spcPct val="0"/>
        </a:spcAft>
        <a:defRPr sz="4400">
          <a:solidFill>
            <a:schemeClr val="tx2"/>
          </a:solidFill>
          <a:latin typeface="Arial" pitchFamily="-65" charset="0"/>
        </a:defRPr>
      </a:lvl8pPr>
      <a:lvl9pPr marL="1828800" algn="ctr" rtl="0" fontAlgn="base">
        <a:spcBef>
          <a:spcPct val="0"/>
        </a:spcBef>
        <a:spcAft>
          <a:spcPct val="0"/>
        </a:spcAft>
        <a:defRPr sz="4400">
          <a:solidFill>
            <a:schemeClr val="tx2"/>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9.xml"/><Relationship Id="rId5" Type="http://schemas.openxmlformats.org/officeDocument/2006/relationships/image" Target="../media/image15.png"/><Relationship Id="rId6" Type="http://schemas.openxmlformats.org/officeDocument/2006/relationships/image" Target="../media/image5.jpeg"/><Relationship Id="rId1" Type="http://schemas.microsoft.com/office/2007/relationships/media" Target="file://localhost/Users/abs3/Movies/Byzantines/Hagia%20Sophia.mov" TargetMode="External"/><Relationship Id="rId2" Type="http://schemas.openxmlformats.org/officeDocument/2006/relationships/video" Target="file://localhost/Users/abs3/Movies/Byzantines/Hagia%20Sophia.mov"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png"/><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27.JPG"/><Relationship Id="rId5" Type="http://schemas.openxmlformats.org/officeDocument/2006/relationships/image" Target="../media/image28.JPG"/><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24.xml"/><Relationship Id="rId5" Type="http://schemas.openxmlformats.org/officeDocument/2006/relationships/image" Target="../media/image36.png"/><Relationship Id="rId6" Type="http://schemas.openxmlformats.org/officeDocument/2006/relationships/image" Target="../media/image5.jpeg"/><Relationship Id="rId1" Type="http://schemas.microsoft.com/office/2007/relationships/media" Target="file://localhost/Users/abs3/Movies/Byzantines/Fall%20of%20Constantinople.mov" TargetMode="External"/><Relationship Id="rId2" Type="http://schemas.openxmlformats.org/officeDocument/2006/relationships/video" Target="file://localhost/Users/abs3/Movies/Byzantines/Fall%20of%20Constantinople.mov"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xml"/><Relationship Id="rId5" Type="http://schemas.openxmlformats.org/officeDocument/2006/relationships/image" Target="../media/image8.png"/><Relationship Id="rId1" Type="http://schemas.microsoft.com/office/2007/relationships/media" Target="file://localhost/Users/abs3/Movies/Byzantines/Constantinople%20Walls.mov" TargetMode="External"/><Relationship Id="rId2" Type="http://schemas.openxmlformats.org/officeDocument/2006/relationships/video" Target="file://localhost/Users/abs3/Movies/Byzantines/Constantinople%20Walls.m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6.xml"/><Relationship Id="rId5" Type="http://schemas.openxmlformats.org/officeDocument/2006/relationships/image" Target="../media/image11.png"/><Relationship Id="rId6" Type="http://schemas.openxmlformats.org/officeDocument/2006/relationships/image" Target="../media/image5.jpeg"/><Relationship Id="rId1" Type="http://schemas.microsoft.com/office/2007/relationships/media" Target="file://localhost/Users/abs3/Movies/Byzantines/Justinian.mov" TargetMode="External"/><Relationship Id="rId2" Type="http://schemas.openxmlformats.org/officeDocument/2006/relationships/video" Target="file://localhost/Users/abs3/Movies/Byzantines/Justinian.mov"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1" descr="Hagia_Sophia_325 W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752600" y="609600"/>
            <a:ext cx="2895600" cy="1905000"/>
          </a:xfrm>
          <a:prstGeom prst="rect">
            <a:avLst/>
          </a:prstGeom>
          <a:solidFill>
            <a:srgbClr val="FEE5D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413" name="Rectangle 2"/>
          <p:cNvSpPr>
            <a:spLocks noGrp="1" noChangeArrowheads="1"/>
          </p:cNvSpPr>
          <p:nvPr>
            <p:ph type="ctrTitle"/>
          </p:nvPr>
        </p:nvSpPr>
        <p:spPr>
          <a:xfrm>
            <a:off x="1905000" y="685800"/>
            <a:ext cx="2590800" cy="685800"/>
          </a:xfrm>
        </p:spPr>
        <p:txBody>
          <a:bodyPr/>
          <a:lstStyle/>
          <a:p>
            <a:pPr eaLnBrk="1" hangingPunct="1"/>
            <a:r>
              <a:rPr lang="en-US" sz="3000" b="1">
                <a:solidFill>
                  <a:srgbClr val="0070C0"/>
                </a:solidFill>
                <a:latin typeface="Verdana" charset="0"/>
                <a:ea typeface="ＭＳ Ｐゴシック" charset="0"/>
                <a:cs typeface="ＭＳ Ｐゴシック" charset="0"/>
              </a:rPr>
              <a:t>Byzantium</a:t>
            </a:r>
          </a:p>
        </p:txBody>
      </p:sp>
      <p:sp>
        <p:nvSpPr>
          <p:cNvPr id="17414" name="Text Box 5"/>
          <p:cNvSpPr txBox="1">
            <a:spLocks noChangeArrowheads="1"/>
          </p:cNvSpPr>
          <p:nvPr/>
        </p:nvSpPr>
        <p:spPr bwMode="auto">
          <a:xfrm>
            <a:off x="1981200" y="1371600"/>
            <a:ext cx="2362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3000">
                <a:solidFill>
                  <a:srgbClr val="0070C0"/>
                </a:solidFill>
                <a:latin typeface="Verdana" charset="0"/>
              </a:rPr>
              <a:t>Creativity Holding On</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err="1">
                <a:solidFill>
                  <a:srgbClr val="600000"/>
                </a:solidFill>
                <a:latin typeface="Verdana" pitchFamily="34" charset="0"/>
                <a:ea typeface="+mj-ea"/>
                <a:cs typeface="+mj-cs"/>
              </a:rPr>
              <a:t>Hagia</a:t>
            </a:r>
            <a:r>
              <a:rPr lang="en-US" sz="3000" b="1" kern="0" dirty="0">
                <a:solidFill>
                  <a:srgbClr val="600000"/>
                </a:solidFill>
                <a:latin typeface="Verdana" pitchFamily="34" charset="0"/>
                <a:ea typeface="+mj-ea"/>
                <a:cs typeface="+mj-cs"/>
              </a:rPr>
              <a:t> Sophia</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465513" y="1276350"/>
            <a:ext cx="5430837" cy="5113338"/>
          </a:xfrm>
          <a:prstGeom prst="rect">
            <a:avLst/>
          </a:prstGeom>
          <a:solidFill>
            <a:srgbClr val="F4F0D0">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6" name="Hagia Sophia.mov" descr="/Users/abs3/Movies/Byzantines/Hagia Sophia.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11175" y="1228725"/>
            <a:ext cx="8113713" cy="540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descr="Hagia_Sophia_Christ WM.jpg"/>
          <p:cNvPicPr>
            <a:picLocks noChangeAspect="1"/>
          </p:cNvPicPr>
          <p:nvPr/>
        </p:nvPicPr>
        <p:blipFill>
          <a:blip r:embed="rId6">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32146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p:cTn id="12"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txBox="1">
            <a:spLocks noChangeArrowheads="1"/>
          </p:cNvSpPr>
          <p:nvPr/>
        </p:nvSpPr>
        <p:spPr bwMode="auto">
          <a:xfrm>
            <a:off x="0" y="584200"/>
            <a:ext cx="9144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3000" b="1">
                <a:solidFill>
                  <a:srgbClr val="600000"/>
                </a:solidFill>
                <a:latin typeface="Verdana" charset="0"/>
              </a:rPr>
              <a:t>Hagia Sophia—Structure</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465513" y="1276350"/>
            <a:ext cx="5430837" cy="5113338"/>
          </a:xfrm>
          <a:prstGeom prst="rect">
            <a:avLst/>
          </a:prstGeom>
          <a:solidFill>
            <a:srgbClr val="F4F0D0">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5" name="Picture 5" descr="pendenti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8975" y="3852863"/>
            <a:ext cx="2209800" cy="18319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975" y="1566863"/>
            <a:ext cx="4724400" cy="36353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 Box 11"/>
          <p:cNvSpPr txBox="1">
            <a:spLocks noChangeArrowheads="1"/>
          </p:cNvSpPr>
          <p:nvPr/>
        </p:nvSpPr>
        <p:spPr bwMode="auto">
          <a:xfrm>
            <a:off x="354013" y="5584825"/>
            <a:ext cx="5487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latin typeface="Georgia" charset="0"/>
              </a:rPr>
              <a:t>Supporting domes and buttresses</a:t>
            </a:r>
          </a:p>
        </p:txBody>
      </p:sp>
      <p:sp>
        <p:nvSpPr>
          <p:cNvPr id="36871" name="Line 12"/>
          <p:cNvSpPr>
            <a:spLocks noChangeShapeType="1"/>
          </p:cNvSpPr>
          <p:nvPr/>
        </p:nvSpPr>
        <p:spPr bwMode="auto">
          <a:xfrm flipH="1" flipV="1">
            <a:off x="1795463" y="2901950"/>
            <a:ext cx="777875" cy="2776538"/>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2" name="Line 13"/>
          <p:cNvSpPr>
            <a:spLocks noChangeShapeType="1"/>
          </p:cNvSpPr>
          <p:nvPr/>
        </p:nvSpPr>
        <p:spPr bwMode="auto">
          <a:xfrm flipH="1" flipV="1">
            <a:off x="2100263" y="3421063"/>
            <a:ext cx="650875" cy="2249487"/>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873" name="Line 14"/>
          <p:cNvSpPr>
            <a:spLocks noChangeShapeType="1"/>
          </p:cNvSpPr>
          <p:nvPr/>
        </p:nvSpPr>
        <p:spPr bwMode="auto">
          <a:xfrm flipH="1" flipV="1">
            <a:off x="2720975" y="3776663"/>
            <a:ext cx="1985963" cy="1901825"/>
          </a:xfrm>
          <a:prstGeom prst="line">
            <a:avLst/>
          </a:prstGeom>
          <a:noFill/>
          <a:ln w="28575">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5225" y="1339850"/>
            <a:ext cx="3667125" cy="23622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11" descr="Hagia_Sophia_Christ WM.jpg"/>
          <p:cNvPicPr>
            <a:picLocks noChangeAspect="1"/>
          </p:cNvPicPr>
          <p:nvPr/>
        </p:nvPicPr>
        <p:blipFill>
          <a:blip r:embed="rId6">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465513" y="1276350"/>
            <a:ext cx="5430837" cy="5113338"/>
          </a:xfrm>
          <a:prstGeom prst="rect">
            <a:avLst/>
          </a:prstGeom>
          <a:solidFill>
            <a:srgbClr val="F4F0D0">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2" name="Rectangle 3"/>
          <p:cNvSpPr txBox="1">
            <a:spLocks noChangeArrowheads="1"/>
          </p:cNvSpPr>
          <p:nvPr/>
        </p:nvSpPr>
        <p:spPr bwMode="auto">
          <a:xfrm>
            <a:off x="4335463" y="1303338"/>
            <a:ext cx="4176712" cy="506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pPr>
            <a:r>
              <a:rPr lang="en-US" sz="2800">
                <a:latin typeface="Georgia" charset="0"/>
              </a:rPr>
              <a:t>Reunification of Roman Empire</a:t>
            </a:r>
          </a:p>
          <a:p>
            <a:pPr lvl="1" eaLnBrk="1" hangingPunct="1">
              <a:lnSpc>
                <a:spcPct val="90000"/>
              </a:lnSpc>
              <a:spcBef>
                <a:spcPct val="20000"/>
              </a:spcBef>
            </a:pPr>
            <a:r>
              <a:rPr lang="en-US">
                <a:latin typeface="Georgia" charset="0"/>
              </a:rPr>
              <a:t>• Persia   • Africa   • Italy</a:t>
            </a:r>
          </a:p>
          <a:p>
            <a:pPr algn="ctr" eaLnBrk="1" hangingPunct="1">
              <a:lnSpc>
                <a:spcPct val="90000"/>
              </a:lnSpc>
              <a:spcBef>
                <a:spcPct val="20000"/>
              </a:spcBef>
            </a:pPr>
            <a:endParaRPr lang="en-US" sz="2800" b="1">
              <a:solidFill>
                <a:srgbClr val="0070C0"/>
              </a:solidFill>
              <a:latin typeface="Georgia" charset="0"/>
            </a:endParaRPr>
          </a:p>
          <a:p>
            <a:pPr algn="ctr" eaLnBrk="1" hangingPunct="1">
              <a:lnSpc>
                <a:spcPct val="90000"/>
              </a:lnSpc>
              <a:spcBef>
                <a:spcPct val="20000"/>
              </a:spcBef>
            </a:pPr>
            <a:r>
              <a:rPr lang="en-US" sz="2800" b="1">
                <a:solidFill>
                  <a:srgbClr val="0070C0"/>
                </a:solidFill>
                <a:latin typeface="Georgia" charset="0"/>
              </a:rPr>
              <a:t>Discussion </a:t>
            </a:r>
          </a:p>
          <a:p>
            <a:pPr eaLnBrk="1" hangingPunct="1"/>
            <a:r>
              <a:rPr lang="en-US" sz="2800">
                <a:latin typeface="Georgia" charset="0"/>
              </a:rPr>
              <a:t>Belisarius was offered the Emperorship in Italy, </a:t>
            </a:r>
          </a:p>
          <a:p>
            <a:pPr eaLnBrk="1" hangingPunct="1"/>
            <a:r>
              <a:rPr lang="en-US" sz="2800">
                <a:latin typeface="Georgia" charset="0"/>
              </a:rPr>
              <a:t>what would you do </a:t>
            </a:r>
          </a:p>
          <a:p>
            <a:pPr eaLnBrk="1" hangingPunct="1"/>
            <a:r>
              <a:rPr lang="en-US" sz="2800">
                <a:latin typeface="Georgia" charset="0"/>
              </a:rPr>
              <a:t>if you were Belisarius?</a:t>
            </a:r>
          </a:p>
          <a:p>
            <a:pPr eaLnBrk="1" hangingPunct="1"/>
            <a:endParaRPr lang="en-US" sz="1200">
              <a:latin typeface="Georgia" charset="0"/>
            </a:endParaRPr>
          </a:p>
          <a:p>
            <a:pPr eaLnBrk="1" hangingPunct="1"/>
            <a:r>
              <a:rPr lang="en-US" sz="2800">
                <a:latin typeface="Georgia" charset="0"/>
              </a:rPr>
              <a:t>What would you do if you were Justinian?</a:t>
            </a:r>
          </a:p>
          <a:p>
            <a:pPr eaLnBrk="1" hangingPunct="1"/>
            <a:endParaRPr lang="en-US" sz="2800">
              <a:latin typeface="Georgia" charset="0"/>
            </a:endParaRPr>
          </a:p>
          <a:p>
            <a:pPr lvl="1" algn="ctr" eaLnBrk="1" hangingPunct="1">
              <a:lnSpc>
                <a:spcPct val="90000"/>
              </a:lnSpc>
              <a:spcBef>
                <a:spcPct val="20000"/>
              </a:spcBef>
            </a:pPr>
            <a:endParaRPr lang="en-US" sz="2800">
              <a:latin typeface="Georgia" charset="0"/>
            </a:endParaRPr>
          </a:p>
        </p:txBody>
      </p:sp>
      <p:pic>
        <p:nvPicPr>
          <p:cNvPr id="38916" name="Picture 22" descr="Justinian_mosaik_ravenna Belisaurius WM.jpg"/>
          <p:cNvPicPr>
            <a:picLocks noChangeAspect="1"/>
          </p:cNvPicPr>
          <p:nvPr/>
        </p:nvPicPr>
        <p:blipFill>
          <a:blip r:embed="rId3">
            <a:extLst>
              <a:ext uri="{28A0092B-C50C-407E-A947-70E740481C1C}">
                <a14:useLocalDpi xmlns:a14="http://schemas.microsoft.com/office/drawing/2010/main" val="0"/>
              </a:ext>
            </a:extLst>
          </a:blip>
          <a:srcRect l="8527" r="32512"/>
          <a:stretch>
            <a:fillRect/>
          </a:stretch>
        </p:blipFill>
        <p:spPr bwMode="auto">
          <a:xfrm>
            <a:off x="474663" y="1587500"/>
            <a:ext cx="3622675" cy="43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Rectangle 3"/>
          <p:cNvSpPr txBox="1">
            <a:spLocks noChangeArrowheads="1"/>
          </p:cNvSpPr>
          <p:nvPr/>
        </p:nvSpPr>
        <p:spPr bwMode="auto">
          <a:xfrm>
            <a:off x="0" y="584200"/>
            <a:ext cx="9144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3000" b="1">
                <a:solidFill>
                  <a:srgbClr val="600000"/>
                </a:solidFill>
                <a:latin typeface="Verdana" charset="0"/>
              </a:rPr>
              <a:t>Justinian—Belisarius</a:t>
            </a:r>
          </a:p>
        </p:txBody>
      </p:sp>
      <p:sp>
        <p:nvSpPr>
          <p:cNvPr id="25" name="Rectangle 24"/>
          <p:cNvSpPr/>
          <p:nvPr/>
        </p:nvSpPr>
        <p:spPr>
          <a:xfrm>
            <a:off x="904875" y="6024563"/>
            <a:ext cx="2795588" cy="341312"/>
          </a:xfrm>
          <a:prstGeom prst="rect">
            <a:avLst/>
          </a:prstGeom>
        </p:spPr>
        <p:txBody>
          <a:bodyPr wrap="none">
            <a:spAutoFit/>
          </a:bodyPr>
          <a:lstStyle/>
          <a:p>
            <a:pPr algn="ctr">
              <a:lnSpc>
                <a:spcPct val="90000"/>
              </a:lnSpc>
              <a:defRPr/>
            </a:pPr>
            <a:r>
              <a:rPr lang="en-US" b="1" kern="0" dirty="0">
                <a:solidFill>
                  <a:srgbClr val="600000"/>
                </a:solidFill>
                <a:latin typeface="Verdana" pitchFamily="34" charset="0"/>
                <a:ea typeface="ＭＳ Ｐゴシック" charset="-128"/>
                <a:cs typeface="+mn-cs"/>
              </a:rPr>
              <a:t>Belisarius, Justinian</a:t>
            </a:r>
          </a:p>
        </p:txBody>
      </p:sp>
      <p:sp>
        <p:nvSpPr>
          <p:cNvPr id="26" name="Right Arrow 25"/>
          <p:cNvSpPr>
            <a:spLocks noChangeArrowheads="1"/>
          </p:cNvSpPr>
          <p:nvPr/>
        </p:nvSpPr>
        <p:spPr bwMode="auto">
          <a:xfrm rot="-5400000">
            <a:off x="2302669" y="5385594"/>
            <a:ext cx="1106488" cy="146050"/>
          </a:xfrm>
          <a:prstGeom prst="rightArrow">
            <a:avLst>
              <a:gd name="adj1" fmla="val 50000"/>
              <a:gd name="adj2" fmla="val 50016"/>
            </a:avLst>
          </a:prstGeom>
          <a:solidFill>
            <a:srgbClr val="CC0000"/>
          </a:solidFill>
          <a:ln w="9525">
            <a:solidFill>
              <a:schemeClr val="tx1"/>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28" name="Right Arrow 27"/>
          <p:cNvSpPr>
            <a:spLocks noChangeArrowheads="1"/>
          </p:cNvSpPr>
          <p:nvPr/>
        </p:nvSpPr>
        <p:spPr bwMode="auto">
          <a:xfrm rot="-5400000">
            <a:off x="1450181" y="5401469"/>
            <a:ext cx="1106488" cy="146050"/>
          </a:xfrm>
          <a:prstGeom prst="rightArrow">
            <a:avLst>
              <a:gd name="adj1" fmla="val 50000"/>
              <a:gd name="adj2" fmla="val 50016"/>
            </a:avLst>
          </a:prstGeom>
          <a:solidFill>
            <a:srgbClr val="CC0000"/>
          </a:solidFill>
          <a:ln w="9525">
            <a:solidFill>
              <a:schemeClr val="tx1"/>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pic>
        <p:nvPicPr>
          <p:cNvPr id="38921" name="Picture 10" descr="Hagia_Sophia_Christ WM.jpg"/>
          <p:cNvPicPr>
            <a:picLocks noChangeAspect="1"/>
          </p:cNvPicPr>
          <p:nvPr/>
        </p:nvPicPr>
        <p:blipFill>
          <a:blip r:embed="rId4">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465513" y="1276350"/>
            <a:ext cx="5430837" cy="5113338"/>
          </a:xfrm>
          <a:prstGeom prst="rect">
            <a:avLst/>
          </a:prstGeom>
          <a:solidFill>
            <a:srgbClr val="F4F0D0">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Justinian</a:t>
            </a:r>
          </a:p>
        </p:txBody>
      </p:sp>
      <p:pic>
        <p:nvPicPr>
          <p:cNvPr id="40964" name="Picture 5" descr="800px-LocationByzantineEmpire WM Attri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 y="1290638"/>
            <a:ext cx="7621588" cy="495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Hagia_Sophia_Christ WM.jpg"/>
          <p:cNvPicPr>
            <a:picLocks noChangeAspect="1"/>
          </p:cNvPicPr>
          <p:nvPr/>
        </p:nvPicPr>
        <p:blipFill>
          <a:blip r:embed="rId4">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819150" y="5772150"/>
            <a:ext cx="479425" cy="392113"/>
          </a:xfrm>
          <a:prstGeom prst="roundRect">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967" name="TextBox 2"/>
          <p:cNvSpPr txBox="1">
            <a:spLocks noChangeArrowheads="1"/>
          </p:cNvSpPr>
          <p:nvPr/>
        </p:nvSpPr>
        <p:spPr bwMode="auto">
          <a:xfrm>
            <a:off x="1270000" y="5784850"/>
            <a:ext cx="3071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Re-acquired under Justinian</a:t>
            </a:r>
          </a:p>
        </p:txBody>
      </p:sp>
      <p:sp>
        <p:nvSpPr>
          <p:cNvPr id="9" name="Rounded Rectangle 8"/>
          <p:cNvSpPr/>
          <p:nvPr/>
        </p:nvSpPr>
        <p:spPr>
          <a:xfrm>
            <a:off x="4300538" y="5768975"/>
            <a:ext cx="481012" cy="392113"/>
          </a:xfrm>
          <a:prstGeom prst="roundRect">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0969" name="TextBox 3"/>
          <p:cNvSpPr txBox="1">
            <a:spLocks noChangeArrowheads="1"/>
          </p:cNvSpPr>
          <p:nvPr/>
        </p:nvSpPr>
        <p:spPr bwMode="auto">
          <a:xfrm>
            <a:off x="4797425" y="5799138"/>
            <a:ext cx="36877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Byzantine Empire before Justinian</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465513" y="1276350"/>
            <a:ext cx="5430837" cy="5113338"/>
          </a:xfrm>
          <a:prstGeom prst="rect">
            <a:avLst/>
          </a:prstGeom>
          <a:solidFill>
            <a:srgbClr val="F4F0D0">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4"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Justinian</a:t>
            </a:r>
          </a:p>
        </p:txBody>
      </p:sp>
      <p:sp>
        <p:nvSpPr>
          <p:cNvPr id="8" name="Rectangle 3"/>
          <p:cNvSpPr txBox="1">
            <a:spLocks noChangeArrowheads="1"/>
          </p:cNvSpPr>
          <p:nvPr/>
        </p:nvSpPr>
        <p:spPr bwMode="auto">
          <a:xfrm>
            <a:off x="4295775" y="1487488"/>
            <a:ext cx="4408488"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dirty="0">
                <a:latin typeface="Georgia" charset="0"/>
              </a:rPr>
              <a:t>Several Ravenna churches were built to honor Justinian and Theodora</a:t>
            </a:r>
          </a:p>
          <a:p>
            <a:pPr lvl="1" eaLnBrk="1" hangingPunct="1">
              <a:spcBef>
                <a:spcPct val="20000"/>
              </a:spcBef>
              <a:buFont typeface="Arial" charset="0"/>
              <a:buChar char="•"/>
            </a:pPr>
            <a:r>
              <a:rPr lang="en-US" dirty="0">
                <a:latin typeface="Georgia" charset="0"/>
              </a:rPr>
              <a:t>  </a:t>
            </a:r>
            <a:r>
              <a:rPr lang="en-US" dirty="0" err="1">
                <a:latin typeface="Georgia" charset="0"/>
              </a:rPr>
              <a:t>Sant</a:t>
            </a:r>
            <a:r>
              <a:rPr lang="ja-JP" altLang="en-US" dirty="0">
                <a:latin typeface="Georgia" charset="0"/>
              </a:rPr>
              <a:t>’</a:t>
            </a:r>
            <a:r>
              <a:rPr lang="en-US" altLang="ja-JP" dirty="0" err="1">
                <a:latin typeface="Georgia" charset="0"/>
              </a:rPr>
              <a:t>Apollinare</a:t>
            </a:r>
            <a:endParaRPr lang="en-US" altLang="ja-JP" dirty="0">
              <a:latin typeface="Georgia" charset="0"/>
            </a:endParaRPr>
          </a:p>
          <a:p>
            <a:pPr lvl="2" eaLnBrk="1" hangingPunct="1">
              <a:spcBef>
                <a:spcPct val="20000"/>
              </a:spcBef>
            </a:pPr>
            <a:r>
              <a:rPr lang="en-US" dirty="0">
                <a:latin typeface="Georgia" charset="0"/>
              </a:rPr>
              <a:t>Octagonal </a:t>
            </a:r>
            <a:r>
              <a:rPr lang="en-US" dirty="0" err="1">
                <a:latin typeface="Georgia" charset="0"/>
              </a:rPr>
              <a:t>baptistry</a:t>
            </a:r>
            <a:r>
              <a:rPr lang="en-US" dirty="0">
                <a:latin typeface="Georgia" charset="0"/>
              </a:rPr>
              <a:t>, Arian</a:t>
            </a:r>
          </a:p>
          <a:p>
            <a:pPr lvl="1" eaLnBrk="1" hangingPunct="1">
              <a:spcBef>
                <a:spcPct val="20000"/>
              </a:spcBef>
              <a:buFont typeface="Arial" charset="0"/>
              <a:buChar char="•"/>
            </a:pPr>
            <a:r>
              <a:rPr lang="en-US" dirty="0">
                <a:latin typeface="Georgia" charset="0"/>
              </a:rPr>
              <a:t>  San Vitale</a:t>
            </a:r>
          </a:p>
          <a:p>
            <a:pPr lvl="2" eaLnBrk="1" hangingPunct="1">
              <a:spcBef>
                <a:spcPct val="20000"/>
              </a:spcBef>
            </a:pPr>
            <a:r>
              <a:rPr lang="en-US" dirty="0">
                <a:latin typeface="Georgia" charset="0"/>
              </a:rPr>
              <a:t>Octagonal, mosaics of Justinian and Theodora</a:t>
            </a:r>
          </a:p>
        </p:txBody>
      </p:sp>
      <p:pic>
        <p:nvPicPr>
          <p:cNvPr id="9" name="Picture 6" descr="san%20vit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3857625"/>
            <a:ext cx="3295650" cy="247173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200" y="1476375"/>
            <a:ext cx="3287713" cy="21875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11" descr="Hagia_Sophia_Christ WM.jpg"/>
          <p:cNvPicPr>
            <a:picLocks noChangeAspect="1"/>
          </p:cNvPicPr>
          <p:nvPr/>
        </p:nvPicPr>
        <p:blipFill>
          <a:blip r:embed="rId5">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465513" y="1276350"/>
            <a:ext cx="5430837" cy="5113338"/>
          </a:xfrm>
          <a:prstGeom prst="rect">
            <a:avLst/>
          </a:prstGeom>
          <a:solidFill>
            <a:srgbClr val="F4F0D0">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013" y="1244600"/>
            <a:ext cx="6148387" cy="452596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 Box 8"/>
          <p:cNvSpPr txBox="1">
            <a:spLocks noChangeArrowheads="1"/>
          </p:cNvSpPr>
          <p:nvPr/>
        </p:nvSpPr>
        <p:spPr bwMode="auto">
          <a:xfrm>
            <a:off x="638175" y="5915025"/>
            <a:ext cx="25336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Verdana" charset="0"/>
              </a:rPr>
              <a:t>Constantine symbol on shield (chi-rho</a:t>
            </a:r>
            <a:r>
              <a:rPr lang="en-US" sz="1800">
                <a:latin typeface="Georgia" charset="0"/>
              </a:rPr>
              <a:t>)</a:t>
            </a:r>
          </a:p>
        </p:txBody>
      </p:sp>
      <p:sp>
        <p:nvSpPr>
          <p:cNvPr id="45061" name="Line 9"/>
          <p:cNvSpPr>
            <a:spLocks noChangeShapeType="1"/>
          </p:cNvSpPr>
          <p:nvPr/>
        </p:nvSpPr>
        <p:spPr bwMode="auto">
          <a:xfrm flipV="1">
            <a:off x="2054225" y="4503738"/>
            <a:ext cx="330200" cy="1389062"/>
          </a:xfrm>
          <a:prstGeom prst="line">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62" name="Text Box 10"/>
          <p:cNvSpPr txBox="1">
            <a:spLocks noChangeArrowheads="1"/>
          </p:cNvSpPr>
          <p:nvPr/>
        </p:nvSpPr>
        <p:spPr bwMode="auto">
          <a:xfrm>
            <a:off x="5545138" y="6169025"/>
            <a:ext cx="1204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Verdana" charset="0"/>
              </a:rPr>
              <a:t>Justinian</a:t>
            </a:r>
          </a:p>
        </p:txBody>
      </p:sp>
      <p:sp>
        <p:nvSpPr>
          <p:cNvPr id="45063" name="Line 11"/>
          <p:cNvSpPr>
            <a:spLocks noChangeShapeType="1"/>
          </p:cNvSpPr>
          <p:nvPr/>
        </p:nvSpPr>
        <p:spPr bwMode="auto">
          <a:xfrm flipH="1" flipV="1">
            <a:off x="4659313" y="4179888"/>
            <a:ext cx="1436687" cy="2028825"/>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064" name="Text Box 12"/>
          <p:cNvSpPr txBox="1">
            <a:spLocks noChangeArrowheads="1"/>
          </p:cNvSpPr>
          <p:nvPr/>
        </p:nvSpPr>
        <p:spPr bwMode="auto">
          <a:xfrm>
            <a:off x="3121025" y="5861050"/>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Verdana" charset="0"/>
              </a:rPr>
              <a:t>Belisarius</a:t>
            </a:r>
          </a:p>
        </p:txBody>
      </p:sp>
      <p:sp>
        <p:nvSpPr>
          <p:cNvPr id="45065" name="Line 13"/>
          <p:cNvSpPr>
            <a:spLocks noChangeShapeType="1"/>
          </p:cNvSpPr>
          <p:nvPr/>
        </p:nvSpPr>
        <p:spPr bwMode="auto">
          <a:xfrm flipV="1">
            <a:off x="3748088" y="4402138"/>
            <a:ext cx="22225" cy="1501775"/>
          </a:xfrm>
          <a:prstGeom prst="line">
            <a:avLst/>
          </a:prstGeom>
          <a:noFill/>
          <a:ln w="57150">
            <a:solidFill>
              <a:srgbClr val="CC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 name="Rectangle 6"/>
          <p:cNvSpPr txBox="1">
            <a:spLocks noChangeArrowheads="1"/>
          </p:cNvSpPr>
          <p:nvPr/>
        </p:nvSpPr>
        <p:spPr bwMode="auto">
          <a:xfrm>
            <a:off x="457200" y="217488"/>
            <a:ext cx="82296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65" charset="-128"/>
              </a:rPr>
              <a:t>Ravenna Mosaics </a:t>
            </a:r>
            <a:r>
              <a:rPr lang="en-US" sz="2400" b="1" kern="0" dirty="0">
                <a:solidFill>
                  <a:srgbClr val="600000"/>
                </a:solidFill>
                <a:latin typeface="Verdana" charset="0"/>
                <a:ea typeface="ＭＳ Ｐゴシック" charset="-128"/>
                <a:cs typeface="ＭＳ Ｐゴシック" pitchFamily="-65" charset="-128"/>
              </a:rPr>
              <a:t>(San Vitale)</a:t>
            </a:r>
          </a:p>
        </p:txBody>
      </p:sp>
      <p:pic>
        <p:nvPicPr>
          <p:cNvPr id="45067" name="Picture 19" descr="Hagia_Sophia_Christ WM.jpg"/>
          <p:cNvPicPr>
            <a:picLocks noChangeAspect="1"/>
          </p:cNvPicPr>
          <p:nvPr/>
        </p:nvPicPr>
        <p:blipFill>
          <a:blip r:embed="rId4">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465513" y="1276350"/>
            <a:ext cx="5430837" cy="5113338"/>
          </a:xfrm>
          <a:prstGeom prst="rect">
            <a:avLst/>
          </a:prstGeom>
          <a:solidFill>
            <a:srgbClr val="F4F0D0">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6"/>
          <p:cNvSpPr txBox="1">
            <a:spLocks noChangeArrowheads="1"/>
          </p:cNvSpPr>
          <p:nvPr/>
        </p:nvSpPr>
        <p:spPr bwMode="auto">
          <a:xfrm>
            <a:off x="457200" y="217488"/>
            <a:ext cx="82296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65" charset="-128"/>
              </a:rPr>
              <a:t>Ravenna Mosaics </a:t>
            </a:r>
            <a:r>
              <a:rPr lang="en-US" sz="2400" b="1" kern="0" dirty="0">
                <a:solidFill>
                  <a:srgbClr val="600000"/>
                </a:solidFill>
                <a:latin typeface="Verdana" charset="0"/>
                <a:ea typeface="ＭＳ Ｐゴシック" charset="-128"/>
                <a:cs typeface="ＭＳ Ｐゴシック" pitchFamily="-65" charset="-128"/>
              </a:rPr>
              <a:t>(San Vitale)</a:t>
            </a:r>
          </a:p>
        </p:txBody>
      </p:sp>
      <p:pic>
        <p:nvPicPr>
          <p:cNvPr id="23" name="Picture 5" descr="theodora_mosa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1419225"/>
            <a:ext cx="6297613" cy="452596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7"/>
          <p:cNvSpPr txBox="1">
            <a:spLocks noChangeArrowheads="1"/>
          </p:cNvSpPr>
          <p:nvPr/>
        </p:nvSpPr>
        <p:spPr bwMode="auto">
          <a:xfrm>
            <a:off x="2038350" y="6183313"/>
            <a:ext cx="4298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Georgia" charset="0"/>
              </a:rPr>
              <a:t>Mother of pearl in Theodora</a:t>
            </a:r>
            <a:r>
              <a:rPr lang="ja-JP" altLang="en-US" sz="1800">
                <a:latin typeface="Georgia" charset="0"/>
              </a:rPr>
              <a:t>’</a:t>
            </a:r>
            <a:r>
              <a:rPr lang="en-US" altLang="ja-JP" sz="1800">
                <a:latin typeface="Georgia" charset="0"/>
              </a:rPr>
              <a:t>s headdress</a:t>
            </a:r>
            <a:endParaRPr lang="en-US" sz="1800">
              <a:latin typeface="Georgia" charset="0"/>
            </a:endParaRPr>
          </a:p>
        </p:txBody>
      </p:sp>
      <p:sp>
        <p:nvSpPr>
          <p:cNvPr id="47110" name="Line 8"/>
          <p:cNvSpPr>
            <a:spLocks noChangeShapeType="1"/>
          </p:cNvSpPr>
          <p:nvPr/>
        </p:nvSpPr>
        <p:spPr bwMode="auto">
          <a:xfrm flipV="1">
            <a:off x="4187825" y="3248025"/>
            <a:ext cx="3175" cy="2916238"/>
          </a:xfrm>
          <a:prstGeom prst="line">
            <a:avLst/>
          </a:prstGeom>
          <a:noFill/>
          <a:ln w="57150">
            <a:solidFill>
              <a:srgbClr val="C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47111" name="Picture 26" descr="Hagia_Sophia_Christ WM.jpg"/>
          <p:cNvPicPr>
            <a:picLocks noChangeAspect="1"/>
          </p:cNvPicPr>
          <p:nvPr/>
        </p:nvPicPr>
        <p:blipFill>
          <a:blip r:embed="rId4">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465513" y="1276350"/>
            <a:ext cx="5430837" cy="5113338"/>
          </a:xfrm>
          <a:prstGeom prst="rect">
            <a:avLst/>
          </a:prstGeom>
          <a:solidFill>
            <a:srgbClr val="F4F0D0">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6"/>
          <p:cNvSpPr txBox="1">
            <a:spLocks noChangeArrowheads="1"/>
          </p:cNvSpPr>
          <p:nvPr/>
        </p:nvSpPr>
        <p:spPr bwMode="auto">
          <a:xfrm>
            <a:off x="457200" y="217488"/>
            <a:ext cx="82296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65" charset="-128"/>
              </a:rPr>
              <a:t>Justinian</a:t>
            </a:r>
            <a:endParaRPr lang="en-US" sz="2400" b="1" kern="0" dirty="0">
              <a:solidFill>
                <a:srgbClr val="600000"/>
              </a:solidFill>
              <a:latin typeface="Verdana" charset="0"/>
              <a:ea typeface="ＭＳ Ｐゴシック" charset="-128"/>
              <a:cs typeface="ＭＳ Ｐゴシック" pitchFamily="-65" charset="-128"/>
            </a:endParaRPr>
          </a:p>
        </p:txBody>
      </p:sp>
      <p:sp>
        <p:nvSpPr>
          <p:cNvPr id="8" name="Rectangle 3"/>
          <p:cNvSpPr txBox="1">
            <a:spLocks noChangeArrowheads="1"/>
          </p:cNvSpPr>
          <p:nvPr/>
        </p:nvSpPr>
        <p:spPr bwMode="auto">
          <a:xfrm>
            <a:off x="4057650" y="2176463"/>
            <a:ext cx="4781550" cy="3309937"/>
          </a:xfrm>
          <a:prstGeom prst="rect">
            <a:avLst/>
          </a:prstGeom>
          <a:noFill/>
          <a:ln w="9525">
            <a:noFill/>
            <a:miter lim="800000"/>
            <a:headEnd/>
            <a:tailEnd/>
          </a:ln>
        </p:spPr>
        <p:txBody>
          <a:bodyPr/>
          <a:lstStyle/>
          <a:p>
            <a:pPr marL="274320" lvl="1" indent="-274320">
              <a:spcBef>
                <a:spcPct val="20000"/>
              </a:spcBef>
              <a:buFont typeface="Arial" pitchFamily="34" charset="0"/>
              <a:buChar char="•"/>
              <a:defRPr/>
            </a:pPr>
            <a:r>
              <a:rPr lang="en-US" sz="2800" kern="0" dirty="0">
                <a:latin typeface="Georgia" pitchFamily="18" charset="0"/>
                <a:ea typeface="ＭＳ Ｐゴシック" charset="-128"/>
                <a:cs typeface="+mn-cs"/>
              </a:rPr>
              <a:t>Conflicts between laws of various conquered peoples </a:t>
            </a:r>
          </a:p>
          <a:p>
            <a:pPr marL="274320" lvl="1" indent="-274320">
              <a:spcBef>
                <a:spcPct val="20000"/>
              </a:spcBef>
              <a:buFont typeface="Arial" pitchFamily="34" charset="0"/>
              <a:buChar char="•"/>
              <a:defRPr/>
            </a:pPr>
            <a:endParaRPr lang="en-US" sz="800" kern="0" dirty="0">
              <a:latin typeface="Georgia" pitchFamily="18" charset="0"/>
              <a:ea typeface="ＭＳ Ｐゴシック" charset="-128"/>
              <a:cs typeface="+mn-cs"/>
            </a:endParaRPr>
          </a:p>
          <a:p>
            <a:pPr marL="274320" lvl="1" indent="-274320">
              <a:spcBef>
                <a:spcPct val="20000"/>
              </a:spcBef>
              <a:buFont typeface="Arial" pitchFamily="34" charset="0"/>
              <a:buChar char="•"/>
              <a:defRPr/>
            </a:pPr>
            <a:r>
              <a:rPr lang="en-US" sz="2800" kern="0" dirty="0">
                <a:latin typeface="Georgia" pitchFamily="18" charset="0"/>
                <a:ea typeface="ＭＳ Ｐゴシック" charset="-128"/>
                <a:cs typeface="+mn-cs"/>
              </a:rPr>
              <a:t>No rewrite for 500 years </a:t>
            </a:r>
            <a:r>
              <a:rPr lang="en-US" sz="2400" kern="0" dirty="0">
                <a:latin typeface="Georgia" pitchFamily="18" charset="0"/>
                <a:ea typeface="ＭＳ Ｐゴシック" charset="-128"/>
                <a:cs typeface="+mn-cs"/>
              </a:rPr>
              <a:t>(since time of Augustus)</a:t>
            </a:r>
          </a:p>
          <a:p>
            <a:pPr marL="274320" lvl="1" indent="-274320">
              <a:spcBef>
                <a:spcPct val="20000"/>
              </a:spcBef>
              <a:buFont typeface="Arial" pitchFamily="34" charset="0"/>
              <a:buChar char="•"/>
              <a:defRPr/>
            </a:pPr>
            <a:endParaRPr lang="en-US" sz="800" kern="0" dirty="0">
              <a:latin typeface="Georgia" pitchFamily="18" charset="0"/>
              <a:ea typeface="ＭＳ Ｐゴシック" charset="-128"/>
              <a:cs typeface="+mn-cs"/>
            </a:endParaRPr>
          </a:p>
          <a:p>
            <a:pPr marL="274320" lvl="1" indent="-274320">
              <a:spcBef>
                <a:spcPct val="20000"/>
              </a:spcBef>
              <a:buFont typeface="Arial" pitchFamily="34" charset="0"/>
              <a:buChar char="•"/>
              <a:defRPr/>
            </a:pPr>
            <a:r>
              <a:rPr lang="en-US" sz="2800" kern="0" dirty="0">
                <a:latin typeface="Georgia" pitchFamily="18" charset="0"/>
                <a:ea typeface="ＭＳ Ｐゴシック" charset="-128"/>
                <a:cs typeface="+mn-cs"/>
              </a:rPr>
              <a:t>Simplified 2-3 million lines of laws to just 150,000 lines</a:t>
            </a:r>
          </a:p>
        </p:txBody>
      </p:sp>
      <p:pic>
        <p:nvPicPr>
          <p:cNvPr id="9" name="Picture 5" descr="The image “file:///G:/Lecture%20Material/Justinian%20Code.jpg” cannot be displayed, because it contains errors."/>
          <p:cNvPicPr>
            <a:picLocks noChangeAspect="1" noChangeArrowheads="1"/>
          </p:cNvPicPr>
          <p:nvPr/>
        </p:nvPicPr>
        <p:blipFill>
          <a:blip r:embed="rId3">
            <a:extLst>
              <a:ext uri="{28A0092B-C50C-407E-A947-70E740481C1C}">
                <a14:useLocalDpi xmlns:a14="http://schemas.microsoft.com/office/drawing/2010/main" val="0"/>
              </a:ext>
            </a:extLst>
          </a:blip>
          <a:srcRect l="3857" t="2083" r="10478" b="12500"/>
          <a:stretch>
            <a:fillRect/>
          </a:stretch>
        </p:blipFill>
        <p:spPr bwMode="auto">
          <a:xfrm>
            <a:off x="452438" y="1416050"/>
            <a:ext cx="3111500" cy="41148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3759200" y="1479550"/>
            <a:ext cx="4233863" cy="584200"/>
          </a:xfrm>
          <a:prstGeom prst="rect">
            <a:avLst/>
          </a:prstGeom>
          <a:noFill/>
        </p:spPr>
        <p:txBody>
          <a:bodyPr>
            <a:spAutoFit/>
          </a:bodyPr>
          <a:lstStyle/>
          <a:p>
            <a:pPr>
              <a:defRPr/>
            </a:pPr>
            <a:r>
              <a:rPr lang="en-US" sz="3200" kern="0" dirty="0">
                <a:latin typeface="Georgia" pitchFamily="18" charset="0"/>
                <a:ea typeface="ＭＳ Ｐゴシック" charset="-128"/>
                <a:cs typeface="ＭＳ Ｐゴシック" pitchFamily="-65" charset="-128"/>
              </a:rPr>
              <a:t>The Justinian Code</a:t>
            </a:r>
            <a:endParaRPr lang="en-US" dirty="0">
              <a:ea typeface="ＭＳ Ｐゴシック" charset="-128"/>
              <a:cs typeface="+mn-cs"/>
            </a:endParaRPr>
          </a:p>
        </p:txBody>
      </p:sp>
      <p:pic>
        <p:nvPicPr>
          <p:cNvPr id="12" name="Picture 11" descr="Justinian mosaic color W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59038" y="4513263"/>
            <a:ext cx="1401762" cy="1785937"/>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Picture 12" descr="Hagia_Sophia_Christ WM.jpg"/>
          <p:cNvPicPr>
            <a:picLocks noChangeAspect="1"/>
          </p:cNvPicPr>
          <p:nvPr/>
        </p:nvPicPr>
        <p:blipFill>
          <a:blip r:embed="rId5">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3" name="Rectangle 2"/>
          <p:cNvSpPr txBox="1">
            <a:spLocks noChangeArrowheads="1"/>
          </p:cNvSpPr>
          <p:nvPr/>
        </p:nvSpPr>
        <p:spPr bwMode="auto">
          <a:xfrm>
            <a:off x="228600" y="274638"/>
            <a:ext cx="86868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65" charset="-128"/>
              </a:rPr>
              <a:t>Byzantium </a:t>
            </a:r>
            <a:r>
              <a:rPr lang="en-US" sz="2400" b="1" kern="0" dirty="0">
                <a:solidFill>
                  <a:srgbClr val="600000"/>
                </a:solidFill>
                <a:latin typeface="Verdana" charset="0"/>
                <a:ea typeface="ＭＳ Ｐゴシック" charset="-128"/>
                <a:cs typeface="ＭＳ Ｐゴシック" pitchFamily="-65" charset="-128"/>
              </a:rPr>
              <a:t>(6</a:t>
            </a:r>
            <a:r>
              <a:rPr lang="en-US" sz="2400" b="1" kern="0" baseline="30000" dirty="0">
                <a:solidFill>
                  <a:srgbClr val="600000"/>
                </a:solidFill>
                <a:latin typeface="Verdana" charset="0"/>
                <a:ea typeface="ＭＳ Ｐゴシック" charset="-128"/>
                <a:cs typeface="ＭＳ Ｐゴシック" pitchFamily="-65" charset="-128"/>
              </a:rPr>
              <a:t>th</a:t>
            </a:r>
            <a:r>
              <a:rPr lang="en-US" sz="2400" b="1" kern="0" dirty="0">
                <a:solidFill>
                  <a:srgbClr val="600000"/>
                </a:solidFill>
                <a:latin typeface="Verdana" charset="0"/>
                <a:ea typeface="ＭＳ Ｐゴシック" charset="-128"/>
                <a:cs typeface="ＭＳ Ｐゴシック" pitchFamily="-65" charset="-128"/>
              </a:rPr>
              <a:t>, 7</a:t>
            </a:r>
            <a:r>
              <a:rPr lang="en-US" sz="2400" b="1" kern="0" baseline="30000" dirty="0">
                <a:solidFill>
                  <a:srgbClr val="600000"/>
                </a:solidFill>
                <a:latin typeface="Verdana" charset="0"/>
                <a:ea typeface="ＭＳ Ｐゴシック" charset="-128"/>
                <a:cs typeface="ＭＳ Ｐゴシック" pitchFamily="-65" charset="-128"/>
              </a:rPr>
              <a:t>th</a:t>
            </a:r>
            <a:r>
              <a:rPr lang="en-US" sz="2400" b="1" kern="0" dirty="0">
                <a:solidFill>
                  <a:srgbClr val="600000"/>
                </a:solidFill>
                <a:latin typeface="Verdana" charset="0"/>
                <a:ea typeface="ＭＳ Ｐゴシック" charset="-128"/>
                <a:cs typeface="ＭＳ Ｐゴシック" pitchFamily="-65" charset="-128"/>
              </a:rPr>
              <a:t>, 8</a:t>
            </a:r>
            <a:r>
              <a:rPr lang="en-US" sz="2400" b="1" kern="0" baseline="30000" dirty="0">
                <a:solidFill>
                  <a:srgbClr val="600000"/>
                </a:solidFill>
                <a:latin typeface="Verdana" charset="0"/>
                <a:ea typeface="ＭＳ Ｐゴシック" charset="-128"/>
                <a:cs typeface="ＭＳ Ｐゴシック" pitchFamily="-65" charset="-128"/>
              </a:rPr>
              <a:t>th</a:t>
            </a:r>
            <a:r>
              <a:rPr lang="en-US" sz="2400" b="1" kern="0" dirty="0">
                <a:solidFill>
                  <a:srgbClr val="600000"/>
                </a:solidFill>
                <a:latin typeface="Verdana" charset="0"/>
                <a:ea typeface="ＭＳ Ｐゴシック" charset="-128"/>
                <a:cs typeface="ＭＳ Ｐゴシック" pitchFamily="-65" charset="-128"/>
              </a:rPr>
              <a:t>, &amp; 9</a:t>
            </a:r>
            <a:r>
              <a:rPr lang="en-US" sz="2400" b="1" kern="0" baseline="30000" dirty="0">
                <a:solidFill>
                  <a:srgbClr val="600000"/>
                </a:solidFill>
                <a:latin typeface="Verdana" charset="0"/>
                <a:ea typeface="ＭＳ Ｐゴシック" charset="-128"/>
                <a:cs typeface="ＭＳ Ｐゴシック" pitchFamily="-65" charset="-128"/>
              </a:rPr>
              <a:t>th</a:t>
            </a:r>
            <a:r>
              <a:rPr lang="en-US" sz="2400" b="1" kern="0" dirty="0">
                <a:solidFill>
                  <a:srgbClr val="600000"/>
                </a:solidFill>
                <a:latin typeface="Verdana" charset="0"/>
                <a:ea typeface="ＭＳ Ｐゴシック" charset="-128"/>
                <a:cs typeface="ＭＳ Ｐゴシック" pitchFamily="-65" charset="-128"/>
              </a:rPr>
              <a:t> C)</a:t>
            </a:r>
          </a:p>
        </p:txBody>
      </p:sp>
      <p:sp>
        <p:nvSpPr>
          <p:cNvPr id="14" name="Rectangle 3"/>
          <p:cNvSpPr txBox="1">
            <a:spLocks noChangeArrowheads="1"/>
          </p:cNvSpPr>
          <p:nvPr/>
        </p:nvSpPr>
        <p:spPr bwMode="auto">
          <a:xfrm>
            <a:off x="0" y="1468438"/>
            <a:ext cx="9144000" cy="722312"/>
          </a:xfrm>
          <a:prstGeom prst="rect">
            <a:avLst/>
          </a:prstGeom>
          <a:noFill/>
          <a:ln w="9525">
            <a:noFill/>
            <a:miter lim="800000"/>
            <a:headEnd/>
            <a:tailEnd/>
          </a:ln>
        </p:spPr>
        <p:txBody>
          <a:bodyPr/>
          <a:lstStyle/>
          <a:p>
            <a:pPr algn="ctr">
              <a:spcBef>
                <a:spcPct val="20000"/>
              </a:spcBef>
              <a:defRPr/>
            </a:pPr>
            <a:r>
              <a:rPr lang="en-US" sz="2800" kern="0" dirty="0">
                <a:latin typeface="Georgia" pitchFamily="18" charset="0"/>
                <a:ea typeface="ＭＳ Ｐゴシック" charset="-128"/>
                <a:cs typeface="ＭＳ Ｐゴシック" pitchFamily="-65" charset="-128"/>
              </a:rPr>
              <a:t>Established Venice as gateway to Europe</a:t>
            </a:r>
          </a:p>
        </p:txBody>
      </p:sp>
      <p:pic>
        <p:nvPicPr>
          <p:cNvPr id="51205" name="Picture 5" descr="Hagia_Sophia_Christ WM.jpg"/>
          <p:cNvPicPr>
            <a:picLocks noChangeAspect="1"/>
          </p:cNvPicPr>
          <p:nvPr/>
        </p:nvPicPr>
        <p:blipFill>
          <a:blip r:embed="rId3">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DSC_103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940" y="2005124"/>
            <a:ext cx="3412439" cy="2260187"/>
          </a:xfrm>
          <a:prstGeom prst="rect">
            <a:avLst/>
          </a:prstGeom>
        </p:spPr>
      </p:pic>
      <p:pic>
        <p:nvPicPr>
          <p:cNvPr id="3" name="Picture 2" descr="DSC_107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1286" y="2205635"/>
            <a:ext cx="4860318" cy="321917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3" name="Rectangle 2"/>
          <p:cNvSpPr txBox="1">
            <a:spLocks noChangeArrowheads="1"/>
          </p:cNvSpPr>
          <p:nvPr/>
        </p:nvSpPr>
        <p:spPr bwMode="auto">
          <a:xfrm>
            <a:off x="228600" y="274638"/>
            <a:ext cx="86868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65" charset="-128"/>
              </a:rPr>
              <a:t>Byzantium </a:t>
            </a:r>
            <a:r>
              <a:rPr lang="en-US" sz="2400" b="1" kern="0" dirty="0">
                <a:solidFill>
                  <a:srgbClr val="600000"/>
                </a:solidFill>
                <a:latin typeface="Verdana" charset="0"/>
                <a:ea typeface="ＭＳ Ｐゴシック" charset="-128"/>
                <a:cs typeface="ＭＳ Ｐゴシック" pitchFamily="-65" charset="-128"/>
              </a:rPr>
              <a:t>(6</a:t>
            </a:r>
            <a:r>
              <a:rPr lang="en-US" sz="2400" b="1" kern="0" baseline="30000" dirty="0">
                <a:solidFill>
                  <a:srgbClr val="600000"/>
                </a:solidFill>
                <a:latin typeface="Verdana" charset="0"/>
                <a:ea typeface="ＭＳ Ｐゴシック" charset="-128"/>
                <a:cs typeface="ＭＳ Ｐゴシック" pitchFamily="-65" charset="-128"/>
              </a:rPr>
              <a:t>th</a:t>
            </a:r>
            <a:r>
              <a:rPr lang="en-US" sz="2400" b="1" kern="0" dirty="0">
                <a:solidFill>
                  <a:srgbClr val="600000"/>
                </a:solidFill>
                <a:latin typeface="Verdana" charset="0"/>
                <a:ea typeface="ＭＳ Ｐゴシック" charset="-128"/>
                <a:cs typeface="ＭＳ Ｐゴシック" pitchFamily="-65" charset="-128"/>
              </a:rPr>
              <a:t>, 7</a:t>
            </a:r>
            <a:r>
              <a:rPr lang="en-US" sz="2400" b="1" kern="0" baseline="30000" dirty="0">
                <a:solidFill>
                  <a:srgbClr val="600000"/>
                </a:solidFill>
                <a:latin typeface="Verdana" charset="0"/>
                <a:ea typeface="ＭＳ Ｐゴシック" charset="-128"/>
                <a:cs typeface="ＭＳ Ｐゴシック" pitchFamily="-65" charset="-128"/>
              </a:rPr>
              <a:t>th</a:t>
            </a:r>
            <a:r>
              <a:rPr lang="en-US" sz="2400" b="1" kern="0" dirty="0">
                <a:solidFill>
                  <a:srgbClr val="600000"/>
                </a:solidFill>
                <a:latin typeface="Verdana" charset="0"/>
                <a:ea typeface="ＭＳ Ｐゴシック" charset="-128"/>
                <a:cs typeface="ＭＳ Ｐゴシック" pitchFamily="-65" charset="-128"/>
              </a:rPr>
              <a:t>, &amp; 8</a:t>
            </a:r>
            <a:r>
              <a:rPr lang="en-US" sz="2400" b="1" kern="0" baseline="30000" dirty="0">
                <a:solidFill>
                  <a:srgbClr val="600000"/>
                </a:solidFill>
                <a:latin typeface="Verdana" charset="0"/>
                <a:ea typeface="ＭＳ Ｐゴシック" charset="-128"/>
                <a:cs typeface="ＭＳ Ｐゴシック" pitchFamily="-65" charset="-128"/>
              </a:rPr>
              <a:t>th</a:t>
            </a:r>
            <a:r>
              <a:rPr lang="en-US" sz="2400" b="1" kern="0" dirty="0">
                <a:solidFill>
                  <a:srgbClr val="600000"/>
                </a:solidFill>
                <a:latin typeface="Verdana" charset="0"/>
                <a:ea typeface="ＭＳ Ｐゴシック" charset="-128"/>
                <a:cs typeface="ＭＳ Ｐゴシック" pitchFamily="-65" charset="-128"/>
              </a:rPr>
              <a:t>, &amp; 9</a:t>
            </a:r>
            <a:r>
              <a:rPr lang="en-US" sz="2400" b="1" kern="0" baseline="30000" dirty="0">
                <a:solidFill>
                  <a:srgbClr val="600000"/>
                </a:solidFill>
                <a:latin typeface="Verdana" charset="0"/>
                <a:ea typeface="ＭＳ Ｐゴシック" charset="-128"/>
                <a:cs typeface="ＭＳ Ｐゴシック" pitchFamily="-65" charset="-128"/>
              </a:rPr>
              <a:t>th</a:t>
            </a:r>
            <a:r>
              <a:rPr lang="en-US" sz="2400" b="1" kern="0" dirty="0">
                <a:solidFill>
                  <a:srgbClr val="600000"/>
                </a:solidFill>
                <a:latin typeface="Verdana" charset="0"/>
                <a:ea typeface="ＭＳ Ｐゴシック" charset="-128"/>
                <a:cs typeface="ＭＳ Ｐゴシック" pitchFamily="-65" charset="-128"/>
              </a:rPr>
              <a:t> C)</a:t>
            </a:r>
          </a:p>
        </p:txBody>
      </p:sp>
      <p:sp>
        <p:nvSpPr>
          <p:cNvPr id="6" name="Content Placeholder 5"/>
          <p:cNvSpPr txBox="1">
            <a:spLocks/>
          </p:cNvSpPr>
          <p:nvPr/>
        </p:nvSpPr>
        <p:spPr bwMode="auto">
          <a:xfrm>
            <a:off x="4002088" y="2108200"/>
            <a:ext cx="4645025" cy="2847975"/>
          </a:xfrm>
          <a:prstGeom prst="rect">
            <a:avLst/>
          </a:prstGeom>
          <a:noFill/>
          <a:ln w="9525">
            <a:noFill/>
            <a:miter lim="800000"/>
            <a:headEnd/>
            <a:tailEnd/>
          </a:ln>
        </p:spPr>
        <p:txBody>
          <a:bodyPr/>
          <a:lstStyle/>
          <a:p>
            <a:pPr eaLnBrk="0" hangingPunct="0">
              <a:spcBef>
                <a:spcPct val="20000"/>
              </a:spcBef>
              <a:defRPr/>
            </a:pPr>
            <a:r>
              <a:rPr lang="en-US" sz="2800" kern="0" dirty="0">
                <a:latin typeface="Georgia" pitchFamily="18" charset="0"/>
                <a:ea typeface="ＭＳ Ｐゴシック" charset="-128"/>
                <a:cs typeface="+mn-cs"/>
              </a:rPr>
              <a:t>Very successful via land</a:t>
            </a:r>
          </a:p>
          <a:p>
            <a:pPr lvl="1" eaLnBrk="0" hangingPunct="0">
              <a:spcBef>
                <a:spcPct val="20000"/>
              </a:spcBef>
              <a:buFont typeface="Arial" pitchFamily="34" charset="0"/>
              <a:buChar char="•"/>
              <a:defRPr/>
            </a:pPr>
            <a:r>
              <a:rPr lang="en-US" sz="2800" kern="0" dirty="0">
                <a:latin typeface="Georgia" pitchFamily="18" charset="0"/>
                <a:ea typeface="ＭＳ Ｐゴシック" charset="-128"/>
                <a:cs typeface="+mn-cs"/>
              </a:rPr>
              <a:t> Not successful via sea</a:t>
            </a:r>
          </a:p>
          <a:p>
            <a:pPr lvl="2" eaLnBrk="0" hangingPunct="0">
              <a:spcBef>
                <a:spcPct val="20000"/>
              </a:spcBef>
              <a:defRPr/>
            </a:pPr>
            <a:r>
              <a:rPr lang="en-US" sz="2400" kern="0" dirty="0">
                <a:latin typeface="Georgia" pitchFamily="18" charset="0"/>
                <a:ea typeface="ＭＳ Ｐゴシック" charset="-128"/>
                <a:cs typeface="+mn-cs"/>
              </a:rPr>
              <a:t>Constantinople protected</a:t>
            </a:r>
          </a:p>
          <a:p>
            <a:pPr lvl="1" eaLnBrk="0" hangingPunct="0">
              <a:spcBef>
                <a:spcPct val="20000"/>
              </a:spcBef>
              <a:buFont typeface="Arial" pitchFamily="34" charset="0"/>
              <a:buChar char="•"/>
              <a:defRPr/>
            </a:pPr>
            <a:r>
              <a:rPr lang="en-US" sz="2800" kern="0" dirty="0">
                <a:latin typeface="Georgia" pitchFamily="18" charset="0"/>
                <a:ea typeface="ＭＳ Ｐゴシック" charset="-128"/>
                <a:cs typeface="+mn-cs"/>
              </a:rPr>
              <a:t> Greek Fire</a:t>
            </a:r>
          </a:p>
        </p:txBody>
      </p:sp>
      <p:pic>
        <p:nvPicPr>
          <p:cNvPr id="9" name="Picture 8" descr="Muslim Emperor_Louis_II_before_Bari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8163" y="2065338"/>
            <a:ext cx="3205162" cy="37020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0" y="1331913"/>
            <a:ext cx="9144000" cy="862012"/>
          </a:xfrm>
          <a:prstGeom prst="rect">
            <a:avLst/>
          </a:prstGeom>
          <a:noFill/>
        </p:spPr>
        <p:txBody>
          <a:bodyPr>
            <a:spAutoFit/>
          </a:bodyPr>
          <a:lstStyle/>
          <a:p>
            <a:pPr algn="ctr">
              <a:defRPr/>
            </a:pPr>
            <a:r>
              <a:rPr lang="en-US" sz="3200" kern="0" dirty="0">
                <a:latin typeface="Georgia" pitchFamily="18" charset="0"/>
                <a:ea typeface="ＭＳ Ｐゴシック" charset="-128"/>
                <a:cs typeface="ＭＳ Ｐゴシック" pitchFamily="-65" charset="-128"/>
              </a:rPr>
              <a:t>Attacks by Muslims</a:t>
            </a:r>
          </a:p>
          <a:p>
            <a:pPr algn="ctr">
              <a:defRPr/>
            </a:pPr>
            <a:endParaRPr lang="en-US" dirty="0">
              <a:ea typeface="ＭＳ Ｐゴシック" charset="-128"/>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13138" y="4391025"/>
            <a:ext cx="4538662" cy="20351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10" descr="Hagia_Sophia_Christ WM.jpg"/>
          <p:cNvPicPr>
            <a:picLocks noChangeAspect="1"/>
          </p:cNvPicPr>
          <p:nvPr/>
        </p:nvPicPr>
        <p:blipFill>
          <a:blip r:embed="rId5">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415925" y="584200"/>
            <a:ext cx="76962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What is Rome?</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4" name="Rectangle 3"/>
          <p:cNvSpPr txBox="1">
            <a:spLocks noChangeArrowheads="1"/>
          </p:cNvSpPr>
          <p:nvPr/>
        </p:nvSpPr>
        <p:spPr bwMode="auto">
          <a:xfrm>
            <a:off x="4800600" y="1524000"/>
            <a:ext cx="41910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Font typeface="Arial" charset="0"/>
              <a:buChar char="•"/>
            </a:pPr>
            <a:r>
              <a:rPr lang="en-US" sz="2800">
                <a:latin typeface="Georgia" charset="0"/>
              </a:rPr>
              <a:t>Rome is a city, area, and empire</a:t>
            </a:r>
          </a:p>
          <a:p>
            <a:pPr eaLnBrk="1" hangingPunct="1">
              <a:spcBef>
                <a:spcPct val="20000"/>
              </a:spcBef>
              <a:buFont typeface="Arial" charset="0"/>
              <a:buChar char="•"/>
            </a:pPr>
            <a:r>
              <a:rPr lang="en-US" sz="2800">
                <a:latin typeface="Georgia" charset="0"/>
              </a:rPr>
              <a:t>Concept associated with laws, and way of life</a:t>
            </a:r>
          </a:p>
          <a:p>
            <a:pPr eaLnBrk="1" hangingPunct="1">
              <a:spcBef>
                <a:spcPct val="20000"/>
              </a:spcBef>
              <a:buFont typeface="Arial" charset="0"/>
              <a:buChar char="•"/>
            </a:pPr>
            <a:r>
              <a:rPr lang="en-US" sz="2800">
                <a:latin typeface="Georgia" charset="0"/>
              </a:rPr>
              <a:t>Comparable to concept of Zion</a:t>
            </a:r>
          </a:p>
          <a:p>
            <a:pPr eaLnBrk="1" hangingPunct="1">
              <a:spcBef>
                <a:spcPct val="20000"/>
              </a:spcBef>
              <a:buFont typeface="Arial" charset="0"/>
              <a:buChar char="•"/>
            </a:pPr>
            <a:r>
              <a:rPr lang="en-US" sz="2800">
                <a:latin typeface="Georgia" charset="0"/>
              </a:rPr>
              <a:t>Constantinople considered the </a:t>
            </a:r>
            <a:r>
              <a:rPr lang="ja-JP" altLang="en-US" sz="2800">
                <a:latin typeface="Georgia" charset="0"/>
              </a:rPr>
              <a:t>“</a:t>
            </a:r>
            <a:r>
              <a:rPr lang="en-US" altLang="ja-JP" sz="2800">
                <a:latin typeface="Georgia" charset="0"/>
              </a:rPr>
              <a:t>New Rome (Nova Roma)</a:t>
            </a:r>
            <a:r>
              <a:rPr lang="ja-JP" altLang="en-US" sz="2800">
                <a:latin typeface="Georgia" charset="0"/>
              </a:rPr>
              <a:t>”</a:t>
            </a:r>
            <a:endParaRPr lang="en-US" sz="2800">
              <a:latin typeface="Georgia" charset="0"/>
            </a:endParaRPr>
          </a:p>
        </p:txBody>
      </p:sp>
      <p:pic>
        <p:nvPicPr>
          <p:cNvPr id="6" name="Picture 5" descr="arches colloseum  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2382838" cy="174148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constantinople 2 CA.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886200"/>
            <a:ext cx="3952875" cy="24352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Cicero WM.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2057400"/>
            <a:ext cx="1905000" cy="21812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descr="Hagia_Sophia_Christ WM.jpg"/>
          <p:cNvPicPr>
            <a:picLocks noChangeAspect="1"/>
          </p:cNvPicPr>
          <p:nvPr/>
        </p:nvPicPr>
        <p:blipFill>
          <a:blip r:embed="rId6">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3" name="Rectangle 2"/>
          <p:cNvSpPr txBox="1">
            <a:spLocks noChangeArrowheads="1"/>
          </p:cNvSpPr>
          <p:nvPr/>
        </p:nvSpPr>
        <p:spPr bwMode="auto">
          <a:xfrm>
            <a:off x="228600" y="274638"/>
            <a:ext cx="86868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65" charset="-128"/>
              </a:rPr>
              <a:t>Byzantium </a:t>
            </a:r>
            <a:r>
              <a:rPr lang="en-US" sz="2400" b="1" kern="0" dirty="0">
                <a:solidFill>
                  <a:srgbClr val="600000"/>
                </a:solidFill>
                <a:latin typeface="Verdana" charset="0"/>
                <a:ea typeface="ＭＳ Ｐゴシック" charset="-128"/>
                <a:cs typeface="ＭＳ Ｐゴシック" pitchFamily="-65" charset="-128"/>
              </a:rPr>
              <a:t>(6</a:t>
            </a:r>
            <a:r>
              <a:rPr lang="en-US" sz="2400" b="1" kern="0" baseline="30000" dirty="0">
                <a:solidFill>
                  <a:srgbClr val="600000"/>
                </a:solidFill>
                <a:latin typeface="Verdana" charset="0"/>
                <a:ea typeface="ＭＳ Ｐゴシック" charset="-128"/>
                <a:cs typeface="ＭＳ Ｐゴシック" pitchFamily="-65" charset="-128"/>
              </a:rPr>
              <a:t>th</a:t>
            </a:r>
            <a:r>
              <a:rPr lang="en-US" sz="2400" b="1" kern="0" dirty="0">
                <a:solidFill>
                  <a:srgbClr val="600000"/>
                </a:solidFill>
                <a:latin typeface="Verdana" charset="0"/>
                <a:ea typeface="ＭＳ Ｐゴシック" charset="-128"/>
                <a:cs typeface="ＭＳ Ｐゴシック" pitchFamily="-65" charset="-128"/>
              </a:rPr>
              <a:t>, 7</a:t>
            </a:r>
            <a:r>
              <a:rPr lang="en-US" sz="2400" b="1" kern="0" baseline="30000" dirty="0">
                <a:solidFill>
                  <a:srgbClr val="600000"/>
                </a:solidFill>
                <a:latin typeface="Verdana" charset="0"/>
                <a:ea typeface="ＭＳ Ｐゴシック" charset="-128"/>
                <a:cs typeface="ＭＳ Ｐゴシック" pitchFamily="-65" charset="-128"/>
              </a:rPr>
              <a:t>th</a:t>
            </a:r>
            <a:r>
              <a:rPr lang="en-US" sz="2400" b="1" kern="0" dirty="0">
                <a:solidFill>
                  <a:srgbClr val="600000"/>
                </a:solidFill>
                <a:latin typeface="Verdana" charset="0"/>
                <a:ea typeface="ＭＳ Ｐゴシック" charset="-128"/>
                <a:cs typeface="ＭＳ Ｐゴシック" pitchFamily="-65" charset="-128"/>
              </a:rPr>
              <a:t>, &amp; 8</a:t>
            </a:r>
            <a:r>
              <a:rPr lang="en-US" sz="2400" b="1" kern="0" baseline="30000" dirty="0">
                <a:solidFill>
                  <a:srgbClr val="600000"/>
                </a:solidFill>
                <a:latin typeface="Verdana" charset="0"/>
                <a:ea typeface="ＭＳ Ｐゴシック" charset="-128"/>
                <a:cs typeface="ＭＳ Ｐゴシック" pitchFamily="-65" charset="-128"/>
              </a:rPr>
              <a:t>th</a:t>
            </a:r>
            <a:r>
              <a:rPr lang="en-US" sz="2400" b="1" kern="0" dirty="0">
                <a:solidFill>
                  <a:srgbClr val="600000"/>
                </a:solidFill>
                <a:latin typeface="Verdana" charset="0"/>
                <a:ea typeface="ＭＳ Ｐゴシック" charset="-128"/>
                <a:cs typeface="ＭＳ Ｐゴシック" pitchFamily="-65" charset="-128"/>
              </a:rPr>
              <a:t>, &amp; 9</a:t>
            </a:r>
            <a:r>
              <a:rPr lang="en-US" sz="2400" b="1" kern="0" baseline="30000" dirty="0">
                <a:solidFill>
                  <a:srgbClr val="600000"/>
                </a:solidFill>
                <a:latin typeface="Verdana" charset="0"/>
                <a:ea typeface="ＭＳ Ｐゴシック" charset="-128"/>
                <a:cs typeface="ＭＳ Ｐゴシック" pitchFamily="-65" charset="-128"/>
              </a:rPr>
              <a:t>th</a:t>
            </a:r>
            <a:r>
              <a:rPr lang="en-US" sz="2400" b="1" kern="0" dirty="0">
                <a:solidFill>
                  <a:srgbClr val="600000"/>
                </a:solidFill>
                <a:latin typeface="Verdana" charset="0"/>
                <a:ea typeface="ＭＳ Ｐゴシック" charset="-128"/>
                <a:cs typeface="ＭＳ Ｐゴシック" pitchFamily="-65" charset="-128"/>
              </a:rPr>
              <a:t> C)</a:t>
            </a:r>
          </a:p>
        </p:txBody>
      </p:sp>
      <p:pic>
        <p:nvPicPr>
          <p:cNvPr id="12" name="Picture 5" descr="bvm_carmel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175" y="2046288"/>
            <a:ext cx="2540000" cy="359410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0" y="1298575"/>
            <a:ext cx="9144000" cy="584200"/>
          </a:xfrm>
          <a:prstGeom prst="rect">
            <a:avLst/>
          </a:prstGeom>
          <a:noFill/>
        </p:spPr>
        <p:txBody>
          <a:bodyPr>
            <a:spAutoFit/>
          </a:bodyPr>
          <a:lstStyle/>
          <a:p>
            <a:pPr algn="ctr">
              <a:defRPr/>
            </a:pPr>
            <a:r>
              <a:rPr lang="en-US" sz="3200" kern="0" dirty="0">
                <a:latin typeface="Georgia" pitchFamily="18" charset="0"/>
                <a:ea typeface="ＭＳ Ｐゴシック" charset="-128"/>
                <a:cs typeface="ＭＳ Ｐゴシック" pitchFamily="-65" charset="-128"/>
              </a:rPr>
              <a:t>Iconoclasm</a:t>
            </a:r>
            <a:endParaRPr lang="en-US" dirty="0">
              <a:ea typeface="ＭＳ Ｐゴシック" charset="-128"/>
              <a:cs typeface="+mn-cs"/>
            </a:endParaRPr>
          </a:p>
        </p:txBody>
      </p:sp>
      <p:pic>
        <p:nvPicPr>
          <p:cNvPr id="55301" name="Picture 14" descr="Hagia_Sophia_Christ WM.jpg"/>
          <p:cNvPicPr>
            <a:picLocks noChangeAspect="1"/>
          </p:cNvPicPr>
          <p:nvPr/>
        </p:nvPicPr>
        <p:blipFill>
          <a:blip r:embed="rId4">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049713" y="1952625"/>
            <a:ext cx="4665662" cy="4525963"/>
          </a:xfrm>
        </p:spPr>
        <p:txBody>
          <a:bodyPr/>
          <a:lstStyle/>
          <a:p>
            <a:pPr marL="273050" lvl="1" indent="-273050">
              <a:buFont typeface="Arial" charset="0"/>
              <a:buChar char="•"/>
            </a:pPr>
            <a:r>
              <a:rPr lang="en-US" sz="2400">
                <a:latin typeface="Georgia" charset="0"/>
                <a:ea typeface="ＭＳ Ｐゴシック" charset="0"/>
                <a:cs typeface="Georgia" charset="0"/>
              </a:rPr>
              <a:t>Emperor Leo III ordered all images to be destroyed</a:t>
            </a:r>
          </a:p>
          <a:p>
            <a:pPr marL="273050" lvl="1" indent="-273050">
              <a:buFont typeface="Arial" charset="0"/>
              <a:buChar char="•"/>
            </a:pPr>
            <a:r>
              <a:rPr lang="en-US" sz="2400">
                <a:latin typeface="Georgia" charset="0"/>
                <a:ea typeface="ＭＳ Ｐゴシック" charset="0"/>
              </a:rPr>
              <a:t>The followers of the emperor broke the icons but most people resisted.</a:t>
            </a:r>
          </a:p>
          <a:p>
            <a:pPr marL="273050" lvl="1" indent="-273050">
              <a:buFont typeface="Arial" charset="0"/>
              <a:buChar char="•"/>
            </a:pPr>
            <a:r>
              <a:rPr lang="en-US" sz="2400">
                <a:latin typeface="Georgia" charset="0"/>
                <a:ea typeface="ＭＳ Ｐゴシック" charset="0"/>
              </a:rPr>
              <a:t>The Roman Church refused to break icons (statues).</a:t>
            </a:r>
          </a:p>
          <a:p>
            <a:pPr marL="273050" lvl="1" indent="-273050">
              <a:buFont typeface="Arial" charset="0"/>
              <a:buChar char="•"/>
            </a:pPr>
            <a:r>
              <a:rPr lang="en-US" sz="2400">
                <a:latin typeface="Georgia" charset="0"/>
                <a:ea typeface="ＭＳ Ｐゴシック" charset="0"/>
              </a:rPr>
              <a:t>The controversy continued for several decades and was eventually solved by accepting icons.</a:t>
            </a:r>
          </a:p>
          <a:p>
            <a:pPr algn="ctr"/>
            <a:endParaRPr lang="en-US" sz="2400">
              <a:latin typeface="Georgia" charset="0"/>
              <a:ea typeface="ＭＳ Ｐゴシック" charset="0"/>
              <a:cs typeface="ＭＳ Ｐゴシック" charset="0"/>
            </a:endParaRPr>
          </a:p>
          <a:p>
            <a:endParaRPr lang="en-US">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3" name="Rectangle 2"/>
          <p:cNvSpPr txBox="1">
            <a:spLocks noChangeArrowheads="1"/>
          </p:cNvSpPr>
          <p:nvPr/>
        </p:nvSpPr>
        <p:spPr bwMode="auto">
          <a:xfrm>
            <a:off x="228600" y="274638"/>
            <a:ext cx="86868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65" charset="-128"/>
              </a:rPr>
              <a:t>Byzantium </a:t>
            </a:r>
            <a:r>
              <a:rPr lang="en-US" sz="2400" b="1" kern="0" dirty="0">
                <a:solidFill>
                  <a:srgbClr val="600000"/>
                </a:solidFill>
                <a:latin typeface="Verdana" charset="0"/>
                <a:ea typeface="ＭＳ Ｐゴシック" charset="-128"/>
                <a:cs typeface="ＭＳ Ｐゴシック" pitchFamily="-65" charset="-128"/>
              </a:rPr>
              <a:t>(6</a:t>
            </a:r>
            <a:r>
              <a:rPr lang="en-US" sz="2400" b="1" kern="0" baseline="30000" dirty="0">
                <a:solidFill>
                  <a:srgbClr val="600000"/>
                </a:solidFill>
                <a:latin typeface="Verdana" charset="0"/>
                <a:ea typeface="ＭＳ Ｐゴシック" charset="-128"/>
                <a:cs typeface="ＭＳ Ｐゴシック" pitchFamily="-65" charset="-128"/>
              </a:rPr>
              <a:t>th</a:t>
            </a:r>
            <a:r>
              <a:rPr lang="en-US" sz="2400" b="1" kern="0" dirty="0">
                <a:solidFill>
                  <a:srgbClr val="600000"/>
                </a:solidFill>
                <a:latin typeface="Verdana" charset="0"/>
                <a:ea typeface="ＭＳ Ｐゴシック" charset="-128"/>
                <a:cs typeface="ＭＳ Ｐゴシック" pitchFamily="-65" charset="-128"/>
              </a:rPr>
              <a:t>, 7</a:t>
            </a:r>
            <a:r>
              <a:rPr lang="en-US" sz="2400" b="1" kern="0" baseline="30000" dirty="0">
                <a:solidFill>
                  <a:srgbClr val="600000"/>
                </a:solidFill>
                <a:latin typeface="Verdana" charset="0"/>
                <a:ea typeface="ＭＳ Ｐゴシック" charset="-128"/>
                <a:cs typeface="ＭＳ Ｐゴシック" pitchFamily="-65" charset="-128"/>
              </a:rPr>
              <a:t>th</a:t>
            </a:r>
            <a:r>
              <a:rPr lang="en-US" sz="2400" b="1" kern="0" dirty="0">
                <a:solidFill>
                  <a:srgbClr val="600000"/>
                </a:solidFill>
                <a:latin typeface="Verdana" charset="0"/>
                <a:ea typeface="ＭＳ Ｐゴシック" charset="-128"/>
                <a:cs typeface="ＭＳ Ｐゴシック" pitchFamily="-65" charset="-128"/>
              </a:rPr>
              <a:t>, &amp; 8</a:t>
            </a:r>
            <a:r>
              <a:rPr lang="en-US" sz="2400" b="1" kern="0" baseline="30000" dirty="0">
                <a:solidFill>
                  <a:srgbClr val="600000"/>
                </a:solidFill>
                <a:latin typeface="Verdana" charset="0"/>
                <a:ea typeface="ＭＳ Ｐゴシック" charset="-128"/>
                <a:cs typeface="ＭＳ Ｐゴシック" pitchFamily="-65" charset="-128"/>
              </a:rPr>
              <a:t>th</a:t>
            </a:r>
            <a:r>
              <a:rPr lang="en-US" sz="2400" b="1" kern="0" dirty="0">
                <a:solidFill>
                  <a:srgbClr val="600000"/>
                </a:solidFill>
                <a:latin typeface="Verdana" charset="0"/>
                <a:ea typeface="ＭＳ Ｐゴシック" charset="-128"/>
                <a:cs typeface="ＭＳ Ｐゴシック" pitchFamily="-65" charset="-128"/>
              </a:rPr>
              <a:t>, &amp; 9</a:t>
            </a:r>
            <a:r>
              <a:rPr lang="en-US" sz="2400" b="1" kern="0" baseline="30000" dirty="0">
                <a:solidFill>
                  <a:srgbClr val="600000"/>
                </a:solidFill>
                <a:latin typeface="Verdana" charset="0"/>
                <a:ea typeface="ＭＳ Ｐゴシック" charset="-128"/>
                <a:cs typeface="ＭＳ Ｐゴシック" pitchFamily="-65" charset="-128"/>
              </a:rPr>
              <a:t>th</a:t>
            </a:r>
            <a:r>
              <a:rPr lang="en-US" sz="2400" b="1" kern="0" dirty="0">
                <a:solidFill>
                  <a:srgbClr val="600000"/>
                </a:solidFill>
                <a:latin typeface="Verdana" charset="0"/>
                <a:ea typeface="ＭＳ Ｐゴシック" charset="-128"/>
                <a:cs typeface="ＭＳ Ｐゴシック" pitchFamily="-65" charset="-128"/>
              </a:rPr>
              <a:t> C)</a:t>
            </a:r>
          </a:p>
        </p:txBody>
      </p:sp>
      <p:sp>
        <p:nvSpPr>
          <p:cNvPr id="8" name="Rectangle 3"/>
          <p:cNvSpPr txBox="1">
            <a:spLocks noChangeArrowheads="1"/>
          </p:cNvSpPr>
          <p:nvPr/>
        </p:nvSpPr>
        <p:spPr bwMode="auto">
          <a:xfrm>
            <a:off x="3132138" y="1984375"/>
            <a:ext cx="5662612" cy="3705225"/>
          </a:xfrm>
          <a:prstGeom prst="rect">
            <a:avLst/>
          </a:prstGeom>
          <a:noFill/>
          <a:ln w="9525">
            <a:noFill/>
            <a:miter lim="800000"/>
            <a:headEnd/>
            <a:tailEnd/>
          </a:ln>
        </p:spPr>
        <p:txBody>
          <a:bodyPr/>
          <a:lstStyle/>
          <a:p>
            <a:pPr marL="274320" lvl="1" indent="-274320">
              <a:lnSpc>
                <a:spcPct val="90000"/>
              </a:lnSpc>
              <a:spcBef>
                <a:spcPct val="20000"/>
              </a:spcBef>
              <a:buFont typeface="Arial" pitchFamily="34" charset="0"/>
              <a:buChar char="•"/>
              <a:defRPr/>
            </a:pPr>
            <a:r>
              <a:rPr lang="en-US" sz="2800" kern="0" dirty="0">
                <a:latin typeface="Georgia" pitchFamily="18" charset="0"/>
                <a:ea typeface="ＭＳ Ｐゴシック" charset="-128"/>
                <a:cs typeface="+mn-cs"/>
              </a:rPr>
              <a:t>Emperors confirmed the choice of pope </a:t>
            </a:r>
            <a:r>
              <a:rPr lang="en-US" sz="2400" kern="0" dirty="0">
                <a:latin typeface="Georgia" pitchFamily="18" charset="0"/>
                <a:ea typeface="ＭＳ Ｐゴシック" charset="-128"/>
                <a:cs typeface="+mn-cs"/>
              </a:rPr>
              <a:t>(in the West) </a:t>
            </a:r>
            <a:r>
              <a:rPr lang="en-US" sz="2800" kern="0" dirty="0">
                <a:latin typeface="Georgia" pitchFamily="18" charset="0"/>
                <a:ea typeface="ＭＳ Ｐゴシック" charset="-128"/>
                <a:cs typeface="+mn-cs"/>
              </a:rPr>
              <a:t>and patriarch </a:t>
            </a:r>
            <a:r>
              <a:rPr lang="en-US" sz="2400" kern="0" dirty="0">
                <a:latin typeface="Georgia" pitchFamily="18" charset="0"/>
                <a:ea typeface="ＭＳ Ｐゴシック" charset="-128"/>
                <a:cs typeface="+mn-cs"/>
              </a:rPr>
              <a:t>(in the East).</a:t>
            </a:r>
          </a:p>
          <a:p>
            <a:pPr marL="274320" lvl="1" indent="-274320">
              <a:lnSpc>
                <a:spcPct val="90000"/>
              </a:lnSpc>
              <a:spcBef>
                <a:spcPct val="20000"/>
              </a:spcBef>
              <a:buFont typeface="Arial" pitchFamily="34" charset="0"/>
              <a:buChar char="•"/>
              <a:defRPr/>
            </a:pPr>
            <a:endParaRPr lang="en-US" sz="800" kern="0" dirty="0">
              <a:latin typeface="Georgia" pitchFamily="18" charset="0"/>
              <a:ea typeface="ＭＳ Ｐゴシック" charset="-128"/>
              <a:cs typeface="+mn-cs"/>
            </a:endParaRPr>
          </a:p>
          <a:p>
            <a:pPr marL="274320" lvl="1" indent="-274320">
              <a:lnSpc>
                <a:spcPct val="90000"/>
              </a:lnSpc>
              <a:spcBef>
                <a:spcPct val="20000"/>
              </a:spcBef>
              <a:buFont typeface="Arial" pitchFamily="34" charset="0"/>
              <a:buChar char="•"/>
              <a:defRPr/>
            </a:pPr>
            <a:r>
              <a:rPr lang="en-US" sz="2800" kern="0" dirty="0">
                <a:latin typeface="Georgia" pitchFamily="18" charset="0"/>
                <a:ea typeface="ＭＳ Ｐゴシック" charset="-128"/>
                <a:cs typeface="+mn-cs"/>
              </a:rPr>
              <a:t>Popes resented the interference.</a:t>
            </a:r>
          </a:p>
          <a:p>
            <a:pPr marL="274320" lvl="1" indent="-274320">
              <a:lnSpc>
                <a:spcPct val="90000"/>
              </a:lnSpc>
              <a:spcBef>
                <a:spcPct val="20000"/>
              </a:spcBef>
              <a:buFont typeface="Arial" pitchFamily="34" charset="0"/>
              <a:buChar char="•"/>
              <a:defRPr/>
            </a:pPr>
            <a:endParaRPr lang="en-US" sz="800" kern="0" dirty="0">
              <a:latin typeface="Georgia" pitchFamily="18" charset="0"/>
              <a:ea typeface="ＭＳ Ｐゴシック" charset="-128"/>
              <a:cs typeface="+mn-cs"/>
            </a:endParaRPr>
          </a:p>
          <a:p>
            <a:pPr marL="274320" lvl="1" indent="-274320">
              <a:lnSpc>
                <a:spcPct val="90000"/>
              </a:lnSpc>
              <a:spcBef>
                <a:spcPct val="20000"/>
              </a:spcBef>
              <a:buFont typeface="Arial" pitchFamily="34" charset="0"/>
              <a:buChar char="•"/>
              <a:defRPr/>
            </a:pPr>
            <a:r>
              <a:rPr lang="en-US" sz="2800" kern="0" dirty="0">
                <a:latin typeface="Georgia" pitchFamily="18" charset="0"/>
                <a:ea typeface="ＭＳ Ｐゴシック" charset="-128"/>
                <a:cs typeface="+mn-cs"/>
              </a:rPr>
              <a:t>In AD 800 the pope crowned a new emperor </a:t>
            </a:r>
            <a:r>
              <a:rPr lang="en-US" sz="2400" kern="0" dirty="0">
                <a:latin typeface="Georgia" pitchFamily="18" charset="0"/>
                <a:ea typeface="ＭＳ Ｐゴシック" charset="-128"/>
                <a:cs typeface="+mn-cs"/>
              </a:rPr>
              <a:t>(Charlemagne).</a:t>
            </a:r>
          </a:p>
          <a:p>
            <a:pPr lvl="2">
              <a:lnSpc>
                <a:spcPct val="90000"/>
              </a:lnSpc>
              <a:spcBef>
                <a:spcPct val="20000"/>
              </a:spcBef>
              <a:defRPr/>
            </a:pPr>
            <a:r>
              <a:rPr lang="en-US" sz="2400" kern="0" dirty="0">
                <a:latin typeface="Georgia" pitchFamily="18" charset="0"/>
                <a:ea typeface="ＭＳ Ｐゴシック" charset="-128"/>
                <a:cs typeface="+mn-cs"/>
              </a:rPr>
              <a:t>Charlemagne took over the right to confirm the choice of pope.</a:t>
            </a:r>
          </a:p>
        </p:txBody>
      </p:sp>
      <p:sp>
        <p:nvSpPr>
          <p:cNvPr id="9" name="TextBox 8"/>
          <p:cNvSpPr txBox="1"/>
          <p:nvPr/>
        </p:nvSpPr>
        <p:spPr>
          <a:xfrm>
            <a:off x="0" y="1252538"/>
            <a:ext cx="9144000" cy="585787"/>
          </a:xfrm>
          <a:prstGeom prst="rect">
            <a:avLst/>
          </a:prstGeom>
          <a:noFill/>
        </p:spPr>
        <p:txBody>
          <a:bodyPr>
            <a:spAutoFit/>
          </a:bodyPr>
          <a:lstStyle/>
          <a:p>
            <a:pPr algn="ctr">
              <a:defRPr/>
            </a:pPr>
            <a:r>
              <a:rPr lang="en-US" sz="3200" kern="0" dirty="0">
                <a:latin typeface="Georgia" pitchFamily="18" charset="0"/>
                <a:ea typeface="ＭＳ Ｐゴシック" charset="-128"/>
                <a:cs typeface="ＭＳ Ｐゴシック" pitchFamily="-65" charset="-128"/>
              </a:rPr>
              <a:t>Imperial church</a:t>
            </a:r>
            <a:endParaRPr lang="en-US" sz="3200" dirty="0">
              <a:ea typeface="ＭＳ Ｐゴシック" charset="-128"/>
              <a:cs typeface="+mn-cs"/>
            </a:endParaRPr>
          </a:p>
        </p:txBody>
      </p:sp>
      <p:pic>
        <p:nvPicPr>
          <p:cNvPr id="10" name="Picture 9" descr="Charlemagne 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38" y="1943100"/>
            <a:ext cx="2092325" cy="3811588"/>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14" descr="Hagia_Sophia_Christ WM.jpg"/>
          <p:cNvPicPr>
            <a:picLocks noChangeAspect="1"/>
          </p:cNvPicPr>
          <p:nvPr/>
        </p:nvPicPr>
        <p:blipFill>
          <a:blip r:embed="rId4">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1" name="Rectangle 3"/>
          <p:cNvSpPr txBox="1">
            <a:spLocks noChangeArrowheads="1"/>
          </p:cNvSpPr>
          <p:nvPr/>
        </p:nvSpPr>
        <p:spPr bwMode="auto">
          <a:xfrm>
            <a:off x="3849688" y="2039938"/>
            <a:ext cx="5011737" cy="2576512"/>
          </a:xfrm>
          <a:prstGeom prst="rect">
            <a:avLst/>
          </a:prstGeom>
          <a:noFill/>
          <a:ln w="9525">
            <a:noFill/>
            <a:miter lim="800000"/>
            <a:headEnd/>
            <a:tailEnd/>
          </a:ln>
        </p:spPr>
        <p:txBody>
          <a:bodyPr/>
          <a:lstStyle/>
          <a:p>
            <a:pPr lvl="1">
              <a:spcBef>
                <a:spcPct val="20000"/>
              </a:spcBef>
              <a:buFont typeface="Arial" pitchFamily="34" charset="0"/>
              <a:buChar char="•"/>
              <a:defRPr/>
            </a:pPr>
            <a:r>
              <a:rPr lang="en-US" sz="2800" kern="0" dirty="0">
                <a:latin typeface="Georgia" pitchFamily="18" charset="0"/>
                <a:ea typeface="ＭＳ Ｐゴシック" charset="-128"/>
                <a:cs typeface="+mn-cs"/>
              </a:rPr>
              <a:t> View of the Pope</a:t>
            </a:r>
          </a:p>
          <a:p>
            <a:pPr lvl="1">
              <a:spcBef>
                <a:spcPct val="20000"/>
              </a:spcBef>
              <a:buFont typeface="Arial" pitchFamily="34" charset="0"/>
              <a:buChar char="•"/>
              <a:defRPr/>
            </a:pPr>
            <a:r>
              <a:rPr lang="en-US" sz="2800" kern="0" dirty="0">
                <a:latin typeface="Georgia" pitchFamily="18" charset="0"/>
                <a:ea typeface="ＭＳ Ｐゴシック" charset="-128"/>
                <a:cs typeface="+mn-cs"/>
              </a:rPr>
              <a:t> Views on the Trinity</a:t>
            </a:r>
          </a:p>
          <a:p>
            <a:pPr lvl="1">
              <a:spcBef>
                <a:spcPct val="20000"/>
              </a:spcBef>
              <a:buFont typeface="Arial" pitchFamily="34" charset="0"/>
              <a:buChar char="•"/>
              <a:defRPr/>
            </a:pPr>
            <a:r>
              <a:rPr lang="en-US" sz="2800" kern="0" dirty="0">
                <a:latin typeface="Georgia" pitchFamily="18" charset="0"/>
                <a:ea typeface="ＭＳ Ｐゴシック" charset="-128"/>
                <a:cs typeface="+mn-cs"/>
              </a:rPr>
              <a:t> Immaculate Conception</a:t>
            </a:r>
          </a:p>
          <a:p>
            <a:pPr lvl="1">
              <a:spcBef>
                <a:spcPct val="20000"/>
              </a:spcBef>
              <a:buFont typeface="Arial" pitchFamily="34" charset="0"/>
              <a:buChar char="•"/>
              <a:defRPr/>
            </a:pPr>
            <a:r>
              <a:rPr lang="en-US" sz="2800" kern="0" dirty="0">
                <a:latin typeface="Georgia" pitchFamily="18" charset="0"/>
                <a:ea typeface="ＭＳ Ｐゴシック" charset="-128"/>
                <a:cs typeface="+mn-cs"/>
              </a:rPr>
              <a:t> Priest Celibacy</a:t>
            </a:r>
          </a:p>
        </p:txBody>
      </p:sp>
      <p:sp>
        <p:nvSpPr>
          <p:cNvPr id="14" name="Rectangle 2"/>
          <p:cNvSpPr txBox="1">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65" charset="-128"/>
              </a:rPr>
              <a:t>Macedonian Dynasty </a:t>
            </a:r>
            <a:r>
              <a:rPr lang="en-US" sz="2400" b="1" kern="0" dirty="0">
                <a:solidFill>
                  <a:srgbClr val="600000"/>
                </a:solidFill>
                <a:latin typeface="Verdana" charset="0"/>
                <a:ea typeface="ＭＳ Ｐゴシック" charset="-128"/>
                <a:cs typeface="ＭＳ Ｐゴシック" pitchFamily="-65" charset="-128"/>
              </a:rPr>
              <a:t>(11</a:t>
            </a:r>
            <a:r>
              <a:rPr lang="en-US" sz="2400" b="1" kern="0" baseline="30000" dirty="0">
                <a:solidFill>
                  <a:srgbClr val="600000"/>
                </a:solidFill>
                <a:latin typeface="Verdana" charset="0"/>
                <a:ea typeface="ＭＳ Ｐゴシック" charset="-128"/>
                <a:cs typeface="ＭＳ Ｐゴシック" pitchFamily="-65" charset="-128"/>
              </a:rPr>
              <a:t>th</a:t>
            </a:r>
            <a:r>
              <a:rPr lang="en-US" sz="2400" b="1" kern="0" dirty="0">
                <a:solidFill>
                  <a:srgbClr val="600000"/>
                </a:solidFill>
                <a:latin typeface="Verdana" charset="0"/>
                <a:ea typeface="ＭＳ Ｐゴシック" charset="-128"/>
                <a:cs typeface="ＭＳ Ｐゴシック" pitchFamily="-65" charset="-128"/>
              </a:rPr>
              <a:t> C)</a:t>
            </a:r>
          </a:p>
        </p:txBody>
      </p:sp>
      <p:sp>
        <p:nvSpPr>
          <p:cNvPr id="15" name="TextBox 14"/>
          <p:cNvSpPr txBox="1"/>
          <p:nvPr/>
        </p:nvSpPr>
        <p:spPr>
          <a:xfrm>
            <a:off x="0" y="1331913"/>
            <a:ext cx="9144000" cy="584200"/>
          </a:xfrm>
          <a:prstGeom prst="rect">
            <a:avLst/>
          </a:prstGeom>
          <a:noFill/>
        </p:spPr>
        <p:txBody>
          <a:bodyPr>
            <a:spAutoFit/>
          </a:bodyPr>
          <a:lstStyle/>
          <a:p>
            <a:pPr algn="ctr">
              <a:defRPr/>
            </a:pPr>
            <a:r>
              <a:rPr lang="en-US" sz="3200" kern="0" dirty="0">
                <a:latin typeface="Georgia" pitchFamily="18" charset="0"/>
                <a:ea typeface="ＭＳ Ｐゴシック" charset="-128"/>
                <a:cs typeface="ＭＳ Ｐゴシック" pitchFamily="-65" charset="-128"/>
              </a:rPr>
              <a:t>In 1054 Roman and Orthodox schism</a:t>
            </a:r>
            <a:endParaRPr lang="en-US" dirty="0">
              <a:ea typeface="ＭＳ Ｐゴシック" charset="-128"/>
              <a:cs typeface="+mn-cs"/>
            </a:endParaRPr>
          </a:p>
        </p:txBody>
      </p:sp>
      <p:pic>
        <p:nvPicPr>
          <p:cNvPr id="16" name="Picture 15" descr="Trinité_et_tous_les_saints W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73163" y="2100263"/>
            <a:ext cx="2517775" cy="381476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Trinity WM.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36850" y="4194175"/>
            <a:ext cx="2298700" cy="2290763"/>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9" name="Picture 17" descr="Hagia_Sophia_Christ WM.jpg"/>
          <p:cNvPicPr>
            <a:picLocks noChangeAspect="1"/>
          </p:cNvPicPr>
          <p:nvPr/>
        </p:nvPicPr>
        <p:blipFill>
          <a:blip r:embed="rId5">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4" name="Rectangle 2"/>
          <p:cNvSpPr txBox="1">
            <a:spLocks noChangeArrowheads="1"/>
          </p:cNvSpPr>
          <p:nvPr/>
        </p:nvSpPr>
        <p:spPr bwMode="auto">
          <a:xfrm>
            <a:off x="457200" y="307975"/>
            <a:ext cx="82296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65" charset="-128"/>
              </a:rPr>
              <a:t>Creeds</a:t>
            </a:r>
            <a:endParaRPr lang="en-US" sz="2400" b="1" kern="0" dirty="0">
              <a:solidFill>
                <a:srgbClr val="600000"/>
              </a:solidFill>
              <a:latin typeface="Verdana" charset="0"/>
              <a:ea typeface="ＭＳ Ｐゴシック" charset="-128"/>
              <a:cs typeface="ＭＳ Ｐゴシック" pitchFamily="-65" charset="-128"/>
            </a:endParaRPr>
          </a:p>
        </p:txBody>
      </p:sp>
      <p:sp>
        <p:nvSpPr>
          <p:cNvPr id="61443" name="Rectangle 2"/>
          <p:cNvSpPr txBox="1">
            <a:spLocks noChangeArrowheads="1"/>
          </p:cNvSpPr>
          <p:nvPr/>
        </p:nvSpPr>
        <p:spPr bwMode="auto">
          <a:xfrm>
            <a:off x="4103688" y="1490663"/>
            <a:ext cx="4565650" cy="461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i="1">
                <a:latin typeface="Georgia" charset="0"/>
              </a:rPr>
              <a:t>The basis of the division between eastern and western empires, between Constantinople and Rome, came down to three words. The difference was about the nature of the Trinity, God as Father, Son and Holy Spirit….</a:t>
            </a:r>
          </a:p>
          <a:p>
            <a:pPr eaLnBrk="1" hangingPunct="1">
              <a:spcBef>
                <a:spcPct val="20000"/>
              </a:spcBef>
            </a:pPr>
            <a:endParaRPr lang="en-US" sz="800">
              <a:latin typeface="Georgia" charset="0"/>
            </a:endParaRPr>
          </a:p>
        </p:txBody>
      </p:sp>
      <p:pic>
        <p:nvPicPr>
          <p:cNvPr id="5" name="Picture 4" descr="The-Holy-Trinity readersandrootworkers.or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113" y="1636713"/>
            <a:ext cx="3073400" cy="385286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5" descr="Hagia_Sophia_Christ WM.jpg"/>
          <p:cNvPicPr>
            <a:picLocks noChangeAspect="1"/>
          </p:cNvPicPr>
          <p:nvPr/>
        </p:nvPicPr>
        <p:blipFill>
          <a:blip r:embed="rId4">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4" name="Rectangle 2"/>
          <p:cNvSpPr txBox="1">
            <a:spLocks noChangeArrowheads="1"/>
          </p:cNvSpPr>
          <p:nvPr/>
        </p:nvSpPr>
        <p:spPr bwMode="auto">
          <a:xfrm>
            <a:off x="457200" y="307975"/>
            <a:ext cx="82296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65" charset="-128"/>
              </a:rPr>
              <a:t>Creeds</a:t>
            </a:r>
            <a:endParaRPr lang="en-US" sz="2400" b="1" kern="0" dirty="0">
              <a:solidFill>
                <a:srgbClr val="600000"/>
              </a:solidFill>
              <a:latin typeface="Verdana" charset="0"/>
              <a:ea typeface="ＭＳ Ｐゴシック" charset="-128"/>
              <a:cs typeface="ＭＳ Ｐゴシック" pitchFamily="-65" charset="-128"/>
            </a:endParaRPr>
          </a:p>
        </p:txBody>
      </p:sp>
      <p:sp>
        <p:nvSpPr>
          <p:cNvPr id="63491" name="Rectangle 2"/>
          <p:cNvSpPr txBox="1">
            <a:spLocks noChangeArrowheads="1"/>
          </p:cNvSpPr>
          <p:nvPr/>
        </p:nvSpPr>
        <p:spPr bwMode="auto">
          <a:xfrm>
            <a:off x="4092575" y="1466850"/>
            <a:ext cx="4543425" cy="461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800" i="1">
                <a:latin typeface="Georgia" charset="0"/>
              </a:rPr>
              <a:t>In Orthodox dogma from the sixth century, the Holy Spirit proceeded ‛from the Father' and thus through the Son. In Roman dogma, the Spirit proceeded ‛from the Father and the Son', a phrase incorporated into the Creed in 1020.</a:t>
            </a:r>
          </a:p>
          <a:p>
            <a:pPr eaLnBrk="1" hangingPunct="1">
              <a:spcBef>
                <a:spcPct val="20000"/>
              </a:spcBef>
            </a:pPr>
            <a:endParaRPr lang="en-US" sz="800">
              <a:latin typeface="Georgia" charset="0"/>
            </a:endParaRPr>
          </a:p>
          <a:p>
            <a:pPr algn="r" eaLnBrk="1" hangingPunct="1">
              <a:lnSpc>
                <a:spcPct val="90000"/>
              </a:lnSpc>
              <a:spcBef>
                <a:spcPct val="20000"/>
              </a:spcBef>
            </a:pPr>
            <a:r>
              <a:rPr lang="en-US" sz="1600">
                <a:latin typeface="Georgia" charset="0"/>
              </a:rPr>
              <a:t>—Man, John, </a:t>
            </a:r>
            <a:r>
              <a:rPr lang="en-US" sz="1600" i="1">
                <a:latin typeface="Georgia" charset="0"/>
              </a:rPr>
              <a:t>Gutenberg</a:t>
            </a:r>
            <a:r>
              <a:rPr lang="en-US" sz="1600">
                <a:latin typeface="Georgia" charset="0"/>
              </a:rPr>
              <a:t>, John Wiley and Sons, 2002, p.90.</a:t>
            </a:r>
          </a:p>
        </p:txBody>
      </p:sp>
      <p:pic>
        <p:nvPicPr>
          <p:cNvPr id="10" name="Picture 9" descr="The-Holy-Trinity readersandrootworkers.or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6113" y="1636713"/>
            <a:ext cx="3073400" cy="385286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3" name="Picture 11" descr="Hagia_Sophia_Christ WM.jpg"/>
          <p:cNvPicPr>
            <a:picLocks noChangeAspect="1"/>
          </p:cNvPicPr>
          <p:nvPr/>
        </p:nvPicPr>
        <p:blipFill>
          <a:blip r:embed="rId4">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4" name="Rectangle 2"/>
          <p:cNvSpPr txBox="1">
            <a:spLocks noChangeArrowheads="1"/>
          </p:cNvSpPr>
          <p:nvPr/>
        </p:nvSpPr>
        <p:spPr bwMode="auto">
          <a:xfrm>
            <a:off x="457200" y="274638"/>
            <a:ext cx="8229600" cy="1143000"/>
          </a:xfrm>
          <a:prstGeom prst="rect">
            <a:avLst/>
          </a:prstGeom>
          <a:noFill/>
          <a:ln w="9525">
            <a:noFill/>
            <a:miter lim="800000"/>
            <a:headEnd/>
            <a:tailEnd/>
          </a:ln>
        </p:spPr>
        <p:txBody>
          <a:bodyPr anchor="ctr"/>
          <a:lstStyle/>
          <a:p>
            <a:pPr algn="ctr">
              <a:defRPr/>
            </a:pPr>
            <a:r>
              <a:rPr lang="en-US" sz="3000" b="1" kern="0" dirty="0">
                <a:solidFill>
                  <a:srgbClr val="600000"/>
                </a:solidFill>
                <a:latin typeface="Verdana" charset="0"/>
                <a:ea typeface="ＭＳ Ｐゴシック" charset="-128"/>
                <a:cs typeface="ＭＳ Ｐゴシック" pitchFamily="-65" charset="-128"/>
              </a:rPr>
              <a:t>Fall of Constantinople</a:t>
            </a:r>
            <a:endParaRPr lang="en-US" sz="2400" b="1" kern="0" dirty="0">
              <a:solidFill>
                <a:srgbClr val="600000"/>
              </a:solidFill>
              <a:latin typeface="Verdana" charset="0"/>
              <a:ea typeface="ＭＳ Ｐゴシック" charset="-128"/>
              <a:cs typeface="ＭＳ Ｐゴシック" pitchFamily="-65" charset="-128"/>
            </a:endParaRPr>
          </a:p>
        </p:txBody>
      </p:sp>
      <p:pic>
        <p:nvPicPr>
          <p:cNvPr id="8" name="Fall of Constantinople.mov" descr="/Users/abs3/Movies/Byzantines/Fall of Constantinople.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620713" y="1262063"/>
            <a:ext cx="7935912"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8" descr="Hagia_Sophia_Christ WM.jpg"/>
          <p:cNvPicPr>
            <a:picLocks noChangeAspect="1"/>
          </p:cNvPicPr>
          <p:nvPr/>
        </p:nvPicPr>
        <p:blipFill>
          <a:blip r:embed="rId6">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836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11" descr="Hagia_Sophia_325 WM.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752600" y="609600"/>
            <a:ext cx="2895600" cy="1905000"/>
          </a:xfrm>
          <a:prstGeom prst="rect">
            <a:avLst/>
          </a:prstGeom>
          <a:solidFill>
            <a:srgbClr val="FEE5D2"/>
          </a:solidFill>
          <a:ln>
            <a:no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7589" name="Rectangle 2"/>
          <p:cNvSpPr>
            <a:spLocks noGrp="1" noChangeArrowheads="1"/>
          </p:cNvSpPr>
          <p:nvPr>
            <p:ph type="ctrTitle"/>
          </p:nvPr>
        </p:nvSpPr>
        <p:spPr>
          <a:xfrm>
            <a:off x="1905000" y="685800"/>
            <a:ext cx="2590800" cy="685800"/>
          </a:xfrm>
        </p:spPr>
        <p:txBody>
          <a:bodyPr/>
          <a:lstStyle/>
          <a:p>
            <a:pPr eaLnBrk="1" hangingPunct="1"/>
            <a:r>
              <a:rPr lang="en-US" sz="3000">
                <a:solidFill>
                  <a:srgbClr val="0070C0"/>
                </a:solidFill>
                <a:latin typeface="Verdana" charset="0"/>
                <a:ea typeface="ＭＳ Ｐゴシック" charset="0"/>
                <a:cs typeface="ＭＳ Ｐゴシック" charset="0"/>
              </a:rPr>
              <a:t>Thank You</a:t>
            </a:r>
          </a:p>
        </p:txBody>
      </p:sp>
      <p:sp>
        <p:nvSpPr>
          <p:cNvPr id="67590" name="Text Box 5"/>
          <p:cNvSpPr txBox="1">
            <a:spLocks noChangeArrowheads="1"/>
          </p:cNvSpPr>
          <p:nvPr/>
        </p:nvSpPr>
        <p:spPr bwMode="auto">
          <a:xfrm>
            <a:off x="1868488" y="1404938"/>
            <a:ext cx="26352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3000" b="1">
                <a:solidFill>
                  <a:srgbClr val="0070C0"/>
                </a:solidFill>
                <a:latin typeface="Verdana" charset="0"/>
              </a:rPr>
              <a:t>Rejuvenate</a:t>
            </a:r>
          </a:p>
          <a:p>
            <a:pPr algn="ctr" eaLnBrk="1" hangingPunct="1">
              <a:lnSpc>
                <a:spcPct val="90000"/>
              </a:lnSpc>
            </a:pPr>
            <a:r>
              <a:rPr lang="en-US" sz="3000" b="1">
                <a:solidFill>
                  <a:srgbClr val="0070C0"/>
                </a:solidFill>
                <a:latin typeface="Verdana" charset="0"/>
              </a:rPr>
              <a:t>Creativity</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Building of Constantinople</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8" name="Rectangle 3"/>
          <p:cNvSpPr txBox="1">
            <a:spLocks noChangeArrowheads="1"/>
          </p:cNvSpPr>
          <p:nvPr/>
        </p:nvSpPr>
        <p:spPr bwMode="auto">
          <a:xfrm>
            <a:off x="1622425" y="1314450"/>
            <a:ext cx="7086600" cy="1219200"/>
          </a:xfrm>
          <a:prstGeom prst="rect">
            <a:avLst/>
          </a:prstGeom>
          <a:noFill/>
          <a:ln w="9525">
            <a:noFill/>
            <a:miter lim="800000"/>
            <a:headEnd/>
            <a:tailEnd/>
          </a:ln>
        </p:spPr>
        <p:txBody>
          <a:bodyPr/>
          <a:lstStyle/>
          <a:p>
            <a:pPr>
              <a:spcBef>
                <a:spcPct val="20000"/>
              </a:spcBef>
              <a:defRPr/>
            </a:pPr>
            <a:r>
              <a:rPr lang="en-US" sz="2800" kern="0" dirty="0">
                <a:latin typeface="Georgia" pitchFamily="18" charset="0"/>
                <a:ea typeface="ＭＳ Ｐゴシック" charset="-128"/>
                <a:cs typeface="ＭＳ Ｐゴシック" pitchFamily="-65" charset="-128"/>
              </a:rPr>
              <a:t>Site selected by Constantine</a:t>
            </a:r>
          </a:p>
          <a:p>
            <a:pPr lvl="1">
              <a:spcBef>
                <a:spcPct val="20000"/>
              </a:spcBef>
              <a:defRPr/>
            </a:pPr>
            <a:r>
              <a:rPr lang="en-US" sz="2400" kern="0" dirty="0">
                <a:latin typeface="Georgia" pitchFamily="18" charset="0"/>
                <a:ea typeface="ＭＳ Ｐゴシック" charset="-128"/>
                <a:cs typeface="+mn-cs"/>
              </a:rPr>
              <a:t>Triangular peninsula on European shore</a:t>
            </a:r>
          </a:p>
        </p:txBody>
      </p:sp>
      <p:pic>
        <p:nvPicPr>
          <p:cNvPr id="10" name="Picture 9" descr="Med Map C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478088"/>
            <a:ext cx="4900613" cy="354171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The image “file:///G:/Lecture%20Material/Constantinople.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800350"/>
            <a:ext cx="4524375" cy="28257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a:spLocks noChangeArrowheads="1"/>
          </p:cNvSpPr>
          <p:nvPr/>
        </p:nvSpPr>
        <p:spPr bwMode="auto">
          <a:xfrm>
            <a:off x="3189288" y="3871913"/>
            <a:ext cx="119062" cy="119062"/>
          </a:xfrm>
          <a:prstGeom prst="ellipse">
            <a:avLst/>
          </a:prstGeom>
          <a:noFill/>
          <a:ln>
            <a:solidFill>
              <a:schemeClr val="tx1"/>
            </a:solidFill>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16" name="Right Arrow 15"/>
          <p:cNvSpPr>
            <a:spLocks noChangeArrowheads="1"/>
          </p:cNvSpPr>
          <p:nvPr/>
        </p:nvSpPr>
        <p:spPr bwMode="auto">
          <a:xfrm>
            <a:off x="3341688" y="3849688"/>
            <a:ext cx="677862" cy="169862"/>
          </a:xfrm>
          <a:prstGeom prst="rightArrow">
            <a:avLst>
              <a:gd name="adj1" fmla="val 50000"/>
              <a:gd name="adj2" fmla="val 49994"/>
            </a:avLst>
          </a:prstGeom>
          <a:solidFill>
            <a:schemeClr val="tx1"/>
          </a:solidFill>
          <a:ln>
            <a:noFill/>
          </a:ln>
          <a:effectLst>
            <a:outerShdw blurRad="635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endParaRPr lang="en-US">
              <a:solidFill>
                <a:schemeClr val="lt1"/>
              </a:solidFill>
              <a:latin typeface="+mn-lt"/>
              <a:ea typeface="+mn-ea"/>
              <a:cs typeface="+mn-cs"/>
            </a:endParaRPr>
          </a:p>
        </p:txBody>
      </p:sp>
      <p:pic>
        <p:nvPicPr>
          <p:cNvPr id="20488" name="Picture 11" descr="Hagia_Sophia_Christ WM.jpg"/>
          <p:cNvPicPr>
            <a:picLocks noChangeAspect="1"/>
          </p:cNvPicPr>
          <p:nvPr/>
        </p:nvPicPr>
        <p:blipFill>
          <a:blip r:embed="rId5">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p:cNvSpPr txBox="1">
            <a:spLocks noChangeArrowheads="1"/>
          </p:cNvSpPr>
          <p:nvPr/>
        </p:nvSpPr>
        <p:spPr bwMode="auto">
          <a:xfrm>
            <a:off x="0" y="584200"/>
            <a:ext cx="91440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pPr>
            <a:r>
              <a:rPr lang="en-US" sz="3000" b="1">
                <a:solidFill>
                  <a:srgbClr val="600000"/>
                </a:solidFill>
                <a:latin typeface="Verdana" charset="0"/>
              </a:rPr>
              <a:t>Constantinople</a:t>
            </a:r>
            <a:r>
              <a:rPr lang="ja-JP" altLang="en-US" sz="3000" b="1">
                <a:solidFill>
                  <a:srgbClr val="600000"/>
                </a:solidFill>
                <a:latin typeface="Verdana" charset="0"/>
              </a:rPr>
              <a:t>’</a:t>
            </a:r>
            <a:r>
              <a:rPr lang="en-US" altLang="ja-JP" sz="3000" b="1">
                <a:solidFill>
                  <a:srgbClr val="600000"/>
                </a:solidFill>
                <a:latin typeface="Verdana" charset="0"/>
              </a:rPr>
              <a:t>s Walls</a:t>
            </a:r>
            <a:endParaRPr lang="en-US" sz="3000" b="1">
              <a:solidFill>
                <a:srgbClr val="600000"/>
              </a:solidFill>
              <a:latin typeface="Verdana" charset="0"/>
            </a:endParaRP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pic>
        <p:nvPicPr>
          <p:cNvPr id="12" name="Constantinople Walls.mov" descr="/Users/abs3/Movies/Byzantines/Constantinople Walls.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28625" y="1190625"/>
            <a:ext cx="8297863"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8051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2"/>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12"/>
                                        </p:tgtEl>
                                      </p:cBhvr>
                                    </p:cmd>
                                  </p:childTnLst>
                                </p:cTn>
                              </p:par>
                            </p:childTnLst>
                          </p:cTn>
                        </p:par>
                      </p:childTnLst>
                    </p:cTn>
                  </p:par>
                </p:childTnLst>
              </p:cTn>
              <p:nextCondLst>
                <p:cond evt="onClick" delay="0">
                  <p:tgtEl>
                    <p:spTgt spid="12"/>
                  </p:tgtEl>
                </p:cond>
              </p:nextCondLst>
            </p:seq>
            <p:video>
              <p:cMediaNode>
                <p:cTn id="12" fill="hold" display="0">
                  <p:stCondLst>
                    <p:cond delay="indefinite"/>
                  </p:stCondLst>
                  <p:endCondLst>
                    <p:cond evt="onNext" delay="0">
                      <p:tgtEl>
                        <p:sldTgt/>
                      </p:tgtEl>
                    </p:cond>
                    <p:cond evt="onPrev" delay="0">
                      <p:tgtEl>
                        <p:sldTgt/>
                      </p:tgtEl>
                    </p:cond>
                  </p:endCondLst>
                </p:cTn>
                <p:tgtEl>
                  <p:spTgt spid="1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36195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Constantinople was a Roman City</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24579" name="Content Placeholder 2"/>
          <p:cNvSpPr txBox="1">
            <a:spLocks/>
          </p:cNvSpPr>
          <p:nvPr/>
        </p:nvSpPr>
        <p:spPr bwMode="auto">
          <a:xfrm>
            <a:off x="0" y="1441450"/>
            <a:ext cx="9144000"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US" sz="2800">
                <a:latin typeface="Georgia" charset="0"/>
              </a:rPr>
              <a:t>• Major building  • Major roads  • Major water needs</a:t>
            </a:r>
          </a:p>
        </p:txBody>
      </p:sp>
      <p:pic>
        <p:nvPicPr>
          <p:cNvPr id="13" name="Picture 12" descr="Constantinople in Byzantine time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12975"/>
            <a:ext cx="9148763" cy="352107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descr="Hagia_Sophia_Christ WM.jpg"/>
          <p:cNvPicPr>
            <a:picLocks noChangeAspect="1"/>
          </p:cNvPicPr>
          <p:nvPr/>
        </p:nvPicPr>
        <p:blipFill>
          <a:blip r:embed="rId4">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395288" y="584200"/>
            <a:ext cx="9144001" cy="558800"/>
          </a:xfrm>
          <a:prstGeom prst="rect">
            <a:avLst/>
          </a:prstGeom>
          <a:noFill/>
          <a:ln>
            <a:miter lim="800000"/>
            <a:headEnd/>
            <a:tailEnd/>
          </a:ln>
        </p:spPr>
        <p:txBody>
          <a:bodyPr/>
          <a:lstStyle/>
          <a:p>
            <a:pPr algn="ctr">
              <a:lnSpc>
                <a:spcPct val="90000"/>
              </a:lnSpc>
              <a:defRPr/>
            </a:pPr>
            <a:r>
              <a:rPr lang="en-US" sz="3000" b="1" kern="0" smtClean="0">
                <a:solidFill>
                  <a:srgbClr val="600000"/>
                </a:solidFill>
                <a:latin typeface="Verdana" pitchFamily="34" charset="0"/>
                <a:ea typeface="+mj-ea"/>
                <a:cs typeface="+mj-cs"/>
              </a:rPr>
              <a:t>Byzantium</a:t>
            </a:r>
            <a:endParaRPr lang="en-US" sz="3000" b="1" kern="0" dirty="0">
              <a:solidFill>
                <a:srgbClr val="600000"/>
              </a:solidFill>
              <a:latin typeface="Verdana" pitchFamily="34" charset="0"/>
              <a:ea typeface="+mj-ea"/>
              <a:cs typeface="+mj-cs"/>
            </a:endParaRP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pic>
        <p:nvPicPr>
          <p:cNvPr id="26627" name="Picture 8" descr="constantinople map  2 CA.png"/>
          <p:cNvPicPr>
            <a:picLocks noChangeAspect="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520700" y="1255713"/>
            <a:ext cx="6557963"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465513" y="1276350"/>
            <a:ext cx="5430837" cy="5113338"/>
          </a:xfrm>
          <a:prstGeom prst="rect">
            <a:avLst/>
          </a:prstGeom>
          <a:solidFill>
            <a:srgbClr val="F4F0D0">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6" name="Content Placeholder 2"/>
          <p:cNvSpPr txBox="1">
            <a:spLocks/>
          </p:cNvSpPr>
          <p:nvPr/>
        </p:nvSpPr>
        <p:spPr bwMode="auto">
          <a:xfrm>
            <a:off x="3471863" y="1408113"/>
            <a:ext cx="53784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096963"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90000"/>
              </a:lnSpc>
              <a:spcBef>
                <a:spcPct val="20000"/>
              </a:spcBef>
              <a:buFont typeface="Arial" charset="0"/>
              <a:buChar char="•"/>
            </a:pPr>
            <a:r>
              <a:rPr lang="en-US" sz="2800">
                <a:latin typeface="Georgia" charset="0"/>
              </a:rPr>
              <a:t>Name comes from Greek name of village on the previous site of Constantino</a:t>
            </a:r>
            <a:r>
              <a:rPr lang="en-US" sz="3000">
                <a:latin typeface="Georgia" charset="0"/>
              </a:rPr>
              <a:t>ple</a:t>
            </a:r>
          </a:p>
          <a:p>
            <a:pPr>
              <a:spcBef>
                <a:spcPct val="20000"/>
              </a:spcBef>
              <a:buFont typeface="Arial" charset="0"/>
              <a:buChar char="•"/>
            </a:pPr>
            <a:r>
              <a:rPr lang="ja-JP" altLang="en-US" sz="2800">
                <a:latin typeface="Georgia" charset="0"/>
              </a:rPr>
              <a:t>“</a:t>
            </a:r>
            <a:r>
              <a:rPr lang="en-US" altLang="ja-JP" sz="2800">
                <a:latin typeface="Georgia" charset="0"/>
              </a:rPr>
              <a:t>Byzantine</a:t>
            </a:r>
            <a:r>
              <a:rPr lang="ja-JP" altLang="en-US" sz="2800">
                <a:latin typeface="Georgia" charset="0"/>
              </a:rPr>
              <a:t>”</a:t>
            </a:r>
            <a:r>
              <a:rPr lang="en-US" altLang="ja-JP" sz="2800">
                <a:latin typeface="Georgia" charset="0"/>
              </a:rPr>
              <a:t> politics</a:t>
            </a:r>
          </a:p>
          <a:p>
            <a:pPr lvl="1">
              <a:spcBef>
                <a:spcPct val="20000"/>
              </a:spcBef>
            </a:pPr>
            <a:r>
              <a:rPr lang="en-US">
                <a:latin typeface="Georgia" charset="0"/>
              </a:rPr>
              <a:t>   Complicated</a:t>
            </a:r>
          </a:p>
          <a:p>
            <a:pPr lvl="1">
              <a:spcBef>
                <a:spcPct val="20000"/>
              </a:spcBef>
            </a:pPr>
            <a:r>
              <a:rPr lang="en-US">
                <a:latin typeface="Georgia" charset="0"/>
              </a:rPr>
              <a:t>   Evil or devious</a:t>
            </a:r>
          </a:p>
          <a:p>
            <a:pPr lvl="2">
              <a:spcBef>
                <a:spcPct val="20000"/>
              </a:spcBef>
            </a:pPr>
            <a:r>
              <a:rPr lang="en-US">
                <a:latin typeface="Georgia" charset="0"/>
              </a:rPr>
              <a:t>Mother kills emperor son</a:t>
            </a:r>
          </a:p>
          <a:p>
            <a:pPr lvl="2">
              <a:spcBef>
                <a:spcPct val="20000"/>
              </a:spcBef>
            </a:pPr>
            <a:r>
              <a:rPr lang="en-US">
                <a:latin typeface="Georgia" charset="0"/>
              </a:rPr>
              <a:t>Brother kills brother at high  mass on Christmas</a:t>
            </a:r>
          </a:p>
          <a:p>
            <a:pPr lvl="2">
              <a:spcBef>
                <a:spcPct val="20000"/>
              </a:spcBef>
            </a:pPr>
            <a:r>
              <a:rPr lang="en-US">
                <a:latin typeface="Georgia" charset="0"/>
              </a:rPr>
              <a:t>Brother allows invaders into the city to dethrone bother</a:t>
            </a:r>
          </a:p>
        </p:txBody>
      </p:sp>
      <p:pic>
        <p:nvPicPr>
          <p:cNvPr id="26630" name="Picture 7" descr="Hagia_Sophia_Christ WM.jpg"/>
          <p:cNvPicPr>
            <a:picLocks noChangeAspect="1"/>
          </p:cNvPicPr>
          <p:nvPr/>
        </p:nvPicPr>
        <p:blipFill>
          <a:blip r:embed="rId4">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a:solidFill>
                  <a:srgbClr val="600000"/>
                </a:solidFill>
                <a:latin typeface="Verdana" pitchFamily="34" charset="0"/>
                <a:ea typeface="+mj-ea"/>
                <a:cs typeface="+mj-cs"/>
              </a:rPr>
              <a:t>Justinian</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465513" y="1276350"/>
            <a:ext cx="5430837" cy="5113338"/>
          </a:xfrm>
          <a:prstGeom prst="rect">
            <a:avLst/>
          </a:prstGeom>
          <a:solidFill>
            <a:srgbClr val="F4F0D0">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8" name="Justinian.mov" descr="/Users/abs3/Movies/Byzantines/Justinian.mov">
            <a:hlinkClick r:id="" action="ppaction://media"/>
          </p:cNvPr>
          <p:cNvPicPr>
            <a:picLocks noRot="1"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96888" y="1247775"/>
            <a:ext cx="8135937" cy="542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Hagia_Sophia_Christ WM.jpg"/>
          <p:cNvPicPr>
            <a:picLocks noChangeAspect="1"/>
          </p:cNvPicPr>
          <p:nvPr/>
        </p:nvPicPr>
        <p:blipFill>
          <a:blip r:embed="rId6">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2192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nodeType="clickPar">
                      <p:stCondLst>
                        <p:cond delay="0"/>
                      </p:stCondLst>
                      <p:childTnLst>
                        <p:par>
                          <p:cTn id="9" fill="hold" nodeType="withGroup">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p:cTn id="12"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err="1">
                <a:solidFill>
                  <a:srgbClr val="600000"/>
                </a:solidFill>
                <a:latin typeface="Verdana" pitchFamily="34" charset="0"/>
                <a:ea typeface="+mj-ea"/>
                <a:cs typeface="+mj-cs"/>
              </a:rPr>
              <a:t>Hagia</a:t>
            </a:r>
            <a:r>
              <a:rPr lang="en-US" sz="3000" b="1" kern="0" dirty="0">
                <a:solidFill>
                  <a:srgbClr val="600000"/>
                </a:solidFill>
                <a:latin typeface="Verdana" pitchFamily="34" charset="0"/>
                <a:ea typeface="+mj-ea"/>
                <a:cs typeface="+mj-cs"/>
              </a:rPr>
              <a:t> Interior</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465513" y="1276350"/>
            <a:ext cx="5430837" cy="5113338"/>
          </a:xfrm>
          <a:prstGeom prst="rect">
            <a:avLst/>
          </a:prstGeom>
          <a:solidFill>
            <a:srgbClr val="F4F0D0">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5"/>
          <p:cNvSpPr txBox="1">
            <a:spLocks noChangeArrowheads="1"/>
          </p:cNvSpPr>
          <p:nvPr/>
        </p:nvSpPr>
        <p:spPr bwMode="auto">
          <a:xfrm>
            <a:off x="4284663" y="1295400"/>
            <a:ext cx="4227512" cy="5257800"/>
          </a:xfrm>
          <a:prstGeom prst="rect">
            <a:avLst/>
          </a:prstGeom>
          <a:noFill/>
          <a:ln w="9525">
            <a:noFill/>
            <a:miter lim="800000"/>
            <a:headEnd/>
            <a:tailEnd/>
          </a:ln>
        </p:spPr>
        <p:txBody>
          <a:bodyPr/>
          <a:lstStyle/>
          <a:p>
            <a:pPr>
              <a:lnSpc>
                <a:spcPct val="90000"/>
              </a:lnSpc>
              <a:spcBef>
                <a:spcPct val="20000"/>
              </a:spcBef>
              <a:defRPr/>
            </a:pPr>
            <a:r>
              <a:rPr lang="en-US" sz="2400" i="1" kern="0" dirty="0">
                <a:latin typeface="Georgia" pitchFamily="18" charset="0"/>
                <a:ea typeface="ＭＳ Ｐゴシック" charset="-128"/>
                <a:cs typeface="ＭＳ Ｐゴシック" pitchFamily="-65" charset="-128"/>
              </a:rPr>
              <a:t>The dome [of </a:t>
            </a:r>
            <a:r>
              <a:rPr lang="en-US" sz="2400" i="1" kern="0" dirty="0" err="1">
                <a:latin typeface="Georgia" pitchFamily="18" charset="0"/>
                <a:ea typeface="ＭＳ Ｐゴシック" charset="-128"/>
                <a:cs typeface="ＭＳ Ｐゴシック" pitchFamily="-65" charset="-128"/>
              </a:rPr>
              <a:t>Hagia</a:t>
            </a:r>
            <a:r>
              <a:rPr lang="en-US" sz="2400" i="1" kern="0" dirty="0">
                <a:latin typeface="Georgia" pitchFamily="18" charset="0"/>
                <a:ea typeface="ＭＳ Ｐゴシック" charset="-128"/>
                <a:cs typeface="ＭＳ Ｐゴシック" pitchFamily="-65" charset="-128"/>
              </a:rPr>
              <a:t> Sophia] is a work admirable and terrifying</a:t>
            </a:r>
            <a:r>
              <a:rPr lang="en-US" sz="2400" i="1" kern="0" spc="200" dirty="0">
                <a:latin typeface="Georgia" pitchFamily="18" charset="0"/>
                <a:ea typeface="ＭＳ Ｐゴシック" charset="-128"/>
                <a:cs typeface="ＭＳ Ｐゴシック" pitchFamily="-65" charset="-128"/>
              </a:rPr>
              <a:t>...</a:t>
            </a:r>
            <a:r>
              <a:rPr lang="en-US" sz="2400" i="1" kern="0" dirty="0">
                <a:latin typeface="Georgia" pitchFamily="18" charset="0"/>
                <a:ea typeface="ＭＳ Ｐゴシック" charset="-128"/>
                <a:cs typeface="ＭＳ Ｐゴシック" pitchFamily="-65" charset="-128"/>
              </a:rPr>
              <a:t>seeming not to rest on the masonry below it, but to be suspended by a chain of gold from the height of the sky.</a:t>
            </a:r>
          </a:p>
          <a:p>
            <a:pPr>
              <a:lnSpc>
                <a:spcPct val="80000"/>
              </a:lnSpc>
              <a:spcBef>
                <a:spcPct val="20000"/>
              </a:spcBef>
              <a:defRPr/>
            </a:pPr>
            <a:endParaRPr lang="en-US" sz="1600" kern="0" dirty="0">
              <a:latin typeface="Georgia" pitchFamily="18" charset="0"/>
              <a:ea typeface="ＭＳ Ｐゴシック" charset="-128"/>
              <a:cs typeface="ＭＳ Ｐゴシック" pitchFamily="-65" charset="-128"/>
            </a:endParaRPr>
          </a:p>
          <a:p>
            <a:pPr>
              <a:lnSpc>
                <a:spcPct val="80000"/>
              </a:lnSpc>
              <a:spcBef>
                <a:spcPct val="20000"/>
              </a:spcBef>
              <a:defRPr/>
            </a:pPr>
            <a:r>
              <a:rPr lang="en-US" sz="2400" kern="0" dirty="0">
                <a:latin typeface="Georgia" pitchFamily="18" charset="0"/>
                <a:ea typeface="ＭＳ Ｐゴシック" charset="-128"/>
                <a:cs typeface="ＭＳ Ｐゴシック" pitchFamily="-65" charset="-128"/>
              </a:rPr>
              <a:t>Justinian said: </a:t>
            </a:r>
          </a:p>
          <a:p>
            <a:pPr>
              <a:lnSpc>
                <a:spcPct val="80000"/>
              </a:lnSpc>
              <a:spcBef>
                <a:spcPct val="20000"/>
              </a:spcBef>
              <a:defRPr/>
            </a:pPr>
            <a:r>
              <a:rPr lang="en-US" sz="2400" i="1" kern="0" dirty="0">
                <a:latin typeface="Georgia" pitchFamily="18" charset="0"/>
                <a:ea typeface="ＭＳ Ｐゴシック" charset="-128"/>
                <a:cs typeface="ＭＳ Ｐゴシック" pitchFamily="-65" charset="-128"/>
              </a:rPr>
              <a:t>O Solomon, I have outdone thee.</a:t>
            </a:r>
          </a:p>
          <a:p>
            <a:pPr>
              <a:lnSpc>
                <a:spcPct val="80000"/>
              </a:lnSpc>
              <a:spcBef>
                <a:spcPct val="20000"/>
              </a:spcBef>
              <a:defRPr/>
            </a:pPr>
            <a:endParaRPr lang="en-US" sz="1600" kern="0" dirty="0">
              <a:latin typeface="Georgia" pitchFamily="18" charset="0"/>
              <a:ea typeface="ＭＳ Ｐゴシック" charset="-128"/>
              <a:cs typeface="ＭＳ Ｐゴシック" pitchFamily="-65" charset="-128"/>
            </a:endParaRPr>
          </a:p>
          <a:p>
            <a:pPr>
              <a:lnSpc>
                <a:spcPct val="80000"/>
              </a:lnSpc>
              <a:spcBef>
                <a:spcPct val="20000"/>
              </a:spcBef>
              <a:defRPr/>
            </a:pPr>
            <a:r>
              <a:rPr lang="en-US" sz="2400" kern="0" dirty="0">
                <a:latin typeface="Georgia" pitchFamily="18" charset="0"/>
                <a:ea typeface="ＭＳ Ｐゴシック" charset="-128"/>
                <a:cs typeface="ＭＳ Ｐゴシック" pitchFamily="-65" charset="-128"/>
              </a:rPr>
              <a:t>20,000 pounds of gold used in the building </a:t>
            </a:r>
          </a:p>
        </p:txBody>
      </p:sp>
      <p:pic>
        <p:nvPicPr>
          <p:cNvPr id="9" name="Picture 8" descr="Haga_Sofia_RB3 Wm Attrib.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57338" y="1408113"/>
            <a:ext cx="2357437" cy="3141662"/>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istockphoto_11103177-hagia-sophi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750" y="3844925"/>
            <a:ext cx="2584450" cy="2584450"/>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2" descr="Hagia_Sophia_Christ WM.jpg"/>
          <p:cNvPicPr>
            <a:picLocks noChangeAspect="1"/>
          </p:cNvPicPr>
          <p:nvPr/>
        </p:nvPicPr>
        <p:blipFill>
          <a:blip r:embed="rId5">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0" y="584200"/>
            <a:ext cx="9144000" cy="558800"/>
          </a:xfrm>
          <a:prstGeom prst="rect">
            <a:avLst/>
          </a:prstGeom>
          <a:noFill/>
          <a:ln>
            <a:miter lim="800000"/>
            <a:headEnd/>
            <a:tailEnd/>
          </a:ln>
        </p:spPr>
        <p:txBody>
          <a:bodyPr/>
          <a:lstStyle/>
          <a:p>
            <a:pPr algn="ctr">
              <a:lnSpc>
                <a:spcPct val="90000"/>
              </a:lnSpc>
              <a:defRPr/>
            </a:pPr>
            <a:r>
              <a:rPr lang="en-US" sz="3000" b="1" kern="0" dirty="0" err="1">
                <a:solidFill>
                  <a:srgbClr val="600000"/>
                </a:solidFill>
                <a:latin typeface="Verdana" pitchFamily="34" charset="0"/>
                <a:ea typeface="+mj-ea"/>
                <a:cs typeface="+mj-cs"/>
              </a:rPr>
              <a:t>Hagia</a:t>
            </a:r>
            <a:r>
              <a:rPr lang="en-US" sz="3000" b="1" kern="0" dirty="0">
                <a:solidFill>
                  <a:srgbClr val="600000"/>
                </a:solidFill>
                <a:latin typeface="Verdana" pitchFamily="34" charset="0"/>
                <a:ea typeface="+mj-ea"/>
                <a:cs typeface="+mj-cs"/>
              </a:rPr>
              <a:t> Interior</a:t>
            </a:r>
          </a:p>
        </p:txBody>
      </p:sp>
      <p:cxnSp>
        <p:nvCxnSpPr>
          <p:cNvPr id="7" name="Straight Connector 6"/>
          <p:cNvCxnSpPr/>
          <p:nvPr/>
        </p:nvCxnSpPr>
        <p:spPr>
          <a:xfrm>
            <a:off x="447675" y="1143000"/>
            <a:ext cx="8229600" cy="0"/>
          </a:xfrm>
          <a:prstGeom prst="line">
            <a:avLst/>
          </a:prstGeom>
          <a:ln>
            <a:solidFill>
              <a:srgbClr val="73353F"/>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465513" y="1276350"/>
            <a:ext cx="5430837" cy="5113338"/>
          </a:xfrm>
          <a:prstGeom prst="rect">
            <a:avLst/>
          </a:prstGeom>
          <a:solidFill>
            <a:srgbClr val="F4F0D0">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4820" name="Rectangle 2"/>
          <p:cNvSpPr txBox="1">
            <a:spLocks noChangeArrowheads="1"/>
          </p:cNvSpPr>
          <p:nvPr/>
        </p:nvSpPr>
        <p:spPr bwMode="auto">
          <a:xfrm>
            <a:off x="4768850" y="1781175"/>
            <a:ext cx="4038600" cy="37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200" i="1">
                <a:latin typeface="Georgia" charset="0"/>
              </a:rPr>
              <a:t>When one enters this building [Hagia Sophia] to pray, he feels that it is not the work of human power. . . . The soul, lifting itself to the sky, realizes that here God is close by, and that He takes delight in this, His chosen home.</a:t>
            </a:r>
          </a:p>
          <a:p>
            <a:pPr eaLnBrk="1" hangingPunct="1">
              <a:spcBef>
                <a:spcPct val="20000"/>
              </a:spcBef>
            </a:pPr>
            <a:endParaRPr lang="en-US" sz="800" i="1">
              <a:latin typeface="Georgia" charset="0"/>
            </a:endParaRPr>
          </a:p>
          <a:p>
            <a:pPr algn="r" eaLnBrk="1" hangingPunct="1">
              <a:lnSpc>
                <a:spcPct val="90000"/>
              </a:lnSpc>
              <a:spcBef>
                <a:spcPct val="20000"/>
              </a:spcBef>
            </a:pPr>
            <a:r>
              <a:rPr lang="en-US" sz="1600">
                <a:latin typeface="Georgia" charset="0"/>
              </a:rPr>
              <a:t>—Procopius (Byzantine historian)</a:t>
            </a:r>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3" y="1827213"/>
            <a:ext cx="4038600" cy="2714625"/>
          </a:xfrm>
          <a:prstGeom prst="rect">
            <a:avLst/>
          </a:prstGeom>
          <a:noFill/>
          <a:ln>
            <a:noFill/>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2" name="Text Box 6"/>
          <p:cNvSpPr txBox="1">
            <a:spLocks noChangeArrowheads="1"/>
          </p:cNvSpPr>
          <p:nvPr/>
        </p:nvSpPr>
        <p:spPr bwMode="auto">
          <a:xfrm>
            <a:off x="479425" y="4829175"/>
            <a:ext cx="45100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latin typeface="Georgia" charset="0"/>
              </a:rPr>
              <a:t>Mosaics plastered over when made a mosque and now being restored</a:t>
            </a:r>
          </a:p>
        </p:txBody>
      </p:sp>
      <p:sp>
        <p:nvSpPr>
          <p:cNvPr id="34823" name="Line 7"/>
          <p:cNvSpPr>
            <a:spLocks noChangeShapeType="1"/>
          </p:cNvSpPr>
          <p:nvPr/>
        </p:nvSpPr>
        <p:spPr bwMode="auto">
          <a:xfrm flipV="1">
            <a:off x="1208088" y="3095625"/>
            <a:ext cx="90487" cy="1736725"/>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34824" name="Picture 8" descr="Hagia_Sophia_Christ WM.jpg"/>
          <p:cNvPicPr>
            <a:picLocks noChangeAspect="1"/>
          </p:cNvPicPr>
          <p:nvPr/>
        </p:nvPicPr>
        <p:blipFill>
          <a:blip r:embed="rId4">
            <a:lum bright="16000"/>
            <a:extLst>
              <a:ext uri="{28A0092B-C50C-407E-A947-70E740481C1C}">
                <a14:useLocalDpi xmlns:a14="http://schemas.microsoft.com/office/drawing/2010/main" val="0"/>
              </a:ext>
            </a:extLst>
          </a:blip>
          <a:srcRect/>
          <a:stretch>
            <a:fillRect/>
          </a:stretch>
        </p:blipFill>
        <p:spPr bwMode="auto">
          <a:xfrm>
            <a:off x="7902575" y="134938"/>
            <a:ext cx="79375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Byzantium&amp;quot;&quot;/&gt;&lt;property id=&quot;20307&quot; value=&quot;265&quot;/&gt;&lt;/object&gt;&lt;object type=&quot;3&quot; unique_id=&quot;10005&quot;&gt;&lt;property id=&quot;20148&quot; value=&quot;5&quot;/&gt;&lt;property id=&quot;20300&quot; value=&quot;Slide 4&quot;/&gt;&lt;property id=&quot;20307&quot; value=&quot;329&quot;/&gt;&lt;/object&gt;&lt;object type=&quot;3&quot; unique_id=&quot;10006&quot;&gt;&lt;property id=&quot;20148&quot; value=&quot;5&quot;/&gt;&lt;property id=&quot;20300&quot; value=&quot;Slide 3 - &amp;quot;What is Rome?&amp;quot;&quot;/&gt;&lt;property id=&quot;20307&quot; value=&quot;269&quot;/&gt;&lt;/object&gt;&lt;object type=&quot;3&quot; unique_id=&quot;10007&quot;&gt;&lt;property id=&quot;20148&quot; value=&quot;5&quot;/&gt;&lt;property id=&quot;20300&quot; value=&quot;Slide 5 - &amp;quot;Building of Constantinople&amp;quot;&quot;/&gt;&lt;property id=&quot;20307&quot; value=&quot;266&quot;/&gt;&lt;/object&gt;&lt;object type=&quot;3&quot; unique_id=&quot;10008&quot;&gt;&lt;property id=&quot;20148&quot; value=&quot;5&quot;/&gt;&lt;property id=&quot;20300&quot; value=&quot;Slide 7 - &amp;quot;Constantinople’s Walls&amp;quot;&quot;/&gt;&lt;property id=&quot;20307&quot; value=&quot;321&quot;/&gt;&lt;/object&gt;&lt;object type=&quot;3&quot; unique_id=&quot;10009&quot;&gt;&lt;property id=&quot;20148&quot; value=&quot;5&quot;/&gt;&lt;property id=&quot;20300&quot; value=&quot;Slide 9 - &amp;quot;Constantinople was a Roman city&amp;quot;&quot;/&gt;&lt;property id=&quot;20307&quot; value=&quot;322&quot;/&gt;&lt;/object&gt;&lt;object type=&quot;3&quot; unique_id=&quot;10010&quot;&gt;&lt;property id=&quot;20148&quot; value=&quot;5&quot;/&gt;&lt;property id=&quot;20300&quot; value=&quot;Slide 11 - &amp;quot;Byzantium Empire&amp;quot;&quot;/&gt;&lt;property id=&quot;20307&quot; value=&quot;328&quot;/&gt;&lt;/object&gt;&lt;object type=&quot;3&quot; unique_id=&quot;10011&quot;&gt;&lt;property id=&quot;20148&quot; value=&quot;5&quot;/&gt;&lt;property id=&quot;20300&quot; value=&quot;Slide 13 - &amp;quot;Justinian&amp;quot;&quot;/&gt;&lt;property id=&quot;20307&quot; value=&quot;324&quot;/&gt;&lt;/object&gt;&lt;object type=&quot;3&quot; unique_id=&quot;10012&quot;&gt;&lt;property id=&quot;20148&quot; value=&quot;5&quot;/&gt;&lt;property id=&quot;20300&quot; value=&quot;Slide 15 - &amp;quot;Hagia Sophia&amp;quot;&quot;/&gt;&lt;property id=&quot;20307&quot; value=&quot;325&quot;/&gt;&lt;/object&gt;&lt;object type=&quot;3&quot; unique_id=&quot;10013&quot;&gt;&lt;property id=&quot;20148&quot; value=&quot;5&quot;/&gt;&lt;property id=&quot;20300&quot; value=&quot;Slide 17 - &amp;quot;Hagia Sophia – Interior&amp;quot;&quot;/&gt;&lt;property id=&quot;20307&quot; value=&quot;307&quot;/&gt;&lt;/object&gt;&lt;object type=&quot;3&quot; unique_id=&quot;10014&quot;&gt;&lt;property id=&quot;20148&quot; value=&quot;5&quot;/&gt;&lt;property id=&quot;20300&quot; value=&quot;Slide 19 - &amp;quot;Hagia Sophia – Interior&amp;quot;&quot;/&gt;&lt;property id=&quot;20307&quot; value=&quot;294&quot;/&gt;&lt;/object&gt;&lt;object type=&quot;3&quot; unique_id=&quot;10015&quot;&gt;&lt;property id=&quot;20148&quot; value=&quot;5&quot;/&gt;&lt;property id=&quot;20300&quot; value=&quot;Slide 21 - &amp;quot;Hagia Sophia – Structure&amp;quot;&quot;/&gt;&lt;property id=&quot;20307&quot; value=&quot;313&quot;/&gt;&lt;/object&gt;&lt;object type=&quot;3&quot; unique_id=&quot;10016&quot;&gt;&lt;property id=&quot;20148&quot; value=&quot;5&quot;/&gt;&lt;property id=&quot;20300&quot; value=&quot;Slide 23 - &amp;quot;Justinian ― Belisarius&amp;quot;&quot;/&gt;&lt;property id=&quot;20307&quot; value=&quot;275&quot;/&gt;&lt;/object&gt;&lt;object type=&quot;3&quot; unique_id=&quot;10017&quot;&gt;&lt;property id=&quot;20148&quot; value=&quot;5&quot;/&gt;&lt;property id=&quot;20300&quot; value=&quot;Slide 25&quot;/&gt;&lt;property id=&quot;20307&quot; value=&quot;301&quot;/&gt;&lt;/object&gt;&lt;object type=&quot;3&quot; unique_id=&quot;10018&quot;&gt;&lt;property id=&quot;20148&quot; value=&quot;5&quot;/&gt;&lt;property id=&quot;20300&quot; value=&quot;Slide 28 - &amp;quot;Justinian&amp;quot;&quot;/&gt;&lt;property id=&quot;20307&quot; value=&quot;279&quot;/&gt;&lt;/object&gt;&lt;object type=&quot;3&quot; unique_id=&quot;10019&quot;&gt;&lt;property id=&quot;20148&quot; value=&quot;5&quot;/&gt;&lt;property id=&quot;20300&quot; value=&quot;Slide 30 - &amp;quot;Ravenna Mosaics (San Vitale)&amp;quot;&quot;/&gt;&lt;property id=&quot;20307&quot; value=&quot;312&quot;/&gt;&lt;/object&gt;&lt;object type=&quot;3&quot; unique_id=&quot;10020&quot;&gt;&lt;property id=&quot;20148&quot; value=&quot;5&quot;/&gt;&lt;property id=&quot;20300&quot; value=&quot;Slide 32 - &amp;quot;Ravenna Mosaics (San Vitale)&amp;quot;&quot;/&gt;&lt;property id=&quot;20307&quot; value=&quot;303&quot;/&gt;&lt;/object&gt;&lt;object type=&quot;3&quot; unique_id=&quot;10021&quot;&gt;&lt;property id=&quot;20148&quot; value=&quot;5&quot;/&gt;&lt;property id=&quot;20300&quot; value=&quot;Slide 34 - &amp;quot;Justinian&amp;quot;&quot;/&gt;&lt;property id=&quot;20307&quot; value=&quot;277&quot;/&gt;&lt;/object&gt;&lt;object type=&quot;3&quot; unique_id=&quot;10022&quot;&gt;&lt;property id=&quot;20148&quot; value=&quot;5&quot;/&gt;&lt;property id=&quot;20300&quot; value=&quot;Slide 36 - &amp;quot;Byzantium (6th, 7th, 8th and 9th C)&amp;quot;&quot;/&gt;&lt;property id=&quot;20307&quot; value=&quot;318&quot;/&gt;&lt;/object&gt;&lt;object type=&quot;3&quot; unique_id=&quot;10023&quot;&gt;&lt;property id=&quot;20148&quot; value=&quot;5&quot;/&gt;&lt;property id=&quot;20300&quot; value=&quot;Slide 39 - &amp;quot;Byzantium (6th, 7th, and 8th C)&amp;quot;&quot;/&gt;&lt;property id=&quot;20307&quot; value=&quot;327&quot;/&gt;&lt;/object&gt;&lt;object type=&quot;3&quot; unique_id=&quot;10024&quot;&gt;&lt;property id=&quot;20148&quot; value=&quot;5&quot;/&gt;&lt;property id=&quot;20300&quot; value=&quot;Slide 41 - &amp;quot;Byzantium (6th, 7th, 8th and 9th C)&amp;quot;&quot;/&gt;&lt;property id=&quot;20307&quot; value=&quot;281&quot;/&gt;&lt;/object&gt;&lt;object type=&quot;3&quot; unique_id=&quot;10025&quot;&gt;&lt;property id=&quot;20148&quot; value=&quot;5&quot;/&gt;&lt;property id=&quot;20300&quot; value=&quot;Slide 43 - &amp;quot;Byzantium (6th, 7th, 8th and 9th C)&amp;quot;&quot;/&gt;&lt;property id=&quot;20307&quot; value=&quot;315&quot;/&gt;&lt;/object&gt;&lt;object type=&quot;3&quot; unique_id=&quot;10026&quot;&gt;&lt;property id=&quot;20148&quot; value=&quot;5&quot;/&gt;&lt;property id=&quot;20300&quot; value=&quot;Slide 45 - &amp;quot;Macedonian Dynasty (11th C)&amp;quot;&quot;/&gt;&lt;property id=&quot;20307&quot; value=&quot;284&quot;/&gt;&lt;/object&gt;&lt;object type=&quot;3&quot; unique_id=&quot;10027&quot;&gt;&lt;property id=&quot;20148&quot; value=&quot;5&quot;/&gt;&lt;property id=&quot;20300&quot; value=&quot;Slide 47&quot;/&gt;&lt;property id=&quot;20307&quot; value=&quot;296&quot;/&gt;&lt;/object&gt;&lt;object type=&quot;3&quot; unique_id=&quot;10028&quot;&gt;&lt;property id=&quot;20148&quot; value=&quot;5&quot;/&gt;&lt;property id=&quot;20300&quot; value=&quot;Slide 50 - &amp;quot;Fall of Constantinople&amp;quot;&quot;/&gt;&lt;property id=&quot;20307&quot; value=&quot;326&quot;/&gt;&lt;/object&gt;&lt;object type=&quot;3&quot; unique_id=&quot;10029&quot;&gt;&lt;property id=&quot;20148&quot; value=&quot;5&quot;/&gt;&lt;property id=&quot;20300&quot; value=&quot;Slide 52 - &amp;quot;Thank You&amp;quot;&quot;/&gt;&lt;property id=&quot;20307&quot; value=&quot;298&quot;/&gt;&lt;/object&gt;&lt;object type=&quot;3&quot; unique_id=&quot;10338&quot;&gt;&lt;property id=&quot;20148&quot; value=&quot;5&quot;/&gt;&lt;property id=&quot;20300&quot; value=&quot;Slide 2 - &amp;quot;Byzantium&amp;quot;&quot;/&gt;&lt;property id=&quot;20307&quot; value=&quot;331&quot;/&gt;&lt;/object&gt;&lt;object type=&quot;3&quot; unique_id=&quot;10339&quot;&gt;&lt;property id=&quot;20148&quot; value=&quot;5&quot;/&gt;&lt;property id=&quot;20300&quot; value=&quot;Slide 6&quot;/&gt;&lt;property id=&quot;20307&quot; value=&quot;332&quot;/&gt;&lt;/object&gt;&lt;object type=&quot;3&quot; unique_id=&quot;10340&quot;&gt;&lt;property id=&quot;20148&quot; value=&quot;5&quot;/&gt;&lt;property id=&quot;20300&quot; value=&quot;Slide 8&quot;/&gt;&lt;property id=&quot;20307&quot; value=&quot;333&quot;/&gt;&lt;/object&gt;&lt;object type=&quot;3&quot; unique_id=&quot;10341&quot;&gt;&lt;property id=&quot;20148&quot; value=&quot;5&quot;/&gt;&lt;property id=&quot;20300&quot; value=&quot;Slide 10&quot;/&gt;&lt;property id=&quot;20307&quot; value=&quot;334&quot;/&gt;&lt;/object&gt;&lt;object type=&quot;3&quot; unique_id=&quot;10342&quot;&gt;&lt;property id=&quot;20148&quot; value=&quot;5&quot;/&gt;&lt;property id=&quot;20300&quot; value=&quot;Slide 12&quot;/&gt;&lt;property id=&quot;20307&quot; value=&quot;335&quot;/&gt;&lt;/object&gt;&lt;object type=&quot;3&quot; unique_id=&quot;10343&quot;&gt;&lt;property id=&quot;20148&quot; value=&quot;5&quot;/&gt;&lt;property id=&quot;20300&quot; value=&quot;Slide 14&quot;/&gt;&lt;property id=&quot;20307&quot; value=&quot;336&quot;/&gt;&lt;/object&gt;&lt;object type=&quot;3&quot; unique_id=&quot;10344&quot;&gt;&lt;property id=&quot;20148&quot; value=&quot;5&quot;/&gt;&lt;property id=&quot;20300&quot; value=&quot;Slide 16&quot;/&gt;&lt;property id=&quot;20307&quot; value=&quot;337&quot;/&gt;&lt;/object&gt;&lt;object type=&quot;3&quot; unique_id=&quot;10345&quot;&gt;&lt;property id=&quot;20148&quot; value=&quot;5&quot;/&gt;&lt;property id=&quot;20300&quot; value=&quot;Slide 18&quot;/&gt;&lt;property id=&quot;20307&quot; value=&quot;338&quot;/&gt;&lt;/object&gt;&lt;object type=&quot;3&quot; unique_id=&quot;10346&quot;&gt;&lt;property id=&quot;20148&quot; value=&quot;5&quot;/&gt;&lt;property id=&quot;20300&quot; value=&quot;Slide 20&quot;/&gt;&lt;property id=&quot;20307&quot; value=&quot;339&quot;/&gt;&lt;/object&gt;&lt;object type=&quot;3&quot; unique_id=&quot;10865&quot;&gt;&lt;property id=&quot;20148&quot; value=&quot;5&quot;/&gt;&lt;property id=&quot;20300&quot; value=&quot;Slide 22&quot;/&gt;&lt;property id=&quot;20307&quot; value=&quot;340&quot;/&gt;&lt;/object&gt;&lt;object type=&quot;3&quot; unique_id=&quot;10866&quot;&gt;&lt;property id=&quot;20148&quot; value=&quot;5&quot;/&gt;&lt;property id=&quot;20300&quot; value=&quot;Slide 24&quot;/&gt;&lt;property id=&quot;20307&quot; value=&quot;341&quot;/&gt;&lt;/object&gt;&lt;object type=&quot;3&quot; unique_id=&quot;10867&quot;&gt;&lt;property id=&quot;20148&quot; value=&quot;5&quot;/&gt;&lt;property id=&quot;20300&quot; value=&quot;Slide 26&quot;/&gt;&lt;property id=&quot;20307&quot; value=&quot;342&quot;/&gt;&lt;/object&gt;&lt;object type=&quot;3&quot; unique_id=&quot;10868&quot;&gt;&lt;property id=&quot;20148&quot; value=&quot;5&quot;/&gt;&lt;property id=&quot;20300&quot; value=&quot;Slide 27&quot;/&gt;&lt;property id=&quot;20307&quot; value=&quot;343&quot;/&gt;&lt;/object&gt;&lt;object type=&quot;3&quot; unique_id=&quot;10869&quot;&gt;&lt;property id=&quot;20148&quot; value=&quot;5&quot;/&gt;&lt;property id=&quot;20300&quot; value=&quot;Slide 29&quot;/&gt;&lt;property id=&quot;20307&quot; value=&quot;344&quot;/&gt;&lt;/object&gt;&lt;object type=&quot;3&quot; unique_id=&quot;10870&quot;&gt;&lt;property id=&quot;20148&quot; value=&quot;5&quot;/&gt;&lt;property id=&quot;20300&quot; value=&quot;Slide 31&quot;/&gt;&lt;property id=&quot;20307&quot; value=&quot;347&quot;/&gt;&lt;/object&gt;&lt;object type=&quot;3&quot; unique_id=&quot;10871&quot;&gt;&lt;property id=&quot;20148&quot; value=&quot;5&quot;/&gt;&lt;property id=&quot;20300&quot; value=&quot;Slide 33&quot;/&gt;&lt;property id=&quot;20307&quot; value=&quot;345&quot;/&gt;&lt;/object&gt;&lt;object type=&quot;3&quot; unique_id=&quot;10872&quot;&gt;&lt;property id=&quot;20148&quot; value=&quot;5&quot;/&gt;&lt;property id=&quot;20300&quot; value=&quot;Slide 35&quot;/&gt;&lt;property id=&quot;20307&quot; value=&quot;348&quot;/&gt;&lt;/object&gt;&lt;object type=&quot;3&quot; unique_id=&quot;10873&quot;&gt;&lt;property id=&quot;20148&quot; value=&quot;5&quot;/&gt;&lt;property id=&quot;20300&quot; value=&quot;Slide 37&quot;/&gt;&lt;property id=&quot;20307&quot; value=&quot;349&quot;/&gt;&lt;/object&gt;&lt;object type=&quot;3&quot; unique_id=&quot;10874&quot;&gt;&lt;property id=&quot;20148&quot; value=&quot;5&quot;/&gt;&lt;property id=&quot;20300&quot; value=&quot;Slide 38&quot;/&gt;&lt;property id=&quot;20307&quot; value=&quot;350&quot;/&gt;&lt;/object&gt;&lt;object type=&quot;3&quot; unique_id=&quot;10875&quot;&gt;&lt;property id=&quot;20148&quot; value=&quot;5&quot;/&gt;&lt;property id=&quot;20300&quot; value=&quot;Slide 40&quot;/&gt;&lt;property id=&quot;20307&quot; value=&quot;351&quot;/&gt;&lt;/object&gt;&lt;object type=&quot;3&quot; unique_id=&quot;10876&quot;&gt;&lt;property id=&quot;20148&quot; value=&quot;5&quot;/&gt;&lt;property id=&quot;20300&quot; value=&quot;Slide 42&quot;/&gt;&lt;property id=&quot;20307&quot; value=&quot;352&quot;/&gt;&lt;/object&gt;&lt;object type=&quot;3&quot; unique_id=&quot;10877&quot;&gt;&lt;property id=&quot;20148&quot; value=&quot;5&quot;/&gt;&lt;property id=&quot;20300&quot; value=&quot;Slide 44&quot;/&gt;&lt;property id=&quot;20307&quot; value=&quot;353&quot;/&gt;&lt;/object&gt;&lt;object type=&quot;3&quot; unique_id=&quot;10878&quot;&gt;&lt;property id=&quot;20148&quot; value=&quot;5&quot;/&gt;&lt;property id=&quot;20300&quot; value=&quot;Slide 46&quot;/&gt;&lt;property id=&quot;20307&quot; value=&quot;354&quot;/&gt;&lt;/object&gt;&lt;object type=&quot;3&quot; unique_id=&quot;10879&quot;&gt;&lt;property id=&quot;20148&quot; value=&quot;5&quot;/&gt;&lt;property id=&quot;20300&quot; value=&quot;Slide 48&quot;/&gt;&lt;property id=&quot;20307&quot; value=&quot;357&quot;/&gt;&lt;/object&gt;&lt;object type=&quot;3&quot; unique_id=&quot;10880&quot;&gt;&lt;property id=&quot;20148&quot; value=&quot;5&quot;/&gt;&lt;property id=&quot;20300&quot; value=&quot;Slide 49&quot;/&gt;&lt;property id=&quot;20307&quot; value=&quot;356&quot;/&gt;&lt;/object&gt;&lt;object type=&quot;3&quot; unique_id=&quot;10881&quot;&gt;&lt;property id=&quot;20148&quot; value=&quot;5&quot;/&gt;&lt;property id=&quot;20300&quot; value=&quot;Slide 51&quot;/&gt;&lt;property id=&quot;20307&quot; value=&quot;355&quot;/&gt;&lt;/object&gt;&lt;object type=&quot;3&quot; unique_id=&quot;10882&quot;&gt;&lt;property id=&quot;20148&quot; value=&quot;5&quot;/&gt;&lt;property id=&quot;20300&quot; value=&quot;Slide 53 - &amp;quot;Thank You&amp;quot;&quot;/&gt;&lt;property id=&quot;20307&quot; value=&quot;35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6835</TotalTime>
  <Words>750</Words>
  <Application>Microsoft Macintosh PowerPoint</Application>
  <PresentationFormat>On-screen Show (4:3)</PresentationFormat>
  <Paragraphs>132</Paragraphs>
  <Slides>26</Slides>
  <Notes>24</Notes>
  <HiddenSlides>0</HiddenSlides>
  <MMClips>4</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Default Design</vt:lpstr>
      <vt:lpstr>Byzantium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BYU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Creativity</dc:title>
  <dc:creator>strongb</dc:creator>
  <cp:lastModifiedBy>Brent Strong</cp:lastModifiedBy>
  <cp:revision>119</cp:revision>
  <dcterms:created xsi:type="dcterms:W3CDTF">2010-10-08T12:48:24Z</dcterms:created>
  <dcterms:modified xsi:type="dcterms:W3CDTF">2011-11-02T12:12:08Z</dcterms:modified>
</cp:coreProperties>
</file>