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BF56C-1BDA-F444-BB2A-433B038127A9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C2803-FDAA-4845-9A9D-5DB09A209AF2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FB646-6A04-C64A-8AFE-221A191124E7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EF76F-2903-7645-AC62-D5E2AE710699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F4244-F2B3-7B40-BC4E-D5B8A93C665D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1" Type="http://schemas.microsoft.com/office/2007/relationships/media" Target="file://localhost/Users/abs3/Documents/Mfg%20355/videos/rotomolding.mov" TargetMode="External"/><Relationship Id="rId2" Type="http://schemas.openxmlformats.org/officeDocument/2006/relationships/video" Target="file://localhost/Users/abs3/Documents/Mfg%20355/videos/rotomolding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microsoft.com/office/2007/relationships/media" Target="file://localhost/Users/abs3/Documents/Mfg%20355/videos/SimTek%20Vs.%2090%20MPH%20Fastball.mp4" TargetMode="External"/><Relationship Id="rId2" Type="http://schemas.openxmlformats.org/officeDocument/2006/relationships/video" Target="file://localhost/Users/abs3/Documents/Mfg%20355/videos/SimTek%20Vs.%2090%20MPH%20Fastball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0400" y="1492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Rotational Molding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80066" y="5901266"/>
            <a:ext cx="6400800" cy="6434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MFG 355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01" y="1901800"/>
            <a:ext cx="3351639" cy="335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Wide Molders</a:t>
            </a:r>
            <a:endParaRPr lang="en-US" dirty="0"/>
          </a:p>
        </p:txBody>
      </p:sp>
      <p:pic>
        <p:nvPicPr>
          <p:cNvPr id="30723" name="Picture 4" descr="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7489825" cy="4437063"/>
          </a:xfrm>
          <a:ln w="63500">
            <a:solidFill>
              <a:schemeClr val="accent2"/>
            </a:solidFill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295400" y="6172200"/>
            <a:ext cx="704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One of the easiest plastics processes to begin in an under-developed country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Rotomolding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31747" name="Picture 3" descr="/Users/abs3/Documents/Mfg 355/videos/rotomolding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3716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7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28600"/>
            <a:ext cx="8777287" cy="1057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Process</a:t>
            </a:r>
          </a:p>
        </p:txBody>
      </p:sp>
      <p:pic>
        <p:nvPicPr>
          <p:cNvPr id="32771" name="Picture 6" descr="pro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12875"/>
            <a:ext cx="6985000" cy="5238750"/>
          </a:xfrm>
          <a:ln w="635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- Loading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predetermined amount of resin is loaded into the mold</a:t>
            </a:r>
          </a:p>
          <a:p>
            <a:pPr eaLnBrk="1" hangingPunct="1"/>
            <a:r>
              <a:rPr lang="en-US" dirty="0"/>
              <a:t>The mold is closed after the flanges have been cleared of resin particles</a:t>
            </a:r>
          </a:p>
          <a:p>
            <a:pPr eaLnBrk="1" hangingPunct="1"/>
            <a:r>
              <a:rPr lang="en-US" dirty="0"/>
              <a:t>Rotate the mold to ensure no tools have been left on the machine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- Heating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Rotate the mold in a high-temperature environment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resin will always sit at the lowest point of the cavity (powder pool)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It will slowly coat the mold interior until all the resin has melted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resin will then continue to </a:t>
            </a:r>
            <a:r>
              <a:rPr lang="en-US" sz="2800" dirty="0" err="1"/>
              <a:t>densify</a:t>
            </a:r>
            <a:r>
              <a:rPr lang="en-US" sz="2800" dirty="0"/>
              <a:t> as the gap between the particles disappears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Remove the mold from the oven when the powder has completely melted and </a:t>
            </a:r>
            <a:r>
              <a:rPr lang="en-US" sz="2800" dirty="0" err="1"/>
              <a:t>densified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- Cooling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Rotate the mold in a room temperature environment</a:t>
            </a:r>
          </a:p>
          <a:p>
            <a:pPr eaLnBrk="1" hangingPunct="1">
              <a:defRPr/>
            </a:pPr>
            <a:r>
              <a:rPr lang="en-US" dirty="0"/>
              <a:t>This allows the layer of resin to cool and solidify</a:t>
            </a:r>
          </a:p>
          <a:p>
            <a:pPr eaLnBrk="1" hangingPunct="1">
              <a:defRPr/>
            </a:pPr>
            <a:r>
              <a:rPr lang="en-US" dirty="0"/>
              <a:t>Water can also be used, but care should be exercised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- Unloading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Remove the clamping system</a:t>
            </a:r>
          </a:p>
          <a:p>
            <a:pPr eaLnBrk="1" hangingPunct="1">
              <a:defRPr/>
            </a:pPr>
            <a:r>
              <a:rPr lang="en-US" dirty="0"/>
              <a:t>“Pry” open the mold</a:t>
            </a:r>
          </a:p>
          <a:p>
            <a:pPr eaLnBrk="1" hangingPunct="1">
              <a:defRPr/>
            </a:pPr>
            <a:r>
              <a:rPr lang="en-US" dirty="0"/>
              <a:t>Lift the completed, hollow, one-piece part from the mold.</a:t>
            </a:r>
          </a:p>
          <a:p>
            <a:pPr eaLnBrk="1" hangingPunct="1">
              <a:defRPr/>
            </a:pPr>
            <a:r>
              <a:rPr lang="en-US" i="1" dirty="0"/>
              <a:t>Repeat the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 Comparisons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Strengths</a:t>
            </a:r>
          </a:p>
          <a:p>
            <a:pPr lvl="1" eaLnBrk="1" hangingPunct="1">
              <a:defRPr/>
            </a:pPr>
            <a:r>
              <a:rPr lang="en-US" dirty="0" smtClean="0"/>
              <a:t>Small production runs</a:t>
            </a:r>
          </a:p>
          <a:p>
            <a:pPr lvl="1" eaLnBrk="1" hangingPunct="1">
              <a:defRPr/>
            </a:pPr>
            <a:r>
              <a:rPr lang="en-US" dirty="0" smtClean="0"/>
              <a:t>Large part capability</a:t>
            </a:r>
          </a:p>
          <a:p>
            <a:pPr lvl="1" eaLnBrk="1" hangingPunct="1">
              <a:defRPr/>
            </a:pPr>
            <a:r>
              <a:rPr lang="en-US" dirty="0" smtClean="0"/>
              <a:t>Low tooling costs</a:t>
            </a:r>
          </a:p>
          <a:p>
            <a:pPr lvl="1" eaLnBrk="1" hangingPunct="1">
              <a:defRPr/>
            </a:pPr>
            <a:r>
              <a:rPr lang="en-US" dirty="0" smtClean="0"/>
              <a:t>‘Stress-free” products</a:t>
            </a:r>
          </a:p>
          <a:p>
            <a:pPr lvl="1" eaLnBrk="1" hangingPunct="1">
              <a:defRPr/>
            </a:pPr>
            <a:r>
              <a:rPr lang="en-US" dirty="0" smtClean="0"/>
              <a:t>Short product development lead times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4401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 Comparisons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Weaknesses</a:t>
            </a:r>
          </a:p>
          <a:p>
            <a:pPr lvl="1" eaLnBrk="1" hangingPunct="1">
              <a:defRPr/>
            </a:pPr>
            <a:r>
              <a:rPr lang="en-US" dirty="0" smtClean="0"/>
              <a:t>Slow cycle times</a:t>
            </a:r>
          </a:p>
          <a:p>
            <a:pPr lvl="1" eaLnBrk="1" hangingPunct="1">
              <a:defRPr/>
            </a:pPr>
            <a:r>
              <a:rPr lang="en-US" dirty="0" smtClean="0"/>
              <a:t>Limited material choices</a:t>
            </a:r>
          </a:p>
          <a:p>
            <a:pPr lvl="1" eaLnBrk="1" hangingPunct="1">
              <a:defRPr/>
            </a:pPr>
            <a:r>
              <a:rPr lang="en-US" dirty="0" smtClean="0"/>
              <a:t>Difficult to automate</a:t>
            </a:r>
          </a:p>
          <a:p>
            <a:pPr lvl="1" eaLnBrk="1" hangingPunct="1">
              <a:defRPr/>
            </a:pPr>
            <a:r>
              <a:rPr lang="en-US" dirty="0" smtClean="0"/>
              <a:t>Poor image</a:t>
            </a:r>
          </a:p>
          <a:p>
            <a:pPr lvl="1" eaLnBrk="1" hangingPunct="1">
              <a:defRPr/>
            </a:pPr>
            <a:r>
              <a:rPr lang="en-US" dirty="0" smtClean="0"/>
              <a:t>Low technology culture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3993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150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6248400" cy="4848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/>
              <a:t>Also known as rotomolding or rotocasting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/>
              <a:t>Large, hollow, one-piece plastic products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/>
              <a:t>Toys (Little-Tykes)</a:t>
            </a:r>
          </a:p>
          <a:p>
            <a:pPr eaLnBrk="1" hangingPunct="1">
              <a:lnSpc>
                <a:spcPct val="80000"/>
              </a:lnSpc>
            </a:pPr>
            <a:r>
              <a:rPr lang="en-US" sz="3600"/>
              <a:t>Suitable for small and slightly complex shapes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20980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267200"/>
            <a:ext cx="14224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953000"/>
            <a:ext cx="16097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Materials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Low </a:t>
            </a:r>
            <a:r>
              <a:rPr lang="en-US" i="1"/>
              <a:t>Zero Shear Viscosity</a:t>
            </a:r>
            <a:r>
              <a:rPr lang="en-US"/>
              <a:t> is required to aid in the flow of the polymer within mold</a:t>
            </a:r>
            <a:endParaRPr lang="en-US" i="1"/>
          </a:p>
          <a:p>
            <a:pPr eaLnBrk="1" hangingPunct="1">
              <a:defRPr/>
            </a:pPr>
            <a:r>
              <a:rPr lang="en-US"/>
              <a:t>MFI</a:t>
            </a:r>
          </a:p>
          <a:p>
            <a:pPr lvl="1" eaLnBrk="1" hangingPunct="1">
              <a:defRPr/>
            </a:pPr>
            <a:r>
              <a:rPr lang="en-US"/>
              <a:t>Lower MFI resins – high strength products</a:t>
            </a:r>
          </a:p>
          <a:p>
            <a:pPr lvl="1" eaLnBrk="1" hangingPunct="1">
              <a:defRPr/>
            </a:pPr>
            <a:r>
              <a:rPr lang="en-US"/>
              <a:t>Higher MFI – good surface finish and surface detail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Materials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Particle shape and size is crucial to the flow characteristics as the mold is rotating</a:t>
            </a:r>
          </a:p>
          <a:p>
            <a:pPr lvl="1" eaLnBrk="1" hangingPunct="1">
              <a:defRPr/>
            </a:pPr>
            <a:r>
              <a:rPr lang="en-US"/>
              <a:t>Standard size is a 35 mesh powder (500 micron, 0.0197 inches)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Materials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Material</a:t>
            </a:r>
          </a:p>
          <a:p>
            <a:pPr lvl="1" eaLnBrk="1" hangingPunct="1">
              <a:defRPr/>
            </a:pPr>
            <a:r>
              <a:rPr lang="en-US"/>
              <a:t>Foams</a:t>
            </a:r>
          </a:p>
          <a:p>
            <a:pPr lvl="2" eaLnBrk="1" hangingPunct="1">
              <a:defRPr/>
            </a:pPr>
            <a:r>
              <a:rPr lang="en-US"/>
              <a:t>Post-process</a:t>
            </a:r>
          </a:p>
          <a:p>
            <a:pPr lvl="2" eaLnBrk="1" hangingPunct="1">
              <a:defRPr/>
            </a:pPr>
            <a:r>
              <a:rPr lang="en-US"/>
              <a:t>In-process</a:t>
            </a:r>
          </a:p>
          <a:p>
            <a:pPr lvl="1" eaLnBrk="1" hangingPunct="1">
              <a:defRPr/>
            </a:pPr>
            <a:r>
              <a:rPr lang="en-US"/>
              <a:t>Liquid reactive polymers</a:t>
            </a:r>
          </a:p>
          <a:p>
            <a:pPr lvl="1" eaLnBrk="1" hangingPunct="1">
              <a:defRPr/>
            </a:pPr>
            <a:r>
              <a:rPr lang="en-US"/>
              <a:t>Micro-pellets</a:t>
            </a:r>
          </a:p>
          <a:p>
            <a:pPr lvl="1" eaLnBrk="1" hangingPunct="1">
              <a:defRPr/>
            </a:pPr>
            <a:r>
              <a:rPr lang="en-US"/>
              <a:t>Additives</a:t>
            </a:r>
          </a:p>
          <a:p>
            <a:pPr lvl="1" eaLnBrk="1" hangingPunct="1">
              <a:defRPr/>
            </a:pPr>
            <a:r>
              <a:rPr lang="en-US"/>
              <a:t>Ceramics</a:t>
            </a:r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Fixed Carousel Machines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1238" y="2024063"/>
            <a:ext cx="4581525" cy="3678237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Independent Carousel Machines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1331913" y="1341438"/>
            <a:ext cx="7343775" cy="5286375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28600"/>
            <a:ext cx="8777287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Rock-and-Roll Machines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484313"/>
            <a:ext cx="6911975" cy="5127625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Rock-and-Roll Machines</a:t>
            </a:r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00213"/>
            <a:ext cx="7058025" cy="4679950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Clamshell Machines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7345362" cy="4435475"/>
          </a:xfrm>
          <a:ln w="635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Shuttle Machines</a:t>
            </a: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8497887" cy="4149725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Materials</a:t>
            </a:r>
          </a:p>
          <a:p>
            <a:pPr lvl="1" eaLnBrk="1" hangingPunct="1">
              <a:defRPr/>
            </a:pPr>
            <a:r>
              <a:rPr lang="en-US"/>
              <a:t>Steel</a:t>
            </a:r>
          </a:p>
          <a:p>
            <a:pPr lvl="2" eaLnBrk="1" hangingPunct="1">
              <a:defRPr/>
            </a:pPr>
            <a:r>
              <a:rPr lang="en-US"/>
              <a:t>Mild</a:t>
            </a:r>
          </a:p>
          <a:p>
            <a:pPr lvl="2" eaLnBrk="1" hangingPunct="1">
              <a:defRPr/>
            </a:pPr>
            <a:r>
              <a:rPr lang="en-US"/>
              <a:t>Stainless</a:t>
            </a:r>
          </a:p>
          <a:p>
            <a:pPr lvl="1" eaLnBrk="1" hangingPunct="1">
              <a:defRPr/>
            </a:pPr>
            <a:r>
              <a:rPr lang="en-US"/>
              <a:t>Aluminum</a:t>
            </a:r>
          </a:p>
          <a:p>
            <a:pPr lvl="2" eaLnBrk="1" hangingPunct="1">
              <a:defRPr/>
            </a:pPr>
            <a:r>
              <a:rPr lang="en-US"/>
              <a:t>Cast</a:t>
            </a:r>
          </a:p>
          <a:p>
            <a:pPr lvl="2" eaLnBrk="1" hangingPunct="1">
              <a:defRPr/>
            </a:pPr>
            <a:r>
              <a:rPr lang="en-US"/>
              <a:t>Machined</a:t>
            </a:r>
          </a:p>
          <a:p>
            <a:pPr lvl="2" eaLnBrk="1" hangingPunct="1">
              <a:defRPr/>
            </a:pPr>
            <a:r>
              <a:rPr lang="en-US"/>
              <a:t>Plate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Products</a:t>
            </a:r>
          </a:p>
        </p:txBody>
      </p:sp>
      <p:pic>
        <p:nvPicPr>
          <p:cNvPr id="19459" name="Picture 13" descr="http://www.asiatradingonline.com/BarrierCM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4081463" cy="3062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057400"/>
            <a:ext cx="28194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The Molds – Frame and Spider</a:t>
            </a: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341438"/>
            <a:ext cx="7200900" cy="5362575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 - Parting Line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84313"/>
            <a:ext cx="7056438" cy="5053012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 - Mold Sections</a:t>
            </a:r>
          </a:p>
        </p:txBody>
      </p:sp>
      <p:pic>
        <p:nvPicPr>
          <p:cNvPr id="532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557338"/>
            <a:ext cx="6048375" cy="5054600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The Molds - Clamping Hardware</a:t>
            </a:r>
          </a:p>
        </p:txBody>
      </p:sp>
      <p:pic>
        <p:nvPicPr>
          <p:cNvPr id="5427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73263"/>
            <a:ext cx="4038600" cy="3779837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 - Vents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484313"/>
            <a:ext cx="5616575" cy="5256212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 - Vents</a:t>
            </a: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484313"/>
            <a:ext cx="4849812" cy="5113337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 – Kiss-Offs</a:t>
            </a:r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060575"/>
            <a:ext cx="8532812" cy="4057650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 - Threads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412875"/>
            <a:ext cx="5046663" cy="5111750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Molds - Inserts</a:t>
            </a: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9850" y="2233613"/>
            <a:ext cx="3924300" cy="3259137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The concern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How do you really know when it is time to do the next step?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When is the resin melted?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When is it cooled?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In the early 90’s, QUB invented an instrument that revolutionized process comprehension and control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Rotolog™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Products</a:t>
            </a:r>
          </a:p>
        </p:txBody>
      </p:sp>
      <p:pic>
        <p:nvPicPr>
          <p:cNvPr id="21507" name="Picture 10" descr="Doublewall Foam-b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438400"/>
            <a:ext cx="4191000" cy="3127375"/>
          </a:xfrm>
          <a:ln w="38100">
            <a:solidFill>
              <a:schemeClr val="accent1"/>
            </a:solidFill>
          </a:ln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1676400"/>
            <a:ext cx="38227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Rotolog™</a:t>
            </a:r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27200"/>
            <a:ext cx="8208962" cy="4870450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Rotolog™</a:t>
            </a:r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8569325" cy="4968875"/>
          </a:xfrm>
          <a:ln w="63500" cap="sq">
            <a:solidFill>
              <a:schemeClr val="accent2"/>
            </a:solidFill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/>
              <a:t>The Method – Temperature Profiles</a:t>
            </a:r>
          </a:p>
        </p:txBody>
      </p:sp>
      <p:graphicFrame>
        <p:nvGraphicFramePr>
          <p:cNvPr id="6349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557338"/>
          <a:ext cx="7993063" cy="498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Bitmap Image" r:id="rId3" imgW="6876190" imgH="4285714" progId="PBrush">
                  <p:embed/>
                </p:oleObj>
              </mc:Choice>
              <mc:Fallback>
                <p:oleObj name="Bitmap Image" r:id="rId3" imgW="6876190" imgH="428571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7993063" cy="4983162"/>
                      </a:xfrm>
                      <a:prstGeom prst="rect">
                        <a:avLst/>
                      </a:prstGeom>
                      <a:noFill/>
                      <a:ln w="635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3995738" y="3429000"/>
            <a:ext cx="2376487" cy="936625"/>
          </a:xfrm>
          <a:prstGeom prst="ellipse">
            <a:avLst/>
          </a:prstGeom>
          <a:noFill/>
          <a:ln w="635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graphicFrame>
        <p:nvGraphicFramePr>
          <p:cNvPr id="64514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849438" y="1600200"/>
          <a:ext cx="5445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Bitmap Image" r:id="rId3" imgW="5477640" imgH="4552381" progId="PBrush">
                  <p:embed/>
                </p:oleObj>
              </mc:Choice>
              <mc:Fallback>
                <p:oleObj name="Bitmap Image" r:id="rId3" imgW="5477640" imgH="4552381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600200"/>
                        <a:ext cx="5445125" cy="4525963"/>
                      </a:xfrm>
                      <a:prstGeom prst="rect">
                        <a:avLst/>
                      </a:prstGeom>
                      <a:noFill/>
                      <a:ln w="635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graphicFrame>
        <p:nvGraphicFramePr>
          <p:cNvPr id="655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49438" y="1600200"/>
          <a:ext cx="5445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Bitmap Image" r:id="rId3" imgW="5477640" imgH="4552381" progId="PBrush">
                  <p:embed/>
                </p:oleObj>
              </mc:Choice>
              <mc:Fallback>
                <p:oleObj name="Bitmap Image" r:id="rId3" imgW="5477640" imgH="455238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600200"/>
                        <a:ext cx="5445125" cy="4525963"/>
                      </a:xfrm>
                      <a:prstGeom prst="rect">
                        <a:avLst/>
                      </a:prstGeom>
                      <a:noFill/>
                      <a:ln w="635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graphicFrame>
        <p:nvGraphicFramePr>
          <p:cNvPr id="6656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49438" y="1600200"/>
          <a:ext cx="5445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Bitmap Image" r:id="rId3" imgW="5477640" imgH="4552381" progId="PBrush">
                  <p:embed/>
                </p:oleObj>
              </mc:Choice>
              <mc:Fallback>
                <p:oleObj name="Bitmap Image" r:id="rId3" imgW="5477640" imgH="455238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600200"/>
                        <a:ext cx="5445125" cy="4525963"/>
                      </a:xfrm>
                      <a:prstGeom prst="rect">
                        <a:avLst/>
                      </a:prstGeom>
                      <a:noFill/>
                      <a:ln w="635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graphicFrame>
        <p:nvGraphicFramePr>
          <p:cNvPr id="6758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49438" y="1600200"/>
          <a:ext cx="5445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Bitmap Image" r:id="rId3" imgW="5477640" imgH="4552381" progId="PBrush">
                  <p:embed/>
                </p:oleObj>
              </mc:Choice>
              <mc:Fallback>
                <p:oleObj name="Bitmap Image" r:id="rId3" imgW="5477640" imgH="455238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600200"/>
                        <a:ext cx="5445125" cy="4525963"/>
                      </a:xfrm>
                      <a:prstGeom prst="rect">
                        <a:avLst/>
                      </a:prstGeom>
                      <a:noFill/>
                      <a:ln w="635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graphicFrame>
        <p:nvGraphicFramePr>
          <p:cNvPr id="6861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49438" y="1600200"/>
          <a:ext cx="5445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Bitmap Image" r:id="rId3" imgW="5477640" imgH="4552381" progId="PBrush">
                  <p:embed/>
                </p:oleObj>
              </mc:Choice>
              <mc:Fallback>
                <p:oleObj name="Bitmap Image" r:id="rId3" imgW="5477640" imgH="455238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600200"/>
                        <a:ext cx="5445125" cy="4525963"/>
                      </a:xfrm>
                      <a:prstGeom prst="rect">
                        <a:avLst/>
                      </a:prstGeom>
                      <a:noFill/>
                      <a:ln w="635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graphicFrame>
        <p:nvGraphicFramePr>
          <p:cNvPr id="696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49438" y="1600200"/>
          <a:ext cx="5445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Bitmap Image" r:id="rId3" imgW="5477640" imgH="4552381" progId="PBrush">
                  <p:embed/>
                </p:oleObj>
              </mc:Choice>
              <mc:Fallback>
                <p:oleObj name="Bitmap Image" r:id="rId3" imgW="5477640" imgH="455238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1600200"/>
                        <a:ext cx="5445125" cy="4525963"/>
                      </a:xfrm>
                      <a:prstGeom prst="rect">
                        <a:avLst/>
                      </a:prstGeom>
                      <a:noFill/>
                      <a:ln w="63500" cap="sq">
                        <a:solidFill>
                          <a:schemeClr val="accent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671887" cy="4114800"/>
          </a:xfrm>
        </p:spPr>
        <p:txBody>
          <a:bodyPr>
            <a:normAutofit/>
          </a:bodyPr>
          <a:lstStyle/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200" b="1"/>
              <a:t>We can thus observe: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lphaUcPeriod"/>
              <a:defRPr/>
            </a:pPr>
            <a:r>
              <a:rPr lang="en-US" sz="2200"/>
              <a:t>When powder first sticks to the mold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lphaUcPeriod"/>
              <a:defRPr/>
            </a:pPr>
            <a:r>
              <a:rPr lang="en-US" sz="2200"/>
              <a:t>When the powder has been consumed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lphaUcPeriod"/>
              <a:defRPr/>
            </a:pPr>
            <a:r>
              <a:rPr lang="en-US" sz="2200"/>
              <a:t>When optimal melt sintering has occurred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lphaUcPeriod"/>
              <a:defRPr/>
            </a:pPr>
            <a:r>
              <a:rPr lang="en-US" sz="2200"/>
              <a:t>When solidification is occurring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lphaUcPeriod"/>
              <a:defRPr/>
            </a:pPr>
            <a:r>
              <a:rPr lang="en-US" sz="2200"/>
              <a:t>When the plastic separates from the mold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2200"/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lphaUcPeriod"/>
              <a:defRPr/>
            </a:pPr>
            <a:endParaRPr lang="en-US" sz="2200"/>
          </a:p>
        </p:txBody>
      </p:sp>
      <p:pic>
        <p:nvPicPr>
          <p:cNvPr id="70660" name="Picture 6" descr="cycle_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484313"/>
            <a:ext cx="4699000" cy="5040312"/>
          </a:xfrm>
          <a:ln w="63500">
            <a:solidFill>
              <a:schemeClr val="accent2"/>
            </a:solidFill>
          </a:ln>
        </p:spPr>
      </p:pic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5795963" y="3716338"/>
            <a:ext cx="215900" cy="217487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6121400" y="3573463"/>
            <a:ext cx="215900" cy="217487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6638925" y="2276475"/>
            <a:ext cx="215900" cy="217488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7451725" y="3608388"/>
            <a:ext cx="215900" cy="217487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7956550" y="4149725"/>
            <a:ext cx="215900" cy="217488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8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rPr>
              <a:t>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30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3" grpId="0" animBg="1"/>
      <p:bldP spid="120844" grpId="0" animBg="1"/>
      <p:bldP spid="120844" grpId="1" animBg="1"/>
      <p:bldP spid="120845" grpId="0" animBg="1"/>
      <p:bldP spid="1208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Products</a:t>
            </a:r>
          </a:p>
        </p:txBody>
      </p:sp>
      <p:pic>
        <p:nvPicPr>
          <p:cNvPr id="23555" name="Picture 13" descr="http://www.tingue.com/images/Twin-Troller-Boat-in-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3998913" cy="3263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752600"/>
            <a:ext cx="170973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Method – IAT Profile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3671887" cy="4114800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800"/>
              <a:t>The Peak Internal Air Temperature </a:t>
            </a:r>
            <a:r>
              <a:rPr lang="en-US" sz="2800">
                <a:solidFill>
                  <a:schemeClr val="accent2"/>
                </a:solidFill>
              </a:rPr>
              <a:t>(PIAT)</a:t>
            </a:r>
            <a:r>
              <a:rPr lang="en-US" sz="2800"/>
              <a:t> is the key process control parameter and is independent of all other process variables (point C)</a:t>
            </a:r>
            <a:endParaRPr lang="en-US" sz="2400"/>
          </a:p>
          <a:p>
            <a:pPr marL="533400" indent="-533400" eaLnBrk="1" hangingPunct="1">
              <a:defRPr/>
            </a:pPr>
            <a:endParaRPr lang="en-US" sz="2400"/>
          </a:p>
          <a:p>
            <a:pPr marL="533400" indent="-533400" eaLnBrk="1" hangingPunct="1">
              <a:buFont typeface="Wingdings" charset="2"/>
              <a:buAutoNum type="alphaUcPeriod"/>
              <a:defRPr/>
            </a:pPr>
            <a:endParaRPr lang="en-US" sz="2400"/>
          </a:p>
        </p:txBody>
      </p:sp>
      <p:pic>
        <p:nvPicPr>
          <p:cNvPr id="71684" name="Picture 4" descr="cycle_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484313"/>
            <a:ext cx="4699000" cy="5040312"/>
          </a:xfrm>
          <a:ln w="63500">
            <a:solidFill>
              <a:schemeClr val="accent2"/>
            </a:solidFill>
          </a:ln>
        </p:spPr>
      </p:pic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638925" y="2276475"/>
            <a:ext cx="215900" cy="217488"/>
          </a:xfrm>
          <a:prstGeom prst="star5">
            <a:avLst/>
          </a:prstGeom>
          <a:solidFill>
            <a:srgbClr val="3366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800" b="1">
                <a:solidFill>
                  <a:schemeClr val="accent2"/>
                </a:solidFill>
                <a:latin typeface="Times New Roman" pitchFamily="18" charset="0"/>
                <a:ea typeface="+mn-ea"/>
                <a:cs typeface="+mn-cs"/>
              </a:rPr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Conclusion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905000"/>
            <a:ext cx="7561263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Though in a state of infancy, Rotomolding offers unique advantages over other plastics processes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There are endless opportunities for research and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Rotomolding has a very promising future, more so than many competing processes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857375" y="2928938"/>
            <a:ext cx="4857750" cy="28670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chemeClr val="accent2"/>
                </a:solidFill>
              </a:rPr>
              <a:t>Thank You</a:t>
            </a:r>
            <a:endParaRPr lang="en-US" sz="7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Products</a:t>
            </a:r>
          </a:p>
        </p:txBody>
      </p:sp>
      <p:pic>
        <p:nvPicPr>
          <p:cNvPr id="25603" name="Picture 15" descr="http://www.outdoorfunstore.com/images/surf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00313"/>
            <a:ext cx="428625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90800"/>
            <a:ext cx="4089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Products</a:t>
            </a:r>
          </a:p>
        </p:txBody>
      </p:sp>
      <p:pic>
        <p:nvPicPr>
          <p:cNvPr id="27651" name="Picture 6" descr="plastic%20tank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209800"/>
            <a:ext cx="3810000" cy="3276600"/>
          </a:xfrm>
          <a:ln w="38100">
            <a:solidFill>
              <a:schemeClr val="accent1"/>
            </a:solidFill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667000"/>
            <a:ext cx="338137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Product</a:t>
            </a:r>
          </a:p>
        </p:txBody>
      </p:sp>
      <p:pic>
        <p:nvPicPr>
          <p:cNvPr id="28675" name="Picture 3" descr="Mity-Lite Fenc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2057400"/>
            <a:ext cx="3270250" cy="2058988"/>
          </a:xfrm>
          <a:ln w="38100">
            <a:solidFill>
              <a:schemeClr val="accent2"/>
            </a:solidFill>
          </a:ln>
        </p:spPr>
      </p:pic>
      <p:pic>
        <p:nvPicPr>
          <p:cNvPr id="28676" name="Picture 4" descr="/Users/abs3/Documents/Mfg 355/videos/SimTek Vs. 90 MPH Fastball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295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32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House Water Tanks</a:t>
            </a:r>
            <a:endParaRPr lang="en-US" dirty="0"/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2"/>
          <a:srcRect t="48743"/>
          <a:stretch>
            <a:fillRect/>
          </a:stretch>
        </p:blipFill>
        <p:spPr bwMode="auto">
          <a:xfrm>
            <a:off x="762000" y="2438400"/>
            <a:ext cx="33559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3575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660</Words>
  <Application>Microsoft Macintosh PowerPoint</Application>
  <PresentationFormat>On-screen Show (4:3)</PresentationFormat>
  <Paragraphs>134</Paragraphs>
  <Slides>52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Bitmap Image</vt:lpstr>
      <vt:lpstr>Rotational Molding</vt:lpstr>
      <vt:lpstr>Introduction</vt:lpstr>
      <vt:lpstr>Example Products</vt:lpstr>
      <vt:lpstr>Example Products</vt:lpstr>
      <vt:lpstr>Example Products</vt:lpstr>
      <vt:lpstr>Example Products</vt:lpstr>
      <vt:lpstr>Example Products</vt:lpstr>
      <vt:lpstr>Example Product</vt:lpstr>
      <vt:lpstr>House Water Tanks</vt:lpstr>
      <vt:lpstr>World Wide Molders</vt:lpstr>
      <vt:lpstr>Rotomolding Overview</vt:lpstr>
      <vt:lpstr>The Process</vt:lpstr>
      <vt:lpstr>The Method - Loading</vt:lpstr>
      <vt:lpstr>The Method - Heating</vt:lpstr>
      <vt:lpstr>The Method - Cooling</vt:lpstr>
      <vt:lpstr>The Method - Unloading</vt:lpstr>
      <vt:lpstr>Process Comparisons</vt:lpstr>
      <vt:lpstr>Process Comparisons</vt:lpstr>
      <vt:lpstr>Materials</vt:lpstr>
      <vt:lpstr>The Materials</vt:lpstr>
      <vt:lpstr>The Materials</vt:lpstr>
      <vt:lpstr>The Materials</vt:lpstr>
      <vt:lpstr>Fixed Carousel Machines</vt:lpstr>
      <vt:lpstr>Independent Carousel Machines</vt:lpstr>
      <vt:lpstr>Rock-and-Roll Machines</vt:lpstr>
      <vt:lpstr>Rock-and-Roll Machines</vt:lpstr>
      <vt:lpstr>Clamshell Machines</vt:lpstr>
      <vt:lpstr>Shuttle Machines</vt:lpstr>
      <vt:lpstr>The Molds</vt:lpstr>
      <vt:lpstr>The Molds – Frame and Spider</vt:lpstr>
      <vt:lpstr>The Molds - Parting Line</vt:lpstr>
      <vt:lpstr>The Molds - Mold Sections</vt:lpstr>
      <vt:lpstr>The Molds - Clamping Hardware</vt:lpstr>
      <vt:lpstr>The Molds - Vents</vt:lpstr>
      <vt:lpstr>The Molds - Vents</vt:lpstr>
      <vt:lpstr>The Molds – Kiss-Offs</vt:lpstr>
      <vt:lpstr>The Molds - Threads</vt:lpstr>
      <vt:lpstr>The Molds - Inserts</vt:lpstr>
      <vt:lpstr>The Method</vt:lpstr>
      <vt:lpstr>The Method – Rotolog™</vt:lpstr>
      <vt:lpstr>The Method – Rotolog™</vt:lpstr>
      <vt:lpstr>The Method – Temperature Profiles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The Method – IAT Profile</vt:lpstr>
      <vt:lpstr>Conclusion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29</cp:revision>
  <dcterms:created xsi:type="dcterms:W3CDTF">2010-11-27T03:21:16Z</dcterms:created>
  <dcterms:modified xsi:type="dcterms:W3CDTF">2012-03-19T14:26:25Z</dcterms:modified>
</cp:coreProperties>
</file>