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-1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6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1" Type="http://schemas.microsoft.com/office/2007/relationships/media" Target="file://localhost/Users/abs3/Documents/Mfg%20355/videos/acrylic%20casting.wmv" TargetMode="External"/><Relationship Id="rId2" Type="http://schemas.openxmlformats.org/officeDocument/2006/relationships/video" Target="file://localhost/Users/abs3/Documents/Mfg%20355/videos/acrylic%20casting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file://localhost/Users/abs3/Documents/Mfg%20355/videos/PU%20Casting.wmv" TargetMode="External"/><Relationship Id="rId2" Type="http://schemas.openxmlformats.org/officeDocument/2006/relationships/video" Target="file://localhost/Users/abs3/Documents/Mfg%20355/videos/PU%20Casting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38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Casting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5960534"/>
            <a:ext cx="6400800" cy="6180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MFG 355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5697"/>
          <a:stretch>
            <a:fillRect/>
          </a:stretch>
        </p:blipFill>
        <p:spPr>
          <a:xfrm>
            <a:off x="2822683" y="2013120"/>
            <a:ext cx="3458349" cy="29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Acrylic Casting</a:t>
            </a:r>
          </a:p>
        </p:txBody>
      </p:sp>
      <p:pic>
        <p:nvPicPr>
          <p:cNvPr id="25603" name="Picture 3" descr="/Users/abs3/Documents/Mfg 355/videos/acrylic casting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5240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73" fill="hold"/>
                                        <p:tgtEl>
                                          <p:spTgt spid="25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Dip Casting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/>
              <a:t>Dip a part or mold into liquid resin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Resin can be it’s own part (gloves) or it can be a portion of a larger part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928938"/>
            <a:ext cx="3833813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62275"/>
            <a:ext cx="3848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Fluidized Bed Coating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Resin used is in powder form</a:t>
            </a:r>
          </a:p>
          <a:p>
            <a:pPr>
              <a:defRPr/>
            </a:pPr>
            <a:r>
              <a:rPr lang="en-US"/>
              <a:t>Resin sits in a fluidized bed</a:t>
            </a:r>
          </a:p>
          <a:p>
            <a:pPr>
              <a:defRPr/>
            </a:pPr>
            <a:r>
              <a:rPr lang="en-US"/>
              <a:t>A heated part is dipped into the fluidized bed of resin and the part is encapsulated/coated with resin</a:t>
            </a:r>
          </a:p>
          <a:p>
            <a:pPr>
              <a:defRPr/>
            </a:pPr>
            <a:r>
              <a:rPr lang="en-US"/>
              <a:t>The part is then put in an oven to sinter the resin powder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Painting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2057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/>
              <a:t>Generally applied in liquid form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Generally done for protection from the environmental factors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22750"/>
            <a:ext cx="3581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371600"/>
            <a:ext cx="3552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Slush Casting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Similar to Rotational Molding </a:t>
            </a:r>
          </a:p>
          <a:p>
            <a:pPr lvl="1">
              <a:defRPr/>
            </a:pPr>
            <a:r>
              <a:rPr lang="en-US"/>
              <a:t>Slush (instead of powder) poured into mold</a:t>
            </a:r>
          </a:p>
          <a:p>
            <a:pPr lvl="2">
              <a:defRPr/>
            </a:pPr>
            <a:r>
              <a:rPr lang="en-US"/>
              <a:t>Slush is made from a mixture of resin and plastisols</a:t>
            </a:r>
          </a:p>
          <a:p>
            <a:pPr lvl="1">
              <a:defRPr/>
            </a:pPr>
            <a:r>
              <a:rPr lang="en-US"/>
              <a:t>Mold rotated and tipped</a:t>
            </a:r>
          </a:p>
          <a:p>
            <a:pPr lvl="1">
              <a:defRPr/>
            </a:pPr>
            <a:r>
              <a:rPr lang="en-US"/>
              <a:t>Part forms on surface of mold</a:t>
            </a:r>
          </a:p>
          <a:p>
            <a:pPr lvl="1">
              <a:defRPr/>
            </a:pPr>
            <a:r>
              <a:rPr lang="en-US"/>
              <a:t>Extra slush poured free</a:t>
            </a:r>
          </a:p>
          <a:p>
            <a:pPr lvl="1">
              <a:defRPr/>
            </a:pPr>
            <a:r>
              <a:rPr lang="en-US"/>
              <a:t>Part removed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162300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581400"/>
            <a:ext cx="26844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217988"/>
            <a:ext cx="40005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Static Powder Casting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Static is used instead of a plastisol to help the plastic coat the mold</a:t>
            </a:r>
          </a:p>
          <a:p>
            <a:pPr>
              <a:defRPr/>
            </a:pPr>
            <a:r>
              <a:rPr lang="en-US"/>
              <a:t>Preset static charge will help to create a determined wall thickness</a:t>
            </a:r>
          </a:p>
          <a:p>
            <a:pPr>
              <a:defRPr/>
            </a:pPr>
            <a:r>
              <a:rPr lang="en-US"/>
              <a:t>Any excess that is not held to the walls of the mold long enough for fusion is dumped out of the mold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Cell Casting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Syrup (acrylic) is poured between to sheets of glass</a:t>
            </a:r>
          </a:p>
          <a:p>
            <a:pPr>
              <a:defRPr/>
            </a:pPr>
            <a:r>
              <a:rPr lang="en-US"/>
              <a:t>Glass is held apart by a gasket that keeps syrup between the glass sheets</a:t>
            </a:r>
          </a:p>
          <a:p>
            <a:pPr>
              <a:defRPr/>
            </a:pPr>
            <a:r>
              <a:rPr lang="en-US"/>
              <a:t>Syrup is allowed to dry with no disturbances (there are no residual stresses—mostly)</a:t>
            </a:r>
          </a:p>
          <a:p>
            <a:pPr lvl="1">
              <a:defRPr/>
            </a:pPr>
            <a:r>
              <a:rPr lang="en-US"/>
              <a:t>Transparency increases greatly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Cell Casting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33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59275"/>
            <a:ext cx="3352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2862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Monterey Bay Aquarium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3048000" cy="3352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>
                <a:solidFill>
                  <a:schemeClr val="bg1"/>
                </a:solidFill>
              </a:rPr>
              <a:t>The main viewing window (acrylic) into the Outer Bay exhibit is 56.5 feet long, 17 feet tall, and 13 inches thick, and weighs 78,000 pounds! </a:t>
            </a:r>
          </a:p>
        </p:txBody>
      </p:sp>
      <p:pic>
        <p:nvPicPr>
          <p:cNvPr id="33796" name="Picture 4" descr="aquar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ChangeArrowheads="1"/>
          </p:cNvSpPr>
          <p:nvPr/>
        </p:nvSpPr>
        <p:spPr bwMode="auto">
          <a:xfrm>
            <a:off x="7315200" y="5410200"/>
            <a:ext cx="1295400" cy="228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Rectangle 14"/>
          <p:cNvSpPr>
            <a:spLocks noChangeArrowheads="1"/>
          </p:cNvSpPr>
          <p:nvPr/>
        </p:nvSpPr>
        <p:spPr bwMode="auto">
          <a:xfrm>
            <a:off x="1752600" y="5410200"/>
            <a:ext cx="5943600" cy="2286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Continuous Casting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Built off of the concept of cell casting</a:t>
            </a:r>
          </a:p>
          <a:p>
            <a:pPr>
              <a:defRPr/>
            </a:pPr>
            <a:r>
              <a:rPr lang="en-US"/>
              <a:t>Higher production rates</a:t>
            </a:r>
          </a:p>
          <a:p>
            <a:pPr>
              <a:defRPr/>
            </a:pPr>
            <a:endParaRPr lang="en-US"/>
          </a:p>
        </p:txBody>
      </p:sp>
      <p:sp>
        <p:nvSpPr>
          <p:cNvPr id="34822" name="Oval 4"/>
          <p:cNvSpPr>
            <a:spLocks noChangeArrowheads="1"/>
          </p:cNvSpPr>
          <p:nvPr/>
        </p:nvSpPr>
        <p:spPr bwMode="auto">
          <a:xfrm>
            <a:off x="1295400" y="5638800"/>
            <a:ext cx="914400" cy="990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Oval 6"/>
          <p:cNvSpPr>
            <a:spLocks noChangeArrowheads="1"/>
          </p:cNvSpPr>
          <p:nvPr/>
        </p:nvSpPr>
        <p:spPr bwMode="auto">
          <a:xfrm>
            <a:off x="6858000" y="5638800"/>
            <a:ext cx="914400" cy="990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5638800" y="4419600"/>
            <a:ext cx="914400" cy="990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Oval 8"/>
          <p:cNvSpPr>
            <a:spLocks noChangeArrowheads="1"/>
          </p:cNvSpPr>
          <p:nvPr/>
        </p:nvSpPr>
        <p:spPr bwMode="auto">
          <a:xfrm>
            <a:off x="2895600" y="4419600"/>
            <a:ext cx="914400" cy="990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>
            <a:off x="3352800" y="44196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3352800" y="54102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1752600" y="5638800"/>
            <a:ext cx="556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>
            <a:off x="1752600" y="6629400"/>
            <a:ext cx="556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2057400" y="3733800"/>
            <a:ext cx="228600" cy="1676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 flipV="1">
            <a:off x="2057400" y="3276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 flipV="1">
            <a:off x="2286000" y="3276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>
            <a:off x="1752600" y="54102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762000" y="49530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Gasket</a:t>
            </a:r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1524000" y="27035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Liquid Resin</a:t>
            </a:r>
          </a:p>
        </p:txBody>
      </p:sp>
      <p:sp>
        <p:nvSpPr>
          <p:cNvPr id="34836" name="Line 21"/>
          <p:cNvSpPr>
            <a:spLocks noChangeShapeType="1"/>
          </p:cNvSpPr>
          <p:nvPr/>
        </p:nvSpPr>
        <p:spPr bwMode="auto">
          <a:xfrm>
            <a:off x="21336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Line 22"/>
          <p:cNvSpPr>
            <a:spLocks noChangeShapeType="1"/>
          </p:cNvSpPr>
          <p:nvPr/>
        </p:nvSpPr>
        <p:spPr bwMode="auto">
          <a:xfrm>
            <a:off x="16002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3336925" y="37338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Stainless Steel Belt</a:t>
            </a:r>
          </a:p>
        </p:txBody>
      </p:sp>
      <p:sp>
        <p:nvSpPr>
          <p:cNvPr id="34839" name="Line 24"/>
          <p:cNvSpPr>
            <a:spLocks noChangeShapeType="1"/>
          </p:cNvSpPr>
          <p:nvPr/>
        </p:nvSpPr>
        <p:spPr bwMode="auto">
          <a:xfrm>
            <a:off x="4191000" y="4114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3489325" y="59436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Stainless Steel Belt</a:t>
            </a:r>
          </a:p>
        </p:txBody>
      </p:sp>
      <p:sp>
        <p:nvSpPr>
          <p:cNvPr id="34841" name="Line 26"/>
          <p:cNvSpPr>
            <a:spLocks noChangeShapeType="1"/>
          </p:cNvSpPr>
          <p:nvPr/>
        </p:nvSpPr>
        <p:spPr bwMode="auto">
          <a:xfrm>
            <a:off x="4343400" y="632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Text Box 27"/>
          <p:cNvSpPr txBox="1">
            <a:spLocks noChangeArrowheads="1"/>
          </p:cNvSpPr>
          <p:nvPr/>
        </p:nvSpPr>
        <p:spPr bwMode="auto">
          <a:xfrm>
            <a:off x="7832725" y="45323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Cast Sheet</a:t>
            </a:r>
          </a:p>
        </p:txBody>
      </p:sp>
      <p:sp>
        <p:nvSpPr>
          <p:cNvPr id="34843" name="Line 28"/>
          <p:cNvSpPr>
            <a:spLocks noChangeShapeType="1"/>
          </p:cNvSpPr>
          <p:nvPr/>
        </p:nvSpPr>
        <p:spPr bwMode="auto">
          <a:xfrm flipH="1">
            <a:off x="8229600" y="4876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Types of Casting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Mold Casting</a:t>
            </a:r>
          </a:p>
          <a:p>
            <a:pPr>
              <a:defRPr/>
            </a:pPr>
            <a:r>
              <a:rPr lang="en-US"/>
              <a:t>Embedding</a:t>
            </a:r>
          </a:p>
          <a:p>
            <a:pPr>
              <a:defRPr/>
            </a:pPr>
            <a:r>
              <a:rPr lang="en-US"/>
              <a:t>Encapsulation</a:t>
            </a:r>
          </a:p>
          <a:p>
            <a:pPr>
              <a:defRPr/>
            </a:pPr>
            <a:r>
              <a:rPr lang="en-US"/>
              <a:t>Dip Casting</a:t>
            </a:r>
          </a:p>
          <a:p>
            <a:pPr>
              <a:defRPr/>
            </a:pPr>
            <a:r>
              <a:rPr lang="en-US"/>
              <a:t>Fluidized bed coating</a:t>
            </a:r>
          </a:p>
          <a:p>
            <a:pPr>
              <a:defRPr/>
            </a:pPr>
            <a:r>
              <a:rPr lang="en-US"/>
              <a:t>Painting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Slush casting</a:t>
            </a:r>
          </a:p>
          <a:p>
            <a:pPr>
              <a:defRPr/>
            </a:pPr>
            <a:r>
              <a:rPr lang="en-US"/>
              <a:t>Static power casting</a:t>
            </a:r>
          </a:p>
          <a:p>
            <a:pPr>
              <a:defRPr/>
            </a:pPr>
            <a:r>
              <a:rPr lang="en-US"/>
              <a:t>Cell casting</a:t>
            </a:r>
          </a:p>
          <a:p>
            <a:pPr>
              <a:defRPr/>
            </a:pPr>
            <a:r>
              <a:rPr lang="en-US"/>
              <a:t>Continuous casting</a:t>
            </a:r>
          </a:p>
          <a:p>
            <a:pPr>
              <a:defRPr/>
            </a:pPr>
            <a:r>
              <a:rPr lang="en-US"/>
              <a:t>Film casting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Film Casting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Similar to continuous casting method</a:t>
            </a:r>
          </a:p>
          <a:p>
            <a:pPr>
              <a:defRPr/>
            </a:pPr>
            <a:endParaRPr 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295400" y="4572000"/>
            <a:ext cx="914400" cy="990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934200" y="4572000"/>
            <a:ext cx="914400" cy="990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7315200" y="3657600"/>
            <a:ext cx="914400" cy="990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7924800" y="6172200"/>
            <a:ext cx="4572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752600" y="45720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752600" y="55626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905000" y="4495800"/>
            <a:ext cx="55626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772400" y="4648200"/>
            <a:ext cx="533400" cy="15240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143000" y="2819400"/>
            <a:ext cx="1600200" cy="685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752600" y="3505200"/>
            <a:ext cx="304800" cy="609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143000" y="2438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143000" y="3505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1752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17526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20574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2057400" y="3505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V="1">
            <a:off x="2743200" y="2438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1676400" y="4191000"/>
            <a:ext cx="152400" cy="304800"/>
          </a:xfrm>
          <a:prstGeom prst="line">
            <a:avLst/>
          </a:prstGeom>
          <a:noFill/>
          <a:ln w="2857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1828800" y="4191000"/>
            <a:ext cx="76200" cy="304800"/>
          </a:xfrm>
          <a:prstGeom prst="line">
            <a:avLst/>
          </a:prstGeom>
          <a:noFill/>
          <a:ln w="2857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1981200" y="4191000"/>
            <a:ext cx="76200" cy="304800"/>
          </a:xfrm>
          <a:prstGeom prst="line">
            <a:avLst/>
          </a:prstGeom>
          <a:noFill/>
          <a:ln w="2857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2819400" y="4724400"/>
            <a:ext cx="16002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953000" y="4724400"/>
            <a:ext cx="16002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 rot="10800000">
            <a:off x="2819400" y="3810000"/>
            <a:ext cx="3810000" cy="533400"/>
          </a:xfrm>
          <a:custGeom>
            <a:avLst/>
            <a:gdLst>
              <a:gd name="T0" fmla="*/ 620362897 w 21600"/>
              <a:gd name="T1" fmla="*/ 6586008 h 21600"/>
              <a:gd name="T2" fmla="*/ 336020833 w 21600"/>
              <a:gd name="T3" fmla="*/ 13172017 h 21600"/>
              <a:gd name="T4" fmla="*/ 51678769 w 21600"/>
              <a:gd name="T5" fmla="*/ 6586008 h 21600"/>
              <a:gd name="T6" fmla="*/ 33602083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61 w 21600"/>
              <a:gd name="T13" fmla="*/ 3461 h 21600"/>
              <a:gd name="T14" fmla="*/ 18139 w 21600"/>
              <a:gd name="T15" fmla="*/ 181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21" y="21600"/>
                </a:lnTo>
                <a:lnTo>
                  <a:pt x="1827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867" name="Text Box 28"/>
          <p:cNvSpPr txBox="1">
            <a:spLocks noChangeArrowheads="1"/>
          </p:cNvSpPr>
          <p:nvPr/>
        </p:nvSpPr>
        <p:spPr bwMode="auto">
          <a:xfrm>
            <a:off x="3816350" y="390048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Solvent Recovery</a:t>
            </a:r>
          </a:p>
        </p:txBody>
      </p:sp>
      <p:sp>
        <p:nvSpPr>
          <p:cNvPr id="35868" name="Text Box 29"/>
          <p:cNvSpPr txBox="1">
            <a:spLocks noChangeArrowheads="1"/>
          </p:cNvSpPr>
          <p:nvPr/>
        </p:nvSpPr>
        <p:spPr bwMode="auto">
          <a:xfrm>
            <a:off x="4191000" y="4913313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Heaters</a:t>
            </a:r>
          </a:p>
        </p:txBody>
      </p:sp>
      <p:sp>
        <p:nvSpPr>
          <p:cNvPr id="35869" name="Text Box 30"/>
          <p:cNvSpPr txBox="1">
            <a:spLocks noChangeArrowheads="1"/>
          </p:cNvSpPr>
          <p:nvPr/>
        </p:nvSpPr>
        <p:spPr bwMode="auto">
          <a:xfrm>
            <a:off x="990600" y="209391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Casting Solution</a:t>
            </a:r>
          </a:p>
        </p:txBody>
      </p:sp>
      <p:sp>
        <p:nvSpPr>
          <p:cNvPr id="35870" name="Line 31"/>
          <p:cNvSpPr>
            <a:spLocks noChangeShapeType="1"/>
          </p:cNvSpPr>
          <p:nvPr/>
        </p:nvSpPr>
        <p:spPr bwMode="auto">
          <a:xfrm>
            <a:off x="1600200" y="2438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Text Box 32"/>
          <p:cNvSpPr txBox="1">
            <a:spLocks noChangeArrowheads="1"/>
          </p:cNvSpPr>
          <p:nvPr/>
        </p:nvSpPr>
        <p:spPr bwMode="auto">
          <a:xfrm>
            <a:off x="288925" y="3998913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Spray onto</a:t>
            </a:r>
          </a:p>
          <a:p>
            <a:r>
              <a:rPr lang="en-US"/>
              <a:t>belt</a:t>
            </a:r>
          </a:p>
        </p:txBody>
      </p:sp>
      <p:sp>
        <p:nvSpPr>
          <p:cNvPr id="35872" name="Line 33"/>
          <p:cNvSpPr>
            <a:spLocks noChangeShapeType="1"/>
          </p:cNvSpPr>
          <p:nvPr/>
        </p:nvSpPr>
        <p:spPr bwMode="auto">
          <a:xfrm>
            <a:off x="990600" y="434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Text Box 34"/>
          <p:cNvSpPr txBox="1">
            <a:spLocks noChangeArrowheads="1"/>
          </p:cNvSpPr>
          <p:nvPr/>
        </p:nvSpPr>
        <p:spPr bwMode="auto">
          <a:xfrm>
            <a:off x="2422525" y="5903913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Stainless Steel Belt</a:t>
            </a:r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 flipV="1">
            <a:off x="3657600" y="5638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Text Box 36"/>
          <p:cNvSpPr txBox="1">
            <a:spLocks noChangeArrowheads="1"/>
          </p:cNvSpPr>
          <p:nvPr/>
        </p:nvSpPr>
        <p:spPr bwMode="auto">
          <a:xfrm>
            <a:off x="6248400" y="61722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Take-Up Roller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Machine Types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Low pressures</a:t>
            </a:r>
          </a:p>
          <a:p>
            <a:pPr>
              <a:defRPr/>
            </a:pPr>
            <a:r>
              <a:rPr lang="en-US"/>
              <a:t>Low temperatures</a:t>
            </a:r>
          </a:p>
          <a:p>
            <a:pPr>
              <a:defRPr/>
            </a:pPr>
            <a:r>
              <a:rPr lang="en-US"/>
              <a:t>No specific equipment required other than what is necessary for the individual mold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Molds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Almost any solid material</a:t>
            </a:r>
          </a:p>
          <a:p>
            <a:pPr>
              <a:defRPr/>
            </a:pPr>
            <a:r>
              <a:rPr lang="en-US"/>
              <a:t>Any porous material must be sealed from resin absorption for part quality</a:t>
            </a:r>
          </a:p>
          <a:p>
            <a:pPr>
              <a:defRPr/>
            </a:pPr>
            <a:r>
              <a:rPr lang="en-US"/>
              <a:t>Major mold considerations:</a:t>
            </a:r>
          </a:p>
          <a:p>
            <a:pPr lvl="1">
              <a:defRPr/>
            </a:pPr>
            <a:r>
              <a:rPr lang="en-US"/>
              <a:t>Durability</a:t>
            </a:r>
          </a:p>
          <a:p>
            <a:pPr lvl="1">
              <a:defRPr/>
            </a:pPr>
            <a:r>
              <a:rPr lang="en-US"/>
              <a:t>Ease of fabrication</a:t>
            </a:r>
          </a:p>
          <a:p>
            <a:pPr lvl="1">
              <a:defRPr/>
            </a:pPr>
            <a:r>
              <a:rPr lang="en-US"/>
              <a:t>Convenience</a:t>
            </a:r>
          </a:p>
          <a:p>
            <a:pPr lvl="1">
              <a:defRPr/>
            </a:pPr>
            <a:r>
              <a:rPr lang="en-US"/>
              <a:t>porosity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Plant Concepts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Plant layout is a function of the size of parts to be made and any automation that may be employed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Materials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Acrylic syrup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Polyester (thermoset) resins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Phenolics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Epoxy resins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Polyurethanes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Silicones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Vinyls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Hot melt casting resins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Shapes and Part Design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Jewelry</a:t>
            </a:r>
          </a:p>
          <a:p>
            <a:pPr>
              <a:defRPr/>
            </a:pPr>
            <a:r>
              <a:rPr lang="en-US"/>
              <a:t>Optical lenses</a:t>
            </a:r>
          </a:p>
          <a:p>
            <a:pPr>
              <a:defRPr/>
            </a:pPr>
            <a:r>
              <a:rPr lang="en-US"/>
              <a:t>Tool handles</a:t>
            </a:r>
          </a:p>
          <a:p>
            <a:pPr>
              <a:defRPr/>
            </a:pPr>
            <a:r>
              <a:rPr lang="en-US"/>
              <a:t>Knobs</a:t>
            </a:r>
          </a:p>
          <a:p>
            <a:pPr>
              <a:defRPr/>
            </a:pPr>
            <a:r>
              <a:rPr lang="en-US"/>
              <a:t>Countertops</a:t>
            </a:r>
          </a:p>
          <a:p>
            <a:pPr>
              <a:defRPr/>
            </a:pPr>
            <a:r>
              <a:rPr lang="en-US"/>
              <a:t>Sinks</a:t>
            </a:r>
          </a:p>
          <a:p>
            <a:pPr>
              <a:defRPr/>
            </a:pPr>
            <a:r>
              <a:rPr lang="en-US"/>
              <a:t>Buttons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Mold Casting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 mold</a:t>
            </a:r>
          </a:p>
          <a:p>
            <a:pPr>
              <a:defRPr/>
            </a:pPr>
            <a:r>
              <a:rPr lang="en-US"/>
              <a:t>Closed Mold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58674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5004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3733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267200"/>
            <a:ext cx="37338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Mold Casting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/>
          <a:srcRect l="10001" t="5333" r="10001" b="9334"/>
          <a:stretch>
            <a:fillRect/>
          </a:stretch>
        </p:blipFill>
        <p:spPr bwMode="auto">
          <a:xfrm>
            <a:off x="457200" y="14478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4"/>
          <a:srcRect l="24001" t="18001" r="12000" b="17999"/>
          <a:stretch>
            <a:fillRect/>
          </a:stretch>
        </p:blipFill>
        <p:spPr bwMode="auto">
          <a:xfrm>
            <a:off x="12954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Mold Casting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Low pressure</a:t>
            </a:r>
          </a:p>
          <a:p>
            <a:pPr lvl="1">
              <a:defRPr/>
            </a:pPr>
            <a:r>
              <a:rPr lang="en-US" dirty="0"/>
              <a:t>You can use flexible molds</a:t>
            </a:r>
          </a:p>
          <a:p>
            <a:pPr lvl="1">
              <a:defRPr/>
            </a:pPr>
            <a:r>
              <a:rPr lang="en-US" dirty="0"/>
              <a:t>It is easy to get undercuts and intricate details that are more difficult in some of the other </a:t>
            </a:r>
            <a:r>
              <a:rPr lang="en-US" dirty="0" smtClean="0"/>
              <a:t>processes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428" y="3950078"/>
            <a:ext cx="2743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 Casting of PU</a:t>
            </a:r>
          </a:p>
        </p:txBody>
      </p:sp>
      <p:pic>
        <p:nvPicPr>
          <p:cNvPr id="21507" name="Picture 3" descr="/Users/abs3/Documents/Mfg 355/videos/PU Casting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95400"/>
            <a:ext cx="6756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0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Cover a finished part with resin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Physical protection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Electrical barrier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Weathering protection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Encapsulation/Embedding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775075"/>
            <a:ext cx="33718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25925" y="4737100"/>
            <a:ext cx="4765675" cy="1816100"/>
            <a:chOff x="2105" y="1895"/>
            <a:chExt cx="3002" cy="1144"/>
          </a:xfrm>
        </p:grpSpPr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3"/>
            <a:srcRect t="49570"/>
            <a:stretch>
              <a:fillRect/>
            </a:stretch>
          </p:blipFill>
          <p:spPr bwMode="auto">
            <a:xfrm>
              <a:off x="3600" y="2160"/>
              <a:ext cx="1507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4"/>
            <a:srcRect t="50000"/>
            <a:stretch>
              <a:fillRect/>
            </a:stretch>
          </p:blipFill>
          <p:spPr bwMode="auto">
            <a:xfrm>
              <a:off x="2105" y="2160"/>
              <a:ext cx="1461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294" y="1895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Step 1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3740" y="1895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Step 2</a:t>
              </a:r>
            </a:p>
          </p:txBody>
        </p:sp>
      </p:grpSp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286000"/>
            <a:ext cx="2628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Acrylic Encapsulation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acrylic needs to be crosslinked for best results</a:t>
            </a:r>
          </a:p>
          <a:p>
            <a:pPr>
              <a:defRPr/>
            </a:pPr>
            <a:r>
              <a:rPr lang="en-US"/>
              <a:t>Crosslinking needs a carbon-carbon double bond (additional reaction)</a:t>
            </a:r>
          </a:p>
          <a:p>
            <a:pPr>
              <a:defRPr/>
            </a:pPr>
            <a:r>
              <a:rPr lang="en-US"/>
              <a:t>Mixing the monomer and the polymer gives the correct viscosity and will allow crosslinking if a crosslinking agent is also added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Acrylic Encapsulation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667000" y="3048000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1905000"/>
            <a:ext cx="12954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124200" y="1905000"/>
          <a:ext cx="1235075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hemSketch" r:id="rId3" imgW="792360" imgH="2380320" progId="">
                  <p:embed/>
                </p:oleObj>
              </mc:Choice>
              <mc:Fallback>
                <p:oleObj name="ChemSketch" r:id="rId3" imgW="792360" imgH="23803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1235075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" y="1371600"/>
            <a:ext cx="2286000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1450" y="1600200"/>
            <a:ext cx="2047875" cy="4370388"/>
            <a:chOff x="0" y="1828800"/>
            <a:chExt cx="2297493" cy="4675187"/>
          </a:xfrm>
        </p:grpSpPr>
        <p:sp>
          <p:nvSpPr>
            <p:cNvPr id="24593" name="TextBox 4"/>
            <p:cNvSpPr txBox="1">
              <a:spLocks noChangeArrowheads="1"/>
            </p:cNvSpPr>
            <p:nvPr/>
          </p:nvSpPr>
          <p:spPr bwMode="auto">
            <a:xfrm>
              <a:off x="1859366" y="3214544"/>
              <a:ext cx="438127" cy="52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1645"/>
                  </a:solidFill>
                </a:rPr>
                <a:t>)</a:t>
              </a:r>
              <a:r>
                <a:rPr lang="en-US" sz="2800" baseline="-25000">
                  <a:solidFill>
                    <a:srgbClr val="001645"/>
                  </a:solidFill>
                </a:rPr>
                <a:t>n</a:t>
              </a:r>
              <a:endParaRPr lang="en-US" sz="2800">
                <a:solidFill>
                  <a:srgbClr val="001645"/>
                </a:solidFill>
              </a:endParaRPr>
            </a:p>
          </p:txBody>
        </p:sp>
        <p:graphicFrame>
          <p:nvGraphicFramePr>
            <p:cNvPr id="24580" name="Object 4"/>
            <p:cNvGraphicFramePr>
              <a:graphicFrameLocks noChangeAspect="1"/>
            </p:cNvGraphicFramePr>
            <p:nvPr/>
          </p:nvGraphicFramePr>
          <p:xfrm>
            <a:off x="0" y="1828800"/>
            <a:ext cx="2286000" cy="4675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ChemSketch" r:id="rId5" imgW="4343400" imgH="2380320" progId="">
                    <p:embed/>
                  </p:oleObj>
                </mc:Choice>
                <mc:Fallback>
                  <p:oleObj name="ChemSketch" r:id="rId5" imgW="4343400" imgH="238032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7679" r="45535"/>
                        <a:stretch>
                          <a:fillRect/>
                        </a:stretch>
                      </p:blipFill>
                      <p:spPr bwMode="auto">
                        <a:xfrm>
                          <a:off x="0" y="1828800"/>
                          <a:ext cx="2286000" cy="4675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64116" y="3214544"/>
              <a:ext cx="304552" cy="523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(</a:t>
              </a:r>
            </a:p>
          </p:txBody>
        </p:sp>
      </p:grp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762000" y="6107113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Polymer</a:t>
            </a: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3124200" y="59436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Monomer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3000" y="1981200"/>
            <a:ext cx="28956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9" name="TextBox 22"/>
          <p:cNvSpPr txBox="1">
            <a:spLocks noChangeArrowheads="1"/>
          </p:cNvSpPr>
          <p:nvPr/>
        </p:nvSpPr>
        <p:spPr bwMode="auto">
          <a:xfrm>
            <a:off x="4495800" y="3043238"/>
            <a:ext cx="363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4590" name="TextBox 24"/>
          <p:cNvSpPr txBox="1">
            <a:spLocks noChangeArrowheads="1"/>
          </p:cNvSpPr>
          <p:nvPr/>
        </p:nvSpPr>
        <p:spPr bwMode="auto">
          <a:xfrm>
            <a:off x="5029200" y="5943600"/>
            <a:ext cx="258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Triallyl cyanurate (TAC)</a:t>
            </a:r>
          </a:p>
        </p:txBody>
      </p:sp>
      <p:graphicFrame>
        <p:nvGraphicFramePr>
          <p:cNvPr id="24579" name="Object 11"/>
          <p:cNvGraphicFramePr>
            <a:graphicFrameLocks noChangeAspect="1"/>
          </p:cNvGraphicFramePr>
          <p:nvPr/>
        </p:nvGraphicFramePr>
        <p:xfrm>
          <a:off x="5029200" y="2057400"/>
          <a:ext cx="2803525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ChemSketch" r:id="rId7" imgW="2194560" imgH="2319480" progId="">
                  <p:embed/>
                </p:oleObj>
              </mc:Choice>
              <mc:Fallback>
                <p:oleObj name="ChemSketch" r:id="rId7" imgW="2194560" imgH="231948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2803525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TextBox 26"/>
          <p:cNvSpPr txBox="1">
            <a:spLocks noChangeArrowheads="1"/>
          </p:cNvSpPr>
          <p:nvPr/>
        </p:nvSpPr>
        <p:spPr bwMode="auto">
          <a:xfrm>
            <a:off x="7789863" y="3048000"/>
            <a:ext cx="363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4592" name="TextBox 27"/>
          <p:cNvSpPr txBox="1">
            <a:spLocks noChangeArrowheads="1"/>
          </p:cNvSpPr>
          <p:nvPr/>
        </p:nvSpPr>
        <p:spPr bwMode="auto">
          <a:xfrm>
            <a:off x="8001000" y="304800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Peroxide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560</Words>
  <Application>Microsoft Macintosh PowerPoint</Application>
  <PresentationFormat>On-screen Show (4:3)</PresentationFormat>
  <Paragraphs>125</Paragraphs>
  <Slides>26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ChemSketch</vt:lpstr>
      <vt:lpstr>Casting</vt:lpstr>
      <vt:lpstr>Types of Casting</vt:lpstr>
      <vt:lpstr>Mold Casting</vt:lpstr>
      <vt:lpstr>Mold Casting</vt:lpstr>
      <vt:lpstr>Mold Casting</vt:lpstr>
      <vt:lpstr>Open Casting of PU</vt:lpstr>
      <vt:lpstr>Encapsulation/Embedding</vt:lpstr>
      <vt:lpstr>Acrylic Encapsulation</vt:lpstr>
      <vt:lpstr>Acrylic Encapsulation</vt:lpstr>
      <vt:lpstr>Acrylic Casting</vt:lpstr>
      <vt:lpstr>Dip Casting</vt:lpstr>
      <vt:lpstr>Fluidized Bed Coating</vt:lpstr>
      <vt:lpstr>Painting</vt:lpstr>
      <vt:lpstr>Slush Casting</vt:lpstr>
      <vt:lpstr>Static Powder Casting</vt:lpstr>
      <vt:lpstr>Cell Casting</vt:lpstr>
      <vt:lpstr>Cell Casting</vt:lpstr>
      <vt:lpstr>Monterey Bay Aquarium</vt:lpstr>
      <vt:lpstr>Continuous Casting</vt:lpstr>
      <vt:lpstr>Film Casting</vt:lpstr>
      <vt:lpstr>Machine Types</vt:lpstr>
      <vt:lpstr>Molds</vt:lpstr>
      <vt:lpstr>Plant Concepts</vt:lpstr>
      <vt:lpstr>Materials</vt:lpstr>
      <vt:lpstr>Shapes and Part Design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30</cp:revision>
  <dcterms:created xsi:type="dcterms:W3CDTF">2010-11-27T03:31:50Z</dcterms:created>
  <dcterms:modified xsi:type="dcterms:W3CDTF">2012-03-21T14:00:29Z</dcterms:modified>
</cp:coreProperties>
</file>