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404" r:id="rId2"/>
    <p:sldId id="355" r:id="rId3"/>
    <p:sldId id="356" r:id="rId4"/>
    <p:sldId id="357" r:id="rId5"/>
    <p:sldId id="358" r:id="rId6"/>
    <p:sldId id="359" r:id="rId7"/>
    <p:sldId id="363" r:id="rId8"/>
    <p:sldId id="365" r:id="rId9"/>
    <p:sldId id="366" r:id="rId10"/>
    <p:sldId id="367" r:id="rId11"/>
    <p:sldId id="368" r:id="rId12"/>
    <p:sldId id="369" r:id="rId13"/>
    <p:sldId id="370" r:id="rId14"/>
    <p:sldId id="371" r:id="rId15"/>
    <p:sldId id="372" r:id="rId16"/>
    <p:sldId id="373" r:id="rId17"/>
    <p:sldId id="374" r:id="rId18"/>
    <p:sldId id="375" r:id="rId19"/>
    <p:sldId id="376" r:id="rId20"/>
    <p:sldId id="377" r:id="rId21"/>
    <p:sldId id="379" r:id="rId22"/>
    <p:sldId id="380" r:id="rId23"/>
    <p:sldId id="381" r:id="rId24"/>
    <p:sldId id="383" r:id="rId25"/>
    <p:sldId id="391" r:id="rId26"/>
    <p:sldId id="386" r:id="rId27"/>
    <p:sldId id="387" r:id="rId28"/>
    <p:sldId id="388" r:id="rId29"/>
    <p:sldId id="389" r:id="rId30"/>
    <p:sldId id="390" r:id="rId31"/>
    <p:sldId id="384" r:id="rId32"/>
    <p:sldId id="385" r:id="rId33"/>
    <p:sldId id="392" r:id="rId34"/>
    <p:sldId id="393" r:id="rId35"/>
    <p:sldId id="394" r:id="rId36"/>
    <p:sldId id="396" r:id="rId37"/>
    <p:sldId id="395" r:id="rId38"/>
    <p:sldId id="397" r:id="rId39"/>
    <p:sldId id="398" r:id="rId40"/>
    <p:sldId id="399" r:id="rId41"/>
    <p:sldId id="400" r:id="rId42"/>
    <p:sldId id="401" r:id="rId43"/>
    <p:sldId id="402" r:id="rId44"/>
    <p:sldId id="403" r:id="rId45"/>
  </p:sldIdLst>
  <p:sldSz cx="9144000" cy="6858000" type="screen4x3"/>
  <p:notesSz cx="6858000" cy="9144000"/>
  <p:custDataLst>
    <p:tags r:id="rId4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BD9"/>
    <a:srgbClr val="F3E0C5"/>
    <a:srgbClr val="F2DEC0"/>
    <a:srgbClr val="EDD1A9"/>
    <a:srgbClr val="232C57"/>
    <a:srgbClr val="F7F4DD"/>
    <a:srgbClr val="F4F0D0"/>
    <a:srgbClr val="283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0" d="100"/>
          <a:sy n="130" d="100"/>
        </p:scale>
        <p:origin x="-96" y="-9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tags" Target="tags/tag1.xml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image" Target="../media/image34.jpeg"/><Relationship Id="rId2" Type="http://schemas.openxmlformats.org/officeDocument/2006/relationships/image" Target="../media/image3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38.jpeg"/><Relationship Id="rId1" Type="http://schemas.openxmlformats.org/officeDocument/2006/relationships/image" Target="../media/image34.jpeg"/><Relationship Id="rId2" Type="http://schemas.openxmlformats.org/officeDocument/2006/relationships/image" Target="../media/image3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image" Target="../media/image34.jpeg"/><Relationship Id="rId2" Type="http://schemas.openxmlformats.org/officeDocument/2006/relationships/image" Target="../media/image3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38.jpeg"/><Relationship Id="rId1" Type="http://schemas.openxmlformats.org/officeDocument/2006/relationships/image" Target="../media/image34.jpeg"/><Relationship Id="rId2" Type="http://schemas.openxmlformats.org/officeDocument/2006/relationships/image" Target="../media/image3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8EC6B4-D7B8-9345-924C-5A6684B88156}" type="doc">
      <dgm:prSet loTypeId="urn:microsoft.com/office/officeart/2005/8/layout/vList3#3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D78D7E0E-A06A-1847-8D19-A1B410A8775F}">
      <dgm:prSet phldrT="[Text]"/>
      <dgm:spPr/>
      <dgm:t>
        <a:bodyPr/>
        <a:lstStyle/>
        <a:p>
          <a:r>
            <a:rPr lang="en-US" dirty="0" smtClean="0"/>
            <a:t>God</a:t>
          </a:r>
          <a:endParaRPr lang="en-US" dirty="0"/>
        </a:p>
      </dgm:t>
    </dgm:pt>
    <dgm:pt modelId="{95E08199-F120-A14B-B978-702BA61AA844}" type="parTrans" cxnId="{6FA64F36-024B-1249-8833-372A12EBF496}">
      <dgm:prSet/>
      <dgm:spPr/>
      <dgm:t>
        <a:bodyPr/>
        <a:lstStyle/>
        <a:p>
          <a:endParaRPr lang="en-US"/>
        </a:p>
      </dgm:t>
    </dgm:pt>
    <dgm:pt modelId="{1F875291-4EED-4C4D-85F4-24BA050F2B23}" type="sibTrans" cxnId="{6FA64F36-024B-1249-8833-372A12EBF496}">
      <dgm:prSet/>
      <dgm:spPr/>
      <dgm:t>
        <a:bodyPr/>
        <a:lstStyle/>
        <a:p>
          <a:endParaRPr lang="en-US"/>
        </a:p>
      </dgm:t>
    </dgm:pt>
    <dgm:pt modelId="{CEC24203-1A1E-5048-AFDD-40DD343BA4C6}">
      <dgm:prSet phldrT="[Text]"/>
      <dgm:spPr/>
      <dgm:t>
        <a:bodyPr/>
        <a:lstStyle/>
        <a:p>
          <a:r>
            <a:rPr lang="en-US" dirty="0" smtClean="0"/>
            <a:t>Pope</a:t>
          </a:r>
          <a:endParaRPr lang="en-US" dirty="0"/>
        </a:p>
      </dgm:t>
    </dgm:pt>
    <dgm:pt modelId="{D0029BBD-E0D7-FC44-AE4F-87CD7F55F12F}" type="parTrans" cxnId="{114E2356-55F3-F841-AD11-2F956E9C8735}">
      <dgm:prSet/>
      <dgm:spPr/>
      <dgm:t>
        <a:bodyPr/>
        <a:lstStyle/>
        <a:p>
          <a:endParaRPr lang="en-US"/>
        </a:p>
      </dgm:t>
    </dgm:pt>
    <dgm:pt modelId="{968802BC-5144-2045-BF89-5B923D4BC2E8}" type="sibTrans" cxnId="{114E2356-55F3-F841-AD11-2F956E9C8735}">
      <dgm:prSet/>
      <dgm:spPr/>
      <dgm:t>
        <a:bodyPr/>
        <a:lstStyle/>
        <a:p>
          <a:endParaRPr lang="en-US"/>
        </a:p>
      </dgm:t>
    </dgm:pt>
    <dgm:pt modelId="{25AA225B-E398-DC43-9450-863C1CD42919}">
      <dgm:prSet phldrT="[Text]"/>
      <dgm:spPr/>
      <dgm:t>
        <a:bodyPr/>
        <a:lstStyle/>
        <a:p>
          <a:r>
            <a:rPr lang="en-US" dirty="0" smtClean="0"/>
            <a:t>Bishop</a:t>
          </a:r>
          <a:endParaRPr lang="en-US" dirty="0"/>
        </a:p>
      </dgm:t>
    </dgm:pt>
    <dgm:pt modelId="{F707BE12-9C80-554C-AC5B-BAE5BC1D0C11}" type="parTrans" cxnId="{7DC4EF4E-794B-494C-BBD7-4D5CE4076A84}">
      <dgm:prSet/>
      <dgm:spPr/>
      <dgm:t>
        <a:bodyPr/>
        <a:lstStyle/>
        <a:p>
          <a:endParaRPr lang="en-US"/>
        </a:p>
      </dgm:t>
    </dgm:pt>
    <dgm:pt modelId="{CAE65CE9-59F3-5A44-8877-7B8B9222EE32}" type="sibTrans" cxnId="{7DC4EF4E-794B-494C-BBD7-4D5CE4076A84}">
      <dgm:prSet/>
      <dgm:spPr/>
      <dgm:t>
        <a:bodyPr/>
        <a:lstStyle/>
        <a:p>
          <a:endParaRPr lang="en-US"/>
        </a:p>
      </dgm:t>
    </dgm:pt>
    <dgm:pt modelId="{BC151578-B7BF-8B4C-90B9-9532A1D0E18E}">
      <dgm:prSet phldrT="[Text]"/>
      <dgm:spPr/>
      <dgm:t>
        <a:bodyPr/>
        <a:lstStyle/>
        <a:p>
          <a:r>
            <a:rPr lang="en-US" dirty="0" smtClean="0"/>
            <a:t>Priest</a:t>
          </a:r>
          <a:endParaRPr lang="en-US" dirty="0"/>
        </a:p>
      </dgm:t>
    </dgm:pt>
    <dgm:pt modelId="{3135E88E-94E3-7D4E-AB84-FDEE8E61DBE3}" type="parTrans" cxnId="{ABADFF9C-5CDF-A84C-A90C-8E66C9BE6F6F}">
      <dgm:prSet/>
      <dgm:spPr/>
      <dgm:t>
        <a:bodyPr/>
        <a:lstStyle/>
        <a:p>
          <a:endParaRPr lang="en-US"/>
        </a:p>
      </dgm:t>
    </dgm:pt>
    <dgm:pt modelId="{5DDB699B-06CD-814A-8AE7-81EBDFAA459C}" type="sibTrans" cxnId="{ABADFF9C-5CDF-A84C-A90C-8E66C9BE6F6F}">
      <dgm:prSet/>
      <dgm:spPr/>
      <dgm:t>
        <a:bodyPr/>
        <a:lstStyle/>
        <a:p>
          <a:endParaRPr lang="en-US"/>
        </a:p>
      </dgm:t>
    </dgm:pt>
    <dgm:pt modelId="{D311F039-C272-A844-863B-914B93000E22}">
      <dgm:prSet phldrT="[Text]"/>
      <dgm:spPr/>
      <dgm:t>
        <a:bodyPr/>
        <a:lstStyle/>
        <a:p>
          <a:r>
            <a:rPr lang="en-US" dirty="0" smtClean="0"/>
            <a:t>Peasant</a:t>
          </a:r>
          <a:endParaRPr lang="en-US" dirty="0"/>
        </a:p>
      </dgm:t>
    </dgm:pt>
    <dgm:pt modelId="{877A659F-7543-B842-9162-560875E41A37}" type="parTrans" cxnId="{2A9D9C80-E6EA-D44E-9C3C-D81CF31E8F0F}">
      <dgm:prSet/>
      <dgm:spPr/>
      <dgm:t>
        <a:bodyPr/>
        <a:lstStyle/>
        <a:p>
          <a:endParaRPr lang="en-US"/>
        </a:p>
      </dgm:t>
    </dgm:pt>
    <dgm:pt modelId="{3E426C7B-038D-0643-8BF6-97E0BD08E68B}" type="sibTrans" cxnId="{2A9D9C80-E6EA-D44E-9C3C-D81CF31E8F0F}">
      <dgm:prSet/>
      <dgm:spPr/>
      <dgm:t>
        <a:bodyPr/>
        <a:lstStyle/>
        <a:p>
          <a:endParaRPr lang="en-US"/>
        </a:p>
      </dgm:t>
    </dgm:pt>
    <dgm:pt modelId="{5DA76697-441A-5242-B336-264D7DF9A597}" type="pres">
      <dgm:prSet presAssocID="{578EC6B4-D7B8-9345-924C-5A6684B8815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40F18B0-45CB-D04D-AED2-408576B0164C}" type="pres">
      <dgm:prSet presAssocID="{D78D7E0E-A06A-1847-8D19-A1B410A8775F}" presName="composite" presStyleCnt="0"/>
      <dgm:spPr/>
    </dgm:pt>
    <dgm:pt modelId="{4C9D698A-FEA9-B44B-B8FD-A643F21AA9F0}" type="pres">
      <dgm:prSet presAssocID="{D78D7E0E-A06A-1847-8D19-A1B410A8775F}" presName="imgShp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F2DC03-C403-754F-AAE8-72CE847D9595}" type="pres">
      <dgm:prSet presAssocID="{D78D7E0E-A06A-1847-8D19-A1B410A8775F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B83C66-84CF-C849-BDF3-93071CBBC00C}" type="pres">
      <dgm:prSet presAssocID="{1F875291-4EED-4C4D-85F4-24BA050F2B23}" presName="spacing" presStyleCnt="0"/>
      <dgm:spPr/>
    </dgm:pt>
    <dgm:pt modelId="{26C5DE37-7769-0E4A-9F6F-AC9EF0E82060}" type="pres">
      <dgm:prSet presAssocID="{CEC24203-1A1E-5048-AFDD-40DD343BA4C6}" presName="composite" presStyleCnt="0"/>
      <dgm:spPr/>
    </dgm:pt>
    <dgm:pt modelId="{7989D0BB-A4DE-6E46-8C82-F0309E5BE569}" type="pres">
      <dgm:prSet presAssocID="{CEC24203-1A1E-5048-AFDD-40DD343BA4C6}" presName="imgShp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BA13879-41E7-434D-9C6B-47F1816095E9}" type="pres">
      <dgm:prSet presAssocID="{CEC24203-1A1E-5048-AFDD-40DD343BA4C6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B6E400-9C0D-FA48-AA50-9BEA98A42F5D}" type="pres">
      <dgm:prSet presAssocID="{968802BC-5144-2045-BF89-5B923D4BC2E8}" presName="spacing" presStyleCnt="0"/>
      <dgm:spPr/>
    </dgm:pt>
    <dgm:pt modelId="{24A5208B-AA0F-7D4E-9994-71EA200422F6}" type="pres">
      <dgm:prSet presAssocID="{25AA225B-E398-DC43-9450-863C1CD42919}" presName="composite" presStyleCnt="0"/>
      <dgm:spPr/>
    </dgm:pt>
    <dgm:pt modelId="{A5C86BC1-28CC-9347-85BD-08FC182A22D9}" type="pres">
      <dgm:prSet presAssocID="{25AA225B-E398-DC43-9450-863C1CD42919}" presName="imgShp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4DA9236-805F-8146-87B1-73BF514B9B6C}" type="pres">
      <dgm:prSet presAssocID="{25AA225B-E398-DC43-9450-863C1CD42919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45D55B-D05D-CB4E-8835-69181FFF648D}" type="pres">
      <dgm:prSet presAssocID="{CAE65CE9-59F3-5A44-8877-7B8B9222EE32}" presName="spacing" presStyleCnt="0"/>
      <dgm:spPr/>
    </dgm:pt>
    <dgm:pt modelId="{0DF52DC7-58E1-6E43-9E98-D7366DC75AFB}" type="pres">
      <dgm:prSet presAssocID="{BC151578-B7BF-8B4C-90B9-9532A1D0E18E}" presName="composite" presStyleCnt="0"/>
      <dgm:spPr/>
    </dgm:pt>
    <dgm:pt modelId="{99A956CB-D6F5-0E42-BB6D-BE60CBB640BF}" type="pres">
      <dgm:prSet presAssocID="{BC151578-B7BF-8B4C-90B9-9532A1D0E18E}" presName="imgShp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A1E36A00-13FB-0444-8F9B-E5DEC0C0249D}" type="pres">
      <dgm:prSet presAssocID="{BC151578-B7BF-8B4C-90B9-9532A1D0E18E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3195EC-AB1D-8D45-87A9-5F8B4F346A39}" type="pres">
      <dgm:prSet presAssocID="{5DDB699B-06CD-814A-8AE7-81EBDFAA459C}" presName="spacing" presStyleCnt="0"/>
      <dgm:spPr/>
    </dgm:pt>
    <dgm:pt modelId="{5EB20119-08AA-1749-B7BC-7AB8D14AA62C}" type="pres">
      <dgm:prSet presAssocID="{D311F039-C272-A844-863B-914B93000E22}" presName="composite" presStyleCnt="0"/>
      <dgm:spPr/>
    </dgm:pt>
    <dgm:pt modelId="{C5094C91-6492-2142-A4C1-CC96E8350F5A}" type="pres">
      <dgm:prSet presAssocID="{D311F039-C272-A844-863B-914B93000E22}" presName="imgShp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EC08BDF0-C0D9-7A4D-B3B2-68F8E47A8BB2}" type="pres">
      <dgm:prSet presAssocID="{D311F039-C272-A844-863B-914B93000E22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C0FB604-52C3-3640-8BA8-6489CC53EBE6}" type="presOf" srcId="{25AA225B-E398-DC43-9450-863C1CD42919}" destId="{74DA9236-805F-8146-87B1-73BF514B9B6C}" srcOrd="0" destOrd="0" presId="urn:microsoft.com/office/officeart/2005/8/layout/vList3#3"/>
    <dgm:cxn modelId="{ABADFF9C-5CDF-A84C-A90C-8E66C9BE6F6F}" srcId="{578EC6B4-D7B8-9345-924C-5A6684B88156}" destId="{BC151578-B7BF-8B4C-90B9-9532A1D0E18E}" srcOrd="3" destOrd="0" parTransId="{3135E88E-94E3-7D4E-AB84-FDEE8E61DBE3}" sibTransId="{5DDB699B-06CD-814A-8AE7-81EBDFAA459C}"/>
    <dgm:cxn modelId="{1424D61D-1660-F24C-9C80-093675BACFB9}" type="presOf" srcId="{D311F039-C272-A844-863B-914B93000E22}" destId="{EC08BDF0-C0D9-7A4D-B3B2-68F8E47A8BB2}" srcOrd="0" destOrd="0" presId="urn:microsoft.com/office/officeart/2005/8/layout/vList3#3"/>
    <dgm:cxn modelId="{6FA64F36-024B-1249-8833-372A12EBF496}" srcId="{578EC6B4-D7B8-9345-924C-5A6684B88156}" destId="{D78D7E0E-A06A-1847-8D19-A1B410A8775F}" srcOrd="0" destOrd="0" parTransId="{95E08199-F120-A14B-B978-702BA61AA844}" sibTransId="{1F875291-4EED-4C4D-85F4-24BA050F2B23}"/>
    <dgm:cxn modelId="{114E2356-55F3-F841-AD11-2F956E9C8735}" srcId="{578EC6B4-D7B8-9345-924C-5A6684B88156}" destId="{CEC24203-1A1E-5048-AFDD-40DD343BA4C6}" srcOrd="1" destOrd="0" parTransId="{D0029BBD-E0D7-FC44-AE4F-87CD7F55F12F}" sibTransId="{968802BC-5144-2045-BF89-5B923D4BC2E8}"/>
    <dgm:cxn modelId="{22B74225-8F66-A84C-9021-E987EAD452B5}" type="presOf" srcId="{BC151578-B7BF-8B4C-90B9-9532A1D0E18E}" destId="{A1E36A00-13FB-0444-8F9B-E5DEC0C0249D}" srcOrd="0" destOrd="0" presId="urn:microsoft.com/office/officeart/2005/8/layout/vList3#3"/>
    <dgm:cxn modelId="{2A9D9C80-E6EA-D44E-9C3C-D81CF31E8F0F}" srcId="{578EC6B4-D7B8-9345-924C-5A6684B88156}" destId="{D311F039-C272-A844-863B-914B93000E22}" srcOrd="4" destOrd="0" parTransId="{877A659F-7543-B842-9162-560875E41A37}" sibTransId="{3E426C7B-038D-0643-8BF6-97E0BD08E68B}"/>
    <dgm:cxn modelId="{D51193EA-6338-BF40-97A7-4CD9CB6AB62A}" type="presOf" srcId="{D78D7E0E-A06A-1847-8D19-A1B410A8775F}" destId="{DDF2DC03-C403-754F-AAE8-72CE847D9595}" srcOrd="0" destOrd="0" presId="urn:microsoft.com/office/officeart/2005/8/layout/vList3#3"/>
    <dgm:cxn modelId="{7DC4EF4E-794B-494C-BBD7-4D5CE4076A84}" srcId="{578EC6B4-D7B8-9345-924C-5A6684B88156}" destId="{25AA225B-E398-DC43-9450-863C1CD42919}" srcOrd="2" destOrd="0" parTransId="{F707BE12-9C80-554C-AC5B-BAE5BC1D0C11}" sibTransId="{CAE65CE9-59F3-5A44-8877-7B8B9222EE32}"/>
    <dgm:cxn modelId="{4801C12A-F5E5-B74B-BAC9-EEBAF603D467}" type="presOf" srcId="{578EC6B4-D7B8-9345-924C-5A6684B88156}" destId="{5DA76697-441A-5242-B336-264D7DF9A597}" srcOrd="0" destOrd="0" presId="urn:microsoft.com/office/officeart/2005/8/layout/vList3#3"/>
    <dgm:cxn modelId="{4FB75610-AAD0-B743-8663-A229F0E2977E}" type="presOf" srcId="{CEC24203-1A1E-5048-AFDD-40DD343BA4C6}" destId="{CBA13879-41E7-434D-9C6B-47F1816095E9}" srcOrd="0" destOrd="0" presId="urn:microsoft.com/office/officeart/2005/8/layout/vList3#3"/>
    <dgm:cxn modelId="{99473C52-7AF8-6A44-9CA4-E1675C9BEC41}" type="presParOf" srcId="{5DA76697-441A-5242-B336-264D7DF9A597}" destId="{840F18B0-45CB-D04D-AED2-408576B0164C}" srcOrd="0" destOrd="0" presId="urn:microsoft.com/office/officeart/2005/8/layout/vList3#3"/>
    <dgm:cxn modelId="{315C0FE1-0CD8-954A-AB7D-6B8097D07E50}" type="presParOf" srcId="{840F18B0-45CB-D04D-AED2-408576B0164C}" destId="{4C9D698A-FEA9-B44B-B8FD-A643F21AA9F0}" srcOrd="0" destOrd="0" presId="urn:microsoft.com/office/officeart/2005/8/layout/vList3#3"/>
    <dgm:cxn modelId="{629571BA-04D0-7744-815D-7DD0781904CC}" type="presParOf" srcId="{840F18B0-45CB-D04D-AED2-408576B0164C}" destId="{DDF2DC03-C403-754F-AAE8-72CE847D9595}" srcOrd="1" destOrd="0" presId="urn:microsoft.com/office/officeart/2005/8/layout/vList3#3"/>
    <dgm:cxn modelId="{9708EF1E-1F40-BA4D-86F6-F11B9D341041}" type="presParOf" srcId="{5DA76697-441A-5242-B336-264D7DF9A597}" destId="{D7B83C66-84CF-C849-BDF3-93071CBBC00C}" srcOrd="1" destOrd="0" presId="urn:microsoft.com/office/officeart/2005/8/layout/vList3#3"/>
    <dgm:cxn modelId="{1C502350-22ED-CA4A-96A2-DEF7AE7DF4A6}" type="presParOf" srcId="{5DA76697-441A-5242-B336-264D7DF9A597}" destId="{26C5DE37-7769-0E4A-9F6F-AC9EF0E82060}" srcOrd="2" destOrd="0" presId="urn:microsoft.com/office/officeart/2005/8/layout/vList3#3"/>
    <dgm:cxn modelId="{E745F312-17D3-3B4A-B820-EF04A1E01BAF}" type="presParOf" srcId="{26C5DE37-7769-0E4A-9F6F-AC9EF0E82060}" destId="{7989D0BB-A4DE-6E46-8C82-F0309E5BE569}" srcOrd="0" destOrd="0" presId="urn:microsoft.com/office/officeart/2005/8/layout/vList3#3"/>
    <dgm:cxn modelId="{4D5E4E8D-9FB1-FE48-8DC7-7158A95D60E4}" type="presParOf" srcId="{26C5DE37-7769-0E4A-9F6F-AC9EF0E82060}" destId="{CBA13879-41E7-434D-9C6B-47F1816095E9}" srcOrd="1" destOrd="0" presId="urn:microsoft.com/office/officeart/2005/8/layout/vList3#3"/>
    <dgm:cxn modelId="{42EE1712-9CFF-AC4A-ABFF-AE20C74A2819}" type="presParOf" srcId="{5DA76697-441A-5242-B336-264D7DF9A597}" destId="{D7B6E400-9C0D-FA48-AA50-9BEA98A42F5D}" srcOrd="3" destOrd="0" presId="urn:microsoft.com/office/officeart/2005/8/layout/vList3#3"/>
    <dgm:cxn modelId="{32FBE5F6-D407-324D-9685-ECC6F5FE57ED}" type="presParOf" srcId="{5DA76697-441A-5242-B336-264D7DF9A597}" destId="{24A5208B-AA0F-7D4E-9994-71EA200422F6}" srcOrd="4" destOrd="0" presId="urn:microsoft.com/office/officeart/2005/8/layout/vList3#3"/>
    <dgm:cxn modelId="{22EFB082-D717-E949-BC3C-3C055F703E3C}" type="presParOf" srcId="{24A5208B-AA0F-7D4E-9994-71EA200422F6}" destId="{A5C86BC1-28CC-9347-85BD-08FC182A22D9}" srcOrd="0" destOrd="0" presId="urn:microsoft.com/office/officeart/2005/8/layout/vList3#3"/>
    <dgm:cxn modelId="{BF826333-0D7A-5D4B-9078-66DABC6FAA29}" type="presParOf" srcId="{24A5208B-AA0F-7D4E-9994-71EA200422F6}" destId="{74DA9236-805F-8146-87B1-73BF514B9B6C}" srcOrd="1" destOrd="0" presId="urn:microsoft.com/office/officeart/2005/8/layout/vList3#3"/>
    <dgm:cxn modelId="{8D8C149E-5071-214F-A0A6-65C91607C58B}" type="presParOf" srcId="{5DA76697-441A-5242-B336-264D7DF9A597}" destId="{0545D55B-D05D-CB4E-8835-69181FFF648D}" srcOrd="5" destOrd="0" presId="urn:microsoft.com/office/officeart/2005/8/layout/vList3#3"/>
    <dgm:cxn modelId="{F17B3960-F141-8D49-929E-0D79E78C74B4}" type="presParOf" srcId="{5DA76697-441A-5242-B336-264D7DF9A597}" destId="{0DF52DC7-58E1-6E43-9E98-D7366DC75AFB}" srcOrd="6" destOrd="0" presId="urn:microsoft.com/office/officeart/2005/8/layout/vList3#3"/>
    <dgm:cxn modelId="{E7DC49E2-8BD1-DF4A-AEED-0FD6C781D8A0}" type="presParOf" srcId="{0DF52DC7-58E1-6E43-9E98-D7366DC75AFB}" destId="{99A956CB-D6F5-0E42-BB6D-BE60CBB640BF}" srcOrd="0" destOrd="0" presId="urn:microsoft.com/office/officeart/2005/8/layout/vList3#3"/>
    <dgm:cxn modelId="{5AA4E113-DE07-6D4F-857B-EEC8F9704100}" type="presParOf" srcId="{0DF52DC7-58E1-6E43-9E98-D7366DC75AFB}" destId="{A1E36A00-13FB-0444-8F9B-E5DEC0C0249D}" srcOrd="1" destOrd="0" presId="urn:microsoft.com/office/officeart/2005/8/layout/vList3#3"/>
    <dgm:cxn modelId="{59B1AFC5-E4A3-2E4F-8876-F49CB6F18912}" type="presParOf" srcId="{5DA76697-441A-5242-B336-264D7DF9A597}" destId="{013195EC-AB1D-8D45-87A9-5F8B4F346A39}" srcOrd="7" destOrd="0" presId="urn:microsoft.com/office/officeart/2005/8/layout/vList3#3"/>
    <dgm:cxn modelId="{8529B0DC-9B9D-B641-857E-CE79DD252284}" type="presParOf" srcId="{5DA76697-441A-5242-B336-264D7DF9A597}" destId="{5EB20119-08AA-1749-B7BC-7AB8D14AA62C}" srcOrd="8" destOrd="0" presId="urn:microsoft.com/office/officeart/2005/8/layout/vList3#3"/>
    <dgm:cxn modelId="{E9C1F374-7C60-E640-8503-6567FBF8009A}" type="presParOf" srcId="{5EB20119-08AA-1749-B7BC-7AB8D14AA62C}" destId="{C5094C91-6492-2142-A4C1-CC96E8350F5A}" srcOrd="0" destOrd="0" presId="urn:microsoft.com/office/officeart/2005/8/layout/vList3#3"/>
    <dgm:cxn modelId="{FD791C64-2999-7347-98FE-7EF944A4C76E}" type="presParOf" srcId="{5EB20119-08AA-1749-B7BC-7AB8D14AA62C}" destId="{EC08BDF0-C0D9-7A4D-B3B2-68F8E47A8BB2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5C9170-646D-D845-87F0-6FF7707CDF43}" type="doc">
      <dgm:prSet loTypeId="urn:microsoft.com/office/officeart/2005/8/layout/vList3#4" loCatId="list" qsTypeId="urn:microsoft.com/office/officeart/2005/8/quickstyle/simple4" qsCatId="simple" csTypeId="urn:microsoft.com/office/officeart/2005/8/colors/accent1_3" csCatId="accent1" phldr="1"/>
      <dgm:spPr/>
    </dgm:pt>
    <dgm:pt modelId="{7295CB0F-11B0-BD45-8A90-DA6C73A4E628}">
      <dgm:prSet phldrT="[Text]"/>
      <dgm:spPr/>
      <dgm:t>
        <a:bodyPr/>
        <a:lstStyle/>
        <a:p>
          <a:r>
            <a:rPr lang="en-US" dirty="0" smtClean="0">
              <a:solidFill>
                <a:schemeClr val="accent2"/>
              </a:solidFill>
            </a:rPr>
            <a:t>God</a:t>
          </a:r>
          <a:endParaRPr lang="en-US" dirty="0">
            <a:solidFill>
              <a:schemeClr val="accent2"/>
            </a:solidFill>
          </a:endParaRPr>
        </a:p>
      </dgm:t>
    </dgm:pt>
    <dgm:pt modelId="{C20ED8EF-C21E-694B-907F-9D8F08AF383B}" type="parTrans" cxnId="{6B051BA7-A5BA-6943-A8F0-0CE616019EC5}">
      <dgm:prSet/>
      <dgm:spPr/>
      <dgm:t>
        <a:bodyPr/>
        <a:lstStyle/>
        <a:p>
          <a:endParaRPr lang="en-US"/>
        </a:p>
      </dgm:t>
    </dgm:pt>
    <dgm:pt modelId="{B017A1E7-62AA-7A46-802C-FB23259BD755}" type="sibTrans" cxnId="{6B051BA7-A5BA-6943-A8F0-0CE616019EC5}">
      <dgm:prSet/>
      <dgm:spPr/>
      <dgm:t>
        <a:bodyPr/>
        <a:lstStyle/>
        <a:p>
          <a:endParaRPr lang="en-US"/>
        </a:p>
      </dgm:t>
    </dgm:pt>
    <dgm:pt modelId="{D23EEFF6-700D-CE40-B317-B1C82EA5BE66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King</a:t>
          </a:r>
          <a:endParaRPr lang="en-US" dirty="0">
            <a:solidFill>
              <a:srgbClr val="333399"/>
            </a:solidFill>
          </a:endParaRPr>
        </a:p>
      </dgm:t>
    </dgm:pt>
    <dgm:pt modelId="{5ED895FA-DF88-2042-BAD2-8D30EFD804A3}" type="parTrans" cxnId="{B144940C-CE73-584E-8A6B-F05137B481B9}">
      <dgm:prSet/>
      <dgm:spPr/>
      <dgm:t>
        <a:bodyPr/>
        <a:lstStyle/>
        <a:p>
          <a:endParaRPr lang="en-US"/>
        </a:p>
      </dgm:t>
    </dgm:pt>
    <dgm:pt modelId="{5302A6A8-A7A1-464D-9084-C1D4F827C131}" type="sibTrans" cxnId="{B144940C-CE73-584E-8A6B-F05137B481B9}">
      <dgm:prSet/>
      <dgm:spPr/>
      <dgm:t>
        <a:bodyPr/>
        <a:lstStyle/>
        <a:p>
          <a:endParaRPr lang="en-US"/>
        </a:p>
      </dgm:t>
    </dgm:pt>
    <dgm:pt modelId="{881C549B-15D3-614D-89F8-D91B5FF43A94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Lord</a:t>
          </a:r>
          <a:endParaRPr lang="en-US" dirty="0">
            <a:solidFill>
              <a:srgbClr val="333399"/>
            </a:solidFill>
          </a:endParaRPr>
        </a:p>
      </dgm:t>
    </dgm:pt>
    <dgm:pt modelId="{B4342149-ADAA-7E43-9822-E36975FCBABD}" type="parTrans" cxnId="{523EA2D1-1A7F-EA4D-822B-4639AA88A91B}">
      <dgm:prSet/>
      <dgm:spPr/>
      <dgm:t>
        <a:bodyPr/>
        <a:lstStyle/>
        <a:p>
          <a:endParaRPr lang="en-US"/>
        </a:p>
      </dgm:t>
    </dgm:pt>
    <dgm:pt modelId="{660E954B-3BD5-8A42-AA99-E31F54767A69}" type="sibTrans" cxnId="{523EA2D1-1A7F-EA4D-822B-4639AA88A91B}">
      <dgm:prSet/>
      <dgm:spPr/>
      <dgm:t>
        <a:bodyPr/>
        <a:lstStyle/>
        <a:p>
          <a:endParaRPr lang="en-US"/>
        </a:p>
      </dgm:t>
    </dgm:pt>
    <dgm:pt modelId="{4C946579-B3DE-3A42-8374-283D30E82631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Knight</a:t>
          </a:r>
          <a:endParaRPr lang="en-US" dirty="0">
            <a:solidFill>
              <a:srgbClr val="333399"/>
            </a:solidFill>
          </a:endParaRPr>
        </a:p>
      </dgm:t>
    </dgm:pt>
    <dgm:pt modelId="{3D516096-627C-0646-9939-1B0792CA8FF7}" type="parTrans" cxnId="{50373884-2C73-D64C-A9CD-CE3A1A6690C2}">
      <dgm:prSet/>
      <dgm:spPr/>
      <dgm:t>
        <a:bodyPr/>
        <a:lstStyle/>
        <a:p>
          <a:endParaRPr lang="en-US"/>
        </a:p>
      </dgm:t>
    </dgm:pt>
    <dgm:pt modelId="{9DF18008-884A-FB49-8239-D3898522DC0E}" type="sibTrans" cxnId="{50373884-2C73-D64C-A9CD-CE3A1A6690C2}">
      <dgm:prSet/>
      <dgm:spPr/>
      <dgm:t>
        <a:bodyPr/>
        <a:lstStyle/>
        <a:p>
          <a:endParaRPr lang="en-US"/>
        </a:p>
      </dgm:t>
    </dgm:pt>
    <dgm:pt modelId="{3AFEFD04-0B4B-BA4C-9343-E44155B9EA99}">
      <dgm:prSet phldrT="[Text]"/>
      <dgm:spPr/>
      <dgm:t>
        <a:bodyPr/>
        <a:lstStyle/>
        <a:p>
          <a:r>
            <a:rPr lang="en-US" dirty="0" smtClean="0">
              <a:solidFill>
                <a:srgbClr val="333399"/>
              </a:solidFill>
            </a:rPr>
            <a:t>Peasant</a:t>
          </a:r>
          <a:endParaRPr lang="en-US" dirty="0">
            <a:solidFill>
              <a:srgbClr val="333399"/>
            </a:solidFill>
          </a:endParaRPr>
        </a:p>
      </dgm:t>
    </dgm:pt>
    <dgm:pt modelId="{5D85442E-569A-9C47-BF5E-311F0BD26F54}" type="parTrans" cxnId="{CEE228BB-D8B5-3248-8034-FB6937C83D84}">
      <dgm:prSet/>
      <dgm:spPr/>
      <dgm:t>
        <a:bodyPr/>
        <a:lstStyle/>
        <a:p>
          <a:endParaRPr lang="en-US"/>
        </a:p>
      </dgm:t>
    </dgm:pt>
    <dgm:pt modelId="{BC25AB3A-4B29-0B44-9249-650ABC1B263E}" type="sibTrans" cxnId="{CEE228BB-D8B5-3248-8034-FB6937C83D84}">
      <dgm:prSet/>
      <dgm:spPr/>
      <dgm:t>
        <a:bodyPr/>
        <a:lstStyle/>
        <a:p>
          <a:endParaRPr lang="en-US"/>
        </a:p>
      </dgm:t>
    </dgm:pt>
    <dgm:pt modelId="{20545C29-6A41-3842-AE13-F43C9A28A06C}" type="pres">
      <dgm:prSet presAssocID="{1A5C9170-646D-D845-87F0-6FF7707CDF43}" presName="linearFlow" presStyleCnt="0">
        <dgm:presLayoutVars>
          <dgm:dir/>
          <dgm:resizeHandles val="exact"/>
        </dgm:presLayoutVars>
      </dgm:prSet>
      <dgm:spPr/>
    </dgm:pt>
    <dgm:pt modelId="{2C3A34E8-361C-3643-A390-0FCFDBCA8641}" type="pres">
      <dgm:prSet presAssocID="{7295CB0F-11B0-BD45-8A90-DA6C73A4E628}" presName="composite" presStyleCnt="0"/>
      <dgm:spPr/>
    </dgm:pt>
    <dgm:pt modelId="{D515CCA6-210F-5944-9483-BC3F344920F8}" type="pres">
      <dgm:prSet presAssocID="{7295CB0F-11B0-BD45-8A90-DA6C73A4E628}" presName="imgShp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D2E9C57-E404-A24D-BAA0-E9F881A856FB}" type="pres">
      <dgm:prSet presAssocID="{7295CB0F-11B0-BD45-8A90-DA6C73A4E628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03FC32-694A-7A47-8BDC-3393733E0BCB}" type="pres">
      <dgm:prSet presAssocID="{B017A1E7-62AA-7A46-802C-FB23259BD755}" presName="spacing" presStyleCnt="0"/>
      <dgm:spPr/>
    </dgm:pt>
    <dgm:pt modelId="{9D3A3577-1EAA-6846-94A5-B86D7F122F03}" type="pres">
      <dgm:prSet presAssocID="{D23EEFF6-700D-CE40-B317-B1C82EA5BE66}" presName="composite" presStyleCnt="0"/>
      <dgm:spPr/>
    </dgm:pt>
    <dgm:pt modelId="{7213244C-7E8B-AF4C-8C28-CF98206F3FFB}" type="pres">
      <dgm:prSet presAssocID="{D23EEFF6-700D-CE40-B317-B1C82EA5BE66}" presName="imgShp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2C1AB1A-5289-7B45-A13B-9419CDD5DF2E}" type="pres">
      <dgm:prSet presAssocID="{D23EEFF6-700D-CE40-B317-B1C82EA5BE66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9081F9-B7D2-CB4D-AFCE-23FC40C00A2C}" type="pres">
      <dgm:prSet presAssocID="{5302A6A8-A7A1-464D-9084-C1D4F827C131}" presName="spacing" presStyleCnt="0"/>
      <dgm:spPr/>
    </dgm:pt>
    <dgm:pt modelId="{D7F7EBC3-9B1E-3A45-8DFF-AC0E27E4E68C}" type="pres">
      <dgm:prSet presAssocID="{881C549B-15D3-614D-89F8-D91B5FF43A94}" presName="composite" presStyleCnt="0"/>
      <dgm:spPr/>
    </dgm:pt>
    <dgm:pt modelId="{FA946FF6-D8D1-FB4C-9250-0186A823A1D5}" type="pres">
      <dgm:prSet presAssocID="{881C549B-15D3-614D-89F8-D91B5FF43A94}" presName="imgShp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503D792-2893-F74A-8525-00926B0C8E43}" type="pres">
      <dgm:prSet presAssocID="{881C549B-15D3-614D-89F8-D91B5FF43A94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204246-0097-1C46-AE9D-79CCBF01A487}" type="pres">
      <dgm:prSet presAssocID="{660E954B-3BD5-8A42-AA99-E31F54767A69}" presName="spacing" presStyleCnt="0"/>
      <dgm:spPr/>
    </dgm:pt>
    <dgm:pt modelId="{DD774CA5-C217-4D4D-B5F3-0CF4E97B9528}" type="pres">
      <dgm:prSet presAssocID="{4C946579-B3DE-3A42-8374-283D30E82631}" presName="composite" presStyleCnt="0"/>
      <dgm:spPr/>
    </dgm:pt>
    <dgm:pt modelId="{5DA7E831-BEEC-544C-991E-70D87D385FC7}" type="pres">
      <dgm:prSet presAssocID="{4C946579-B3DE-3A42-8374-283D30E82631}" presName="imgShp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1FAF2660-F038-E140-BE24-9E9B73FE6E61}" type="pres">
      <dgm:prSet presAssocID="{4C946579-B3DE-3A42-8374-283D30E82631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DED9A2-CB23-454E-AA0E-1D31AA24C75A}" type="pres">
      <dgm:prSet presAssocID="{9DF18008-884A-FB49-8239-D3898522DC0E}" presName="spacing" presStyleCnt="0"/>
      <dgm:spPr/>
    </dgm:pt>
    <dgm:pt modelId="{C9493372-6C8C-804B-A340-0D3DD4146966}" type="pres">
      <dgm:prSet presAssocID="{3AFEFD04-0B4B-BA4C-9343-E44155B9EA99}" presName="composite" presStyleCnt="0"/>
      <dgm:spPr/>
    </dgm:pt>
    <dgm:pt modelId="{C95559B8-3EC4-8146-B482-45113BCD1AA8}" type="pres">
      <dgm:prSet presAssocID="{3AFEFD04-0B4B-BA4C-9343-E44155B9EA99}" presName="imgShp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EC4EA2A0-4E4B-6D48-9201-EDB102A56D8E}" type="pres">
      <dgm:prSet presAssocID="{3AFEFD04-0B4B-BA4C-9343-E44155B9EA99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99C7E3-2C48-B64E-8059-872E5DD5164D}" type="presOf" srcId="{881C549B-15D3-614D-89F8-D91B5FF43A94}" destId="{F503D792-2893-F74A-8525-00926B0C8E43}" srcOrd="0" destOrd="0" presId="urn:microsoft.com/office/officeart/2005/8/layout/vList3#4"/>
    <dgm:cxn modelId="{35FB88FE-1CE7-C449-A342-F58655D53B45}" type="presOf" srcId="{3AFEFD04-0B4B-BA4C-9343-E44155B9EA99}" destId="{EC4EA2A0-4E4B-6D48-9201-EDB102A56D8E}" srcOrd="0" destOrd="0" presId="urn:microsoft.com/office/officeart/2005/8/layout/vList3#4"/>
    <dgm:cxn modelId="{6B051BA7-A5BA-6943-A8F0-0CE616019EC5}" srcId="{1A5C9170-646D-D845-87F0-6FF7707CDF43}" destId="{7295CB0F-11B0-BD45-8A90-DA6C73A4E628}" srcOrd="0" destOrd="0" parTransId="{C20ED8EF-C21E-694B-907F-9D8F08AF383B}" sibTransId="{B017A1E7-62AA-7A46-802C-FB23259BD755}"/>
    <dgm:cxn modelId="{CEE228BB-D8B5-3248-8034-FB6937C83D84}" srcId="{1A5C9170-646D-D845-87F0-6FF7707CDF43}" destId="{3AFEFD04-0B4B-BA4C-9343-E44155B9EA99}" srcOrd="4" destOrd="0" parTransId="{5D85442E-569A-9C47-BF5E-311F0BD26F54}" sibTransId="{BC25AB3A-4B29-0B44-9249-650ABC1B263E}"/>
    <dgm:cxn modelId="{108CCD4D-3209-484A-831E-AA0B43C9AEDF}" type="presOf" srcId="{7295CB0F-11B0-BD45-8A90-DA6C73A4E628}" destId="{BD2E9C57-E404-A24D-BAA0-E9F881A856FB}" srcOrd="0" destOrd="0" presId="urn:microsoft.com/office/officeart/2005/8/layout/vList3#4"/>
    <dgm:cxn modelId="{F5FBF3B2-42D5-A541-BA3E-66601370E69F}" type="presOf" srcId="{1A5C9170-646D-D845-87F0-6FF7707CDF43}" destId="{20545C29-6A41-3842-AE13-F43C9A28A06C}" srcOrd="0" destOrd="0" presId="urn:microsoft.com/office/officeart/2005/8/layout/vList3#4"/>
    <dgm:cxn modelId="{50373884-2C73-D64C-A9CD-CE3A1A6690C2}" srcId="{1A5C9170-646D-D845-87F0-6FF7707CDF43}" destId="{4C946579-B3DE-3A42-8374-283D30E82631}" srcOrd="3" destOrd="0" parTransId="{3D516096-627C-0646-9939-1B0792CA8FF7}" sibTransId="{9DF18008-884A-FB49-8239-D3898522DC0E}"/>
    <dgm:cxn modelId="{773C6AB4-A297-CE4E-B4BA-6BA098D5C1CA}" type="presOf" srcId="{4C946579-B3DE-3A42-8374-283D30E82631}" destId="{1FAF2660-F038-E140-BE24-9E9B73FE6E61}" srcOrd="0" destOrd="0" presId="urn:microsoft.com/office/officeart/2005/8/layout/vList3#4"/>
    <dgm:cxn modelId="{B144940C-CE73-584E-8A6B-F05137B481B9}" srcId="{1A5C9170-646D-D845-87F0-6FF7707CDF43}" destId="{D23EEFF6-700D-CE40-B317-B1C82EA5BE66}" srcOrd="1" destOrd="0" parTransId="{5ED895FA-DF88-2042-BAD2-8D30EFD804A3}" sibTransId="{5302A6A8-A7A1-464D-9084-C1D4F827C131}"/>
    <dgm:cxn modelId="{523EA2D1-1A7F-EA4D-822B-4639AA88A91B}" srcId="{1A5C9170-646D-D845-87F0-6FF7707CDF43}" destId="{881C549B-15D3-614D-89F8-D91B5FF43A94}" srcOrd="2" destOrd="0" parTransId="{B4342149-ADAA-7E43-9822-E36975FCBABD}" sibTransId="{660E954B-3BD5-8A42-AA99-E31F54767A69}"/>
    <dgm:cxn modelId="{3BFBF904-E5FE-1B45-AEC3-0DAE4CDE3FAA}" type="presOf" srcId="{D23EEFF6-700D-CE40-B317-B1C82EA5BE66}" destId="{02C1AB1A-5289-7B45-A13B-9419CDD5DF2E}" srcOrd="0" destOrd="0" presId="urn:microsoft.com/office/officeart/2005/8/layout/vList3#4"/>
    <dgm:cxn modelId="{318B291C-3BD0-0448-A803-BAB3C12C24CC}" type="presParOf" srcId="{20545C29-6A41-3842-AE13-F43C9A28A06C}" destId="{2C3A34E8-361C-3643-A390-0FCFDBCA8641}" srcOrd="0" destOrd="0" presId="urn:microsoft.com/office/officeart/2005/8/layout/vList3#4"/>
    <dgm:cxn modelId="{9031FC54-5E71-0F4D-A08B-E168D9F9E079}" type="presParOf" srcId="{2C3A34E8-361C-3643-A390-0FCFDBCA8641}" destId="{D515CCA6-210F-5944-9483-BC3F344920F8}" srcOrd="0" destOrd="0" presId="urn:microsoft.com/office/officeart/2005/8/layout/vList3#4"/>
    <dgm:cxn modelId="{87B0B020-CFD7-8C42-88BF-CCEC93AFBFFA}" type="presParOf" srcId="{2C3A34E8-361C-3643-A390-0FCFDBCA8641}" destId="{BD2E9C57-E404-A24D-BAA0-E9F881A856FB}" srcOrd="1" destOrd="0" presId="urn:microsoft.com/office/officeart/2005/8/layout/vList3#4"/>
    <dgm:cxn modelId="{8C066610-9C0C-AD41-9E81-F108546D5534}" type="presParOf" srcId="{20545C29-6A41-3842-AE13-F43C9A28A06C}" destId="{7903FC32-694A-7A47-8BDC-3393733E0BCB}" srcOrd="1" destOrd="0" presId="urn:microsoft.com/office/officeart/2005/8/layout/vList3#4"/>
    <dgm:cxn modelId="{881B38AA-7BB6-EB4D-BA6B-3F902530F052}" type="presParOf" srcId="{20545C29-6A41-3842-AE13-F43C9A28A06C}" destId="{9D3A3577-1EAA-6846-94A5-B86D7F122F03}" srcOrd="2" destOrd="0" presId="urn:microsoft.com/office/officeart/2005/8/layout/vList3#4"/>
    <dgm:cxn modelId="{FFF85872-1CF9-6E41-AE71-D77C8A7034C9}" type="presParOf" srcId="{9D3A3577-1EAA-6846-94A5-B86D7F122F03}" destId="{7213244C-7E8B-AF4C-8C28-CF98206F3FFB}" srcOrd="0" destOrd="0" presId="urn:microsoft.com/office/officeart/2005/8/layout/vList3#4"/>
    <dgm:cxn modelId="{8BB802AC-FD21-034B-BBE9-BE434A3627BD}" type="presParOf" srcId="{9D3A3577-1EAA-6846-94A5-B86D7F122F03}" destId="{02C1AB1A-5289-7B45-A13B-9419CDD5DF2E}" srcOrd="1" destOrd="0" presId="urn:microsoft.com/office/officeart/2005/8/layout/vList3#4"/>
    <dgm:cxn modelId="{D0B8B770-2D4E-F543-8ED0-045BC08F0C2E}" type="presParOf" srcId="{20545C29-6A41-3842-AE13-F43C9A28A06C}" destId="{719081F9-B7D2-CB4D-AFCE-23FC40C00A2C}" srcOrd="3" destOrd="0" presId="urn:microsoft.com/office/officeart/2005/8/layout/vList3#4"/>
    <dgm:cxn modelId="{5AA23768-655F-E141-B3AE-9988ED1D3B0B}" type="presParOf" srcId="{20545C29-6A41-3842-AE13-F43C9A28A06C}" destId="{D7F7EBC3-9B1E-3A45-8DFF-AC0E27E4E68C}" srcOrd="4" destOrd="0" presId="urn:microsoft.com/office/officeart/2005/8/layout/vList3#4"/>
    <dgm:cxn modelId="{0736CCF0-01E6-D346-B351-107055BD939F}" type="presParOf" srcId="{D7F7EBC3-9B1E-3A45-8DFF-AC0E27E4E68C}" destId="{FA946FF6-D8D1-FB4C-9250-0186A823A1D5}" srcOrd="0" destOrd="0" presId="urn:microsoft.com/office/officeart/2005/8/layout/vList3#4"/>
    <dgm:cxn modelId="{0046E7E4-1FAF-2240-9791-8EBA64332727}" type="presParOf" srcId="{D7F7EBC3-9B1E-3A45-8DFF-AC0E27E4E68C}" destId="{F503D792-2893-F74A-8525-00926B0C8E43}" srcOrd="1" destOrd="0" presId="urn:microsoft.com/office/officeart/2005/8/layout/vList3#4"/>
    <dgm:cxn modelId="{00BC1ECB-C1CE-294D-8430-2CCEA9861E05}" type="presParOf" srcId="{20545C29-6A41-3842-AE13-F43C9A28A06C}" destId="{ED204246-0097-1C46-AE9D-79CCBF01A487}" srcOrd="5" destOrd="0" presId="urn:microsoft.com/office/officeart/2005/8/layout/vList3#4"/>
    <dgm:cxn modelId="{6136225F-CE83-8140-86CC-13CE3501D2B6}" type="presParOf" srcId="{20545C29-6A41-3842-AE13-F43C9A28A06C}" destId="{DD774CA5-C217-4D4D-B5F3-0CF4E97B9528}" srcOrd="6" destOrd="0" presId="urn:microsoft.com/office/officeart/2005/8/layout/vList3#4"/>
    <dgm:cxn modelId="{64022E27-01DA-9243-ADF3-4A1ABD22415A}" type="presParOf" srcId="{DD774CA5-C217-4D4D-B5F3-0CF4E97B9528}" destId="{5DA7E831-BEEC-544C-991E-70D87D385FC7}" srcOrd="0" destOrd="0" presId="urn:microsoft.com/office/officeart/2005/8/layout/vList3#4"/>
    <dgm:cxn modelId="{8F11DA3E-965E-C946-9F14-420F22091DA1}" type="presParOf" srcId="{DD774CA5-C217-4D4D-B5F3-0CF4E97B9528}" destId="{1FAF2660-F038-E140-BE24-9E9B73FE6E61}" srcOrd="1" destOrd="0" presId="urn:microsoft.com/office/officeart/2005/8/layout/vList3#4"/>
    <dgm:cxn modelId="{C0D2B495-AAAD-6743-BB62-575030304F10}" type="presParOf" srcId="{20545C29-6A41-3842-AE13-F43C9A28A06C}" destId="{B5DED9A2-CB23-454E-AA0E-1D31AA24C75A}" srcOrd="7" destOrd="0" presId="urn:microsoft.com/office/officeart/2005/8/layout/vList3#4"/>
    <dgm:cxn modelId="{D2875246-D6B0-C649-9436-286CA2C72DF8}" type="presParOf" srcId="{20545C29-6A41-3842-AE13-F43C9A28A06C}" destId="{C9493372-6C8C-804B-A340-0D3DD4146966}" srcOrd="8" destOrd="0" presId="urn:microsoft.com/office/officeart/2005/8/layout/vList3#4"/>
    <dgm:cxn modelId="{9CB654E6-B236-7543-9480-61D6143E4BE7}" type="presParOf" srcId="{C9493372-6C8C-804B-A340-0D3DD4146966}" destId="{C95559B8-3EC4-8146-B482-45113BCD1AA8}" srcOrd="0" destOrd="0" presId="urn:microsoft.com/office/officeart/2005/8/layout/vList3#4"/>
    <dgm:cxn modelId="{48F06CDB-838A-DB45-AC1B-083A5E41AA11}" type="presParOf" srcId="{C9493372-6C8C-804B-A340-0D3DD4146966}" destId="{EC4EA2A0-4E4B-6D48-9201-EDB102A56D8E}" srcOrd="1" destOrd="0" presId="urn:microsoft.com/office/officeart/2005/8/layout/vList3#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F2DC03-C403-754F-AAE8-72CE847D9595}">
      <dsp:nvSpPr>
        <dsp:cNvPr id="0" name=""/>
        <dsp:cNvSpPr/>
      </dsp:nvSpPr>
      <dsp:spPr>
        <a:xfrm rot="10800000">
          <a:off x="836166" y="553"/>
          <a:ext cx="2686725" cy="637740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226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God</a:t>
          </a:r>
          <a:endParaRPr lang="en-US" sz="2900" kern="1200" dirty="0"/>
        </a:p>
      </dsp:txBody>
      <dsp:txXfrm rot="10800000">
        <a:off x="995601" y="553"/>
        <a:ext cx="2527290" cy="637740"/>
      </dsp:txXfrm>
    </dsp:sp>
    <dsp:sp modelId="{4C9D698A-FEA9-B44B-B8FD-A643F21AA9F0}">
      <dsp:nvSpPr>
        <dsp:cNvPr id="0" name=""/>
        <dsp:cNvSpPr/>
      </dsp:nvSpPr>
      <dsp:spPr>
        <a:xfrm>
          <a:off x="517296" y="553"/>
          <a:ext cx="637740" cy="63774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A13879-41E7-434D-9C6B-47F1816095E9}">
      <dsp:nvSpPr>
        <dsp:cNvPr id="0" name=""/>
        <dsp:cNvSpPr/>
      </dsp:nvSpPr>
      <dsp:spPr>
        <a:xfrm rot="10800000">
          <a:off x="836166" y="828663"/>
          <a:ext cx="2686725" cy="637740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226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Pope</a:t>
          </a:r>
          <a:endParaRPr lang="en-US" sz="2900" kern="1200" dirty="0"/>
        </a:p>
      </dsp:txBody>
      <dsp:txXfrm rot="10800000">
        <a:off x="995601" y="828663"/>
        <a:ext cx="2527290" cy="637740"/>
      </dsp:txXfrm>
    </dsp:sp>
    <dsp:sp modelId="{7989D0BB-A4DE-6E46-8C82-F0309E5BE569}">
      <dsp:nvSpPr>
        <dsp:cNvPr id="0" name=""/>
        <dsp:cNvSpPr/>
      </dsp:nvSpPr>
      <dsp:spPr>
        <a:xfrm>
          <a:off x="517296" y="828663"/>
          <a:ext cx="637740" cy="63774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DA9236-805F-8146-87B1-73BF514B9B6C}">
      <dsp:nvSpPr>
        <dsp:cNvPr id="0" name=""/>
        <dsp:cNvSpPr/>
      </dsp:nvSpPr>
      <dsp:spPr>
        <a:xfrm rot="10800000">
          <a:off x="836166" y="1656773"/>
          <a:ext cx="2686725" cy="637740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226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Bishop</a:t>
          </a:r>
          <a:endParaRPr lang="en-US" sz="2900" kern="1200" dirty="0"/>
        </a:p>
      </dsp:txBody>
      <dsp:txXfrm rot="10800000">
        <a:off x="995601" y="1656773"/>
        <a:ext cx="2527290" cy="637740"/>
      </dsp:txXfrm>
    </dsp:sp>
    <dsp:sp modelId="{A5C86BC1-28CC-9347-85BD-08FC182A22D9}">
      <dsp:nvSpPr>
        <dsp:cNvPr id="0" name=""/>
        <dsp:cNvSpPr/>
      </dsp:nvSpPr>
      <dsp:spPr>
        <a:xfrm>
          <a:off x="517296" y="1656773"/>
          <a:ext cx="637740" cy="63774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E36A00-13FB-0444-8F9B-E5DEC0C0249D}">
      <dsp:nvSpPr>
        <dsp:cNvPr id="0" name=""/>
        <dsp:cNvSpPr/>
      </dsp:nvSpPr>
      <dsp:spPr>
        <a:xfrm rot="10800000">
          <a:off x="836166" y="2484884"/>
          <a:ext cx="2686725" cy="637740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226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Priest</a:t>
          </a:r>
          <a:endParaRPr lang="en-US" sz="2900" kern="1200" dirty="0"/>
        </a:p>
      </dsp:txBody>
      <dsp:txXfrm rot="10800000">
        <a:off x="995601" y="2484884"/>
        <a:ext cx="2527290" cy="637740"/>
      </dsp:txXfrm>
    </dsp:sp>
    <dsp:sp modelId="{99A956CB-D6F5-0E42-BB6D-BE60CBB640BF}">
      <dsp:nvSpPr>
        <dsp:cNvPr id="0" name=""/>
        <dsp:cNvSpPr/>
      </dsp:nvSpPr>
      <dsp:spPr>
        <a:xfrm>
          <a:off x="517296" y="2484884"/>
          <a:ext cx="637740" cy="63774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08BDF0-C0D9-7A4D-B3B2-68F8E47A8BB2}">
      <dsp:nvSpPr>
        <dsp:cNvPr id="0" name=""/>
        <dsp:cNvSpPr/>
      </dsp:nvSpPr>
      <dsp:spPr>
        <a:xfrm rot="10800000">
          <a:off x="836166" y="3312994"/>
          <a:ext cx="2686725" cy="637740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226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Peasant</a:t>
          </a:r>
          <a:endParaRPr lang="en-US" sz="2900" kern="1200" dirty="0"/>
        </a:p>
      </dsp:txBody>
      <dsp:txXfrm rot="10800000">
        <a:off x="995601" y="3312994"/>
        <a:ext cx="2527290" cy="637740"/>
      </dsp:txXfrm>
    </dsp:sp>
    <dsp:sp modelId="{C5094C91-6492-2142-A4C1-CC96E8350F5A}">
      <dsp:nvSpPr>
        <dsp:cNvPr id="0" name=""/>
        <dsp:cNvSpPr/>
      </dsp:nvSpPr>
      <dsp:spPr>
        <a:xfrm>
          <a:off x="517296" y="3312994"/>
          <a:ext cx="637740" cy="637740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2E9C57-E404-A24D-BAA0-E9F881A856FB}">
      <dsp:nvSpPr>
        <dsp:cNvPr id="0" name=""/>
        <dsp:cNvSpPr/>
      </dsp:nvSpPr>
      <dsp:spPr>
        <a:xfrm rot="10800000">
          <a:off x="836329" y="1825"/>
          <a:ext cx="2687780" cy="637329"/>
        </a:xfrm>
        <a:prstGeom prst="homePlat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1045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accent2"/>
              </a:solidFill>
            </a:rPr>
            <a:t>God</a:t>
          </a:r>
          <a:endParaRPr lang="en-US" sz="2900" kern="1200" dirty="0">
            <a:solidFill>
              <a:schemeClr val="accent2"/>
            </a:solidFill>
          </a:endParaRPr>
        </a:p>
      </dsp:txBody>
      <dsp:txXfrm rot="10800000">
        <a:off x="995661" y="1825"/>
        <a:ext cx="2528448" cy="637329"/>
      </dsp:txXfrm>
    </dsp:sp>
    <dsp:sp modelId="{D515CCA6-210F-5944-9483-BC3F344920F8}">
      <dsp:nvSpPr>
        <dsp:cNvPr id="0" name=""/>
        <dsp:cNvSpPr/>
      </dsp:nvSpPr>
      <dsp:spPr>
        <a:xfrm>
          <a:off x="517664" y="1825"/>
          <a:ext cx="637329" cy="63732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C1AB1A-5289-7B45-A13B-9419CDD5DF2E}">
      <dsp:nvSpPr>
        <dsp:cNvPr id="0" name=""/>
        <dsp:cNvSpPr/>
      </dsp:nvSpPr>
      <dsp:spPr>
        <a:xfrm rot="10800000">
          <a:off x="836329" y="829402"/>
          <a:ext cx="2687780" cy="637329"/>
        </a:xfrm>
        <a:prstGeom prst="homePlate">
          <a:avLst/>
        </a:prstGeom>
        <a:gradFill rotWithShape="0">
          <a:gsLst>
            <a:gs pos="0">
              <a:schemeClr val="accent1">
                <a:shade val="80000"/>
                <a:hueOff val="3065"/>
                <a:satOff val="3230"/>
                <a:lumOff val="351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3065"/>
                <a:satOff val="3230"/>
                <a:lumOff val="351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1045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rgbClr val="333399"/>
              </a:solidFill>
            </a:rPr>
            <a:t>King</a:t>
          </a:r>
          <a:endParaRPr lang="en-US" sz="2900" kern="1200" dirty="0">
            <a:solidFill>
              <a:srgbClr val="333399"/>
            </a:solidFill>
          </a:endParaRPr>
        </a:p>
      </dsp:txBody>
      <dsp:txXfrm rot="10800000">
        <a:off x="995661" y="829402"/>
        <a:ext cx="2528448" cy="637329"/>
      </dsp:txXfrm>
    </dsp:sp>
    <dsp:sp modelId="{7213244C-7E8B-AF4C-8C28-CF98206F3FFB}">
      <dsp:nvSpPr>
        <dsp:cNvPr id="0" name=""/>
        <dsp:cNvSpPr/>
      </dsp:nvSpPr>
      <dsp:spPr>
        <a:xfrm>
          <a:off x="517664" y="829402"/>
          <a:ext cx="637329" cy="63732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03D792-2893-F74A-8525-00926B0C8E43}">
      <dsp:nvSpPr>
        <dsp:cNvPr id="0" name=""/>
        <dsp:cNvSpPr/>
      </dsp:nvSpPr>
      <dsp:spPr>
        <a:xfrm rot="10800000">
          <a:off x="836329" y="1656979"/>
          <a:ext cx="2687780" cy="637329"/>
        </a:xfrm>
        <a:prstGeom prst="homePlate">
          <a:avLst/>
        </a:prstGeom>
        <a:gradFill rotWithShape="0">
          <a:gsLst>
            <a:gs pos="0">
              <a:schemeClr val="accent1">
                <a:shade val="80000"/>
                <a:hueOff val="6129"/>
                <a:satOff val="6459"/>
                <a:lumOff val="701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6129"/>
                <a:satOff val="6459"/>
                <a:lumOff val="701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1045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rgbClr val="333399"/>
              </a:solidFill>
            </a:rPr>
            <a:t>Lord</a:t>
          </a:r>
          <a:endParaRPr lang="en-US" sz="2900" kern="1200" dirty="0">
            <a:solidFill>
              <a:srgbClr val="333399"/>
            </a:solidFill>
          </a:endParaRPr>
        </a:p>
      </dsp:txBody>
      <dsp:txXfrm rot="10800000">
        <a:off x="995661" y="1656979"/>
        <a:ext cx="2528448" cy="637329"/>
      </dsp:txXfrm>
    </dsp:sp>
    <dsp:sp modelId="{FA946FF6-D8D1-FB4C-9250-0186A823A1D5}">
      <dsp:nvSpPr>
        <dsp:cNvPr id="0" name=""/>
        <dsp:cNvSpPr/>
      </dsp:nvSpPr>
      <dsp:spPr>
        <a:xfrm>
          <a:off x="517664" y="1656979"/>
          <a:ext cx="637329" cy="63732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FAF2660-F038-E140-BE24-9E9B73FE6E61}">
      <dsp:nvSpPr>
        <dsp:cNvPr id="0" name=""/>
        <dsp:cNvSpPr/>
      </dsp:nvSpPr>
      <dsp:spPr>
        <a:xfrm rot="10800000">
          <a:off x="836329" y="2484556"/>
          <a:ext cx="2687780" cy="637329"/>
        </a:xfrm>
        <a:prstGeom prst="homePlate">
          <a:avLst/>
        </a:prstGeom>
        <a:gradFill rotWithShape="0">
          <a:gsLst>
            <a:gs pos="0">
              <a:schemeClr val="accent1">
                <a:shade val="80000"/>
                <a:hueOff val="9194"/>
                <a:satOff val="9689"/>
                <a:lumOff val="1052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9194"/>
                <a:satOff val="9689"/>
                <a:lumOff val="1052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1045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rgbClr val="333399"/>
              </a:solidFill>
            </a:rPr>
            <a:t>Knight</a:t>
          </a:r>
          <a:endParaRPr lang="en-US" sz="2900" kern="1200" dirty="0">
            <a:solidFill>
              <a:srgbClr val="333399"/>
            </a:solidFill>
          </a:endParaRPr>
        </a:p>
      </dsp:txBody>
      <dsp:txXfrm rot="10800000">
        <a:off x="995661" y="2484556"/>
        <a:ext cx="2528448" cy="637329"/>
      </dsp:txXfrm>
    </dsp:sp>
    <dsp:sp modelId="{5DA7E831-BEEC-544C-991E-70D87D385FC7}">
      <dsp:nvSpPr>
        <dsp:cNvPr id="0" name=""/>
        <dsp:cNvSpPr/>
      </dsp:nvSpPr>
      <dsp:spPr>
        <a:xfrm>
          <a:off x="517664" y="2484556"/>
          <a:ext cx="637329" cy="63732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C4EA2A0-4E4B-6D48-9201-EDB102A56D8E}">
      <dsp:nvSpPr>
        <dsp:cNvPr id="0" name=""/>
        <dsp:cNvSpPr/>
      </dsp:nvSpPr>
      <dsp:spPr>
        <a:xfrm rot="10800000">
          <a:off x="836329" y="3312133"/>
          <a:ext cx="2687780" cy="637329"/>
        </a:xfrm>
        <a:prstGeom prst="homePlate">
          <a:avLst/>
        </a:prstGeom>
        <a:gradFill rotWithShape="0">
          <a:gsLst>
            <a:gs pos="0">
              <a:schemeClr val="accent1">
                <a:shade val="80000"/>
                <a:hueOff val="12259"/>
                <a:satOff val="12919"/>
                <a:lumOff val="1403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12259"/>
                <a:satOff val="12919"/>
                <a:lumOff val="1403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1045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rgbClr val="333399"/>
              </a:solidFill>
            </a:rPr>
            <a:t>Peasant</a:t>
          </a:r>
          <a:endParaRPr lang="en-US" sz="2900" kern="1200" dirty="0">
            <a:solidFill>
              <a:srgbClr val="333399"/>
            </a:solidFill>
          </a:endParaRPr>
        </a:p>
      </dsp:txBody>
      <dsp:txXfrm rot="10800000">
        <a:off x="995661" y="3312133"/>
        <a:ext cx="2528448" cy="637329"/>
      </dsp:txXfrm>
    </dsp:sp>
    <dsp:sp modelId="{C95559B8-3EC4-8146-B482-45113BCD1AA8}">
      <dsp:nvSpPr>
        <dsp:cNvPr id="0" name=""/>
        <dsp:cNvSpPr/>
      </dsp:nvSpPr>
      <dsp:spPr>
        <a:xfrm>
          <a:off x="517664" y="3312133"/>
          <a:ext cx="637329" cy="637329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4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24DFAE1-A0EE-B64C-9CDC-4F6AC3431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87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A7374C0-5909-3C46-A79B-857469AED510}" type="slidenum">
              <a:rPr lang="en-US" sz="1200"/>
              <a:pPr eaLnBrk="1" hangingPunct="1"/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43C2AAC-BDAD-EC48-81F3-985922357DB2}" type="slidenum">
              <a:rPr lang="en-US" sz="1200"/>
              <a:pPr eaLnBrk="1" hangingPunct="1"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8627E1F-26FF-E44F-A15B-3AA6D43E8DF1}" type="slidenum">
              <a:rPr lang="en-US" sz="1200"/>
              <a:pPr eaLnBrk="1" hangingPunct="1"/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46AF6EC-5EF0-464A-84F8-71354AFC9B5C}" type="slidenum">
              <a:rPr lang="en-US" sz="1200"/>
              <a:pPr eaLnBrk="1" hangingPunct="1"/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1C36F22-137C-2D40-A2A3-5A09B4453AE7}" type="slidenum">
              <a:rPr lang="en-US" sz="1200"/>
              <a:pPr eaLnBrk="1" hangingPunct="1"/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18733BD-F232-2940-8AFC-85BE45F06D6C}" type="slidenum">
              <a:rPr lang="en-US" sz="1200"/>
              <a:pPr eaLnBrk="1" hangingPunct="1"/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EBA431-9A77-D04F-89DE-2F72F874E8D0}" type="slidenum">
              <a:rPr lang="en-US" sz="1200"/>
              <a:pPr eaLnBrk="1" hangingPunct="1"/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E09D04E-17B9-A144-BEDD-1B470EAA6DBA}" type="slidenum">
              <a:rPr lang="en-US" sz="1200"/>
              <a:pPr eaLnBrk="1" hangingPunct="1"/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2B367C-8864-E04F-B80B-AE3142165D89}" type="slidenum">
              <a:rPr lang="en-US" sz="1200"/>
              <a:pPr eaLnBrk="1" hangingPunct="1"/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84DA02-5CA2-8F4F-A98E-17E1291F7651}" type="slidenum">
              <a:rPr lang="en-US" sz="1200"/>
              <a:pPr eaLnBrk="1" hangingPunct="1"/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34F750-2EBF-9F42-B293-DF68F74D5ECD}" type="slidenum">
              <a:rPr lang="en-US" sz="1200"/>
              <a:pPr eaLnBrk="1" hangingPunct="1"/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0FC97D-10E2-F242-B026-59AE639838C4}" type="slidenum">
              <a:rPr lang="en-US" sz="1200"/>
              <a:pPr eaLnBrk="1" hangingPunct="1"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05C60C-037B-3A40-B614-6BF7E04E990A}" type="slidenum">
              <a:rPr lang="en-US" sz="1200"/>
              <a:pPr eaLnBrk="1" hangingPunct="1"/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32E4AF-FAA9-3B45-891A-E01891DE31C7}" type="slidenum">
              <a:rPr lang="en-US" sz="1200"/>
              <a:pPr eaLnBrk="1" hangingPunct="1"/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E03FC5-7A4C-CC49-A985-CC0C03E2DDB8}" type="slidenum">
              <a:rPr lang="en-US" sz="1200"/>
              <a:pPr eaLnBrk="1" hangingPunct="1"/>
              <a:t>23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BFFDC8-C304-E94C-B7BD-9B68E690CEB0}" type="slidenum">
              <a:rPr lang="en-US" sz="1200"/>
              <a:pPr eaLnBrk="1" hangingPunct="1"/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98578D-DA94-5548-A077-0344FD96327A}" type="slidenum">
              <a:rPr lang="en-US" sz="1200"/>
              <a:pPr eaLnBrk="1" hangingPunct="1"/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C3F3BE-3DD7-524B-8068-62BCBE08EDFF}" type="slidenum">
              <a:rPr lang="en-US" sz="1200"/>
              <a:pPr eaLnBrk="1" hangingPunct="1"/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98E1EE-59BA-E143-8206-669E6E47A63F}" type="slidenum">
              <a:rPr lang="en-US" sz="1200"/>
              <a:pPr eaLnBrk="1" hangingPunct="1"/>
              <a:t>27</a:t>
            </a:fld>
            <a:endParaRPr 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E5D3A6C-1C5A-A646-80BE-259A4D3A317B}" type="slidenum">
              <a:rPr lang="en-US" sz="1200"/>
              <a:pPr eaLnBrk="1" hangingPunct="1"/>
              <a:t>28</a:t>
            </a:fld>
            <a:endParaRPr 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AED8DE-6F17-8545-8A14-C972C4A2FBED}" type="slidenum">
              <a:rPr lang="en-US" sz="1200"/>
              <a:pPr eaLnBrk="1" hangingPunct="1"/>
              <a:t>29</a:t>
            </a:fld>
            <a:endParaRPr 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A787B0-AFBD-9940-908A-5197F08830FC}" type="slidenum">
              <a:rPr lang="en-US" sz="1200"/>
              <a:pPr eaLnBrk="1" hangingPunct="1"/>
              <a:t>30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7ADC6CC-CE7A-3141-93BF-776D51F0DD1E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D367C9-73E5-1C4D-B452-0E1C3C64416D}" type="slidenum">
              <a:rPr lang="en-US" sz="1200"/>
              <a:pPr eaLnBrk="1" hangingPunct="1"/>
              <a:t>31</a:t>
            </a:fld>
            <a:endParaRPr 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FE8B04-854A-F643-93E0-DE77227A6937}" type="slidenum">
              <a:rPr lang="en-US" sz="1200"/>
              <a:pPr eaLnBrk="1" hangingPunct="1"/>
              <a:t>32</a:t>
            </a:fld>
            <a:endParaRPr 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AC5D17-4D04-BA4B-8F90-AFE650783119}" type="slidenum">
              <a:rPr lang="en-US" sz="1200"/>
              <a:pPr eaLnBrk="1" hangingPunct="1"/>
              <a:t>33</a:t>
            </a:fld>
            <a:endParaRPr lang="en-US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C3104C2-C288-0E44-A18F-FE9CE3B70B8B}" type="slidenum">
              <a:rPr lang="en-US" sz="1200"/>
              <a:pPr eaLnBrk="1" hangingPunct="1"/>
              <a:t>34</a:t>
            </a:fld>
            <a:endParaRPr lang="en-US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EFC9B2-1460-BD4A-88ED-C1F4F4ECA52C}" type="slidenum">
              <a:rPr lang="en-US" sz="1200"/>
              <a:pPr eaLnBrk="1" hangingPunct="1"/>
              <a:t>35</a:t>
            </a:fld>
            <a:endParaRPr lang="en-US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80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128820-5AD4-8C4C-A006-28DB784AEFE8}" type="slidenum">
              <a:rPr lang="en-US" sz="1200"/>
              <a:pPr eaLnBrk="1" hangingPunct="1"/>
              <a:t>36</a:t>
            </a:fld>
            <a:endParaRPr lang="en-US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31CCFE7-1BEC-A541-99BE-78379026D0D5}" type="slidenum">
              <a:rPr lang="en-US" sz="1200"/>
              <a:pPr eaLnBrk="1" hangingPunct="1"/>
              <a:t>37</a:t>
            </a:fld>
            <a:endParaRPr lang="en-US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1DE9E8D-2573-AD46-9FAC-722D52CE5E3F}" type="slidenum">
              <a:rPr lang="en-US" sz="1200"/>
              <a:pPr eaLnBrk="1" hangingPunct="1"/>
              <a:t>38</a:t>
            </a:fld>
            <a:endParaRPr lang="en-US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5437841-3C1C-8546-834F-04747F63A814}" type="slidenum">
              <a:rPr lang="en-US" sz="1200"/>
              <a:pPr eaLnBrk="1" hangingPunct="1"/>
              <a:t>39</a:t>
            </a:fld>
            <a:endParaRPr lang="en-US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4E2F113-2858-A547-8AA6-7A86EA4BAAF5}" type="slidenum">
              <a:rPr lang="en-US" sz="1200"/>
              <a:pPr eaLnBrk="1" hangingPunct="1"/>
              <a:t>40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B84EC3-8E93-0E44-B713-0EF021670414}" type="slidenum">
              <a:rPr lang="en-US" sz="1200"/>
              <a:pPr eaLnBrk="1" hangingPunct="1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23FF2D-E31B-AE41-82F2-DAFAE6A3F263}" type="slidenum">
              <a:rPr lang="en-US" sz="1200"/>
              <a:pPr eaLnBrk="1" hangingPunct="1"/>
              <a:t>41</a:t>
            </a:fld>
            <a:endParaRPr lang="en-US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16A9A7-8596-C843-9F62-F618992702FD}" type="slidenum">
              <a:rPr lang="en-US" sz="1200"/>
              <a:pPr eaLnBrk="1" hangingPunct="1"/>
              <a:t>42</a:t>
            </a:fld>
            <a:endParaRPr lang="en-US"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8EFACB-71D3-FC4B-A2F7-AABB74D11CE3}" type="slidenum">
              <a:rPr lang="en-US" sz="1200"/>
              <a:pPr eaLnBrk="1" hangingPunct="1"/>
              <a:t>43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DEE231-CFB6-5440-874F-A05440620AE7}" type="slidenum">
              <a:rPr lang="en-US" sz="1200"/>
              <a:pPr eaLnBrk="1" hangingPunct="1"/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033EAF-FA22-8C47-ACFB-0FA949F0151D}" type="slidenum">
              <a:rPr lang="en-US" sz="1200"/>
              <a:pPr eaLnBrk="1" hangingPunct="1"/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590DC5-B86D-694D-AEB4-A06E49B753B6}" type="slidenum">
              <a:rPr lang="en-US" sz="1200"/>
              <a:pPr eaLnBrk="1" hangingPunct="1"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B70E46-22CC-6646-AB66-AD974153E68A}" type="slidenum">
              <a:rPr lang="en-US" sz="1200"/>
              <a:pPr eaLnBrk="1" hangingPunct="1"/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491221-0800-0E4E-9C32-84CDA3731C65}" type="slidenum">
              <a:rPr lang="en-US" sz="1200"/>
              <a:pPr eaLnBrk="1" hangingPunct="1"/>
              <a:t>10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88D5B-0361-BD43-A6F8-6920154E21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80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DA2C2-CD01-D944-B046-FFDBDFBEC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78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A9A41-F826-1047-8971-E15EA01FA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55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7C225-3E59-1743-84D9-454E46D2D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593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1507D-476C-574D-975B-60B90802A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5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29184-A9C6-824D-8671-2F828AC810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3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917BF-E5F6-4F44-97EF-F3EA2261C8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53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F2E8F-98A8-3F40-91F3-ECC090B868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85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B3A6F-B3A8-C340-A813-5718FC569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12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F45F5-389E-0647-8525-3F06C4BE0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02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C2957-4AB4-DD43-B430-F44F49D9F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61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41B7E-17AD-844E-8275-30A2D9763B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35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842CA-45AA-C349-A5BF-ACF997662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28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4052BB1F-7CE7-3F40-A3A0-0907996391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3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Relationship Id="rId9" Type="http://schemas.openxmlformats.org/officeDocument/2006/relationships/diagramLayout" Target="../diagrams/layout2.xml"/><Relationship Id="rId10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e/e7/Steuben_-_Bataille_de_Poitiers.png" TargetMode="External"/><Relationship Id="rId4" Type="http://schemas.openxmlformats.org/officeDocument/2006/relationships/image" Target="../media/image46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hyperlink" Target="http://upload.wikimedia.org/wikipedia/commons/6/69/Aachen_Cathedral_North_View_at_Evening.jpg" TargetMode="External"/><Relationship Id="rId5" Type="http://schemas.openxmlformats.org/officeDocument/2006/relationships/image" Target="../media/image53.jpe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65.png"/><Relationship Id="rId5" Type="http://schemas.openxmlformats.org/officeDocument/2006/relationships/image" Target="../media/image66.jpe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19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2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7.xml"/><Relationship Id="rId5" Type="http://schemas.openxmlformats.org/officeDocument/2006/relationships/image" Target="../media/image73.png"/><Relationship Id="rId6" Type="http://schemas.openxmlformats.org/officeDocument/2006/relationships/image" Target="../media/image19.png"/><Relationship Id="rId1" Type="http://schemas.microsoft.com/office/2007/relationships/media" Target="file://localhost/Users/abs3/Movies/Middle%20Ages/Camelot_End%20Scene1.mov" TargetMode="External"/><Relationship Id="rId2" Type="http://schemas.openxmlformats.org/officeDocument/2006/relationships/video" Target="file://localhost/Users/abs3/Movies/Middle%20Ages/Camelot_End%20Scene1.mov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8.xml"/><Relationship Id="rId5" Type="http://schemas.openxmlformats.org/officeDocument/2006/relationships/image" Target="../media/image74.png"/><Relationship Id="rId6" Type="http://schemas.openxmlformats.org/officeDocument/2006/relationships/image" Target="../media/image19.png"/><Relationship Id="rId1" Type="http://schemas.microsoft.com/office/2007/relationships/media" Target="file://localhost/Users/abs3/Movies/Middle%20Ages/Camelot%20dream.mov" TargetMode="External"/><Relationship Id="rId2" Type="http://schemas.openxmlformats.org/officeDocument/2006/relationships/video" Target="file://localhost/Users/abs3/Movies/Middle%20Ages/Camelot%20dream.mo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image" Target="../media/image2.jpe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9" Type="http://schemas.openxmlformats.org/officeDocument/2006/relationships/image" Target="../media/image85.pn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jpe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apod.nasa.gov/apod/image/0910/greyillusion_wikipedia_big.png" TargetMode="External"/><Relationship Id="rId4" Type="http://schemas.openxmlformats.org/officeDocument/2006/relationships/image" Target="../media/image24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apod.nasa.gov/apod/image/0910/greyillusion_wikipedia_big.png" TargetMode="External"/><Relationship Id="rId4" Type="http://schemas.openxmlformats.org/officeDocument/2006/relationships/image" Target="../media/image24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apod.nasa.gov/apod/image/0910/greyillusion_wikipedia_big.png" TargetMode="External"/><Relationship Id="rId4" Type="http://schemas.openxmlformats.org/officeDocument/2006/relationships/image" Target="../media/image24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19.png"/><Relationship Id="rId5" Type="http://schemas.openxmlformats.org/officeDocument/2006/relationships/hyperlink" Target="http://apod.nasa.gov/apod/image/0910/greyillusion_wikipedia_big.png" TargetMode="External"/><Relationship Id="rId6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1" descr="king arthur CA.jpg"/>
          <p:cNvPicPr>
            <a:picLocks noChangeAspect="1"/>
          </p:cNvPicPr>
          <p:nvPr/>
        </p:nvPicPr>
        <p:blipFill>
          <a:blip r:embed="rId2">
            <a:lum bright="44000" contrast="-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00025"/>
            <a:ext cx="9172575" cy="705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Beowulf.firstpage WM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490" y="462844"/>
            <a:ext cx="1728671" cy="2744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7" name="Picture 9" descr="Sangreal WM.jpg"/>
          <p:cNvPicPr>
            <a:picLocks noChangeAspect="1"/>
          </p:cNvPicPr>
          <p:nvPr/>
        </p:nvPicPr>
        <p:blipFill>
          <a:blip r:embed="rId4"/>
          <a:srcRect l="17377" t="2647" r="5470" b="8546"/>
          <a:stretch>
            <a:fillRect/>
          </a:stretch>
        </p:blipFill>
        <p:spPr bwMode="auto">
          <a:xfrm>
            <a:off x="6999641" y="203200"/>
            <a:ext cx="1760537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Rectangle 13"/>
          <p:cNvSpPr/>
          <p:nvPr/>
        </p:nvSpPr>
        <p:spPr>
          <a:xfrm>
            <a:off x="2822217" y="180623"/>
            <a:ext cx="3499557" cy="1328688"/>
          </a:xfrm>
          <a:prstGeom prst="rect">
            <a:avLst/>
          </a:prstGeom>
          <a:solidFill>
            <a:srgbClr val="35428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54" name="Picture 6" descr="england castle hilltop C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36276" y="2526808"/>
            <a:ext cx="2284790" cy="152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7" name="Rectangle 16"/>
          <p:cNvSpPr/>
          <p:nvPr/>
        </p:nvSpPr>
        <p:spPr>
          <a:xfrm>
            <a:off x="0" y="4989689"/>
            <a:ext cx="9144000" cy="711200"/>
          </a:xfrm>
          <a:prstGeom prst="rect">
            <a:avLst/>
          </a:prstGeom>
          <a:solidFill>
            <a:srgbClr val="232C5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52" name="Picture 4" descr="Boys_King_Arthur_-_N._C._Wyeth_-_p246 WM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69165" y="3899971"/>
            <a:ext cx="1703627" cy="211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8" name="Picture 10" descr="Knights_of_the_Round_Table._Graal_(15th_century) WM.jpg"/>
          <p:cNvPicPr>
            <a:picLocks noChangeAspect="1"/>
          </p:cNvPicPr>
          <p:nvPr/>
        </p:nvPicPr>
        <p:blipFill>
          <a:blip r:embed="rId7">
            <a:lum bright="16000" contrast="16000"/>
          </a:blip>
          <a:srcRect l="8263" t="4967" r="9235" b="6311"/>
          <a:stretch>
            <a:fillRect/>
          </a:stretch>
        </p:blipFill>
        <p:spPr bwMode="auto">
          <a:xfrm>
            <a:off x="3494738" y="4145723"/>
            <a:ext cx="2242873" cy="2281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5" name="Picture 7" descr="Vikings arrival WM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11286" y="2423762"/>
            <a:ext cx="2612072" cy="1899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3" descr="Sutton.hoo.helmet WM.jpg"/>
          <p:cNvPicPr>
            <a:picLocks noChangeAspect="1"/>
          </p:cNvPicPr>
          <p:nvPr/>
        </p:nvPicPr>
        <p:blipFill>
          <a:blip r:embed="rId9">
            <a:lum bright="4000" contrast="9000"/>
          </a:blip>
          <a:srcRect/>
          <a:stretch>
            <a:fillRect/>
          </a:stretch>
        </p:blipFill>
        <p:spPr bwMode="auto">
          <a:xfrm>
            <a:off x="801041" y="4018844"/>
            <a:ext cx="1513652" cy="227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399" name="Picture 17" descr="Cathedral york CA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8" y="5011738"/>
            <a:ext cx="5445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20" descr="Wappen_Bistum_Corvey WM Attrib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5035550"/>
            <a:ext cx="4667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747963" y="293688"/>
            <a:ext cx="3551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b="1" kern="0" dirty="0">
                <a:solidFill>
                  <a:srgbClr val="F7EBD9"/>
                </a:solidFill>
                <a:latin typeface="Verdana" charset="0"/>
                <a:ea typeface="ＭＳ Ｐゴシック" charset="-128"/>
                <a:cs typeface="ＭＳ Ｐゴシック" pitchFamily="-105" charset="-128"/>
              </a:rPr>
              <a:t>Early Medieval Europe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445911" y="4831643"/>
            <a:ext cx="8218311" cy="1862668"/>
          </a:xfrm>
          <a:prstGeom prst="rect">
            <a:avLst/>
          </a:prstGeom>
          <a:solidFill>
            <a:srgbClr val="F4F0D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45911" y="3019777"/>
            <a:ext cx="8218311" cy="1800579"/>
          </a:xfrm>
          <a:prstGeom prst="rect">
            <a:avLst/>
          </a:prstGeom>
          <a:solidFill>
            <a:srgbClr val="F4F0D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1555" y="1185331"/>
            <a:ext cx="8218311" cy="1794936"/>
          </a:xfrm>
          <a:prstGeom prst="rect">
            <a:avLst/>
          </a:prstGeom>
          <a:solidFill>
            <a:srgbClr val="F4F0D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3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33804" name="TextBox 2"/>
          <p:cNvSpPr txBox="1">
            <a:spLocks noChangeArrowheads="1"/>
          </p:cNvSpPr>
          <p:nvPr/>
        </p:nvSpPr>
        <p:spPr bwMode="auto">
          <a:xfrm>
            <a:off x="0" y="512763"/>
            <a:ext cx="9144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 b="1">
                <a:solidFill>
                  <a:srgbClr val="600000"/>
                </a:solidFill>
                <a:latin typeface="Georgia" charset="0"/>
              </a:rPr>
              <a:t>Dark Ages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711200" y="1225550"/>
            <a:ext cx="1600200" cy="1676400"/>
          </a:xfrm>
          <a:prstGeom prst="ellipse">
            <a:avLst/>
          </a:prstGeom>
          <a:solidFill>
            <a:srgbClr val="F20000"/>
          </a:solidFill>
          <a:ln w="9525">
            <a:noFill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711200" y="3062288"/>
            <a:ext cx="1600200" cy="16764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9525">
            <a:solidFill>
              <a:srgbClr val="2F2F98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666750" y="4908550"/>
            <a:ext cx="1600200" cy="16764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2F2F98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3808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454150"/>
            <a:ext cx="89852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3233738"/>
            <a:ext cx="904875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5478463"/>
            <a:ext cx="12192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11" name="Content Placeholder 8"/>
          <p:cNvSpPr txBox="1">
            <a:spLocks/>
          </p:cNvSpPr>
          <p:nvPr/>
        </p:nvSpPr>
        <p:spPr bwMode="auto">
          <a:xfrm>
            <a:off x="2593975" y="1490663"/>
            <a:ext cx="607536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600">
                <a:latin typeface="Georgia" charset="0"/>
              </a:rPr>
              <a:t>1</a:t>
            </a:r>
            <a:r>
              <a:rPr lang="en-US" sz="2600" baseline="30000">
                <a:latin typeface="Georgia" charset="0"/>
              </a:rPr>
              <a:t>st</a:t>
            </a:r>
            <a:r>
              <a:rPr lang="en-US" sz="2600">
                <a:latin typeface="Georgia" charset="0"/>
              </a:rPr>
              <a:t> Estate = The Roman Catholic Clergy</a:t>
            </a:r>
          </a:p>
          <a:p>
            <a:pPr>
              <a:spcBef>
                <a:spcPct val="20000"/>
              </a:spcBef>
            </a:pPr>
            <a:r>
              <a:rPr lang="en-US" sz="2600">
                <a:solidFill>
                  <a:srgbClr val="C00000"/>
                </a:solidFill>
                <a:latin typeface="Georgia" charset="0"/>
              </a:rPr>
              <a:t>Purpose = Do good deeds</a:t>
            </a:r>
          </a:p>
          <a:p>
            <a:pPr lvl="1">
              <a:spcBef>
                <a:spcPct val="20000"/>
              </a:spcBef>
            </a:pPr>
            <a:endParaRPr lang="en-US" sz="2800">
              <a:latin typeface="Georgia" charset="0"/>
            </a:endParaRPr>
          </a:p>
          <a:p>
            <a:pPr>
              <a:spcBef>
                <a:spcPct val="20000"/>
              </a:spcBef>
            </a:pPr>
            <a:endParaRPr lang="en-US" sz="1400">
              <a:latin typeface="Georgia" charset="0"/>
            </a:endParaRPr>
          </a:p>
          <a:p>
            <a:pPr>
              <a:spcBef>
                <a:spcPct val="20000"/>
              </a:spcBef>
            </a:pPr>
            <a:r>
              <a:rPr lang="en-US" sz="2600">
                <a:latin typeface="Georgia" charset="0"/>
              </a:rPr>
              <a:t>2</a:t>
            </a:r>
            <a:r>
              <a:rPr lang="en-US" sz="2600" baseline="30000">
                <a:latin typeface="Georgia" charset="0"/>
              </a:rPr>
              <a:t>nd</a:t>
            </a:r>
            <a:r>
              <a:rPr lang="en-US" sz="2600">
                <a:latin typeface="Georgia" charset="0"/>
              </a:rPr>
              <a:t> Estate = The Nobility </a:t>
            </a:r>
          </a:p>
          <a:p>
            <a:r>
              <a:rPr lang="en-US">
                <a:latin typeface="Georgia" charset="0"/>
              </a:rPr>
              <a:t>(both local and </a:t>
            </a:r>
            <a:r>
              <a:rPr lang="ja-JP" altLang="en-US">
                <a:latin typeface="Georgia" charset="0"/>
              </a:rPr>
              <a:t>“</a:t>
            </a:r>
            <a:r>
              <a:rPr lang="en-US" altLang="ja-JP">
                <a:latin typeface="Georgia" charset="0"/>
              </a:rPr>
              <a:t>national</a:t>
            </a:r>
            <a:r>
              <a:rPr lang="ja-JP" altLang="en-US">
                <a:latin typeface="Georgia" charset="0"/>
              </a:rPr>
              <a:t>”</a:t>
            </a:r>
            <a:r>
              <a:rPr lang="en-US" altLang="ja-JP">
                <a:latin typeface="Georgia" charset="0"/>
              </a:rPr>
              <a:t>)</a:t>
            </a:r>
          </a:p>
          <a:p>
            <a:pPr>
              <a:spcBef>
                <a:spcPct val="20000"/>
              </a:spcBef>
            </a:pPr>
            <a:r>
              <a:rPr lang="en-US" sz="2600">
                <a:solidFill>
                  <a:srgbClr val="0000FF"/>
                </a:solidFill>
                <a:latin typeface="Georgia" charset="0"/>
              </a:rPr>
              <a:t>Purpose = Govern/Fight</a:t>
            </a:r>
          </a:p>
          <a:p>
            <a:pPr>
              <a:spcBef>
                <a:spcPct val="20000"/>
              </a:spcBef>
            </a:pPr>
            <a:endParaRPr lang="en-US" sz="3600">
              <a:latin typeface="Georgia" charset="0"/>
            </a:endParaRPr>
          </a:p>
          <a:p>
            <a:pPr>
              <a:spcBef>
                <a:spcPct val="20000"/>
              </a:spcBef>
            </a:pPr>
            <a:r>
              <a:rPr lang="en-US" sz="2600">
                <a:latin typeface="Georgia" charset="0"/>
              </a:rPr>
              <a:t>3</a:t>
            </a:r>
            <a:r>
              <a:rPr lang="en-US" sz="2600" baseline="30000">
                <a:latin typeface="Georgia" charset="0"/>
              </a:rPr>
              <a:t>rd</a:t>
            </a:r>
            <a:r>
              <a:rPr lang="en-US" sz="2600">
                <a:latin typeface="Georgia" charset="0"/>
              </a:rPr>
              <a:t> Estate = The Commoners </a:t>
            </a:r>
            <a:r>
              <a:rPr lang="en-US">
                <a:latin typeface="Georgia" charset="0"/>
              </a:rPr>
              <a:t>(all others)</a:t>
            </a:r>
          </a:p>
          <a:p>
            <a:pPr>
              <a:spcBef>
                <a:spcPct val="20000"/>
              </a:spcBef>
            </a:pPr>
            <a:r>
              <a:rPr lang="en-US" sz="2600">
                <a:solidFill>
                  <a:srgbClr val="008000"/>
                </a:solidFill>
                <a:latin typeface="Georgia" charset="0"/>
              </a:rPr>
              <a:t>Purpose = Work</a:t>
            </a:r>
          </a:p>
          <a:p>
            <a:pPr lvl="1">
              <a:spcBef>
                <a:spcPct val="20000"/>
              </a:spcBef>
            </a:pPr>
            <a:endParaRPr lang="en-US" sz="2800">
              <a:latin typeface="Georgia" charset="0"/>
            </a:endParaRPr>
          </a:p>
        </p:txBody>
      </p:sp>
      <p:pic>
        <p:nvPicPr>
          <p:cNvPr id="33812" name="Picture 14" descr="cross crown C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2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0" y="512763"/>
            <a:ext cx="9144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 b="1">
                <a:solidFill>
                  <a:srgbClr val="600000"/>
                </a:solidFill>
                <a:latin typeface="Georgia" charset="0"/>
              </a:rPr>
              <a:t>Church Absolutism—Dark Ages</a:t>
            </a:r>
          </a:p>
        </p:txBody>
      </p:sp>
      <p:sp>
        <p:nvSpPr>
          <p:cNvPr id="23557" name="Rectangle 23"/>
          <p:cNvSpPr>
            <a:spLocks noChangeArrowheads="1"/>
          </p:cNvSpPr>
          <p:nvPr/>
        </p:nvSpPr>
        <p:spPr bwMode="auto">
          <a:xfrm>
            <a:off x="4057650" y="1311275"/>
            <a:ext cx="4894263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>
                <a:latin typeface="Georgia" charset="0"/>
              </a:rPr>
              <a:t>Imperial church left over from Roman Empire</a:t>
            </a:r>
          </a:p>
          <a:p>
            <a:endParaRPr lang="en-US" sz="800">
              <a:latin typeface="Georgia" charset="0"/>
            </a:endParaRPr>
          </a:p>
          <a:p>
            <a:pPr marL="547688" lvl="1" indent="-273050">
              <a:buFont typeface="Arial" charset="0"/>
              <a:buChar char="•"/>
            </a:pPr>
            <a:r>
              <a:rPr lang="en-US" sz="2400">
                <a:latin typeface="Georgia" charset="0"/>
              </a:rPr>
              <a:t>Emperor approved/nominated the pope/patriarch</a:t>
            </a:r>
          </a:p>
          <a:p>
            <a:pPr marL="547688" lvl="1" indent="-273050">
              <a:buFont typeface="Arial" charset="0"/>
              <a:buChar char="•"/>
            </a:pPr>
            <a:endParaRPr lang="en-US" sz="800">
              <a:latin typeface="Georgia" charset="0"/>
            </a:endParaRPr>
          </a:p>
          <a:p>
            <a:pPr marL="547688" lvl="1" indent="-273050">
              <a:buFont typeface="Arial" charset="0"/>
              <a:buChar char="•"/>
            </a:pPr>
            <a:r>
              <a:rPr lang="en-US" sz="2400">
                <a:latin typeface="Georgia" charset="0"/>
              </a:rPr>
              <a:t>But, emperor was in Constantinople</a:t>
            </a:r>
          </a:p>
          <a:p>
            <a:pPr marL="547688" lvl="1" indent="-273050">
              <a:buFont typeface="Arial" charset="0"/>
              <a:buChar char="•"/>
            </a:pPr>
            <a:endParaRPr lang="en-US" sz="800">
              <a:latin typeface="Georgia" charset="0"/>
            </a:endParaRPr>
          </a:p>
          <a:p>
            <a:pPr marL="547688" lvl="1" indent="-273050">
              <a:buFont typeface="Arial" charset="0"/>
              <a:buChar char="•"/>
            </a:pPr>
            <a:r>
              <a:rPr lang="en-US" sz="2400">
                <a:latin typeface="Georgia" charset="0"/>
              </a:rPr>
              <a:t>Therefore, popes were locally chosen and ratified by the emperor afterwards</a:t>
            </a:r>
          </a:p>
        </p:txBody>
      </p:sp>
      <p:pic>
        <p:nvPicPr>
          <p:cNvPr id="25" name="Picture 24" descr="Boniface-of-Montferrat W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r="2115"/>
          <a:stretch>
            <a:fillRect/>
          </a:stretch>
        </p:blipFill>
        <p:spPr bwMode="auto">
          <a:xfrm>
            <a:off x="576263" y="1851025"/>
            <a:ext cx="3408362" cy="325913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7" descr="cross crown 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0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0" y="512763"/>
            <a:ext cx="9144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 b="1">
                <a:solidFill>
                  <a:srgbClr val="600000"/>
                </a:solidFill>
                <a:latin typeface="Georgia" charset="0"/>
              </a:rPr>
              <a:t>Church Absolutism—Dark Ages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933825" y="1698625"/>
            <a:ext cx="4837113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>
                <a:latin typeface="Georgia" charset="0"/>
              </a:rPr>
              <a:t>No powerful kings in Europe</a:t>
            </a:r>
          </a:p>
          <a:p>
            <a:endParaRPr lang="en-US" sz="800">
              <a:latin typeface="Georgia" charset="0"/>
            </a:endParaRPr>
          </a:p>
          <a:p>
            <a:r>
              <a:rPr lang="en-US" sz="2800">
                <a:latin typeface="Georgia" charset="0"/>
              </a:rPr>
              <a:t>Church was everywhere</a:t>
            </a:r>
          </a:p>
          <a:p>
            <a:pPr marL="547688" lvl="1" indent="-182563">
              <a:buFont typeface="Arial" charset="0"/>
              <a:buChar char="•"/>
            </a:pPr>
            <a:r>
              <a:rPr lang="en-US" sz="2400">
                <a:latin typeface="Georgia" charset="0"/>
              </a:rPr>
              <a:t>Became the legal authority (basilica, judge, etc)</a:t>
            </a:r>
          </a:p>
          <a:p>
            <a:pPr marL="547688" lvl="1" indent="-182563">
              <a:buFont typeface="Arial" charset="0"/>
              <a:buChar char="•"/>
            </a:pPr>
            <a:r>
              <a:rPr lang="en-US" sz="2400">
                <a:latin typeface="Georgia" charset="0"/>
              </a:rPr>
              <a:t>Gained taxing authority</a:t>
            </a:r>
          </a:p>
          <a:p>
            <a:pPr marL="547688" lvl="1" indent="-182563">
              <a:buFont typeface="Arial" charset="0"/>
              <a:buChar char="•"/>
            </a:pPr>
            <a:endParaRPr lang="en-US" sz="800">
              <a:latin typeface="Georgia" charset="0"/>
            </a:endParaRPr>
          </a:p>
          <a:p>
            <a:r>
              <a:rPr lang="en-US" sz="2800">
                <a:latin typeface="Georgia" charset="0"/>
              </a:rPr>
              <a:t>Popes became substitutes for the Emperor.</a:t>
            </a:r>
          </a:p>
        </p:txBody>
      </p:sp>
      <p:pic>
        <p:nvPicPr>
          <p:cNvPr id="10" name="Picture 9" descr="Church StKewChurchWindow W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-591" r="4256" b="3857"/>
          <a:stretch>
            <a:fillRect/>
          </a:stretch>
        </p:blipFill>
        <p:spPr bwMode="auto">
          <a:xfrm>
            <a:off x="506413" y="1422400"/>
            <a:ext cx="3175000" cy="460533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 descr="cross crown 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38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0" y="512763"/>
            <a:ext cx="9144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 b="1">
                <a:solidFill>
                  <a:srgbClr val="600000"/>
                </a:solidFill>
                <a:latin typeface="Georgia" charset="0"/>
              </a:rPr>
              <a:t>Church Absolutism—Dark Ages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38538" y="1227138"/>
            <a:ext cx="533558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Problems 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Popes chosen primarily from among the elite families of Rome </a:t>
            </a:r>
            <a:r>
              <a:rPr lang="en-US" sz="2000" kern="0" dirty="0">
                <a:latin typeface="Georgia" charset="0"/>
                <a:ea typeface="ＭＳ Ｐゴシック" charset="-128"/>
                <a:cs typeface="+mn-cs"/>
              </a:rPr>
              <a:t>(like the emperors)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1/3 of early popes were killed violently </a:t>
            </a:r>
            <a:r>
              <a:rPr lang="en-US" sz="2000" kern="0" dirty="0">
                <a:latin typeface="Georgia" charset="0"/>
                <a:ea typeface="ＭＳ Ｐゴシック" charset="-128"/>
                <a:cs typeface="+mn-cs"/>
              </a:rPr>
              <a:t>(like the emperors)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Several sects of Christians had no allegiance to pope</a:t>
            </a:r>
          </a:p>
          <a:p>
            <a:pPr lvl="2">
              <a:spcBef>
                <a:spcPts val="0"/>
              </a:spcBef>
              <a:defRPr/>
            </a:pPr>
            <a:r>
              <a:rPr lang="en-US" sz="2000" kern="0" dirty="0">
                <a:latin typeface="Georgia" charset="0"/>
                <a:ea typeface="ＭＳ Ｐゴシック" charset="-128"/>
                <a:cs typeface="+mn-cs"/>
              </a:rPr>
              <a:t>Geographical independence </a:t>
            </a:r>
          </a:p>
          <a:p>
            <a:pPr lvl="2">
              <a:spcBef>
                <a:spcPts val="0"/>
              </a:spcBef>
              <a:defRPr/>
            </a:pPr>
            <a:r>
              <a:rPr lang="en-US" sz="2000" kern="0" dirty="0">
                <a:latin typeface="Georgia" charset="0"/>
                <a:ea typeface="ＭＳ Ｐゴシック" charset="-128"/>
                <a:cs typeface="+mn-cs"/>
              </a:rPr>
              <a:t>(Example: England)</a:t>
            </a:r>
          </a:p>
          <a:p>
            <a:pPr lvl="2">
              <a:spcBef>
                <a:spcPct val="20000"/>
              </a:spcBef>
              <a:defRPr/>
            </a:pPr>
            <a:r>
              <a:rPr lang="en-US" sz="2000" kern="0" dirty="0">
                <a:latin typeface="Georgia" charset="0"/>
                <a:ea typeface="ＭＳ Ｐゴシック" charset="-128"/>
                <a:cs typeface="+mn-cs"/>
              </a:rPr>
              <a:t>Doctrinal independence </a:t>
            </a:r>
          </a:p>
          <a:p>
            <a:pPr lvl="2">
              <a:spcBef>
                <a:spcPts val="0"/>
              </a:spcBef>
              <a:defRPr/>
            </a:pPr>
            <a:r>
              <a:rPr lang="en-US" sz="2000" kern="0" dirty="0">
                <a:latin typeface="Georgia" charset="0"/>
                <a:ea typeface="ＭＳ Ｐゴシック" charset="-128"/>
                <a:cs typeface="+mn-cs"/>
              </a:rPr>
              <a:t>(Example: Arianism/</a:t>
            </a:r>
            <a:r>
              <a:rPr lang="en-US" sz="2000" kern="0" dirty="0" err="1">
                <a:latin typeface="Georgia" charset="0"/>
                <a:ea typeface="ＭＳ Ｐゴシック" charset="-128"/>
                <a:cs typeface="+mn-cs"/>
              </a:rPr>
              <a:t>Monophysitism</a:t>
            </a:r>
            <a:r>
              <a:rPr lang="en-US" sz="2000" kern="0" dirty="0">
                <a:latin typeface="Georgia" charset="0"/>
                <a:ea typeface="ＭＳ Ｐゴシック" charset="-128"/>
                <a:cs typeface="+mn-cs"/>
              </a:rPr>
              <a:t>)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Large non-Christian population in Europe	</a:t>
            </a:r>
          </a:p>
          <a:p>
            <a:pPr lvl="1">
              <a:spcBef>
                <a:spcPct val="20000"/>
              </a:spcBef>
              <a:defRPr/>
            </a:pPr>
            <a:endParaRPr lang="en-US" sz="2400" kern="0" dirty="0">
              <a:latin typeface="Georgia" charset="0"/>
              <a:ea typeface="ＭＳ Ｐゴシック" charset="-128"/>
              <a:cs typeface="+mn-cs"/>
            </a:endParaRPr>
          </a:p>
        </p:txBody>
      </p:sp>
      <p:pic>
        <p:nvPicPr>
          <p:cNvPr id="8" name="Picture 7" descr="pope 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870075"/>
            <a:ext cx="2813050" cy="43338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8" descr="cross crown 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6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pic>
        <p:nvPicPr>
          <p:cNvPr id="6" name="Picture 5" descr="Gregorythegreat 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581150"/>
            <a:ext cx="3121025" cy="427831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2"/>
          <p:cNvSpPr txBox="1">
            <a:spLocks noChangeArrowheads="1"/>
          </p:cNvSpPr>
          <p:nvPr/>
        </p:nvSpPr>
        <p:spPr bwMode="auto">
          <a:xfrm>
            <a:off x="-109538" y="387350"/>
            <a:ext cx="9144001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 b="1">
                <a:solidFill>
                  <a:srgbClr val="600000"/>
                </a:solidFill>
                <a:latin typeface="Verdana" charset="0"/>
              </a:rPr>
              <a:t>Gregory I </a:t>
            </a:r>
            <a:r>
              <a:rPr lang="en-US" b="1">
                <a:solidFill>
                  <a:srgbClr val="600000"/>
                </a:solidFill>
                <a:latin typeface="Verdana" charset="0"/>
              </a:rPr>
              <a:t>(about 600 AD)—</a:t>
            </a:r>
            <a:r>
              <a:rPr lang="en-US" sz="3000" b="1">
                <a:solidFill>
                  <a:srgbClr val="600000"/>
                </a:solidFill>
                <a:latin typeface="Verdana" charset="0"/>
              </a:rPr>
              <a:t>Creativity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725863" y="1433513"/>
            <a:ext cx="50260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Strengthened the office of the papacy</a:t>
            </a:r>
          </a:p>
          <a:p>
            <a:pPr marL="548640"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kern="0" dirty="0">
                <a:latin typeface="Georgia" charset="0"/>
                <a:ea typeface="ＭＳ Ｐゴシック" charset="-128"/>
                <a:cs typeface="+mn-cs"/>
              </a:rPr>
              <a:t>Sent delegates to all European Christian groups to unify them under the pope</a:t>
            </a:r>
          </a:p>
          <a:p>
            <a:pPr marL="548640"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kern="0" dirty="0">
                <a:latin typeface="Georgia" charset="0"/>
                <a:ea typeface="ＭＳ Ｐゴシック" charset="-128"/>
                <a:cs typeface="+mn-cs"/>
              </a:rPr>
              <a:t>Accommodation of the pagans</a:t>
            </a:r>
          </a:p>
          <a:p>
            <a:pPr lvl="2"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Pagan Mother Goddess </a:t>
            </a:r>
            <a:r>
              <a:rPr lang="en-US" sz="2000" kern="0" dirty="0">
                <a:latin typeface="Georgia" charset="0"/>
                <a:ea typeface="ＭＳ Ｐゴシック" charset="-128"/>
                <a:cs typeface="+mn-cs"/>
              </a:rPr>
              <a:t>(Virgin Mary)</a:t>
            </a:r>
          </a:p>
          <a:p>
            <a:pPr lvl="2"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Holidays </a:t>
            </a:r>
            <a:r>
              <a:rPr lang="en-US" sz="2000" kern="0" dirty="0">
                <a:latin typeface="Georgia" charset="0"/>
                <a:ea typeface="ＭＳ Ｐゴシック" charset="-128"/>
                <a:cs typeface="+mn-cs"/>
              </a:rPr>
              <a:t>(Ex: Christmas, Easter, Halloween)</a:t>
            </a:r>
          </a:p>
        </p:txBody>
      </p:sp>
      <p:pic>
        <p:nvPicPr>
          <p:cNvPr id="41990" name="Picture 9" descr="cross crown 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4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pic>
        <p:nvPicPr>
          <p:cNvPr id="6" name="Picture 5" descr="Gregorythegreat 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581150"/>
            <a:ext cx="3121025" cy="427831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2"/>
          <p:cNvSpPr txBox="1">
            <a:spLocks noChangeArrowheads="1"/>
          </p:cNvSpPr>
          <p:nvPr/>
        </p:nvSpPr>
        <p:spPr bwMode="auto">
          <a:xfrm>
            <a:off x="-120650" y="387350"/>
            <a:ext cx="91440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 b="1">
                <a:solidFill>
                  <a:srgbClr val="600000"/>
                </a:solidFill>
                <a:latin typeface="Verdana" charset="0"/>
              </a:rPr>
              <a:t>Gregory I </a:t>
            </a:r>
            <a:r>
              <a:rPr lang="en-US" b="1">
                <a:solidFill>
                  <a:srgbClr val="600000"/>
                </a:solidFill>
                <a:latin typeface="Verdana" charset="0"/>
              </a:rPr>
              <a:t>(about 600 AD)—</a:t>
            </a:r>
            <a:r>
              <a:rPr lang="en-US" sz="3000" b="1">
                <a:solidFill>
                  <a:srgbClr val="600000"/>
                </a:solidFill>
                <a:latin typeface="Verdana" charset="0"/>
              </a:rPr>
              <a:t>Creativity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930650" y="1614488"/>
            <a:ext cx="4851400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Solidified the rules of the church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kern="0" dirty="0">
                <a:latin typeface="Georgia" charset="0"/>
                <a:ea typeface="ＭＳ Ｐゴシック" charset="-128"/>
                <a:cs typeface="+mn-cs"/>
              </a:rPr>
              <a:t>Celibacy for priests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kern="0" dirty="0">
                <a:latin typeface="Georgia" charset="0"/>
                <a:ea typeface="ＭＳ Ｐゴシック" charset="-128"/>
                <a:cs typeface="+mn-cs"/>
              </a:rPr>
              <a:t>Solidified the mass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kern="0" dirty="0">
                <a:latin typeface="Georgia" charset="0"/>
                <a:ea typeface="ＭＳ Ｐゴシック" charset="-128"/>
                <a:cs typeface="+mn-cs"/>
              </a:rPr>
              <a:t>Created concept of liturgical singing </a:t>
            </a: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(Gregorian chants)</a:t>
            </a:r>
          </a:p>
          <a:p>
            <a:pPr lvl="1">
              <a:spcBef>
                <a:spcPct val="20000"/>
              </a:spcBef>
              <a:defRPr/>
            </a:pPr>
            <a:endParaRPr lang="en-US" sz="2800" kern="0" dirty="0">
              <a:latin typeface="Georgia" charset="0"/>
              <a:ea typeface="ＭＳ Ｐゴシック" charset="-128"/>
              <a:cs typeface="+mn-cs"/>
            </a:endParaRPr>
          </a:p>
        </p:txBody>
      </p:sp>
      <p:pic>
        <p:nvPicPr>
          <p:cNvPr id="44038" name="Picture 8" descr="cross crown 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2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pic>
        <p:nvPicPr>
          <p:cNvPr id="6" name="Picture 5" descr="Gregorythegreat 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581150"/>
            <a:ext cx="3121025" cy="427831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387350"/>
            <a:ext cx="91440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0070C0"/>
                </a:solidFill>
                <a:latin typeface="Verdana" charset="0"/>
                <a:ea typeface="ＭＳ Ｐゴシック" charset="-128"/>
                <a:cs typeface="ＭＳ Ｐゴシック" pitchFamily="-105" charset="-128"/>
              </a:rPr>
              <a:t>Discussion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854450" y="1644650"/>
            <a:ext cx="4691063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800">
                <a:latin typeface="Georgia" charset="0"/>
              </a:rPr>
              <a:t>Was Pope Gregory</a:t>
            </a:r>
            <a:r>
              <a:rPr lang="ja-JP" altLang="en-US" sz="2800">
                <a:latin typeface="Georgia" charset="0"/>
              </a:rPr>
              <a:t>’</a:t>
            </a:r>
            <a:r>
              <a:rPr lang="en-US" altLang="ja-JP" sz="2800">
                <a:latin typeface="Georgia" charset="0"/>
              </a:rPr>
              <a:t>s </a:t>
            </a:r>
            <a:r>
              <a:rPr lang="ja-JP" altLang="en-US" sz="2800">
                <a:latin typeface="Georgia" charset="0"/>
              </a:rPr>
              <a:t>“</a:t>
            </a:r>
            <a:r>
              <a:rPr lang="en-US" altLang="ja-JP" sz="2800">
                <a:latin typeface="Georgia" charset="0"/>
              </a:rPr>
              <a:t>Christianization</a:t>
            </a:r>
            <a:r>
              <a:rPr lang="ja-JP" altLang="en-US" sz="2800">
                <a:latin typeface="Georgia" charset="0"/>
              </a:rPr>
              <a:t>”</a:t>
            </a:r>
            <a:r>
              <a:rPr lang="en-US" altLang="ja-JP" sz="2800">
                <a:latin typeface="Georgia" charset="0"/>
              </a:rPr>
              <a:t> of pagan beliefs good or bad?</a:t>
            </a:r>
          </a:p>
          <a:p>
            <a:pPr eaLnBrk="1" hangingPunct="1">
              <a:spcBef>
                <a:spcPct val="20000"/>
              </a:spcBef>
            </a:pPr>
            <a:endParaRPr lang="en-US" sz="1000">
              <a:latin typeface="Georgia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2800">
                <a:latin typeface="Georgia" charset="0"/>
              </a:rPr>
              <a:t>Is it acceptable for a church to change?</a:t>
            </a:r>
          </a:p>
        </p:txBody>
      </p:sp>
      <p:pic>
        <p:nvPicPr>
          <p:cNvPr id="46086" name="Picture 9" descr="cross crown 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0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68313" y="450850"/>
            <a:ext cx="822960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105" charset="-128"/>
              </a:rPr>
              <a:t>Great Chain of Being</a:t>
            </a:r>
          </a:p>
        </p:txBody>
      </p:sp>
      <p:sp>
        <p:nvSpPr>
          <p:cNvPr id="11" name="Text Placeholder 3"/>
          <p:cNvSpPr txBox="1">
            <a:spLocks/>
          </p:cNvSpPr>
          <p:nvPr/>
        </p:nvSpPr>
        <p:spPr bwMode="auto">
          <a:xfrm>
            <a:off x="704850" y="1298575"/>
            <a:ext cx="404018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800" b="1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Religious Chain</a:t>
            </a:r>
          </a:p>
        </p:txBody>
      </p:sp>
      <p:graphicFrame>
        <p:nvGraphicFramePr>
          <p:cNvPr id="12" name="Content Placeholder 7"/>
          <p:cNvGraphicFramePr>
            <a:graphicFrameLocks/>
          </p:cNvGraphicFramePr>
          <p:nvPr/>
        </p:nvGraphicFramePr>
        <p:xfrm>
          <a:off x="457200" y="1937806"/>
          <a:ext cx="4040188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 Placeholder 5"/>
          <p:cNvSpPr txBox="1">
            <a:spLocks/>
          </p:cNvSpPr>
          <p:nvPr/>
        </p:nvSpPr>
        <p:spPr>
          <a:xfrm>
            <a:off x="4814888" y="1298575"/>
            <a:ext cx="4041775" cy="639763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800" b="1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Political Chain</a:t>
            </a:r>
          </a:p>
        </p:txBody>
      </p:sp>
      <p:graphicFrame>
        <p:nvGraphicFramePr>
          <p:cNvPr id="14" name="Content Placeholder 8"/>
          <p:cNvGraphicFramePr>
            <a:graphicFrameLocks/>
          </p:cNvGraphicFramePr>
          <p:nvPr/>
        </p:nvGraphicFramePr>
        <p:xfrm>
          <a:off x="4498268" y="1937806"/>
          <a:ext cx="4041775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48136" name="Picture 8" descr="cross crown CA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78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68313" y="450850"/>
            <a:ext cx="822960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105" charset="-128"/>
              </a:rPr>
              <a:t>Great Chain of Being</a:t>
            </a:r>
          </a:p>
        </p:txBody>
      </p:sp>
      <p:sp>
        <p:nvSpPr>
          <p:cNvPr id="50180" name="Content Placeholder 5"/>
          <p:cNvSpPr txBox="1">
            <a:spLocks/>
          </p:cNvSpPr>
          <p:nvPr/>
        </p:nvSpPr>
        <p:spPr bwMode="auto">
          <a:xfrm>
            <a:off x="4284663" y="1555750"/>
            <a:ext cx="451008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indent="-1825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800">
                <a:latin typeface="Georgia" charset="0"/>
              </a:rPr>
              <a:t>During this period of time, the religious chain was stronger than the political chain.</a:t>
            </a: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r>
              <a:rPr lang="en-US">
                <a:latin typeface="Georgia" charset="0"/>
              </a:rPr>
              <a:t>Kings received their </a:t>
            </a:r>
            <a:r>
              <a:rPr lang="ja-JP" altLang="en-US">
                <a:latin typeface="Georgia" charset="0"/>
              </a:rPr>
              <a:t>“</a:t>
            </a:r>
            <a:r>
              <a:rPr lang="en-US" altLang="ja-JP">
                <a:latin typeface="Georgia" charset="0"/>
              </a:rPr>
              <a:t>grant</a:t>
            </a:r>
            <a:r>
              <a:rPr lang="ja-JP" altLang="en-US">
                <a:latin typeface="Georgia" charset="0"/>
              </a:rPr>
              <a:t>”</a:t>
            </a:r>
            <a:r>
              <a:rPr lang="en-US" altLang="ja-JP">
                <a:latin typeface="Georgia" charset="0"/>
              </a:rPr>
              <a:t> of permission (authority) from the pope.</a:t>
            </a: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r>
              <a:rPr lang="en-US">
                <a:latin typeface="Georgia" charset="0"/>
              </a:rPr>
              <a:t>Kings were crowned by the pope.</a:t>
            </a:r>
          </a:p>
        </p:txBody>
      </p:sp>
      <p:pic>
        <p:nvPicPr>
          <p:cNvPr id="15" name="Picture 14" descr="Charles_I_of_Naples,_Pope_Clemente_IV Crowning W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1751013"/>
            <a:ext cx="3468687" cy="3433762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7" descr="cross crown 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26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52227" name="Title 9"/>
          <p:cNvSpPr txBox="1">
            <a:spLocks/>
          </p:cNvSpPr>
          <p:nvPr/>
        </p:nvSpPr>
        <p:spPr bwMode="auto">
          <a:xfrm>
            <a:off x="-285750" y="409575"/>
            <a:ext cx="91440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000" b="1">
                <a:solidFill>
                  <a:srgbClr val="600000"/>
                </a:solidFill>
                <a:latin typeface="Verdana" charset="0"/>
              </a:rPr>
              <a:t>Feudal System—How did it happen?</a:t>
            </a:r>
          </a:p>
        </p:txBody>
      </p:sp>
      <p:sp>
        <p:nvSpPr>
          <p:cNvPr id="11" name="Content Placeholder 10"/>
          <p:cNvSpPr txBox="1">
            <a:spLocks/>
          </p:cNvSpPr>
          <p:nvPr/>
        </p:nvSpPr>
        <p:spPr bwMode="auto">
          <a:xfrm>
            <a:off x="3243263" y="1284288"/>
            <a:ext cx="5697537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514350" eaLnBrk="0" hangingPunct="0">
              <a:spcBef>
                <a:spcPts val="80"/>
              </a:spcBef>
              <a:buFontTx/>
              <a:buAutoNum type="arabicPeriod"/>
              <a:defRPr/>
            </a:pPr>
            <a:r>
              <a:rPr lang="en-US" sz="26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Loss of government and law</a:t>
            </a:r>
          </a:p>
          <a:p>
            <a:pPr marL="457200" indent="-514350" eaLnBrk="0" hangingPunct="0">
              <a:spcBef>
                <a:spcPts val="80"/>
              </a:spcBef>
              <a:buFontTx/>
              <a:buAutoNum type="arabicPeriod"/>
              <a:defRPr/>
            </a:pPr>
            <a:endParaRPr lang="en-US" sz="200" kern="0" dirty="0">
              <a:latin typeface="Georgia" charset="0"/>
              <a:ea typeface="ＭＳ Ｐゴシック" charset="-128"/>
              <a:cs typeface="ＭＳ Ｐゴシック" pitchFamily="-105" charset="-128"/>
            </a:endParaRPr>
          </a:p>
          <a:p>
            <a:pPr marL="457200" indent="-514350" eaLnBrk="0" hangingPunct="0">
              <a:spcBef>
                <a:spcPts val="100"/>
              </a:spcBef>
              <a:buFontTx/>
              <a:buAutoNum type="arabicPeriod"/>
              <a:defRPr/>
            </a:pPr>
            <a:r>
              <a:rPr lang="en-US" sz="26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Travel restricted (dangerous)</a:t>
            </a:r>
          </a:p>
          <a:p>
            <a:pPr marL="457200" indent="-514350" eaLnBrk="0" hangingPunct="0">
              <a:spcBef>
                <a:spcPts val="100"/>
              </a:spcBef>
              <a:buFontTx/>
              <a:buAutoNum type="arabicPeriod"/>
              <a:defRPr/>
            </a:pPr>
            <a:endParaRPr lang="en-US" sz="200" kern="0" dirty="0">
              <a:latin typeface="Georgia" charset="0"/>
              <a:ea typeface="ＭＳ Ｐゴシック" charset="-128"/>
              <a:cs typeface="ＭＳ Ｐゴシック" pitchFamily="-105" charset="-128"/>
            </a:endParaRPr>
          </a:p>
          <a:p>
            <a:pPr marL="457200" indent="-514350" eaLnBrk="0" hangingPunct="0">
              <a:spcBef>
                <a:spcPts val="80"/>
              </a:spcBef>
              <a:buFontTx/>
              <a:buAutoNum type="arabicPeriod"/>
              <a:defRPr/>
            </a:pPr>
            <a:r>
              <a:rPr lang="en-US" sz="26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Reduction of cities</a:t>
            </a:r>
          </a:p>
          <a:p>
            <a:pPr marL="457200" indent="-514350" eaLnBrk="0" hangingPunct="0">
              <a:spcBef>
                <a:spcPts val="80"/>
              </a:spcBef>
              <a:buFontTx/>
              <a:buAutoNum type="arabicPeriod"/>
              <a:defRPr/>
            </a:pPr>
            <a:endParaRPr lang="en-US" sz="200" kern="0" dirty="0">
              <a:latin typeface="Georgia" charset="0"/>
              <a:ea typeface="ＭＳ Ｐゴシック" charset="-128"/>
              <a:cs typeface="ＭＳ Ｐゴシック" pitchFamily="-105" charset="-128"/>
            </a:endParaRPr>
          </a:p>
          <a:p>
            <a:pPr marL="457200" indent="-514350" eaLnBrk="0" hangingPunct="0">
              <a:spcBef>
                <a:spcPts val="80"/>
              </a:spcBef>
              <a:buFontTx/>
              <a:buAutoNum type="arabicPeriod"/>
              <a:defRPr/>
            </a:pPr>
            <a:r>
              <a:rPr lang="en-US" sz="26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Cold weather brought low food</a:t>
            </a:r>
          </a:p>
          <a:p>
            <a:pPr marL="457200" indent="-514350" eaLnBrk="0" hangingPunct="0">
              <a:spcBef>
                <a:spcPts val="80"/>
              </a:spcBef>
              <a:buFontTx/>
              <a:buAutoNum type="arabicPeriod"/>
              <a:defRPr/>
            </a:pPr>
            <a:endParaRPr lang="en-US" sz="200" kern="0" dirty="0">
              <a:latin typeface="Georgia" charset="0"/>
              <a:ea typeface="ＭＳ Ｐゴシック" charset="-128"/>
              <a:cs typeface="ＭＳ Ｐゴシック" pitchFamily="-105" charset="-128"/>
            </a:endParaRPr>
          </a:p>
          <a:p>
            <a:pPr marL="457200" indent="-514350" eaLnBrk="0" hangingPunct="0">
              <a:spcBef>
                <a:spcPts val="80"/>
              </a:spcBef>
              <a:buFontTx/>
              <a:buAutoNum type="arabicPeriod"/>
              <a:defRPr/>
            </a:pPr>
            <a:r>
              <a:rPr lang="en-US" sz="26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Little time for anything but work</a:t>
            </a:r>
          </a:p>
          <a:p>
            <a:pPr marL="457200" indent="-514350" eaLnBrk="0" hangingPunct="0">
              <a:spcBef>
                <a:spcPts val="80"/>
              </a:spcBef>
              <a:buFontTx/>
              <a:buAutoNum type="arabicPeriod"/>
              <a:defRPr/>
            </a:pPr>
            <a:endParaRPr lang="en-US" sz="200" kern="0" dirty="0">
              <a:latin typeface="Georgia" charset="0"/>
              <a:ea typeface="ＭＳ Ｐゴシック" charset="-128"/>
              <a:cs typeface="ＭＳ Ｐゴシック" pitchFamily="-105" charset="-128"/>
            </a:endParaRPr>
          </a:p>
          <a:p>
            <a:pPr marL="457200" indent="-514350" eaLnBrk="0" hangingPunct="0">
              <a:spcBef>
                <a:spcPts val="80"/>
              </a:spcBef>
              <a:buFontTx/>
              <a:buAutoNum type="arabicPeriod"/>
              <a:defRPr/>
            </a:pPr>
            <a:r>
              <a:rPr lang="en-US" sz="26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Loss of creativity</a:t>
            </a:r>
          </a:p>
          <a:p>
            <a:pPr marL="457200" indent="-514350" eaLnBrk="0" hangingPunct="0">
              <a:spcBef>
                <a:spcPts val="80"/>
              </a:spcBef>
              <a:buFontTx/>
              <a:buAutoNum type="arabicPeriod"/>
              <a:defRPr/>
            </a:pPr>
            <a:endParaRPr lang="en-US" sz="200" kern="0" dirty="0">
              <a:latin typeface="Georgia" charset="0"/>
              <a:ea typeface="ＭＳ Ｐゴシック" charset="-128"/>
              <a:cs typeface="ＭＳ Ｐゴシック" pitchFamily="-105" charset="-128"/>
            </a:endParaRPr>
          </a:p>
          <a:p>
            <a:pPr marL="457200" indent="-514350" eaLnBrk="0" hangingPunct="0">
              <a:spcBef>
                <a:spcPts val="80"/>
              </a:spcBef>
              <a:buFontTx/>
              <a:buAutoNum type="arabicPeriod"/>
              <a:defRPr/>
            </a:pPr>
            <a:r>
              <a:rPr lang="en-US" sz="26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Marauder exploitation of people</a:t>
            </a:r>
          </a:p>
          <a:p>
            <a:pPr marL="457200" indent="-514350" eaLnBrk="0" hangingPunct="0">
              <a:spcBef>
                <a:spcPts val="80"/>
              </a:spcBef>
              <a:buFontTx/>
              <a:buAutoNum type="arabicPeriod"/>
              <a:defRPr/>
            </a:pPr>
            <a:endParaRPr lang="en-US" sz="200" kern="0" dirty="0">
              <a:latin typeface="Georgia" charset="0"/>
              <a:ea typeface="ＭＳ Ｐゴシック" charset="-128"/>
              <a:cs typeface="ＭＳ Ｐゴシック" pitchFamily="-105" charset="-128"/>
            </a:endParaRPr>
          </a:p>
          <a:p>
            <a:pPr marL="457200" indent="-514350" eaLnBrk="0" hangingPunct="0">
              <a:spcBef>
                <a:spcPts val="80"/>
              </a:spcBef>
              <a:buFontTx/>
              <a:buAutoNum type="arabicPeriod"/>
              <a:defRPr/>
            </a:pPr>
            <a:r>
              <a:rPr lang="en-US" sz="26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Peasant deals with marauders</a:t>
            </a:r>
          </a:p>
          <a:p>
            <a:pPr marL="457200" indent="-514350" eaLnBrk="0" hangingPunct="0">
              <a:spcBef>
                <a:spcPts val="80"/>
              </a:spcBef>
              <a:buFontTx/>
              <a:buAutoNum type="arabicPeriod"/>
              <a:defRPr/>
            </a:pPr>
            <a:endParaRPr lang="en-US" sz="200" kern="0" dirty="0">
              <a:latin typeface="Georgia" charset="0"/>
              <a:ea typeface="ＭＳ Ｐゴシック" charset="-128"/>
              <a:cs typeface="ＭＳ Ｐゴシック" pitchFamily="-105" charset="-128"/>
            </a:endParaRPr>
          </a:p>
          <a:p>
            <a:pPr marL="457200" indent="-514350" eaLnBrk="0" hangingPunct="0">
              <a:spcBef>
                <a:spcPts val="80"/>
              </a:spcBef>
              <a:buFontTx/>
              <a:buAutoNum type="arabicPeriod"/>
              <a:defRPr/>
            </a:pPr>
            <a:r>
              <a:rPr lang="en-US" sz="26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Marauder deals with marauders</a:t>
            </a:r>
          </a:p>
          <a:p>
            <a:pPr marL="514350" indent="-514350" eaLnBrk="0" hangingPunct="0">
              <a:spcBef>
                <a:spcPct val="20000"/>
              </a:spcBef>
              <a:buFontTx/>
              <a:buAutoNum type="arabicPeriod"/>
              <a:defRPr/>
            </a:pPr>
            <a:endParaRPr lang="en-US" sz="2800" kern="0" dirty="0">
              <a:latin typeface="Georgia" charset="0"/>
              <a:ea typeface="ＭＳ Ｐゴシック" charset="-128"/>
              <a:cs typeface="ＭＳ Ｐゴシック" pitchFamily="-105" charset="-128"/>
            </a:endParaRPr>
          </a:p>
        </p:txBody>
      </p:sp>
      <p:pic>
        <p:nvPicPr>
          <p:cNvPr id="13" name="Picture 12" descr="dominoes 4 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9" b="12556"/>
          <a:stretch>
            <a:fillRect/>
          </a:stretch>
        </p:blipFill>
        <p:spPr bwMode="auto">
          <a:xfrm>
            <a:off x="490538" y="5554663"/>
            <a:ext cx="8128000" cy="1128712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Feudal Europe Amber_Fort,_Jaipur,_c1858 W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5" r="30981"/>
          <a:stretch>
            <a:fillRect/>
          </a:stretch>
        </p:blipFill>
        <p:spPr bwMode="auto">
          <a:xfrm>
            <a:off x="474663" y="1682750"/>
            <a:ext cx="2520950" cy="314801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9" descr="cross crown C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>
            <a:cxnSpLocks noChangeShapeType="1"/>
          </p:cNvCxnSpPr>
          <p:nvPr/>
        </p:nvCxnSpPr>
        <p:spPr bwMode="auto">
          <a:xfrm rot="5400000">
            <a:off x="230188" y="4216400"/>
            <a:ext cx="5283200" cy="0"/>
          </a:xfrm>
          <a:prstGeom prst="line">
            <a:avLst/>
          </a:prstGeom>
          <a:noFill/>
          <a:ln w="25400">
            <a:solidFill>
              <a:srgbClr val="60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/>
          <p:cNvCxnSpPr>
            <a:cxnSpLocks noChangeShapeType="1"/>
          </p:cNvCxnSpPr>
          <p:nvPr/>
        </p:nvCxnSpPr>
        <p:spPr bwMode="auto">
          <a:xfrm rot="5400000">
            <a:off x="3606800" y="4216400"/>
            <a:ext cx="5283200" cy="0"/>
          </a:xfrm>
          <a:prstGeom prst="line">
            <a:avLst/>
          </a:prstGeom>
          <a:noFill/>
          <a:ln w="25400">
            <a:solidFill>
              <a:srgbClr val="60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Rectangle 24"/>
          <p:cNvSpPr/>
          <p:nvPr/>
        </p:nvSpPr>
        <p:spPr>
          <a:xfrm>
            <a:off x="0" y="1422397"/>
            <a:ext cx="9144000" cy="592667"/>
          </a:xfrm>
          <a:prstGeom prst="rect">
            <a:avLst/>
          </a:prstGeom>
          <a:solidFill>
            <a:srgbClr val="6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492500" y="1512712"/>
            <a:ext cx="1920875" cy="440267"/>
          </a:xfrm>
          <a:prstGeom prst="rect">
            <a:avLst/>
          </a:prstGeom>
          <a:solidFill>
            <a:srgbClr val="F4F0D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Middle Ages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268663"/>
            <a:ext cx="2435225" cy="1763712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717" y="3341565"/>
            <a:ext cx="2478088" cy="16224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TextBox 9"/>
          <p:cNvSpPr txBox="1">
            <a:spLocks noChangeArrowheads="1"/>
          </p:cNvSpPr>
          <p:nvPr/>
        </p:nvSpPr>
        <p:spPr bwMode="auto">
          <a:xfrm>
            <a:off x="146050" y="5040313"/>
            <a:ext cx="2652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Georgia" charset="0"/>
              </a:rPr>
              <a:t>Barbarians defeat Rome</a:t>
            </a:r>
          </a:p>
        </p:txBody>
      </p:sp>
      <p:sp>
        <p:nvSpPr>
          <p:cNvPr id="17422" name="TextBox 10"/>
          <p:cNvSpPr txBox="1">
            <a:spLocks noChangeArrowheads="1"/>
          </p:cNvSpPr>
          <p:nvPr/>
        </p:nvSpPr>
        <p:spPr bwMode="auto">
          <a:xfrm>
            <a:off x="6402388" y="5038968"/>
            <a:ext cx="2566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Georgia" charset="0"/>
              </a:rPr>
              <a:t>Printing press invented</a:t>
            </a:r>
          </a:p>
        </p:txBody>
      </p:sp>
      <p:pic>
        <p:nvPicPr>
          <p:cNvPr id="16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2098675"/>
            <a:ext cx="946150" cy="14573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" t="2219" r="2502" b="3676"/>
          <a:stretch>
            <a:fillRect/>
          </a:stretch>
        </p:blipFill>
        <p:spPr bwMode="auto">
          <a:xfrm>
            <a:off x="4437063" y="3729038"/>
            <a:ext cx="1682750" cy="126523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3" y="5286375"/>
            <a:ext cx="763587" cy="15382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5273675"/>
            <a:ext cx="2057400" cy="15430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2057400"/>
            <a:ext cx="1165225" cy="15382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8" name="TextBox 28"/>
          <p:cNvSpPr txBox="1">
            <a:spLocks noChangeArrowheads="1"/>
          </p:cNvSpPr>
          <p:nvPr/>
        </p:nvSpPr>
        <p:spPr bwMode="auto">
          <a:xfrm>
            <a:off x="3540125" y="1482725"/>
            <a:ext cx="1793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600000"/>
                </a:solidFill>
                <a:latin typeface="Georgia" charset="0"/>
              </a:rPr>
              <a:t>Middle Ages</a:t>
            </a:r>
          </a:p>
        </p:txBody>
      </p:sp>
      <p:sp>
        <p:nvSpPr>
          <p:cNvPr id="17429" name="TextBox 26"/>
          <p:cNvSpPr txBox="1">
            <a:spLocks noChangeArrowheads="1"/>
          </p:cNvSpPr>
          <p:nvPr/>
        </p:nvSpPr>
        <p:spPr bwMode="auto">
          <a:xfrm>
            <a:off x="339725" y="1546225"/>
            <a:ext cx="11398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800" b="1">
                <a:solidFill>
                  <a:srgbClr val="F4F0D0"/>
                </a:solidFill>
                <a:latin typeface="Georgia" charset="0"/>
              </a:rPr>
              <a:t>Ancient  </a:t>
            </a:r>
          </a:p>
        </p:txBody>
      </p:sp>
      <p:sp>
        <p:nvSpPr>
          <p:cNvPr id="17430" name="TextBox 5"/>
          <p:cNvSpPr txBox="1">
            <a:spLocks noChangeArrowheads="1"/>
          </p:cNvSpPr>
          <p:nvPr/>
        </p:nvSpPr>
        <p:spPr bwMode="auto">
          <a:xfrm>
            <a:off x="2138363" y="1393825"/>
            <a:ext cx="11366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17431" name="TextBox 27"/>
          <p:cNvSpPr txBox="1">
            <a:spLocks noChangeArrowheads="1"/>
          </p:cNvSpPr>
          <p:nvPr/>
        </p:nvSpPr>
        <p:spPr bwMode="auto">
          <a:xfrm>
            <a:off x="6980238" y="1506538"/>
            <a:ext cx="1747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b="1">
                <a:solidFill>
                  <a:srgbClr val="F4F0D0"/>
                </a:solidFill>
                <a:latin typeface="Georgia" charset="0"/>
              </a:rPr>
              <a:t>Renaissance</a:t>
            </a:r>
          </a:p>
        </p:txBody>
      </p:sp>
      <p:sp>
        <p:nvSpPr>
          <p:cNvPr id="17432" name="TextBox 7"/>
          <p:cNvSpPr txBox="1">
            <a:spLocks noChangeArrowheads="1"/>
          </p:cNvSpPr>
          <p:nvPr/>
        </p:nvSpPr>
        <p:spPr bwMode="auto">
          <a:xfrm>
            <a:off x="5668963" y="14890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pic>
        <p:nvPicPr>
          <p:cNvPr id="17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" r="6667"/>
          <a:stretch>
            <a:fillRect/>
          </a:stretch>
        </p:blipFill>
        <p:spPr bwMode="auto">
          <a:xfrm>
            <a:off x="3148013" y="3778250"/>
            <a:ext cx="866775" cy="131286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4" name="Picture 29" descr="cross crown C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05125" y="3571875"/>
            <a:ext cx="3302000" cy="111125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914650" y="5153025"/>
            <a:ext cx="3302000" cy="111125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846384" y="5392615"/>
            <a:ext cx="918308" cy="175846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>
            <a:off x="6398845" y="5324232"/>
            <a:ext cx="752231" cy="175846"/>
          </a:xfrm>
          <a:prstGeom prst="lef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4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8" name="Title 9"/>
          <p:cNvSpPr txBox="1">
            <a:spLocks/>
          </p:cNvSpPr>
          <p:nvPr/>
        </p:nvSpPr>
        <p:spPr bwMode="auto">
          <a:xfrm>
            <a:off x="0" y="409575"/>
            <a:ext cx="9144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105" charset="-128"/>
              </a:rPr>
              <a:t>Feudal System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460750" y="1543050"/>
            <a:ext cx="545782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latin typeface="Georgia" charset="0"/>
              </a:rPr>
              <a:t>Emergence of a nobility class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latin typeface="Georgia" charset="0"/>
              </a:rPr>
              <a:t>People gave up rights to their Lord</a:t>
            </a:r>
          </a:p>
          <a:p>
            <a:pPr lvl="1" eaLnBrk="1" hangingPunct="1">
              <a:spcBef>
                <a:spcPct val="20000"/>
              </a:spcBef>
            </a:pPr>
            <a:r>
              <a:rPr lang="en-US">
                <a:latin typeface="Georgia" charset="0"/>
              </a:rPr>
              <a:t>Local ruler was often a Count</a:t>
            </a:r>
          </a:p>
          <a:p>
            <a:pPr lvl="1" eaLnBrk="1" hangingPunct="1">
              <a:spcBef>
                <a:spcPct val="20000"/>
              </a:spcBef>
            </a:pPr>
            <a:r>
              <a:rPr lang="en-US">
                <a:latin typeface="Georgia" charset="0"/>
              </a:rPr>
              <a:t>From which we get </a:t>
            </a:r>
            <a:r>
              <a:rPr lang="ja-JP" altLang="en-US">
                <a:latin typeface="Georgia" charset="0"/>
              </a:rPr>
              <a:t>“</a:t>
            </a:r>
            <a:r>
              <a:rPr lang="en-US" altLang="ja-JP">
                <a:latin typeface="Georgia" charset="0"/>
              </a:rPr>
              <a:t>county</a:t>
            </a:r>
            <a:r>
              <a:rPr lang="ja-JP" altLang="en-US">
                <a:latin typeface="Georgia" charset="0"/>
              </a:rPr>
              <a:t>”</a:t>
            </a:r>
            <a:endParaRPr lang="en-US" altLang="ja-JP">
              <a:latin typeface="Georgia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latin typeface="Georgia" charset="0"/>
              </a:rPr>
              <a:t>In a democracy it’s your vote that counts; in feudalism, it’s your Count that votes.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1"/>
          <a:stretch>
            <a:fillRect/>
          </a:stretch>
        </p:blipFill>
        <p:spPr bwMode="auto">
          <a:xfrm>
            <a:off x="527050" y="2054225"/>
            <a:ext cx="2760663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8" descr="cross crown 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2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8" name="Title 9"/>
          <p:cNvSpPr txBox="1">
            <a:spLocks/>
          </p:cNvSpPr>
          <p:nvPr/>
        </p:nvSpPr>
        <p:spPr bwMode="auto">
          <a:xfrm>
            <a:off x="0" y="409575"/>
            <a:ext cx="9144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105" charset="-128"/>
              </a:rPr>
              <a:t>Kingdom of the Franks</a:t>
            </a:r>
          </a:p>
        </p:txBody>
      </p:sp>
      <p:pic>
        <p:nvPicPr>
          <p:cNvPr id="9" name="Picture 9" descr="Image:Steuben - Bataille de Poitiers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795463"/>
            <a:ext cx="4268788" cy="362743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927600" y="1295400"/>
            <a:ext cx="387826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600">
                <a:latin typeface="Georgia" charset="0"/>
              </a:rPr>
              <a:t>Franks</a:t>
            </a:r>
            <a:r>
              <a:rPr lang="en-US">
                <a:latin typeface="Georgia" charset="0"/>
              </a:rPr>
              <a:t> </a:t>
            </a:r>
            <a:r>
              <a:rPr lang="en-US" sz="2000">
                <a:latin typeface="Georgia" charset="0"/>
              </a:rPr>
              <a:t>(from Germany) </a:t>
            </a:r>
            <a:r>
              <a:rPr lang="en-US" sz="2600">
                <a:latin typeface="Georgia" charset="0"/>
              </a:rPr>
              <a:t>settled in Gaul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600">
                <a:latin typeface="Georgia" charset="0"/>
              </a:rPr>
              <a:t>Clovis—King of Merovingian dynasty</a:t>
            </a:r>
          </a:p>
          <a:p>
            <a:pPr lvl="1" eaLnBrk="1" hangingPunct="1">
              <a:spcBef>
                <a:spcPct val="20000"/>
              </a:spcBef>
            </a:pPr>
            <a:r>
              <a:rPr lang="en-US" sz="2100">
                <a:latin typeface="Georgia" charset="0"/>
              </a:rPr>
              <a:t>Converted to Christianity</a:t>
            </a:r>
          </a:p>
          <a:p>
            <a:pPr lvl="1" eaLnBrk="1" hangingPunct="1">
              <a:spcBef>
                <a:spcPct val="20000"/>
              </a:spcBef>
            </a:pPr>
            <a:r>
              <a:rPr lang="en-US" sz="2100">
                <a:latin typeface="Georgia" charset="0"/>
              </a:rPr>
              <a:t>Accepted Roman Catholic authority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600">
                <a:latin typeface="Georgia" charset="0"/>
              </a:rPr>
              <a:t>Charles Martel's rise</a:t>
            </a:r>
          </a:p>
          <a:p>
            <a:pPr lvl="1" eaLnBrk="1" hangingPunct="1">
              <a:spcBef>
                <a:spcPct val="20000"/>
              </a:spcBef>
            </a:pPr>
            <a:r>
              <a:rPr lang="en-US" sz="2100">
                <a:latin typeface="Georgia" charset="0"/>
              </a:rPr>
              <a:t>Master </a:t>
            </a:r>
            <a:r>
              <a:rPr lang="en-US" sz="2000">
                <a:latin typeface="Georgia" charset="0"/>
              </a:rPr>
              <a:t>(mayor) </a:t>
            </a:r>
            <a:r>
              <a:rPr lang="en-US" sz="2100">
                <a:latin typeface="Georgia" charset="0"/>
              </a:rPr>
              <a:t>of the palace</a:t>
            </a:r>
          </a:p>
          <a:p>
            <a:pPr lvl="1" eaLnBrk="1" hangingPunct="1">
              <a:spcBef>
                <a:spcPct val="20000"/>
              </a:spcBef>
            </a:pPr>
            <a:r>
              <a:rPr lang="en-US" sz="2100">
                <a:latin typeface="Georgia" charset="0"/>
              </a:rPr>
              <a:t>Defeat of the Moslems at Tours </a:t>
            </a:r>
            <a:r>
              <a:rPr lang="en-US" sz="2000">
                <a:latin typeface="Georgia" charset="0"/>
              </a:rPr>
              <a:t>(also called Poitiers) </a:t>
            </a:r>
            <a:r>
              <a:rPr lang="en-US" sz="2100">
                <a:latin typeface="Georgia" charset="0"/>
              </a:rPr>
              <a:t>in 732</a:t>
            </a:r>
          </a:p>
        </p:txBody>
      </p:sp>
      <p:pic>
        <p:nvPicPr>
          <p:cNvPr id="56326" name="Picture 9" descr="cross crown C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70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8" name="Title 9"/>
          <p:cNvSpPr txBox="1">
            <a:spLocks/>
          </p:cNvSpPr>
          <p:nvPr/>
        </p:nvSpPr>
        <p:spPr bwMode="auto">
          <a:xfrm>
            <a:off x="0" y="409575"/>
            <a:ext cx="9144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105" charset="-128"/>
              </a:rPr>
              <a:t>Kingdom of the Franks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194175" y="1593850"/>
            <a:ext cx="4295775" cy="487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82563" indent="-1825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600">
                <a:latin typeface="Georgia" charset="0"/>
              </a:rPr>
              <a:t>Pepin the Short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>
                <a:latin typeface="Georgia" charset="0"/>
              </a:rPr>
              <a:t>	      Son of Charles Martel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>
                <a:latin typeface="Georgia" charset="0"/>
              </a:rPr>
              <a:t>         Mayor of the palace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</a:pPr>
            <a:endParaRPr lang="en-US" sz="800">
              <a:latin typeface="Georgia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600">
                <a:latin typeface="Georgia" charset="0"/>
              </a:rPr>
              <a:t>Conquered the Lombards in Italy </a:t>
            </a:r>
            <a:r>
              <a:rPr lang="en-US" sz="2000">
                <a:latin typeface="Georgia" charset="0"/>
              </a:rPr>
              <a:t>(in part).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800">
              <a:latin typeface="Georgia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600">
                <a:latin typeface="Georgia" charset="0"/>
              </a:rPr>
              <a:t>The pope agreed to make him the </a:t>
            </a:r>
            <a:r>
              <a:rPr lang="ja-JP" altLang="en-US" sz="2600">
                <a:latin typeface="Georgia" charset="0"/>
              </a:rPr>
              <a:t>“</a:t>
            </a:r>
            <a:r>
              <a:rPr lang="en-US" altLang="ja-JP" sz="2600">
                <a:latin typeface="Georgia" charset="0"/>
              </a:rPr>
              <a:t>legal</a:t>
            </a:r>
            <a:r>
              <a:rPr lang="ja-JP" altLang="en-US" sz="2600">
                <a:latin typeface="Georgia" charset="0"/>
              </a:rPr>
              <a:t>”</a:t>
            </a:r>
            <a:r>
              <a:rPr lang="en-US" altLang="ja-JP" sz="2600">
                <a:latin typeface="Georgia" charset="0"/>
              </a:rPr>
              <a:t> king of France.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800">
              <a:latin typeface="Georgia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600">
                <a:latin typeface="Georgia" charset="0"/>
              </a:rPr>
              <a:t>Pepin agreed to support the pope and recognize Papal States.</a:t>
            </a:r>
          </a:p>
        </p:txBody>
      </p:sp>
      <p:pic>
        <p:nvPicPr>
          <p:cNvPr id="13" name="Picture 12" descr="PippinImperialChronicleCorpusChristiCollegeMS373Fol14 W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11288"/>
            <a:ext cx="3000375" cy="49244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8" descr="cross crown 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ormation of the Papal Sta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79"/>
          <a:stretch>
            <a:fillRect/>
          </a:stretch>
        </p:blipFill>
        <p:spPr bwMode="auto">
          <a:xfrm>
            <a:off x="392113" y="1574800"/>
            <a:ext cx="4086225" cy="44958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2076450" y="2979738"/>
            <a:ext cx="463550" cy="2032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>
            <a:off x="1952625" y="3070225"/>
            <a:ext cx="1004888" cy="733425"/>
          </a:xfrm>
          <a:prstGeom prst="straightConnector1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rot="16200000" flipH="1">
            <a:off x="1631156" y="3155157"/>
            <a:ext cx="1693863" cy="1479550"/>
          </a:xfrm>
          <a:prstGeom prst="straightConnector1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 rot="16200000" flipH="1">
            <a:off x="1298575" y="3341688"/>
            <a:ext cx="1309687" cy="744538"/>
          </a:xfrm>
          <a:prstGeom prst="straightConnector1">
            <a:avLst/>
          </a:prstGeom>
          <a:noFill/>
          <a:ln w="57150">
            <a:solidFill>
              <a:srgbClr val="C00000"/>
            </a:solidFill>
            <a:round/>
            <a:headEnd/>
            <a:tailEnd type="triangle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Line 16"/>
          <p:cNvSpPr>
            <a:spLocks noChangeShapeType="1"/>
          </p:cNvSpPr>
          <p:nvPr/>
        </p:nvSpPr>
        <p:spPr bwMode="auto">
          <a:xfrm flipH="1">
            <a:off x="3101975" y="1952625"/>
            <a:ext cx="476250" cy="1704975"/>
          </a:xfrm>
          <a:prstGeom prst="line">
            <a:avLst/>
          </a:prstGeom>
          <a:noFill/>
          <a:ln w="57150">
            <a:solidFill>
              <a:srgbClr val="6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3" name="Line 12"/>
          <p:cNvSpPr>
            <a:spLocks noChangeShapeType="1"/>
          </p:cNvSpPr>
          <p:nvPr/>
        </p:nvSpPr>
        <p:spPr bwMode="auto">
          <a:xfrm flipV="1">
            <a:off x="2709863" y="4919663"/>
            <a:ext cx="171450" cy="1006475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 txBox="1">
            <a:spLocks/>
          </p:cNvSpPr>
          <p:nvPr/>
        </p:nvSpPr>
        <p:spPr bwMode="auto">
          <a:xfrm>
            <a:off x="0" y="409575"/>
            <a:ext cx="9144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105" charset="-128"/>
              </a:rPr>
              <a:t>Kingdom of the Franks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679950" y="1504950"/>
            <a:ext cx="4430713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600">
                <a:latin typeface="Georgia" charset="0"/>
              </a:rPr>
              <a:t>Pepin gave the pope the territories which added to the Papal States.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sz="500">
              <a:latin typeface="Georgia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600">
                <a:latin typeface="Georgia" charset="0"/>
              </a:rPr>
              <a:t>Pepin’s son, Charlemagne, also gave lands to the pope.</a:t>
            </a:r>
          </a:p>
        </p:txBody>
      </p:sp>
      <p:grpSp>
        <p:nvGrpSpPr>
          <p:cNvPr id="60427" name="Group 49"/>
          <p:cNvGrpSpPr>
            <a:grpSpLocks/>
          </p:cNvGrpSpPr>
          <p:nvPr/>
        </p:nvGrpSpPr>
        <p:grpSpPr bwMode="auto">
          <a:xfrm>
            <a:off x="1250950" y="5899150"/>
            <a:ext cx="3084513" cy="722313"/>
            <a:chOff x="1250244" y="5898442"/>
            <a:chExt cx="3084688" cy="722489"/>
          </a:xfrm>
        </p:grpSpPr>
        <p:sp>
          <p:nvSpPr>
            <p:cNvPr id="39" name="Rectangle 38"/>
            <p:cNvSpPr/>
            <p:nvPr/>
          </p:nvSpPr>
          <p:spPr>
            <a:xfrm>
              <a:off x="1332087" y="5898442"/>
              <a:ext cx="3002845" cy="722489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0443" name="Text Box 11"/>
            <p:cNvSpPr txBox="1">
              <a:spLocks noChangeArrowheads="1"/>
            </p:cNvSpPr>
            <p:nvPr/>
          </p:nvSpPr>
          <p:spPr bwMode="auto">
            <a:xfrm>
              <a:off x="1250244" y="5913045"/>
              <a:ext cx="305082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>
                  <a:solidFill>
                    <a:srgbClr val="002060"/>
                  </a:solidFill>
                  <a:latin typeface="Verdana" charset="0"/>
                </a:rPr>
                <a:t>Original area under </a:t>
              </a:r>
            </a:p>
            <a:p>
              <a:pPr algn="ctr" eaLnBrk="1" hangingPunct="1"/>
              <a:r>
                <a:rPr lang="en-US" sz="1800" b="1">
                  <a:solidFill>
                    <a:srgbClr val="002060"/>
                  </a:solidFill>
                  <a:latin typeface="Verdana" charset="0"/>
                </a:rPr>
                <a:t>papal control</a:t>
              </a:r>
            </a:p>
          </p:txBody>
        </p:sp>
      </p:grpSp>
      <p:grpSp>
        <p:nvGrpSpPr>
          <p:cNvPr id="47117" name="Group 47"/>
          <p:cNvGrpSpPr>
            <a:grpSpLocks/>
          </p:cNvGrpSpPr>
          <p:nvPr/>
        </p:nvGrpSpPr>
        <p:grpSpPr bwMode="auto">
          <a:xfrm>
            <a:off x="2816225" y="1276350"/>
            <a:ext cx="1574800" cy="722313"/>
            <a:chOff x="2816543" y="1275644"/>
            <a:chExt cx="1574835" cy="722489"/>
          </a:xfrm>
        </p:grpSpPr>
        <p:sp>
          <p:nvSpPr>
            <p:cNvPr id="34" name="Rectangle 33"/>
            <p:cNvSpPr/>
            <p:nvPr/>
          </p:nvSpPr>
          <p:spPr>
            <a:xfrm>
              <a:off x="2946399" y="1275644"/>
              <a:ext cx="1365956" cy="722489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0439" name="Text Box 13"/>
            <p:cNvSpPr txBox="1">
              <a:spLocks noChangeArrowheads="1"/>
            </p:cNvSpPr>
            <p:nvPr/>
          </p:nvSpPr>
          <p:spPr bwMode="auto">
            <a:xfrm>
              <a:off x="2816543" y="1289755"/>
              <a:ext cx="157483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>
                  <a:solidFill>
                    <a:srgbClr val="600000"/>
                  </a:solidFill>
                  <a:latin typeface="Verdana" charset="0"/>
                </a:rPr>
                <a:t>Donated by Pepin</a:t>
              </a:r>
            </a:p>
          </p:txBody>
        </p:sp>
      </p:grpSp>
      <p:grpSp>
        <p:nvGrpSpPr>
          <p:cNvPr id="47118" name="Group 48"/>
          <p:cNvGrpSpPr>
            <a:grpSpLocks/>
          </p:cNvGrpSpPr>
          <p:nvPr/>
        </p:nvGrpSpPr>
        <p:grpSpPr bwMode="auto">
          <a:xfrm>
            <a:off x="298450" y="2398713"/>
            <a:ext cx="1936750" cy="722312"/>
            <a:chOff x="299155" y="2398888"/>
            <a:chExt cx="1936048" cy="722489"/>
          </a:xfrm>
        </p:grpSpPr>
        <p:sp>
          <p:nvSpPr>
            <p:cNvPr id="35" name="Rectangle 34"/>
            <p:cNvSpPr/>
            <p:nvPr/>
          </p:nvSpPr>
          <p:spPr>
            <a:xfrm>
              <a:off x="299155" y="2398888"/>
              <a:ext cx="1868312" cy="722489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0435" name="Text Box 15"/>
            <p:cNvSpPr txBox="1">
              <a:spLocks noChangeArrowheads="1"/>
            </p:cNvSpPr>
            <p:nvPr/>
          </p:nvSpPr>
          <p:spPr bwMode="auto">
            <a:xfrm>
              <a:off x="304800" y="2429933"/>
              <a:ext cx="193040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C00000"/>
                  </a:solidFill>
                  <a:latin typeface="Verdana" charset="0"/>
                </a:rPr>
                <a:t>Donated by Charlemagne</a:t>
              </a:r>
            </a:p>
          </p:txBody>
        </p:sp>
      </p:grpSp>
      <p:pic>
        <p:nvPicPr>
          <p:cNvPr id="47" name="Picture 46" descr="Charlemagne_and_Pope_Adrian_I W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3962400"/>
            <a:ext cx="3057525" cy="22764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1" name="Picture 21" descr="cross crown C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 txBox="1">
            <a:spLocks/>
          </p:cNvSpPr>
          <p:nvPr/>
        </p:nvSpPr>
        <p:spPr bwMode="auto">
          <a:xfrm>
            <a:off x="0" y="409575"/>
            <a:ext cx="9144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105" charset="-128"/>
              </a:rPr>
              <a:t>Carolingian Dynasty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846513" y="1306513"/>
            <a:ext cx="486886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Charlemagne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Son of Pepin the Short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Became sole king of the Franks </a:t>
            </a:r>
            <a:r>
              <a:rPr lang="en-US" sz="2000" kern="0" dirty="0">
                <a:latin typeface="Georgia" charset="0"/>
                <a:ea typeface="ＭＳ Ｐゴシック" charset="-128"/>
                <a:cs typeface="+mn-cs"/>
              </a:rPr>
              <a:t>(France), </a:t>
            </a:r>
            <a:r>
              <a:rPr lang="en-US" sz="2400" kern="0" dirty="0" err="1">
                <a:latin typeface="Georgia" charset="0"/>
                <a:ea typeface="ＭＳ Ｐゴシック" charset="-128"/>
                <a:cs typeface="+mn-cs"/>
              </a:rPr>
              <a:t>Lombards</a:t>
            </a: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 </a:t>
            </a:r>
            <a:r>
              <a:rPr lang="en-US" sz="2000" kern="0" dirty="0">
                <a:latin typeface="Georgia" charset="0"/>
                <a:ea typeface="ＭＳ Ｐゴシック" charset="-128"/>
                <a:cs typeface="+mn-cs"/>
              </a:rPr>
              <a:t>(Italy), </a:t>
            </a: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Saxons </a:t>
            </a:r>
            <a:r>
              <a:rPr lang="en-US" sz="2000" kern="0" dirty="0">
                <a:latin typeface="Georgia" charset="0"/>
                <a:ea typeface="ＭＳ Ｐゴシック" charset="-128"/>
                <a:cs typeface="+mn-cs"/>
              </a:rPr>
              <a:t>(Germany)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Creatively developed knights as a war technique</a:t>
            </a:r>
          </a:p>
          <a:p>
            <a:pPr lvl="2"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Stirrups</a:t>
            </a:r>
          </a:p>
          <a:p>
            <a:pPr lvl="2"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High-backed saddle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Chivalry became a code of conduct to control knights</a:t>
            </a:r>
          </a:p>
        </p:txBody>
      </p:sp>
      <p:pic>
        <p:nvPicPr>
          <p:cNvPr id="10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885950"/>
            <a:ext cx="3194050" cy="40655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8" descr="cross crown 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 txBox="1">
            <a:spLocks/>
          </p:cNvSpPr>
          <p:nvPr/>
        </p:nvSpPr>
        <p:spPr bwMode="auto">
          <a:xfrm>
            <a:off x="0" y="409575"/>
            <a:ext cx="9144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105" charset="-128"/>
              </a:rPr>
              <a:t>Carolingian Dynasty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2982913" y="1306513"/>
            <a:ext cx="5867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Charlemagne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600" kern="0" dirty="0">
                <a:latin typeface="Georgia" charset="0"/>
                <a:ea typeface="ＭＳ Ｐゴシック" charset="-128"/>
                <a:cs typeface="+mn-cs"/>
              </a:rPr>
              <a:t>Crowned as Holy Roman Emperor </a:t>
            </a:r>
          </a:p>
          <a:p>
            <a:pPr lvl="1">
              <a:spcBef>
                <a:spcPts val="0"/>
              </a:spcBef>
              <a:defRPr/>
            </a:pPr>
            <a:r>
              <a:rPr lang="en-US" sz="2200" kern="0" dirty="0">
                <a:latin typeface="Georgia" charset="0"/>
                <a:ea typeface="ＭＳ Ｐゴシック" charset="-128"/>
                <a:cs typeface="+mn-cs"/>
              </a:rPr>
              <a:t>(AD 800) </a:t>
            </a:r>
            <a:r>
              <a:rPr lang="en-US" sz="2600" kern="0" dirty="0">
                <a:latin typeface="Georgia" charset="0"/>
                <a:ea typeface="ＭＳ Ｐゴシック" charset="-128"/>
                <a:cs typeface="+mn-cs"/>
              </a:rPr>
              <a:t>by the pope.</a:t>
            </a:r>
          </a:p>
          <a:p>
            <a:pPr lvl="1">
              <a:spcBef>
                <a:spcPct val="20000"/>
              </a:spcBef>
              <a:defRPr/>
            </a:pPr>
            <a:endParaRPr lang="en-US" sz="800" kern="0" dirty="0">
              <a:latin typeface="Georgia" charset="0"/>
              <a:ea typeface="ＭＳ Ｐゴシック" charset="-128"/>
              <a:cs typeface="+mn-cs"/>
            </a:endParaRPr>
          </a:p>
          <a:p>
            <a:pPr lvl="1">
              <a:spcBef>
                <a:spcPct val="20000"/>
              </a:spcBef>
              <a:defRPr/>
            </a:pPr>
            <a:r>
              <a:rPr lang="en-US" sz="2600" kern="0" dirty="0">
                <a:latin typeface="Georgia" charset="0"/>
                <a:ea typeface="ＭＳ Ｐゴシック" charset="-128"/>
                <a:cs typeface="+mn-cs"/>
              </a:rPr>
              <a:t>This step angered the Byzantine Emperor.</a:t>
            </a:r>
          </a:p>
          <a:p>
            <a:pPr lvl="2">
              <a:spcBef>
                <a:spcPct val="20000"/>
              </a:spcBef>
              <a:defRPr/>
            </a:pPr>
            <a:r>
              <a:rPr lang="en-US" sz="2200" kern="0" dirty="0">
                <a:latin typeface="Georgia" charset="0"/>
                <a:ea typeface="ＭＳ Ｐゴシック" charset="-128"/>
                <a:cs typeface="+mn-cs"/>
              </a:rPr>
              <a:t>It made the pope independent of the Byzantine Emperor.</a:t>
            </a:r>
          </a:p>
          <a:p>
            <a:pPr lvl="2">
              <a:spcBef>
                <a:spcPct val="20000"/>
              </a:spcBef>
              <a:defRPr/>
            </a:pPr>
            <a:endParaRPr lang="en-US" sz="800" kern="0" dirty="0">
              <a:latin typeface="Georgia" charset="0"/>
              <a:ea typeface="ＭＳ Ｐゴシック" charset="-128"/>
              <a:cs typeface="+mn-cs"/>
            </a:endParaRPr>
          </a:p>
          <a:p>
            <a:pPr lvl="1">
              <a:spcBef>
                <a:spcPct val="20000"/>
              </a:spcBef>
              <a:defRPr/>
            </a:pPr>
            <a:r>
              <a:rPr lang="en-US" sz="2600" kern="0" dirty="0">
                <a:latin typeface="Georgia" charset="0"/>
                <a:ea typeface="ＭＳ Ｐゴシック" charset="-128"/>
                <a:cs typeface="+mn-cs"/>
              </a:rPr>
              <a:t>Tried to emulate </a:t>
            </a:r>
            <a:r>
              <a:rPr lang="en-US" sz="2200" kern="0" dirty="0">
                <a:latin typeface="Georgia" charset="0"/>
                <a:ea typeface="ＭＳ Ｐゴシック" charset="-128"/>
                <a:cs typeface="+mn-cs"/>
              </a:rPr>
              <a:t>(recreate) </a:t>
            </a:r>
            <a:r>
              <a:rPr lang="en-US" sz="2600" kern="0" dirty="0">
                <a:latin typeface="Georgia" charset="0"/>
                <a:ea typeface="ＭＳ Ｐゴシック" charset="-128"/>
                <a:cs typeface="+mn-cs"/>
              </a:rPr>
              <a:t>the Roman Empire</a:t>
            </a:r>
          </a:p>
          <a:p>
            <a:pPr lvl="2">
              <a:spcBef>
                <a:spcPct val="20000"/>
              </a:spcBef>
              <a:defRPr/>
            </a:pPr>
            <a:r>
              <a:rPr lang="en-US" sz="2200" kern="0" dirty="0">
                <a:latin typeface="Georgia" charset="0"/>
                <a:ea typeface="ＭＳ Ｐゴシック" charset="-128"/>
                <a:cs typeface="+mn-cs"/>
              </a:rPr>
              <a:t>Buildings</a:t>
            </a:r>
          </a:p>
          <a:p>
            <a:pPr lvl="2">
              <a:spcBef>
                <a:spcPct val="20000"/>
              </a:spcBef>
              <a:defRPr/>
            </a:pPr>
            <a:r>
              <a:rPr lang="en-US" sz="2200" kern="0" dirty="0">
                <a:latin typeface="Georgia" charset="0"/>
                <a:ea typeface="ＭＳ Ｐゴシック" charset="-128"/>
                <a:cs typeface="+mn-cs"/>
              </a:rPr>
              <a:t>Learning and culture</a:t>
            </a:r>
          </a:p>
        </p:txBody>
      </p:sp>
      <p:pic>
        <p:nvPicPr>
          <p:cNvPr id="9" name="Picture 8" descr="Charlemagne-by-Durer W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1395413"/>
            <a:ext cx="2360612" cy="491648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5" descr="cross crown 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 txBox="1">
            <a:spLocks/>
          </p:cNvSpPr>
          <p:nvPr/>
        </p:nvSpPr>
        <p:spPr bwMode="auto">
          <a:xfrm>
            <a:off x="0" y="409575"/>
            <a:ext cx="9144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105" charset="-128"/>
              </a:rPr>
              <a:t>Carolingian Dynasty</a:t>
            </a:r>
          </a:p>
        </p:txBody>
      </p:sp>
      <p:pic>
        <p:nvPicPr>
          <p:cNvPr id="6" name="Picture 6" descr="200-1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25" y="1606550"/>
            <a:ext cx="3246438" cy="452596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9"/>
          <p:cNvSpPr txBox="1">
            <a:spLocks noChangeArrowheads="1"/>
          </p:cNvSpPr>
          <p:nvPr/>
        </p:nvSpPr>
        <p:spPr bwMode="auto">
          <a:xfrm>
            <a:off x="962025" y="1433513"/>
            <a:ext cx="38703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Georgia" charset="0"/>
              </a:rPr>
              <a:t>Octagonal, like Justinian’s church in Ravenna</a:t>
            </a:r>
          </a:p>
        </p:txBody>
      </p:sp>
      <p:pic>
        <p:nvPicPr>
          <p:cNvPr id="11" name="Picture 11" descr="Image:Aachen Cathedral North View at Evening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2444750"/>
            <a:ext cx="4038600" cy="30289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Oval 13"/>
          <p:cNvSpPr>
            <a:spLocks noChangeArrowheads="1"/>
          </p:cNvSpPr>
          <p:nvPr/>
        </p:nvSpPr>
        <p:spPr bwMode="auto">
          <a:xfrm>
            <a:off x="2765425" y="2978150"/>
            <a:ext cx="990600" cy="2819400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7" name="Text Box 14"/>
          <p:cNvSpPr txBox="1">
            <a:spLocks noChangeArrowheads="1"/>
          </p:cNvSpPr>
          <p:nvPr/>
        </p:nvSpPr>
        <p:spPr bwMode="auto">
          <a:xfrm>
            <a:off x="1720850" y="5838825"/>
            <a:ext cx="313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Verdana" charset="0"/>
              </a:rPr>
              <a:t>The portion of the church built by Charlemagne</a:t>
            </a:r>
          </a:p>
        </p:txBody>
      </p:sp>
      <p:pic>
        <p:nvPicPr>
          <p:cNvPr id="66568" name="Picture 8" descr="cross crown C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 txBox="1">
            <a:spLocks/>
          </p:cNvSpPr>
          <p:nvPr/>
        </p:nvSpPr>
        <p:spPr bwMode="auto">
          <a:xfrm>
            <a:off x="0" y="409575"/>
            <a:ext cx="9144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105" charset="-128"/>
              </a:rPr>
              <a:t>Carolingian Dynasty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249738" y="1419225"/>
            <a:ext cx="4691062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 Governmental reform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Legal system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Tax system</a:t>
            </a:r>
          </a:p>
          <a:p>
            <a:pPr lvl="1">
              <a:spcBef>
                <a:spcPct val="20000"/>
              </a:spcBef>
              <a:defRPr/>
            </a:pPr>
            <a:endParaRPr lang="en-US" sz="800" kern="0" dirty="0">
              <a:latin typeface="Georgia" charset="0"/>
              <a:ea typeface="ＭＳ Ｐゴシック" charset="-128"/>
              <a:cs typeface="+mn-cs"/>
            </a:endParaRPr>
          </a:p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 Intellectual revival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Influenced by </a:t>
            </a:r>
            <a:r>
              <a:rPr lang="en-US" sz="2400" kern="0" dirty="0" err="1">
                <a:latin typeface="Georgia" charset="0"/>
                <a:ea typeface="ＭＳ Ｐゴシック" charset="-128"/>
                <a:cs typeface="+mn-cs"/>
              </a:rPr>
              <a:t>Northumbria</a:t>
            </a: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 and Alcuin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Educational system made mandatory in every bishopric</a:t>
            </a:r>
          </a:p>
          <a:p>
            <a:pPr lvl="1" algn="ctr">
              <a:spcBef>
                <a:spcPct val="20000"/>
              </a:spcBef>
              <a:defRPr/>
            </a:pPr>
            <a:endParaRPr lang="en-US" sz="2800" kern="0" dirty="0">
              <a:latin typeface="Georgia" charset="0"/>
              <a:ea typeface="ＭＳ Ｐゴシック" charset="-128"/>
              <a:cs typeface="+mn-cs"/>
            </a:endParaRPr>
          </a:p>
        </p:txBody>
      </p:sp>
      <p:pic>
        <p:nvPicPr>
          <p:cNvPr id="14" name="Picture 7" descr="Charlemagne and the Schol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1760538"/>
            <a:ext cx="3360738" cy="37338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 descr="cross crown 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 txBox="1">
            <a:spLocks/>
          </p:cNvSpPr>
          <p:nvPr/>
        </p:nvSpPr>
        <p:spPr bwMode="auto">
          <a:xfrm>
            <a:off x="0" y="409575"/>
            <a:ext cx="9144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105" charset="-128"/>
              </a:rPr>
              <a:t>Carolingian Dynasty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1295400"/>
            <a:ext cx="89154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 algn="ctr"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Scholars copied books in the new Carolingian script</a:t>
            </a:r>
          </a:p>
          <a:p>
            <a:pPr lvl="1" algn="ctr">
              <a:spcBef>
                <a:spcPct val="20000"/>
              </a:spcBef>
              <a:defRPr/>
            </a:pPr>
            <a:endParaRPr lang="en-US" sz="2400" kern="0" dirty="0">
              <a:latin typeface="Georgia" charset="0"/>
              <a:ea typeface="ＭＳ Ｐゴシック" charset="-128"/>
              <a:cs typeface="+mn-cs"/>
            </a:endParaRPr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t="4349" r="4050" b="2174"/>
          <a:stretch>
            <a:fillRect/>
          </a:stretch>
        </p:blipFill>
        <p:spPr bwMode="auto">
          <a:xfrm>
            <a:off x="4851400" y="1852613"/>
            <a:ext cx="3197225" cy="4043362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TextBox 7"/>
          <p:cNvSpPr txBox="1">
            <a:spLocks noChangeArrowheads="1"/>
          </p:cNvSpPr>
          <p:nvPr/>
        </p:nvSpPr>
        <p:spPr bwMode="auto">
          <a:xfrm>
            <a:off x="1995488" y="5940425"/>
            <a:ext cx="1293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Verdana" charset="0"/>
              </a:rPr>
              <a:t>Old script</a:t>
            </a:r>
          </a:p>
        </p:txBody>
      </p:sp>
      <p:sp>
        <p:nvSpPr>
          <p:cNvPr id="70662" name="TextBox 8"/>
          <p:cNvSpPr txBox="1">
            <a:spLocks noChangeArrowheads="1"/>
          </p:cNvSpPr>
          <p:nvPr/>
        </p:nvSpPr>
        <p:spPr bwMode="auto">
          <a:xfrm>
            <a:off x="5148263" y="5940425"/>
            <a:ext cx="2663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Verdana" charset="0"/>
              </a:rPr>
              <a:t>Carolingian miniscule (new script)</a:t>
            </a:r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1846263"/>
            <a:ext cx="3028950" cy="40386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8" descr="cross crown C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 txBox="1">
            <a:spLocks/>
          </p:cNvSpPr>
          <p:nvPr/>
        </p:nvSpPr>
        <p:spPr bwMode="auto">
          <a:xfrm>
            <a:off x="0" y="409575"/>
            <a:ext cx="9144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105" charset="-128"/>
              </a:rPr>
              <a:t>Carolingian Renaissance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632200" y="1306513"/>
            <a:ext cx="521811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indent="-1825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dirty="0">
                <a:latin typeface="Georgia" charset="0"/>
              </a:rPr>
              <a:t>Solidified French as a language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sz="800" dirty="0">
              <a:latin typeface="Georgia" charset="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Georgia" charset="0"/>
              </a:rPr>
              <a:t>People in France thought they were speaking Latin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800" dirty="0">
              <a:latin typeface="Georgia" charset="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latin typeface="Georgia" charset="0"/>
              </a:rPr>
              <a:t>Charlemagne</a:t>
            </a:r>
            <a:r>
              <a:rPr lang="en-US" dirty="0" smtClean="0">
                <a:latin typeface="Georgia" charset="0"/>
              </a:rPr>
              <a:t>’</a:t>
            </a:r>
            <a:r>
              <a:rPr lang="en-US" altLang="ja-JP" dirty="0" smtClean="0">
                <a:latin typeface="Georgia" charset="0"/>
              </a:rPr>
              <a:t>s </a:t>
            </a:r>
            <a:r>
              <a:rPr lang="en-US" altLang="ja-JP" dirty="0">
                <a:latin typeface="Georgia" charset="0"/>
              </a:rPr>
              <a:t>language experts realized that Latin had been corrupted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800" dirty="0">
              <a:latin typeface="Georgia" charset="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Georgia" charset="0"/>
              </a:rPr>
              <a:t>The Latin language was reformed to be like old Latin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800" dirty="0">
              <a:latin typeface="Georgia" charset="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Georgia" charset="0"/>
              </a:rPr>
              <a:t>This separated Latin from the language of the people (French) and the people realized that they were speaking a new language</a:t>
            </a:r>
          </a:p>
        </p:txBody>
      </p:sp>
      <p:pic>
        <p:nvPicPr>
          <p:cNvPr id="7270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1873250"/>
            <a:ext cx="306387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5" descr="cross crown 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5" descr="sunny day CA.jpg"/>
          <p:cNvPicPr>
            <a:picLocks noChangeAspect="1"/>
          </p:cNvPicPr>
          <p:nvPr/>
        </p:nvPicPr>
        <p:blipFill>
          <a:blip r:embed="rId3">
            <a:lum bright="22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2227263"/>
            <a:ext cx="4256088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14" descr="cold weather tree.jpg"/>
          <p:cNvPicPr>
            <a:picLocks noChangeAspect="1"/>
          </p:cNvPicPr>
          <p:nvPr/>
        </p:nvPicPr>
        <p:blipFill>
          <a:blip r:embed="rId4">
            <a:lum bright="26000" contrast="-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2224088"/>
            <a:ext cx="42672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Straight Connector 36"/>
          <p:cNvCxnSpPr>
            <a:cxnSpLocks noChangeShapeType="1"/>
            <a:stCxn id="19470" idx="2"/>
          </p:cNvCxnSpPr>
          <p:nvPr/>
        </p:nvCxnSpPr>
        <p:spPr bwMode="auto">
          <a:xfrm rot="5400000">
            <a:off x="2213769" y="4266406"/>
            <a:ext cx="4724400" cy="7938"/>
          </a:xfrm>
          <a:prstGeom prst="line">
            <a:avLst/>
          </a:prstGeom>
          <a:noFill/>
          <a:ln w="25400">
            <a:solidFill>
              <a:srgbClr val="60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Middle Ages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2" name="TextBox 27"/>
          <p:cNvSpPr txBox="1">
            <a:spLocks noChangeArrowheads="1"/>
          </p:cNvSpPr>
          <p:nvPr/>
        </p:nvSpPr>
        <p:spPr bwMode="auto">
          <a:xfrm>
            <a:off x="6154738" y="6011863"/>
            <a:ext cx="1747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b="1">
                <a:solidFill>
                  <a:srgbClr val="F4F0D0"/>
                </a:solidFill>
                <a:latin typeface="Georgia" charset="0"/>
              </a:rPr>
              <a:t>Renaissance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643" y="1360261"/>
            <a:ext cx="9144000" cy="592667"/>
          </a:xfrm>
          <a:prstGeom prst="rect">
            <a:avLst/>
          </a:prstGeom>
          <a:solidFill>
            <a:srgbClr val="6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Text Placeholder 13"/>
          <p:cNvSpPr txBox="1">
            <a:spLocks/>
          </p:cNvSpPr>
          <p:nvPr/>
        </p:nvSpPr>
        <p:spPr bwMode="auto">
          <a:xfrm>
            <a:off x="914400" y="1376363"/>
            <a:ext cx="212248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800" kern="0" dirty="0">
                <a:solidFill>
                  <a:srgbClr val="F4F0D0"/>
                </a:solidFill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Dark Ages</a:t>
            </a:r>
          </a:p>
        </p:txBody>
      </p:sp>
      <p:sp>
        <p:nvSpPr>
          <p:cNvPr id="34" name="Content Placeholder 14"/>
          <p:cNvSpPr txBox="1">
            <a:spLocks/>
          </p:cNvSpPr>
          <p:nvPr/>
        </p:nvSpPr>
        <p:spPr>
          <a:xfrm>
            <a:off x="547688" y="2435225"/>
            <a:ext cx="4040187" cy="2713038"/>
          </a:xfrm>
          <a:prstGeom prst="rect">
            <a:avLst/>
          </a:prstGeom>
        </p:spPr>
        <p:txBody>
          <a:bodyPr/>
          <a:lstStyle/>
          <a:p>
            <a:pPr marL="182880" indent="-18288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6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Lawlessness</a:t>
            </a:r>
          </a:p>
          <a:p>
            <a:pPr marL="182880" indent="-18288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6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Decline of cities</a:t>
            </a:r>
          </a:p>
          <a:p>
            <a:pPr marL="182880" indent="-18288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6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Church absolutism</a:t>
            </a:r>
          </a:p>
          <a:p>
            <a:pPr marL="182880" indent="-18288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6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Cool weather</a:t>
            </a:r>
          </a:p>
          <a:p>
            <a:pPr marL="182880" indent="-18288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6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Survival attitude</a:t>
            </a:r>
          </a:p>
        </p:txBody>
      </p:sp>
      <p:sp>
        <p:nvSpPr>
          <p:cNvPr id="35" name="Text Placeholder 15"/>
          <p:cNvSpPr txBox="1">
            <a:spLocks/>
          </p:cNvSpPr>
          <p:nvPr/>
        </p:nvSpPr>
        <p:spPr>
          <a:xfrm>
            <a:off x="5124450" y="1376363"/>
            <a:ext cx="4041775" cy="639762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800" kern="0" dirty="0">
                <a:solidFill>
                  <a:srgbClr val="F4F0D0"/>
                </a:solidFill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High Middle Ages</a:t>
            </a:r>
          </a:p>
        </p:txBody>
      </p:sp>
      <p:sp>
        <p:nvSpPr>
          <p:cNvPr id="36" name="Content Placeholder 16"/>
          <p:cNvSpPr txBox="1">
            <a:spLocks/>
          </p:cNvSpPr>
          <p:nvPr/>
        </p:nvSpPr>
        <p:spPr>
          <a:xfrm>
            <a:off x="4837113" y="2435225"/>
            <a:ext cx="4498975" cy="2759075"/>
          </a:xfrm>
          <a:prstGeom prst="rect">
            <a:avLst/>
          </a:prstGeom>
        </p:spPr>
        <p:txBody>
          <a:bodyPr/>
          <a:lstStyle/>
          <a:p>
            <a:pPr marL="182880" indent="-18288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6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Countries gain power</a:t>
            </a:r>
          </a:p>
          <a:p>
            <a:pPr marL="182880" indent="-18288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6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Cities and culture revive</a:t>
            </a:r>
          </a:p>
          <a:p>
            <a:pPr marL="182880" indent="-18288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6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Church versus kings</a:t>
            </a:r>
          </a:p>
          <a:p>
            <a:pPr marL="182880" indent="-18288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6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Warmer weather</a:t>
            </a:r>
          </a:p>
          <a:p>
            <a:pPr marL="182880" indent="-18288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6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Creativity reawakened</a:t>
            </a:r>
          </a:p>
        </p:txBody>
      </p:sp>
      <p:sp>
        <p:nvSpPr>
          <p:cNvPr id="19470" name="TextBox 10"/>
          <p:cNvSpPr txBox="1">
            <a:spLocks noChangeArrowheads="1"/>
          </p:cNvSpPr>
          <p:nvPr/>
        </p:nvSpPr>
        <p:spPr bwMode="auto">
          <a:xfrm>
            <a:off x="3759200" y="1323975"/>
            <a:ext cx="1639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 sz="3200">
                <a:solidFill>
                  <a:srgbClr val="F4F0D0"/>
                </a:solidFill>
                <a:latin typeface="Georgia" charset="0"/>
              </a:rPr>
              <a:t>1000</a:t>
            </a:r>
          </a:p>
        </p:txBody>
      </p:sp>
      <p:pic>
        <p:nvPicPr>
          <p:cNvPr id="19471" name="Picture 18" descr="Cross C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3" y="2825750"/>
            <a:ext cx="126047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19" descr="cross crown C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3313113"/>
            <a:ext cx="806450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17" descr="cross crown C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9"/>
          <p:cNvSpPr txBox="1">
            <a:spLocks/>
          </p:cNvSpPr>
          <p:nvPr/>
        </p:nvSpPr>
        <p:spPr bwMode="auto">
          <a:xfrm>
            <a:off x="0" y="409575"/>
            <a:ext cx="9144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105" charset="-128"/>
              </a:rPr>
              <a:t>Carolingian Renaissance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013200" y="1936750"/>
            <a:ext cx="491648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indent="-1825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800" dirty="0" smtClean="0">
                <a:latin typeface="Georgia" charset="0"/>
              </a:rPr>
              <a:t>Charlemagne</a:t>
            </a:r>
            <a:r>
              <a:rPr lang="en-US" sz="2800" dirty="0" smtClean="0">
                <a:latin typeface="Georgia" charset="0"/>
              </a:rPr>
              <a:t>’</a:t>
            </a:r>
            <a:r>
              <a:rPr lang="en-US" altLang="ja-JP" sz="2800" dirty="0" smtClean="0">
                <a:latin typeface="Georgia" charset="0"/>
              </a:rPr>
              <a:t>s </a:t>
            </a:r>
            <a:r>
              <a:rPr lang="en-US" altLang="ja-JP" sz="2800" dirty="0">
                <a:latin typeface="Georgia" charset="0"/>
              </a:rPr>
              <a:t>son succeeded him</a:t>
            </a:r>
          </a:p>
          <a:p>
            <a:pPr lvl="2" eaLnBrk="1" hangingPunct="1">
              <a:spcBef>
                <a:spcPct val="20000"/>
              </a:spcBef>
            </a:pPr>
            <a:r>
              <a:rPr lang="en-US" dirty="0">
                <a:latin typeface="Georgia" charset="0"/>
              </a:rPr>
              <a:t>Louis the Pious was a weak leader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800" dirty="0">
                <a:latin typeface="Georgia" charset="0"/>
              </a:rPr>
              <a:t>Louis</a:t>
            </a:r>
            <a:r>
              <a:rPr lang="ja-JP" altLang="en-US" sz="2800" dirty="0">
                <a:latin typeface="Georgia" charset="0"/>
              </a:rPr>
              <a:t>’</a:t>
            </a:r>
            <a:r>
              <a:rPr lang="en-US" altLang="ja-JP" sz="2800" dirty="0">
                <a:latin typeface="Georgia" charset="0"/>
              </a:rPr>
              <a:t> 3 sons divided the kingdom</a:t>
            </a:r>
          </a:p>
          <a:p>
            <a:pPr lvl="2" eaLnBrk="1" hangingPunct="1">
              <a:spcBef>
                <a:spcPct val="20000"/>
              </a:spcBef>
            </a:pPr>
            <a:r>
              <a:rPr lang="en-US" dirty="0">
                <a:latin typeface="Georgia" charset="0"/>
              </a:rPr>
              <a:t>Treaty of Verdun</a:t>
            </a:r>
          </a:p>
          <a:p>
            <a:pPr lvl="2" eaLnBrk="1" hangingPunct="1">
              <a:spcBef>
                <a:spcPct val="20000"/>
              </a:spcBef>
            </a:pPr>
            <a:r>
              <a:rPr lang="ja-JP" altLang="en-US" dirty="0">
                <a:latin typeface="Georgia" charset="0"/>
              </a:rPr>
              <a:t>“</a:t>
            </a:r>
            <a:r>
              <a:rPr lang="en-US" altLang="ja-JP" dirty="0">
                <a:latin typeface="Georgia" charset="0"/>
              </a:rPr>
              <a:t>Birth of Europe</a:t>
            </a:r>
            <a:r>
              <a:rPr lang="ja-JP" altLang="en-US" dirty="0">
                <a:latin typeface="Georgia" charset="0"/>
              </a:rPr>
              <a:t>”</a:t>
            </a:r>
            <a:endParaRPr lang="en-US" dirty="0">
              <a:latin typeface="Georgia" charset="0"/>
            </a:endParaRPr>
          </a:p>
        </p:txBody>
      </p:sp>
      <p:pic>
        <p:nvPicPr>
          <p:cNvPr id="10" name="Picture 9" descr="carolingian_empire_divi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3894" r="3081" b="19611"/>
          <a:stretch>
            <a:fillRect/>
          </a:stretch>
        </p:blipFill>
        <p:spPr bwMode="auto">
          <a:xfrm>
            <a:off x="631825" y="2065338"/>
            <a:ext cx="3602038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1309688"/>
            <a:ext cx="9144000" cy="862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End of the Carolingian period</a:t>
            </a:r>
          </a:p>
          <a:p>
            <a:pPr>
              <a:defRPr/>
            </a:pPr>
            <a:endParaRPr lang="en-US" dirty="0">
              <a:ea typeface="ＭＳ Ｐゴシック" charset="-128"/>
              <a:cs typeface="+mn-cs"/>
            </a:endParaRPr>
          </a:p>
        </p:txBody>
      </p:sp>
      <p:pic>
        <p:nvPicPr>
          <p:cNvPr id="74758" name="Picture 8" descr="cross crown 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57200" y="395288"/>
            <a:ext cx="8229600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105" charset="-128"/>
              </a:rPr>
              <a:t>Viking Invasions</a:t>
            </a:r>
          </a:p>
        </p:txBody>
      </p:sp>
      <p:grpSp>
        <p:nvGrpSpPr>
          <p:cNvPr id="76803" name="Group 20"/>
          <p:cNvGrpSpPr>
            <a:grpSpLocks/>
          </p:cNvGrpSpPr>
          <p:nvPr/>
        </p:nvGrpSpPr>
        <p:grpSpPr bwMode="auto">
          <a:xfrm>
            <a:off x="762000" y="1230313"/>
            <a:ext cx="7620000" cy="5210175"/>
            <a:chOff x="762000" y="1309334"/>
            <a:chExt cx="7620000" cy="5210175"/>
          </a:xfrm>
        </p:grpSpPr>
        <p:pic>
          <p:nvPicPr>
            <p:cNvPr id="5" name="Picture 4" descr="Vikings-Voyages map WM GNU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309334"/>
              <a:ext cx="7620000" cy="52101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Straight Connector 14"/>
            <p:cNvCxnSpPr>
              <a:cxnSpLocks noChangeShapeType="1"/>
            </p:cNvCxnSpPr>
            <p:nvPr/>
          </p:nvCxnSpPr>
          <p:spPr bwMode="auto">
            <a:xfrm rot="5400000">
              <a:off x="-226219" y="3419915"/>
              <a:ext cx="2427288" cy="304800"/>
            </a:xfrm>
            <a:prstGeom prst="line">
              <a:avLst/>
            </a:prstGeom>
            <a:noFill/>
            <a:ln w="25400">
              <a:solidFill>
                <a:srgbClr val="37CBFF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TextBox 19"/>
            <p:cNvSpPr txBox="1"/>
            <p:nvPr/>
          </p:nvSpPr>
          <p:spPr>
            <a:xfrm rot="16620937">
              <a:off x="559595" y="3215127"/>
              <a:ext cx="1217612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Times New Roman" pitchFamily="18" charset="0"/>
                  <a:ea typeface="ＭＳ Ｐゴシック" charset="-128"/>
                  <a:cs typeface="Times New Roman" pitchFamily="18" charset="0"/>
                </a:rPr>
                <a:t>South to Florida</a:t>
              </a:r>
            </a:p>
          </p:txBody>
        </p:sp>
      </p:grpSp>
      <p:pic>
        <p:nvPicPr>
          <p:cNvPr id="76804" name="Picture 7" descr="cross crown 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4554538" y="1703388"/>
            <a:ext cx="396240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Shallow draft to invade up rivers</a:t>
            </a:r>
          </a:p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Enough keel for ocean stability</a:t>
            </a:r>
          </a:p>
          <a:p>
            <a:pPr marL="182880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Sailors/fighters</a:t>
            </a:r>
          </a:p>
        </p:txBody>
      </p:sp>
      <p:sp>
        <p:nvSpPr>
          <p:cNvPr id="78851" name="Rectangle 2"/>
          <p:cNvSpPr txBox="1">
            <a:spLocks noChangeArrowheads="1"/>
          </p:cNvSpPr>
          <p:nvPr/>
        </p:nvSpPr>
        <p:spPr bwMode="auto">
          <a:xfrm>
            <a:off x="457200" y="395288"/>
            <a:ext cx="82296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 b="1">
                <a:solidFill>
                  <a:srgbClr val="600000"/>
                </a:solidFill>
                <a:latin typeface="Verdana" charset="0"/>
              </a:rPr>
              <a:t>Viking Invasions—Creativity</a:t>
            </a:r>
          </a:p>
        </p:txBody>
      </p:sp>
      <p:pic>
        <p:nvPicPr>
          <p:cNvPr id="78852" name="Picture 11" descr="viking ship C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3" y="4154488"/>
            <a:ext cx="2233612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vikings plunder 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" t="2461" r="2553" b="3825"/>
          <a:stretch>
            <a:fillRect/>
          </a:stretch>
        </p:blipFill>
        <p:spPr bwMode="auto">
          <a:xfrm>
            <a:off x="790575" y="3856038"/>
            <a:ext cx="3363913" cy="211613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vikings ship fort C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" t="2451" r="2272" b="3432"/>
          <a:stretch>
            <a:fillRect/>
          </a:stretch>
        </p:blipFill>
        <p:spPr bwMode="auto">
          <a:xfrm>
            <a:off x="801688" y="1512888"/>
            <a:ext cx="3341687" cy="216693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7" descr="cross crown C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757738" y="1414463"/>
            <a:ext cx="4567237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Invasions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Norseman or Vikings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Magyars from Hungry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Muslims from N. Africa</a:t>
            </a:r>
          </a:p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Effects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Built stone castles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Power devolved to local leaders</a:t>
            </a:r>
          </a:p>
          <a:p>
            <a:pPr lvl="1" algn="ctr">
              <a:spcBef>
                <a:spcPct val="20000"/>
              </a:spcBef>
              <a:defRPr/>
            </a:pPr>
            <a:endParaRPr lang="en-US" sz="2800" kern="0" dirty="0">
              <a:latin typeface="Georgia" charset="0"/>
              <a:ea typeface="ＭＳ Ｐゴシック" charset="-128"/>
              <a:cs typeface="+mn-cs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 t="11667" r="19135" b="21666"/>
          <a:stretch>
            <a:fillRect/>
          </a:stretch>
        </p:blipFill>
        <p:spPr bwMode="auto">
          <a:xfrm>
            <a:off x="677863" y="3871913"/>
            <a:ext cx="3770312" cy="2551112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195263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105" charset="-128"/>
              </a:rPr>
              <a:t>Carolingian Collapse</a:t>
            </a:r>
          </a:p>
        </p:txBody>
      </p:sp>
      <p:pic>
        <p:nvPicPr>
          <p:cNvPr id="17" name="Picture 16" descr="Vikings ravager W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r="5045" b="6186"/>
          <a:stretch>
            <a:fillRect/>
          </a:stretch>
        </p:blipFill>
        <p:spPr bwMode="auto">
          <a:xfrm>
            <a:off x="677863" y="1355725"/>
            <a:ext cx="3748087" cy="243681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8" descr="cross crown C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195263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105" charset="-128"/>
              </a:rPr>
              <a:t>England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721100" y="1335088"/>
            <a:ext cx="49720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Early Christianity in England </a:t>
            </a:r>
            <a:r>
              <a:rPr lang="en-US" sz="20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(legend)</a:t>
            </a:r>
          </a:p>
          <a:p>
            <a:pPr lvl="1">
              <a:spcBef>
                <a:spcPct val="20000"/>
              </a:spcBef>
              <a:defRPr/>
            </a:pPr>
            <a:endParaRPr lang="en-US" sz="800" kern="0" dirty="0">
              <a:latin typeface="Georgia" charset="0"/>
              <a:ea typeface="ＭＳ Ｐゴシック" charset="-128"/>
              <a:cs typeface="+mn-cs"/>
            </a:endParaRP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Joseph of Arimathea and Mary Magdalene to Avalon </a:t>
            </a:r>
            <a:r>
              <a:rPr lang="en-US" sz="2000" kern="0" dirty="0">
                <a:latin typeface="Georgia" charset="0"/>
                <a:ea typeface="ＭＳ Ｐゴシック" charset="-128"/>
                <a:cs typeface="+mn-cs"/>
              </a:rPr>
              <a:t>(Glastonbury)</a:t>
            </a:r>
          </a:p>
          <a:p>
            <a:pPr lvl="1">
              <a:spcBef>
                <a:spcPct val="20000"/>
              </a:spcBef>
              <a:defRPr/>
            </a:pPr>
            <a:endParaRPr lang="en-US" sz="800" kern="0" dirty="0">
              <a:latin typeface="Georgia" charset="0"/>
              <a:ea typeface="ＭＳ Ｐゴシック" charset="-128"/>
              <a:cs typeface="+mn-cs"/>
            </a:endParaRP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Holy Grail </a:t>
            </a:r>
          </a:p>
          <a:p>
            <a:pPr lvl="1">
              <a:spcBef>
                <a:spcPts val="0"/>
              </a:spcBef>
              <a:defRPr/>
            </a:pPr>
            <a:r>
              <a:rPr lang="en-US" sz="2000" kern="0" dirty="0">
                <a:latin typeface="Georgia" charset="0"/>
                <a:ea typeface="ＭＳ Ｐゴシック" charset="-128"/>
                <a:cs typeface="+mn-cs"/>
              </a:rPr>
              <a:t>(San Grael or </a:t>
            </a:r>
          </a:p>
          <a:p>
            <a:pPr lvl="1">
              <a:spcBef>
                <a:spcPts val="0"/>
              </a:spcBef>
              <a:defRPr/>
            </a:pPr>
            <a:r>
              <a:rPr lang="en-US" sz="2000" kern="0" dirty="0">
                <a:latin typeface="Georgia" charset="0"/>
                <a:ea typeface="ＭＳ Ｐゴシック" charset="-128"/>
                <a:cs typeface="+mn-cs"/>
              </a:rPr>
              <a:t>Sangre Real)</a:t>
            </a:r>
          </a:p>
          <a:p>
            <a:pPr lvl="1" algn="ctr">
              <a:lnSpc>
                <a:spcPct val="80000"/>
              </a:lnSpc>
              <a:spcBef>
                <a:spcPct val="20000"/>
              </a:spcBef>
              <a:defRPr/>
            </a:pPr>
            <a:endParaRPr lang="en-US" sz="2000" kern="0" dirty="0">
              <a:latin typeface="Georgia" charset="0"/>
              <a:ea typeface="ＭＳ Ｐゴシック" charset="-128"/>
              <a:cs typeface="+mn-cs"/>
            </a:endParaRPr>
          </a:p>
        </p:txBody>
      </p:sp>
      <p:pic>
        <p:nvPicPr>
          <p:cNvPr id="8" name="Picture 7" descr="Sangreal W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2457" r="12114" b="9813"/>
          <a:stretch>
            <a:fillRect/>
          </a:stretch>
        </p:blipFill>
        <p:spPr bwMode="auto">
          <a:xfrm>
            <a:off x="6492875" y="3560763"/>
            <a:ext cx="1366838" cy="210343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38" name="Group 32"/>
          <p:cNvGrpSpPr>
            <a:grpSpLocks/>
          </p:cNvGrpSpPr>
          <p:nvPr/>
        </p:nvGrpSpPr>
        <p:grpSpPr bwMode="auto">
          <a:xfrm>
            <a:off x="1350963" y="4668838"/>
            <a:ext cx="2082800" cy="1387475"/>
            <a:chOff x="2122311" y="4701279"/>
            <a:chExt cx="2082800" cy="1388261"/>
          </a:xfrm>
        </p:grpSpPr>
        <p:grpSp>
          <p:nvGrpSpPr>
            <p:cNvPr id="82956" name="Group 31"/>
            <p:cNvGrpSpPr>
              <a:grpSpLocks/>
            </p:cNvGrpSpPr>
            <p:nvPr/>
          </p:nvGrpSpPr>
          <p:grpSpPr bwMode="auto">
            <a:xfrm>
              <a:off x="2122311" y="4701279"/>
              <a:ext cx="2082800" cy="1376973"/>
              <a:chOff x="2122311" y="4701279"/>
              <a:chExt cx="2082800" cy="1376973"/>
            </a:xfrm>
          </p:grpSpPr>
          <p:cxnSp>
            <p:nvCxnSpPr>
              <p:cNvPr id="14" name="Straight Connector 13"/>
              <p:cNvCxnSpPr>
                <a:cxnSpLocks noChangeShapeType="1"/>
              </p:cNvCxnSpPr>
              <p:nvPr/>
            </p:nvCxnSpPr>
            <p:spPr bwMode="auto">
              <a:xfrm>
                <a:off x="2122311" y="5419236"/>
                <a:ext cx="700087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Straight Connector 14"/>
              <p:cNvCxnSpPr>
                <a:cxnSpLocks noChangeShapeType="1"/>
              </p:cNvCxnSpPr>
              <p:nvPr/>
            </p:nvCxnSpPr>
            <p:spPr bwMode="auto">
              <a:xfrm>
                <a:off x="2827161" y="4972895"/>
                <a:ext cx="676275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Straight Connector 15"/>
              <p:cNvCxnSpPr>
                <a:cxnSpLocks noChangeShapeType="1"/>
              </p:cNvCxnSpPr>
              <p:nvPr/>
            </p:nvCxnSpPr>
            <p:spPr bwMode="auto">
              <a:xfrm>
                <a:off x="2827161" y="5876695"/>
                <a:ext cx="687387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Straight Connector 16"/>
              <p:cNvCxnSpPr>
                <a:cxnSpLocks noChangeShapeType="1"/>
              </p:cNvCxnSpPr>
              <p:nvPr/>
            </p:nvCxnSpPr>
            <p:spPr bwMode="auto">
              <a:xfrm>
                <a:off x="3505023" y="4701279"/>
                <a:ext cx="7000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3505023" y="5187329"/>
                <a:ext cx="7000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Straight Connector 18"/>
              <p:cNvCxnSpPr>
                <a:cxnSpLocks noChangeShapeType="1"/>
              </p:cNvCxnSpPr>
              <p:nvPr/>
            </p:nvCxnSpPr>
            <p:spPr bwMode="auto">
              <a:xfrm>
                <a:off x="3505023" y="5627316"/>
                <a:ext cx="7000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Straight Connector 19"/>
              <p:cNvCxnSpPr>
                <a:cxnSpLocks noChangeShapeType="1"/>
              </p:cNvCxnSpPr>
              <p:nvPr/>
            </p:nvCxnSpPr>
            <p:spPr bwMode="auto">
              <a:xfrm>
                <a:off x="3505023" y="6078421"/>
                <a:ext cx="7000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Straight Connector 21"/>
              <p:cNvCxnSpPr>
                <a:cxnSpLocks noChangeShapeType="1"/>
              </p:cNvCxnSpPr>
              <p:nvPr/>
            </p:nvCxnSpPr>
            <p:spPr bwMode="auto">
              <a:xfrm rot="5400000">
                <a:off x="2368904" y="5420030"/>
                <a:ext cx="92603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23" name="Straight Connector 22"/>
            <p:cNvCxnSpPr>
              <a:cxnSpLocks noChangeShapeType="1"/>
            </p:cNvCxnSpPr>
            <p:nvPr/>
          </p:nvCxnSpPr>
          <p:spPr bwMode="auto">
            <a:xfrm rot="5400000">
              <a:off x="3281846" y="4946687"/>
              <a:ext cx="46857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Straight Connector 24"/>
            <p:cNvCxnSpPr>
              <a:cxnSpLocks noChangeShapeType="1"/>
            </p:cNvCxnSpPr>
            <p:nvPr/>
          </p:nvCxnSpPr>
          <p:spPr bwMode="auto">
            <a:xfrm rot="5400000">
              <a:off x="3277083" y="5855251"/>
              <a:ext cx="46857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4" name="Picture 33" descr="christ and woman 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4678363"/>
            <a:ext cx="1168400" cy="15398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Picture 35" descr="Brittain_map WM.jpg"/>
          <p:cNvPicPr>
            <a:picLocks noChangeAspect="1"/>
          </p:cNvPicPr>
          <p:nvPr/>
        </p:nvPicPr>
        <p:blipFill>
          <a:blip r:embed="rId5">
            <a:lum bright="12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1328738"/>
            <a:ext cx="2355850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5-Point Star 36"/>
          <p:cNvSpPr>
            <a:spLocks/>
          </p:cNvSpPr>
          <p:nvPr/>
        </p:nvSpPr>
        <p:spPr bwMode="auto">
          <a:xfrm>
            <a:off x="1630363" y="3724275"/>
            <a:ext cx="265112" cy="252413"/>
          </a:xfrm>
          <a:custGeom>
            <a:avLst/>
            <a:gdLst>
              <a:gd name="T0" fmla="*/ 132556 w 265112"/>
              <a:gd name="T1" fmla="*/ 0 h 252413"/>
              <a:gd name="T2" fmla="*/ 0 w 265112"/>
              <a:gd name="T3" fmla="*/ 96413 h 252413"/>
              <a:gd name="T4" fmla="*/ 50632 w 265112"/>
              <a:gd name="T5" fmla="*/ 252412 h 252413"/>
              <a:gd name="T6" fmla="*/ 214480 w 265112"/>
              <a:gd name="T7" fmla="*/ 252412 h 252413"/>
              <a:gd name="T8" fmla="*/ 265112 w 265112"/>
              <a:gd name="T9" fmla="*/ 96413 h 252413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81925 w 265112"/>
              <a:gd name="T16" fmla="*/ 96414 h 252413"/>
              <a:gd name="T17" fmla="*/ 183187 w 265112"/>
              <a:gd name="T18" fmla="*/ 192825 h 2524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5112" h="252413">
                <a:moveTo>
                  <a:pt x="0" y="96413"/>
                </a:moveTo>
                <a:lnTo>
                  <a:pt x="101264" y="96414"/>
                </a:lnTo>
                <a:lnTo>
                  <a:pt x="132556" y="0"/>
                </a:lnTo>
                <a:lnTo>
                  <a:pt x="163848" y="96414"/>
                </a:lnTo>
                <a:lnTo>
                  <a:pt x="265112" y="96413"/>
                </a:lnTo>
                <a:lnTo>
                  <a:pt x="183187" y="155999"/>
                </a:lnTo>
                <a:lnTo>
                  <a:pt x="214480" y="252412"/>
                </a:lnTo>
                <a:lnTo>
                  <a:pt x="132556" y="192825"/>
                </a:lnTo>
                <a:lnTo>
                  <a:pt x="50632" y="252412"/>
                </a:lnTo>
                <a:lnTo>
                  <a:pt x="81925" y="155999"/>
                </a:lnTo>
                <a:close/>
              </a:path>
            </a:pathLst>
          </a:custGeom>
          <a:solidFill>
            <a:srgbClr val="C0000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39" name="Straight Arrow Connector 38"/>
          <p:cNvCxnSpPr>
            <a:cxnSpLocks noChangeShapeType="1"/>
          </p:cNvCxnSpPr>
          <p:nvPr/>
        </p:nvCxnSpPr>
        <p:spPr bwMode="auto">
          <a:xfrm flipH="1">
            <a:off x="1938338" y="2619375"/>
            <a:ext cx="2157412" cy="128111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2954" name="Picture 23" descr="cross crown C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016125" y="6238875"/>
            <a:ext cx="658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Reaction of Jim Platts, Professor at Cambridge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195263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105" charset="-128"/>
              </a:rPr>
              <a:t>England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719513" y="1335088"/>
            <a:ext cx="5243512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800">
                <a:latin typeface="Georgia" charset="0"/>
              </a:rPr>
              <a:t>Early Christianity in England </a:t>
            </a:r>
            <a:r>
              <a:rPr lang="en-US">
                <a:latin typeface="Georgia" charset="0"/>
              </a:rPr>
              <a:t>(Historical evidence)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endParaRPr lang="en-US" sz="800">
              <a:latin typeface="Georgia" charset="0"/>
            </a:endParaRPr>
          </a:p>
          <a:p>
            <a:pPr lvl="2" eaLnBrk="1" hangingPunct="1">
              <a:spcBef>
                <a:spcPct val="20000"/>
              </a:spcBef>
            </a:pPr>
            <a:r>
              <a:rPr lang="en-US" i="1">
                <a:latin typeface="Georgia" charset="0"/>
              </a:rPr>
              <a:t>The Britons preserved the Faith which they had received under King Lucius </a:t>
            </a:r>
            <a:r>
              <a:rPr lang="en-US" sz="2000" i="1">
                <a:latin typeface="Georgia" charset="0"/>
              </a:rPr>
              <a:t>[AD 170] </a:t>
            </a:r>
            <a:r>
              <a:rPr lang="en-US" i="1">
                <a:latin typeface="Georgia" charset="0"/>
              </a:rPr>
              <a:t>uncorrupted, and continued in peace and tranquility until the time of the Emperor Diocletian.</a:t>
            </a:r>
          </a:p>
          <a:p>
            <a:pPr lvl="1"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sz="2000">
              <a:latin typeface="Georgia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153150" y="4718050"/>
            <a:ext cx="261778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1" eaLnBrk="1" hangingPunct="1"/>
            <a:r>
              <a:rPr lang="en-US" sz="1600">
                <a:latin typeface="Georgia" charset="0"/>
              </a:rPr>
              <a:t>Quote from the Venerable Bede</a:t>
            </a:r>
            <a:r>
              <a:rPr lang="ja-JP" altLang="en-US" sz="1600">
                <a:latin typeface="Georgia" charset="0"/>
              </a:rPr>
              <a:t>’</a:t>
            </a:r>
            <a:r>
              <a:rPr lang="en-US" altLang="ja-JP" sz="1600">
                <a:latin typeface="Georgia" charset="0"/>
              </a:rPr>
              <a:t>s </a:t>
            </a:r>
            <a:r>
              <a:rPr lang="en-US" altLang="ja-JP" sz="1600" i="1">
                <a:latin typeface="Georgia" charset="0"/>
              </a:rPr>
              <a:t>History of England</a:t>
            </a:r>
          </a:p>
          <a:p>
            <a:pPr eaLnBrk="1" hangingPunct="1"/>
            <a:endParaRPr lang="en-US" sz="1800"/>
          </a:p>
        </p:txBody>
      </p:sp>
      <p:pic>
        <p:nvPicPr>
          <p:cNvPr id="10" name="Picture 9" descr="Glastonbury_Tor_4 W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2692400"/>
            <a:ext cx="3025775" cy="226853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england glastonbury stone tower CA.jpg"/>
          <p:cNvPicPr>
            <a:picLocks noChangeAspect="1"/>
          </p:cNvPicPr>
          <p:nvPr/>
        </p:nvPicPr>
        <p:blipFill>
          <a:blip r:embed="rId4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t="3819" r="8385" b="16551"/>
          <a:stretch>
            <a:fillRect/>
          </a:stretch>
        </p:blipFill>
        <p:spPr bwMode="auto">
          <a:xfrm>
            <a:off x="1851025" y="1309688"/>
            <a:ext cx="1389063" cy="1941512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Picture 8" descr="cross crown C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254500"/>
            <a:ext cx="1598612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195263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105" charset="-128"/>
              </a:rPr>
              <a:t>England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287838" y="1346200"/>
            <a:ext cx="4646612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King Arthur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+mn-cs"/>
              </a:rPr>
              <a:t> Celtic king </a:t>
            </a: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(Britons) 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+mn-cs"/>
              </a:rPr>
              <a:t> Lived in AD 450-550  </a:t>
            </a:r>
            <a:r>
              <a:rPr lang="en-US" sz="2800" kern="0" dirty="0">
                <a:solidFill>
                  <a:srgbClr val="F4F0D0"/>
                </a:solidFill>
                <a:latin typeface="Georgia" charset="0"/>
                <a:ea typeface="ＭＳ Ｐゴシック" charset="-128"/>
                <a:cs typeface="+mn-cs"/>
              </a:rPr>
              <a:t>.</a:t>
            </a:r>
            <a:r>
              <a:rPr lang="en-US" sz="2800" kern="0" dirty="0">
                <a:latin typeface="Georgia" charset="0"/>
                <a:ea typeface="ＭＳ Ｐゴシック" charset="-128"/>
                <a:cs typeface="+mn-cs"/>
              </a:rPr>
              <a:t>period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+mn-cs"/>
              </a:rPr>
              <a:t> Christian</a:t>
            </a:r>
          </a:p>
          <a:p>
            <a:pPr lvl="1" indent="-18288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+mn-cs"/>
              </a:rPr>
              <a:t> Ruled from Camelot</a:t>
            </a:r>
          </a:p>
          <a:p>
            <a:pPr lvl="2"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Cadbury is suspected site</a:t>
            </a:r>
          </a:p>
          <a:p>
            <a:pPr lvl="2">
              <a:spcBef>
                <a:spcPct val="20000"/>
              </a:spcBef>
              <a:defRPr/>
            </a:pPr>
            <a:endParaRPr lang="en-US" sz="500" kern="0" dirty="0">
              <a:latin typeface="Georgia" charset="0"/>
              <a:ea typeface="ＭＳ Ｐゴシック" charset="-128"/>
              <a:cs typeface="+mn-cs"/>
            </a:endParaRPr>
          </a:p>
          <a:p>
            <a:pPr lvl="2"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Cadbury is about 30 miles west of Glastonbury</a:t>
            </a:r>
          </a:p>
        </p:txBody>
      </p:sp>
      <p:pic>
        <p:nvPicPr>
          <p:cNvPr id="17" name="Picture 16" descr="king arthur CA.jpg"/>
          <p:cNvPicPr>
            <a:picLocks noChangeAspect="1"/>
          </p:cNvPicPr>
          <p:nvPr/>
        </p:nvPicPr>
        <p:blipFill>
          <a:blip r:embed="rId3">
            <a:lum bright="12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8" t="11397" r="2289"/>
          <a:stretch>
            <a:fillRect/>
          </a:stretch>
        </p:blipFill>
        <p:spPr bwMode="auto">
          <a:xfrm>
            <a:off x="517525" y="1487488"/>
            <a:ext cx="3470275" cy="3116262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castle 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4448175"/>
            <a:ext cx="2454275" cy="225583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18" descr="King arthur sword merlin C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4738688"/>
            <a:ext cx="1243013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7" descr="cross crown C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195263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105" charset="-128"/>
              </a:rPr>
              <a:t>England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670300" y="1238250"/>
            <a:ext cx="4724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800">
                <a:latin typeface="Georgia" charset="0"/>
              </a:rPr>
              <a:t>King Arthur</a:t>
            </a:r>
          </a:p>
          <a:p>
            <a:pPr lvl="1" eaLnBrk="1" hangingPunct="1">
              <a:spcBef>
                <a:spcPct val="20000"/>
              </a:spcBef>
            </a:pPr>
            <a:r>
              <a:rPr lang="en-US">
                <a:latin typeface="Georgia" charset="0"/>
              </a:rPr>
              <a:t>Resisted the Anglo-Saxon invasion</a:t>
            </a:r>
          </a:p>
          <a:p>
            <a:pPr lvl="1" eaLnBrk="1" hangingPunct="1">
              <a:spcBef>
                <a:spcPct val="20000"/>
              </a:spcBef>
            </a:pPr>
            <a:r>
              <a:rPr lang="en-US">
                <a:latin typeface="Georgia" charset="0"/>
              </a:rPr>
              <a:t>Established a round table to get support of local lords</a:t>
            </a:r>
          </a:p>
          <a:p>
            <a:pPr lvl="2" eaLnBrk="1" hangingPunct="1">
              <a:spcBef>
                <a:spcPct val="20000"/>
              </a:spcBef>
            </a:pPr>
            <a:r>
              <a:rPr lang="en-US" sz="2000">
                <a:latin typeface="Georgia" charset="0"/>
              </a:rPr>
              <a:t>Actual round table in church in Winchester</a:t>
            </a:r>
          </a:p>
          <a:p>
            <a:pPr lvl="1" eaLnBrk="1" hangingPunct="1">
              <a:spcBef>
                <a:spcPct val="20000"/>
              </a:spcBef>
            </a:pPr>
            <a:r>
              <a:rPr lang="en-US">
                <a:latin typeface="Georgia" charset="0"/>
              </a:rPr>
              <a:t>Victory of Britons over Anglo-Saxon invasion in AD 496 by Ambrosius (Arthur?)—man of temperance—at Mount Baden</a:t>
            </a:r>
          </a:p>
        </p:txBody>
      </p:sp>
      <p:pic>
        <p:nvPicPr>
          <p:cNvPr id="14" name="Picture 13" descr="Knights_of_the_Round_Table._Graal_(15th_century) WM.jpg"/>
          <p:cNvPicPr>
            <a:picLocks noChangeAspect="1"/>
          </p:cNvPicPr>
          <p:nvPr/>
        </p:nvPicPr>
        <p:blipFill>
          <a:blip r:embed="rId3">
            <a:lum bright="14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5193" r="9344" b="7066"/>
          <a:stretch>
            <a:fillRect/>
          </a:stretch>
        </p:blipFill>
        <p:spPr bwMode="auto">
          <a:xfrm>
            <a:off x="869950" y="1344613"/>
            <a:ext cx="2468563" cy="24892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14" descr="Boys_King_Arthur_-_N._C._Wyeth_-_p162 W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0"/>
          <a:stretch>
            <a:fillRect/>
          </a:stretch>
        </p:blipFill>
        <p:spPr bwMode="auto">
          <a:xfrm>
            <a:off x="858838" y="3900488"/>
            <a:ext cx="2490787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8" descr="cross crown C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138" name="Rectangle 2"/>
          <p:cNvSpPr txBox="1">
            <a:spLocks noChangeArrowheads="1"/>
          </p:cNvSpPr>
          <p:nvPr/>
        </p:nvSpPr>
        <p:spPr bwMode="auto">
          <a:xfrm>
            <a:off x="0" y="19526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 b="1">
                <a:solidFill>
                  <a:srgbClr val="600000"/>
                </a:solidFill>
                <a:latin typeface="Verdana" charset="0"/>
              </a:rPr>
              <a:t>King Arthur—Camelot is dead</a:t>
            </a:r>
          </a:p>
        </p:txBody>
      </p:sp>
      <p:pic>
        <p:nvPicPr>
          <p:cNvPr id="9" name="Camelot_End Scene1.mov" descr="/Users/abs3/Movies/Middle Ages/Camelot_End Scene1.mo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455738"/>
            <a:ext cx="8813800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4" descr="cross crown C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5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186" name="Rectangle 2"/>
          <p:cNvSpPr txBox="1">
            <a:spLocks noChangeArrowheads="1"/>
          </p:cNvSpPr>
          <p:nvPr/>
        </p:nvSpPr>
        <p:spPr bwMode="auto">
          <a:xfrm>
            <a:off x="0" y="19526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 b="1">
                <a:solidFill>
                  <a:srgbClr val="600000"/>
                </a:solidFill>
                <a:latin typeface="Verdana" charset="0"/>
              </a:rPr>
              <a:t>King Arthur—Camelot the dream</a:t>
            </a:r>
          </a:p>
        </p:txBody>
      </p:sp>
      <p:pic>
        <p:nvPicPr>
          <p:cNvPr id="5" name="Camelot dream.mov" descr="/Users/abs3/.Trash/Camelot dream.mo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476375"/>
            <a:ext cx="8575675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5" descr="cross crown C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8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84200"/>
            <a:ext cx="91440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Dark Ages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7" name="TextBox 26"/>
          <p:cNvSpPr txBox="1">
            <a:spLocks noChangeArrowheads="1"/>
          </p:cNvSpPr>
          <p:nvPr/>
        </p:nvSpPr>
        <p:spPr bwMode="auto">
          <a:xfrm>
            <a:off x="260350" y="5924550"/>
            <a:ext cx="11398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800" b="1">
                <a:solidFill>
                  <a:srgbClr val="F4F0D0"/>
                </a:solidFill>
                <a:latin typeface="Georgia" charset="0"/>
              </a:rPr>
              <a:t>Ancient History</a:t>
            </a:r>
          </a:p>
        </p:txBody>
      </p:sp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21509" name="TextBox 27"/>
          <p:cNvSpPr txBox="1">
            <a:spLocks noChangeArrowheads="1"/>
          </p:cNvSpPr>
          <p:nvPr/>
        </p:nvSpPr>
        <p:spPr bwMode="auto">
          <a:xfrm>
            <a:off x="6154738" y="6011863"/>
            <a:ext cx="1747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b="1">
                <a:solidFill>
                  <a:srgbClr val="F4F0D0"/>
                </a:solidFill>
                <a:latin typeface="Georgia" charset="0"/>
              </a:rPr>
              <a:t>Renaissance</a:t>
            </a:r>
          </a:p>
        </p:txBody>
      </p:sp>
      <p:sp>
        <p:nvSpPr>
          <p:cNvPr id="21510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15" name="Content Placeholder 7"/>
          <p:cNvSpPr txBox="1">
            <a:spLocks/>
          </p:cNvSpPr>
          <p:nvPr/>
        </p:nvSpPr>
        <p:spPr bwMode="auto">
          <a:xfrm>
            <a:off x="1541463" y="1397000"/>
            <a:ext cx="5919787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800">
                <a:latin typeface="Georgia" charset="0"/>
              </a:rPr>
              <a:t>What does it mean when we refer to these times as the </a:t>
            </a:r>
            <a:r>
              <a:rPr lang="ja-JP" altLang="en-US" sz="2800">
                <a:latin typeface="Georgia" charset="0"/>
              </a:rPr>
              <a:t>“</a:t>
            </a:r>
            <a:r>
              <a:rPr lang="en-US" altLang="ja-JP" sz="2800">
                <a:latin typeface="Georgia" charset="0"/>
              </a:rPr>
              <a:t>Dark Ages</a:t>
            </a:r>
            <a:r>
              <a:rPr lang="ja-JP" altLang="en-US" sz="2800">
                <a:latin typeface="Georgia" charset="0"/>
              </a:rPr>
              <a:t>”</a:t>
            </a:r>
            <a:r>
              <a:rPr lang="en-US" altLang="ja-JP" sz="2800">
                <a:latin typeface="Georgia" charset="0"/>
              </a:rPr>
              <a:t>?</a:t>
            </a:r>
            <a:endParaRPr lang="en-US" altLang="ja-JP" sz="800">
              <a:latin typeface="Georgia" charset="0"/>
            </a:endParaRPr>
          </a:p>
          <a:p>
            <a:pPr algn="ctr">
              <a:spcBef>
                <a:spcPct val="20000"/>
              </a:spcBef>
            </a:pPr>
            <a:r>
              <a:rPr lang="en-US" sz="4400">
                <a:solidFill>
                  <a:srgbClr val="600000"/>
                </a:solidFill>
                <a:latin typeface="Georgia" charset="0"/>
              </a:rPr>
              <a:t>An exercise in perception</a:t>
            </a:r>
            <a:r>
              <a:rPr lang="en-US" sz="2800">
                <a:solidFill>
                  <a:srgbClr val="600000"/>
                </a:solidFill>
                <a:latin typeface="Georgia" charset="0"/>
              </a:rPr>
              <a:t>:</a:t>
            </a:r>
          </a:p>
        </p:txBody>
      </p:sp>
      <p:pic>
        <p:nvPicPr>
          <p:cNvPr id="8201" name="Picture 15" descr="telescope C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0" y="3690938"/>
            <a:ext cx="244475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ross crown 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195263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105" charset="-128"/>
              </a:rPr>
              <a:t>England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894138" y="1381125"/>
            <a:ext cx="5029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King Arthur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Last battle fought at </a:t>
            </a:r>
            <a:r>
              <a:rPr lang="en-US" sz="2400" kern="0" dirty="0" err="1">
                <a:latin typeface="Georgia" charset="0"/>
                <a:ea typeface="ＭＳ Ｐゴシック" charset="-128"/>
                <a:cs typeface="+mn-cs"/>
              </a:rPr>
              <a:t>Camlann</a:t>
            </a:r>
            <a:endParaRPr lang="en-US" sz="2400" kern="0" dirty="0">
              <a:latin typeface="Georgia" charset="0"/>
              <a:ea typeface="ＭＳ Ｐゴシック" charset="-128"/>
              <a:cs typeface="+mn-cs"/>
            </a:endParaRPr>
          </a:p>
          <a:p>
            <a:pPr lvl="2" indent="-27432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About 20 miles from Glastonbury</a:t>
            </a:r>
          </a:p>
          <a:p>
            <a:pPr lvl="2" indent="-27432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Arthur taken to Glastonbury for medical help</a:t>
            </a:r>
          </a:p>
          <a:p>
            <a:pPr lvl="2" indent="-27432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Arthur died and was buried at Glastonbury</a:t>
            </a:r>
          </a:p>
          <a:p>
            <a:pPr lvl="2" indent="-27432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Bodies of a king and queen facing Glastonbury Tor (Avalon)</a:t>
            </a:r>
          </a:p>
          <a:p>
            <a:pPr lvl="2" algn="ctr">
              <a:spcBef>
                <a:spcPct val="20000"/>
              </a:spcBef>
              <a:defRPr/>
            </a:pPr>
            <a:endParaRPr lang="en-US" sz="2400" kern="0" dirty="0">
              <a:latin typeface="Georgia" charset="0"/>
              <a:ea typeface="ＭＳ Ｐゴシック" charset="-128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1233488"/>
            <a:ext cx="3016250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Former_Gravesite_King_Arthur_(GlastonburyAbbey) WM Attri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3524250"/>
            <a:ext cx="3697287" cy="307816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8" descr="cross crown C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195263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105" charset="-128"/>
              </a:rPr>
              <a:t>England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440238" y="1260475"/>
            <a:ext cx="43402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Alfred the Great 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Anglo-Saxon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Nearly wiped out by Danes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Determined </a:t>
            </a:r>
            <a:r>
              <a:rPr lang="en-US" sz="2400" kern="0" dirty="0" err="1">
                <a:latin typeface="Georgia" charset="0"/>
                <a:ea typeface="ＭＳ Ｐゴシック" charset="-128"/>
                <a:cs typeface="+mn-cs"/>
              </a:rPr>
              <a:t>reconquest</a:t>
            </a: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 </a:t>
            </a:r>
            <a:r>
              <a:rPr lang="en-US" sz="2000" kern="0" dirty="0">
                <a:latin typeface="Georgia" charset="0"/>
                <a:ea typeface="ＭＳ Ｐゴシック" charset="-128"/>
                <a:cs typeface="+mn-cs"/>
              </a:rPr>
              <a:t>(partial)</a:t>
            </a:r>
          </a:p>
          <a:p>
            <a:pPr>
              <a:spcBef>
                <a:spcPct val="20000"/>
              </a:spcBef>
              <a:defRPr/>
            </a:pPr>
            <a:r>
              <a:rPr lang="en-US" sz="2800" kern="0" dirty="0" err="1">
                <a:latin typeface="Georgia" charset="0"/>
                <a:ea typeface="ＭＳ Ｐゴシック" charset="-128"/>
                <a:cs typeface="ＭＳ Ｐゴシック" pitchFamily="-105" charset="-128"/>
              </a:rPr>
              <a:t>Danelaw</a:t>
            </a:r>
            <a:r>
              <a:rPr lang="en-US" sz="24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 </a:t>
            </a:r>
          </a:p>
          <a:p>
            <a:pPr>
              <a:spcBef>
                <a:spcPct val="20000"/>
              </a:spcBef>
              <a:defRPr/>
            </a:pPr>
            <a:r>
              <a:rPr lang="en-US" sz="2800" i="1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Beowulf </a:t>
            </a: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written </a:t>
            </a:r>
            <a:r>
              <a:rPr lang="en-US" sz="20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(oldest northern European epic)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Limited vocabulary and so words needed to be invented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charset="0"/>
                <a:ea typeface="ＭＳ Ｐゴシック" charset="-128"/>
                <a:cs typeface="+mn-cs"/>
              </a:rPr>
              <a:t>Kenning</a:t>
            </a:r>
          </a:p>
        </p:txBody>
      </p:sp>
      <p:pic>
        <p:nvPicPr>
          <p:cNvPr id="11" name="Picture 5" descr="england-danelaw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"/>
          <a:stretch>
            <a:fillRect/>
          </a:stretch>
        </p:blipFill>
        <p:spPr bwMode="auto">
          <a:xfrm>
            <a:off x="866775" y="2117725"/>
            <a:ext cx="3297238" cy="36607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lfred the great 2 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5"/>
          <a:stretch>
            <a:fillRect/>
          </a:stretch>
        </p:blipFill>
        <p:spPr bwMode="auto">
          <a:xfrm>
            <a:off x="700088" y="1350963"/>
            <a:ext cx="1309687" cy="21748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Picture 9" descr="Beowulf.firstpage WM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4157663"/>
            <a:ext cx="131762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2" name="TextBox 12"/>
          <p:cNvSpPr txBox="1">
            <a:spLocks noChangeArrowheads="1"/>
          </p:cNvSpPr>
          <p:nvPr/>
        </p:nvSpPr>
        <p:spPr bwMode="auto">
          <a:xfrm>
            <a:off x="550863" y="6235700"/>
            <a:ext cx="105727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1200">
                <a:latin typeface="Verdana" charset="0"/>
              </a:rPr>
              <a:t>First page of Beowulf</a:t>
            </a:r>
          </a:p>
        </p:txBody>
      </p:sp>
      <p:pic>
        <p:nvPicPr>
          <p:cNvPr id="97288" name="Picture 9" descr="cross crown C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330" name="Rectangle 2"/>
          <p:cNvSpPr txBox="1">
            <a:spLocks noChangeArrowheads="1"/>
          </p:cNvSpPr>
          <p:nvPr/>
        </p:nvSpPr>
        <p:spPr bwMode="auto">
          <a:xfrm>
            <a:off x="0" y="19526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 b="1">
                <a:solidFill>
                  <a:srgbClr val="600000"/>
                </a:solidFill>
                <a:latin typeface="Verdana" charset="0"/>
              </a:rPr>
              <a:t>Beowulf—Kenning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 bwMode="auto">
          <a:xfrm>
            <a:off x="2963863" y="1260475"/>
            <a:ext cx="1776412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600000"/>
                </a:solidFill>
                <a:latin typeface="Georgia" charset="0"/>
                <a:ea typeface="ＭＳ Ｐゴシック" charset="-128"/>
                <a:cs typeface="ＭＳ Ｐゴシック" pitchFamily="-105" charset="-128"/>
              </a:rPr>
              <a:t>Kenning</a:t>
            </a:r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4876800" y="1281113"/>
            <a:ext cx="2813050" cy="639762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600000"/>
                </a:solidFill>
                <a:latin typeface="Georgia" charset="0"/>
                <a:ea typeface="ＭＳ Ｐゴシック" charset="-128"/>
                <a:cs typeface="ＭＳ Ｐゴシック" pitchFamily="-105" charset="-128"/>
              </a:rPr>
              <a:t>Modern Word</a:t>
            </a:r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4899025" y="1866900"/>
            <a:ext cx="3076575" cy="395128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Sea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Warriors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Ship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Sun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Wind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Disciple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John the Baptist</a:t>
            </a:r>
          </a:p>
        </p:txBody>
      </p:sp>
      <p:pic>
        <p:nvPicPr>
          <p:cNvPr id="84999" name="Picture 17" descr="sea C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730375"/>
            <a:ext cx="12779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18" descr="warrior 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2125663"/>
            <a:ext cx="8223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Picture 19" descr="wind C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3644900"/>
            <a:ext cx="2181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2" name="Picture 20" descr="ship C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2809875"/>
            <a:ext cx="1201738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3" name="Picture 21" descr="disciple C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75" y="4054475"/>
            <a:ext cx="655638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4" name="Picture 22" descr="John Baptist C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4991100"/>
            <a:ext cx="1135063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5" name="Picture 23" descr="sun CA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3227388"/>
            <a:ext cx="9048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3"/>
          <p:cNvSpPr txBox="1">
            <a:spLocks/>
          </p:cNvSpPr>
          <p:nvPr/>
        </p:nvSpPr>
        <p:spPr>
          <a:xfrm>
            <a:off x="1184275" y="1866900"/>
            <a:ext cx="3552825" cy="3951288"/>
          </a:xfrm>
          <a:prstGeom prst="rect">
            <a:avLst/>
          </a:prstGeom>
        </p:spPr>
        <p:txBody>
          <a:bodyPr/>
          <a:lstStyle/>
          <a:p>
            <a:pPr marL="342900" indent="-342900" algn="r"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Whale road</a:t>
            </a:r>
          </a:p>
          <a:p>
            <a:pPr marL="342900" indent="-342900" algn="r"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Helmet bearers</a:t>
            </a:r>
          </a:p>
          <a:p>
            <a:pPr marL="342900" indent="-342900" algn="r"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Wave steed</a:t>
            </a:r>
          </a:p>
          <a:p>
            <a:pPr marL="342900" indent="-342900" algn="r"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Sky candle</a:t>
            </a:r>
          </a:p>
          <a:p>
            <a:pPr marL="342900" indent="-342900" algn="r"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Breaker of trees</a:t>
            </a:r>
          </a:p>
          <a:p>
            <a:pPr marL="342900" indent="-342900" algn="r"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Learning knight</a:t>
            </a:r>
          </a:p>
          <a:p>
            <a:pPr marL="342900" indent="-342900" algn="r"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John the Fully Wetter</a:t>
            </a:r>
          </a:p>
        </p:txBody>
      </p:sp>
      <p:pic>
        <p:nvPicPr>
          <p:cNvPr id="99342" name="Picture 17" descr="cross crown CA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378" name="Rectangle 2"/>
          <p:cNvSpPr txBox="1">
            <a:spLocks noChangeArrowheads="1"/>
          </p:cNvSpPr>
          <p:nvPr/>
        </p:nvSpPr>
        <p:spPr bwMode="auto">
          <a:xfrm>
            <a:off x="0" y="19526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 b="1">
                <a:solidFill>
                  <a:srgbClr val="600000"/>
                </a:solidFill>
                <a:latin typeface="Verdana" charset="0"/>
              </a:rPr>
              <a:t>Beowulf—Kenning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 bwMode="auto">
          <a:xfrm>
            <a:off x="1431925" y="1270000"/>
            <a:ext cx="28448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600000"/>
                </a:solidFill>
                <a:latin typeface="Georgia" charset="0"/>
                <a:ea typeface="ＭＳ Ｐゴシック" charset="-128"/>
                <a:cs typeface="ＭＳ Ｐゴシック" pitchFamily="-105" charset="-128"/>
              </a:rPr>
              <a:t>English Word</a:t>
            </a:r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4876800" y="1260475"/>
            <a:ext cx="2813050" cy="6397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600000"/>
                </a:solidFill>
                <a:latin typeface="Georgia" charset="0"/>
                <a:ea typeface="ＭＳ Ｐゴシック" charset="-128"/>
                <a:cs typeface="ＭＳ Ｐゴシック" pitchFamily="-105" charset="-128"/>
              </a:rPr>
              <a:t>Norse Word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1012825" y="1798638"/>
            <a:ext cx="324643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  Shirt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		Rear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		Want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		Skill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		Skin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	Church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2800" kern="0" dirty="0">
                <a:latin typeface="Georgia" charset="0"/>
                <a:ea typeface="ＭＳ Ｐゴシック" charset="-128"/>
                <a:cs typeface="ＭＳ Ｐゴシック" pitchFamily="-105" charset="-128"/>
              </a:rPr>
              <a:t>		Foxes</a:t>
            </a:r>
          </a:p>
        </p:txBody>
      </p:sp>
      <p:sp>
        <p:nvSpPr>
          <p:cNvPr id="87047" name="Rectangle 4"/>
          <p:cNvSpPr>
            <a:spLocks noChangeArrowheads="1"/>
          </p:cNvSpPr>
          <p:nvPr/>
        </p:nvSpPr>
        <p:spPr bwMode="auto">
          <a:xfrm>
            <a:off x="4899025" y="1787525"/>
            <a:ext cx="252571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>
                <a:latin typeface="Georgia" charset="0"/>
              </a:rPr>
              <a:t>Skirt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>
                <a:latin typeface="Georgia" charset="0"/>
              </a:rPr>
              <a:t>Raise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>
                <a:latin typeface="Georgia" charset="0"/>
              </a:rPr>
              <a:t>Wish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>
                <a:latin typeface="Georgia" charset="0"/>
              </a:rPr>
              <a:t>Craft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>
                <a:latin typeface="Georgia" charset="0"/>
              </a:rPr>
              <a:t>Hide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>
                <a:latin typeface="Georgia" charset="0"/>
              </a:rPr>
              <a:t>Kirk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>
                <a:latin typeface="Georgia" charset="0"/>
              </a:rPr>
              <a:t>Vixen</a:t>
            </a:r>
          </a:p>
        </p:txBody>
      </p:sp>
      <p:pic>
        <p:nvPicPr>
          <p:cNvPr id="27" name="Picture 26" descr="shirt C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2071688"/>
            <a:ext cx="1590675" cy="12065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Fox 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5164138"/>
            <a:ext cx="1817687" cy="1274762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Hide C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9051" y="3862073"/>
            <a:ext cx="1527672" cy="1019721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Picture 29" descr="Church C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3371850"/>
            <a:ext cx="1130300" cy="19875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skill C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3" y="2049463"/>
            <a:ext cx="1346200" cy="13049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8" name="Picture 12" descr="cross crown C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11" descr="king arthur CA.jpg"/>
          <p:cNvPicPr>
            <a:picLocks noChangeAspect="1"/>
          </p:cNvPicPr>
          <p:nvPr/>
        </p:nvPicPr>
        <p:blipFill>
          <a:blip r:embed="rId2">
            <a:lum bright="44000" contrast="-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00025"/>
            <a:ext cx="9172575" cy="705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Beowulf.firstpage WM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490" y="462844"/>
            <a:ext cx="1728671" cy="2744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7" name="Picture 9" descr="Sangreal WM.jpg"/>
          <p:cNvPicPr>
            <a:picLocks noChangeAspect="1"/>
          </p:cNvPicPr>
          <p:nvPr/>
        </p:nvPicPr>
        <p:blipFill>
          <a:blip r:embed="rId4"/>
          <a:srcRect l="17377" t="2647" r="5470" b="8546"/>
          <a:stretch>
            <a:fillRect/>
          </a:stretch>
        </p:blipFill>
        <p:spPr bwMode="auto">
          <a:xfrm>
            <a:off x="6999641" y="203200"/>
            <a:ext cx="1760537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Rectangle 13"/>
          <p:cNvSpPr/>
          <p:nvPr/>
        </p:nvSpPr>
        <p:spPr>
          <a:xfrm>
            <a:off x="2822217" y="180623"/>
            <a:ext cx="3499557" cy="1328688"/>
          </a:xfrm>
          <a:prstGeom prst="rect">
            <a:avLst/>
          </a:prstGeom>
          <a:solidFill>
            <a:srgbClr val="35428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43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35288" y="315913"/>
            <a:ext cx="3255962" cy="1016000"/>
          </a:xfrm>
        </p:spPr>
        <p:txBody>
          <a:bodyPr/>
          <a:lstStyle/>
          <a:p>
            <a:pPr eaLnBrk="1" hangingPunct="1"/>
            <a:r>
              <a:rPr lang="en-US" sz="2400" b="1">
                <a:solidFill>
                  <a:srgbClr val="EDD1A9"/>
                </a:solidFill>
                <a:latin typeface="Verdana" charset="0"/>
                <a:ea typeface="ＭＳ Ｐゴシック" charset="0"/>
                <a:cs typeface="ＭＳ Ｐゴシック" charset="0"/>
              </a:rPr>
              <a:t>Thank you</a:t>
            </a:r>
            <a:r>
              <a:rPr lang="en-US" sz="2400" b="1">
                <a:solidFill>
                  <a:srgbClr val="F4F0D0"/>
                </a:solidFill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sz="2400" b="1">
                <a:solidFill>
                  <a:srgbClr val="F4F0D0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2400" b="1">
                <a:solidFill>
                  <a:srgbClr val="F7F4DD"/>
                </a:solidFill>
                <a:latin typeface="Verdana" charset="0"/>
                <a:ea typeface="ＭＳ Ｐゴシック" charset="0"/>
                <a:cs typeface="ＭＳ Ｐゴシック" charset="0"/>
              </a:rPr>
              <a:t>It takes time to be creative</a:t>
            </a:r>
          </a:p>
        </p:txBody>
      </p:sp>
      <p:pic>
        <p:nvPicPr>
          <p:cNvPr id="2054" name="Picture 6" descr="england castle hilltop C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36276" y="2526808"/>
            <a:ext cx="2284790" cy="152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7" name="Rectangle 16"/>
          <p:cNvSpPr/>
          <p:nvPr/>
        </p:nvSpPr>
        <p:spPr>
          <a:xfrm>
            <a:off x="0" y="4989689"/>
            <a:ext cx="9144000" cy="711200"/>
          </a:xfrm>
          <a:prstGeom prst="rect">
            <a:avLst/>
          </a:prstGeom>
          <a:solidFill>
            <a:srgbClr val="232C5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52" name="Picture 4" descr="Boys_King_Arthur_-_N._C._Wyeth_-_p246 WM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69165" y="3899971"/>
            <a:ext cx="1703627" cy="211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8" name="Picture 10" descr="Knights_of_the_Round_Table._Graal_(15th_century) WM.jpg"/>
          <p:cNvPicPr>
            <a:picLocks noChangeAspect="1"/>
          </p:cNvPicPr>
          <p:nvPr/>
        </p:nvPicPr>
        <p:blipFill>
          <a:blip r:embed="rId7">
            <a:lum bright="16000" contrast="16000"/>
          </a:blip>
          <a:srcRect l="8263" t="4967" r="9235" b="6311"/>
          <a:stretch>
            <a:fillRect/>
          </a:stretch>
        </p:blipFill>
        <p:spPr bwMode="auto">
          <a:xfrm>
            <a:off x="3494738" y="4145723"/>
            <a:ext cx="2242873" cy="2281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5" name="Picture 7" descr="Vikings arrival WM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11286" y="2423762"/>
            <a:ext cx="2612072" cy="1899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3" descr="Sutton.hoo.helmet WM.jpg"/>
          <p:cNvPicPr>
            <a:picLocks noChangeAspect="1"/>
          </p:cNvPicPr>
          <p:nvPr/>
        </p:nvPicPr>
        <p:blipFill>
          <a:blip r:embed="rId9">
            <a:lum bright="4000" contrast="9000"/>
          </a:blip>
          <a:srcRect/>
          <a:stretch>
            <a:fillRect/>
          </a:stretch>
        </p:blipFill>
        <p:spPr bwMode="auto">
          <a:xfrm>
            <a:off x="801041" y="4018844"/>
            <a:ext cx="1513652" cy="227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3440" name="Picture 17" descr="Cathedral york CA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8" y="5011738"/>
            <a:ext cx="5445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41" name="Picture 20" descr="Wappen_Bistum_Corvey WM Attrib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5035550"/>
            <a:ext cx="4667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4" name="TextBox 26"/>
          <p:cNvSpPr txBox="1">
            <a:spLocks noChangeArrowheads="1"/>
          </p:cNvSpPr>
          <p:nvPr/>
        </p:nvSpPr>
        <p:spPr bwMode="auto">
          <a:xfrm>
            <a:off x="260350" y="5924550"/>
            <a:ext cx="11398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800" b="1">
                <a:solidFill>
                  <a:srgbClr val="F4F0D0"/>
                </a:solidFill>
                <a:latin typeface="Georgia" charset="0"/>
              </a:rPr>
              <a:t>Ancient History</a:t>
            </a:r>
          </a:p>
        </p:txBody>
      </p:sp>
      <p:sp>
        <p:nvSpPr>
          <p:cNvPr id="23555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23556" name="TextBox 27"/>
          <p:cNvSpPr txBox="1">
            <a:spLocks noChangeArrowheads="1"/>
          </p:cNvSpPr>
          <p:nvPr/>
        </p:nvSpPr>
        <p:spPr bwMode="auto">
          <a:xfrm>
            <a:off x="6154738" y="6011863"/>
            <a:ext cx="1747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b="1">
                <a:solidFill>
                  <a:srgbClr val="F4F0D0"/>
                </a:solidFill>
                <a:latin typeface="Georgia" charset="0"/>
              </a:rPr>
              <a:t>Renaissance</a:t>
            </a:r>
          </a:p>
        </p:txBody>
      </p:sp>
      <p:sp>
        <p:nvSpPr>
          <p:cNvPr id="23557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35" name="Text Placeholder 15"/>
          <p:cNvSpPr txBox="1">
            <a:spLocks/>
          </p:cNvSpPr>
          <p:nvPr/>
        </p:nvSpPr>
        <p:spPr>
          <a:xfrm>
            <a:off x="5124450" y="1376363"/>
            <a:ext cx="4041775" cy="639762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800" kern="0" dirty="0">
                <a:solidFill>
                  <a:srgbClr val="F4F0D0"/>
                </a:solidFill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High Middle Ages</a:t>
            </a:r>
          </a:p>
        </p:txBody>
      </p:sp>
      <p:sp>
        <p:nvSpPr>
          <p:cNvPr id="23559" name="TextBox 10"/>
          <p:cNvSpPr txBox="1">
            <a:spLocks noChangeArrowheads="1"/>
          </p:cNvSpPr>
          <p:nvPr/>
        </p:nvSpPr>
        <p:spPr bwMode="auto">
          <a:xfrm>
            <a:off x="3759200" y="1323975"/>
            <a:ext cx="1639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 sz="3200">
                <a:solidFill>
                  <a:srgbClr val="F4F0D0"/>
                </a:solidFill>
                <a:latin typeface="Georgia" charset="0"/>
              </a:rPr>
              <a:t>1000</a:t>
            </a:r>
          </a:p>
        </p:txBody>
      </p:sp>
      <p:pic>
        <p:nvPicPr>
          <p:cNvPr id="10249" name="Picture 5" descr="See Explanation.  Clicking on the picture will download&#10; the highest resolution version available.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1209675"/>
            <a:ext cx="7051675" cy="548481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xtBox 2"/>
          <p:cNvSpPr txBox="1">
            <a:spLocks noChangeArrowheads="1"/>
          </p:cNvSpPr>
          <p:nvPr/>
        </p:nvSpPr>
        <p:spPr bwMode="auto">
          <a:xfrm>
            <a:off x="0" y="512763"/>
            <a:ext cx="9144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 b="1">
                <a:solidFill>
                  <a:srgbClr val="600000"/>
                </a:solidFill>
                <a:latin typeface="Georgia" charset="0"/>
              </a:rPr>
              <a:t>Perception</a:t>
            </a:r>
          </a:p>
        </p:txBody>
      </p:sp>
      <p:sp>
        <p:nvSpPr>
          <p:cNvPr id="23562" name="TextBox 2"/>
          <p:cNvSpPr txBox="1">
            <a:spLocks noChangeArrowheads="1"/>
          </p:cNvSpPr>
          <p:nvPr/>
        </p:nvSpPr>
        <p:spPr bwMode="auto">
          <a:xfrm>
            <a:off x="1416050" y="1393825"/>
            <a:ext cx="302101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8000"/>
                </a:solidFill>
                <a:latin typeface="Georgia" charset="0"/>
              </a:rPr>
              <a:t>Are squares A and B the same color and shade?</a:t>
            </a:r>
          </a:p>
        </p:txBody>
      </p:sp>
      <p:pic>
        <p:nvPicPr>
          <p:cNvPr id="23563" name="Picture 11" descr="cross crown C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2" name="TextBox 26"/>
          <p:cNvSpPr txBox="1">
            <a:spLocks noChangeArrowheads="1"/>
          </p:cNvSpPr>
          <p:nvPr/>
        </p:nvSpPr>
        <p:spPr bwMode="auto">
          <a:xfrm>
            <a:off x="260350" y="5924550"/>
            <a:ext cx="11398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800" b="1">
                <a:solidFill>
                  <a:srgbClr val="F4F0D0"/>
                </a:solidFill>
                <a:latin typeface="Georgia" charset="0"/>
              </a:rPr>
              <a:t>Ancient History</a:t>
            </a:r>
          </a:p>
        </p:txBody>
      </p:sp>
      <p:sp>
        <p:nvSpPr>
          <p:cNvPr id="25603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25604" name="TextBox 27"/>
          <p:cNvSpPr txBox="1">
            <a:spLocks noChangeArrowheads="1"/>
          </p:cNvSpPr>
          <p:nvPr/>
        </p:nvSpPr>
        <p:spPr bwMode="auto">
          <a:xfrm>
            <a:off x="6154738" y="6011863"/>
            <a:ext cx="1747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b="1">
                <a:solidFill>
                  <a:srgbClr val="F4F0D0"/>
                </a:solidFill>
                <a:latin typeface="Georgia" charset="0"/>
              </a:rPr>
              <a:t>Renaissance</a:t>
            </a:r>
          </a:p>
        </p:txBody>
      </p:sp>
      <p:sp>
        <p:nvSpPr>
          <p:cNvPr id="25605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35" name="Text Placeholder 15"/>
          <p:cNvSpPr txBox="1">
            <a:spLocks/>
          </p:cNvSpPr>
          <p:nvPr/>
        </p:nvSpPr>
        <p:spPr>
          <a:xfrm>
            <a:off x="5124450" y="1376363"/>
            <a:ext cx="4041775" cy="639762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800" kern="0" dirty="0">
                <a:solidFill>
                  <a:srgbClr val="F4F0D0"/>
                </a:solidFill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High Middle Ages</a:t>
            </a:r>
          </a:p>
        </p:txBody>
      </p:sp>
      <p:sp>
        <p:nvSpPr>
          <p:cNvPr id="25607" name="TextBox 10"/>
          <p:cNvSpPr txBox="1">
            <a:spLocks noChangeArrowheads="1"/>
          </p:cNvSpPr>
          <p:nvPr/>
        </p:nvSpPr>
        <p:spPr bwMode="auto">
          <a:xfrm>
            <a:off x="3759200" y="1323975"/>
            <a:ext cx="1639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 sz="3200">
                <a:solidFill>
                  <a:srgbClr val="F4F0D0"/>
                </a:solidFill>
                <a:latin typeface="Georgia" charset="0"/>
              </a:rPr>
              <a:t>1000</a:t>
            </a:r>
          </a:p>
        </p:txBody>
      </p:sp>
      <p:pic>
        <p:nvPicPr>
          <p:cNvPr id="10249" name="Picture 5" descr="See Explanation.  Clicking on the picture will download&#10; the highest resolution version available.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1209675"/>
            <a:ext cx="7051675" cy="548481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Box 2"/>
          <p:cNvSpPr txBox="1">
            <a:spLocks noChangeArrowheads="1"/>
          </p:cNvSpPr>
          <p:nvPr/>
        </p:nvSpPr>
        <p:spPr bwMode="auto">
          <a:xfrm>
            <a:off x="1416050" y="1393825"/>
            <a:ext cx="30210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8000"/>
                </a:solidFill>
                <a:latin typeface="Georgia" charset="0"/>
              </a:rPr>
              <a:t>Sampling the Squares</a:t>
            </a:r>
          </a:p>
        </p:txBody>
      </p:sp>
      <p:sp>
        <p:nvSpPr>
          <p:cNvPr id="25610" name="Oval 3"/>
          <p:cNvSpPr>
            <a:spLocks noChangeArrowheads="1"/>
          </p:cNvSpPr>
          <p:nvPr/>
        </p:nvSpPr>
        <p:spPr bwMode="auto">
          <a:xfrm>
            <a:off x="4176713" y="4159250"/>
            <a:ext cx="3048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1" name="Oval 4"/>
          <p:cNvSpPr>
            <a:spLocks noChangeArrowheads="1"/>
          </p:cNvSpPr>
          <p:nvPr/>
        </p:nvSpPr>
        <p:spPr bwMode="auto">
          <a:xfrm>
            <a:off x="4222750" y="2986088"/>
            <a:ext cx="3048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2" name="TextBox 2"/>
          <p:cNvSpPr txBox="1">
            <a:spLocks noChangeArrowheads="1"/>
          </p:cNvSpPr>
          <p:nvPr/>
        </p:nvSpPr>
        <p:spPr bwMode="auto">
          <a:xfrm>
            <a:off x="0" y="512763"/>
            <a:ext cx="9144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 b="1">
                <a:solidFill>
                  <a:srgbClr val="600000"/>
                </a:solidFill>
                <a:latin typeface="Georgia" charset="0"/>
              </a:rPr>
              <a:t>Perception</a:t>
            </a:r>
          </a:p>
        </p:txBody>
      </p:sp>
      <p:pic>
        <p:nvPicPr>
          <p:cNvPr id="25613" name="Picture 13" descr="cross crown C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0" name="TextBox 26"/>
          <p:cNvSpPr txBox="1">
            <a:spLocks noChangeArrowheads="1"/>
          </p:cNvSpPr>
          <p:nvPr/>
        </p:nvSpPr>
        <p:spPr bwMode="auto">
          <a:xfrm>
            <a:off x="260350" y="5924550"/>
            <a:ext cx="11398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800" b="1">
                <a:solidFill>
                  <a:srgbClr val="F4F0D0"/>
                </a:solidFill>
                <a:latin typeface="Georgia" charset="0"/>
              </a:rPr>
              <a:t>Ancient History</a:t>
            </a:r>
          </a:p>
        </p:txBody>
      </p:sp>
      <p:sp>
        <p:nvSpPr>
          <p:cNvPr id="27651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27652" name="TextBox 27"/>
          <p:cNvSpPr txBox="1">
            <a:spLocks noChangeArrowheads="1"/>
          </p:cNvSpPr>
          <p:nvPr/>
        </p:nvSpPr>
        <p:spPr bwMode="auto">
          <a:xfrm>
            <a:off x="6154738" y="6011863"/>
            <a:ext cx="1747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b="1">
                <a:solidFill>
                  <a:srgbClr val="F4F0D0"/>
                </a:solidFill>
                <a:latin typeface="Georgia" charset="0"/>
              </a:rPr>
              <a:t>Renaissance</a:t>
            </a:r>
          </a:p>
        </p:txBody>
      </p:sp>
      <p:sp>
        <p:nvSpPr>
          <p:cNvPr id="27653" name="TextBox 7"/>
          <p:cNvSpPr txBox="1">
            <a:spLocks noChangeArrowheads="1"/>
          </p:cNvSpPr>
          <p:nvPr/>
        </p:nvSpPr>
        <p:spPr bwMode="auto">
          <a:xfrm>
            <a:off x="7843838" y="59467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1450</a:t>
            </a:r>
          </a:p>
        </p:txBody>
      </p:sp>
      <p:sp>
        <p:nvSpPr>
          <p:cNvPr id="35" name="Text Placeholder 15"/>
          <p:cNvSpPr txBox="1">
            <a:spLocks/>
          </p:cNvSpPr>
          <p:nvPr/>
        </p:nvSpPr>
        <p:spPr>
          <a:xfrm>
            <a:off x="5124450" y="1376363"/>
            <a:ext cx="4041775" cy="639762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800" kern="0" dirty="0">
                <a:solidFill>
                  <a:srgbClr val="F4F0D0"/>
                </a:solidFill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High Middle Ages</a:t>
            </a:r>
          </a:p>
        </p:txBody>
      </p:sp>
      <p:sp>
        <p:nvSpPr>
          <p:cNvPr id="27655" name="TextBox 10"/>
          <p:cNvSpPr txBox="1">
            <a:spLocks noChangeArrowheads="1"/>
          </p:cNvSpPr>
          <p:nvPr/>
        </p:nvSpPr>
        <p:spPr bwMode="auto">
          <a:xfrm>
            <a:off x="3759200" y="1323975"/>
            <a:ext cx="1639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 sz="3200">
                <a:solidFill>
                  <a:srgbClr val="F4F0D0"/>
                </a:solidFill>
                <a:latin typeface="Georgia" charset="0"/>
              </a:rPr>
              <a:t>1000</a:t>
            </a:r>
          </a:p>
        </p:txBody>
      </p:sp>
      <p:pic>
        <p:nvPicPr>
          <p:cNvPr id="23" name="Picture 5" descr="See Explanation.  Clicking on the picture will download&#10; the highest resolution version available.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1209675"/>
            <a:ext cx="7051675" cy="548481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770313" y="2709863"/>
            <a:ext cx="1185862" cy="20542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Oval 4"/>
          <p:cNvSpPr>
            <a:spLocks noChangeArrowheads="1"/>
          </p:cNvSpPr>
          <p:nvPr/>
        </p:nvSpPr>
        <p:spPr bwMode="auto">
          <a:xfrm>
            <a:off x="4222750" y="2986088"/>
            <a:ext cx="304800" cy="2286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-128"/>
              <a:cs typeface="+mn-cs"/>
            </a:endParaRPr>
          </a:p>
        </p:txBody>
      </p:sp>
      <p:sp>
        <p:nvSpPr>
          <p:cNvPr id="24" name="Oval 3"/>
          <p:cNvSpPr>
            <a:spLocks noChangeArrowheads="1"/>
          </p:cNvSpPr>
          <p:nvPr/>
        </p:nvSpPr>
        <p:spPr bwMode="auto">
          <a:xfrm>
            <a:off x="4176713" y="4159250"/>
            <a:ext cx="304800" cy="2286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-128"/>
              <a:cs typeface="+mn-cs"/>
            </a:endParaRPr>
          </a:p>
        </p:txBody>
      </p:sp>
      <p:sp>
        <p:nvSpPr>
          <p:cNvPr id="27660" name="TextBox 7"/>
          <p:cNvSpPr txBox="1">
            <a:spLocks noChangeArrowheads="1"/>
          </p:cNvSpPr>
          <p:nvPr/>
        </p:nvSpPr>
        <p:spPr bwMode="auto">
          <a:xfrm>
            <a:off x="1498600" y="1430338"/>
            <a:ext cx="2633663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8000"/>
                </a:solidFill>
                <a:latin typeface="Georgia" charset="0"/>
              </a:rPr>
              <a:t>Covering the surrounding squares</a:t>
            </a:r>
          </a:p>
        </p:txBody>
      </p:sp>
      <p:sp>
        <p:nvSpPr>
          <p:cNvPr id="27661" name="TextBox 2"/>
          <p:cNvSpPr txBox="1">
            <a:spLocks noChangeArrowheads="1"/>
          </p:cNvSpPr>
          <p:nvPr/>
        </p:nvSpPr>
        <p:spPr bwMode="auto">
          <a:xfrm>
            <a:off x="0" y="512763"/>
            <a:ext cx="9144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 b="1">
                <a:solidFill>
                  <a:srgbClr val="600000"/>
                </a:solidFill>
                <a:latin typeface="Georgia" charset="0"/>
              </a:rPr>
              <a:t>Perception</a:t>
            </a:r>
          </a:p>
        </p:txBody>
      </p:sp>
      <p:pic>
        <p:nvPicPr>
          <p:cNvPr id="27662" name="Picture 14" descr="cross crown C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98" name="TextBox 26"/>
          <p:cNvSpPr txBox="1">
            <a:spLocks noChangeArrowheads="1"/>
          </p:cNvSpPr>
          <p:nvPr/>
        </p:nvSpPr>
        <p:spPr bwMode="auto">
          <a:xfrm>
            <a:off x="260350" y="5924550"/>
            <a:ext cx="11398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800" b="1">
                <a:solidFill>
                  <a:srgbClr val="F4F0D0"/>
                </a:solidFill>
                <a:latin typeface="Georgia" charset="0"/>
              </a:rPr>
              <a:t>Ancient History</a:t>
            </a:r>
          </a:p>
        </p:txBody>
      </p:sp>
      <p:sp>
        <p:nvSpPr>
          <p:cNvPr id="29699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29700" name="TextBox 27"/>
          <p:cNvSpPr txBox="1">
            <a:spLocks noChangeArrowheads="1"/>
          </p:cNvSpPr>
          <p:nvPr/>
        </p:nvSpPr>
        <p:spPr bwMode="auto">
          <a:xfrm>
            <a:off x="6154738" y="6011863"/>
            <a:ext cx="1747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b="1">
                <a:solidFill>
                  <a:srgbClr val="F4F0D0"/>
                </a:solidFill>
                <a:latin typeface="Georgia" charset="0"/>
              </a:rPr>
              <a:t>Renaissance</a:t>
            </a:r>
          </a:p>
        </p:txBody>
      </p:sp>
      <p:sp>
        <p:nvSpPr>
          <p:cNvPr id="35" name="Text Placeholder 15"/>
          <p:cNvSpPr txBox="1">
            <a:spLocks/>
          </p:cNvSpPr>
          <p:nvPr/>
        </p:nvSpPr>
        <p:spPr>
          <a:xfrm>
            <a:off x="5124450" y="1376363"/>
            <a:ext cx="4041775" cy="639762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800" kern="0" dirty="0">
                <a:solidFill>
                  <a:srgbClr val="F4F0D0"/>
                </a:solidFill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High Middle Ages</a:t>
            </a:r>
          </a:p>
        </p:txBody>
      </p:sp>
      <p:sp>
        <p:nvSpPr>
          <p:cNvPr id="29702" name="TextBox 10"/>
          <p:cNvSpPr txBox="1">
            <a:spLocks noChangeArrowheads="1"/>
          </p:cNvSpPr>
          <p:nvPr/>
        </p:nvSpPr>
        <p:spPr bwMode="auto">
          <a:xfrm>
            <a:off x="3759200" y="1323975"/>
            <a:ext cx="1639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 sz="3200">
                <a:solidFill>
                  <a:srgbClr val="F4F0D0"/>
                </a:solidFill>
                <a:latin typeface="Georgia" charset="0"/>
              </a:rPr>
              <a:t>1000</a:t>
            </a:r>
          </a:p>
        </p:txBody>
      </p:sp>
      <p:pic>
        <p:nvPicPr>
          <p:cNvPr id="17" name="Picture 5" descr="samecolor_wikipedia_connec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1208088"/>
            <a:ext cx="7031038" cy="54864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7"/>
          <p:cNvSpPr txBox="1">
            <a:spLocks noChangeArrowheads="1"/>
          </p:cNvSpPr>
          <p:nvPr/>
        </p:nvSpPr>
        <p:spPr bwMode="auto">
          <a:xfrm>
            <a:off x="1520825" y="1419225"/>
            <a:ext cx="26336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8000"/>
                </a:solidFill>
                <a:latin typeface="Georgia" charset="0"/>
              </a:rPr>
              <a:t>Showing the connection</a:t>
            </a:r>
          </a:p>
        </p:txBody>
      </p:sp>
      <p:sp>
        <p:nvSpPr>
          <p:cNvPr id="29705" name="TextBox 2"/>
          <p:cNvSpPr txBox="1">
            <a:spLocks noChangeArrowheads="1"/>
          </p:cNvSpPr>
          <p:nvPr/>
        </p:nvSpPr>
        <p:spPr bwMode="auto">
          <a:xfrm>
            <a:off x="0" y="512763"/>
            <a:ext cx="9144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 b="1">
                <a:solidFill>
                  <a:srgbClr val="600000"/>
                </a:solidFill>
                <a:latin typeface="Georgia" charset="0"/>
              </a:rPr>
              <a:t>Perception</a:t>
            </a:r>
          </a:p>
        </p:txBody>
      </p:sp>
      <p:pic>
        <p:nvPicPr>
          <p:cNvPr id="29706" name="Picture 10" descr="cross crown 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675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6" name="TextBox 26"/>
          <p:cNvSpPr txBox="1">
            <a:spLocks noChangeArrowheads="1"/>
          </p:cNvSpPr>
          <p:nvPr/>
        </p:nvSpPr>
        <p:spPr bwMode="auto">
          <a:xfrm>
            <a:off x="260350" y="5924550"/>
            <a:ext cx="11398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800" b="1">
                <a:solidFill>
                  <a:srgbClr val="F4F0D0"/>
                </a:solidFill>
                <a:latin typeface="Georgia" charset="0"/>
              </a:rPr>
              <a:t>Ancient History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1312863" y="5929313"/>
            <a:ext cx="113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4F0D0"/>
                </a:solidFill>
                <a:latin typeface="Georgia" charset="0"/>
              </a:rPr>
              <a:t>AD</a:t>
            </a:r>
            <a:r>
              <a:rPr lang="en-US" sz="2800">
                <a:solidFill>
                  <a:srgbClr val="F4F0D0"/>
                </a:solidFill>
                <a:latin typeface="Georgia" charset="0"/>
              </a:rPr>
              <a:t> </a:t>
            </a:r>
            <a:r>
              <a:rPr lang="en-US">
                <a:solidFill>
                  <a:srgbClr val="F4F0D0"/>
                </a:solidFill>
                <a:latin typeface="Georgia" charset="0"/>
              </a:rPr>
              <a:t>476</a:t>
            </a:r>
          </a:p>
        </p:txBody>
      </p:sp>
      <p:sp>
        <p:nvSpPr>
          <p:cNvPr id="31748" name="TextBox 27"/>
          <p:cNvSpPr txBox="1">
            <a:spLocks noChangeArrowheads="1"/>
          </p:cNvSpPr>
          <p:nvPr/>
        </p:nvSpPr>
        <p:spPr bwMode="auto">
          <a:xfrm>
            <a:off x="6154738" y="6011863"/>
            <a:ext cx="1747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b="1">
                <a:solidFill>
                  <a:srgbClr val="F4F0D0"/>
                </a:solidFill>
                <a:latin typeface="Georgia" charset="0"/>
              </a:rPr>
              <a:t>Renaissance</a:t>
            </a:r>
          </a:p>
        </p:txBody>
      </p:sp>
      <p:sp>
        <p:nvSpPr>
          <p:cNvPr id="35" name="Text Placeholder 15"/>
          <p:cNvSpPr txBox="1">
            <a:spLocks/>
          </p:cNvSpPr>
          <p:nvPr/>
        </p:nvSpPr>
        <p:spPr>
          <a:xfrm>
            <a:off x="5124450" y="1376363"/>
            <a:ext cx="4041775" cy="639762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800" kern="0" dirty="0">
                <a:solidFill>
                  <a:srgbClr val="F4F0D0"/>
                </a:solidFill>
                <a:latin typeface="Georgia" pitchFamily="18" charset="0"/>
                <a:ea typeface="ＭＳ Ｐゴシック" charset="-128"/>
                <a:cs typeface="ＭＳ Ｐゴシック" pitchFamily="-105" charset="-128"/>
              </a:rPr>
              <a:t>High Middle Ages</a:t>
            </a:r>
          </a:p>
        </p:txBody>
      </p:sp>
      <p:sp>
        <p:nvSpPr>
          <p:cNvPr id="11" name="Content Placeholder 7"/>
          <p:cNvSpPr txBox="1">
            <a:spLocks/>
          </p:cNvSpPr>
          <p:nvPr/>
        </p:nvSpPr>
        <p:spPr bwMode="auto">
          <a:xfrm>
            <a:off x="5378450" y="1746250"/>
            <a:ext cx="3573463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800">
                <a:latin typeface="Georgia" charset="0"/>
              </a:rPr>
              <a:t>What does it mean when we refer to these times as the </a:t>
            </a:r>
            <a:r>
              <a:rPr lang="ja-JP" altLang="en-US" sz="2800">
                <a:latin typeface="Georgia" charset="0"/>
              </a:rPr>
              <a:t>“</a:t>
            </a:r>
            <a:r>
              <a:rPr lang="en-US" altLang="ja-JP" sz="2800">
                <a:latin typeface="Georgia" charset="0"/>
              </a:rPr>
              <a:t>Dark Ages</a:t>
            </a:r>
            <a:r>
              <a:rPr lang="ja-JP" altLang="en-US" sz="2800">
                <a:latin typeface="Georgia" charset="0"/>
              </a:rPr>
              <a:t>”</a:t>
            </a:r>
            <a:r>
              <a:rPr lang="en-US" altLang="ja-JP" sz="2800">
                <a:latin typeface="Georgia" charset="0"/>
              </a:rPr>
              <a:t>?</a:t>
            </a:r>
          </a:p>
          <a:p>
            <a:pPr>
              <a:spcBef>
                <a:spcPct val="20000"/>
              </a:spcBef>
            </a:pPr>
            <a:endParaRPr lang="en-US" sz="1200">
              <a:latin typeface="Georgia" charset="0"/>
            </a:endParaRPr>
          </a:p>
          <a:p>
            <a:pPr>
              <a:spcBef>
                <a:spcPct val="20000"/>
              </a:spcBef>
            </a:pPr>
            <a:r>
              <a:rPr lang="en-US" sz="2800">
                <a:latin typeface="Georgia" charset="0"/>
              </a:rPr>
              <a:t>The Dark Ages are dark by comparison.</a:t>
            </a:r>
          </a:p>
        </p:txBody>
      </p:sp>
      <p:pic>
        <p:nvPicPr>
          <p:cNvPr id="12" name="Picture 11" descr="Meister_von_Müstair_W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630363"/>
            <a:ext cx="4727575" cy="365125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Rectangle 12"/>
          <p:cNvSpPr>
            <a:spLocks noChangeArrowheads="1"/>
          </p:cNvSpPr>
          <p:nvPr/>
        </p:nvSpPr>
        <p:spPr bwMode="auto">
          <a:xfrm>
            <a:off x="0" y="557213"/>
            <a:ext cx="9144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000" b="1">
                <a:solidFill>
                  <a:srgbClr val="600000"/>
                </a:solidFill>
                <a:latin typeface="Verdana" charset="0"/>
              </a:rPr>
              <a:t>Dark Ages</a:t>
            </a:r>
            <a:endParaRPr lang="en-US" sz="3000" b="1"/>
          </a:p>
        </p:txBody>
      </p:sp>
      <p:pic>
        <p:nvPicPr>
          <p:cNvPr id="31753" name="Picture 9" descr="cross crown 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4000"/>
            <a:ext cx="6143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See Explanation.  Clicking on the picture will download&#10; the highest resolution version available.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5000625"/>
            <a:ext cx="1952625" cy="151923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 - &amp;quot;Middle Ages&amp;quot;&quot;/&gt;&lt;property id=&quot;20307&quot; value=&quot;316&quot;/&gt;&lt;/object&gt;&lt;object type=&quot;3&quot; unique_id=&quot;10007&quot;&gt;&lt;property id=&quot;20148&quot; value=&quot;5&quot;/&gt;&lt;property id=&quot;20300&quot; value=&quot;Slide 4 - &amp;quot;Middle Ages&amp;quot;&quot;/&gt;&lt;property id=&quot;20307&quot; value=&quot;317&quot;/&gt;&lt;/object&gt;&lt;object type=&quot;3&quot; unique_id=&quot;10008&quot;&gt;&lt;property id=&quot;20148&quot; value=&quot;5&quot;/&gt;&lt;property id=&quot;20300&quot; value=&quot;Slide 3&quot;/&gt;&lt;property id=&quot;20307&quot; value=&quot;355&quot;/&gt;&lt;/object&gt;&lt;object type=&quot;3&quot; unique_id=&quot;10009&quot;&gt;&lt;property id=&quot;20148&quot; value=&quot;5&quot;/&gt;&lt;property id=&quot;20300&quot; value=&quot;Slide 6 - &amp;quot;Dark Ages&amp;quot;&quot;/&gt;&lt;property id=&quot;20307&quot; value=&quot;352&quot;/&gt;&lt;/object&gt;&lt;object type=&quot;3&quot; unique_id=&quot;10010&quot;&gt;&lt;property id=&quot;20148&quot; value=&quot;5&quot;/&gt;&lt;property id=&quot;20300&quot; value=&quot;Slide 8&quot;/&gt;&lt;property id=&quot;20307&quot; value=&quot;348&quot;/&gt;&lt;/object&gt;&lt;object type=&quot;3&quot; unique_id=&quot;10011&quot;&gt;&lt;property id=&quot;20148&quot; value=&quot;5&quot;/&gt;&lt;property id=&quot;20300&quot; value=&quot;Slide 10&quot;/&gt;&lt;property id=&quot;20307&quot; value=&quot;349&quot;/&gt;&lt;/object&gt;&lt;object type=&quot;3&quot; unique_id=&quot;10014&quot;&gt;&lt;property id=&quot;20148&quot; value=&quot;5&quot;/&gt;&lt;property id=&quot;20300&quot; value=&quot;Slide 17 - &amp;quot;Dark Ages&amp;quot;&quot;/&gt;&lt;property id=&quot;20307&quot; value=&quot;353&quot;/&gt;&lt;/object&gt;&lt;object type=&quot;3&quot; unique_id=&quot;10015&quot;&gt;&lt;property id=&quot;20148&quot; value=&quot;5&quot;/&gt;&lt;property id=&quot;20300&quot; value=&quot;Slide 19 - &amp;quot;Estates (classes) of society&amp;quot;&quot;/&gt;&lt;property id=&quot;20307&quot; value=&quot;323&quot;/&gt;&lt;/object&gt;&lt;object type=&quot;3&quot; unique_id=&quot;10016&quot;&gt;&lt;property id=&quot;20148&quot; value=&quot;5&quot;/&gt;&lt;property id=&quot;20300&quot; value=&quot;Slide 21 - &amp;quot;Church Absolutism – Dark Ages&amp;quot;&quot;/&gt;&lt;property id=&quot;20307&quot; value=&quot;319&quot;/&gt;&lt;/object&gt;&lt;object type=&quot;3&quot; unique_id=&quot;10017&quot;&gt;&lt;property id=&quot;20148&quot; value=&quot;5&quot;/&gt;&lt;property id=&quot;20300&quot; value=&quot;Slide 24 - &amp;quot;Church Absolutism – Dark Ages&amp;quot;&quot;/&gt;&lt;property id=&quot;20307&quot; value=&quot;303&quot;/&gt;&lt;/object&gt;&lt;object type=&quot;3&quot; unique_id=&quot;10018&quot;&gt;&lt;property id=&quot;20148&quot; value=&quot;5&quot;/&gt;&lt;property id=&quot;20300&quot; value=&quot;Slide 26 - &amp;quot;Gregory I (about 600 AD) – Creativity&amp;quot;&quot;/&gt;&lt;property id=&quot;20307&quot; value=&quot;320&quot;/&gt;&lt;/object&gt;&lt;object type=&quot;3&quot; unique_id=&quot;10019&quot;&gt;&lt;property id=&quot;20148&quot; value=&quot;5&quot;/&gt;&lt;property id=&quot;20300&quot; value=&quot;Slide 28 - &amp;quot;Gregory I (about 600 AD) – Creativity&amp;quot;&quot;/&gt;&lt;property id=&quot;20307&quot; value=&quot;322&quot;/&gt;&lt;/object&gt;&lt;object type=&quot;3&quot; unique_id=&quot;10020&quot;&gt;&lt;property id=&quot;20148&quot; value=&quot;5&quot;/&gt;&lt;property id=&quot;20300&quot; value=&quot;Slide 30 - &amp;quot;Discussion&amp;quot;&quot;/&gt;&lt;property id=&quot;20307&quot; value=&quot;304&quot;/&gt;&lt;/object&gt;&lt;object type=&quot;3&quot; unique_id=&quot;10021&quot;&gt;&lt;property id=&quot;20148&quot; value=&quot;5&quot;/&gt;&lt;property id=&quot;20300&quot; value=&quot;Slide 32 - &amp;quot;Great Chain of Being&amp;quot;&quot;/&gt;&lt;property id=&quot;20307&quot; value=&quot;344&quot;/&gt;&lt;/object&gt;&lt;object type=&quot;3&quot; unique_id=&quot;10022&quot;&gt;&lt;property id=&quot;20148&quot; value=&quot;5&quot;/&gt;&lt;property id=&quot;20300&quot; value=&quot;Slide 34 - &amp;quot;Great Chain of Being&amp;quot;&quot;/&gt;&lt;property id=&quot;20307&quot; value=&quot;345&quot;/&gt;&lt;/object&gt;&lt;object type=&quot;3&quot; unique_id=&quot;10023&quot;&gt;&lt;property id=&quot;20148&quot; value=&quot;5&quot;/&gt;&lt;property id=&quot;20300&quot; value=&quot;Slide 36 - &amp;quot;Feudal System – How did it happen?&amp;quot;&quot;/&gt;&lt;property id=&quot;20307&quot; value=&quot;346&quot;/&gt;&lt;/object&gt;&lt;object type=&quot;3&quot; unique_id=&quot;10024&quot;&gt;&lt;property id=&quot;20148&quot; value=&quot;5&quot;/&gt;&lt;property id=&quot;20300&quot; value=&quot;Slide 38 - &amp;quot;Feudal System&amp;quot;&quot;/&gt;&lt;property id=&quot;20307&quot; value=&quot;347&quot;/&gt;&lt;/object&gt;&lt;object type=&quot;3&quot; unique_id=&quot;10025&quot;&gt;&lt;property id=&quot;20148&quot; value=&quot;5&quot;/&gt;&lt;property id=&quot;20300&quot; value=&quot;Slide 41 - &amp;quot;Kingdom of the Franks&amp;quot;&quot;/&gt;&lt;property id=&quot;20307&quot; value=&quot;277&quot;/&gt;&lt;/object&gt;&lt;object type=&quot;3&quot; unique_id=&quot;10026&quot;&gt;&lt;property id=&quot;20148&quot; value=&quot;5&quot;/&gt;&lt;property id=&quot;20300&quot; value=&quot;Slide 43 - &amp;quot;Carolingian Dynasty&amp;quot;&quot;/&gt;&lt;property id=&quot;20307&quot; value=&quot;307&quot;/&gt;&lt;/object&gt;&lt;object type=&quot;3&quot; unique_id=&quot;10027&quot;&gt;&lt;property id=&quot;20148&quot; value=&quot;5&quot;/&gt;&lt;property id=&quot;20300&quot; value=&quot;Slide 46 - &amp;quot;Carolingian &amp;#x0D;&amp;#x0A;Dynasty&amp;quot;&quot;/&gt;&lt;property id=&quot;20307&quot; value=&quot;278&quot;/&gt;&lt;/object&gt;&lt;object type=&quot;3&quot; unique_id=&quot;10028&quot;&gt;&lt;property id=&quot;20148&quot; value=&quot;5&quot;/&gt;&lt;property id=&quot;20300&quot; value=&quot;Slide 48 - &amp;quot;Carolingian &amp;#x0D;&amp;#x0A;Dynasty&amp;quot;&quot;/&gt;&lt;property id=&quot;20307&quot; value=&quot;312&quot;/&gt;&lt;/object&gt;&lt;object type=&quot;3&quot; unique_id=&quot;10029&quot;&gt;&lt;property id=&quot;20148&quot; value=&quot;5&quot;/&gt;&lt;property id=&quot;20300&quot; value=&quot;Slide 50 - &amp;quot;Charlemagne's Cathedral in Aachen&amp;quot;&quot;/&gt;&lt;property id=&quot;20307&quot; value=&quot;295&quot;/&gt;&lt;/object&gt;&lt;object type=&quot;3&quot; unique_id=&quot;10030&quot;&gt;&lt;property id=&quot;20148&quot; value=&quot;5&quot;/&gt;&lt;property id=&quot;20300&quot; value=&quot;Slide 52 - &amp;quot;Carolingian Renaissance&amp;quot;&quot;/&gt;&lt;property id=&quot;20307&quot; value=&quot;279&quot;/&gt;&lt;/object&gt;&lt;object type=&quot;3&quot; unique_id=&quot;10031&quot;&gt;&lt;property id=&quot;20148&quot; value=&quot;5&quot;/&gt;&lt;property id=&quot;20300&quot; value=&quot;Slide 54 - &amp;quot;Carolingian Renaissance&amp;quot;&quot;/&gt;&lt;property id=&quot;20307&quot; value=&quot;340&quot;/&gt;&lt;/object&gt;&lt;object type=&quot;3&quot; unique_id=&quot;10032&quot;&gt;&lt;property id=&quot;20148&quot; value=&quot;5&quot;/&gt;&lt;property id=&quot;20300&quot; value=&quot;Slide 56 - &amp;quot;Carolingian Renaissance&amp;quot;&quot;/&gt;&lt;property id=&quot;20307&quot; value=&quot;309&quot;/&gt;&lt;/object&gt;&lt;object type=&quot;3&quot; unique_id=&quot;10033&quot;&gt;&lt;property id=&quot;20148&quot; value=&quot;5&quot;/&gt;&lt;property id=&quot;20300&quot; value=&quot;Slide 58 - &amp;quot;Carolingian Dynasty&amp;quot;&quot;/&gt;&lt;property id=&quot;20307&quot; value=&quot;281&quot;/&gt;&lt;/object&gt;&lt;object type=&quot;3&quot; unique_id=&quot;10034&quot;&gt;&lt;property id=&quot;20148&quot; value=&quot;5&quot;/&gt;&lt;property id=&quot;20300&quot; value=&quot;Slide 60 - &amp;quot;Viking Invasions&amp;quot;&quot;/&gt;&lt;property id=&quot;20307&quot; value=&quot;296&quot;/&gt;&lt;/object&gt;&lt;object type=&quot;3&quot; unique_id=&quot;10035&quot;&gt;&lt;property id=&quot;20148&quot; value=&quot;5&quot;/&gt;&lt;property id=&quot;20300&quot; value=&quot;Slide 62 - &amp;quot;Viking Invasions – Creativity&amp;quot;&quot;/&gt;&lt;property id=&quot;20307&quot; value=&quot;299&quot;/&gt;&lt;/object&gt;&lt;object type=&quot;3&quot; unique_id=&quot;10036&quot;&gt;&lt;property id=&quot;20148&quot; value=&quot;5&quot;/&gt;&lt;property id=&quot;20300&quot; value=&quot;Slide 64 - &amp;quot;Carolingian Collapse&amp;quot;&quot;/&gt;&lt;property id=&quot;20307&quot; value=&quot;282&quot;/&gt;&lt;/object&gt;&lt;object type=&quot;3&quot; unique_id=&quot;10037&quot;&gt;&lt;property id=&quot;20148&quot; value=&quot;5&quot;/&gt;&lt;property id=&quot;20300&quot; value=&quot;Slide 66 - &amp;quot;England&amp;quot;&quot;/&gt;&lt;property id=&quot;20307&quot; value=&quot;311&quot;/&gt;&lt;/object&gt;&lt;object type=&quot;3&quot; unique_id=&quot;10038&quot;&gt;&lt;property id=&quot;20148&quot; value=&quot;5&quot;/&gt;&lt;property id=&quot;20300&quot; value=&quot;Slide 69 - &amp;quot;England&amp;quot;&quot;/&gt;&lt;property id=&quot;20307&quot; value=&quot;308&quot;/&gt;&lt;/object&gt;&lt;object type=&quot;3&quot; unique_id=&quot;10039&quot;&gt;&lt;property id=&quot;20148&quot; value=&quot;5&quot;/&gt;&lt;property id=&quot;20300&quot; value=&quot;Slide 71 - &amp;quot;England&amp;quot;&quot;/&gt;&lt;property id=&quot;20307&quot; value=&quot;313&quot;/&gt;&lt;/object&gt;&lt;object type=&quot;3&quot; unique_id=&quot;10040&quot;&gt;&lt;property id=&quot;20148&quot; value=&quot;5&quot;/&gt;&lt;property id=&quot;20300&quot; value=&quot;Slide 73 - &amp;quot;King Arthur – Camelot is dead&amp;quot;&quot;/&gt;&lt;property id=&quot;20307&quot; value=&quot;333&quot;/&gt;&lt;/object&gt;&lt;object type=&quot;3&quot; unique_id=&quot;10041&quot;&gt;&lt;property id=&quot;20148&quot; value=&quot;5&quot;/&gt;&lt;property id=&quot;20300&quot; value=&quot;Slide 75 - &amp;quot;King Arthur – Camelot, the dream&amp;quot;&quot;/&gt;&lt;property id=&quot;20307&quot; value=&quot;334&quot;/&gt;&lt;/object&gt;&lt;object type=&quot;3&quot; unique_id=&quot;10042&quot;&gt;&lt;property id=&quot;20148&quot; value=&quot;5&quot;/&gt;&lt;property id=&quot;20300&quot; value=&quot;Slide 77 - &amp;quot;England&amp;quot;&quot;/&gt;&lt;property id=&quot;20307&quot; value=&quot;310&quot;/&gt;&lt;/object&gt;&lt;object type=&quot;3&quot; unique_id=&quot;10043&quot;&gt;&lt;property id=&quot;20148&quot; value=&quot;5&quot;/&gt;&lt;property id=&quot;20300&quot; value=&quot;Slide 79 - &amp;quot;England&amp;quot;&quot;/&gt;&lt;property id=&quot;20307&quot; value=&quot;300&quot;/&gt;&lt;/object&gt;&lt;object type=&quot;3&quot; unique_id=&quot;10044&quot;&gt;&lt;property id=&quot;20148&quot; value=&quot;5&quot;/&gt;&lt;property id=&quot;20300&quot; value=&quot;Slide 81 - &amp;quot;Beowulf – Kenning&amp;quot;&quot;/&gt;&lt;property id=&quot;20307&quot; value=&quot;314&quot;/&gt;&lt;/object&gt;&lt;object type=&quot;3&quot; unique_id=&quot;10045&quot;&gt;&lt;property id=&quot;20148&quot; value=&quot;5&quot;/&gt;&lt;property id=&quot;20300&quot; value=&quot;Slide 83 - &amp;quot;Use of Norse Words in English Language &amp;#x0D;&amp;#x0A;(Enriching the language)&amp;quot;&quot;/&gt;&lt;property id=&quot;20307&quot; value=&quot;301&quot;/&gt;&lt;/object&gt;&lt;object type=&quot;3&quot; unique_id=&quot;10046&quot;&gt;&lt;property id=&quot;20148&quot; value=&quot;5&quot;/&gt;&lt;property id=&quot;20300&quot; value=&quot;Slide 85 - &amp;quot;Thank You&amp;quot;&quot;/&gt;&lt;property id=&quot;20307&quot; value=&quot;291&quot;/&gt;&lt;/object&gt;&lt;object type=&quot;3&quot; unique_id=&quot;10317&quot;&gt;&lt;property id=&quot;20148&quot; value=&quot;5&quot;/&gt;&lt;property id=&quot;20300&quot; value=&quot;Slide 5&quot;/&gt;&lt;property id=&quot;20307&quot; value=&quot;356&quot;/&gt;&lt;/object&gt;&lt;object type=&quot;3&quot; unique_id=&quot;10499&quot;&gt;&lt;property id=&quot;20148&quot; value=&quot;5&quot;/&gt;&lt;property id=&quot;20300&quot; value=&quot;Slide 7&quot;/&gt;&lt;property id=&quot;20307&quot; value=&quot;357&quot;/&gt;&lt;/object&gt;&lt;object type=&quot;3&quot; unique_id=&quot;10500&quot;&gt;&lt;property id=&quot;20148&quot; value=&quot;5&quot;/&gt;&lt;property id=&quot;20300&quot; value=&quot;Slide 9&quot;/&gt;&lt;property id=&quot;20307&quot; value=&quot;358&quot;/&gt;&lt;/object&gt;&lt;object type=&quot;3&quot; unique_id=&quot;10595&quot;&gt;&lt;property id=&quot;20148&quot; value=&quot;5&quot;/&gt;&lt;property id=&quot;20300&quot; value=&quot;Slide 11&quot;/&gt;&lt;property id=&quot;20307&quot; value=&quot;359&quot;/&gt;&lt;/object&gt;&lt;object type=&quot;3&quot; unique_id=&quot;11474&quot;&gt;&lt;property id=&quot;20148&quot; value=&quot;5&quot;/&gt;&lt;property id=&quot;20300&quot; value=&quot;Slide 12&quot;/&gt;&lt;property id=&quot;20307&quot; value=&quot;364&quot;/&gt;&lt;/object&gt;&lt;object type=&quot;3&quot; unique_id=&quot;11475&quot;&gt;&lt;property id=&quot;20148&quot; value=&quot;5&quot;/&gt;&lt;property id=&quot;20300&quot; value=&quot;Slide 13&quot;/&gt;&lt;property id=&quot;20307&quot; value=&quot;361&quot;/&gt;&lt;/object&gt;&lt;object type=&quot;3&quot; unique_id=&quot;11476&quot;&gt;&lt;property id=&quot;20148&quot; value=&quot;5&quot;/&gt;&lt;property id=&quot;20300&quot; value=&quot;Slide 14&quot;/&gt;&lt;property id=&quot;20307&quot; value=&quot;363&quot;/&gt;&lt;/object&gt;&lt;object type=&quot;3&quot; unique_id=&quot;11477&quot;&gt;&lt;property id=&quot;20148&quot; value=&quot;5&quot;/&gt;&lt;property id=&quot;20300&quot; value=&quot;Slide 15&quot;/&gt;&lt;property id=&quot;20307&quot; value=&quot;362&quot;/&gt;&lt;/object&gt;&lt;object type=&quot;3&quot; unique_id=&quot;11478&quot;&gt;&lt;property id=&quot;20148&quot; value=&quot;5&quot;/&gt;&lt;property id=&quot;20300&quot; value=&quot;Slide 16&quot;/&gt;&lt;property id=&quot;20307&quot; value=&quot;365&quot;/&gt;&lt;/object&gt;&lt;object type=&quot;3&quot; unique_id=&quot;11479&quot;&gt;&lt;property id=&quot;20148&quot; value=&quot;5&quot;/&gt;&lt;property id=&quot;20300&quot; value=&quot;Slide 18&quot;/&gt;&lt;property id=&quot;20307&quot; value=&quot;366&quot;/&gt;&lt;/object&gt;&lt;object type=&quot;3&quot; unique_id=&quot;11480&quot;&gt;&lt;property id=&quot;20148&quot; value=&quot;5&quot;/&gt;&lt;property id=&quot;20300&quot; value=&quot;Slide 20&quot;/&gt;&lt;property id=&quot;20307&quot; value=&quot;367&quot;/&gt;&lt;/object&gt;&lt;object type=&quot;3&quot; unique_id=&quot;11481&quot;&gt;&lt;property id=&quot;20148&quot; value=&quot;5&quot;/&gt;&lt;property id=&quot;20300&quot; value=&quot;Slide 22&quot;/&gt;&lt;property id=&quot;20307&quot; value=&quot;368&quot;/&gt;&lt;/object&gt;&lt;object type=&quot;3&quot; unique_id=&quot;11482&quot;&gt;&lt;property id=&quot;20148&quot; value=&quot;5&quot;/&gt;&lt;property id=&quot;20300&quot; value=&quot;Slide 23&quot;/&gt;&lt;property id=&quot;20307&quot; value=&quot;369&quot;/&gt;&lt;/object&gt;&lt;object type=&quot;3&quot; unique_id=&quot;11483&quot;&gt;&lt;property id=&quot;20148&quot; value=&quot;5&quot;/&gt;&lt;property id=&quot;20300&quot; value=&quot;Slide 25&quot;/&gt;&lt;property id=&quot;20307&quot; value=&quot;370&quot;/&gt;&lt;/object&gt;&lt;object type=&quot;3&quot; unique_id=&quot;11484&quot;&gt;&lt;property id=&quot;20148&quot; value=&quot;5&quot;/&gt;&lt;property id=&quot;20300&quot; value=&quot;Slide 27&quot;/&gt;&lt;property id=&quot;20307&quot; value=&quot;371&quot;/&gt;&lt;/object&gt;&lt;object type=&quot;3&quot; unique_id=&quot;11485&quot;&gt;&lt;property id=&quot;20148&quot; value=&quot;5&quot;/&gt;&lt;property id=&quot;20300&quot; value=&quot;Slide 29&quot;/&gt;&lt;property id=&quot;20307&quot; value=&quot;372&quot;/&gt;&lt;/object&gt;&lt;object type=&quot;3&quot; unique_id=&quot;11486&quot;&gt;&lt;property id=&quot;20148&quot; value=&quot;5&quot;/&gt;&lt;property id=&quot;20300&quot; value=&quot;Slide 31&quot;/&gt;&lt;property id=&quot;20307&quot; value=&quot;373&quot;/&gt;&lt;/object&gt;&lt;object type=&quot;3&quot; unique_id=&quot;11487&quot;&gt;&lt;property id=&quot;20148&quot; value=&quot;5&quot;/&gt;&lt;property id=&quot;20300&quot; value=&quot;Slide 33&quot;/&gt;&lt;property id=&quot;20307&quot; value=&quot;374&quot;/&gt;&lt;/object&gt;&lt;object type=&quot;3&quot; unique_id=&quot;11488&quot;&gt;&lt;property id=&quot;20148&quot; value=&quot;5&quot;/&gt;&lt;property id=&quot;20300&quot; value=&quot;Slide 35&quot;/&gt;&lt;property id=&quot;20307&quot; value=&quot;375&quot;/&gt;&lt;/object&gt;&lt;object type=&quot;3&quot; unique_id=&quot;11489&quot;&gt;&lt;property id=&quot;20148&quot; value=&quot;5&quot;/&gt;&lt;property id=&quot;20300&quot; value=&quot;Slide 37&quot;/&gt;&lt;property id=&quot;20307&quot; value=&quot;376&quot;/&gt;&lt;/object&gt;&lt;object type=&quot;3&quot; unique_id=&quot;11986&quot;&gt;&lt;property id=&quot;20148&quot; value=&quot;5&quot;/&gt;&lt;property id=&quot;20300&quot; value=&quot;Slide 39&quot;/&gt;&lt;property id=&quot;20307&quot; value=&quot;377&quot;/&gt;&lt;/object&gt;&lt;object type=&quot;3&quot; unique_id=&quot;11987&quot;&gt;&lt;property id=&quot;20148&quot; value=&quot;5&quot;/&gt;&lt;property id=&quot;20300&quot; value=&quot;Slide 40&quot;/&gt;&lt;property id=&quot;20307&quot; value=&quot;378&quot;/&gt;&lt;/object&gt;&lt;object type=&quot;3&quot; unique_id=&quot;11988&quot;&gt;&lt;property id=&quot;20148&quot; value=&quot;5&quot;/&gt;&lt;property id=&quot;20300&quot; value=&quot;Slide 42&quot;/&gt;&lt;property id=&quot;20307&quot; value=&quot;379&quot;/&gt;&lt;/object&gt;&lt;object type=&quot;3&quot; unique_id=&quot;11989&quot;&gt;&lt;property id=&quot;20148&quot; value=&quot;5&quot;/&gt;&lt;property id=&quot;20300&quot; value=&quot;Slide 44&quot;/&gt;&lt;property id=&quot;20307&quot; value=&quot;380&quot;/&gt;&lt;/object&gt;&lt;object type=&quot;3&quot; unique_id=&quot;11990&quot;&gt;&lt;property id=&quot;20148&quot; value=&quot;5&quot;/&gt;&lt;property id=&quot;20300&quot; value=&quot;Slide 45&quot;/&gt;&lt;property id=&quot;20307&quot; value=&quot;381&quot;/&gt;&lt;/object&gt;&lt;object type=&quot;3&quot; unique_id=&quot;12259&quot;&gt;&lt;property id=&quot;20148&quot; value=&quot;5&quot;/&gt;&lt;property id=&quot;20300&quot; value=&quot;Slide 47&quot;/&gt;&lt;property id=&quot;20307&quot; value=&quot;383&quot;/&gt;&lt;/object&gt;&lt;object type=&quot;3&quot; unique_id=&quot;12464&quot;&gt;&lt;property id=&quot;20148&quot; value=&quot;5&quot;/&gt;&lt;property id=&quot;20300&quot; value=&quot;Slide 61&quot;/&gt;&lt;property id=&quot;20307&quot; value=&quot;384&quot;/&gt;&lt;/object&gt;&lt;object type=&quot;3&quot; unique_id=&quot;12465&quot;&gt;&lt;property id=&quot;20148&quot; value=&quot;5&quot;/&gt;&lt;property id=&quot;20300&quot; value=&quot;Slide 63&quot;/&gt;&lt;property id=&quot;20307&quot; value=&quot;385&quot;/&gt;&lt;/object&gt;&lt;object type=&quot;3&quot; unique_id=&quot;12816&quot;&gt;&lt;property id=&quot;20148&quot; value=&quot;5&quot;/&gt;&lt;property id=&quot;20300&quot; value=&quot;Slide 51&quot;/&gt;&lt;property id=&quot;20307&quot; value=&quot;386&quot;/&gt;&lt;/object&gt;&lt;object type=&quot;3&quot; unique_id=&quot;12817&quot;&gt;&lt;property id=&quot;20148&quot; value=&quot;5&quot;/&gt;&lt;property id=&quot;20300&quot; value=&quot;Slide 53&quot;/&gt;&lt;property id=&quot;20307&quot; value=&quot;387&quot;/&gt;&lt;/object&gt;&lt;object type=&quot;3&quot; unique_id=&quot;12818&quot;&gt;&lt;property id=&quot;20148&quot; value=&quot;5&quot;/&gt;&lt;property id=&quot;20300&quot; value=&quot;Slide 55&quot;/&gt;&lt;property id=&quot;20307&quot; value=&quot;388&quot;/&gt;&lt;/object&gt;&lt;object type=&quot;3&quot; unique_id=&quot;12819&quot;&gt;&lt;property id=&quot;20148&quot; value=&quot;5&quot;/&gt;&lt;property id=&quot;20300&quot; value=&quot;Slide 57&quot;/&gt;&lt;property id=&quot;20307&quot; value=&quot;389&quot;/&gt;&lt;/object&gt;&lt;object type=&quot;3&quot; unique_id=&quot;12820&quot;&gt;&lt;property id=&quot;20148&quot; value=&quot;5&quot;/&gt;&lt;property id=&quot;20300&quot; value=&quot;Slide 59&quot;/&gt;&lt;property id=&quot;20307&quot; value=&quot;390&quot;/&gt;&lt;/object&gt;&lt;object type=&quot;3&quot; unique_id=&quot;12971&quot;&gt;&lt;property id=&quot;20148&quot; value=&quot;5&quot;/&gt;&lt;property id=&quot;20300&quot; value=&quot;Slide 49&quot;/&gt;&lt;property id=&quot;20307&quot; value=&quot;391&quot;/&gt;&lt;/object&gt;&lt;object type=&quot;3&quot; unique_id=&quot;12972&quot;&gt;&lt;property id=&quot;20148&quot; value=&quot;5&quot;/&gt;&lt;property id=&quot;20300&quot; value=&quot;Slide 65&quot;/&gt;&lt;property id=&quot;20307&quot; value=&quot;392&quot;/&gt;&lt;/object&gt;&lt;object type=&quot;3&quot; unique_id=&quot;13358&quot;&gt;&lt;property id=&quot;20148&quot; value=&quot;5&quot;/&gt;&lt;property id=&quot;20300&quot; value=&quot;Slide 67&quot;/&gt;&lt;property id=&quot;20307&quot; value=&quot;393&quot;/&gt;&lt;/object&gt;&lt;object type=&quot;3&quot; unique_id=&quot;13359&quot;&gt;&lt;property id=&quot;20148&quot; value=&quot;5&quot;/&gt;&lt;property id=&quot;20300&quot; value=&quot;Slide 68&quot;/&gt;&lt;property id=&quot;20307&quot; value=&quot;394&quot;/&gt;&lt;/object&gt;&lt;object type=&quot;3&quot; unique_id=&quot;13439&quot;&gt;&lt;property id=&quot;20148&quot; value=&quot;5&quot;/&gt;&lt;property id=&quot;20300&quot; value=&quot;Slide 72&quot;/&gt;&lt;property id=&quot;20307&quot; value=&quot;395&quot;/&gt;&lt;/object&gt;&lt;object type=&quot;3&quot; unique_id=&quot;14320&quot;&gt;&lt;property id=&quot;20148&quot; value=&quot;5&quot;/&gt;&lt;property id=&quot;20300&quot; value=&quot;Slide 70&quot;/&gt;&lt;property id=&quot;20307&quot; value=&quot;396&quot;/&gt;&lt;/object&gt;&lt;object type=&quot;3&quot; unique_id=&quot;14321&quot;&gt;&lt;property id=&quot;20148&quot; value=&quot;5&quot;/&gt;&lt;property id=&quot;20300&quot; value=&quot;Slide 74&quot;/&gt;&lt;property id=&quot;20307&quot; value=&quot;397&quot;/&gt;&lt;/object&gt;&lt;object type=&quot;3&quot; unique_id=&quot;14322&quot;&gt;&lt;property id=&quot;20148&quot; value=&quot;5&quot;/&gt;&lt;property id=&quot;20300&quot; value=&quot;Slide 76&quot;/&gt;&lt;property id=&quot;20307&quot; value=&quot;398&quot;/&gt;&lt;/object&gt;&lt;object type=&quot;3&quot; unique_id=&quot;14323&quot;&gt;&lt;property id=&quot;20148&quot; value=&quot;5&quot;/&gt;&lt;property id=&quot;20300&quot; value=&quot;Slide 78&quot;/&gt;&lt;property id=&quot;20307&quot; value=&quot;399&quot;/&gt;&lt;/object&gt;&lt;object type=&quot;3&quot; unique_id=&quot;14408&quot;&gt;&lt;property id=&quot;20148&quot; value=&quot;5&quot;/&gt;&lt;property id=&quot;20300&quot; value=&quot;Slide 80&quot;/&gt;&lt;property id=&quot;20307&quot; value=&quot;400&quot;/&gt;&lt;/object&gt;&lt;object type=&quot;3&quot; unique_id=&quot;14494&quot;&gt;&lt;property id=&quot;20148&quot; value=&quot;5&quot;/&gt;&lt;property id=&quot;20300&quot; value=&quot;Slide 82&quot;/&gt;&lt;property id=&quot;20307&quot; value=&quot;401&quot;/&gt;&lt;/object&gt;&lt;object type=&quot;3&quot; unique_id=&quot;14839&quot;&gt;&lt;property id=&quot;20148&quot; value=&quot;5&quot;/&gt;&lt;property id=&quot;20300&quot; value=&quot;Slide 84&quot;/&gt;&lt;property id=&quot;20307&quot; value=&quot;402&quot;/&gt;&lt;/object&gt;&lt;object type=&quot;3&quot; unique_id=&quot;15188&quot;&gt;&lt;property id=&quot;20148&quot; value=&quot;5&quot;/&gt;&lt;property id=&quot;20300&quot; value=&quot;Slide 1&quot;/&gt;&lt;property id=&quot;20307&quot; value=&quot;404&quot;/&gt;&lt;/object&gt;&lt;object type=&quot;3&quot; unique_id=&quot;15189&quot;&gt;&lt;property id=&quot;20148&quot; value=&quot;5&quot;/&gt;&lt;property id=&quot;20300&quot; value=&quot;Slide 86 - &amp;quot;Thank you&amp;#x0D;&amp;#x0A;It takes time to be creative&amp;quot;&quot;/&gt;&lt;property id=&quot;20307&quot; value=&quot;40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7856</TotalTime>
  <Words>1392</Words>
  <Application>Microsoft Macintosh PowerPoint</Application>
  <PresentationFormat>On-screen Show (4:3)</PresentationFormat>
  <Paragraphs>392</Paragraphs>
  <Slides>44</Slides>
  <Notes>42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It takes time to be creative</vt:lpstr>
    </vt:vector>
  </TitlesOfParts>
  <Company>BYU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Creativity</dc:title>
  <dc:creator>strongb</dc:creator>
  <cp:lastModifiedBy>Brent Strong</cp:lastModifiedBy>
  <cp:revision>167</cp:revision>
  <dcterms:created xsi:type="dcterms:W3CDTF">2009-10-23T15:51:18Z</dcterms:created>
  <dcterms:modified xsi:type="dcterms:W3CDTF">2011-11-02T16:35:48Z</dcterms:modified>
</cp:coreProperties>
</file>