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1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5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hyperlink" Target="http://images.google.com/imgres?imgurl=http://www.xpsa.com/what/mannailingpinksheathing.jpg&amp;imgrefurl=http://www.xpsa.com/what/&amp;h=940&amp;w=900&amp;sz=177&amp;tbnid=pl6Vz3VFKpMJ:&amp;tbnh=146&amp;tbnw=140&amp;start=30&amp;prev=/images?q=extruded+foam&amp;start=20&amp;hl=en&amp;lr=&amp;sa=N" TargetMode="External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1" Type="http://schemas.microsoft.com/office/2007/relationships/media" Target="file://localhost/Users/abs3/Documents/Mfg%20355/Lectures%202009/17%20Foaming/cup-of-foam.wmv" TargetMode="External"/><Relationship Id="rId2" Type="http://schemas.openxmlformats.org/officeDocument/2006/relationships/video" Target="file://localhost/Users/abs3/Documents/Mfg%20355/Lectures%202009/17%20Foaming/cup-of-foam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867" y="11535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Foaming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6036733"/>
            <a:ext cx="6400800" cy="67733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MFG 355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67" y="1797049"/>
            <a:ext cx="4445000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Thermoplastic Microspheres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 foam with another advantage</a:t>
            </a:r>
          </a:p>
          <a:p>
            <a:pPr lvl="1"/>
            <a:r>
              <a:rPr lang="en-US" dirty="0" smtClean="0"/>
              <a:t>Thermoplastic beads (acrylic, acrylonitrile, </a:t>
            </a:r>
            <a:r>
              <a:rPr lang="en-US" dirty="0" err="1" smtClean="0"/>
              <a:t>polyvinylidene</a:t>
            </a:r>
            <a:r>
              <a:rPr lang="en-US" dirty="0" smtClean="0"/>
              <a:t> chloride, etc.)</a:t>
            </a:r>
          </a:p>
          <a:p>
            <a:pPr lvl="1"/>
            <a:r>
              <a:rPr lang="en-US" dirty="0" smtClean="0"/>
              <a:t>Filled with low-boiling liquid (isobutene, </a:t>
            </a:r>
            <a:r>
              <a:rPr lang="en-US" dirty="0" err="1" smtClean="0"/>
              <a:t>isopentane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Heated to expand</a:t>
            </a:r>
            <a:endParaRPr lang="en-US" dirty="0"/>
          </a:p>
        </p:txBody>
      </p:sp>
      <p:pic>
        <p:nvPicPr>
          <p:cNvPr id="4" name="Picture 3" descr="fig_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91" y="3956957"/>
            <a:ext cx="3495794" cy="25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>
              <a:defRPr/>
            </a:pPr>
            <a:r>
              <a:rPr lang="en-US"/>
              <a:t>Open Cell Foams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>
              <a:defRPr/>
            </a:pPr>
            <a:r>
              <a:rPr lang="en-US"/>
              <a:t>Open cell foams</a:t>
            </a:r>
          </a:p>
          <a:p>
            <a:pPr lvl="1">
              <a:defRPr/>
            </a:pPr>
            <a:r>
              <a:rPr lang="en-US"/>
              <a:t>Cells are interconnected</a:t>
            </a:r>
          </a:p>
          <a:p>
            <a:pPr lvl="1">
              <a:defRPr/>
            </a:pPr>
            <a:r>
              <a:rPr lang="en-US"/>
              <a:t>Air will pass through the foam structure</a:t>
            </a:r>
          </a:p>
          <a:p>
            <a:pPr lvl="1">
              <a:defRPr/>
            </a:pPr>
            <a:r>
              <a:rPr lang="en-US"/>
              <a:t>Uses</a:t>
            </a:r>
          </a:p>
          <a:p>
            <a:pPr lvl="2">
              <a:defRPr/>
            </a:pPr>
            <a:r>
              <a:rPr lang="en-US"/>
              <a:t>Cushions</a:t>
            </a:r>
          </a:p>
          <a:p>
            <a:pPr lvl="2">
              <a:defRPr/>
            </a:pPr>
            <a:r>
              <a:rPr lang="en-US"/>
              <a:t>Filters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 l="6553" t="7655" r="8256" b="8134"/>
          <a:stretch>
            <a:fillRect/>
          </a:stretch>
        </p:blipFill>
        <p:spPr bwMode="auto">
          <a:xfrm>
            <a:off x="5943600" y="3903456"/>
            <a:ext cx="2590800" cy="219254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02" y="1295400"/>
            <a:ext cx="2525798" cy="2209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Closed cell foam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324600" cy="5181600"/>
          </a:xfrm>
        </p:spPr>
        <p:txBody>
          <a:bodyPr/>
          <a:lstStyle/>
          <a:p>
            <a:pPr>
              <a:defRPr/>
            </a:pPr>
            <a:r>
              <a:rPr lang="en-US"/>
              <a:t>Each cell is independent</a:t>
            </a:r>
          </a:p>
          <a:p>
            <a:pPr lvl="1">
              <a:defRPr/>
            </a:pPr>
            <a:r>
              <a:rPr lang="en-US"/>
              <a:t>Cells don’t interconnect with other cells</a:t>
            </a:r>
          </a:p>
          <a:p>
            <a:pPr lvl="1">
              <a:defRPr/>
            </a:pPr>
            <a:r>
              <a:rPr lang="en-US"/>
              <a:t>Cells can hold a gas</a:t>
            </a:r>
          </a:p>
          <a:p>
            <a:pPr>
              <a:defRPr/>
            </a:pPr>
            <a:r>
              <a:rPr lang="en-US"/>
              <a:t>Uses</a:t>
            </a:r>
          </a:p>
          <a:p>
            <a:pPr lvl="1">
              <a:defRPr/>
            </a:pPr>
            <a:r>
              <a:rPr lang="en-US"/>
              <a:t>Life vests (or any other water-contact application)</a:t>
            </a:r>
          </a:p>
          <a:p>
            <a:pPr lvl="1">
              <a:defRPr/>
            </a:pPr>
            <a:r>
              <a:rPr lang="en-US"/>
              <a:t>Cups, plates, etc.</a:t>
            </a:r>
          </a:p>
          <a:p>
            <a:pPr lvl="1">
              <a:defRPr/>
            </a:pPr>
            <a:r>
              <a:rPr lang="en-US"/>
              <a:t>Insulation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219200"/>
            <a:ext cx="2244415" cy="18811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276600"/>
            <a:ext cx="1809750" cy="18097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 t="17391" b="17391"/>
          <a:stretch>
            <a:fillRect/>
          </a:stretch>
        </p:blipFill>
        <p:spPr bwMode="auto">
          <a:xfrm>
            <a:off x="6934200" y="5334000"/>
            <a:ext cx="1752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Processes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Molding</a:t>
            </a:r>
          </a:p>
          <a:p>
            <a:pPr eaLnBrk="1" hangingPunct="1">
              <a:defRPr/>
            </a:pPr>
            <a:r>
              <a:rPr lang="en-US"/>
              <a:t>RIM</a:t>
            </a:r>
          </a:p>
          <a:p>
            <a:pPr eaLnBrk="1" hangingPunct="1">
              <a:defRPr/>
            </a:pPr>
            <a:r>
              <a:rPr lang="en-US"/>
              <a:t>Foam-in-place</a:t>
            </a:r>
          </a:p>
          <a:p>
            <a:pPr eaLnBrk="1" hangingPunct="1">
              <a:defRPr/>
            </a:pPr>
            <a:r>
              <a:rPr lang="en-US"/>
              <a:t>Extrusion </a:t>
            </a:r>
          </a:p>
          <a:p>
            <a:pPr eaLnBrk="1" hangingPunct="1">
              <a:defRPr/>
            </a:pPr>
            <a:r>
              <a:rPr lang="en-US"/>
              <a:t>Casting </a:t>
            </a:r>
          </a:p>
          <a:p>
            <a:pPr eaLnBrk="1" hangingPunct="1">
              <a:defRPr/>
            </a:pPr>
            <a:r>
              <a:rPr lang="en-US"/>
              <a:t>Expanded foam molding (EPS)</a:t>
            </a:r>
          </a:p>
          <a:p>
            <a:pPr eaLnBrk="1" hangingPunct="1">
              <a:defRPr/>
            </a:pPr>
            <a:r>
              <a:rPr lang="en-US"/>
              <a:t>Rebond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 Molding</a:t>
            </a:r>
          </a:p>
        </p:txBody>
      </p:sp>
      <p:sp>
        <p:nvSpPr>
          <p:cNvPr id="28675" name="Rectangle 4" descr="Dark downward diagonal"/>
          <p:cNvSpPr>
            <a:spLocks noChangeArrowheads="1"/>
          </p:cNvSpPr>
          <p:nvPr/>
        </p:nvSpPr>
        <p:spPr bwMode="auto">
          <a:xfrm>
            <a:off x="1295400" y="4191000"/>
            <a:ext cx="6553200" cy="1752600"/>
          </a:xfrm>
          <a:prstGeom prst="rect">
            <a:avLst/>
          </a:prstGeom>
          <a:pattFill prst="dkDnDiag">
            <a:fgClr>
              <a:srgbClr val="6666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752600" y="4648200"/>
            <a:ext cx="5562600" cy="914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H="1">
            <a:off x="12954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H="1">
            <a:off x="73152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4267200" y="3657600"/>
            <a:ext cx="609600" cy="1295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V="1">
            <a:off x="4267200" y="3657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V="1">
            <a:off x="4876800" y="3657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V="1">
            <a:off x="4267200" y="2895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 flipV="1">
            <a:off x="4267200" y="2895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 flipV="1">
            <a:off x="42672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 flipV="1">
            <a:off x="48768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Line 16"/>
          <p:cNvSpPr>
            <a:spLocks noChangeShapeType="1"/>
          </p:cNvSpPr>
          <p:nvPr/>
        </p:nvSpPr>
        <p:spPr bwMode="auto">
          <a:xfrm>
            <a:off x="4267200" y="220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Text Box 17"/>
          <p:cNvSpPr txBox="1">
            <a:spLocks noChangeArrowheads="1"/>
          </p:cNvSpPr>
          <p:nvPr/>
        </p:nvSpPr>
        <p:spPr bwMode="auto">
          <a:xfrm>
            <a:off x="3962400" y="16144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Foam Inlet</a:t>
            </a:r>
          </a:p>
        </p:txBody>
      </p:sp>
      <p:sp>
        <p:nvSpPr>
          <p:cNvPr id="28688" name="Text Box 18"/>
          <p:cNvSpPr txBox="1">
            <a:spLocks noChangeArrowheads="1"/>
          </p:cNvSpPr>
          <p:nvPr/>
        </p:nvSpPr>
        <p:spPr bwMode="auto">
          <a:xfrm>
            <a:off x="6308725" y="354171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Expandable Mold</a:t>
            </a:r>
          </a:p>
        </p:txBody>
      </p:sp>
      <p:sp>
        <p:nvSpPr>
          <p:cNvPr id="28689" name="Line 19"/>
          <p:cNvSpPr>
            <a:spLocks noChangeShapeType="1"/>
          </p:cNvSpPr>
          <p:nvPr/>
        </p:nvSpPr>
        <p:spPr bwMode="auto">
          <a:xfrm flipH="1">
            <a:off x="6858000" y="3886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Text Box 20"/>
          <p:cNvSpPr txBox="1">
            <a:spLocks noChangeArrowheads="1"/>
          </p:cNvSpPr>
          <p:nvPr/>
        </p:nvSpPr>
        <p:spPr bwMode="auto">
          <a:xfrm>
            <a:off x="6461125" y="6132513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Liquid Resin with </a:t>
            </a:r>
          </a:p>
          <a:p>
            <a:r>
              <a:rPr lang="en-US"/>
              <a:t>Foaming Agent</a:t>
            </a:r>
          </a:p>
        </p:txBody>
      </p:sp>
      <p:sp>
        <p:nvSpPr>
          <p:cNvPr id="28691" name="Line 21"/>
          <p:cNvSpPr>
            <a:spLocks noChangeShapeType="1"/>
          </p:cNvSpPr>
          <p:nvPr/>
        </p:nvSpPr>
        <p:spPr bwMode="auto">
          <a:xfrm flipH="1" flipV="1">
            <a:off x="6553200" y="54102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Text Box 22"/>
          <p:cNvSpPr txBox="1">
            <a:spLocks noChangeArrowheads="1"/>
          </p:cNvSpPr>
          <p:nvPr/>
        </p:nvSpPr>
        <p:spPr bwMode="auto">
          <a:xfrm>
            <a:off x="746125" y="36576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Fill 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 Molding</a:t>
            </a:r>
          </a:p>
        </p:txBody>
      </p:sp>
      <p:sp>
        <p:nvSpPr>
          <p:cNvPr id="29699" name="Rectangle 4" descr="Dark downward diagonal"/>
          <p:cNvSpPr>
            <a:spLocks noChangeArrowheads="1"/>
          </p:cNvSpPr>
          <p:nvPr/>
        </p:nvSpPr>
        <p:spPr bwMode="auto">
          <a:xfrm>
            <a:off x="1295400" y="3505200"/>
            <a:ext cx="6553200" cy="3200400"/>
          </a:xfrm>
          <a:prstGeom prst="rect">
            <a:avLst/>
          </a:prstGeom>
          <a:pattFill prst="dkDnDiag">
            <a:fgClr>
              <a:srgbClr val="6666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752600" y="3962400"/>
            <a:ext cx="5562600" cy="2362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H="1">
            <a:off x="1295400" y="518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73152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267200" y="2971800"/>
            <a:ext cx="609600" cy="1295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V="1">
            <a:off x="4267200" y="2971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4876800" y="2971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4267200" y="2209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H="1" flipV="1">
            <a:off x="4267200" y="2209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 flipV="1">
            <a:off x="42672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V="1">
            <a:off x="48768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4267200" y="152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Text Box 19"/>
          <p:cNvSpPr txBox="1">
            <a:spLocks noChangeArrowheads="1"/>
          </p:cNvSpPr>
          <p:nvPr/>
        </p:nvSpPr>
        <p:spPr bwMode="auto">
          <a:xfrm>
            <a:off x="3962400" y="12192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Foam Inlet</a:t>
            </a:r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6308725" y="28956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Expandable Mold</a:t>
            </a:r>
          </a:p>
        </p:txBody>
      </p:sp>
      <p:sp>
        <p:nvSpPr>
          <p:cNvPr id="29713" name="Line 21"/>
          <p:cNvSpPr>
            <a:spLocks noChangeShapeType="1"/>
          </p:cNvSpPr>
          <p:nvPr/>
        </p:nvSpPr>
        <p:spPr bwMode="auto">
          <a:xfrm flipH="1">
            <a:off x="6705600" y="3200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4343400" y="5486400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Liquid Resin with </a:t>
            </a:r>
          </a:p>
          <a:p>
            <a:r>
              <a:rPr lang="en-US"/>
              <a:t>Foaming Agent</a:t>
            </a:r>
          </a:p>
        </p:txBody>
      </p:sp>
      <p:sp>
        <p:nvSpPr>
          <p:cNvPr id="29715" name="Text Box 23"/>
          <p:cNvSpPr txBox="1">
            <a:spLocks noChangeArrowheads="1"/>
          </p:cNvSpPr>
          <p:nvPr/>
        </p:nvSpPr>
        <p:spPr bwMode="auto">
          <a:xfrm>
            <a:off x="746125" y="31242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Expanded 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Molding and cell structure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Conversion from closed cell to open cell</a:t>
            </a:r>
          </a:p>
          <a:p>
            <a:pPr lvl="1">
              <a:defRPr/>
            </a:pPr>
            <a:r>
              <a:rPr lang="en-US"/>
              <a:t>Faster expansion</a:t>
            </a:r>
          </a:p>
          <a:p>
            <a:pPr lvl="1">
              <a:defRPr/>
            </a:pPr>
            <a:r>
              <a:rPr lang="en-US"/>
              <a:t>Higher temperature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Molded foams</a:t>
            </a:r>
          </a:p>
        </p:txBody>
      </p:sp>
      <p:pic>
        <p:nvPicPr>
          <p:cNvPr id="31747" name="Picture 6" descr="img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238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rol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546600"/>
            <a:ext cx="3000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molded_container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295400"/>
            <a:ext cx="4114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1" descr="The Only Softball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572000"/>
            <a:ext cx="3429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3"/>
          <p:cNvSpPr>
            <a:spLocks noChangeArrowheads="1"/>
          </p:cNvSpPr>
          <p:nvPr/>
        </p:nvSpPr>
        <p:spPr bwMode="auto">
          <a:xfrm rot="-8843605">
            <a:off x="938213" y="3492500"/>
            <a:ext cx="457200" cy="12223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39" descr="Divot"/>
          <p:cNvSpPr>
            <a:spLocks noChangeArrowheads="1"/>
          </p:cNvSpPr>
          <p:nvPr/>
        </p:nvSpPr>
        <p:spPr bwMode="auto">
          <a:xfrm>
            <a:off x="1752600" y="1371600"/>
            <a:ext cx="1981200" cy="1371600"/>
          </a:xfrm>
          <a:prstGeom prst="rect">
            <a:avLst/>
          </a:prstGeom>
          <a:pattFill prst="divot">
            <a:fgClr>
              <a:schemeClr val="bg1"/>
            </a:fgClr>
            <a:bgClr>
              <a:schemeClr val="folHlink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Line 35"/>
          <p:cNvSpPr>
            <a:spLocks noChangeShapeType="1"/>
          </p:cNvSpPr>
          <p:nvPr/>
        </p:nvSpPr>
        <p:spPr bwMode="auto">
          <a:xfrm flipH="1">
            <a:off x="685800" y="35814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Line 34"/>
          <p:cNvSpPr>
            <a:spLocks noChangeShapeType="1"/>
          </p:cNvSpPr>
          <p:nvPr/>
        </p:nvSpPr>
        <p:spPr bwMode="auto">
          <a:xfrm flipH="1">
            <a:off x="1066800" y="38862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Rectangle 32"/>
          <p:cNvSpPr>
            <a:spLocks noChangeArrowheads="1"/>
          </p:cNvSpPr>
          <p:nvPr/>
        </p:nvSpPr>
        <p:spPr bwMode="auto">
          <a:xfrm rot="-2028753">
            <a:off x="973138" y="2678113"/>
            <a:ext cx="457200" cy="12954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Rectangle 54"/>
          <p:cNvSpPr>
            <a:spLocks noChangeArrowheads="1"/>
          </p:cNvSpPr>
          <p:nvPr/>
        </p:nvSpPr>
        <p:spPr bwMode="auto">
          <a:xfrm>
            <a:off x="1524000" y="3429000"/>
            <a:ext cx="9906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Reaction Injection Molding</a:t>
            </a:r>
          </a:p>
        </p:txBody>
      </p:sp>
      <p:sp>
        <p:nvSpPr>
          <p:cNvPr id="32778" name="Rectangle 4"/>
          <p:cNvSpPr>
            <a:spLocks noChangeArrowheads="1"/>
          </p:cNvSpPr>
          <p:nvPr/>
        </p:nvSpPr>
        <p:spPr bwMode="auto">
          <a:xfrm>
            <a:off x="3886200" y="1981200"/>
            <a:ext cx="4648200" cy="4419600"/>
          </a:xfrm>
          <a:prstGeom prst="rect">
            <a:avLst/>
          </a:prstGeom>
          <a:pattFill prst="wdDnDiag">
            <a:fgClr>
              <a:srgbClr val="6666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ivot"/>
          <p:cNvSpPr>
            <a:spLocks noChangeArrowheads="1"/>
          </p:cNvSpPr>
          <p:nvPr/>
        </p:nvSpPr>
        <p:spPr bwMode="auto">
          <a:xfrm rot="-2251569">
            <a:off x="3962400" y="2286000"/>
            <a:ext cx="4419600" cy="3657600"/>
          </a:xfrm>
          <a:prstGeom prst="star5">
            <a:avLst/>
          </a:prstGeom>
          <a:pattFill prst="divot">
            <a:fgClr>
              <a:schemeClr val="bg1"/>
            </a:fgClr>
            <a:bgClr>
              <a:schemeClr val="folHlink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80" name="Rectangle 7" descr="Divot"/>
          <p:cNvSpPr>
            <a:spLocks noChangeArrowheads="1"/>
          </p:cNvSpPr>
          <p:nvPr/>
        </p:nvSpPr>
        <p:spPr bwMode="auto">
          <a:xfrm>
            <a:off x="2514600" y="3429000"/>
            <a:ext cx="2438400" cy="533400"/>
          </a:xfrm>
          <a:prstGeom prst="rect">
            <a:avLst/>
          </a:prstGeom>
          <a:pattFill prst="divot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AutoShape 8" descr="Divot"/>
          <p:cNvSpPr>
            <a:spLocks noChangeArrowheads="1"/>
          </p:cNvSpPr>
          <p:nvPr/>
        </p:nvSpPr>
        <p:spPr bwMode="auto">
          <a:xfrm rot="-1661920">
            <a:off x="4800600" y="3352800"/>
            <a:ext cx="533400" cy="533400"/>
          </a:xfrm>
          <a:prstGeom prst="triangle">
            <a:avLst>
              <a:gd name="adj" fmla="val 50000"/>
            </a:avLst>
          </a:prstGeom>
          <a:pattFill prst="divot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Line 9"/>
          <p:cNvSpPr>
            <a:spLocks noChangeShapeType="1"/>
          </p:cNvSpPr>
          <p:nvPr/>
        </p:nvSpPr>
        <p:spPr bwMode="auto">
          <a:xfrm>
            <a:off x="1676400" y="3429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Line 10"/>
          <p:cNvSpPr>
            <a:spLocks noChangeShapeType="1"/>
          </p:cNvSpPr>
          <p:nvPr/>
        </p:nvSpPr>
        <p:spPr bwMode="auto">
          <a:xfrm>
            <a:off x="2133600" y="3429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Line 11"/>
          <p:cNvSpPr>
            <a:spLocks noChangeShapeType="1"/>
          </p:cNvSpPr>
          <p:nvPr/>
        </p:nvSpPr>
        <p:spPr bwMode="auto">
          <a:xfrm flipH="1">
            <a:off x="1676400" y="3429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Line 12"/>
          <p:cNvSpPr>
            <a:spLocks noChangeShapeType="1"/>
          </p:cNvSpPr>
          <p:nvPr/>
        </p:nvSpPr>
        <p:spPr bwMode="auto">
          <a:xfrm flipH="1">
            <a:off x="2057400" y="3429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Line 16"/>
          <p:cNvSpPr>
            <a:spLocks noChangeShapeType="1"/>
          </p:cNvSpPr>
          <p:nvPr/>
        </p:nvSpPr>
        <p:spPr bwMode="auto">
          <a:xfrm flipH="1">
            <a:off x="2895600" y="3429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Line 17"/>
          <p:cNvSpPr>
            <a:spLocks noChangeShapeType="1"/>
          </p:cNvSpPr>
          <p:nvPr/>
        </p:nvSpPr>
        <p:spPr bwMode="auto">
          <a:xfrm flipH="1">
            <a:off x="3352800" y="3429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Line 18"/>
          <p:cNvSpPr>
            <a:spLocks noChangeShapeType="1"/>
          </p:cNvSpPr>
          <p:nvPr/>
        </p:nvSpPr>
        <p:spPr bwMode="auto">
          <a:xfrm>
            <a:off x="3352800" y="3429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Line 19"/>
          <p:cNvSpPr>
            <a:spLocks noChangeShapeType="1"/>
          </p:cNvSpPr>
          <p:nvPr/>
        </p:nvSpPr>
        <p:spPr bwMode="auto">
          <a:xfrm>
            <a:off x="3810000" y="3429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Line 21"/>
          <p:cNvSpPr>
            <a:spLocks noChangeShapeType="1"/>
          </p:cNvSpPr>
          <p:nvPr/>
        </p:nvSpPr>
        <p:spPr bwMode="auto">
          <a:xfrm flipH="1">
            <a:off x="3733800" y="3429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Line 22"/>
          <p:cNvSpPr>
            <a:spLocks noChangeShapeType="1"/>
          </p:cNvSpPr>
          <p:nvPr/>
        </p:nvSpPr>
        <p:spPr bwMode="auto">
          <a:xfrm flipH="1">
            <a:off x="4191000" y="3429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Line 23"/>
          <p:cNvSpPr>
            <a:spLocks noChangeShapeType="1"/>
          </p:cNvSpPr>
          <p:nvPr/>
        </p:nvSpPr>
        <p:spPr bwMode="auto">
          <a:xfrm>
            <a:off x="4191000" y="3429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Line 24"/>
          <p:cNvSpPr>
            <a:spLocks noChangeShapeType="1"/>
          </p:cNvSpPr>
          <p:nvPr/>
        </p:nvSpPr>
        <p:spPr bwMode="auto">
          <a:xfrm>
            <a:off x="15240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Line 25"/>
          <p:cNvSpPr>
            <a:spLocks noChangeShapeType="1"/>
          </p:cNvSpPr>
          <p:nvPr/>
        </p:nvSpPr>
        <p:spPr bwMode="auto">
          <a:xfrm>
            <a:off x="1524000" y="3962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5" name="Line 26"/>
          <p:cNvSpPr>
            <a:spLocks noChangeShapeType="1"/>
          </p:cNvSpPr>
          <p:nvPr/>
        </p:nvSpPr>
        <p:spPr bwMode="auto">
          <a:xfrm>
            <a:off x="4953000" y="3429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6" name="Line 27"/>
          <p:cNvSpPr>
            <a:spLocks noChangeShapeType="1"/>
          </p:cNvSpPr>
          <p:nvPr/>
        </p:nvSpPr>
        <p:spPr bwMode="auto">
          <a:xfrm flipV="1">
            <a:off x="4953000" y="3733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7" name="Line 37"/>
          <p:cNvSpPr>
            <a:spLocks noChangeShapeType="1"/>
          </p:cNvSpPr>
          <p:nvPr/>
        </p:nvSpPr>
        <p:spPr bwMode="auto">
          <a:xfrm flipH="1" flipV="1">
            <a:off x="1143000" y="2819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8" name="Rectangle 38" descr="Divot"/>
          <p:cNvSpPr>
            <a:spLocks noChangeArrowheads="1"/>
          </p:cNvSpPr>
          <p:nvPr/>
        </p:nvSpPr>
        <p:spPr bwMode="auto">
          <a:xfrm>
            <a:off x="2514600" y="2743200"/>
            <a:ext cx="685800" cy="762000"/>
          </a:xfrm>
          <a:prstGeom prst="rect">
            <a:avLst/>
          </a:prstGeom>
          <a:pattFill prst="divot">
            <a:fgClr>
              <a:schemeClr val="bg1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9" name="Line 40"/>
          <p:cNvSpPr>
            <a:spLocks noChangeShapeType="1"/>
          </p:cNvSpPr>
          <p:nvPr/>
        </p:nvSpPr>
        <p:spPr bwMode="auto">
          <a:xfrm>
            <a:off x="32004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Line 41"/>
          <p:cNvSpPr>
            <a:spLocks noChangeShapeType="1"/>
          </p:cNvSpPr>
          <p:nvPr/>
        </p:nvSpPr>
        <p:spPr bwMode="auto">
          <a:xfrm>
            <a:off x="2514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Line 13"/>
          <p:cNvSpPr>
            <a:spLocks noChangeShapeType="1"/>
          </p:cNvSpPr>
          <p:nvPr/>
        </p:nvSpPr>
        <p:spPr bwMode="auto">
          <a:xfrm flipH="1">
            <a:off x="2514600" y="3429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2" name="Line 14"/>
          <p:cNvSpPr>
            <a:spLocks noChangeShapeType="1"/>
          </p:cNvSpPr>
          <p:nvPr/>
        </p:nvSpPr>
        <p:spPr bwMode="auto">
          <a:xfrm>
            <a:off x="2514600" y="3429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3" name="Line 15"/>
          <p:cNvSpPr>
            <a:spLocks noChangeShapeType="1"/>
          </p:cNvSpPr>
          <p:nvPr/>
        </p:nvSpPr>
        <p:spPr bwMode="auto">
          <a:xfrm>
            <a:off x="2971800" y="3429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>
            <a:off x="4098925" y="1255713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Foaming Agent</a:t>
            </a:r>
          </a:p>
        </p:txBody>
      </p:sp>
      <p:sp>
        <p:nvSpPr>
          <p:cNvPr id="32805" name="Line 43"/>
          <p:cNvSpPr>
            <a:spLocks noChangeShapeType="1"/>
          </p:cNvSpPr>
          <p:nvPr/>
        </p:nvSpPr>
        <p:spPr bwMode="auto">
          <a:xfrm flipH="1">
            <a:off x="3581400" y="1524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6" name="Text Box 44"/>
          <p:cNvSpPr txBox="1">
            <a:spLocks noChangeArrowheads="1"/>
          </p:cNvSpPr>
          <p:nvPr/>
        </p:nvSpPr>
        <p:spPr bwMode="auto">
          <a:xfrm>
            <a:off x="2514600" y="4876800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Foamed </a:t>
            </a:r>
          </a:p>
          <a:p>
            <a:r>
              <a:rPr lang="en-US"/>
              <a:t>Part</a:t>
            </a:r>
          </a:p>
        </p:txBody>
      </p:sp>
      <p:sp>
        <p:nvSpPr>
          <p:cNvPr id="32807" name="Line 45"/>
          <p:cNvSpPr>
            <a:spLocks noChangeShapeType="1"/>
          </p:cNvSpPr>
          <p:nvPr/>
        </p:nvSpPr>
        <p:spPr bwMode="auto">
          <a:xfrm flipV="1">
            <a:off x="3276600" y="46482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8" name="Text Box 46"/>
          <p:cNvSpPr txBox="1">
            <a:spLocks noChangeArrowheads="1"/>
          </p:cNvSpPr>
          <p:nvPr/>
        </p:nvSpPr>
        <p:spPr bwMode="auto">
          <a:xfrm>
            <a:off x="2574925" y="62849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Mold</a:t>
            </a:r>
          </a:p>
        </p:txBody>
      </p:sp>
      <p:sp>
        <p:nvSpPr>
          <p:cNvPr id="32809" name="Line 47"/>
          <p:cNvSpPr>
            <a:spLocks noChangeShapeType="1"/>
          </p:cNvSpPr>
          <p:nvPr/>
        </p:nvSpPr>
        <p:spPr bwMode="auto">
          <a:xfrm flipV="1">
            <a:off x="3200400" y="6096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0" name="Text Box 48"/>
          <p:cNvSpPr txBox="1">
            <a:spLocks noChangeArrowheads="1"/>
          </p:cNvSpPr>
          <p:nvPr/>
        </p:nvSpPr>
        <p:spPr bwMode="auto">
          <a:xfrm>
            <a:off x="974725" y="4913313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In-line </a:t>
            </a:r>
          </a:p>
          <a:p>
            <a:r>
              <a:rPr lang="en-US"/>
              <a:t>Mixer</a:t>
            </a:r>
          </a:p>
        </p:txBody>
      </p:sp>
      <p:sp>
        <p:nvSpPr>
          <p:cNvPr id="32811" name="Line 49"/>
          <p:cNvSpPr>
            <a:spLocks noChangeShapeType="1"/>
          </p:cNvSpPr>
          <p:nvPr/>
        </p:nvSpPr>
        <p:spPr bwMode="auto">
          <a:xfrm flipV="1">
            <a:off x="1752600" y="38862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2" name="Text Box 50"/>
          <p:cNvSpPr txBox="1">
            <a:spLocks noChangeArrowheads="1"/>
          </p:cNvSpPr>
          <p:nvPr/>
        </p:nvSpPr>
        <p:spPr bwMode="auto">
          <a:xfrm>
            <a:off x="228600" y="198120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Resin</a:t>
            </a:r>
          </a:p>
          <a:p>
            <a:r>
              <a:rPr lang="en-US"/>
              <a:t>Part A</a:t>
            </a:r>
          </a:p>
        </p:txBody>
      </p:sp>
      <p:sp>
        <p:nvSpPr>
          <p:cNvPr id="32813" name="Text Box 51"/>
          <p:cNvSpPr txBox="1">
            <a:spLocks noChangeArrowheads="1"/>
          </p:cNvSpPr>
          <p:nvPr/>
        </p:nvSpPr>
        <p:spPr bwMode="auto">
          <a:xfrm>
            <a:off x="152400" y="480060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Resin</a:t>
            </a:r>
          </a:p>
          <a:p>
            <a:r>
              <a:rPr lang="en-US"/>
              <a:t>Part B</a:t>
            </a:r>
          </a:p>
        </p:txBody>
      </p:sp>
      <p:sp>
        <p:nvSpPr>
          <p:cNvPr id="32814" name="Line 52"/>
          <p:cNvSpPr>
            <a:spLocks noChangeShapeType="1"/>
          </p:cNvSpPr>
          <p:nvPr/>
        </p:nvSpPr>
        <p:spPr bwMode="auto">
          <a:xfrm>
            <a:off x="685800" y="2590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5" name="Line 53"/>
          <p:cNvSpPr>
            <a:spLocks noChangeShapeType="1"/>
          </p:cNvSpPr>
          <p:nvPr/>
        </p:nvSpPr>
        <p:spPr bwMode="auto">
          <a:xfrm flipV="1">
            <a:off x="533400" y="4495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RIM</a:t>
            </a:r>
          </a:p>
        </p:txBody>
      </p:sp>
      <p:pic>
        <p:nvPicPr>
          <p:cNvPr id="33795" name="Picture 6" descr="Big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432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5862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Foaming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Processes to create foams</a:t>
            </a:r>
          </a:p>
          <a:p>
            <a:pPr lvl="1" eaLnBrk="1" hangingPunct="1">
              <a:defRPr/>
            </a:pPr>
            <a:r>
              <a:rPr lang="en-US"/>
              <a:t>Mechanical, Chemical, Physical, Syntactic (hollow spheres)</a:t>
            </a:r>
          </a:p>
          <a:p>
            <a:pPr lvl="1" eaLnBrk="1" hangingPunct="1">
              <a:defRPr/>
            </a:pPr>
            <a:r>
              <a:rPr lang="en-US"/>
              <a:t>Open and closed cell foams</a:t>
            </a:r>
          </a:p>
          <a:p>
            <a:pPr lvl="1" eaLnBrk="1" hangingPunct="1">
              <a:defRPr/>
            </a:pPr>
            <a:r>
              <a:rPr lang="en-US"/>
              <a:t>Flexible and rigid foams</a:t>
            </a:r>
          </a:p>
          <a:p>
            <a:pPr eaLnBrk="1" hangingPunct="1">
              <a:defRPr/>
            </a:pPr>
            <a:r>
              <a:rPr lang="en-US"/>
              <a:t>Processes to shape and solidify foams</a:t>
            </a:r>
          </a:p>
          <a:p>
            <a:pPr lvl="1" eaLnBrk="1" hangingPunct="1">
              <a:defRPr/>
            </a:pPr>
            <a:r>
              <a:rPr lang="en-US"/>
              <a:t>Molding, RIM, Foam-in-place, Extrusion, Casting, Expanded foam molding</a:t>
            </a:r>
          </a:p>
          <a:p>
            <a:pPr eaLnBrk="1" hangingPunct="1">
              <a:defRPr/>
            </a:pPr>
            <a:r>
              <a:rPr lang="en-US"/>
              <a:t>Rebond materials</a:t>
            </a:r>
          </a:p>
          <a:p>
            <a:pPr eaLnBrk="1" hangingPunct="1">
              <a:defRPr/>
            </a:pPr>
            <a:r>
              <a:rPr lang="en-US"/>
              <a:t>Foam product characteristics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Foam-in-place</a:t>
            </a:r>
          </a:p>
        </p:txBody>
      </p:sp>
      <p:sp>
        <p:nvSpPr>
          <p:cNvPr id="34819" name="Rectangle 12" descr="Divot"/>
          <p:cNvSpPr>
            <a:spLocks noChangeArrowheads="1"/>
          </p:cNvSpPr>
          <p:nvPr/>
        </p:nvSpPr>
        <p:spPr bwMode="auto">
          <a:xfrm>
            <a:off x="6781800" y="2362200"/>
            <a:ext cx="1143000" cy="4038600"/>
          </a:xfrm>
          <a:prstGeom prst="rect">
            <a:avLst/>
          </a:prstGeom>
          <a:pattFill prst="divot">
            <a:fgClr>
              <a:schemeClr val="bg1"/>
            </a:fgClr>
            <a:bgClr>
              <a:srgbClr val="6699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Rectangle 13" descr="Divot"/>
          <p:cNvSpPr>
            <a:spLocks noChangeArrowheads="1"/>
          </p:cNvSpPr>
          <p:nvPr/>
        </p:nvSpPr>
        <p:spPr bwMode="auto">
          <a:xfrm>
            <a:off x="6477000" y="2971800"/>
            <a:ext cx="609600" cy="1219200"/>
          </a:xfrm>
          <a:prstGeom prst="rect">
            <a:avLst/>
          </a:prstGeom>
          <a:pattFill prst="divot">
            <a:fgClr>
              <a:schemeClr val="bg1"/>
            </a:fgClr>
            <a:bgClr>
              <a:srgbClr val="6699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Rectangle 14" descr="Divot"/>
          <p:cNvSpPr>
            <a:spLocks noChangeArrowheads="1"/>
          </p:cNvSpPr>
          <p:nvPr/>
        </p:nvSpPr>
        <p:spPr bwMode="auto">
          <a:xfrm>
            <a:off x="6477000" y="4724400"/>
            <a:ext cx="609600" cy="1219200"/>
          </a:xfrm>
          <a:prstGeom prst="rect">
            <a:avLst/>
          </a:prstGeom>
          <a:pattFill prst="divot">
            <a:fgClr>
              <a:schemeClr val="bg1"/>
            </a:fgClr>
            <a:bgClr>
              <a:srgbClr val="6699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15"/>
          <p:cNvSpPr>
            <a:spLocks noChangeArrowheads="1"/>
          </p:cNvSpPr>
          <p:nvPr/>
        </p:nvSpPr>
        <p:spPr bwMode="auto">
          <a:xfrm>
            <a:off x="7620000" y="3962400"/>
            <a:ext cx="609600" cy="1219200"/>
          </a:xfrm>
          <a:prstGeom prst="rect">
            <a:avLst/>
          </a:prstGeom>
          <a:pattFill prst="divot">
            <a:fgClr>
              <a:schemeClr val="bg1"/>
            </a:fgClr>
            <a:bgClr>
              <a:srgbClr val="6699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Line 17"/>
          <p:cNvSpPr>
            <a:spLocks noChangeShapeType="1"/>
          </p:cNvSpPr>
          <p:nvPr/>
        </p:nvSpPr>
        <p:spPr bwMode="auto">
          <a:xfrm>
            <a:off x="6781800" y="1371600"/>
            <a:ext cx="0" cy="1600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Line 18"/>
          <p:cNvSpPr>
            <a:spLocks noChangeShapeType="1"/>
          </p:cNvSpPr>
          <p:nvPr/>
        </p:nvSpPr>
        <p:spPr bwMode="auto">
          <a:xfrm>
            <a:off x="7924800" y="1371600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Line 19"/>
          <p:cNvSpPr>
            <a:spLocks noChangeShapeType="1"/>
          </p:cNvSpPr>
          <p:nvPr/>
        </p:nvSpPr>
        <p:spPr bwMode="auto">
          <a:xfrm>
            <a:off x="7924800" y="518160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Line 20"/>
          <p:cNvSpPr>
            <a:spLocks noChangeShapeType="1"/>
          </p:cNvSpPr>
          <p:nvPr/>
        </p:nvSpPr>
        <p:spPr bwMode="auto">
          <a:xfrm>
            <a:off x="6781800" y="59436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Line 21"/>
          <p:cNvSpPr>
            <a:spLocks noChangeShapeType="1"/>
          </p:cNvSpPr>
          <p:nvPr/>
        </p:nvSpPr>
        <p:spPr bwMode="auto">
          <a:xfrm>
            <a:off x="6477000" y="472440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Line 22"/>
          <p:cNvSpPr>
            <a:spLocks noChangeShapeType="1"/>
          </p:cNvSpPr>
          <p:nvPr/>
        </p:nvSpPr>
        <p:spPr bwMode="auto">
          <a:xfrm>
            <a:off x="8229600" y="396240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23"/>
          <p:cNvSpPr>
            <a:spLocks noChangeShapeType="1"/>
          </p:cNvSpPr>
          <p:nvPr/>
        </p:nvSpPr>
        <p:spPr bwMode="auto">
          <a:xfrm>
            <a:off x="6477000" y="297180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Line 24"/>
          <p:cNvSpPr>
            <a:spLocks noChangeShapeType="1"/>
          </p:cNvSpPr>
          <p:nvPr/>
        </p:nvSpPr>
        <p:spPr bwMode="auto">
          <a:xfrm>
            <a:off x="6781800" y="4191000"/>
            <a:ext cx="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Line 25"/>
          <p:cNvSpPr>
            <a:spLocks noChangeShapeType="1"/>
          </p:cNvSpPr>
          <p:nvPr/>
        </p:nvSpPr>
        <p:spPr bwMode="auto">
          <a:xfrm>
            <a:off x="6477000" y="29718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Line 26"/>
          <p:cNvSpPr>
            <a:spLocks noChangeShapeType="1"/>
          </p:cNvSpPr>
          <p:nvPr/>
        </p:nvSpPr>
        <p:spPr bwMode="auto">
          <a:xfrm>
            <a:off x="6477000" y="41910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Line 27"/>
          <p:cNvSpPr>
            <a:spLocks noChangeShapeType="1"/>
          </p:cNvSpPr>
          <p:nvPr/>
        </p:nvSpPr>
        <p:spPr bwMode="auto">
          <a:xfrm>
            <a:off x="6477000" y="47244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Line 28"/>
          <p:cNvSpPr>
            <a:spLocks noChangeShapeType="1"/>
          </p:cNvSpPr>
          <p:nvPr/>
        </p:nvSpPr>
        <p:spPr bwMode="auto">
          <a:xfrm>
            <a:off x="6477000" y="59436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Line 29"/>
          <p:cNvSpPr>
            <a:spLocks noChangeShapeType="1"/>
          </p:cNvSpPr>
          <p:nvPr/>
        </p:nvSpPr>
        <p:spPr bwMode="auto">
          <a:xfrm>
            <a:off x="7924800" y="51816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Line 30"/>
          <p:cNvSpPr>
            <a:spLocks noChangeShapeType="1"/>
          </p:cNvSpPr>
          <p:nvPr/>
        </p:nvSpPr>
        <p:spPr bwMode="auto">
          <a:xfrm>
            <a:off x="7924800" y="39624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Line 31"/>
          <p:cNvSpPr>
            <a:spLocks noChangeShapeType="1"/>
          </p:cNvSpPr>
          <p:nvPr/>
        </p:nvSpPr>
        <p:spPr bwMode="auto">
          <a:xfrm>
            <a:off x="6781800" y="6400800"/>
            <a:ext cx="1143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Rectangle 32"/>
          <p:cNvSpPr>
            <a:spLocks noChangeArrowheads="1"/>
          </p:cNvSpPr>
          <p:nvPr/>
        </p:nvSpPr>
        <p:spPr bwMode="auto">
          <a:xfrm>
            <a:off x="7239000" y="457200"/>
            <a:ext cx="228600" cy="1905000"/>
          </a:xfrm>
          <a:prstGeom prst="rect">
            <a:avLst/>
          </a:prstGeom>
          <a:pattFill prst="divot">
            <a:fgClr>
              <a:schemeClr val="bg1"/>
            </a:fgClr>
            <a:bgClr>
              <a:srgbClr val="6699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Freeform 33"/>
          <p:cNvSpPr>
            <a:spLocks/>
          </p:cNvSpPr>
          <p:nvPr/>
        </p:nvSpPr>
        <p:spPr bwMode="auto">
          <a:xfrm>
            <a:off x="7086600" y="2362200"/>
            <a:ext cx="254000" cy="533400"/>
          </a:xfrm>
          <a:custGeom>
            <a:avLst/>
            <a:gdLst>
              <a:gd name="T0" fmla="*/ 2147483647 w 160"/>
              <a:gd name="T1" fmla="*/ 0 h 336"/>
              <a:gd name="T2" fmla="*/ 2147483647 w 160"/>
              <a:gd name="T3" fmla="*/ 2147483647 h 336"/>
              <a:gd name="T4" fmla="*/ 2147483647 w 160"/>
              <a:gd name="T5" fmla="*/ 2147483647 h 336"/>
              <a:gd name="T6" fmla="*/ 0 w 16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336"/>
              <a:gd name="T14" fmla="*/ 160 w 16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336">
                <a:moveTo>
                  <a:pt x="144" y="0"/>
                </a:moveTo>
                <a:cubicBezTo>
                  <a:pt x="152" y="52"/>
                  <a:pt x="160" y="104"/>
                  <a:pt x="144" y="144"/>
                </a:cubicBezTo>
                <a:cubicBezTo>
                  <a:pt x="128" y="184"/>
                  <a:pt x="72" y="208"/>
                  <a:pt x="48" y="240"/>
                </a:cubicBezTo>
                <a:cubicBezTo>
                  <a:pt x="24" y="272"/>
                  <a:pt x="12" y="304"/>
                  <a:pt x="0" y="336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Freeform 34"/>
          <p:cNvSpPr>
            <a:spLocks/>
          </p:cNvSpPr>
          <p:nvPr/>
        </p:nvSpPr>
        <p:spPr bwMode="auto">
          <a:xfrm>
            <a:off x="7315200" y="2362200"/>
            <a:ext cx="304800" cy="533400"/>
          </a:xfrm>
          <a:custGeom>
            <a:avLst/>
            <a:gdLst>
              <a:gd name="T0" fmla="*/ 2147483647 w 192"/>
              <a:gd name="T1" fmla="*/ 0 h 336"/>
              <a:gd name="T2" fmla="*/ 2147483647 w 192"/>
              <a:gd name="T3" fmla="*/ 2147483647 h 336"/>
              <a:gd name="T4" fmla="*/ 2147483647 w 192"/>
              <a:gd name="T5" fmla="*/ 2147483647 h 336"/>
              <a:gd name="T6" fmla="*/ 2147483647 w 192"/>
              <a:gd name="T7" fmla="*/ 2147483647 h 336"/>
              <a:gd name="T8" fmla="*/ 2147483647 w 192"/>
              <a:gd name="T9" fmla="*/ 2147483647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336"/>
              <a:gd name="T17" fmla="*/ 192 w 192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336">
                <a:moveTo>
                  <a:pt x="24" y="0"/>
                </a:moveTo>
                <a:cubicBezTo>
                  <a:pt x="24" y="12"/>
                  <a:pt x="24" y="24"/>
                  <a:pt x="24" y="48"/>
                </a:cubicBezTo>
                <a:cubicBezTo>
                  <a:pt x="24" y="72"/>
                  <a:pt x="0" y="104"/>
                  <a:pt x="24" y="144"/>
                </a:cubicBezTo>
                <a:cubicBezTo>
                  <a:pt x="48" y="184"/>
                  <a:pt x="144" y="256"/>
                  <a:pt x="168" y="288"/>
                </a:cubicBezTo>
                <a:cubicBezTo>
                  <a:pt x="192" y="320"/>
                  <a:pt x="180" y="328"/>
                  <a:pt x="168" y="336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Freeform 36"/>
          <p:cNvSpPr>
            <a:spLocks/>
          </p:cNvSpPr>
          <p:nvPr/>
        </p:nvSpPr>
        <p:spPr bwMode="auto">
          <a:xfrm>
            <a:off x="7086600" y="2590800"/>
            <a:ext cx="254000" cy="533400"/>
          </a:xfrm>
          <a:custGeom>
            <a:avLst/>
            <a:gdLst>
              <a:gd name="T0" fmla="*/ 2147483647 w 160"/>
              <a:gd name="T1" fmla="*/ 0 h 336"/>
              <a:gd name="T2" fmla="*/ 2147483647 w 160"/>
              <a:gd name="T3" fmla="*/ 2147483647 h 336"/>
              <a:gd name="T4" fmla="*/ 2147483647 w 160"/>
              <a:gd name="T5" fmla="*/ 2147483647 h 336"/>
              <a:gd name="T6" fmla="*/ 0 w 16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336"/>
              <a:gd name="T14" fmla="*/ 160 w 16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336">
                <a:moveTo>
                  <a:pt x="144" y="0"/>
                </a:moveTo>
                <a:cubicBezTo>
                  <a:pt x="152" y="52"/>
                  <a:pt x="160" y="104"/>
                  <a:pt x="144" y="144"/>
                </a:cubicBezTo>
                <a:cubicBezTo>
                  <a:pt x="128" y="184"/>
                  <a:pt x="72" y="208"/>
                  <a:pt x="48" y="240"/>
                </a:cubicBezTo>
                <a:cubicBezTo>
                  <a:pt x="24" y="272"/>
                  <a:pt x="12" y="304"/>
                  <a:pt x="0" y="336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Freeform 37"/>
          <p:cNvSpPr>
            <a:spLocks/>
          </p:cNvSpPr>
          <p:nvPr/>
        </p:nvSpPr>
        <p:spPr bwMode="auto">
          <a:xfrm>
            <a:off x="7391400" y="2590800"/>
            <a:ext cx="304800" cy="533400"/>
          </a:xfrm>
          <a:custGeom>
            <a:avLst/>
            <a:gdLst>
              <a:gd name="T0" fmla="*/ 2147483647 w 192"/>
              <a:gd name="T1" fmla="*/ 0 h 336"/>
              <a:gd name="T2" fmla="*/ 2147483647 w 192"/>
              <a:gd name="T3" fmla="*/ 2147483647 h 336"/>
              <a:gd name="T4" fmla="*/ 2147483647 w 192"/>
              <a:gd name="T5" fmla="*/ 2147483647 h 336"/>
              <a:gd name="T6" fmla="*/ 2147483647 w 192"/>
              <a:gd name="T7" fmla="*/ 2147483647 h 336"/>
              <a:gd name="T8" fmla="*/ 2147483647 w 192"/>
              <a:gd name="T9" fmla="*/ 2147483647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336"/>
              <a:gd name="T17" fmla="*/ 192 w 192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336">
                <a:moveTo>
                  <a:pt x="24" y="0"/>
                </a:moveTo>
                <a:cubicBezTo>
                  <a:pt x="24" y="12"/>
                  <a:pt x="24" y="24"/>
                  <a:pt x="24" y="48"/>
                </a:cubicBezTo>
                <a:cubicBezTo>
                  <a:pt x="24" y="72"/>
                  <a:pt x="0" y="104"/>
                  <a:pt x="24" y="144"/>
                </a:cubicBezTo>
                <a:cubicBezTo>
                  <a:pt x="48" y="184"/>
                  <a:pt x="144" y="256"/>
                  <a:pt x="168" y="288"/>
                </a:cubicBezTo>
                <a:cubicBezTo>
                  <a:pt x="192" y="320"/>
                  <a:pt x="180" y="328"/>
                  <a:pt x="168" y="336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Text Box 38"/>
          <p:cNvSpPr txBox="1">
            <a:spLocks noChangeArrowheads="1"/>
          </p:cNvSpPr>
          <p:nvPr/>
        </p:nvSpPr>
        <p:spPr bwMode="auto">
          <a:xfrm>
            <a:off x="4114800" y="42672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Refrigerator Walls</a:t>
            </a:r>
          </a:p>
        </p:txBody>
      </p:sp>
      <p:sp>
        <p:nvSpPr>
          <p:cNvPr id="34844" name="Line 39"/>
          <p:cNvSpPr>
            <a:spLocks noChangeShapeType="1"/>
          </p:cNvSpPr>
          <p:nvPr/>
        </p:nvSpPr>
        <p:spPr bwMode="auto">
          <a:xfrm flipV="1">
            <a:off x="6096000" y="4191000"/>
            <a:ext cx="2133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5" name="Line 40"/>
          <p:cNvSpPr>
            <a:spLocks noChangeShapeType="1"/>
          </p:cNvSpPr>
          <p:nvPr/>
        </p:nvSpPr>
        <p:spPr bwMode="auto">
          <a:xfrm>
            <a:off x="6096000" y="4495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6" name="Text Box 42"/>
          <p:cNvSpPr txBox="1">
            <a:spLocks noChangeArrowheads="1"/>
          </p:cNvSpPr>
          <p:nvPr/>
        </p:nvSpPr>
        <p:spPr bwMode="auto">
          <a:xfrm>
            <a:off x="4572000" y="58277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Foam</a:t>
            </a:r>
          </a:p>
        </p:txBody>
      </p:sp>
      <p:sp>
        <p:nvSpPr>
          <p:cNvPr id="34847" name="Line 43"/>
          <p:cNvSpPr>
            <a:spLocks noChangeShapeType="1"/>
          </p:cNvSpPr>
          <p:nvPr/>
        </p:nvSpPr>
        <p:spPr bwMode="auto">
          <a:xfrm flipV="1">
            <a:off x="5334000" y="5638800"/>
            <a:ext cx="1752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8" name="Text Box 44"/>
          <p:cNvSpPr txBox="1">
            <a:spLocks noChangeArrowheads="1"/>
          </p:cNvSpPr>
          <p:nvPr/>
        </p:nvSpPr>
        <p:spPr bwMode="auto">
          <a:xfrm>
            <a:off x="4648200" y="1492250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Foaming Injector </a:t>
            </a:r>
          </a:p>
          <a:p>
            <a:r>
              <a:rPr lang="en-US"/>
              <a:t>Nozzle</a:t>
            </a:r>
          </a:p>
        </p:txBody>
      </p:sp>
      <p:pic>
        <p:nvPicPr>
          <p:cNvPr id="34849" name="Picture 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0625" y="2514600"/>
            <a:ext cx="30003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0" name="Line 46"/>
          <p:cNvSpPr>
            <a:spLocks noChangeShapeType="1"/>
          </p:cNvSpPr>
          <p:nvPr/>
        </p:nvSpPr>
        <p:spPr bwMode="auto">
          <a:xfrm flipV="1">
            <a:off x="6096000" y="1676400"/>
            <a:ext cx="1066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1" name="Line 47"/>
          <p:cNvSpPr>
            <a:spLocks noChangeShapeType="1"/>
          </p:cNvSpPr>
          <p:nvPr/>
        </p:nvSpPr>
        <p:spPr bwMode="auto">
          <a:xfrm flipH="1">
            <a:off x="3429000" y="441960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2" name="Line 48"/>
          <p:cNvSpPr>
            <a:spLocks noChangeShapeType="1"/>
          </p:cNvSpPr>
          <p:nvPr/>
        </p:nvSpPr>
        <p:spPr bwMode="auto">
          <a:xfrm flipH="1" flipV="1">
            <a:off x="2590800" y="3962400"/>
            <a:ext cx="2057400" cy="205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8" descr="Divot"/>
          <p:cNvSpPr>
            <a:spLocks noChangeArrowheads="1"/>
          </p:cNvSpPr>
          <p:nvPr/>
        </p:nvSpPr>
        <p:spPr bwMode="auto">
          <a:xfrm rot="10800000">
            <a:off x="2667000" y="4419600"/>
            <a:ext cx="5410200" cy="685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7 w 21600"/>
              <a:gd name="T13" fmla="*/ 2817 h 21600"/>
              <a:gd name="T14" fmla="*/ 18783 w 21600"/>
              <a:gd name="T15" fmla="*/ 187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34" y="21600"/>
                </a:lnTo>
                <a:lnTo>
                  <a:pt x="19566" y="21600"/>
                </a:lnTo>
                <a:lnTo>
                  <a:pt x="21600" y="0"/>
                </a:lnTo>
                <a:close/>
              </a:path>
            </a:pathLst>
          </a:custGeom>
          <a:pattFill prst="divot">
            <a:fgClr>
              <a:schemeClr val="bg1"/>
            </a:fgClr>
            <a:bgClr>
              <a:srgbClr val="3333CC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Rectangle 13"/>
          <p:cNvSpPr>
            <a:spLocks noChangeArrowheads="1"/>
          </p:cNvSpPr>
          <p:nvPr/>
        </p:nvSpPr>
        <p:spPr bwMode="auto">
          <a:xfrm>
            <a:off x="2362200" y="4343400"/>
            <a:ext cx="304800" cy="5334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Extrusion Foaming</a:t>
            </a:r>
          </a:p>
        </p:txBody>
      </p:sp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1905000" y="5181600"/>
            <a:ext cx="914400" cy="990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6781800" y="5181600"/>
            <a:ext cx="914400" cy="990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943600" y="3352800"/>
            <a:ext cx="914400" cy="990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Oval 7"/>
          <p:cNvSpPr>
            <a:spLocks noChangeArrowheads="1"/>
          </p:cNvSpPr>
          <p:nvPr/>
        </p:nvSpPr>
        <p:spPr bwMode="auto">
          <a:xfrm>
            <a:off x="3429000" y="3352800"/>
            <a:ext cx="914400" cy="990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2362200" y="5181600"/>
            <a:ext cx="487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2362200" y="6172200"/>
            <a:ext cx="487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>
            <a:off x="3886200" y="3352800"/>
            <a:ext cx="2514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3886200" y="4343400"/>
            <a:ext cx="2514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381000" y="3429000"/>
            <a:ext cx="2438400" cy="10668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362200" y="4953000"/>
            <a:ext cx="762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2438400" y="4953000"/>
            <a:ext cx="762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2514600" y="4953000"/>
            <a:ext cx="762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2590800" y="4953000"/>
            <a:ext cx="762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Freeform 24"/>
          <p:cNvSpPr>
            <a:spLocks/>
          </p:cNvSpPr>
          <p:nvPr/>
        </p:nvSpPr>
        <p:spPr bwMode="auto">
          <a:xfrm>
            <a:off x="2667000" y="2514600"/>
            <a:ext cx="5257800" cy="1930400"/>
          </a:xfrm>
          <a:custGeom>
            <a:avLst/>
            <a:gdLst>
              <a:gd name="T0" fmla="*/ 2147483647 w 3368"/>
              <a:gd name="T1" fmla="*/ 2147483647 h 1896"/>
              <a:gd name="T2" fmla="*/ 2147483647 w 3368"/>
              <a:gd name="T3" fmla="*/ 2147483647 h 1896"/>
              <a:gd name="T4" fmla="*/ 2147483647 w 3368"/>
              <a:gd name="T5" fmla="*/ 2147483647 h 1896"/>
              <a:gd name="T6" fmla="*/ 2147483647 w 3368"/>
              <a:gd name="T7" fmla="*/ 2147483647 h 1896"/>
              <a:gd name="T8" fmla="*/ 2147483647 w 3368"/>
              <a:gd name="T9" fmla="*/ 2147483647 h 1896"/>
              <a:gd name="T10" fmla="*/ 2147483647 w 3368"/>
              <a:gd name="T11" fmla="*/ 2147483647 h 1896"/>
              <a:gd name="T12" fmla="*/ 2147483647 w 3368"/>
              <a:gd name="T13" fmla="*/ 2147483647 h 1896"/>
              <a:gd name="T14" fmla="*/ 2147483647 w 3368"/>
              <a:gd name="T15" fmla="*/ 2147483647 h 1896"/>
              <a:gd name="T16" fmla="*/ 2147483647 w 3368"/>
              <a:gd name="T17" fmla="*/ 2147483647 h 1896"/>
              <a:gd name="T18" fmla="*/ 2147483647 w 3368"/>
              <a:gd name="T19" fmla="*/ 2147483647 h 1896"/>
              <a:gd name="T20" fmla="*/ 2147483647 w 3368"/>
              <a:gd name="T21" fmla="*/ 2147483647 h 1896"/>
              <a:gd name="T22" fmla="*/ 2147483647 w 3368"/>
              <a:gd name="T23" fmla="*/ 2147483647 h 1896"/>
              <a:gd name="T24" fmla="*/ 2147483647 w 3368"/>
              <a:gd name="T25" fmla="*/ 2147483647 h 1896"/>
              <a:gd name="T26" fmla="*/ 2147483647 w 3368"/>
              <a:gd name="T27" fmla="*/ 2147483647 h 1896"/>
              <a:gd name="T28" fmla="*/ 2147483647 w 3368"/>
              <a:gd name="T29" fmla="*/ 2147483647 h 1896"/>
              <a:gd name="T30" fmla="*/ 2147483647 w 3368"/>
              <a:gd name="T31" fmla="*/ 2147483647 h 1896"/>
              <a:gd name="T32" fmla="*/ 2147483647 w 3368"/>
              <a:gd name="T33" fmla="*/ 2147483647 h 1896"/>
              <a:gd name="T34" fmla="*/ 2147483647 w 3368"/>
              <a:gd name="T35" fmla="*/ 2147483647 h 1896"/>
              <a:gd name="T36" fmla="*/ 2147483647 w 3368"/>
              <a:gd name="T37" fmla="*/ 2147483647 h 1896"/>
              <a:gd name="T38" fmla="*/ 2147483647 w 3368"/>
              <a:gd name="T39" fmla="*/ 2147483647 h 189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68"/>
              <a:gd name="T61" fmla="*/ 0 h 1896"/>
              <a:gd name="T62" fmla="*/ 3368 w 3368"/>
              <a:gd name="T63" fmla="*/ 1896 h 189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68" h="1896">
                <a:moveTo>
                  <a:pt x="344" y="344"/>
                </a:moveTo>
                <a:cubicBezTo>
                  <a:pt x="360" y="372"/>
                  <a:pt x="376" y="400"/>
                  <a:pt x="392" y="392"/>
                </a:cubicBezTo>
                <a:cubicBezTo>
                  <a:pt x="408" y="384"/>
                  <a:pt x="448" y="320"/>
                  <a:pt x="440" y="296"/>
                </a:cubicBezTo>
                <a:cubicBezTo>
                  <a:pt x="432" y="272"/>
                  <a:pt x="368" y="240"/>
                  <a:pt x="344" y="248"/>
                </a:cubicBezTo>
                <a:cubicBezTo>
                  <a:pt x="320" y="256"/>
                  <a:pt x="296" y="312"/>
                  <a:pt x="296" y="344"/>
                </a:cubicBezTo>
                <a:cubicBezTo>
                  <a:pt x="296" y="376"/>
                  <a:pt x="320" y="416"/>
                  <a:pt x="344" y="440"/>
                </a:cubicBezTo>
                <a:cubicBezTo>
                  <a:pt x="368" y="464"/>
                  <a:pt x="416" y="496"/>
                  <a:pt x="440" y="488"/>
                </a:cubicBezTo>
                <a:cubicBezTo>
                  <a:pt x="464" y="480"/>
                  <a:pt x="488" y="440"/>
                  <a:pt x="488" y="392"/>
                </a:cubicBezTo>
                <a:cubicBezTo>
                  <a:pt x="488" y="344"/>
                  <a:pt x="488" y="232"/>
                  <a:pt x="440" y="200"/>
                </a:cubicBezTo>
                <a:cubicBezTo>
                  <a:pt x="392" y="168"/>
                  <a:pt x="240" y="160"/>
                  <a:pt x="200" y="200"/>
                </a:cubicBezTo>
                <a:cubicBezTo>
                  <a:pt x="160" y="240"/>
                  <a:pt x="144" y="368"/>
                  <a:pt x="200" y="440"/>
                </a:cubicBezTo>
                <a:cubicBezTo>
                  <a:pt x="256" y="512"/>
                  <a:pt x="456" y="672"/>
                  <a:pt x="536" y="632"/>
                </a:cubicBezTo>
                <a:cubicBezTo>
                  <a:pt x="616" y="592"/>
                  <a:pt x="704" y="304"/>
                  <a:pt x="680" y="200"/>
                </a:cubicBezTo>
                <a:cubicBezTo>
                  <a:pt x="656" y="96"/>
                  <a:pt x="496" y="16"/>
                  <a:pt x="392" y="8"/>
                </a:cubicBezTo>
                <a:cubicBezTo>
                  <a:pt x="288" y="0"/>
                  <a:pt x="112" y="48"/>
                  <a:pt x="56" y="152"/>
                </a:cubicBezTo>
                <a:cubicBezTo>
                  <a:pt x="0" y="256"/>
                  <a:pt x="16" y="448"/>
                  <a:pt x="56" y="632"/>
                </a:cubicBezTo>
                <a:cubicBezTo>
                  <a:pt x="96" y="816"/>
                  <a:pt x="200" y="1064"/>
                  <a:pt x="296" y="1256"/>
                </a:cubicBezTo>
                <a:cubicBezTo>
                  <a:pt x="392" y="1448"/>
                  <a:pt x="480" y="1680"/>
                  <a:pt x="632" y="1784"/>
                </a:cubicBezTo>
                <a:cubicBezTo>
                  <a:pt x="784" y="1888"/>
                  <a:pt x="752" y="1864"/>
                  <a:pt x="1208" y="1880"/>
                </a:cubicBezTo>
                <a:cubicBezTo>
                  <a:pt x="1664" y="1896"/>
                  <a:pt x="2516" y="1888"/>
                  <a:pt x="3368" y="188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Text Box 25"/>
          <p:cNvSpPr txBox="1">
            <a:spLocks noChangeArrowheads="1"/>
          </p:cNvSpPr>
          <p:nvPr/>
        </p:nvSpPr>
        <p:spPr bwMode="auto">
          <a:xfrm>
            <a:off x="2482850" y="20716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Paper</a:t>
            </a:r>
          </a:p>
        </p:txBody>
      </p:sp>
      <p:sp>
        <p:nvSpPr>
          <p:cNvPr id="35860" name="Line 26"/>
          <p:cNvSpPr>
            <a:spLocks noChangeShapeType="1"/>
          </p:cNvSpPr>
          <p:nvPr/>
        </p:nvSpPr>
        <p:spPr bwMode="auto">
          <a:xfrm>
            <a:off x="2667000" y="2362200"/>
            <a:ext cx="762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Freeform 27"/>
          <p:cNvSpPr>
            <a:spLocks/>
          </p:cNvSpPr>
          <p:nvPr/>
        </p:nvSpPr>
        <p:spPr bwMode="auto">
          <a:xfrm flipV="1">
            <a:off x="838200" y="5105400"/>
            <a:ext cx="7239000" cy="1600200"/>
          </a:xfrm>
          <a:custGeom>
            <a:avLst/>
            <a:gdLst>
              <a:gd name="T0" fmla="*/ 2147483647 w 3368"/>
              <a:gd name="T1" fmla="*/ 2147483647 h 1896"/>
              <a:gd name="T2" fmla="*/ 2147483647 w 3368"/>
              <a:gd name="T3" fmla="*/ 2147483647 h 1896"/>
              <a:gd name="T4" fmla="*/ 2147483647 w 3368"/>
              <a:gd name="T5" fmla="*/ 2147483647 h 1896"/>
              <a:gd name="T6" fmla="*/ 2147483647 w 3368"/>
              <a:gd name="T7" fmla="*/ 2147483647 h 1896"/>
              <a:gd name="T8" fmla="*/ 2147483647 w 3368"/>
              <a:gd name="T9" fmla="*/ 2147483647 h 1896"/>
              <a:gd name="T10" fmla="*/ 2147483647 w 3368"/>
              <a:gd name="T11" fmla="*/ 2147483647 h 1896"/>
              <a:gd name="T12" fmla="*/ 2147483647 w 3368"/>
              <a:gd name="T13" fmla="*/ 2147483647 h 1896"/>
              <a:gd name="T14" fmla="*/ 2147483647 w 3368"/>
              <a:gd name="T15" fmla="*/ 2147483647 h 1896"/>
              <a:gd name="T16" fmla="*/ 2147483647 w 3368"/>
              <a:gd name="T17" fmla="*/ 2147483647 h 1896"/>
              <a:gd name="T18" fmla="*/ 2147483647 w 3368"/>
              <a:gd name="T19" fmla="*/ 2147483647 h 1896"/>
              <a:gd name="T20" fmla="*/ 2147483647 w 3368"/>
              <a:gd name="T21" fmla="*/ 2147483647 h 1896"/>
              <a:gd name="T22" fmla="*/ 2147483647 w 3368"/>
              <a:gd name="T23" fmla="*/ 2147483647 h 1896"/>
              <a:gd name="T24" fmla="*/ 2147483647 w 3368"/>
              <a:gd name="T25" fmla="*/ 2147483647 h 1896"/>
              <a:gd name="T26" fmla="*/ 2147483647 w 3368"/>
              <a:gd name="T27" fmla="*/ 2147483647 h 1896"/>
              <a:gd name="T28" fmla="*/ 2147483647 w 3368"/>
              <a:gd name="T29" fmla="*/ 2147483647 h 1896"/>
              <a:gd name="T30" fmla="*/ 2147483647 w 3368"/>
              <a:gd name="T31" fmla="*/ 2147483647 h 1896"/>
              <a:gd name="T32" fmla="*/ 2147483647 w 3368"/>
              <a:gd name="T33" fmla="*/ 2147483647 h 1896"/>
              <a:gd name="T34" fmla="*/ 2147483647 w 3368"/>
              <a:gd name="T35" fmla="*/ 2147483647 h 1896"/>
              <a:gd name="T36" fmla="*/ 2147483647 w 3368"/>
              <a:gd name="T37" fmla="*/ 2147483647 h 1896"/>
              <a:gd name="T38" fmla="*/ 2147483647 w 3368"/>
              <a:gd name="T39" fmla="*/ 2147483647 h 189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68"/>
              <a:gd name="T61" fmla="*/ 0 h 1896"/>
              <a:gd name="T62" fmla="*/ 3368 w 3368"/>
              <a:gd name="T63" fmla="*/ 1896 h 189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68" h="1896">
                <a:moveTo>
                  <a:pt x="344" y="344"/>
                </a:moveTo>
                <a:cubicBezTo>
                  <a:pt x="360" y="372"/>
                  <a:pt x="376" y="400"/>
                  <a:pt x="392" y="392"/>
                </a:cubicBezTo>
                <a:cubicBezTo>
                  <a:pt x="408" y="384"/>
                  <a:pt x="448" y="320"/>
                  <a:pt x="440" y="296"/>
                </a:cubicBezTo>
                <a:cubicBezTo>
                  <a:pt x="432" y="272"/>
                  <a:pt x="368" y="240"/>
                  <a:pt x="344" y="248"/>
                </a:cubicBezTo>
                <a:cubicBezTo>
                  <a:pt x="320" y="256"/>
                  <a:pt x="296" y="312"/>
                  <a:pt x="296" y="344"/>
                </a:cubicBezTo>
                <a:cubicBezTo>
                  <a:pt x="296" y="376"/>
                  <a:pt x="320" y="416"/>
                  <a:pt x="344" y="440"/>
                </a:cubicBezTo>
                <a:cubicBezTo>
                  <a:pt x="368" y="464"/>
                  <a:pt x="416" y="496"/>
                  <a:pt x="440" y="488"/>
                </a:cubicBezTo>
                <a:cubicBezTo>
                  <a:pt x="464" y="480"/>
                  <a:pt x="488" y="440"/>
                  <a:pt x="488" y="392"/>
                </a:cubicBezTo>
                <a:cubicBezTo>
                  <a:pt x="488" y="344"/>
                  <a:pt x="488" y="232"/>
                  <a:pt x="440" y="200"/>
                </a:cubicBezTo>
                <a:cubicBezTo>
                  <a:pt x="392" y="168"/>
                  <a:pt x="240" y="160"/>
                  <a:pt x="200" y="200"/>
                </a:cubicBezTo>
                <a:cubicBezTo>
                  <a:pt x="160" y="240"/>
                  <a:pt x="144" y="368"/>
                  <a:pt x="200" y="440"/>
                </a:cubicBezTo>
                <a:cubicBezTo>
                  <a:pt x="256" y="512"/>
                  <a:pt x="456" y="672"/>
                  <a:pt x="536" y="632"/>
                </a:cubicBezTo>
                <a:cubicBezTo>
                  <a:pt x="616" y="592"/>
                  <a:pt x="704" y="304"/>
                  <a:pt x="680" y="200"/>
                </a:cubicBezTo>
                <a:cubicBezTo>
                  <a:pt x="656" y="96"/>
                  <a:pt x="496" y="16"/>
                  <a:pt x="392" y="8"/>
                </a:cubicBezTo>
                <a:cubicBezTo>
                  <a:pt x="288" y="0"/>
                  <a:pt x="112" y="48"/>
                  <a:pt x="56" y="152"/>
                </a:cubicBezTo>
                <a:cubicBezTo>
                  <a:pt x="0" y="256"/>
                  <a:pt x="16" y="448"/>
                  <a:pt x="56" y="632"/>
                </a:cubicBezTo>
                <a:cubicBezTo>
                  <a:pt x="96" y="816"/>
                  <a:pt x="200" y="1064"/>
                  <a:pt x="296" y="1256"/>
                </a:cubicBezTo>
                <a:cubicBezTo>
                  <a:pt x="392" y="1448"/>
                  <a:pt x="480" y="1680"/>
                  <a:pt x="632" y="1784"/>
                </a:cubicBezTo>
                <a:cubicBezTo>
                  <a:pt x="784" y="1888"/>
                  <a:pt x="752" y="1864"/>
                  <a:pt x="1208" y="1880"/>
                </a:cubicBezTo>
                <a:cubicBezTo>
                  <a:pt x="1664" y="1896"/>
                  <a:pt x="2516" y="1888"/>
                  <a:pt x="3368" y="188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Line 28"/>
          <p:cNvSpPr>
            <a:spLocks noChangeShapeType="1"/>
          </p:cNvSpPr>
          <p:nvPr/>
        </p:nvSpPr>
        <p:spPr bwMode="auto">
          <a:xfrm>
            <a:off x="7315200" y="44196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9"/>
          <p:cNvSpPr>
            <a:spLocks noChangeArrowheads="1"/>
          </p:cNvSpPr>
          <p:nvPr/>
        </p:nvSpPr>
        <p:spPr bwMode="auto">
          <a:xfrm>
            <a:off x="6629400" y="2895600"/>
            <a:ext cx="1371600" cy="14478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scene3d>
            <a:camera prst="legacyObliqueTopLeft">
              <a:rot lat="21299988" lon="17699992" rev="0"/>
            </a:camera>
            <a:lightRig rig="legacyFlat3" dir="t"/>
          </a:scene3d>
          <a:sp3d extrusionH="49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35864" name="Text Box 30"/>
          <p:cNvSpPr txBox="1">
            <a:spLocks noChangeArrowheads="1"/>
          </p:cNvSpPr>
          <p:nvPr/>
        </p:nvSpPr>
        <p:spPr bwMode="auto">
          <a:xfrm>
            <a:off x="2667000" y="63388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Paper</a:t>
            </a:r>
          </a:p>
        </p:txBody>
      </p:sp>
      <p:sp>
        <p:nvSpPr>
          <p:cNvPr id="35865" name="Line 31"/>
          <p:cNvSpPr>
            <a:spLocks noChangeShapeType="1"/>
          </p:cNvSpPr>
          <p:nvPr/>
        </p:nvSpPr>
        <p:spPr bwMode="auto">
          <a:xfrm flipH="1" flipV="1">
            <a:off x="2362200" y="6477000"/>
            <a:ext cx="3810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Text Box 32"/>
          <p:cNvSpPr txBox="1">
            <a:spLocks noChangeArrowheads="1"/>
          </p:cNvSpPr>
          <p:nvPr/>
        </p:nvSpPr>
        <p:spPr bwMode="auto">
          <a:xfrm>
            <a:off x="533400" y="3505200"/>
            <a:ext cx="2305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Extruder </a:t>
            </a:r>
          </a:p>
          <a:p>
            <a:r>
              <a:rPr lang="en-US"/>
              <a:t>(Resin and Foaming </a:t>
            </a:r>
          </a:p>
          <a:p>
            <a:r>
              <a:rPr lang="en-US"/>
              <a:t>Agent)</a:t>
            </a:r>
          </a:p>
        </p:txBody>
      </p:sp>
      <p:sp>
        <p:nvSpPr>
          <p:cNvPr id="35867" name="Text Box 33"/>
          <p:cNvSpPr txBox="1">
            <a:spLocks noChangeArrowheads="1"/>
          </p:cNvSpPr>
          <p:nvPr/>
        </p:nvSpPr>
        <p:spPr bwMode="auto">
          <a:xfrm>
            <a:off x="7372350" y="29321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Saw</a:t>
            </a:r>
          </a:p>
        </p:txBody>
      </p:sp>
      <p:sp>
        <p:nvSpPr>
          <p:cNvPr id="35868" name="Text Box 34"/>
          <p:cNvSpPr txBox="1">
            <a:spLocks noChangeArrowheads="1"/>
          </p:cNvSpPr>
          <p:nvPr/>
        </p:nvSpPr>
        <p:spPr bwMode="auto">
          <a:xfrm>
            <a:off x="4191000" y="58674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Belt Drive</a:t>
            </a:r>
          </a:p>
        </p:txBody>
      </p:sp>
      <p:sp>
        <p:nvSpPr>
          <p:cNvPr id="35869" name="Text Box 35"/>
          <p:cNvSpPr txBox="1">
            <a:spLocks noChangeArrowheads="1"/>
          </p:cNvSpPr>
          <p:nvPr/>
        </p:nvSpPr>
        <p:spPr bwMode="auto">
          <a:xfrm>
            <a:off x="6858000" y="6324600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Expanded Foam</a:t>
            </a:r>
          </a:p>
        </p:txBody>
      </p:sp>
      <p:sp>
        <p:nvSpPr>
          <p:cNvPr id="35870" name="Line 36"/>
          <p:cNvSpPr>
            <a:spLocks noChangeShapeType="1"/>
          </p:cNvSpPr>
          <p:nvPr/>
        </p:nvSpPr>
        <p:spPr bwMode="auto">
          <a:xfrm flipH="1" flipV="1">
            <a:off x="6019800" y="4876800"/>
            <a:ext cx="9144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Extrusion foam line</a:t>
            </a:r>
          </a:p>
        </p:txBody>
      </p:sp>
      <p:pic>
        <p:nvPicPr>
          <p:cNvPr id="36867" name="Picture 6" descr="ke1-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4108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foamu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0600"/>
            <a:ext cx="33909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0" descr="mannailingpinksheath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810000"/>
            <a:ext cx="26400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7"/>
          <p:cNvSpPr>
            <a:spLocks noChangeArrowheads="1"/>
          </p:cNvSpPr>
          <p:nvPr/>
        </p:nvSpPr>
        <p:spPr bwMode="auto">
          <a:xfrm>
            <a:off x="1828800" y="1371600"/>
            <a:ext cx="5562600" cy="48768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Casting Foams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28800" y="2743200"/>
            <a:ext cx="381000" cy="3276600"/>
          </a:xfrm>
          <a:prstGeom prst="rect">
            <a:avLst/>
          </a:prstGeom>
          <a:pattFill prst="wdUpDiag">
            <a:fgClr>
              <a:srgbClr val="993366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010400" y="2743200"/>
            <a:ext cx="381000" cy="3276600"/>
          </a:xfrm>
          <a:prstGeom prst="rect">
            <a:avLst/>
          </a:prstGeom>
          <a:pattFill prst="wdUpDiag">
            <a:fgClr>
              <a:srgbClr val="993366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828800" y="6019800"/>
            <a:ext cx="5562600" cy="457200"/>
          </a:xfrm>
          <a:prstGeom prst="rect">
            <a:avLst/>
          </a:prstGeom>
          <a:pattFill prst="wdUpDiag">
            <a:fgClr>
              <a:srgbClr val="993366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828800" y="2743200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10400" y="2743200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828800" y="2743200"/>
            <a:ext cx="0" cy="3733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7391400" y="2743200"/>
            <a:ext cx="0" cy="3733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209800" y="2743200"/>
            <a:ext cx="0" cy="3276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7010400" y="2743200"/>
            <a:ext cx="0" cy="3276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828800" y="6477000"/>
            <a:ext cx="556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2209800" y="6019800"/>
            <a:ext cx="4800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AutoShape 16"/>
          <p:cNvSpPr>
            <a:spLocks noChangeArrowheads="1"/>
          </p:cNvSpPr>
          <p:nvPr/>
        </p:nvSpPr>
        <p:spPr bwMode="auto">
          <a:xfrm>
            <a:off x="2209800" y="4800600"/>
            <a:ext cx="4800600" cy="1219200"/>
          </a:xfrm>
          <a:prstGeom prst="roundRect">
            <a:avLst>
              <a:gd name="adj" fmla="val 6773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 flipV="1">
            <a:off x="2895600" y="2667000"/>
            <a:ext cx="533400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5791200" y="2667000"/>
            <a:ext cx="533400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H="1" flipV="1">
            <a:off x="4114800" y="2286000"/>
            <a:ext cx="228600" cy="205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5029200" y="2895600"/>
            <a:ext cx="3048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8" name="Text Box 22"/>
          <p:cNvSpPr txBox="1">
            <a:spLocks noChangeArrowheads="1"/>
          </p:cNvSpPr>
          <p:nvPr/>
        </p:nvSpPr>
        <p:spPr bwMode="auto">
          <a:xfrm>
            <a:off x="95250" y="5257800"/>
            <a:ext cx="173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Resin and </a:t>
            </a:r>
          </a:p>
          <a:p>
            <a:r>
              <a:rPr lang="en-US"/>
              <a:t>Foaming Agent</a:t>
            </a:r>
          </a:p>
        </p:txBody>
      </p:sp>
      <p:sp>
        <p:nvSpPr>
          <p:cNvPr id="37909" name="Line 23"/>
          <p:cNvSpPr>
            <a:spLocks noChangeShapeType="1"/>
          </p:cNvSpPr>
          <p:nvPr/>
        </p:nvSpPr>
        <p:spPr bwMode="auto">
          <a:xfrm flipV="1">
            <a:off x="1371600" y="5334000"/>
            <a:ext cx="1981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Text Box 24"/>
          <p:cNvSpPr txBox="1">
            <a:spLocks noChangeArrowheads="1"/>
          </p:cNvSpPr>
          <p:nvPr/>
        </p:nvSpPr>
        <p:spPr bwMode="auto">
          <a:xfrm>
            <a:off x="158750" y="1797050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Expanded</a:t>
            </a:r>
          </a:p>
          <a:p>
            <a:r>
              <a:rPr lang="en-US"/>
              <a:t>Foam</a:t>
            </a:r>
          </a:p>
        </p:txBody>
      </p:sp>
      <p:sp>
        <p:nvSpPr>
          <p:cNvPr id="37911" name="Line 25"/>
          <p:cNvSpPr>
            <a:spLocks noChangeShapeType="1"/>
          </p:cNvSpPr>
          <p:nvPr/>
        </p:nvSpPr>
        <p:spPr bwMode="auto">
          <a:xfrm>
            <a:off x="990600" y="2286000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Text Box 26"/>
          <p:cNvSpPr txBox="1">
            <a:spLocks noChangeArrowheads="1"/>
          </p:cNvSpPr>
          <p:nvPr/>
        </p:nvSpPr>
        <p:spPr bwMode="auto">
          <a:xfrm>
            <a:off x="7778750" y="33131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Open Pan</a:t>
            </a:r>
          </a:p>
        </p:txBody>
      </p:sp>
      <p:sp>
        <p:nvSpPr>
          <p:cNvPr id="37913" name="Line 27"/>
          <p:cNvSpPr>
            <a:spLocks noChangeShapeType="1"/>
          </p:cNvSpPr>
          <p:nvPr/>
        </p:nvSpPr>
        <p:spPr bwMode="auto">
          <a:xfrm flipH="1">
            <a:off x="7467600" y="3505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Casting Foams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Skiving the Foamed Bun</a:t>
            </a:r>
          </a:p>
        </p:txBody>
      </p:sp>
      <p:pic>
        <p:nvPicPr>
          <p:cNvPr id="38916" name="Picture 5" descr="Ski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22860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 Spraying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Foaming agents mixed as they exit the spray nozzle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39940" name="Picture 4" descr="Spray Fo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2686050"/>
            <a:ext cx="5359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600"/>
              <a:t>The Foam Test</a:t>
            </a:r>
            <a:r>
              <a:rPr lang="en-US"/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>
              <a:defRPr/>
            </a:pPr>
            <a:r>
              <a:rPr lang="en-US"/>
              <a:t>AFFF system at Ellsworth AFB</a:t>
            </a:r>
          </a:p>
          <a:p>
            <a:pPr>
              <a:defRPr/>
            </a:pPr>
            <a:r>
              <a:rPr lang="en-US"/>
              <a:t>Was only supposed to last a few seconds</a:t>
            </a:r>
          </a:p>
          <a:p>
            <a:pPr>
              <a:defRPr/>
            </a:pPr>
            <a:r>
              <a:rPr lang="en-US"/>
              <a:t>System wouldn't shut off…</a:t>
            </a:r>
          </a:p>
          <a:p>
            <a:pPr>
              <a:defRPr/>
            </a:pPr>
            <a:r>
              <a:rPr lang="en-US"/>
              <a:t>I’d hate to have to explain this.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Mechanical foaming</a:t>
            </a:r>
          </a:p>
          <a:p>
            <a:pPr lvl="1" eaLnBrk="1" hangingPunct="1">
              <a:defRPr/>
            </a:pPr>
            <a:r>
              <a:rPr lang="en-US"/>
              <a:t>Mix air into the resin while in a liquid state</a:t>
            </a:r>
          </a:p>
          <a:p>
            <a:pPr lvl="1" eaLnBrk="1" hangingPunct="1">
              <a:defRPr/>
            </a:pPr>
            <a:r>
              <a:rPr lang="en-US"/>
              <a:t>Plastisols, vinyl esters, urea formaldehydes, phenolics, polyesters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2819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 b="9334"/>
          <a:stretch>
            <a:fillRect/>
          </a:stretch>
        </p:blipFill>
        <p:spPr bwMode="auto">
          <a:xfrm>
            <a:off x="3641725" y="3733800"/>
            <a:ext cx="2073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33800"/>
            <a:ext cx="28956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85800"/>
            <a:ext cx="47577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Mechanical foaming</a:t>
            </a:r>
          </a:p>
          <a:p>
            <a:pPr lvl="1" eaLnBrk="1" hangingPunct="1">
              <a:defRPr/>
            </a:pPr>
            <a:r>
              <a:rPr lang="en-US"/>
              <a:t>Mix air into the resin while in a liquid state</a:t>
            </a:r>
          </a:p>
          <a:p>
            <a:pPr lvl="1" eaLnBrk="1" hangingPunct="1">
              <a:defRPr/>
            </a:pPr>
            <a:r>
              <a:rPr lang="en-US"/>
              <a:t>Plastisols, vinyl esters, urea formaldehydes, phenolics, polyesters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2819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 b="9334"/>
          <a:stretch>
            <a:fillRect/>
          </a:stretch>
        </p:blipFill>
        <p:spPr bwMode="auto">
          <a:xfrm>
            <a:off x="3641725" y="3733800"/>
            <a:ext cx="2073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33800"/>
            <a:ext cx="28956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57600"/>
            <a:ext cx="2722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10000"/>
            <a:ext cx="2743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711575"/>
            <a:ext cx="2971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01650" y="64770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Polyester foam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565525" y="61864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Phenolic foam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324600" y="59578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Phenolic foam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905000" y="2362200"/>
            <a:ext cx="405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Firefighter trying to get the doors open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62400" y="1752600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Buddle parked this truck here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879725" y="1408113"/>
            <a:ext cx="377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Buddle forgot to close the windows </a:t>
            </a:r>
          </a:p>
          <a:p>
            <a:r>
              <a:rPr lang="en-US">
                <a:solidFill>
                  <a:srgbClr val="00FFFF"/>
                </a:solidFill>
              </a:rPr>
              <a:t>when he parked the truck!!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Expanded Foam Molding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PS is the standard material used</a:t>
            </a:r>
          </a:p>
          <a:p>
            <a:pPr eaLnBrk="1" hangingPunct="1">
              <a:defRPr/>
            </a:pPr>
            <a:r>
              <a:rPr lang="en-US"/>
              <a:t>Can be done with PP or PE as well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63492" name="Picture 4" descr="can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pac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ChangeArrowheads="1"/>
          </p:cNvSpPr>
          <p:nvPr/>
        </p:nvSpPr>
        <p:spPr bwMode="auto">
          <a:xfrm>
            <a:off x="5867400" y="4724400"/>
            <a:ext cx="2057400" cy="13716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6781800" y="3048000"/>
            <a:ext cx="228600" cy="1828800"/>
          </a:xfrm>
          <a:prstGeom prst="rect">
            <a:avLst/>
          </a:prstGeom>
          <a:solidFill>
            <a:srgbClr val="D8EBB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6" name="Rectangle 7"/>
          <p:cNvSpPr>
            <a:spLocks noChangeArrowheads="1"/>
          </p:cNvSpPr>
          <p:nvPr/>
        </p:nvSpPr>
        <p:spPr bwMode="auto">
          <a:xfrm rot="-1525236">
            <a:off x="4343400" y="2438400"/>
            <a:ext cx="2590800" cy="3048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600200" y="3124200"/>
            <a:ext cx="2514600" cy="3048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Expanded Foam Molding</a:t>
            </a:r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533400" y="2667000"/>
            <a:ext cx="1447800" cy="12192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Tiny Beads</a:t>
            </a:r>
          </a:p>
        </p:txBody>
      </p:sp>
      <p:sp>
        <p:nvSpPr>
          <p:cNvPr id="64520" name="Rectangle 6"/>
          <p:cNvSpPr>
            <a:spLocks noChangeArrowheads="1"/>
          </p:cNvSpPr>
          <p:nvPr/>
        </p:nvSpPr>
        <p:spPr bwMode="auto">
          <a:xfrm>
            <a:off x="2819400" y="1600200"/>
            <a:ext cx="2438400" cy="40386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00"/>
                </a:solidFill>
              </a:rPr>
              <a:t>Expansion</a:t>
            </a:r>
          </a:p>
          <a:p>
            <a:r>
              <a:rPr lang="en-US" dirty="0">
                <a:solidFill>
                  <a:srgbClr val="000000"/>
                </a:solidFill>
              </a:rPr>
              <a:t>Chamber</a:t>
            </a:r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6553200" y="1219200"/>
            <a:ext cx="1981200" cy="20574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00"/>
                </a:solidFill>
              </a:rPr>
              <a:t>Storage</a:t>
            </a:r>
          </a:p>
        </p:txBody>
      </p:sp>
      <p:sp>
        <p:nvSpPr>
          <p:cNvPr id="64522" name="AutoShape 11"/>
          <p:cNvSpPr>
            <a:spLocks noChangeArrowheads="1"/>
          </p:cNvSpPr>
          <p:nvPr/>
        </p:nvSpPr>
        <p:spPr bwMode="auto">
          <a:xfrm rot="5400000">
            <a:off x="6591300" y="4533900"/>
            <a:ext cx="609600" cy="1600200"/>
          </a:xfrm>
          <a:prstGeom prst="moon">
            <a:avLst>
              <a:gd name="adj" fmla="val 50000"/>
            </a:avLst>
          </a:prstGeom>
          <a:solidFill>
            <a:srgbClr val="CC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6781800" y="32766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7010400" y="32766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5" name="Line 14"/>
          <p:cNvSpPr>
            <a:spLocks noChangeShapeType="1"/>
          </p:cNvSpPr>
          <p:nvPr/>
        </p:nvSpPr>
        <p:spPr bwMode="auto">
          <a:xfrm>
            <a:off x="6781800" y="4724400"/>
            <a:ext cx="76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 flipH="1">
            <a:off x="6934200" y="4724400"/>
            <a:ext cx="76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Text Box 21"/>
          <p:cNvSpPr txBox="1">
            <a:spLocks noChangeArrowheads="1"/>
          </p:cNvSpPr>
          <p:nvPr/>
        </p:nvSpPr>
        <p:spPr bwMode="auto">
          <a:xfrm>
            <a:off x="8077200" y="49530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Part</a:t>
            </a:r>
          </a:p>
        </p:txBody>
      </p:sp>
      <p:sp>
        <p:nvSpPr>
          <p:cNvPr id="64528" name="Line 22"/>
          <p:cNvSpPr>
            <a:spLocks noChangeShapeType="1"/>
          </p:cNvSpPr>
          <p:nvPr/>
        </p:nvSpPr>
        <p:spPr bwMode="auto">
          <a:xfrm>
            <a:off x="7696200" y="56388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9" name="Line 23"/>
          <p:cNvSpPr>
            <a:spLocks noChangeShapeType="1"/>
          </p:cNvSpPr>
          <p:nvPr/>
        </p:nvSpPr>
        <p:spPr bwMode="auto">
          <a:xfrm flipH="1">
            <a:off x="5867400" y="56388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0" name="Line 24"/>
          <p:cNvSpPr>
            <a:spLocks noChangeShapeType="1"/>
          </p:cNvSpPr>
          <p:nvPr/>
        </p:nvSpPr>
        <p:spPr bwMode="auto">
          <a:xfrm flipH="1">
            <a:off x="7315200" y="5181600"/>
            <a:ext cx="8382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Text Box 25"/>
          <p:cNvSpPr txBox="1">
            <a:spLocks noChangeArrowheads="1"/>
          </p:cNvSpPr>
          <p:nvPr/>
        </p:nvSpPr>
        <p:spPr bwMode="auto">
          <a:xfrm>
            <a:off x="6559550" y="56388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Mold</a:t>
            </a:r>
          </a:p>
        </p:txBody>
      </p:sp>
      <p:sp>
        <p:nvSpPr>
          <p:cNvPr id="64532" name="Line 26"/>
          <p:cNvSpPr>
            <a:spLocks noChangeShapeType="1"/>
          </p:cNvSpPr>
          <p:nvPr/>
        </p:nvSpPr>
        <p:spPr bwMode="auto">
          <a:xfrm>
            <a:off x="2057400" y="3276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3" name="Line 27"/>
          <p:cNvSpPr>
            <a:spLocks noChangeShapeType="1"/>
          </p:cNvSpPr>
          <p:nvPr/>
        </p:nvSpPr>
        <p:spPr bwMode="auto">
          <a:xfrm>
            <a:off x="2438400" y="3276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Line 28"/>
          <p:cNvSpPr>
            <a:spLocks noChangeShapeType="1"/>
          </p:cNvSpPr>
          <p:nvPr/>
        </p:nvSpPr>
        <p:spPr bwMode="auto">
          <a:xfrm flipV="1">
            <a:off x="5791200" y="2209800"/>
            <a:ext cx="609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Line 29"/>
          <p:cNvSpPr>
            <a:spLocks noChangeShapeType="1"/>
          </p:cNvSpPr>
          <p:nvPr/>
        </p:nvSpPr>
        <p:spPr bwMode="auto">
          <a:xfrm>
            <a:off x="6858000" y="3048000"/>
            <a:ext cx="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30"/>
          <p:cNvSpPr txBox="1">
            <a:spLocks noChangeArrowheads="1"/>
          </p:cNvSpPr>
          <p:nvPr/>
        </p:nvSpPr>
        <p:spPr bwMode="auto">
          <a:xfrm>
            <a:off x="3124200" y="64912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Steam or Hot Air</a:t>
            </a:r>
          </a:p>
        </p:txBody>
      </p:sp>
      <p:sp>
        <p:nvSpPr>
          <p:cNvPr id="64537" name="Line 31"/>
          <p:cNvSpPr>
            <a:spLocks noChangeShapeType="1"/>
          </p:cNvSpPr>
          <p:nvPr/>
        </p:nvSpPr>
        <p:spPr bwMode="auto">
          <a:xfrm flipV="1">
            <a:off x="3657600" y="5867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8" name="Line 32"/>
          <p:cNvSpPr>
            <a:spLocks noChangeShapeType="1"/>
          </p:cNvSpPr>
          <p:nvPr/>
        </p:nvSpPr>
        <p:spPr bwMode="auto">
          <a:xfrm flipV="1">
            <a:off x="3810000" y="5867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9" name="Line 33"/>
          <p:cNvSpPr>
            <a:spLocks noChangeShapeType="1"/>
          </p:cNvSpPr>
          <p:nvPr/>
        </p:nvSpPr>
        <p:spPr bwMode="auto">
          <a:xfrm flipV="1">
            <a:off x="3962400" y="5867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0" name="Line 34"/>
          <p:cNvSpPr>
            <a:spLocks noChangeShapeType="1"/>
          </p:cNvSpPr>
          <p:nvPr/>
        </p:nvSpPr>
        <p:spPr bwMode="auto">
          <a:xfrm flipV="1">
            <a:off x="4114800" y="5867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1" name="Line 35"/>
          <p:cNvSpPr>
            <a:spLocks noChangeShapeType="1"/>
          </p:cNvSpPr>
          <p:nvPr/>
        </p:nvSpPr>
        <p:spPr bwMode="auto">
          <a:xfrm flipV="1">
            <a:off x="4267200" y="5867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2" name="Line 36"/>
          <p:cNvSpPr>
            <a:spLocks noChangeShapeType="1"/>
          </p:cNvSpPr>
          <p:nvPr/>
        </p:nvSpPr>
        <p:spPr bwMode="auto">
          <a:xfrm flipV="1">
            <a:off x="4419600" y="5867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3" name="Text Box 37"/>
          <p:cNvSpPr txBox="1">
            <a:spLocks noChangeArrowheads="1"/>
          </p:cNvSpPr>
          <p:nvPr/>
        </p:nvSpPr>
        <p:spPr bwMode="auto">
          <a:xfrm>
            <a:off x="5975350" y="64150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Steam or Hot Air</a:t>
            </a:r>
          </a:p>
        </p:txBody>
      </p:sp>
      <p:sp>
        <p:nvSpPr>
          <p:cNvPr id="64544" name="Line 38"/>
          <p:cNvSpPr>
            <a:spLocks noChangeShapeType="1"/>
          </p:cNvSpPr>
          <p:nvPr/>
        </p:nvSpPr>
        <p:spPr bwMode="auto">
          <a:xfrm flipV="1">
            <a:off x="6508750" y="6121400"/>
            <a:ext cx="1588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5" name="Line 39"/>
          <p:cNvSpPr>
            <a:spLocks noChangeShapeType="1"/>
          </p:cNvSpPr>
          <p:nvPr/>
        </p:nvSpPr>
        <p:spPr bwMode="auto">
          <a:xfrm flipV="1">
            <a:off x="6661150" y="6121400"/>
            <a:ext cx="1588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6" name="Line 40"/>
          <p:cNvSpPr>
            <a:spLocks noChangeShapeType="1"/>
          </p:cNvSpPr>
          <p:nvPr/>
        </p:nvSpPr>
        <p:spPr bwMode="auto">
          <a:xfrm flipV="1">
            <a:off x="6813550" y="6121400"/>
            <a:ext cx="1588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Line 41"/>
          <p:cNvSpPr>
            <a:spLocks noChangeShapeType="1"/>
          </p:cNvSpPr>
          <p:nvPr/>
        </p:nvSpPr>
        <p:spPr bwMode="auto">
          <a:xfrm flipV="1">
            <a:off x="6965950" y="6121400"/>
            <a:ext cx="1588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Line 42"/>
          <p:cNvSpPr>
            <a:spLocks noChangeShapeType="1"/>
          </p:cNvSpPr>
          <p:nvPr/>
        </p:nvSpPr>
        <p:spPr bwMode="auto">
          <a:xfrm flipV="1">
            <a:off x="7118350" y="6121400"/>
            <a:ext cx="1588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9" name="Line 43"/>
          <p:cNvSpPr>
            <a:spLocks noChangeShapeType="1"/>
          </p:cNvSpPr>
          <p:nvPr/>
        </p:nvSpPr>
        <p:spPr bwMode="auto">
          <a:xfrm flipV="1">
            <a:off x="7270750" y="6121400"/>
            <a:ext cx="1588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50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4038600"/>
            <a:ext cx="26050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51" name="Text Box 45"/>
          <p:cNvSpPr txBox="1">
            <a:spLocks noChangeArrowheads="1"/>
          </p:cNvSpPr>
          <p:nvPr/>
        </p:nvSpPr>
        <p:spPr bwMode="auto">
          <a:xfrm>
            <a:off x="-31750" y="64150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Unexpanded</a:t>
            </a:r>
          </a:p>
        </p:txBody>
      </p:sp>
      <p:sp>
        <p:nvSpPr>
          <p:cNvPr id="64552" name="Line 46"/>
          <p:cNvSpPr>
            <a:spLocks noChangeShapeType="1"/>
          </p:cNvSpPr>
          <p:nvPr/>
        </p:nvSpPr>
        <p:spPr bwMode="auto">
          <a:xfrm flipH="1" flipV="1">
            <a:off x="381000" y="6172200"/>
            <a:ext cx="76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Text Box 47"/>
          <p:cNvSpPr txBox="1">
            <a:spLocks noChangeArrowheads="1"/>
          </p:cNvSpPr>
          <p:nvPr/>
        </p:nvSpPr>
        <p:spPr bwMode="auto">
          <a:xfrm>
            <a:off x="1606550" y="63388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Expanded</a:t>
            </a:r>
          </a:p>
        </p:txBody>
      </p:sp>
      <p:sp>
        <p:nvSpPr>
          <p:cNvPr id="64554" name="Line 48"/>
          <p:cNvSpPr>
            <a:spLocks noChangeShapeType="1"/>
          </p:cNvSpPr>
          <p:nvPr/>
        </p:nvSpPr>
        <p:spPr bwMode="auto">
          <a:xfrm flipH="1" flipV="1">
            <a:off x="1981200" y="4953000"/>
            <a:ext cx="4572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Chemical foaming</a:t>
            </a:r>
          </a:p>
          <a:p>
            <a:pPr lvl="1" eaLnBrk="1" hangingPunct="1">
              <a:defRPr/>
            </a:pPr>
            <a:r>
              <a:rPr lang="en-US"/>
              <a:t>Foaming agents or blowing agents</a:t>
            </a:r>
          </a:p>
          <a:p>
            <a:pPr lvl="1" eaLnBrk="1" hangingPunct="1">
              <a:defRPr/>
            </a:pPr>
            <a:r>
              <a:rPr lang="en-US"/>
              <a:t>Chemical reaction that forms a gas/vapor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 b="21556"/>
          <a:stretch>
            <a:fillRect/>
          </a:stretch>
        </p:blipFill>
        <p:spPr bwMode="auto">
          <a:xfrm>
            <a:off x="4648200" y="3581400"/>
            <a:ext cx="4191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505200"/>
            <a:ext cx="3695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54150" y="571500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Bread (yeast foam)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238750" y="609600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Urethane foam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EPS beads</a:t>
            </a:r>
          </a:p>
        </p:txBody>
      </p:sp>
      <p:pic>
        <p:nvPicPr>
          <p:cNvPr id="65539" name="Picture 6" descr="bbag_cot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76600"/>
            <a:ext cx="46482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8" descr="product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8862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EPS</a:t>
            </a:r>
          </a:p>
        </p:txBody>
      </p:sp>
      <p:pic>
        <p:nvPicPr>
          <p:cNvPr id="66563" name="Picture 6" descr="foam%20bloc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4958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8" descr="eps_cu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7528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Rebond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Scrap from other foaming processes</a:t>
            </a:r>
          </a:p>
          <a:p>
            <a:pPr eaLnBrk="1" hangingPunct="1">
              <a:defRPr/>
            </a:pPr>
            <a:r>
              <a:rPr lang="en-US"/>
              <a:t>Ground/chopped up </a:t>
            </a:r>
          </a:p>
          <a:p>
            <a:pPr eaLnBrk="1" hangingPunct="1">
              <a:defRPr/>
            </a:pPr>
            <a:r>
              <a:rPr lang="en-US"/>
              <a:t>Molded into sheets</a:t>
            </a:r>
          </a:p>
        </p:txBody>
      </p:sp>
      <p:pic>
        <p:nvPicPr>
          <p:cNvPr id="67588" name="Picture 4" descr="Bon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581400"/>
            <a:ext cx="4648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Material Considerations for Foamed Parts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Most thermoplastic and thermoset materials can foamed by one or more of the methods</a:t>
            </a:r>
          </a:p>
          <a:p>
            <a:pPr eaLnBrk="1" hangingPunct="1">
              <a:defRPr/>
            </a:pPr>
            <a:r>
              <a:rPr lang="en-US"/>
              <a:t>The most commonly foamed resins are PVC, Polyurethane, PS, PE, PP, Epoxy Phenolic, ABS, Ureaformaldehyde, Silicone, Ionomers and Cellulose Acetates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 Applications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Strength to weight ratios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Thermal insulation (Celestia product)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Energy absorption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Load bearing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Energy Transmitted</a:t>
            </a:r>
          </a:p>
        </p:txBody>
      </p:sp>
      <p:sp>
        <p:nvSpPr>
          <p:cNvPr id="70659" name="Line 5"/>
          <p:cNvSpPr>
            <a:spLocks noChangeShapeType="1"/>
          </p:cNvSpPr>
          <p:nvPr/>
        </p:nvSpPr>
        <p:spPr bwMode="auto">
          <a:xfrm>
            <a:off x="1905000" y="22098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Line 6"/>
          <p:cNvSpPr>
            <a:spLocks noChangeShapeType="1"/>
          </p:cNvSpPr>
          <p:nvPr/>
        </p:nvSpPr>
        <p:spPr bwMode="auto">
          <a:xfrm>
            <a:off x="1905000" y="5791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1" name="Freeform 7"/>
          <p:cNvSpPr>
            <a:spLocks/>
          </p:cNvSpPr>
          <p:nvPr/>
        </p:nvSpPr>
        <p:spPr bwMode="auto">
          <a:xfrm>
            <a:off x="2057400" y="3263900"/>
            <a:ext cx="6324600" cy="2298700"/>
          </a:xfrm>
          <a:custGeom>
            <a:avLst/>
            <a:gdLst>
              <a:gd name="T0" fmla="*/ 0 w 3984"/>
              <a:gd name="T1" fmla="*/ 2147483647 h 1448"/>
              <a:gd name="T2" fmla="*/ 2147483647 w 3984"/>
              <a:gd name="T3" fmla="*/ 2147483647 h 1448"/>
              <a:gd name="T4" fmla="*/ 2147483647 w 3984"/>
              <a:gd name="T5" fmla="*/ 2147483647 h 1448"/>
              <a:gd name="T6" fmla="*/ 2147483647 w 3984"/>
              <a:gd name="T7" fmla="*/ 2147483647 h 1448"/>
              <a:gd name="T8" fmla="*/ 2147483647 w 3984"/>
              <a:gd name="T9" fmla="*/ 2147483647 h 1448"/>
              <a:gd name="T10" fmla="*/ 2147483647 w 3984"/>
              <a:gd name="T11" fmla="*/ 2147483647 h 1448"/>
              <a:gd name="T12" fmla="*/ 2147483647 w 3984"/>
              <a:gd name="T13" fmla="*/ 2147483647 h 1448"/>
              <a:gd name="T14" fmla="*/ 2147483647 w 3984"/>
              <a:gd name="T15" fmla="*/ 2147483647 h 1448"/>
              <a:gd name="T16" fmla="*/ 2147483647 w 3984"/>
              <a:gd name="T17" fmla="*/ 2147483647 h 1448"/>
              <a:gd name="T18" fmla="*/ 2147483647 w 3984"/>
              <a:gd name="T19" fmla="*/ 2147483647 h 1448"/>
              <a:gd name="T20" fmla="*/ 2147483647 w 3984"/>
              <a:gd name="T21" fmla="*/ 2147483647 h 1448"/>
              <a:gd name="T22" fmla="*/ 2147483647 w 3984"/>
              <a:gd name="T23" fmla="*/ 2147483647 h 1448"/>
              <a:gd name="T24" fmla="*/ 2147483647 w 3984"/>
              <a:gd name="T25" fmla="*/ 2147483647 h 1448"/>
              <a:gd name="T26" fmla="*/ 2147483647 w 3984"/>
              <a:gd name="T27" fmla="*/ 2147483647 h 1448"/>
              <a:gd name="T28" fmla="*/ 2147483647 w 3984"/>
              <a:gd name="T29" fmla="*/ 2147483647 h 14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84"/>
              <a:gd name="T46" fmla="*/ 0 h 1448"/>
              <a:gd name="T47" fmla="*/ 3984 w 3984"/>
              <a:gd name="T48" fmla="*/ 1448 h 14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84" h="1448">
                <a:moveTo>
                  <a:pt x="0" y="1400"/>
                </a:moveTo>
                <a:cubicBezTo>
                  <a:pt x="272" y="1424"/>
                  <a:pt x="544" y="1448"/>
                  <a:pt x="720" y="1400"/>
                </a:cubicBezTo>
                <a:cubicBezTo>
                  <a:pt x="896" y="1352"/>
                  <a:pt x="976" y="1152"/>
                  <a:pt x="1056" y="1112"/>
                </a:cubicBezTo>
                <a:cubicBezTo>
                  <a:pt x="1136" y="1072"/>
                  <a:pt x="1136" y="1112"/>
                  <a:pt x="1200" y="1160"/>
                </a:cubicBezTo>
                <a:cubicBezTo>
                  <a:pt x="1264" y="1208"/>
                  <a:pt x="1296" y="1368"/>
                  <a:pt x="1440" y="1400"/>
                </a:cubicBezTo>
                <a:cubicBezTo>
                  <a:pt x="1584" y="1432"/>
                  <a:pt x="1912" y="1400"/>
                  <a:pt x="2064" y="1352"/>
                </a:cubicBezTo>
                <a:cubicBezTo>
                  <a:pt x="2216" y="1304"/>
                  <a:pt x="2272" y="1296"/>
                  <a:pt x="2352" y="1112"/>
                </a:cubicBezTo>
                <a:cubicBezTo>
                  <a:pt x="2432" y="928"/>
                  <a:pt x="2504" y="408"/>
                  <a:pt x="2544" y="248"/>
                </a:cubicBezTo>
                <a:cubicBezTo>
                  <a:pt x="2584" y="88"/>
                  <a:pt x="2568" y="0"/>
                  <a:pt x="2592" y="152"/>
                </a:cubicBezTo>
                <a:cubicBezTo>
                  <a:pt x="2616" y="304"/>
                  <a:pt x="2600" y="960"/>
                  <a:pt x="2688" y="1160"/>
                </a:cubicBezTo>
                <a:cubicBezTo>
                  <a:pt x="2776" y="1360"/>
                  <a:pt x="2992" y="1320"/>
                  <a:pt x="3120" y="1352"/>
                </a:cubicBezTo>
                <a:cubicBezTo>
                  <a:pt x="3248" y="1384"/>
                  <a:pt x="3384" y="1368"/>
                  <a:pt x="3456" y="1352"/>
                </a:cubicBezTo>
                <a:cubicBezTo>
                  <a:pt x="3528" y="1336"/>
                  <a:pt x="3512" y="1256"/>
                  <a:pt x="3552" y="1256"/>
                </a:cubicBezTo>
                <a:cubicBezTo>
                  <a:pt x="3592" y="1256"/>
                  <a:pt x="3624" y="1336"/>
                  <a:pt x="3696" y="1352"/>
                </a:cubicBezTo>
                <a:cubicBezTo>
                  <a:pt x="3768" y="1368"/>
                  <a:pt x="3936" y="1352"/>
                  <a:pt x="3984" y="13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381000" y="3581400"/>
            <a:ext cx="1408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 (g's)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3946525" y="59039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Frequency (Hz)</a:t>
            </a:r>
          </a:p>
        </p:txBody>
      </p:sp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5622925" y="2551113"/>
            <a:ext cx="291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Natural vibration frequency</a:t>
            </a:r>
          </a:p>
        </p:txBody>
      </p:sp>
      <p:sp>
        <p:nvSpPr>
          <p:cNvPr id="70665" name="Line 11"/>
          <p:cNvSpPr>
            <a:spLocks noChangeShapeType="1"/>
          </p:cNvSpPr>
          <p:nvPr/>
        </p:nvSpPr>
        <p:spPr bwMode="auto">
          <a:xfrm flipH="1">
            <a:off x="6172200" y="2971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6" name="Text Box 12"/>
          <p:cNvSpPr txBox="1">
            <a:spLocks noChangeArrowheads="1"/>
          </p:cNvSpPr>
          <p:nvPr/>
        </p:nvSpPr>
        <p:spPr bwMode="auto">
          <a:xfrm>
            <a:off x="762000" y="6324600"/>
            <a:ext cx="770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Truck = 4-6, 12-14/ Train = 2-7, 50-70/ Ship = 2-20; Airplane = 1-3, 25-200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Load bearing</a:t>
            </a:r>
          </a:p>
        </p:txBody>
      </p:sp>
      <p:sp>
        <p:nvSpPr>
          <p:cNvPr id="71683" name="Line 15"/>
          <p:cNvSpPr>
            <a:spLocks noChangeShapeType="1"/>
          </p:cNvSpPr>
          <p:nvPr/>
        </p:nvSpPr>
        <p:spPr bwMode="auto">
          <a:xfrm>
            <a:off x="1981200" y="2362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Line 16"/>
          <p:cNvSpPr>
            <a:spLocks noChangeShapeType="1"/>
          </p:cNvSpPr>
          <p:nvPr/>
        </p:nvSpPr>
        <p:spPr bwMode="auto">
          <a:xfrm>
            <a:off x="1981200" y="5791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5" name="Freeform 17"/>
          <p:cNvSpPr>
            <a:spLocks/>
          </p:cNvSpPr>
          <p:nvPr/>
        </p:nvSpPr>
        <p:spPr bwMode="auto">
          <a:xfrm>
            <a:off x="1981200" y="2895600"/>
            <a:ext cx="3581400" cy="2895600"/>
          </a:xfrm>
          <a:custGeom>
            <a:avLst/>
            <a:gdLst>
              <a:gd name="T0" fmla="*/ 0 w 2256"/>
              <a:gd name="T1" fmla="*/ 2147483647 h 1824"/>
              <a:gd name="T2" fmla="*/ 2147483647 w 2256"/>
              <a:gd name="T3" fmla="*/ 2147483647 h 1824"/>
              <a:gd name="T4" fmla="*/ 2147483647 w 2256"/>
              <a:gd name="T5" fmla="*/ 2147483647 h 1824"/>
              <a:gd name="T6" fmla="*/ 2147483647 w 2256"/>
              <a:gd name="T7" fmla="*/ 2147483647 h 1824"/>
              <a:gd name="T8" fmla="*/ 2147483647 w 2256"/>
              <a:gd name="T9" fmla="*/ 0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1824"/>
              <a:gd name="T17" fmla="*/ 2256 w 2256"/>
              <a:gd name="T18" fmla="*/ 1824 h 18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1824">
                <a:moveTo>
                  <a:pt x="0" y="1824"/>
                </a:moveTo>
                <a:cubicBezTo>
                  <a:pt x="52" y="1444"/>
                  <a:pt x="104" y="1064"/>
                  <a:pt x="240" y="816"/>
                </a:cubicBezTo>
                <a:cubicBezTo>
                  <a:pt x="376" y="568"/>
                  <a:pt x="568" y="440"/>
                  <a:pt x="816" y="336"/>
                </a:cubicBezTo>
                <a:cubicBezTo>
                  <a:pt x="1064" y="232"/>
                  <a:pt x="1488" y="248"/>
                  <a:pt x="1728" y="192"/>
                </a:cubicBezTo>
                <a:cubicBezTo>
                  <a:pt x="1968" y="136"/>
                  <a:pt x="2168" y="32"/>
                  <a:pt x="22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6" name="Freeform 18"/>
          <p:cNvSpPr>
            <a:spLocks/>
          </p:cNvSpPr>
          <p:nvPr/>
        </p:nvSpPr>
        <p:spPr bwMode="auto">
          <a:xfrm>
            <a:off x="1981200" y="4191000"/>
            <a:ext cx="4038600" cy="1600200"/>
          </a:xfrm>
          <a:custGeom>
            <a:avLst/>
            <a:gdLst>
              <a:gd name="T0" fmla="*/ 0 w 2304"/>
              <a:gd name="T1" fmla="*/ 2147483647 h 1344"/>
              <a:gd name="T2" fmla="*/ 2147483647 w 2304"/>
              <a:gd name="T3" fmla="*/ 2147483647 h 1344"/>
              <a:gd name="T4" fmla="*/ 2147483647 w 2304"/>
              <a:gd name="T5" fmla="*/ 2147483647 h 1344"/>
              <a:gd name="T6" fmla="*/ 2147483647 w 2304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1344"/>
              <a:gd name="T14" fmla="*/ 2304 w 2304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1344">
                <a:moveTo>
                  <a:pt x="0" y="1344"/>
                </a:moveTo>
                <a:cubicBezTo>
                  <a:pt x="48" y="1264"/>
                  <a:pt x="96" y="1184"/>
                  <a:pt x="288" y="1104"/>
                </a:cubicBezTo>
                <a:cubicBezTo>
                  <a:pt x="480" y="1024"/>
                  <a:pt x="816" y="1048"/>
                  <a:pt x="1152" y="864"/>
                </a:cubicBezTo>
                <a:cubicBezTo>
                  <a:pt x="1488" y="680"/>
                  <a:pt x="2112" y="144"/>
                  <a:pt x="230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7" name="Line 19"/>
          <p:cNvSpPr>
            <a:spLocks noChangeShapeType="1"/>
          </p:cNvSpPr>
          <p:nvPr/>
        </p:nvSpPr>
        <p:spPr bwMode="auto">
          <a:xfrm flipV="1">
            <a:off x="1981200" y="3352800"/>
            <a:ext cx="3886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8" name="Text Box 20"/>
          <p:cNvSpPr txBox="1">
            <a:spLocks noChangeArrowheads="1"/>
          </p:cNvSpPr>
          <p:nvPr/>
        </p:nvSpPr>
        <p:spPr bwMode="auto">
          <a:xfrm>
            <a:off x="4479925" y="224631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Polyurethane foam</a:t>
            </a:r>
          </a:p>
        </p:txBody>
      </p:sp>
      <p:sp>
        <p:nvSpPr>
          <p:cNvPr id="71689" name="Text Box 21"/>
          <p:cNvSpPr txBox="1">
            <a:spLocks noChangeArrowheads="1"/>
          </p:cNvSpPr>
          <p:nvPr/>
        </p:nvSpPr>
        <p:spPr bwMode="auto">
          <a:xfrm>
            <a:off x="5867400" y="29718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Natural rubber foam</a:t>
            </a:r>
          </a:p>
        </p:txBody>
      </p:sp>
      <p:sp>
        <p:nvSpPr>
          <p:cNvPr id="71690" name="Text Box 22"/>
          <p:cNvSpPr txBox="1">
            <a:spLocks noChangeArrowheads="1"/>
          </p:cNvSpPr>
          <p:nvPr/>
        </p:nvSpPr>
        <p:spPr bwMode="auto">
          <a:xfrm>
            <a:off x="6003925" y="43037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Vinyl foam</a:t>
            </a:r>
          </a:p>
        </p:txBody>
      </p:sp>
      <p:sp>
        <p:nvSpPr>
          <p:cNvPr id="71691" name="Text Box 23"/>
          <p:cNvSpPr txBox="1">
            <a:spLocks noChangeArrowheads="1"/>
          </p:cNvSpPr>
          <p:nvPr/>
        </p:nvSpPr>
        <p:spPr bwMode="auto">
          <a:xfrm>
            <a:off x="2574925" y="59039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Strain</a:t>
            </a:r>
          </a:p>
        </p:txBody>
      </p:sp>
      <p:sp>
        <p:nvSpPr>
          <p:cNvPr id="71692" name="Text Box 24"/>
          <p:cNvSpPr txBox="1">
            <a:spLocks noChangeArrowheads="1"/>
          </p:cNvSpPr>
          <p:nvPr/>
        </p:nvSpPr>
        <p:spPr bwMode="auto">
          <a:xfrm>
            <a:off x="822325" y="37703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Stress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Compression Set</a:t>
            </a:r>
          </a:p>
        </p:txBody>
      </p:sp>
      <p:pic>
        <p:nvPicPr>
          <p:cNvPr id="72707" name="Picture 6" descr="file40333_std133-4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0481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Urethane 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971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Polymerization reaction creates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The first step reacts </a:t>
            </a:r>
            <a:r>
              <a:rPr lang="en-US" dirty="0" err="1" smtClean="0"/>
              <a:t>isocyanate</a:t>
            </a:r>
            <a:r>
              <a:rPr lang="en-US" dirty="0" smtClean="0"/>
              <a:t> with water (instead of with a </a:t>
            </a:r>
            <a:r>
              <a:rPr lang="en-US" dirty="0" err="1" smtClean="0"/>
              <a:t>polyol</a:t>
            </a:r>
            <a:r>
              <a:rPr lang="en-US" dirty="0" smtClean="0"/>
              <a:t> as in a standard urethane reaction)</a:t>
            </a:r>
          </a:p>
          <a:p>
            <a:pPr lvl="1">
              <a:defRPr/>
            </a:pPr>
            <a:r>
              <a:rPr lang="en-US" dirty="0" smtClean="0"/>
              <a:t>The first product is unstable and </a:t>
            </a:r>
            <a:r>
              <a:rPr lang="en-US" dirty="0" err="1" smtClean="0"/>
              <a:t>decompostes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This causes foaming as the polymer is formed</a:t>
            </a:r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4410075"/>
            <a:ext cx="8718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5943600"/>
            <a:ext cx="1095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2"/>
                </a:solidFill>
                <a:latin typeface="+mn-lt"/>
              </a:rPr>
              <a:t>Polyurea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Foaming</a:t>
            </a:r>
          </a:p>
        </p:txBody>
      </p:sp>
      <p:pic>
        <p:nvPicPr>
          <p:cNvPr id="22531" name="Picture 3" descr="/Users/abs3/Documents/Mfg 355/Lectures 2009/17 Foaming/cup-of-foam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16000" y="13716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6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Foaming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Physical foaming</a:t>
            </a:r>
          </a:p>
          <a:p>
            <a:pPr lvl="1" eaLnBrk="1" hangingPunct="1">
              <a:defRPr/>
            </a:pPr>
            <a:r>
              <a:rPr lang="en-US"/>
              <a:t>Gas is forced into a liquid or molten resin</a:t>
            </a:r>
          </a:p>
          <a:p>
            <a:pPr lvl="1" eaLnBrk="1" hangingPunct="1">
              <a:defRPr/>
            </a:pPr>
            <a:r>
              <a:rPr lang="en-US"/>
              <a:t>Pressure is released quickly</a:t>
            </a:r>
          </a:p>
          <a:p>
            <a:pPr lvl="1" eaLnBrk="1" hangingPunct="1">
              <a:defRPr/>
            </a:pPr>
            <a:r>
              <a:rPr lang="en-US"/>
              <a:t>Foam is created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75" y="2667000"/>
            <a:ext cx="26257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597650" y="641508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Shaving cream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33400" y="457200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endParaRPr lang="en-US" sz="2200" b="1"/>
          </a:p>
          <a:p>
            <a:pPr marL="342900" indent="-342900">
              <a:spcBef>
                <a:spcPct val="20000"/>
              </a:spcBef>
            </a:pPr>
            <a:endParaRPr lang="en-US" sz="2200" b="1"/>
          </a:p>
          <a:p>
            <a:pPr marL="342900" indent="-342900">
              <a:spcBef>
                <a:spcPct val="20000"/>
              </a:spcBef>
            </a:pPr>
            <a:r>
              <a:rPr lang="en-US" sz="2200" b="1"/>
              <a:t>1998 World Cup Soccer Ball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/>
              <a:t>Featured a newly engineered hi-tech syntactic foam layer. This new foam material had better compression and more explosive rebound characteristics, making the ball softer and faster than its predecessor, Questra. </a:t>
            </a:r>
          </a:p>
          <a:p>
            <a:pPr marL="342900" indent="-342900">
              <a:spcBef>
                <a:spcPct val="20000"/>
              </a:spcBef>
            </a:pPr>
            <a:endParaRPr lang="en-US" sz="2200"/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endParaRPr lang="en-US" sz="2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Foaming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Syntactic foams</a:t>
            </a:r>
          </a:p>
          <a:p>
            <a:pPr lvl="1" eaLnBrk="1" hangingPunct="1">
              <a:defRPr/>
            </a:pPr>
            <a:r>
              <a:rPr lang="en-US"/>
              <a:t>Physically mix in hollow beads</a:t>
            </a:r>
          </a:p>
          <a:p>
            <a:pPr lvl="1" eaLnBrk="1" hangingPunct="1">
              <a:defRPr/>
            </a:pPr>
            <a:r>
              <a:rPr lang="en-US"/>
              <a:t>Beads are usually glass or plastic</a:t>
            </a:r>
          </a:p>
          <a:p>
            <a:pPr lvl="1" eaLnBrk="1" hangingPunct="1">
              <a:defRPr/>
            </a:pPr>
            <a:r>
              <a:rPr lang="en-US"/>
              <a:t>Wide density capability</a:t>
            </a:r>
          </a:p>
        </p:txBody>
      </p:sp>
      <p:pic>
        <p:nvPicPr>
          <p:cNvPr id="25607" name="Picture 7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2766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62400"/>
            <a:ext cx="2857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6019800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Glass micro-balloons in epoxy</a:t>
            </a: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1242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>
                <a:solidFill>
                  <a:schemeClr val="tx2"/>
                </a:solidFill>
              </a:rPr>
              <a:t/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/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Interesting Application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02" grpId="0"/>
      <p:bldP spid="25603" grpId="0" build="p"/>
      <p:bldP spid="25612" grpId="0"/>
      <p:bldP spid="256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723</Words>
  <Application>Microsoft Macintosh PowerPoint</Application>
  <PresentationFormat>On-screen Show (4:3)</PresentationFormat>
  <Paragraphs>191</Paragraphs>
  <Slides>58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Design</vt:lpstr>
      <vt:lpstr>Foaming</vt:lpstr>
      <vt:lpstr>Foaming Overview</vt:lpstr>
      <vt:lpstr>Foaming</vt:lpstr>
      <vt:lpstr>Foaming</vt:lpstr>
      <vt:lpstr>Foaming</vt:lpstr>
      <vt:lpstr>Urethane Foam</vt:lpstr>
      <vt:lpstr>Foaming</vt:lpstr>
      <vt:lpstr>Foaming</vt:lpstr>
      <vt:lpstr>Foaming</vt:lpstr>
      <vt:lpstr>Thermoplastic Microspheres</vt:lpstr>
      <vt:lpstr>Open Cell Foams</vt:lpstr>
      <vt:lpstr>Closed cell foam</vt:lpstr>
      <vt:lpstr>Processes</vt:lpstr>
      <vt:lpstr>Foam Molding</vt:lpstr>
      <vt:lpstr>Foam Molding</vt:lpstr>
      <vt:lpstr>Molding and cell structure</vt:lpstr>
      <vt:lpstr>Molded foams</vt:lpstr>
      <vt:lpstr>Reaction Injection Molding</vt:lpstr>
      <vt:lpstr>RIM</vt:lpstr>
      <vt:lpstr>Foam-in-place</vt:lpstr>
      <vt:lpstr>Extrusion Foaming</vt:lpstr>
      <vt:lpstr>Extrusion foam line</vt:lpstr>
      <vt:lpstr>Casting Foams</vt:lpstr>
      <vt:lpstr>Casting Foams</vt:lpstr>
      <vt:lpstr>Foam Spraying</vt:lpstr>
      <vt:lpstr>The Foam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Expanded Foam Molding</vt:lpstr>
      <vt:lpstr>Expanded Foam Molding</vt:lpstr>
      <vt:lpstr>EPS beads</vt:lpstr>
      <vt:lpstr>EPS</vt:lpstr>
      <vt:lpstr>Rebond</vt:lpstr>
      <vt:lpstr>Material Considerations for Foamed Parts</vt:lpstr>
      <vt:lpstr>Foam Applications</vt:lpstr>
      <vt:lpstr>Energy Transmitted</vt:lpstr>
      <vt:lpstr>Load bearing</vt:lpstr>
      <vt:lpstr>Compression Set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30</cp:revision>
  <dcterms:created xsi:type="dcterms:W3CDTF">2010-11-27T03:35:14Z</dcterms:created>
  <dcterms:modified xsi:type="dcterms:W3CDTF">2011-04-22T14:23:51Z</dcterms:modified>
</cp:coreProperties>
</file>