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1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00CCFF"/>
    <a:srgbClr val="9933FF"/>
    <a:srgbClr val="990099"/>
    <a:srgbClr val="0066FF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1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B67187-A8D2-C14A-A412-92A751816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56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48AE60-661B-774E-AB71-3BED169DE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1AC1B4-52CF-EB47-B743-9C05D2497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0476D2-AEFD-7A4E-B7DA-4B6069BF9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31FB056-D7FD-344C-A6BA-CD3AC70BF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AF6DC9A-2078-0F48-8C5A-9D71C5BC4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DCD3D2-DC58-A848-91BE-3A4E47736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FF1708-45E8-BF42-AED0-E6E0189BF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8B82E3-17C2-8749-80D1-0C15AF339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B901FB-E7A0-D745-B064-58CF2611F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D74892-EF39-C140-93C5-522994EF5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EA49F4-ABAA-614E-B88C-7814B7183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CE6F90-1D7C-4F41-86F8-668171FE3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E3DC46-C1D6-7346-B61F-8BBF7E487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E86F07-8B16-5840-A5D5-AEA2C78562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1" Type="http://schemas.microsoft.com/office/2007/relationships/media" Target="file://localhost/Users/abs3/Documents/Mfg%20355/Lectures%202009/18%20Compression/SMC.wmv" TargetMode="External"/><Relationship Id="rId2" Type="http://schemas.openxmlformats.org/officeDocument/2006/relationships/video" Target="file://localhost/Users/abs3/Documents/Mfg%20355/Lectures%202009/18%20Compression/SMC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4.png"/><Relationship Id="rId1" Type="http://schemas.microsoft.com/office/2007/relationships/media" Target="file://localhost/Users/abs3/Documents/Mfg%20355/videos/Transfer%20Moulding.mov" TargetMode="External"/><Relationship Id="rId2" Type="http://schemas.openxmlformats.org/officeDocument/2006/relationships/video" Target="file://localhost/Users/abs3/Documents/Mfg%20355/videos/Transfer%20Moulding.mo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8.png"/><Relationship Id="rId1" Type="http://schemas.microsoft.com/office/2007/relationships/media" Target="file://localhost/Users/abs3/Documents/Mfg%20355/videos/compression%20moulding.mp4" TargetMode="External"/><Relationship Id="rId2" Type="http://schemas.openxmlformats.org/officeDocument/2006/relationships/video" Target="file://localhost/Users/abs3/Documents/Mfg%20355/videos/compression%20moulding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333" y="115358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/>
              <a:t>Compression and Transfer Molding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6104466"/>
            <a:ext cx="6400800" cy="635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MFG 355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057" y="1673706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53816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009900"/>
                </a:solidFill>
              </a:rPr>
              <a:t>Bulk Molding Compound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2514600" y="1295400"/>
            <a:ext cx="4114800" cy="76200"/>
          </a:xfrm>
          <a:prstGeom prst="rect">
            <a:avLst/>
          </a:prstGeom>
          <a:solidFill>
            <a:srgbClr val="000000"/>
          </a:solidFill>
          <a:ln w="508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4057650"/>
            <a:ext cx="44386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SMC Parts</a:t>
            </a:r>
            <a:endParaRPr lang="en-US" dirty="0"/>
          </a:p>
        </p:txBody>
      </p:sp>
      <p:pic>
        <p:nvPicPr>
          <p:cNvPr id="26627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2209800"/>
            <a:ext cx="28575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55763"/>
            <a:ext cx="291465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6"/>
          <p:cNvPicPr>
            <a:picLocks noChangeAspect="1" noChangeArrowheads="1"/>
          </p:cNvPicPr>
          <p:nvPr/>
        </p:nvPicPr>
        <p:blipFill>
          <a:blip r:embed="rId4"/>
          <a:srcRect l="28751" t="30000" b="6667"/>
          <a:stretch>
            <a:fillRect/>
          </a:stretch>
        </p:blipFill>
        <p:spPr bwMode="auto">
          <a:xfrm>
            <a:off x="1143000" y="4292600"/>
            <a:ext cx="3505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7"/>
          <p:cNvPicPr>
            <a:picLocks noChangeAspect="1" noChangeArrowheads="1"/>
          </p:cNvPicPr>
          <p:nvPr/>
        </p:nvPicPr>
        <p:blipFill>
          <a:blip r:embed="rId5"/>
          <a:srcRect l="5556" t="11905" r="40475" b="5556"/>
          <a:stretch>
            <a:fillRect/>
          </a:stretch>
        </p:blipFill>
        <p:spPr bwMode="auto">
          <a:xfrm>
            <a:off x="3276600" y="1295400"/>
            <a:ext cx="28400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996633"/>
                </a:solidFill>
              </a:rPr>
              <a:t>SMC Equipment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2514600" y="1295400"/>
            <a:ext cx="4114800" cy="76200"/>
          </a:xfrm>
          <a:prstGeom prst="rect">
            <a:avLst/>
          </a:prstGeom>
          <a:solidFill>
            <a:srgbClr val="000000"/>
          </a:solidFill>
          <a:ln w="50800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2" name="Picture 4" descr="/Users/abs3/Documents/Mfg 355/Lectures 2009/18 Compression/SMC.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04975" y="1619250"/>
            <a:ext cx="58388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43" fill="hold"/>
                                        <p:tgtEl>
                                          <p:spTgt spid="2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996633"/>
                </a:solidFill>
              </a:rPr>
              <a:t>SMC Equipment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 b="22740"/>
          <a:stretch>
            <a:fillRect/>
          </a:stretch>
        </p:blipFill>
        <p:spPr bwMode="auto">
          <a:xfrm>
            <a:off x="304800" y="1600200"/>
            <a:ext cx="854392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514600" y="1295400"/>
            <a:ext cx="4114800" cy="76200"/>
          </a:xfrm>
          <a:prstGeom prst="rect">
            <a:avLst/>
          </a:prstGeom>
          <a:solidFill>
            <a:srgbClr val="000000"/>
          </a:solidFill>
          <a:ln w="50800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SMC Machine</a:t>
            </a:r>
            <a:endParaRPr lang="en-US" dirty="0"/>
          </a:p>
        </p:txBody>
      </p:sp>
      <p:pic>
        <p:nvPicPr>
          <p:cNvPr id="2969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3312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solidFill>
                  <a:srgbClr val="996633"/>
                </a:solidFill>
              </a:rPr>
              <a:t>Sheet Molding Compound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Charge is made up from thermoset materials </a:t>
            </a:r>
          </a:p>
          <a:p>
            <a:pPr>
              <a:defRPr/>
            </a:pPr>
            <a:r>
              <a:rPr lang="en-US"/>
              <a:t>Charge is rolled flat</a:t>
            </a:r>
          </a:p>
          <a:p>
            <a:pPr>
              <a:defRPr/>
            </a:pPr>
            <a:r>
              <a:rPr lang="en-US"/>
              <a:t>Multiple layers of SMC can be used in a mold</a:t>
            </a:r>
          </a:p>
          <a:p>
            <a:pPr>
              <a:defRPr/>
            </a:pPr>
            <a:r>
              <a:rPr lang="en-US"/>
              <a:t>Longer fibers than BMC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843338"/>
            <a:ext cx="381000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14600" y="1295400"/>
            <a:ext cx="4114800" cy="76200"/>
          </a:xfrm>
          <a:prstGeom prst="rect">
            <a:avLst/>
          </a:prstGeom>
          <a:solidFill>
            <a:srgbClr val="000000"/>
          </a:solidFill>
          <a:ln w="50800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Compression Machines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286000"/>
            <a:ext cx="54102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/>
          <a:srcRect l="10001" r="10001"/>
          <a:stretch>
            <a:fillRect/>
          </a:stretch>
        </p:blipFill>
        <p:spPr bwMode="auto">
          <a:xfrm>
            <a:off x="76200" y="23622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Force Required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/>
              <a:t>Total force needed per part is determined by:</a:t>
            </a:r>
          </a:p>
          <a:p>
            <a:pPr lvl="2">
              <a:defRPr/>
            </a:pPr>
            <a:r>
              <a:rPr lang="en-US"/>
              <a:t>Projected area of the part (A)</a:t>
            </a:r>
          </a:p>
          <a:p>
            <a:pPr lvl="2">
              <a:defRPr/>
            </a:pPr>
            <a:r>
              <a:rPr lang="en-US"/>
              <a:t>Required cavity pressure for the resin (</a:t>
            </a:r>
            <a:r>
              <a:rPr lang="en-US" i="1"/>
              <a:t>P</a:t>
            </a:r>
            <a:r>
              <a:rPr lang="en-US" i="1" baseline="-25000"/>
              <a:t>A</a:t>
            </a:r>
            <a:r>
              <a:rPr lang="en-US"/>
              <a:t>)</a:t>
            </a:r>
          </a:p>
          <a:p>
            <a:pPr lvl="2">
              <a:defRPr/>
            </a:pPr>
            <a:r>
              <a:rPr lang="en-US"/>
              <a:t>Pressure factor that accounts for depth (</a:t>
            </a:r>
            <a:r>
              <a:rPr lang="el-GR" i="1"/>
              <a:t>ρ</a:t>
            </a:r>
            <a:r>
              <a:rPr lang="en-US"/>
              <a:t>)</a:t>
            </a:r>
          </a:p>
          <a:p>
            <a:pPr lvl="2">
              <a:defRPr/>
            </a:pPr>
            <a:r>
              <a:rPr lang="en-US"/>
              <a:t>Depth in excess of the minimum amount (</a:t>
            </a:r>
            <a:r>
              <a:rPr lang="en-US" i="1"/>
              <a:t>d</a:t>
            </a:r>
            <a:r>
              <a:rPr lang="en-US" i="1" baseline="-25000"/>
              <a:t>e</a:t>
            </a:r>
            <a:r>
              <a:rPr lang="en-US"/>
              <a:t>)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133600" y="5083175"/>
            <a:ext cx="4764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i="1"/>
              <a:t>F = </a:t>
            </a:r>
            <a:r>
              <a:rPr lang="en-US" sz="4000"/>
              <a:t>(A) [(</a:t>
            </a:r>
            <a:r>
              <a:rPr lang="en-US" sz="4000" i="1"/>
              <a:t>P</a:t>
            </a:r>
            <a:r>
              <a:rPr lang="en-US" sz="4000" i="1" baseline="-25000"/>
              <a:t>A</a:t>
            </a:r>
            <a:r>
              <a:rPr lang="en-US" sz="4000"/>
              <a:t>) + (</a:t>
            </a:r>
            <a:r>
              <a:rPr lang="el-GR" sz="4000" i="1"/>
              <a:t>ρ</a:t>
            </a:r>
            <a:r>
              <a:rPr lang="en-US" sz="4000" i="1"/>
              <a:t>d</a:t>
            </a:r>
            <a:r>
              <a:rPr lang="en-US" sz="4000" i="1" baseline="-25000"/>
              <a:t>e</a:t>
            </a:r>
            <a:r>
              <a:rPr lang="en-US" sz="4000"/>
              <a:t>)]</a:t>
            </a:r>
            <a:endParaRPr lang="en-US" sz="40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Compression Molding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Compression molding machines </a:t>
            </a:r>
          </a:p>
          <a:p>
            <a:pPr lvl="1">
              <a:defRPr/>
            </a:pPr>
            <a:r>
              <a:rPr lang="en-US"/>
              <a:t>Total force that can be exerted is called:</a:t>
            </a:r>
          </a:p>
          <a:p>
            <a:pPr lvl="2">
              <a:defRPr/>
            </a:pPr>
            <a:r>
              <a:rPr lang="en-US"/>
              <a:t>Press capacity</a:t>
            </a:r>
          </a:p>
          <a:p>
            <a:pPr lvl="2">
              <a:defRPr/>
            </a:pPr>
            <a:r>
              <a:rPr lang="en-US"/>
              <a:t>Machine rating</a:t>
            </a:r>
          </a:p>
          <a:p>
            <a:pPr lvl="2">
              <a:defRPr/>
            </a:pPr>
            <a:r>
              <a:rPr lang="en-US"/>
              <a:t>Machine size</a:t>
            </a:r>
          </a:p>
          <a:p>
            <a:pPr lvl="2">
              <a:defRPr/>
            </a:pPr>
            <a:r>
              <a:rPr lang="en-US"/>
              <a:t>Rated in Newtons or Tons</a:t>
            </a:r>
          </a:p>
          <a:p>
            <a:pPr lvl="1">
              <a:defRPr/>
            </a:pPr>
            <a:r>
              <a:rPr lang="en-US"/>
              <a:t>Determined by the area of the hydraulic ram and the hydraulic pressure in the line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6200" y="5562600"/>
            <a:ext cx="8972550" cy="838200"/>
            <a:chOff x="0" y="3504"/>
            <a:chExt cx="5652" cy="528"/>
          </a:xfrm>
        </p:grpSpPr>
        <p:sp>
          <p:nvSpPr>
            <p:cNvPr id="33797" name="Text Box 4"/>
            <p:cNvSpPr txBox="1">
              <a:spLocks noChangeArrowheads="1"/>
            </p:cNvSpPr>
            <p:nvPr/>
          </p:nvSpPr>
          <p:spPr bwMode="auto">
            <a:xfrm>
              <a:off x="0" y="3571"/>
              <a:ext cx="21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Press Capacity (tons) =</a:t>
              </a:r>
              <a:r>
                <a:rPr lang="en-US" sz="3200"/>
                <a:t> </a:t>
              </a:r>
            </a:p>
          </p:txBody>
        </p:sp>
        <p:sp>
          <p:nvSpPr>
            <p:cNvPr id="33798" name="Text Box 5"/>
            <p:cNvSpPr txBox="1">
              <a:spLocks noChangeArrowheads="1"/>
            </p:cNvSpPr>
            <p:nvPr/>
          </p:nvSpPr>
          <p:spPr bwMode="auto">
            <a:xfrm>
              <a:off x="2066" y="3542"/>
              <a:ext cx="35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u="sng"/>
                <a:t>Area of Ram (inches</a:t>
              </a:r>
              <a:r>
                <a:rPr lang="en-US" sz="2000" u="sng" baseline="30000"/>
                <a:t>2</a:t>
              </a:r>
              <a:r>
                <a:rPr lang="en-US" sz="2000" u="sng"/>
                <a:t>) X Hydraulic Pressure (psi)</a:t>
              </a:r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3003" y="3734"/>
              <a:ext cx="14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2000 (pounds/ton)</a:t>
              </a:r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48" y="3504"/>
              <a:ext cx="556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Compression Molding vs</a:t>
            </a:r>
            <a:br>
              <a:rPr lang="en-US" sz="4000"/>
            </a:br>
            <a:r>
              <a:rPr lang="en-US" sz="4000"/>
              <a:t>Injection Molding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609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/>
              <a:t>Compression Molding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609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/>
              <a:t>Injection Molding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4572000" y="2438400"/>
            <a:ext cx="4191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Cooled mold</a:t>
            </a:r>
          </a:p>
          <a:p>
            <a:pPr>
              <a:spcBef>
                <a:spcPct val="50000"/>
              </a:spcBef>
            </a:pPr>
            <a:r>
              <a:rPr lang="en-US"/>
              <a:t>Thermoplastic material</a:t>
            </a:r>
          </a:p>
          <a:p>
            <a:pPr>
              <a:spcBef>
                <a:spcPct val="50000"/>
              </a:spcBef>
            </a:pPr>
            <a:r>
              <a:rPr lang="en-US"/>
              <a:t>Short cycle time (seconds)</a:t>
            </a:r>
          </a:p>
          <a:p>
            <a:pPr>
              <a:spcBef>
                <a:spcPct val="50000"/>
              </a:spcBef>
            </a:pPr>
            <a:r>
              <a:rPr lang="en-US"/>
              <a:t>Can reprocess flash and waste parts</a:t>
            </a:r>
          </a:p>
          <a:p>
            <a:pPr>
              <a:spcBef>
                <a:spcPct val="50000"/>
              </a:spcBef>
            </a:pPr>
            <a:r>
              <a:rPr lang="en-US"/>
              <a:t>High part complexity</a:t>
            </a:r>
          </a:p>
          <a:p>
            <a:pPr>
              <a:spcBef>
                <a:spcPct val="50000"/>
              </a:spcBef>
            </a:pPr>
            <a:r>
              <a:rPr lang="en-US"/>
              <a:t>Undercuts are possible</a:t>
            </a:r>
          </a:p>
          <a:p>
            <a:pPr>
              <a:spcBef>
                <a:spcPct val="50000"/>
              </a:spcBef>
            </a:pPr>
            <a:r>
              <a:rPr lang="en-US"/>
              <a:t>Uses sprue and runners</a:t>
            </a:r>
          </a:p>
          <a:p>
            <a:pPr>
              <a:spcBef>
                <a:spcPct val="50000"/>
              </a:spcBef>
            </a:pPr>
            <a:r>
              <a:rPr lang="en-US"/>
              <a:t>Some reinforcement material possible, must be short (whisker length)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381000" y="2452688"/>
            <a:ext cx="4191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Heated mold</a:t>
            </a:r>
          </a:p>
          <a:p>
            <a:pPr>
              <a:spcBef>
                <a:spcPct val="50000"/>
              </a:spcBef>
            </a:pPr>
            <a:r>
              <a:rPr lang="en-US"/>
              <a:t>Thermoset material</a:t>
            </a:r>
          </a:p>
          <a:p>
            <a:pPr>
              <a:spcBef>
                <a:spcPct val="50000"/>
              </a:spcBef>
            </a:pPr>
            <a:r>
              <a:rPr lang="en-US"/>
              <a:t>Long cycle time (minutes)</a:t>
            </a:r>
          </a:p>
          <a:p>
            <a:pPr>
              <a:spcBef>
                <a:spcPct val="50000"/>
              </a:spcBef>
            </a:pPr>
            <a:r>
              <a:rPr lang="en-US"/>
              <a:t>Can’t recycle flash or waste parts</a:t>
            </a:r>
          </a:p>
          <a:p>
            <a:pPr>
              <a:spcBef>
                <a:spcPct val="50000"/>
              </a:spcBef>
            </a:pPr>
            <a:r>
              <a:rPr lang="en-US"/>
              <a:t>Low part complexity</a:t>
            </a:r>
          </a:p>
          <a:p>
            <a:pPr>
              <a:spcBef>
                <a:spcPct val="50000"/>
              </a:spcBef>
            </a:pPr>
            <a:r>
              <a:rPr lang="en-US"/>
              <a:t>No undercuts</a:t>
            </a:r>
          </a:p>
          <a:p>
            <a:pPr>
              <a:spcBef>
                <a:spcPct val="50000"/>
              </a:spcBef>
            </a:pPr>
            <a:r>
              <a:rPr lang="en-US"/>
              <a:t>No sprue or runners</a:t>
            </a:r>
          </a:p>
          <a:p>
            <a:pPr>
              <a:spcBef>
                <a:spcPct val="50000"/>
              </a:spcBef>
            </a:pPr>
            <a:r>
              <a:rPr lang="en-US"/>
              <a:t>Reinforcement material can be long (inches)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Compression Molded Parts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0" y="4119563"/>
            <a:ext cx="4267200" cy="2433637"/>
            <a:chOff x="2256" y="1395"/>
            <a:chExt cx="2688" cy="1533"/>
          </a:xfrm>
        </p:grpSpPr>
        <p:pic>
          <p:nvPicPr>
            <p:cNvPr id="17420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56" y="1395"/>
              <a:ext cx="1314" cy="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52" y="2142"/>
              <a:ext cx="1392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6918325" y="399891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Mold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8083550" y="4738688"/>
            <a:ext cx="60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Part</a:t>
            </a:r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 flipH="1">
            <a:off x="5791200" y="4419600"/>
            <a:ext cx="1447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10"/>
          <p:cNvSpPr>
            <a:spLocks noChangeShapeType="1"/>
          </p:cNvSpPr>
          <p:nvPr/>
        </p:nvSpPr>
        <p:spPr bwMode="auto">
          <a:xfrm flipH="1">
            <a:off x="8001000" y="5105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11"/>
          <p:cNvPicPr>
            <a:picLocks noChangeAspect="1" noChangeArrowheads="1"/>
          </p:cNvPicPr>
          <p:nvPr/>
        </p:nvPicPr>
        <p:blipFill>
          <a:blip r:embed="rId4"/>
          <a:srcRect l="74138"/>
          <a:stretch>
            <a:fillRect/>
          </a:stretch>
        </p:blipFill>
        <p:spPr bwMode="auto">
          <a:xfrm>
            <a:off x="2286000" y="3962400"/>
            <a:ext cx="12001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2"/>
          <p:cNvPicPr>
            <a:picLocks noChangeAspect="1" noChangeArrowheads="1"/>
          </p:cNvPicPr>
          <p:nvPr/>
        </p:nvPicPr>
        <p:blipFill>
          <a:blip r:embed="rId4"/>
          <a:srcRect r="65146"/>
          <a:stretch>
            <a:fillRect/>
          </a:stretch>
        </p:blipFill>
        <p:spPr bwMode="auto">
          <a:xfrm>
            <a:off x="304800" y="3962400"/>
            <a:ext cx="16002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19200"/>
            <a:ext cx="33337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1295400"/>
            <a:ext cx="3762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Transfer Molding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Mixed resin is placed in the transfer chamber</a:t>
            </a:r>
          </a:p>
          <a:p>
            <a:pPr>
              <a:defRPr/>
            </a:pPr>
            <a:r>
              <a:rPr lang="en-US"/>
              <a:t>Resin is heated to liquid state</a:t>
            </a:r>
          </a:p>
          <a:p>
            <a:pPr>
              <a:defRPr/>
            </a:pPr>
            <a:r>
              <a:rPr lang="en-US"/>
              <a:t>Plunger presses liquid resin through sprue and runner system to mold cavities</a:t>
            </a:r>
          </a:p>
          <a:p>
            <a:pPr>
              <a:defRPr/>
            </a:pPr>
            <a:r>
              <a:rPr lang="en-US"/>
              <a:t>Mold is heated</a:t>
            </a:r>
          </a:p>
          <a:p>
            <a:pPr>
              <a:defRPr/>
            </a:pPr>
            <a:r>
              <a:rPr lang="en-US"/>
              <a:t>After resin is cured, parts are removed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Transfer Molding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600"/>
          <a:stretch>
            <a:fillRect/>
          </a:stretch>
        </p:blipFill>
        <p:spPr bwMode="auto">
          <a:xfrm>
            <a:off x="5276850" y="1905000"/>
            <a:ext cx="37909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2028825"/>
            <a:ext cx="51244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Injection Transfer Molding</a:t>
            </a:r>
            <a:endParaRPr lang="en-US" dirty="0"/>
          </a:p>
        </p:txBody>
      </p:sp>
      <p:pic>
        <p:nvPicPr>
          <p:cNvPr id="36867" name="Picture 3" descr="/Users/abs3/Documents/Mfg 355/videos/Transfer Moulding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98600" y="1524000"/>
            <a:ext cx="619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39" fill="hold"/>
                                        <p:tgtEl>
                                          <p:spTgt spid="36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6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6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Product Considerations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/>
              <a:t>Practically all thermosets can be compression or transfer molded</a:t>
            </a:r>
          </a:p>
          <a:p>
            <a:pPr lvl="1">
              <a:defRPr/>
            </a:pPr>
            <a:r>
              <a:rPr lang="en-US" sz="2400"/>
              <a:t>Liquids</a:t>
            </a:r>
          </a:p>
          <a:p>
            <a:pPr lvl="1">
              <a:defRPr/>
            </a:pPr>
            <a:r>
              <a:rPr lang="en-US" sz="2400"/>
              <a:t>Pastes</a:t>
            </a:r>
          </a:p>
          <a:p>
            <a:pPr lvl="2">
              <a:defRPr/>
            </a:pPr>
            <a:r>
              <a:rPr lang="en-US" sz="2000"/>
              <a:t>Liquid resin with filler</a:t>
            </a:r>
          </a:p>
          <a:p>
            <a:pPr lvl="1">
              <a:defRPr/>
            </a:pPr>
            <a:r>
              <a:rPr lang="en-US" sz="2400"/>
              <a:t>Doughs</a:t>
            </a:r>
          </a:p>
          <a:p>
            <a:pPr lvl="2">
              <a:defRPr/>
            </a:pPr>
            <a:r>
              <a:rPr lang="en-US" sz="2000"/>
              <a:t>Pastes with reinforcement </a:t>
            </a:r>
          </a:p>
          <a:p>
            <a:pPr lvl="1">
              <a:defRPr/>
            </a:pPr>
            <a:r>
              <a:rPr lang="en-US" sz="2400"/>
              <a:t>Granules </a:t>
            </a:r>
          </a:p>
          <a:p>
            <a:pPr lvl="2">
              <a:defRPr/>
            </a:pPr>
            <a:r>
              <a:rPr lang="en-US" sz="2000"/>
              <a:t>B-staged resin (phenolics)</a:t>
            </a:r>
          </a:p>
          <a:p>
            <a:pPr lvl="1">
              <a:defRPr/>
            </a:pPr>
            <a:r>
              <a:rPr lang="en-US" sz="2400"/>
              <a:t>Preforms </a:t>
            </a:r>
          </a:p>
          <a:p>
            <a:pPr lvl="2">
              <a:defRPr/>
            </a:pPr>
            <a:r>
              <a:rPr lang="en-US" sz="2000"/>
              <a:t>Granules pressed into a pre-measured shape for easier handling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Thermoplastic Compression Molding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Recycling restrictions on European automakers</a:t>
            </a:r>
          </a:p>
          <a:p>
            <a:pPr>
              <a:defRPr/>
            </a:pPr>
            <a:r>
              <a:rPr lang="en-US" dirty="0" smtClean="0"/>
              <a:t>Strong push for thermoplastics</a:t>
            </a:r>
          </a:p>
          <a:p>
            <a:pPr>
              <a:defRPr/>
            </a:pPr>
            <a:r>
              <a:rPr lang="en-US" dirty="0" smtClean="0"/>
              <a:t>Attempts to retain molding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Cold Forming, Sintering and Ram Extrusion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/>
          <a:lstStyle/>
          <a:p>
            <a:pPr>
              <a:defRPr/>
            </a:pPr>
            <a:r>
              <a:rPr lang="en-US"/>
              <a:t>Used where heat processing is difficult or impossible</a:t>
            </a:r>
          </a:p>
          <a:p>
            <a:pPr>
              <a:defRPr/>
            </a:pPr>
            <a:r>
              <a:rPr lang="en-US"/>
              <a:t>High pressures</a:t>
            </a:r>
          </a:p>
          <a:p>
            <a:pPr>
              <a:defRPr/>
            </a:pPr>
            <a:r>
              <a:rPr lang="en-US"/>
              <a:t>Lower temperatures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927475"/>
            <a:ext cx="48196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773613"/>
            <a:ext cx="3124200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371600"/>
            <a:ext cx="1936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Compression Molding</a:t>
            </a:r>
            <a:endParaRPr lang="en-US" dirty="0"/>
          </a:p>
        </p:txBody>
      </p:sp>
      <p:pic>
        <p:nvPicPr>
          <p:cNvPr id="18435" name="Picture 3" descr="/Users/abs3/Documents/Mfg 355/videos/compression moulding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61" fill="hold"/>
                                        <p:tgtEl>
                                          <p:spTgt spid="18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Compression Molding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8658"/>
          <a:stretch>
            <a:fillRect/>
          </a:stretch>
        </p:blipFill>
        <p:spPr bwMode="auto">
          <a:xfrm>
            <a:off x="1447800" y="1447800"/>
            <a:ext cx="63246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Process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/>
              <a:t>Charge is placed in cavity of matched mold in the open position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Mold is closed by bringing the two halves together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Pressure is exerted to squeeze the resin so that it fills the mold cavity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While under pressure the mold is heated which cures the resin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Thermosets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6629400" cy="990600"/>
          </a:xfrm>
        </p:spPr>
        <p:txBody>
          <a:bodyPr/>
          <a:lstStyle/>
          <a:p>
            <a:pPr algn="l">
              <a:defRPr/>
            </a:pPr>
            <a:r>
              <a:rPr lang="en-US"/>
              <a:t>Mold Closure Types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1219200"/>
            <a:ext cx="1600200" cy="60960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/>
              <a:t>Flash</a:t>
            </a:r>
          </a:p>
        </p:txBody>
      </p:sp>
      <p:sp>
        <p:nvSpPr>
          <p:cNvPr id="21508" name="Rectangle 24"/>
          <p:cNvSpPr>
            <a:spLocks noChangeArrowheads="1"/>
          </p:cNvSpPr>
          <p:nvPr/>
        </p:nvSpPr>
        <p:spPr bwMode="auto">
          <a:xfrm>
            <a:off x="2590800" y="3276600"/>
            <a:ext cx="4114800" cy="11430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057400" y="2209800"/>
            <a:ext cx="5181600" cy="1143000"/>
          </a:xfrm>
          <a:prstGeom prst="rect">
            <a:avLst/>
          </a:prstGeom>
          <a:pattFill prst="wdUpDiag">
            <a:fgClr>
              <a:srgbClr val="666699"/>
            </a:fgClr>
            <a:bgClr>
              <a:schemeClr val="bg1"/>
            </a:bgClr>
          </a:patt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3048000" y="3276600"/>
            <a:ext cx="3200400" cy="533400"/>
          </a:xfrm>
          <a:prstGeom prst="rect">
            <a:avLst/>
          </a:prstGeom>
          <a:pattFill prst="wdUpDiag">
            <a:fgClr>
              <a:srgbClr val="666699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3048000" y="33528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>
            <a:off x="6248400" y="33528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3048000" y="3810000"/>
            <a:ext cx="3200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2057400" y="4267200"/>
            <a:ext cx="5181600" cy="914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6400800" y="3505200"/>
            <a:ext cx="4572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Rectangle 15"/>
          <p:cNvSpPr>
            <a:spLocks noChangeArrowheads="1"/>
          </p:cNvSpPr>
          <p:nvPr/>
        </p:nvSpPr>
        <p:spPr bwMode="auto">
          <a:xfrm>
            <a:off x="2438400" y="3505200"/>
            <a:ext cx="4572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AutoShape 16"/>
          <p:cNvSpPr>
            <a:spLocks noChangeArrowheads="1"/>
          </p:cNvSpPr>
          <p:nvPr/>
        </p:nvSpPr>
        <p:spPr bwMode="auto">
          <a:xfrm>
            <a:off x="6858000" y="3505200"/>
            <a:ext cx="304800" cy="9144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7"/>
          <p:cNvSpPr>
            <a:spLocks noChangeArrowheads="1"/>
          </p:cNvSpPr>
          <p:nvPr/>
        </p:nvSpPr>
        <p:spPr bwMode="auto">
          <a:xfrm flipH="1">
            <a:off x="2133600" y="3505200"/>
            <a:ext cx="304800" cy="9144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9" name="Line 18"/>
          <p:cNvSpPr>
            <a:spLocks noChangeShapeType="1"/>
          </p:cNvSpPr>
          <p:nvPr/>
        </p:nvSpPr>
        <p:spPr bwMode="auto">
          <a:xfrm>
            <a:off x="2895600" y="3505200"/>
            <a:ext cx="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Line 19"/>
          <p:cNvSpPr>
            <a:spLocks noChangeShapeType="1"/>
          </p:cNvSpPr>
          <p:nvPr/>
        </p:nvSpPr>
        <p:spPr bwMode="auto">
          <a:xfrm>
            <a:off x="6400800" y="3505200"/>
            <a:ext cx="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1" name="Line 20"/>
          <p:cNvSpPr>
            <a:spLocks noChangeShapeType="1"/>
          </p:cNvSpPr>
          <p:nvPr/>
        </p:nvSpPr>
        <p:spPr bwMode="auto">
          <a:xfrm flipH="1">
            <a:off x="2438400" y="3505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2" name="Line 21"/>
          <p:cNvSpPr>
            <a:spLocks noChangeShapeType="1"/>
          </p:cNvSpPr>
          <p:nvPr/>
        </p:nvSpPr>
        <p:spPr bwMode="auto">
          <a:xfrm flipH="1">
            <a:off x="6400800" y="3505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Line 22"/>
          <p:cNvSpPr>
            <a:spLocks noChangeShapeType="1"/>
          </p:cNvSpPr>
          <p:nvPr/>
        </p:nvSpPr>
        <p:spPr bwMode="auto">
          <a:xfrm flipH="1">
            <a:off x="2209800" y="3505200"/>
            <a:ext cx="2286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4" name="Line 23"/>
          <p:cNvSpPr>
            <a:spLocks noChangeShapeType="1"/>
          </p:cNvSpPr>
          <p:nvPr/>
        </p:nvSpPr>
        <p:spPr bwMode="auto">
          <a:xfrm>
            <a:off x="6858000" y="3505200"/>
            <a:ext cx="2286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Text Box 26"/>
          <p:cNvSpPr txBox="1">
            <a:spLocks noChangeArrowheads="1"/>
          </p:cNvSpPr>
          <p:nvPr/>
        </p:nvSpPr>
        <p:spPr bwMode="auto">
          <a:xfrm>
            <a:off x="685800" y="4800600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Part</a:t>
            </a:r>
          </a:p>
        </p:txBody>
      </p:sp>
      <p:sp>
        <p:nvSpPr>
          <p:cNvPr id="21526" name="Line 27"/>
          <p:cNvSpPr>
            <a:spLocks noChangeShapeType="1"/>
          </p:cNvSpPr>
          <p:nvPr/>
        </p:nvSpPr>
        <p:spPr bwMode="auto">
          <a:xfrm flipV="1">
            <a:off x="1295400" y="3962400"/>
            <a:ext cx="1905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7" name="Text Box 28"/>
          <p:cNvSpPr txBox="1">
            <a:spLocks noChangeArrowheads="1"/>
          </p:cNvSpPr>
          <p:nvPr/>
        </p:nvSpPr>
        <p:spPr bwMode="auto">
          <a:xfrm>
            <a:off x="517525" y="2932113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Upper </a:t>
            </a:r>
          </a:p>
          <a:p>
            <a:r>
              <a:rPr lang="en-US"/>
              <a:t>Mold</a:t>
            </a:r>
          </a:p>
        </p:txBody>
      </p:sp>
      <p:sp>
        <p:nvSpPr>
          <p:cNvPr id="21528" name="Line 29"/>
          <p:cNvSpPr>
            <a:spLocks noChangeShapeType="1"/>
          </p:cNvSpPr>
          <p:nvPr/>
        </p:nvSpPr>
        <p:spPr bwMode="auto">
          <a:xfrm flipV="1">
            <a:off x="1295400" y="30480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9" name="Text Box 30"/>
          <p:cNvSpPr txBox="1">
            <a:spLocks noChangeArrowheads="1"/>
          </p:cNvSpPr>
          <p:nvPr/>
        </p:nvSpPr>
        <p:spPr bwMode="auto">
          <a:xfrm>
            <a:off x="762000" y="5486400"/>
            <a:ext cx="80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Lower</a:t>
            </a:r>
          </a:p>
          <a:p>
            <a:r>
              <a:rPr lang="en-US"/>
              <a:t>Mold</a:t>
            </a:r>
          </a:p>
        </p:txBody>
      </p:sp>
      <p:sp>
        <p:nvSpPr>
          <p:cNvPr id="21530" name="Line 31"/>
          <p:cNvSpPr>
            <a:spLocks noChangeShapeType="1"/>
          </p:cNvSpPr>
          <p:nvPr/>
        </p:nvSpPr>
        <p:spPr bwMode="auto">
          <a:xfrm flipV="1">
            <a:off x="1524000" y="4724400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1" name="Text Box 32"/>
          <p:cNvSpPr txBox="1">
            <a:spLocks noChangeArrowheads="1"/>
          </p:cNvSpPr>
          <p:nvPr/>
        </p:nvSpPr>
        <p:spPr bwMode="auto">
          <a:xfrm>
            <a:off x="152400" y="3810000"/>
            <a:ext cx="121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Horizontal</a:t>
            </a:r>
          </a:p>
          <a:p>
            <a:r>
              <a:rPr lang="en-US"/>
              <a:t>Flash</a:t>
            </a:r>
          </a:p>
        </p:txBody>
      </p:sp>
      <p:sp>
        <p:nvSpPr>
          <p:cNvPr id="21532" name="Line 33"/>
          <p:cNvSpPr>
            <a:spLocks noChangeShapeType="1"/>
          </p:cNvSpPr>
          <p:nvPr/>
        </p:nvSpPr>
        <p:spPr bwMode="auto">
          <a:xfrm flipV="1">
            <a:off x="990600" y="34290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3" name="Rectangle 38"/>
          <p:cNvSpPr>
            <a:spLocks noChangeArrowheads="1"/>
          </p:cNvSpPr>
          <p:nvPr/>
        </p:nvSpPr>
        <p:spPr bwMode="auto">
          <a:xfrm>
            <a:off x="3810000" y="1066800"/>
            <a:ext cx="1219200" cy="76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997075" y="2362200"/>
            <a:ext cx="5181600" cy="2971800"/>
            <a:chOff x="2304" y="1488"/>
            <a:chExt cx="3264" cy="1872"/>
          </a:xfrm>
        </p:grpSpPr>
        <p:sp>
          <p:nvSpPr>
            <p:cNvPr id="22543" name="Rectangle 5"/>
            <p:cNvSpPr>
              <a:spLocks noChangeArrowheads="1"/>
            </p:cNvSpPr>
            <p:nvPr/>
          </p:nvSpPr>
          <p:spPr bwMode="auto">
            <a:xfrm>
              <a:off x="2640" y="2304"/>
              <a:ext cx="2592" cy="72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4" name="Rectangle 6"/>
            <p:cNvSpPr>
              <a:spLocks noChangeArrowheads="1"/>
            </p:cNvSpPr>
            <p:nvPr/>
          </p:nvSpPr>
          <p:spPr bwMode="auto">
            <a:xfrm>
              <a:off x="2304" y="1488"/>
              <a:ext cx="3264" cy="720"/>
            </a:xfrm>
            <a:prstGeom prst="rect">
              <a:avLst/>
            </a:prstGeom>
            <a:pattFill prst="wdUpDiag">
              <a:fgClr>
                <a:srgbClr val="666699"/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5" name="Rectangle 7"/>
            <p:cNvSpPr>
              <a:spLocks noChangeArrowheads="1"/>
            </p:cNvSpPr>
            <p:nvPr/>
          </p:nvSpPr>
          <p:spPr bwMode="auto">
            <a:xfrm>
              <a:off x="2832" y="2160"/>
              <a:ext cx="2208" cy="336"/>
            </a:xfrm>
            <a:prstGeom prst="rect">
              <a:avLst/>
            </a:prstGeom>
            <a:pattFill prst="wdUpDiag">
              <a:fgClr>
                <a:srgbClr val="666699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6" name="Line 8"/>
            <p:cNvSpPr>
              <a:spLocks noChangeShapeType="1"/>
            </p:cNvSpPr>
            <p:nvPr/>
          </p:nvSpPr>
          <p:spPr bwMode="auto">
            <a:xfrm>
              <a:off x="2832" y="2208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7" name="Line 9"/>
            <p:cNvSpPr>
              <a:spLocks noChangeShapeType="1"/>
            </p:cNvSpPr>
            <p:nvPr/>
          </p:nvSpPr>
          <p:spPr bwMode="auto">
            <a:xfrm>
              <a:off x="5040" y="2208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8" name="Line 10"/>
            <p:cNvSpPr>
              <a:spLocks noChangeShapeType="1"/>
            </p:cNvSpPr>
            <p:nvPr/>
          </p:nvSpPr>
          <p:spPr bwMode="auto">
            <a:xfrm>
              <a:off x="2832" y="2496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9" name="Rectangle 11"/>
            <p:cNvSpPr>
              <a:spLocks noChangeArrowheads="1"/>
            </p:cNvSpPr>
            <p:nvPr/>
          </p:nvSpPr>
          <p:spPr bwMode="auto">
            <a:xfrm>
              <a:off x="2304" y="2784"/>
              <a:ext cx="3264" cy="57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0" name="Rectangle 12"/>
            <p:cNvSpPr>
              <a:spLocks noChangeArrowheads="1"/>
            </p:cNvSpPr>
            <p:nvPr/>
          </p:nvSpPr>
          <p:spPr bwMode="auto">
            <a:xfrm>
              <a:off x="5040" y="2304"/>
              <a:ext cx="528" cy="6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1" name="Rectangle 13"/>
            <p:cNvSpPr>
              <a:spLocks noChangeArrowheads="1"/>
            </p:cNvSpPr>
            <p:nvPr/>
          </p:nvSpPr>
          <p:spPr bwMode="auto">
            <a:xfrm>
              <a:off x="2304" y="2304"/>
              <a:ext cx="528" cy="6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2" name="Line 16"/>
            <p:cNvSpPr>
              <a:spLocks noChangeShapeType="1"/>
            </p:cNvSpPr>
            <p:nvPr/>
          </p:nvSpPr>
          <p:spPr bwMode="auto">
            <a:xfrm>
              <a:off x="2832" y="2304"/>
              <a:ext cx="0" cy="4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3" name="Line 17"/>
            <p:cNvSpPr>
              <a:spLocks noChangeShapeType="1"/>
            </p:cNvSpPr>
            <p:nvPr/>
          </p:nvSpPr>
          <p:spPr bwMode="auto">
            <a:xfrm>
              <a:off x="5040" y="2304"/>
              <a:ext cx="0" cy="4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4" name="Line 18"/>
            <p:cNvSpPr>
              <a:spLocks noChangeShapeType="1"/>
            </p:cNvSpPr>
            <p:nvPr/>
          </p:nvSpPr>
          <p:spPr bwMode="auto">
            <a:xfrm flipH="1">
              <a:off x="2304" y="2304"/>
              <a:ext cx="52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5" name="Line 19"/>
            <p:cNvSpPr>
              <a:spLocks noChangeShapeType="1"/>
            </p:cNvSpPr>
            <p:nvPr/>
          </p:nvSpPr>
          <p:spPr bwMode="auto">
            <a:xfrm flipH="1">
              <a:off x="5040" y="2304"/>
              <a:ext cx="52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6" name="Line 22"/>
            <p:cNvSpPr>
              <a:spLocks noChangeShapeType="1"/>
            </p:cNvSpPr>
            <p:nvPr/>
          </p:nvSpPr>
          <p:spPr bwMode="auto">
            <a:xfrm>
              <a:off x="2304" y="2304"/>
              <a:ext cx="0" cy="67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7" name="Line 23"/>
            <p:cNvSpPr>
              <a:spLocks noChangeShapeType="1"/>
            </p:cNvSpPr>
            <p:nvPr/>
          </p:nvSpPr>
          <p:spPr bwMode="auto">
            <a:xfrm>
              <a:off x="5568" y="2304"/>
              <a:ext cx="0" cy="67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31" name="Text Box 26"/>
          <p:cNvSpPr txBox="1">
            <a:spLocks noChangeArrowheads="1"/>
          </p:cNvSpPr>
          <p:nvPr/>
        </p:nvSpPr>
        <p:spPr bwMode="auto">
          <a:xfrm>
            <a:off x="625475" y="4953000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Part</a:t>
            </a:r>
          </a:p>
        </p:txBody>
      </p:sp>
      <p:sp>
        <p:nvSpPr>
          <p:cNvPr id="22532" name="Text Box 27"/>
          <p:cNvSpPr txBox="1">
            <a:spLocks noChangeArrowheads="1"/>
          </p:cNvSpPr>
          <p:nvPr/>
        </p:nvSpPr>
        <p:spPr bwMode="auto">
          <a:xfrm>
            <a:off x="457200" y="3244850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Upper </a:t>
            </a:r>
          </a:p>
          <a:p>
            <a:r>
              <a:rPr lang="en-US"/>
              <a:t>Mold</a:t>
            </a:r>
          </a:p>
        </p:txBody>
      </p:sp>
      <p:sp>
        <p:nvSpPr>
          <p:cNvPr id="22533" name="Text Box 28"/>
          <p:cNvSpPr txBox="1">
            <a:spLocks noChangeArrowheads="1"/>
          </p:cNvSpPr>
          <p:nvPr/>
        </p:nvSpPr>
        <p:spPr bwMode="auto">
          <a:xfrm>
            <a:off x="701675" y="5638800"/>
            <a:ext cx="80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Lower</a:t>
            </a:r>
          </a:p>
          <a:p>
            <a:r>
              <a:rPr lang="en-US"/>
              <a:t>Mold</a:t>
            </a:r>
          </a:p>
        </p:txBody>
      </p:sp>
      <p:sp>
        <p:nvSpPr>
          <p:cNvPr id="22534" name="Text Box 30"/>
          <p:cNvSpPr txBox="1">
            <a:spLocks noChangeArrowheads="1"/>
          </p:cNvSpPr>
          <p:nvPr/>
        </p:nvSpPr>
        <p:spPr bwMode="auto">
          <a:xfrm>
            <a:off x="4191000" y="6056313"/>
            <a:ext cx="125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Small Gap</a:t>
            </a:r>
          </a:p>
          <a:p>
            <a:r>
              <a:rPr lang="en-US"/>
              <a:t>(no flash)</a:t>
            </a:r>
          </a:p>
        </p:txBody>
      </p:sp>
      <p:sp>
        <p:nvSpPr>
          <p:cNvPr id="22535" name="Line 31"/>
          <p:cNvSpPr>
            <a:spLocks noChangeShapeType="1"/>
          </p:cNvSpPr>
          <p:nvPr/>
        </p:nvSpPr>
        <p:spPr bwMode="auto">
          <a:xfrm flipH="1" flipV="1">
            <a:off x="2911475" y="4038600"/>
            <a:ext cx="15240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Line 32"/>
          <p:cNvSpPr>
            <a:spLocks noChangeShapeType="1"/>
          </p:cNvSpPr>
          <p:nvPr/>
        </p:nvSpPr>
        <p:spPr bwMode="auto">
          <a:xfrm flipV="1">
            <a:off x="5045075" y="4038600"/>
            <a:ext cx="1295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7" name="Line 34"/>
          <p:cNvSpPr>
            <a:spLocks noChangeShapeType="1"/>
          </p:cNvSpPr>
          <p:nvPr/>
        </p:nvSpPr>
        <p:spPr bwMode="auto">
          <a:xfrm flipV="1">
            <a:off x="1311275" y="32004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Line 35"/>
          <p:cNvSpPr>
            <a:spLocks noChangeShapeType="1"/>
          </p:cNvSpPr>
          <p:nvPr/>
        </p:nvSpPr>
        <p:spPr bwMode="auto">
          <a:xfrm flipV="1">
            <a:off x="1158875" y="4267200"/>
            <a:ext cx="2743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9" name="Line 36"/>
          <p:cNvSpPr>
            <a:spLocks noChangeShapeType="1"/>
          </p:cNvSpPr>
          <p:nvPr/>
        </p:nvSpPr>
        <p:spPr bwMode="auto">
          <a:xfrm flipV="1">
            <a:off x="1539875" y="51816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" name="Rectangle 39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6629400" cy="990600"/>
          </a:xfrm>
        </p:spPr>
        <p:txBody>
          <a:bodyPr/>
          <a:lstStyle/>
          <a:p>
            <a:pPr algn="l">
              <a:defRPr/>
            </a:pPr>
            <a:r>
              <a:rPr lang="en-US"/>
              <a:t>Mold Closure Types</a:t>
            </a:r>
          </a:p>
        </p:txBody>
      </p:sp>
      <p:sp>
        <p:nvSpPr>
          <p:cNvPr id="6157" name="Rectangle 40"/>
          <p:cNvSpPr>
            <a:spLocks noGrp="1" noChangeArrowheads="1"/>
          </p:cNvSpPr>
          <p:nvPr>
            <p:ph idx="1"/>
          </p:nvPr>
        </p:nvSpPr>
        <p:spPr>
          <a:xfrm>
            <a:off x="3276600" y="1219200"/>
            <a:ext cx="2514600" cy="60960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/>
              <a:t>Positive</a:t>
            </a:r>
          </a:p>
        </p:txBody>
      </p:sp>
      <p:sp>
        <p:nvSpPr>
          <p:cNvPr id="22542" name="Rectangle 43"/>
          <p:cNvSpPr>
            <a:spLocks noChangeArrowheads="1"/>
          </p:cNvSpPr>
          <p:nvPr/>
        </p:nvSpPr>
        <p:spPr bwMode="auto">
          <a:xfrm>
            <a:off x="3810000" y="1066800"/>
            <a:ext cx="1219200" cy="76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1"/>
          <p:cNvSpPr>
            <a:spLocks noChangeArrowheads="1"/>
          </p:cNvSpPr>
          <p:nvPr/>
        </p:nvSpPr>
        <p:spPr bwMode="auto">
          <a:xfrm>
            <a:off x="6172200" y="3429000"/>
            <a:ext cx="457200" cy="5334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5" name="Oval 20"/>
          <p:cNvSpPr>
            <a:spLocks noChangeArrowheads="1"/>
          </p:cNvSpPr>
          <p:nvPr/>
        </p:nvSpPr>
        <p:spPr bwMode="auto">
          <a:xfrm>
            <a:off x="2057400" y="3429000"/>
            <a:ext cx="457200" cy="5334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1752600" y="2209800"/>
            <a:ext cx="5181600" cy="1143000"/>
          </a:xfrm>
          <a:prstGeom prst="rect">
            <a:avLst/>
          </a:prstGeom>
          <a:pattFill prst="wdUpDiag">
            <a:fgClr>
              <a:srgbClr val="666699"/>
            </a:fgClr>
            <a:bgClr>
              <a:schemeClr val="bg1"/>
            </a:bgClr>
          </a:patt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2590800" y="3276600"/>
            <a:ext cx="3505200" cy="1066800"/>
          </a:xfrm>
          <a:prstGeom prst="rect">
            <a:avLst/>
          </a:prstGeom>
          <a:pattFill prst="wdUpDiag">
            <a:fgClr>
              <a:srgbClr val="666699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2590800" y="3352800"/>
            <a:ext cx="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6096000" y="3352800"/>
            <a:ext cx="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>
            <a:off x="2590800" y="4343400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1752600" y="4419600"/>
            <a:ext cx="5181600" cy="1524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6096000" y="3657600"/>
            <a:ext cx="8382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1752600" y="3657600"/>
            <a:ext cx="8382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>
            <a:off x="2590800" y="3657600"/>
            <a:ext cx="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5" name="Line 15"/>
          <p:cNvSpPr>
            <a:spLocks noChangeShapeType="1"/>
          </p:cNvSpPr>
          <p:nvPr/>
        </p:nvSpPr>
        <p:spPr bwMode="auto">
          <a:xfrm>
            <a:off x="6096000" y="3657600"/>
            <a:ext cx="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6" name="Line 16"/>
          <p:cNvSpPr>
            <a:spLocks noChangeShapeType="1"/>
          </p:cNvSpPr>
          <p:nvPr/>
        </p:nvSpPr>
        <p:spPr bwMode="auto">
          <a:xfrm flipH="1">
            <a:off x="1752600" y="3657600"/>
            <a:ext cx="838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 flipH="1">
            <a:off x="6096000" y="3657600"/>
            <a:ext cx="838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8" name="Line 18"/>
          <p:cNvSpPr>
            <a:spLocks noChangeShapeType="1"/>
          </p:cNvSpPr>
          <p:nvPr/>
        </p:nvSpPr>
        <p:spPr bwMode="auto">
          <a:xfrm>
            <a:off x="1752600" y="3657600"/>
            <a:ext cx="0" cy="1066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9" name="Line 19"/>
          <p:cNvSpPr>
            <a:spLocks noChangeShapeType="1"/>
          </p:cNvSpPr>
          <p:nvPr/>
        </p:nvSpPr>
        <p:spPr bwMode="auto">
          <a:xfrm>
            <a:off x="6934200" y="3657600"/>
            <a:ext cx="0" cy="1066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Rectangle 5"/>
          <p:cNvSpPr>
            <a:spLocks noChangeArrowheads="1"/>
          </p:cNvSpPr>
          <p:nvPr/>
        </p:nvSpPr>
        <p:spPr bwMode="auto">
          <a:xfrm>
            <a:off x="3048000" y="4343400"/>
            <a:ext cx="2438400" cy="1143000"/>
          </a:xfrm>
          <a:prstGeom prst="rect">
            <a:avLst/>
          </a:prstGeom>
          <a:solidFill>
            <a:srgbClr val="80808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1" name="Text Box 23"/>
          <p:cNvSpPr txBox="1">
            <a:spLocks noChangeArrowheads="1"/>
          </p:cNvSpPr>
          <p:nvPr/>
        </p:nvSpPr>
        <p:spPr bwMode="auto">
          <a:xfrm>
            <a:off x="381000" y="4953000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Part</a:t>
            </a:r>
          </a:p>
        </p:txBody>
      </p:sp>
      <p:sp>
        <p:nvSpPr>
          <p:cNvPr id="23572" name="Text Box 24"/>
          <p:cNvSpPr txBox="1">
            <a:spLocks noChangeArrowheads="1"/>
          </p:cNvSpPr>
          <p:nvPr/>
        </p:nvSpPr>
        <p:spPr bwMode="auto">
          <a:xfrm>
            <a:off x="76200" y="4006850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Upper </a:t>
            </a:r>
          </a:p>
          <a:p>
            <a:r>
              <a:rPr lang="en-US"/>
              <a:t>Mold</a:t>
            </a:r>
          </a:p>
        </p:txBody>
      </p:sp>
      <p:sp>
        <p:nvSpPr>
          <p:cNvPr id="23573" name="Text Box 25"/>
          <p:cNvSpPr txBox="1">
            <a:spLocks noChangeArrowheads="1"/>
          </p:cNvSpPr>
          <p:nvPr/>
        </p:nvSpPr>
        <p:spPr bwMode="auto">
          <a:xfrm>
            <a:off x="457200" y="5638800"/>
            <a:ext cx="80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Lower</a:t>
            </a:r>
          </a:p>
          <a:p>
            <a:r>
              <a:rPr lang="en-US"/>
              <a:t>Mold</a:t>
            </a:r>
          </a:p>
        </p:txBody>
      </p:sp>
      <p:sp>
        <p:nvSpPr>
          <p:cNvPr id="23574" name="Line 27"/>
          <p:cNvSpPr>
            <a:spLocks noChangeShapeType="1"/>
          </p:cNvSpPr>
          <p:nvPr/>
        </p:nvSpPr>
        <p:spPr bwMode="auto">
          <a:xfrm flipV="1">
            <a:off x="762000" y="3505200"/>
            <a:ext cx="2590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5" name="Line 28"/>
          <p:cNvSpPr>
            <a:spLocks noChangeShapeType="1"/>
          </p:cNvSpPr>
          <p:nvPr/>
        </p:nvSpPr>
        <p:spPr bwMode="auto">
          <a:xfrm flipV="1">
            <a:off x="1143000" y="57150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6" name="Line 29"/>
          <p:cNvSpPr>
            <a:spLocks noChangeShapeType="1"/>
          </p:cNvSpPr>
          <p:nvPr/>
        </p:nvSpPr>
        <p:spPr bwMode="auto">
          <a:xfrm flipV="1">
            <a:off x="990600" y="5029200"/>
            <a:ext cx="3048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7" name="Text Box 30"/>
          <p:cNvSpPr txBox="1">
            <a:spLocks noChangeArrowheads="1"/>
          </p:cNvSpPr>
          <p:nvPr/>
        </p:nvSpPr>
        <p:spPr bwMode="auto">
          <a:xfrm>
            <a:off x="2574925" y="6132513"/>
            <a:ext cx="178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Horizontal Land</a:t>
            </a:r>
          </a:p>
        </p:txBody>
      </p:sp>
      <p:sp>
        <p:nvSpPr>
          <p:cNvPr id="23578" name="Line 31"/>
          <p:cNvSpPr>
            <a:spLocks noChangeShapeType="1"/>
          </p:cNvSpPr>
          <p:nvPr/>
        </p:nvSpPr>
        <p:spPr bwMode="auto">
          <a:xfrm flipH="1" flipV="1">
            <a:off x="2819400" y="4495800"/>
            <a:ext cx="228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9" name="Line 32"/>
          <p:cNvSpPr>
            <a:spLocks noChangeShapeType="1"/>
          </p:cNvSpPr>
          <p:nvPr/>
        </p:nvSpPr>
        <p:spPr bwMode="auto">
          <a:xfrm flipV="1">
            <a:off x="3048000" y="4495800"/>
            <a:ext cx="2743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0" name="Text Box 33"/>
          <p:cNvSpPr txBox="1">
            <a:spLocks noChangeArrowheads="1"/>
          </p:cNvSpPr>
          <p:nvPr/>
        </p:nvSpPr>
        <p:spPr bwMode="auto">
          <a:xfrm>
            <a:off x="4937125" y="6132513"/>
            <a:ext cx="186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Separated Flash</a:t>
            </a:r>
          </a:p>
        </p:txBody>
      </p:sp>
      <p:sp>
        <p:nvSpPr>
          <p:cNvPr id="23581" name="Line 34"/>
          <p:cNvSpPr>
            <a:spLocks noChangeShapeType="1"/>
          </p:cNvSpPr>
          <p:nvPr/>
        </p:nvSpPr>
        <p:spPr bwMode="auto">
          <a:xfrm flipV="1">
            <a:off x="6019800" y="3733800"/>
            <a:ext cx="3048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2" name="Line 35"/>
          <p:cNvSpPr>
            <a:spLocks noChangeShapeType="1"/>
          </p:cNvSpPr>
          <p:nvPr/>
        </p:nvSpPr>
        <p:spPr bwMode="auto">
          <a:xfrm flipH="1" flipV="1">
            <a:off x="2286000" y="3733800"/>
            <a:ext cx="37338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9" name="Rectangle 38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6629400" cy="990600"/>
          </a:xfrm>
        </p:spPr>
        <p:txBody>
          <a:bodyPr/>
          <a:lstStyle/>
          <a:p>
            <a:pPr algn="l">
              <a:defRPr/>
            </a:pPr>
            <a:r>
              <a:rPr lang="en-US"/>
              <a:t>Mold Closure Types</a:t>
            </a:r>
          </a:p>
        </p:txBody>
      </p:sp>
      <p:sp>
        <p:nvSpPr>
          <p:cNvPr id="7200" name="Rectangle 39"/>
          <p:cNvSpPr>
            <a:spLocks noGrp="1" noChangeArrowheads="1"/>
          </p:cNvSpPr>
          <p:nvPr>
            <p:ph idx="1"/>
          </p:nvPr>
        </p:nvSpPr>
        <p:spPr>
          <a:xfrm>
            <a:off x="2819400" y="1219200"/>
            <a:ext cx="2971800" cy="83820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/>
              <a:t>Semi-positive</a:t>
            </a:r>
          </a:p>
        </p:txBody>
      </p:sp>
      <p:sp>
        <p:nvSpPr>
          <p:cNvPr id="23585" name="Rectangle 42"/>
          <p:cNvSpPr>
            <a:spLocks noChangeArrowheads="1"/>
          </p:cNvSpPr>
          <p:nvPr/>
        </p:nvSpPr>
        <p:spPr bwMode="auto">
          <a:xfrm>
            <a:off x="3810000" y="1066800"/>
            <a:ext cx="1219200" cy="76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Materials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/>
              <a:t>Standard thermosets of various types</a:t>
            </a:r>
          </a:p>
          <a:p>
            <a:r>
              <a:rPr lang="en-US"/>
              <a:t>Molding compounds (mixtures of materials)</a:t>
            </a:r>
          </a:p>
          <a:p>
            <a:pPr lvl="1"/>
            <a:r>
              <a:rPr lang="en-US"/>
              <a:t>Thermoset resin (30%)</a:t>
            </a:r>
          </a:p>
          <a:p>
            <a:pPr lvl="1"/>
            <a:r>
              <a:rPr lang="en-US"/>
              <a:t>Reinforcement fibers (10%)</a:t>
            </a:r>
          </a:p>
          <a:p>
            <a:pPr lvl="1"/>
            <a:r>
              <a:rPr lang="en-US"/>
              <a:t>Fillers (60%)</a:t>
            </a:r>
          </a:p>
          <a:p>
            <a:r>
              <a:rPr lang="en-US">
                <a:solidFill>
                  <a:srgbClr val="009900"/>
                </a:solidFill>
              </a:rPr>
              <a:t>Bulk Molding Compound (BMC)</a:t>
            </a:r>
          </a:p>
          <a:p>
            <a:r>
              <a:rPr lang="en-US">
                <a:solidFill>
                  <a:srgbClr val="996633"/>
                </a:solidFill>
              </a:rPr>
              <a:t>Sheet Molding Compound (SMC)</a:t>
            </a:r>
            <a:r>
              <a:rPr lang="en-US">
                <a:solidFill>
                  <a:srgbClr val="009900"/>
                </a:solidFill>
              </a:rPr>
              <a:t> </a:t>
            </a:r>
          </a:p>
          <a:p>
            <a:endParaRPr lang="en-US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514</Words>
  <Application>Microsoft Macintosh PowerPoint</Application>
  <PresentationFormat>On-screen Show (4:3)</PresentationFormat>
  <Paragraphs>124</Paragraphs>
  <Slides>26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Compression and Transfer Molding</vt:lpstr>
      <vt:lpstr>Compression Molded Parts</vt:lpstr>
      <vt:lpstr>Compression Molding</vt:lpstr>
      <vt:lpstr>Compression Molding</vt:lpstr>
      <vt:lpstr>Process Overview</vt:lpstr>
      <vt:lpstr>Mold Closure Types</vt:lpstr>
      <vt:lpstr>Mold Closure Types</vt:lpstr>
      <vt:lpstr>Mold Closure Types</vt:lpstr>
      <vt:lpstr>Materials</vt:lpstr>
      <vt:lpstr>PowerPoint Presentation</vt:lpstr>
      <vt:lpstr>SMC Parts</vt:lpstr>
      <vt:lpstr>PowerPoint Presentation</vt:lpstr>
      <vt:lpstr>SMC Equipment</vt:lpstr>
      <vt:lpstr>SMC Machine</vt:lpstr>
      <vt:lpstr>Sheet Molding Compound</vt:lpstr>
      <vt:lpstr>Compression Machines</vt:lpstr>
      <vt:lpstr>Force Required</vt:lpstr>
      <vt:lpstr>Compression Molding</vt:lpstr>
      <vt:lpstr>Compression Molding vs Injection Molding</vt:lpstr>
      <vt:lpstr>Transfer Molding</vt:lpstr>
      <vt:lpstr>Transfer Molding</vt:lpstr>
      <vt:lpstr>Injection Transfer Molding</vt:lpstr>
      <vt:lpstr>Product Considerations</vt:lpstr>
      <vt:lpstr>Thermoplastic Compression Molding</vt:lpstr>
      <vt:lpstr>Cold Forming, Sintering and Ram Extrusion</vt:lpstr>
      <vt:lpstr>Thank You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and Repositioning Engineering Technology</dc:title>
  <dc:creator>strongb</dc:creator>
  <cp:lastModifiedBy>Brent Strong</cp:lastModifiedBy>
  <cp:revision>30</cp:revision>
  <dcterms:created xsi:type="dcterms:W3CDTF">2010-11-27T03:40:07Z</dcterms:created>
  <dcterms:modified xsi:type="dcterms:W3CDTF">2011-03-23T20:55:28Z</dcterms:modified>
</cp:coreProperties>
</file>