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61"/>
  </p:notesMasterIdLst>
  <p:sldIdLst>
    <p:sldId id="423" r:id="rId2"/>
    <p:sldId id="369" r:id="rId3"/>
    <p:sldId id="370" r:id="rId4"/>
    <p:sldId id="371" r:id="rId5"/>
    <p:sldId id="372" r:id="rId6"/>
    <p:sldId id="373" r:id="rId7"/>
    <p:sldId id="374" r:id="rId8"/>
    <p:sldId id="375" r:id="rId9"/>
    <p:sldId id="376" r:id="rId10"/>
    <p:sldId id="377" r:id="rId11"/>
    <p:sldId id="379" r:id="rId12"/>
    <p:sldId id="378" r:id="rId13"/>
    <p:sldId id="380" r:id="rId14"/>
    <p:sldId id="381" r:id="rId15"/>
    <p:sldId id="382" r:id="rId16"/>
    <p:sldId id="383" r:id="rId17"/>
    <p:sldId id="384" r:id="rId18"/>
    <p:sldId id="385" r:id="rId19"/>
    <p:sldId id="386" r:id="rId20"/>
    <p:sldId id="387" r:id="rId21"/>
    <p:sldId id="388" r:id="rId22"/>
    <p:sldId id="389" r:id="rId23"/>
    <p:sldId id="390" r:id="rId24"/>
    <p:sldId id="391" r:id="rId25"/>
    <p:sldId id="392" r:id="rId26"/>
    <p:sldId id="393" r:id="rId27"/>
    <p:sldId id="394" r:id="rId28"/>
    <p:sldId id="395" r:id="rId29"/>
    <p:sldId id="396" r:id="rId30"/>
    <p:sldId id="397" r:id="rId31"/>
    <p:sldId id="398" r:id="rId32"/>
    <p:sldId id="399" r:id="rId33"/>
    <p:sldId id="400" r:id="rId34"/>
    <p:sldId id="401" r:id="rId35"/>
    <p:sldId id="402" r:id="rId36"/>
    <p:sldId id="403" r:id="rId37"/>
    <p:sldId id="404" r:id="rId38"/>
    <p:sldId id="405" r:id="rId39"/>
    <p:sldId id="406" r:id="rId40"/>
    <p:sldId id="407" r:id="rId41"/>
    <p:sldId id="408" r:id="rId42"/>
    <p:sldId id="409" r:id="rId43"/>
    <p:sldId id="410" r:id="rId44"/>
    <p:sldId id="411" r:id="rId45"/>
    <p:sldId id="412" r:id="rId46"/>
    <p:sldId id="413" r:id="rId47"/>
    <p:sldId id="426" r:id="rId48"/>
    <p:sldId id="414" r:id="rId49"/>
    <p:sldId id="427" r:id="rId50"/>
    <p:sldId id="416" r:id="rId51"/>
    <p:sldId id="422" r:id="rId52"/>
    <p:sldId id="425" r:id="rId53"/>
    <p:sldId id="415" r:id="rId54"/>
    <p:sldId id="417" r:id="rId55"/>
    <p:sldId id="418" r:id="rId56"/>
    <p:sldId id="421" r:id="rId57"/>
    <p:sldId id="419" r:id="rId58"/>
    <p:sldId id="420" r:id="rId59"/>
    <p:sldId id="424" r:id="rId60"/>
  </p:sldIdLst>
  <p:sldSz cx="9144000" cy="6858000" type="screen4x3"/>
  <p:notesSz cx="6858000" cy="9144000"/>
  <p:custDataLst>
    <p:tags r:id="rId63"/>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7A0000"/>
    <a:srgbClr val="FEE968"/>
    <a:srgbClr val="FDF7F1"/>
    <a:srgbClr val="FBEBDD"/>
    <a:srgbClr val="F4F0D0"/>
    <a:srgbClr val="80004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80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gs" Target="tags/tag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829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167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29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829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8ADB26B-A74F-2C4C-9FB9-1E33100FAC27}" type="slidenum">
              <a:rPr lang="en-US"/>
              <a:pPr/>
              <a:t>‹#›</a:t>
            </a:fld>
            <a:endParaRPr lang="en-US"/>
          </a:p>
        </p:txBody>
      </p:sp>
    </p:spTree>
    <p:extLst>
      <p:ext uri="{BB962C8B-B14F-4D97-AF65-F5344CB8AC3E}">
        <p14:creationId xmlns:p14="http://schemas.microsoft.com/office/powerpoint/2010/main" val="3012205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B47B729-12C4-D645-96D9-CCB98BAD0FDB}" type="slidenum">
              <a:rPr lang="en-US"/>
              <a:pPr eaLnBrk="1" hangingPunct="1"/>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1BA8606-C368-7642-BF27-A0FCB6043226}" type="slidenum">
              <a:rPr lang="en-US"/>
              <a:pPr eaLnBrk="1" hangingPunct="1"/>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1CD5795-7DB9-D348-9E35-6D81D839244A}" type="slidenum">
              <a:rPr lang="en-US"/>
              <a:pPr eaLnBrk="1" hangingPunct="1"/>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52EE2C-5537-6D40-8E74-E6D8B917A830}" type="slidenum">
              <a:rPr lang="en-US"/>
              <a:pPr eaLnBrk="1" hangingPunct="1"/>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6C985B2-AF71-9C42-AAB0-9DD8209C5B1F}" type="slidenum">
              <a:rPr lang="en-US"/>
              <a:pPr eaLnBrk="1" hangingPunct="1"/>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5912BA2-A8C3-F04B-B8EB-A89E2964526A}" type="slidenum">
              <a:rPr lang="en-US"/>
              <a:pPr eaLnBrk="1" hangingPunct="1"/>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5BEBA49-9D75-6842-9DE1-318BDF908921}" type="slidenum">
              <a:rPr lang="en-US"/>
              <a:pPr eaLnBrk="1" hangingPunct="1"/>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6998B61-BCB4-2C47-B610-7A8DF221638A}" type="slidenum">
              <a:rPr lang="en-US"/>
              <a:pPr eaLnBrk="1" hangingPunct="1"/>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BC4F61-D5FE-7546-9D03-783E72DE8CEC}" type="slidenum">
              <a:rPr lang="en-US"/>
              <a:pPr eaLnBrk="1" hangingPunct="1"/>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2BA4BED-A841-094F-AEEE-4B2FFEF8BB49}" type="slidenum">
              <a:rPr lang="en-US"/>
              <a:pPr eaLnBrk="1" hangingPunct="1"/>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1D6145B-B6E8-6A49-B36D-43B28CAE03D6}" type="slidenum">
              <a:rPr lang="en-US"/>
              <a:pPr eaLnBrk="1" hangingPunct="1"/>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24A458-BC7C-B54F-BBBB-3A4E6019B58A}" type="slidenum">
              <a:rPr lang="en-US"/>
              <a:pPr eaLnBrk="1" hangingPunct="1"/>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2CEB13D-F20F-D64A-816D-F1FEDDB4F329}" type="slidenum">
              <a:rPr lang="en-US"/>
              <a:pPr eaLnBrk="1" hangingPunct="1"/>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848992E-2170-3248-B167-377BBD45C5CB}" type="slidenum">
              <a:rPr lang="en-US"/>
              <a:pPr eaLnBrk="1" hangingPunct="1"/>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6EAE281-8C3D-B243-8241-436DDF78A021}" type="slidenum">
              <a:rPr lang="en-US"/>
              <a:pPr eaLnBrk="1" hangingPunct="1"/>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DF0DEAE-7805-DE43-AB72-2C0A6D61524D}" type="slidenum">
              <a:rPr lang="en-US"/>
              <a:pPr eaLnBrk="1" hangingPunct="1"/>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46F4B52-8CDF-7345-A132-B2A92D78909B}" type="slidenum">
              <a:rPr lang="en-US"/>
              <a:pPr eaLnBrk="1" hangingPunct="1"/>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0705766-9903-2E47-8A6A-4003BEC0FCD9}" type="slidenum">
              <a:rPr lang="en-US"/>
              <a:pPr eaLnBrk="1" hangingPunct="1"/>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4DB87B3-1030-9748-AA8F-4244FCAA2F16}" type="slidenum">
              <a:rPr lang="en-US"/>
              <a:pPr eaLnBrk="1" hangingPunct="1"/>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D7CDEE7-37C8-594D-AFE4-CAC5236B58C3}" type="slidenum">
              <a:rPr lang="en-US"/>
              <a:pPr eaLnBrk="1" hangingPunct="1"/>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6BD8247-91ED-C442-BDCA-0EACBF9CA484}" type="slidenum">
              <a:rPr lang="en-US"/>
              <a:pPr eaLnBrk="1" hangingPunct="1"/>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E6D475A-E32D-4E4F-87F4-0FD1C037A165}" type="slidenum">
              <a:rPr lang="en-US"/>
              <a:pPr eaLnBrk="1" hangingPunct="1"/>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289B4B5-C181-7A43-A40B-FCD62B0CBA55}" type="slidenum">
              <a:rPr lang="en-US"/>
              <a:pPr eaLnBrk="1" hangingPunct="1"/>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E06F6F4-7DA6-2046-92F3-E64BC448B8B2}" type="slidenum">
              <a:rPr lang="en-US"/>
              <a:pPr eaLnBrk="1" hangingPunct="1"/>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F3DEF2A-3607-634C-A6AD-4E9DBDDB39B7}" type="slidenum">
              <a:rPr lang="en-US"/>
              <a:pPr eaLnBrk="1" hangingPunct="1"/>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056A314-C8E2-9842-9D4B-2EBB90CC3BF3}" type="slidenum">
              <a:rPr lang="en-US"/>
              <a:pPr eaLnBrk="1" hangingPunct="1"/>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210749-1EA4-C64D-99A2-86254EC058A0}" type="slidenum">
              <a:rPr lang="en-US"/>
              <a:pPr eaLnBrk="1" hangingPunct="1"/>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5621500-BC88-F840-8A6B-5E62CF361E37}" type="slidenum">
              <a:rPr lang="en-US"/>
              <a:pPr eaLnBrk="1" hangingPunct="1"/>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0F36721-371D-4341-BE0F-9231D967DECB}" type="slidenum">
              <a:rPr lang="en-US"/>
              <a:pPr eaLnBrk="1" hangingPunct="1"/>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05F12BE-7F21-2140-A66C-6BC09B1210A9}" type="slidenum">
              <a:rPr lang="en-US"/>
              <a:pPr eaLnBrk="1" hangingPunct="1"/>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813F2C1-EFB7-6246-A38F-C3A42FE1C1D1}" type="slidenum">
              <a:rPr lang="en-US"/>
              <a:pPr eaLnBrk="1" hangingPunct="1"/>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A2BF4C7-778B-CF4A-A293-E504DC6DB239}" type="slidenum">
              <a:rPr lang="en-US"/>
              <a:pPr eaLnBrk="1" hangingPunct="1"/>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18BCF5A-DCCC-F44B-B70E-B01EE71DC869}" type="slidenum">
              <a:rPr lang="en-US"/>
              <a:pPr eaLnBrk="1" hangingPunct="1"/>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162B98-FF63-FB44-9A59-0ECE1FB5866D}" type="slidenum">
              <a:rPr lang="en-US"/>
              <a:pPr eaLnBrk="1" hangingPunct="1"/>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3ED0B2C-48A5-DB4D-BCED-ABA01E8F96FE}" type="slidenum">
              <a:rPr lang="en-US"/>
              <a:pPr eaLnBrk="1" hangingPunct="1"/>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345C550-9249-9240-8FA5-2AD96D4F58FB}" type="slidenum">
              <a:rPr lang="en-US"/>
              <a:pPr eaLnBrk="1" hangingPunct="1"/>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C7B2DE-C9D5-594F-A1F1-443A80B40360}" type="slidenum">
              <a:rPr lang="en-US"/>
              <a:pPr eaLnBrk="1" hangingPunct="1"/>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7A04112-B8B9-0E41-AE0E-B76A34AF1C7E}" type="slidenum">
              <a:rPr lang="en-US"/>
              <a:pPr eaLnBrk="1" hangingPunct="1"/>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DCA9418-761E-8347-ADB4-7C6139330A1F}" type="slidenum">
              <a:rPr lang="en-US"/>
              <a:pPr eaLnBrk="1" hangingPunct="1"/>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D818CA2-66BD-474D-9100-F88E2C4C9646}" type="slidenum">
              <a:rPr lang="en-US"/>
              <a:pPr eaLnBrk="1" hangingPunct="1"/>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DCA9418-761E-8347-ADB4-7C6139330A1F}" type="slidenum">
              <a:rPr lang="en-US"/>
              <a:pPr eaLnBrk="1" hangingPunct="1"/>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4912CF5-C437-9846-BEF4-AE825E90D766}" type="slidenum">
              <a:rPr lang="en-US"/>
              <a:pPr eaLnBrk="1" hangingPunct="1"/>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DCA9418-761E-8347-ADB4-7C6139330A1F}" type="slidenum">
              <a:rPr lang="en-US"/>
              <a:pPr eaLnBrk="1" hangingPunct="1"/>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EC72888-C767-CA47-BC5F-B3818F0A4046}" type="slidenum">
              <a:rPr lang="en-US"/>
              <a:pPr eaLnBrk="1" hangingPunct="1"/>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C15B09B-5F38-A54B-81DD-D62FBB61E7DC}" type="slidenum">
              <a:rPr lang="en-US"/>
              <a:pPr eaLnBrk="1" hangingPunct="1"/>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FC424F6-07E7-944A-AE56-A9E26026465D}" type="slidenum">
              <a:rPr lang="en-US"/>
              <a:pPr eaLnBrk="1" hangingPunct="1"/>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FC424F6-07E7-944A-AE56-A9E26026465D}" type="slidenum">
              <a:rPr lang="en-US"/>
              <a:pPr eaLnBrk="1" hangingPunct="1"/>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A12BDBF-2861-384A-BEA9-9A6AA38590EE}" type="slidenum">
              <a:rPr lang="en-US"/>
              <a:pPr eaLnBrk="1" hangingPunct="1"/>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BF45682-118C-D045-B805-B7E7B4C31435}" type="slidenum">
              <a:rPr lang="en-US"/>
              <a:pPr eaLnBrk="1" hangingPunct="1"/>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8C14CDB-DC11-CD42-82A0-1022ED912313}" type="slidenum">
              <a:rPr lang="en-US"/>
              <a:pPr eaLnBrk="1" hangingPunct="1"/>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FE96946-5731-D144-873F-C9A432C1F9FD}" type="slidenum">
              <a:rPr lang="en-US"/>
              <a:pPr eaLnBrk="1" hangingPunct="1"/>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EDB6BCB-16E7-C249-B415-3FC6DD4C3BB6}" type="slidenum">
              <a:rPr lang="en-US"/>
              <a:pPr eaLnBrk="1" hangingPunct="1"/>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F9B32B7-E2A3-E04C-A58E-71690F52DC4F}" type="slidenum">
              <a:rPr lang="en-US"/>
              <a:pPr eaLnBrk="1" hangingPunct="1"/>
              <a:t>58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0C54662-4220-BC46-B7FD-916C6F4F454F}" type="slidenum">
              <a:rPr lang="en-US"/>
              <a:pPr eaLnBrk="1" hangingPunct="1"/>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DBADC9D-8650-8248-B8D6-17DF0687199D}" type="slidenum">
              <a:rPr lang="en-US"/>
              <a:pPr eaLnBrk="1" hangingPunct="1"/>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882C722-2844-5A45-8924-8C104E2AFE15}" type="slidenum">
              <a:rPr lang="en-US"/>
              <a:pPr eaLnBrk="1" hangingPunct="1"/>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98AA9A6-5A2A-AB47-B461-9EC3DAE45A5D}" type="slidenum">
              <a:rPr lang="en-US"/>
              <a:pPr eaLnBrk="1" hangingPunct="1"/>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E95525-D82D-F248-AE45-8DA0341E47FD}" type="slidenum">
              <a:rPr lang="en-US"/>
              <a:pPr/>
              <a:t>‹#›</a:t>
            </a:fld>
            <a:endParaRPr lang="en-US"/>
          </a:p>
        </p:txBody>
      </p:sp>
    </p:spTree>
    <p:extLst>
      <p:ext uri="{BB962C8B-B14F-4D97-AF65-F5344CB8AC3E}">
        <p14:creationId xmlns:p14="http://schemas.microsoft.com/office/powerpoint/2010/main" val="2760457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B80509-B272-284C-9A0D-A573CD5F87BA}" type="slidenum">
              <a:rPr lang="en-US"/>
              <a:pPr/>
              <a:t>‹#›</a:t>
            </a:fld>
            <a:endParaRPr lang="en-US"/>
          </a:p>
        </p:txBody>
      </p:sp>
    </p:spTree>
    <p:extLst>
      <p:ext uri="{BB962C8B-B14F-4D97-AF65-F5344CB8AC3E}">
        <p14:creationId xmlns:p14="http://schemas.microsoft.com/office/powerpoint/2010/main" val="39973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75590FD-DAC1-5748-84FE-7488ACCDDA34}" type="slidenum">
              <a:rPr lang="en-US"/>
              <a:pPr/>
              <a:t>‹#›</a:t>
            </a:fld>
            <a:endParaRPr lang="en-US"/>
          </a:p>
        </p:txBody>
      </p:sp>
    </p:spTree>
    <p:extLst>
      <p:ext uri="{BB962C8B-B14F-4D97-AF65-F5344CB8AC3E}">
        <p14:creationId xmlns:p14="http://schemas.microsoft.com/office/powerpoint/2010/main" val="640526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35CE68-E574-D941-BB98-C90AF83995C6}" type="slidenum">
              <a:rPr lang="en-US"/>
              <a:pPr/>
              <a:t>‹#›</a:t>
            </a:fld>
            <a:endParaRPr lang="en-US"/>
          </a:p>
        </p:txBody>
      </p:sp>
    </p:spTree>
    <p:extLst>
      <p:ext uri="{BB962C8B-B14F-4D97-AF65-F5344CB8AC3E}">
        <p14:creationId xmlns:p14="http://schemas.microsoft.com/office/powerpoint/2010/main" val="3230424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DD78FB9-554E-7F40-A2D9-E21EE2D9014D}" type="slidenum">
              <a:rPr lang="en-US"/>
              <a:pPr/>
              <a:t>‹#›</a:t>
            </a:fld>
            <a:endParaRPr lang="en-US"/>
          </a:p>
        </p:txBody>
      </p:sp>
    </p:spTree>
    <p:extLst>
      <p:ext uri="{BB962C8B-B14F-4D97-AF65-F5344CB8AC3E}">
        <p14:creationId xmlns:p14="http://schemas.microsoft.com/office/powerpoint/2010/main" val="2328974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178D15-9E4B-6548-B85D-A29FAA8DBB29}" type="slidenum">
              <a:rPr lang="en-US"/>
              <a:pPr/>
              <a:t>‹#›</a:t>
            </a:fld>
            <a:endParaRPr lang="en-US"/>
          </a:p>
        </p:txBody>
      </p:sp>
    </p:spTree>
    <p:extLst>
      <p:ext uri="{BB962C8B-B14F-4D97-AF65-F5344CB8AC3E}">
        <p14:creationId xmlns:p14="http://schemas.microsoft.com/office/powerpoint/2010/main" val="294402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99CFE7-6C18-8B44-8668-AC4FD5DFD754}" type="slidenum">
              <a:rPr lang="en-US"/>
              <a:pPr/>
              <a:t>‹#›</a:t>
            </a:fld>
            <a:endParaRPr lang="en-US"/>
          </a:p>
        </p:txBody>
      </p:sp>
    </p:spTree>
    <p:extLst>
      <p:ext uri="{BB962C8B-B14F-4D97-AF65-F5344CB8AC3E}">
        <p14:creationId xmlns:p14="http://schemas.microsoft.com/office/powerpoint/2010/main" val="2219132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9C5B005-002F-924C-9D8C-1620989D8B9D}" type="slidenum">
              <a:rPr lang="en-US"/>
              <a:pPr/>
              <a:t>‹#›</a:t>
            </a:fld>
            <a:endParaRPr lang="en-US"/>
          </a:p>
        </p:txBody>
      </p:sp>
    </p:spTree>
    <p:extLst>
      <p:ext uri="{BB962C8B-B14F-4D97-AF65-F5344CB8AC3E}">
        <p14:creationId xmlns:p14="http://schemas.microsoft.com/office/powerpoint/2010/main" val="1039650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6527AC4-318E-5044-96C2-85F538F4ECCB}" type="slidenum">
              <a:rPr lang="en-US"/>
              <a:pPr/>
              <a:t>‹#›</a:t>
            </a:fld>
            <a:endParaRPr lang="en-US"/>
          </a:p>
        </p:txBody>
      </p:sp>
    </p:spTree>
    <p:extLst>
      <p:ext uri="{BB962C8B-B14F-4D97-AF65-F5344CB8AC3E}">
        <p14:creationId xmlns:p14="http://schemas.microsoft.com/office/powerpoint/2010/main" val="221962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5384245-E509-5240-AF7D-DE25285B03A8}" type="slidenum">
              <a:rPr lang="en-US"/>
              <a:pPr/>
              <a:t>‹#›</a:t>
            </a:fld>
            <a:endParaRPr lang="en-US"/>
          </a:p>
        </p:txBody>
      </p:sp>
    </p:spTree>
    <p:extLst>
      <p:ext uri="{BB962C8B-B14F-4D97-AF65-F5344CB8AC3E}">
        <p14:creationId xmlns:p14="http://schemas.microsoft.com/office/powerpoint/2010/main" val="2466779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33FBA2A-6A7F-9E44-ADF4-B92DE6B11B1B}" type="slidenum">
              <a:rPr lang="en-US"/>
              <a:pPr/>
              <a:t>‹#›</a:t>
            </a:fld>
            <a:endParaRPr lang="en-US"/>
          </a:p>
        </p:txBody>
      </p:sp>
    </p:spTree>
    <p:extLst>
      <p:ext uri="{BB962C8B-B14F-4D97-AF65-F5344CB8AC3E}">
        <p14:creationId xmlns:p14="http://schemas.microsoft.com/office/powerpoint/2010/main" val="256311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EB8B22-3421-8442-B58D-307D28853281}" type="slidenum">
              <a:rPr lang="en-US"/>
              <a:pPr/>
              <a:t>‹#›</a:t>
            </a:fld>
            <a:endParaRPr lang="en-US"/>
          </a:p>
        </p:txBody>
      </p:sp>
    </p:spTree>
    <p:extLst>
      <p:ext uri="{BB962C8B-B14F-4D97-AF65-F5344CB8AC3E}">
        <p14:creationId xmlns:p14="http://schemas.microsoft.com/office/powerpoint/2010/main" val="40291790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0D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ED27770-5468-B74A-8E69-747A0ADAEA5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8.xml"/><Relationship Id="rId5" Type="http://schemas.openxmlformats.org/officeDocument/2006/relationships/image" Target="../media/image46.png"/><Relationship Id="rId6" Type="http://schemas.openxmlformats.org/officeDocument/2006/relationships/image" Target="../media/image10.jpeg"/><Relationship Id="rId1" Type="http://schemas.microsoft.com/office/2007/relationships/media" Target="file://localhost/Users/abs3/Movies/Middle%20Ages/BECKET%20confrontation.mov" TargetMode="External"/><Relationship Id="rId2" Type="http://schemas.openxmlformats.org/officeDocument/2006/relationships/video" Target="file://localhost/Users/abs3/Movies/Middle%20Ages/BECKET%20confrontation.m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png"/><Relationship Id="rId7"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jpe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0.xml"/><Relationship Id="rId5" Type="http://schemas.openxmlformats.org/officeDocument/2006/relationships/image" Target="../media/image47.png"/><Relationship Id="rId6" Type="http://schemas.openxmlformats.org/officeDocument/2006/relationships/image" Target="../media/image10.jpeg"/><Relationship Id="rId1" Type="http://schemas.microsoft.com/office/2007/relationships/media" Target="file://localhost/Users/abs3/Movies/Middle%20Ages/BECKET%20death.mov" TargetMode="External"/><Relationship Id="rId2" Type="http://schemas.openxmlformats.org/officeDocument/2006/relationships/video" Target="file://localhost/Users/abs3/Movies/Middle%20Ages/BECKET%20death.m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0.xml"/><Relationship Id="rId5" Type="http://schemas.openxmlformats.org/officeDocument/2006/relationships/image" Target="../media/image67.png"/><Relationship Id="rId6" Type="http://schemas.openxmlformats.org/officeDocument/2006/relationships/image" Target="../media/image66.jpeg"/><Relationship Id="rId1" Type="http://schemas.microsoft.com/office/2007/relationships/media" Target="file://localhost/Users/abs3/Movies/Crusades/Crusades.mov" TargetMode="External"/><Relationship Id="rId2" Type="http://schemas.openxmlformats.org/officeDocument/2006/relationships/video" Target="file://localhost/Users/abs3/Movies/Crusades/Crusades.m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5"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3.xml"/><Relationship Id="rId5" Type="http://schemas.openxmlformats.org/officeDocument/2006/relationships/image" Target="../media/image71.png"/><Relationship Id="rId6" Type="http://schemas.openxmlformats.org/officeDocument/2006/relationships/image" Target="../media/image66.jpeg"/><Relationship Id="rId1" Type="http://schemas.microsoft.com/office/2007/relationships/media" Target="file://localhost/Users/abs3/Movies/Crusades/03%20Saladin%20-%20Miraculously%20Healed.mov" TargetMode="External"/><Relationship Id="rId2" Type="http://schemas.openxmlformats.org/officeDocument/2006/relationships/video" Target="file://localhost/Users/abs3/Movies/Crusades/03%20Saladin%20-%20Miraculously%20Healed.mo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5.xml"/><Relationship Id="rId5" Type="http://schemas.openxmlformats.org/officeDocument/2006/relationships/image" Target="../media/image73.png"/><Relationship Id="rId6" Type="http://schemas.openxmlformats.org/officeDocument/2006/relationships/image" Target="../media/image66.jpeg"/><Relationship Id="rId1" Type="http://schemas.microsoft.com/office/2007/relationships/media" Target="file://localhost/Users/abs3/Movies/Crusades/05%20Richard%203rd%20Crusade.mov" TargetMode="External"/><Relationship Id="rId2" Type="http://schemas.openxmlformats.org/officeDocument/2006/relationships/video" Target="file://localhost/Users/abs3/Movies/Crusades/05%20Richard%203rd%20Crusade.mov"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7.xml"/><Relationship Id="rId5" Type="http://schemas.openxmlformats.org/officeDocument/2006/relationships/image" Target="../media/image74.png"/><Relationship Id="rId6" Type="http://schemas.openxmlformats.org/officeDocument/2006/relationships/image" Target="../media/image66.jpeg"/><Relationship Id="rId1" Type="http://schemas.microsoft.com/office/2007/relationships/media" Target="file://localhost/Users/abs3/Movies/Crusades/Negotiations.mov" TargetMode="External"/><Relationship Id="rId2" Type="http://schemas.openxmlformats.org/officeDocument/2006/relationships/video" Target="file://localhost/Users/abs3/Movies/Crusades/Negotiations.mov"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9.xml"/><Relationship Id="rId5" Type="http://schemas.openxmlformats.org/officeDocument/2006/relationships/image" Target="../media/image75.png"/><Relationship Id="rId6" Type="http://schemas.openxmlformats.org/officeDocument/2006/relationships/image" Target="../media/image66.jpeg"/><Relationship Id="rId1" Type="http://schemas.microsoft.com/office/2007/relationships/media" Target="file://localhost/Users/abs3/Movies/Crusades/Both%20Exhausted%20and%20truce.mov" TargetMode="External"/><Relationship Id="rId2" Type="http://schemas.openxmlformats.org/officeDocument/2006/relationships/video" Target="file://localhost/Users/abs3/Movies/Crusades/Both%20Exhausted%20and%20truce.mov"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77.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2.xml"/><Relationship Id="rId5" Type="http://schemas.openxmlformats.org/officeDocument/2006/relationships/image" Target="../media/image78.png"/><Relationship Id="rId6" Type="http://schemas.openxmlformats.org/officeDocument/2006/relationships/image" Target="../media/image66.jpeg"/><Relationship Id="rId1" Type="http://schemas.microsoft.com/office/2007/relationships/media" Target="file://localhost/Users/abs3/Movies/Crusades/Crusade%20Aftermath.mov" TargetMode="External"/><Relationship Id="rId2" Type="http://schemas.openxmlformats.org/officeDocument/2006/relationships/video" Target="file://localhost/Users/abs3/Movies/Crusades/Crusade%20Aftermath.mo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5" Type="http://schemas.openxmlformats.org/officeDocument/2006/relationships/image" Target="../media/image84.jpeg"/><Relationship Id="rId6"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xml"/><Relationship Id="rId5" Type="http://schemas.openxmlformats.org/officeDocument/2006/relationships/image" Target="../media/image18.png"/><Relationship Id="rId6" Type="http://schemas.openxmlformats.org/officeDocument/2006/relationships/image" Target="../media/image10.jpeg"/><Relationship Id="rId1" Type="http://schemas.microsoft.com/office/2007/relationships/media" Target="file://localhost/Users/abs3/Movies/Middle%20Ages/Horse%20&amp;%20Plow,%20Water%20Wheel.mov" TargetMode="External"/><Relationship Id="rId2" Type="http://schemas.openxmlformats.org/officeDocument/2006/relationships/video" Target="file://localhost/Users/abs3/Movies/Middle%20Ages/Horse%20&amp;%20Plow,%20Water%20Wheel.m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418px-Canterbury_Cathedral_011_Medieval_glass_Thomas_a_Becket W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25863"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descr="crusade knight pope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5225" y="0"/>
            <a:ext cx="5438775"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1" descr="Genghis_Khan_statue_UB_MGL WM.JPG"/>
          <p:cNvPicPr>
            <a:picLocks noChangeAspect="1"/>
          </p:cNvPicPr>
          <p:nvPr/>
        </p:nvPicPr>
        <p:blipFill>
          <a:blip r:embed="rId4">
            <a:extLst>
              <a:ext uri="{28A0092B-C50C-407E-A947-70E740481C1C}">
                <a14:useLocalDpi xmlns:a14="http://schemas.microsoft.com/office/drawing/2010/main" val="0"/>
              </a:ext>
            </a:extLst>
          </a:blip>
          <a:srcRect t="5853" r="6828"/>
          <a:stretch>
            <a:fillRect/>
          </a:stretch>
        </p:blipFill>
        <p:spPr bwMode="auto">
          <a:xfrm>
            <a:off x="4832350" y="3589338"/>
            <a:ext cx="431165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Mongols 3 CA.jpg"/>
          <p:cNvPicPr>
            <a:picLocks noChangeAspect="1"/>
          </p:cNvPicPr>
          <p:nvPr/>
        </p:nvPicPr>
        <p:blipFill>
          <a:blip r:embed="rId5" cstate="print"/>
          <a:srcRect l="3576" t="8085" r="4318" b="4045"/>
          <a:stretch>
            <a:fillRect/>
          </a:stretch>
        </p:blipFill>
        <p:spPr>
          <a:xfrm>
            <a:off x="3725332" y="3635565"/>
            <a:ext cx="1444978" cy="2012413"/>
          </a:xfrm>
          <a:prstGeom prst="rect">
            <a:avLst/>
          </a:prstGeom>
          <a:scene3d>
            <a:camera prst="orthographicFront"/>
            <a:lightRig rig="threePt" dir="t"/>
          </a:scene3d>
          <a:sp3d>
            <a:bevelT/>
          </a:sp3d>
        </p:spPr>
      </p:pic>
      <p:cxnSp>
        <p:nvCxnSpPr>
          <p:cNvPr id="19" name="Straight Connector 18"/>
          <p:cNvCxnSpPr/>
          <p:nvPr/>
        </p:nvCxnSpPr>
        <p:spPr>
          <a:xfrm rot="5400000" flipH="1" flipV="1">
            <a:off x="261938" y="3429000"/>
            <a:ext cx="6858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02050" y="3613150"/>
            <a:ext cx="54419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826388" y="2878940"/>
            <a:ext cx="2088444" cy="602391"/>
          </a:xfrm>
          <a:prstGeom prst="rect">
            <a:avLst/>
          </a:prstGeom>
          <a:solidFill>
            <a:schemeClr val="bg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 name="Picture 23" descr="Mongols 2 CA.png"/>
          <p:cNvPicPr>
            <a:picLocks noChangeAspect="1"/>
          </p:cNvPicPr>
          <p:nvPr/>
        </p:nvPicPr>
        <p:blipFill>
          <a:blip r:embed="rId6" cstate="print"/>
          <a:stretch>
            <a:fillRect/>
          </a:stretch>
        </p:blipFill>
        <p:spPr>
          <a:xfrm>
            <a:off x="3721921" y="5576711"/>
            <a:ext cx="2112015" cy="1281289"/>
          </a:xfrm>
          <a:prstGeom prst="rect">
            <a:avLst/>
          </a:prstGeom>
          <a:scene3d>
            <a:camera prst="orthographicFront"/>
            <a:lightRig rig="threePt" dir="t"/>
          </a:scene3d>
          <a:sp3d>
            <a:bevelT/>
          </a:sp3d>
        </p:spPr>
      </p:pic>
      <p:sp>
        <p:nvSpPr>
          <p:cNvPr id="3084" name="TextBox 14"/>
          <p:cNvSpPr txBox="1">
            <a:spLocks noChangeArrowheads="1"/>
          </p:cNvSpPr>
          <p:nvPr/>
        </p:nvSpPr>
        <p:spPr bwMode="auto">
          <a:xfrm>
            <a:off x="3849688" y="2913063"/>
            <a:ext cx="20780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700" b="1">
                <a:solidFill>
                  <a:schemeClr val="bg1"/>
                </a:solidFill>
                <a:latin typeface="Verdana" charset="0"/>
              </a:rPr>
              <a:t>Crusades</a:t>
            </a:r>
            <a:endParaRPr lang="en-US" sz="2700">
              <a:solidFill>
                <a:schemeClr val="bg1"/>
              </a:solidFill>
            </a:endParaRPr>
          </a:p>
        </p:txBody>
      </p:sp>
      <p:sp>
        <p:nvSpPr>
          <p:cNvPr id="28" name="Rectangle 27"/>
          <p:cNvSpPr/>
          <p:nvPr/>
        </p:nvSpPr>
        <p:spPr>
          <a:xfrm>
            <a:off x="1641512" y="4318614"/>
            <a:ext cx="1780797" cy="572875"/>
          </a:xfrm>
          <a:prstGeom prst="rect">
            <a:avLst/>
          </a:prstGeom>
          <a:solidFill>
            <a:schemeClr val="bg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8" name="TextBox 13"/>
          <p:cNvSpPr txBox="1">
            <a:spLocks noChangeArrowheads="1"/>
          </p:cNvSpPr>
          <p:nvPr/>
        </p:nvSpPr>
        <p:spPr bwMode="auto">
          <a:xfrm>
            <a:off x="1689100" y="4341813"/>
            <a:ext cx="16605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700" b="1">
                <a:solidFill>
                  <a:schemeClr val="bg1"/>
                </a:solidFill>
                <a:latin typeface="Verdana" charset="0"/>
              </a:rPr>
              <a:t>Nations</a:t>
            </a:r>
            <a:endParaRPr lang="en-US" sz="2700">
              <a:solidFill>
                <a:schemeClr val="bg1"/>
              </a:solidFill>
            </a:endParaRPr>
          </a:p>
        </p:txBody>
      </p:sp>
      <p:sp>
        <p:nvSpPr>
          <p:cNvPr id="29" name="Rectangle 28"/>
          <p:cNvSpPr/>
          <p:nvPr/>
        </p:nvSpPr>
        <p:spPr>
          <a:xfrm>
            <a:off x="6378765" y="5793038"/>
            <a:ext cx="1855253" cy="572875"/>
          </a:xfrm>
          <a:prstGeom prst="rect">
            <a:avLst/>
          </a:prstGeom>
          <a:solidFill>
            <a:schemeClr val="bg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2" name="TextBox 15"/>
          <p:cNvSpPr txBox="1">
            <a:spLocks noChangeArrowheads="1"/>
          </p:cNvSpPr>
          <p:nvPr/>
        </p:nvSpPr>
        <p:spPr bwMode="auto">
          <a:xfrm>
            <a:off x="6392863" y="5808663"/>
            <a:ext cx="1974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700" b="1">
                <a:solidFill>
                  <a:schemeClr val="bg1"/>
                </a:solidFill>
                <a:latin typeface="Verdana" charset="0"/>
              </a:rPr>
              <a:t>Mongols</a:t>
            </a:r>
            <a:endParaRPr lang="en-US" sz="2700">
              <a:solidFill>
                <a:schemeClr val="bg1"/>
              </a:solidFill>
            </a:endParaRPr>
          </a:p>
        </p:txBody>
      </p:sp>
      <p:pic>
        <p:nvPicPr>
          <p:cNvPr id="30" name="Picture 29" descr="Europe_mediterranean_1190 WM.jpg"/>
          <p:cNvPicPr>
            <a:picLocks noChangeAspect="1"/>
          </p:cNvPicPr>
          <p:nvPr/>
        </p:nvPicPr>
        <p:blipFill>
          <a:blip r:embed="rId7" cstate="print">
            <a:lum bright="16000" contrast="21000"/>
          </a:blip>
          <a:srcRect l="4957" t="22161" r="10156" b="32101"/>
          <a:stretch>
            <a:fillRect/>
          </a:stretch>
        </p:blipFill>
        <p:spPr>
          <a:xfrm>
            <a:off x="0" y="5288096"/>
            <a:ext cx="3690651" cy="1569904"/>
          </a:xfrm>
          <a:prstGeom prst="rect">
            <a:avLst/>
          </a:prstGeom>
          <a:scene3d>
            <a:camera prst="orthographicFront"/>
            <a:lightRig rig="threePt" dir="t"/>
          </a:scene3d>
          <a:sp3d>
            <a:bevelT/>
          </a:sp3d>
        </p:spPr>
      </p:pic>
      <p:sp>
        <p:nvSpPr>
          <p:cNvPr id="3094" name="Text Box 10"/>
          <p:cNvSpPr txBox="1">
            <a:spLocks noChangeArrowheads="1"/>
          </p:cNvSpPr>
          <p:nvPr/>
        </p:nvSpPr>
        <p:spPr bwMode="auto">
          <a:xfrm>
            <a:off x="576263" y="5561013"/>
            <a:ext cx="254158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en-US" sz="3200" b="1">
                <a:solidFill>
                  <a:srgbClr val="7A0000"/>
                </a:solidFill>
                <a:latin typeface="Verdana" charset="0"/>
              </a:rPr>
              <a:t>Creativity Rekindled </a:t>
            </a:r>
          </a:p>
        </p:txBody>
      </p:sp>
      <p:sp>
        <p:nvSpPr>
          <p:cNvPr id="31" name="Rectangle 30"/>
          <p:cNvSpPr/>
          <p:nvPr/>
        </p:nvSpPr>
        <p:spPr>
          <a:xfrm>
            <a:off x="3833813" y="825500"/>
            <a:ext cx="1398587" cy="1873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9" descr="Saladin CA.png"/>
          <p:cNvPicPr>
            <a:picLocks noChangeAspect="1"/>
          </p:cNvPicPr>
          <p:nvPr/>
        </p:nvPicPr>
        <p:blipFill>
          <a:blip r:embed="rId8" cstate="print"/>
          <a:srcRect l="2509" t="2669" r="3042" b="4290"/>
          <a:stretch>
            <a:fillRect/>
          </a:stretch>
        </p:blipFill>
        <p:spPr>
          <a:xfrm>
            <a:off x="3878110" y="873866"/>
            <a:ext cx="1312635" cy="1789289"/>
          </a:xfrm>
          <a:prstGeom prst="rect">
            <a:avLst/>
          </a:prstGeom>
          <a:scene3d>
            <a:camera prst="orthographicFront"/>
            <a:lightRig rig="threePt" dir="t"/>
          </a:scene3d>
          <a:sp3d>
            <a:bevelT/>
          </a:sp3d>
        </p:spPr>
      </p:pic>
      <p:sp>
        <p:nvSpPr>
          <p:cNvPr id="32" name="Rectangle 31"/>
          <p:cNvSpPr/>
          <p:nvPr/>
        </p:nvSpPr>
        <p:spPr>
          <a:xfrm>
            <a:off x="261938" y="2565400"/>
            <a:ext cx="1258887" cy="1620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6" descr="John_of_England WM.png"/>
          <p:cNvPicPr>
            <a:picLocks noChangeAspect="1"/>
          </p:cNvPicPr>
          <p:nvPr/>
        </p:nvPicPr>
        <p:blipFill>
          <a:blip r:embed="rId9" cstate="print"/>
          <a:stretch>
            <a:fillRect/>
          </a:stretch>
        </p:blipFill>
        <p:spPr>
          <a:xfrm>
            <a:off x="297456" y="2604720"/>
            <a:ext cx="1185333" cy="1543403"/>
          </a:xfrm>
          <a:prstGeom prst="rect">
            <a:avLst/>
          </a:prstGeom>
          <a:scene3d>
            <a:camera prst="orthographicFront"/>
            <a:lightRig rig="threePt" dir="t"/>
          </a:scene3d>
          <a:sp3d>
            <a:bevelT/>
          </a:sp3d>
        </p:spPr>
      </p:pic>
      <p:sp>
        <p:nvSpPr>
          <p:cNvPr id="34" name="Rectangle 33"/>
          <p:cNvSpPr/>
          <p:nvPr/>
        </p:nvSpPr>
        <p:spPr>
          <a:xfrm>
            <a:off x="506413" y="5486400"/>
            <a:ext cx="2689225" cy="1123950"/>
          </a:xfrm>
          <a:prstGeom prst="rect">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1507" name="TextBox 26"/>
          <p:cNvSpPr txBox="1">
            <a:spLocks noChangeArrowheads="1"/>
          </p:cNvSpPr>
          <p:nvPr/>
        </p:nvSpPr>
        <p:spPr bwMode="auto">
          <a:xfrm>
            <a:off x="260350" y="1419225"/>
            <a:ext cx="1139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b="1">
                <a:solidFill>
                  <a:srgbClr val="F4F0D0"/>
                </a:solidFill>
                <a:latin typeface="Georgia" charset="0"/>
              </a:rPr>
              <a:t>Ancient History</a:t>
            </a:r>
          </a:p>
        </p:txBody>
      </p:sp>
      <p:sp>
        <p:nvSpPr>
          <p:cNvPr id="21508"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sp>
        <p:nvSpPr>
          <p:cNvPr id="2150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115888" y="76200"/>
            <a:ext cx="8180387" cy="11430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France: State</a:t>
            </a:r>
          </a:p>
        </p:txBody>
      </p:sp>
      <p:sp>
        <p:nvSpPr>
          <p:cNvPr id="11" name="Rectangle 3"/>
          <p:cNvSpPr txBox="1">
            <a:spLocks noChangeArrowheads="1"/>
          </p:cNvSpPr>
          <p:nvPr/>
        </p:nvSpPr>
        <p:spPr bwMode="auto">
          <a:xfrm>
            <a:off x="4152900" y="1501775"/>
            <a:ext cx="4341813" cy="4953000"/>
          </a:xfrm>
          <a:prstGeom prst="rect">
            <a:avLst/>
          </a:prstGeom>
          <a:noFill/>
          <a:ln w="9525">
            <a:noFill/>
            <a:miter lim="800000"/>
            <a:headEnd/>
            <a:tailEnd/>
          </a:ln>
        </p:spPr>
        <p:txBody>
          <a:bodyPr/>
          <a:lstStyle>
            <a:lvl1pPr eaLnBrk="0" hangingPunct="0">
              <a:defRPr>
                <a:solidFill>
                  <a:schemeClr val="tx1"/>
                </a:solidFill>
                <a:latin typeface="Arial" charset="0"/>
                <a:ea typeface="ＭＳ Ｐゴシック" charset="0"/>
                <a:cs typeface="ＭＳ Ｐゴシック" charset="0"/>
              </a:defRPr>
            </a:lvl1pPr>
            <a:lvl2pPr eaLnBrk="0" hangingPunct="0">
              <a:defRPr>
                <a:solidFill>
                  <a:schemeClr val="tx1"/>
                </a:solidFill>
                <a:latin typeface="Arial" charset="0"/>
                <a:ea typeface="ＭＳ Ｐゴシック" charset="0"/>
              </a:defRPr>
            </a:lvl2pPr>
            <a:lvl3pPr indent="-182563" eaLnBrk="0" hangingPunct="0">
              <a:defRPr>
                <a:solidFill>
                  <a:schemeClr val="tx1"/>
                </a:solidFill>
                <a:latin typeface="Arial" charset="0"/>
                <a:ea typeface="ＭＳ Ｐゴシック" charset="0"/>
              </a:defRPr>
            </a:lvl3pPr>
            <a:lvl4pPr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pPr>
            <a:r>
              <a:rPr lang="en-US" sz="2800">
                <a:latin typeface="Georgia" charset="0"/>
              </a:rPr>
              <a:t>Capetian dynasty</a:t>
            </a:r>
          </a:p>
          <a:p>
            <a:pPr lvl="1" eaLnBrk="1" hangingPunct="1">
              <a:spcBef>
                <a:spcPct val="20000"/>
              </a:spcBef>
            </a:pPr>
            <a:r>
              <a:rPr lang="en-US" sz="2400">
                <a:latin typeface="Georgia" charset="0"/>
              </a:rPr>
              <a:t>Hugh Capet became king (about 1000 AD)</a:t>
            </a:r>
          </a:p>
          <a:p>
            <a:pPr lvl="2" eaLnBrk="1" hangingPunct="1">
              <a:spcBef>
                <a:spcPct val="20000"/>
              </a:spcBef>
              <a:buFont typeface="Arial" charset="0"/>
              <a:buChar char="•"/>
            </a:pPr>
            <a:r>
              <a:rPr lang="en-US" sz="2400">
                <a:latin typeface="Georgia" charset="0"/>
              </a:rPr>
              <a:t>Ile de France</a:t>
            </a:r>
          </a:p>
          <a:p>
            <a:pPr lvl="3" eaLnBrk="1" hangingPunct="1">
              <a:spcBef>
                <a:spcPct val="20000"/>
              </a:spcBef>
            </a:pPr>
            <a:r>
              <a:rPr lang="en-US" sz="2100">
                <a:latin typeface="Georgia" charset="0"/>
              </a:rPr>
              <a:t>Hugh Capet</a:t>
            </a:r>
            <a:r>
              <a:rPr lang="ja-JP" altLang="en-US" sz="2100">
                <a:latin typeface="Georgia" charset="0"/>
              </a:rPr>
              <a:t>’</a:t>
            </a:r>
            <a:r>
              <a:rPr lang="en-US" sz="2100">
                <a:latin typeface="Georgia" charset="0"/>
              </a:rPr>
              <a:t>s territory</a:t>
            </a:r>
          </a:p>
          <a:p>
            <a:pPr lvl="2" eaLnBrk="1" hangingPunct="1">
              <a:spcBef>
                <a:spcPct val="20000"/>
              </a:spcBef>
              <a:buFont typeface="Arial" charset="0"/>
              <a:buChar char="•"/>
            </a:pPr>
            <a:r>
              <a:rPr lang="en-US" sz="2400">
                <a:latin typeface="Georgia" charset="0"/>
              </a:rPr>
              <a:t>Beginning of the  French nation</a:t>
            </a:r>
          </a:p>
          <a:p>
            <a:pPr lvl="3" eaLnBrk="1" hangingPunct="1">
              <a:spcBef>
                <a:spcPct val="20000"/>
              </a:spcBef>
            </a:pPr>
            <a:r>
              <a:rPr lang="en-US" sz="2100">
                <a:latin typeface="Georgia" charset="0"/>
              </a:rPr>
              <a:t>Previously it was part of the Carolingian realm and was linked to Germany and Italy</a:t>
            </a:r>
          </a:p>
        </p:txBody>
      </p:sp>
      <p:pic>
        <p:nvPicPr>
          <p:cNvPr id="12" name="Picture 6"/>
          <p:cNvPicPr>
            <a:picLocks noChangeAspect="1"/>
          </p:cNvPicPr>
          <p:nvPr/>
        </p:nvPicPr>
        <p:blipFill>
          <a:blip r:embed="rId3">
            <a:extLst>
              <a:ext uri="{28A0092B-C50C-407E-A947-70E740481C1C}">
                <a14:useLocalDpi xmlns:a14="http://schemas.microsoft.com/office/drawing/2010/main" val="0"/>
              </a:ext>
            </a:extLst>
          </a:blip>
          <a:srcRect l="1357" t="18686" r="3670"/>
          <a:stretch>
            <a:fillRect/>
          </a:stretch>
        </p:blipFill>
        <p:spPr bwMode="auto">
          <a:xfrm>
            <a:off x="430213" y="2109788"/>
            <a:ext cx="3756025" cy="37020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rot="10800000">
            <a:off x="2809875" y="3436938"/>
            <a:ext cx="2654300"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3555" name="TextBox 26"/>
          <p:cNvSpPr txBox="1">
            <a:spLocks noChangeArrowheads="1"/>
          </p:cNvSpPr>
          <p:nvPr/>
        </p:nvSpPr>
        <p:spPr bwMode="auto">
          <a:xfrm>
            <a:off x="260350" y="1419225"/>
            <a:ext cx="1139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b="1">
                <a:solidFill>
                  <a:srgbClr val="F4F0D0"/>
                </a:solidFill>
                <a:latin typeface="Georgia" charset="0"/>
              </a:rPr>
              <a:t>Ancient History</a:t>
            </a:r>
          </a:p>
        </p:txBody>
      </p:sp>
      <p:sp>
        <p:nvSpPr>
          <p:cNvPr id="23556"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sp>
        <p:nvSpPr>
          <p:cNvPr id="2355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397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France in 1300</a:t>
            </a:r>
          </a:p>
        </p:txBody>
      </p:sp>
      <p:sp>
        <p:nvSpPr>
          <p:cNvPr id="13" name="Rectangle 9"/>
          <p:cNvSpPr txBox="1">
            <a:spLocks noChangeArrowheads="1"/>
          </p:cNvSpPr>
          <p:nvPr/>
        </p:nvSpPr>
        <p:spPr bwMode="auto">
          <a:xfrm>
            <a:off x="4437063" y="1281113"/>
            <a:ext cx="4233862" cy="5257800"/>
          </a:xfrm>
          <a:prstGeom prst="rect">
            <a:avLst/>
          </a:prstGeom>
          <a:noFill/>
          <a:ln w="9525">
            <a:noFill/>
            <a:miter lim="800000"/>
            <a:headEnd/>
            <a:tailEnd/>
          </a:ln>
        </p:spPr>
        <p:txBody>
          <a:bodyPr/>
          <a:lstStyle>
            <a:lvl1pPr eaLnBrk="0" hangingPunct="0">
              <a:defRPr>
                <a:solidFill>
                  <a:schemeClr val="tx1"/>
                </a:solidFill>
                <a:latin typeface="Arial" charset="0"/>
                <a:ea typeface="ＭＳ Ｐゴシック" charset="0"/>
                <a:cs typeface="ＭＳ Ｐゴシック" charset="0"/>
              </a:defRPr>
            </a:lvl1pPr>
            <a:lvl2pPr indent="-182563"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pPr>
            <a:r>
              <a:rPr lang="en-US" sz="2800" dirty="0" err="1" smtClean="0">
                <a:latin typeface="Georgia" charset="0"/>
              </a:rPr>
              <a:t>Capetian</a:t>
            </a:r>
            <a:r>
              <a:rPr lang="en-US" sz="2800" dirty="0" smtClean="0">
                <a:latin typeface="Georgia" charset="0"/>
              </a:rPr>
              <a:t> Dynasty: Stable </a:t>
            </a:r>
            <a:r>
              <a:rPr lang="en-US" sz="2800" dirty="0">
                <a:latin typeface="Georgia" charset="0"/>
              </a:rPr>
              <a:t>succession for 300 years</a:t>
            </a:r>
          </a:p>
          <a:p>
            <a:pPr lvl="1" eaLnBrk="1" hangingPunct="1">
              <a:spcBef>
                <a:spcPct val="20000"/>
              </a:spcBef>
              <a:buFont typeface="Arial" charset="0"/>
              <a:buChar char="•"/>
            </a:pPr>
            <a:r>
              <a:rPr lang="en-US" sz="2400" dirty="0">
                <a:latin typeface="Georgia" charset="0"/>
              </a:rPr>
              <a:t>Always a father to son transfer</a:t>
            </a:r>
          </a:p>
          <a:p>
            <a:pPr lvl="1" eaLnBrk="1" hangingPunct="1">
              <a:spcBef>
                <a:spcPct val="20000"/>
              </a:spcBef>
              <a:buFont typeface="Arial" charset="0"/>
              <a:buChar char="•"/>
            </a:pPr>
            <a:r>
              <a:rPr lang="en-US" sz="2400" dirty="0">
                <a:latin typeface="Georgia" charset="0"/>
              </a:rPr>
              <a:t>Dynastic strength</a:t>
            </a:r>
          </a:p>
          <a:p>
            <a:pPr eaLnBrk="1" hangingPunct="1">
              <a:spcBef>
                <a:spcPct val="20000"/>
              </a:spcBef>
            </a:pPr>
            <a:r>
              <a:rPr lang="en-US" sz="2800" dirty="0">
                <a:latin typeface="Georgia" charset="0"/>
              </a:rPr>
              <a:t>Stable in church relations</a:t>
            </a:r>
          </a:p>
          <a:p>
            <a:pPr lvl="1" eaLnBrk="1" hangingPunct="1">
              <a:spcBef>
                <a:spcPct val="20000"/>
              </a:spcBef>
              <a:buFont typeface="Arial" charset="0"/>
              <a:buChar char="•"/>
            </a:pPr>
            <a:r>
              <a:rPr lang="en-US" sz="2400" dirty="0">
                <a:latin typeface="Georgia" charset="0"/>
              </a:rPr>
              <a:t>France was the most </a:t>
            </a:r>
            <a:r>
              <a:rPr lang="ja-JP" altLang="en-US" sz="2400" dirty="0">
                <a:latin typeface="Georgia" charset="0"/>
              </a:rPr>
              <a:t>“</a:t>
            </a:r>
            <a:r>
              <a:rPr lang="en-US" sz="2400" dirty="0">
                <a:latin typeface="Georgia" charset="0"/>
              </a:rPr>
              <a:t>Catholic</a:t>
            </a:r>
            <a:r>
              <a:rPr lang="ja-JP" altLang="en-US" sz="2400" dirty="0">
                <a:latin typeface="Georgia" charset="0"/>
              </a:rPr>
              <a:t>”</a:t>
            </a:r>
            <a:r>
              <a:rPr lang="en-US" sz="2400" dirty="0">
                <a:latin typeface="Georgia" charset="0"/>
              </a:rPr>
              <a:t> nation</a:t>
            </a:r>
          </a:p>
          <a:p>
            <a:pPr eaLnBrk="1" hangingPunct="1">
              <a:spcBef>
                <a:spcPct val="20000"/>
              </a:spcBef>
            </a:pPr>
            <a:r>
              <a:rPr lang="en-US" sz="2800" dirty="0">
                <a:latin typeface="Georgia" charset="0"/>
              </a:rPr>
              <a:t>France was divided but gradually consolidating</a:t>
            </a:r>
          </a:p>
        </p:txBody>
      </p:sp>
      <p:pic>
        <p:nvPicPr>
          <p:cNvPr id="14" name="Picture 6" descr="Image46"/>
          <p:cNvPicPr>
            <a:picLocks noChangeAspect="1" noChangeArrowheads="1"/>
          </p:cNvPicPr>
          <p:nvPr/>
        </p:nvPicPr>
        <p:blipFill>
          <a:blip r:embed="rId3">
            <a:lum bright="20000" contrast="8000"/>
            <a:extLst>
              <a:ext uri="{28A0092B-C50C-407E-A947-70E740481C1C}">
                <a14:useLocalDpi xmlns:a14="http://schemas.microsoft.com/office/drawing/2010/main" val="0"/>
              </a:ext>
            </a:extLst>
          </a:blip>
          <a:srcRect/>
          <a:stretch>
            <a:fillRect/>
          </a:stretch>
        </p:blipFill>
        <p:spPr bwMode="auto">
          <a:xfrm>
            <a:off x="431800" y="1860550"/>
            <a:ext cx="3738563" cy="34639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5603"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sp>
        <p:nvSpPr>
          <p:cNvPr id="25604"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397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Germany in 1000</a:t>
            </a:r>
          </a:p>
        </p:txBody>
      </p:sp>
      <p:sp>
        <p:nvSpPr>
          <p:cNvPr id="15" name="Rectangle 3"/>
          <p:cNvSpPr txBox="1">
            <a:spLocks noChangeArrowheads="1"/>
          </p:cNvSpPr>
          <p:nvPr/>
        </p:nvSpPr>
        <p:spPr bwMode="auto">
          <a:xfrm>
            <a:off x="4868863" y="1298575"/>
            <a:ext cx="4114800" cy="5791200"/>
          </a:xfrm>
          <a:prstGeom prst="rect">
            <a:avLst/>
          </a:prstGeom>
          <a:noFill/>
          <a:ln w="9525">
            <a:noFill/>
            <a:miter lim="800000"/>
            <a:headEnd/>
            <a:tailEnd/>
          </a:ln>
        </p:spPr>
        <p:txBody>
          <a:bodyPr/>
          <a:lstStyle/>
          <a:p>
            <a:pPr>
              <a:spcBef>
                <a:spcPct val="20000"/>
              </a:spcBef>
              <a:defRPr/>
            </a:pPr>
            <a:r>
              <a:rPr lang="en-US" sz="2800" kern="0" dirty="0">
                <a:latin typeface="Georgia" charset="0"/>
                <a:ea typeface="ＭＳ Ｐゴシック" charset="-128"/>
                <a:cs typeface="ＭＳ Ｐゴシック" pitchFamily="-65" charset="-128"/>
              </a:rPr>
              <a:t>Otto the Great</a:t>
            </a:r>
          </a:p>
          <a:p>
            <a:pPr lvl="1" indent="-182880">
              <a:spcBef>
                <a:spcPct val="20000"/>
              </a:spcBef>
              <a:buFont typeface="Arial" pitchFamily="34" charset="0"/>
              <a:buChar char="•"/>
              <a:defRPr/>
            </a:pPr>
            <a:r>
              <a:rPr lang="en-US" sz="2400" kern="0" dirty="0">
                <a:latin typeface="Georgia" charset="0"/>
                <a:ea typeface="ＭＳ Ｐゴシック" charset="-128"/>
                <a:cs typeface="+mn-cs"/>
              </a:rPr>
              <a:t>United lords in Germany and Italy</a:t>
            </a:r>
          </a:p>
          <a:p>
            <a:pPr lvl="1" indent="-182880">
              <a:spcBef>
                <a:spcPct val="20000"/>
              </a:spcBef>
              <a:buFont typeface="Arial" pitchFamily="34" charset="0"/>
              <a:buChar char="•"/>
              <a:defRPr/>
            </a:pPr>
            <a:r>
              <a:rPr lang="en-US" sz="2400" kern="0" dirty="0">
                <a:latin typeface="Georgia" charset="0"/>
                <a:ea typeface="ＭＳ Ｐゴシック" charset="-128"/>
                <a:cs typeface="+mn-cs"/>
              </a:rPr>
              <a:t>Crowned as 2</a:t>
            </a:r>
            <a:r>
              <a:rPr lang="en-US" sz="2400" kern="0" baseline="30000" dirty="0">
                <a:latin typeface="Georgia" charset="0"/>
                <a:ea typeface="ＭＳ Ｐゴシック" charset="-128"/>
                <a:cs typeface="+mn-cs"/>
              </a:rPr>
              <a:t>nd</a:t>
            </a:r>
            <a:r>
              <a:rPr lang="en-US" sz="2400" kern="0" dirty="0">
                <a:latin typeface="Georgia" charset="0"/>
                <a:ea typeface="ＭＳ Ｐゴシック" charset="-128"/>
                <a:cs typeface="+mn-cs"/>
              </a:rPr>
              <a:t> Holy Roman Emperor</a:t>
            </a:r>
          </a:p>
          <a:p>
            <a:pPr lvl="1" indent="-182880">
              <a:spcBef>
                <a:spcPct val="20000"/>
              </a:spcBef>
              <a:buFont typeface="Arial" pitchFamily="34" charset="0"/>
              <a:buChar char="•"/>
              <a:defRPr/>
            </a:pPr>
            <a:r>
              <a:rPr lang="en-US" sz="2400" kern="0" dirty="0">
                <a:latin typeface="Georgia" charset="0"/>
                <a:ea typeface="ＭＳ Ｐゴシック" charset="-128"/>
                <a:cs typeface="+mn-cs"/>
              </a:rPr>
              <a:t>Assumed the traditional role of approving the election of a pope</a:t>
            </a:r>
          </a:p>
          <a:p>
            <a:pPr lvl="1" indent="-182880">
              <a:spcBef>
                <a:spcPct val="20000"/>
              </a:spcBef>
              <a:buFont typeface="Arial" pitchFamily="34" charset="0"/>
              <a:buChar char="•"/>
              <a:defRPr/>
            </a:pPr>
            <a:r>
              <a:rPr lang="en-US" sz="2400" kern="0" dirty="0" smtClean="0">
                <a:latin typeface="Georgia" charset="0"/>
                <a:ea typeface="ＭＳ Ｐゴシック" charset="-128"/>
                <a:cs typeface="+mn-cs"/>
              </a:rPr>
              <a:t>Control of Italy brought conflicts (over many generations) </a:t>
            </a:r>
            <a:r>
              <a:rPr lang="en-US" sz="2400" kern="0" dirty="0">
                <a:latin typeface="Georgia" charset="0"/>
                <a:ea typeface="ＭＳ Ｐゴシック" charset="-128"/>
                <a:cs typeface="+mn-cs"/>
              </a:rPr>
              <a:t>with </a:t>
            </a:r>
            <a:r>
              <a:rPr lang="en-US" sz="2400" kern="0" dirty="0" smtClean="0">
                <a:latin typeface="Georgia" charset="0"/>
                <a:ea typeface="ＭＳ Ｐゴシック" charset="-128"/>
                <a:cs typeface="+mn-cs"/>
              </a:rPr>
              <a:t>popes </a:t>
            </a:r>
            <a:r>
              <a:rPr lang="en-US" sz="2400" kern="0" dirty="0">
                <a:latin typeface="Georgia" charset="0"/>
                <a:ea typeface="ＭＳ Ｐゴシック" charset="-128"/>
                <a:cs typeface="+mn-cs"/>
              </a:rPr>
              <a:t>over </a:t>
            </a:r>
            <a:r>
              <a:rPr lang="en-US" sz="2400" kern="0" dirty="0" smtClean="0">
                <a:latin typeface="Georgia" charset="0"/>
                <a:ea typeface="ＭＳ Ｐゴシック" charset="-128"/>
                <a:cs typeface="+mn-cs"/>
              </a:rPr>
              <a:t>the Papal States and the rights of the church</a:t>
            </a:r>
            <a:endParaRPr lang="en-US" sz="2400" kern="0" dirty="0">
              <a:latin typeface="Georgia" charset="0"/>
              <a:ea typeface="ＭＳ Ｐゴシック" charset="-128"/>
              <a:cs typeface="+mn-cs"/>
            </a:endParaRPr>
          </a:p>
        </p:txBody>
      </p:sp>
      <p:pic>
        <p:nvPicPr>
          <p:cNvPr id="16" name="Picture 8" descr="0378MC11"/>
          <p:cNvPicPr>
            <a:picLocks noChangeAspect="1" noChangeArrowheads="1"/>
          </p:cNvPicPr>
          <p:nvPr/>
        </p:nvPicPr>
        <p:blipFill>
          <a:blip r:embed="rId3">
            <a:extLst>
              <a:ext uri="{28A0092B-C50C-407E-A947-70E740481C1C}">
                <a14:useLocalDpi xmlns:a14="http://schemas.microsoft.com/office/drawing/2010/main" val="0"/>
              </a:ext>
            </a:extLst>
          </a:blip>
          <a:srcRect r="11188"/>
          <a:stretch>
            <a:fillRect/>
          </a:stretch>
        </p:blipFill>
        <p:spPr bwMode="auto">
          <a:xfrm>
            <a:off x="407988" y="1905000"/>
            <a:ext cx="4284662" cy="36179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765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397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Germany</a:t>
            </a:r>
          </a:p>
        </p:txBody>
      </p:sp>
      <p:sp>
        <p:nvSpPr>
          <p:cNvPr id="9" name="Rectangle 3"/>
          <p:cNvSpPr txBox="1">
            <a:spLocks noChangeArrowheads="1"/>
          </p:cNvSpPr>
          <p:nvPr/>
        </p:nvSpPr>
        <p:spPr bwMode="auto">
          <a:xfrm>
            <a:off x="0" y="1533525"/>
            <a:ext cx="9144000" cy="703263"/>
          </a:xfrm>
          <a:prstGeom prst="rect">
            <a:avLst/>
          </a:prstGeom>
          <a:noFill/>
          <a:ln w="9525">
            <a:noFill/>
            <a:miter lim="800000"/>
            <a:headEnd/>
            <a:tailEnd/>
          </a:ln>
        </p:spPr>
        <p:txBody>
          <a:bodyPr/>
          <a:lstStyle/>
          <a:p>
            <a:pPr algn="ctr">
              <a:spcBef>
                <a:spcPct val="20000"/>
              </a:spcBef>
              <a:defRPr/>
            </a:pPr>
            <a:r>
              <a:rPr lang="en-US" sz="2800" kern="0" dirty="0">
                <a:latin typeface="Georgia" charset="0"/>
                <a:ea typeface="ＭＳ Ｐゴシック" charset="-128"/>
                <a:cs typeface="ＭＳ Ｐゴシック" pitchFamily="-65" charset="-128"/>
              </a:rPr>
              <a:t>Church vs. State clash (1084-1105) </a:t>
            </a:r>
          </a:p>
        </p:txBody>
      </p:sp>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l="3493" t="3493" r="5676" b="2184"/>
          <a:stretch>
            <a:fillRect/>
          </a:stretch>
        </p:blipFill>
        <p:spPr bwMode="auto">
          <a:xfrm>
            <a:off x="1884363" y="2514600"/>
            <a:ext cx="2724150" cy="28289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002213" y="5353050"/>
            <a:ext cx="2159000" cy="738188"/>
          </a:xfrm>
          <a:prstGeom prst="rect">
            <a:avLst/>
          </a:prstGeom>
          <a:noFill/>
        </p:spPr>
        <p:txBody>
          <a:bodyPr>
            <a:spAutoFit/>
          </a:bodyPr>
          <a:lstStyle/>
          <a:p>
            <a:pPr marL="0" lvl="1" algn="ctr">
              <a:defRPr/>
            </a:pPr>
            <a:r>
              <a:rPr lang="en-US" sz="2400" kern="0" dirty="0">
                <a:latin typeface="Georgia" charset="0"/>
                <a:ea typeface="ＭＳ Ｐゴシック" charset="-128"/>
                <a:cs typeface="+mn-cs"/>
              </a:rPr>
              <a:t>Henry IV</a:t>
            </a:r>
          </a:p>
          <a:p>
            <a:pPr algn="ctr">
              <a:defRPr/>
            </a:pPr>
            <a:endParaRPr lang="en-US" dirty="0">
              <a:ea typeface="ＭＳ Ｐゴシック" charset="-128"/>
              <a:cs typeface="+mn-cs"/>
            </a:endParaRPr>
          </a:p>
        </p:txBody>
      </p:sp>
      <p:sp>
        <p:nvSpPr>
          <p:cNvPr id="14" name="TextBox 13"/>
          <p:cNvSpPr txBox="1"/>
          <p:nvPr/>
        </p:nvSpPr>
        <p:spPr>
          <a:xfrm>
            <a:off x="1884363" y="5364163"/>
            <a:ext cx="2709862" cy="738187"/>
          </a:xfrm>
          <a:prstGeom prst="rect">
            <a:avLst/>
          </a:prstGeom>
          <a:noFill/>
        </p:spPr>
        <p:txBody>
          <a:bodyPr>
            <a:spAutoFit/>
          </a:bodyPr>
          <a:lstStyle/>
          <a:p>
            <a:pPr marL="0" lvl="1" algn="ctr">
              <a:defRPr/>
            </a:pPr>
            <a:r>
              <a:rPr lang="en-US" sz="2400" kern="0" dirty="0">
                <a:latin typeface="Georgia" charset="0"/>
                <a:ea typeface="ＭＳ Ｐゴシック" charset="-128"/>
                <a:cs typeface="+mn-cs"/>
              </a:rPr>
              <a:t>Pope Gregory VII</a:t>
            </a:r>
          </a:p>
          <a:p>
            <a:pPr algn="ctr">
              <a:defRPr/>
            </a:pPr>
            <a:endParaRPr lang="en-US" dirty="0">
              <a:ea typeface="ＭＳ Ｐゴシック" charset="-128"/>
              <a:cs typeface="+mn-cs"/>
            </a:endParaRPr>
          </a:p>
        </p:txBody>
      </p:sp>
      <p:pic>
        <p:nvPicPr>
          <p:cNvPr id="17" name="Picture 16" descr="Henry_IV_of_England W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3325" y="2514600"/>
            <a:ext cx="2170113" cy="28336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969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397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Germany</a:t>
            </a:r>
          </a:p>
        </p:txBody>
      </p:sp>
      <p:sp>
        <p:nvSpPr>
          <p:cNvPr id="11" name="Content Placeholder 2"/>
          <p:cNvSpPr txBox="1">
            <a:spLocks/>
          </p:cNvSpPr>
          <p:nvPr/>
        </p:nvSpPr>
        <p:spPr bwMode="auto">
          <a:xfrm>
            <a:off x="3762375" y="1765300"/>
            <a:ext cx="5381625" cy="4525963"/>
          </a:xfrm>
          <a:prstGeom prst="rect">
            <a:avLst/>
          </a:prstGeom>
          <a:noFill/>
          <a:ln w="9525">
            <a:noFill/>
            <a:miter lim="800000"/>
            <a:headEnd/>
            <a:tailEnd/>
          </a:ln>
        </p:spPr>
        <p:txBody>
          <a:bodyPr/>
          <a:lstStyle>
            <a:lvl1pPr marL="182563" indent="-182563"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buFont typeface="Arial" charset="0"/>
              <a:buChar char="•"/>
            </a:pPr>
            <a:r>
              <a:rPr lang="en-US" sz="2800">
                <a:latin typeface="Georgia" charset="0"/>
              </a:rPr>
              <a:t>Young man recently elected Holy Roman Emperor</a:t>
            </a:r>
          </a:p>
          <a:p>
            <a:pPr>
              <a:spcBef>
                <a:spcPct val="20000"/>
              </a:spcBef>
              <a:buFont typeface="Arial" charset="0"/>
              <a:buChar char="•"/>
            </a:pPr>
            <a:r>
              <a:rPr lang="en-US" sz="2800">
                <a:latin typeface="Georgia" charset="0"/>
              </a:rPr>
              <a:t>Wanted to demonstrate his power to control the church within the Holy Roman Empire</a:t>
            </a:r>
          </a:p>
          <a:p>
            <a:pPr>
              <a:spcBef>
                <a:spcPct val="20000"/>
              </a:spcBef>
              <a:buFont typeface="Arial" charset="0"/>
              <a:buChar char="•"/>
            </a:pPr>
            <a:r>
              <a:rPr lang="en-US" sz="2800">
                <a:latin typeface="Georgia" charset="0"/>
              </a:rPr>
              <a:t>Asserted his emperor</a:t>
            </a:r>
            <a:r>
              <a:rPr lang="ja-JP" altLang="en-US" sz="2800">
                <a:latin typeface="Georgia" charset="0"/>
              </a:rPr>
              <a:t>’</a:t>
            </a:r>
            <a:r>
              <a:rPr lang="en-US" sz="2800">
                <a:latin typeface="Georgia" charset="0"/>
              </a:rPr>
              <a:t>s right of naming Bishops within the empire</a:t>
            </a:r>
          </a:p>
        </p:txBody>
      </p:sp>
      <p:pic>
        <p:nvPicPr>
          <p:cNvPr id="15" name="Picture 14" descr="Henry_IV_of_England W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738" y="1874838"/>
            <a:ext cx="2832100" cy="36957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rown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8313" y="5187950"/>
            <a:ext cx="1304925" cy="10636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174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28625"/>
            <a:ext cx="9144000"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Gregory</a:t>
            </a:r>
            <a:r>
              <a:rPr lang="ja-JP" altLang="en-US" sz="3000" b="1">
                <a:solidFill>
                  <a:srgbClr val="800000"/>
                </a:solidFill>
                <a:latin typeface="Verdana" charset="0"/>
              </a:rPr>
              <a:t>’</a:t>
            </a:r>
            <a:r>
              <a:rPr lang="en-US" sz="3000" b="1">
                <a:solidFill>
                  <a:srgbClr val="800000"/>
                </a:solidFill>
                <a:latin typeface="Verdana" charset="0"/>
              </a:rPr>
              <a:t>s position</a:t>
            </a:r>
          </a:p>
        </p:txBody>
      </p:sp>
      <p:sp>
        <p:nvSpPr>
          <p:cNvPr id="8" name="Content Placeholder 2"/>
          <p:cNvSpPr txBox="1">
            <a:spLocks/>
          </p:cNvSpPr>
          <p:nvPr/>
        </p:nvSpPr>
        <p:spPr bwMode="auto">
          <a:xfrm>
            <a:off x="3289300" y="1295400"/>
            <a:ext cx="5468938" cy="5562600"/>
          </a:xfrm>
          <a:prstGeom prst="rect">
            <a:avLst/>
          </a:prstGeom>
          <a:noFill/>
          <a:ln w="9525">
            <a:noFill/>
            <a:miter lim="800000"/>
            <a:headEnd/>
            <a:tailEnd/>
          </a:ln>
        </p:spPr>
        <p:txBody>
          <a:bodyPr/>
          <a:lstStyle>
            <a:lvl1pPr marL="182563" indent="-182563" eaLnBrk="0" hangingPunct="0">
              <a:defRPr>
                <a:solidFill>
                  <a:schemeClr val="tx1"/>
                </a:solidFill>
                <a:latin typeface="Arial" charset="0"/>
                <a:ea typeface="ＭＳ Ｐゴシック" charset="0"/>
                <a:cs typeface="ＭＳ Ｐゴシック" charset="0"/>
              </a:defRPr>
            </a:lvl1pPr>
            <a:lvl2pPr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buFont typeface="Arial" charset="0"/>
              <a:buChar char="•"/>
            </a:pPr>
            <a:r>
              <a:rPr lang="en-US" sz="2800">
                <a:latin typeface="Georgia" charset="0"/>
              </a:rPr>
              <a:t>Newly elected as a pope</a:t>
            </a:r>
          </a:p>
          <a:p>
            <a:pPr>
              <a:spcBef>
                <a:spcPct val="20000"/>
              </a:spcBef>
              <a:buFont typeface="Arial" charset="0"/>
              <a:buChar char="•"/>
            </a:pPr>
            <a:r>
              <a:rPr lang="en-US" sz="2800">
                <a:latin typeface="Georgia" charset="0"/>
              </a:rPr>
              <a:t>Strongly involved in the movement to reform the church</a:t>
            </a:r>
          </a:p>
          <a:p>
            <a:pPr lvl="1">
              <a:spcBef>
                <a:spcPct val="20000"/>
              </a:spcBef>
            </a:pPr>
            <a:r>
              <a:rPr lang="en-US" sz="2400">
                <a:latin typeface="Georgia" charset="0"/>
              </a:rPr>
              <a:t>Stop corruption</a:t>
            </a:r>
          </a:p>
          <a:p>
            <a:pPr lvl="1">
              <a:spcBef>
                <a:spcPct val="20000"/>
              </a:spcBef>
            </a:pPr>
            <a:r>
              <a:rPr lang="en-US" sz="2400">
                <a:latin typeface="Georgia" charset="0"/>
              </a:rPr>
              <a:t>Assert the rules of celibacy, loyalty, religiosity</a:t>
            </a:r>
          </a:p>
          <a:p>
            <a:pPr lvl="1">
              <a:spcBef>
                <a:spcPct val="20000"/>
              </a:spcBef>
            </a:pPr>
            <a:r>
              <a:rPr lang="en-US" sz="2400">
                <a:latin typeface="Georgia" charset="0"/>
              </a:rPr>
              <a:t>Make the election of the pope purely within the church (eliminate the emperor</a:t>
            </a:r>
            <a:r>
              <a:rPr lang="ja-JP" altLang="en-US" sz="2400">
                <a:latin typeface="Georgia" charset="0"/>
              </a:rPr>
              <a:t>’</a:t>
            </a:r>
            <a:r>
              <a:rPr lang="en-US" sz="2400">
                <a:latin typeface="Georgia" charset="0"/>
              </a:rPr>
              <a:t>s role)</a:t>
            </a:r>
          </a:p>
          <a:p>
            <a:pPr>
              <a:spcBef>
                <a:spcPct val="20000"/>
              </a:spcBef>
              <a:buFont typeface="Arial" charset="0"/>
              <a:buChar char="•"/>
            </a:pPr>
            <a:r>
              <a:rPr lang="en-US" sz="2800">
                <a:latin typeface="Georgia" charset="0"/>
              </a:rPr>
              <a:t>Assert the church</a:t>
            </a:r>
            <a:r>
              <a:rPr lang="ja-JP" altLang="en-US" sz="2800">
                <a:latin typeface="Georgia" charset="0"/>
              </a:rPr>
              <a:t>’</a:t>
            </a:r>
            <a:r>
              <a:rPr lang="en-US" sz="2800">
                <a:latin typeface="Georgia" charset="0"/>
              </a:rPr>
              <a:t>s right to control the clergy everywhere</a:t>
            </a: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20813"/>
            <a:ext cx="1344612" cy="17621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l="3493" t="3493" r="5676" b="2184"/>
          <a:stretch>
            <a:fillRect/>
          </a:stretch>
        </p:blipFill>
        <p:spPr bwMode="auto">
          <a:xfrm>
            <a:off x="650875" y="3327400"/>
            <a:ext cx="2505075" cy="26003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3795"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28625"/>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Henry IV vs Gregory</a:t>
            </a:r>
          </a:p>
        </p:txBody>
      </p:sp>
      <p:sp>
        <p:nvSpPr>
          <p:cNvPr id="11" name="Content Placeholder 2"/>
          <p:cNvSpPr txBox="1">
            <a:spLocks/>
          </p:cNvSpPr>
          <p:nvPr/>
        </p:nvSpPr>
        <p:spPr bwMode="auto">
          <a:xfrm>
            <a:off x="3960813" y="1490663"/>
            <a:ext cx="4654550" cy="4425950"/>
          </a:xfrm>
          <a:prstGeom prst="rect">
            <a:avLst/>
          </a:prstGeom>
          <a:noFill/>
          <a:ln w="9525">
            <a:noFill/>
            <a:miter lim="800000"/>
            <a:headEnd/>
            <a:tailEnd/>
          </a:ln>
        </p:spPr>
        <p:txBody>
          <a:bodyPr/>
          <a:lstStyle>
            <a:lvl1pPr eaLnBrk="0" hangingPunct="0">
              <a:defRPr>
                <a:solidFill>
                  <a:schemeClr val="tx1"/>
                </a:solidFill>
                <a:latin typeface="Arial" charset="0"/>
                <a:ea typeface="ＭＳ Ｐゴシック" charset="0"/>
                <a:cs typeface="ＭＳ Ｐゴシック" charset="0"/>
              </a:defRPr>
            </a:lvl1pPr>
            <a:lvl2pPr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pPr>
            <a:r>
              <a:rPr lang="en-US" sz="2800" dirty="0">
                <a:latin typeface="Georgia" charset="0"/>
              </a:rPr>
              <a:t>Disagreement over who can name a bishop in Germany</a:t>
            </a:r>
          </a:p>
          <a:p>
            <a:pPr>
              <a:spcBef>
                <a:spcPct val="20000"/>
              </a:spcBef>
            </a:pPr>
            <a:endParaRPr lang="en-US" sz="500" dirty="0">
              <a:latin typeface="Georgia" charset="0"/>
            </a:endParaRPr>
          </a:p>
          <a:p>
            <a:pPr lvl="1">
              <a:spcBef>
                <a:spcPct val="20000"/>
              </a:spcBef>
            </a:pPr>
            <a:r>
              <a:rPr lang="en-US" sz="2400" dirty="0">
                <a:latin typeface="Georgia" charset="0"/>
              </a:rPr>
              <a:t>The pope insisted that only bishops could ordain other bishops.</a:t>
            </a:r>
          </a:p>
          <a:p>
            <a:pPr lvl="1">
              <a:spcBef>
                <a:spcPct val="20000"/>
              </a:spcBef>
            </a:pPr>
            <a:endParaRPr lang="en-US" sz="500" dirty="0">
              <a:latin typeface="Georgia" charset="0"/>
            </a:endParaRPr>
          </a:p>
          <a:p>
            <a:pPr lvl="1">
              <a:spcBef>
                <a:spcPct val="20000"/>
              </a:spcBef>
            </a:pPr>
            <a:r>
              <a:rPr lang="en-US" sz="2400" dirty="0">
                <a:latin typeface="Georgia" charset="0"/>
              </a:rPr>
              <a:t>When a non-church official names a bishop, it is called </a:t>
            </a:r>
            <a:r>
              <a:rPr lang="ja-JP" altLang="en-US" sz="2400" dirty="0">
                <a:latin typeface="Georgia" charset="0"/>
              </a:rPr>
              <a:t>“</a:t>
            </a:r>
            <a:r>
              <a:rPr lang="en-US" sz="2400" dirty="0">
                <a:latin typeface="Georgia" charset="0"/>
              </a:rPr>
              <a:t>lay investiture.</a:t>
            </a:r>
            <a:r>
              <a:rPr lang="ja-JP" altLang="en-US" sz="2400" dirty="0">
                <a:latin typeface="Georgia" charset="0"/>
              </a:rPr>
              <a:t>”</a:t>
            </a:r>
            <a:endParaRPr lang="en-US" sz="2400" dirty="0">
              <a:latin typeface="Georgia" charset="0"/>
            </a:endParaRPr>
          </a:p>
        </p:txBody>
      </p:sp>
      <p:pic>
        <p:nvPicPr>
          <p:cNvPr id="13" name="Picture 3"/>
          <p:cNvPicPr>
            <a:picLocks noChangeAspect="1"/>
          </p:cNvPicPr>
          <p:nvPr/>
        </p:nvPicPr>
        <p:blipFill>
          <a:blip r:embed="rId3">
            <a:extLst>
              <a:ext uri="{28A0092B-C50C-407E-A947-70E740481C1C}">
                <a14:useLocalDpi xmlns:a14="http://schemas.microsoft.com/office/drawing/2010/main" val="0"/>
              </a:ext>
            </a:extLst>
          </a:blip>
          <a:srcRect l="6625" r="10503"/>
          <a:stretch>
            <a:fillRect/>
          </a:stretch>
        </p:blipFill>
        <p:spPr bwMode="auto">
          <a:xfrm>
            <a:off x="738188" y="1555750"/>
            <a:ext cx="2974975" cy="42354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5843"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28625"/>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Henry IV vs Gregory</a:t>
            </a:r>
          </a:p>
        </p:txBody>
      </p:sp>
      <p:sp>
        <p:nvSpPr>
          <p:cNvPr id="8" name="Content Placeholder 2"/>
          <p:cNvSpPr txBox="1">
            <a:spLocks/>
          </p:cNvSpPr>
          <p:nvPr/>
        </p:nvSpPr>
        <p:spPr bwMode="auto">
          <a:xfrm>
            <a:off x="3024188" y="1370013"/>
            <a:ext cx="5811837" cy="5181600"/>
          </a:xfrm>
          <a:prstGeom prst="rect">
            <a:avLst/>
          </a:prstGeom>
          <a:noFill/>
          <a:ln w="9525">
            <a:noFill/>
            <a:miter lim="800000"/>
            <a:headEnd/>
            <a:tailEnd/>
          </a:ln>
        </p:spPr>
        <p:txBody>
          <a:bodyPr/>
          <a:lstStyle>
            <a:lvl1pPr marL="182563" indent="-182563" eaLnBrk="0" hangingPunct="0">
              <a:defRPr>
                <a:solidFill>
                  <a:schemeClr val="tx1"/>
                </a:solidFill>
                <a:latin typeface="Arial" charset="0"/>
                <a:ea typeface="ＭＳ Ｐゴシック" charset="0"/>
                <a:cs typeface="ＭＳ Ｐゴシック" charset="0"/>
              </a:defRPr>
            </a:lvl1pPr>
            <a:lvl2pPr marL="639763"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nSpc>
                <a:spcPct val="90000"/>
              </a:lnSpc>
              <a:spcBef>
                <a:spcPct val="20000"/>
              </a:spcBef>
              <a:buFont typeface="Arial" charset="0"/>
              <a:buChar char="•"/>
            </a:pPr>
            <a:r>
              <a:rPr lang="en-US" sz="2600">
                <a:latin typeface="Georgia" charset="0"/>
              </a:rPr>
              <a:t>Henry named a German bishop and was supported by most of the clergy in Germany</a:t>
            </a:r>
          </a:p>
          <a:p>
            <a:pPr lvl="1">
              <a:spcBef>
                <a:spcPct val="20000"/>
              </a:spcBef>
            </a:pPr>
            <a:r>
              <a:rPr lang="en-US" sz="2200">
                <a:latin typeface="Georgia" charset="0"/>
              </a:rPr>
              <a:t>Most were named by kings and, therefore, loyal to him</a:t>
            </a:r>
          </a:p>
          <a:p>
            <a:pPr lvl="1">
              <a:spcBef>
                <a:spcPct val="20000"/>
              </a:spcBef>
            </a:pPr>
            <a:endParaRPr lang="en-US" sz="800">
              <a:latin typeface="Georgia" charset="0"/>
            </a:endParaRPr>
          </a:p>
          <a:p>
            <a:pPr>
              <a:lnSpc>
                <a:spcPct val="90000"/>
              </a:lnSpc>
              <a:spcBef>
                <a:spcPct val="20000"/>
              </a:spcBef>
              <a:buFont typeface="Arial" charset="0"/>
              <a:buChar char="•"/>
            </a:pPr>
            <a:r>
              <a:rPr lang="en-US" sz="2600">
                <a:latin typeface="Georgia" charset="0"/>
              </a:rPr>
              <a:t>Gregory excommunicated Henry </a:t>
            </a:r>
          </a:p>
          <a:p>
            <a:pPr>
              <a:lnSpc>
                <a:spcPct val="90000"/>
              </a:lnSpc>
            </a:pPr>
            <a:r>
              <a:rPr lang="en-US" sz="2000">
                <a:latin typeface="Georgia" charset="0"/>
              </a:rPr>
              <a:t>   (and the supporting bishops)</a:t>
            </a:r>
            <a:r>
              <a:rPr lang="en-US" sz="2600">
                <a:latin typeface="Georgia" charset="0"/>
              </a:rPr>
              <a:t> over lay investiture.</a:t>
            </a:r>
          </a:p>
          <a:p>
            <a:pPr lvl="1">
              <a:spcBef>
                <a:spcPct val="20000"/>
              </a:spcBef>
            </a:pPr>
            <a:r>
              <a:rPr lang="en-US" sz="2200">
                <a:latin typeface="Georgia" charset="0"/>
              </a:rPr>
              <a:t>This included a release of all feudal oaths from Henry</a:t>
            </a:r>
            <a:r>
              <a:rPr lang="ja-JP" altLang="en-US" sz="2200">
                <a:latin typeface="Georgia" charset="0"/>
              </a:rPr>
              <a:t>’</a:t>
            </a:r>
            <a:r>
              <a:rPr lang="en-US" sz="2200">
                <a:latin typeface="Georgia" charset="0"/>
              </a:rPr>
              <a:t>s lords.</a:t>
            </a:r>
          </a:p>
          <a:p>
            <a:pPr lvl="1">
              <a:spcBef>
                <a:spcPct val="20000"/>
              </a:spcBef>
            </a:pPr>
            <a:r>
              <a:rPr lang="en-US" sz="2200">
                <a:latin typeface="Georgia" charset="0"/>
              </a:rPr>
              <a:t>The lords were pleased with this occurrence because it gave them more power.</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l="3493" t="3493" r="5676" b="2184"/>
          <a:stretch>
            <a:fillRect/>
          </a:stretch>
        </p:blipFill>
        <p:spPr bwMode="auto">
          <a:xfrm>
            <a:off x="519113" y="3695700"/>
            <a:ext cx="2190750" cy="22764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enry_IV_of_England W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2688" y="1476375"/>
            <a:ext cx="1527175" cy="19939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789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28625"/>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Henry IV vs Gregory</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l="3493" t="3493" r="5676" b="2184"/>
          <a:stretch>
            <a:fillRect/>
          </a:stretch>
        </p:blipFill>
        <p:spPr bwMode="auto">
          <a:xfrm>
            <a:off x="508000" y="1449388"/>
            <a:ext cx="2190750" cy="2274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enry_IV_of_England W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800" y="4025900"/>
            <a:ext cx="1527175" cy="19954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2941638" y="1295400"/>
            <a:ext cx="6070600" cy="5562600"/>
          </a:xfrm>
          <a:prstGeom prst="rect">
            <a:avLst/>
          </a:prstGeom>
          <a:noFill/>
          <a:ln w="9525">
            <a:noFill/>
            <a:miter lim="800000"/>
            <a:headEnd/>
            <a:tailEnd/>
          </a:ln>
        </p:spPr>
        <p:txBody>
          <a:bodyPr/>
          <a:lstStyle/>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Gregory left Rome on his way to crown a new Holy Roman Emperor.</a:t>
            </a:r>
          </a:p>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Henry sensed that he had little support from the nobles.</a:t>
            </a:r>
          </a:p>
          <a:p>
            <a:pPr lvl="1" eaLnBrk="0" hangingPunct="0">
              <a:spcBef>
                <a:spcPct val="20000"/>
              </a:spcBef>
              <a:defRPr/>
            </a:pPr>
            <a:r>
              <a:rPr lang="en-US" sz="2400" kern="0" dirty="0">
                <a:latin typeface="Georgia" charset="0"/>
                <a:ea typeface="ＭＳ Ｐゴシック" charset="-128"/>
                <a:cs typeface="+mn-cs"/>
              </a:rPr>
              <a:t>Henry met the pope in the Italian alps.</a:t>
            </a:r>
          </a:p>
          <a:p>
            <a:pPr lvl="1" eaLnBrk="0" hangingPunct="0">
              <a:spcBef>
                <a:spcPct val="20000"/>
              </a:spcBef>
              <a:defRPr/>
            </a:pPr>
            <a:endParaRPr lang="en-US" sz="500" kern="0" dirty="0">
              <a:latin typeface="Georgia" charset="0"/>
              <a:ea typeface="ＭＳ Ｐゴシック" charset="-128"/>
              <a:cs typeface="+mn-cs"/>
            </a:endParaRPr>
          </a:p>
          <a:p>
            <a:pPr lvl="1" eaLnBrk="0" hangingPunct="0">
              <a:spcBef>
                <a:spcPct val="20000"/>
              </a:spcBef>
              <a:defRPr/>
            </a:pPr>
            <a:r>
              <a:rPr lang="en-US" sz="2400" kern="0" dirty="0">
                <a:latin typeface="Georgia" charset="0"/>
                <a:ea typeface="ＭＳ Ｐゴシック" charset="-128"/>
                <a:cs typeface="+mn-cs"/>
              </a:rPr>
              <a:t>Henry begged for forgiveness and the pope was obligated to forgive him </a:t>
            </a:r>
            <a:r>
              <a:rPr lang="en-US" sz="2000" kern="0" dirty="0">
                <a:latin typeface="Georgia" charset="0"/>
                <a:ea typeface="ＭＳ Ｐゴシック" charset="-128"/>
                <a:cs typeface="+mn-cs"/>
              </a:rPr>
              <a:t>(and lift the excommunication)</a:t>
            </a:r>
            <a:r>
              <a:rPr lang="en-US" sz="2400" kern="0" dirty="0">
                <a:latin typeface="Georgia" charset="0"/>
                <a:ea typeface="ＭＳ Ｐゴシック" charset="-128"/>
                <a:cs typeface="+mn-cs"/>
              </a:rPr>
              <a:t>.	</a:t>
            </a:r>
          </a:p>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Gregory established the principle that holy roman emperors are elected by the German </a:t>
            </a:r>
            <a:r>
              <a:rPr lang="en-US" sz="2800" kern="0" dirty="0" smtClean="0">
                <a:latin typeface="Georgia" charset="0"/>
                <a:ea typeface="ＭＳ Ｐゴシック" charset="-128"/>
                <a:cs typeface="ＭＳ Ｐゴシック" pitchFamily="-65" charset="-128"/>
              </a:rPr>
              <a:t>nobility, thus weakening the emperors.</a:t>
            </a:r>
            <a:endParaRPr lang="en-US" sz="2800" kern="0" dirty="0">
              <a:latin typeface="Georgia" charset="0"/>
              <a:ea typeface="ＭＳ Ｐゴシック" charset="-128"/>
              <a:cs typeface="ＭＳ Ｐゴシック" pitchFamily="-65" charset="-128"/>
            </a:endParaRPr>
          </a:p>
          <a:p>
            <a:pPr algn="ctr" eaLnBrk="0" hangingPunct="0">
              <a:spcBef>
                <a:spcPct val="20000"/>
              </a:spcBef>
              <a:defRPr/>
            </a:pPr>
            <a:endParaRPr lang="en-US" sz="2800" kern="0" dirty="0">
              <a:latin typeface="Georgia" charset="0"/>
              <a:ea typeface="ＭＳ Ｐゴシック" charset="-128"/>
              <a:cs typeface="ＭＳ Ｐゴシック" pitchFamily="-65" charset="-128"/>
            </a:endParaRPr>
          </a:p>
        </p:txBody>
      </p:sp>
      <p:pic>
        <p:nvPicPr>
          <p:cNvPr id="8" name="Picture 7"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993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28625"/>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Henry IV vs Gregory</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l="3493" t="3493" r="5676" b="2184"/>
          <a:stretch>
            <a:fillRect/>
          </a:stretch>
        </p:blipFill>
        <p:spPr bwMode="auto">
          <a:xfrm>
            <a:off x="1014413" y="3695700"/>
            <a:ext cx="2190750" cy="22764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enry_IV_of_England W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7988" y="1536700"/>
            <a:ext cx="1527175" cy="19939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3565525" y="1714500"/>
            <a:ext cx="4773613" cy="5486400"/>
          </a:xfrm>
          <a:prstGeom prst="rect">
            <a:avLst/>
          </a:prstGeom>
          <a:noFill/>
          <a:ln w="9525">
            <a:noFill/>
            <a:miter lim="800000"/>
            <a:headEnd/>
            <a:tailEnd/>
          </a:ln>
        </p:spPr>
        <p:txBody>
          <a:bodyPr/>
          <a:lstStyle/>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Over the ensuing years, Henry gained power.</a:t>
            </a:r>
          </a:p>
          <a:p>
            <a:pPr marL="182880" indent="-182880" eaLnBrk="0" hangingPunct="0">
              <a:spcBef>
                <a:spcPct val="20000"/>
              </a:spcBef>
              <a:buFont typeface="Arial" pitchFamily="34" charset="0"/>
              <a:buChar char="•"/>
              <a:defRPr/>
            </a:pPr>
            <a:endParaRPr lang="en-US" sz="800" kern="0" dirty="0">
              <a:latin typeface="Georgia" charset="0"/>
              <a:ea typeface="ＭＳ Ｐゴシック" charset="-128"/>
              <a:cs typeface="ＭＳ Ｐゴシック" pitchFamily="-65" charset="-128"/>
            </a:endParaRPr>
          </a:p>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Gregory continued reforms and made enemies who disliked his heavy-handed ways.</a:t>
            </a:r>
          </a:p>
          <a:p>
            <a:pPr eaLnBrk="0" hangingPunct="0">
              <a:spcBef>
                <a:spcPct val="20000"/>
              </a:spcBef>
              <a:defRPr/>
            </a:pPr>
            <a:endParaRPr lang="en-US" sz="2800" kern="0" dirty="0">
              <a:latin typeface="Georgia" charset="0"/>
              <a:ea typeface="ＭＳ Ｐゴシック" charset="-128"/>
              <a:cs typeface="ＭＳ Ｐゴシック" pitchFamily="-65" charset="-128"/>
            </a:endParaRPr>
          </a:p>
        </p:txBody>
      </p:sp>
      <p:pic>
        <p:nvPicPr>
          <p:cNvPr id="11" name="Picture 10"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Transition</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124" name="TextBox 5"/>
          <p:cNvSpPr txBox="1">
            <a:spLocks noChangeArrowheads="1"/>
          </p:cNvSpPr>
          <p:nvPr/>
        </p:nvSpPr>
        <p:spPr bwMode="auto">
          <a:xfrm>
            <a:off x="1312863" y="1425575"/>
            <a:ext cx="1136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sz="2400">
                <a:solidFill>
                  <a:srgbClr val="F4F0D0"/>
                </a:solidFill>
                <a:latin typeface="Georgia" charset="0"/>
              </a:rPr>
              <a:t>476</a:t>
            </a:r>
          </a:p>
        </p:txBody>
      </p:sp>
      <p:sp>
        <p:nvSpPr>
          <p:cNvPr id="5125"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pic>
        <p:nvPicPr>
          <p:cNvPr id="2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583363" cy="4114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8"/>
          <p:cNvSpPr txBox="1">
            <a:spLocks noChangeArrowheads="1"/>
          </p:cNvSpPr>
          <p:nvPr/>
        </p:nvSpPr>
        <p:spPr bwMode="auto">
          <a:xfrm>
            <a:off x="152400" y="5638800"/>
            <a:ext cx="230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a:latin typeface="Verdana" charset="0"/>
              </a:rPr>
              <a:t>Dark Ages</a:t>
            </a:r>
          </a:p>
        </p:txBody>
      </p:sp>
      <p:sp>
        <p:nvSpPr>
          <p:cNvPr id="5128" name="TextBox 9"/>
          <p:cNvSpPr txBox="1">
            <a:spLocks noChangeArrowheads="1"/>
          </p:cNvSpPr>
          <p:nvPr/>
        </p:nvSpPr>
        <p:spPr bwMode="auto">
          <a:xfrm>
            <a:off x="6291263" y="5638800"/>
            <a:ext cx="2652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a:solidFill>
                  <a:srgbClr val="800000"/>
                </a:solidFill>
                <a:latin typeface="Verdana" charset="0"/>
              </a:rPr>
              <a:t>Middle Ages</a:t>
            </a:r>
          </a:p>
        </p:txBody>
      </p:sp>
      <p:sp>
        <p:nvSpPr>
          <p:cNvPr id="33" name="Right Arrow 32"/>
          <p:cNvSpPr>
            <a:spLocks noChangeArrowheads="1"/>
          </p:cNvSpPr>
          <p:nvPr/>
        </p:nvSpPr>
        <p:spPr bwMode="auto">
          <a:xfrm>
            <a:off x="2438400" y="5715000"/>
            <a:ext cx="1143000" cy="533400"/>
          </a:xfrm>
          <a:prstGeom prst="rightArrow">
            <a:avLst>
              <a:gd name="adj1" fmla="val 50000"/>
              <a:gd name="adj2" fmla="val 50000"/>
            </a:avLst>
          </a:prstGeom>
          <a:solidFill>
            <a:schemeClr val="tx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34" name="Right Arrow 33"/>
          <p:cNvSpPr>
            <a:spLocks noChangeArrowheads="1"/>
          </p:cNvSpPr>
          <p:nvPr/>
        </p:nvSpPr>
        <p:spPr bwMode="auto">
          <a:xfrm>
            <a:off x="5181600" y="5715000"/>
            <a:ext cx="1143000" cy="533400"/>
          </a:xfrm>
          <a:prstGeom prst="rightArrow">
            <a:avLst>
              <a:gd name="adj1" fmla="val 50000"/>
              <a:gd name="adj2" fmla="val 50000"/>
            </a:avLst>
          </a:prstGeom>
          <a:solidFill>
            <a:srgbClr val="8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35" name="Rectangle 34"/>
          <p:cNvSpPr/>
          <p:nvPr/>
        </p:nvSpPr>
        <p:spPr>
          <a:xfrm rot="5400000">
            <a:off x="3962400" y="5181600"/>
            <a:ext cx="762000" cy="1524000"/>
          </a:xfrm>
          <a:prstGeom prst="rect">
            <a:avLst/>
          </a:prstGeom>
          <a:gradFill>
            <a:gsLst>
              <a:gs pos="4000">
                <a:schemeClr val="tx1">
                  <a:alpha val="49000"/>
                </a:schemeClr>
              </a:gs>
              <a:gs pos="98000">
                <a:srgbClr val="800000"/>
              </a:gs>
              <a:gs pos="100000">
                <a:schemeClr val="accent1">
                  <a:shade val="94000"/>
                  <a:satMod val="135000"/>
                </a:schemeClr>
              </a:gs>
            </a:gsLst>
          </a:gradFill>
          <a:ln>
            <a:noFill/>
          </a:ln>
          <a:effectLst>
            <a:glow rad="228600">
              <a:schemeClr val="accent2">
                <a:alpha val="75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Picture 13"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0963"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28625"/>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Henry IV vs Gregory</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l="3493" t="3493" r="5676" b="2184"/>
          <a:stretch>
            <a:fillRect/>
          </a:stretch>
        </p:blipFill>
        <p:spPr bwMode="auto">
          <a:xfrm>
            <a:off x="639763" y="3876675"/>
            <a:ext cx="2192337" cy="22764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enry_IV_of_England W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1113" y="1603375"/>
            <a:ext cx="1528762" cy="19939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178175" y="1484313"/>
            <a:ext cx="5183188" cy="3613297"/>
          </a:xfrm>
          <a:prstGeom prst="rect">
            <a:avLst/>
          </a:prstGeom>
        </p:spPr>
        <p:txBody>
          <a:bodyPr>
            <a:spAutoFit/>
          </a:bodyPr>
          <a:lstStyle/>
          <a:p>
            <a:pPr marL="182563" indent="-182563" eaLnBrk="0" hangingPunct="0">
              <a:spcBef>
                <a:spcPct val="20000"/>
              </a:spcBef>
              <a:buFont typeface="Arial" charset="0"/>
              <a:buChar char="•"/>
            </a:pPr>
            <a:r>
              <a:rPr lang="en-US" sz="2800" dirty="0">
                <a:latin typeface="Georgia" charset="0"/>
              </a:rPr>
              <a:t>Henry marched his army to Rome and deposed </a:t>
            </a:r>
            <a:r>
              <a:rPr lang="en-US" sz="2800" dirty="0" smtClean="0">
                <a:latin typeface="Georgia" charset="0"/>
              </a:rPr>
              <a:t>Gregory.</a:t>
            </a:r>
            <a:endParaRPr lang="en-US" sz="2800" dirty="0">
              <a:latin typeface="Georgia" charset="0"/>
            </a:endParaRPr>
          </a:p>
          <a:p>
            <a:pPr lvl="1" eaLnBrk="0" hangingPunct="0">
              <a:spcBef>
                <a:spcPct val="20000"/>
              </a:spcBef>
            </a:pPr>
            <a:r>
              <a:rPr lang="en-US" sz="2400" dirty="0">
                <a:latin typeface="Georgia" charset="0"/>
              </a:rPr>
              <a:t>This was an assertion of the old </a:t>
            </a:r>
            <a:r>
              <a:rPr lang="ja-JP" altLang="en-US" sz="2400" dirty="0">
                <a:latin typeface="Georgia" charset="0"/>
              </a:rPr>
              <a:t>“</a:t>
            </a:r>
            <a:r>
              <a:rPr lang="en-US" sz="2400" dirty="0" smtClean="0">
                <a:latin typeface="Georgia" charset="0"/>
              </a:rPr>
              <a:t>emperor’s </a:t>
            </a:r>
            <a:r>
              <a:rPr lang="en-US" sz="2400" dirty="0">
                <a:latin typeface="Georgia" charset="0"/>
              </a:rPr>
              <a:t>right.</a:t>
            </a:r>
            <a:r>
              <a:rPr lang="ja-JP" altLang="en-US" sz="2400" dirty="0">
                <a:latin typeface="Georgia" charset="0"/>
              </a:rPr>
              <a:t>”</a:t>
            </a:r>
            <a:endParaRPr lang="en-US" sz="2400" dirty="0">
              <a:latin typeface="Georgia" charset="0"/>
            </a:endParaRPr>
          </a:p>
          <a:p>
            <a:pPr marL="182563" indent="-182563" eaLnBrk="0" hangingPunct="0">
              <a:spcBef>
                <a:spcPct val="20000"/>
              </a:spcBef>
              <a:buFont typeface="Arial" charset="0"/>
              <a:buChar char="•"/>
            </a:pPr>
            <a:r>
              <a:rPr lang="en-US" sz="2800" dirty="0">
                <a:latin typeface="Georgia" charset="0"/>
              </a:rPr>
              <a:t> Henry named a new pope.</a:t>
            </a:r>
          </a:p>
          <a:p>
            <a:pPr lvl="1" eaLnBrk="0" hangingPunct="0">
              <a:spcBef>
                <a:spcPct val="20000"/>
              </a:spcBef>
            </a:pPr>
            <a:r>
              <a:rPr lang="en-US" sz="2400" dirty="0">
                <a:latin typeface="Georgia" charset="0"/>
              </a:rPr>
              <a:t>Called an anti-pope by the Catholic Church today.</a:t>
            </a:r>
          </a:p>
          <a:p>
            <a:pPr marL="182563" indent="-182563" eaLnBrk="0" hangingPunct="0">
              <a:spcBef>
                <a:spcPct val="20000"/>
              </a:spcBef>
              <a:buFont typeface="Arial" charset="0"/>
              <a:buChar char="•"/>
            </a:pPr>
            <a:r>
              <a:rPr lang="en-US" sz="2800" dirty="0">
                <a:latin typeface="Georgia" charset="0"/>
              </a:rPr>
              <a:t> Gregory died in exile.</a:t>
            </a:r>
            <a:endParaRPr lang="en-US" dirty="0"/>
          </a:p>
        </p:txBody>
      </p:sp>
      <p:pic>
        <p:nvPicPr>
          <p:cNvPr id="8" name="Picture 7"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301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28625"/>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Germany</a:t>
            </a:r>
          </a:p>
        </p:txBody>
      </p:sp>
      <p:sp>
        <p:nvSpPr>
          <p:cNvPr id="8" name="Rectangle 3"/>
          <p:cNvSpPr txBox="1">
            <a:spLocks noChangeArrowheads="1"/>
          </p:cNvSpPr>
          <p:nvPr/>
        </p:nvSpPr>
        <p:spPr bwMode="auto">
          <a:xfrm>
            <a:off x="2463800" y="1263650"/>
            <a:ext cx="6526213" cy="5105400"/>
          </a:xfrm>
          <a:prstGeom prst="rect">
            <a:avLst/>
          </a:prstGeom>
          <a:noFill/>
          <a:ln w="9525">
            <a:noFill/>
            <a:miter lim="800000"/>
            <a:headEnd/>
            <a:tailEnd/>
          </a:ln>
        </p:spPr>
        <p:txBody>
          <a:bodyPr/>
          <a:lstStyle/>
          <a:p>
            <a:pPr>
              <a:spcBef>
                <a:spcPct val="20000"/>
              </a:spcBef>
              <a:defRPr/>
            </a:pPr>
            <a:r>
              <a:rPr lang="en-US" sz="2800" kern="0" dirty="0">
                <a:latin typeface="Georgia" charset="0"/>
                <a:ea typeface="ＭＳ Ｐゴシック" charset="-128"/>
                <a:cs typeface="ＭＳ Ｐゴシック" pitchFamily="-65" charset="-128"/>
              </a:rPr>
              <a:t>Later Holy Roman Emperors</a:t>
            </a:r>
          </a:p>
          <a:p>
            <a:pPr lvl="1" indent="-274320">
              <a:spcBef>
                <a:spcPct val="20000"/>
              </a:spcBef>
              <a:buFont typeface="Arial" pitchFamily="34" charset="0"/>
              <a:buChar char="•"/>
              <a:defRPr/>
            </a:pPr>
            <a:r>
              <a:rPr lang="en-US" sz="2600" kern="0" dirty="0">
                <a:latin typeface="Georgia" charset="0"/>
                <a:ea typeface="ＭＳ Ｐゴシック" charset="-128"/>
                <a:cs typeface="+mn-cs"/>
              </a:rPr>
              <a:t>Weakened by the principle that they are elected by German nobility rather than succeeding to the throne by descent</a:t>
            </a:r>
          </a:p>
          <a:p>
            <a:pPr lvl="1" indent="-274320">
              <a:spcBef>
                <a:spcPct val="20000"/>
              </a:spcBef>
              <a:buFont typeface="Arial" pitchFamily="34" charset="0"/>
              <a:buChar char="•"/>
              <a:defRPr/>
            </a:pPr>
            <a:r>
              <a:rPr lang="en-US" sz="2600" kern="0" dirty="0">
                <a:latin typeface="Georgia" charset="0"/>
                <a:ea typeface="ＭＳ Ｐゴシック" charset="-128"/>
                <a:cs typeface="+mn-cs"/>
              </a:rPr>
              <a:t>Sought land in Italy and therefore had continual conflicts with the popes</a:t>
            </a:r>
          </a:p>
          <a:p>
            <a:pPr lvl="1" indent="-274320">
              <a:spcBef>
                <a:spcPct val="20000"/>
              </a:spcBef>
              <a:buFont typeface="Arial" pitchFamily="34" charset="0"/>
              <a:buChar char="•"/>
              <a:defRPr/>
            </a:pPr>
            <a:r>
              <a:rPr lang="en-US" sz="2600" kern="0" dirty="0">
                <a:latin typeface="Georgia" charset="0"/>
                <a:ea typeface="ＭＳ Ｐゴシック" charset="-128"/>
                <a:cs typeface="+mn-cs"/>
              </a:rPr>
              <a:t>Emperors versus popes caused two political parties to be formed in Germany and Italy</a:t>
            </a:r>
          </a:p>
          <a:p>
            <a:pPr lvl="2">
              <a:spcBef>
                <a:spcPct val="20000"/>
              </a:spcBef>
              <a:defRPr/>
            </a:pPr>
            <a:r>
              <a:rPr lang="en-US" sz="2400" kern="0" dirty="0" err="1">
                <a:latin typeface="Georgia" charset="0"/>
                <a:ea typeface="ＭＳ Ｐゴシック" charset="-128"/>
                <a:cs typeface="+mn-cs"/>
              </a:rPr>
              <a:t>Guelphs</a:t>
            </a:r>
            <a:r>
              <a:rPr lang="en-US" sz="2400" kern="0" dirty="0">
                <a:latin typeface="Georgia" charset="0"/>
                <a:ea typeface="ＭＳ Ｐゴシック" charset="-128"/>
                <a:cs typeface="+mn-cs"/>
              </a:rPr>
              <a:t> </a:t>
            </a:r>
            <a:r>
              <a:rPr lang="en-US" sz="2000" kern="0" dirty="0">
                <a:latin typeface="Georgia" charset="0"/>
                <a:ea typeface="ＭＳ Ｐゴシック" charset="-128"/>
                <a:cs typeface="+mn-cs"/>
              </a:rPr>
              <a:t>(pope supporters)</a:t>
            </a:r>
          </a:p>
          <a:p>
            <a:pPr lvl="2">
              <a:spcBef>
                <a:spcPct val="20000"/>
              </a:spcBef>
              <a:defRPr/>
            </a:pPr>
            <a:r>
              <a:rPr lang="en-US" sz="2400" kern="0" dirty="0" err="1">
                <a:latin typeface="Georgia" charset="0"/>
                <a:ea typeface="ＭＳ Ｐゴシック" charset="-128"/>
                <a:cs typeface="+mn-cs"/>
              </a:rPr>
              <a:t>Ghibillines</a:t>
            </a:r>
            <a:r>
              <a:rPr lang="en-US" sz="2400" kern="0" dirty="0">
                <a:latin typeface="Georgia" charset="0"/>
                <a:ea typeface="ＭＳ Ｐゴシック" charset="-128"/>
                <a:cs typeface="+mn-cs"/>
              </a:rPr>
              <a:t> </a:t>
            </a:r>
            <a:r>
              <a:rPr lang="en-US" sz="2000" kern="0" dirty="0">
                <a:latin typeface="Georgia" charset="0"/>
                <a:ea typeface="ＭＳ Ｐゴシック" charset="-128"/>
                <a:cs typeface="+mn-cs"/>
              </a:rPr>
              <a:t>(emperor supporters)</a:t>
            </a:r>
          </a:p>
        </p:txBody>
      </p:sp>
      <p:pic>
        <p:nvPicPr>
          <p:cNvPr id="43014" name="Picture 12" descr="Lothaire_III WM.jpg"/>
          <p:cNvPicPr>
            <a:picLocks noChangeAspect="1"/>
          </p:cNvPicPr>
          <p:nvPr/>
        </p:nvPicPr>
        <p:blipFill>
          <a:blip r:embed="rId3">
            <a:extLst>
              <a:ext uri="{28A0092B-C50C-407E-A947-70E740481C1C}">
                <a14:useLocalDpi xmlns:a14="http://schemas.microsoft.com/office/drawing/2010/main" val="0"/>
              </a:ext>
            </a:extLst>
          </a:blip>
          <a:srcRect t="439" b="9706"/>
          <a:stretch>
            <a:fillRect/>
          </a:stretch>
        </p:blipFill>
        <p:spPr bwMode="auto">
          <a:xfrm>
            <a:off x="390525" y="1949450"/>
            <a:ext cx="2155825"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505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28625"/>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Medieval Holy Roman Empire</a:t>
            </a:r>
          </a:p>
        </p:txBody>
      </p:sp>
      <p:pic>
        <p:nvPicPr>
          <p:cNvPr id="9" name="Picture 3"/>
          <p:cNvPicPr>
            <a:picLocks noChangeAspect="1"/>
          </p:cNvPicPr>
          <p:nvPr/>
        </p:nvPicPr>
        <p:blipFill>
          <a:blip r:embed="rId3">
            <a:lum bright="-4000" contrast="12000"/>
            <a:extLst>
              <a:ext uri="{28A0092B-C50C-407E-A947-70E740481C1C}">
                <a14:useLocalDpi xmlns:a14="http://schemas.microsoft.com/office/drawing/2010/main" val="0"/>
              </a:ext>
            </a:extLst>
          </a:blip>
          <a:srcRect l="2203" t="1720" r="1604" b="1289"/>
          <a:stretch>
            <a:fillRect/>
          </a:stretch>
        </p:blipFill>
        <p:spPr bwMode="auto">
          <a:xfrm>
            <a:off x="1461175" y="1278288"/>
            <a:ext cx="3646487" cy="49022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17327" y="2787319"/>
            <a:ext cx="2776233" cy="369332"/>
          </a:xfrm>
          <a:prstGeom prst="rect">
            <a:avLst/>
          </a:prstGeom>
          <a:noFill/>
        </p:spPr>
        <p:txBody>
          <a:bodyPr wrap="none" rtlCol="0">
            <a:spAutoFit/>
          </a:bodyPr>
          <a:lstStyle/>
          <a:p>
            <a:r>
              <a:rPr lang="en-US" dirty="0" smtClean="0"/>
              <a:t>Many states, lack of unity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710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28625"/>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England</a:t>
            </a:r>
          </a:p>
        </p:txBody>
      </p:sp>
      <p:sp>
        <p:nvSpPr>
          <p:cNvPr id="47109" name="Rectangle 5"/>
          <p:cNvSpPr>
            <a:spLocks noChangeArrowheads="1"/>
          </p:cNvSpPr>
          <p:nvPr/>
        </p:nvSpPr>
        <p:spPr bwMode="auto">
          <a:xfrm>
            <a:off x="3751263" y="1806575"/>
            <a:ext cx="45720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latin typeface="Georgia" charset="0"/>
              </a:rPr>
              <a:t>Edward the Confessor </a:t>
            </a:r>
            <a:r>
              <a:rPr lang="en-US" sz="2400">
                <a:latin typeface="Georgia" charset="0"/>
              </a:rPr>
              <a:t>(about AD 1000) </a:t>
            </a:r>
          </a:p>
          <a:p>
            <a:pPr lvl="1" indent="-182563">
              <a:spcBef>
                <a:spcPts val="500"/>
              </a:spcBef>
              <a:buFont typeface="Arial" charset="0"/>
              <a:buChar char="•"/>
            </a:pPr>
            <a:r>
              <a:rPr lang="en-US" sz="2400">
                <a:latin typeface="Georgia" charset="0"/>
              </a:rPr>
              <a:t>No heir </a:t>
            </a:r>
          </a:p>
          <a:p>
            <a:pPr lvl="1" indent="-182563">
              <a:spcBef>
                <a:spcPts val="500"/>
              </a:spcBef>
              <a:buFont typeface="Arial" charset="0"/>
              <a:buChar char="•"/>
            </a:pPr>
            <a:r>
              <a:rPr lang="en-US" sz="2400">
                <a:latin typeface="Georgia" charset="0"/>
              </a:rPr>
              <a:t>Harold </a:t>
            </a:r>
            <a:r>
              <a:rPr lang="en-US" sz="2000">
                <a:latin typeface="Georgia" charset="0"/>
              </a:rPr>
              <a:t>(Anglo-Saxon) </a:t>
            </a:r>
            <a:r>
              <a:rPr lang="en-US" sz="2400">
                <a:latin typeface="Georgia" charset="0"/>
              </a:rPr>
              <a:t>tried to become the heir.</a:t>
            </a:r>
          </a:p>
          <a:p>
            <a:pPr lvl="1" indent="-182563">
              <a:spcBef>
                <a:spcPts val="500"/>
              </a:spcBef>
              <a:buFont typeface="Arial" charset="0"/>
              <a:buChar char="•"/>
            </a:pPr>
            <a:r>
              <a:rPr lang="en-US" sz="2400">
                <a:latin typeface="Georgia" charset="0"/>
              </a:rPr>
              <a:t>Edward seemed to support both Harold and William of Normandy.</a:t>
            </a:r>
          </a:p>
        </p:txBody>
      </p:sp>
      <p:pic>
        <p:nvPicPr>
          <p:cNvPr id="8" name="Picture 7" descr="edward the confessor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998663"/>
            <a:ext cx="2497138" cy="30908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813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28625"/>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England</a:t>
            </a:r>
          </a:p>
        </p:txBody>
      </p:sp>
      <p:sp>
        <p:nvSpPr>
          <p:cNvPr id="48133" name="Rectangle 7"/>
          <p:cNvSpPr>
            <a:spLocks noChangeArrowheads="1"/>
          </p:cNvSpPr>
          <p:nvPr/>
        </p:nvSpPr>
        <p:spPr bwMode="auto">
          <a:xfrm>
            <a:off x="3630613" y="1435100"/>
            <a:ext cx="4572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latin typeface="Georgia" charset="0"/>
              </a:rPr>
              <a:t>William I </a:t>
            </a:r>
            <a:r>
              <a:rPr lang="en-US" sz="2400" dirty="0">
                <a:latin typeface="Georgia" charset="0"/>
              </a:rPr>
              <a:t>(the Conqueror)</a:t>
            </a:r>
          </a:p>
          <a:p>
            <a:pPr lvl="1" indent="-182563">
              <a:buFont typeface="Arial" charset="0"/>
              <a:buChar char="•"/>
            </a:pPr>
            <a:r>
              <a:rPr lang="en-US" sz="2400" dirty="0">
                <a:latin typeface="Georgia" charset="0"/>
              </a:rPr>
              <a:t>Leader of Normandy </a:t>
            </a:r>
          </a:p>
          <a:p>
            <a:pPr lvl="1" indent="-182563"/>
            <a:r>
              <a:rPr lang="en-US" sz="2400" dirty="0">
                <a:latin typeface="Georgia" charset="0"/>
              </a:rPr>
              <a:t>  </a:t>
            </a:r>
            <a:r>
              <a:rPr lang="en-US" sz="2000" dirty="0">
                <a:latin typeface="Georgia" charset="0"/>
              </a:rPr>
              <a:t>(French-speaking Vikings)</a:t>
            </a:r>
          </a:p>
          <a:p>
            <a:pPr lvl="1" indent="-182563"/>
            <a:endParaRPr lang="en-US" sz="800" dirty="0">
              <a:latin typeface="Georgia" charset="0"/>
            </a:endParaRPr>
          </a:p>
          <a:p>
            <a:pPr lvl="1" indent="-182563">
              <a:buFont typeface="Arial" charset="0"/>
              <a:buChar char="•"/>
            </a:pPr>
            <a:r>
              <a:rPr lang="en-US" sz="2400" dirty="0">
                <a:latin typeface="Georgia" charset="0"/>
              </a:rPr>
              <a:t>Harold saved by William </a:t>
            </a:r>
            <a:r>
              <a:rPr lang="en-US" sz="2000" dirty="0">
                <a:latin typeface="Georgia" charset="0"/>
              </a:rPr>
              <a:t>(Harold </a:t>
            </a:r>
            <a:r>
              <a:rPr lang="en-US" sz="2000" dirty="0" smtClean="0">
                <a:latin typeface="Georgia" charset="0"/>
              </a:rPr>
              <a:t>swore support on a relic)</a:t>
            </a:r>
            <a:endParaRPr lang="en-US" sz="2000" dirty="0">
              <a:latin typeface="Georgia" charset="0"/>
            </a:endParaRPr>
          </a:p>
          <a:p>
            <a:pPr lvl="1" indent="-182563">
              <a:buFont typeface="Arial" charset="0"/>
              <a:buChar char="•"/>
            </a:pPr>
            <a:endParaRPr lang="en-US" sz="800" dirty="0">
              <a:latin typeface="Georgia" charset="0"/>
            </a:endParaRPr>
          </a:p>
          <a:p>
            <a:pPr lvl="1" indent="-182563">
              <a:buFont typeface="Arial" charset="0"/>
              <a:buChar char="•"/>
            </a:pPr>
            <a:r>
              <a:rPr lang="en-US" sz="2400" dirty="0">
                <a:latin typeface="Georgia" charset="0"/>
              </a:rPr>
              <a:t>Conquest of England</a:t>
            </a:r>
          </a:p>
          <a:p>
            <a:pPr lvl="2"/>
            <a:r>
              <a:rPr lang="en-US" sz="2000" dirty="0">
                <a:latin typeface="Georgia" charset="0"/>
              </a:rPr>
              <a:t>1</a:t>
            </a:r>
            <a:r>
              <a:rPr lang="en-US" sz="2000" baseline="30000" dirty="0">
                <a:latin typeface="Georgia" charset="0"/>
              </a:rPr>
              <a:t>st</a:t>
            </a:r>
            <a:r>
              <a:rPr lang="en-US" sz="2000" dirty="0">
                <a:latin typeface="Georgia" charset="0"/>
              </a:rPr>
              <a:t> invasion—contrary winds</a:t>
            </a:r>
          </a:p>
          <a:p>
            <a:pPr lvl="2"/>
            <a:r>
              <a:rPr lang="en-US" sz="2000" dirty="0">
                <a:latin typeface="Georgia" charset="0"/>
              </a:rPr>
              <a:t>Invasion by Norway</a:t>
            </a:r>
          </a:p>
          <a:p>
            <a:pPr lvl="2"/>
            <a:r>
              <a:rPr lang="en-US" sz="2000" dirty="0">
                <a:latin typeface="Georgia" charset="0"/>
              </a:rPr>
              <a:t>Battle of Hastings</a:t>
            </a:r>
          </a:p>
          <a:p>
            <a:pPr lvl="2"/>
            <a:r>
              <a:rPr lang="en-US" sz="2000" dirty="0">
                <a:latin typeface="Georgia" charset="0"/>
              </a:rPr>
              <a:t>Bayeux tapestry </a:t>
            </a:r>
          </a:p>
        </p:txBody>
      </p:sp>
      <p:pic>
        <p:nvPicPr>
          <p:cNvPr id="9" name="Picture 8" descr="William_the_Conqueror_by_an_unknown_artist_circa_1620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3" y="1516063"/>
            <a:ext cx="2651125" cy="3733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illiam_the_Conqueror_by_an_unknown_artist_circa_1620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372" y="5134670"/>
            <a:ext cx="3073162" cy="166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13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3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017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61963"/>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Normans in England</a:t>
            </a:r>
          </a:p>
        </p:txBody>
      </p:sp>
      <p:sp>
        <p:nvSpPr>
          <p:cNvPr id="11" name="Rectangle 3"/>
          <p:cNvSpPr txBox="1">
            <a:spLocks noChangeArrowheads="1"/>
          </p:cNvSpPr>
          <p:nvPr/>
        </p:nvSpPr>
        <p:spPr bwMode="auto">
          <a:xfrm>
            <a:off x="4187825" y="1538288"/>
            <a:ext cx="4713288" cy="1592262"/>
          </a:xfrm>
          <a:prstGeom prst="rect">
            <a:avLst/>
          </a:prstGeom>
          <a:noFill/>
          <a:ln w="9525">
            <a:noFill/>
            <a:miter lim="800000"/>
            <a:headEnd/>
            <a:tailEnd/>
          </a:ln>
        </p:spPr>
        <p:txBody>
          <a:bodyPr/>
          <a:lstStyle/>
          <a:p>
            <a:pPr>
              <a:spcBef>
                <a:spcPts val="1000"/>
              </a:spcBef>
              <a:defRPr/>
            </a:pPr>
            <a:r>
              <a:rPr lang="en-US" sz="2800" kern="0" dirty="0">
                <a:latin typeface="Georgia" charset="0"/>
                <a:ea typeface="ＭＳ Ｐゴシック" charset="-128"/>
                <a:cs typeface="ＭＳ Ｐゴシック" pitchFamily="-65" charset="-128"/>
              </a:rPr>
              <a:t>Built castles for security</a:t>
            </a:r>
          </a:p>
          <a:p>
            <a:pPr>
              <a:spcBef>
                <a:spcPts val="1000"/>
              </a:spcBef>
              <a:defRPr/>
            </a:pPr>
            <a:r>
              <a:rPr lang="en-US" sz="2800" kern="0" dirty="0">
                <a:latin typeface="Georgia" charset="0"/>
                <a:ea typeface="ＭＳ Ｐゴシック" charset="-128"/>
                <a:cs typeface="ＭＳ Ｐゴシック" pitchFamily="-65" charset="-128"/>
              </a:rPr>
              <a:t>Created new royalty/clergy</a:t>
            </a:r>
          </a:p>
          <a:p>
            <a:pPr>
              <a:lnSpc>
                <a:spcPct val="90000"/>
              </a:lnSpc>
              <a:spcBef>
                <a:spcPts val="1000"/>
              </a:spcBef>
              <a:defRPr/>
            </a:pPr>
            <a:r>
              <a:rPr lang="en-US" sz="2800" kern="0" dirty="0" err="1">
                <a:latin typeface="Georgia" charset="0"/>
                <a:ea typeface="ＭＳ Ｐゴシック" charset="-128"/>
                <a:cs typeface="ＭＳ Ｐゴシック" pitchFamily="-65" charset="-128"/>
              </a:rPr>
              <a:t>Domesday</a:t>
            </a:r>
            <a:r>
              <a:rPr lang="en-US" sz="2800" kern="0" dirty="0">
                <a:latin typeface="Georgia" charset="0"/>
                <a:ea typeface="ＭＳ Ｐゴシック" charset="-128"/>
                <a:cs typeface="ＭＳ Ｐゴシック" pitchFamily="-65" charset="-128"/>
              </a:rPr>
              <a:t> book</a:t>
            </a:r>
          </a:p>
          <a:p>
            <a:pPr algn="ctr">
              <a:spcBef>
                <a:spcPct val="20000"/>
              </a:spcBef>
              <a:defRPr/>
            </a:pPr>
            <a:endParaRPr lang="en-US" sz="2800" kern="0" dirty="0">
              <a:latin typeface="Georgia" charset="0"/>
              <a:ea typeface="ＭＳ Ｐゴシック" charset="-128"/>
              <a:cs typeface="ＭＳ Ｐゴシック" pitchFamily="-65" charset="-128"/>
            </a:endParaRPr>
          </a:p>
        </p:txBody>
      </p:sp>
      <p:pic>
        <p:nvPicPr>
          <p:cNvPr id="12" name="Picture 11" descr="crusades castle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554163"/>
            <a:ext cx="3368675" cy="22479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england castle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200" y="3998913"/>
            <a:ext cx="3402013" cy="22669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omesday_Book_folio_301v_ms_detail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3327400"/>
            <a:ext cx="3443288" cy="32607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illiam_the_Conqueror_by_an_unknown_artist_circa_1620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222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61963"/>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England</a:t>
            </a:r>
          </a:p>
        </p:txBody>
      </p:sp>
      <p:sp>
        <p:nvSpPr>
          <p:cNvPr id="9" name="Rectangle 3"/>
          <p:cNvSpPr txBox="1">
            <a:spLocks noChangeArrowheads="1"/>
          </p:cNvSpPr>
          <p:nvPr/>
        </p:nvSpPr>
        <p:spPr bwMode="auto">
          <a:xfrm>
            <a:off x="3563938" y="1355725"/>
            <a:ext cx="5580062" cy="4525963"/>
          </a:xfrm>
          <a:prstGeom prst="rect">
            <a:avLst/>
          </a:prstGeom>
          <a:noFill/>
          <a:ln w="9525">
            <a:noFill/>
            <a:miter lim="800000"/>
            <a:headEnd/>
            <a:tailEnd/>
          </a:ln>
        </p:spPr>
        <p:txBody>
          <a:bodyPr/>
          <a:lstStyle>
            <a:lvl1pPr eaLnBrk="0" hangingPunct="0">
              <a:defRPr>
                <a:solidFill>
                  <a:schemeClr val="tx1"/>
                </a:solidFill>
                <a:latin typeface="Arial" charset="0"/>
                <a:ea typeface="ＭＳ Ｐゴシック" charset="0"/>
                <a:cs typeface="ＭＳ Ｐゴシック" charset="0"/>
              </a:defRPr>
            </a:lvl1pPr>
            <a:lvl2pPr eaLnBrk="0" hangingPunct="0">
              <a:defRPr>
                <a:solidFill>
                  <a:schemeClr val="tx1"/>
                </a:solidFill>
                <a:latin typeface="Arial" charset="0"/>
                <a:ea typeface="ＭＳ Ｐゴシック" charset="0"/>
              </a:defRPr>
            </a:lvl2pPr>
            <a:lvl3pPr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pPr>
            <a:r>
              <a:rPr lang="en-US" sz="2800" dirty="0">
                <a:latin typeface="Georgia" charset="0"/>
              </a:rPr>
              <a:t>William the Conqueror's death</a:t>
            </a:r>
          </a:p>
          <a:p>
            <a:pPr lvl="1" eaLnBrk="1" hangingPunct="1">
              <a:spcBef>
                <a:spcPct val="20000"/>
              </a:spcBef>
              <a:buFont typeface="Arial" charset="0"/>
              <a:buChar char="•"/>
            </a:pPr>
            <a:r>
              <a:rPr lang="en-US" sz="2800" dirty="0">
                <a:latin typeface="Georgia" charset="0"/>
              </a:rPr>
              <a:t> 3 sons </a:t>
            </a:r>
          </a:p>
          <a:p>
            <a:pPr lvl="2" eaLnBrk="1" hangingPunct="1">
              <a:spcBef>
                <a:spcPct val="20000"/>
              </a:spcBef>
            </a:pPr>
            <a:r>
              <a:rPr lang="en-US" sz="2400" dirty="0">
                <a:latin typeface="Georgia" charset="0"/>
              </a:rPr>
              <a:t>William II (Normandy)</a:t>
            </a:r>
          </a:p>
          <a:p>
            <a:pPr lvl="2" eaLnBrk="1" hangingPunct="1">
              <a:spcBef>
                <a:spcPct val="20000"/>
              </a:spcBef>
            </a:pPr>
            <a:r>
              <a:rPr lang="en-US" sz="2400" dirty="0">
                <a:latin typeface="Georgia" charset="0"/>
              </a:rPr>
              <a:t>Richard (England)</a:t>
            </a:r>
          </a:p>
          <a:p>
            <a:pPr lvl="2" eaLnBrk="1" hangingPunct="1">
              <a:spcBef>
                <a:spcPct val="20000"/>
              </a:spcBef>
            </a:pPr>
            <a:r>
              <a:rPr lang="en-US" sz="2400" dirty="0">
                <a:latin typeface="Georgia" charset="0"/>
              </a:rPr>
              <a:t>Henry (nothing)</a:t>
            </a:r>
          </a:p>
          <a:p>
            <a:pPr lvl="1" eaLnBrk="1" hangingPunct="1">
              <a:spcBef>
                <a:spcPct val="20000"/>
              </a:spcBef>
              <a:buFont typeface="Arial" charset="0"/>
              <a:buChar char="•"/>
            </a:pPr>
            <a:r>
              <a:rPr lang="en-US" sz="2800" dirty="0">
                <a:latin typeface="Georgia" charset="0"/>
              </a:rPr>
              <a:t> Richard and Henry hunting </a:t>
            </a:r>
            <a:r>
              <a:rPr lang="ja-JP" altLang="en-US" sz="2800" dirty="0">
                <a:latin typeface="Georgia" charset="0"/>
              </a:rPr>
              <a:t>“</a:t>
            </a:r>
            <a:r>
              <a:rPr lang="en-US" sz="2800" dirty="0">
                <a:latin typeface="Georgia" charset="0"/>
              </a:rPr>
              <a:t>accident</a:t>
            </a:r>
            <a:r>
              <a:rPr lang="ja-JP" altLang="en-US" sz="2800" dirty="0" smtClean="0">
                <a:latin typeface="Georgia" charset="0"/>
              </a:rPr>
              <a:t>”</a:t>
            </a:r>
            <a:r>
              <a:rPr lang="en-US" altLang="ja-JP" sz="2800" dirty="0" smtClean="0">
                <a:latin typeface="Georgia" charset="0"/>
              </a:rPr>
              <a:t> (Richard died)</a:t>
            </a:r>
            <a:endParaRPr lang="en-US" sz="2800" dirty="0">
              <a:latin typeface="Georgia" charset="0"/>
            </a:endParaRPr>
          </a:p>
          <a:p>
            <a:pPr lvl="1" eaLnBrk="1" hangingPunct="1">
              <a:spcBef>
                <a:spcPct val="20000"/>
              </a:spcBef>
              <a:buFont typeface="Arial" charset="0"/>
              <a:buChar char="•"/>
            </a:pPr>
            <a:r>
              <a:rPr lang="en-US" sz="2800" dirty="0">
                <a:latin typeface="Georgia" charset="0"/>
              </a:rPr>
              <a:t>William II and Henry war; Henry </a:t>
            </a:r>
            <a:r>
              <a:rPr lang="en-US" sz="2800" dirty="0" smtClean="0">
                <a:latin typeface="Georgia" charset="0"/>
              </a:rPr>
              <a:t>won </a:t>
            </a:r>
            <a:r>
              <a:rPr lang="en-US" sz="2800" dirty="0">
                <a:latin typeface="Georgia" charset="0"/>
              </a:rPr>
              <a:t>and </a:t>
            </a:r>
            <a:r>
              <a:rPr lang="en-US" sz="2800" dirty="0" smtClean="0">
                <a:latin typeface="Georgia" charset="0"/>
              </a:rPr>
              <a:t>declared </a:t>
            </a:r>
            <a:r>
              <a:rPr lang="en-US" sz="2800" dirty="0">
                <a:latin typeface="Georgia" charset="0"/>
              </a:rPr>
              <a:t>himself Henry I of England and Normandy.</a:t>
            </a:r>
          </a:p>
        </p:txBody>
      </p:sp>
      <p:pic>
        <p:nvPicPr>
          <p:cNvPr id="51206" name="Picture 15" descr="William_II_of_England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1212850"/>
            <a:ext cx="1585913" cy="26400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6" descr="Richard_coeurdelion_g WM.jpg"/>
          <p:cNvPicPr>
            <a:picLocks noChangeAspect="1"/>
          </p:cNvPicPr>
          <p:nvPr/>
        </p:nvPicPr>
        <p:blipFill>
          <a:blip r:embed="rId4">
            <a:lum bright="8000" contrast="-8000"/>
            <a:extLst>
              <a:ext uri="{28A0092B-C50C-407E-A947-70E740481C1C}">
                <a14:useLocalDpi xmlns:a14="http://schemas.microsoft.com/office/drawing/2010/main" val="0"/>
              </a:ext>
            </a:extLst>
          </a:blip>
          <a:srcRect/>
          <a:stretch>
            <a:fillRect/>
          </a:stretch>
        </p:blipFill>
        <p:spPr bwMode="auto">
          <a:xfrm>
            <a:off x="2359025" y="2687638"/>
            <a:ext cx="1527175" cy="24780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7" descr="Henry 1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976688"/>
            <a:ext cx="1600200" cy="25923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William_the_Conqueror_by_an_unknown_artist_circa_1620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4275"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461963"/>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England</a:t>
            </a:r>
          </a:p>
        </p:txBody>
      </p:sp>
      <p:pic>
        <p:nvPicPr>
          <p:cNvPr id="51208" name="Picture 17" descr="Henry 1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413" y="1517650"/>
            <a:ext cx="2314575" cy="37496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2946400" y="1433513"/>
            <a:ext cx="5911850" cy="4525962"/>
          </a:xfrm>
          <a:prstGeom prst="rect">
            <a:avLst/>
          </a:prstGeom>
          <a:noFill/>
          <a:ln w="9525">
            <a:noFill/>
            <a:miter lim="800000"/>
            <a:headEnd/>
            <a:tailEnd/>
          </a:ln>
        </p:spPr>
        <p:txBody>
          <a:bodyPr/>
          <a:lstStyle/>
          <a:p>
            <a:pPr>
              <a:spcBef>
                <a:spcPct val="20000"/>
              </a:spcBef>
              <a:defRPr/>
            </a:pPr>
            <a:r>
              <a:rPr lang="en-US" sz="2800" kern="0" dirty="0">
                <a:latin typeface="Georgia" charset="0"/>
                <a:ea typeface="ＭＳ Ｐゴシック" charset="-128"/>
                <a:cs typeface="ＭＳ Ｐゴシック" pitchFamily="-65" charset="-128"/>
              </a:rPr>
              <a:t>Henry I</a:t>
            </a:r>
          </a:p>
          <a:p>
            <a:pPr lvl="1" indent="-182880">
              <a:spcBef>
                <a:spcPct val="20000"/>
              </a:spcBef>
              <a:buFont typeface="Arial" pitchFamily="34" charset="0"/>
              <a:buChar char="•"/>
              <a:defRPr/>
            </a:pPr>
            <a:r>
              <a:rPr lang="en-US" sz="2800" kern="0" dirty="0">
                <a:latin typeface="Georgia" charset="0"/>
                <a:ea typeface="ＭＳ Ｐゴシック" charset="-128"/>
                <a:cs typeface="+mn-cs"/>
              </a:rPr>
              <a:t>Ruled both kingdoms</a:t>
            </a:r>
          </a:p>
          <a:p>
            <a:pPr lvl="1" indent="-182880">
              <a:spcBef>
                <a:spcPct val="20000"/>
              </a:spcBef>
              <a:buFont typeface="Arial" pitchFamily="34" charset="0"/>
              <a:buChar char="•"/>
              <a:defRPr/>
            </a:pPr>
            <a:r>
              <a:rPr lang="en-US" sz="2800" kern="0" dirty="0">
                <a:latin typeface="Georgia" charset="0"/>
                <a:ea typeface="ＭＳ Ｐゴシック" charset="-128"/>
                <a:cs typeface="+mn-cs"/>
              </a:rPr>
              <a:t>Named Matilda </a:t>
            </a:r>
            <a:r>
              <a:rPr lang="en-US" sz="2400" kern="0" dirty="0">
                <a:latin typeface="Georgia" charset="0"/>
                <a:ea typeface="ＭＳ Ｐゴシック" charset="-128"/>
                <a:cs typeface="+mn-cs"/>
              </a:rPr>
              <a:t>(daughter) </a:t>
            </a:r>
            <a:r>
              <a:rPr lang="en-US" sz="2800" kern="0" dirty="0">
                <a:latin typeface="Georgia" charset="0"/>
                <a:ea typeface="ＭＳ Ｐゴシック" charset="-128"/>
                <a:cs typeface="+mn-cs"/>
              </a:rPr>
              <a:t>as the heir but her cousin Stephen usurped</a:t>
            </a:r>
          </a:p>
          <a:p>
            <a:pPr lvl="2">
              <a:spcBef>
                <a:spcPct val="20000"/>
              </a:spcBef>
              <a:defRPr/>
            </a:pPr>
            <a:r>
              <a:rPr lang="en-US" sz="2400" kern="0" dirty="0">
                <a:latin typeface="Georgia" charset="0"/>
                <a:ea typeface="ＭＳ Ｐゴシック" charset="-128"/>
                <a:cs typeface="+mn-cs"/>
              </a:rPr>
              <a:t>Civil war</a:t>
            </a:r>
          </a:p>
          <a:p>
            <a:pPr lvl="2">
              <a:spcBef>
                <a:spcPct val="20000"/>
              </a:spcBef>
              <a:defRPr/>
            </a:pPr>
            <a:r>
              <a:rPr lang="en-US" sz="2400" kern="0" dirty="0">
                <a:latin typeface="Georgia" charset="0"/>
                <a:ea typeface="ＭＳ Ｐゴシック" charset="-128"/>
                <a:cs typeface="+mn-cs"/>
              </a:rPr>
              <a:t>Agreement: Stephen would rule but would be succeeded by Matilda's son, Henry II</a:t>
            </a:r>
          </a:p>
        </p:txBody>
      </p:sp>
      <p:pic>
        <p:nvPicPr>
          <p:cNvPr id="8" name="Picture 7"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6323"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341313"/>
            <a:ext cx="9144000"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dirty="0">
                <a:solidFill>
                  <a:srgbClr val="800000"/>
                </a:solidFill>
                <a:latin typeface="Verdana" charset="0"/>
              </a:rPr>
              <a:t>England </a:t>
            </a:r>
          </a:p>
          <a:p>
            <a:pPr algn="ctr">
              <a:lnSpc>
                <a:spcPct val="90000"/>
              </a:lnSpc>
            </a:pPr>
            <a:r>
              <a:rPr lang="en-US" sz="3000" b="1" dirty="0" smtClean="0">
                <a:solidFill>
                  <a:srgbClr val="800000"/>
                </a:solidFill>
                <a:latin typeface="Verdana" charset="0"/>
              </a:rPr>
              <a:t>Henry II—</a:t>
            </a:r>
            <a:r>
              <a:rPr lang="en-US" sz="3000" b="1" dirty="0">
                <a:solidFill>
                  <a:srgbClr val="800000"/>
                </a:solidFill>
                <a:latin typeface="Verdana" charset="0"/>
              </a:rPr>
              <a:t>1180</a:t>
            </a:r>
          </a:p>
        </p:txBody>
      </p:sp>
      <p:sp>
        <p:nvSpPr>
          <p:cNvPr id="8" name="Rectangle 3"/>
          <p:cNvSpPr txBox="1">
            <a:spLocks noChangeArrowheads="1"/>
          </p:cNvSpPr>
          <p:nvPr/>
        </p:nvSpPr>
        <p:spPr bwMode="auto">
          <a:xfrm>
            <a:off x="3590925" y="1525588"/>
            <a:ext cx="5795963" cy="2263775"/>
          </a:xfrm>
          <a:prstGeom prst="rect">
            <a:avLst/>
          </a:prstGeom>
          <a:noFill/>
          <a:ln w="9525">
            <a:noFill/>
            <a:miter lim="800000"/>
            <a:headEnd/>
            <a:tailEnd/>
          </a:ln>
        </p:spPr>
        <p:txBody>
          <a:bodyPr/>
          <a:lstStyle/>
          <a:p>
            <a:pPr marL="342900" indent="-342900">
              <a:spcBef>
                <a:spcPct val="20000"/>
              </a:spcBef>
              <a:buFontTx/>
              <a:buChar char="•"/>
              <a:defRPr/>
            </a:pPr>
            <a:r>
              <a:rPr lang="en-US" sz="2800" kern="0" dirty="0">
                <a:latin typeface="Georgia" charset="0"/>
                <a:ea typeface="ＭＳ Ｐゴシック" charset="-128"/>
                <a:cs typeface="ＭＳ Ｐゴシック" pitchFamily="-65" charset="-128"/>
              </a:rPr>
              <a:t>Married Eleanor of Aquitaine</a:t>
            </a:r>
          </a:p>
          <a:p>
            <a:pPr marL="342900" indent="-342900">
              <a:spcBef>
                <a:spcPct val="20000"/>
              </a:spcBef>
              <a:buFontTx/>
              <a:buChar char="•"/>
              <a:defRPr/>
            </a:pPr>
            <a:r>
              <a:rPr lang="en-US" sz="2800" kern="0" dirty="0">
                <a:latin typeface="Georgia" charset="0"/>
                <a:ea typeface="ＭＳ Ｐゴシック" charset="-128"/>
                <a:cs typeface="ＭＳ Ｐゴシック" pitchFamily="-65" charset="-128"/>
              </a:rPr>
              <a:t>Created English common law</a:t>
            </a:r>
          </a:p>
          <a:p>
            <a:pPr marL="342900" indent="-342900">
              <a:spcBef>
                <a:spcPct val="20000"/>
              </a:spcBef>
              <a:buFontTx/>
              <a:buChar char="•"/>
              <a:defRPr/>
            </a:pPr>
            <a:r>
              <a:rPr lang="en-US" sz="2800" kern="0" dirty="0">
                <a:latin typeface="Georgia" charset="0"/>
                <a:ea typeface="ＭＳ Ｐゴシック" charset="-128"/>
                <a:cs typeface="ＭＳ Ｐゴシック" pitchFamily="-65" charset="-128"/>
              </a:rPr>
              <a:t>Thomas </a:t>
            </a:r>
            <a:r>
              <a:rPr lang="en-US" sz="2800" kern="0" dirty="0" smtClean="0">
                <a:latin typeface="Georgia" charset="0"/>
                <a:ea typeface="ＭＳ Ｐゴシック" charset="-128"/>
                <a:cs typeface="ＭＳ Ｐゴシック" pitchFamily="-65" charset="-128"/>
              </a:rPr>
              <a:t>Becket</a:t>
            </a:r>
          </a:p>
          <a:p>
            <a:pPr marL="800100" lvl="1" indent="-342900">
              <a:spcBef>
                <a:spcPct val="20000"/>
              </a:spcBef>
              <a:buFontTx/>
              <a:buChar char="•"/>
              <a:defRPr/>
            </a:pPr>
            <a:r>
              <a:rPr lang="en-US" sz="2800" kern="0" dirty="0" smtClean="0">
                <a:latin typeface="Georgia" charset="0"/>
                <a:ea typeface="ＭＳ Ｐゴシック" charset="-128"/>
                <a:cs typeface="ＭＳ Ｐゴシック" pitchFamily="-65" charset="-128"/>
              </a:rPr>
              <a:t>Best friend and chancellor of the king</a:t>
            </a:r>
          </a:p>
          <a:p>
            <a:pPr marL="800100" lvl="1" indent="-342900">
              <a:spcBef>
                <a:spcPct val="20000"/>
              </a:spcBef>
              <a:buFontTx/>
              <a:buChar char="•"/>
              <a:defRPr/>
            </a:pPr>
            <a:r>
              <a:rPr lang="en-US" sz="2800" kern="0" dirty="0" smtClean="0">
                <a:latin typeface="Georgia" charset="0"/>
                <a:ea typeface="ＭＳ Ｐゴシック" charset="-128"/>
                <a:cs typeface="ＭＳ Ｐゴシック" pitchFamily="-65" charset="-128"/>
              </a:rPr>
              <a:t>Named Archbishop of Canterbury to solve a fight with the church </a:t>
            </a:r>
          </a:p>
        </p:txBody>
      </p:sp>
      <p:pic>
        <p:nvPicPr>
          <p:cNvPr id="12" name="Picture 11" descr="Henry_II_of_England W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413" y="1414463"/>
            <a:ext cx="2555875" cy="358933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KISH198"/>
          <p:cNvPicPr>
            <a:picLocks noChangeAspect="1" noChangeArrowheads="1"/>
          </p:cNvPicPr>
          <p:nvPr/>
        </p:nvPicPr>
        <p:blipFill>
          <a:blip r:embed="rId4">
            <a:extLst>
              <a:ext uri="{28A0092B-C50C-407E-A947-70E740481C1C}">
                <a14:useLocalDpi xmlns:a14="http://schemas.microsoft.com/office/drawing/2010/main" val="0"/>
              </a:ext>
            </a:extLst>
          </a:blip>
          <a:srcRect b="15190"/>
          <a:stretch>
            <a:fillRect/>
          </a:stretch>
        </p:blipFill>
        <p:spPr bwMode="auto">
          <a:xfrm>
            <a:off x="1207029" y="3735387"/>
            <a:ext cx="2608262" cy="31226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5-Point Star 12"/>
          <p:cNvSpPr/>
          <p:nvPr/>
        </p:nvSpPr>
        <p:spPr>
          <a:xfrm>
            <a:off x="8626475" y="1543050"/>
            <a:ext cx="198438" cy="19685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5-Point Star 13"/>
          <p:cNvSpPr/>
          <p:nvPr/>
        </p:nvSpPr>
        <p:spPr>
          <a:xfrm>
            <a:off x="1787045" y="5493296"/>
            <a:ext cx="377825" cy="333375"/>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10"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837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Henry II and Becket</a:t>
            </a:r>
          </a:p>
        </p:txBody>
      </p:sp>
      <p:pic>
        <p:nvPicPr>
          <p:cNvPr id="11" name="BECKET confrontation.mov" descr="/Users/abs3/Movies/Middle Ages/BECKET confrontation.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96850" y="1531938"/>
            <a:ext cx="8713788"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William_the_Conqueror_by_an_unknown_artist_circa_1620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459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p:cTn id="12"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 descr="C:\Documents and Settings\lelutes.CONED\Local Settings\Temporary Internet Files\Content.IE5\6MPV3DXY\MC90043961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3470275"/>
            <a:ext cx="1906588"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Why did the changes occur?</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173" name="TextBox 5"/>
          <p:cNvSpPr txBox="1">
            <a:spLocks noChangeArrowheads="1"/>
          </p:cNvSpPr>
          <p:nvPr/>
        </p:nvSpPr>
        <p:spPr bwMode="auto">
          <a:xfrm>
            <a:off x="1312863" y="1425575"/>
            <a:ext cx="1136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sz="2400">
                <a:solidFill>
                  <a:srgbClr val="F4F0D0"/>
                </a:solidFill>
                <a:latin typeface="Georgia" charset="0"/>
              </a:rPr>
              <a:t>476</a:t>
            </a:r>
          </a:p>
        </p:txBody>
      </p:sp>
      <p:sp>
        <p:nvSpPr>
          <p:cNvPr id="7174"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sp>
        <p:nvSpPr>
          <p:cNvPr id="8" name="Rectangle 3"/>
          <p:cNvSpPr txBox="1">
            <a:spLocks noChangeArrowheads="1"/>
          </p:cNvSpPr>
          <p:nvPr/>
        </p:nvSpPr>
        <p:spPr bwMode="auto">
          <a:xfrm>
            <a:off x="3597275" y="1219200"/>
            <a:ext cx="5172075" cy="5410200"/>
          </a:xfrm>
          <a:prstGeom prst="rect">
            <a:avLst/>
          </a:prstGeom>
          <a:noFill/>
          <a:ln w="9525">
            <a:noFill/>
            <a:miter lim="800000"/>
            <a:headEnd/>
            <a:tailEnd/>
          </a:ln>
        </p:spPr>
        <p:txBody>
          <a:bodyPr/>
          <a:lstStyle/>
          <a:p>
            <a:pPr marL="274320" indent="-27432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External elements </a:t>
            </a:r>
            <a:r>
              <a:rPr lang="en-US" sz="2400" kern="0" dirty="0">
                <a:latin typeface="Georgia" charset="0"/>
                <a:ea typeface="ＭＳ Ｐゴシック" charset="-128"/>
                <a:cs typeface="ＭＳ Ｐゴシック" pitchFamily="-65" charset="-128"/>
              </a:rPr>
              <a:t>(like weather and social stability)</a:t>
            </a:r>
            <a:r>
              <a:rPr lang="en-US" sz="2800" kern="0" dirty="0">
                <a:latin typeface="Georgia" charset="0"/>
                <a:ea typeface="ＭＳ Ｐゴシック" charset="-128"/>
                <a:cs typeface="ＭＳ Ｐゴシック" pitchFamily="-65" charset="-128"/>
              </a:rPr>
              <a:t> </a:t>
            </a:r>
            <a:r>
              <a:rPr lang="en-US" sz="2800" kern="0" dirty="0" smtClean="0">
                <a:latin typeface="Georgia" charset="0"/>
                <a:ea typeface="ＭＳ Ｐゴシック" charset="-128"/>
                <a:cs typeface="ＭＳ Ｐゴシック" pitchFamily="-65" charset="-128"/>
              </a:rPr>
              <a:t>brought </a:t>
            </a:r>
            <a:r>
              <a:rPr lang="en-US" sz="2800" kern="0" dirty="0">
                <a:latin typeface="Georgia" charset="0"/>
                <a:ea typeface="ＭＳ Ｐゴシック" charset="-128"/>
                <a:cs typeface="ＭＳ Ｐゴシック" pitchFamily="-65" charset="-128"/>
              </a:rPr>
              <a:t>more food</a:t>
            </a:r>
          </a:p>
          <a:p>
            <a:pPr marL="274320" indent="-27432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More food </a:t>
            </a:r>
            <a:r>
              <a:rPr lang="en-US" sz="2800" kern="0" dirty="0" smtClean="0">
                <a:latin typeface="Georgia" charset="0"/>
                <a:ea typeface="ＭＳ Ｐゴシック" charset="-128"/>
                <a:cs typeface="ＭＳ Ｐゴシック" pitchFamily="-65" charset="-128"/>
              </a:rPr>
              <a:t>brought </a:t>
            </a:r>
            <a:r>
              <a:rPr lang="en-US" sz="2800" kern="0" dirty="0">
                <a:latin typeface="Georgia" charset="0"/>
                <a:ea typeface="ＭＳ Ｐゴシック" charset="-128"/>
                <a:cs typeface="ＭＳ Ｐゴシック" pitchFamily="-65" charset="-128"/>
              </a:rPr>
              <a:t>population increase </a:t>
            </a:r>
          </a:p>
          <a:p>
            <a:pPr marL="274320" indent="-27432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Population increase </a:t>
            </a:r>
            <a:r>
              <a:rPr lang="en-US" sz="2800" kern="0" dirty="0" smtClean="0">
                <a:latin typeface="Georgia" charset="0"/>
                <a:ea typeface="ＭＳ Ｐゴシック" charset="-128"/>
                <a:cs typeface="ＭＳ Ｐゴシック" pitchFamily="-65" charset="-128"/>
              </a:rPr>
              <a:t>brought </a:t>
            </a:r>
            <a:r>
              <a:rPr lang="en-US" sz="2800" kern="0" dirty="0">
                <a:latin typeface="Georgia" charset="0"/>
                <a:ea typeface="ＭＳ Ｐゴシック" charset="-128"/>
                <a:cs typeface="ＭＳ Ｐゴシック" pitchFamily="-65" charset="-128"/>
              </a:rPr>
              <a:t>diversity</a:t>
            </a:r>
          </a:p>
          <a:p>
            <a:pPr marL="274320" indent="-27432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Diversity </a:t>
            </a:r>
            <a:r>
              <a:rPr lang="en-US" sz="2800" kern="0" dirty="0" smtClean="0">
                <a:latin typeface="Georgia" charset="0"/>
                <a:ea typeface="ＭＳ Ｐゴシック" charset="-128"/>
                <a:cs typeface="ＭＳ Ｐゴシック" pitchFamily="-65" charset="-128"/>
              </a:rPr>
              <a:t>brought </a:t>
            </a:r>
            <a:r>
              <a:rPr lang="en-US" sz="2800" kern="0" dirty="0">
                <a:latin typeface="Georgia" charset="0"/>
                <a:ea typeface="ＭＳ Ｐゴシック" charset="-128"/>
                <a:cs typeface="ＭＳ Ｐゴシック" pitchFamily="-65" charset="-128"/>
              </a:rPr>
              <a:t>creativity</a:t>
            </a:r>
          </a:p>
          <a:p>
            <a:pPr marL="274320" indent="-27432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Creativity </a:t>
            </a:r>
            <a:r>
              <a:rPr lang="en-US" sz="2800" kern="0" dirty="0" smtClean="0">
                <a:latin typeface="Georgia" charset="0"/>
                <a:ea typeface="ＭＳ Ｐゴシック" charset="-128"/>
                <a:cs typeface="ＭＳ Ｐゴシック" pitchFamily="-65" charset="-128"/>
              </a:rPr>
              <a:t>brought </a:t>
            </a:r>
            <a:r>
              <a:rPr lang="en-US" sz="2800" kern="0" dirty="0">
                <a:latin typeface="Georgia" charset="0"/>
                <a:ea typeface="ＭＳ Ｐゴシック" charset="-128"/>
                <a:cs typeface="ＭＳ Ｐゴシック" pitchFamily="-65" charset="-128"/>
              </a:rPr>
              <a:t>progress</a:t>
            </a:r>
          </a:p>
          <a:p>
            <a:pPr marL="274320" indent="-27432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Progress </a:t>
            </a:r>
            <a:r>
              <a:rPr lang="en-US" sz="2800" kern="0" dirty="0" smtClean="0">
                <a:latin typeface="Georgia" charset="0"/>
                <a:ea typeface="ＭＳ Ｐゴシック" charset="-128"/>
                <a:cs typeface="ＭＳ Ｐゴシック" pitchFamily="-65" charset="-128"/>
              </a:rPr>
              <a:t>required </a:t>
            </a:r>
            <a:r>
              <a:rPr lang="en-US" sz="2800" kern="0" dirty="0">
                <a:latin typeface="Georgia" charset="0"/>
                <a:ea typeface="ＭＳ Ｐゴシック" charset="-128"/>
                <a:cs typeface="ＭＳ Ｐゴシック" pitchFamily="-65" charset="-128"/>
              </a:rPr>
              <a:t>more creativity </a:t>
            </a:r>
          </a:p>
        </p:txBody>
      </p:sp>
      <p:pic>
        <p:nvPicPr>
          <p:cNvPr id="7176" name="Picture 9" descr="brain creative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4763" y="4759325"/>
            <a:ext cx="15700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1" descr="Assorted_grains WM GNU.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3775" y="1641475"/>
            <a:ext cx="21129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sun C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250" y="1311275"/>
            <a:ext cx="8318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Group 27"/>
          <p:cNvGrpSpPr>
            <a:grpSpLocks/>
          </p:cNvGrpSpPr>
          <p:nvPr/>
        </p:nvGrpSpPr>
        <p:grpSpPr bwMode="auto">
          <a:xfrm>
            <a:off x="-452438" y="2589213"/>
            <a:ext cx="3294063" cy="1860550"/>
            <a:chOff x="-451693" y="2754219"/>
            <a:chExt cx="3294043" cy="1860019"/>
          </a:xfrm>
        </p:grpSpPr>
        <p:sp>
          <p:nvSpPr>
            <p:cNvPr id="18" name="Arc 17"/>
            <p:cNvSpPr/>
            <p:nvPr/>
          </p:nvSpPr>
          <p:spPr>
            <a:xfrm rot="10800000" flipH="1">
              <a:off x="-451693" y="2754219"/>
              <a:ext cx="3282931" cy="1828278"/>
            </a:xfrm>
            <a:prstGeom prst="arc">
              <a:avLst>
                <a:gd name="adj1" fmla="val 16200000"/>
                <a:gd name="adj2" fmla="val 21574442"/>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20" name="Straight Connector 19"/>
            <p:cNvCxnSpPr/>
            <p:nvPr/>
          </p:nvCxnSpPr>
          <p:spPr>
            <a:xfrm>
              <a:off x="1189773" y="4593606"/>
              <a:ext cx="16525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2356713" y="4130189"/>
              <a:ext cx="9680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16" descr="William_the_Conqueror_by_an_unknown_artist_circa_1620 W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041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Henry II and Becket</a:t>
            </a:r>
          </a:p>
        </p:txBody>
      </p:sp>
      <p:sp>
        <p:nvSpPr>
          <p:cNvPr id="6" name="Content Placeholder 2"/>
          <p:cNvSpPr txBox="1">
            <a:spLocks/>
          </p:cNvSpPr>
          <p:nvPr/>
        </p:nvSpPr>
        <p:spPr bwMode="auto">
          <a:xfrm>
            <a:off x="2847975" y="1787525"/>
            <a:ext cx="6119813" cy="1649413"/>
          </a:xfrm>
          <a:prstGeom prst="rect">
            <a:avLst/>
          </a:prstGeom>
          <a:noFill/>
          <a:ln w="9525">
            <a:noFill/>
            <a:miter lim="800000"/>
            <a:headEnd/>
            <a:tailEnd/>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pPr>
            <a:r>
              <a:rPr lang="en-US" sz="2800">
                <a:latin typeface="Georgia" charset="0"/>
              </a:rPr>
              <a:t>Henry was embarrassed and aggravated at Becket</a:t>
            </a:r>
            <a:r>
              <a:rPr lang="ja-JP" altLang="en-US" sz="2800">
                <a:latin typeface="Georgia" charset="0"/>
              </a:rPr>
              <a:t>’</a:t>
            </a:r>
            <a:r>
              <a:rPr lang="en-US" sz="2800">
                <a:latin typeface="Georgia" charset="0"/>
              </a:rPr>
              <a:t>s independence.</a:t>
            </a:r>
          </a:p>
          <a:p>
            <a:pPr>
              <a:spcBef>
                <a:spcPct val="20000"/>
              </a:spcBef>
            </a:pPr>
            <a:endParaRPr lang="en-US" sz="800">
              <a:latin typeface="Georgia" charset="0"/>
            </a:endParaRPr>
          </a:p>
          <a:p>
            <a:pPr>
              <a:spcBef>
                <a:spcPct val="20000"/>
              </a:spcBef>
            </a:pPr>
            <a:r>
              <a:rPr lang="en-US" sz="2800">
                <a:latin typeface="Georgia" charset="0"/>
              </a:rPr>
              <a:t>Henry wanted to </a:t>
            </a:r>
            <a:r>
              <a:rPr lang="ja-JP" altLang="en-US" sz="2800">
                <a:latin typeface="Georgia" charset="0"/>
              </a:rPr>
              <a:t>“</a:t>
            </a:r>
            <a:r>
              <a:rPr lang="en-US" sz="2800">
                <a:latin typeface="Georgia" charset="0"/>
              </a:rPr>
              <a:t>solve</a:t>
            </a:r>
            <a:r>
              <a:rPr lang="ja-JP" altLang="en-US" sz="2800">
                <a:latin typeface="Georgia" charset="0"/>
              </a:rPr>
              <a:t>”</a:t>
            </a:r>
            <a:r>
              <a:rPr lang="en-US" sz="2800">
                <a:latin typeface="Georgia" charset="0"/>
              </a:rPr>
              <a:t> the problem.</a:t>
            </a:r>
          </a:p>
        </p:txBody>
      </p:sp>
      <p:pic>
        <p:nvPicPr>
          <p:cNvPr id="8" name="Picture 7" descr="Henry_II_of_England W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558925"/>
            <a:ext cx="2114550" cy="29702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418px-Canterbury_Cathedral_011_Medieval_glass_Thomas_a_Becket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770" y="3804183"/>
            <a:ext cx="1981200" cy="2844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246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Henry II and Becket</a:t>
            </a:r>
          </a:p>
        </p:txBody>
      </p:sp>
      <p:pic>
        <p:nvPicPr>
          <p:cNvPr id="11" name="BECKET death.mov" descr="/Users/abs3/Movies/Middle Ages/BECKET death.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50850" y="1755775"/>
            <a:ext cx="8323263"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William_the_Conqueror_by_an_unknown_artist_circa_1620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67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p:cTn id="12"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4515"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Henry II and Becket</a:t>
            </a:r>
          </a:p>
        </p:txBody>
      </p:sp>
      <p:pic>
        <p:nvPicPr>
          <p:cNvPr id="8" name="Picture 3" descr="Beckett's House.JPG"/>
          <p:cNvPicPr>
            <a:picLocks noChangeAspect="1"/>
          </p:cNvPicPr>
          <p:nvPr/>
        </p:nvPicPr>
        <p:blipFill>
          <a:blip r:embed="rId3">
            <a:lum bright="22000" contrast="28000"/>
            <a:extLst>
              <a:ext uri="{28A0092B-C50C-407E-A947-70E740481C1C}">
                <a14:useLocalDpi xmlns:a14="http://schemas.microsoft.com/office/drawing/2010/main" val="0"/>
              </a:ext>
            </a:extLst>
          </a:blip>
          <a:srcRect t="7887"/>
          <a:stretch>
            <a:fillRect/>
          </a:stretch>
        </p:blipFill>
        <p:spPr bwMode="auto">
          <a:xfrm>
            <a:off x="1697038" y="1300163"/>
            <a:ext cx="5772150" cy="3987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athedral, Canterbu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0788" y="4087813"/>
            <a:ext cx="1736725" cy="25781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oor to Beckett martyr altar outsid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088" y="3943350"/>
            <a:ext cx="1757362" cy="23431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Door to Beckett martyr alt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25" y="3943350"/>
            <a:ext cx="1808163" cy="24130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William_the_Conqueror_by_an_unknown_artist_circa_1620 W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6563"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Henry II and Becket</a:t>
            </a:r>
          </a:p>
        </p:txBody>
      </p:sp>
      <p:pic>
        <p:nvPicPr>
          <p:cNvPr id="15" name="Picture 8" descr="Cathedral na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7863" y="1495425"/>
            <a:ext cx="2541587" cy="33893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Cathedral pulpi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2638" y="1498600"/>
            <a:ext cx="2146300" cy="33591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Beckett Martyr alta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9838" y="3962400"/>
            <a:ext cx="1684337" cy="24828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Eternal Flam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445000"/>
            <a:ext cx="2667000" cy="20002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Becket pleading CA.jpg"/>
          <p:cNvPicPr>
            <a:picLocks noChangeAspect="1"/>
          </p:cNvPicPr>
          <p:nvPr/>
        </p:nvPicPr>
        <p:blipFill>
          <a:blip r:embed="rId7">
            <a:extLst>
              <a:ext uri="{28A0092B-C50C-407E-A947-70E740481C1C}">
                <a14:useLocalDpi xmlns:a14="http://schemas.microsoft.com/office/drawing/2010/main" val="0"/>
              </a:ext>
            </a:extLst>
          </a:blip>
          <a:srcRect l="2107" t="6323" r="7079" b="5464"/>
          <a:stretch>
            <a:fillRect/>
          </a:stretch>
        </p:blipFill>
        <p:spPr bwMode="auto">
          <a:xfrm>
            <a:off x="3624263" y="4549775"/>
            <a:ext cx="2214562" cy="16970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William_the_Conqueror_by_an_unknown_artist_circa_1620 W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861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 </a:t>
            </a:r>
          </a:p>
          <a:p>
            <a:pPr algn="ctr">
              <a:lnSpc>
                <a:spcPct val="90000"/>
              </a:lnSpc>
            </a:pPr>
            <a:r>
              <a:rPr lang="en-US" sz="3000" b="1">
                <a:solidFill>
                  <a:srgbClr val="800000"/>
                </a:solidFill>
                <a:latin typeface="Verdana" charset="0"/>
              </a:rPr>
              <a:t>England—Henry II</a:t>
            </a:r>
          </a:p>
        </p:txBody>
      </p:sp>
      <p:sp>
        <p:nvSpPr>
          <p:cNvPr id="13" name="Rectangle 3"/>
          <p:cNvSpPr txBox="1">
            <a:spLocks noChangeArrowheads="1"/>
          </p:cNvSpPr>
          <p:nvPr/>
        </p:nvSpPr>
        <p:spPr bwMode="auto">
          <a:xfrm>
            <a:off x="3790950" y="1444625"/>
            <a:ext cx="5221288" cy="2995613"/>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Fought with Eleanor and children </a:t>
            </a:r>
            <a:r>
              <a:rPr lang="en-US" sz="2400" kern="0" dirty="0">
                <a:latin typeface="Georgia" charset="0"/>
                <a:ea typeface="ＭＳ Ｐゴシック" charset="-128"/>
                <a:cs typeface="ＭＳ Ｐゴシック" pitchFamily="-65" charset="-128"/>
              </a:rPr>
              <a:t>(</a:t>
            </a:r>
            <a:r>
              <a:rPr lang="en-US" sz="2400" i="1" kern="0" dirty="0">
                <a:latin typeface="Georgia" charset="0"/>
                <a:ea typeface="ＭＳ Ｐゴシック" charset="-128"/>
                <a:cs typeface="ＭＳ Ｐゴシック" pitchFamily="-65" charset="-128"/>
              </a:rPr>
              <a:t>Lion in Winter</a:t>
            </a:r>
            <a:r>
              <a:rPr lang="en-US" sz="2400" kern="0" dirty="0">
                <a:latin typeface="Georgia" charset="0"/>
                <a:ea typeface="ＭＳ Ｐゴシック" charset="-128"/>
                <a:cs typeface="ＭＳ Ｐゴシック" pitchFamily="-65" charset="-128"/>
              </a:rPr>
              <a:t>)</a:t>
            </a:r>
          </a:p>
          <a:p>
            <a:pPr marL="182880" indent="-18288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Succeeded by Richard </a:t>
            </a:r>
            <a:r>
              <a:rPr lang="en-US" sz="2400" kern="0" dirty="0">
                <a:latin typeface="Georgia" charset="0"/>
                <a:ea typeface="ＭＳ Ｐゴシック" charset="-128"/>
                <a:cs typeface="ＭＳ Ｐゴシック" pitchFamily="-65" charset="-128"/>
              </a:rPr>
              <a:t>(the Lionhearted)</a:t>
            </a:r>
            <a:r>
              <a:rPr lang="en-US" sz="2800" kern="0" dirty="0">
                <a:latin typeface="Georgia" charset="0"/>
                <a:ea typeface="ＭＳ Ｐゴシック" charset="-128"/>
                <a:cs typeface="ＭＳ Ｐゴシック" pitchFamily="-65" charset="-128"/>
              </a:rPr>
              <a:t> and then by John</a:t>
            </a:r>
          </a:p>
          <a:p>
            <a:pPr marL="182880" indent="-18288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Dissent over Norman arrogance and Anglo-Saxon poverty </a:t>
            </a:r>
            <a:r>
              <a:rPr lang="en-US" sz="2400" kern="0" dirty="0">
                <a:latin typeface="Georgia" charset="0"/>
                <a:ea typeface="ＭＳ Ｐゴシック" charset="-128"/>
                <a:cs typeface="ＭＳ Ｐゴシック" pitchFamily="-65" charset="-128"/>
              </a:rPr>
              <a:t>(Robin Hood)</a:t>
            </a:r>
          </a:p>
        </p:txBody>
      </p:sp>
      <p:pic>
        <p:nvPicPr>
          <p:cNvPr id="18" name="Picture 17" descr="A_Chronicle_of_England_-_Page_204_-_Richard_Pardons_His_Brother_John WM.jpg"/>
          <p:cNvPicPr>
            <a:picLocks noChangeAspect="1"/>
          </p:cNvPicPr>
          <p:nvPr/>
        </p:nvPicPr>
        <p:blipFill>
          <a:blip r:embed="rId3">
            <a:extLst>
              <a:ext uri="{28A0092B-C50C-407E-A947-70E740481C1C}">
                <a14:useLocalDpi xmlns:a14="http://schemas.microsoft.com/office/drawing/2010/main" val="0"/>
              </a:ext>
            </a:extLst>
          </a:blip>
          <a:srcRect l="4620" t="3793" r="7733"/>
          <a:stretch>
            <a:fillRect/>
          </a:stretch>
        </p:blipFill>
        <p:spPr bwMode="auto">
          <a:xfrm>
            <a:off x="858838" y="1289050"/>
            <a:ext cx="2247900" cy="25146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Lst>
          </a:blip>
          <a:srcRect l="5023" t="4417" r="5801" b="4295"/>
          <a:stretch>
            <a:fillRect/>
          </a:stretch>
        </p:blipFill>
        <p:spPr bwMode="auto">
          <a:xfrm>
            <a:off x="330200" y="3479800"/>
            <a:ext cx="1971675" cy="30861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Robin Hood and Marg.jpg"/>
          <p:cNvPicPr>
            <a:picLocks noChangeAspect="1"/>
          </p:cNvPicPr>
          <p:nvPr/>
        </p:nvPicPr>
        <p:blipFill>
          <a:blip r:embed="rId5">
            <a:extLst>
              <a:ext uri="{28A0092B-C50C-407E-A947-70E740481C1C}">
                <a14:useLocalDpi xmlns:a14="http://schemas.microsoft.com/office/drawing/2010/main" val="0"/>
              </a:ext>
            </a:extLst>
          </a:blip>
          <a:srcRect b="13971"/>
          <a:stretch>
            <a:fillRect/>
          </a:stretch>
        </p:blipFill>
        <p:spPr bwMode="auto">
          <a:xfrm>
            <a:off x="2189163" y="3717925"/>
            <a:ext cx="1684337" cy="25781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William_the_Conqueror_by_an_unknown_artist_circa_1620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065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John I</a:t>
            </a:r>
          </a:p>
        </p:txBody>
      </p:sp>
      <p:sp>
        <p:nvSpPr>
          <p:cNvPr id="5" name="Content Placeholder 5"/>
          <p:cNvSpPr txBox="1">
            <a:spLocks/>
          </p:cNvSpPr>
          <p:nvPr/>
        </p:nvSpPr>
        <p:spPr bwMode="auto">
          <a:xfrm>
            <a:off x="3267075" y="1279525"/>
            <a:ext cx="5667375" cy="5022850"/>
          </a:xfrm>
          <a:prstGeom prst="rect">
            <a:avLst/>
          </a:prstGeom>
          <a:noFill/>
          <a:ln w="9525">
            <a:noFill/>
            <a:miter lim="800000"/>
            <a:headEnd/>
            <a:tailEnd/>
          </a:ln>
        </p:spPr>
        <p:txBody>
          <a:bodyPr/>
          <a:lstStyle/>
          <a:p>
            <a:pPr marL="182880" indent="-182880" eaLnBrk="0" hangingPunct="0">
              <a:lnSpc>
                <a:spcPct val="90000"/>
              </a:lnSpc>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Became king when Richard I died in warfare in France</a:t>
            </a:r>
          </a:p>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Weak king</a:t>
            </a:r>
          </a:p>
          <a:p>
            <a:pPr lvl="1" eaLnBrk="0" hangingPunct="0">
              <a:spcBef>
                <a:spcPct val="20000"/>
              </a:spcBef>
              <a:defRPr/>
            </a:pPr>
            <a:r>
              <a:rPr lang="en-US" sz="2400" kern="0" dirty="0">
                <a:latin typeface="Georgia" charset="0"/>
                <a:ea typeface="ＭＳ Ｐゴシック" charset="-128"/>
                <a:cs typeface="+mn-cs"/>
              </a:rPr>
              <a:t>Lost English territories in Normandy</a:t>
            </a:r>
          </a:p>
          <a:p>
            <a:pPr lvl="2" eaLnBrk="0" hangingPunct="0">
              <a:spcBef>
                <a:spcPct val="20000"/>
              </a:spcBef>
              <a:defRPr/>
            </a:pPr>
            <a:r>
              <a:rPr lang="en-US" sz="2000" kern="0" dirty="0">
                <a:latin typeface="Georgia" charset="0"/>
                <a:ea typeface="ＭＳ Ｐゴシック" charset="-128"/>
                <a:cs typeface="+mn-cs"/>
              </a:rPr>
              <a:t>Nobility angry over their lost territories</a:t>
            </a:r>
          </a:p>
          <a:p>
            <a:pPr lvl="1" eaLnBrk="0" hangingPunct="0">
              <a:spcBef>
                <a:spcPct val="20000"/>
              </a:spcBef>
              <a:defRPr/>
            </a:pPr>
            <a:r>
              <a:rPr lang="en-US" sz="2400" kern="0" dirty="0">
                <a:latin typeface="Georgia" charset="0"/>
                <a:ea typeface="ＭＳ Ｐゴシック" charset="-128"/>
                <a:cs typeface="+mn-cs"/>
              </a:rPr>
              <a:t>Alienated the pope over lay investiture</a:t>
            </a:r>
          </a:p>
          <a:p>
            <a:pPr lvl="2" eaLnBrk="0" hangingPunct="0">
              <a:spcBef>
                <a:spcPct val="20000"/>
              </a:spcBef>
              <a:defRPr/>
            </a:pPr>
            <a:r>
              <a:rPr lang="en-US" sz="2000" kern="0" dirty="0">
                <a:latin typeface="Georgia" charset="0"/>
                <a:ea typeface="ＭＳ Ｐゴシック" charset="-128"/>
                <a:cs typeface="+mn-cs"/>
              </a:rPr>
              <a:t>The pope punished England by stopping all sacraments.</a:t>
            </a:r>
          </a:p>
          <a:p>
            <a:pPr lvl="2" eaLnBrk="0" hangingPunct="0">
              <a:spcBef>
                <a:spcPct val="20000"/>
              </a:spcBef>
              <a:defRPr/>
            </a:pPr>
            <a:r>
              <a:rPr lang="en-US" sz="2000" kern="0" dirty="0">
                <a:latin typeface="Georgia" charset="0"/>
                <a:ea typeface="ＭＳ Ｐゴシック" charset="-128"/>
                <a:cs typeface="+mn-cs"/>
              </a:rPr>
              <a:t>John finally gave in to all papal demands.</a:t>
            </a:r>
          </a:p>
          <a:p>
            <a:pPr marL="182880" indent="-182880" eaLnBrk="0" hangingPunct="0">
              <a:lnSpc>
                <a:spcPct val="90000"/>
              </a:lnSpc>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John was forced by nobles and church to sign Magna </a:t>
            </a:r>
            <a:r>
              <a:rPr lang="en-US" sz="2800" kern="0" dirty="0" err="1">
                <a:latin typeface="Georgia" charset="0"/>
                <a:ea typeface="ＭＳ Ｐゴシック" charset="-128"/>
                <a:cs typeface="ＭＳ Ｐゴシック" pitchFamily="-65" charset="-128"/>
              </a:rPr>
              <a:t>Carta</a:t>
            </a:r>
            <a:r>
              <a:rPr lang="en-US" sz="2800" kern="0" dirty="0">
                <a:latin typeface="Georgia" charset="0"/>
                <a:ea typeface="ＭＳ Ｐゴシック" charset="-128"/>
                <a:cs typeface="ＭＳ Ｐゴシック" pitchFamily="-65" charset="-128"/>
              </a:rPr>
              <a:t>.	</a:t>
            </a:r>
          </a:p>
        </p:txBody>
      </p:sp>
      <p:pic>
        <p:nvPicPr>
          <p:cNvPr id="6" name="Picture 5" descr="John_of_England W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075" y="1498600"/>
            <a:ext cx="2643188" cy="34417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325" y="4627563"/>
            <a:ext cx="1943100" cy="18700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7" descr="800px-Magna_Carta WM.jpg"/>
          <p:cNvPicPr>
            <a:picLocks noChangeAspect="1"/>
          </p:cNvPicPr>
          <p:nvPr/>
        </p:nvPicPr>
        <p:blipFill>
          <a:blip r:embed="rId3">
            <a:lum bright="16000" contrast="-24000"/>
            <a:extLst>
              <a:ext uri="{28A0092B-C50C-407E-A947-70E740481C1C}">
                <a14:useLocalDpi xmlns:a14="http://schemas.microsoft.com/office/drawing/2010/main" val="0"/>
              </a:ext>
            </a:extLst>
          </a:blip>
          <a:srcRect/>
          <a:stretch>
            <a:fillRect/>
          </a:stretch>
        </p:blipFill>
        <p:spPr bwMode="auto">
          <a:xfrm>
            <a:off x="727075" y="1347788"/>
            <a:ext cx="7645400"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47738" y="2114550"/>
            <a:ext cx="7083425" cy="2722563"/>
          </a:xfrm>
          <a:prstGeom prst="rect">
            <a:avLst/>
          </a:prstGeom>
          <a:solidFill>
            <a:srgbClr val="FDF7F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270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Magna </a:t>
            </a:r>
            <a:r>
              <a:rPr lang="en-US" sz="3000" b="1" kern="0" dirty="0" err="1">
                <a:solidFill>
                  <a:srgbClr val="800000"/>
                </a:solidFill>
                <a:latin typeface="Verdana" charset="0"/>
                <a:ea typeface="ＭＳ Ｐゴシック" charset="-128"/>
                <a:cs typeface="ＭＳ Ｐゴシック" pitchFamily="-65" charset="-128"/>
              </a:rPr>
              <a:t>Carta</a:t>
            </a:r>
            <a:endParaRPr lang="en-US" sz="3000" b="1" kern="0" dirty="0">
              <a:solidFill>
                <a:srgbClr val="800000"/>
              </a:solidFill>
              <a:latin typeface="Verdana" charset="0"/>
              <a:ea typeface="ＭＳ Ｐゴシック" charset="-128"/>
              <a:cs typeface="ＭＳ Ｐゴシック" pitchFamily="-65" charset="-128"/>
            </a:endParaRPr>
          </a:p>
        </p:txBody>
      </p:sp>
      <p:sp>
        <p:nvSpPr>
          <p:cNvPr id="5" name="Rectangle 2"/>
          <p:cNvSpPr txBox="1">
            <a:spLocks noChangeArrowheads="1"/>
          </p:cNvSpPr>
          <p:nvPr/>
        </p:nvSpPr>
        <p:spPr bwMode="auto">
          <a:xfrm>
            <a:off x="919163" y="2122488"/>
            <a:ext cx="7388225" cy="3319462"/>
          </a:xfrm>
          <a:prstGeom prst="rect">
            <a:avLst/>
          </a:prstGeom>
          <a:noFill/>
          <a:ln w="9525">
            <a:noFill/>
            <a:miter lim="800000"/>
            <a:headEnd/>
            <a:tailEnd/>
          </a:ln>
        </p:spPr>
        <p:txBody>
          <a:bodyPr/>
          <a:lstStyle/>
          <a:p>
            <a:pPr>
              <a:spcBef>
                <a:spcPct val="20000"/>
              </a:spcBef>
              <a:defRPr/>
            </a:pPr>
            <a:r>
              <a:rPr lang="en-US" sz="2800" kern="0" dirty="0">
                <a:latin typeface="Georgia" charset="0"/>
                <a:ea typeface="ＭＳ Ｐゴシック" charset="-128"/>
                <a:cs typeface="ＭＳ Ｐゴシック" pitchFamily="-65" charset="-128"/>
              </a:rPr>
              <a:t>FIRST, THAT WE HAVE GRANTED TO GOD, and by this present charter have confirmed for us and our heirs in perpetuity, that the English Church shall be free, and shall have its rights undiminished, and its liberties unimpaired. 	                         </a:t>
            </a:r>
            <a:r>
              <a:rPr lang="en-US" sz="1600" kern="0" dirty="0">
                <a:latin typeface="Georgia" charset="0"/>
                <a:ea typeface="ＭＳ Ｐゴシック" charset="-128"/>
                <a:cs typeface="ＭＳ Ｐゴシック" pitchFamily="-65" charset="-128"/>
              </a:rPr>
              <a:t>Article 1</a:t>
            </a:r>
          </a:p>
        </p:txBody>
      </p:sp>
      <p:pic>
        <p:nvPicPr>
          <p:cNvPr id="8" name="Picture 7"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7" descr="800px-Magna_Carta WM.jpg"/>
          <p:cNvPicPr>
            <a:picLocks noChangeAspect="1"/>
          </p:cNvPicPr>
          <p:nvPr/>
        </p:nvPicPr>
        <p:blipFill>
          <a:blip r:embed="rId3">
            <a:lum bright="16000" contrast="-24000"/>
            <a:extLst>
              <a:ext uri="{28A0092B-C50C-407E-A947-70E740481C1C}">
                <a14:useLocalDpi xmlns:a14="http://schemas.microsoft.com/office/drawing/2010/main" val="0"/>
              </a:ext>
            </a:extLst>
          </a:blip>
          <a:srcRect/>
          <a:stretch>
            <a:fillRect/>
          </a:stretch>
        </p:blipFill>
        <p:spPr bwMode="auto">
          <a:xfrm>
            <a:off x="727075" y="1347788"/>
            <a:ext cx="7645400"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47738" y="1862138"/>
            <a:ext cx="7083425" cy="3481387"/>
          </a:xfrm>
          <a:prstGeom prst="rect">
            <a:avLst/>
          </a:prstGeom>
          <a:solidFill>
            <a:srgbClr val="FDF7F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475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Magna </a:t>
            </a:r>
            <a:r>
              <a:rPr lang="en-US" sz="3000" b="1" kern="0" dirty="0" err="1">
                <a:solidFill>
                  <a:srgbClr val="800000"/>
                </a:solidFill>
                <a:latin typeface="Verdana" charset="0"/>
                <a:ea typeface="ＭＳ Ｐゴシック" charset="-128"/>
                <a:cs typeface="ＭＳ Ｐゴシック" pitchFamily="-65" charset="-128"/>
              </a:rPr>
              <a:t>Carta</a:t>
            </a:r>
            <a:endParaRPr lang="en-US" sz="3000" b="1" kern="0" dirty="0">
              <a:solidFill>
                <a:srgbClr val="800000"/>
              </a:solidFill>
              <a:latin typeface="Verdana" charset="0"/>
              <a:ea typeface="ＭＳ Ｐゴシック" charset="-128"/>
              <a:cs typeface="ＭＳ Ｐゴシック" pitchFamily="-65" charset="-128"/>
            </a:endParaRPr>
          </a:p>
        </p:txBody>
      </p:sp>
      <p:sp>
        <p:nvSpPr>
          <p:cNvPr id="11" name="Rectangle 2"/>
          <p:cNvSpPr txBox="1">
            <a:spLocks noChangeArrowheads="1"/>
          </p:cNvSpPr>
          <p:nvPr/>
        </p:nvSpPr>
        <p:spPr bwMode="auto">
          <a:xfrm>
            <a:off x="1111250" y="1860550"/>
            <a:ext cx="7085013" cy="3427413"/>
          </a:xfrm>
          <a:prstGeom prst="rect">
            <a:avLst/>
          </a:prstGeom>
          <a:noFill/>
          <a:ln w="9525">
            <a:noFill/>
            <a:miter lim="800000"/>
            <a:headEnd/>
            <a:tailEnd/>
          </a:ln>
        </p:spPr>
        <p:txBody>
          <a:bodyPr/>
          <a:lstStyle/>
          <a:p>
            <a:pPr>
              <a:spcBef>
                <a:spcPct val="20000"/>
              </a:spcBef>
              <a:defRPr/>
            </a:pPr>
            <a:r>
              <a:rPr lang="en-US" sz="2800" kern="0" dirty="0">
                <a:latin typeface="Georgia" charset="0"/>
                <a:ea typeface="ＭＳ Ｐゴシック" charset="-128"/>
                <a:cs typeface="ＭＳ Ｐゴシック" pitchFamily="-65" charset="-128"/>
              </a:rPr>
              <a:t>No free man shall be seized or imprisoned, or stripped of his rights or possessions, or outlawed or exiled, or deprived of his standing in any other way, nor will we proceed with force against him, or send others to do so, </a:t>
            </a:r>
            <a:r>
              <a:rPr lang="en-US" sz="2800" b="1" kern="0" dirty="0">
                <a:latin typeface="Georgia" charset="0"/>
                <a:ea typeface="ＭＳ Ｐゴシック" charset="-128"/>
                <a:cs typeface="ＭＳ Ｐゴシック" pitchFamily="-65" charset="-128"/>
              </a:rPr>
              <a:t>except by the lawful judgment of his equals or by the law of the land</a:t>
            </a:r>
            <a:r>
              <a:rPr lang="en-US" sz="2800" kern="0" dirty="0">
                <a:latin typeface="Georgia" charset="0"/>
                <a:ea typeface="ＭＳ Ｐゴシック" charset="-128"/>
                <a:cs typeface="ＭＳ Ｐゴシック" pitchFamily="-65" charset="-128"/>
              </a:rPr>
              <a:t>. </a:t>
            </a:r>
          </a:p>
          <a:p>
            <a:pPr algn="r">
              <a:lnSpc>
                <a:spcPct val="90000"/>
              </a:lnSpc>
              <a:spcBef>
                <a:spcPct val="20000"/>
              </a:spcBef>
              <a:defRPr/>
            </a:pPr>
            <a:r>
              <a:rPr lang="en-US" sz="1600" kern="0" dirty="0">
                <a:latin typeface="Georgia" charset="0"/>
                <a:ea typeface="ＭＳ Ｐゴシック" charset="-128"/>
                <a:cs typeface="ＭＳ Ｐゴシック" pitchFamily="-65" charset="-128"/>
              </a:rPr>
              <a:t>Article 39</a:t>
            </a:r>
          </a:p>
        </p:txBody>
      </p:sp>
      <p:pic>
        <p:nvPicPr>
          <p:cNvPr id="8" name="Picture 7"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6803"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England</a:t>
            </a:r>
          </a:p>
        </p:txBody>
      </p:sp>
      <p:sp>
        <p:nvSpPr>
          <p:cNvPr id="12" name="Rectangle 3"/>
          <p:cNvSpPr txBox="1">
            <a:spLocks noChangeArrowheads="1"/>
          </p:cNvSpPr>
          <p:nvPr/>
        </p:nvSpPr>
        <p:spPr bwMode="auto">
          <a:xfrm>
            <a:off x="3733800" y="1401763"/>
            <a:ext cx="5410200" cy="5257800"/>
          </a:xfrm>
          <a:prstGeom prst="rect">
            <a:avLst/>
          </a:prstGeom>
          <a:noFill/>
          <a:ln w="9525">
            <a:noFill/>
            <a:miter lim="800000"/>
            <a:headEnd/>
            <a:tailEnd/>
          </a:ln>
        </p:spPr>
        <p:txBody>
          <a:bodyPr/>
          <a:lstStyle/>
          <a:p>
            <a:pPr>
              <a:lnSpc>
                <a:spcPct val="90000"/>
              </a:lnSpc>
              <a:spcBef>
                <a:spcPct val="20000"/>
              </a:spcBef>
              <a:defRPr/>
            </a:pPr>
            <a:r>
              <a:rPr lang="en-US" sz="2800" kern="0" dirty="0">
                <a:latin typeface="Georgia" charset="0"/>
                <a:ea typeface="ＭＳ Ｐゴシック" charset="-128"/>
                <a:cs typeface="ＭＳ Ｐゴシック" pitchFamily="-65" charset="-128"/>
              </a:rPr>
              <a:t>Origins of Parliament</a:t>
            </a:r>
          </a:p>
          <a:p>
            <a:pPr lvl="1" indent="-182880">
              <a:spcBef>
                <a:spcPct val="20000"/>
              </a:spcBef>
              <a:buFont typeface="Arial" pitchFamily="34" charset="0"/>
              <a:buChar char="•"/>
              <a:defRPr/>
            </a:pPr>
            <a:r>
              <a:rPr lang="en-US" sz="2800" kern="0" dirty="0">
                <a:latin typeface="Georgia" charset="0"/>
                <a:ea typeface="ＭＳ Ｐゴシック" charset="-128"/>
                <a:cs typeface="+mn-cs"/>
              </a:rPr>
              <a:t>Anticipated in </a:t>
            </a:r>
            <a:r>
              <a:rPr lang="en-US" sz="2800" i="1" kern="0" dirty="0" smtClean="0">
                <a:latin typeface="Georgia" charset="0"/>
                <a:ea typeface="ＭＳ Ｐゴシック" charset="-128"/>
                <a:cs typeface="+mn-cs"/>
              </a:rPr>
              <a:t>Magna </a:t>
            </a:r>
            <a:r>
              <a:rPr lang="en-US" sz="2800" i="1" kern="0" dirty="0" err="1">
                <a:latin typeface="Georgia" charset="0"/>
                <a:ea typeface="ＭＳ Ｐゴシック" charset="-128"/>
                <a:cs typeface="+mn-cs"/>
              </a:rPr>
              <a:t>Carta</a:t>
            </a:r>
            <a:r>
              <a:rPr lang="en-US" sz="2800" i="1" kern="0" dirty="0">
                <a:latin typeface="Georgia" charset="0"/>
                <a:ea typeface="ＭＳ Ｐゴシック" charset="-128"/>
                <a:cs typeface="+mn-cs"/>
              </a:rPr>
              <a:t> </a:t>
            </a:r>
            <a:r>
              <a:rPr lang="en-US" sz="2400" kern="0" dirty="0">
                <a:latin typeface="Georgia" charset="0"/>
                <a:ea typeface="ＭＳ Ｐゴシック" charset="-128"/>
                <a:cs typeface="+mn-cs"/>
              </a:rPr>
              <a:t>(25 elected to insure peace and liberties granted)</a:t>
            </a:r>
          </a:p>
          <a:p>
            <a:pPr lvl="1" indent="-182880">
              <a:spcBef>
                <a:spcPct val="20000"/>
              </a:spcBef>
              <a:buFont typeface="Arial" pitchFamily="34" charset="0"/>
              <a:buChar char="•"/>
              <a:defRPr/>
            </a:pPr>
            <a:r>
              <a:rPr lang="en-US" sz="2800" kern="0" dirty="0">
                <a:latin typeface="Georgia" charset="0"/>
                <a:ea typeface="ＭＳ Ｐゴシック" charset="-128"/>
                <a:cs typeface="+mn-cs"/>
              </a:rPr>
              <a:t>Nobles created Provisions of Oxford </a:t>
            </a:r>
            <a:r>
              <a:rPr lang="en-US" sz="2400" kern="0" dirty="0">
                <a:latin typeface="Georgia" charset="0"/>
                <a:ea typeface="ＭＳ Ｐゴシック" charset="-128"/>
                <a:cs typeface="+mn-cs"/>
              </a:rPr>
              <a:t>(regular meetings of Parliament)</a:t>
            </a:r>
          </a:p>
          <a:p>
            <a:pPr lvl="1" indent="-182880">
              <a:spcBef>
                <a:spcPct val="20000"/>
              </a:spcBef>
              <a:buFont typeface="Arial" pitchFamily="34" charset="0"/>
              <a:buChar char="•"/>
              <a:defRPr/>
            </a:pPr>
            <a:r>
              <a:rPr lang="en-US" sz="2800" kern="0" dirty="0">
                <a:latin typeface="Georgia" charset="0"/>
                <a:ea typeface="ＭＳ Ｐゴシック" charset="-128"/>
                <a:cs typeface="+mn-cs"/>
              </a:rPr>
              <a:t>Kings had to support </a:t>
            </a:r>
            <a:r>
              <a:rPr lang="en-US" sz="2800" kern="0" dirty="0" smtClean="0">
                <a:latin typeface="Georgia" charset="0"/>
                <a:ea typeface="ＭＳ Ｐゴシック" charset="-128"/>
                <a:cs typeface="+mn-cs"/>
              </a:rPr>
              <a:t>Parliament </a:t>
            </a:r>
            <a:r>
              <a:rPr lang="en-US" sz="2800" kern="0" dirty="0">
                <a:latin typeface="Georgia" charset="0"/>
                <a:ea typeface="ＭＳ Ｐゴシック" charset="-128"/>
                <a:cs typeface="+mn-cs"/>
              </a:rPr>
              <a:t>in order to receive money</a:t>
            </a:r>
          </a:p>
          <a:p>
            <a:pPr lvl="1">
              <a:lnSpc>
                <a:spcPct val="90000"/>
              </a:lnSpc>
              <a:spcBef>
                <a:spcPct val="20000"/>
              </a:spcBef>
              <a:defRPr/>
            </a:pPr>
            <a:endParaRPr lang="en-US" sz="2800" kern="0" dirty="0">
              <a:latin typeface="Georgia" charset="0"/>
              <a:ea typeface="ＭＳ Ｐゴシック" charset="-128"/>
              <a:cs typeface="+mn-cs"/>
            </a:endParaRPr>
          </a:p>
        </p:txBody>
      </p:sp>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t="10959" r="9253" b="11111"/>
          <a:stretch>
            <a:fillRect/>
          </a:stretch>
        </p:blipFill>
        <p:spPr bwMode="auto">
          <a:xfrm>
            <a:off x="554038" y="1974850"/>
            <a:ext cx="3081337" cy="38862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885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0070C0"/>
                </a:solidFill>
                <a:latin typeface="Verdana" charset="0"/>
                <a:ea typeface="ＭＳ Ｐゴシック" charset="-128"/>
                <a:cs typeface="ＭＳ Ｐゴシック" pitchFamily="-65" charset="-128"/>
              </a:rPr>
              <a:t>Discussion</a:t>
            </a:r>
          </a:p>
        </p:txBody>
      </p:sp>
      <p:sp>
        <p:nvSpPr>
          <p:cNvPr id="8" name="Rectangle 3"/>
          <p:cNvSpPr txBox="1">
            <a:spLocks noChangeArrowheads="1"/>
          </p:cNvSpPr>
          <p:nvPr/>
        </p:nvSpPr>
        <p:spPr bwMode="auto">
          <a:xfrm>
            <a:off x="1327150" y="1281113"/>
            <a:ext cx="6472238" cy="482600"/>
          </a:xfrm>
          <a:prstGeom prst="rect">
            <a:avLst/>
          </a:prstGeom>
          <a:noFill/>
          <a:ln w="9525">
            <a:noFill/>
            <a:miter lim="800000"/>
            <a:headEnd/>
            <a:tailEnd/>
          </a:ln>
        </p:spPr>
        <p:txBody>
          <a:bodyPr/>
          <a:lstStyle/>
          <a:p>
            <a:pPr algn="ctr">
              <a:lnSpc>
                <a:spcPct val="90000"/>
              </a:lnSpc>
              <a:spcBef>
                <a:spcPct val="20000"/>
              </a:spcBef>
              <a:defRPr/>
            </a:pPr>
            <a:r>
              <a:rPr lang="en-US" sz="4000" kern="0" dirty="0">
                <a:latin typeface="Georgia" charset="0"/>
                <a:ea typeface="ＭＳ Ｐゴシック" charset="-128"/>
                <a:cs typeface="ＭＳ Ｐゴシック" pitchFamily="-65" charset="-128"/>
              </a:rPr>
              <a:t>Why did the rise of nations help creativity?</a:t>
            </a:r>
          </a:p>
        </p:txBody>
      </p:sp>
      <p:pic>
        <p:nvPicPr>
          <p:cNvPr id="6" name="Picture 5" descr="Europe_mediterranean_1190 WM.jpg"/>
          <p:cNvPicPr>
            <a:picLocks noChangeAspect="1"/>
          </p:cNvPicPr>
          <p:nvPr/>
        </p:nvPicPr>
        <p:blipFill>
          <a:blip r:embed="rId3">
            <a:lum bright="8000" contrast="24000"/>
            <a:extLst>
              <a:ext uri="{28A0092B-C50C-407E-A947-70E740481C1C}">
                <a14:useLocalDpi xmlns:a14="http://schemas.microsoft.com/office/drawing/2010/main" val="0"/>
              </a:ext>
            </a:extLst>
          </a:blip>
          <a:srcRect/>
          <a:stretch>
            <a:fillRect/>
          </a:stretch>
        </p:blipFill>
        <p:spPr bwMode="auto">
          <a:xfrm>
            <a:off x="1984375" y="2478088"/>
            <a:ext cx="5086350" cy="40163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AD 1000</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220" name="TextBox 26"/>
          <p:cNvSpPr txBox="1">
            <a:spLocks noChangeArrowheads="1"/>
          </p:cNvSpPr>
          <p:nvPr/>
        </p:nvSpPr>
        <p:spPr bwMode="auto">
          <a:xfrm>
            <a:off x="260350" y="1419225"/>
            <a:ext cx="1139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b="1">
                <a:solidFill>
                  <a:srgbClr val="F4F0D0"/>
                </a:solidFill>
                <a:latin typeface="Georgia" charset="0"/>
              </a:rPr>
              <a:t>Ancient History</a:t>
            </a:r>
          </a:p>
        </p:txBody>
      </p:sp>
      <p:sp>
        <p:nvSpPr>
          <p:cNvPr id="9221" name="TextBox 5"/>
          <p:cNvSpPr txBox="1">
            <a:spLocks noChangeArrowheads="1"/>
          </p:cNvSpPr>
          <p:nvPr/>
        </p:nvSpPr>
        <p:spPr bwMode="auto">
          <a:xfrm>
            <a:off x="1312863" y="1425575"/>
            <a:ext cx="1136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sz="2400">
                <a:solidFill>
                  <a:srgbClr val="F4F0D0"/>
                </a:solidFill>
                <a:latin typeface="Georgia" charset="0"/>
              </a:rPr>
              <a:t>476</a:t>
            </a:r>
          </a:p>
        </p:txBody>
      </p:sp>
      <p:sp>
        <p:nvSpPr>
          <p:cNvPr id="9222"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sp>
        <p:nvSpPr>
          <p:cNvPr id="9223"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pic>
        <p:nvPicPr>
          <p:cNvPr id="82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62125"/>
            <a:ext cx="7983538" cy="46164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5"/>
          <p:cNvSpPr txBox="1">
            <a:spLocks noChangeArrowheads="1"/>
          </p:cNvSpPr>
          <p:nvPr/>
        </p:nvSpPr>
        <p:spPr bwMode="auto">
          <a:xfrm>
            <a:off x="0" y="11652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b="1">
                <a:solidFill>
                  <a:srgbClr val="800000"/>
                </a:solidFill>
                <a:latin typeface="Georgia" charset="0"/>
              </a:rPr>
              <a:t>Climate changes</a:t>
            </a:r>
          </a:p>
        </p:txBody>
      </p:sp>
      <p:sp>
        <p:nvSpPr>
          <p:cNvPr id="9226" name="Text Box 6"/>
          <p:cNvSpPr txBox="1">
            <a:spLocks noChangeArrowheads="1"/>
          </p:cNvSpPr>
          <p:nvPr/>
        </p:nvSpPr>
        <p:spPr bwMode="auto">
          <a:xfrm>
            <a:off x="501650" y="6397625"/>
            <a:ext cx="4819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latin typeface="Georgia" charset="0"/>
              </a:rPr>
              <a:t>Note: Colors are data by different researchers</a:t>
            </a:r>
          </a:p>
        </p:txBody>
      </p:sp>
      <p:pic>
        <p:nvPicPr>
          <p:cNvPr id="12" name="Picture 11"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089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The Crusades</a:t>
            </a:r>
          </a:p>
        </p:txBody>
      </p:sp>
      <p:sp>
        <p:nvSpPr>
          <p:cNvPr id="9" name="Content Placeholder 2"/>
          <p:cNvSpPr txBox="1">
            <a:spLocks/>
          </p:cNvSpPr>
          <p:nvPr/>
        </p:nvSpPr>
        <p:spPr bwMode="auto">
          <a:xfrm>
            <a:off x="3122613" y="1854200"/>
            <a:ext cx="5822950" cy="4525963"/>
          </a:xfrm>
          <a:prstGeom prst="rect">
            <a:avLst/>
          </a:prstGeom>
          <a:noFill/>
          <a:ln w="9525">
            <a:noFill/>
            <a:miter lim="800000"/>
            <a:headEnd/>
            <a:tailEnd/>
          </a:ln>
        </p:spPr>
        <p:txBody>
          <a:bodyPr/>
          <a:lstStyle>
            <a:lvl1pPr eaLnBrk="0" hangingPunct="0">
              <a:defRPr>
                <a:solidFill>
                  <a:schemeClr val="tx1"/>
                </a:solidFill>
                <a:latin typeface="Arial" charset="0"/>
                <a:ea typeface="ＭＳ Ｐゴシック" charset="0"/>
                <a:cs typeface="ＭＳ Ｐゴシック" charset="0"/>
              </a:defRPr>
            </a:lvl1pPr>
            <a:lvl2pPr indent="-182563"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pPr>
            <a:r>
              <a:rPr lang="en-US" sz="2800" dirty="0">
                <a:latin typeface="Georgia" charset="0"/>
              </a:rPr>
              <a:t>Precipitated by:</a:t>
            </a:r>
          </a:p>
          <a:p>
            <a:pPr lvl="1">
              <a:spcBef>
                <a:spcPct val="20000"/>
              </a:spcBef>
              <a:buFont typeface="Arial" charset="0"/>
              <a:buChar char="•"/>
            </a:pPr>
            <a:r>
              <a:rPr lang="en-US" sz="2800" dirty="0">
                <a:latin typeface="Georgia" charset="0"/>
              </a:rPr>
              <a:t>A </a:t>
            </a:r>
            <a:r>
              <a:rPr lang="en-US" sz="2800" dirty="0" smtClean="0">
                <a:latin typeface="Georgia" charset="0"/>
              </a:rPr>
              <a:t>new Muslim </a:t>
            </a:r>
            <a:r>
              <a:rPr lang="en-US" sz="2800" dirty="0">
                <a:latin typeface="Georgia" charset="0"/>
              </a:rPr>
              <a:t>group controlled </a:t>
            </a:r>
            <a:r>
              <a:rPr lang="en-US" sz="2800" dirty="0" smtClean="0">
                <a:latin typeface="Georgia" charset="0"/>
              </a:rPr>
              <a:t>Jerusalem, burned shrines, </a:t>
            </a:r>
            <a:r>
              <a:rPr lang="en-US" sz="2800" dirty="0">
                <a:latin typeface="Georgia" charset="0"/>
              </a:rPr>
              <a:t>and </a:t>
            </a:r>
            <a:r>
              <a:rPr lang="en-US" sz="2800" dirty="0" smtClean="0">
                <a:latin typeface="Georgia" charset="0"/>
              </a:rPr>
              <a:t>killed some </a:t>
            </a:r>
            <a:r>
              <a:rPr lang="en-US" sz="2800" dirty="0">
                <a:latin typeface="Georgia" charset="0"/>
              </a:rPr>
              <a:t>pilgrims.</a:t>
            </a:r>
          </a:p>
          <a:p>
            <a:pPr lvl="1">
              <a:spcBef>
                <a:spcPct val="20000"/>
              </a:spcBef>
              <a:buFont typeface="Arial" charset="0"/>
              <a:buChar char="•"/>
            </a:pPr>
            <a:r>
              <a:rPr lang="en-US" sz="2800" dirty="0">
                <a:latin typeface="Georgia" charset="0"/>
              </a:rPr>
              <a:t>A series of defeats for the Byzantine Emperor and the emperor</a:t>
            </a:r>
            <a:r>
              <a:rPr lang="ja-JP" altLang="en-US" sz="2800" dirty="0">
                <a:latin typeface="Georgia" charset="0"/>
              </a:rPr>
              <a:t>’</a:t>
            </a:r>
            <a:r>
              <a:rPr lang="en-US" sz="2800" dirty="0">
                <a:latin typeface="Georgia" charset="0"/>
              </a:rPr>
              <a:t>s call to Europe for help.</a:t>
            </a:r>
          </a:p>
          <a:p>
            <a:pPr lvl="1">
              <a:spcBef>
                <a:spcPct val="20000"/>
              </a:spcBef>
              <a:buFont typeface="Arial" charset="0"/>
              <a:buChar char="•"/>
            </a:pPr>
            <a:r>
              <a:rPr lang="en-US" sz="2800" dirty="0">
                <a:latin typeface="Georgia" charset="0"/>
              </a:rPr>
              <a:t>The pope called for a Holy War to recapture the Holy Land.</a:t>
            </a:r>
          </a:p>
        </p:txBody>
      </p:sp>
      <p:sp>
        <p:nvSpPr>
          <p:cNvPr id="12" name="TextBox 11"/>
          <p:cNvSpPr txBox="1"/>
          <p:nvPr/>
        </p:nvSpPr>
        <p:spPr>
          <a:xfrm>
            <a:off x="0" y="1233488"/>
            <a:ext cx="9144000" cy="862012"/>
          </a:xfrm>
          <a:prstGeom prst="rect">
            <a:avLst/>
          </a:prstGeom>
          <a:noFill/>
        </p:spPr>
        <p:txBody>
          <a:bodyPr>
            <a:spAutoFit/>
          </a:bodyPr>
          <a:lstStyle/>
          <a:p>
            <a:pPr algn="ctr">
              <a:defRPr/>
            </a:pPr>
            <a:r>
              <a:rPr lang="en-US" sz="3200" kern="0" dirty="0">
                <a:latin typeface="Georgia" charset="0"/>
                <a:ea typeface="ＭＳ Ｐゴシック" charset="-128"/>
                <a:cs typeface="ＭＳ Ｐゴシック" pitchFamily="-65" charset="-128"/>
              </a:rPr>
              <a:t>A cooperation between church and state</a:t>
            </a:r>
          </a:p>
          <a:p>
            <a:pPr algn="ctr">
              <a:defRPr/>
            </a:pPr>
            <a:endParaRPr lang="en-US" dirty="0">
              <a:ea typeface="ＭＳ Ｐゴシック" charset="-128"/>
              <a:cs typeface="+mn-cs"/>
            </a:endParaRPr>
          </a:p>
        </p:txBody>
      </p:sp>
      <p:pic>
        <p:nvPicPr>
          <p:cNvPr id="79879" name="Picture 13" descr="crusades 3 CA.jpg"/>
          <p:cNvPicPr>
            <a:picLocks noChangeAspect="1"/>
          </p:cNvPicPr>
          <p:nvPr/>
        </p:nvPicPr>
        <p:blipFill>
          <a:blip r:embed="rId3">
            <a:extLst>
              <a:ext uri="{28A0092B-C50C-407E-A947-70E740481C1C}">
                <a14:useLocalDpi xmlns:a14="http://schemas.microsoft.com/office/drawing/2010/main" val="0"/>
              </a:ext>
            </a:extLst>
          </a:blip>
          <a:srcRect l="7018" t="3947" r="5913" b="4053"/>
          <a:stretch>
            <a:fillRect/>
          </a:stretch>
        </p:blipFill>
        <p:spPr bwMode="auto">
          <a:xfrm>
            <a:off x="517525" y="2136775"/>
            <a:ext cx="2687638" cy="25669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7" descr="crusader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125" y="4462463"/>
            <a:ext cx="865188"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9" descr="crusader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294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The Crusades</a:t>
            </a:r>
          </a:p>
        </p:txBody>
      </p:sp>
      <p:pic>
        <p:nvPicPr>
          <p:cNvPr id="8" name="Crusades.mov" descr="/Users/abs3/Movies/Crusades/Crusades.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704850" y="1444625"/>
            <a:ext cx="7656513"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8" descr="crusader C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68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4995"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The Crusades</a:t>
            </a:r>
          </a:p>
        </p:txBody>
      </p:sp>
      <p:pic>
        <p:nvPicPr>
          <p:cNvPr id="9" name="Picture 5" descr="wc2_m016"/>
          <p:cNvPicPr>
            <a:picLocks noChangeAspect="1" noChangeArrowheads="1"/>
          </p:cNvPicPr>
          <p:nvPr/>
        </p:nvPicPr>
        <p:blipFill>
          <a:blip r:embed="rId3">
            <a:extLst>
              <a:ext uri="{28A0092B-C50C-407E-A947-70E740481C1C}">
                <a14:useLocalDpi xmlns:a14="http://schemas.microsoft.com/office/drawing/2010/main" val="0"/>
              </a:ext>
            </a:extLst>
          </a:blip>
          <a:srcRect b="7265"/>
          <a:stretch>
            <a:fillRect/>
          </a:stretch>
        </p:blipFill>
        <p:spPr bwMode="auto">
          <a:xfrm>
            <a:off x="419100" y="1300163"/>
            <a:ext cx="8221663" cy="46101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7" descr="crusader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7043"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The Crusades</a:t>
            </a:r>
          </a:p>
        </p:txBody>
      </p:sp>
      <p:sp>
        <p:nvSpPr>
          <p:cNvPr id="8" name="Content Placeholder 2"/>
          <p:cNvSpPr txBox="1">
            <a:spLocks/>
          </p:cNvSpPr>
          <p:nvPr/>
        </p:nvSpPr>
        <p:spPr bwMode="auto">
          <a:xfrm>
            <a:off x="3321050" y="1457325"/>
            <a:ext cx="5537200" cy="4525963"/>
          </a:xfrm>
          <a:prstGeom prst="rect">
            <a:avLst/>
          </a:prstGeom>
          <a:noFill/>
          <a:ln w="9525">
            <a:noFill/>
            <a:miter lim="800000"/>
            <a:headEnd/>
            <a:tailEnd/>
          </a:ln>
        </p:spPr>
        <p:txBody>
          <a:bodyPr/>
          <a:lstStyle/>
          <a:p>
            <a:pPr eaLnBrk="0" hangingPunct="0">
              <a:spcBef>
                <a:spcPct val="20000"/>
              </a:spcBef>
              <a:defRPr/>
            </a:pPr>
            <a:r>
              <a:rPr lang="en-US" sz="3200" kern="0" dirty="0">
                <a:latin typeface="Georgia" charset="0"/>
                <a:ea typeface="ＭＳ Ｐゴシック" charset="-128"/>
                <a:cs typeface="ＭＳ Ｐゴシック" pitchFamily="-65" charset="-128"/>
              </a:rPr>
              <a:t>Status in 1150</a:t>
            </a:r>
          </a:p>
          <a:p>
            <a:pPr lvl="1" indent="-182880" eaLnBrk="0" hangingPunct="0">
              <a:spcBef>
                <a:spcPct val="20000"/>
              </a:spcBef>
              <a:buFont typeface="Arial" pitchFamily="34" charset="0"/>
              <a:buChar char="•"/>
              <a:defRPr/>
            </a:pPr>
            <a:r>
              <a:rPr lang="en-US" sz="2800" kern="0" dirty="0">
                <a:latin typeface="Georgia" charset="0"/>
                <a:ea typeface="ＭＳ Ｐゴシック" charset="-128"/>
                <a:cs typeface="+mn-cs"/>
              </a:rPr>
              <a:t>Crusaders had established a kingdom in the Levant with Jerusalem as the headquarters.</a:t>
            </a:r>
          </a:p>
          <a:p>
            <a:pPr lvl="1" indent="-182880" eaLnBrk="0" hangingPunct="0">
              <a:spcBef>
                <a:spcPct val="20000"/>
              </a:spcBef>
              <a:buFont typeface="Arial" pitchFamily="34" charset="0"/>
              <a:buChar char="•"/>
              <a:defRPr/>
            </a:pPr>
            <a:endParaRPr lang="en-US" sz="800" kern="0" dirty="0">
              <a:latin typeface="Georgia" charset="0"/>
              <a:ea typeface="ＭＳ Ｐゴシック" charset="-128"/>
              <a:cs typeface="+mn-cs"/>
            </a:endParaRPr>
          </a:p>
          <a:p>
            <a:pPr lvl="1" indent="-182880" eaLnBrk="0" hangingPunct="0">
              <a:spcBef>
                <a:spcPct val="20000"/>
              </a:spcBef>
              <a:buFont typeface="Arial" pitchFamily="34" charset="0"/>
              <a:buChar char="•"/>
              <a:defRPr/>
            </a:pPr>
            <a:r>
              <a:rPr lang="en-US" sz="2800" kern="0" dirty="0">
                <a:latin typeface="Georgia" charset="0"/>
                <a:ea typeface="ＭＳ Ｐゴシック" charset="-128"/>
                <a:cs typeface="+mn-cs"/>
              </a:rPr>
              <a:t>Saladin, a Kurd, had begun a </a:t>
            </a:r>
            <a:r>
              <a:rPr lang="en-US" sz="2800" kern="0" dirty="0" smtClean="0">
                <a:latin typeface="Georgia" charset="0"/>
                <a:ea typeface="ＭＳ Ｐゴシック" charset="-128"/>
                <a:cs typeface="+mn-cs"/>
              </a:rPr>
              <a:t>conquest (uniting) </a:t>
            </a:r>
            <a:r>
              <a:rPr lang="en-US" sz="2800" kern="0" dirty="0">
                <a:latin typeface="Georgia" charset="0"/>
                <a:ea typeface="ＭＳ Ｐゴシック" charset="-128"/>
                <a:cs typeface="+mn-cs"/>
              </a:rPr>
              <a:t>of the </a:t>
            </a:r>
            <a:r>
              <a:rPr lang="en-US" sz="2800" kern="0" dirty="0" smtClean="0">
                <a:latin typeface="Georgia" charset="0"/>
                <a:ea typeface="ＭＳ Ｐゴシック" charset="-128"/>
                <a:cs typeface="+mn-cs"/>
              </a:rPr>
              <a:t>Muslims</a:t>
            </a:r>
            <a:r>
              <a:rPr lang="en-US" sz="2800" kern="0" dirty="0">
                <a:latin typeface="Georgia" charset="0"/>
                <a:ea typeface="ＭＳ Ｐゴシック" charset="-128"/>
                <a:cs typeface="+mn-cs"/>
              </a:rPr>
              <a:t>. </a:t>
            </a:r>
          </a:p>
        </p:txBody>
      </p:sp>
      <p:pic>
        <p:nvPicPr>
          <p:cNvPr id="11" name="Picture 10" descr="Crusades 2 CA.jpg"/>
          <p:cNvPicPr>
            <a:picLocks noChangeAspect="1"/>
          </p:cNvPicPr>
          <p:nvPr/>
        </p:nvPicPr>
        <p:blipFill>
          <a:blip r:embed="rId3">
            <a:extLst>
              <a:ext uri="{28A0092B-C50C-407E-A947-70E740481C1C}">
                <a14:useLocalDpi xmlns:a14="http://schemas.microsoft.com/office/drawing/2010/main" val="0"/>
              </a:ext>
            </a:extLst>
          </a:blip>
          <a:srcRect t="6650"/>
          <a:stretch>
            <a:fillRect/>
          </a:stretch>
        </p:blipFill>
        <p:spPr bwMode="auto">
          <a:xfrm>
            <a:off x="517525" y="1574800"/>
            <a:ext cx="2427288" cy="30940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aladin CA.png"/>
          <p:cNvPicPr>
            <a:picLocks noChangeAspect="1"/>
          </p:cNvPicPr>
          <p:nvPr/>
        </p:nvPicPr>
        <p:blipFill>
          <a:blip r:embed="rId4">
            <a:extLst>
              <a:ext uri="{28A0092B-C50C-407E-A947-70E740481C1C}">
                <a14:useLocalDpi xmlns:a14="http://schemas.microsoft.com/office/drawing/2010/main" val="0"/>
              </a:ext>
            </a:extLst>
          </a:blip>
          <a:srcRect l="2750" t="3682" r="4897" b="2275"/>
          <a:stretch>
            <a:fillRect/>
          </a:stretch>
        </p:blipFill>
        <p:spPr bwMode="auto">
          <a:xfrm>
            <a:off x="1663700" y="4000500"/>
            <a:ext cx="1828800" cy="25765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8" descr="crusader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909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176213" y="274638"/>
            <a:ext cx="9144001"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 </a:t>
            </a:r>
          </a:p>
          <a:p>
            <a:pPr algn="ctr">
              <a:lnSpc>
                <a:spcPct val="90000"/>
              </a:lnSpc>
            </a:pPr>
            <a:r>
              <a:rPr lang="en-US" sz="3000" b="1">
                <a:solidFill>
                  <a:srgbClr val="800000"/>
                </a:solidFill>
                <a:latin typeface="Verdana" charset="0"/>
              </a:rPr>
              <a:t>Third Crusade—Richard vs Saladin</a:t>
            </a:r>
          </a:p>
        </p:txBody>
      </p:sp>
      <p:pic>
        <p:nvPicPr>
          <p:cNvPr id="9" name="03 Saladin - Miraculously Healed.mov" descr="/Users/abs3/Movies/Crusades/03 Saladin - Miraculously Healed.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20713" y="1292225"/>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7" descr="crusader C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66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113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187325" y="274638"/>
            <a:ext cx="9144000"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 </a:t>
            </a:r>
          </a:p>
          <a:p>
            <a:pPr algn="ctr">
              <a:lnSpc>
                <a:spcPct val="90000"/>
              </a:lnSpc>
            </a:pPr>
            <a:r>
              <a:rPr lang="en-US" sz="3000" b="1">
                <a:solidFill>
                  <a:srgbClr val="800000"/>
                </a:solidFill>
                <a:latin typeface="Verdana" charset="0"/>
              </a:rPr>
              <a:t>Third Crusade—Richard vs Saladin</a:t>
            </a:r>
          </a:p>
        </p:txBody>
      </p:sp>
      <p:sp>
        <p:nvSpPr>
          <p:cNvPr id="8" name="Content Placeholder 3"/>
          <p:cNvSpPr txBox="1">
            <a:spLocks/>
          </p:cNvSpPr>
          <p:nvPr/>
        </p:nvSpPr>
        <p:spPr bwMode="auto">
          <a:xfrm>
            <a:off x="3365500" y="1435100"/>
            <a:ext cx="5326063" cy="4525963"/>
          </a:xfrm>
          <a:prstGeom prst="rect">
            <a:avLst/>
          </a:prstGeom>
          <a:noFill/>
          <a:ln w="9525">
            <a:noFill/>
            <a:miter lim="800000"/>
            <a:headEnd/>
            <a:tailEnd/>
          </a:ln>
        </p:spPr>
        <p:txBody>
          <a:bodyPr/>
          <a:lstStyle/>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Saladin </a:t>
            </a:r>
            <a:r>
              <a:rPr lang="en-US" sz="2800" kern="0" dirty="0" smtClean="0">
                <a:latin typeface="Georgia" charset="0"/>
                <a:ea typeface="ＭＳ Ｐゴシック" charset="-128"/>
                <a:cs typeface="ＭＳ Ｐゴシック" pitchFamily="-65" charset="-128"/>
              </a:rPr>
              <a:t>defeated </a:t>
            </a:r>
            <a:r>
              <a:rPr lang="en-US" sz="2800" kern="0" dirty="0">
                <a:latin typeface="Georgia" charset="0"/>
                <a:ea typeface="ＭＳ Ｐゴシック" charset="-128"/>
                <a:cs typeface="ＭＳ Ｐゴシック" pitchFamily="-65" charset="-128"/>
              </a:rPr>
              <a:t>the crusaders at the Battle of </a:t>
            </a:r>
            <a:r>
              <a:rPr lang="en-US" sz="2800" kern="0" dirty="0" err="1">
                <a:latin typeface="Georgia" charset="0"/>
                <a:ea typeface="ＭＳ Ｐゴシック" charset="-128"/>
                <a:cs typeface="ＭＳ Ｐゴシック" pitchFamily="-65" charset="-128"/>
              </a:rPr>
              <a:t>Hattim</a:t>
            </a:r>
            <a:endParaRPr lang="en-US" sz="2800" kern="0" dirty="0">
              <a:latin typeface="Georgia" charset="0"/>
              <a:ea typeface="ＭＳ Ｐゴシック" charset="-128"/>
              <a:cs typeface="ＭＳ Ｐゴシック" pitchFamily="-65" charset="-128"/>
            </a:endParaRPr>
          </a:p>
          <a:p>
            <a:pPr lvl="1" eaLnBrk="0" hangingPunct="0">
              <a:spcBef>
                <a:spcPct val="20000"/>
              </a:spcBef>
              <a:defRPr/>
            </a:pPr>
            <a:r>
              <a:rPr lang="en-US" sz="2400" kern="0" dirty="0">
                <a:latin typeface="Georgia" charset="0"/>
                <a:ea typeface="ＭＳ Ｐゴシック" charset="-128"/>
                <a:cs typeface="+mn-cs"/>
              </a:rPr>
              <a:t>Good strategy (long, hot march and no water</a:t>
            </a:r>
            <a:r>
              <a:rPr lang="en-US" sz="2800" kern="0" dirty="0">
                <a:latin typeface="Georgia" charset="0"/>
                <a:ea typeface="ＭＳ Ｐゴシック" charset="-128"/>
                <a:cs typeface="+mn-cs"/>
              </a:rPr>
              <a:t>)</a:t>
            </a:r>
          </a:p>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Saladin </a:t>
            </a:r>
            <a:r>
              <a:rPr lang="en-US" sz="2800" kern="0" dirty="0" smtClean="0">
                <a:latin typeface="Georgia" charset="0"/>
                <a:ea typeface="ＭＳ Ｐゴシック" charset="-128"/>
                <a:cs typeface="ＭＳ Ｐゴシック" pitchFamily="-65" charset="-128"/>
              </a:rPr>
              <a:t>captured </a:t>
            </a:r>
            <a:r>
              <a:rPr lang="en-US" sz="2800" kern="0" dirty="0">
                <a:latin typeface="Georgia" charset="0"/>
                <a:ea typeface="ＭＳ Ｐゴシック" charset="-128"/>
                <a:cs typeface="ＭＳ Ｐゴシック" pitchFamily="-65" charset="-128"/>
              </a:rPr>
              <a:t>Jerusalem</a:t>
            </a:r>
          </a:p>
          <a:p>
            <a:pPr lvl="1" eaLnBrk="0" hangingPunct="0">
              <a:spcBef>
                <a:spcPct val="20000"/>
              </a:spcBef>
              <a:defRPr/>
            </a:pPr>
            <a:r>
              <a:rPr lang="en-US" sz="2400" kern="0" dirty="0">
                <a:latin typeface="Georgia" charset="0"/>
                <a:ea typeface="ＭＳ Ｐゴシック" charset="-128"/>
                <a:cs typeface="+mn-cs"/>
              </a:rPr>
              <a:t>No slaughter of Christians</a:t>
            </a:r>
          </a:p>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Saladin </a:t>
            </a:r>
            <a:r>
              <a:rPr lang="en-US" sz="2800" kern="0" dirty="0" smtClean="0">
                <a:latin typeface="Georgia" charset="0"/>
                <a:ea typeface="ＭＳ Ｐゴシック" charset="-128"/>
                <a:cs typeface="ＭＳ Ｐゴシック" pitchFamily="-65" charset="-128"/>
              </a:rPr>
              <a:t>captured </a:t>
            </a:r>
            <a:r>
              <a:rPr lang="en-US" sz="2800" kern="0" dirty="0">
                <a:latin typeface="Georgia" charset="0"/>
                <a:ea typeface="ＭＳ Ｐゴシック" charset="-128"/>
                <a:cs typeface="ＭＳ Ｐゴシック" pitchFamily="-65" charset="-128"/>
              </a:rPr>
              <a:t>most of the crusader territory</a:t>
            </a:r>
          </a:p>
          <a:p>
            <a:pPr lvl="1" eaLnBrk="0" hangingPunct="0">
              <a:spcBef>
                <a:spcPct val="20000"/>
              </a:spcBef>
              <a:defRPr/>
            </a:pPr>
            <a:r>
              <a:rPr lang="en-US" sz="2400" kern="0" dirty="0">
                <a:latin typeface="Georgia" charset="0"/>
                <a:ea typeface="ＭＳ Ｐゴシック" charset="-128"/>
                <a:cs typeface="+mn-cs"/>
              </a:rPr>
              <a:t>The fort of Acre </a:t>
            </a:r>
            <a:r>
              <a:rPr lang="en-US" sz="2400" kern="0" dirty="0" smtClean="0">
                <a:latin typeface="Georgia" charset="0"/>
                <a:ea typeface="ＭＳ Ｐゴシック" charset="-128"/>
                <a:cs typeface="+mn-cs"/>
              </a:rPr>
              <a:t>remained </a:t>
            </a:r>
            <a:r>
              <a:rPr lang="en-US" sz="2400" kern="0" dirty="0">
                <a:latin typeface="Georgia" charset="0"/>
                <a:ea typeface="ＭＳ Ｐゴシック" charset="-128"/>
                <a:cs typeface="+mn-cs"/>
              </a:rPr>
              <a:t>in crusader control</a:t>
            </a:r>
          </a:p>
        </p:txBody>
      </p:sp>
      <p:pic>
        <p:nvPicPr>
          <p:cNvPr id="10" name="Picture 9" descr="Saladin_attacks_Jaffa_crusades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75" y="1697038"/>
            <a:ext cx="2576513" cy="37893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8" descr="crusader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318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198438" y="274638"/>
            <a:ext cx="9144001"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 </a:t>
            </a:r>
          </a:p>
          <a:p>
            <a:pPr algn="ctr">
              <a:lnSpc>
                <a:spcPct val="90000"/>
              </a:lnSpc>
            </a:pPr>
            <a:r>
              <a:rPr lang="en-US" sz="3000" b="1">
                <a:solidFill>
                  <a:srgbClr val="800000"/>
                </a:solidFill>
                <a:latin typeface="Verdana" charset="0"/>
              </a:rPr>
              <a:t>Third Crusade—Richard vs Saladin</a:t>
            </a:r>
          </a:p>
        </p:txBody>
      </p:sp>
      <p:pic>
        <p:nvPicPr>
          <p:cNvPr id="9" name="05 Richard 3rd Crusade.mov" descr="/Users/abs3/Movies/Crusades/05 Richard 3rd Crusade.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771525" y="1265238"/>
            <a:ext cx="7696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7" descr="crusader C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1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113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187325" y="274638"/>
            <a:ext cx="9144000"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 </a:t>
            </a:r>
          </a:p>
          <a:p>
            <a:pPr algn="ctr">
              <a:lnSpc>
                <a:spcPct val="90000"/>
              </a:lnSpc>
            </a:pPr>
            <a:r>
              <a:rPr lang="en-US" sz="3000" b="1">
                <a:solidFill>
                  <a:srgbClr val="800000"/>
                </a:solidFill>
                <a:latin typeface="Verdana" charset="0"/>
              </a:rPr>
              <a:t>Third Crusade—Richard vs Saladin</a:t>
            </a:r>
          </a:p>
        </p:txBody>
      </p:sp>
      <p:sp>
        <p:nvSpPr>
          <p:cNvPr id="8" name="Content Placeholder 3"/>
          <p:cNvSpPr txBox="1">
            <a:spLocks/>
          </p:cNvSpPr>
          <p:nvPr/>
        </p:nvSpPr>
        <p:spPr bwMode="auto">
          <a:xfrm>
            <a:off x="3365500" y="1435100"/>
            <a:ext cx="5326063" cy="4525963"/>
          </a:xfrm>
          <a:prstGeom prst="rect">
            <a:avLst/>
          </a:prstGeom>
          <a:noFill/>
          <a:ln w="9525">
            <a:noFill/>
            <a:miter lim="800000"/>
            <a:headEnd/>
            <a:tailEnd/>
          </a:ln>
        </p:spPr>
        <p:txBody>
          <a:bodyPr/>
          <a:lstStyle/>
          <a:p>
            <a:pPr marL="182880" indent="-182880" eaLnBrk="0" hangingPunct="0">
              <a:spcBef>
                <a:spcPct val="20000"/>
              </a:spcBef>
              <a:buFont typeface="Arial" pitchFamily="34" charset="0"/>
              <a:buChar char="•"/>
              <a:defRPr/>
            </a:pPr>
            <a:r>
              <a:rPr lang="en-US" sz="2800" kern="0" dirty="0" smtClean="0">
                <a:latin typeface="Georgia" charset="0"/>
                <a:ea typeface="ＭＳ Ｐゴシック" charset="-128"/>
                <a:cs typeface="ＭＳ Ｐゴシック" pitchFamily="-65" charset="-128"/>
              </a:rPr>
              <a:t>Previous European kings (Phillip II of France and Barbarossa of Germany) decided to not wait for others in the 3</a:t>
            </a:r>
            <a:r>
              <a:rPr lang="en-US" sz="2800" kern="0" baseline="30000" dirty="0" smtClean="0">
                <a:latin typeface="Georgia" charset="0"/>
                <a:ea typeface="ＭＳ Ｐゴシック" charset="-128"/>
                <a:cs typeface="ＭＳ Ｐゴシック" pitchFamily="-65" charset="-128"/>
              </a:rPr>
              <a:t>rd</a:t>
            </a:r>
            <a:r>
              <a:rPr lang="en-US" sz="2800" kern="0" dirty="0" smtClean="0">
                <a:latin typeface="Georgia" charset="0"/>
                <a:ea typeface="ＭＳ Ｐゴシック" charset="-128"/>
                <a:cs typeface="ＭＳ Ｐゴシック" pitchFamily="-65" charset="-128"/>
              </a:rPr>
              <a:t> Crusade and have been defeated by Saladin</a:t>
            </a:r>
          </a:p>
          <a:p>
            <a:pPr marL="182880" indent="-182880" eaLnBrk="0" hangingPunct="0">
              <a:spcBef>
                <a:spcPct val="20000"/>
              </a:spcBef>
              <a:buFont typeface="Arial" pitchFamily="34" charset="0"/>
              <a:buChar char="•"/>
              <a:defRPr/>
            </a:pPr>
            <a:r>
              <a:rPr lang="en-US" sz="2800" kern="0" dirty="0" smtClean="0">
                <a:latin typeface="Georgia" charset="0"/>
                <a:ea typeface="ＭＳ Ｐゴシック" charset="-128"/>
                <a:cs typeface="ＭＳ Ｐゴシック" pitchFamily="-65" charset="-128"/>
              </a:rPr>
              <a:t>Richard landed in the Holy Land and had immediate success</a:t>
            </a:r>
          </a:p>
          <a:p>
            <a:pPr lvl="1" eaLnBrk="0" hangingPunct="0">
              <a:spcBef>
                <a:spcPct val="20000"/>
              </a:spcBef>
              <a:defRPr/>
            </a:pPr>
            <a:r>
              <a:rPr lang="en-US" sz="2800" kern="0" dirty="0" smtClean="0">
                <a:latin typeface="Georgia" charset="0"/>
                <a:ea typeface="ＭＳ Ｐゴシック" charset="-128"/>
                <a:cs typeface="ＭＳ Ｐゴシック" pitchFamily="-65" charset="-128"/>
              </a:rPr>
              <a:t>Especially conquest of Jaffa</a:t>
            </a:r>
          </a:p>
          <a:p>
            <a:pPr marL="182880" indent="-182880" eaLnBrk="0" hangingPunct="0">
              <a:spcBef>
                <a:spcPct val="20000"/>
              </a:spcBef>
              <a:buFont typeface="Arial" pitchFamily="34" charset="0"/>
              <a:buChar char="•"/>
              <a:defRPr/>
            </a:pPr>
            <a:endParaRPr lang="en-US" sz="2400" kern="0" dirty="0">
              <a:latin typeface="Georgia" charset="0"/>
              <a:ea typeface="ＭＳ Ｐゴシック" charset="-128"/>
              <a:cs typeface="+mn-cs"/>
            </a:endParaRPr>
          </a:p>
        </p:txBody>
      </p:sp>
      <p:pic>
        <p:nvPicPr>
          <p:cNvPr id="10" name="Picture 9" descr="Saladin_attacks_Jaffa_crusades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75" y="1697038"/>
            <a:ext cx="2576513" cy="37893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8" descr="crusader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15054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625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198438" y="274638"/>
            <a:ext cx="9144001"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 </a:t>
            </a:r>
          </a:p>
          <a:p>
            <a:pPr algn="ctr">
              <a:lnSpc>
                <a:spcPct val="90000"/>
              </a:lnSpc>
            </a:pPr>
            <a:r>
              <a:rPr lang="en-US" sz="3000" b="1">
                <a:solidFill>
                  <a:srgbClr val="800000"/>
                </a:solidFill>
                <a:latin typeface="Verdana" charset="0"/>
              </a:rPr>
              <a:t>Third Crusade—Richard vs Saladin</a:t>
            </a:r>
          </a:p>
        </p:txBody>
      </p:sp>
      <p:pic>
        <p:nvPicPr>
          <p:cNvPr id="8" name="Negotiations.mov" descr="/Users/abs3/Movies/Crusades/Negotiations.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773113" y="1370013"/>
            <a:ext cx="754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8" descr="crusader C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38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113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187325" y="274638"/>
            <a:ext cx="9144000"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 </a:t>
            </a:r>
          </a:p>
          <a:p>
            <a:pPr algn="ctr">
              <a:lnSpc>
                <a:spcPct val="90000"/>
              </a:lnSpc>
            </a:pPr>
            <a:r>
              <a:rPr lang="en-US" sz="3000" b="1">
                <a:solidFill>
                  <a:srgbClr val="800000"/>
                </a:solidFill>
                <a:latin typeface="Verdana" charset="0"/>
              </a:rPr>
              <a:t>Third Crusade—Richard vs Saladin</a:t>
            </a:r>
          </a:p>
        </p:txBody>
      </p:sp>
      <p:sp>
        <p:nvSpPr>
          <p:cNvPr id="8" name="Content Placeholder 3"/>
          <p:cNvSpPr txBox="1">
            <a:spLocks/>
          </p:cNvSpPr>
          <p:nvPr/>
        </p:nvSpPr>
        <p:spPr bwMode="auto">
          <a:xfrm>
            <a:off x="3365500" y="1435100"/>
            <a:ext cx="5326063" cy="4525963"/>
          </a:xfrm>
          <a:prstGeom prst="rect">
            <a:avLst/>
          </a:prstGeom>
          <a:noFill/>
          <a:ln w="9525">
            <a:noFill/>
            <a:miter lim="800000"/>
            <a:headEnd/>
            <a:tailEnd/>
          </a:ln>
        </p:spPr>
        <p:txBody>
          <a:bodyPr/>
          <a:lstStyle/>
          <a:p>
            <a:pPr marL="182880" indent="-182880" eaLnBrk="0" hangingPunct="0">
              <a:spcBef>
                <a:spcPct val="20000"/>
              </a:spcBef>
              <a:buFont typeface="Arial" pitchFamily="34" charset="0"/>
              <a:buChar char="•"/>
              <a:defRPr/>
            </a:pPr>
            <a:r>
              <a:rPr lang="en-US" sz="2800" kern="0" dirty="0" smtClean="0">
                <a:latin typeface="Georgia" charset="0"/>
                <a:ea typeface="ＭＳ Ｐゴシック" charset="-128"/>
                <a:cs typeface="ＭＳ Ｐゴシック" pitchFamily="-65" charset="-128"/>
              </a:rPr>
              <a:t>Richard began the fight from Jaffa to the outskirts of Jerusalem</a:t>
            </a:r>
          </a:p>
          <a:p>
            <a:pPr lvl="1" eaLnBrk="0" hangingPunct="0">
              <a:spcBef>
                <a:spcPct val="20000"/>
              </a:spcBef>
              <a:defRPr/>
            </a:pPr>
            <a:r>
              <a:rPr lang="en-US" sz="2400" kern="0" dirty="0" smtClean="0">
                <a:latin typeface="Georgia" charset="0"/>
                <a:ea typeface="ＭＳ Ｐゴシック" charset="-128"/>
                <a:cs typeface="ＭＳ Ｐゴシック" pitchFamily="-65" charset="-128"/>
              </a:rPr>
              <a:t>This was a very difficult series of battles</a:t>
            </a:r>
            <a:endParaRPr lang="en-US" sz="2400" kern="0" dirty="0">
              <a:latin typeface="Georgia" charset="0"/>
              <a:ea typeface="ＭＳ Ｐゴシック" charset="-128"/>
              <a:cs typeface="+mn-cs"/>
            </a:endParaRPr>
          </a:p>
        </p:txBody>
      </p:sp>
      <p:pic>
        <p:nvPicPr>
          <p:cNvPr id="10" name="Picture 9" descr="Saladin_attacks_Jaffa_crusades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75" y="1697038"/>
            <a:ext cx="2576513" cy="37893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8" descr="crusader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1505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Changes</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268" name="TextBox 26"/>
          <p:cNvSpPr txBox="1">
            <a:spLocks noChangeArrowheads="1"/>
          </p:cNvSpPr>
          <p:nvPr/>
        </p:nvSpPr>
        <p:spPr bwMode="auto">
          <a:xfrm>
            <a:off x="260350" y="1419225"/>
            <a:ext cx="1139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b="1">
                <a:solidFill>
                  <a:srgbClr val="F4F0D0"/>
                </a:solidFill>
                <a:latin typeface="Georgia" charset="0"/>
              </a:rPr>
              <a:t>Ancient History</a:t>
            </a:r>
          </a:p>
        </p:txBody>
      </p:sp>
      <p:sp>
        <p:nvSpPr>
          <p:cNvPr id="11269" name="TextBox 5"/>
          <p:cNvSpPr txBox="1">
            <a:spLocks noChangeArrowheads="1"/>
          </p:cNvSpPr>
          <p:nvPr/>
        </p:nvSpPr>
        <p:spPr bwMode="auto">
          <a:xfrm>
            <a:off x="1312863" y="1425575"/>
            <a:ext cx="1136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sz="2400">
                <a:solidFill>
                  <a:srgbClr val="F4F0D0"/>
                </a:solidFill>
                <a:latin typeface="Georgia" charset="0"/>
              </a:rPr>
              <a:t>476</a:t>
            </a:r>
          </a:p>
        </p:txBody>
      </p:sp>
      <p:sp>
        <p:nvSpPr>
          <p:cNvPr id="11270"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sp>
        <p:nvSpPr>
          <p:cNvPr id="1127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2" name="Rectangle 3"/>
          <p:cNvSpPr txBox="1">
            <a:spLocks noChangeArrowheads="1"/>
          </p:cNvSpPr>
          <p:nvPr/>
        </p:nvSpPr>
        <p:spPr bwMode="auto">
          <a:xfrm>
            <a:off x="4041775" y="2130425"/>
            <a:ext cx="4649788" cy="2925763"/>
          </a:xfrm>
          <a:prstGeom prst="rect">
            <a:avLst/>
          </a:prstGeom>
          <a:noFill/>
          <a:ln w="9525">
            <a:noFill/>
            <a:miter lim="800000"/>
            <a:headEnd/>
            <a:tailEnd/>
          </a:ln>
        </p:spPr>
        <p:txBody>
          <a:bodyPr/>
          <a:lstStyle/>
          <a:p>
            <a:pPr>
              <a:spcBef>
                <a:spcPct val="20000"/>
              </a:spcBef>
              <a:defRPr/>
            </a:pPr>
            <a:r>
              <a:rPr lang="en-US" sz="2800" kern="0" dirty="0">
                <a:latin typeface="Georgia" charset="0"/>
                <a:ea typeface="ＭＳ Ｐゴシック" charset="-128"/>
                <a:cs typeface="ＭＳ Ｐゴシック" pitchFamily="-65" charset="-128"/>
              </a:rPr>
              <a:t>Agriculture innovations </a:t>
            </a:r>
            <a:r>
              <a:rPr lang="en-US" sz="2400" kern="0" dirty="0">
                <a:latin typeface="Georgia" charset="0"/>
                <a:ea typeface="ＭＳ Ｐゴシック" charset="-128"/>
                <a:cs typeface="ＭＳ Ｐゴシック" pitchFamily="-65" charset="-128"/>
              </a:rPr>
              <a:t>(some borrowed)</a:t>
            </a:r>
          </a:p>
          <a:p>
            <a:pPr marL="1188720" lvl="1">
              <a:spcBef>
                <a:spcPct val="20000"/>
              </a:spcBef>
              <a:defRPr/>
            </a:pPr>
            <a:r>
              <a:rPr lang="en-US" sz="2800" kern="0" dirty="0">
                <a:latin typeface="Georgia" charset="0"/>
                <a:ea typeface="ＭＳ Ｐゴシック" charset="-128"/>
                <a:cs typeface="+mn-cs"/>
              </a:rPr>
              <a:t>Curved metal plow</a:t>
            </a:r>
          </a:p>
          <a:p>
            <a:pPr marL="1188720" lvl="1">
              <a:spcBef>
                <a:spcPct val="20000"/>
              </a:spcBef>
              <a:defRPr/>
            </a:pPr>
            <a:r>
              <a:rPr lang="en-US" sz="2800" kern="0" dirty="0">
                <a:latin typeface="Georgia" charset="0"/>
                <a:ea typeface="ＭＳ Ｐゴシック" charset="-128"/>
                <a:cs typeface="+mn-cs"/>
              </a:rPr>
              <a:t>Horse instead of ox</a:t>
            </a:r>
          </a:p>
          <a:p>
            <a:pPr marL="1188720" lvl="1">
              <a:spcBef>
                <a:spcPct val="20000"/>
              </a:spcBef>
              <a:defRPr/>
            </a:pPr>
            <a:r>
              <a:rPr lang="en-US" sz="2800" kern="0" dirty="0">
                <a:latin typeface="Georgia" charset="0"/>
                <a:ea typeface="ＭＳ Ｐゴシック" charset="-128"/>
                <a:cs typeface="+mn-cs"/>
              </a:rPr>
              <a:t>Horse collar</a:t>
            </a:r>
          </a:p>
          <a:p>
            <a:pPr marL="1188720" lvl="1">
              <a:spcBef>
                <a:spcPct val="20000"/>
              </a:spcBef>
              <a:defRPr/>
            </a:pPr>
            <a:r>
              <a:rPr lang="en-US" sz="2800" kern="0" dirty="0">
                <a:latin typeface="Georgia" charset="0"/>
                <a:ea typeface="ＭＳ Ｐゴシック" charset="-128"/>
                <a:cs typeface="+mn-cs"/>
              </a:rPr>
              <a:t>Three field system</a:t>
            </a: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l="14815" t="2290" r="7408" b="10687"/>
          <a:stretch>
            <a:fillRect/>
          </a:stretch>
        </p:blipFill>
        <p:spPr bwMode="auto">
          <a:xfrm>
            <a:off x="982663" y="1560513"/>
            <a:ext cx="2443162" cy="2209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2663" y="4273550"/>
            <a:ext cx="3914775" cy="199866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5"/>
          <p:cNvSpPr txBox="1">
            <a:spLocks noChangeArrowheads="1"/>
          </p:cNvSpPr>
          <p:nvPr/>
        </p:nvSpPr>
        <p:spPr bwMode="auto">
          <a:xfrm>
            <a:off x="981075" y="3794125"/>
            <a:ext cx="531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latin typeface="Verdana" charset="0"/>
              </a:rPr>
              <a:t>Old</a:t>
            </a:r>
          </a:p>
        </p:txBody>
      </p:sp>
      <p:sp>
        <p:nvSpPr>
          <p:cNvPr id="11276" name="TextBox 6"/>
          <p:cNvSpPr txBox="1">
            <a:spLocks noChangeArrowheads="1"/>
          </p:cNvSpPr>
          <p:nvPr/>
        </p:nvSpPr>
        <p:spPr bwMode="auto">
          <a:xfrm>
            <a:off x="966788" y="6292850"/>
            <a:ext cx="62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latin typeface="Verdana" charset="0"/>
              </a:rPr>
              <a:t>New</a:t>
            </a:r>
          </a:p>
        </p:txBody>
      </p:sp>
      <p:pic>
        <p:nvPicPr>
          <p:cNvPr id="15" name="Picture 14"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933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198438" y="274638"/>
            <a:ext cx="9144001"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 </a:t>
            </a:r>
          </a:p>
          <a:p>
            <a:pPr algn="ctr">
              <a:lnSpc>
                <a:spcPct val="90000"/>
              </a:lnSpc>
            </a:pPr>
            <a:r>
              <a:rPr lang="en-US" sz="3000" b="1">
                <a:solidFill>
                  <a:srgbClr val="800000"/>
                </a:solidFill>
                <a:latin typeface="Verdana" charset="0"/>
              </a:rPr>
              <a:t>Third Crusade—Richard vs Saladin</a:t>
            </a:r>
          </a:p>
        </p:txBody>
      </p:sp>
      <p:pic>
        <p:nvPicPr>
          <p:cNvPr id="9" name="Both Exhausted and truce.mov" descr="/Users/abs3/Movies/Crusades/Both Exhausted and truce.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96900" y="1317625"/>
            <a:ext cx="7848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7" descr="crusader C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51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137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198438" y="274638"/>
            <a:ext cx="9144001"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 </a:t>
            </a:r>
          </a:p>
          <a:p>
            <a:pPr algn="ctr">
              <a:lnSpc>
                <a:spcPct val="90000"/>
              </a:lnSpc>
            </a:pPr>
            <a:r>
              <a:rPr lang="en-US" sz="3000" b="1">
                <a:solidFill>
                  <a:srgbClr val="800000"/>
                </a:solidFill>
                <a:latin typeface="Verdana" charset="0"/>
              </a:rPr>
              <a:t>Third Crusade—Richard vs Saladin</a:t>
            </a:r>
          </a:p>
        </p:txBody>
      </p:sp>
      <p:sp>
        <p:nvSpPr>
          <p:cNvPr id="8" name="Content Placeholder 3"/>
          <p:cNvSpPr txBox="1">
            <a:spLocks/>
          </p:cNvSpPr>
          <p:nvPr/>
        </p:nvSpPr>
        <p:spPr bwMode="auto">
          <a:xfrm>
            <a:off x="2747963" y="1390650"/>
            <a:ext cx="6110287" cy="4525963"/>
          </a:xfrm>
          <a:prstGeom prst="rect">
            <a:avLst/>
          </a:prstGeom>
          <a:noFill/>
          <a:ln w="9525">
            <a:noFill/>
            <a:miter lim="800000"/>
            <a:headEnd/>
            <a:tailEnd/>
          </a:ln>
        </p:spPr>
        <p:txBody>
          <a:bodyPr/>
          <a:lstStyle/>
          <a:p>
            <a:pPr marL="182880" indent="-182880" eaLnBrk="0" hangingPunct="0">
              <a:spcBef>
                <a:spcPct val="20000"/>
              </a:spcBef>
              <a:buFont typeface="Arial" pitchFamily="34" charset="0"/>
              <a:buChar char="•"/>
              <a:defRPr/>
            </a:pPr>
            <a:r>
              <a:rPr lang="en-US" sz="2600" kern="0" dirty="0">
                <a:latin typeface="Georgia" charset="0"/>
                <a:ea typeface="ＭＳ Ｐゴシック" charset="-128"/>
                <a:cs typeface="ＭＳ Ｐゴシック" pitchFamily="-65" charset="-128"/>
              </a:rPr>
              <a:t>Richard was forced to return to England to counter the threat of revolt from John, his younger brother.</a:t>
            </a:r>
          </a:p>
          <a:p>
            <a:pPr lvl="1" eaLnBrk="0" hangingPunct="0">
              <a:spcBef>
                <a:spcPct val="20000"/>
              </a:spcBef>
              <a:defRPr/>
            </a:pPr>
            <a:r>
              <a:rPr lang="en-US" sz="2300" kern="0" dirty="0">
                <a:latin typeface="Georgia" charset="0"/>
                <a:ea typeface="ＭＳ Ｐゴシック" charset="-128"/>
                <a:cs typeface="+mn-cs"/>
              </a:rPr>
              <a:t>Richard was captured in Austria and held for ransom.</a:t>
            </a:r>
          </a:p>
          <a:p>
            <a:pPr lvl="1" eaLnBrk="0" hangingPunct="0">
              <a:spcBef>
                <a:spcPct val="20000"/>
              </a:spcBef>
              <a:defRPr/>
            </a:pPr>
            <a:r>
              <a:rPr lang="en-US" sz="2300" kern="0" dirty="0">
                <a:latin typeface="Georgia" charset="0"/>
                <a:ea typeface="ＭＳ Ｐゴシック" charset="-128"/>
                <a:cs typeface="+mn-cs"/>
              </a:rPr>
              <a:t>John, reluctantly, paid the ransom.</a:t>
            </a:r>
          </a:p>
          <a:p>
            <a:pPr lvl="2" eaLnBrk="0" hangingPunct="0">
              <a:spcBef>
                <a:spcPct val="20000"/>
              </a:spcBef>
              <a:defRPr/>
            </a:pPr>
            <a:r>
              <a:rPr lang="en-US" sz="2000" kern="0" dirty="0">
                <a:latin typeface="Georgia" charset="0"/>
                <a:ea typeface="ＭＳ Ｐゴシック" charset="-128"/>
                <a:cs typeface="+mn-cs"/>
              </a:rPr>
              <a:t>Probably forced to pay it by the Lords of England</a:t>
            </a:r>
          </a:p>
          <a:p>
            <a:pPr marL="182880" indent="-182880" eaLnBrk="0" hangingPunct="0">
              <a:spcBef>
                <a:spcPct val="20000"/>
              </a:spcBef>
              <a:buFont typeface="Arial" pitchFamily="34" charset="0"/>
              <a:buChar char="•"/>
              <a:defRPr/>
            </a:pPr>
            <a:r>
              <a:rPr lang="en-US" sz="2600" kern="0" dirty="0">
                <a:latin typeface="Georgia" charset="0"/>
                <a:ea typeface="ＭＳ Ｐゴシック" charset="-128"/>
                <a:cs typeface="ＭＳ Ｐゴシック" pitchFamily="-65" charset="-128"/>
              </a:rPr>
              <a:t>Richard returned to England but continued wars and died a few years later in France.</a:t>
            </a:r>
          </a:p>
        </p:txBody>
      </p:sp>
      <p:pic>
        <p:nvPicPr>
          <p:cNvPr id="10" name="Picture 9" descr="Richard_I_of_England W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546225"/>
            <a:ext cx="1762125" cy="19145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0" descr="crusader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137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198438" y="274638"/>
            <a:ext cx="9144001"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dirty="0">
                <a:solidFill>
                  <a:srgbClr val="800000"/>
                </a:solidFill>
                <a:latin typeface="Verdana" charset="0"/>
              </a:rPr>
              <a:t> </a:t>
            </a:r>
          </a:p>
          <a:p>
            <a:pPr algn="ctr">
              <a:lnSpc>
                <a:spcPct val="90000"/>
              </a:lnSpc>
            </a:pPr>
            <a:r>
              <a:rPr lang="en-US" sz="3000" b="1" dirty="0" smtClean="0">
                <a:solidFill>
                  <a:srgbClr val="800000"/>
                </a:solidFill>
                <a:latin typeface="Verdana" charset="0"/>
              </a:rPr>
              <a:t>The Crusades—Results</a:t>
            </a:r>
            <a:endParaRPr lang="en-US" sz="3000" b="1" dirty="0">
              <a:solidFill>
                <a:srgbClr val="800000"/>
              </a:solidFill>
              <a:latin typeface="Verdana" charset="0"/>
            </a:endParaRPr>
          </a:p>
        </p:txBody>
      </p:sp>
      <p:sp>
        <p:nvSpPr>
          <p:cNvPr id="8" name="Content Placeholder 3"/>
          <p:cNvSpPr txBox="1">
            <a:spLocks/>
          </p:cNvSpPr>
          <p:nvPr/>
        </p:nvSpPr>
        <p:spPr bwMode="auto">
          <a:xfrm>
            <a:off x="2747963" y="1390650"/>
            <a:ext cx="6110287" cy="4525963"/>
          </a:xfrm>
          <a:prstGeom prst="rect">
            <a:avLst/>
          </a:prstGeom>
          <a:noFill/>
          <a:ln w="9525">
            <a:noFill/>
            <a:miter lim="800000"/>
            <a:headEnd/>
            <a:tailEnd/>
          </a:ln>
        </p:spPr>
        <p:txBody>
          <a:bodyPr/>
          <a:lstStyle/>
          <a:p>
            <a:pPr marL="182880" indent="-182880" eaLnBrk="0" hangingPunct="0">
              <a:spcBef>
                <a:spcPct val="20000"/>
              </a:spcBef>
              <a:buFont typeface="Arial" pitchFamily="34" charset="0"/>
              <a:buChar char="•"/>
              <a:defRPr/>
            </a:pPr>
            <a:r>
              <a:rPr lang="en-US" sz="2600" kern="0" dirty="0" smtClean="0">
                <a:latin typeface="Georgia" charset="0"/>
                <a:ea typeface="ＭＳ Ｐゴシック" charset="-128"/>
                <a:cs typeface="ＭＳ Ｐゴシック" pitchFamily="-65" charset="-128"/>
              </a:rPr>
              <a:t>Knightly orders.</a:t>
            </a:r>
            <a:endParaRPr lang="en-US" sz="2600" kern="0" dirty="0">
              <a:latin typeface="Georgia" charset="0"/>
              <a:ea typeface="ＭＳ Ｐゴシック" charset="-128"/>
              <a:cs typeface="ＭＳ Ｐゴシック" pitchFamily="-65" charset="-128"/>
            </a:endParaRPr>
          </a:p>
          <a:p>
            <a:pPr lvl="1" eaLnBrk="0" hangingPunct="0">
              <a:spcBef>
                <a:spcPct val="20000"/>
              </a:spcBef>
              <a:defRPr/>
            </a:pPr>
            <a:r>
              <a:rPr lang="en-US" sz="2300" kern="0" dirty="0" smtClean="0">
                <a:latin typeface="Georgia" charset="0"/>
                <a:ea typeface="ＭＳ Ｐゴシック" charset="-128"/>
                <a:cs typeface="+mn-cs"/>
              </a:rPr>
              <a:t>Templars, </a:t>
            </a:r>
            <a:r>
              <a:rPr lang="en-US" sz="2300" kern="0" dirty="0" err="1" smtClean="0">
                <a:latin typeface="Georgia" charset="0"/>
                <a:ea typeface="ＭＳ Ｐゴシック" charset="-128"/>
                <a:cs typeface="+mn-cs"/>
              </a:rPr>
              <a:t>Hospitaliers</a:t>
            </a:r>
            <a:r>
              <a:rPr lang="en-US" sz="2300" kern="0" dirty="0" smtClean="0">
                <a:latin typeface="Georgia" charset="0"/>
                <a:ea typeface="ＭＳ Ｐゴシック" charset="-128"/>
                <a:cs typeface="+mn-cs"/>
              </a:rPr>
              <a:t>, Teutonic</a:t>
            </a:r>
            <a:endParaRPr lang="en-US" sz="2300" kern="0" dirty="0">
              <a:latin typeface="Georgia" charset="0"/>
              <a:ea typeface="ＭＳ Ｐゴシック" charset="-128"/>
              <a:cs typeface="+mn-cs"/>
            </a:endParaRPr>
          </a:p>
          <a:p>
            <a:pPr lvl="2" eaLnBrk="0" hangingPunct="0">
              <a:spcBef>
                <a:spcPct val="20000"/>
              </a:spcBef>
              <a:defRPr/>
            </a:pPr>
            <a:r>
              <a:rPr lang="en-US" sz="2000" kern="0" dirty="0" smtClean="0">
                <a:latin typeface="Georgia" charset="0"/>
                <a:ea typeface="ＭＳ Ｐゴシック" charset="-128"/>
                <a:cs typeface="+mn-cs"/>
              </a:rPr>
              <a:t>Took vows of poverty and warfare</a:t>
            </a:r>
          </a:p>
          <a:p>
            <a:pPr lvl="2" eaLnBrk="0" hangingPunct="0">
              <a:spcBef>
                <a:spcPct val="20000"/>
              </a:spcBef>
              <a:defRPr/>
            </a:pPr>
            <a:r>
              <a:rPr lang="en-US" sz="2000" kern="0" dirty="0" smtClean="0">
                <a:latin typeface="Georgia" charset="0"/>
                <a:ea typeface="ＭＳ Ｐゴシック" charset="-128"/>
                <a:cs typeface="+mn-cs"/>
              </a:rPr>
              <a:t>Rewarded with land after crusades</a:t>
            </a:r>
          </a:p>
          <a:p>
            <a:pPr lvl="2" eaLnBrk="0" hangingPunct="0">
              <a:spcBef>
                <a:spcPct val="20000"/>
              </a:spcBef>
              <a:defRPr/>
            </a:pPr>
            <a:r>
              <a:rPr lang="en-US" sz="2000" kern="0" dirty="0" smtClean="0">
                <a:latin typeface="Georgia" charset="0"/>
                <a:ea typeface="ＭＳ Ｐゴシック" charset="-128"/>
                <a:cs typeface="+mn-cs"/>
              </a:rPr>
              <a:t>Became very powerful and threatened the kings where they lived (especially France)</a:t>
            </a:r>
          </a:p>
          <a:p>
            <a:pPr lvl="2" eaLnBrk="0" hangingPunct="0">
              <a:spcBef>
                <a:spcPct val="20000"/>
              </a:spcBef>
              <a:defRPr/>
            </a:pPr>
            <a:r>
              <a:rPr lang="en-US" sz="2000" kern="0" dirty="0" smtClean="0">
                <a:latin typeface="Georgia" charset="0"/>
                <a:ea typeface="ＭＳ Ｐゴシック" charset="-128"/>
                <a:cs typeface="+mn-cs"/>
              </a:rPr>
              <a:t>Exiled from France</a:t>
            </a:r>
            <a:endParaRPr lang="en-US" sz="2000" kern="0" dirty="0">
              <a:latin typeface="Georgia" charset="0"/>
              <a:ea typeface="ＭＳ Ｐゴシック" charset="-128"/>
              <a:cs typeface="+mn-cs"/>
            </a:endParaRPr>
          </a:p>
          <a:p>
            <a:pPr marL="182880" indent="-182880" eaLnBrk="0" hangingPunct="0">
              <a:spcBef>
                <a:spcPct val="20000"/>
              </a:spcBef>
              <a:buFont typeface="Arial" pitchFamily="34" charset="0"/>
              <a:buChar char="•"/>
              <a:defRPr/>
            </a:pPr>
            <a:r>
              <a:rPr lang="en-US" sz="2600" kern="0" dirty="0" smtClean="0">
                <a:solidFill>
                  <a:srgbClr val="3366FF"/>
                </a:solidFill>
                <a:latin typeface="Georgia" charset="0"/>
                <a:ea typeface="ＭＳ Ｐゴシック" charset="-128"/>
                <a:cs typeface="ＭＳ Ｐゴシック" pitchFamily="-65" charset="-128"/>
              </a:rPr>
              <a:t>Are the Muslims correct in stating that the crusades began the warfare between Islam and Christianity?</a:t>
            </a:r>
            <a:endParaRPr lang="en-US" sz="2600" kern="0" dirty="0">
              <a:solidFill>
                <a:srgbClr val="3366FF"/>
              </a:solidFill>
              <a:latin typeface="Georgia" charset="0"/>
              <a:ea typeface="ＭＳ Ｐゴシック" charset="-128"/>
              <a:cs typeface="ＭＳ Ｐゴシック" pitchFamily="-65" charset="-128"/>
            </a:endParaRPr>
          </a:p>
        </p:txBody>
      </p:sp>
      <p:pic>
        <p:nvPicPr>
          <p:cNvPr id="101383" name="Picture 10" descr="crusader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l="18001" t="4800" r="6000" b="13600"/>
          <a:stretch>
            <a:fillRect/>
          </a:stretch>
        </p:blipFill>
        <p:spPr bwMode="auto">
          <a:xfrm>
            <a:off x="389400" y="1294382"/>
            <a:ext cx="2159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640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445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Effects of the Crusades</a:t>
            </a:r>
          </a:p>
        </p:txBody>
      </p:sp>
      <p:pic>
        <p:nvPicPr>
          <p:cNvPr id="8" name="Crusade Aftermath.mov" descr="/Users/abs3/Movies/Crusades/Crusade Aftermath.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61963" y="1246188"/>
            <a:ext cx="8220075"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9" descr="crusader C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3875" y="142875"/>
            <a:ext cx="4810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92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649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Mongols</a:t>
            </a:r>
          </a:p>
        </p:txBody>
      </p:sp>
      <p:sp>
        <p:nvSpPr>
          <p:cNvPr id="9" name="Rectangle 3"/>
          <p:cNvSpPr txBox="1">
            <a:spLocks noChangeArrowheads="1"/>
          </p:cNvSpPr>
          <p:nvPr/>
        </p:nvSpPr>
        <p:spPr bwMode="auto">
          <a:xfrm>
            <a:off x="3519488" y="1787525"/>
            <a:ext cx="5791200" cy="3875088"/>
          </a:xfrm>
          <a:prstGeom prst="rect">
            <a:avLst/>
          </a:prstGeom>
          <a:noFill/>
          <a:ln w="9525">
            <a:noFill/>
            <a:miter lim="800000"/>
            <a:headEnd/>
            <a:tailEnd/>
          </a:ln>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indent="-182563"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1" eaLnBrk="1" hangingPunct="1">
              <a:spcBef>
                <a:spcPct val="20000"/>
              </a:spcBef>
              <a:buFont typeface="Arial" charset="0"/>
              <a:buChar char="•"/>
            </a:pPr>
            <a:r>
              <a:rPr lang="en-US" sz="2800">
                <a:latin typeface="Georgia" charset="0"/>
              </a:rPr>
              <a:t>Temujin</a:t>
            </a:r>
          </a:p>
          <a:p>
            <a:pPr lvl="1" eaLnBrk="1" hangingPunct="1">
              <a:spcBef>
                <a:spcPct val="20000"/>
              </a:spcBef>
              <a:buFont typeface="Arial" charset="0"/>
              <a:buChar char="•"/>
            </a:pPr>
            <a:r>
              <a:rPr lang="en-US" sz="2800">
                <a:latin typeface="Georgia" charset="0"/>
              </a:rPr>
              <a:t>Conquered China—Yuan Dynasty</a:t>
            </a:r>
          </a:p>
          <a:p>
            <a:pPr lvl="1" eaLnBrk="1" hangingPunct="1">
              <a:spcBef>
                <a:spcPct val="20000"/>
              </a:spcBef>
              <a:buFont typeface="Arial" charset="0"/>
              <a:buChar char="•"/>
            </a:pPr>
            <a:r>
              <a:rPr lang="en-US" sz="2800">
                <a:latin typeface="Georgia" charset="0"/>
              </a:rPr>
              <a:t>Conquered central Asia </a:t>
            </a:r>
            <a:r>
              <a:rPr lang="en-US" sz="2400">
                <a:latin typeface="Georgia" charset="0"/>
              </a:rPr>
              <a:t>(Silk Road)</a:t>
            </a:r>
          </a:p>
          <a:p>
            <a:pPr lvl="1" eaLnBrk="1" hangingPunct="1">
              <a:spcBef>
                <a:spcPct val="20000"/>
              </a:spcBef>
              <a:buFont typeface="Arial" charset="0"/>
              <a:buChar char="•"/>
            </a:pPr>
            <a:r>
              <a:rPr lang="en-US" sz="2800">
                <a:latin typeface="Georgia" charset="0"/>
              </a:rPr>
              <a:t>Children and grandchildren conquered Bagdad and Russia/Poland</a:t>
            </a:r>
          </a:p>
        </p:txBody>
      </p:sp>
      <p:pic>
        <p:nvPicPr>
          <p:cNvPr id="11" name="Picture 10" descr="Genghis_Khan_statue_UB_MGL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873250"/>
            <a:ext cx="3106737" cy="23304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Ulan_Bator_04 Genghis Khan WM.JPG"/>
          <p:cNvPicPr>
            <a:picLocks noChangeAspect="1"/>
          </p:cNvPicPr>
          <p:nvPr/>
        </p:nvPicPr>
        <p:blipFill>
          <a:blip r:embed="rId4">
            <a:extLst>
              <a:ext uri="{28A0092B-C50C-407E-A947-70E740481C1C}">
                <a14:useLocalDpi xmlns:a14="http://schemas.microsoft.com/office/drawing/2010/main" val="0"/>
              </a:ext>
            </a:extLst>
          </a:blip>
          <a:srcRect l="24931" t="11478" r="33440" b="27579"/>
          <a:stretch>
            <a:fillRect/>
          </a:stretch>
        </p:blipFill>
        <p:spPr bwMode="auto">
          <a:xfrm>
            <a:off x="1509713" y="4473575"/>
            <a:ext cx="2058987" cy="16954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enghis_Khan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8325" y="3697288"/>
            <a:ext cx="1243013" cy="18430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0" y="1189038"/>
            <a:ext cx="9144000" cy="862012"/>
          </a:xfrm>
          <a:prstGeom prst="rect">
            <a:avLst/>
          </a:prstGeom>
          <a:noFill/>
        </p:spPr>
        <p:txBody>
          <a:bodyPr>
            <a:spAutoFit/>
          </a:bodyPr>
          <a:lstStyle/>
          <a:p>
            <a:pPr algn="ctr">
              <a:defRPr/>
            </a:pPr>
            <a:r>
              <a:rPr lang="en-US" sz="3200" kern="0" dirty="0">
                <a:latin typeface="Georgia" charset="0"/>
                <a:ea typeface="ＭＳ Ｐゴシック" charset="-128"/>
                <a:cs typeface="ＭＳ Ｐゴシック" pitchFamily="-65" charset="-128"/>
              </a:rPr>
              <a:t>Genghis Khan </a:t>
            </a:r>
            <a:r>
              <a:rPr lang="en-US" sz="2400" kern="0" dirty="0">
                <a:latin typeface="Georgia" charset="0"/>
                <a:ea typeface="ＭＳ Ｐゴシック" charset="-128"/>
                <a:cs typeface="ＭＳ Ｐゴシック" pitchFamily="-65" charset="-128"/>
              </a:rPr>
              <a:t>(great leader)</a:t>
            </a:r>
          </a:p>
          <a:p>
            <a:pPr>
              <a:defRPr/>
            </a:pPr>
            <a:endParaRPr lang="en-US" dirty="0">
              <a:ea typeface="ＭＳ Ｐゴシック" charset="-128"/>
              <a:cs typeface="+mn-cs"/>
            </a:endParaRPr>
          </a:p>
        </p:txBody>
      </p:sp>
      <p:pic>
        <p:nvPicPr>
          <p:cNvPr id="106506" name="Picture 14" descr="Genghis_Khan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150" y="185738"/>
            <a:ext cx="623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854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Mongols</a:t>
            </a:r>
          </a:p>
        </p:txBody>
      </p:sp>
      <p:sp>
        <p:nvSpPr>
          <p:cNvPr id="10" name="Rectangle 3"/>
          <p:cNvSpPr txBox="1">
            <a:spLocks noChangeArrowheads="1"/>
          </p:cNvSpPr>
          <p:nvPr/>
        </p:nvSpPr>
        <p:spPr bwMode="auto">
          <a:xfrm>
            <a:off x="3886200" y="1798638"/>
            <a:ext cx="5257800" cy="5257800"/>
          </a:xfrm>
          <a:prstGeom prst="rect">
            <a:avLst/>
          </a:prstGeom>
          <a:noFill/>
          <a:ln w="9525">
            <a:noFill/>
            <a:miter lim="800000"/>
            <a:headEnd/>
            <a:tailEnd/>
          </a:ln>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indent="-182563" eaLnBrk="0" hangingPunct="0">
              <a:defRPr>
                <a:solidFill>
                  <a:schemeClr val="tx1"/>
                </a:solidFill>
                <a:latin typeface="Arial" charset="0"/>
                <a:ea typeface="ＭＳ Ｐゴシック" charset="0"/>
              </a:defRPr>
            </a:lvl2pPr>
            <a:lvl3pPr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1" eaLnBrk="1" hangingPunct="1">
              <a:spcBef>
                <a:spcPct val="20000"/>
              </a:spcBef>
              <a:buFont typeface="Arial" charset="0"/>
              <a:buChar char="•"/>
            </a:pPr>
            <a:r>
              <a:rPr lang="en-US" sz="2800">
                <a:latin typeface="Georgia" charset="0"/>
              </a:rPr>
              <a:t>Warriors and warfare</a:t>
            </a:r>
          </a:p>
          <a:p>
            <a:pPr lvl="2" eaLnBrk="1" hangingPunct="1">
              <a:spcBef>
                <a:spcPct val="20000"/>
              </a:spcBef>
            </a:pPr>
            <a:r>
              <a:rPr lang="en-US" sz="2400">
                <a:latin typeface="Georgia" charset="0"/>
              </a:rPr>
              <a:t>Tartars—</a:t>
            </a:r>
            <a:r>
              <a:rPr lang="ja-JP" altLang="en-US" sz="2400">
                <a:latin typeface="Georgia" charset="0"/>
              </a:rPr>
              <a:t>”</a:t>
            </a:r>
            <a:r>
              <a:rPr lang="en-US" sz="2400">
                <a:latin typeface="Georgia" charset="0"/>
              </a:rPr>
              <a:t>those from hell</a:t>
            </a:r>
            <a:r>
              <a:rPr lang="ja-JP" altLang="en-US" sz="2400">
                <a:latin typeface="Georgia" charset="0"/>
              </a:rPr>
              <a:t>”</a:t>
            </a:r>
            <a:endParaRPr lang="en-US" sz="2400">
              <a:latin typeface="Georgia" charset="0"/>
            </a:endParaRPr>
          </a:p>
          <a:p>
            <a:pPr lvl="2" eaLnBrk="1" hangingPunct="1">
              <a:spcBef>
                <a:spcPct val="20000"/>
              </a:spcBef>
            </a:pPr>
            <a:r>
              <a:rPr lang="en-US" sz="2400">
                <a:latin typeface="Georgia" charset="0"/>
              </a:rPr>
              <a:t>Used intimidation</a:t>
            </a:r>
          </a:p>
          <a:p>
            <a:pPr lvl="2" eaLnBrk="1" hangingPunct="1">
              <a:spcBef>
                <a:spcPct val="20000"/>
              </a:spcBef>
            </a:pPr>
            <a:r>
              <a:rPr lang="en-US" sz="2400">
                <a:latin typeface="Georgia" charset="0"/>
              </a:rPr>
              <a:t>Promoted according to skill</a:t>
            </a:r>
          </a:p>
          <a:p>
            <a:pPr lvl="2" eaLnBrk="1" hangingPunct="1">
              <a:spcBef>
                <a:spcPct val="20000"/>
              </a:spcBef>
            </a:pPr>
            <a:r>
              <a:rPr lang="en-US" sz="2400">
                <a:latin typeface="Georgia" charset="0"/>
              </a:rPr>
              <a:t>Mounted messenger system</a:t>
            </a:r>
          </a:p>
          <a:p>
            <a:pPr lvl="2" eaLnBrk="1" hangingPunct="1">
              <a:spcBef>
                <a:spcPct val="20000"/>
              </a:spcBef>
            </a:pPr>
            <a:r>
              <a:rPr lang="en-US" sz="2400">
                <a:latin typeface="Georgia" charset="0"/>
              </a:rPr>
              <a:t>System of flags</a:t>
            </a:r>
          </a:p>
          <a:p>
            <a:pPr lvl="2" eaLnBrk="1" hangingPunct="1">
              <a:spcBef>
                <a:spcPct val="20000"/>
              </a:spcBef>
            </a:pPr>
            <a:r>
              <a:rPr lang="en-US" sz="2400">
                <a:latin typeface="Georgia" charset="0"/>
              </a:rPr>
              <a:t>Compound bow development</a:t>
            </a:r>
          </a:p>
          <a:p>
            <a:pPr lvl="2" eaLnBrk="1" hangingPunct="1">
              <a:spcBef>
                <a:spcPct val="20000"/>
              </a:spcBef>
            </a:pPr>
            <a:r>
              <a:rPr lang="en-US" sz="2400">
                <a:latin typeface="Georgia" charset="0"/>
              </a:rPr>
              <a:t>Attack on Krakow, Poland</a:t>
            </a:r>
          </a:p>
          <a:p>
            <a:pPr lvl="1" eaLnBrk="1" hangingPunct="1">
              <a:spcBef>
                <a:spcPct val="20000"/>
              </a:spcBef>
              <a:buFont typeface="Arial" charset="0"/>
              <a:buChar char="•"/>
            </a:pPr>
            <a:r>
              <a:rPr lang="en-US" sz="2800">
                <a:latin typeface="Georgia" charset="0"/>
              </a:rPr>
              <a:t>Controlled trade throughout Asia for over 100 years</a:t>
            </a:r>
          </a:p>
        </p:txBody>
      </p:sp>
      <p:sp>
        <p:nvSpPr>
          <p:cNvPr id="16" name="TextBox 15"/>
          <p:cNvSpPr txBox="1"/>
          <p:nvPr/>
        </p:nvSpPr>
        <p:spPr>
          <a:xfrm>
            <a:off x="0" y="1233488"/>
            <a:ext cx="9144000" cy="585787"/>
          </a:xfrm>
          <a:prstGeom prst="rect">
            <a:avLst/>
          </a:prstGeom>
          <a:noFill/>
        </p:spPr>
        <p:txBody>
          <a:bodyPr>
            <a:spAutoFit/>
          </a:bodyPr>
          <a:lstStyle/>
          <a:p>
            <a:pPr algn="ctr">
              <a:defRPr/>
            </a:pPr>
            <a:r>
              <a:rPr lang="en-US" sz="3200" kern="0" dirty="0">
                <a:latin typeface="Georgia" charset="0"/>
                <a:ea typeface="ＭＳ Ｐゴシック" charset="-128"/>
                <a:cs typeface="ＭＳ Ｐゴシック" pitchFamily="-65" charset="-128"/>
              </a:rPr>
              <a:t>Innovations</a:t>
            </a:r>
            <a:endParaRPr lang="en-US" dirty="0">
              <a:ea typeface="ＭＳ Ｐゴシック" charset="-128"/>
              <a:cs typeface="+mn-cs"/>
            </a:endParaRPr>
          </a:p>
        </p:txBody>
      </p:sp>
      <p:pic>
        <p:nvPicPr>
          <p:cNvPr id="17" name="Picture 16" descr="Mongols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2435225"/>
            <a:ext cx="4081462" cy="27146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19" descr="Genghis_Khan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58150" y="185738"/>
            <a:ext cx="623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0595"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Mongols</a:t>
            </a:r>
          </a:p>
        </p:txBody>
      </p:sp>
      <p:sp>
        <p:nvSpPr>
          <p:cNvPr id="8" name="Rectangle 3"/>
          <p:cNvSpPr txBox="1">
            <a:spLocks noChangeArrowheads="1"/>
          </p:cNvSpPr>
          <p:nvPr/>
        </p:nvSpPr>
        <p:spPr bwMode="auto">
          <a:xfrm>
            <a:off x="4159250" y="1781175"/>
            <a:ext cx="4841875" cy="3087688"/>
          </a:xfrm>
          <a:prstGeom prst="rect">
            <a:avLst/>
          </a:prstGeom>
          <a:noFill/>
          <a:ln w="9525">
            <a:noFill/>
            <a:miter lim="800000"/>
            <a:headEnd/>
            <a:tailEnd/>
          </a:ln>
        </p:spPr>
        <p:txBody>
          <a:bodyPr/>
          <a:lstStyle/>
          <a:p>
            <a:pPr>
              <a:spcBef>
                <a:spcPct val="20000"/>
              </a:spcBef>
              <a:defRPr/>
            </a:pPr>
            <a:r>
              <a:rPr lang="en-US" sz="2800" kern="0" dirty="0">
                <a:latin typeface="Georgia" charset="0"/>
                <a:ea typeface="ＭＳ Ｐゴシック" charset="-128"/>
                <a:cs typeface="ＭＳ Ｐゴシック" pitchFamily="-65" charset="-128"/>
              </a:rPr>
              <a:t>Kublai Kahn, grandson of Genghis Khan, established the Yuan Dynasty.</a:t>
            </a:r>
          </a:p>
          <a:p>
            <a:pPr marL="731520" lvl="1" indent="-182880">
              <a:spcBef>
                <a:spcPct val="20000"/>
              </a:spcBef>
              <a:buFont typeface="Arial" pitchFamily="34" charset="0"/>
              <a:buChar char="•"/>
              <a:defRPr/>
            </a:pPr>
            <a:r>
              <a:rPr lang="en-US" sz="2400" kern="0" dirty="0">
                <a:latin typeface="Georgia" charset="0"/>
                <a:ea typeface="ＭＳ Ｐゴシック" charset="-128"/>
                <a:cs typeface="+mn-cs"/>
              </a:rPr>
              <a:t>Marco Polo used as emissary</a:t>
            </a:r>
          </a:p>
          <a:p>
            <a:pPr marL="731520" lvl="1" indent="-182880">
              <a:spcBef>
                <a:spcPct val="20000"/>
              </a:spcBef>
              <a:buFont typeface="Arial" pitchFamily="34" charset="0"/>
              <a:buChar char="•"/>
              <a:defRPr/>
            </a:pPr>
            <a:r>
              <a:rPr lang="en-US" sz="2400" kern="0" dirty="0">
                <a:latin typeface="Georgia" charset="0"/>
                <a:ea typeface="ＭＳ Ｐゴシック" charset="-128"/>
                <a:cs typeface="+mn-cs"/>
              </a:rPr>
              <a:t>Attack on Japan </a:t>
            </a:r>
            <a:r>
              <a:rPr lang="en-US" sz="2000" kern="0" dirty="0">
                <a:latin typeface="Georgia" charset="0"/>
                <a:ea typeface="ＭＳ Ｐゴシック" charset="-128"/>
                <a:cs typeface="+mn-cs"/>
              </a:rPr>
              <a:t>(Kamikaze)</a:t>
            </a:r>
          </a:p>
        </p:txBody>
      </p:sp>
      <p:pic>
        <p:nvPicPr>
          <p:cNvPr id="14" name="Picture 13" descr="Mongol troops WM.jpg"/>
          <p:cNvPicPr>
            <a:picLocks noChangeAspect="1"/>
          </p:cNvPicPr>
          <p:nvPr/>
        </p:nvPicPr>
        <p:blipFill>
          <a:blip r:embed="rId3">
            <a:lum bright="18000" contrast="40000"/>
            <a:extLst>
              <a:ext uri="{28A0092B-C50C-407E-A947-70E740481C1C}">
                <a14:useLocalDpi xmlns:a14="http://schemas.microsoft.com/office/drawing/2010/main" val="0"/>
              </a:ext>
            </a:extLst>
          </a:blip>
          <a:srcRect/>
          <a:stretch>
            <a:fillRect/>
          </a:stretch>
        </p:blipFill>
        <p:spPr bwMode="auto">
          <a:xfrm>
            <a:off x="4306888" y="4286250"/>
            <a:ext cx="3713162" cy="22748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Mongols 2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875" y="3524250"/>
            <a:ext cx="4086225" cy="24796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mongol CA.jpg"/>
          <p:cNvPicPr>
            <a:picLocks noChangeAspect="1"/>
          </p:cNvPicPr>
          <p:nvPr/>
        </p:nvPicPr>
        <p:blipFill>
          <a:blip r:embed="rId5">
            <a:extLst>
              <a:ext uri="{28A0092B-C50C-407E-A947-70E740481C1C}">
                <a14:useLocalDpi xmlns:a14="http://schemas.microsoft.com/office/drawing/2010/main" val="0"/>
              </a:ext>
            </a:extLst>
          </a:blip>
          <a:srcRect l="2129" t="848" r="2310" b="1283"/>
          <a:stretch>
            <a:fillRect/>
          </a:stretch>
        </p:blipFill>
        <p:spPr bwMode="auto">
          <a:xfrm>
            <a:off x="1884363" y="1443038"/>
            <a:ext cx="1762125" cy="25447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9" descr="Genghis_Khan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58150" y="185738"/>
            <a:ext cx="623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161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307975" y="274638"/>
            <a:ext cx="9144000" cy="6731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pPr>
            <a:r>
              <a:rPr lang="en-US" sz="3000" b="1">
                <a:solidFill>
                  <a:srgbClr val="800000"/>
                </a:solidFill>
                <a:latin typeface="Verdana" charset="0"/>
              </a:rPr>
              <a:t> </a:t>
            </a:r>
          </a:p>
          <a:p>
            <a:pPr algn="ctr">
              <a:lnSpc>
                <a:spcPct val="90000"/>
              </a:lnSpc>
            </a:pPr>
            <a:r>
              <a:rPr lang="en-US" sz="3000" b="1">
                <a:solidFill>
                  <a:srgbClr val="800000"/>
                </a:solidFill>
                <a:latin typeface="Verdana" charset="0"/>
              </a:rPr>
              <a:t>The Mongol Dominions 1300–1405</a:t>
            </a:r>
          </a:p>
        </p:txBody>
      </p:sp>
      <p:pic>
        <p:nvPicPr>
          <p:cNvPr id="111621" name="Picture 14" descr="Mongol_dominions1 WM.jpg"/>
          <p:cNvPicPr>
            <a:picLocks noChangeAspect="1"/>
          </p:cNvPicPr>
          <p:nvPr/>
        </p:nvPicPr>
        <p:blipFill>
          <a:blip r:embed="rId3">
            <a:extLst>
              <a:ext uri="{28A0092B-C50C-407E-A947-70E740481C1C}">
                <a14:useLocalDpi xmlns:a14="http://schemas.microsoft.com/office/drawing/2010/main" val="0"/>
              </a:ext>
            </a:extLst>
          </a:blip>
          <a:srcRect t="5119"/>
          <a:stretch>
            <a:fillRect/>
          </a:stretch>
        </p:blipFill>
        <p:spPr bwMode="auto">
          <a:xfrm>
            <a:off x="714375" y="1277938"/>
            <a:ext cx="7646988"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17" descr="Genghis_Khan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58150" y="185738"/>
            <a:ext cx="623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366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6" name="Title 1"/>
          <p:cNvSpPr txBox="1">
            <a:spLocks/>
          </p:cNvSpPr>
          <p:nvPr/>
        </p:nvSpPr>
        <p:spPr bwMode="auto">
          <a:xfrm>
            <a:off x="0" y="274638"/>
            <a:ext cx="9144000" cy="6731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Mongols</a:t>
            </a:r>
          </a:p>
        </p:txBody>
      </p:sp>
      <p:sp>
        <p:nvSpPr>
          <p:cNvPr id="10" name="Content Placeholder 2"/>
          <p:cNvSpPr txBox="1">
            <a:spLocks/>
          </p:cNvSpPr>
          <p:nvPr/>
        </p:nvSpPr>
        <p:spPr bwMode="auto">
          <a:xfrm>
            <a:off x="4159250" y="1533525"/>
            <a:ext cx="4775200" cy="4525963"/>
          </a:xfrm>
          <a:prstGeom prst="rect">
            <a:avLst/>
          </a:prstGeom>
          <a:noFill/>
          <a:ln w="9525">
            <a:noFill/>
            <a:miter lim="800000"/>
            <a:headEnd/>
            <a:tailEnd/>
          </a:ln>
        </p:spPr>
        <p:txBody>
          <a:bodyPr/>
          <a:lstStyle/>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Marched through Russia and Poland</a:t>
            </a:r>
          </a:p>
          <a:p>
            <a:pPr lvl="1" eaLnBrk="0" hangingPunct="0">
              <a:spcBef>
                <a:spcPct val="20000"/>
              </a:spcBef>
              <a:defRPr/>
            </a:pPr>
            <a:r>
              <a:rPr lang="en-US" sz="2400" kern="0" dirty="0">
                <a:latin typeface="Georgia" charset="0"/>
                <a:ea typeface="ＭＳ Ｐゴシック" charset="-128"/>
                <a:cs typeface="+mn-cs"/>
              </a:rPr>
              <a:t>Trumpeter of </a:t>
            </a:r>
            <a:r>
              <a:rPr lang="en-US" sz="2400" kern="0" dirty="0" smtClean="0">
                <a:latin typeface="Georgia" charset="0"/>
                <a:ea typeface="ＭＳ Ｐゴシック" charset="-128"/>
                <a:cs typeface="+mn-cs"/>
              </a:rPr>
              <a:t>Krakow</a:t>
            </a:r>
            <a:endParaRPr lang="en-US" sz="2400" kern="0" dirty="0">
              <a:latin typeface="Georgia" charset="0"/>
              <a:ea typeface="ＭＳ Ｐゴシック" charset="-128"/>
              <a:cs typeface="+mn-cs"/>
            </a:endParaRPr>
          </a:p>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Continued to the gates of Vienna but were defeated</a:t>
            </a:r>
          </a:p>
          <a:p>
            <a:pPr marL="182880" indent="-182880" eaLnBrk="0" hangingPunct="0">
              <a:spcBef>
                <a:spcPct val="20000"/>
              </a:spcBef>
              <a:buFont typeface="Arial" pitchFamily="34" charset="0"/>
              <a:buChar char="•"/>
              <a:defRPr/>
            </a:pPr>
            <a:r>
              <a:rPr lang="en-US" sz="2800" kern="0" dirty="0">
                <a:latin typeface="Georgia" charset="0"/>
                <a:ea typeface="ＭＳ Ｐゴシック" charset="-128"/>
                <a:cs typeface="ＭＳ Ｐゴシック" pitchFamily="-65" charset="-128"/>
              </a:rPr>
              <a:t>Retreated </a:t>
            </a:r>
            <a:r>
              <a:rPr lang="en-US" sz="2800" kern="0">
                <a:latin typeface="Georgia" charset="0"/>
                <a:ea typeface="ＭＳ Ｐゴシック" charset="-128"/>
                <a:cs typeface="ＭＳ Ｐゴシック" pitchFamily="-65" charset="-128"/>
              </a:rPr>
              <a:t>to </a:t>
            </a:r>
            <a:r>
              <a:rPr lang="en-US" sz="2800" kern="0" smtClean="0">
                <a:latin typeface="Georgia" charset="0"/>
                <a:ea typeface="ＭＳ Ｐゴシック" charset="-128"/>
                <a:cs typeface="ＭＳ Ｐゴシック" pitchFamily="-65" charset="-128"/>
              </a:rPr>
              <a:t>Kyiv</a:t>
            </a:r>
            <a:r>
              <a:rPr lang="en-US" sz="2800" kern="0" dirty="0">
                <a:latin typeface="Georgia" charset="0"/>
                <a:ea typeface="ＭＳ Ｐゴシック" charset="-128"/>
                <a:cs typeface="ＭＳ Ｐゴシック" pitchFamily="-65" charset="-128"/>
              </a:rPr>
              <a:t>, Ukraine and ruled there </a:t>
            </a:r>
            <a:r>
              <a:rPr lang="en-US" sz="2400" kern="0" dirty="0">
                <a:latin typeface="Georgia" charset="0"/>
                <a:ea typeface="ＭＳ Ｐゴシック" charset="-128"/>
                <a:cs typeface="ＭＳ Ｐゴシック" pitchFamily="-65" charset="-128"/>
              </a:rPr>
              <a:t>(collecting tribute) </a:t>
            </a:r>
            <a:r>
              <a:rPr lang="en-US" sz="2800" kern="0" dirty="0">
                <a:latin typeface="Georgia" charset="0"/>
                <a:ea typeface="ＭＳ Ｐゴシック" charset="-128"/>
                <a:cs typeface="ＭＳ Ｐゴシック" pitchFamily="-65" charset="-128"/>
              </a:rPr>
              <a:t>for 200 years</a:t>
            </a:r>
          </a:p>
        </p:txBody>
      </p:sp>
      <p:pic>
        <p:nvPicPr>
          <p:cNvPr id="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925" y="1538288"/>
            <a:ext cx="3175000" cy="23812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mongol on horse CA.jpg"/>
          <p:cNvPicPr>
            <a:picLocks noChangeAspect="1"/>
          </p:cNvPicPr>
          <p:nvPr/>
        </p:nvPicPr>
        <p:blipFill>
          <a:blip r:embed="rId4">
            <a:extLst>
              <a:ext uri="{28A0092B-C50C-407E-A947-70E740481C1C}">
                <a14:useLocalDpi xmlns:a14="http://schemas.microsoft.com/office/drawing/2010/main" val="0"/>
              </a:ext>
            </a:extLst>
          </a:blip>
          <a:srcRect l="1642" t="1723" r="1274" b="2344"/>
          <a:stretch>
            <a:fillRect/>
          </a:stretch>
        </p:blipFill>
        <p:spPr bwMode="auto">
          <a:xfrm>
            <a:off x="649288" y="4175125"/>
            <a:ext cx="3195637" cy="18399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Picture 16" descr="Genghis_Khan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150" y="185738"/>
            <a:ext cx="623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418px-Canterbury_Cathedral_011_Medieval_glass_Thomas_a_Becket W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25863"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5" descr="crusade knight pope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5225" y="0"/>
            <a:ext cx="5438775"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11" descr="Genghis_Khan_statue_UB_MGL WM.JPG"/>
          <p:cNvPicPr>
            <a:picLocks noChangeAspect="1"/>
          </p:cNvPicPr>
          <p:nvPr/>
        </p:nvPicPr>
        <p:blipFill>
          <a:blip r:embed="rId4">
            <a:extLst>
              <a:ext uri="{28A0092B-C50C-407E-A947-70E740481C1C}">
                <a14:useLocalDpi xmlns:a14="http://schemas.microsoft.com/office/drawing/2010/main" val="0"/>
              </a:ext>
            </a:extLst>
          </a:blip>
          <a:srcRect t="5853" r="6828"/>
          <a:stretch>
            <a:fillRect/>
          </a:stretch>
        </p:blipFill>
        <p:spPr bwMode="auto">
          <a:xfrm>
            <a:off x="4832350" y="3589338"/>
            <a:ext cx="431165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Mongols 3 CA.jpg"/>
          <p:cNvPicPr>
            <a:picLocks noChangeAspect="1"/>
          </p:cNvPicPr>
          <p:nvPr/>
        </p:nvPicPr>
        <p:blipFill>
          <a:blip r:embed="rId5" cstate="print"/>
          <a:srcRect l="3576" t="8085" r="4318" b="4045"/>
          <a:stretch>
            <a:fillRect/>
          </a:stretch>
        </p:blipFill>
        <p:spPr>
          <a:xfrm>
            <a:off x="3725332" y="3635565"/>
            <a:ext cx="1444978" cy="2012413"/>
          </a:xfrm>
          <a:prstGeom prst="rect">
            <a:avLst/>
          </a:prstGeom>
          <a:scene3d>
            <a:camera prst="orthographicFront"/>
            <a:lightRig rig="threePt" dir="t"/>
          </a:scene3d>
          <a:sp3d>
            <a:bevelT/>
          </a:sp3d>
        </p:spPr>
      </p:pic>
      <p:cxnSp>
        <p:nvCxnSpPr>
          <p:cNvPr id="19" name="Straight Connector 18"/>
          <p:cNvCxnSpPr/>
          <p:nvPr/>
        </p:nvCxnSpPr>
        <p:spPr>
          <a:xfrm rot="5400000" flipH="1" flipV="1">
            <a:off x="261938" y="3429000"/>
            <a:ext cx="6858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02050" y="3613150"/>
            <a:ext cx="54419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descr="Mongols 2 CA.png"/>
          <p:cNvPicPr>
            <a:picLocks noChangeAspect="1"/>
          </p:cNvPicPr>
          <p:nvPr/>
        </p:nvPicPr>
        <p:blipFill>
          <a:blip r:embed="rId6" cstate="print"/>
          <a:stretch>
            <a:fillRect/>
          </a:stretch>
        </p:blipFill>
        <p:spPr>
          <a:xfrm>
            <a:off x="3721921" y="5576711"/>
            <a:ext cx="2112015" cy="1281289"/>
          </a:xfrm>
          <a:prstGeom prst="rect">
            <a:avLst/>
          </a:prstGeom>
          <a:scene3d>
            <a:camera prst="orthographicFront"/>
            <a:lightRig rig="threePt" dir="t"/>
          </a:scene3d>
          <a:sp3d>
            <a:bevelT/>
          </a:sp3d>
        </p:spPr>
      </p:pic>
      <p:sp>
        <p:nvSpPr>
          <p:cNvPr id="28" name="Rectangle 27"/>
          <p:cNvSpPr/>
          <p:nvPr/>
        </p:nvSpPr>
        <p:spPr>
          <a:xfrm>
            <a:off x="1641512" y="4032174"/>
            <a:ext cx="1780797" cy="859316"/>
          </a:xfrm>
          <a:prstGeom prst="rect">
            <a:avLst/>
          </a:prstGeom>
          <a:solidFill>
            <a:schemeClr val="bg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724" name="TextBox 13"/>
          <p:cNvSpPr txBox="1">
            <a:spLocks noChangeArrowheads="1"/>
          </p:cNvSpPr>
          <p:nvPr/>
        </p:nvSpPr>
        <p:spPr bwMode="auto">
          <a:xfrm>
            <a:off x="1666875" y="4100513"/>
            <a:ext cx="16605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5000"/>
              </a:lnSpc>
            </a:pPr>
            <a:r>
              <a:rPr lang="en-US" sz="2700" b="1">
                <a:solidFill>
                  <a:schemeClr val="bg1"/>
                </a:solidFill>
                <a:latin typeface="Verdana" charset="0"/>
              </a:rPr>
              <a:t>Thank</a:t>
            </a:r>
          </a:p>
          <a:p>
            <a:pPr algn="ctr" eaLnBrk="1" hangingPunct="1">
              <a:lnSpc>
                <a:spcPct val="85000"/>
              </a:lnSpc>
            </a:pPr>
            <a:r>
              <a:rPr lang="en-US" sz="2700" b="1">
                <a:solidFill>
                  <a:schemeClr val="bg1"/>
                </a:solidFill>
                <a:latin typeface="Verdana" charset="0"/>
              </a:rPr>
              <a:t>You</a:t>
            </a:r>
            <a:endParaRPr lang="en-US" sz="2700">
              <a:solidFill>
                <a:schemeClr val="bg1"/>
              </a:solidFill>
            </a:endParaRPr>
          </a:p>
        </p:txBody>
      </p:sp>
      <p:pic>
        <p:nvPicPr>
          <p:cNvPr id="30" name="Picture 29" descr="Europe_mediterranean_1190 WM.jpg"/>
          <p:cNvPicPr>
            <a:picLocks noChangeAspect="1"/>
          </p:cNvPicPr>
          <p:nvPr/>
        </p:nvPicPr>
        <p:blipFill>
          <a:blip r:embed="rId7" cstate="print">
            <a:lum bright="16000" contrast="21000"/>
          </a:blip>
          <a:srcRect l="4957" t="22161" r="10156" b="32101"/>
          <a:stretch>
            <a:fillRect/>
          </a:stretch>
        </p:blipFill>
        <p:spPr>
          <a:xfrm>
            <a:off x="0" y="5288096"/>
            <a:ext cx="3690651" cy="1569904"/>
          </a:xfrm>
          <a:prstGeom prst="rect">
            <a:avLst/>
          </a:prstGeom>
          <a:scene3d>
            <a:camera prst="orthographicFront"/>
            <a:lightRig rig="threePt" dir="t"/>
          </a:scene3d>
          <a:sp3d>
            <a:bevelT/>
          </a:sp3d>
        </p:spPr>
      </p:pic>
      <p:sp>
        <p:nvSpPr>
          <p:cNvPr id="115726" name="Text Box 10"/>
          <p:cNvSpPr txBox="1">
            <a:spLocks noChangeArrowheads="1"/>
          </p:cNvSpPr>
          <p:nvPr/>
        </p:nvSpPr>
        <p:spPr bwMode="auto">
          <a:xfrm>
            <a:off x="231775" y="5472113"/>
            <a:ext cx="320516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en-US" sz="2600" b="1">
                <a:solidFill>
                  <a:srgbClr val="7A0000"/>
                </a:solidFill>
                <a:latin typeface="Verdana" charset="0"/>
              </a:rPr>
              <a:t>Make creativity while the sun shines</a:t>
            </a:r>
            <a:r>
              <a:rPr lang="en-US" sz="2400" b="1">
                <a:solidFill>
                  <a:srgbClr val="7A0000"/>
                </a:solidFill>
                <a:latin typeface="Verdana" charset="0"/>
              </a:rPr>
              <a:t>.</a:t>
            </a:r>
          </a:p>
        </p:txBody>
      </p:sp>
      <p:sp>
        <p:nvSpPr>
          <p:cNvPr id="31" name="Rectangle 30"/>
          <p:cNvSpPr/>
          <p:nvPr/>
        </p:nvSpPr>
        <p:spPr>
          <a:xfrm>
            <a:off x="3833813" y="825500"/>
            <a:ext cx="1398587" cy="1873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9" descr="Saladin CA.png"/>
          <p:cNvPicPr>
            <a:picLocks noChangeAspect="1"/>
          </p:cNvPicPr>
          <p:nvPr/>
        </p:nvPicPr>
        <p:blipFill>
          <a:blip r:embed="rId8" cstate="print"/>
          <a:srcRect l="2509" t="2669" r="3042" b="4290"/>
          <a:stretch>
            <a:fillRect/>
          </a:stretch>
        </p:blipFill>
        <p:spPr>
          <a:xfrm>
            <a:off x="3878110" y="873866"/>
            <a:ext cx="1312635" cy="1789289"/>
          </a:xfrm>
          <a:prstGeom prst="rect">
            <a:avLst/>
          </a:prstGeom>
          <a:scene3d>
            <a:camera prst="orthographicFront"/>
            <a:lightRig rig="threePt" dir="t"/>
          </a:scene3d>
          <a:sp3d>
            <a:bevelT/>
          </a:sp3d>
        </p:spPr>
      </p:pic>
      <p:sp>
        <p:nvSpPr>
          <p:cNvPr id="32" name="Rectangle 31"/>
          <p:cNvSpPr/>
          <p:nvPr/>
        </p:nvSpPr>
        <p:spPr>
          <a:xfrm>
            <a:off x="261938" y="2565400"/>
            <a:ext cx="1258887" cy="1620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6" descr="John_of_England WM.png"/>
          <p:cNvPicPr>
            <a:picLocks noChangeAspect="1"/>
          </p:cNvPicPr>
          <p:nvPr/>
        </p:nvPicPr>
        <p:blipFill>
          <a:blip r:embed="rId9" cstate="print"/>
          <a:stretch>
            <a:fillRect/>
          </a:stretch>
        </p:blipFill>
        <p:spPr>
          <a:xfrm>
            <a:off x="297456" y="2604720"/>
            <a:ext cx="1185333" cy="1543403"/>
          </a:xfrm>
          <a:prstGeom prst="rect">
            <a:avLst/>
          </a:prstGeom>
          <a:scene3d>
            <a:camera prst="orthographicFront"/>
            <a:lightRig rig="threePt" dir="t"/>
          </a:scene3d>
          <a:sp3d>
            <a:bevelT/>
          </a:sp3d>
        </p:spPr>
      </p:pic>
      <p:sp>
        <p:nvSpPr>
          <p:cNvPr id="34" name="Rectangle 33"/>
          <p:cNvSpPr/>
          <p:nvPr/>
        </p:nvSpPr>
        <p:spPr>
          <a:xfrm>
            <a:off x="265113" y="5397500"/>
            <a:ext cx="3127375" cy="1322388"/>
          </a:xfrm>
          <a:prstGeom prst="rect">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Changes</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3316" name="TextBox 26"/>
          <p:cNvSpPr txBox="1">
            <a:spLocks noChangeArrowheads="1"/>
          </p:cNvSpPr>
          <p:nvPr/>
        </p:nvSpPr>
        <p:spPr bwMode="auto">
          <a:xfrm>
            <a:off x="260350" y="1419225"/>
            <a:ext cx="1139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b="1">
                <a:solidFill>
                  <a:srgbClr val="F4F0D0"/>
                </a:solidFill>
                <a:latin typeface="Georgia" charset="0"/>
              </a:rPr>
              <a:t>Ancient History</a:t>
            </a:r>
          </a:p>
        </p:txBody>
      </p:sp>
      <p:sp>
        <p:nvSpPr>
          <p:cNvPr id="13317" name="TextBox 5"/>
          <p:cNvSpPr txBox="1">
            <a:spLocks noChangeArrowheads="1"/>
          </p:cNvSpPr>
          <p:nvPr/>
        </p:nvSpPr>
        <p:spPr bwMode="auto">
          <a:xfrm>
            <a:off x="1312863" y="1425575"/>
            <a:ext cx="1136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sz="2400">
                <a:solidFill>
                  <a:srgbClr val="F4F0D0"/>
                </a:solidFill>
                <a:latin typeface="Georgia" charset="0"/>
              </a:rPr>
              <a:t>476</a:t>
            </a:r>
          </a:p>
        </p:txBody>
      </p:sp>
      <p:sp>
        <p:nvSpPr>
          <p:cNvPr id="13318"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sp>
        <p:nvSpPr>
          <p:cNvPr id="13319"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pic>
        <p:nvPicPr>
          <p:cNvPr id="17" name="Horse &amp; Plow, Water Wheel.mov" descr="/Users/abs3/Movies/Middle Ages/Horse &amp; Plow, Water Wheel.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39750" y="1244600"/>
            <a:ext cx="80391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illiam_the_Conqueror_by_an_unknown_artist_circa_1620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48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p:cTn id="12"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Changes</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5364" name="TextBox 26"/>
          <p:cNvSpPr txBox="1">
            <a:spLocks noChangeArrowheads="1"/>
          </p:cNvSpPr>
          <p:nvPr/>
        </p:nvSpPr>
        <p:spPr bwMode="auto">
          <a:xfrm>
            <a:off x="260350" y="1419225"/>
            <a:ext cx="1139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b="1">
                <a:solidFill>
                  <a:srgbClr val="F4F0D0"/>
                </a:solidFill>
                <a:latin typeface="Georgia" charset="0"/>
              </a:rPr>
              <a:t>Ancient History</a:t>
            </a:r>
          </a:p>
        </p:txBody>
      </p:sp>
      <p:sp>
        <p:nvSpPr>
          <p:cNvPr id="15365" name="TextBox 5"/>
          <p:cNvSpPr txBox="1">
            <a:spLocks noChangeArrowheads="1"/>
          </p:cNvSpPr>
          <p:nvPr/>
        </p:nvSpPr>
        <p:spPr bwMode="auto">
          <a:xfrm>
            <a:off x="1312863" y="1425575"/>
            <a:ext cx="1136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sz="2400">
                <a:solidFill>
                  <a:srgbClr val="F4F0D0"/>
                </a:solidFill>
                <a:latin typeface="Georgia" charset="0"/>
              </a:rPr>
              <a:t>476</a:t>
            </a:r>
          </a:p>
        </p:txBody>
      </p:sp>
      <p:sp>
        <p:nvSpPr>
          <p:cNvPr id="15366"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sp>
        <p:nvSpPr>
          <p:cNvPr id="15367"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9" name="Rectangle 3"/>
          <p:cNvSpPr txBox="1">
            <a:spLocks noChangeArrowheads="1"/>
          </p:cNvSpPr>
          <p:nvPr/>
        </p:nvSpPr>
        <p:spPr bwMode="auto">
          <a:xfrm>
            <a:off x="3852863" y="1468438"/>
            <a:ext cx="5059362" cy="4953000"/>
          </a:xfrm>
          <a:prstGeom prst="rect">
            <a:avLst/>
          </a:prstGeom>
          <a:noFill/>
          <a:ln w="9525">
            <a:noFill/>
            <a:miter lim="800000"/>
            <a:headEnd/>
            <a:tailEnd/>
          </a:ln>
        </p:spPr>
        <p:txBody>
          <a:bodyPr/>
          <a:lstStyle>
            <a:lvl1pPr marL="182563" indent="-182563" eaLnBrk="0" hangingPunct="0">
              <a:defRPr>
                <a:solidFill>
                  <a:schemeClr val="tx1"/>
                </a:solidFill>
                <a:latin typeface="Arial" charset="0"/>
                <a:ea typeface="ＭＳ Ｐゴシック" charset="0"/>
                <a:cs typeface="ＭＳ Ｐゴシック" charset="0"/>
              </a:defRPr>
            </a:lvl1pPr>
            <a:lvl2pPr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20000"/>
              </a:spcBef>
              <a:buFont typeface="Arial" charset="0"/>
              <a:buChar char="•"/>
            </a:pPr>
            <a:r>
              <a:rPr lang="en-US" sz="2800">
                <a:latin typeface="Georgia" charset="0"/>
              </a:rPr>
              <a:t>More food meant increased population </a:t>
            </a:r>
          </a:p>
          <a:p>
            <a:pPr eaLnBrk="1" hangingPunct="1">
              <a:lnSpc>
                <a:spcPct val="90000"/>
              </a:lnSpc>
              <a:spcBef>
                <a:spcPct val="20000"/>
              </a:spcBef>
              <a:buFont typeface="Arial" charset="0"/>
              <a:buChar char="•"/>
            </a:pPr>
            <a:r>
              <a:rPr lang="en-US" sz="2800">
                <a:latin typeface="Georgia" charset="0"/>
              </a:rPr>
              <a:t>Rise of towns </a:t>
            </a:r>
          </a:p>
          <a:p>
            <a:pPr eaLnBrk="1" hangingPunct="1">
              <a:lnSpc>
                <a:spcPct val="90000"/>
              </a:lnSpc>
              <a:spcBef>
                <a:spcPct val="20000"/>
              </a:spcBef>
              <a:buFont typeface="Arial" charset="0"/>
              <a:buChar char="•"/>
            </a:pPr>
            <a:r>
              <a:rPr lang="en-US" sz="2800">
                <a:latin typeface="Georgia" charset="0"/>
              </a:rPr>
              <a:t>Specialized labor—artisans</a:t>
            </a:r>
          </a:p>
          <a:p>
            <a:pPr lvl="1" eaLnBrk="1" hangingPunct="1">
              <a:lnSpc>
                <a:spcPct val="90000"/>
              </a:lnSpc>
              <a:spcBef>
                <a:spcPct val="20000"/>
              </a:spcBef>
            </a:pPr>
            <a:r>
              <a:rPr lang="en-US" sz="2800">
                <a:latin typeface="Georgia" charset="0"/>
              </a:rPr>
              <a:t>Guilds</a:t>
            </a:r>
          </a:p>
          <a:p>
            <a:pPr lvl="1" eaLnBrk="1" hangingPunct="1">
              <a:lnSpc>
                <a:spcPct val="90000"/>
              </a:lnSpc>
              <a:spcBef>
                <a:spcPct val="20000"/>
              </a:spcBef>
            </a:pPr>
            <a:r>
              <a:rPr lang="en-US" sz="2800">
                <a:latin typeface="Georgia" charset="0"/>
              </a:rPr>
              <a:t>Control of trade </a:t>
            </a:r>
            <a:r>
              <a:rPr lang="en-US" sz="2400">
                <a:latin typeface="Georgia" charset="0"/>
              </a:rPr>
              <a:t>(Hanseatic League) </a:t>
            </a:r>
          </a:p>
          <a:p>
            <a:pPr eaLnBrk="1" hangingPunct="1">
              <a:lnSpc>
                <a:spcPct val="90000"/>
              </a:lnSpc>
              <a:spcBef>
                <a:spcPct val="20000"/>
              </a:spcBef>
              <a:buFont typeface="Arial" charset="0"/>
              <a:buChar char="•"/>
            </a:pPr>
            <a:r>
              <a:rPr lang="en-US" sz="2800">
                <a:latin typeface="Georgia" charset="0"/>
              </a:rPr>
              <a:t>Technology and science </a:t>
            </a:r>
            <a:r>
              <a:rPr lang="en-US" sz="2400">
                <a:latin typeface="Georgia" charset="0"/>
              </a:rPr>
              <a:t>(agriculture and industry)</a:t>
            </a:r>
          </a:p>
          <a:p>
            <a:pPr lvl="1" eaLnBrk="1" hangingPunct="1">
              <a:lnSpc>
                <a:spcPct val="90000"/>
              </a:lnSpc>
              <a:spcBef>
                <a:spcPct val="20000"/>
              </a:spcBef>
            </a:pPr>
            <a:r>
              <a:rPr lang="en-US" sz="2800">
                <a:latin typeface="Georgia" charset="0"/>
              </a:rPr>
              <a:t>Water wheels</a:t>
            </a:r>
          </a:p>
          <a:p>
            <a:pPr lvl="1" eaLnBrk="1" hangingPunct="1">
              <a:lnSpc>
                <a:spcPct val="90000"/>
              </a:lnSpc>
              <a:spcBef>
                <a:spcPct val="20000"/>
              </a:spcBef>
            </a:pPr>
            <a:r>
              <a:rPr lang="en-US" sz="2800">
                <a:latin typeface="Georgia" charset="0"/>
              </a:rPr>
              <a:t>Windmills</a:t>
            </a:r>
          </a:p>
        </p:txBody>
      </p:sp>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t="5370"/>
          <a:stretch>
            <a:fillRect/>
          </a:stretch>
        </p:blipFill>
        <p:spPr bwMode="auto">
          <a:xfrm>
            <a:off x="471488" y="1633538"/>
            <a:ext cx="3224212" cy="39528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William_the_Conqueror_by_an_unknown_artist_circa_1620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Changes</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7412" name="TextBox 5"/>
          <p:cNvSpPr txBox="1">
            <a:spLocks noChangeArrowheads="1"/>
          </p:cNvSpPr>
          <p:nvPr/>
        </p:nvSpPr>
        <p:spPr bwMode="auto">
          <a:xfrm>
            <a:off x="1312863" y="1425575"/>
            <a:ext cx="1136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sz="2400">
                <a:solidFill>
                  <a:srgbClr val="F4F0D0"/>
                </a:solidFill>
                <a:latin typeface="Georgia" charset="0"/>
              </a:rPr>
              <a:t>476</a:t>
            </a:r>
          </a:p>
        </p:txBody>
      </p:sp>
      <p:sp>
        <p:nvSpPr>
          <p:cNvPr id="17413"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sp>
        <p:nvSpPr>
          <p:cNvPr id="12" name="Rectangle 3"/>
          <p:cNvSpPr txBox="1">
            <a:spLocks noChangeArrowheads="1"/>
          </p:cNvSpPr>
          <p:nvPr/>
        </p:nvSpPr>
        <p:spPr bwMode="auto">
          <a:xfrm>
            <a:off x="2727325" y="1273175"/>
            <a:ext cx="6097588" cy="5257800"/>
          </a:xfrm>
          <a:prstGeom prst="rect">
            <a:avLst/>
          </a:prstGeom>
          <a:noFill/>
          <a:ln w="9525">
            <a:noFill/>
            <a:miter lim="800000"/>
            <a:headEnd/>
            <a:tailEnd/>
          </a:ln>
        </p:spPr>
        <p:txBody>
          <a:bodyPr/>
          <a:lstStyle/>
          <a:p>
            <a:pPr>
              <a:spcBef>
                <a:spcPct val="20000"/>
              </a:spcBef>
              <a:defRPr/>
            </a:pPr>
            <a:r>
              <a:rPr lang="en-US" sz="3200" kern="0" dirty="0">
                <a:latin typeface="Georgia" charset="0"/>
                <a:ea typeface="ＭＳ Ｐゴシック" charset="-128"/>
                <a:cs typeface="ＭＳ Ｐゴシック" pitchFamily="-65" charset="-128"/>
              </a:rPr>
              <a:t>Quantifications of life</a:t>
            </a:r>
          </a:p>
          <a:p>
            <a:pPr marL="182880" lvl="1" indent="-182880">
              <a:spcBef>
                <a:spcPct val="20000"/>
              </a:spcBef>
              <a:buFont typeface="Arial" pitchFamily="34" charset="0"/>
              <a:buChar char="•"/>
              <a:defRPr/>
            </a:pPr>
            <a:r>
              <a:rPr lang="en-US" sz="2400" kern="0" dirty="0">
                <a:latin typeface="Georgia" charset="0"/>
                <a:ea typeface="ＭＳ Ｐゴシック" charset="-128"/>
                <a:cs typeface="+mn-cs"/>
              </a:rPr>
              <a:t>Dark ages had no precise time or distance measurements </a:t>
            </a:r>
            <a:r>
              <a:rPr lang="en-US" sz="2000" kern="0" dirty="0">
                <a:latin typeface="Georgia" charset="0"/>
                <a:ea typeface="ＭＳ Ｐゴシック" charset="-128"/>
                <a:cs typeface="+mn-cs"/>
              </a:rPr>
              <a:t>(canonical hours, foot)</a:t>
            </a:r>
          </a:p>
          <a:p>
            <a:pPr marL="182880" lvl="1" indent="-182880">
              <a:spcBef>
                <a:spcPct val="20000"/>
              </a:spcBef>
              <a:buFont typeface="Arial" pitchFamily="34" charset="0"/>
              <a:buChar char="•"/>
              <a:defRPr/>
            </a:pPr>
            <a:r>
              <a:rPr lang="en-US" sz="2400" kern="0" dirty="0">
                <a:latin typeface="Georgia" charset="0"/>
                <a:ea typeface="ＭＳ Ｐゴシック" charset="-128"/>
                <a:cs typeface="+mn-cs"/>
              </a:rPr>
              <a:t>Triangulation </a:t>
            </a:r>
            <a:r>
              <a:rPr lang="en-US" sz="2000" kern="0" dirty="0">
                <a:latin typeface="Georgia" charset="0"/>
                <a:ea typeface="ＭＳ Ｐゴシック" charset="-128"/>
                <a:cs typeface="+mn-cs"/>
              </a:rPr>
              <a:t>(needed for land ownership)</a:t>
            </a:r>
          </a:p>
          <a:p>
            <a:pPr marL="182880" lvl="1" indent="-182880">
              <a:spcBef>
                <a:spcPct val="20000"/>
              </a:spcBef>
              <a:buFont typeface="Arial" pitchFamily="34" charset="0"/>
              <a:buChar char="•"/>
              <a:defRPr/>
            </a:pPr>
            <a:r>
              <a:rPr lang="en-US" sz="2400" kern="0" dirty="0">
                <a:latin typeface="Georgia" charset="0"/>
                <a:ea typeface="ＭＳ Ｐゴシック" charset="-128"/>
                <a:cs typeface="+mn-cs"/>
              </a:rPr>
              <a:t>Standardized money </a:t>
            </a:r>
            <a:r>
              <a:rPr lang="en-US" sz="2000" kern="0" dirty="0">
                <a:latin typeface="Georgia" charset="0"/>
                <a:ea typeface="ＭＳ Ｐゴシック" charset="-128"/>
                <a:cs typeface="+mn-cs"/>
              </a:rPr>
              <a:t>(needed for trade)</a:t>
            </a:r>
          </a:p>
          <a:p>
            <a:pPr marL="182880" lvl="1" indent="-182880">
              <a:spcBef>
                <a:spcPct val="20000"/>
              </a:spcBef>
              <a:buFont typeface="Arial" pitchFamily="34" charset="0"/>
              <a:buChar char="•"/>
              <a:defRPr/>
            </a:pPr>
            <a:r>
              <a:rPr lang="en-US" sz="2400" kern="0" dirty="0">
                <a:latin typeface="Georgia" charset="0"/>
                <a:ea typeface="ＭＳ Ｐゴシック" charset="-128"/>
                <a:cs typeface="+mn-cs"/>
              </a:rPr>
              <a:t>Statistics </a:t>
            </a:r>
            <a:r>
              <a:rPr lang="en-US" sz="2000" kern="0" dirty="0">
                <a:latin typeface="Georgia" charset="0"/>
                <a:ea typeface="ＭＳ Ｐゴシック" charset="-128"/>
                <a:cs typeface="+mn-cs"/>
              </a:rPr>
              <a:t>(for manufacturing)</a:t>
            </a:r>
          </a:p>
          <a:p>
            <a:pPr marL="182880" lvl="2" indent="-182880">
              <a:spcBef>
                <a:spcPct val="20000"/>
              </a:spcBef>
              <a:defRPr/>
            </a:pPr>
            <a:r>
              <a:rPr lang="en-US" sz="2400" kern="0" dirty="0">
                <a:latin typeface="Georgia" charset="0"/>
                <a:ea typeface="ＭＳ Ｐゴシック" charset="-128"/>
                <a:cs typeface="+mn-cs"/>
              </a:rPr>
              <a:t>            </a:t>
            </a:r>
            <a:r>
              <a:rPr lang="en-US" sz="2000" kern="0" dirty="0">
                <a:latin typeface="Georgia" charset="0"/>
                <a:ea typeface="ＭＳ Ｐゴシック" charset="-128"/>
                <a:cs typeface="+mn-cs"/>
              </a:rPr>
              <a:t>Trial of the </a:t>
            </a:r>
            <a:r>
              <a:rPr lang="en-US" sz="2000" kern="0" dirty="0" err="1">
                <a:latin typeface="Georgia" charset="0"/>
                <a:ea typeface="ＭＳ Ｐゴシック" charset="-128"/>
                <a:cs typeface="+mn-cs"/>
              </a:rPr>
              <a:t>pyx</a:t>
            </a:r>
            <a:r>
              <a:rPr lang="en-US" sz="2000" kern="0" dirty="0">
                <a:latin typeface="Georgia" charset="0"/>
                <a:ea typeface="ＭＳ Ｐゴシック" charset="-128"/>
                <a:cs typeface="+mn-cs"/>
              </a:rPr>
              <a:t> (box with minted coins)</a:t>
            </a:r>
          </a:p>
          <a:p>
            <a:pPr marL="182880" lvl="1" indent="-182880">
              <a:spcBef>
                <a:spcPct val="20000"/>
              </a:spcBef>
              <a:buFont typeface="Arial" pitchFamily="34" charset="0"/>
              <a:buChar char="•"/>
              <a:defRPr/>
            </a:pPr>
            <a:r>
              <a:rPr lang="en-US" sz="2400" kern="0" dirty="0">
                <a:latin typeface="Georgia" charset="0"/>
                <a:ea typeface="ＭＳ Ｐゴシック" charset="-128"/>
                <a:cs typeface="+mn-cs"/>
              </a:rPr>
              <a:t>Number system </a:t>
            </a:r>
            <a:r>
              <a:rPr lang="en-US" sz="2000" kern="0" dirty="0">
                <a:latin typeface="Georgia" charset="0"/>
                <a:ea typeface="ＭＳ Ｐゴシック" charset="-128"/>
                <a:cs typeface="+mn-cs"/>
              </a:rPr>
              <a:t>(needed for business)</a:t>
            </a:r>
          </a:p>
          <a:p>
            <a:pPr lvl="2">
              <a:spcBef>
                <a:spcPct val="20000"/>
              </a:spcBef>
              <a:defRPr/>
            </a:pPr>
            <a:r>
              <a:rPr lang="en-US" sz="2000" kern="0" dirty="0">
                <a:latin typeface="Georgia" charset="0"/>
                <a:ea typeface="ＭＳ Ｐゴシック" charset="-128"/>
                <a:cs typeface="+mn-cs"/>
              </a:rPr>
              <a:t>Fibonacci, Arabic/Indian number system</a:t>
            </a:r>
          </a:p>
          <a:p>
            <a:pPr lvl="2">
              <a:spcBef>
                <a:spcPct val="20000"/>
              </a:spcBef>
              <a:defRPr/>
            </a:pPr>
            <a:r>
              <a:rPr lang="en-US" sz="2000" kern="0" dirty="0">
                <a:latin typeface="Georgia" charset="0"/>
                <a:ea typeface="ＭＳ Ｐゴシック" charset="-128"/>
                <a:cs typeface="+mn-cs"/>
              </a:rPr>
              <a:t>Beginning of modern accounting systems</a:t>
            </a:r>
          </a:p>
          <a:p>
            <a:pPr lvl="2">
              <a:spcBef>
                <a:spcPct val="20000"/>
              </a:spcBef>
              <a:defRPr/>
            </a:pPr>
            <a:r>
              <a:rPr lang="en-US" sz="2000" kern="0" dirty="0">
                <a:latin typeface="Georgia" charset="0"/>
                <a:ea typeface="ＭＳ Ｐゴシック" charset="-128"/>
                <a:cs typeface="+mn-cs"/>
              </a:rPr>
              <a:t>Interest calculations</a:t>
            </a:r>
          </a:p>
          <a:p>
            <a:pPr lvl="2">
              <a:spcBef>
                <a:spcPct val="20000"/>
              </a:spcBef>
              <a:defRPr/>
            </a:pPr>
            <a:r>
              <a:rPr lang="en-US" sz="2000" kern="0" dirty="0">
                <a:latin typeface="Georgia" charset="0"/>
                <a:ea typeface="ＭＳ Ｐゴシック" charset="-128"/>
                <a:cs typeface="+mn-cs"/>
              </a:rPr>
              <a:t>Conversions of weights and measures</a:t>
            </a:r>
          </a:p>
        </p:txBody>
      </p:sp>
      <p:pic>
        <p:nvPicPr>
          <p:cNvPr id="17415" name="Picture 9" descr="coins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713" y="3189288"/>
            <a:ext cx="1208087"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65831" y="4689485"/>
            <a:ext cx="1957879"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ea typeface="ＭＳ Ｐゴシック" charset="-128"/>
                <a:cs typeface="+mn-cs"/>
              </a:rPr>
              <a:t>1 2 3 4 5 6  </a:t>
            </a:r>
          </a:p>
        </p:txBody>
      </p:sp>
      <p:pic>
        <p:nvPicPr>
          <p:cNvPr id="17417" name="Picture 14" descr="ruler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325" y="2216150"/>
            <a:ext cx="15525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5" descr="2040951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6038" y="1862138"/>
            <a:ext cx="10239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6" descr="pyx box BM.jpg"/>
          <p:cNvPicPr>
            <a:picLocks noChangeAspect="1"/>
          </p:cNvPicPr>
          <p:nvPr/>
        </p:nvPicPr>
        <p:blipFill>
          <a:blip r:embed="rId6">
            <a:extLst>
              <a:ext uri="{28A0092B-C50C-407E-A947-70E740481C1C}">
                <a14:useLocalDpi xmlns:a14="http://schemas.microsoft.com/office/drawing/2010/main" val="0"/>
              </a:ext>
            </a:extLst>
          </a:blip>
          <a:srcRect l="20441" t="20126" r="24214" b="23270"/>
          <a:stretch>
            <a:fillRect/>
          </a:stretch>
        </p:blipFill>
        <p:spPr bwMode="auto">
          <a:xfrm>
            <a:off x="3084513" y="3965575"/>
            <a:ext cx="48418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quot;No&quot; Symbol 19"/>
          <p:cNvSpPr/>
          <p:nvPr/>
        </p:nvSpPr>
        <p:spPr>
          <a:xfrm>
            <a:off x="782638" y="1795463"/>
            <a:ext cx="1189037" cy="1190625"/>
          </a:xfrm>
          <a:prstGeom prst="noSmoking">
            <a:avLst>
              <a:gd name="adj" fmla="val 8555"/>
            </a:avLst>
          </a:prstGeom>
          <a:solidFill>
            <a:srgbClr val="C0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21" name="Picture 20" descr="William_the_Conqueror_by_an_unknown_artist_circa_1620 W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9459" name="TextBox 26"/>
          <p:cNvSpPr txBox="1">
            <a:spLocks noChangeArrowheads="1"/>
          </p:cNvSpPr>
          <p:nvPr/>
        </p:nvSpPr>
        <p:spPr bwMode="auto">
          <a:xfrm>
            <a:off x="260350" y="1419225"/>
            <a:ext cx="1139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b="1">
                <a:solidFill>
                  <a:srgbClr val="F4F0D0"/>
                </a:solidFill>
                <a:latin typeface="Georgia" charset="0"/>
              </a:rPr>
              <a:t>Ancient History</a:t>
            </a:r>
          </a:p>
        </p:txBody>
      </p:sp>
      <p:sp>
        <p:nvSpPr>
          <p:cNvPr id="19460" name="TextBox 27"/>
          <p:cNvSpPr txBox="1">
            <a:spLocks noChangeArrowheads="1"/>
          </p:cNvSpPr>
          <p:nvPr/>
        </p:nvSpPr>
        <p:spPr bwMode="auto">
          <a:xfrm>
            <a:off x="6154738" y="1506538"/>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a:solidFill>
                  <a:srgbClr val="F4F0D0"/>
                </a:solidFill>
                <a:latin typeface="Georgia" charset="0"/>
              </a:rPr>
              <a:t>Renaissance</a:t>
            </a:r>
          </a:p>
        </p:txBody>
      </p:sp>
      <p:sp>
        <p:nvSpPr>
          <p:cNvPr id="19461" name="TextBox 7"/>
          <p:cNvSpPr txBox="1">
            <a:spLocks noChangeArrowheads="1"/>
          </p:cNvSpPr>
          <p:nvPr/>
        </p:nvSpPr>
        <p:spPr bwMode="auto">
          <a:xfrm>
            <a:off x="7843838" y="1441450"/>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sz="2400">
                <a:solidFill>
                  <a:srgbClr val="F4F0D0"/>
                </a:solidFill>
                <a:latin typeface="Georgia" charset="0"/>
              </a:rPr>
              <a:t>1450</a:t>
            </a:r>
          </a:p>
        </p:txBody>
      </p:sp>
      <p:sp>
        <p:nvSpPr>
          <p:cNvPr id="10" name="Title 1"/>
          <p:cNvSpPr txBox="1">
            <a:spLocks/>
          </p:cNvSpPr>
          <p:nvPr/>
        </p:nvSpPr>
        <p:spPr bwMode="auto">
          <a:xfrm>
            <a:off x="115888" y="76200"/>
            <a:ext cx="8180387" cy="11430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Emergence of Nations: </a:t>
            </a:r>
          </a:p>
          <a:p>
            <a:pPr algn="ctr" eaLnBrk="0" hangingPunct="0">
              <a:lnSpc>
                <a:spcPct val="90000"/>
              </a:lnSpc>
              <a:defRPr/>
            </a:pPr>
            <a:r>
              <a:rPr lang="en-US" sz="3000" b="1" kern="0" dirty="0">
                <a:solidFill>
                  <a:srgbClr val="800000"/>
                </a:solidFill>
                <a:latin typeface="Verdana" charset="0"/>
                <a:ea typeface="ＭＳ Ｐゴシック" charset="-128"/>
                <a:cs typeface="ＭＳ Ｐゴシック" pitchFamily="-65" charset="-128"/>
              </a:rPr>
              <a:t>Conflicts between church and state</a:t>
            </a:r>
          </a:p>
        </p:txBody>
      </p:sp>
      <p:sp>
        <p:nvSpPr>
          <p:cNvPr id="13" name="Content Placeholder 2"/>
          <p:cNvSpPr txBox="1">
            <a:spLocks/>
          </p:cNvSpPr>
          <p:nvPr/>
        </p:nvSpPr>
        <p:spPr bwMode="auto">
          <a:xfrm>
            <a:off x="6499225" y="2024063"/>
            <a:ext cx="2149475" cy="2063750"/>
          </a:xfrm>
          <a:prstGeom prst="rect">
            <a:avLst/>
          </a:prstGeom>
          <a:noFill/>
          <a:ln w="9525">
            <a:noFill/>
            <a:miter lim="800000"/>
            <a:headEnd/>
            <a:tailEnd/>
          </a:ln>
        </p:spPr>
        <p:txBody>
          <a:bodyPr/>
          <a:lstStyle/>
          <a:p>
            <a:pPr eaLnBrk="0" hangingPunct="0">
              <a:spcBef>
                <a:spcPct val="20000"/>
              </a:spcBef>
              <a:defRPr/>
            </a:pPr>
            <a:r>
              <a:rPr lang="en-US" sz="2800" kern="0" dirty="0">
                <a:latin typeface="Georgia" charset="0"/>
                <a:ea typeface="ＭＳ Ｐゴシック" charset="-128"/>
                <a:cs typeface="ＭＳ Ｐゴシック" pitchFamily="-65" charset="-128"/>
              </a:rPr>
              <a:t>France</a:t>
            </a:r>
          </a:p>
          <a:p>
            <a:pPr eaLnBrk="0" hangingPunct="0">
              <a:spcBef>
                <a:spcPct val="20000"/>
              </a:spcBef>
              <a:defRPr/>
            </a:pPr>
            <a:r>
              <a:rPr lang="en-US" sz="2800" kern="0" dirty="0">
                <a:latin typeface="Georgia" charset="0"/>
                <a:ea typeface="ＭＳ Ｐゴシック" charset="-128"/>
                <a:cs typeface="ＭＳ Ｐゴシック" pitchFamily="-65" charset="-128"/>
              </a:rPr>
              <a:t>Germany</a:t>
            </a:r>
          </a:p>
          <a:p>
            <a:pPr eaLnBrk="0" hangingPunct="0">
              <a:spcBef>
                <a:spcPct val="20000"/>
              </a:spcBef>
              <a:defRPr/>
            </a:pPr>
            <a:r>
              <a:rPr lang="en-US" sz="2800" kern="0" dirty="0">
                <a:latin typeface="Georgia" charset="0"/>
                <a:ea typeface="ＭＳ Ｐゴシック" charset="-128"/>
                <a:cs typeface="ＭＳ Ｐゴシック" pitchFamily="-65" charset="-128"/>
              </a:rPr>
              <a:t>England</a:t>
            </a:r>
          </a:p>
        </p:txBody>
      </p:sp>
      <p:pic>
        <p:nvPicPr>
          <p:cNvPr id="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688" y="1720850"/>
            <a:ext cx="2590800" cy="39306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2638" y="1697038"/>
            <a:ext cx="2824162" cy="39544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5"/>
          <p:cNvSpPr txBox="1">
            <a:spLocks noChangeArrowheads="1"/>
          </p:cNvSpPr>
          <p:nvPr/>
        </p:nvSpPr>
        <p:spPr bwMode="auto">
          <a:xfrm>
            <a:off x="3182938" y="3787775"/>
            <a:ext cx="565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a:latin typeface="Georgia" charset="0"/>
              </a:rPr>
              <a:t>vs</a:t>
            </a:r>
          </a:p>
        </p:txBody>
      </p:sp>
      <p:pic>
        <p:nvPicPr>
          <p:cNvPr id="11" name="Picture 10" descr="William_the_Conqueror_by_an_unknown_artist_circa_1620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4338" y="242888"/>
            <a:ext cx="623887" cy="87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5808&quot;&gt;&lt;object type=&quot;3&quot; unique_id=&quot;15809&quot;&gt;&lt;property id=&quot;20148&quot; value=&quot;5&quot;/&gt;&lt;property id=&quot;20300&quot; value=&quot;Slide 1 - &amp;quot;Nations, Crusades, and Mongols&amp;quot;&quot;/&gt;&lt;property id=&quot;20307&quot; value=&quot;265&quot;/&gt;&lt;/object&gt;&lt;object type=&quot;3&quot; unique_id=&quot;15810&quot;&gt;&lt;property id=&quot;20148&quot; value=&quot;5&quot;/&gt;&lt;property id=&quot;20300&quot; value=&quot;Slide 3 - &amp;quot;Transition&amp;quot;&quot;/&gt;&lt;property id=&quot;20307&quot; value=&quot;341&quot;/&gt;&lt;/object&gt;&lt;object type=&quot;3&quot; unique_id=&quot;15811&quot;&gt;&lt;property id=&quot;20148&quot; value=&quot;5&quot;/&gt;&lt;property id=&quot;20300&quot; value=&quot;Slide 4&quot;/&gt;&lt;property id=&quot;20307&quot; value=&quot;369&quot;/&gt;&lt;/object&gt;&lt;object type=&quot;3&quot; unique_id=&quot;15812&quot;&gt;&lt;property id=&quot;20148&quot; value=&quot;5&quot;/&gt;&lt;property id=&quot;20300&quot; value=&quot;Slide 5 - &amp;quot;Why did the changes occur?&amp;quot;&quot;/&gt;&lt;property id=&quot;20307&quot; value=&quot;343&quot;/&gt;&lt;/object&gt;&lt;object type=&quot;3&quot; unique_id=&quot;15813&quot;&gt;&lt;property id=&quot;20148&quot; value=&quot;5&quot;/&gt;&lt;property id=&quot;20300&quot; value=&quot;Slide 6&quot;/&gt;&lt;property id=&quot;20307&quot; value=&quot;370&quot;/&gt;&lt;/object&gt;&lt;object type=&quot;3&quot; unique_id=&quot;15814&quot;&gt;&lt;property id=&quot;20148&quot; value=&quot;5&quot;/&gt;&lt;property id=&quot;20300&quot; value=&quot;Slide 7 - &amp;quot;1000 AD&amp;quot;&quot;/&gt;&lt;property id=&quot;20307&quot; value=&quot;320&quot;/&gt;&lt;/object&gt;&lt;object type=&quot;3&quot; unique_id=&quot;15815&quot;&gt;&lt;property id=&quot;20148&quot; value=&quot;5&quot;/&gt;&lt;property id=&quot;20300&quot; value=&quot;Slide 9 - &amp;quot;Changes&amp;quot;&quot;/&gt;&lt;property id=&quot;20307&quot; value=&quot;266&quot;/&gt;&lt;/object&gt;&lt;object type=&quot;3&quot; unique_id=&quot;15816&quot;&gt;&lt;property id=&quot;20148&quot; value=&quot;5&quot;/&gt;&lt;property id=&quot;20300&quot; value=&quot;Slide 11 - &amp;quot;Changes&amp;quot;&quot;/&gt;&lt;property id=&quot;20307&quot; value=&quot;364&quot;/&gt;&lt;/object&gt;&lt;object type=&quot;3&quot; unique_id=&quot;15817&quot;&gt;&lt;property id=&quot;20148&quot; value=&quot;5&quot;/&gt;&lt;property id=&quot;20300&quot; value=&quot;Slide 13 - &amp;quot;Changes&amp;quot;&quot;/&gt;&lt;property id=&quot;20307&quot; value=&quot;271&quot;/&gt;&lt;/object&gt;&lt;object type=&quot;3&quot; unique_id=&quot;15818&quot;&gt;&lt;property id=&quot;20148&quot; value=&quot;5&quot;/&gt;&lt;property id=&quot;20300&quot; value=&quot;Slide 15 - &amp;quot;Changes&amp;quot;&quot;/&gt;&lt;property id=&quot;20307&quot; value=&quot;270&quot;/&gt;&lt;/object&gt;&lt;object type=&quot;3&quot; unique_id=&quot;15819&quot;&gt;&lt;property id=&quot;20148&quot; value=&quot;5&quot;/&gt;&lt;property id=&quot;20300&quot; value=&quot;Slide 17 - &amp;quot;Emergence of Nations: Conflicts between church and state&amp;quot;&quot;/&gt;&lt;property id=&quot;20307&quot; value=&quot;368&quot;/&gt;&lt;/object&gt;&lt;object type=&quot;3&quot; unique_id=&quot;15820&quot;&gt;&lt;property id=&quot;20148&quot; value=&quot;5&quot;/&gt;&lt;property id=&quot;20300&quot; value=&quot;Slide 19 - &amp;quot;France: State&amp;quot;&quot;/&gt;&lt;property id=&quot;20307&quot; value=&quot;272&quot;/&gt;&lt;/object&gt;&lt;object type=&quot;3&quot; unique_id=&quot;15821&quot;&gt;&lt;property id=&quot;20148&quot; value=&quot;5&quot;/&gt;&lt;property id=&quot;20300&quot; value=&quot;Slide 21 - &amp;quot;France in 1300&amp;quot;&quot;/&gt;&lt;property id=&quot;20307&quot; value=&quot;312&quot;/&gt;&lt;/object&gt;&lt;object type=&quot;3&quot; unique_id=&quot;15822&quot;&gt;&lt;property id=&quot;20148&quot; value=&quot;5&quot;/&gt;&lt;property id=&quot;20300&quot; value=&quot;Slide 23 - &amp;quot;Germany – 1000 AD&amp;quot;&quot;/&gt;&lt;property id=&quot;20307&quot; value=&quot;273&quot;/&gt;&lt;/object&gt;&lt;object type=&quot;3&quot; unique_id=&quot;15823&quot;&gt;&lt;property id=&quot;20148&quot; value=&quot;5&quot;/&gt;&lt;property id=&quot;20300&quot; value=&quot;Slide 25 - &amp;quot;Germany&amp;quot;&quot;/&gt;&lt;property id=&quot;20307&quot; value=&quot;274&quot;/&gt;&lt;/object&gt;&lt;object type=&quot;3&quot; unique_id=&quot;15824&quot;&gt;&lt;property id=&quot;20148&quot; value=&quot;5&quot;/&gt;&lt;property id=&quot;20300&quot; value=&quot;Slide 27 - &amp;quot;Henry IV’s position&amp;quot;&quot;/&gt;&lt;property id=&quot;20307&quot; value=&quot;345&quot;/&gt;&lt;/object&gt;&lt;object type=&quot;3&quot; unique_id=&quot;15825&quot;&gt;&lt;property id=&quot;20148&quot; value=&quot;5&quot;/&gt;&lt;property id=&quot;20300&quot; value=&quot;Slide 29 - &amp;quot;Gregory’s position&amp;quot;&quot;/&gt;&lt;property id=&quot;20307&quot; value=&quot;346&quot;/&gt;&lt;/object&gt;&lt;object type=&quot;3&quot; unique_id=&quot;15826&quot;&gt;&lt;property id=&quot;20148&quot; value=&quot;5&quot;/&gt;&lt;property id=&quot;20300&quot; value=&quot;Slide 31 - &amp;quot;Henry IV vs Gregory&amp;quot;&quot;/&gt;&lt;property id=&quot;20307&quot; value=&quot;347&quot;/&gt;&lt;/object&gt;&lt;object type=&quot;3&quot; unique_id=&quot;15827&quot;&gt;&lt;property id=&quot;20148&quot; value=&quot;5&quot;/&gt;&lt;property id=&quot;20300&quot; value=&quot;Slide 33 - &amp;quot;Henry IV vs Gregory&amp;quot;&quot;/&gt;&lt;property id=&quot;20307&quot; value=&quot;348&quot;/&gt;&lt;/object&gt;&lt;object type=&quot;3&quot; unique_id=&quot;15828&quot;&gt;&lt;property id=&quot;20148&quot; value=&quot;5&quot;/&gt;&lt;property id=&quot;20300&quot; value=&quot;Slide 35 - &amp;quot;Henry IV vs Gregory&amp;quot;&quot;/&gt;&lt;property id=&quot;20307&quot; value=&quot;349&quot;/&gt;&lt;/object&gt;&lt;object type=&quot;3&quot; unique_id=&quot;15829&quot;&gt;&lt;property id=&quot;20148&quot; value=&quot;5&quot;/&gt;&lt;property id=&quot;20300&quot; value=&quot;Slide 37 - &amp;quot;Henry IV vs Gregory&amp;quot;&quot;/&gt;&lt;property id=&quot;20307&quot; value=&quot;350&quot;/&gt;&lt;/object&gt;&lt;object type=&quot;3&quot; unique_id=&quot;15830&quot;&gt;&lt;property id=&quot;20148&quot; value=&quot;5&quot;/&gt;&lt;property id=&quot;20300&quot; value=&quot;Slide 40 - &amp;quot;Germany&amp;quot;&quot;/&gt;&lt;property id=&quot;20307&quot; value=&quot;344&quot;/&gt;&lt;/object&gt;&lt;object type=&quot;3&quot; unique_id=&quot;15831&quot;&gt;&lt;property id=&quot;20148&quot; value=&quot;5&quot;/&gt;&lt;property id=&quot;20300&quot; value=&quot;Slide 42 - &amp;quot;Medieval Holy Roman Empire&amp;quot;&quot;/&gt;&lt;property id=&quot;20307&quot; value=&quot;365&quot;/&gt;&lt;/object&gt;&lt;object type=&quot;3&quot; unique_id=&quot;15832&quot;&gt;&lt;property id=&quot;20148&quot; value=&quot;5&quot;/&gt;&lt;property id=&quot;20300&quot; value=&quot;Slide 44 - &amp;quot;England&amp;quot;&quot;/&gt;&lt;property id=&quot;20307&quot; value=&quot;279&quot;/&gt;&lt;/object&gt;&lt;object type=&quot;3&quot; unique_id=&quot;15833&quot;&gt;&lt;property id=&quot;20148&quot; value=&quot;5&quot;/&gt;&lt;property id=&quot;20300&quot; value=&quot;Slide 47 - &amp;quot;Normans in England&amp;quot;&quot;/&gt;&lt;property id=&quot;20307&quot; value=&quot;319&quot;/&gt;&lt;/object&gt;&lt;object type=&quot;3&quot; unique_id=&quot;15834&quot;&gt;&lt;property id=&quot;20148&quot; value=&quot;5&quot;/&gt;&lt;property id=&quot;20300&quot; value=&quot;Slide 49 - &amp;quot;England&amp;quot;&quot;/&gt;&lt;property id=&quot;20307&quot; value=&quot;315&quot;/&gt;&lt;/object&gt;&lt;object type=&quot;3&quot; unique_id=&quot;15835&quot;&gt;&lt;property id=&quot;20148&quot; value=&quot;5&quot;/&gt;&lt;property id=&quot;20300&quot; value=&quot;Slide 51 - &amp;quot;England&amp;quot;&quot;/&gt;&lt;property id=&quot;20307&quot; value=&quot;351&quot;/&gt;&lt;/object&gt;&lt;object type=&quot;3&quot; unique_id=&quot;15836&quot;&gt;&lt;property id=&quot;20148&quot; value=&quot;5&quot;/&gt;&lt;property id=&quot;20300&quot; value=&quot;Slide 53 - &amp;quot;England&amp;#x0D;&amp;#x0A;Henry II – 1180&amp;quot;&quot;/&gt;&lt;property id=&quot;20307&quot; value=&quot;281&quot;/&gt;&lt;/object&gt;&lt;object type=&quot;3&quot; unique_id=&quot;15837&quot;&gt;&lt;property id=&quot;20148&quot; value=&quot;5&quot;/&gt;&lt;property id=&quot;20300&quot; value=&quot;Slide 55 - &amp;quot;Henry II and Becket&amp;quot;&quot;/&gt;&lt;property id=&quot;20307&quot; value=&quot;353&quot;/&gt;&lt;/object&gt;&lt;object type=&quot;3&quot; unique_id=&quot;15838&quot;&gt;&lt;property id=&quot;20148&quot; value=&quot;5&quot;/&gt;&lt;property id=&quot;20300&quot; value=&quot;Slide 57 - &amp;quot;Henry II and Becket&amp;quot;&quot;/&gt;&lt;property id=&quot;20307&quot; value=&quot;356&quot;/&gt;&lt;/object&gt;&lt;object type=&quot;3&quot; unique_id=&quot;15839&quot;&gt;&lt;property id=&quot;20148&quot; value=&quot;5&quot;/&gt;&lt;property id=&quot;20300&quot; value=&quot;Slide 59 - &amp;quot;Henry II and Becket&amp;quot;&quot;/&gt;&lt;property id=&quot;20307&quot; value=&quot;354&quot;/&gt;&lt;/object&gt;&lt;object type=&quot;3&quot; unique_id=&quot;15840&quot;&gt;&lt;property id=&quot;20148&quot; value=&quot;5&quot;/&gt;&lt;property id=&quot;20300&quot; value=&quot;Slide 61 - &amp;quot;Henry II and Beckett&amp;quot;&quot;/&gt;&lt;property id=&quot;20307&quot; value=&quot;366&quot;/&gt;&lt;/object&gt;&lt;object type=&quot;3&quot; unique_id=&quot;15841&quot;&gt;&lt;property id=&quot;20148&quot; value=&quot;5&quot;/&gt;&lt;property id=&quot;20300&quot; value=&quot;Slide 63 - &amp;quot;Henry II and Beckett&amp;quot;&quot;/&gt;&lt;property id=&quot;20307&quot; value=&quot;367&quot;/&gt;&lt;/object&gt;&lt;object type=&quot;3&quot; unique_id=&quot;15842&quot;&gt;&lt;property id=&quot;20148&quot; value=&quot;5&quot;/&gt;&lt;property id=&quot;20300&quot; value=&quot;Slide 65 - &amp;quot;England – Henry II&amp;quot;&quot;/&gt;&lt;property id=&quot;20307&quot; value=&quot;352&quot;/&gt;&lt;/object&gt;&lt;object type=&quot;3&quot; unique_id=&quot;15843&quot;&gt;&lt;property id=&quot;20148&quot; value=&quot;5&quot;/&gt;&lt;property id=&quot;20300&quot; value=&quot;Slide 67 - &amp;quot;John I&amp;quot;&quot;/&gt;&lt;property id=&quot;20307&quot; value=&quot;355&quot;/&gt;&lt;/object&gt;&lt;object type=&quot;3&quot; unique_id=&quot;15844&quot;&gt;&lt;property id=&quot;20148&quot; value=&quot;5&quot;/&gt;&lt;property id=&quot;20300&quot; value=&quot;Slide 69&quot;/&gt;&lt;property id=&quot;20307&quot; value=&quot;322&quot;/&gt;&lt;/object&gt;&lt;object type=&quot;3&quot; unique_id=&quot;15845&quot;&gt;&lt;property id=&quot;20148&quot; value=&quot;5&quot;/&gt;&lt;property id=&quot;20300&quot; value=&quot;Slide 71&quot;/&gt;&lt;property id=&quot;20307&quot; value=&quot;323&quot;/&gt;&lt;/object&gt;&lt;object type=&quot;3&quot; unique_id=&quot;15846&quot;&gt;&lt;property id=&quot;20148&quot; value=&quot;5&quot;/&gt;&lt;property id=&quot;20300&quot; value=&quot;Slide 73 - &amp;quot;England&amp;quot;&quot;/&gt;&lt;property id=&quot;20307&quot; value=&quot;282&quot;/&gt;&lt;/object&gt;&lt;object type=&quot;3&quot; unique_id=&quot;15847&quot;&gt;&lt;property id=&quot;20148&quot; value=&quot;5&quot;/&gt;&lt;property id=&quot;20300&quot; value=&quot;Slide 75 - &amp;quot;Discussion&amp;quot;&quot;/&gt;&lt;property id=&quot;20307&quot; value=&quot;327&quot;/&gt;&lt;/object&gt;&lt;object type=&quot;3&quot; unique_id=&quot;15848&quot;&gt;&lt;property id=&quot;20148&quot; value=&quot;5&quot;/&gt;&lt;property id=&quot;20300&quot; value=&quot;Slide 77 - &amp;quot;The Crusades&amp;quot;&quot;/&gt;&lt;property id=&quot;20307&quot; value=&quot;357&quot;/&gt;&lt;/object&gt;&lt;object type=&quot;3&quot; unique_id=&quot;15849&quot;&gt;&lt;property id=&quot;20148&quot; value=&quot;5&quot;/&gt;&lt;property id=&quot;20300&quot; value=&quot;Slide 79 - &amp;quot;The Crusades&amp;quot;&quot;/&gt;&lt;property id=&quot;20307&quot; value=&quot;284&quot;/&gt;&lt;/object&gt;&lt;object type=&quot;3&quot; unique_id=&quot;15850&quot;&gt;&lt;property id=&quot;20148&quot; value=&quot;5&quot;/&gt;&lt;property id=&quot;20300&quot; value=&quot;Slide 81&quot;/&gt;&lt;property id=&quot;20307&quot; value=&quot;309&quot;/&gt;&lt;/object&gt;&lt;object type=&quot;3&quot; unique_id=&quot;15851&quot;&gt;&lt;property id=&quot;20148&quot; value=&quot;5&quot;/&gt;&lt;property id=&quot;20300&quot; value=&quot;Slide 83 - &amp;quot;Crusades&amp;quot;&quot;/&gt;&lt;property id=&quot;20307&quot; value=&quot;358&quot;/&gt;&lt;/object&gt;&lt;object type=&quot;3&quot; unique_id=&quot;15852&quot;&gt;&lt;property id=&quot;20148&quot; value=&quot;5&quot;/&gt;&lt;property id=&quot;20300&quot; value=&quot;Slide 85 - &amp;quot;Third Crusade – &amp;#x0D;&amp;#x0A;Richard vs Saladin&amp;quot;&quot;/&gt;&lt;property id=&quot;20307&quot; value=&quot;330&quot;/&gt;&lt;/object&gt;&lt;object type=&quot;3&quot; unique_id=&quot;15853&quot;&gt;&lt;property id=&quot;20148&quot; value=&quot;5&quot;/&gt;&lt;property id=&quot;20300&quot; value=&quot;Slide 87 - &amp;quot;Third Crusade – &amp;#x0D;&amp;#x0A;Richard vs Saladin&amp;quot;&quot;/&gt;&lt;property id=&quot;20307&quot; value=&quot;359&quot;/&gt;&lt;/object&gt;&lt;object type=&quot;3&quot; unique_id=&quot;15854&quot;&gt;&lt;property id=&quot;20148&quot; value=&quot;5&quot;/&gt;&lt;property id=&quot;20300&quot; value=&quot;Slide 89 - &amp;quot;Third Crusade – &amp;#x0D;&amp;#x0A;Richard vs Saladin&amp;quot;&quot;/&gt;&lt;property id=&quot;20307&quot; value=&quot;332&quot;/&gt;&lt;/object&gt;&lt;object type=&quot;3&quot; unique_id=&quot;15855&quot;&gt;&lt;property id=&quot;20148&quot; value=&quot;5&quot;/&gt;&lt;property id=&quot;20300&quot; value=&quot;Slide 91 - &amp;quot;Third Crusade –&amp;#x0D;&amp;#x0A;Richard vs Saladin&amp;quot;&quot;/&gt;&lt;property id=&quot;20307&quot; value=&quot;360&quot;/&gt;&lt;/object&gt;&lt;object type=&quot;3&quot; unique_id=&quot;15856&quot;&gt;&lt;property id=&quot;20148&quot; value=&quot;5&quot;/&gt;&lt;property id=&quot;20300&quot; value=&quot;Slide 92 - &amp;quot;Third Crusade – &amp;#x0D;&amp;#x0A;Richard vs Saladin&amp;quot;&quot;/&gt;&lt;property id=&quot;20307&quot; value=&quot;333&quot;/&gt;&lt;/object&gt;&lt;object type=&quot;3&quot; unique_id=&quot;15857&quot;&gt;&lt;property id=&quot;20148&quot; value=&quot;5&quot;/&gt;&lt;property id=&quot;20300&quot; value=&quot;Slide 94 - &amp;quot;Third Crusade –&amp;#x0D;&amp;#x0A;Richard vs Saladin&amp;quot;&quot;/&gt;&lt;property id=&quot;20307&quot; value=&quot;361&quot;/&gt;&lt;/object&gt;&lt;object type=&quot;3&quot; unique_id=&quot;15858&quot;&gt;&lt;property id=&quot;20148&quot; value=&quot;5&quot;/&gt;&lt;property id=&quot;20300&quot; value=&quot;Slide 95 - &amp;quot;Third Crusade – &amp;#x0D;&amp;#x0A;Richard vs Saladin&amp;quot;&quot;/&gt;&lt;property id=&quot;20307&quot; value=&quot;334&quot;/&gt;&lt;/object&gt;&lt;object type=&quot;3&quot; unique_id=&quot;15859&quot;&gt;&lt;property id=&quot;20148&quot; value=&quot;5&quot;/&gt;&lt;property id=&quot;20300&quot; value=&quot;Slide 97 - &amp;quot;Third Crusade –&amp;#x0D;&amp;#x0A;Richard vs Saladin&amp;quot;&quot;/&gt;&lt;property id=&quot;20307&quot; value=&quot;362&quot;/&gt;&lt;/object&gt;&lt;object type=&quot;3&quot; unique_id=&quot;15860&quot;&gt;&lt;property id=&quot;20148&quot; value=&quot;5&quot;/&gt;&lt;property id=&quot;20300&quot; value=&quot;Slide 99 - &amp;quot;The Crusades&amp;quot;&quot;/&gt;&lt;property id=&quot;20307&quot; value=&quot;287&quot;/&gt;&lt;/object&gt;&lt;object type=&quot;3&quot; unique_id=&quot;15861&quot;&gt;&lt;property id=&quot;20148&quot; value=&quot;5&quot;/&gt;&lt;property id=&quot;20300&quot; value=&quot;Slide 100 - &amp;quot;Effects of the Crusades&amp;quot;&quot;/&gt;&lt;property id=&quot;20307&quot; value=&quot;331&quot;/&gt;&lt;/object&gt;&lt;object type=&quot;3&quot; unique_id=&quot;15862&quot;&gt;&lt;property id=&quot;20148&quot; value=&quot;5&quot;/&gt;&lt;property id=&quot;20300&quot; value=&quot;Slide 102 - &amp;quot;Mongols&amp;quot;&quot;/&gt;&lt;property id=&quot;20307&quot; value=&quot;290&quot;/&gt;&lt;/object&gt;&lt;object type=&quot;3&quot; unique_id=&quot;15863&quot;&gt;&lt;property id=&quot;20148&quot; value=&quot;5&quot;/&gt;&lt;property id=&quot;20300&quot; value=&quot;Slide 104 - &amp;quot;Mongols&amp;quot;&quot;/&gt;&lt;property id=&quot;20307&quot; value=&quot;291&quot;/&gt;&lt;/object&gt;&lt;object type=&quot;3&quot; unique_id=&quot;15864&quot;&gt;&lt;property id=&quot;20148&quot; value=&quot;5&quot;/&gt;&lt;property id=&quot;20300&quot; value=&quot;Slide 106 - &amp;quot;Mongols and Chinese&amp;quot;&quot;/&gt;&lt;property id=&quot;20307&quot; value=&quot;292&quot;/&gt;&lt;/object&gt;&lt;object type=&quot;3&quot; unique_id=&quot;15865&quot;&gt;&lt;property id=&quot;20148&quot; value=&quot;5&quot;/&gt;&lt;property id=&quot;20300&quot; value=&quot;Slide 109 - &amp;quot;Mongols and Europe&amp;quot;&quot;/&gt;&lt;property id=&quot;20307&quot; value=&quot;363&quot;/&gt;&lt;/object&gt;&lt;object type=&quot;3&quot; unique_id=&quot;15866&quot;&gt;&lt;property id=&quot;20148&quot; value=&quot;5&quot;/&gt;&lt;property id=&quot;20300&quot; value=&quot;Slide 111 - &amp;quot;Thank You&amp;quot;&quot;/&gt;&lt;property id=&quot;20307&quot; value=&quot;296&quot;/&gt;&lt;/object&gt;&lt;object type=&quot;3&quot; unique_id=&quot;16407&quot;&gt;&lt;property id=&quot;20148&quot; value=&quot;5&quot;/&gt;&lt;property id=&quot;20300&quot; value=&quot;Slide 8&quot;/&gt;&lt;property id=&quot;20307&quot; value=&quot;371&quot;/&gt;&lt;/object&gt;&lt;object type=&quot;3&quot; unique_id=&quot;16408&quot;&gt;&lt;property id=&quot;20148&quot; value=&quot;5&quot;/&gt;&lt;property id=&quot;20300&quot; value=&quot;Slide 10&quot;/&gt;&lt;property id=&quot;20307&quot; value=&quot;372&quot;/&gt;&lt;/object&gt;&lt;object type=&quot;3&quot; unique_id=&quot;16409&quot;&gt;&lt;property id=&quot;20148&quot; value=&quot;5&quot;/&gt;&lt;property id=&quot;20300&quot; value=&quot;Slide 12&quot;/&gt;&lt;property id=&quot;20307&quot; value=&quot;373&quot;/&gt;&lt;/object&gt;&lt;object type=&quot;3&quot; unique_id=&quot;16410&quot;&gt;&lt;property id=&quot;20148&quot; value=&quot;5&quot;/&gt;&lt;property id=&quot;20300&quot; value=&quot;Slide 14&quot;/&gt;&lt;property id=&quot;20307&quot; value=&quot;374&quot;/&gt;&lt;/object&gt;&lt;object type=&quot;3&quot; unique_id=&quot;16411&quot;&gt;&lt;property id=&quot;20148&quot; value=&quot;5&quot;/&gt;&lt;property id=&quot;20300&quot; value=&quot;Slide 16&quot;/&gt;&lt;property id=&quot;20307&quot; value=&quot;375&quot;/&gt;&lt;/object&gt;&lt;object type=&quot;3&quot; unique_id=&quot;16738&quot;&gt;&lt;property id=&quot;20148&quot; value=&quot;5&quot;/&gt;&lt;property id=&quot;20300&quot; value=&quot;Slide 18&quot;/&gt;&lt;property id=&quot;20307&quot; value=&quot;376&quot;/&gt;&lt;/object&gt;&lt;object type=&quot;3&quot; unique_id=&quot;16739&quot;&gt;&lt;property id=&quot;20148&quot; value=&quot;5&quot;/&gt;&lt;property id=&quot;20300&quot; value=&quot;Slide 20&quot;/&gt;&lt;property id=&quot;20307&quot; value=&quot;377&quot;/&gt;&lt;/object&gt;&lt;object type=&quot;3&quot; unique_id=&quot;16740&quot;&gt;&lt;property id=&quot;20148&quot; value=&quot;5&quot;/&gt;&lt;property id=&quot;20300&quot; value=&quot;Slide 22&quot;/&gt;&lt;property id=&quot;20307&quot; value=&quot;379&quot;/&gt;&lt;/object&gt;&lt;object type=&quot;3&quot; unique_id=&quot;16741&quot;&gt;&lt;property id=&quot;20148&quot; value=&quot;5&quot;/&gt;&lt;property id=&quot;20300&quot; value=&quot;Slide 24&quot;/&gt;&lt;property id=&quot;20307&quot; value=&quot;378&quot;/&gt;&lt;/object&gt;&lt;object type=&quot;3&quot; unique_id=&quot;16742&quot;&gt;&lt;property id=&quot;20148&quot; value=&quot;5&quot;/&gt;&lt;property id=&quot;20300&quot; value=&quot;Slide 26&quot;/&gt;&lt;property id=&quot;20307&quot; value=&quot;380&quot;/&gt;&lt;/object&gt;&lt;object type=&quot;3&quot; unique_id=&quot;17163&quot;&gt;&lt;property id=&quot;20148&quot; value=&quot;5&quot;/&gt;&lt;property id=&quot;20300&quot; value=&quot;Slide 28&quot;/&gt;&lt;property id=&quot;20307&quot; value=&quot;381&quot;/&gt;&lt;/object&gt;&lt;object type=&quot;3&quot; unique_id=&quot;17164&quot;&gt;&lt;property id=&quot;20148&quot; value=&quot;5&quot;/&gt;&lt;property id=&quot;20300&quot; value=&quot;Slide 30&quot;/&gt;&lt;property id=&quot;20307&quot; value=&quot;382&quot;/&gt;&lt;/object&gt;&lt;object type=&quot;3&quot; unique_id=&quot;17165&quot;&gt;&lt;property id=&quot;20148&quot; value=&quot;5&quot;/&gt;&lt;property id=&quot;20300&quot; value=&quot;Slide 32&quot;/&gt;&lt;property id=&quot;20307&quot; value=&quot;383&quot;/&gt;&lt;/object&gt;&lt;object type=&quot;3&quot; unique_id=&quot;18115&quot;&gt;&lt;property id=&quot;20148&quot; value=&quot;5&quot;/&gt;&lt;property id=&quot;20300&quot; value=&quot;Slide 34&quot;/&gt;&lt;property id=&quot;20307&quot; value=&quot;384&quot;/&gt;&lt;/object&gt;&lt;object type=&quot;3&quot; unique_id=&quot;18116&quot;&gt;&lt;property id=&quot;20148&quot; value=&quot;5&quot;/&gt;&lt;property id=&quot;20300&quot; value=&quot;Slide 36&quot;/&gt;&lt;property id=&quot;20307&quot; value=&quot;385&quot;/&gt;&lt;/object&gt;&lt;object type=&quot;3&quot; unique_id=&quot;18117&quot;&gt;&lt;property id=&quot;20148&quot; value=&quot;5&quot;/&gt;&lt;property id=&quot;20300&quot; value=&quot;Slide 38&quot;/&gt;&lt;property id=&quot;20307&quot; value=&quot;386&quot;/&gt;&lt;/object&gt;&lt;object type=&quot;3&quot; unique_id=&quot;18118&quot;&gt;&lt;property id=&quot;20148&quot; value=&quot;5&quot;/&gt;&lt;property id=&quot;20300&quot; value=&quot;Slide 39&quot;/&gt;&lt;property id=&quot;20307&quot; value=&quot;387&quot;/&gt;&lt;/object&gt;&lt;object type=&quot;3&quot; unique_id=&quot;18119&quot;&gt;&lt;property id=&quot;20148&quot; value=&quot;5&quot;/&gt;&lt;property id=&quot;20300&quot; value=&quot;Slide 41&quot;/&gt;&lt;property id=&quot;20307&quot; value=&quot;388&quot;/&gt;&lt;/object&gt;&lt;object type=&quot;3&quot; unique_id=&quot;18120&quot;&gt;&lt;property id=&quot;20148&quot; value=&quot;5&quot;/&gt;&lt;property id=&quot;20300&quot; value=&quot;Slide 43&quot;/&gt;&lt;property id=&quot;20307&quot; value=&quot;389&quot;/&gt;&lt;/object&gt;&lt;object type=&quot;3&quot; unique_id=&quot;18121&quot;&gt;&lt;property id=&quot;20148&quot; value=&quot;5&quot;/&gt;&lt;property id=&quot;20300&quot; value=&quot;Slide 45&quot;/&gt;&lt;property id=&quot;20307&quot; value=&quot;390&quot;/&gt;&lt;/object&gt;&lt;object type=&quot;3&quot; unique_id=&quot;18122&quot;&gt;&lt;property id=&quot;20148&quot; value=&quot;5&quot;/&gt;&lt;property id=&quot;20300&quot; value=&quot;Slide 46&quot;/&gt;&lt;property id=&quot;20307&quot; value=&quot;391&quot;/&gt;&lt;/object&gt;&lt;object type=&quot;3&quot; unique_id=&quot;18123&quot;&gt;&lt;property id=&quot;20148&quot; value=&quot;5&quot;/&gt;&lt;property id=&quot;20300&quot; value=&quot;Slide 48&quot;/&gt;&lt;property id=&quot;20307&quot; value=&quot;392&quot;/&gt;&lt;/object&gt;&lt;object type=&quot;3&quot; unique_id=&quot;18124&quot;&gt;&lt;property id=&quot;20148&quot; value=&quot;5&quot;/&gt;&lt;property id=&quot;20300&quot; value=&quot;Slide 50&quot;/&gt;&lt;property id=&quot;20307&quot; value=&quot;393&quot;/&gt;&lt;/object&gt;&lt;object type=&quot;3&quot; unique_id=&quot;20035&quot;&gt;&lt;property id=&quot;20148&quot; value=&quot;5&quot;/&gt;&lt;property id=&quot;20300&quot; value=&quot;Slide 52&quot;/&gt;&lt;property id=&quot;20307&quot; value=&quot;394&quot;/&gt;&lt;/object&gt;&lt;object type=&quot;3&quot; unique_id=&quot;20036&quot;&gt;&lt;property id=&quot;20148&quot; value=&quot;5&quot;/&gt;&lt;property id=&quot;20300&quot; value=&quot;Slide 54&quot;/&gt;&lt;property id=&quot;20307&quot; value=&quot;395&quot;/&gt;&lt;/object&gt;&lt;object type=&quot;3&quot; unique_id=&quot;20037&quot;&gt;&lt;property id=&quot;20148&quot; value=&quot;5&quot;/&gt;&lt;property id=&quot;20300&quot; value=&quot;Slide 56&quot;/&gt;&lt;property id=&quot;20307&quot; value=&quot;396&quot;/&gt;&lt;/object&gt;&lt;object type=&quot;3&quot; unique_id=&quot;20038&quot;&gt;&lt;property id=&quot;20148&quot; value=&quot;5&quot;/&gt;&lt;property id=&quot;20300&quot; value=&quot;Slide 58&quot;/&gt;&lt;property id=&quot;20307&quot; value=&quot;397&quot;/&gt;&lt;/object&gt;&lt;object type=&quot;3&quot; unique_id=&quot;20039&quot;&gt;&lt;property id=&quot;20148&quot; value=&quot;5&quot;/&gt;&lt;property id=&quot;20300&quot; value=&quot;Slide 60&quot;/&gt;&lt;property id=&quot;20307&quot; value=&quot;398&quot;/&gt;&lt;/object&gt;&lt;object type=&quot;3&quot; unique_id=&quot;20040&quot;&gt;&lt;property id=&quot;20148&quot; value=&quot;5&quot;/&gt;&lt;property id=&quot;20300&quot; value=&quot;Slide 62&quot;/&gt;&lt;property id=&quot;20307&quot; value=&quot;399&quot;/&gt;&lt;/object&gt;&lt;object type=&quot;3&quot; unique_id=&quot;20041&quot;&gt;&lt;property id=&quot;20148&quot; value=&quot;5&quot;/&gt;&lt;property id=&quot;20300&quot; value=&quot;Slide 64&quot;/&gt;&lt;property id=&quot;20307&quot; value=&quot;400&quot;/&gt;&lt;/object&gt;&lt;object type=&quot;3&quot; unique_id=&quot;20042&quot;&gt;&lt;property id=&quot;20148&quot; value=&quot;5&quot;/&gt;&lt;property id=&quot;20300&quot; value=&quot;Slide 66&quot;/&gt;&lt;property id=&quot;20307&quot; value=&quot;401&quot;/&gt;&lt;/object&gt;&lt;object type=&quot;3&quot; unique_id=&quot;20043&quot;&gt;&lt;property id=&quot;20148&quot; value=&quot;5&quot;/&gt;&lt;property id=&quot;20300&quot; value=&quot;Slide 68&quot;/&gt;&lt;property id=&quot;20307&quot; value=&quot;402&quot;/&gt;&lt;/object&gt;&lt;object type=&quot;3&quot; unique_id=&quot;20044&quot;&gt;&lt;property id=&quot;20148&quot; value=&quot;5&quot;/&gt;&lt;property id=&quot;20300&quot; value=&quot;Slide 70&quot;/&gt;&lt;property id=&quot;20307&quot; value=&quot;403&quot;/&gt;&lt;/object&gt;&lt;object type=&quot;3&quot; unique_id=&quot;20045&quot;&gt;&lt;property id=&quot;20148&quot; value=&quot;5&quot;/&gt;&lt;property id=&quot;20300&quot; value=&quot;Slide 72&quot;/&gt;&lt;property id=&quot;20307&quot; value=&quot;404&quot;/&gt;&lt;/object&gt;&lt;object type=&quot;3&quot; unique_id=&quot;20046&quot;&gt;&lt;property id=&quot;20148&quot; value=&quot;5&quot;/&gt;&lt;property id=&quot;20300&quot; value=&quot;Slide 74&quot;/&gt;&lt;property id=&quot;20307&quot; value=&quot;405&quot;/&gt;&lt;/object&gt;&lt;object type=&quot;3&quot; unique_id=&quot;20047&quot;&gt;&lt;property id=&quot;20148&quot; value=&quot;5&quot;/&gt;&lt;property id=&quot;20300&quot; value=&quot;Slide 76&quot;/&gt;&lt;property id=&quot;20307&quot; value=&quot;406&quot;/&gt;&lt;/object&gt;&lt;object type=&quot;3&quot; unique_id=&quot;20048&quot;&gt;&lt;property id=&quot;20148&quot; value=&quot;5&quot;/&gt;&lt;property id=&quot;20300&quot; value=&quot;Slide 78&quot;/&gt;&lt;property id=&quot;20307&quot; value=&quot;407&quot;/&gt;&lt;/object&gt;&lt;object type=&quot;3&quot; unique_id=&quot;20049&quot;&gt;&lt;property id=&quot;20148&quot; value=&quot;5&quot;/&gt;&lt;property id=&quot;20300&quot; value=&quot;Slide 80&quot;/&gt;&lt;property id=&quot;20307&quot; value=&quot;408&quot;/&gt;&lt;/object&gt;&lt;object type=&quot;3&quot; unique_id=&quot;20050&quot;&gt;&lt;property id=&quot;20148&quot; value=&quot;5&quot;/&gt;&lt;property id=&quot;20300&quot; value=&quot;Slide 82&quot;/&gt;&lt;property id=&quot;20307&quot; value=&quot;409&quot;/&gt;&lt;/object&gt;&lt;object type=&quot;3&quot; unique_id=&quot;20051&quot;&gt;&lt;property id=&quot;20148&quot; value=&quot;5&quot;/&gt;&lt;property id=&quot;20300&quot; value=&quot;Slide 84&quot;/&gt;&lt;property id=&quot;20307&quot; value=&quot;410&quot;/&gt;&lt;/object&gt;&lt;object type=&quot;3&quot; unique_id=&quot;20052&quot;&gt;&lt;property id=&quot;20148&quot; value=&quot;5&quot;/&gt;&lt;property id=&quot;20300&quot; value=&quot;Slide 86&quot;/&gt;&lt;property id=&quot;20307&quot; value=&quot;411&quot;/&gt;&lt;/object&gt;&lt;object type=&quot;3&quot; unique_id=&quot;20053&quot;&gt;&lt;property id=&quot;20148&quot; value=&quot;5&quot;/&gt;&lt;property id=&quot;20300&quot; value=&quot;Slide 88&quot;/&gt;&lt;property id=&quot;20307&quot; value=&quot;412&quot;/&gt;&lt;/object&gt;&lt;object type=&quot;3&quot; unique_id=&quot;20054&quot;&gt;&lt;property id=&quot;20148&quot; value=&quot;5&quot;/&gt;&lt;property id=&quot;20300&quot; value=&quot;Slide 90&quot;/&gt;&lt;property id=&quot;20307&quot; value=&quot;413&quot;/&gt;&lt;/object&gt;&lt;object type=&quot;3&quot; unique_id=&quot;20055&quot;&gt;&lt;property id=&quot;20148&quot; value=&quot;5&quot;/&gt;&lt;property id=&quot;20300&quot; value=&quot;Slide 93&quot;/&gt;&lt;property id=&quot;20307&quot; value=&quot;414&quot;/&gt;&lt;/object&gt;&lt;object type=&quot;3&quot; unique_id=&quot;20056&quot;&gt;&lt;property id=&quot;20148&quot; value=&quot;5&quot;/&gt;&lt;property id=&quot;20300&quot; value=&quot;Slide 101&quot;/&gt;&lt;property id=&quot;20307&quot; value=&quot;415&quot;/&gt;&lt;/object&gt;&lt;object type=&quot;3&quot; unique_id=&quot;21108&quot;&gt;&lt;property id=&quot;20148&quot; value=&quot;5&quot;/&gt;&lt;property id=&quot;20300&quot; value=&quot;Slide 2&quot;/&gt;&lt;property id=&quot;20307&quot; value=&quot;423&quot;/&gt;&lt;/object&gt;&lt;object type=&quot;3&quot; unique_id=&quot;21109&quot;&gt;&lt;property id=&quot;20148&quot; value=&quot;5&quot;/&gt;&lt;property id=&quot;20300&quot; value=&quot;Slide 96&quot;/&gt;&lt;property id=&quot;20307&quot; value=&quot;416&quot;/&gt;&lt;/object&gt;&lt;object type=&quot;3&quot; unique_id=&quot;21110&quot;&gt;&lt;property id=&quot;20148&quot; value=&quot;5&quot;/&gt;&lt;property id=&quot;20300&quot; value=&quot;Slide 98&quot;/&gt;&lt;property id=&quot;20307&quot; value=&quot;422&quot;/&gt;&lt;/object&gt;&lt;object type=&quot;3&quot; unique_id=&quot;21111&quot;&gt;&lt;property id=&quot;20148&quot; value=&quot;5&quot;/&gt;&lt;property id=&quot;20300&quot; value=&quot;Slide 103&quot;/&gt;&lt;property id=&quot;20307&quot; value=&quot;417&quot;/&gt;&lt;/object&gt;&lt;object type=&quot;3&quot; unique_id=&quot;21112&quot;&gt;&lt;property id=&quot;20148&quot; value=&quot;5&quot;/&gt;&lt;property id=&quot;20300&quot; value=&quot;Slide 105&quot;/&gt;&lt;property id=&quot;20307&quot; value=&quot;418&quot;/&gt;&lt;/object&gt;&lt;object type=&quot;3&quot; unique_id=&quot;21113&quot;&gt;&lt;property id=&quot;20148&quot; value=&quot;5&quot;/&gt;&lt;property id=&quot;20300&quot; value=&quot;Slide 107&quot;/&gt;&lt;property id=&quot;20307&quot; value=&quot;421&quot;/&gt;&lt;/object&gt;&lt;object type=&quot;3&quot; unique_id=&quot;21114&quot;&gt;&lt;property id=&quot;20148&quot; value=&quot;5&quot;/&gt;&lt;property id=&quot;20300&quot; value=&quot;Slide 108&quot;/&gt;&lt;property id=&quot;20307&quot; value=&quot;419&quot;/&gt;&lt;/object&gt;&lt;object type=&quot;3&quot; unique_id=&quot;21115&quot;&gt;&lt;property id=&quot;20148&quot; value=&quot;5&quot;/&gt;&lt;property id=&quot;20300&quot; value=&quot;Slide 110&quot;/&gt;&lt;property id=&quot;20307&quot; value=&quot;420&quot;/&gt;&lt;/object&gt;&lt;object type=&quot;3&quot; unique_id=&quot;21794&quot;&gt;&lt;property id=&quot;20148&quot; value=&quot;5&quot;/&gt;&lt;property id=&quot;20300&quot; value=&quot;Slide 112&quot;/&gt;&lt;property id=&quot;20307&quot; value=&quot;424&quot;/&gt;&lt;/object&gt;&lt;/object&gt;&lt;object type=&quot;8&quot; unique_id=&quot;15926&quo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13560</TotalTime>
  <Words>2013</Words>
  <Application>Microsoft Macintosh PowerPoint</Application>
  <PresentationFormat>On-screen Show (4:3)</PresentationFormat>
  <Paragraphs>446</Paragraphs>
  <Slides>59</Slides>
  <Notes>57</Notes>
  <HiddenSlides>0</HiddenSlides>
  <MMClips>9</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BYU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Creativity</dc:title>
  <dc:creator>strongb</dc:creator>
  <cp:lastModifiedBy>Brent Strong</cp:lastModifiedBy>
  <cp:revision>137</cp:revision>
  <dcterms:created xsi:type="dcterms:W3CDTF">2010-08-06T15:04:21Z</dcterms:created>
  <dcterms:modified xsi:type="dcterms:W3CDTF">2011-11-05T18:05:47Z</dcterms:modified>
</cp:coreProperties>
</file>