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5" r:id="rId2"/>
    <p:sldId id="335" r:id="rId3"/>
    <p:sldId id="336" r:id="rId4"/>
    <p:sldId id="337" r:id="rId5"/>
    <p:sldId id="339" r:id="rId6"/>
    <p:sldId id="340" r:id="rId7"/>
    <p:sldId id="345" r:id="rId8"/>
    <p:sldId id="343" r:id="rId9"/>
    <p:sldId id="344" r:id="rId10"/>
    <p:sldId id="346" r:id="rId11"/>
    <p:sldId id="347" r:id="rId12"/>
    <p:sldId id="348" r:id="rId13"/>
    <p:sldId id="349" r:id="rId14"/>
    <p:sldId id="350" r:id="rId15"/>
    <p:sldId id="351" r:id="rId16"/>
    <p:sldId id="352" r:id="rId17"/>
    <p:sldId id="353" r:id="rId18"/>
    <p:sldId id="354" r:id="rId19"/>
    <p:sldId id="355" r:id="rId20"/>
    <p:sldId id="357" r:id="rId21"/>
    <p:sldId id="358" r:id="rId22"/>
    <p:sldId id="356" r:id="rId23"/>
    <p:sldId id="359" r:id="rId24"/>
    <p:sldId id="360" r:id="rId25"/>
    <p:sldId id="361" r:id="rId26"/>
    <p:sldId id="362" r:id="rId27"/>
    <p:sldId id="363" r:id="rId28"/>
    <p:sldId id="364" r:id="rId29"/>
    <p:sldId id="365" r:id="rId30"/>
    <p:sldId id="366" r:id="rId31"/>
    <p:sldId id="367" r:id="rId32"/>
    <p:sldId id="368"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7D0"/>
    <a:srgbClr val="F4F0D0"/>
    <a:srgbClr val="F1E0C1"/>
    <a:srgbClr val="0000FF"/>
    <a:srgbClr val="600000"/>
    <a:srgbClr val="00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6" d="100"/>
          <a:sy n="156" d="100"/>
        </p:scale>
        <p:origin x="-5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0321046-6D5B-7845-BF9A-C026A8822DDA}" type="slidenum">
              <a:rPr lang="en-US"/>
              <a:pPr>
                <a:defRPr/>
              </a:pPr>
              <a:t>‹#›</a:t>
            </a:fld>
            <a:endParaRPr lang="en-US"/>
          </a:p>
        </p:txBody>
      </p:sp>
    </p:spTree>
    <p:extLst>
      <p:ext uri="{BB962C8B-B14F-4D97-AF65-F5344CB8AC3E}">
        <p14:creationId xmlns:p14="http://schemas.microsoft.com/office/powerpoint/2010/main" val="45299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474F1A-9693-BC4C-8485-CD33F15ED047}"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AD12AD-FCED-0246-9FC6-962CF6B7C9DE}" type="slidenum">
              <a:rPr lang="en-US" sz="1200"/>
              <a:pPr eaLnBrk="1" hangingPunct="1"/>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020DC2-BD1E-CC49-9509-0EA568AB5902}" type="slidenum">
              <a:rPr lang="en-US" sz="1200"/>
              <a:pPr eaLnBrk="1" hangingPunct="1"/>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DD16C3-2C9D-964C-86D4-618F408DF67F}"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511F62-63E2-6644-A000-672DF16CC88B}"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629C58-B774-6548-9052-5F1E6BF1F8C2}" type="slidenum">
              <a:rPr lang="en-US" sz="1200"/>
              <a:pPr eaLnBrk="1" hangingPunct="1"/>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5EF801-2CD9-DD45-B8AB-65132AFAD77E}" type="slidenum">
              <a:rPr lang="en-US" sz="1200"/>
              <a:pPr eaLnBrk="1" hangingPunct="1"/>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B33D82-1C3D-4B4F-9025-A79437FAF1FA}"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F6700B-85A3-A84A-8D5C-4682C6889CBD}" type="slidenum">
              <a:rPr lang="en-US" sz="1200"/>
              <a:pPr eaLnBrk="1" hangingPunct="1"/>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849EAC-BFC0-084E-B11D-148F5B0AB9E7}" type="slidenum">
              <a:rPr lang="en-US" sz="1200"/>
              <a:pPr eaLnBrk="1" hangingPunct="1"/>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767A29-A1FB-0340-A86F-486DF102B324}" type="slidenum">
              <a:rPr lang="en-US" sz="1200"/>
              <a:pPr eaLnBrk="1" hangingPunct="1"/>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523AB-AE36-E743-98C1-803DDB1654B5}"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9C7945-2601-7D4C-8604-7A1D5C2B228D}" type="slidenum">
              <a:rPr lang="en-US" sz="1200"/>
              <a:pPr eaLnBrk="1" hangingPunct="1"/>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1A3BC2-77A6-B54C-93A1-4612F22A3880}" type="slidenum">
              <a:rPr lang="en-US" sz="1200"/>
              <a:pPr eaLnBrk="1" hangingPunct="1"/>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836E23-FEBF-F146-A013-01EE7614B31F}" type="slidenum">
              <a:rPr lang="en-US" sz="1200"/>
              <a:pPr eaLnBrk="1" hangingPunct="1"/>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8A504B-C6EB-754C-8F30-0320003F80D7}" type="slidenum">
              <a:rPr lang="en-US" sz="1200"/>
              <a:pPr eaLnBrk="1" hangingPunct="1"/>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27F453-01EF-AC47-9BC4-D04B2D215B1B}" type="slidenum">
              <a:rPr lang="en-US" sz="1200"/>
              <a:pPr eaLnBrk="1" hangingPunct="1"/>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6783089-9AA2-F248-9F3B-25616BBF1CE7}" type="slidenum">
              <a:rPr lang="en-US" sz="1200"/>
              <a:pPr eaLnBrk="1" hangingPunct="1"/>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B520B8-ECA5-DA41-9D0B-4AF99683CCDF}" type="slidenum">
              <a:rPr lang="en-US" sz="1200"/>
              <a:pPr eaLnBrk="1" hangingPunct="1"/>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DD0FCE-7186-BF4B-90FC-5D0D49F80BA8}" type="slidenum">
              <a:rPr lang="en-US" sz="1200"/>
              <a:pPr eaLnBrk="1" hangingPunct="1"/>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FAD5EE-66BF-844A-AFAD-4D674BFDE97E}" type="slidenum">
              <a:rPr lang="en-US" sz="1200"/>
              <a:pPr eaLnBrk="1" hangingPunct="1"/>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B01F0E-9C20-4447-86CA-8408F796C0A9}" type="slidenum">
              <a:rPr lang="en-US" sz="1200"/>
              <a:pPr eaLnBrk="1" hangingPunct="1"/>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5525F8-220E-AE45-BBFC-98A107493630}"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7CAE96-677A-9847-BB0D-A9CC779DF232}" type="slidenum">
              <a:rPr lang="en-US" sz="1200"/>
              <a:pPr eaLnBrk="1" hangingPunct="1"/>
              <a:t>31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D117F6-5CDF-4F4A-8CC2-3564D958E4F1}"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FD78C3-653F-CD45-B4FB-E6CE46E45538}"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DA863-540C-9948-9D21-A30BC9D80C12}"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A6FC2B-CC98-BC4E-8DC4-00CE33CA7A6A}"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570D20-CF9C-1D46-88ED-0EF999E0C68B}"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E7F375-E3A7-7745-BBC7-F3BF9C21D5C6}"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FE828-AA8D-124E-AF18-87F6C9193899}" type="slidenum">
              <a:rPr lang="en-US"/>
              <a:pPr>
                <a:defRPr/>
              </a:pPr>
              <a:t>‹#›</a:t>
            </a:fld>
            <a:endParaRPr lang="en-US"/>
          </a:p>
        </p:txBody>
      </p:sp>
    </p:spTree>
    <p:extLst>
      <p:ext uri="{BB962C8B-B14F-4D97-AF65-F5344CB8AC3E}">
        <p14:creationId xmlns:p14="http://schemas.microsoft.com/office/powerpoint/2010/main" val="157507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ADD8A6-9FF1-B44A-B94C-EB7325218C8E}" type="slidenum">
              <a:rPr lang="en-US"/>
              <a:pPr>
                <a:defRPr/>
              </a:pPr>
              <a:t>‹#›</a:t>
            </a:fld>
            <a:endParaRPr lang="en-US"/>
          </a:p>
        </p:txBody>
      </p:sp>
    </p:spTree>
    <p:extLst>
      <p:ext uri="{BB962C8B-B14F-4D97-AF65-F5344CB8AC3E}">
        <p14:creationId xmlns:p14="http://schemas.microsoft.com/office/powerpoint/2010/main" val="423585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9179E-AF14-FA4D-A276-711A96A4EA72}" type="slidenum">
              <a:rPr lang="en-US"/>
              <a:pPr>
                <a:defRPr/>
              </a:pPr>
              <a:t>‹#›</a:t>
            </a:fld>
            <a:endParaRPr lang="en-US"/>
          </a:p>
        </p:txBody>
      </p:sp>
    </p:spTree>
    <p:extLst>
      <p:ext uri="{BB962C8B-B14F-4D97-AF65-F5344CB8AC3E}">
        <p14:creationId xmlns:p14="http://schemas.microsoft.com/office/powerpoint/2010/main" val="31076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6650EC-2AFF-284A-89D4-10AA662B52D6}" type="slidenum">
              <a:rPr lang="en-US"/>
              <a:pPr>
                <a:defRPr/>
              </a:pPr>
              <a:t>‹#›</a:t>
            </a:fld>
            <a:endParaRPr lang="en-US"/>
          </a:p>
        </p:txBody>
      </p:sp>
    </p:spTree>
    <p:extLst>
      <p:ext uri="{BB962C8B-B14F-4D97-AF65-F5344CB8AC3E}">
        <p14:creationId xmlns:p14="http://schemas.microsoft.com/office/powerpoint/2010/main" val="412251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812EE5C-141E-FE40-950E-E3E51B8669A3}" type="slidenum">
              <a:rPr lang="en-US"/>
              <a:pPr>
                <a:defRPr/>
              </a:pPr>
              <a:t>‹#›</a:t>
            </a:fld>
            <a:endParaRPr lang="en-US"/>
          </a:p>
        </p:txBody>
      </p:sp>
    </p:spTree>
    <p:extLst>
      <p:ext uri="{BB962C8B-B14F-4D97-AF65-F5344CB8AC3E}">
        <p14:creationId xmlns:p14="http://schemas.microsoft.com/office/powerpoint/2010/main" val="183396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B48816-D54B-8447-ABEC-A3B503A5C0AB}" type="slidenum">
              <a:rPr lang="en-US"/>
              <a:pPr>
                <a:defRPr/>
              </a:pPr>
              <a:t>‹#›</a:t>
            </a:fld>
            <a:endParaRPr lang="en-US"/>
          </a:p>
        </p:txBody>
      </p:sp>
    </p:spTree>
    <p:extLst>
      <p:ext uri="{BB962C8B-B14F-4D97-AF65-F5344CB8AC3E}">
        <p14:creationId xmlns:p14="http://schemas.microsoft.com/office/powerpoint/2010/main" val="93977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D741CA-39B9-BF4C-9749-2815ACBFB721}" type="slidenum">
              <a:rPr lang="en-US"/>
              <a:pPr>
                <a:defRPr/>
              </a:pPr>
              <a:t>‹#›</a:t>
            </a:fld>
            <a:endParaRPr lang="en-US"/>
          </a:p>
        </p:txBody>
      </p:sp>
    </p:spTree>
    <p:extLst>
      <p:ext uri="{BB962C8B-B14F-4D97-AF65-F5344CB8AC3E}">
        <p14:creationId xmlns:p14="http://schemas.microsoft.com/office/powerpoint/2010/main" val="328271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A3BA26-63C2-8949-B4B6-9D83141194BD}" type="slidenum">
              <a:rPr lang="en-US"/>
              <a:pPr>
                <a:defRPr/>
              </a:pPr>
              <a:t>‹#›</a:t>
            </a:fld>
            <a:endParaRPr lang="en-US"/>
          </a:p>
        </p:txBody>
      </p:sp>
    </p:spTree>
    <p:extLst>
      <p:ext uri="{BB962C8B-B14F-4D97-AF65-F5344CB8AC3E}">
        <p14:creationId xmlns:p14="http://schemas.microsoft.com/office/powerpoint/2010/main" val="100399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20F059-112E-794B-A42E-4A44CEC2DF02}" type="slidenum">
              <a:rPr lang="en-US"/>
              <a:pPr>
                <a:defRPr/>
              </a:pPr>
              <a:t>‹#›</a:t>
            </a:fld>
            <a:endParaRPr lang="en-US"/>
          </a:p>
        </p:txBody>
      </p:sp>
    </p:spTree>
    <p:extLst>
      <p:ext uri="{BB962C8B-B14F-4D97-AF65-F5344CB8AC3E}">
        <p14:creationId xmlns:p14="http://schemas.microsoft.com/office/powerpoint/2010/main" val="308978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69CD41-090C-2941-A5AC-F0B177C0082F}" type="slidenum">
              <a:rPr lang="en-US"/>
              <a:pPr>
                <a:defRPr/>
              </a:pPr>
              <a:t>‹#›</a:t>
            </a:fld>
            <a:endParaRPr lang="en-US"/>
          </a:p>
        </p:txBody>
      </p:sp>
    </p:spTree>
    <p:extLst>
      <p:ext uri="{BB962C8B-B14F-4D97-AF65-F5344CB8AC3E}">
        <p14:creationId xmlns:p14="http://schemas.microsoft.com/office/powerpoint/2010/main" val="107360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4E076F-6382-9940-BB05-3885EF3FCD05}" type="slidenum">
              <a:rPr lang="en-US"/>
              <a:pPr>
                <a:defRPr/>
              </a:pPr>
              <a:t>‹#›</a:t>
            </a:fld>
            <a:endParaRPr lang="en-US"/>
          </a:p>
        </p:txBody>
      </p:sp>
    </p:spTree>
    <p:extLst>
      <p:ext uri="{BB962C8B-B14F-4D97-AF65-F5344CB8AC3E}">
        <p14:creationId xmlns:p14="http://schemas.microsoft.com/office/powerpoint/2010/main" val="203226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59E00D-A981-BD45-97D6-4AF44960625C}" type="slidenum">
              <a:rPr lang="en-US"/>
              <a:pPr>
                <a:defRPr/>
              </a:pPr>
              <a:t>‹#›</a:t>
            </a:fld>
            <a:endParaRPr lang="en-US"/>
          </a:p>
        </p:txBody>
      </p:sp>
    </p:spTree>
    <p:extLst>
      <p:ext uri="{BB962C8B-B14F-4D97-AF65-F5344CB8AC3E}">
        <p14:creationId xmlns:p14="http://schemas.microsoft.com/office/powerpoint/2010/main" val="137722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EAD8A-1550-2D41-A92B-F49F7124945A}" type="slidenum">
              <a:rPr lang="en-US"/>
              <a:pPr>
                <a:defRPr/>
              </a:pPr>
              <a:t>‹#›</a:t>
            </a:fld>
            <a:endParaRPr lang="en-US"/>
          </a:p>
        </p:txBody>
      </p:sp>
    </p:spTree>
    <p:extLst>
      <p:ext uri="{BB962C8B-B14F-4D97-AF65-F5344CB8AC3E}">
        <p14:creationId xmlns:p14="http://schemas.microsoft.com/office/powerpoint/2010/main" val="303033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17E7E3-3BC6-954C-8835-6C994D44DF07}" type="slidenum">
              <a:rPr lang="en-US"/>
              <a:pPr>
                <a:defRPr/>
              </a:pPr>
              <a:t>‹#›</a:t>
            </a:fld>
            <a:endParaRPr lang="en-US"/>
          </a:p>
        </p:txBody>
      </p:sp>
    </p:spTree>
    <p:extLst>
      <p:ext uri="{BB962C8B-B14F-4D97-AF65-F5344CB8AC3E}">
        <p14:creationId xmlns:p14="http://schemas.microsoft.com/office/powerpoint/2010/main" val="33714781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46B4984-33F3-5F46-A816-8F742C397A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png"/><Relationship Id="rId10"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0.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6.xml"/><Relationship Id="rId5" Type="http://schemas.openxmlformats.org/officeDocument/2006/relationships/image" Target="../media/image32.png"/><Relationship Id="rId6" Type="http://schemas.openxmlformats.org/officeDocument/2006/relationships/image" Target="../media/image5.jpeg"/><Relationship Id="rId1" Type="http://schemas.microsoft.com/office/2007/relationships/media" Target="file://localhost/Users/abs3/Movies/Scholasticism/Aquinas%20incarnation.mov" TargetMode="External"/><Relationship Id="rId2" Type="http://schemas.openxmlformats.org/officeDocument/2006/relationships/video" Target="file://localhost/Users/abs3/Movies/Scholasticism/Aquinas%20incarnation.m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1.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1.jpeg"/><Relationship Id="rId8" Type="http://schemas.openxmlformats.org/officeDocument/2006/relationships/image" Target="../media/image2.jpeg"/><Relationship Id="rId9"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image" Target="../media/image16.png"/><Relationship Id="rId6" Type="http://schemas.openxmlformats.org/officeDocument/2006/relationships/image" Target="../media/image5.jpeg"/><Relationship Id="rId1" Type="http://schemas.microsoft.com/office/2007/relationships/media" Target="file://localhost/Users/abs3/Movies/Middle%20Ages/Monastaries.mov" TargetMode="External"/><Relationship Id="rId2" Type="http://schemas.openxmlformats.org/officeDocument/2006/relationships/video" Target="file://localhost/Users/abs3/Movies/Middle%20Ages/Monastaries.m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university eng CA.jpg"/>
          <p:cNvPicPr>
            <a:picLocks noChangeAspect="1"/>
          </p:cNvPicPr>
          <p:nvPr/>
        </p:nvPicPr>
        <p:blipFill>
          <a:blip r:embed="rId2">
            <a:extLst>
              <a:ext uri="{28A0092B-C50C-407E-A947-70E740481C1C}">
                <a14:useLocalDpi xmlns:a14="http://schemas.microsoft.com/office/drawing/2010/main" val="0"/>
              </a:ext>
            </a:extLst>
          </a:blip>
          <a:srcRect b="9598"/>
          <a:stretch>
            <a:fillRect/>
          </a:stretch>
        </p:blipFill>
        <p:spPr bwMode="auto">
          <a:xfrm>
            <a:off x="4700588" y="4176713"/>
            <a:ext cx="4443412"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8" descr="Gregory-IV_Raban-Maur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4175125"/>
            <a:ext cx="26622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33600" y="3397956"/>
            <a:ext cx="7010400" cy="812800"/>
          </a:xfrm>
          <a:prstGeom prst="rect">
            <a:avLst/>
          </a:prstGeom>
          <a:solidFill>
            <a:schemeClr val="tx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414" name="Rectangle 2"/>
          <p:cNvSpPr>
            <a:spLocks noGrp="1" noChangeArrowheads="1"/>
          </p:cNvSpPr>
          <p:nvPr>
            <p:ph type="ctrTitle"/>
          </p:nvPr>
        </p:nvSpPr>
        <p:spPr>
          <a:xfrm>
            <a:off x="2416175" y="3286125"/>
            <a:ext cx="6242050" cy="1047750"/>
          </a:xfrm>
        </p:spPr>
        <p:txBody>
          <a:bodyPr/>
          <a:lstStyle/>
          <a:p>
            <a:pPr eaLnBrk="1" hangingPunct="1"/>
            <a:r>
              <a:rPr lang="en-US" sz="3000" b="1">
                <a:solidFill>
                  <a:srgbClr val="F1E0C1"/>
                </a:solidFill>
                <a:latin typeface="Verdana" charset="0"/>
                <a:ea typeface="ＭＳ Ｐゴシック" charset="0"/>
                <a:cs typeface="ＭＳ Ｐゴシック" charset="0"/>
              </a:rPr>
              <a:t>Church and University</a:t>
            </a:r>
          </a:p>
        </p:txBody>
      </p:sp>
      <p:pic>
        <p:nvPicPr>
          <p:cNvPr id="17415" name="Picture 3" descr="St._Dominic 2 WM.jpg"/>
          <p:cNvPicPr>
            <a:picLocks noChangeAspect="1"/>
          </p:cNvPicPr>
          <p:nvPr/>
        </p:nvPicPr>
        <p:blipFill>
          <a:blip r:embed="rId4">
            <a:extLst>
              <a:ext uri="{28A0092B-C50C-407E-A947-70E740481C1C}">
                <a14:useLocalDpi xmlns:a14="http://schemas.microsoft.com/office/drawing/2010/main" val="0"/>
              </a:ext>
            </a:extLst>
          </a:blip>
          <a:srcRect b="1877"/>
          <a:stretch>
            <a:fillRect/>
          </a:stretch>
        </p:blipFill>
        <p:spPr bwMode="auto">
          <a:xfrm>
            <a:off x="6705600" y="-1588"/>
            <a:ext cx="2438400" cy="341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2" descr="St_Francis_of_Assisi_at_Prayer WM.JPG"/>
          <p:cNvPicPr>
            <a:picLocks noChangeAspect="1"/>
          </p:cNvPicPr>
          <p:nvPr/>
        </p:nvPicPr>
        <p:blipFill>
          <a:blip r:embed="rId5">
            <a:extLst>
              <a:ext uri="{28A0092B-C50C-407E-A947-70E740481C1C}">
                <a14:useLocalDpi xmlns:a14="http://schemas.microsoft.com/office/drawing/2010/main" val="0"/>
              </a:ext>
            </a:extLst>
          </a:blip>
          <a:srcRect t="1338"/>
          <a:stretch>
            <a:fillRect/>
          </a:stretch>
        </p:blipFill>
        <p:spPr bwMode="auto">
          <a:xfrm>
            <a:off x="2257425" y="0"/>
            <a:ext cx="24161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niversity_of_Paris WM.jpg"/>
          <p:cNvPicPr>
            <a:picLocks noChangeAspect="1"/>
          </p:cNvPicPr>
          <p:nvPr/>
        </p:nvPicPr>
        <p:blipFill>
          <a:blip r:embed="rId6">
            <a:extLst>
              <a:ext uri="{28A0092B-C50C-407E-A947-70E740481C1C}">
                <a14:useLocalDpi xmlns:a14="http://schemas.microsoft.com/office/drawing/2010/main" val="0"/>
              </a:ext>
            </a:extLst>
          </a:blip>
          <a:srcRect t="1111" b="1466"/>
          <a:stretch>
            <a:fillRect/>
          </a:stretch>
        </p:blipFill>
        <p:spPr bwMode="auto">
          <a:xfrm>
            <a:off x="0" y="3341688"/>
            <a:ext cx="2130425" cy="35163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Bernard_of_Clervaux WM.jpg"/>
          <p:cNvPicPr>
            <a:picLocks noChangeAspect="1"/>
          </p:cNvPicPr>
          <p:nvPr/>
        </p:nvPicPr>
        <p:blipFill>
          <a:blip r:embed="rId7">
            <a:extLst>
              <a:ext uri="{28A0092B-C50C-407E-A947-70E740481C1C}">
                <a14:useLocalDpi xmlns:a14="http://schemas.microsoft.com/office/drawing/2010/main" val="0"/>
              </a:ext>
            </a:extLst>
          </a:blip>
          <a:srcRect b="2522"/>
          <a:stretch>
            <a:fillRect/>
          </a:stretch>
        </p:blipFill>
        <p:spPr bwMode="auto">
          <a:xfrm>
            <a:off x="4662488" y="0"/>
            <a:ext cx="206533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0" descr="St-thomas-aquinas W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4763"/>
            <a:ext cx="2257425" cy="3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Cathedral york CA.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08225" y="3497263"/>
            <a:ext cx="685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descr="religious univ CA.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75625" y="3482975"/>
            <a:ext cx="7969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Monasteries</a:t>
            </a:r>
          </a:p>
        </p:txBody>
      </p:sp>
      <p:sp>
        <p:nvSpPr>
          <p:cNvPr id="8" name="Content Placeholder 3"/>
          <p:cNvSpPr txBox="1">
            <a:spLocks/>
          </p:cNvSpPr>
          <p:nvPr/>
        </p:nvSpPr>
        <p:spPr bwMode="auto">
          <a:xfrm>
            <a:off x="3690938" y="1414463"/>
            <a:ext cx="5289550" cy="4525962"/>
          </a:xfrm>
          <a:prstGeom prst="rect">
            <a:avLst/>
          </a:prstGeom>
          <a:noFill/>
          <a:ln w="9525">
            <a:noFill/>
            <a:miter lim="800000"/>
            <a:headEnd/>
            <a:tailEnd/>
          </a:ln>
        </p:spPr>
        <p:txBody>
          <a:bodyPr/>
          <a:lstStyle/>
          <a:p>
            <a:pPr eaLnBrk="0" hangingPunct="0">
              <a:spcBef>
                <a:spcPct val="20000"/>
              </a:spcBef>
              <a:defRPr/>
            </a:pPr>
            <a:r>
              <a:rPr lang="en-US" sz="2800" kern="0" dirty="0">
                <a:latin typeface="Georgia" pitchFamily="18" charset="0"/>
                <a:ea typeface="ＭＳ Ｐゴシック" charset="-128"/>
                <a:cs typeface="ＭＳ Ｐゴシック" pitchFamily="-105" charset="-128"/>
              </a:rPr>
              <a:t>New orders formed to correct the abuses of the old orders</a:t>
            </a:r>
          </a:p>
          <a:p>
            <a:pPr lvl="1" indent="-182880" eaLnBrk="0" hangingPunct="0">
              <a:spcBef>
                <a:spcPct val="20000"/>
              </a:spcBef>
              <a:buFont typeface="Arial" pitchFamily="34" charset="0"/>
              <a:buChar char="•"/>
              <a:defRPr/>
            </a:pPr>
            <a:r>
              <a:rPr lang="en-US" sz="2400" kern="0" dirty="0">
                <a:latin typeface="Georgia" pitchFamily="18" charset="0"/>
                <a:ea typeface="ＭＳ Ｐゴシック" charset="-128"/>
                <a:cs typeface="+mn-cs"/>
              </a:rPr>
              <a:t>Benedictines were isolated from society </a:t>
            </a:r>
            <a:r>
              <a:rPr lang="en-US" sz="2000" kern="0" dirty="0">
                <a:latin typeface="Georgia" pitchFamily="18" charset="0"/>
                <a:ea typeface="ＭＳ Ｐゴシック" charset="-128"/>
                <a:cs typeface="+mn-cs"/>
              </a:rPr>
              <a:t>(even Cluny)</a:t>
            </a:r>
            <a:r>
              <a:rPr lang="en-US" sz="2400" kern="0" dirty="0">
                <a:latin typeface="Georgia" pitchFamily="18" charset="0"/>
                <a:ea typeface="ＭＳ Ｐゴシック" charset="-128"/>
                <a:cs typeface="+mn-cs"/>
              </a:rPr>
              <a:t>.</a:t>
            </a:r>
          </a:p>
          <a:p>
            <a:pPr lvl="1" indent="-182880" eaLnBrk="0" hangingPunct="0">
              <a:spcBef>
                <a:spcPct val="20000"/>
              </a:spcBef>
              <a:buFont typeface="Arial" pitchFamily="34" charset="0"/>
              <a:buChar char="•"/>
              <a:defRPr/>
            </a:pPr>
            <a:r>
              <a:rPr lang="en-US" sz="2400" kern="0" dirty="0">
                <a:latin typeface="Georgia" pitchFamily="18" charset="0"/>
                <a:ea typeface="ＭＳ Ｐゴシック" charset="-128"/>
                <a:cs typeface="+mn-cs"/>
              </a:rPr>
              <a:t>Benedictines still owned vast properties </a:t>
            </a:r>
            <a:r>
              <a:rPr lang="en-US" sz="2000" kern="0" dirty="0">
                <a:latin typeface="Georgia" pitchFamily="18" charset="0"/>
                <a:ea typeface="ＭＳ Ｐゴシック" charset="-128"/>
                <a:cs typeface="+mn-cs"/>
              </a:rPr>
              <a:t>(even Cluny)</a:t>
            </a:r>
            <a:r>
              <a:rPr lang="en-US" sz="2400" kern="0" dirty="0">
                <a:latin typeface="Georgia" pitchFamily="18" charset="0"/>
                <a:ea typeface="ＭＳ Ｐゴシック" charset="-128"/>
                <a:cs typeface="+mn-cs"/>
              </a:rPr>
              <a:t>.</a:t>
            </a:r>
          </a:p>
          <a:p>
            <a:pPr lvl="1" indent="-182880" eaLnBrk="0" hangingPunct="0">
              <a:spcBef>
                <a:spcPct val="20000"/>
              </a:spcBef>
              <a:buFont typeface="Arial" pitchFamily="34" charset="0"/>
              <a:buChar char="•"/>
              <a:defRPr/>
            </a:pPr>
            <a:r>
              <a:rPr lang="en-US" sz="2400" kern="0" dirty="0">
                <a:latin typeface="Georgia" pitchFamily="18" charset="0"/>
                <a:ea typeface="ＭＳ Ｐゴシック" charset="-128"/>
                <a:cs typeface="+mn-cs"/>
              </a:rPr>
              <a:t>New orders were located within cities and refused to own property.</a:t>
            </a:r>
          </a:p>
          <a:p>
            <a:pPr lvl="2" eaLnBrk="0" hangingPunct="0">
              <a:spcBef>
                <a:spcPct val="20000"/>
              </a:spcBef>
              <a:defRPr/>
            </a:pPr>
            <a:r>
              <a:rPr lang="en-US" sz="2400" kern="0" dirty="0">
                <a:latin typeface="Georgia" pitchFamily="18" charset="0"/>
                <a:ea typeface="ＭＳ Ｐゴシック" charset="-128"/>
                <a:cs typeface="+mn-cs"/>
              </a:rPr>
              <a:t>Mendicant </a:t>
            </a:r>
            <a:r>
              <a:rPr lang="en-US" sz="2000" kern="0" dirty="0">
                <a:latin typeface="Georgia" pitchFamily="18" charset="0"/>
                <a:ea typeface="ＭＳ Ｐゴシック" charset="-128"/>
                <a:cs typeface="+mn-cs"/>
              </a:rPr>
              <a:t>(begging) </a:t>
            </a:r>
            <a:r>
              <a:rPr lang="en-US" sz="2400" kern="0" dirty="0">
                <a:latin typeface="Georgia" pitchFamily="18" charset="0"/>
                <a:ea typeface="ＭＳ Ｐゴシック" charset="-128"/>
                <a:cs typeface="+mn-cs"/>
              </a:rPr>
              <a:t>orders</a:t>
            </a:r>
          </a:p>
        </p:txBody>
      </p:sp>
      <p:pic>
        <p:nvPicPr>
          <p:cNvPr id="9" name="Picture 8" descr="monastery 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697038"/>
            <a:ext cx="2333625" cy="35274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onastery CA.png"/>
          <p:cNvPicPr>
            <a:picLocks noChangeAspect="1"/>
          </p:cNvPicPr>
          <p:nvPr/>
        </p:nvPicPr>
        <p:blipFill>
          <a:blip r:embed="rId4">
            <a:extLst>
              <a:ext uri="{28A0092B-C50C-407E-A947-70E740481C1C}">
                <a14:useLocalDpi xmlns:a14="http://schemas.microsoft.com/office/drawing/2010/main" val="0"/>
              </a:ext>
            </a:extLst>
          </a:blip>
          <a:srcRect l="1672" t="4688" r="1701" b="3914"/>
          <a:stretch>
            <a:fillRect/>
          </a:stretch>
        </p:blipFill>
        <p:spPr bwMode="auto">
          <a:xfrm>
            <a:off x="538163" y="3863975"/>
            <a:ext cx="3348037" cy="18081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Franciscans</a:t>
            </a:r>
          </a:p>
        </p:txBody>
      </p:sp>
      <p:sp>
        <p:nvSpPr>
          <p:cNvPr id="11" name="Rectangle 3"/>
          <p:cNvSpPr txBox="1">
            <a:spLocks noChangeArrowheads="1"/>
          </p:cNvSpPr>
          <p:nvPr/>
        </p:nvSpPr>
        <p:spPr bwMode="auto">
          <a:xfrm>
            <a:off x="4005263" y="1371600"/>
            <a:ext cx="48006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Arial" charset="0"/>
              <a:buChar char="•"/>
            </a:pPr>
            <a:r>
              <a:rPr lang="en-US" sz="2800">
                <a:latin typeface="Georgia" charset="0"/>
              </a:rPr>
              <a:t>Began by St. Francis of Assisi</a:t>
            </a:r>
          </a:p>
          <a:p>
            <a:pPr eaLnBrk="1" hangingPunct="1">
              <a:lnSpc>
                <a:spcPct val="90000"/>
              </a:lnSpc>
              <a:spcBef>
                <a:spcPct val="20000"/>
              </a:spcBef>
              <a:buFont typeface="Arial" charset="0"/>
              <a:buChar char="•"/>
            </a:pPr>
            <a:r>
              <a:rPr lang="en-US" sz="2800">
                <a:latin typeface="Georgia" charset="0"/>
              </a:rPr>
              <a:t>Mendicant Order</a:t>
            </a:r>
          </a:p>
          <a:p>
            <a:pPr eaLnBrk="1" hangingPunct="1">
              <a:lnSpc>
                <a:spcPct val="90000"/>
              </a:lnSpc>
              <a:spcBef>
                <a:spcPct val="20000"/>
              </a:spcBef>
              <a:buFont typeface="Arial" charset="0"/>
              <a:buChar char="•"/>
            </a:pPr>
            <a:r>
              <a:rPr lang="en-US" sz="2800">
                <a:latin typeface="Georgia" charset="0"/>
              </a:rPr>
              <a:t>Literal interpretation of the scriptures</a:t>
            </a:r>
          </a:p>
          <a:p>
            <a:pPr eaLnBrk="1" hangingPunct="1">
              <a:lnSpc>
                <a:spcPct val="90000"/>
              </a:lnSpc>
              <a:spcBef>
                <a:spcPct val="20000"/>
              </a:spcBef>
              <a:buFont typeface="Arial" charset="0"/>
              <a:buChar char="•"/>
            </a:pPr>
            <a:r>
              <a:rPr lang="en-US" sz="2800">
                <a:latin typeface="Georgia" charset="0"/>
              </a:rPr>
              <a:t>Loved God</a:t>
            </a:r>
            <a:r>
              <a:rPr lang="ja-JP" altLang="en-US" sz="2800">
                <a:latin typeface="Georgia" charset="0"/>
              </a:rPr>
              <a:t>’</a:t>
            </a:r>
            <a:r>
              <a:rPr lang="en-US" altLang="ja-JP" sz="2800">
                <a:latin typeface="Georgia" charset="0"/>
              </a:rPr>
              <a:t>s creations </a:t>
            </a:r>
            <a:r>
              <a:rPr lang="en-US" altLang="ja-JP">
                <a:latin typeface="Georgia" charset="0"/>
              </a:rPr>
              <a:t>("All Creatures of Our God and King")</a:t>
            </a:r>
          </a:p>
          <a:p>
            <a:pPr eaLnBrk="1" hangingPunct="1">
              <a:lnSpc>
                <a:spcPct val="90000"/>
              </a:lnSpc>
              <a:spcBef>
                <a:spcPct val="20000"/>
              </a:spcBef>
              <a:buFont typeface="Arial" charset="0"/>
              <a:buChar char="•"/>
            </a:pPr>
            <a:r>
              <a:rPr lang="en-US" sz="2800">
                <a:latin typeface="Georgia" charset="0"/>
              </a:rPr>
              <a:t>Focus:</a:t>
            </a:r>
          </a:p>
          <a:p>
            <a:pPr lvl="1" eaLnBrk="1" hangingPunct="1">
              <a:lnSpc>
                <a:spcPct val="90000"/>
              </a:lnSpc>
              <a:spcBef>
                <a:spcPct val="20000"/>
              </a:spcBef>
            </a:pPr>
            <a:r>
              <a:rPr lang="en-US">
                <a:latin typeface="Georgia" charset="0"/>
              </a:rPr>
              <a:t>Controlling "The Will" </a:t>
            </a:r>
          </a:p>
          <a:p>
            <a:pPr lvl="1" eaLnBrk="1" hangingPunct="1">
              <a:lnSpc>
                <a:spcPct val="90000"/>
              </a:lnSpc>
              <a:spcBef>
                <a:spcPct val="20000"/>
              </a:spcBef>
            </a:pPr>
            <a:r>
              <a:rPr lang="en-US">
                <a:latin typeface="Georgia" charset="0"/>
              </a:rPr>
              <a:t>Repenting of wayward actions</a:t>
            </a:r>
          </a:p>
        </p:txBody>
      </p:sp>
      <p:pic>
        <p:nvPicPr>
          <p:cNvPr id="12" name="Picture 11" descr="St_Francis_of_Assisi WM.jpg"/>
          <p:cNvPicPr>
            <a:picLocks noChangeAspect="1"/>
          </p:cNvPicPr>
          <p:nvPr/>
        </p:nvPicPr>
        <p:blipFill>
          <a:blip r:embed="rId3">
            <a:extLst>
              <a:ext uri="{28A0092B-C50C-407E-A947-70E740481C1C}">
                <a14:useLocalDpi xmlns:a14="http://schemas.microsoft.com/office/drawing/2010/main" val="0"/>
              </a:ext>
            </a:extLst>
          </a:blip>
          <a:srcRect l="1376" r="2007" b="1498"/>
          <a:stretch>
            <a:fillRect/>
          </a:stretch>
        </p:blipFill>
        <p:spPr bwMode="auto">
          <a:xfrm>
            <a:off x="576263" y="1425575"/>
            <a:ext cx="2605087" cy="34734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2" descr="St_Francis_of_Assisi_at_Prayer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3933825"/>
            <a:ext cx="1731962"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sosceles Triangle 14"/>
          <p:cNvSpPr/>
          <p:nvPr/>
        </p:nvSpPr>
        <p:spPr>
          <a:xfrm rot="2120640">
            <a:off x="1927225" y="1317625"/>
            <a:ext cx="2144713" cy="804863"/>
          </a:xfrm>
          <a:prstGeom prst="triangle">
            <a:avLst/>
          </a:prstGeom>
          <a:solidFill>
            <a:srgbClr val="F4F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Isosceles Triangle 15"/>
          <p:cNvSpPr/>
          <p:nvPr/>
        </p:nvSpPr>
        <p:spPr>
          <a:xfrm rot="19650741">
            <a:off x="-165100" y="1203325"/>
            <a:ext cx="2087563" cy="806450"/>
          </a:xfrm>
          <a:prstGeom prst="triangle">
            <a:avLst/>
          </a:prstGeom>
          <a:solidFill>
            <a:srgbClr val="F4F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72" name="Picture 8"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Dominicans</a:t>
            </a:r>
          </a:p>
        </p:txBody>
      </p:sp>
      <p:sp>
        <p:nvSpPr>
          <p:cNvPr id="6" name="Rectangle 3"/>
          <p:cNvSpPr txBox="1">
            <a:spLocks noChangeArrowheads="1"/>
          </p:cNvSpPr>
          <p:nvPr/>
        </p:nvSpPr>
        <p:spPr bwMode="auto">
          <a:xfrm>
            <a:off x="4224338" y="1360488"/>
            <a:ext cx="49196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Arial" charset="0"/>
              <a:buChar char="•"/>
            </a:pPr>
            <a:r>
              <a:rPr lang="en-US" sz="2500">
                <a:latin typeface="Georgia" charset="0"/>
              </a:rPr>
              <a:t>Founded by St. Dominic </a:t>
            </a:r>
            <a:r>
              <a:rPr lang="en-US" sz="2000">
                <a:latin typeface="Georgia" charset="0"/>
              </a:rPr>
              <a:t>(Spainard)</a:t>
            </a:r>
          </a:p>
          <a:p>
            <a:pPr eaLnBrk="1" hangingPunct="1">
              <a:lnSpc>
                <a:spcPct val="90000"/>
              </a:lnSpc>
              <a:spcBef>
                <a:spcPct val="20000"/>
              </a:spcBef>
              <a:buFont typeface="Arial" charset="0"/>
              <a:buChar char="•"/>
            </a:pPr>
            <a:r>
              <a:rPr lang="en-US" sz="2500">
                <a:solidFill>
                  <a:srgbClr val="000000"/>
                </a:solidFill>
                <a:latin typeface="Georgia" charset="0"/>
              </a:rPr>
              <a:t>Order of Friars Preachers</a:t>
            </a:r>
          </a:p>
          <a:p>
            <a:pPr eaLnBrk="1" hangingPunct="1">
              <a:lnSpc>
                <a:spcPct val="90000"/>
              </a:lnSpc>
              <a:spcBef>
                <a:spcPct val="20000"/>
              </a:spcBef>
              <a:buFont typeface="Arial" charset="0"/>
              <a:buChar char="•"/>
            </a:pPr>
            <a:r>
              <a:rPr lang="ja-JP" altLang="en-US" sz="2500">
                <a:latin typeface="Georgia" charset="0"/>
              </a:rPr>
              <a:t>“</a:t>
            </a:r>
            <a:r>
              <a:rPr lang="en-US" altLang="ja-JP" sz="2500">
                <a:latin typeface="Georgia" charset="0"/>
              </a:rPr>
              <a:t>The Intellect</a:t>
            </a:r>
            <a:r>
              <a:rPr lang="ja-JP" altLang="en-US" sz="2500">
                <a:latin typeface="Georgia" charset="0"/>
              </a:rPr>
              <a:t>”</a:t>
            </a:r>
            <a:r>
              <a:rPr lang="en-US" altLang="ja-JP" sz="2500">
                <a:latin typeface="Georgia" charset="0"/>
              </a:rPr>
              <a:t> and understanding true doctrine </a:t>
            </a:r>
          </a:p>
          <a:p>
            <a:pPr lvl="1" eaLnBrk="1" hangingPunct="1">
              <a:lnSpc>
                <a:spcPct val="90000"/>
              </a:lnSpc>
              <a:spcBef>
                <a:spcPct val="20000"/>
              </a:spcBef>
            </a:pPr>
            <a:r>
              <a:rPr lang="en-US" sz="2200">
                <a:latin typeface="Georgia" charset="0"/>
              </a:rPr>
              <a:t>Power in universities</a:t>
            </a:r>
          </a:p>
          <a:p>
            <a:pPr eaLnBrk="1" hangingPunct="1">
              <a:lnSpc>
                <a:spcPct val="90000"/>
              </a:lnSpc>
              <a:spcBef>
                <a:spcPct val="20000"/>
              </a:spcBef>
              <a:buFont typeface="Arial" charset="0"/>
              <a:buChar char="•"/>
            </a:pPr>
            <a:r>
              <a:rPr lang="en-US" sz="2500">
                <a:latin typeface="Georgia" charset="0"/>
              </a:rPr>
              <a:t>Vows of obedience, chastity, poverty</a:t>
            </a:r>
          </a:p>
          <a:p>
            <a:pPr eaLnBrk="1" hangingPunct="1">
              <a:lnSpc>
                <a:spcPct val="90000"/>
              </a:lnSpc>
              <a:spcBef>
                <a:spcPct val="20000"/>
              </a:spcBef>
              <a:buFont typeface="Arial" charset="0"/>
              <a:buChar char="•"/>
            </a:pPr>
            <a:r>
              <a:rPr lang="en-US" sz="2500">
                <a:latin typeface="Georgia" charset="0"/>
              </a:rPr>
              <a:t>Several became Popes</a:t>
            </a:r>
          </a:p>
          <a:p>
            <a:pPr eaLnBrk="1" hangingPunct="1">
              <a:lnSpc>
                <a:spcPct val="90000"/>
              </a:lnSpc>
              <a:spcBef>
                <a:spcPct val="20000"/>
              </a:spcBef>
              <a:buFont typeface="Arial" charset="0"/>
              <a:buChar char="•"/>
            </a:pPr>
            <a:r>
              <a:rPr lang="en-US" sz="2500">
                <a:latin typeface="Georgia" charset="0"/>
              </a:rPr>
              <a:t>Some became famous painters</a:t>
            </a:r>
          </a:p>
          <a:p>
            <a:pPr lvl="1" eaLnBrk="1" hangingPunct="1">
              <a:lnSpc>
                <a:spcPct val="90000"/>
              </a:lnSpc>
              <a:spcBef>
                <a:spcPct val="20000"/>
              </a:spcBef>
            </a:pPr>
            <a:r>
              <a:rPr lang="en-US" sz="2200">
                <a:latin typeface="Georgia" charset="0"/>
              </a:rPr>
              <a:t>Fra Angelico</a:t>
            </a:r>
          </a:p>
          <a:p>
            <a:pPr lvl="1" eaLnBrk="1" hangingPunct="1">
              <a:lnSpc>
                <a:spcPct val="90000"/>
              </a:lnSpc>
              <a:spcBef>
                <a:spcPct val="20000"/>
              </a:spcBef>
            </a:pPr>
            <a:r>
              <a:rPr lang="en-US" sz="2200">
                <a:latin typeface="Georgia" charset="0"/>
              </a:rPr>
              <a:t>Fra Bartolomeo</a:t>
            </a:r>
          </a:p>
          <a:p>
            <a:pPr eaLnBrk="1" hangingPunct="1">
              <a:lnSpc>
                <a:spcPct val="90000"/>
              </a:lnSpc>
              <a:spcBef>
                <a:spcPct val="20000"/>
              </a:spcBef>
              <a:buFont typeface="Arial" charset="0"/>
              <a:buChar char="•"/>
            </a:pPr>
            <a:r>
              <a:rPr lang="en-US" sz="2500">
                <a:latin typeface="Georgia" charset="0"/>
              </a:rPr>
              <a:t>Enforced rules of the church</a:t>
            </a:r>
          </a:p>
        </p:txBody>
      </p:sp>
      <p:pic>
        <p:nvPicPr>
          <p:cNvPr id="8" name="Picture 7" descr="St._Dominic 2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3825"/>
            <a:ext cx="2587625" cy="36639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t._Dominic W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0113" y="4289425"/>
            <a:ext cx="1517650" cy="22415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err="1">
                <a:solidFill>
                  <a:srgbClr val="600000"/>
                </a:solidFill>
                <a:latin typeface="Verdana" charset="0"/>
                <a:ea typeface="ＭＳ Ｐゴシック" charset="-128"/>
                <a:cs typeface="ＭＳ Ｐゴシック" pitchFamily="-105" charset="-128"/>
              </a:rPr>
              <a:t>Reconquest</a:t>
            </a:r>
            <a:endParaRPr lang="en-US" sz="3000" b="1" kern="0" dirty="0">
              <a:solidFill>
                <a:srgbClr val="600000"/>
              </a:solidFill>
              <a:latin typeface="Verdana" charset="0"/>
              <a:ea typeface="ＭＳ Ｐゴシック" charset="-128"/>
              <a:cs typeface="ＭＳ Ｐゴシック" pitchFamily="-105" charset="-128"/>
            </a:endParaRPr>
          </a:p>
        </p:txBody>
      </p:sp>
      <p:pic>
        <p:nvPicPr>
          <p:cNvPr id="10" name="Picture 5" descr="map8_16"/>
          <p:cNvPicPr>
            <a:picLocks noChangeAspect="1" noChangeArrowheads="1"/>
          </p:cNvPicPr>
          <p:nvPr/>
        </p:nvPicPr>
        <p:blipFill>
          <a:blip r:embed="rId3">
            <a:extLst>
              <a:ext uri="{28A0092B-C50C-407E-A947-70E740481C1C}">
                <a14:useLocalDpi xmlns:a14="http://schemas.microsoft.com/office/drawing/2010/main" val="0"/>
              </a:ext>
            </a:extLst>
          </a:blip>
          <a:srcRect b="7091"/>
          <a:stretch>
            <a:fillRect/>
          </a:stretch>
        </p:blipFill>
        <p:spPr bwMode="auto">
          <a:xfrm>
            <a:off x="712788" y="1216025"/>
            <a:ext cx="4540250" cy="54213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
          <p:cNvSpPr txBox="1">
            <a:spLocks noChangeArrowheads="1"/>
          </p:cNvSpPr>
          <p:nvPr/>
        </p:nvSpPr>
        <p:spPr bwMode="auto">
          <a:xfrm>
            <a:off x="5757863" y="1914525"/>
            <a:ext cx="34131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As the Christians gained </a:t>
            </a:r>
          </a:p>
          <a:p>
            <a:pPr eaLnBrk="1" hangingPunct="1"/>
            <a:r>
              <a:rPr lang="en-US" sz="1800"/>
              <a:t>territory, they forced conversion</a:t>
            </a:r>
          </a:p>
          <a:p>
            <a:pPr eaLnBrk="1" hangingPunct="1"/>
            <a:r>
              <a:rPr lang="en-US" sz="1800"/>
              <a:t>of Muslims and Jews</a:t>
            </a:r>
          </a:p>
          <a:p>
            <a:pPr eaLnBrk="1" hangingPunct="1"/>
            <a:endParaRPr lang="en-US" sz="1800"/>
          </a:p>
          <a:p>
            <a:pPr eaLnBrk="1" hangingPunct="1"/>
            <a:r>
              <a:rPr lang="en-US" sz="1800"/>
              <a:t>In 1492 the Reconquest was</a:t>
            </a:r>
          </a:p>
          <a:p>
            <a:pPr eaLnBrk="1" hangingPunct="1"/>
            <a:r>
              <a:rPr lang="en-US" sz="1800"/>
              <a:t>complete and the Church</a:t>
            </a:r>
          </a:p>
          <a:p>
            <a:pPr eaLnBrk="1" hangingPunct="1"/>
            <a:r>
              <a:rPr lang="en-US" sz="1800"/>
              <a:t>decided to “purify” all of Spain</a:t>
            </a:r>
          </a:p>
          <a:p>
            <a:pPr eaLnBrk="1" hangingPunct="1"/>
            <a:endParaRPr lang="en-US" sz="1800"/>
          </a:p>
          <a:p>
            <a:pPr eaLnBrk="1" hangingPunct="1"/>
            <a:r>
              <a:rPr lang="en-US" sz="1800"/>
              <a:t>The Inquisition was instituted</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Inquisition</a:t>
            </a:r>
          </a:p>
        </p:txBody>
      </p:sp>
      <p:sp>
        <p:nvSpPr>
          <p:cNvPr id="5" name="Rectangle 3"/>
          <p:cNvSpPr txBox="1">
            <a:spLocks noChangeArrowheads="1"/>
          </p:cNvSpPr>
          <p:nvPr/>
        </p:nvSpPr>
        <p:spPr bwMode="auto">
          <a:xfrm>
            <a:off x="3624263" y="1425575"/>
            <a:ext cx="5127625" cy="3570288"/>
          </a:xfrm>
          <a:prstGeom prst="rect">
            <a:avLst/>
          </a:prstGeom>
          <a:noFill/>
          <a:ln w="9525">
            <a:noFill/>
            <a:miter lim="800000"/>
            <a:headEnd/>
            <a:tailEnd/>
          </a:ln>
        </p:spPr>
        <p:txBody>
          <a:bodyPr/>
          <a:lstStyle/>
          <a:p>
            <a:pPr>
              <a:spcBef>
                <a:spcPct val="20000"/>
              </a:spcBef>
              <a:defRPr/>
            </a:pPr>
            <a:r>
              <a:rPr lang="en-US" sz="3200" b="1" kern="0" dirty="0">
                <a:solidFill>
                  <a:srgbClr val="0070C0"/>
                </a:solidFill>
                <a:latin typeface="Georgia" pitchFamily="18" charset="0"/>
                <a:ea typeface="ＭＳ Ｐゴシック" charset="-128"/>
                <a:cs typeface="ＭＳ Ｐゴシック" pitchFamily="-105" charset="-128"/>
              </a:rPr>
              <a:t>Discussion: </a:t>
            </a:r>
          </a:p>
          <a:p>
            <a:pPr lvl="1">
              <a:spcBef>
                <a:spcPct val="20000"/>
              </a:spcBef>
              <a:defRPr/>
            </a:pPr>
            <a:r>
              <a:rPr lang="en-US" sz="2800" kern="0" dirty="0">
                <a:latin typeface="Georgia" pitchFamily="18" charset="0"/>
                <a:ea typeface="ＭＳ Ｐゴシック" charset="-128"/>
                <a:cs typeface="+mn-cs"/>
              </a:rPr>
              <a:t>Should a church defend itself and punish heretics?</a:t>
            </a:r>
          </a:p>
          <a:p>
            <a:pPr lvl="1">
              <a:spcBef>
                <a:spcPct val="20000"/>
              </a:spcBef>
              <a:defRPr/>
            </a:pPr>
            <a:r>
              <a:rPr lang="en-US" sz="2800" kern="0" dirty="0">
                <a:latin typeface="Georgia" pitchFamily="18" charset="0"/>
                <a:ea typeface="ＭＳ Ｐゴシック" charset="-128"/>
                <a:cs typeface="+mn-cs"/>
              </a:rPr>
              <a:t>What is the nature of a disciplinary council in the LDS Church?</a:t>
            </a:r>
          </a:p>
        </p:txBody>
      </p:sp>
      <p:pic>
        <p:nvPicPr>
          <p:cNvPr id="6" name="Picture 5" descr="Inquisition"/>
          <p:cNvPicPr>
            <a:picLocks noChangeAspect="1" noChangeArrowheads="1"/>
          </p:cNvPicPr>
          <p:nvPr/>
        </p:nvPicPr>
        <p:blipFill>
          <a:blip r:embed="rId3">
            <a:lum bright="-4000" contrast="-4000"/>
            <a:extLst>
              <a:ext uri="{28A0092B-C50C-407E-A947-70E740481C1C}">
                <a14:useLocalDpi xmlns:a14="http://schemas.microsoft.com/office/drawing/2010/main" val="0"/>
              </a:ext>
            </a:extLst>
          </a:blip>
          <a:srcRect/>
          <a:stretch>
            <a:fillRect/>
          </a:stretch>
        </p:blipFill>
        <p:spPr bwMode="auto">
          <a:xfrm>
            <a:off x="587375" y="1481138"/>
            <a:ext cx="2778125" cy="484346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bwMode="auto">
          <a:xfrm>
            <a:off x="457200" y="423863"/>
            <a:ext cx="8229600" cy="696912"/>
          </a:xfrm>
          <a:prstGeom prst="rect">
            <a:avLst/>
          </a:prstGeom>
          <a:noFill/>
          <a:ln w="9525">
            <a:noFill/>
            <a:miter lim="800000"/>
            <a:headEnd/>
            <a:tailEnd/>
          </a:ln>
        </p:spPr>
        <p:txBody>
          <a:bodyPr anchor="ctr"/>
          <a:lstStyle/>
          <a:p>
            <a:pPr algn="ctr">
              <a:defRPr/>
            </a:pPr>
            <a:r>
              <a:rPr lang="en-US" sz="3000" b="1" kern="0" dirty="0">
                <a:solidFill>
                  <a:srgbClr val="0070C0"/>
                </a:solidFill>
                <a:latin typeface="Verdana" charset="0"/>
                <a:ea typeface="ＭＳ Ｐゴシック" charset="-128"/>
                <a:cs typeface="ＭＳ Ｐゴシック" pitchFamily="-105" charset="-128"/>
              </a:rPr>
              <a:t>Discussion</a:t>
            </a:r>
          </a:p>
        </p:txBody>
      </p:sp>
      <p:sp>
        <p:nvSpPr>
          <p:cNvPr id="8" name="Text Box 4"/>
          <p:cNvSpPr txBox="1">
            <a:spLocks noChangeArrowheads="1"/>
          </p:cNvSpPr>
          <p:nvPr/>
        </p:nvSpPr>
        <p:spPr bwMode="auto">
          <a:xfrm>
            <a:off x="206375" y="1252538"/>
            <a:ext cx="8763000" cy="488950"/>
          </a:xfrm>
          <a:prstGeom prst="rect">
            <a:avLst/>
          </a:prstGeom>
          <a:noFill/>
          <a:ln w="9525">
            <a:noFill/>
            <a:miter lim="800000"/>
            <a:headEnd/>
            <a:tailEnd/>
          </a:ln>
        </p:spPr>
        <p:txBody>
          <a:bodyPr/>
          <a:lstStyle/>
          <a:p>
            <a:pPr algn="ctr">
              <a:spcBef>
                <a:spcPct val="20000"/>
              </a:spcBef>
              <a:defRPr/>
            </a:pPr>
            <a:r>
              <a:rPr lang="en-US" sz="2800" kern="0">
                <a:latin typeface="Georgia" pitchFamily="18" charset="0"/>
                <a:ea typeface="ＭＳ Ｐゴシック" charset="-128"/>
                <a:cs typeface="ＭＳ Ｐゴシック" pitchFamily="-105" charset="-128"/>
              </a:rPr>
              <a:t>Why were the Jews in Europe persecuted?</a:t>
            </a:r>
            <a:endParaRPr lang="en-US" sz="2800" kern="0" dirty="0">
              <a:latin typeface="Georgia" pitchFamily="18" charset="0"/>
              <a:ea typeface="ＭＳ Ｐゴシック" charset="-128"/>
              <a:cs typeface="ＭＳ Ｐゴシック" pitchFamily="-105" charset="-128"/>
            </a:endParaRP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1865313"/>
            <a:ext cx="6989762" cy="45799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ews Worms WM.jpg"/>
          <p:cNvPicPr>
            <a:picLocks noChangeAspect="1"/>
          </p:cNvPicPr>
          <p:nvPr/>
        </p:nvPicPr>
        <p:blipFill>
          <a:blip r:embed="rId4">
            <a:extLst>
              <a:ext uri="{28A0092B-C50C-407E-A947-70E740481C1C}">
                <a14:useLocalDpi xmlns:a14="http://schemas.microsoft.com/office/drawing/2010/main" val="0"/>
              </a:ext>
            </a:extLst>
          </a:blip>
          <a:srcRect l="44865" t="1582" r="2162"/>
          <a:stretch>
            <a:fillRect/>
          </a:stretch>
        </p:blipFill>
        <p:spPr bwMode="auto">
          <a:xfrm>
            <a:off x="7521575" y="4386263"/>
            <a:ext cx="1100138" cy="18240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jews Worms WM.jpg"/>
          <p:cNvPicPr>
            <a:picLocks noChangeAspect="1"/>
          </p:cNvPicPr>
          <p:nvPr/>
        </p:nvPicPr>
        <p:blipFill>
          <a:blip r:embed="rId4">
            <a:extLst>
              <a:ext uri="{28A0092B-C50C-407E-A947-70E740481C1C}">
                <a14:useLocalDpi xmlns:a14="http://schemas.microsoft.com/office/drawing/2010/main" val="0"/>
              </a:ext>
            </a:extLst>
          </a:blip>
          <a:srcRect l="1361" t="1515" r="58504" b="2284"/>
          <a:stretch>
            <a:fillRect/>
          </a:stretch>
        </p:blipFill>
        <p:spPr bwMode="auto">
          <a:xfrm>
            <a:off x="7500938" y="1958975"/>
            <a:ext cx="1103312" cy="23415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457200" y="317500"/>
            <a:ext cx="8229600" cy="847725"/>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Universities: Winning the mind</a:t>
            </a:r>
          </a:p>
        </p:txBody>
      </p:sp>
      <p:sp>
        <p:nvSpPr>
          <p:cNvPr id="13" name="Rectangle 3"/>
          <p:cNvSpPr txBox="1">
            <a:spLocks noChangeArrowheads="1"/>
          </p:cNvSpPr>
          <p:nvPr/>
        </p:nvSpPr>
        <p:spPr bwMode="auto">
          <a:xfrm>
            <a:off x="2917825" y="1490663"/>
            <a:ext cx="5834063" cy="4876800"/>
          </a:xfrm>
          <a:prstGeom prst="rect">
            <a:avLst/>
          </a:prstGeom>
          <a:noFill/>
          <a:ln w="9525">
            <a:noFill/>
            <a:miter lim="800000"/>
            <a:headEnd/>
            <a:tailEnd/>
          </a:ln>
        </p:spPr>
        <p:txBody>
          <a:bodyPr/>
          <a:lstStyle/>
          <a:p>
            <a:pPr>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 Began in Spain and Africa by 8</a:t>
            </a:r>
            <a:r>
              <a:rPr lang="en-US" sz="2800" kern="0" baseline="30000" dirty="0">
                <a:latin typeface="Georgia" pitchFamily="18" charset="0"/>
                <a:ea typeface="ＭＳ Ｐゴシック" charset="-128"/>
                <a:cs typeface="ＭＳ Ｐゴシック" pitchFamily="-105" charset="-128"/>
              </a:rPr>
              <a:t>th</a:t>
            </a:r>
            <a:r>
              <a:rPr lang="en-US" sz="2800" kern="0" dirty="0">
                <a:latin typeface="Georgia" pitchFamily="18" charset="0"/>
                <a:ea typeface="ＭＳ Ｐゴシック" charset="-128"/>
                <a:cs typeface="ＭＳ Ｐゴシック" pitchFamily="-105" charset="-128"/>
              </a:rPr>
              <a:t> C</a:t>
            </a:r>
          </a:p>
          <a:p>
            <a:pPr lvl="1">
              <a:spcBef>
                <a:spcPct val="20000"/>
              </a:spcBef>
              <a:defRPr/>
            </a:pPr>
            <a:r>
              <a:rPr lang="en-US" sz="2400" kern="0" dirty="0">
                <a:latin typeface="Georgia" pitchFamily="18" charset="0"/>
                <a:ea typeface="ＭＳ Ｐゴシック" charset="-128"/>
                <a:cs typeface="+mn-cs"/>
              </a:rPr>
              <a:t>Under the Muslims</a:t>
            </a:r>
          </a:p>
          <a:p>
            <a:pPr>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 Christian Europe in 11-12</a:t>
            </a:r>
            <a:r>
              <a:rPr lang="en-US" sz="2800" kern="0" baseline="30000" dirty="0">
                <a:latin typeface="Georgia" pitchFamily="18" charset="0"/>
                <a:ea typeface="ＭＳ Ｐゴシック" charset="-128"/>
                <a:cs typeface="ＭＳ Ｐゴシック" pitchFamily="-105" charset="-128"/>
              </a:rPr>
              <a:t>th</a:t>
            </a:r>
            <a:r>
              <a:rPr lang="en-US" sz="2800" kern="0" dirty="0">
                <a:latin typeface="Georgia" pitchFamily="18" charset="0"/>
                <a:ea typeface="ＭＳ Ｐゴシック" charset="-128"/>
                <a:cs typeface="ＭＳ Ｐゴシック" pitchFamily="-105" charset="-128"/>
              </a:rPr>
              <a:t> C</a:t>
            </a:r>
          </a:p>
          <a:p>
            <a:pPr lvl="1">
              <a:spcBef>
                <a:spcPct val="20000"/>
              </a:spcBef>
              <a:defRPr/>
            </a:pPr>
            <a:r>
              <a:rPr lang="en-US" sz="2400" kern="0" dirty="0">
                <a:latin typeface="Georgia" pitchFamily="18" charset="0"/>
                <a:ea typeface="ＭＳ Ｐゴシック" charset="-128"/>
                <a:cs typeface="+mn-cs"/>
              </a:rPr>
              <a:t>European desire for reform and Dominican emphasis on learning</a:t>
            </a:r>
          </a:p>
          <a:p>
            <a:pPr>
              <a:spcBef>
                <a:spcPct val="20000"/>
              </a:spcBef>
              <a:defRPr/>
            </a:pPr>
            <a:r>
              <a:rPr lang="en-US" sz="2800" b="1" kern="0" dirty="0">
                <a:solidFill>
                  <a:srgbClr val="0070C0"/>
                </a:solidFill>
                <a:latin typeface="Georgia" pitchFamily="18" charset="0"/>
                <a:ea typeface="ＭＳ Ｐゴシック" charset="-128"/>
                <a:cs typeface="ＭＳ Ｐゴシック" pitchFamily="-105" charset="-128"/>
              </a:rPr>
              <a:t>Discussion:</a:t>
            </a:r>
          </a:p>
          <a:p>
            <a:pPr lvl="1">
              <a:spcBef>
                <a:spcPct val="20000"/>
              </a:spcBef>
              <a:defRPr/>
            </a:pPr>
            <a:r>
              <a:rPr lang="en-US" sz="2400" kern="0" dirty="0">
                <a:latin typeface="Georgia" pitchFamily="18" charset="0"/>
                <a:ea typeface="ＭＳ Ｐゴシック" charset="-128"/>
                <a:cs typeface="+mn-cs"/>
              </a:rPr>
              <a:t>What is the value of a university with respect to creativity?</a:t>
            </a:r>
          </a:p>
        </p:txBody>
      </p:sp>
      <p:pic>
        <p:nvPicPr>
          <p:cNvPr id="15" name="Picture 14" descr="university_of_Paris WM.jpg"/>
          <p:cNvPicPr>
            <a:picLocks noChangeAspect="1"/>
          </p:cNvPicPr>
          <p:nvPr/>
        </p:nvPicPr>
        <p:blipFill>
          <a:blip r:embed="rId3">
            <a:extLst>
              <a:ext uri="{28A0092B-C50C-407E-A947-70E740481C1C}">
                <a14:useLocalDpi xmlns:a14="http://schemas.microsoft.com/office/drawing/2010/main" val="0"/>
              </a:ext>
            </a:extLst>
          </a:blip>
          <a:srcRect t="1111" b="1466"/>
          <a:stretch>
            <a:fillRect/>
          </a:stretch>
        </p:blipFill>
        <p:spPr bwMode="auto">
          <a:xfrm>
            <a:off x="525463" y="1512888"/>
            <a:ext cx="2130425" cy="35163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465px-Treatises_On_Natural_Science,_Philosophy,_And_Mathematics_-_Mensuration Univ. Text WM.jpg"/>
          <p:cNvPicPr>
            <a:picLocks noChangeAspect="1"/>
          </p:cNvPicPr>
          <p:nvPr/>
        </p:nvPicPr>
        <p:blipFill>
          <a:blip r:embed="rId4">
            <a:extLst>
              <a:ext uri="{28A0092B-C50C-407E-A947-70E740481C1C}">
                <a14:useLocalDpi xmlns:a14="http://schemas.microsoft.com/office/drawing/2010/main" val="0"/>
              </a:ext>
            </a:extLst>
          </a:blip>
          <a:srcRect l="7727" t="2907" b="2907"/>
          <a:stretch>
            <a:fillRect/>
          </a:stretch>
        </p:blipFill>
        <p:spPr bwMode="auto">
          <a:xfrm>
            <a:off x="1862138" y="4560888"/>
            <a:ext cx="1338262" cy="17637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7" descr="university_of_Paris WM.jpg"/>
          <p:cNvPicPr>
            <a:picLocks noChangeAspect="1"/>
          </p:cNvPicPr>
          <p:nvPr/>
        </p:nvPicPr>
        <p:blipFill>
          <a:blip r:embed="rId3">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457200" y="317500"/>
            <a:ext cx="8229600" cy="847725"/>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Universities: Winning the mind</a:t>
            </a:r>
          </a:p>
        </p:txBody>
      </p:sp>
      <p:pic>
        <p:nvPicPr>
          <p:cNvPr id="8" name="Picture 7" descr="universities_map2GOOD"/>
          <p:cNvPicPr>
            <a:picLocks noChangeAspect="1" noChangeArrowheads="1"/>
          </p:cNvPicPr>
          <p:nvPr/>
        </p:nvPicPr>
        <p:blipFill>
          <a:blip r:embed="rId3">
            <a:extLst>
              <a:ext uri="{28A0092B-C50C-407E-A947-70E740481C1C}">
                <a14:useLocalDpi xmlns:a14="http://schemas.microsoft.com/office/drawing/2010/main" val="0"/>
              </a:ext>
            </a:extLst>
          </a:blip>
          <a:srcRect t="1622"/>
          <a:stretch>
            <a:fillRect/>
          </a:stretch>
        </p:blipFill>
        <p:spPr bwMode="auto">
          <a:xfrm>
            <a:off x="1524000" y="1258888"/>
            <a:ext cx="5943600" cy="5343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457200" y="317500"/>
            <a:ext cx="8229600" cy="847725"/>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Universities</a:t>
            </a:r>
          </a:p>
        </p:txBody>
      </p:sp>
      <p:sp>
        <p:nvSpPr>
          <p:cNvPr id="5" name="Rectangle 3"/>
          <p:cNvSpPr txBox="1">
            <a:spLocks noChangeArrowheads="1"/>
          </p:cNvSpPr>
          <p:nvPr/>
        </p:nvSpPr>
        <p:spPr bwMode="auto">
          <a:xfrm>
            <a:off x="2895600" y="1262063"/>
            <a:ext cx="5856288" cy="5105400"/>
          </a:xfrm>
          <a:prstGeom prst="rect">
            <a:avLst/>
          </a:prstGeom>
          <a:noFill/>
          <a:ln w="9525">
            <a:noFill/>
            <a:miter lim="800000"/>
            <a:headEnd/>
            <a:tailEnd/>
          </a:ln>
        </p:spPr>
        <p:txBody>
          <a:bodyPr/>
          <a:lstStyle/>
          <a:p>
            <a:pPr>
              <a:lnSpc>
                <a:spcPct val="90000"/>
              </a:lnSpc>
              <a:spcBef>
                <a:spcPct val="20000"/>
              </a:spcBef>
              <a:defRPr/>
            </a:pPr>
            <a:r>
              <a:rPr lang="en-US" sz="2800" kern="0" dirty="0">
                <a:latin typeface="Georgia" pitchFamily="18" charset="0"/>
                <a:ea typeface="ＭＳ Ｐゴシック" charset="-128"/>
                <a:cs typeface="ＭＳ Ｐゴシック" pitchFamily="-105" charset="-128"/>
              </a:rPr>
              <a:t>Curriculum and organization</a:t>
            </a:r>
          </a:p>
          <a:p>
            <a:pPr lvl="1"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mn-cs"/>
              </a:rPr>
              <a:t> </a:t>
            </a:r>
            <a:r>
              <a:rPr lang="en-US" sz="2600" kern="0" dirty="0">
                <a:latin typeface="Georgia" pitchFamily="18" charset="0"/>
                <a:ea typeface="ＭＳ Ｐゴシック" charset="-128"/>
                <a:cs typeface="+mn-cs"/>
              </a:rPr>
              <a:t>Faculty of arts: 7 liberating arts</a:t>
            </a:r>
          </a:p>
          <a:p>
            <a:pPr lvl="2">
              <a:lnSpc>
                <a:spcPct val="90000"/>
              </a:lnSpc>
              <a:spcBef>
                <a:spcPct val="20000"/>
              </a:spcBef>
              <a:defRPr/>
            </a:pPr>
            <a:r>
              <a:rPr lang="en-US" sz="2400" kern="0" dirty="0" err="1">
                <a:latin typeface="Georgia" pitchFamily="18" charset="0"/>
                <a:ea typeface="ＭＳ Ｐゴシック" charset="-128"/>
                <a:cs typeface="+mn-cs"/>
              </a:rPr>
              <a:t>Trivium</a:t>
            </a:r>
            <a:r>
              <a:rPr lang="en-US" sz="2400" kern="0" dirty="0">
                <a:latin typeface="Georgia" pitchFamily="18" charset="0"/>
                <a:ea typeface="ＭＳ Ｐゴシック" charset="-128"/>
                <a:cs typeface="+mn-cs"/>
              </a:rPr>
              <a:t> (grammar, rhetoric, logic) </a:t>
            </a:r>
          </a:p>
          <a:p>
            <a:pPr lvl="3">
              <a:lnSpc>
                <a:spcPct val="90000"/>
              </a:lnSpc>
              <a:spcBef>
                <a:spcPct val="20000"/>
              </a:spcBef>
              <a:defRPr/>
            </a:pPr>
            <a:r>
              <a:rPr lang="en-US" sz="2000" kern="0" dirty="0">
                <a:latin typeface="Georgia" pitchFamily="18" charset="0"/>
                <a:ea typeface="ＭＳ Ｐゴシック" charset="-128"/>
                <a:cs typeface="+mn-cs"/>
              </a:rPr>
              <a:t>Bachelors degree</a:t>
            </a:r>
          </a:p>
          <a:p>
            <a:pPr lvl="2">
              <a:lnSpc>
                <a:spcPct val="90000"/>
              </a:lnSpc>
              <a:spcBef>
                <a:spcPct val="20000"/>
              </a:spcBef>
              <a:defRPr/>
            </a:pPr>
            <a:r>
              <a:rPr lang="en-US" sz="2400" kern="0" dirty="0" err="1">
                <a:latin typeface="Georgia" pitchFamily="18" charset="0"/>
                <a:ea typeface="ＭＳ Ｐゴシック" charset="-128"/>
                <a:cs typeface="+mn-cs"/>
              </a:rPr>
              <a:t>Quadrivium</a:t>
            </a:r>
            <a:r>
              <a:rPr lang="en-US" sz="2400" kern="0" dirty="0">
                <a:latin typeface="Georgia" pitchFamily="18" charset="0"/>
                <a:ea typeface="ＭＳ Ｐゴシック" charset="-128"/>
                <a:cs typeface="+mn-cs"/>
              </a:rPr>
              <a:t> (arithmetic, geometry, astronomy, music)</a:t>
            </a:r>
          </a:p>
          <a:p>
            <a:pPr lvl="3">
              <a:lnSpc>
                <a:spcPct val="90000"/>
              </a:lnSpc>
              <a:spcBef>
                <a:spcPct val="20000"/>
              </a:spcBef>
              <a:defRPr/>
            </a:pPr>
            <a:r>
              <a:rPr lang="en-US" sz="2000" kern="0" dirty="0">
                <a:latin typeface="Georgia" pitchFamily="18" charset="0"/>
                <a:ea typeface="ＭＳ Ｐゴシック" charset="-128"/>
                <a:cs typeface="+mn-cs"/>
              </a:rPr>
              <a:t>Masters degree</a:t>
            </a:r>
          </a:p>
          <a:p>
            <a:pPr lvl="1"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mn-cs"/>
              </a:rPr>
              <a:t> </a:t>
            </a:r>
            <a:r>
              <a:rPr lang="en-US" sz="2600" kern="0" dirty="0">
                <a:latin typeface="Georgia" pitchFamily="18" charset="0"/>
                <a:ea typeface="ＭＳ Ｐゴシック" charset="-128"/>
                <a:cs typeface="+mn-cs"/>
              </a:rPr>
              <a:t>Faculties of Theology, Medicine and Law</a:t>
            </a:r>
          </a:p>
          <a:p>
            <a:pPr lvl="2">
              <a:lnSpc>
                <a:spcPct val="90000"/>
              </a:lnSpc>
              <a:spcBef>
                <a:spcPct val="20000"/>
              </a:spcBef>
              <a:defRPr/>
            </a:pPr>
            <a:r>
              <a:rPr lang="en-US" sz="2400" kern="0" dirty="0">
                <a:latin typeface="Georgia" pitchFamily="18" charset="0"/>
                <a:ea typeface="ＭＳ Ｐゴシック" charset="-128"/>
                <a:cs typeface="+mn-cs"/>
              </a:rPr>
              <a:t>Doctors degree</a:t>
            </a:r>
          </a:p>
          <a:p>
            <a:pPr lvl="1"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mn-cs"/>
              </a:rPr>
              <a:t> </a:t>
            </a:r>
            <a:r>
              <a:rPr lang="en-US" sz="2600" kern="0" dirty="0">
                <a:latin typeface="Georgia" pitchFamily="18" charset="0"/>
                <a:ea typeface="ＭＳ Ｐゴシック" charset="-128"/>
                <a:cs typeface="+mn-cs"/>
              </a:rPr>
              <a:t>Theology and Arts split in Paris</a:t>
            </a:r>
          </a:p>
          <a:p>
            <a:pPr lvl="2">
              <a:lnSpc>
                <a:spcPct val="90000"/>
              </a:lnSpc>
              <a:spcBef>
                <a:spcPct val="20000"/>
              </a:spcBef>
              <a:defRPr/>
            </a:pPr>
            <a:r>
              <a:rPr lang="en-US" sz="2400" kern="0" dirty="0">
                <a:latin typeface="Georgia" pitchFamily="18" charset="0"/>
                <a:ea typeface="ＭＳ Ｐゴシック" charset="-128"/>
                <a:cs typeface="+mn-cs"/>
              </a:rPr>
              <a:t>Arts to the left bank </a:t>
            </a:r>
            <a:r>
              <a:rPr lang="en-US" sz="2000" kern="0" dirty="0">
                <a:latin typeface="Georgia" pitchFamily="18" charset="0"/>
                <a:ea typeface="ＭＳ Ｐゴシック" charset="-128"/>
                <a:cs typeface="+mn-cs"/>
              </a:rPr>
              <a:t>(Latin Quarter)</a:t>
            </a:r>
          </a:p>
          <a:p>
            <a:pPr lvl="3">
              <a:lnSpc>
                <a:spcPct val="90000"/>
              </a:lnSpc>
              <a:spcBef>
                <a:spcPct val="20000"/>
              </a:spcBef>
              <a:defRPr/>
            </a:pPr>
            <a:r>
              <a:rPr lang="en-US" sz="2000" kern="0" dirty="0">
                <a:latin typeface="Georgia" pitchFamily="18" charset="0"/>
                <a:ea typeface="ＭＳ Ｐゴシック" charset="-128"/>
                <a:cs typeface="+mn-cs"/>
              </a:rPr>
              <a:t>Renamed: Sorbonne</a:t>
            </a:r>
          </a:p>
        </p:txBody>
      </p:sp>
      <p:pic>
        <p:nvPicPr>
          <p:cNvPr id="6" name="Picture 5" descr="university paris 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3" y="3071813"/>
            <a:ext cx="2106612" cy="31861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niversity eng C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088" y="1817688"/>
            <a:ext cx="2401887" cy="16033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7"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457200" y="350838"/>
            <a:ext cx="8229600" cy="901700"/>
          </a:xfrm>
          <a:prstGeom prst="rect">
            <a:avLst/>
          </a:prstGeom>
          <a:noFill/>
          <a:ln w="9525">
            <a:noFill/>
            <a:miter lim="800000"/>
            <a:headEnd/>
            <a:tailEnd/>
          </a:ln>
        </p:spPr>
        <p:txBody>
          <a:bodyPr anchor="ctr"/>
          <a:lstStyle/>
          <a:p>
            <a:pPr algn="ctr">
              <a:defRPr/>
            </a:pPr>
            <a:r>
              <a:rPr lang="en-US" sz="3000" b="1" kern="0">
                <a:solidFill>
                  <a:srgbClr val="600000"/>
                </a:solidFill>
                <a:latin typeface="Verdana" charset="0"/>
                <a:ea typeface="ＭＳ Ｐゴシック" charset="-128"/>
                <a:cs typeface="ＭＳ Ｐゴシック" pitchFamily="-105" charset="-128"/>
              </a:rPr>
              <a:t>Monastic Learning</a:t>
            </a:r>
            <a:endParaRPr lang="en-US" sz="3000" b="1" kern="0" dirty="0">
              <a:solidFill>
                <a:srgbClr val="600000"/>
              </a:solidFill>
              <a:latin typeface="Verdana" charset="0"/>
              <a:ea typeface="ＭＳ Ｐゴシック" charset="-128"/>
              <a:cs typeface="ＭＳ Ｐゴシック" pitchFamily="-105" charset="-128"/>
            </a:endParaRPr>
          </a:p>
        </p:txBody>
      </p:sp>
      <p:sp>
        <p:nvSpPr>
          <p:cNvPr id="10" name="Rectangle 3"/>
          <p:cNvSpPr txBox="1">
            <a:spLocks noChangeArrowheads="1"/>
          </p:cNvSpPr>
          <p:nvPr/>
        </p:nvSpPr>
        <p:spPr bwMode="auto">
          <a:xfrm>
            <a:off x="3646488" y="1262063"/>
            <a:ext cx="5203825" cy="5105400"/>
          </a:xfrm>
          <a:prstGeom prst="rect">
            <a:avLst/>
          </a:prstGeom>
          <a:noFill/>
          <a:ln w="9525">
            <a:noFill/>
            <a:miter lim="800000"/>
            <a:headEnd/>
            <a:tailEnd/>
          </a:ln>
        </p:spPr>
        <p:txBody>
          <a:bodyPr/>
          <a:lstStyle/>
          <a:p>
            <a:pPr>
              <a:spcBef>
                <a:spcPct val="20000"/>
              </a:spcBef>
              <a:defRPr/>
            </a:pPr>
            <a:r>
              <a:rPr lang="en-US" sz="2400" kern="0" dirty="0">
                <a:latin typeface="Georgia" pitchFamily="18" charset="0"/>
                <a:ea typeface="ＭＳ Ｐゴシック" charset="-128"/>
                <a:cs typeface="ＭＳ Ｐゴシック" pitchFamily="-105" charset="-128"/>
              </a:rPr>
              <a:t>Traditional teaching method in Middle Ages</a:t>
            </a:r>
          </a:p>
          <a:p>
            <a:pPr>
              <a:spcBef>
                <a:spcPct val="20000"/>
              </a:spcBef>
              <a:defRPr/>
            </a:pPr>
            <a:r>
              <a:rPr lang="en-US" sz="2400" kern="0" dirty="0">
                <a:latin typeface="Georgia" pitchFamily="18" charset="0"/>
                <a:ea typeface="ＭＳ Ｐゴシック" charset="-128"/>
                <a:cs typeface="ＭＳ Ｐゴシック" pitchFamily="-105" charset="-128"/>
              </a:rPr>
              <a:t>Glossing</a:t>
            </a: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Elaboration on a text</a:t>
            </a:r>
          </a:p>
          <a:p>
            <a:pPr>
              <a:spcBef>
                <a:spcPct val="20000"/>
              </a:spcBef>
              <a:defRPr/>
            </a:pPr>
            <a:r>
              <a:rPr lang="en-US" sz="2400" kern="0" dirty="0">
                <a:latin typeface="Georgia" pitchFamily="18" charset="0"/>
                <a:ea typeface="ＭＳ Ｐゴシック" charset="-128"/>
                <a:cs typeface="ＭＳ Ｐゴシック" pitchFamily="-105" charset="-128"/>
              </a:rPr>
              <a:t>Bernard of </a:t>
            </a:r>
            <a:r>
              <a:rPr lang="en-US" sz="2400" kern="0" dirty="0" err="1">
                <a:latin typeface="Georgia" pitchFamily="18" charset="0"/>
                <a:ea typeface="ＭＳ Ｐゴシック" charset="-128"/>
                <a:cs typeface="ＭＳ Ｐゴシック" pitchFamily="-105" charset="-128"/>
              </a:rPr>
              <a:t>Clairvaux</a:t>
            </a:r>
            <a:endParaRPr lang="en-US" sz="2400" kern="0" dirty="0">
              <a:latin typeface="Georgia" pitchFamily="18" charset="0"/>
              <a:ea typeface="ＭＳ Ｐゴシック" charset="-128"/>
              <a:cs typeface="ＭＳ Ｐゴシック" pitchFamily="-105" charset="-128"/>
            </a:endParaRP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Taught by glossing </a:t>
            </a:r>
            <a:r>
              <a:rPr lang="en-US" sz="2000" kern="0" dirty="0">
                <a:latin typeface="Georgia" pitchFamily="18" charset="0"/>
                <a:ea typeface="ＭＳ Ｐゴシック" charset="-128"/>
                <a:cs typeface="+mn-cs"/>
              </a:rPr>
              <a:t>(86 sermons from chapters 1 and 2 of Song of Solomon)</a:t>
            </a: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"Jesus, The Very Thought of You"</a:t>
            </a: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Strongly influenced choice of Pope</a:t>
            </a: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Strongly influenced formation of 2</a:t>
            </a:r>
            <a:r>
              <a:rPr lang="en-US" sz="2200" kern="0" baseline="30000" dirty="0">
                <a:latin typeface="Georgia" pitchFamily="18" charset="0"/>
                <a:ea typeface="ＭＳ Ｐゴシック" charset="-128"/>
                <a:cs typeface="+mn-cs"/>
              </a:rPr>
              <a:t>nd</a:t>
            </a:r>
            <a:r>
              <a:rPr lang="en-US" sz="2200" kern="0" dirty="0">
                <a:latin typeface="Georgia" pitchFamily="18" charset="0"/>
                <a:ea typeface="ＭＳ Ｐゴシック" charset="-128"/>
                <a:cs typeface="+mn-cs"/>
              </a:rPr>
              <a:t> Crusade</a:t>
            </a:r>
          </a:p>
          <a:p>
            <a:pPr lvl="1" indent="-182880">
              <a:spcBef>
                <a:spcPct val="20000"/>
              </a:spcBef>
              <a:buFont typeface="Arial" pitchFamily="34" charset="0"/>
              <a:buChar char="•"/>
              <a:defRPr/>
            </a:pPr>
            <a:r>
              <a:rPr lang="en-US" sz="2200" kern="0" dirty="0">
                <a:latin typeface="Georgia" pitchFamily="18" charset="0"/>
                <a:ea typeface="ＭＳ Ｐゴシック" charset="-128"/>
                <a:cs typeface="+mn-cs"/>
              </a:rPr>
              <a:t>Strongly disagreed with other teaching methods</a:t>
            </a:r>
          </a:p>
        </p:txBody>
      </p:sp>
      <p:pic>
        <p:nvPicPr>
          <p:cNvPr id="53252" name="Picture 11" descr="Bernard_of_Clervaux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606550"/>
            <a:ext cx="287337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584200"/>
            <a:ext cx="9144000" cy="558800"/>
          </a:xfrm>
          <a:prstGeom prst="rect">
            <a:avLst/>
          </a:prstGeom>
          <a:noFill/>
          <a:ln>
            <a:miter lim="800000"/>
            <a:headEnd/>
            <a:tailEnd/>
          </a:ln>
        </p:spPr>
        <p:txBody>
          <a:bodyPr/>
          <a:lstStyle/>
          <a:p>
            <a:pPr algn="ctr">
              <a:lnSpc>
                <a:spcPct val="90000"/>
              </a:lnSpc>
              <a:defRPr/>
            </a:pPr>
            <a:r>
              <a:rPr lang="en-US" sz="3000" b="1" kern="0" dirty="0">
                <a:solidFill>
                  <a:srgbClr val="600000"/>
                </a:solidFill>
                <a:latin typeface="Verdana" pitchFamily="34" charset="0"/>
                <a:ea typeface="+mj-ea"/>
                <a:cs typeface="+mj-cs"/>
              </a:rPr>
              <a:t>Creativity and Churches</a:t>
            </a:r>
          </a:p>
        </p:txBody>
      </p:sp>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8435"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18436"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16" name="Rectangle 3"/>
          <p:cNvSpPr txBox="1">
            <a:spLocks noChangeArrowheads="1"/>
          </p:cNvSpPr>
          <p:nvPr/>
        </p:nvSpPr>
        <p:spPr bwMode="auto">
          <a:xfrm>
            <a:off x="0" y="1295400"/>
            <a:ext cx="9144000" cy="685800"/>
          </a:xfrm>
          <a:prstGeom prst="rect">
            <a:avLst/>
          </a:prstGeom>
          <a:noFill/>
          <a:ln w="9525">
            <a:noFill/>
            <a:miter lim="800000"/>
            <a:headEnd/>
            <a:tailEnd/>
          </a:ln>
        </p:spPr>
        <p:txBody>
          <a:bodyPr/>
          <a:lstStyle/>
          <a:p>
            <a:pPr algn="ctr">
              <a:spcBef>
                <a:spcPct val="20000"/>
              </a:spcBef>
              <a:defRPr/>
            </a:pPr>
            <a:r>
              <a:rPr lang="en-US" sz="3200" b="1" kern="0" dirty="0">
                <a:solidFill>
                  <a:srgbClr val="600000"/>
                </a:solidFill>
                <a:latin typeface="Georgia" pitchFamily="18" charset="0"/>
                <a:ea typeface="ＭＳ Ｐゴシック" charset="-128"/>
                <a:cs typeface="ＭＳ Ｐゴシック" pitchFamily="-105" charset="-128"/>
              </a:rPr>
              <a:t>Thought questions</a:t>
            </a:r>
          </a:p>
        </p:txBody>
      </p:sp>
      <p:pic>
        <p:nvPicPr>
          <p:cNvPr id="4103" name="Picture 21" descr="brain creative 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425132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2" descr="brain creative 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425132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quot;No&quot; Symbol 23"/>
          <p:cNvSpPr>
            <a:spLocks/>
          </p:cNvSpPr>
          <p:nvPr/>
        </p:nvSpPr>
        <p:spPr bwMode="auto">
          <a:xfrm>
            <a:off x="7048500" y="4818063"/>
            <a:ext cx="1157288" cy="1157287"/>
          </a:xfrm>
          <a:custGeom>
            <a:avLst/>
            <a:gdLst>
              <a:gd name="T0" fmla="*/ 578644 w 1157288"/>
              <a:gd name="T1" fmla="*/ 0 h 1157287"/>
              <a:gd name="T2" fmla="*/ 169481 w 1157288"/>
              <a:gd name="T3" fmla="*/ 169481 h 1157287"/>
              <a:gd name="T4" fmla="*/ 0 w 1157288"/>
              <a:gd name="T5" fmla="*/ 578644 h 1157287"/>
              <a:gd name="T6" fmla="*/ 169481 w 1157288"/>
              <a:gd name="T7" fmla="*/ 987806 h 1157287"/>
              <a:gd name="T8" fmla="*/ 578644 w 1157288"/>
              <a:gd name="T9" fmla="*/ 1157287 h 1157287"/>
              <a:gd name="T10" fmla="*/ 987807 w 1157288"/>
              <a:gd name="T11" fmla="*/ 987806 h 1157287"/>
              <a:gd name="T12" fmla="*/ 1157288 w 1157288"/>
              <a:gd name="T13" fmla="*/ 578644 h 1157287"/>
              <a:gd name="T14" fmla="*/ 987807 w 1157288"/>
              <a:gd name="T15" fmla="*/ 169481 h 1157287"/>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9481 w 1157288"/>
              <a:gd name="T25" fmla="*/ 169481 h 1157287"/>
              <a:gd name="T26" fmla="*/ 987807 w 1157288"/>
              <a:gd name="T27" fmla="*/ 987806 h 11572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7288" h="1157287">
                <a:moveTo>
                  <a:pt x="0" y="578644"/>
                </a:moveTo>
                <a:lnTo>
                  <a:pt x="0" y="578644"/>
                </a:lnTo>
                <a:cubicBezTo>
                  <a:pt x="0" y="259068"/>
                  <a:pt x="259068" y="0"/>
                  <a:pt x="578644" y="0"/>
                </a:cubicBezTo>
                <a:cubicBezTo>
                  <a:pt x="578644" y="0"/>
                  <a:pt x="578644" y="1"/>
                  <a:pt x="578644" y="1"/>
                </a:cubicBezTo>
                <a:cubicBezTo>
                  <a:pt x="898220" y="1"/>
                  <a:pt x="1157288" y="259069"/>
                  <a:pt x="1157288" y="578645"/>
                </a:cubicBezTo>
                <a:cubicBezTo>
                  <a:pt x="1157288" y="578645"/>
                  <a:pt x="1157287" y="578645"/>
                  <a:pt x="1157287" y="578645"/>
                </a:cubicBezTo>
                <a:lnTo>
                  <a:pt x="1157288" y="578646"/>
                </a:lnTo>
                <a:cubicBezTo>
                  <a:pt x="1157288" y="898222"/>
                  <a:pt x="898220" y="1157289"/>
                  <a:pt x="578644" y="1157289"/>
                </a:cubicBezTo>
                <a:cubicBezTo>
                  <a:pt x="259067" y="1157290"/>
                  <a:pt x="0" y="898222"/>
                  <a:pt x="0" y="578646"/>
                </a:cubicBezTo>
                <a:cubicBezTo>
                  <a:pt x="0" y="578645"/>
                  <a:pt x="0" y="578645"/>
                  <a:pt x="0" y="578645"/>
                </a:cubicBezTo>
                <a:close/>
                <a:moveTo>
                  <a:pt x="936747" y="843616"/>
                </a:moveTo>
                <a:lnTo>
                  <a:pt x="936746" y="843615"/>
                </a:lnTo>
                <a:cubicBezTo>
                  <a:pt x="993492" y="766926"/>
                  <a:pt x="1024119" y="674045"/>
                  <a:pt x="1024119" y="578644"/>
                </a:cubicBezTo>
                <a:cubicBezTo>
                  <a:pt x="1024119" y="332615"/>
                  <a:pt x="824673" y="133170"/>
                  <a:pt x="578644" y="133170"/>
                </a:cubicBezTo>
                <a:cubicBezTo>
                  <a:pt x="483242" y="133169"/>
                  <a:pt x="390361" y="163796"/>
                  <a:pt x="313671" y="220541"/>
                </a:cubicBezTo>
                <a:close/>
                <a:moveTo>
                  <a:pt x="220541" y="313671"/>
                </a:moveTo>
                <a:lnTo>
                  <a:pt x="220541" y="313671"/>
                </a:lnTo>
                <a:cubicBezTo>
                  <a:pt x="163795" y="390360"/>
                  <a:pt x="133168" y="483241"/>
                  <a:pt x="133168" y="578642"/>
                </a:cubicBezTo>
                <a:cubicBezTo>
                  <a:pt x="133169" y="824671"/>
                  <a:pt x="332614" y="1024117"/>
                  <a:pt x="578644" y="1024117"/>
                </a:cubicBezTo>
                <a:cubicBezTo>
                  <a:pt x="674045" y="1024117"/>
                  <a:pt x="766927" y="993490"/>
                  <a:pt x="843617" y="936744"/>
                </a:cubicBezTo>
                <a:close/>
              </a:path>
            </a:pathLst>
          </a:custGeom>
          <a:solidFill>
            <a:srgbClr val="C00000">
              <a:alpha val="83920"/>
            </a:srgbClr>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a:defRPr/>
            </a:pPr>
            <a:endParaRPr lang="en-US"/>
          </a:p>
        </p:txBody>
      </p:sp>
      <p:pic>
        <p:nvPicPr>
          <p:cNvPr id="18441" name="Picture 25" descr="Cathedral york C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0" y="2187575"/>
            <a:ext cx="357981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52400" y="1897063"/>
            <a:ext cx="3490913" cy="2751137"/>
          </a:xfrm>
          <a:prstGeom prst="rect">
            <a:avLst/>
          </a:prstGeom>
          <a:noFill/>
        </p:spPr>
        <p:txBody>
          <a:bodyPr>
            <a:spAutoFit/>
          </a:bodyPr>
          <a:lstStyle/>
          <a:p>
            <a:pPr lvl="1">
              <a:spcBef>
                <a:spcPct val="20000"/>
              </a:spcBef>
              <a:defRPr/>
            </a:pPr>
            <a:r>
              <a:rPr lang="en-US" sz="2800" kern="0" dirty="0">
                <a:latin typeface="Georgia" pitchFamily="18" charset="0"/>
                <a:ea typeface="ＭＳ Ｐゴシック" charset="-128"/>
                <a:cs typeface="+mn-cs"/>
              </a:rPr>
              <a:t>To what extent was the medieval church the </a:t>
            </a:r>
            <a:r>
              <a:rPr lang="en-US" sz="2800" b="1" kern="0" dirty="0">
                <a:solidFill>
                  <a:srgbClr val="600000"/>
                </a:solidFill>
                <a:latin typeface="Georgia" pitchFamily="18" charset="0"/>
                <a:ea typeface="ＭＳ Ｐゴシック" charset="-128"/>
                <a:cs typeface="+mn-cs"/>
              </a:rPr>
              <a:t>promoter</a:t>
            </a:r>
            <a:r>
              <a:rPr lang="en-US" sz="2800" kern="0" dirty="0">
                <a:latin typeface="Georgia" pitchFamily="18" charset="0"/>
                <a:ea typeface="ＭＳ Ｐゴシック" charset="-128"/>
                <a:cs typeface="+mn-cs"/>
              </a:rPr>
              <a:t> of creativity</a:t>
            </a:r>
            <a:r>
              <a:rPr lang="en-US" sz="3200" kern="0" dirty="0">
                <a:latin typeface="Georgia" pitchFamily="18" charset="0"/>
                <a:ea typeface="ＭＳ Ｐゴシック" charset="-128"/>
                <a:cs typeface="+mn-cs"/>
              </a:rPr>
              <a:t>?</a:t>
            </a:r>
          </a:p>
          <a:p>
            <a:pPr lvl="1">
              <a:spcBef>
                <a:spcPct val="20000"/>
              </a:spcBef>
              <a:defRPr/>
            </a:pPr>
            <a:endParaRPr lang="en-US" sz="900" kern="0" dirty="0">
              <a:latin typeface="Georgia" pitchFamily="18" charset="0"/>
              <a:ea typeface="ＭＳ Ｐゴシック" charset="-128"/>
              <a:cs typeface="+mn-cs"/>
            </a:endParaRPr>
          </a:p>
          <a:p>
            <a:pPr>
              <a:defRPr/>
            </a:pPr>
            <a:endParaRPr lang="en-US" dirty="0">
              <a:ea typeface="ＭＳ Ｐゴシック" charset="-128"/>
              <a:cs typeface="+mn-cs"/>
            </a:endParaRPr>
          </a:p>
        </p:txBody>
      </p:sp>
      <p:sp>
        <p:nvSpPr>
          <p:cNvPr id="27" name="TextBox 26"/>
          <p:cNvSpPr txBox="1"/>
          <p:nvPr/>
        </p:nvSpPr>
        <p:spPr>
          <a:xfrm>
            <a:off x="5715000" y="1905000"/>
            <a:ext cx="2895600" cy="2524125"/>
          </a:xfrm>
          <a:prstGeom prst="rect">
            <a:avLst/>
          </a:prstGeom>
          <a:noFill/>
        </p:spPr>
        <p:txBody>
          <a:bodyPr>
            <a:spAutoFit/>
          </a:bodyPr>
          <a:lstStyle/>
          <a:p>
            <a:pPr marL="0" lvl="1" algn="r">
              <a:defRPr/>
            </a:pPr>
            <a:r>
              <a:rPr lang="en-US" sz="2800" kern="0" dirty="0">
                <a:latin typeface="Georgia" pitchFamily="18" charset="0"/>
                <a:ea typeface="ＭＳ Ｐゴシック" charset="-128"/>
                <a:cs typeface="+mn-cs"/>
              </a:rPr>
              <a:t>To what extent was the medieval church the </a:t>
            </a:r>
            <a:r>
              <a:rPr lang="en-US" sz="2800" b="1" kern="0" dirty="0">
                <a:solidFill>
                  <a:srgbClr val="600000"/>
                </a:solidFill>
                <a:latin typeface="Georgia" pitchFamily="18" charset="0"/>
                <a:ea typeface="ＭＳ Ｐゴシック" charset="-128"/>
                <a:cs typeface="+mn-cs"/>
              </a:rPr>
              <a:t>inhibitor</a:t>
            </a:r>
            <a:r>
              <a:rPr lang="en-US" sz="2800" kern="0" dirty="0">
                <a:latin typeface="Georgia" pitchFamily="18" charset="0"/>
                <a:ea typeface="ＭＳ Ｐゴシック" charset="-128"/>
                <a:cs typeface="+mn-cs"/>
              </a:rPr>
              <a:t> of creativity?</a:t>
            </a:r>
          </a:p>
          <a:p>
            <a:pPr>
              <a:defRPr/>
            </a:pPr>
            <a:endParaRPr lang="en-US" dirty="0">
              <a:ea typeface="ＭＳ Ｐゴシック" charset="-128"/>
              <a:cs typeface="+mn-cs"/>
            </a:endParaRPr>
          </a:p>
        </p:txBody>
      </p:sp>
      <p:pic>
        <p:nvPicPr>
          <p:cNvPr id="18444" name="Picture 13"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fade">
                                      <p:cBhvr>
                                        <p:cTn id="10" dur="500"/>
                                        <p:tgtEl>
                                          <p:spTgt spid="4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457200" y="350838"/>
            <a:ext cx="8229600" cy="9017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Scholastic Method (Scholasticism)</a:t>
            </a:r>
          </a:p>
        </p:txBody>
      </p:sp>
      <p:sp>
        <p:nvSpPr>
          <p:cNvPr id="6" name="Rectangle 3"/>
          <p:cNvSpPr txBox="1">
            <a:spLocks noChangeArrowheads="1"/>
          </p:cNvSpPr>
          <p:nvPr/>
        </p:nvSpPr>
        <p:spPr bwMode="auto">
          <a:xfrm>
            <a:off x="3516313" y="1524000"/>
            <a:ext cx="5268912" cy="4525963"/>
          </a:xfrm>
          <a:prstGeom prst="rect">
            <a:avLst/>
          </a:prstGeom>
          <a:noFill/>
          <a:ln w="9525">
            <a:noFill/>
            <a:miter lim="800000"/>
            <a:headEnd/>
            <a:tailEnd/>
          </a:ln>
        </p:spPr>
        <p:txBody>
          <a:bodyPr/>
          <a:lstStyle/>
          <a:p>
            <a:pPr>
              <a:spcBef>
                <a:spcPct val="20000"/>
              </a:spcBef>
              <a:defRPr/>
            </a:pPr>
            <a:r>
              <a:rPr lang="en-US" sz="2800" kern="0" dirty="0">
                <a:latin typeface="Georgia" pitchFamily="18" charset="0"/>
                <a:ea typeface="ＭＳ Ｐゴシック" charset="-128"/>
                <a:cs typeface="ＭＳ Ｐゴシック" pitchFamily="-105" charset="-128"/>
              </a:rPr>
              <a:t>An alternate to the Monastic learning method</a:t>
            </a:r>
          </a:p>
          <a:p>
            <a:pPr lvl="1">
              <a:spcBef>
                <a:spcPct val="20000"/>
              </a:spcBef>
              <a:defRPr/>
            </a:pPr>
            <a:r>
              <a:rPr lang="en-US" sz="2400" kern="0" dirty="0">
                <a:latin typeface="Georgia" pitchFamily="18" charset="0"/>
                <a:ea typeface="ＭＳ Ｐゴシック" charset="-128"/>
                <a:cs typeface="+mn-cs"/>
              </a:rPr>
              <a:t>Popular in universities rather than abbeys</a:t>
            </a:r>
          </a:p>
          <a:p>
            <a:pPr lvl="1">
              <a:spcBef>
                <a:spcPct val="20000"/>
              </a:spcBef>
              <a:defRPr/>
            </a:pPr>
            <a:r>
              <a:rPr lang="en-US" sz="2400" kern="0" dirty="0">
                <a:latin typeface="Georgia" pitchFamily="18" charset="0"/>
                <a:ea typeface="ＭＳ Ｐゴシック" charset="-128"/>
                <a:cs typeface="+mn-cs"/>
              </a:rPr>
              <a:t>A philosophical and theological method</a:t>
            </a:r>
          </a:p>
          <a:p>
            <a:pPr>
              <a:spcBef>
                <a:spcPct val="20000"/>
              </a:spcBef>
              <a:defRPr/>
            </a:pPr>
            <a:r>
              <a:rPr lang="en-US" sz="2800" kern="0" dirty="0">
                <a:latin typeface="Georgia" pitchFamily="18" charset="0"/>
                <a:ea typeface="ＭＳ Ｐゴシック" charset="-128"/>
                <a:cs typeface="ＭＳ Ｐゴシック" pitchFamily="-105" charset="-128"/>
              </a:rPr>
              <a:t>Began at University of Paris about 1100</a:t>
            </a:r>
          </a:p>
        </p:txBody>
      </p:sp>
      <p:pic>
        <p:nvPicPr>
          <p:cNvPr id="9" name="Picture 8" descr="Rotschild_canticles_Septem_artes_liberales_1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557338"/>
            <a:ext cx="2724150" cy="418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0"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8" name="Rectangle 2"/>
          <p:cNvSpPr txBox="1">
            <a:spLocks noChangeArrowheads="1"/>
          </p:cNvSpPr>
          <p:nvPr/>
        </p:nvSpPr>
        <p:spPr bwMode="auto">
          <a:xfrm>
            <a:off x="457200" y="350838"/>
            <a:ext cx="8229600" cy="9017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Scholasticism</a:t>
            </a:r>
          </a:p>
        </p:txBody>
      </p:sp>
      <p:sp>
        <p:nvSpPr>
          <p:cNvPr id="5" name="Rectangle 4"/>
          <p:cNvSpPr/>
          <p:nvPr/>
        </p:nvSpPr>
        <p:spPr>
          <a:xfrm>
            <a:off x="3505200" y="1419225"/>
            <a:ext cx="5311775" cy="4265613"/>
          </a:xfrm>
          <a:prstGeom prst="rect">
            <a:avLst/>
          </a:prstGeom>
        </p:spPr>
        <p:txBody>
          <a:bodyPr>
            <a:spAutoFit/>
          </a:bodyPr>
          <a:lstStyle/>
          <a:p>
            <a:pPr>
              <a:spcBef>
                <a:spcPct val="20000"/>
              </a:spcBef>
              <a:defRPr/>
            </a:pPr>
            <a:r>
              <a:rPr lang="en-US" sz="2800" kern="0" dirty="0">
                <a:latin typeface="Georgia" pitchFamily="18" charset="0"/>
                <a:ea typeface="ＭＳ Ｐゴシック" charset="-128"/>
                <a:cs typeface="ＭＳ Ｐゴシック" pitchFamily="-105" charset="-128"/>
              </a:rPr>
              <a:t>Based on the assumption that philosophy and theology are in ultimate agreement</a:t>
            </a:r>
          </a:p>
          <a:p>
            <a:pPr lvl="1">
              <a:spcBef>
                <a:spcPct val="20000"/>
              </a:spcBef>
              <a:defRPr/>
            </a:pPr>
            <a:r>
              <a:rPr lang="en-US" sz="2400" kern="0" dirty="0">
                <a:latin typeface="Georgia" pitchFamily="18" charset="0"/>
                <a:ea typeface="ＭＳ Ｐゴシック" charset="-128"/>
                <a:cs typeface="+mn-cs"/>
              </a:rPr>
              <a:t>Philosophy based on the Greeks</a:t>
            </a:r>
          </a:p>
          <a:p>
            <a:pPr lvl="2">
              <a:spcBef>
                <a:spcPct val="20000"/>
              </a:spcBef>
              <a:defRPr/>
            </a:pPr>
            <a:r>
              <a:rPr lang="en-US" sz="2200" kern="0" dirty="0">
                <a:latin typeface="Georgia" pitchFamily="18" charset="0"/>
                <a:ea typeface="ＭＳ Ｐゴシック" charset="-128"/>
                <a:cs typeface="+mn-cs"/>
              </a:rPr>
              <a:t>Plato―long recognized </a:t>
            </a:r>
          </a:p>
          <a:p>
            <a:pPr lvl="2">
              <a:spcBef>
                <a:spcPts val="0"/>
              </a:spcBef>
              <a:defRPr/>
            </a:pPr>
            <a:r>
              <a:rPr lang="en-US" sz="2200" kern="0" dirty="0">
                <a:latin typeface="Georgia" pitchFamily="18" charset="0"/>
                <a:ea typeface="ＭＳ Ｐゴシック" charset="-128"/>
                <a:cs typeface="+mn-cs"/>
              </a:rPr>
              <a:t>(St. Augustine)</a:t>
            </a:r>
          </a:p>
          <a:p>
            <a:pPr lvl="2">
              <a:spcBef>
                <a:spcPct val="20000"/>
              </a:spcBef>
              <a:defRPr/>
            </a:pPr>
            <a:r>
              <a:rPr lang="en-US" sz="2200" kern="0" dirty="0">
                <a:latin typeface="Georgia" pitchFamily="18" charset="0"/>
                <a:ea typeface="ＭＳ Ｐゴシック" charset="-128"/>
                <a:cs typeface="+mn-cs"/>
              </a:rPr>
              <a:t>Aristotle―available through the Muslims</a:t>
            </a:r>
          </a:p>
          <a:p>
            <a:pPr lvl="1">
              <a:spcBef>
                <a:spcPct val="20000"/>
              </a:spcBef>
              <a:defRPr/>
            </a:pPr>
            <a:r>
              <a:rPr lang="en-US" sz="2400" kern="0" dirty="0">
                <a:latin typeface="Georgia" pitchFamily="18" charset="0"/>
                <a:ea typeface="ＭＳ Ｐゴシック" charset="-128"/>
                <a:cs typeface="+mn-cs"/>
              </a:rPr>
              <a:t>Theology based on revelation and tradition (Bible and Church) </a:t>
            </a:r>
          </a:p>
        </p:txBody>
      </p:sp>
      <p:pic>
        <p:nvPicPr>
          <p:cNvPr id="9" name="Picture 8" descr="Rotschild_canticles_Septem_artes_liberales_1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557338"/>
            <a:ext cx="2724150" cy="41846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9"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Scholasticism</a:t>
            </a:r>
          </a:p>
        </p:txBody>
      </p:sp>
      <p:sp>
        <p:nvSpPr>
          <p:cNvPr id="9" name="Rectangle 3"/>
          <p:cNvSpPr txBox="1">
            <a:spLocks noChangeArrowheads="1"/>
          </p:cNvSpPr>
          <p:nvPr/>
        </p:nvSpPr>
        <p:spPr bwMode="auto">
          <a:xfrm>
            <a:off x="3406775" y="1425575"/>
            <a:ext cx="54975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Font typeface="Arial" charset="0"/>
              <a:buChar char="•"/>
            </a:pPr>
            <a:r>
              <a:rPr lang="en-US" sz="2800">
                <a:latin typeface="Georgia" charset="0"/>
              </a:rPr>
              <a:t> Typical classroom experience</a:t>
            </a:r>
          </a:p>
          <a:p>
            <a:pPr lvl="1" eaLnBrk="1" hangingPunct="1">
              <a:lnSpc>
                <a:spcPct val="90000"/>
              </a:lnSpc>
              <a:spcBef>
                <a:spcPct val="20000"/>
              </a:spcBef>
            </a:pPr>
            <a:r>
              <a:rPr lang="en-US">
                <a:latin typeface="Georgia" charset="0"/>
              </a:rPr>
              <a:t>Morning—readings to develop arguments</a:t>
            </a:r>
          </a:p>
          <a:p>
            <a:pPr lvl="1" eaLnBrk="1" hangingPunct="1">
              <a:lnSpc>
                <a:spcPct val="90000"/>
              </a:lnSpc>
              <a:spcBef>
                <a:spcPct val="20000"/>
              </a:spcBef>
            </a:pPr>
            <a:r>
              <a:rPr lang="en-US">
                <a:latin typeface="Georgia" charset="0"/>
              </a:rPr>
              <a:t>Afternoon—discussion, using didactic method</a:t>
            </a:r>
          </a:p>
          <a:p>
            <a:pPr lvl="1" eaLnBrk="1" hangingPunct="1">
              <a:lnSpc>
                <a:spcPct val="90000"/>
              </a:lnSpc>
              <a:spcBef>
                <a:spcPct val="20000"/>
              </a:spcBef>
            </a:pPr>
            <a:r>
              <a:rPr lang="en-US">
                <a:latin typeface="Georgia" charset="0"/>
              </a:rPr>
              <a:t>Next morning—resolution of issue</a:t>
            </a:r>
          </a:p>
          <a:p>
            <a:pPr eaLnBrk="1" hangingPunct="1">
              <a:lnSpc>
                <a:spcPct val="90000"/>
              </a:lnSpc>
              <a:spcBef>
                <a:spcPct val="20000"/>
              </a:spcBef>
              <a:buFont typeface="Arial" charset="0"/>
              <a:buChar char="•"/>
            </a:pPr>
            <a:r>
              <a:rPr lang="en-US" sz="2800">
                <a:latin typeface="Georgia" charset="0"/>
              </a:rPr>
              <a:t> Scholastic topics </a:t>
            </a:r>
            <a:endParaRPr lang="en-US">
              <a:latin typeface="Georgia" charset="0"/>
            </a:endParaRPr>
          </a:p>
          <a:p>
            <a:pPr lvl="1" eaLnBrk="1" hangingPunct="1">
              <a:lnSpc>
                <a:spcPct val="90000"/>
              </a:lnSpc>
              <a:spcBef>
                <a:spcPct val="20000"/>
              </a:spcBef>
            </a:pPr>
            <a:r>
              <a:rPr lang="en-US">
                <a:latin typeface="Georgia" charset="0"/>
              </a:rPr>
              <a:t>Example: "Can God do everything?"</a:t>
            </a:r>
          </a:p>
          <a:p>
            <a:pPr lvl="1" eaLnBrk="1" hangingPunct="1">
              <a:lnSpc>
                <a:spcPct val="90000"/>
              </a:lnSpc>
              <a:spcBef>
                <a:spcPct val="20000"/>
              </a:spcBef>
            </a:pPr>
            <a:r>
              <a:rPr lang="en-US">
                <a:latin typeface="Georgia" charset="0"/>
              </a:rPr>
              <a:t>Example: "Can a man see God?"</a:t>
            </a:r>
          </a:p>
          <a:p>
            <a:pPr lvl="1" eaLnBrk="1" hangingPunct="1">
              <a:lnSpc>
                <a:spcPct val="90000"/>
              </a:lnSpc>
              <a:spcBef>
                <a:spcPct val="20000"/>
              </a:spcBef>
            </a:pPr>
            <a:r>
              <a:rPr lang="en-US">
                <a:latin typeface="Georgia" charset="0"/>
              </a:rPr>
              <a:t>Example: "Is it ever permissible to lie?"</a:t>
            </a:r>
          </a:p>
          <a:p>
            <a:pPr lvl="1" eaLnBrk="1" hangingPunct="1">
              <a:lnSpc>
                <a:spcPct val="90000"/>
              </a:lnSpc>
              <a:spcBef>
                <a:spcPct val="20000"/>
              </a:spcBef>
            </a:pPr>
            <a:endParaRPr lang="en-US" sz="2800">
              <a:latin typeface="Georgia" charset="0"/>
            </a:endParaRPr>
          </a:p>
        </p:txBody>
      </p:sp>
      <p:pic>
        <p:nvPicPr>
          <p:cNvPr id="11" name="Picture 10" descr="Gregory-IV_Raban-Maur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2111375"/>
            <a:ext cx="2941637" cy="29638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Peter Abelard</a:t>
            </a:r>
          </a:p>
        </p:txBody>
      </p:sp>
      <p:pic>
        <p:nvPicPr>
          <p:cNvPr id="61443" name="Picture 7" descr="Edmund_Blair_Leighton_-_Abaelard_Und_Seine_Schülerin_Heloisa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3" y="1817688"/>
            <a:ext cx="28575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3962400" y="1295400"/>
            <a:ext cx="5181600" cy="5715000"/>
          </a:xfrm>
          <a:prstGeom prst="rect">
            <a:avLst/>
          </a:prstGeom>
          <a:noFill/>
          <a:ln w="9525">
            <a:noFill/>
            <a:miter lim="800000"/>
            <a:headEnd/>
            <a:tailEnd/>
          </a:ln>
        </p:spPr>
        <p:txBody>
          <a:bodyPr/>
          <a:lstStyle/>
          <a:p>
            <a:pPr marL="182880"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Teacher at the University of Paris </a:t>
            </a:r>
            <a:r>
              <a:rPr lang="en-US" sz="2800" i="1" kern="0" dirty="0">
                <a:latin typeface="Georgia" pitchFamily="18" charset="0"/>
                <a:ea typeface="ＭＳ Ｐゴシック" charset="-128"/>
                <a:cs typeface="ＭＳ Ｐゴシック" pitchFamily="-105" charset="-128"/>
              </a:rPr>
              <a:t>Sic et Non</a:t>
            </a:r>
            <a:r>
              <a:rPr lang="en-US" sz="2800" kern="0" dirty="0">
                <a:latin typeface="Georgia" pitchFamily="18" charset="0"/>
                <a:ea typeface="ＭＳ Ｐゴシック" charset="-128"/>
                <a:cs typeface="ＭＳ Ｐゴシック" pitchFamily="-105" charset="-128"/>
              </a:rPr>
              <a:t> </a:t>
            </a:r>
            <a:r>
              <a:rPr lang="en-US" sz="2000" kern="0" dirty="0">
                <a:latin typeface="Georgia" pitchFamily="18" charset="0"/>
                <a:ea typeface="ＭＳ Ｐゴシック" charset="-128"/>
                <a:cs typeface="ＭＳ Ｐゴシック" pitchFamily="-105" charset="-128"/>
              </a:rPr>
              <a:t>(Yes and No)</a:t>
            </a:r>
          </a:p>
          <a:p>
            <a:pPr lvl="1">
              <a:lnSpc>
                <a:spcPct val="90000"/>
              </a:lnSpc>
              <a:spcBef>
                <a:spcPct val="20000"/>
              </a:spcBef>
              <a:defRPr/>
            </a:pPr>
            <a:r>
              <a:rPr lang="en-US" sz="2400" kern="0" dirty="0">
                <a:latin typeface="Georgia" pitchFamily="18" charset="0"/>
                <a:ea typeface="ＭＳ Ｐゴシック" charset="-128"/>
                <a:cs typeface="+mn-cs"/>
              </a:rPr>
              <a:t>Conflicts not resolved in book</a:t>
            </a:r>
          </a:p>
          <a:p>
            <a:pPr marL="182880"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Chastised by the Pope</a:t>
            </a:r>
          </a:p>
          <a:p>
            <a:pPr lvl="1">
              <a:lnSpc>
                <a:spcPct val="90000"/>
              </a:lnSpc>
              <a:spcBef>
                <a:spcPct val="20000"/>
              </a:spcBef>
              <a:defRPr/>
            </a:pPr>
            <a:r>
              <a:rPr lang="en-US" sz="2400" kern="0" dirty="0">
                <a:latin typeface="Georgia" pitchFamily="18" charset="0"/>
                <a:ea typeface="ＭＳ Ｐゴシック" charset="-128"/>
                <a:cs typeface="+mn-cs"/>
              </a:rPr>
              <a:t>Bernard of </a:t>
            </a:r>
            <a:r>
              <a:rPr lang="en-US" sz="2400" kern="0" dirty="0" err="1">
                <a:latin typeface="Georgia" pitchFamily="18" charset="0"/>
                <a:ea typeface="ＭＳ Ｐゴシック" charset="-128"/>
                <a:cs typeface="+mn-cs"/>
              </a:rPr>
              <a:t>Clairvaux</a:t>
            </a:r>
            <a:endParaRPr lang="en-US" sz="2400" kern="0" dirty="0">
              <a:latin typeface="Georgia" pitchFamily="18" charset="0"/>
              <a:ea typeface="ＭＳ Ｐゴシック" charset="-128"/>
              <a:cs typeface="+mn-cs"/>
            </a:endParaRPr>
          </a:p>
          <a:p>
            <a:pPr marL="182880" indent="-182880">
              <a:lnSpc>
                <a:spcPct val="90000"/>
              </a:lnSpc>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Heloise</a:t>
            </a:r>
          </a:p>
          <a:p>
            <a:pPr lvl="1">
              <a:lnSpc>
                <a:spcPct val="90000"/>
              </a:lnSpc>
              <a:spcBef>
                <a:spcPct val="20000"/>
              </a:spcBef>
              <a:defRPr/>
            </a:pPr>
            <a:r>
              <a:rPr lang="en-US" sz="2400" kern="0" dirty="0">
                <a:latin typeface="Georgia" pitchFamily="18" charset="0"/>
                <a:ea typeface="ＭＳ Ｐゴシック" charset="-128"/>
                <a:cs typeface="+mn-cs"/>
              </a:rPr>
              <a:t>Illegitimate son and secret marriage</a:t>
            </a:r>
          </a:p>
          <a:p>
            <a:pPr lvl="1">
              <a:lnSpc>
                <a:spcPct val="90000"/>
              </a:lnSpc>
              <a:spcBef>
                <a:spcPct val="20000"/>
              </a:spcBef>
              <a:defRPr/>
            </a:pPr>
            <a:r>
              <a:rPr lang="en-US" sz="2400" kern="0" dirty="0">
                <a:latin typeface="Georgia" pitchFamily="18" charset="0"/>
                <a:ea typeface="ＭＳ Ｐゴシック" charset="-128"/>
                <a:cs typeface="+mn-cs"/>
              </a:rPr>
              <a:t>Castration</a:t>
            </a:r>
          </a:p>
          <a:p>
            <a:pPr lvl="1">
              <a:lnSpc>
                <a:spcPct val="90000"/>
              </a:lnSpc>
              <a:spcBef>
                <a:spcPct val="20000"/>
              </a:spcBef>
              <a:defRPr/>
            </a:pPr>
            <a:r>
              <a:rPr lang="en-US" sz="2400" kern="0" dirty="0">
                <a:latin typeface="Georgia" pitchFamily="18" charset="0"/>
                <a:ea typeface="ＭＳ Ｐゴシック" charset="-128"/>
                <a:cs typeface="+mn-cs"/>
              </a:rPr>
              <a:t>Remainder of lives as abbot and abbess</a:t>
            </a:r>
          </a:p>
        </p:txBody>
      </p:sp>
      <p:pic>
        <p:nvPicPr>
          <p:cNvPr id="61445" name="Picture 11"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960688" y="1317625"/>
            <a:ext cx="5683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600">
                <a:latin typeface="Georgia" charset="0"/>
              </a:rPr>
              <a:t>Should religious universities teach all concepts or should they teach to strengthen faith?</a:t>
            </a:r>
          </a:p>
          <a:p>
            <a:pPr eaLnBrk="1" hangingPunct="1">
              <a:spcBef>
                <a:spcPct val="20000"/>
              </a:spcBef>
            </a:pPr>
            <a:endParaRPr lang="en-US" sz="1000">
              <a:latin typeface="Georgia" charset="0"/>
            </a:endParaRPr>
          </a:p>
          <a:p>
            <a:pPr eaLnBrk="1" hangingPunct="1">
              <a:spcBef>
                <a:spcPct val="20000"/>
              </a:spcBef>
            </a:pPr>
            <a:r>
              <a:rPr lang="en-US" i="1">
                <a:latin typeface="Georgia" charset="0"/>
              </a:rPr>
              <a:t>Preserve, then, the freedom of your mind in education and in religion, and be unafraid to express your thoughts and to insist upon your right to examine every proposition. We are not so much concerned with whether your thoughts are orthodox or heterodox as we are that you shall have thoughts.</a:t>
            </a:r>
          </a:p>
          <a:p>
            <a:pPr eaLnBrk="1" hangingPunct="1">
              <a:spcBef>
                <a:spcPct val="20000"/>
              </a:spcBef>
            </a:pPr>
            <a:endParaRPr lang="en-US" sz="900" i="1">
              <a:latin typeface="Georgia" charset="0"/>
            </a:endParaRPr>
          </a:p>
          <a:p>
            <a:pPr algn="r" eaLnBrk="1" hangingPunct="1">
              <a:lnSpc>
                <a:spcPct val="90000"/>
              </a:lnSpc>
              <a:spcBef>
                <a:spcPct val="20000"/>
              </a:spcBef>
            </a:pPr>
            <a:r>
              <a:rPr lang="en-US" sz="1400">
                <a:latin typeface="Georgia" charset="0"/>
              </a:rPr>
              <a:t>—President Hugh B. Brown, First Presidency</a:t>
            </a:r>
          </a:p>
          <a:p>
            <a:pPr eaLnBrk="1" hangingPunct="1">
              <a:lnSpc>
                <a:spcPct val="90000"/>
              </a:lnSpc>
              <a:spcBef>
                <a:spcPct val="20000"/>
              </a:spcBef>
            </a:pPr>
            <a:endParaRPr lang="en-US" sz="2800">
              <a:latin typeface="Georgia" charset="0"/>
            </a:endParaRPr>
          </a:p>
        </p:txBody>
      </p:sp>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0070C0"/>
                </a:solidFill>
                <a:latin typeface="Verdana" charset="0"/>
                <a:ea typeface="ＭＳ Ｐゴシック" charset="-128"/>
                <a:cs typeface="ＭＳ Ｐゴシック" pitchFamily="-105" charset="-128"/>
              </a:rPr>
              <a:t>Discussion</a:t>
            </a:r>
          </a:p>
        </p:txBody>
      </p:sp>
      <p:pic>
        <p:nvPicPr>
          <p:cNvPr id="13" name="Picture 12" descr="BYU Bell Tower 3 BYU.edu.jpg"/>
          <p:cNvPicPr>
            <a:picLocks noChangeAspect="1"/>
          </p:cNvPicPr>
          <p:nvPr/>
        </p:nvPicPr>
        <p:blipFill>
          <a:blip r:embed="rId3">
            <a:extLst>
              <a:ext uri="{28A0092B-C50C-407E-A947-70E740481C1C}">
                <a14:useLocalDpi xmlns:a14="http://schemas.microsoft.com/office/drawing/2010/main" val="0"/>
              </a:ext>
            </a:extLst>
          </a:blip>
          <a:srcRect l="19893" r="12547"/>
          <a:stretch>
            <a:fillRect/>
          </a:stretch>
        </p:blipFill>
        <p:spPr bwMode="auto">
          <a:xfrm>
            <a:off x="511175" y="1360488"/>
            <a:ext cx="2155825" cy="44672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3"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Thomas Aquinas</a:t>
            </a:r>
          </a:p>
        </p:txBody>
      </p:sp>
      <p:sp>
        <p:nvSpPr>
          <p:cNvPr id="9" name="Rectangle 3"/>
          <p:cNvSpPr txBox="1">
            <a:spLocks noChangeArrowheads="1"/>
          </p:cNvSpPr>
          <p:nvPr/>
        </p:nvSpPr>
        <p:spPr bwMode="auto">
          <a:xfrm>
            <a:off x="3211513" y="1393825"/>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sz="2600">
                <a:latin typeface="Georgia" charset="0"/>
              </a:rPr>
              <a:t>From a wealthy family in Italy</a:t>
            </a:r>
          </a:p>
          <a:p>
            <a:pPr eaLnBrk="1" hangingPunct="1">
              <a:spcBef>
                <a:spcPct val="20000"/>
              </a:spcBef>
              <a:buFont typeface="Arial" charset="0"/>
              <a:buChar char="•"/>
            </a:pPr>
            <a:r>
              <a:rPr lang="en-US" sz="2600">
                <a:latin typeface="Georgia" charset="0"/>
              </a:rPr>
              <a:t>Large, clumsy man</a:t>
            </a:r>
          </a:p>
          <a:p>
            <a:pPr lvl="1" eaLnBrk="1" hangingPunct="1">
              <a:spcBef>
                <a:spcPct val="20000"/>
              </a:spcBef>
            </a:pPr>
            <a:r>
              <a:rPr lang="en-US" sz="2200">
                <a:latin typeface="Georgia" charset="0"/>
              </a:rPr>
              <a:t>Ridiculed as a youth (flying cow)</a:t>
            </a:r>
          </a:p>
          <a:p>
            <a:pPr eaLnBrk="1" hangingPunct="1">
              <a:spcBef>
                <a:spcPct val="20000"/>
              </a:spcBef>
              <a:buFont typeface="Arial" charset="0"/>
              <a:buChar char="•"/>
            </a:pPr>
            <a:r>
              <a:rPr lang="en-US" sz="2600">
                <a:latin typeface="Georgia" charset="0"/>
              </a:rPr>
              <a:t>Father</a:t>
            </a:r>
            <a:r>
              <a:rPr lang="ja-JP" altLang="en-US" sz="2600">
                <a:latin typeface="Georgia" charset="0"/>
              </a:rPr>
              <a:t>’</a:t>
            </a:r>
            <a:r>
              <a:rPr lang="en-US" altLang="ja-JP" sz="2600">
                <a:latin typeface="Georgia" charset="0"/>
              </a:rPr>
              <a:t>s desire: Benedictine abbot like his uncle (wealthy)</a:t>
            </a:r>
          </a:p>
          <a:p>
            <a:pPr eaLnBrk="1" hangingPunct="1">
              <a:spcBef>
                <a:spcPct val="20000"/>
              </a:spcBef>
              <a:buFont typeface="Arial" charset="0"/>
              <a:buChar char="•"/>
            </a:pPr>
            <a:r>
              <a:rPr lang="en-US" sz="2600">
                <a:latin typeface="Georgia" charset="0"/>
              </a:rPr>
              <a:t>Attended a university in Naples</a:t>
            </a:r>
          </a:p>
          <a:p>
            <a:pPr lvl="1" eaLnBrk="1" hangingPunct="1">
              <a:spcBef>
                <a:spcPct val="20000"/>
              </a:spcBef>
            </a:pPr>
            <a:r>
              <a:rPr lang="en-US" sz="2200">
                <a:latin typeface="Georgia" charset="0"/>
              </a:rPr>
              <a:t>Wanted to become a Dominican</a:t>
            </a:r>
          </a:p>
          <a:p>
            <a:pPr lvl="1" eaLnBrk="1" hangingPunct="1">
              <a:spcBef>
                <a:spcPct val="20000"/>
              </a:spcBef>
            </a:pPr>
            <a:r>
              <a:rPr lang="en-US" sz="2200">
                <a:latin typeface="Georgia" charset="0"/>
              </a:rPr>
              <a:t>Imprisoned by his parents</a:t>
            </a:r>
          </a:p>
          <a:p>
            <a:pPr lvl="1" eaLnBrk="1" hangingPunct="1">
              <a:spcBef>
                <a:spcPct val="20000"/>
              </a:spcBef>
            </a:pPr>
            <a:r>
              <a:rPr lang="en-US" sz="2200">
                <a:latin typeface="Georgia" charset="0"/>
              </a:rPr>
              <a:t>Memorized the Bible while imprisoned</a:t>
            </a:r>
          </a:p>
          <a:p>
            <a:pPr lvl="1" eaLnBrk="1" hangingPunct="1">
              <a:spcBef>
                <a:spcPct val="20000"/>
              </a:spcBef>
            </a:pPr>
            <a:r>
              <a:rPr lang="en-US" sz="2200">
                <a:latin typeface="Georgia" charset="0"/>
              </a:rPr>
              <a:t>Tempted with prostitute</a:t>
            </a:r>
          </a:p>
          <a:p>
            <a:pPr lvl="1" eaLnBrk="1" hangingPunct="1">
              <a:spcBef>
                <a:spcPct val="20000"/>
              </a:spcBef>
            </a:pPr>
            <a:r>
              <a:rPr lang="en-US" sz="2200">
                <a:latin typeface="Georgia" charset="0"/>
              </a:rPr>
              <a:t>Released and became a Dominican</a:t>
            </a:r>
          </a:p>
        </p:txBody>
      </p:sp>
      <p:pic>
        <p:nvPicPr>
          <p:cNvPr id="11" name="Picture 10" descr="Saint_Thomas_Aquinas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600200"/>
            <a:ext cx="2454275" cy="33956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1"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Thomas Aquinas</a:t>
            </a:r>
          </a:p>
        </p:txBody>
      </p:sp>
      <p:pic>
        <p:nvPicPr>
          <p:cNvPr id="8" name="Picture 7" descr="St-thomas-aquinas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35113"/>
            <a:ext cx="2927350" cy="44084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3581400" y="1328738"/>
            <a:ext cx="5345113" cy="5257800"/>
          </a:xfrm>
          <a:prstGeom prst="rect">
            <a:avLst/>
          </a:prstGeom>
          <a:noFill/>
          <a:ln w="9525">
            <a:noFill/>
            <a:miter lim="800000"/>
            <a:headEnd/>
            <a:tailEnd/>
          </a:ln>
        </p:spPr>
        <p:txBody>
          <a:bodyPr/>
          <a:lstStyle/>
          <a:p>
            <a:pPr marL="182880" indent="-182880">
              <a:spcBef>
                <a:spcPct val="20000"/>
              </a:spcBef>
              <a:buFont typeface="Arial" pitchFamily="34" charset="0"/>
              <a:buChar char="•"/>
              <a:defRPr/>
            </a:pPr>
            <a:r>
              <a:rPr lang="en-US" sz="2600" kern="0" dirty="0">
                <a:latin typeface="Georgia" pitchFamily="18" charset="0"/>
                <a:ea typeface="ＭＳ Ｐゴシック" charset="-128"/>
                <a:cs typeface="ＭＳ Ｐゴシック" pitchFamily="-105" charset="-128"/>
              </a:rPr>
              <a:t>Moved to University of Paris</a:t>
            </a:r>
          </a:p>
          <a:p>
            <a:pPr lvl="1">
              <a:spcBef>
                <a:spcPct val="20000"/>
              </a:spcBef>
              <a:defRPr/>
            </a:pPr>
            <a:r>
              <a:rPr lang="en-US" sz="2400" kern="0" dirty="0">
                <a:latin typeface="Georgia" pitchFamily="18" charset="0"/>
                <a:ea typeface="ＭＳ Ｐゴシック" charset="-128"/>
                <a:cs typeface="+mn-cs"/>
              </a:rPr>
              <a:t>Studied theology</a:t>
            </a:r>
          </a:p>
          <a:p>
            <a:pPr lvl="1">
              <a:spcBef>
                <a:spcPct val="20000"/>
              </a:spcBef>
              <a:defRPr/>
            </a:pPr>
            <a:r>
              <a:rPr lang="en-US" sz="2400" kern="0" dirty="0">
                <a:latin typeface="Georgia" pitchFamily="18" charset="0"/>
                <a:ea typeface="ＭＳ Ｐゴシック" charset="-128"/>
                <a:cs typeface="+mn-cs"/>
              </a:rPr>
              <a:t>Taught by </a:t>
            </a:r>
            <a:r>
              <a:rPr lang="en-US" sz="2400" kern="0" dirty="0" err="1">
                <a:latin typeface="Georgia" pitchFamily="18" charset="0"/>
                <a:ea typeface="ＭＳ Ｐゴシック" charset="-128"/>
                <a:cs typeface="+mn-cs"/>
              </a:rPr>
              <a:t>Albertus</a:t>
            </a:r>
            <a:r>
              <a:rPr lang="en-US" sz="2400" kern="0" dirty="0">
                <a:latin typeface="Georgia" pitchFamily="18" charset="0"/>
                <a:ea typeface="ＭＳ Ｐゴシック" charset="-128"/>
                <a:cs typeface="+mn-cs"/>
              </a:rPr>
              <a:t> Magnus</a:t>
            </a:r>
          </a:p>
          <a:p>
            <a:pPr lvl="1">
              <a:spcBef>
                <a:spcPct val="20000"/>
              </a:spcBef>
              <a:defRPr/>
            </a:pPr>
            <a:r>
              <a:rPr lang="en-US" sz="2400" kern="0" dirty="0">
                <a:latin typeface="Georgia" pitchFamily="18" charset="0"/>
                <a:ea typeface="ＭＳ Ｐゴシック" charset="-128"/>
                <a:cs typeface="+mn-cs"/>
              </a:rPr>
              <a:t>Thomas became an expert in languages, literature, astronomy, mathematics, theology</a:t>
            </a:r>
          </a:p>
          <a:p>
            <a:pPr marL="182880" indent="-182880">
              <a:spcBef>
                <a:spcPct val="20000"/>
              </a:spcBef>
              <a:buFont typeface="Arial" pitchFamily="34" charset="0"/>
              <a:buChar char="•"/>
              <a:defRPr/>
            </a:pPr>
            <a:r>
              <a:rPr lang="en-US" sz="2600" kern="0" dirty="0">
                <a:latin typeface="Georgia" pitchFamily="18" charset="0"/>
                <a:ea typeface="ＭＳ Ｐゴシック" charset="-128"/>
                <a:cs typeface="ＭＳ Ｐゴシック" pitchFamily="-105" charset="-128"/>
              </a:rPr>
              <a:t>Later taught at 3 universities</a:t>
            </a:r>
          </a:p>
          <a:p>
            <a:pPr marL="182880" indent="-182880">
              <a:spcBef>
                <a:spcPct val="20000"/>
              </a:spcBef>
              <a:buFont typeface="Arial" pitchFamily="34" charset="0"/>
              <a:buChar char="•"/>
              <a:defRPr/>
            </a:pPr>
            <a:r>
              <a:rPr lang="en-US" sz="2600" kern="0" dirty="0">
                <a:latin typeface="Georgia" pitchFamily="18" charset="0"/>
                <a:ea typeface="ＭＳ Ｐゴシック" charset="-128"/>
                <a:cs typeface="ＭＳ Ｐゴシック" pitchFamily="-105" charset="-128"/>
              </a:rPr>
              <a:t>Pope named him Doctor of the Church</a:t>
            </a:r>
          </a:p>
          <a:p>
            <a:pPr marL="182880" indent="-182880">
              <a:spcBef>
                <a:spcPct val="20000"/>
              </a:spcBef>
              <a:buFont typeface="Arial" pitchFamily="34" charset="0"/>
              <a:buChar char="•"/>
              <a:defRPr/>
            </a:pPr>
            <a:r>
              <a:rPr lang="en-US" sz="2600" kern="0" dirty="0">
                <a:latin typeface="Georgia" pitchFamily="18" charset="0"/>
                <a:ea typeface="ＭＳ Ｐゴシック" charset="-128"/>
                <a:cs typeface="ＭＳ Ｐゴシック" pitchFamily="-105" charset="-128"/>
              </a:rPr>
              <a:t>Example: Why did Christ come to earth </a:t>
            </a:r>
            <a:r>
              <a:rPr lang="en-US" sz="2200" kern="0" dirty="0">
                <a:latin typeface="Georgia" pitchFamily="18" charset="0"/>
                <a:ea typeface="ＭＳ Ｐゴシック" charset="-128"/>
                <a:cs typeface="ＭＳ Ｐゴシック" pitchFamily="-105" charset="-128"/>
              </a:rPr>
              <a:t>(that is, the incarnation)</a:t>
            </a:r>
          </a:p>
        </p:txBody>
      </p:sp>
      <p:pic>
        <p:nvPicPr>
          <p:cNvPr id="67589" name="Picture 11"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9634" name="Rectangle 2"/>
          <p:cNvSpPr txBox="1">
            <a:spLocks noChangeArrowheads="1"/>
          </p:cNvSpPr>
          <p:nvPr/>
        </p:nvSpPr>
        <p:spPr bwMode="auto">
          <a:xfrm>
            <a:off x="457200" y="2095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Verdana" charset="0"/>
              </a:rPr>
              <a:t>Thomas Aquinas</a:t>
            </a:r>
            <a:r>
              <a:rPr lang="en-US" sz="3000">
                <a:solidFill>
                  <a:srgbClr val="600000"/>
                </a:solidFill>
                <a:latin typeface="Verdana" charset="0"/>
              </a:rPr>
              <a:t>—</a:t>
            </a:r>
            <a:r>
              <a:rPr lang="en-US" sz="3000" b="1">
                <a:solidFill>
                  <a:srgbClr val="600000"/>
                </a:solidFill>
                <a:latin typeface="Verdana" charset="0"/>
              </a:rPr>
              <a:t>Scholasticism</a:t>
            </a:r>
          </a:p>
        </p:txBody>
      </p:sp>
      <p:pic>
        <p:nvPicPr>
          <p:cNvPr id="9" name="Aquinas incarnation.mov" descr="/Volumes/strongb/groups/historyofc/Video Clips/Scholasticism/Aquinas incarnation.mo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1063" y="1216025"/>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0" descr="university_of_Paris WM.jpg"/>
          <p:cNvPicPr>
            <a:picLocks noChangeAspect="1"/>
          </p:cNvPicPr>
          <p:nvPr/>
        </p:nvPicPr>
        <p:blipFill>
          <a:blip r:embed="rId6">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25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p:cTn id="1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bwMode="auto">
          <a:xfrm>
            <a:off x="457200" y="209550"/>
            <a:ext cx="8229600" cy="11430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Thomas Aquinas</a:t>
            </a:r>
          </a:p>
        </p:txBody>
      </p:sp>
      <p:sp>
        <p:nvSpPr>
          <p:cNvPr id="9" name="Rectangle 3"/>
          <p:cNvSpPr txBox="1">
            <a:spLocks noChangeArrowheads="1"/>
          </p:cNvSpPr>
          <p:nvPr/>
        </p:nvSpPr>
        <p:spPr bwMode="auto">
          <a:xfrm>
            <a:off x="4930775" y="1905000"/>
            <a:ext cx="39624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a:latin typeface="Georgia" charset="0"/>
              </a:rPr>
              <a:t>Wrote over 40 books and several hymns</a:t>
            </a:r>
          </a:p>
          <a:p>
            <a:pPr lvl="1" eaLnBrk="1" hangingPunct="1">
              <a:spcBef>
                <a:spcPct val="20000"/>
              </a:spcBef>
            </a:pPr>
            <a:r>
              <a:rPr lang="en-US" i="1">
                <a:latin typeface="Georgia" charset="0"/>
              </a:rPr>
              <a:t>Summa Theologica</a:t>
            </a:r>
          </a:p>
          <a:p>
            <a:pPr lvl="1" eaLnBrk="1" hangingPunct="1">
              <a:spcBef>
                <a:spcPct val="20000"/>
              </a:spcBef>
            </a:pPr>
            <a:r>
              <a:rPr lang="en-US">
                <a:latin typeface="Georgia" charset="0"/>
              </a:rPr>
              <a:t>Used Aristotle</a:t>
            </a:r>
            <a:r>
              <a:rPr lang="ja-JP" altLang="en-US">
                <a:latin typeface="Georgia" charset="0"/>
              </a:rPr>
              <a:t>’</a:t>
            </a:r>
            <a:r>
              <a:rPr lang="en-US" altLang="ja-JP">
                <a:latin typeface="Georgia" charset="0"/>
              </a:rPr>
              <a:t>s logic and philosophy</a:t>
            </a:r>
            <a:endParaRPr lang="en-US">
              <a:latin typeface="Georgia" charset="0"/>
            </a:endParaRPr>
          </a:p>
        </p:txBody>
      </p:sp>
      <p:pic>
        <p:nvPicPr>
          <p:cNvPr id="13" name="Picture 12" descr="thomas acquinas summa theologica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577975"/>
            <a:ext cx="3987800" cy="43878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ristotle_Altemps_WM no bk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4840288"/>
            <a:ext cx="1289050" cy="17240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3"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73730" name="TextBox 2"/>
          <p:cNvSpPr txBox="1">
            <a:spLocks noChangeArrowheads="1"/>
          </p:cNvSpPr>
          <p:nvPr/>
        </p:nvSpPr>
        <p:spPr bwMode="auto">
          <a:xfrm>
            <a:off x="0" y="5334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Verdana" charset="0"/>
              </a:rPr>
              <a:t>5 Proofs of God</a:t>
            </a:r>
            <a:r>
              <a:rPr lang="ja-JP" altLang="en-US" sz="3000" b="1">
                <a:solidFill>
                  <a:srgbClr val="600000"/>
                </a:solidFill>
                <a:latin typeface="Verdana" charset="0"/>
              </a:rPr>
              <a:t>’</a:t>
            </a:r>
            <a:r>
              <a:rPr lang="en-US" altLang="ja-JP" sz="3000" b="1">
                <a:solidFill>
                  <a:srgbClr val="600000"/>
                </a:solidFill>
                <a:latin typeface="Verdana" charset="0"/>
              </a:rPr>
              <a:t>s Existence</a:t>
            </a:r>
            <a:endParaRPr lang="en-US" sz="3000" b="1">
              <a:solidFill>
                <a:srgbClr val="600000"/>
              </a:solidFill>
              <a:latin typeface="Verdana" charset="0"/>
            </a:endParaRPr>
          </a:p>
        </p:txBody>
      </p:sp>
      <p:sp>
        <p:nvSpPr>
          <p:cNvPr id="73731" name="Rectangle 3"/>
          <p:cNvSpPr txBox="1">
            <a:spLocks noChangeArrowheads="1"/>
          </p:cNvSpPr>
          <p:nvPr/>
        </p:nvSpPr>
        <p:spPr bwMode="auto">
          <a:xfrm>
            <a:off x="3352800" y="1524000"/>
            <a:ext cx="52911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i="1">
                <a:latin typeface="Georgia" charset="0"/>
              </a:rPr>
              <a:t>Things are in motion, hence there is a first mover. Things are caused, hence there is a first cause. Things exist, hence there is a creator.  Perfect goodness exists, hence it has a sourcer.  Things are designed, hence they serve a purpose</a:t>
            </a:r>
            <a:r>
              <a:rPr lang="en-US" sz="2800">
                <a:latin typeface="Georgia" charset="0"/>
              </a:rPr>
              <a:t>.	</a:t>
            </a:r>
          </a:p>
          <a:p>
            <a:pPr algn="r" eaLnBrk="1" hangingPunct="1">
              <a:lnSpc>
                <a:spcPct val="90000"/>
              </a:lnSpc>
              <a:spcBef>
                <a:spcPct val="20000"/>
              </a:spcBef>
            </a:pPr>
            <a:r>
              <a:rPr lang="en-US" sz="1600">
                <a:latin typeface="Georgia" charset="0"/>
              </a:rPr>
              <a:t>—Thomas Aquinas</a:t>
            </a:r>
          </a:p>
        </p:txBody>
      </p:sp>
      <p:pic>
        <p:nvPicPr>
          <p:cNvPr id="11" name="Picture 10" descr="san_tommaso_d'aquino WM.jpg"/>
          <p:cNvPicPr>
            <a:picLocks noChangeAspect="1"/>
          </p:cNvPicPr>
          <p:nvPr/>
        </p:nvPicPr>
        <p:blipFill>
          <a:blip r:embed="rId3">
            <a:extLst>
              <a:ext uri="{28A0092B-C50C-407E-A947-70E740481C1C}">
                <a14:useLocalDpi xmlns:a14="http://schemas.microsoft.com/office/drawing/2010/main" val="0"/>
              </a:ext>
            </a:extLst>
          </a:blip>
          <a:srcRect l="2629" t="1131" r="2084" b="1411"/>
          <a:stretch>
            <a:fillRect/>
          </a:stretch>
        </p:blipFill>
        <p:spPr bwMode="auto">
          <a:xfrm>
            <a:off x="663575" y="1600200"/>
            <a:ext cx="2438400" cy="37560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3"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584200"/>
            <a:ext cx="9144000" cy="558800"/>
          </a:xfrm>
          <a:prstGeom prst="rect">
            <a:avLst/>
          </a:prstGeom>
          <a:noFill/>
          <a:ln>
            <a:miter lim="800000"/>
            <a:headEnd/>
            <a:tailEnd/>
          </a:ln>
        </p:spPr>
        <p:txBody>
          <a:bodyPr/>
          <a:lstStyle/>
          <a:p>
            <a:pPr algn="ctr">
              <a:lnSpc>
                <a:spcPct val="90000"/>
              </a:lnSpc>
              <a:defRPr/>
            </a:pPr>
            <a:r>
              <a:rPr lang="en-US" sz="3000" b="1" kern="0" dirty="0">
                <a:solidFill>
                  <a:srgbClr val="600000"/>
                </a:solidFill>
                <a:latin typeface="Verdana" pitchFamily="34" charset="0"/>
                <a:ea typeface="+mj-ea"/>
                <a:cs typeface="+mj-cs"/>
              </a:rPr>
              <a:t>Church and Nations</a:t>
            </a:r>
          </a:p>
        </p:txBody>
      </p:sp>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0483"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20484"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13" name="Content Placeholder 2"/>
          <p:cNvSpPr txBox="1">
            <a:spLocks/>
          </p:cNvSpPr>
          <p:nvPr/>
        </p:nvSpPr>
        <p:spPr bwMode="auto">
          <a:xfrm>
            <a:off x="2900363" y="1474788"/>
            <a:ext cx="5741987" cy="4525962"/>
          </a:xfrm>
          <a:prstGeom prst="rect">
            <a:avLst/>
          </a:prstGeom>
          <a:noFill/>
          <a:ln w="9525">
            <a:noFill/>
            <a:miter lim="800000"/>
            <a:headEnd/>
            <a:tailEnd/>
          </a:ln>
        </p:spPr>
        <p:txBody>
          <a:bodyPr/>
          <a:lstStyle/>
          <a:p>
            <a:pPr marL="182880" indent="-182880" eaLnBrk="0" hangingPunct="0">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With the rise of nations, the church lost some political power to the kings.</a:t>
            </a:r>
          </a:p>
          <a:p>
            <a:pPr lvl="1" eaLnBrk="0" hangingPunct="0">
              <a:spcBef>
                <a:spcPct val="20000"/>
              </a:spcBef>
              <a:defRPr/>
            </a:pPr>
            <a:r>
              <a:rPr lang="en-US" sz="2400" kern="0" dirty="0">
                <a:latin typeface="Georgia" pitchFamily="18" charset="0"/>
                <a:ea typeface="ＭＳ Ｐゴシック" charset="-128"/>
                <a:cs typeface="+mn-cs"/>
              </a:rPr>
              <a:t>The church was often still stronger than the kings but clearly there were rivalries.</a:t>
            </a:r>
          </a:p>
          <a:p>
            <a:pPr marL="182880" indent="-182880" eaLnBrk="0" hangingPunct="0">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What did the church do to win the hearts and minds of the people during the period when nations were rising </a:t>
            </a:r>
            <a:r>
              <a:rPr lang="en-US" sz="2400" kern="0" dirty="0">
                <a:latin typeface="Georgia" pitchFamily="18" charset="0"/>
                <a:ea typeface="ＭＳ Ｐゴシック" charset="-128"/>
                <a:cs typeface="ＭＳ Ｐゴシック" pitchFamily="-105" charset="-128"/>
              </a:rPr>
              <a:t>(from AD 1000)</a:t>
            </a:r>
            <a:r>
              <a:rPr lang="en-US" sz="2800" kern="0" dirty="0">
                <a:latin typeface="Georgia" pitchFamily="18" charset="0"/>
                <a:ea typeface="ＭＳ Ｐゴシック" charset="-128"/>
                <a:cs typeface="ＭＳ Ｐゴシック" pitchFamily="-105" charset="-128"/>
              </a:rPr>
              <a:t>?</a:t>
            </a:r>
          </a:p>
        </p:txBody>
      </p:sp>
      <p:pic>
        <p:nvPicPr>
          <p:cNvPr id="20486" name="Picture 13" descr="king arthru 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735138"/>
            <a:ext cx="168433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4" descr="Cathedral york C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213" y="3944938"/>
            <a:ext cx="18113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75778" name="TextBox 2"/>
          <p:cNvSpPr txBox="1">
            <a:spLocks noChangeArrowheads="1"/>
          </p:cNvSpPr>
          <p:nvPr/>
        </p:nvSpPr>
        <p:spPr bwMode="auto">
          <a:xfrm>
            <a:off x="0" y="5334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Verdana" charset="0"/>
              </a:rPr>
              <a:t>Thomas Aquinas – 5 Proofs</a:t>
            </a:r>
          </a:p>
        </p:txBody>
      </p:sp>
      <p:pic>
        <p:nvPicPr>
          <p:cNvPr id="75779" name="Picture 8" descr="university_of_Paris WM.jpg"/>
          <p:cNvPicPr>
            <a:picLocks noChangeAspect="1"/>
          </p:cNvPicPr>
          <p:nvPr/>
        </p:nvPicPr>
        <p:blipFill>
          <a:blip r:embed="rId3">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quinas cartoon edited.mov">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97013"/>
            <a:ext cx="681355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77826" name="TextBox 2"/>
          <p:cNvSpPr txBox="1">
            <a:spLocks noChangeArrowheads="1"/>
          </p:cNvSpPr>
          <p:nvPr/>
        </p:nvSpPr>
        <p:spPr bwMode="auto">
          <a:xfrm>
            <a:off x="0" y="533400"/>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0070C0"/>
                </a:solidFill>
                <a:latin typeface="Verdana" charset="0"/>
              </a:rPr>
              <a:t>Discussion</a:t>
            </a:r>
          </a:p>
        </p:txBody>
      </p:sp>
      <p:sp>
        <p:nvSpPr>
          <p:cNvPr id="5" name="Rectangle 3"/>
          <p:cNvSpPr txBox="1">
            <a:spLocks noChangeArrowheads="1"/>
          </p:cNvSpPr>
          <p:nvPr/>
        </p:nvSpPr>
        <p:spPr bwMode="auto">
          <a:xfrm>
            <a:off x="1328738" y="1447800"/>
            <a:ext cx="6553200" cy="1371600"/>
          </a:xfrm>
          <a:prstGeom prst="rect">
            <a:avLst/>
          </a:prstGeom>
          <a:noFill/>
          <a:ln w="9525">
            <a:noFill/>
            <a:miter lim="800000"/>
            <a:headEnd/>
            <a:tailEnd/>
          </a:ln>
        </p:spPr>
        <p:txBody>
          <a:bodyPr/>
          <a:lstStyle/>
          <a:p>
            <a:pPr algn="ctr">
              <a:spcBef>
                <a:spcPct val="20000"/>
              </a:spcBef>
              <a:defRPr/>
            </a:pPr>
            <a:r>
              <a:rPr lang="en-US" sz="4000" kern="0" dirty="0">
                <a:latin typeface="Georgia" pitchFamily="18" charset="0"/>
                <a:ea typeface="ＭＳ Ｐゴシック" charset="-128"/>
                <a:cs typeface="ＭＳ Ｐゴシック" pitchFamily="-105" charset="-128"/>
              </a:rPr>
              <a:t>Did universities improve creativity?</a:t>
            </a:r>
          </a:p>
        </p:txBody>
      </p:sp>
      <p:sp>
        <p:nvSpPr>
          <p:cNvPr id="10" name="TextBox 9"/>
          <p:cNvSpPr txBox="1"/>
          <p:nvPr/>
        </p:nvSpPr>
        <p:spPr>
          <a:xfrm>
            <a:off x="2960688" y="2917825"/>
            <a:ext cx="3135312" cy="922338"/>
          </a:xfrm>
          <a:prstGeom prst="rect">
            <a:avLst/>
          </a:prstGeom>
          <a:noFill/>
        </p:spPr>
        <p:txBody>
          <a:bodyPr>
            <a:spAutoFit/>
          </a:bodyPr>
          <a:lstStyle/>
          <a:p>
            <a:pPr marL="0" lvl="1" algn="ctr">
              <a:spcBef>
                <a:spcPct val="20000"/>
              </a:spcBef>
              <a:defRPr/>
            </a:pPr>
            <a:r>
              <a:rPr lang="en-US" sz="3600" b="1" kern="0" dirty="0">
                <a:solidFill>
                  <a:srgbClr val="0070C0"/>
                </a:solidFill>
                <a:latin typeface="Georgia" pitchFamily="18" charset="0"/>
                <a:ea typeface="ＭＳ Ｐゴシック" charset="-128"/>
                <a:cs typeface="+mn-cs"/>
              </a:rPr>
              <a:t>If so, why?</a:t>
            </a:r>
          </a:p>
          <a:p>
            <a:pPr>
              <a:defRPr/>
            </a:pPr>
            <a:endParaRPr lang="en-US" dirty="0">
              <a:solidFill>
                <a:srgbClr val="0070C0"/>
              </a:solidFill>
              <a:ea typeface="ＭＳ Ｐゴシック" charset="-128"/>
              <a:cs typeface="+mn-cs"/>
            </a:endParaRPr>
          </a:p>
        </p:txBody>
      </p:sp>
      <p:pic>
        <p:nvPicPr>
          <p:cNvPr id="11" name="Picture 10" descr="university paris 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41563"/>
            <a:ext cx="2144713" cy="324326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university eng C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9688" y="3841750"/>
            <a:ext cx="3787775" cy="25288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university_of_Paris W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2568575"/>
            <a:ext cx="1930400" cy="32702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2" descr="university_of_Paris WM.jpg"/>
          <p:cNvPicPr>
            <a:picLocks noChangeAspect="1"/>
          </p:cNvPicPr>
          <p:nvPr/>
        </p:nvPicPr>
        <p:blipFill>
          <a:blip r:embed="rId5">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3" descr="St._Dominic 2 WM.jpg"/>
          <p:cNvPicPr>
            <a:picLocks noChangeAspect="1"/>
          </p:cNvPicPr>
          <p:nvPr/>
        </p:nvPicPr>
        <p:blipFill>
          <a:blip r:embed="rId2">
            <a:extLst>
              <a:ext uri="{28A0092B-C50C-407E-A947-70E740481C1C}">
                <a14:useLocalDpi xmlns:a14="http://schemas.microsoft.com/office/drawing/2010/main" val="0"/>
              </a:ext>
            </a:extLst>
          </a:blip>
          <a:srcRect b="1877"/>
          <a:stretch>
            <a:fillRect/>
          </a:stretch>
        </p:blipFill>
        <p:spPr bwMode="auto">
          <a:xfrm>
            <a:off x="6705600" y="9525"/>
            <a:ext cx="24384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12" descr="St_Francis_of_Assisi_at_Prayer WM.JPG"/>
          <p:cNvPicPr>
            <a:picLocks noChangeAspect="1"/>
          </p:cNvPicPr>
          <p:nvPr/>
        </p:nvPicPr>
        <p:blipFill>
          <a:blip r:embed="rId3">
            <a:extLst>
              <a:ext uri="{28A0092B-C50C-407E-A947-70E740481C1C}">
                <a14:useLocalDpi xmlns:a14="http://schemas.microsoft.com/office/drawing/2010/main" val="0"/>
              </a:ext>
            </a:extLst>
          </a:blip>
          <a:srcRect t="1338"/>
          <a:stretch>
            <a:fillRect/>
          </a:stretch>
        </p:blipFill>
        <p:spPr bwMode="auto">
          <a:xfrm>
            <a:off x="2257425" y="0"/>
            <a:ext cx="24161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5"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0" y="3341688"/>
            <a:ext cx="215582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11" descr="Bernard_of_Clervaux WM.jpg"/>
          <p:cNvPicPr>
            <a:picLocks noChangeAspect="1"/>
          </p:cNvPicPr>
          <p:nvPr/>
        </p:nvPicPr>
        <p:blipFill>
          <a:blip r:embed="rId5">
            <a:extLst>
              <a:ext uri="{28A0092B-C50C-407E-A947-70E740481C1C}">
                <a14:useLocalDpi xmlns:a14="http://schemas.microsoft.com/office/drawing/2010/main" val="0"/>
              </a:ext>
            </a:extLst>
          </a:blip>
          <a:srcRect b="2522"/>
          <a:stretch>
            <a:fillRect/>
          </a:stretch>
        </p:blipFill>
        <p:spPr bwMode="auto">
          <a:xfrm>
            <a:off x="4662488" y="0"/>
            <a:ext cx="2065337"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0" descr="St-thomas-aquinas W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763"/>
            <a:ext cx="2257425" cy="340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1" descr="university eng CA.jpg"/>
          <p:cNvPicPr>
            <a:picLocks noChangeAspect="1"/>
          </p:cNvPicPr>
          <p:nvPr/>
        </p:nvPicPr>
        <p:blipFill>
          <a:blip r:embed="rId7">
            <a:extLst>
              <a:ext uri="{28A0092B-C50C-407E-A947-70E740481C1C}">
                <a14:useLocalDpi xmlns:a14="http://schemas.microsoft.com/office/drawing/2010/main" val="0"/>
              </a:ext>
            </a:extLst>
          </a:blip>
          <a:srcRect b="9598"/>
          <a:stretch>
            <a:fillRect/>
          </a:stretch>
        </p:blipFill>
        <p:spPr bwMode="auto">
          <a:xfrm>
            <a:off x="4700588" y="4176713"/>
            <a:ext cx="4443412"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8" descr="Gregory-IV_Raban-Maur W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46300" y="4175125"/>
            <a:ext cx="26622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2133600" y="3287485"/>
            <a:ext cx="7010400" cy="1043013"/>
          </a:xfrm>
          <a:prstGeom prst="rect">
            <a:avLst/>
          </a:prstGeom>
          <a:solidFill>
            <a:schemeClr val="tx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50" name="Rectangle 2"/>
          <p:cNvSpPr>
            <a:spLocks noGrp="1" noChangeArrowheads="1"/>
          </p:cNvSpPr>
          <p:nvPr>
            <p:ph type="ctrTitle"/>
          </p:nvPr>
        </p:nvSpPr>
        <p:spPr>
          <a:xfrm>
            <a:off x="4287838" y="3178175"/>
            <a:ext cx="3822700" cy="1209675"/>
          </a:xfrm>
        </p:spPr>
        <p:txBody>
          <a:bodyPr/>
          <a:lstStyle/>
          <a:p>
            <a:pPr algn="l" eaLnBrk="1" hangingPunct="1">
              <a:defRPr/>
            </a:pPr>
            <a:r>
              <a:rPr lang="en-US" sz="2700" b="1" dirty="0" smtClean="0">
                <a:solidFill>
                  <a:schemeClr val="bg1">
                    <a:lumMod val="95000"/>
                  </a:schemeClr>
                </a:solidFill>
                <a:latin typeface="Verdana" charset="0"/>
                <a:ea typeface="ＭＳ Ｐゴシック" charset="-128"/>
              </a:rPr>
              <a:t>Is BYU improving </a:t>
            </a:r>
            <a:br>
              <a:rPr lang="en-US" sz="2700" b="1" dirty="0" smtClean="0">
                <a:solidFill>
                  <a:schemeClr val="bg1">
                    <a:lumMod val="95000"/>
                  </a:schemeClr>
                </a:solidFill>
                <a:latin typeface="Verdana" charset="0"/>
                <a:ea typeface="ＭＳ Ｐゴシック" charset="-128"/>
              </a:rPr>
            </a:br>
            <a:r>
              <a:rPr lang="en-US" sz="2700" b="1" dirty="0" smtClean="0">
                <a:solidFill>
                  <a:schemeClr val="bg1">
                    <a:lumMod val="95000"/>
                  </a:schemeClr>
                </a:solidFill>
                <a:latin typeface="Verdana" charset="0"/>
                <a:ea typeface="ＭＳ Ｐゴシック" charset="-128"/>
              </a:rPr>
              <a:t>your Creativity?</a:t>
            </a:r>
          </a:p>
        </p:txBody>
      </p:sp>
      <p:sp>
        <p:nvSpPr>
          <p:cNvPr id="79884" name="TextBox 15"/>
          <p:cNvSpPr txBox="1">
            <a:spLocks noChangeArrowheads="1"/>
          </p:cNvSpPr>
          <p:nvPr/>
        </p:nvSpPr>
        <p:spPr bwMode="auto">
          <a:xfrm>
            <a:off x="2503488" y="3395663"/>
            <a:ext cx="1328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1E0C1"/>
                </a:solidFill>
                <a:latin typeface="Verdana" charset="0"/>
              </a:rPr>
              <a:t>Thank You</a:t>
            </a:r>
          </a:p>
        </p:txBody>
      </p:sp>
      <p:pic>
        <p:nvPicPr>
          <p:cNvPr id="79885" name="Picture 16" descr="byulogo GI.jpeg"/>
          <p:cNvPicPr>
            <a:picLocks noChangeAspect="1"/>
          </p:cNvPicPr>
          <p:nvPr/>
        </p:nvPicPr>
        <p:blipFill>
          <a:blip r:embed="rId9">
            <a:extLst>
              <a:ext uri="{28A0092B-C50C-407E-A947-70E740481C1C}">
                <a14:useLocalDpi xmlns:a14="http://schemas.microsoft.com/office/drawing/2010/main" val="0"/>
              </a:ext>
            </a:extLst>
          </a:blip>
          <a:srcRect l="28621" t="23241" r="27242" b="19557"/>
          <a:stretch>
            <a:fillRect/>
          </a:stretch>
        </p:blipFill>
        <p:spPr bwMode="auto">
          <a:xfrm>
            <a:off x="7904163" y="3287713"/>
            <a:ext cx="1108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0" y="284163"/>
            <a:ext cx="9144000" cy="558800"/>
          </a:xfrm>
          <a:prstGeom prst="rect">
            <a:avLst/>
          </a:prstGeom>
          <a:noFill/>
          <a:ln>
            <a:miter lim="800000"/>
            <a:headEnd/>
            <a:tailEnd/>
          </a:ln>
        </p:spPr>
        <p:txBody>
          <a:bodyPr/>
          <a:lstStyle/>
          <a:p>
            <a:pPr algn="ctr">
              <a:lnSpc>
                <a:spcPct val="90000"/>
              </a:lnSpc>
              <a:defRPr/>
            </a:pPr>
            <a:r>
              <a:rPr lang="en-US" sz="3000" b="1" dirty="0">
                <a:solidFill>
                  <a:srgbClr val="600000"/>
                </a:solidFill>
                <a:latin typeface="Verdana" charset="0"/>
                <a:ea typeface="ＭＳ Ｐゴシック" charset="-128"/>
                <a:cs typeface="+mn-cs"/>
              </a:rPr>
              <a:t>Religious Life at the Millennium</a:t>
            </a:r>
          </a:p>
          <a:p>
            <a:pPr algn="ctr">
              <a:lnSpc>
                <a:spcPct val="90000"/>
              </a:lnSpc>
              <a:defRPr/>
            </a:pPr>
            <a:r>
              <a:rPr lang="en-US" sz="3000" b="1" kern="0" dirty="0">
                <a:solidFill>
                  <a:srgbClr val="600000"/>
                </a:solidFill>
                <a:latin typeface="Verdana" charset="0"/>
                <a:ea typeface="+mj-ea"/>
                <a:cs typeface="+mj-cs"/>
              </a:rPr>
              <a:t>AD 1000</a:t>
            </a:r>
            <a:endParaRPr lang="en-US" sz="3000" b="1" kern="0" dirty="0">
              <a:solidFill>
                <a:srgbClr val="600000"/>
              </a:solidFill>
              <a:latin typeface="Verdana" pitchFamily="34" charset="0"/>
              <a:ea typeface="+mj-ea"/>
              <a:cs typeface="+mj-cs"/>
            </a:endParaRPr>
          </a:p>
        </p:txBody>
      </p:sp>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2531"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22532"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9" name="Rectangle 3"/>
          <p:cNvSpPr txBox="1">
            <a:spLocks noChangeArrowheads="1"/>
          </p:cNvSpPr>
          <p:nvPr/>
        </p:nvSpPr>
        <p:spPr bwMode="auto">
          <a:xfrm>
            <a:off x="244475" y="1308100"/>
            <a:ext cx="8229600" cy="2211388"/>
          </a:xfrm>
          <a:prstGeom prst="rect">
            <a:avLst/>
          </a:prstGeom>
          <a:noFill/>
          <a:ln w="9525">
            <a:noFill/>
            <a:miter lim="800000"/>
            <a:headEnd/>
            <a:tailEnd/>
          </a:ln>
        </p:spPr>
        <p:txBody>
          <a:bodyPr/>
          <a:lstStyle/>
          <a:p>
            <a:pPr lvl="1">
              <a:spcBef>
                <a:spcPct val="20000"/>
              </a:spcBef>
              <a:defRPr/>
            </a:pPr>
            <a:r>
              <a:rPr lang="en-US" sz="2400" i="1" kern="0" dirty="0">
                <a:latin typeface="Georgia" pitchFamily="18" charset="0"/>
                <a:ea typeface="ＭＳ Ｐゴシック" charset="-128"/>
                <a:cs typeface="+mn-cs"/>
              </a:rPr>
              <a:t>And I saw an angel come down from heaven have the key of the bottomless pit and a great chain in his hand.  And he laid hold on the dragon</a:t>
            </a:r>
            <a:r>
              <a:rPr lang="en-US" sz="2400" i="1" kern="0" spc="-100" dirty="0">
                <a:latin typeface="Georgia" pitchFamily="18" charset="0"/>
                <a:ea typeface="ＭＳ Ｐゴシック" charset="-128"/>
                <a:cs typeface="+mn-cs"/>
              </a:rPr>
              <a:t> . . . </a:t>
            </a:r>
            <a:r>
              <a:rPr lang="en-US" sz="2400" i="1" kern="0" dirty="0">
                <a:latin typeface="Georgia" pitchFamily="18" charset="0"/>
                <a:ea typeface="ＭＳ Ｐゴシック" charset="-128"/>
                <a:cs typeface="+mn-cs"/>
              </a:rPr>
              <a:t>which is the Devil</a:t>
            </a:r>
            <a:r>
              <a:rPr lang="en-US" sz="2400" i="1" kern="0" spc="-100" dirty="0">
                <a:latin typeface="Georgia" pitchFamily="18" charset="0"/>
                <a:ea typeface="ＭＳ Ｐゴシック" charset="-128"/>
                <a:cs typeface="+mn-cs"/>
              </a:rPr>
              <a:t> . . . </a:t>
            </a:r>
            <a:r>
              <a:rPr lang="en-US" sz="2400" i="1" kern="0" dirty="0">
                <a:latin typeface="Georgia" pitchFamily="18" charset="0"/>
                <a:ea typeface="ＭＳ Ｐゴシック" charset="-128"/>
                <a:cs typeface="+mn-cs"/>
              </a:rPr>
              <a:t>and bound him a thousand years</a:t>
            </a:r>
            <a:r>
              <a:rPr lang="en-US" sz="2400" i="1" kern="0" spc="-100" dirty="0">
                <a:latin typeface="Georgia" pitchFamily="18" charset="0"/>
                <a:ea typeface="ＭＳ Ｐゴシック" charset="-128"/>
                <a:cs typeface="+mn-cs"/>
              </a:rPr>
              <a:t> . . . </a:t>
            </a:r>
            <a:r>
              <a:rPr lang="en-US" sz="2400" i="1" kern="0" dirty="0">
                <a:latin typeface="Georgia" pitchFamily="18" charset="0"/>
                <a:ea typeface="ＭＳ Ｐゴシック" charset="-128"/>
                <a:cs typeface="+mn-cs"/>
              </a:rPr>
              <a:t>and after that he must be loosed a little season.</a:t>
            </a:r>
            <a:r>
              <a:rPr lang="en-US" sz="2800" kern="0" dirty="0">
                <a:latin typeface="Georgia" pitchFamily="18" charset="0"/>
                <a:ea typeface="ＭＳ Ｐゴシック" charset="-128"/>
                <a:cs typeface="+mn-cs"/>
              </a:rPr>
              <a:t>	                        </a:t>
            </a:r>
            <a:r>
              <a:rPr lang="en-US" sz="1600" kern="0" dirty="0">
                <a:latin typeface="Georgia" pitchFamily="18" charset="0"/>
                <a:ea typeface="ＭＳ Ｐゴシック" charset="-128"/>
                <a:cs typeface="+mn-cs"/>
              </a:rPr>
              <a:t>Rev.20: 1-3</a:t>
            </a:r>
          </a:p>
        </p:txBody>
      </p:sp>
      <p:sp>
        <p:nvSpPr>
          <p:cNvPr id="10" name="TextBox 9"/>
          <p:cNvSpPr txBox="1"/>
          <p:nvPr/>
        </p:nvSpPr>
        <p:spPr>
          <a:xfrm>
            <a:off x="3568700" y="3695700"/>
            <a:ext cx="5099050" cy="2524125"/>
          </a:xfrm>
          <a:prstGeom prst="rect">
            <a:avLst/>
          </a:prstGeom>
          <a:noFill/>
        </p:spPr>
        <p:txBody>
          <a:bodyPr>
            <a:spAutoFit/>
          </a:bodyPr>
          <a:lstStyle/>
          <a:p>
            <a:pPr marL="0" lvl="1">
              <a:defRPr/>
            </a:pPr>
            <a:r>
              <a:rPr lang="en-US" sz="2800" kern="0" dirty="0">
                <a:latin typeface="Georgia" pitchFamily="18" charset="0"/>
                <a:ea typeface="ＭＳ Ｐゴシック" charset="-128"/>
                <a:cs typeface="+mn-cs"/>
              </a:rPr>
              <a:t>Christians believed that the 1000 years began with the birth of Christ and therefore they reassessed personal life and goals.</a:t>
            </a:r>
          </a:p>
          <a:p>
            <a:pPr>
              <a:defRPr/>
            </a:pPr>
            <a:endParaRPr lang="en-US" dirty="0">
              <a:ea typeface="ＭＳ Ｐゴシック" charset="-128"/>
              <a:cs typeface="+mn-cs"/>
            </a:endParaRPr>
          </a:p>
        </p:txBody>
      </p:sp>
      <p:pic>
        <p:nvPicPr>
          <p:cNvPr id="12" name="Picture 11" descr="Plate_22_of_22_for_the_Macklin_Bible_after_Loutherbourg._Bowyer_Bible._Satan_Bound WM.gif"/>
          <p:cNvPicPr>
            <a:picLocks noChangeAspect="1"/>
          </p:cNvPicPr>
          <p:nvPr/>
        </p:nvPicPr>
        <p:blipFill>
          <a:blip r:embed="rId3">
            <a:extLst>
              <a:ext uri="{28A0092B-C50C-407E-A947-70E740481C1C}">
                <a14:useLocalDpi xmlns:a14="http://schemas.microsoft.com/office/drawing/2010/main" val="0"/>
              </a:ext>
            </a:extLst>
          </a:blip>
          <a:srcRect l="13754" t="10693" r="14915" b="19077"/>
          <a:stretch>
            <a:fillRect/>
          </a:stretch>
        </p:blipFill>
        <p:spPr bwMode="auto">
          <a:xfrm>
            <a:off x="801688" y="3359150"/>
            <a:ext cx="2405062" cy="31162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4578"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24579"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13" name="Rectangle 2"/>
          <p:cNvSpPr txBox="1">
            <a:spLocks noChangeArrowheads="1"/>
          </p:cNvSpPr>
          <p:nvPr/>
        </p:nvSpPr>
        <p:spPr bwMode="auto">
          <a:xfrm>
            <a:off x="279400" y="274638"/>
            <a:ext cx="8229600" cy="9271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Personal Reform and Pilgrimages</a:t>
            </a:r>
          </a:p>
        </p:txBody>
      </p:sp>
      <p:sp>
        <p:nvSpPr>
          <p:cNvPr id="14" name="Rectangle 3"/>
          <p:cNvSpPr txBox="1">
            <a:spLocks noChangeArrowheads="1"/>
          </p:cNvSpPr>
          <p:nvPr/>
        </p:nvSpPr>
        <p:spPr bwMode="auto">
          <a:xfrm>
            <a:off x="3689350" y="1300163"/>
            <a:ext cx="5257800" cy="4953000"/>
          </a:xfrm>
          <a:prstGeom prst="rect">
            <a:avLst/>
          </a:prstGeom>
          <a:noFill/>
          <a:ln w="9525">
            <a:noFill/>
            <a:miter lim="800000"/>
            <a:headEnd/>
            <a:tailEnd/>
          </a:ln>
        </p:spPr>
        <p:txBody>
          <a:bodyPr/>
          <a:lstStyle/>
          <a:p>
            <a:pPr>
              <a:spcBef>
                <a:spcPct val="20000"/>
              </a:spcBef>
              <a:defRPr/>
            </a:pPr>
            <a:r>
              <a:rPr lang="en-US" sz="3200" kern="0" dirty="0">
                <a:latin typeface="Georgia" pitchFamily="18" charset="0"/>
                <a:ea typeface="ＭＳ Ｐゴシック" charset="-128"/>
                <a:cs typeface="ＭＳ Ｐゴシック" pitchFamily="-105" charset="-128"/>
              </a:rPr>
              <a:t>Pilgrimages</a:t>
            </a:r>
          </a:p>
          <a:p>
            <a:pPr lvl="1" indent="-182880">
              <a:spcBef>
                <a:spcPct val="20000"/>
              </a:spcBef>
              <a:buFont typeface="Arial" pitchFamily="34" charset="0"/>
              <a:buChar char="•"/>
              <a:defRPr/>
            </a:pPr>
            <a:r>
              <a:rPr lang="en-US" sz="2800" kern="0" dirty="0">
                <a:latin typeface="Georgia" pitchFamily="18" charset="0"/>
                <a:ea typeface="ＭＳ Ｐゴシック" charset="-128"/>
                <a:cs typeface="+mn-cs"/>
              </a:rPr>
              <a:t>World safer for travel</a:t>
            </a:r>
          </a:p>
          <a:p>
            <a:pPr lvl="1" indent="-182880">
              <a:spcBef>
                <a:spcPct val="20000"/>
              </a:spcBef>
              <a:buFont typeface="Arial" pitchFamily="34" charset="0"/>
              <a:buChar char="•"/>
              <a:defRPr/>
            </a:pPr>
            <a:r>
              <a:rPr lang="en-US" sz="2800" kern="0" dirty="0">
                <a:latin typeface="Georgia" pitchFamily="18" charset="0"/>
                <a:ea typeface="ＭＳ Ｐゴシック" charset="-128"/>
                <a:cs typeface="+mn-cs"/>
              </a:rPr>
              <a:t>Identified and protected by clothes</a:t>
            </a:r>
          </a:p>
          <a:p>
            <a:pPr lvl="1" indent="-182880">
              <a:spcBef>
                <a:spcPct val="20000"/>
              </a:spcBef>
              <a:buFont typeface="Arial" pitchFamily="34" charset="0"/>
              <a:buChar char="•"/>
              <a:defRPr/>
            </a:pPr>
            <a:r>
              <a:rPr lang="en-US" sz="2800" kern="0" dirty="0">
                <a:latin typeface="Georgia" pitchFamily="18" charset="0"/>
                <a:ea typeface="ＭＳ Ｐゴシック" charset="-128"/>
                <a:cs typeface="+mn-cs"/>
              </a:rPr>
              <a:t>Purposes</a:t>
            </a:r>
          </a:p>
          <a:p>
            <a:pPr lvl="2">
              <a:spcBef>
                <a:spcPct val="20000"/>
              </a:spcBef>
              <a:defRPr/>
            </a:pPr>
            <a:r>
              <a:rPr lang="en-US" sz="2400" kern="0" dirty="0">
                <a:latin typeface="Georgia" pitchFamily="18" charset="0"/>
                <a:ea typeface="ＭＳ Ｐゴシック" charset="-128"/>
                <a:cs typeface="+mn-cs"/>
              </a:rPr>
              <a:t>Draw close to God</a:t>
            </a:r>
          </a:p>
          <a:p>
            <a:pPr lvl="2">
              <a:spcBef>
                <a:spcPct val="20000"/>
              </a:spcBef>
              <a:defRPr/>
            </a:pPr>
            <a:r>
              <a:rPr lang="en-US" sz="2400" kern="0" dirty="0">
                <a:latin typeface="Georgia" pitchFamily="18" charset="0"/>
                <a:ea typeface="ＭＳ Ｐゴシック" charset="-128"/>
                <a:cs typeface="+mn-cs"/>
              </a:rPr>
              <a:t>Fulfill a promise or obligation</a:t>
            </a:r>
          </a:p>
          <a:p>
            <a:pPr lvl="2">
              <a:spcBef>
                <a:spcPct val="20000"/>
              </a:spcBef>
              <a:defRPr/>
            </a:pPr>
            <a:r>
              <a:rPr lang="en-US" sz="2400" kern="0" dirty="0">
                <a:latin typeface="Georgia" pitchFamily="18" charset="0"/>
                <a:ea typeface="ＭＳ Ｐゴシック" charset="-128"/>
                <a:cs typeface="+mn-cs"/>
              </a:rPr>
              <a:t>Share in grace</a:t>
            </a:r>
          </a:p>
          <a:p>
            <a:pPr lvl="2">
              <a:spcBef>
                <a:spcPct val="20000"/>
              </a:spcBef>
              <a:defRPr/>
            </a:pPr>
            <a:r>
              <a:rPr lang="en-US" sz="2400" kern="0" dirty="0">
                <a:latin typeface="Georgia" pitchFamily="18" charset="0"/>
                <a:ea typeface="ＭＳ Ｐゴシック" charset="-128"/>
                <a:cs typeface="+mn-cs"/>
              </a:rPr>
              <a:t>Obtain a cure</a:t>
            </a:r>
          </a:p>
          <a:p>
            <a:pPr lvl="2">
              <a:spcBef>
                <a:spcPct val="20000"/>
              </a:spcBef>
              <a:defRPr/>
            </a:pPr>
            <a:r>
              <a:rPr lang="en-US" sz="2400" kern="0" dirty="0">
                <a:latin typeface="Georgia" pitchFamily="18" charset="0"/>
                <a:ea typeface="ＭＳ Ｐゴシック" charset="-128"/>
                <a:cs typeface="+mn-cs"/>
              </a:rPr>
              <a:t>Adventure </a:t>
            </a:r>
          </a:p>
          <a:p>
            <a:pPr lvl="1">
              <a:spcBef>
                <a:spcPct val="20000"/>
              </a:spcBef>
              <a:defRPr/>
            </a:pPr>
            <a:endParaRPr lang="en-US" sz="2400" kern="0" dirty="0">
              <a:latin typeface="Georgia" pitchFamily="18" charset="0"/>
              <a:ea typeface="ＭＳ Ｐゴシック" charset="-128"/>
              <a:cs typeface="+mn-cs"/>
            </a:endParaRPr>
          </a:p>
        </p:txBody>
      </p:sp>
      <p:pic>
        <p:nvPicPr>
          <p:cNvPr id="24582" name="Picture 5" descr="pilgrimage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263" y="1614488"/>
            <a:ext cx="34496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9" descr="europe_814 UTexas Map Library P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958975"/>
            <a:ext cx="6029325" cy="47513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26627"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26628"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13" name="Rectangle 2"/>
          <p:cNvSpPr txBox="1">
            <a:spLocks noChangeArrowheads="1"/>
          </p:cNvSpPr>
          <p:nvPr/>
        </p:nvSpPr>
        <p:spPr bwMode="auto">
          <a:xfrm>
            <a:off x="446088" y="263525"/>
            <a:ext cx="8229600" cy="9271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Pilgrimages</a:t>
            </a:r>
          </a:p>
        </p:txBody>
      </p:sp>
      <p:sp>
        <p:nvSpPr>
          <p:cNvPr id="11" name="TextBox 10"/>
          <p:cNvSpPr txBox="1"/>
          <p:nvPr/>
        </p:nvSpPr>
        <p:spPr>
          <a:xfrm>
            <a:off x="2292350" y="1295400"/>
            <a:ext cx="4452938" cy="800100"/>
          </a:xfrm>
          <a:prstGeom prst="rect">
            <a:avLst/>
          </a:prstGeom>
          <a:noFill/>
        </p:spPr>
        <p:txBody>
          <a:bodyPr>
            <a:spAutoFit/>
          </a:bodyPr>
          <a:lstStyle/>
          <a:p>
            <a:pPr>
              <a:defRPr/>
            </a:pPr>
            <a:r>
              <a:rPr lang="en-US" sz="2800" kern="0" dirty="0">
                <a:latin typeface="Georgia" pitchFamily="18" charset="0"/>
                <a:ea typeface="ＭＳ Ｐゴシック" charset="-128"/>
                <a:cs typeface="ＭＳ Ｐゴシック" pitchFamily="-105" charset="-128"/>
              </a:rPr>
              <a:t>Major pilgrimage locations</a:t>
            </a:r>
          </a:p>
          <a:p>
            <a:pPr>
              <a:defRPr/>
            </a:pPr>
            <a:endParaRPr lang="en-US" dirty="0">
              <a:ea typeface="ＭＳ Ｐゴシック" charset="-128"/>
              <a:cs typeface="+mn-cs"/>
            </a:endParaRPr>
          </a:p>
        </p:txBody>
      </p:sp>
      <p:sp>
        <p:nvSpPr>
          <p:cNvPr id="12" name="TextBox 11"/>
          <p:cNvSpPr txBox="1"/>
          <p:nvPr/>
        </p:nvSpPr>
        <p:spPr>
          <a:xfrm>
            <a:off x="241300" y="4103688"/>
            <a:ext cx="2201863" cy="708025"/>
          </a:xfrm>
          <a:prstGeom prst="rect">
            <a:avLst/>
          </a:prstGeom>
          <a:noFill/>
        </p:spPr>
        <p:txBody>
          <a:bodyPr>
            <a:spAutoFit/>
          </a:bodyPr>
          <a:lstStyle/>
          <a:p>
            <a:pPr marL="0" lvl="1">
              <a:defRPr/>
            </a:pPr>
            <a:r>
              <a:rPr lang="en-US" sz="2000" b="1" kern="0" dirty="0">
                <a:latin typeface="Verdana" pitchFamily="34" charset="0"/>
                <a:ea typeface="ＭＳ Ｐゴシック" charset="-128"/>
                <a:cs typeface="+mn-cs"/>
              </a:rPr>
              <a:t>Santiago de Campostela</a:t>
            </a:r>
            <a:endParaRPr lang="en-US" dirty="0">
              <a:ea typeface="ＭＳ Ｐゴシック" charset="-128"/>
              <a:cs typeface="+mn-cs"/>
            </a:endParaRPr>
          </a:p>
        </p:txBody>
      </p:sp>
      <p:sp>
        <p:nvSpPr>
          <p:cNvPr id="14" name="TextBox 13"/>
          <p:cNvSpPr txBox="1"/>
          <p:nvPr/>
        </p:nvSpPr>
        <p:spPr>
          <a:xfrm>
            <a:off x="1382713" y="3576638"/>
            <a:ext cx="2100262" cy="400050"/>
          </a:xfrm>
          <a:prstGeom prst="rect">
            <a:avLst/>
          </a:prstGeom>
          <a:noFill/>
        </p:spPr>
        <p:txBody>
          <a:bodyPr>
            <a:spAutoFit/>
          </a:bodyPr>
          <a:lstStyle/>
          <a:p>
            <a:pPr marL="0" lvl="1">
              <a:defRPr/>
            </a:pPr>
            <a:r>
              <a:rPr lang="en-US" sz="2000" b="1" kern="0" dirty="0">
                <a:latin typeface="Verdana" pitchFamily="34" charset="0"/>
                <a:ea typeface="ＭＳ Ｐゴシック" charset="-128"/>
                <a:cs typeface="+mn-cs"/>
              </a:rPr>
              <a:t>Canterbury</a:t>
            </a:r>
            <a:endParaRPr lang="en-US" dirty="0">
              <a:ea typeface="ＭＳ Ｐゴシック" charset="-128"/>
              <a:cs typeface="+mn-cs"/>
            </a:endParaRPr>
          </a:p>
        </p:txBody>
      </p:sp>
      <p:sp>
        <p:nvSpPr>
          <p:cNvPr id="15" name="TextBox 14"/>
          <p:cNvSpPr txBox="1"/>
          <p:nvPr/>
        </p:nvSpPr>
        <p:spPr>
          <a:xfrm>
            <a:off x="5364163" y="5487988"/>
            <a:ext cx="1744662" cy="400050"/>
          </a:xfrm>
          <a:prstGeom prst="rect">
            <a:avLst/>
          </a:prstGeom>
          <a:noFill/>
        </p:spPr>
        <p:txBody>
          <a:bodyPr>
            <a:spAutoFit/>
          </a:bodyPr>
          <a:lstStyle/>
          <a:p>
            <a:pPr marL="0" lvl="1">
              <a:defRPr/>
            </a:pPr>
            <a:r>
              <a:rPr lang="en-US" sz="2000" b="1" kern="0" dirty="0">
                <a:latin typeface="Verdana" pitchFamily="34" charset="0"/>
                <a:ea typeface="ＭＳ Ｐゴシック" charset="-128"/>
                <a:cs typeface="+mn-cs"/>
              </a:rPr>
              <a:t>Jerusalem</a:t>
            </a:r>
            <a:endParaRPr lang="en-US" dirty="0">
              <a:ea typeface="ＭＳ Ｐゴシック" charset="-128"/>
              <a:cs typeface="+mn-cs"/>
            </a:endParaRPr>
          </a:p>
        </p:txBody>
      </p:sp>
      <p:sp>
        <p:nvSpPr>
          <p:cNvPr id="17" name="5-Point Star 16"/>
          <p:cNvSpPr>
            <a:spLocks/>
          </p:cNvSpPr>
          <p:nvPr/>
        </p:nvSpPr>
        <p:spPr bwMode="auto">
          <a:xfrm>
            <a:off x="3059113" y="3624263"/>
            <a:ext cx="282575" cy="284162"/>
          </a:xfrm>
          <a:custGeom>
            <a:avLst/>
            <a:gdLst>
              <a:gd name="T0" fmla="*/ 141515 w 283029"/>
              <a:gd name="T1" fmla="*/ 0 h 283029"/>
              <a:gd name="T2" fmla="*/ 0 w 283029"/>
              <a:gd name="T3" fmla="*/ 108107 h 283029"/>
              <a:gd name="T4" fmla="*/ 54054 w 283029"/>
              <a:gd name="T5" fmla="*/ 283028 h 283029"/>
              <a:gd name="T6" fmla="*/ 228975 w 283029"/>
              <a:gd name="T7" fmla="*/ 283028 h 283029"/>
              <a:gd name="T8" fmla="*/ 283029 w 283029"/>
              <a:gd name="T9" fmla="*/ 108107 h 283029"/>
              <a:gd name="T10" fmla="*/ 17694720 60000 65536"/>
              <a:gd name="T11" fmla="*/ 11796480 60000 65536"/>
              <a:gd name="T12" fmla="*/ 5898240 60000 65536"/>
              <a:gd name="T13" fmla="*/ 5898240 60000 65536"/>
              <a:gd name="T14" fmla="*/ 0 60000 65536"/>
              <a:gd name="T15" fmla="*/ 87462 w 283029"/>
              <a:gd name="T16" fmla="*/ 108108 h 283029"/>
              <a:gd name="T17" fmla="*/ 195567 w 283029"/>
              <a:gd name="T18" fmla="*/ 216213 h 283029"/>
            </a:gdLst>
            <a:ahLst/>
            <a:cxnLst>
              <a:cxn ang="T10">
                <a:pos x="T0" y="T1"/>
              </a:cxn>
              <a:cxn ang="T11">
                <a:pos x="T2" y="T3"/>
              </a:cxn>
              <a:cxn ang="T12">
                <a:pos x="T4" y="T5"/>
              </a:cxn>
              <a:cxn ang="T13">
                <a:pos x="T6" y="T7"/>
              </a:cxn>
              <a:cxn ang="T14">
                <a:pos x="T8" y="T9"/>
              </a:cxn>
            </a:cxnLst>
            <a:rect l="T15" t="T16" r="T17" b="T18"/>
            <a:pathLst>
              <a:path w="283029" h="283029">
                <a:moveTo>
                  <a:pt x="0" y="108107"/>
                </a:moveTo>
                <a:lnTo>
                  <a:pt x="108108" y="108108"/>
                </a:lnTo>
                <a:lnTo>
                  <a:pt x="141515" y="0"/>
                </a:lnTo>
                <a:lnTo>
                  <a:pt x="174921" y="108108"/>
                </a:lnTo>
                <a:lnTo>
                  <a:pt x="283029" y="108107"/>
                </a:lnTo>
                <a:lnTo>
                  <a:pt x="195567" y="174921"/>
                </a:lnTo>
                <a:lnTo>
                  <a:pt x="228975" y="283028"/>
                </a:lnTo>
                <a:lnTo>
                  <a:pt x="141515" y="216213"/>
                </a:lnTo>
                <a:lnTo>
                  <a:pt x="54054" y="283028"/>
                </a:lnTo>
                <a:lnTo>
                  <a:pt x="87462" y="174921"/>
                </a:lnTo>
                <a:close/>
              </a:path>
            </a:pathLst>
          </a:custGeom>
          <a:solidFill>
            <a:srgbClr val="C00000"/>
          </a:solidFill>
          <a:ln w="9525" cap="flat" cmpd="sng">
            <a:solidFill>
              <a:schemeClr val="tx1"/>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p>
        </p:txBody>
      </p:sp>
      <p:sp>
        <p:nvSpPr>
          <p:cNvPr id="18" name="5-Point Star 17"/>
          <p:cNvSpPr>
            <a:spLocks/>
          </p:cNvSpPr>
          <p:nvPr/>
        </p:nvSpPr>
        <p:spPr bwMode="auto">
          <a:xfrm>
            <a:off x="2144713" y="4354513"/>
            <a:ext cx="282575" cy="282575"/>
          </a:xfrm>
          <a:custGeom>
            <a:avLst/>
            <a:gdLst>
              <a:gd name="T0" fmla="*/ 141515 w 283029"/>
              <a:gd name="T1" fmla="*/ 0 h 283029"/>
              <a:gd name="T2" fmla="*/ 0 w 283029"/>
              <a:gd name="T3" fmla="*/ 108107 h 283029"/>
              <a:gd name="T4" fmla="*/ 54054 w 283029"/>
              <a:gd name="T5" fmla="*/ 283028 h 283029"/>
              <a:gd name="T6" fmla="*/ 228975 w 283029"/>
              <a:gd name="T7" fmla="*/ 283028 h 283029"/>
              <a:gd name="T8" fmla="*/ 283029 w 283029"/>
              <a:gd name="T9" fmla="*/ 108107 h 283029"/>
              <a:gd name="T10" fmla="*/ 17694720 60000 65536"/>
              <a:gd name="T11" fmla="*/ 11796480 60000 65536"/>
              <a:gd name="T12" fmla="*/ 5898240 60000 65536"/>
              <a:gd name="T13" fmla="*/ 5898240 60000 65536"/>
              <a:gd name="T14" fmla="*/ 0 60000 65536"/>
              <a:gd name="T15" fmla="*/ 87462 w 283029"/>
              <a:gd name="T16" fmla="*/ 108108 h 283029"/>
              <a:gd name="T17" fmla="*/ 195567 w 283029"/>
              <a:gd name="T18" fmla="*/ 216213 h 283029"/>
            </a:gdLst>
            <a:ahLst/>
            <a:cxnLst>
              <a:cxn ang="T10">
                <a:pos x="T0" y="T1"/>
              </a:cxn>
              <a:cxn ang="T11">
                <a:pos x="T2" y="T3"/>
              </a:cxn>
              <a:cxn ang="T12">
                <a:pos x="T4" y="T5"/>
              </a:cxn>
              <a:cxn ang="T13">
                <a:pos x="T6" y="T7"/>
              </a:cxn>
              <a:cxn ang="T14">
                <a:pos x="T8" y="T9"/>
              </a:cxn>
            </a:cxnLst>
            <a:rect l="T15" t="T16" r="T17" b="T18"/>
            <a:pathLst>
              <a:path w="283029" h="283029">
                <a:moveTo>
                  <a:pt x="0" y="108107"/>
                </a:moveTo>
                <a:lnTo>
                  <a:pt x="108108" y="108108"/>
                </a:lnTo>
                <a:lnTo>
                  <a:pt x="141515" y="0"/>
                </a:lnTo>
                <a:lnTo>
                  <a:pt x="174921" y="108108"/>
                </a:lnTo>
                <a:lnTo>
                  <a:pt x="283029" y="108107"/>
                </a:lnTo>
                <a:lnTo>
                  <a:pt x="195567" y="174921"/>
                </a:lnTo>
                <a:lnTo>
                  <a:pt x="228975" y="283028"/>
                </a:lnTo>
                <a:lnTo>
                  <a:pt x="141515" y="216213"/>
                </a:lnTo>
                <a:lnTo>
                  <a:pt x="54054" y="283028"/>
                </a:lnTo>
                <a:lnTo>
                  <a:pt x="87462" y="174921"/>
                </a:lnTo>
                <a:close/>
              </a:path>
            </a:pathLst>
          </a:custGeom>
          <a:solidFill>
            <a:srgbClr val="C00000"/>
          </a:solidFill>
          <a:ln w="9525" cap="flat" cmpd="sng">
            <a:solidFill>
              <a:schemeClr val="tx1"/>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p>
        </p:txBody>
      </p:sp>
      <p:sp>
        <p:nvSpPr>
          <p:cNvPr id="19" name="5-Point Star 18"/>
          <p:cNvSpPr>
            <a:spLocks/>
          </p:cNvSpPr>
          <p:nvPr/>
        </p:nvSpPr>
        <p:spPr bwMode="auto">
          <a:xfrm>
            <a:off x="5954713" y="5900738"/>
            <a:ext cx="282575" cy="282575"/>
          </a:xfrm>
          <a:custGeom>
            <a:avLst/>
            <a:gdLst>
              <a:gd name="T0" fmla="*/ 141515 w 283029"/>
              <a:gd name="T1" fmla="*/ 0 h 283029"/>
              <a:gd name="T2" fmla="*/ 0 w 283029"/>
              <a:gd name="T3" fmla="*/ 108107 h 283029"/>
              <a:gd name="T4" fmla="*/ 54054 w 283029"/>
              <a:gd name="T5" fmla="*/ 283028 h 283029"/>
              <a:gd name="T6" fmla="*/ 228975 w 283029"/>
              <a:gd name="T7" fmla="*/ 283028 h 283029"/>
              <a:gd name="T8" fmla="*/ 283029 w 283029"/>
              <a:gd name="T9" fmla="*/ 108107 h 283029"/>
              <a:gd name="T10" fmla="*/ 17694720 60000 65536"/>
              <a:gd name="T11" fmla="*/ 11796480 60000 65536"/>
              <a:gd name="T12" fmla="*/ 5898240 60000 65536"/>
              <a:gd name="T13" fmla="*/ 5898240 60000 65536"/>
              <a:gd name="T14" fmla="*/ 0 60000 65536"/>
              <a:gd name="T15" fmla="*/ 87462 w 283029"/>
              <a:gd name="T16" fmla="*/ 108108 h 283029"/>
              <a:gd name="T17" fmla="*/ 195567 w 283029"/>
              <a:gd name="T18" fmla="*/ 216213 h 283029"/>
            </a:gdLst>
            <a:ahLst/>
            <a:cxnLst>
              <a:cxn ang="T10">
                <a:pos x="T0" y="T1"/>
              </a:cxn>
              <a:cxn ang="T11">
                <a:pos x="T2" y="T3"/>
              </a:cxn>
              <a:cxn ang="T12">
                <a:pos x="T4" y="T5"/>
              </a:cxn>
              <a:cxn ang="T13">
                <a:pos x="T6" y="T7"/>
              </a:cxn>
              <a:cxn ang="T14">
                <a:pos x="T8" y="T9"/>
              </a:cxn>
            </a:cxnLst>
            <a:rect l="T15" t="T16" r="T17" b="T18"/>
            <a:pathLst>
              <a:path w="283029" h="283029">
                <a:moveTo>
                  <a:pt x="0" y="108107"/>
                </a:moveTo>
                <a:lnTo>
                  <a:pt x="108108" y="108108"/>
                </a:lnTo>
                <a:lnTo>
                  <a:pt x="141515" y="0"/>
                </a:lnTo>
                <a:lnTo>
                  <a:pt x="174921" y="108108"/>
                </a:lnTo>
                <a:lnTo>
                  <a:pt x="283029" y="108107"/>
                </a:lnTo>
                <a:lnTo>
                  <a:pt x="195567" y="174921"/>
                </a:lnTo>
                <a:lnTo>
                  <a:pt x="228975" y="283028"/>
                </a:lnTo>
                <a:lnTo>
                  <a:pt x="141515" y="216213"/>
                </a:lnTo>
                <a:lnTo>
                  <a:pt x="54054" y="283028"/>
                </a:lnTo>
                <a:lnTo>
                  <a:pt x="87462" y="174921"/>
                </a:lnTo>
                <a:close/>
              </a:path>
            </a:pathLst>
          </a:custGeom>
          <a:solidFill>
            <a:srgbClr val="C00000"/>
          </a:solidFill>
          <a:ln w="9525" cap="flat" cmpd="sng">
            <a:solidFill>
              <a:schemeClr val="tx1"/>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p>
        </p:txBody>
      </p:sp>
      <p:sp>
        <p:nvSpPr>
          <p:cNvPr id="20" name="Rectangle 19"/>
          <p:cNvSpPr>
            <a:spLocks noChangeArrowheads="1"/>
          </p:cNvSpPr>
          <p:nvPr/>
        </p:nvSpPr>
        <p:spPr bwMode="auto">
          <a:xfrm>
            <a:off x="5516563" y="2232025"/>
            <a:ext cx="3146425" cy="1481138"/>
          </a:xfrm>
          <a:prstGeom prst="rect">
            <a:avLst/>
          </a:prstGeom>
          <a:solidFill>
            <a:srgbClr val="F4E7D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16" name="TextBox 15"/>
          <p:cNvSpPr txBox="1"/>
          <p:nvPr/>
        </p:nvSpPr>
        <p:spPr>
          <a:xfrm>
            <a:off x="5645150" y="3287713"/>
            <a:ext cx="3052763" cy="400050"/>
          </a:xfrm>
          <a:prstGeom prst="rect">
            <a:avLst/>
          </a:prstGeom>
          <a:noFill/>
        </p:spPr>
        <p:txBody>
          <a:bodyPr>
            <a:spAutoFit/>
          </a:bodyPr>
          <a:lstStyle/>
          <a:p>
            <a:pPr marL="0" lvl="1">
              <a:defRPr/>
            </a:pPr>
            <a:r>
              <a:rPr lang="en-US" sz="2000" b="1" kern="0" dirty="0">
                <a:latin typeface="Verdana" pitchFamily="34" charset="0"/>
                <a:ea typeface="ＭＳ Ｐゴシック" charset="-128"/>
                <a:cs typeface="+mn-cs"/>
              </a:rPr>
              <a:t>Locations of visions</a:t>
            </a:r>
            <a:endParaRPr lang="en-US" dirty="0">
              <a:ea typeface="ＭＳ Ｐゴシック" charset="-128"/>
              <a:cs typeface="+mn-cs"/>
            </a:endParaRPr>
          </a:p>
        </p:txBody>
      </p:sp>
      <p:sp>
        <p:nvSpPr>
          <p:cNvPr id="8" name="Rectangle 3"/>
          <p:cNvSpPr txBox="1">
            <a:spLocks noChangeArrowheads="1"/>
          </p:cNvSpPr>
          <p:nvPr/>
        </p:nvSpPr>
        <p:spPr bwMode="auto">
          <a:xfrm>
            <a:off x="5195888" y="2238375"/>
            <a:ext cx="3225800" cy="695325"/>
          </a:xfrm>
          <a:prstGeom prst="rect">
            <a:avLst/>
          </a:prstGeom>
          <a:noFill/>
          <a:ln w="9525">
            <a:noFill/>
            <a:miter lim="800000"/>
            <a:headEnd/>
            <a:tailEnd/>
          </a:ln>
        </p:spPr>
        <p:txBody>
          <a:bodyPr/>
          <a:lstStyle/>
          <a:p>
            <a:pPr lvl="1">
              <a:spcBef>
                <a:spcPct val="20000"/>
              </a:spcBef>
              <a:defRPr/>
            </a:pPr>
            <a:r>
              <a:rPr lang="en-US" sz="2000" b="1" kern="0" dirty="0">
                <a:latin typeface="Verdana" pitchFamily="34" charset="0"/>
                <a:ea typeface="ＭＳ Ｐゴシック" charset="-128"/>
                <a:cs typeface="+mn-cs"/>
              </a:rPr>
              <a:t>Also, </a:t>
            </a:r>
          </a:p>
          <a:p>
            <a:pPr lvl="1">
              <a:spcBef>
                <a:spcPct val="20000"/>
              </a:spcBef>
              <a:defRPr/>
            </a:pPr>
            <a:r>
              <a:rPr lang="en-US" sz="2000" b="1" kern="0" dirty="0">
                <a:latin typeface="Verdana" pitchFamily="34" charset="0"/>
                <a:ea typeface="ＭＳ Ｐゴシック" charset="-128"/>
                <a:cs typeface="+mn-cs"/>
              </a:rPr>
              <a:t>Locations of miraculous cures</a:t>
            </a:r>
          </a:p>
        </p:txBody>
      </p:sp>
      <p:sp>
        <p:nvSpPr>
          <p:cNvPr id="22" name="Freeform 21"/>
          <p:cNvSpPr>
            <a:spLocks/>
          </p:cNvSpPr>
          <p:nvPr/>
        </p:nvSpPr>
        <p:spPr bwMode="auto">
          <a:xfrm>
            <a:off x="2351088" y="4084638"/>
            <a:ext cx="973137" cy="600075"/>
          </a:xfrm>
          <a:custGeom>
            <a:avLst/>
            <a:gdLst>
              <a:gd name="T0" fmla="*/ 0 w 973697"/>
              <a:gd name="T1" fmla="*/ 454429 h 599025"/>
              <a:gd name="T2" fmla="*/ 32657 w 973697"/>
              <a:gd name="T3" fmla="*/ 476200 h 599025"/>
              <a:gd name="T4" fmla="*/ 54429 w 973697"/>
              <a:gd name="T5" fmla="*/ 497972 h 599025"/>
              <a:gd name="T6" fmla="*/ 119743 w 973697"/>
              <a:gd name="T7" fmla="*/ 519743 h 599025"/>
              <a:gd name="T8" fmla="*/ 174172 w 973697"/>
              <a:gd name="T9" fmla="*/ 563286 h 599025"/>
              <a:gd name="T10" fmla="*/ 261257 w 973697"/>
              <a:gd name="T11" fmla="*/ 574172 h 599025"/>
              <a:gd name="T12" fmla="*/ 293915 w 973697"/>
              <a:gd name="T13" fmla="*/ 585057 h 599025"/>
              <a:gd name="T14" fmla="*/ 576943 w 973697"/>
              <a:gd name="T15" fmla="*/ 563286 h 599025"/>
              <a:gd name="T16" fmla="*/ 642257 w 973697"/>
              <a:gd name="T17" fmla="*/ 487086 h 599025"/>
              <a:gd name="T18" fmla="*/ 653143 w 973697"/>
              <a:gd name="T19" fmla="*/ 454429 h 599025"/>
              <a:gd name="T20" fmla="*/ 674915 w 973697"/>
              <a:gd name="T21" fmla="*/ 432657 h 599025"/>
              <a:gd name="T22" fmla="*/ 696686 w 973697"/>
              <a:gd name="T23" fmla="*/ 400000 h 599025"/>
              <a:gd name="T24" fmla="*/ 707572 w 973697"/>
              <a:gd name="T25" fmla="*/ 356457 h 599025"/>
              <a:gd name="T26" fmla="*/ 718457 w 973697"/>
              <a:gd name="T27" fmla="*/ 323800 h 599025"/>
              <a:gd name="T28" fmla="*/ 740229 w 973697"/>
              <a:gd name="T29" fmla="*/ 225829 h 599025"/>
              <a:gd name="T30" fmla="*/ 783772 w 973697"/>
              <a:gd name="T31" fmla="*/ 182286 h 599025"/>
              <a:gd name="T32" fmla="*/ 805543 w 973697"/>
              <a:gd name="T33" fmla="*/ 149629 h 599025"/>
              <a:gd name="T34" fmla="*/ 870857 w 973697"/>
              <a:gd name="T35" fmla="*/ 127857 h 599025"/>
              <a:gd name="T36" fmla="*/ 903515 w 973697"/>
              <a:gd name="T37" fmla="*/ 116972 h 599025"/>
              <a:gd name="T38" fmla="*/ 936172 w 973697"/>
              <a:gd name="T39" fmla="*/ 62543 h 599025"/>
              <a:gd name="T40" fmla="*/ 957943 w 973697"/>
              <a:gd name="T41" fmla="*/ 19000 h 5990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3697" h="599025">
                <a:moveTo>
                  <a:pt x="0" y="454429"/>
                </a:moveTo>
                <a:cubicBezTo>
                  <a:pt x="10886" y="461686"/>
                  <a:pt x="22441" y="468027"/>
                  <a:pt x="32657" y="476200"/>
                </a:cubicBezTo>
                <a:cubicBezTo>
                  <a:pt x="40671" y="482611"/>
                  <a:pt x="45249" y="493382"/>
                  <a:pt x="54429" y="497972"/>
                </a:cubicBezTo>
                <a:cubicBezTo>
                  <a:pt x="74955" y="508235"/>
                  <a:pt x="119743" y="519743"/>
                  <a:pt x="119743" y="519743"/>
                </a:cubicBezTo>
                <a:cubicBezTo>
                  <a:pt x="133261" y="533261"/>
                  <a:pt x="155290" y="558136"/>
                  <a:pt x="174172" y="563286"/>
                </a:cubicBezTo>
                <a:cubicBezTo>
                  <a:pt x="202395" y="570983"/>
                  <a:pt x="232229" y="570543"/>
                  <a:pt x="261257" y="574172"/>
                </a:cubicBezTo>
                <a:cubicBezTo>
                  <a:pt x="272143" y="577800"/>
                  <a:pt x="282440" y="585057"/>
                  <a:pt x="293915" y="585057"/>
                </a:cubicBezTo>
                <a:cubicBezTo>
                  <a:pt x="521601" y="585057"/>
                  <a:pt x="469728" y="599025"/>
                  <a:pt x="576943" y="563286"/>
                </a:cubicBezTo>
                <a:cubicBezTo>
                  <a:pt x="603727" y="536502"/>
                  <a:pt x="625678" y="520244"/>
                  <a:pt x="642257" y="487086"/>
                </a:cubicBezTo>
                <a:cubicBezTo>
                  <a:pt x="647389" y="476823"/>
                  <a:pt x="647239" y="464268"/>
                  <a:pt x="653143" y="454429"/>
                </a:cubicBezTo>
                <a:cubicBezTo>
                  <a:pt x="658424" y="445628"/>
                  <a:pt x="668504" y="440671"/>
                  <a:pt x="674915" y="432657"/>
                </a:cubicBezTo>
                <a:cubicBezTo>
                  <a:pt x="683088" y="422441"/>
                  <a:pt x="689429" y="410886"/>
                  <a:pt x="696686" y="400000"/>
                </a:cubicBezTo>
                <a:cubicBezTo>
                  <a:pt x="700315" y="385486"/>
                  <a:pt x="703462" y="370842"/>
                  <a:pt x="707572" y="356457"/>
                </a:cubicBezTo>
                <a:cubicBezTo>
                  <a:pt x="710724" y="345424"/>
                  <a:pt x="715968" y="335001"/>
                  <a:pt x="718457" y="323800"/>
                </a:cubicBezTo>
                <a:cubicBezTo>
                  <a:pt x="719673" y="318329"/>
                  <a:pt x="728371" y="242430"/>
                  <a:pt x="740229" y="225829"/>
                </a:cubicBezTo>
                <a:cubicBezTo>
                  <a:pt x="752160" y="209126"/>
                  <a:pt x="772386" y="199365"/>
                  <a:pt x="783772" y="182286"/>
                </a:cubicBezTo>
                <a:cubicBezTo>
                  <a:pt x="791029" y="171400"/>
                  <a:pt x="794449" y="156563"/>
                  <a:pt x="805543" y="149629"/>
                </a:cubicBezTo>
                <a:cubicBezTo>
                  <a:pt x="825004" y="137466"/>
                  <a:pt x="849086" y="135114"/>
                  <a:pt x="870857" y="127857"/>
                </a:cubicBezTo>
                <a:lnTo>
                  <a:pt x="903515" y="116972"/>
                </a:lnTo>
                <a:cubicBezTo>
                  <a:pt x="934350" y="24462"/>
                  <a:pt x="891345" y="137256"/>
                  <a:pt x="936172" y="62543"/>
                </a:cubicBezTo>
                <a:cubicBezTo>
                  <a:pt x="973697" y="0"/>
                  <a:pt x="927755" y="49188"/>
                  <a:pt x="957943" y="19000"/>
                </a:cubicBezTo>
              </a:path>
            </a:pathLst>
          </a:custGeom>
          <a:noFill/>
          <a:ln w="25400" cap="flat" cmpd="sng">
            <a:solidFill>
              <a:srgbClr val="FF0000"/>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23" name="Freeform 22"/>
          <p:cNvSpPr>
            <a:spLocks/>
          </p:cNvSpPr>
          <p:nvPr/>
        </p:nvSpPr>
        <p:spPr bwMode="auto">
          <a:xfrm>
            <a:off x="2633663" y="4670425"/>
            <a:ext cx="588962" cy="130175"/>
          </a:xfrm>
          <a:custGeom>
            <a:avLst/>
            <a:gdLst>
              <a:gd name="T0" fmla="*/ 0 w 587828"/>
              <a:gd name="T1" fmla="*/ 0 h 130629"/>
              <a:gd name="T2" fmla="*/ 43543 w 587828"/>
              <a:gd name="T3" fmla="*/ 10886 h 130629"/>
              <a:gd name="T4" fmla="*/ 54428 w 587828"/>
              <a:gd name="T5" fmla="*/ 43543 h 130629"/>
              <a:gd name="T6" fmla="*/ 185057 w 587828"/>
              <a:gd name="T7" fmla="*/ 76200 h 130629"/>
              <a:gd name="T8" fmla="*/ 293914 w 587828"/>
              <a:gd name="T9" fmla="*/ 108858 h 130629"/>
              <a:gd name="T10" fmla="*/ 359228 w 587828"/>
              <a:gd name="T11" fmla="*/ 119743 h 130629"/>
              <a:gd name="T12" fmla="*/ 391886 w 587828"/>
              <a:gd name="T13" fmla="*/ 130629 h 130629"/>
              <a:gd name="T14" fmla="*/ 522514 w 587828"/>
              <a:gd name="T15" fmla="*/ 108858 h 130629"/>
              <a:gd name="T16" fmla="*/ 587828 w 587828"/>
              <a:gd name="T17" fmla="*/ 87086 h 130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7828" h="130629">
                <a:moveTo>
                  <a:pt x="0" y="0"/>
                </a:moveTo>
                <a:cubicBezTo>
                  <a:pt x="14514" y="3629"/>
                  <a:pt x="31860" y="1540"/>
                  <a:pt x="43543" y="10886"/>
                </a:cubicBezTo>
                <a:cubicBezTo>
                  <a:pt x="52503" y="18054"/>
                  <a:pt x="45091" y="36874"/>
                  <a:pt x="54428" y="43543"/>
                </a:cubicBezTo>
                <a:cubicBezTo>
                  <a:pt x="80681" y="62295"/>
                  <a:pt x="154812" y="71159"/>
                  <a:pt x="185057" y="76200"/>
                </a:cubicBezTo>
                <a:cubicBezTo>
                  <a:pt x="226708" y="90084"/>
                  <a:pt x="252787" y="100633"/>
                  <a:pt x="293914" y="108858"/>
                </a:cubicBezTo>
                <a:cubicBezTo>
                  <a:pt x="315557" y="113187"/>
                  <a:pt x="337457" y="116115"/>
                  <a:pt x="359228" y="119743"/>
                </a:cubicBezTo>
                <a:cubicBezTo>
                  <a:pt x="370114" y="123372"/>
                  <a:pt x="380411" y="130629"/>
                  <a:pt x="391886" y="130629"/>
                </a:cubicBezTo>
                <a:cubicBezTo>
                  <a:pt x="489179" y="130629"/>
                  <a:pt x="462904" y="125889"/>
                  <a:pt x="522514" y="108858"/>
                </a:cubicBezTo>
                <a:cubicBezTo>
                  <a:pt x="582494" y="91721"/>
                  <a:pt x="548030" y="106986"/>
                  <a:pt x="587828" y="87086"/>
                </a:cubicBezTo>
              </a:path>
            </a:pathLst>
          </a:custGeom>
          <a:noFill/>
          <a:ln w="3175" cap="flat" cmpd="sng">
            <a:solidFill>
              <a:schemeClr val="tx1"/>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26" name="Freeform 25"/>
          <p:cNvSpPr>
            <a:spLocks/>
          </p:cNvSpPr>
          <p:nvPr/>
        </p:nvSpPr>
        <p:spPr bwMode="auto">
          <a:xfrm>
            <a:off x="3546475" y="4148138"/>
            <a:ext cx="2619375" cy="1773237"/>
          </a:xfrm>
          <a:custGeom>
            <a:avLst/>
            <a:gdLst>
              <a:gd name="T0" fmla="*/ 2575932 w 2620536"/>
              <a:gd name="T1" fmla="*/ 1773419 h 1773419"/>
              <a:gd name="T2" fmla="*/ 2598234 w 2620536"/>
              <a:gd name="T3" fmla="*/ 1684209 h 1773419"/>
              <a:gd name="T4" fmla="*/ 2620536 w 2620536"/>
              <a:gd name="T5" fmla="*/ 1661906 h 1773419"/>
              <a:gd name="T6" fmla="*/ 2609384 w 2620536"/>
              <a:gd name="T7" fmla="*/ 1583848 h 1773419"/>
              <a:gd name="T8" fmla="*/ 2587082 w 2620536"/>
              <a:gd name="T9" fmla="*/ 1516941 h 1773419"/>
              <a:gd name="T10" fmla="*/ 2564780 w 2620536"/>
              <a:gd name="T11" fmla="*/ 1416580 h 1773419"/>
              <a:gd name="T12" fmla="*/ 2542478 w 2620536"/>
              <a:gd name="T13" fmla="*/ 1394277 h 1773419"/>
              <a:gd name="T14" fmla="*/ 2531326 w 2620536"/>
              <a:gd name="T15" fmla="*/ 1360823 h 1773419"/>
              <a:gd name="T16" fmla="*/ 2497872 w 2620536"/>
              <a:gd name="T17" fmla="*/ 1349672 h 1773419"/>
              <a:gd name="T18" fmla="*/ 2230244 w 2620536"/>
              <a:gd name="T19" fmla="*/ 1360823 h 1773419"/>
              <a:gd name="T20" fmla="*/ 2085278 w 2620536"/>
              <a:gd name="T21" fmla="*/ 1371975 h 1773419"/>
              <a:gd name="T22" fmla="*/ 2040673 w 2620536"/>
              <a:gd name="T23" fmla="*/ 1271614 h 1773419"/>
              <a:gd name="T24" fmla="*/ 1996068 w 2620536"/>
              <a:gd name="T25" fmla="*/ 1137799 h 1773419"/>
              <a:gd name="T26" fmla="*/ 1984917 w 2620536"/>
              <a:gd name="T27" fmla="*/ 1104345 h 1773419"/>
              <a:gd name="T28" fmla="*/ 1906858 w 2620536"/>
              <a:gd name="T29" fmla="*/ 1026287 h 1773419"/>
              <a:gd name="T30" fmla="*/ 1884556 w 2620536"/>
              <a:gd name="T31" fmla="*/ 1003984 h 1773419"/>
              <a:gd name="T32" fmla="*/ 1851102 w 2620536"/>
              <a:gd name="T33" fmla="*/ 992833 h 1773419"/>
              <a:gd name="T34" fmla="*/ 1817649 w 2620536"/>
              <a:gd name="T35" fmla="*/ 970531 h 1773419"/>
              <a:gd name="T36" fmla="*/ 1795346 w 2620536"/>
              <a:gd name="T37" fmla="*/ 948228 h 1773419"/>
              <a:gd name="T38" fmla="*/ 1683834 w 2620536"/>
              <a:gd name="T39" fmla="*/ 914775 h 1773419"/>
              <a:gd name="T40" fmla="*/ 1616927 w 2620536"/>
              <a:gd name="T41" fmla="*/ 892472 h 1773419"/>
              <a:gd name="T42" fmla="*/ 1583473 w 2620536"/>
              <a:gd name="T43" fmla="*/ 881321 h 1773419"/>
              <a:gd name="T44" fmla="*/ 1516566 w 2620536"/>
              <a:gd name="T45" fmla="*/ 859019 h 1773419"/>
              <a:gd name="T46" fmla="*/ 1483112 w 2620536"/>
              <a:gd name="T47" fmla="*/ 847867 h 1773419"/>
              <a:gd name="T48" fmla="*/ 1449658 w 2620536"/>
              <a:gd name="T49" fmla="*/ 825565 h 1773419"/>
              <a:gd name="T50" fmla="*/ 1349297 w 2620536"/>
              <a:gd name="T51" fmla="*/ 792111 h 1773419"/>
              <a:gd name="T52" fmla="*/ 1315844 w 2620536"/>
              <a:gd name="T53" fmla="*/ 780960 h 1773419"/>
              <a:gd name="T54" fmla="*/ 1282390 w 2620536"/>
              <a:gd name="T55" fmla="*/ 769809 h 1773419"/>
              <a:gd name="T56" fmla="*/ 1260088 w 2620536"/>
              <a:gd name="T57" fmla="*/ 747506 h 1773419"/>
              <a:gd name="T58" fmla="*/ 1193180 w 2620536"/>
              <a:gd name="T59" fmla="*/ 725204 h 1773419"/>
              <a:gd name="T60" fmla="*/ 1170878 w 2620536"/>
              <a:gd name="T61" fmla="*/ 702901 h 1773419"/>
              <a:gd name="T62" fmla="*/ 1103971 w 2620536"/>
              <a:gd name="T63" fmla="*/ 680599 h 1773419"/>
              <a:gd name="T64" fmla="*/ 1059366 w 2620536"/>
              <a:gd name="T65" fmla="*/ 635994 h 1773419"/>
              <a:gd name="T66" fmla="*/ 1025912 w 2620536"/>
              <a:gd name="T67" fmla="*/ 624843 h 1773419"/>
              <a:gd name="T68" fmla="*/ 959005 w 2620536"/>
              <a:gd name="T69" fmla="*/ 591389 h 1773419"/>
              <a:gd name="T70" fmla="*/ 914400 w 2620536"/>
              <a:gd name="T71" fmla="*/ 546784 h 1773419"/>
              <a:gd name="T72" fmla="*/ 880946 w 2620536"/>
              <a:gd name="T73" fmla="*/ 535633 h 1773419"/>
              <a:gd name="T74" fmla="*/ 825190 w 2620536"/>
              <a:gd name="T75" fmla="*/ 491028 h 1773419"/>
              <a:gd name="T76" fmla="*/ 814039 w 2620536"/>
              <a:gd name="T77" fmla="*/ 457575 h 1773419"/>
              <a:gd name="T78" fmla="*/ 791736 w 2620536"/>
              <a:gd name="T79" fmla="*/ 435272 h 1773419"/>
              <a:gd name="T80" fmla="*/ 769434 w 2620536"/>
              <a:gd name="T81" fmla="*/ 368365 h 1773419"/>
              <a:gd name="T82" fmla="*/ 747132 w 2620536"/>
              <a:gd name="T83" fmla="*/ 346062 h 1773419"/>
              <a:gd name="T84" fmla="*/ 724829 w 2620536"/>
              <a:gd name="T85" fmla="*/ 312609 h 1773419"/>
              <a:gd name="T86" fmla="*/ 691375 w 2620536"/>
              <a:gd name="T87" fmla="*/ 301458 h 1773419"/>
              <a:gd name="T88" fmla="*/ 635619 w 2620536"/>
              <a:gd name="T89" fmla="*/ 256853 h 1773419"/>
              <a:gd name="T90" fmla="*/ 591014 w 2620536"/>
              <a:gd name="T91" fmla="*/ 212248 h 1773419"/>
              <a:gd name="T92" fmla="*/ 568712 w 2620536"/>
              <a:gd name="T93" fmla="*/ 189945 h 1773419"/>
              <a:gd name="T94" fmla="*/ 546410 w 2620536"/>
              <a:gd name="T95" fmla="*/ 156492 h 1773419"/>
              <a:gd name="T96" fmla="*/ 535258 w 2620536"/>
              <a:gd name="T97" fmla="*/ 123038 h 1773419"/>
              <a:gd name="T98" fmla="*/ 501805 w 2620536"/>
              <a:gd name="T99" fmla="*/ 100736 h 1773419"/>
              <a:gd name="T100" fmla="*/ 446049 w 2620536"/>
              <a:gd name="T101" fmla="*/ 67282 h 1773419"/>
              <a:gd name="T102" fmla="*/ 423746 w 2620536"/>
              <a:gd name="T103" fmla="*/ 44980 h 1773419"/>
              <a:gd name="T104" fmla="*/ 301083 w 2620536"/>
              <a:gd name="T105" fmla="*/ 22677 h 1773419"/>
              <a:gd name="T106" fmla="*/ 256478 w 2620536"/>
              <a:gd name="T107" fmla="*/ 11526 h 1773419"/>
              <a:gd name="T108" fmla="*/ 189571 w 2620536"/>
              <a:gd name="T109" fmla="*/ 375 h 1773419"/>
              <a:gd name="T110" fmla="*/ 100361 w 2620536"/>
              <a:gd name="T111" fmla="*/ 11526 h 1773419"/>
              <a:gd name="T112" fmla="*/ 55756 w 2620536"/>
              <a:gd name="T113" fmla="*/ 56131 h 1773419"/>
              <a:gd name="T114" fmla="*/ 0 w 2620536"/>
              <a:gd name="T115" fmla="*/ 89584 h 17734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20536" h="1773419">
                <a:moveTo>
                  <a:pt x="2575932" y="1773419"/>
                </a:moveTo>
                <a:cubicBezTo>
                  <a:pt x="2578330" y="1761426"/>
                  <a:pt x="2587947" y="1701355"/>
                  <a:pt x="2598234" y="1684209"/>
                </a:cubicBezTo>
                <a:cubicBezTo>
                  <a:pt x="2603643" y="1675194"/>
                  <a:pt x="2613102" y="1669340"/>
                  <a:pt x="2620536" y="1661906"/>
                </a:cubicBezTo>
                <a:cubicBezTo>
                  <a:pt x="2616819" y="1635887"/>
                  <a:pt x="2615295" y="1609458"/>
                  <a:pt x="2609385" y="1583848"/>
                </a:cubicBezTo>
                <a:cubicBezTo>
                  <a:pt x="2604099" y="1560941"/>
                  <a:pt x="2587083" y="1516941"/>
                  <a:pt x="2587083" y="1516941"/>
                </a:cubicBezTo>
                <a:cubicBezTo>
                  <a:pt x="2584830" y="1503422"/>
                  <a:pt x="2577452" y="1437700"/>
                  <a:pt x="2564780" y="1416580"/>
                </a:cubicBezTo>
                <a:cubicBezTo>
                  <a:pt x="2559371" y="1407565"/>
                  <a:pt x="2549912" y="1401711"/>
                  <a:pt x="2542478" y="1394277"/>
                </a:cubicBezTo>
                <a:cubicBezTo>
                  <a:pt x="2538761" y="1383126"/>
                  <a:pt x="2539639" y="1369135"/>
                  <a:pt x="2531327" y="1360823"/>
                </a:cubicBezTo>
                <a:cubicBezTo>
                  <a:pt x="2523015" y="1352511"/>
                  <a:pt x="2509628" y="1349672"/>
                  <a:pt x="2497873" y="1349672"/>
                </a:cubicBezTo>
                <a:cubicBezTo>
                  <a:pt x="2408586" y="1349672"/>
                  <a:pt x="2319454" y="1357106"/>
                  <a:pt x="2230244" y="1360823"/>
                </a:cubicBezTo>
                <a:cubicBezTo>
                  <a:pt x="2138401" y="1391438"/>
                  <a:pt x="2186609" y="1386451"/>
                  <a:pt x="2085278" y="1371975"/>
                </a:cubicBezTo>
                <a:cubicBezTo>
                  <a:pt x="2058737" y="1292353"/>
                  <a:pt x="2076016" y="1324628"/>
                  <a:pt x="2040673" y="1271614"/>
                </a:cubicBezTo>
                <a:lnTo>
                  <a:pt x="1996068" y="1137799"/>
                </a:lnTo>
                <a:cubicBezTo>
                  <a:pt x="1992351" y="1126648"/>
                  <a:pt x="1993229" y="1112657"/>
                  <a:pt x="1984917" y="1104345"/>
                </a:cubicBezTo>
                <a:lnTo>
                  <a:pt x="1906858" y="1026287"/>
                </a:lnTo>
                <a:cubicBezTo>
                  <a:pt x="1899424" y="1018853"/>
                  <a:pt x="1894530" y="1007309"/>
                  <a:pt x="1884556" y="1003984"/>
                </a:cubicBezTo>
                <a:lnTo>
                  <a:pt x="1851102" y="992833"/>
                </a:lnTo>
                <a:cubicBezTo>
                  <a:pt x="1839951" y="985399"/>
                  <a:pt x="1828114" y="978903"/>
                  <a:pt x="1817649" y="970531"/>
                </a:cubicBezTo>
                <a:cubicBezTo>
                  <a:pt x="1809439" y="963963"/>
                  <a:pt x="1804750" y="952930"/>
                  <a:pt x="1795346" y="948228"/>
                </a:cubicBezTo>
                <a:cubicBezTo>
                  <a:pt x="1755919" y="928514"/>
                  <a:pt x="1723853" y="926781"/>
                  <a:pt x="1683834" y="914775"/>
                </a:cubicBezTo>
                <a:cubicBezTo>
                  <a:pt x="1661317" y="908020"/>
                  <a:pt x="1639229" y="899906"/>
                  <a:pt x="1616927" y="892472"/>
                </a:cubicBezTo>
                <a:lnTo>
                  <a:pt x="1583473" y="881321"/>
                </a:lnTo>
                <a:lnTo>
                  <a:pt x="1516566" y="859019"/>
                </a:lnTo>
                <a:cubicBezTo>
                  <a:pt x="1505415" y="855302"/>
                  <a:pt x="1492893" y="854387"/>
                  <a:pt x="1483112" y="847867"/>
                </a:cubicBezTo>
                <a:cubicBezTo>
                  <a:pt x="1471961" y="840433"/>
                  <a:pt x="1461905" y="831008"/>
                  <a:pt x="1449658" y="825565"/>
                </a:cubicBezTo>
                <a:cubicBezTo>
                  <a:pt x="1449643" y="825558"/>
                  <a:pt x="1366032" y="797689"/>
                  <a:pt x="1349297" y="792111"/>
                </a:cubicBezTo>
                <a:lnTo>
                  <a:pt x="1315844" y="780960"/>
                </a:lnTo>
                <a:lnTo>
                  <a:pt x="1282390" y="769809"/>
                </a:lnTo>
                <a:cubicBezTo>
                  <a:pt x="1274956" y="762375"/>
                  <a:pt x="1269492" y="752208"/>
                  <a:pt x="1260088" y="747506"/>
                </a:cubicBezTo>
                <a:cubicBezTo>
                  <a:pt x="1239061" y="736992"/>
                  <a:pt x="1193180" y="725204"/>
                  <a:pt x="1193180" y="725204"/>
                </a:cubicBezTo>
                <a:cubicBezTo>
                  <a:pt x="1185746" y="717770"/>
                  <a:pt x="1180282" y="707603"/>
                  <a:pt x="1170878" y="702901"/>
                </a:cubicBezTo>
                <a:cubicBezTo>
                  <a:pt x="1149851" y="692388"/>
                  <a:pt x="1103971" y="680599"/>
                  <a:pt x="1103971" y="680599"/>
                </a:cubicBezTo>
                <a:cubicBezTo>
                  <a:pt x="1089103" y="665731"/>
                  <a:pt x="1079314" y="642643"/>
                  <a:pt x="1059366" y="635994"/>
                </a:cubicBezTo>
                <a:cubicBezTo>
                  <a:pt x="1048215" y="632277"/>
                  <a:pt x="1036426" y="630100"/>
                  <a:pt x="1025912" y="624843"/>
                </a:cubicBezTo>
                <a:cubicBezTo>
                  <a:pt x="939433" y="581605"/>
                  <a:pt x="1043100" y="619423"/>
                  <a:pt x="959005" y="591389"/>
                </a:cubicBezTo>
                <a:cubicBezTo>
                  <a:pt x="944137" y="576521"/>
                  <a:pt x="934348" y="553433"/>
                  <a:pt x="914400" y="546784"/>
                </a:cubicBezTo>
                <a:cubicBezTo>
                  <a:pt x="903249" y="543067"/>
                  <a:pt x="891460" y="540890"/>
                  <a:pt x="880946" y="535633"/>
                </a:cubicBezTo>
                <a:cubicBezTo>
                  <a:pt x="852809" y="521565"/>
                  <a:pt x="845935" y="511774"/>
                  <a:pt x="825190" y="491028"/>
                </a:cubicBezTo>
                <a:cubicBezTo>
                  <a:pt x="821473" y="479877"/>
                  <a:pt x="820087" y="467654"/>
                  <a:pt x="814039" y="457575"/>
                </a:cubicBezTo>
                <a:cubicBezTo>
                  <a:pt x="808630" y="448560"/>
                  <a:pt x="796438" y="444676"/>
                  <a:pt x="791736" y="435272"/>
                </a:cubicBezTo>
                <a:cubicBezTo>
                  <a:pt x="781223" y="414245"/>
                  <a:pt x="786057" y="384989"/>
                  <a:pt x="769434" y="368365"/>
                </a:cubicBezTo>
                <a:cubicBezTo>
                  <a:pt x="762000" y="360931"/>
                  <a:pt x="753700" y="354272"/>
                  <a:pt x="747132" y="346062"/>
                </a:cubicBezTo>
                <a:cubicBezTo>
                  <a:pt x="738760" y="335597"/>
                  <a:pt x="735294" y="320981"/>
                  <a:pt x="724829" y="312609"/>
                </a:cubicBezTo>
                <a:cubicBezTo>
                  <a:pt x="715650" y="305266"/>
                  <a:pt x="702526" y="305175"/>
                  <a:pt x="691375" y="301458"/>
                </a:cubicBezTo>
                <a:cubicBezTo>
                  <a:pt x="615469" y="225549"/>
                  <a:pt x="734072" y="341240"/>
                  <a:pt x="635619" y="256853"/>
                </a:cubicBezTo>
                <a:cubicBezTo>
                  <a:pt x="619654" y="243169"/>
                  <a:pt x="605882" y="227116"/>
                  <a:pt x="591014" y="212248"/>
                </a:cubicBezTo>
                <a:cubicBezTo>
                  <a:pt x="583580" y="204814"/>
                  <a:pt x="574544" y="198693"/>
                  <a:pt x="568712" y="189945"/>
                </a:cubicBezTo>
                <a:cubicBezTo>
                  <a:pt x="561278" y="178794"/>
                  <a:pt x="552404" y="168479"/>
                  <a:pt x="546410" y="156492"/>
                </a:cubicBezTo>
                <a:cubicBezTo>
                  <a:pt x="541153" y="145978"/>
                  <a:pt x="542601" y="132217"/>
                  <a:pt x="535258" y="123038"/>
                </a:cubicBezTo>
                <a:cubicBezTo>
                  <a:pt x="526886" y="112573"/>
                  <a:pt x="512270" y="109108"/>
                  <a:pt x="501805" y="100736"/>
                </a:cubicBezTo>
                <a:cubicBezTo>
                  <a:pt x="458070" y="65748"/>
                  <a:pt x="504144" y="86647"/>
                  <a:pt x="446049" y="67282"/>
                </a:cubicBezTo>
                <a:cubicBezTo>
                  <a:pt x="438615" y="59848"/>
                  <a:pt x="432761" y="50389"/>
                  <a:pt x="423746" y="44980"/>
                </a:cubicBezTo>
                <a:cubicBezTo>
                  <a:pt x="396137" y="28415"/>
                  <a:pt x="314574" y="24926"/>
                  <a:pt x="301083" y="22677"/>
                </a:cubicBezTo>
                <a:cubicBezTo>
                  <a:pt x="285966" y="20157"/>
                  <a:pt x="271506" y="14532"/>
                  <a:pt x="256478" y="11526"/>
                </a:cubicBezTo>
                <a:cubicBezTo>
                  <a:pt x="234307" y="7092"/>
                  <a:pt x="211873" y="4092"/>
                  <a:pt x="189571" y="375"/>
                </a:cubicBezTo>
                <a:cubicBezTo>
                  <a:pt x="159834" y="4092"/>
                  <a:pt x="128024" y="0"/>
                  <a:pt x="100361" y="11526"/>
                </a:cubicBezTo>
                <a:cubicBezTo>
                  <a:pt x="80951" y="19613"/>
                  <a:pt x="75704" y="49482"/>
                  <a:pt x="55756" y="56131"/>
                </a:cubicBezTo>
                <a:cubicBezTo>
                  <a:pt x="12328" y="70606"/>
                  <a:pt x="30614" y="58970"/>
                  <a:pt x="0" y="89584"/>
                </a:cubicBezTo>
              </a:path>
            </a:pathLst>
          </a:custGeom>
          <a:noFill/>
          <a:ln w="25400" cap="flat" cmpd="sng">
            <a:solidFill>
              <a:srgbClr val="FF0000"/>
            </a:solidFill>
            <a:prstDash val="solid"/>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pic>
        <p:nvPicPr>
          <p:cNvPr id="26643" name="Picture 2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3536950" y="2065338"/>
            <a:ext cx="5105400" cy="3313112"/>
          </a:xfrm>
          <a:prstGeom prst="rect">
            <a:avLst/>
          </a:prstGeom>
          <a:noFill/>
          <a:ln w="9525">
            <a:noFill/>
            <a:miter lim="800000"/>
            <a:headEnd/>
            <a:tailEnd/>
          </a:ln>
        </p:spPr>
        <p:txBody>
          <a:bodyPr/>
          <a:lstStyle/>
          <a:p>
            <a:pPr lvl="1" indent="-182880">
              <a:spcBef>
                <a:spcPct val="20000"/>
              </a:spcBef>
              <a:buFont typeface="Arial" pitchFamily="34" charset="0"/>
              <a:buChar char="•"/>
              <a:defRPr/>
            </a:pPr>
            <a:r>
              <a:rPr lang="en-US" sz="2800" kern="0" dirty="0">
                <a:latin typeface="Georgia" pitchFamily="18" charset="0"/>
                <a:ea typeface="ＭＳ Ｐゴシック" charset="-128"/>
                <a:cs typeface="+mn-cs"/>
              </a:rPr>
              <a:t>Councils to reform method of selecting pope and other abuses</a:t>
            </a:r>
          </a:p>
          <a:p>
            <a:pPr lvl="2">
              <a:spcBef>
                <a:spcPct val="20000"/>
              </a:spcBef>
              <a:defRPr/>
            </a:pPr>
            <a:r>
              <a:rPr lang="en-US" sz="2400" kern="0" dirty="0">
                <a:latin typeface="Georgia" pitchFamily="18" charset="0"/>
                <a:ea typeface="ＭＳ Ｐゴシック" charset="-128"/>
                <a:cs typeface="+mn-cs"/>
              </a:rPr>
              <a:t>College of Cardinals created and empowered with selection of pope</a:t>
            </a:r>
          </a:p>
          <a:p>
            <a:pPr lvl="2">
              <a:spcBef>
                <a:spcPct val="20000"/>
              </a:spcBef>
              <a:defRPr/>
            </a:pPr>
            <a:r>
              <a:rPr lang="en-US" sz="2400" kern="0" dirty="0">
                <a:latin typeface="Georgia" pitchFamily="18" charset="0"/>
                <a:ea typeface="ＭＳ Ｐゴシック" charset="-128"/>
                <a:cs typeface="+mn-cs"/>
              </a:rPr>
              <a:t>Rules of chastity restated</a:t>
            </a:r>
          </a:p>
          <a:p>
            <a:pPr>
              <a:spcBef>
                <a:spcPct val="20000"/>
              </a:spcBef>
              <a:defRPr/>
            </a:pPr>
            <a:endParaRPr lang="en-US" sz="2400" kern="0" dirty="0">
              <a:latin typeface="Georgia" pitchFamily="18" charset="0"/>
              <a:ea typeface="ＭＳ Ｐゴシック" charset="-128"/>
              <a:cs typeface="+mn-cs"/>
            </a:endParaRPr>
          </a:p>
        </p:txBody>
      </p:sp>
      <p:sp>
        <p:nvSpPr>
          <p:cNvPr id="28675"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Verdana" charset="0"/>
              </a:rPr>
              <a:t>Church Reform</a:t>
            </a:r>
            <a:br>
              <a:rPr lang="en-US" sz="3000" b="1">
                <a:solidFill>
                  <a:srgbClr val="600000"/>
                </a:solidFill>
                <a:latin typeface="Verdana" charset="0"/>
              </a:rPr>
            </a:br>
            <a:r>
              <a:rPr lang="en-US" sz="3000" b="1">
                <a:solidFill>
                  <a:srgbClr val="600000"/>
                </a:solidFill>
                <a:latin typeface="Verdana" charset="0"/>
              </a:rPr>
              <a:t>1000–1300 AD</a:t>
            </a:r>
          </a:p>
        </p:txBody>
      </p:sp>
      <p:sp>
        <p:nvSpPr>
          <p:cNvPr id="5" name="TextBox 4"/>
          <p:cNvSpPr txBox="1"/>
          <p:nvPr/>
        </p:nvSpPr>
        <p:spPr>
          <a:xfrm>
            <a:off x="0" y="1401763"/>
            <a:ext cx="9144000" cy="585787"/>
          </a:xfrm>
          <a:prstGeom prst="rect">
            <a:avLst/>
          </a:prstGeom>
          <a:noFill/>
        </p:spPr>
        <p:txBody>
          <a:bodyPr>
            <a:spAutoFit/>
          </a:bodyPr>
          <a:lstStyle/>
          <a:p>
            <a:pPr algn="ctr">
              <a:spcBef>
                <a:spcPct val="20000"/>
              </a:spcBef>
              <a:defRPr/>
            </a:pPr>
            <a:r>
              <a:rPr lang="en-US" sz="3200" kern="0" dirty="0">
                <a:latin typeface="Georgia" pitchFamily="18" charset="0"/>
                <a:ea typeface="ＭＳ Ｐゴシック" charset="-128"/>
                <a:cs typeface="ＭＳ Ｐゴシック" pitchFamily="-105" charset="-128"/>
              </a:rPr>
              <a:t>Corruption</a:t>
            </a:r>
          </a:p>
        </p:txBody>
      </p:sp>
      <p:pic>
        <p:nvPicPr>
          <p:cNvPr id="6" name="Picture 5" descr="Cardinal_ricci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863" y="2230438"/>
            <a:ext cx="2381250" cy="28765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11" name="Rectangle 3"/>
          <p:cNvSpPr txBox="1">
            <a:spLocks noChangeArrowheads="1"/>
          </p:cNvSpPr>
          <p:nvPr/>
        </p:nvSpPr>
        <p:spPr bwMode="auto">
          <a:xfrm>
            <a:off x="3810000" y="2060575"/>
            <a:ext cx="4746625" cy="4340225"/>
          </a:xfrm>
          <a:prstGeom prst="rect">
            <a:avLst/>
          </a:prstGeom>
          <a:noFill/>
          <a:ln w="9525">
            <a:noFill/>
            <a:miter lim="800000"/>
            <a:headEnd/>
            <a:tailEnd/>
          </a:ln>
        </p:spPr>
        <p:txBody>
          <a:bodyPr/>
          <a:lstStyle/>
          <a:p>
            <a:pPr marL="182880" indent="-182880">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Church authorities still focused on wealth and political position</a:t>
            </a:r>
          </a:p>
          <a:p>
            <a:pPr lvl="1">
              <a:spcBef>
                <a:spcPct val="20000"/>
              </a:spcBef>
              <a:defRPr/>
            </a:pPr>
            <a:r>
              <a:rPr lang="en-US" sz="2400" kern="0" dirty="0">
                <a:latin typeface="Georgia" pitchFamily="18" charset="0"/>
                <a:ea typeface="ＭＳ Ｐゴシック" charset="-128"/>
                <a:cs typeface="+mn-cs"/>
              </a:rPr>
              <a:t>Most bishops appointed from powerful families</a:t>
            </a:r>
          </a:p>
          <a:p>
            <a:pPr lvl="1">
              <a:spcBef>
                <a:spcPct val="20000"/>
              </a:spcBef>
              <a:defRPr/>
            </a:pPr>
            <a:r>
              <a:rPr lang="en-US" sz="2400" kern="0" dirty="0">
                <a:latin typeface="Georgia" pitchFamily="18" charset="0"/>
                <a:ea typeface="ＭＳ Ｐゴシック" charset="-128"/>
                <a:cs typeface="+mn-cs"/>
              </a:rPr>
              <a:t>Selling of church positions still common</a:t>
            </a:r>
          </a:p>
          <a:p>
            <a:pPr marL="182880" indent="-182880">
              <a:spcBef>
                <a:spcPct val="20000"/>
              </a:spcBef>
              <a:buFont typeface="Arial" pitchFamily="34" charset="0"/>
              <a:buChar char="•"/>
              <a:defRPr/>
            </a:pPr>
            <a:r>
              <a:rPr lang="en-US" sz="2800" kern="0" dirty="0">
                <a:latin typeface="Georgia" pitchFamily="18" charset="0"/>
                <a:ea typeface="ＭＳ Ｐゴシック" charset="-128"/>
                <a:cs typeface="ＭＳ Ｐゴシック" pitchFamily="-105" charset="-128"/>
              </a:rPr>
              <a:t>Benedictine order reformed</a:t>
            </a:r>
          </a:p>
          <a:p>
            <a:pPr lvl="1">
              <a:spcBef>
                <a:spcPct val="20000"/>
              </a:spcBef>
              <a:defRPr/>
            </a:pPr>
            <a:r>
              <a:rPr lang="en-US" sz="2400" kern="0" dirty="0">
                <a:latin typeface="Georgia" pitchFamily="18" charset="0"/>
                <a:ea typeface="ＭＳ Ｐゴシック" charset="-128"/>
                <a:cs typeface="+mn-cs"/>
              </a:rPr>
              <a:t>Cluny was largest monastery</a:t>
            </a:r>
          </a:p>
        </p:txBody>
      </p:sp>
      <p:sp>
        <p:nvSpPr>
          <p:cNvPr id="30723" name="Rectangle 2"/>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b="1">
                <a:solidFill>
                  <a:srgbClr val="600000"/>
                </a:solidFill>
                <a:latin typeface="Verdana" charset="0"/>
              </a:rPr>
              <a:t>Church Reform</a:t>
            </a:r>
            <a:br>
              <a:rPr lang="en-US" sz="3000" b="1">
                <a:solidFill>
                  <a:srgbClr val="600000"/>
                </a:solidFill>
                <a:latin typeface="Verdana" charset="0"/>
              </a:rPr>
            </a:br>
            <a:r>
              <a:rPr lang="en-US" sz="3000" b="1">
                <a:solidFill>
                  <a:srgbClr val="600000"/>
                </a:solidFill>
                <a:latin typeface="Verdana" charset="0"/>
              </a:rPr>
              <a:t>1000–1300 AD</a:t>
            </a:r>
          </a:p>
        </p:txBody>
      </p:sp>
      <p:sp>
        <p:nvSpPr>
          <p:cNvPr id="5" name="TextBox 4"/>
          <p:cNvSpPr txBox="1"/>
          <p:nvPr/>
        </p:nvSpPr>
        <p:spPr>
          <a:xfrm>
            <a:off x="0" y="1401763"/>
            <a:ext cx="9144000" cy="585787"/>
          </a:xfrm>
          <a:prstGeom prst="rect">
            <a:avLst/>
          </a:prstGeom>
          <a:noFill/>
        </p:spPr>
        <p:txBody>
          <a:bodyPr>
            <a:spAutoFit/>
          </a:bodyPr>
          <a:lstStyle/>
          <a:p>
            <a:pPr algn="ctr">
              <a:spcBef>
                <a:spcPct val="20000"/>
              </a:spcBef>
              <a:defRPr/>
            </a:pPr>
            <a:r>
              <a:rPr lang="en-US" sz="3200" kern="0" dirty="0">
                <a:latin typeface="Georgia" pitchFamily="18" charset="0"/>
                <a:ea typeface="ＭＳ Ｐゴシック" charset="-128"/>
                <a:cs typeface="ＭＳ Ｐゴシック" pitchFamily="-105" charset="-128"/>
              </a:rPr>
              <a:t>Corruption</a:t>
            </a:r>
          </a:p>
        </p:txBody>
      </p:sp>
      <p:pic>
        <p:nvPicPr>
          <p:cNvPr id="6" name="Picture 5" descr="Cardinal_ricci W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863" y="2230438"/>
            <a:ext cx="2381250" cy="28765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university_of_Paris WM.jpg"/>
          <p:cNvPicPr>
            <a:picLocks noChangeAspect="1"/>
          </p:cNvPicPr>
          <p:nvPr/>
        </p:nvPicPr>
        <p:blipFill>
          <a:blip r:embed="rId4">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47675" y="1143000"/>
            <a:ext cx="8229600" cy="0"/>
          </a:xfrm>
          <a:prstGeom prst="line">
            <a:avLst/>
          </a:prstGeom>
          <a:ln>
            <a:solidFill>
              <a:srgbClr val="73353F"/>
            </a:solidFill>
          </a:ln>
        </p:spPr>
        <p:style>
          <a:lnRef idx="1">
            <a:schemeClr val="accent1"/>
          </a:lnRef>
          <a:fillRef idx="0">
            <a:schemeClr val="accent1"/>
          </a:fillRef>
          <a:effectRef idx="0">
            <a:schemeClr val="accent1"/>
          </a:effectRef>
          <a:fontRef idx="minor">
            <a:schemeClr val="tx1"/>
          </a:fontRef>
        </p:style>
      </p:cxnSp>
      <p:sp>
        <p:nvSpPr>
          <p:cNvPr id="32770" name="TextBox 5"/>
          <p:cNvSpPr txBox="1">
            <a:spLocks noChangeArrowheads="1"/>
          </p:cNvSpPr>
          <p:nvPr/>
        </p:nvSpPr>
        <p:spPr bwMode="auto">
          <a:xfrm>
            <a:off x="1312863" y="1425575"/>
            <a:ext cx="1136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F4F0D0"/>
                </a:solidFill>
                <a:latin typeface="Georgia" charset="0"/>
              </a:rPr>
              <a:t>AD</a:t>
            </a:r>
            <a:r>
              <a:rPr lang="en-US" sz="2800">
                <a:solidFill>
                  <a:srgbClr val="F4F0D0"/>
                </a:solidFill>
                <a:latin typeface="Georgia" charset="0"/>
              </a:rPr>
              <a:t> </a:t>
            </a:r>
            <a:r>
              <a:rPr lang="en-US">
                <a:solidFill>
                  <a:srgbClr val="F4F0D0"/>
                </a:solidFill>
                <a:latin typeface="Georgia" charset="0"/>
              </a:rPr>
              <a:t>476</a:t>
            </a:r>
          </a:p>
        </p:txBody>
      </p:sp>
      <p:sp>
        <p:nvSpPr>
          <p:cNvPr id="32771" name="TextBox 27"/>
          <p:cNvSpPr txBox="1">
            <a:spLocks noChangeArrowheads="1"/>
          </p:cNvSpPr>
          <p:nvPr/>
        </p:nvSpPr>
        <p:spPr bwMode="auto">
          <a:xfrm>
            <a:off x="6154738" y="1506538"/>
            <a:ext cx="1747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solidFill>
                  <a:srgbClr val="F4F0D0"/>
                </a:solidFill>
                <a:latin typeface="Georgia" charset="0"/>
              </a:rPr>
              <a:t>Renaissance</a:t>
            </a:r>
          </a:p>
        </p:txBody>
      </p:sp>
      <p:sp>
        <p:nvSpPr>
          <p:cNvPr id="13" name="Rectangle 2"/>
          <p:cNvSpPr txBox="1">
            <a:spLocks noChangeArrowheads="1"/>
          </p:cNvSpPr>
          <p:nvPr/>
        </p:nvSpPr>
        <p:spPr bwMode="auto">
          <a:xfrm>
            <a:off x="457200" y="274638"/>
            <a:ext cx="8229600" cy="927100"/>
          </a:xfrm>
          <a:prstGeom prst="rect">
            <a:avLst/>
          </a:prstGeom>
          <a:noFill/>
          <a:ln w="9525">
            <a:noFill/>
            <a:miter lim="800000"/>
            <a:headEnd/>
            <a:tailEnd/>
          </a:ln>
        </p:spPr>
        <p:txBody>
          <a:bodyPr anchor="ctr"/>
          <a:lstStyle/>
          <a:p>
            <a:pPr algn="ctr">
              <a:defRPr/>
            </a:pPr>
            <a:r>
              <a:rPr lang="en-US" sz="3000" b="1" kern="0" dirty="0">
                <a:solidFill>
                  <a:srgbClr val="600000"/>
                </a:solidFill>
                <a:latin typeface="Verdana" charset="0"/>
                <a:ea typeface="ＭＳ Ｐゴシック" charset="-128"/>
                <a:cs typeface="ＭＳ Ｐゴシック" pitchFamily="-105" charset="-128"/>
              </a:rPr>
              <a:t>Monasteries</a:t>
            </a:r>
          </a:p>
        </p:txBody>
      </p:sp>
      <p:pic>
        <p:nvPicPr>
          <p:cNvPr id="11" name="Monastaries.mov" descr="/Users/abs3/Movies/Middle Ages/Monastaries.mo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50863" y="1252538"/>
            <a:ext cx="803275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7" descr="university_of_Paris WM.jpg"/>
          <p:cNvPicPr>
            <a:picLocks noChangeAspect="1"/>
          </p:cNvPicPr>
          <p:nvPr/>
        </p:nvPicPr>
        <p:blipFill>
          <a:blip r:embed="rId6">
            <a:extLst>
              <a:ext uri="{28A0092B-C50C-407E-A947-70E740481C1C}">
                <a14:useLocalDpi xmlns:a14="http://schemas.microsoft.com/office/drawing/2010/main" val="0"/>
              </a:ext>
            </a:extLst>
          </a:blip>
          <a:srcRect t="1111" b="1466"/>
          <a:stretch>
            <a:fillRect/>
          </a:stretch>
        </p:blipFill>
        <p:spPr bwMode="auto">
          <a:xfrm>
            <a:off x="8048625" y="77788"/>
            <a:ext cx="61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694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p:cTn id="1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urch and University&amp;quot;&quot;/&gt;&lt;property id=&quot;20307&quot; value=&quot;265&quot;/&gt;&lt;/object&gt;&lt;object type=&quot;3&quot; unique_id=&quot;10005&quot;&gt;&lt;property id=&quot;20148&quot; value=&quot;5&quot;/&gt;&lt;property id=&quot;20300&quot; value=&quot;Slide 2 - &amp;quot;Creativity and Churches&amp;quot;&quot;/&gt;&lt;property id=&quot;20307&quot; value=&quot;319&quot;/&gt;&lt;/object&gt;&lt;object type=&quot;3&quot; unique_id=&quot;10006&quot;&gt;&lt;property id=&quot;20148&quot; value=&quot;5&quot;/&gt;&lt;property id=&quot;20300&quot; value=&quot;Slide 4 - &amp;quot;Church and Nations&amp;quot;&quot;/&gt;&lt;property id=&quot;20307&quot; value=&quot;332&quot;/&gt;&lt;/object&gt;&lt;object type=&quot;3&quot; unique_id=&quot;10007&quot;&gt;&lt;property id=&quot;20148&quot; value=&quot;5&quot;/&gt;&lt;property id=&quot;20300&quot; value=&quot;Slide 6 - &amp;quot;Religious Life at the Millennium&amp;quot;&quot;/&gt;&lt;property id=&quot;20307&quot; value=&quot;321&quot;/&gt;&lt;/object&gt;&lt;object type=&quot;3&quot; unique_id=&quot;10008&quot;&gt;&lt;property id=&quot;20148&quot; value=&quot;5&quot;/&gt;&lt;property id=&quot;20300&quot; value=&quot;Slide 8 - &amp;quot;Personal Reform and Pilgrimages&amp;quot;&quot;/&gt;&lt;property id=&quot;20307&quot; value=&quot;302&quot;/&gt;&lt;/object&gt;&lt;object type=&quot;3&quot; unique_id=&quot;10009&quot;&gt;&lt;property id=&quot;20148&quot; value=&quot;5&quot;/&gt;&lt;property id=&quot;20300&quot; value=&quot;Slide 11 - &amp;quot;Pilgrimages&amp;quot;&quot;/&gt;&lt;property id=&quot;20307&quot; value=&quot;303&quot;/&gt;&lt;/object&gt;&lt;object type=&quot;3&quot; unique_id=&quot;10010&quot;&gt;&lt;property id=&quot;20148&quot; value=&quot;5&quot;/&gt;&lt;property id=&quot;20300&quot; value=&quot;Slide 15 - &amp;quot;Church Reform&amp;#x0D;&amp;#x0A;1000 - 1300 AD&amp;quot;&quot;/&gt;&lt;property id=&quot;20307&quot; value=&quot;299&quot;/&gt;&lt;/object&gt;&lt;object type=&quot;3&quot; unique_id=&quot;10011&quot;&gt;&lt;property id=&quot;20148&quot; value=&quot;5&quot;/&gt;&lt;property id=&quot;20300&quot; value=&quot;Slide 18 - &amp;quot;Monasteries&amp;quot;&quot;/&gt;&lt;property id=&quot;20307&quot; value=&quot;331&quot;/&gt;&lt;/object&gt;&lt;object type=&quot;3&quot; unique_id=&quot;10012&quot;&gt;&lt;property id=&quot;20148&quot; value=&quot;5&quot;/&gt;&lt;property id=&quot;20300&quot; value=&quot;Slide 20 - &amp;quot;Monasteries&amp;quot;&quot;/&gt;&lt;property id=&quot;20307&quot; value=&quot;333&quot;/&gt;&lt;/object&gt;&lt;object type=&quot;3&quot; unique_id=&quot;10013&quot;&gt;&lt;property id=&quot;20148&quot; value=&quot;5&quot;/&gt;&lt;property id=&quot;20300&quot; value=&quot;Slide 22 - &amp;quot;Franciscans&amp;quot;&quot;/&gt;&lt;property id=&quot;20307&quot; value=&quot;304&quot;/&gt;&lt;/object&gt;&lt;object type=&quot;3&quot; unique_id=&quot;10014&quot;&gt;&lt;property id=&quot;20148&quot; value=&quot;5&quot;/&gt;&lt;property id=&quot;20300&quot; value=&quot;Slide 24 - &amp;quot;Dominicans&amp;quot;&quot;/&gt;&lt;property id=&quot;20307&quot; value=&quot;305&quot;/&gt;&lt;/object&gt;&lt;object type=&quot;3&quot; unique_id=&quot;10015&quot;&gt;&lt;property id=&quot;20148&quot; value=&quot;5&quot;/&gt;&lt;property id=&quot;20300&quot; value=&quot;Slide 26&quot;/&gt;&lt;property id=&quot;20307&quot; value=&quot;324&quot;/&gt;&lt;/object&gt;&lt;object type=&quot;3&quot; unique_id=&quot;10016&quot;&gt;&lt;property id=&quot;20148&quot; value=&quot;5&quot;/&gt;&lt;property id=&quot;20300&quot; value=&quot;Slide 28 - &amp;quot;Inquisition&amp;quot;&quot;/&gt;&lt;property id=&quot;20307&quot; value=&quot;301&quot;/&gt;&lt;/object&gt;&lt;object type=&quot;3&quot; unique_id=&quot;10017&quot;&gt;&lt;property id=&quot;20148&quot; value=&quot;5&quot;/&gt;&lt;property id=&quot;20300&quot; value=&quot;Slide 30 - &amp;quot;Discussion&amp;quot;&quot;/&gt;&lt;property id=&quot;20307&quot; value=&quot;327&quot;/&gt;&lt;/object&gt;&lt;object type=&quot;3&quot; unique_id=&quot;10018&quot;&gt;&lt;property id=&quot;20148&quot; value=&quot;5&quot;/&gt;&lt;property id=&quot;20300&quot; value=&quot;Slide 32 - &amp;quot;Universities: Winning the mind&amp;quot;&quot;/&gt;&lt;property id=&quot;20307&quot; value=&quot;306&quot;/&gt;&lt;/object&gt;&lt;object type=&quot;3&quot; unique_id=&quot;10019&quot;&gt;&lt;property id=&quot;20148&quot; value=&quot;5&quot;/&gt;&lt;property id=&quot;20300&quot; value=&quot;Slide 34&quot;/&gt;&lt;property id=&quot;20307&quot; value=&quot;317&quot;/&gt;&lt;/object&gt;&lt;object type=&quot;3&quot; unique_id=&quot;10020&quot;&gt;&lt;property id=&quot;20148&quot; value=&quot;5&quot;/&gt;&lt;property id=&quot;20300&quot; value=&quot;Slide 36 - &amp;quot;Universities&amp;quot;&quot;/&gt;&lt;property id=&quot;20307&quot; value=&quot;308&quot;/&gt;&lt;/object&gt;&lt;object type=&quot;3&quot; unique_id=&quot;10021&quot;&gt;&lt;property id=&quot;20148&quot; value=&quot;5&quot;/&gt;&lt;property id=&quot;20300&quot; value=&quot;Slide 38 - &amp;quot;Monastic Learning&amp;quot;&quot;/&gt;&lt;property id=&quot;20307&quot; value=&quot;309&quot;/&gt;&lt;/object&gt;&lt;object type=&quot;3&quot; unique_id=&quot;10022&quot;&gt;&lt;property id=&quot;20148&quot; value=&quot;5&quot;/&gt;&lt;property id=&quot;20300&quot; value=&quot;Slide 40 - &amp;quot;Scholastic Method&amp;quot;&quot;/&gt;&lt;property id=&quot;20307&quot; value=&quot;310&quot;/&gt;&lt;/object&gt;&lt;object type=&quot;3&quot; unique_id=&quot;10023&quot;&gt;&lt;property id=&quot;20148&quot; value=&quot;5&quot;/&gt;&lt;property id=&quot;20300&quot; value=&quot;Slide 43 - &amp;quot;Scholastic Method&amp;quot;&quot;/&gt;&lt;property id=&quot;20307&quot; value=&quot;311&quot;/&gt;&lt;/object&gt;&lt;object type=&quot;3&quot; unique_id=&quot;10024&quot;&gt;&lt;property id=&quot;20148&quot; value=&quot;5&quot;/&gt;&lt;property id=&quot;20300&quot; value=&quot;Slide 45 - &amp;quot;Peter Abelard&amp;quot;&quot;/&gt;&lt;property id=&quot;20307&quot; value=&quot;312&quot;/&gt;&lt;/object&gt;&lt;object type=&quot;3&quot; unique_id=&quot;10025&quot;&gt;&lt;property id=&quot;20148&quot; value=&quot;5&quot;/&gt;&lt;property id=&quot;20300&quot; value=&quot;Slide 47 - &amp;quot;Discussion&amp;quot;&quot;/&gt;&lt;property id=&quot;20307&quot; value=&quot;329&quot;/&gt;&lt;/object&gt;&lt;object type=&quot;3&quot; unique_id=&quot;10026&quot;&gt;&lt;property id=&quot;20148&quot; value=&quot;5&quot;/&gt;&lt;property id=&quot;20300&quot; value=&quot;Slide 49 - &amp;quot;Thomas Aquinas&amp;quot;&quot;/&gt;&lt;property id=&quot;20307&quot; value=&quot;313&quot;/&gt;&lt;/object&gt;&lt;object type=&quot;3&quot; unique_id=&quot;10027&quot;&gt;&lt;property id=&quot;20148&quot; value=&quot;5&quot;/&gt;&lt;property id=&quot;20300&quot; value=&quot;Slide 51 - &amp;quot;Thomas Aquinas&amp;quot;&quot;/&gt;&lt;property id=&quot;20307&quot; value=&quot;314&quot;/&gt;&lt;/object&gt;&lt;object type=&quot;3&quot; unique_id=&quot;10028&quot;&gt;&lt;property id=&quot;20148&quot; value=&quot;5&quot;/&gt;&lt;property id=&quot;20300&quot; value=&quot;Slide 53 - &amp;quot;Thomas Aquinas – Scholasticism&amp;quot;&quot;/&gt;&lt;property id=&quot;20307&quot; value=&quot;330&quot;/&gt;&lt;/object&gt;&lt;object type=&quot;3&quot; unique_id=&quot;10029&quot;&gt;&lt;property id=&quot;20148&quot; value=&quot;5&quot;/&gt;&lt;property id=&quot;20300&quot; value=&quot;Slide 55 - &amp;quot;Thomas Aquinas&amp;quot;&quot;/&gt;&lt;property id=&quot;20307&quot; value=&quot;315&quot;/&gt;&lt;/object&gt;&lt;object type=&quot;3&quot; unique_id=&quot;10030&quot;&gt;&lt;property id=&quot;20148&quot; value=&quot;5&quot;/&gt;&lt;property id=&quot;20300&quot; value=&quot;Slide 57&quot;/&gt;&lt;property id=&quot;20307&quot; value=&quot;297&quot;/&gt;&lt;/object&gt;&lt;object type=&quot;3&quot; unique_id=&quot;10031&quot;&gt;&lt;property id=&quot;20148&quot; value=&quot;5&quot;/&gt;&lt;property id=&quot;20300&quot; value=&quot;Slide 59 - &amp;quot;Thomas Aquinas – 5 proofs of God&amp;quot;&quot;/&gt;&lt;property id=&quot;20307&quot; value=&quot;334&quot;/&gt;&lt;/object&gt;&lt;object type=&quot;3&quot; unique_id=&quot;10032&quot;&gt;&lt;property id=&quot;20148&quot; value=&quot;5&quot;/&gt;&lt;property id=&quot;20300&quot; value=&quot;Slide 61 - &amp;quot;Discussion&amp;quot;&quot;/&gt;&lt;property id=&quot;20307&quot; value=&quot;325&quot;/&gt;&lt;/object&gt;&lt;object type=&quot;3&quot; unique_id=&quot;10033&quot;&gt;&lt;property id=&quot;20148&quot; value=&quot;5&quot;/&gt;&lt;property id=&quot;20300&quot; value=&quot;Slide 63 - &amp;quot;Thank You&amp;quot;&quot;/&gt;&lt;property id=&quot;20307&quot; value=&quot;296&quot;/&gt;&lt;/object&gt;&lt;object type=&quot;3&quot; unique_id=&quot;10162&quot;&gt;&lt;property id=&quot;20148&quot; value=&quot;5&quot;/&gt;&lt;property id=&quot;20300&quot; value=&quot;Slide 3&quot;/&gt;&lt;property id=&quot;20307&quot; value=&quot;335&quot;/&gt;&lt;/object&gt;&lt;object type=&quot;3&quot; unique_id=&quot;10163&quot;&gt;&lt;property id=&quot;20148&quot; value=&quot;5&quot;/&gt;&lt;property id=&quot;20300&quot; value=&quot;Slide 5&quot;/&gt;&lt;property id=&quot;20307&quot; value=&quot;336&quot;/&gt;&lt;/object&gt;&lt;object type=&quot;3&quot; unique_id=&quot;10164&quot;&gt;&lt;property id=&quot;20148&quot; value=&quot;5&quot;/&gt;&lt;property id=&quot;20300&quot; value=&quot;Slide 7&quot;/&gt;&lt;property id=&quot;20307&quot; value=&quot;337&quot;/&gt;&lt;/object&gt;&lt;object type=&quot;3&quot; unique_id=&quot;10445&quot;&gt;&lt;property id=&quot;20148&quot; value=&quot;5&quot;/&gt;&lt;property id=&quot;20300&quot; value=&quot;Slide 9&quot;/&gt;&lt;property id=&quot;20307&quot; value=&quot;338&quot;/&gt;&lt;/object&gt;&lt;object type=&quot;3&quot; unique_id=&quot;10446&quot;&gt;&lt;property id=&quot;20148&quot; value=&quot;5&quot;/&gt;&lt;property id=&quot;20300&quot; value=&quot;Slide 10&quot;/&gt;&lt;property id=&quot;20307&quot; value=&quot;339&quot;/&gt;&lt;/object&gt;&lt;object type=&quot;3&quot; unique_id=&quot;10447&quot;&gt;&lt;property id=&quot;20148&quot; value=&quot;5&quot;/&gt;&lt;property id=&quot;20300&quot; value=&quot;Slide 13&quot;/&gt;&lt;property id=&quot;20307&quot; value=&quot;340&quot;/&gt;&lt;/object&gt;&lt;object type=&quot;3&quot; unique_id=&quot;10448&quot;&gt;&lt;property id=&quot;20148&quot; value=&quot;5&quot;/&gt;&lt;property id=&quot;20300&quot; value=&quot;Slide 12&quot;/&gt;&lt;property id=&quot;20307&quot; value=&quot;341&quot;/&gt;&lt;/object&gt;&lt;object type=&quot;3&quot; unique_id=&quot;10449&quot;&gt;&lt;property id=&quot;20148&quot; value=&quot;5&quot;/&gt;&lt;property id=&quot;20300&quot; value=&quot;Slide 14&quot;/&gt;&lt;property id=&quot;20307&quot; value=&quot;342&quot;/&gt;&lt;/object&gt;&lt;object type=&quot;3&quot; unique_id=&quot;10450&quot;&gt;&lt;property id=&quot;20148&quot; value=&quot;5&quot;/&gt;&lt;property id=&quot;20300&quot; value=&quot;Slide 16&quot;/&gt;&lt;property id=&quot;20307&quot; value=&quot;345&quot;/&gt;&lt;/object&gt;&lt;object type=&quot;3&quot; unique_id=&quot;10451&quot;&gt;&lt;property id=&quot;20148&quot; value=&quot;5&quot;/&gt;&lt;property id=&quot;20300&quot; value=&quot;Slide 17&quot;/&gt;&lt;property id=&quot;20307&quot; value=&quot;343&quot;/&gt;&lt;/object&gt;&lt;object type=&quot;3&quot; unique_id=&quot;10452&quot;&gt;&lt;property id=&quot;20148&quot; value=&quot;5&quot;/&gt;&lt;property id=&quot;20300&quot; value=&quot;Slide 19&quot;/&gt;&lt;property id=&quot;20307&quot; value=&quot;344&quot;/&gt;&lt;/object&gt;&lt;object type=&quot;3&quot; unique_id=&quot;10926&quot;&gt;&lt;property id=&quot;20148&quot; value=&quot;5&quot;/&gt;&lt;property id=&quot;20300&quot; value=&quot;Slide 21&quot;/&gt;&lt;property id=&quot;20307&quot; value=&quot;346&quot;/&gt;&lt;/object&gt;&lt;object type=&quot;3&quot; unique_id=&quot;10927&quot;&gt;&lt;property id=&quot;20148&quot; value=&quot;5&quot;/&gt;&lt;property id=&quot;20300&quot; value=&quot;Slide 23&quot;/&gt;&lt;property id=&quot;20307&quot; value=&quot;347&quot;/&gt;&lt;/object&gt;&lt;object type=&quot;3&quot; unique_id=&quot;10928&quot;&gt;&lt;property id=&quot;20148&quot; value=&quot;5&quot;/&gt;&lt;property id=&quot;20300&quot; value=&quot;Slide 25&quot;/&gt;&lt;property id=&quot;20307&quot; value=&quot;348&quot;/&gt;&lt;/object&gt;&lt;object type=&quot;3&quot; unique_id=&quot;10929&quot;&gt;&lt;property id=&quot;20148&quot; value=&quot;5&quot;/&gt;&lt;property id=&quot;20300&quot; value=&quot;Slide 27&quot;/&gt;&lt;property id=&quot;20307&quot; value=&quot;349&quot;/&gt;&lt;/object&gt;&lt;object type=&quot;3&quot; unique_id=&quot;10930&quot;&gt;&lt;property id=&quot;20148&quot; value=&quot;5&quot;/&gt;&lt;property id=&quot;20300&quot; value=&quot;Slide 29&quot;/&gt;&lt;property id=&quot;20307&quot; value=&quot;350&quot;/&gt;&lt;/object&gt;&lt;object type=&quot;3&quot; unique_id=&quot;10931&quot;&gt;&lt;property id=&quot;20148&quot; value=&quot;5&quot;/&gt;&lt;property id=&quot;20300&quot; value=&quot;Slide 31&quot;/&gt;&lt;property id=&quot;20307&quot; value=&quot;351&quot;/&gt;&lt;/object&gt;&lt;object type=&quot;3&quot; unique_id=&quot;10932&quot;&gt;&lt;property id=&quot;20148&quot; value=&quot;5&quot;/&gt;&lt;property id=&quot;20300&quot; value=&quot;Slide 33&quot;/&gt;&lt;property id=&quot;20307&quot; value=&quot;352&quot;/&gt;&lt;/object&gt;&lt;object type=&quot;3&quot; unique_id=&quot;10933&quot;&gt;&lt;property id=&quot;20148&quot; value=&quot;5&quot;/&gt;&lt;property id=&quot;20300&quot; value=&quot;Slide 35&quot;/&gt;&lt;property id=&quot;20307&quot; value=&quot;353&quot;/&gt;&lt;/object&gt;&lt;object type=&quot;3&quot; unique_id=&quot;10934&quot;&gt;&lt;property id=&quot;20148&quot; value=&quot;5&quot;/&gt;&lt;property id=&quot;20300&quot; value=&quot;Slide 37&quot;/&gt;&lt;property id=&quot;20307&quot; value=&quot;354&quot;/&gt;&lt;/object&gt;&lt;object type=&quot;3&quot; unique_id=&quot;10935&quot;&gt;&lt;property id=&quot;20148&quot; value=&quot;5&quot;/&gt;&lt;property id=&quot;20300&quot; value=&quot;Slide 39&quot;/&gt;&lt;property id=&quot;20307&quot; value=&quot;355&quot;/&gt;&lt;/object&gt;&lt;object type=&quot;3&quot; unique_id=&quot;10936&quot;&gt;&lt;property id=&quot;20148&quot; value=&quot;5&quot;/&gt;&lt;property id=&quot;20300&quot; value=&quot;Slide 44&quot;/&gt;&lt;property id=&quot;20307&quot; value=&quot;356&quot;/&gt;&lt;/object&gt;&lt;object type=&quot;3&quot; unique_id=&quot;11639&quot;&gt;&lt;property id=&quot;20148&quot; value=&quot;5&quot;/&gt;&lt;property id=&quot;20300&quot; value=&quot;Slide 41&quot;/&gt;&lt;property id=&quot;20307&quot; value=&quot;357&quot;/&gt;&lt;/object&gt;&lt;object type=&quot;3&quot; unique_id=&quot;11640&quot;&gt;&lt;property id=&quot;20148&quot; value=&quot;5&quot;/&gt;&lt;property id=&quot;20300&quot; value=&quot;Slide 42&quot;/&gt;&lt;property id=&quot;20307&quot; value=&quot;358&quot;/&gt;&lt;/object&gt;&lt;object type=&quot;3&quot; unique_id=&quot;11641&quot;&gt;&lt;property id=&quot;20148&quot; value=&quot;5&quot;/&gt;&lt;property id=&quot;20300&quot; value=&quot;Slide 46&quot;/&gt;&lt;property id=&quot;20307&quot; value=&quot;359&quot;/&gt;&lt;/object&gt;&lt;object type=&quot;3&quot; unique_id=&quot;11642&quot;&gt;&lt;property id=&quot;20148&quot; value=&quot;5&quot;/&gt;&lt;property id=&quot;20300&quot; value=&quot;Slide 48&quot;/&gt;&lt;property id=&quot;20307&quot; value=&quot;360&quot;/&gt;&lt;/object&gt;&lt;object type=&quot;3&quot; unique_id=&quot;11643&quot;&gt;&lt;property id=&quot;20148&quot; value=&quot;5&quot;/&gt;&lt;property id=&quot;20300&quot; value=&quot;Slide 50&quot;/&gt;&lt;property id=&quot;20307&quot; value=&quot;361&quot;/&gt;&lt;/object&gt;&lt;object type=&quot;3&quot; unique_id=&quot;11644&quot;&gt;&lt;property id=&quot;20148&quot; value=&quot;5&quot;/&gt;&lt;property id=&quot;20300&quot; value=&quot;Slide 52&quot;/&gt;&lt;property id=&quot;20307&quot; value=&quot;362&quot;/&gt;&lt;/object&gt;&lt;object type=&quot;3&quot; unique_id=&quot;11645&quot;&gt;&lt;property id=&quot;20148&quot; value=&quot;5&quot;/&gt;&lt;property id=&quot;20300&quot; value=&quot;Slide 54&quot;/&gt;&lt;property id=&quot;20307&quot; value=&quot;363&quot;/&gt;&lt;/object&gt;&lt;object type=&quot;3&quot; unique_id=&quot;11646&quot;&gt;&lt;property id=&quot;20148&quot; value=&quot;5&quot;/&gt;&lt;property id=&quot;20300&quot; value=&quot;Slide 56&quot;/&gt;&lt;property id=&quot;20307&quot; value=&quot;364&quot;/&gt;&lt;/object&gt;&lt;object type=&quot;3&quot; unique_id=&quot;11647&quot;&gt;&lt;property id=&quot;20148&quot; value=&quot;5&quot;/&gt;&lt;property id=&quot;20300&quot; value=&quot;Slide 58&quot;/&gt;&lt;property id=&quot;20307&quot; value=&quot;365&quot;/&gt;&lt;/object&gt;&lt;object type=&quot;3&quot; unique_id=&quot;11648&quot;&gt;&lt;property id=&quot;20148&quot; value=&quot;5&quot;/&gt;&lt;property id=&quot;20300&quot; value=&quot;Slide 60&quot;/&gt;&lt;property id=&quot;20307&quot; value=&quot;366&quot;/&gt;&lt;/object&gt;&lt;object type=&quot;3&quot; unique_id=&quot;11649&quot;&gt;&lt;property id=&quot;20148&quot; value=&quot;5&quot;/&gt;&lt;property id=&quot;20300&quot; value=&quot;Slide 62&quot;/&gt;&lt;property id=&quot;20307&quot; value=&quot;367&quot;/&gt;&lt;/object&gt;&lt;object type=&quot;3&quot; unique_id=&quot;11650&quot;&gt;&lt;property id=&quot;20148&quot; value=&quot;5&quot;/&gt;&lt;property id=&quot;20300&quot; value=&quot;Slide 64 - &amp;quot;Is BYU improving &amp;#x0D;&amp;#x0A;your Creativity?&amp;quot;&quot;/&gt;&lt;property id=&quot;20307&quot; value=&quot;36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9797</TotalTime>
  <Words>1180</Words>
  <Application>Microsoft Macintosh PowerPoint</Application>
  <PresentationFormat>On-screen Show (4:3)</PresentationFormat>
  <Paragraphs>226</Paragraphs>
  <Slides>32</Slides>
  <Notes>30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ＭＳ Ｐゴシック</vt:lpstr>
      <vt:lpstr>Verdana</vt:lpstr>
      <vt:lpstr>Georgia</vt:lpstr>
      <vt:lpstr>Default Design</vt:lpstr>
      <vt:lpstr>Church and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BYU improving  your Creativity?</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Creativity</dc:title>
  <dc:creator>strongb</dc:creator>
  <cp:lastModifiedBy>Brent Strong</cp:lastModifiedBy>
  <cp:revision>127</cp:revision>
  <dcterms:created xsi:type="dcterms:W3CDTF">2009-11-13T15:15:15Z</dcterms:created>
  <dcterms:modified xsi:type="dcterms:W3CDTF">2011-06-08T14:17:33Z</dcterms:modified>
</cp:coreProperties>
</file>