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8" r:id="rId2"/>
    <p:sldId id="262" r:id="rId3"/>
    <p:sldId id="263" r:id="rId4"/>
    <p:sldId id="268" r:id="rId5"/>
    <p:sldId id="272" r:id="rId6"/>
    <p:sldId id="273" r:id="rId7"/>
    <p:sldId id="274" r:id="rId8"/>
    <p:sldId id="275" r:id="rId9"/>
    <p:sldId id="276" r:id="rId10"/>
    <p:sldId id="299" r:id="rId11"/>
    <p:sldId id="300" r:id="rId12"/>
    <p:sldId id="301" r:id="rId13"/>
    <p:sldId id="302" r:id="rId14"/>
    <p:sldId id="309" r:id="rId15"/>
    <p:sldId id="303" r:id="rId16"/>
    <p:sldId id="304" r:id="rId17"/>
    <p:sldId id="305" r:id="rId18"/>
    <p:sldId id="306" r:id="rId19"/>
    <p:sldId id="307" r:id="rId20"/>
    <p:sldId id="308" r:id="rId21"/>
    <p:sldId id="313" r:id="rId22"/>
    <p:sldId id="310" r:id="rId23"/>
    <p:sldId id="311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3" r:id="rId39"/>
    <p:sldId id="295" r:id="rId40"/>
    <p:sldId id="296" r:id="rId41"/>
    <p:sldId id="314" r:id="rId42"/>
    <p:sldId id="291" r:id="rId43"/>
    <p:sldId id="292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00CCFF"/>
    <a:srgbClr val="9933FF"/>
    <a:srgbClr val="990099"/>
    <a:srgbClr val="0066FF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11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B67187-A8D2-C14A-A412-92A751816F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08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8F82D6-6544-0046-AE68-7C4E8909674C}" type="slidenum">
              <a:rPr lang="en-US"/>
              <a:pPr/>
              <a:t>10</a:t>
            </a:fld>
            <a:endParaRPr lang="en-US"/>
          </a:p>
        </p:txBody>
      </p:sp>
      <p:sp>
        <p:nvSpPr>
          <p:cNvPr id="232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133624-4F8E-8C44-AD24-FF334997E123}" type="slidenum">
              <a:rPr lang="en-US"/>
              <a:pPr/>
              <a:t>20</a:t>
            </a:fld>
            <a:endParaRPr lang="en-US"/>
          </a:p>
        </p:txBody>
      </p:sp>
      <p:sp>
        <p:nvSpPr>
          <p:cNvPr id="249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2B5CC-6687-EE47-B1D5-9E70CCA56458}" type="slidenum">
              <a:rPr lang="en-US"/>
              <a:pPr/>
              <a:t>11</a:t>
            </a:fld>
            <a:endParaRPr lang="en-US"/>
          </a:p>
        </p:txBody>
      </p:sp>
      <p:sp>
        <p:nvSpPr>
          <p:cNvPr id="232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72960-418C-4748-89EA-FF50173BFCB5}" type="slidenum">
              <a:rPr lang="en-US"/>
              <a:pPr/>
              <a:t>12</a:t>
            </a:fld>
            <a:endParaRPr lang="en-US"/>
          </a:p>
        </p:txBody>
      </p:sp>
      <p:sp>
        <p:nvSpPr>
          <p:cNvPr id="233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64C86-E336-AB46-966C-C8883FE90B04}" type="slidenum">
              <a:rPr lang="en-US"/>
              <a:pPr/>
              <a:t>13</a:t>
            </a:fld>
            <a:endParaRPr lang="en-US"/>
          </a:p>
        </p:txBody>
      </p:sp>
      <p:sp>
        <p:nvSpPr>
          <p:cNvPr id="233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01D14B-D208-A643-BEA4-05DCEC140992}" type="slidenum">
              <a:rPr lang="en-US"/>
              <a:pPr/>
              <a:t>15</a:t>
            </a:fld>
            <a:endParaRPr lang="en-US"/>
          </a:p>
        </p:txBody>
      </p:sp>
      <p:sp>
        <p:nvSpPr>
          <p:cNvPr id="234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2EDDE-60E2-2B46-B8A1-F36D2AF90FA2}" type="slidenum">
              <a:rPr lang="en-US"/>
              <a:pPr/>
              <a:t>16</a:t>
            </a:fld>
            <a:endParaRPr lang="en-US"/>
          </a:p>
        </p:txBody>
      </p:sp>
      <p:sp>
        <p:nvSpPr>
          <p:cNvPr id="234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4684CA-7CBA-5E46-A9D1-DA5C30E18DCA}" type="slidenum">
              <a:rPr lang="en-US"/>
              <a:pPr/>
              <a:t>17</a:t>
            </a:fld>
            <a:endParaRPr lang="en-US"/>
          </a:p>
        </p:txBody>
      </p:sp>
      <p:sp>
        <p:nvSpPr>
          <p:cNvPr id="235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ADD0D-58EC-624B-AF01-F7DE473BD5DC}" type="slidenum">
              <a:rPr lang="en-US"/>
              <a:pPr/>
              <a:t>18</a:t>
            </a:fld>
            <a:endParaRPr lang="en-US"/>
          </a:p>
        </p:txBody>
      </p:sp>
      <p:sp>
        <p:nvSpPr>
          <p:cNvPr id="236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9B6B1E-3CEA-2A44-9B30-01751C06E27C}" type="slidenum">
              <a:rPr lang="en-US"/>
              <a:pPr/>
              <a:t>19</a:t>
            </a:fld>
            <a:endParaRPr lang="en-US"/>
          </a:p>
        </p:txBody>
      </p:sp>
      <p:sp>
        <p:nvSpPr>
          <p:cNvPr id="237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8AE60-661B-774E-AB71-3BED169DE0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1AC1B4-52CF-EB47-B743-9C05D24974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0476D2-AEFD-7A4E-B7DA-4B6069BF9F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431FB056-D7FD-344C-A6BA-CD3AC70BF8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AF6DC9A-2078-0F48-8C5A-9D71C5BC4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DCD3D2-DC58-A848-91BE-3A4E477362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FF1708-45E8-BF42-AED0-E6E0189BF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8B82E3-17C2-8749-80D1-0C15AF339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B901FB-E7A0-D745-B064-58CF2611F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D74892-EF39-C140-93C5-522994EF5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EA49F4-ABAA-614E-B88C-7814B7183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CE6F90-1D7C-4F41-86F8-668171FE3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E3DC46-C1D6-7346-B61F-8BBF7E487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E86F07-8B16-5840-A5D5-AEA2C78562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3.png"/><Relationship Id="rId1" Type="http://schemas.microsoft.com/office/2007/relationships/media" Target="file://localhost/Users/abs3/Documents/Mfg%20355/videos/Glass%20Mat%20Thermoplastic%20(GMT)%20Processing.mov" TargetMode="External"/><Relationship Id="rId2" Type="http://schemas.openxmlformats.org/officeDocument/2006/relationships/video" Target="file://localhost/Users/abs3/Documents/Mfg%20355/videos/Glass%20Mat%20Thermoplastic%20(GMT)%20Processing.mo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1" Type="http://schemas.microsoft.com/office/2007/relationships/media" Target="file://localhost/Users/abs3/Documents/Mfg%20355/videos/Resin%20Transfer%20Moulding.mp4" TargetMode="External"/><Relationship Id="rId2" Type="http://schemas.openxmlformats.org/officeDocument/2006/relationships/video" Target="file://localhost/Users/abs3/Documents/Mfg%20355/videos/Resin%20Transfer%20Moulding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333" y="191559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dirty="0"/>
              <a:t>Reinforced Plastics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8533" y="5926666"/>
            <a:ext cx="6400800" cy="660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MFG 355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467" y="1422401"/>
            <a:ext cx="3632200" cy="4086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210F9-78E4-0F49-A9B2-A80B88422255}" type="slidenum">
              <a:rPr lang="en-US"/>
              <a:pPr/>
              <a:t>10</a:t>
            </a:fld>
            <a:endParaRPr lang="en-US"/>
          </a:p>
        </p:txBody>
      </p:sp>
      <p:sp>
        <p:nvSpPr>
          <p:cNvPr id="2326530" name="Rectangle 2"/>
          <p:cNvSpPr>
            <a:spLocks noChangeArrowheads="1"/>
          </p:cNvSpPr>
          <p:nvPr/>
        </p:nvSpPr>
        <p:spPr bwMode="auto">
          <a:xfrm>
            <a:off x="1893888" y="381000"/>
            <a:ext cx="548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Schematic of a Typical </a:t>
            </a:r>
            <a:r>
              <a:rPr lang="en-US" sz="2400">
                <a:solidFill>
                  <a:srgbClr val="FF0000"/>
                </a:solidFill>
              </a:rPr>
              <a:t>RTM</a:t>
            </a:r>
            <a:r>
              <a:rPr lang="en-US" sz="2400"/>
              <a:t> Process</a:t>
            </a:r>
          </a:p>
        </p:txBody>
      </p:sp>
      <p:sp>
        <p:nvSpPr>
          <p:cNvPr id="2326531" name="Rectangle 3"/>
          <p:cNvSpPr>
            <a:spLocks noChangeArrowheads="1"/>
          </p:cNvSpPr>
          <p:nvPr/>
        </p:nvSpPr>
        <p:spPr bwMode="auto">
          <a:xfrm>
            <a:off x="2811463" y="3513138"/>
            <a:ext cx="3028950" cy="11001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6532" name="Line 4"/>
          <p:cNvSpPr>
            <a:spLocks noChangeShapeType="1"/>
          </p:cNvSpPr>
          <p:nvPr/>
        </p:nvSpPr>
        <p:spPr bwMode="auto">
          <a:xfrm>
            <a:off x="2811463" y="4062413"/>
            <a:ext cx="552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6533" name="Line 5"/>
          <p:cNvSpPr>
            <a:spLocks noChangeShapeType="1"/>
          </p:cNvSpPr>
          <p:nvPr/>
        </p:nvSpPr>
        <p:spPr bwMode="auto">
          <a:xfrm>
            <a:off x="5276850" y="4097338"/>
            <a:ext cx="550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6534" name="Rectangle 6" descr="Outlined diamond"/>
          <p:cNvSpPr>
            <a:spLocks noChangeArrowheads="1"/>
          </p:cNvSpPr>
          <p:nvPr/>
        </p:nvSpPr>
        <p:spPr bwMode="auto">
          <a:xfrm>
            <a:off x="3363913" y="3879850"/>
            <a:ext cx="1924050" cy="366713"/>
          </a:xfrm>
          <a:prstGeom prst="rect">
            <a:avLst/>
          </a:prstGeom>
          <a:pattFill prst="openDmnd">
            <a:fgClr>
              <a:srgbClr val="FF99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6540" name="Rectangle 12"/>
          <p:cNvSpPr>
            <a:spLocks noChangeArrowheads="1"/>
          </p:cNvSpPr>
          <p:nvPr/>
        </p:nvSpPr>
        <p:spPr bwMode="auto">
          <a:xfrm>
            <a:off x="7410450" y="3395663"/>
            <a:ext cx="919163" cy="12842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6541" name="Rectangle 13"/>
          <p:cNvSpPr>
            <a:spLocks noChangeArrowheads="1"/>
          </p:cNvSpPr>
          <p:nvPr/>
        </p:nvSpPr>
        <p:spPr bwMode="auto">
          <a:xfrm>
            <a:off x="7594600" y="3028950"/>
            <a:ext cx="90488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6542" name="Rectangle 14"/>
          <p:cNvSpPr>
            <a:spLocks noChangeArrowheads="1"/>
          </p:cNvSpPr>
          <p:nvPr/>
        </p:nvSpPr>
        <p:spPr bwMode="auto">
          <a:xfrm>
            <a:off x="8053388" y="3028950"/>
            <a:ext cx="92075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6545" name="Rectangle 17"/>
          <p:cNvSpPr>
            <a:spLocks noChangeArrowheads="1"/>
          </p:cNvSpPr>
          <p:nvPr/>
        </p:nvSpPr>
        <p:spPr bwMode="auto">
          <a:xfrm>
            <a:off x="1685925" y="4086225"/>
            <a:ext cx="304800" cy="917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6546" name="Rectangle 18"/>
          <p:cNvSpPr>
            <a:spLocks noChangeArrowheads="1"/>
          </p:cNvSpPr>
          <p:nvPr/>
        </p:nvSpPr>
        <p:spPr bwMode="auto">
          <a:xfrm>
            <a:off x="1990725" y="4162425"/>
            <a:ext cx="1376363" cy="74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6550" name="Rectangle 22"/>
          <p:cNvSpPr>
            <a:spLocks noChangeArrowheads="1"/>
          </p:cNvSpPr>
          <p:nvPr/>
        </p:nvSpPr>
        <p:spPr bwMode="auto">
          <a:xfrm>
            <a:off x="6981825" y="2181225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26551" name="Rectangle 23"/>
          <p:cNvSpPr>
            <a:spLocks noChangeArrowheads="1"/>
          </p:cNvSpPr>
          <p:nvPr/>
        </p:nvSpPr>
        <p:spPr bwMode="auto">
          <a:xfrm>
            <a:off x="7953375" y="2181225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Pressure</a:t>
            </a:r>
          </a:p>
        </p:txBody>
      </p:sp>
      <p:sp>
        <p:nvSpPr>
          <p:cNvPr id="2326556" name="Rectangle 28"/>
          <p:cNvSpPr>
            <a:spLocks noChangeArrowheads="1"/>
          </p:cNvSpPr>
          <p:nvPr/>
        </p:nvSpPr>
        <p:spPr bwMode="auto">
          <a:xfrm>
            <a:off x="1295400" y="5105400"/>
            <a:ext cx="1176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26557" name="Line 29"/>
          <p:cNvSpPr>
            <a:spLocks noChangeShapeType="1"/>
          </p:cNvSpPr>
          <p:nvPr/>
        </p:nvSpPr>
        <p:spPr bwMode="auto">
          <a:xfrm flipH="1">
            <a:off x="533400" y="4114800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6558" name="Rectangle 30"/>
          <p:cNvSpPr>
            <a:spLocks noChangeArrowheads="1"/>
          </p:cNvSpPr>
          <p:nvPr/>
        </p:nvSpPr>
        <p:spPr bwMode="auto">
          <a:xfrm>
            <a:off x="0" y="3581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26559" name="Line 31"/>
          <p:cNvSpPr>
            <a:spLocks noChangeShapeType="1"/>
          </p:cNvSpPr>
          <p:nvPr/>
        </p:nvSpPr>
        <p:spPr bwMode="auto">
          <a:xfrm>
            <a:off x="3733800" y="2743200"/>
            <a:ext cx="728663" cy="131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6560" name="Rectangle 32"/>
          <p:cNvSpPr>
            <a:spLocks noChangeArrowheads="1"/>
          </p:cNvSpPr>
          <p:nvPr/>
        </p:nvSpPr>
        <p:spPr bwMode="auto">
          <a:xfrm>
            <a:off x="4724400" y="5791200"/>
            <a:ext cx="2541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Tooling/Matched Die Mold</a:t>
            </a:r>
          </a:p>
        </p:txBody>
      </p:sp>
      <p:sp>
        <p:nvSpPr>
          <p:cNvPr id="2326561" name="Rectangle 33"/>
          <p:cNvSpPr>
            <a:spLocks noChangeArrowheads="1"/>
          </p:cNvSpPr>
          <p:nvPr/>
        </p:nvSpPr>
        <p:spPr bwMode="auto">
          <a:xfrm>
            <a:off x="2514600" y="2286000"/>
            <a:ext cx="1936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Composite Preform</a:t>
            </a:r>
          </a:p>
        </p:txBody>
      </p:sp>
      <p:sp>
        <p:nvSpPr>
          <p:cNvPr id="2326562" name="Line 34"/>
          <p:cNvSpPr>
            <a:spLocks noChangeShapeType="1"/>
          </p:cNvSpPr>
          <p:nvPr/>
        </p:nvSpPr>
        <p:spPr bwMode="auto">
          <a:xfrm flipH="1" flipV="1">
            <a:off x="4278313" y="4429125"/>
            <a:ext cx="1101725" cy="137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6563" name="Rectangle 35"/>
          <p:cNvSpPr>
            <a:spLocks noChangeArrowheads="1"/>
          </p:cNvSpPr>
          <p:nvPr/>
        </p:nvSpPr>
        <p:spPr bwMode="auto">
          <a:xfrm>
            <a:off x="547688" y="4162425"/>
            <a:ext cx="1133475" cy="74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6564" name="Rectangle 36"/>
          <p:cNvSpPr>
            <a:spLocks noChangeArrowheads="1"/>
          </p:cNvSpPr>
          <p:nvPr/>
        </p:nvSpPr>
        <p:spPr bwMode="auto">
          <a:xfrm>
            <a:off x="7239000" y="4810125"/>
            <a:ext cx="1401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Source</a:t>
            </a:r>
          </a:p>
        </p:txBody>
      </p:sp>
      <p:sp>
        <p:nvSpPr>
          <p:cNvPr id="2326565" name="Line 37"/>
          <p:cNvSpPr>
            <a:spLocks noChangeShapeType="1"/>
          </p:cNvSpPr>
          <p:nvPr/>
        </p:nvSpPr>
        <p:spPr bwMode="auto">
          <a:xfrm flipV="1">
            <a:off x="7632700" y="25241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26566" name="Line 38"/>
          <p:cNvSpPr>
            <a:spLocks noChangeShapeType="1"/>
          </p:cNvSpPr>
          <p:nvPr/>
        </p:nvSpPr>
        <p:spPr bwMode="auto">
          <a:xfrm>
            <a:off x="8091488" y="260032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26567" name="Line 39"/>
          <p:cNvSpPr>
            <a:spLocks noChangeShapeType="1"/>
          </p:cNvSpPr>
          <p:nvPr/>
        </p:nvSpPr>
        <p:spPr bwMode="auto">
          <a:xfrm flipH="1">
            <a:off x="6203950" y="38163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26568" name="Rectangle 40"/>
          <p:cNvSpPr>
            <a:spLocks noChangeArrowheads="1"/>
          </p:cNvSpPr>
          <p:nvPr/>
        </p:nvSpPr>
        <p:spPr bwMode="auto">
          <a:xfrm>
            <a:off x="5962650" y="3416300"/>
            <a:ext cx="1185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Flow</a:t>
            </a:r>
          </a:p>
        </p:txBody>
      </p:sp>
      <p:sp>
        <p:nvSpPr>
          <p:cNvPr id="2326569" name="Line 41"/>
          <p:cNvSpPr>
            <a:spLocks noChangeShapeType="1"/>
          </p:cNvSpPr>
          <p:nvPr/>
        </p:nvSpPr>
        <p:spPr bwMode="auto">
          <a:xfrm flipH="1">
            <a:off x="21336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26570" name="Rectangle 42"/>
          <p:cNvSpPr>
            <a:spLocks noChangeArrowheads="1"/>
          </p:cNvSpPr>
          <p:nvPr/>
        </p:nvSpPr>
        <p:spPr bwMode="auto">
          <a:xfrm>
            <a:off x="5287963" y="3886200"/>
            <a:ext cx="2120900" cy="95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1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EC8D-3FB1-1849-BE06-8F874496BDF6}" type="slidenum">
              <a:rPr lang="en-US"/>
              <a:pPr/>
              <a:t>11</a:t>
            </a:fld>
            <a:endParaRPr lang="en-US"/>
          </a:p>
        </p:txBody>
      </p:sp>
      <p:sp>
        <p:nvSpPr>
          <p:cNvPr id="2328578" name="Rectangle 2"/>
          <p:cNvSpPr>
            <a:spLocks noChangeArrowheads="1"/>
          </p:cNvSpPr>
          <p:nvPr/>
        </p:nvSpPr>
        <p:spPr bwMode="auto">
          <a:xfrm>
            <a:off x="1893888" y="381000"/>
            <a:ext cx="548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Schematic of a Typical </a:t>
            </a:r>
            <a:r>
              <a:rPr lang="en-US" sz="2400">
                <a:solidFill>
                  <a:srgbClr val="FF0000"/>
                </a:solidFill>
              </a:rPr>
              <a:t>RTM</a:t>
            </a:r>
            <a:r>
              <a:rPr lang="en-US" sz="2400"/>
              <a:t> Process</a:t>
            </a:r>
          </a:p>
        </p:txBody>
      </p:sp>
      <p:sp>
        <p:nvSpPr>
          <p:cNvPr id="2328579" name="Rectangle 3"/>
          <p:cNvSpPr>
            <a:spLocks noChangeArrowheads="1"/>
          </p:cNvSpPr>
          <p:nvPr/>
        </p:nvSpPr>
        <p:spPr bwMode="auto">
          <a:xfrm>
            <a:off x="2811463" y="3513138"/>
            <a:ext cx="3028950" cy="11001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580" name="Line 4"/>
          <p:cNvSpPr>
            <a:spLocks noChangeShapeType="1"/>
          </p:cNvSpPr>
          <p:nvPr/>
        </p:nvSpPr>
        <p:spPr bwMode="auto">
          <a:xfrm>
            <a:off x="2811463" y="4062413"/>
            <a:ext cx="552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8581" name="Line 5"/>
          <p:cNvSpPr>
            <a:spLocks noChangeShapeType="1"/>
          </p:cNvSpPr>
          <p:nvPr/>
        </p:nvSpPr>
        <p:spPr bwMode="auto">
          <a:xfrm>
            <a:off x="5276850" y="4097338"/>
            <a:ext cx="550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8582" name="Rectangle 6" descr="Outlined diamond"/>
          <p:cNvSpPr>
            <a:spLocks noChangeArrowheads="1"/>
          </p:cNvSpPr>
          <p:nvPr/>
        </p:nvSpPr>
        <p:spPr bwMode="auto">
          <a:xfrm>
            <a:off x="3363913" y="3879850"/>
            <a:ext cx="1924050" cy="366713"/>
          </a:xfrm>
          <a:prstGeom prst="rect">
            <a:avLst/>
          </a:prstGeom>
          <a:pattFill prst="openDmnd">
            <a:fgClr>
              <a:srgbClr val="FF99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583" name="Rectangle 7"/>
          <p:cNvSpPr>
            <a:spLocks noChangeArrowheads="1"/>
          </p:cNvSpPr>
          <p:nvPr/>
        </p:nvSpPr>
        <p:spPr bwMode="auto">
          <a:xfrm>
            <a:off x="7410450" y="3395663"/>
            <a:ext cx="919163" cy="12842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584" name="Rectangle 8"/>
          <p:cNvSpPr>
            <a:spLocks noChangeArrowheads="1"/>
          </p:cNvSpPr>
          <p:nvPr/>
        </p:nvSpPr>
        <p:spPr bwMode="auto">
          <a:xfrm>
            <a:off x="7594600" y="3028950"/>
            <a:ext cx="90488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585" name="Rectangle 9"/>
          <p:cNvSpPr>
            <a:spLocks noChangeArrowheads="1"/>
          </p:cNvSpPr>
          <p:nvPr/>
        </p:nvSpPr>
        <p:spPr bwMode="auto">
          <a:xfrm>
            <a:off x="8053388" y="3028950"/>
            <a:ext cx="92075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586" name="Rectangle 10"/>
          <p:cNvSpPr>
            <a:spLocks noChangeArrowheads="1"/>
          </p:cNvSpPr>
          <p:nvPr/>
        </p:nvSpPr>
        <p:spPr bwMode="auto">
          <a:xfrm>
            <a:off x="1685925" y="4086225"/>
            <a:ext cx="304800" cy="917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587" name="Rectangle 11"/>
          <p:cNvSpPr>
            <a:spLocks noChangeArrowheads="1"/>
          </p:cNvSpPr>
          <p:nvPr/>
        </p:nvSpPr>
        <p:spPr bwMode="auto">
          <a:xfrm>
            <a:off x="1990725" y="4162425"/>
            <a:ext cx="1376363" cy="74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588" name="Rectangle 12"/>
          <p:cNvSpPr>
            <a:spLocks noChangeArrowheads="1"/>
          </p:cNvSpPr>
          <p:nvPr/>
        </p:nvSpPr>
        <p:spPr bwMode="auto">
          <a:xfrm>
            <a:off x="6981825" y="2181225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28589" name="Rectangle 13"/>
          <p:cNvSpPr>
            <a:spLocks noChangeArrowheads="1"/>
          </p:cNvSpPr>
          <p:nvPr/>
        </p:nvSpPr>
        <p:spPr bwMode="auto">
          <a:xfrm>
            <a:off x="7953375" y="2181225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Pressure</a:t>
            </a:r>
          </a:p>
        </p:txBody>
      </p:sp>
      <p:sp>
        <p:nvSpPr>
          <p:cNvPr id="2328590" name="Rectangle 14"/>
          <p:cNvSpPr>
            <a:spLocks noChangeArrowheads="1"/>
          </p:cNvSpPr>
          <p:nvPr/>
        </p:nvSpPr>
        <p:spPr bwMode="auto">
          <a:xfrm>
            <a:off x="1295400" y="5105400"/>
            <a:ext cx="1176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28591" name="Line 15"/>
          <p:cNvSpPr>
            <a:spLocks noChangeShapeType="1"/>
          </p:cNvSpPr>
          <p:nvPr/>
        </p:nvSpPr>
        <p:spPr bwMode="auto">
          <a:xfrm flipH="1">
            <a:off x="533400" y="4114800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8592" name="Rectangle 16"/>
          <p:cNvSpPr>
            <a:spLocks noChangeArrowheads="1"/>
          </p:cNvSpPr>
          <p:nvPr/>
        </p:nvSpPr>
        <p:spPr bwMode="auto">
          <a:xfrm>
            <a:off x="0" y="3581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28593" name="Line 17"/>
          <p:cNvSpPr>
            <a:spLocks noChangeShapeType="1"/>
          </p:cNvSpPr>
          <p:nvPr/>
        </p:nvSpPr>
        <p:spPr bwMode="auto">
          <a:xfrm>
            <a:off x="3733800" y="2743200"/>
            <a:ext cx="728663" cy="131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8594" name="Rectangle 18"/>
          <p:cNvSpPr>
            <a:spLocks noChangeArrowheads="1"/>
          </p:cNvSpPr>
          <p:nvPr/>
        </p:nvSpPr>
        <p:spPr bwMode="auto">
          <a:xfrm>
            <a:off x="4724400" y="5791200"/>
            <a:ext cx="2541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Tooling/Matched Die Mold</a:t>
            </a:r>
          </a:p>
        </p:txBody>
      </p:sp>
      <p:sp>
        <p:nvSpPr>
          <p:cNvPr id="2328595" name="Rectangle 19"/>
          <p:cNvSpPr>
            <a:spLocks noChangeArrowheads="1"/>
          </p:cNvSpPr>
          <p:nvPr/>
        </p:nvSpPr>
        <p:spPr bwMode="auto">
          <a:xfrm>
            <a:off x="2514600" y="2286000"/>
            <a:ext cx="1936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Composite Preform</a:t>
            </a:r>
          </a:p>
        </p:txBody>
      </p:sp>
      <p:sp>
        <p:nvSpPr>
          <p:cNvPr id="2328596" name="Line 20"/>
          <p:cNvSpPr>
            <a:spLocks noChangeShapeType="1"/>
          </p:cNvSpPr>
          <p:nvPr/>
        </p:nvSpPr>
        <p:spPr bwMode="auto">
          <a:xfrm flipH="1" flipV="1">
            <a:off x="4278313" y="4429125"/>
            <a:ext cx="1101725" cy="137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8597" name="Rectangle 21"/>
          <p:cNvSpPr>
            <a:spLocks noChangeArrowheads="1"/>
          </p:cNvSpPr>
          <p:nvPr/>
        </p:nvSpPr>
        <p:spPr bwMode="auto">
          <a:xfrm>
            <a:off x="547688" y="4162425"/>
            <a:ext cx="1133475" cy="74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598" name="Rectangle 22"/>
          <p:cNvSpPr>
            <a:spLocks noChangeArrowheads="1"/>
          </p:cNvSpPr>
          <p:nvPr/>
        </p:nvSpPr>
        <p:spPr bwMode="auto">
          <a:xfrm>
            <a:off x="7239000" y="4810125"/>
            <a:ext cx="1401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Source</a:t>
            </a:r>
          </a:p>
        </p:txBody>
      </p:sp>
      <p:sp>
        <p:nvSpPr>
          <p:cNvPr id="2328599" name="Line 23"/>
          <p:cNvSpPr>
            <a:spLocks noChangeShapeType="1"/>
          </p:cNvSpPr>
          <p:nvPr/>
        </p:nvSpPr>
        <p:spPr bwMode="auto">
          <a:xfrm flipV="1">
            <a:off x="7632700" y="25241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28600" name="Line 24"/>
          <p:cNvSpPr>
            <a:spLocks noChangeShapeType="1"/>
          </p:cNvSpPr>
          <p:nvPr/>
        </p:nvSpPr>
        <p:spPr bwMode="auto">
          <a:xfrm>
            <a:off x="8091488" y="260032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28601" name="Line 25"/>
          <p:cNvSpPr>
            <a:spLocks noChangeShapeType="1"/>
          </p:cNvSpPr>
          <p:nvPr/>
        </p:nvSpPr>
        <p:spPr bwMode="auto">
          <a:xfrm flipH="1">
            <a:off x="6203950" y="38163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28602" name="Rectangle 26"/>
          <p:cNvSpPr>
            <a:spLocks noChangeArrowheads="1"/>
          </p:cNvSpPr>
          <p:nvPr/>
        </p:nvSpPr>
        <p:spPr bwMode="auto">
          <a:xfrm>
            <a:off x="5962650" y="3416300"/>
            <a:ext cx="1185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Flow</a:t>
            </a:r>
          </a:p>
        </p:txBody>
      </p:sp>
      <p:sp>
        <p:nvSpPr>
          <p:cNvPr id="2328603" name="Line 27"/>
          <p:cNvSpPr>
            <a:spLocks noChangeShapeType="1"/>
          </p:cNvSpPr>
          <p:nvPr/>
        </p:nvSpPr>
        <p:spPr bwMode="auto">
          <a:xfrm flipH="1">
            <a:off x="21336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28604" name="Rectangle 28"/>
          <p:cNvSpPr>
            <a:spLocks noChangeArrowheads="1"/>
          </p:cNvSpPr>
          <p:nvPr/>
        </p:nvSpPr>
        <p:spPr bwMode="auto">
          <a:xfrm>
            <a:off x="5287963" y="3886200"/>
            <a:ext cx="2120900" cy="9525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8607" name="AutoShape 31"/>
          <p:cNvSpPr>
            <a:spLocks noChangeArrowheads="1"/>
          </p:cNvSpPr>
          <p:nvPr/>
        </p:nvSpPr>
        <p:spPr bwMode="auto">
          <a:xfrm rot="10800000">
            <a:off x="4670425" y="3883025"/>
            <a:ext cx="609600" cy="358775"/>
          </a:xfrm>
          <a:prstGeom prst="flowChartDelay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4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7370F-7DE4-0D44-BDC8-3289F964EBDD}" type="slidenum">
              <a:rPr lang="en-US"/>
              <a:pPr/>
              <a:t>12</a:t>
            </a:fld>
            <a:endParaRPr lang="en-US"/>
          </a:p>
        </p:txBody>
      </p:sp>
      <p:sp>
        <p:nvSpPr>
          <p:cNvPr id="2330626" name="Rectangle 2"/>
          <p:cNvSpPr>
            <a:spLocks noChangeArrowheads="1"/>
          </p:cNvSpPr>
          <p:nvPr/>
        </p:nvSpPr>
        <p:spPr bwMode="auto">
          <a:xfrm>
            <a:off x="1893888" y="381000"/>
            <a:ext cx="548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Schematic of a Typical </a:t>
            </a:r>
            <a:r>
              <a:rPr lang="en-US" sz="2400">
                <a:solidFill>
                  <a:srgbClr val="FF0000"/>
                </a:solidFill>
              </a:rPr>
              <a:t>RTM</a:t>
            </a:r>
            <a:r>
              <a:rPr lang="en-US" sz="2400"/>
              <a:t> Process</a:t>
            </a:r>
          </a:p>
        </p:txBody>
      </p:sp>
      <p:sp>
        <p:nvSpPr>
          <p:cNvPr id="2330627" name="Rectangle 3"/>
          <p:cNvSpPr>
            <a:spLocks noChangeArrowheads="1"/>
          </p:cNvSpPr>
          <p:nvPr/>
        </p:nvSpPr>
        <p:spPr bwMode="auto">
          <a:xfrm>
            <a:off x="2811463" y="3513138"/>
            <a:ext cx="3028950" cy="11001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28" name="Line 4"/>
          <p:cNvSpPr>
            <a:spLocks noChangeShapeType="1"/>
          </p:cNvSpPr>
          <p:nvPr/>
        </p:nvSpPr>
        <p:spPr bwMode="auto">
          <a:xfrm>
            <a:off x="2811463" y="4062413"/>
            <a:ext cx="552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0629" name="Line 5"/>
          <p:cNvSpPr>
            <a:spLocks noChangeShapeType="1"/>
          </p:cNvSpPr>
          <p:nvPr/>
        </p:nvSpPr>
        <p:spPr bwMode="auto">
          <a:xfrm>
            <a:off x="5276850" y="4097338"/>
            <a:ext cx="550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0630" name="Rectangle 6" descr="Outlined diamond"/>
          <p:cNvSpPr>
            <a:spLocks noChangeArrowheads="1"/>
          </p:cNvSpPr>
          <p:nvPr/>
        </p:nvSpPr>
        <p:spPr bwMode="auto">
          <a:xfrm>
            <a:off x="3363913" y="3879850"/>
            <a:ext cx="1924050" cy="366713"/>
          </a:xfrm>
          <a:prstGeom prst="rect">
            <a:avLst/>
          </a:prstGeom>
          <a:pattFill prst="openDmnd">
            <a:fgClr>
              <a:srgbClr val="FF99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31" name="Rectangle 7"/>
          <p:cNvSpPr>
            <a:spLocks noChangeArrowheads="1"/>
          </p:cNvSpPr>
          <p:nvPr/>
        </p:nvSpPr>
        <p:spPr bwMode="auto">
          <a:xfrm>
            <a:off x="7410450" y="3395663"/>
            <a:ext cx="919163" cy="12842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32" name="Rectangle 8"/>
          <p:cNvSpPr>
            <a:spLocks noChangeArrowheads="1"/>
          </p:cNvSpPr>
          <p:nvPr/>
        </p:nvSpPr>
        <p:spPr bwMode="auto">
          <a:xfrm>
            <a:off x="7594600" y="3028950"/>
            <a:ext cx="90488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33" name="Rectangle 9"/>
          <p:cNvSpPr>
            <a:spLocks noChangeArrowheads="1"/>
          </p:cNvSpPr>
          <p:nvPr/>
        </p:nvSpPr>
        <p:spPr bwMode="auto">
          <a:xfrm>
            <a:off x="8053388" y="3028950"/>
            <a:ext cx="92075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34" name="Rectangle 10"/>
          <p:cNvSpPr>
            <a:spLocks noChangeArrowheads="1"/>
          </p:cNvSpPr>
          <p:nvPr/>
        </p:nvSpPr>
        <p:spPr bwMode="auto">
          <a:xfrm>
            <a:off x="1685925" y="4086225"/>
            <a:ext cx="304800" cy="917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35" name="Rectangle 11"/>
          <p:cNvSpPr>
            <a:spLocks noChangeArrowheads="1"/>
          </p:cNvSpPr>
          <p:nvPr/>
        </p:nvSpPr>
        <p:spPr bwMode="auto">
          <a:xfrm>
            <a:off x="1990725" y="4162425"/>
            <a:ext cx="1376363" cy="74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36" name="Rectangle 12"/>
          <p:cNvSpPr>
            <a:spLocks noChangeArrowheads="1"/>
          </p:cNvSpPr>
          <p:nvPr/>
        </p:nvSpPr>
        <p:spPr bwMode="auto">
          <a:xfrm>
            <a:off x="6981825" y="2181225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30637" name="Rectangle 13"/>
          <p:cNvSpPr>
            <a:spLocks noChangeArrowheads="1"/>
          </p:cNvSpPr>
          <p:nvPr/>
        </p:nvSpPr>
        <p:spPr bwMode="auto">
          <a:xfrm>
            <a:off x="7953375" y="2181225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Pressure</a:t>
            </a:r>
          </a:p>
        </p:txBody>
      </p:sp>
      <p:sp>
        <p:nvSpPr>
          <p:cNvPr id="2330638" name="Rectangle 14"/>
          <p:cNvSpPr>
            <a:spLocks noChangeArrowheads="1"/>
          </p:cNvSpPr>
          <p:nvPr/>
        </p:nvSpPr>
        <p:spPr bwMode="auto">
          <a:xfrm>
            <a:off x="1295400" y="5105400"/>
            <a:ext cx="1176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30639" name="Line 15"/>
          <p:cNvSpPr>
            <a:spLocks noChangeShapeType="1"/>
          </p:cNvSpPr>
          <p:nvPr/>
        </p:nvSpPr>
        <p:spPr bwMode="auto">
          <a:xfrm flipH="1">
            <a:off x="533400" y="4114800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0640" name="Rectangle 16"/>
          <p:cNvSpPr>
            <a:spLocks noChangeArrowheads="1"/>
          </p:cNvSpPr>
          <p:nvPr/>
        </p:nvSpPr>
        <p:spPr bwMode="auto">
          <a:xfrm>
            <a:off x="0" y="3581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30641" name="Line 17"/>
          <p:cNvSpPr>
            <a:spLocks noChangeShapeType="1"/>
          </p:cNvSpPr>
          <p:nvPr/>
        </p:nvSpPr>
        <p:spPr bwMode="auto">
          <a:xfrm>
            <a:off x="3733800" y="2743200"/>
            <a:ext cx="728663" cy="131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0642" name="Rectangle 18"/>
          <p:cNvSpPr>
            <a:spLocks noChangeArrowheads="1"/>
          </p:cNvSpPr>
          <p:nvPr/>
        </p:nvSpPr>
        <p:spPr bwMode="auto">
          <a:xfrm>
            <a:off x="4724400" y="5791200"/>
            <a:ext cx="2541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Tooling/Matched Die Mold</a:t>
            </a:r>
          </a:p>
        </p:txBody>
      </p:sp>
      <p:sp>
        <p:nvSpPr>
          <p:cNvPr id="2330643" name="Rectangle 19"/>
          <p:cNvSpPr>
            <a:spLocks noChangeArrowheads="1"/>
          </p:cNvSpPr>
          <p:nvPr/>
        </p:nvSpPr>
        <p:spPr bwMode="auto">
          <a:xfrm>
            <a:off x="2514600" y="2286000"/>
            <a:ext cx="1936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Composite Preform</a:t>
            </a:r>
          </a:p>
        </p:txBody>
      </p:sp>
      <p:sp>
        <p:nvSpPr>
          <p:cNvPr id="2330644" name="Line 20"/>
          <p:cNvSpPr>
            <a:spLocks noChangeShapeType="1"/>
          </p:cNvSpPr>
          <p:nvPr/>
        </p:nvSpPr>
        <p:spPr bwMode="auto">
          <a:xfrm flipH="1" flipV="1">
            <a:off x="4278313" y="4429125"/>
            <a:ext cx="1101725" cy="137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0645" name="Rectangle 21"/>
          <p:cNvSpPr>
            <a:spLocks noChangeArrowheads="1"/>
          </p:cNvSpPr>
          <p:nvPr/>
        </p:nvSpPr>
        <p:spPr bwMode="auto">
          <a:xfrm>
            <a:off x="547688" y="4162425"/>
            <a:ext cx="1133475" cy="74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46" name="Rectangle 22"/>
          <p:cNvSpPr>
            <a:spLocks noChangeArrowheads="1"/>
          </p:cNvSpPr>
          <p:nvPr/>
        </p:nvSpPr>
        <p:spPr bwMode="auto">
          <a:xfrm>
            <a:off x="7239000" y="4810125"/>
            <a:ext cx="1401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Source</a:t>
            </a:r>
          </a:p>
        </p:txBody>
      </p:sp>
      <p:sp>
        <p:nvSpPr>
          <p:cNvPr id="2330647" name="Line 23"/>
          <p:cNvSpPr>
            <a:spLocks noChangeShapeType="1"/>
          </p:cNvSpPr>
          <p:nvPr/>
        </p:nvSpPr>
        <p:spPr bwMode="auto">
          <a:xfrm flipV="1">
            <a:off x="7632700" y="25241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30648" name="Line 24"/>
          <p:cNvSpPr>
            <a:spLocks noChangeShapeType="1"/>
          </p:cNvSpPr>
          <p:nvPr/>
        </p:nvSpPr>
        <p:spPr bwMode="auto">
          <a:xfrm>
            <a:off x="8091488" y="260032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30649" name="Line 25"/>
          <p:cNvSpPr>
            <a:spLocks noChangeShapeType="1"/>
          </p:cNvSpPr>
          <p:nvPr/>
        </p:nvSpPr>
        <p:spPr bwMode="auto">
          <a:xfrm flipH="1">
            <a:off x="6203950" y="38163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30650" name="Rectangle 26"/>
          <p:cNvSpPr>
            <a:spLocks noChangeArrowheads="1"/>
          </p:cNvSpPr>
          <p:nvPr/>
        </p:nvSpPr>
        <p:spPr bwMode="auto">
          <a:xfrm>
            <a:off x="5962650" y="3416300"/>
            <a:ext cx="1185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Flow</a:t>
            </a:r>
          </a:p>
        </p:txBody>
      </p:sp>
      <p:sp>
        <p:nvSpPr>
          <p:cNvPr id="2330651" name="Line 27"/>
          <p:cNvSpPr>
            <a:spLocks noChangeShapeType="1"/>
          </p:cNvSpPr>
          <p:nvPr/>
        </p:nvSpPr>
        <p:spPr bwMode="auto">
          <a:xfrm flipH="1">
            <a:off x="21336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30652" name="Rectangle 28"/>
          <p:cNvSpPr>
            <a:spLocks noChangeArrowheads="1"/>
          </p:cNvSpPr>
          <p:nvPr/>
        </p:nvSpPr>
        <p:spPr bwMode="auto">
          <a:xfrm>
            <a:off x="5287963" y="3886200"/>
            <a:ext cx="2120900" cy="9525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0653" name="AutoShape 29"/>
          <p:cNvSpPr>
            <a:spLocks noChangeArrowheads="1"/>
          </p:cNvSpPr>
          <p:nvPr/>
        </p:nvSpPr>
        <p:spPr bwMode="auto">
          <a:xfrm rot="10800000">
            <a:off x="3505200" y="3883025"/>
            <a:ext cx="1774825" cy="358775"/>
          </a:xfrm>
          <a:prstGeom prst="flowChartDelay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1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8EF39-E963-8344-82FB-1435C9A7BE67}" type="slidenum">
              <a:rPr lang="en-US"/>
              <a:pPr/>
              <a:t>13</a:t>
            </a:fld>
            <a:endParaRPr lang="en-US"/>
          </a:p>
        </p:txBody>
      </p:sp>
      <p:sp>
        <p:nvSpPr>
          <p:cNvPr id="2332674" name="Rectangle 2"/>
          <p:cNvSpPr>
            <a:spLocks noChangeArrowheads="1"/>
          </p:cNvSpPr>
          <p:nvPr/>
        </p:nvSpPr>
        <p:spPr bwMode="auto">
          <a:xfrm>
            <a:off x="1893888" y="381000"/>
            <a:ext cx="548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Schematic of a Typical </a:t>
            </a:r>
            <a:r>
              <a:rPr lang="en-US" sz="2400">
                <a:solidFill>
                  <a:srgbClr val="FF0000"/>
                </a:solidFill>
              </a:rPr>
              <a:t>RTM</a:t>
            </a:r>
            <a:r>
              <a:rPr lang="en-US" sz="2400"/>
              <a:t> Process</a:t>
            </a:r>
          </a:p>
        </p:txBody>
      </p:sp>
      <p:sp>
        <p:nvSpPr>
          <p:cNvPr id="2332675" name="Rectangle 3"/>
          <p:cNvSpPr>
            <a:spLocks noChangeArrowheads="1"/>
          </p:cNvSpPr>
          <p:nvPr/>
        </p:nvSpPr>
        <p:spPr bwMode="auto">
          <a:xfrm>
            <a:off x="2811463" y="3513138"/>
            <a:ext cx="3028950" cy="11001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2676" name="Line 4"/>
          <p:cNvSpPr>
            <a:spLocks noChangeShapeType="1"/>
          </p:cNvSpPr>
          <p:nvPr/>
        </p:nvSpPr>
        <p:spPr bwMode="auto">
          <a:xfrm>
            <a:off x="2811463" y="4062413"/>
            <a:ext cx="552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2677" name="Line 5"/>
          <p:cNvSpPr>
            <a:spLocks noChangeShapeType="1"/>
          </p:cNvSpPr>
          <p:nvPr/>
        </p:nvSpPr>
        <p:spPr bwMode="auto">
          <a:xfrm>
            <a:off x="5276850" y="4097338"/>
            <a:ext cx="550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2678" name="Rectangle 6"/>
          <p:cNvSpPr>
            <a:spLocks noChangeArrowheads="1"/>
          </p:cNvSpPr>
          <p:nvPr/>
        </p:nvSpPr>
        <p:spPr bwMode="auto">
          <a:xfrm>
            <a:off x="3363913" y="3879850"/>
            <a:ext cx="1924050" cy="366713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2679" name="Rectangle 7"/>
          <p:cNvSpPr>
            <a:spLocks noChangeArrowheads="1"/>
          </p:cNvSpPr>
          <p:nvPr/>
        </p:nvSpPr>
        <p:spPr bwMode="auto">
          <a:xfrm>
            <a:off x="7410450" y="3395663"/>
            <a:ext cx="919163" cy="128428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2680" name="Rectangle 8"/>
          <p:cNvSpPr>
            <a:spLocks noChangeArrowheads="1"/>
          </p:cNvSpPr>
          <p:nvPr/>
        </p:nvSpPr>
        <p:spPr bwMode="auto">
          <a:xfrm>
            <a:off x="7594600" y="3028950"/>
            <a:ext cx="90488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2681" name="Rectangle 9"/>
          <p:cNvSpPr>
            <a:spLocks noChangeArrowheads="1"/>
          </p:cNvSpPr>
          <p:nvPr/>
        </p:nvSpPr>
        <p:spPr bwMode="auto">
          <a:xfrm>
            <a:off x="8053388" y="3028950"/>
            <a:ext cx="92075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2682" name="Rectangle 10"/>
          <p:cNvSpPr>
            <a:spLocks noChangeArrowheads="1"/>
          </p:cNvSpPr>
          <p:nvPr/>
        </p:nvSpPr>
        <p:spPr bwMode="auto">
          <a:xfrm>
            <a:off x="1685925" y="4086225"/>
            <a:ext cx="304800" cy="91757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2683" name="Rectangle 11"/>
          <p:cNvSpPr>
            <a:spLocks noChangeArrowheads="1"/>
          </p:cNvSpPr>
          <p:nvPr/>
        </p:nvSpPr>
        <p:spPr bwMode="auto">
          <a:xfrm>
            <a:off x="1990725" y="4162425"/>
            <a:ext cx="1376363" cy="74613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2684" name="Rectangle 12"/>
          <p:cNvSpPr>
            <a:spLocks noChangeArrowheads="1"/>
          </p:cNvSpPr>
          <p:nvPr/>
        </p:nvSpPr>
        <p:spPr bwMode="auto">
          <a:xfrm>
            <a:off x="6981825" y="2181225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32685" name="Rectangle 13"/>
          <p:cNvSpPr>
            <a:spLocks noChangeArrowheads="1"/>
          </p:cNvSpPr>
          <p:nvPr/>
        </p:nvSpPr>
        <p:spPr bwMode="auto">
          <a:xfrm>
            <a:off x="7953375" y="2181225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Pressure</a:t>
            </a:r>
          </a:p>
        </p:txBody>
      </p:sp>
      <p:sp>
        <p:nvSpPr>
          <p:cNvPr id="2332686" name="Rectangle 14"/>
          <p:cNvSpPr>
            <a:spLocks noChangeArrowheads="1"/>
          </p:cNvSpPr>
          <p:nvPr/>
        </p:nvSpPr>
        <p:spPr bwMode="auto">
          <a:xfrm>
            <a:off x="1295400" y="5105400"/>
            <a:ext cx="1176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32687" name="Line 15"/>
          <p:cNvSpPr>
            <a:spLocks noChangeShapeType="1"/>
          </p:cNvSpPr>
          <p:nvPr/>
        </p:nvSpPr>
        <p:spPr bwMode="auto">
          <a:xfrm flipH="1">
            <a:off x="533400" y="4114800"/>
            <a:ext cx="365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2688" name="Rectangle 16"/>
          <p:cNvSpPr>
            <a:spLocks noChangeArrowheads="1"/>
          </p:cNvSpPr>
          <p:nvPr/>
        </p:nvSpPr>
        <p:spPr bwMode="auto">
          <a:xfrm>
            <a:off x="0" y="3581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32689" name="Line 17"/>
          <p:cNvSpPr>
            <a:spLocks noChangeShapeType="1"/>
          </p:cNvSpPr>
          <p:nvPr/>
        </p:nvSpPr>
        <p:spPr bwMode="auto">
          <a:xfrm>
            <a:off x="3733800" y="2743200"/>
            <a:ext cx="728663" cy="131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2690" name="Rectangle 18"/>
          <p:cNvSpPr>
            <a:spLocks noChangeArrowheads="1"/>
          </p:cNvSpPr>
          <p:nvPr/>
        </p:nvSpPr>
        <p:spPr bwMode="auto">
          <a:xfrm>
            <a:off x="4724400" y="5791200"/>
            <a:ext cx="2541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Tooling/Matched Die Mold</a:t>
            </a:r>
          </a:p>
        </p:txBody>
      </p:sp>
      <p:sp>
        <p:nvSpPr>
          <p:cNvPr id="2332691" name="Rectangle 19"/>
          <p:cNvSpPr>
            <a:spLocks noChangeArrowheads="1"/>
          </p:cNvSpPr>
          <p:nvPr/>
        </p:nvSpPr>
        <p:spPr bwMode="auto">
          <a:xfrm>
            <a:off x="2514600" y="2286000"/>
            <a:ext cx="1936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Composite Preform</a:t>
            </a:r>
          </a:p>
        </p:txBody>
      </p:sp>
      <p:sp>
        <p:nvSpPr>
          <p:cNvPr id="2332692" name="Line 20"/>
          <p:cNvSpPr>
            <a:spLocks noChangeShapeType="1"/>
          </p:cNvSpPr>
          <p:nvPr/>
        </p:nvSpPr>
        <p:spPr bwMode="auto">
          <a:xfrm flipH="1" flipV="1">
            <a:off x="4278313" y="4429125"/>
            <a:ext cx="1101725" cy="1376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2693" name="Rectangle 21"/>
          <p:cNvSpPr>
            <a:spLocks noChangeArrowheads="1"/>
          </p:cNvSpPr>
          <p:nvPr/>
        </p:nvSpPr>
        <p:spPr bwMode="auto">
          <a:xfrm>
            <a:off x="547688" y="4162425"/>
            <a:ext cx="1133475" cy="746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2694" name="Rectangle 22"/>
          <p:cNvSpPr>
            <a:spLocks noChangeArrowheads="1"/>
          </p:cNvSpPr>
          <p:nvPr/>
        </p:nvSpPr>
        <p:spPr bwMode="auto">
          <a:xfrm>
            <a:off x="7239000" y="4810125"/>
            <a:ext cx="1401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Source</a:t>
            </a:r>
          </a:p>
        </p:txBody>
      </p:sp>
      <p:sp>
        <p:nvSpPr>
          <p:cNvPr id="2332695" name="Line 23"/>
          <p:cNvSpPr>
            <a:spLocks noChangeShapeType="1"/>
          </p:cNvSpPr>
          <p:nvPr/>
        </p:nvSpPr>
        <p:spPr bwMode="auto">
          <a:xfrm flipV="1">
            <a:off x="7632700" y="25241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32696" name="Line 24"/>
          <p:cNvSpPr>
            <a:spLocks noChangeShapeType="1"/>
          </p:cNvSpPr>
          <p:nvPr/>
        </p:nvSpPr>
        <p:spPr bwMode="auto">
          <a:xfrm>
            <a:off x="8091488" y="260032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32697" name="Line 25"/>
          <p:cNvSpPr>
            <a:spLocks noChangeShapeType="1"/>
          </p:cNvSpPr>
          <p:nvPr/>
        </p:nvSpPr>
        <p:spPr bwMode="auto">
          <a:xfrm flipH="1">
            <a:off x="6203950" y="38163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32698" name="Rectangle 26"/>
          <p:cNvSpPr>
            <a:spLocks noChangeArrowheads="1"/>
          </p:cNvSpPr>
          <p:nvPr/>
        </p:nvSpPr>
        <p:spPr bwMode="auto">
          <a:xfrm>
            <a:off x="5962650" y="3416300"/>
            <a:ext cx="1185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Flow</a:t>
            </a:r>
          </a:p>
        </p:txBody>
      </p:sp>
      <p:sp>
        <p:nvSpPr>
          <p:cNvPr id="2332699" name="Line 27"/>
          <p:cNvSpPr>
            <a:spLocks noChangeShapeType="1"/>
          </p:cNvSpPr>
          <p:nvPr/>
        </p:nvSpPr>
        <p:spPr bwMode="auto">
          <a:xfrm flipH="1">
            <a:off x="21336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32700" name="Rectangle 28"/>
          <p:cNvSpPr>
            <a:spLocks noChangeArrowheads="1"/>
          </p:cNvSpPr>
          <p:nvPr/>
        </p:nvSpPr>
        <p:spPr bwMode="auto">
          <a:xfrm>
            <a:off x="5287963" y="3886200"/>
            <a:ext cx="2120900" cy="9525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Vacuum assist resin transfer molding</a:t>
            </a:r>
          </a:p>
          <a:p>
            <a:r>
              <a:rPr lang="en-US" dirty="0" smtClean="0"/>
              <a:t>Using vacuum and not positive pressure</a:t>
            </a:r>
          </a:p>
          <a:p>
            <a:r>
              <a:rPr lang="en-US" dirty="0" smtClean="0"/>
              <a:t>Can use less sturdy molds</a:t>
            </a:r>
          </a:p>
          <a:p>
            <a:r>
              <a:rPr lang="en-US" dirty="0" smtClean="0"/>
              <a:t>May have bagging materials on one side</a:t>
            </a:r>
          </a:p>
        </p:txBody>
      </p:sp>
    </p:spTree>
    <p:extLst>
      <p:ext uri="{BB962C8B-B14F-4D97-AF65-F5344CB8AC3E}">
        <p14:creationId xmlns:p14="http://schemas.microsoft.com/office/powerpoint/2010/main" val="352832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BF4D-D95C-604D-9A21-16DC4E896C78}" type="slidenum">
              <a:rPr lang="en-US"/>
              <a:pPr/>
              <a:t>15</a:t>
            </a:fld>
            <a:endParaRPr lang="en-US"/>
          </a:p>
        </p:txBody>
      </p:sp>
      <p:sp>
        <p:nvSpPr>
          <p:cNvPr id="2341890" name="Rectangle 2"/>
          <p:cNvSpPr>
            <a:spLocks noChangeArrowheads="1"/>
          </p:cNvSpPr>
          <p:nvPr/>
        </p:nvSpPr>
        <p:spPr bwMode="auto">
          <a:xfrm>
            <a:off x="2057400" y="228600"/>
            <a:ext cx="460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Typical VARTM Process Setup</a:t>
            </a:r>
          </a:p>
        </p:txBody>
      </p:sp>
      <p:sp>
        <p:nvSpPr>
          <p:cNvPr id="2341891" name="Freeform 3"/>
          <p:cNvSpPr>
            <a:spLocks/>
          </p:cNvSpPr>
          <p:nvPr/>
        </p:nvSpPr>
        <p:spPr bwMode="auto">
          <a:xfrm>
            <a:off x="1752600" y="4467225"/>
            <a:ext cx="5565775" cy="1522413"/>
          </a:xfrm>
          <a:custGeom>
            <a:avLst/>
            <a:gdLst>
              <a:gd name="T0" fmla="*/ 0 w 2736"/>
              <a:gd name="T1" fmla="*/ 0 h 816"/>
              <a:gd name="T2" fmla="*/ 0 w 2736"/>
              <a:gd name="T3" fmla="*/ 816 h 816"/>
              <a:gd name="T4" fmla="*/ 2736 w 2736"/>
              <a:gd name="T5" fmla="*/ 816 h 816"/>
              <a:gd name="T6" fmla="*/ 2736 w 2736"/>
              <a:gd name="T7" fmla="*/ 0 h 816"/>
              <a:gd name="T8" fmla="*/ 2400 w 2736"/>
              <a:gd name="T9" fmla="*/ 0 h 816"/>
              <a:gd name="T10" fmla="*/ 2095 w 2736"/>
              <a:gd name="T11" fmla="*/ 528 h 816"/>
              <a:gd name="T12" fmla="*/ 624 w 2736"/>
              <a:gd name="T13" fmla="*/ 528 h 816"/>
              <a:gd name="T14" fmla="*/ 319 w 2736"/>
              <a:gd name="T15" fmla="*/ 0 h 816"/>
              <a:gd name="T16" fmla="*/ 0 w 2736"/>
              <a:gd name="T17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816">
                <a:moveTo>
                  <a:pt x="0" y="0"/>
                </a:moveTo>
                <a:lnTo>
                  <a:pt x="0" y="816"/>
                </a:lnTo>
                <a:lnTo>
                  <a:pt x="2736" y="816"/>
                </a:lnTo>
                <a:lnTo>
                  <a:pt x="2736" y="0"/>
                </a:lnTo>
                <a:lnTo>
                  <a:pt x="2400" y="0"/>
                </a:lnTo>
                <a:lnTo>
                  <a:pt x="2095" y="528"/>
                </a:lnTo>
                <a:lnTo>
                  <a:pt x="624" y="52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1901" name="Rectangle 13"/>
          <p:cNvSpPr>
            <a:spLocks noChangeArrowheads="1"/>
          </p:cNvSpPr>
          <p:nvPr/>
        </p:nvSpPr>
        <p:spPr bwMode="auto">
          <a:xfrm>
            <a:off x="6938963" y="4159250"/>
            <a:ext cx="171450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1907" name="Line 19"/>
          <p:cNvSpPr>
            <a:spLocks noChangeShapeType="1"/>
          </p:cNvSpPr>
          <p:nvPr/>
        </p:nvSpPr>
        <p:spPr bwMode="auto">
          <a:xfrm>
            <a:off x="6092825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1912" name="Rectangle 24"/>
          <p:cNvSpPr>
            <a:spLocks noChangeArrowheads="1"/>
          </p:cNvSpPr>
          <p:nvPr/>
        </p:nvSpPr>
        <p:spPr bwMode="auto">
          <a:xfrm>
            <a:off x="6600825" y="2400300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1920" name="Rectangle 32"/>
          <p:cNvSpPr>
            <a:spLocks noChangeArrowheads="1"/>
          </p:cNvSpPr>
          <p:nvPr/>
        </p:nvSpPr>
        <p:spPr bwMode="auto">
          <a:xfrm>
            <a:off x="2085975" y="2390775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1924" name="Rectangle 36"/>
          <p:cNvSpPr>
            <a:spLocks noChangeArrowheads="1"/>
          </p:cNvSpPr>
          <p:nvPr/>
        </p:nvSpPr>
        <p:spPr bwMode="auto">
          <a:xfrm>
            <a:off x="1997075" y="4149725"/>
            <a:ext cx="169863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1925" name="Rectangle 37"/>
          <p:cNvSpPr>
            <a:spLocks noChangeArrowheads="1"/>
          </p:cNvSpPr>
          <p:nvPr/>
        </p:nvSpPr>
        <p:spPr bwMode="auto">
          <a:xfrm>
            <a:off x="6072188" y="1985963"/>
            <a:ext cx="1377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Supply</a:t>
            </a:r>
          </a:p>
        </p:txBody>
      </p:sp>
      <p:sp>
        <p:nvSpPr>
          <p:cNvPr id="2341926" name="Rectangle 38"/>
          <p:cNvSpPr>
            <a:spLocks noChangeArrowheads="1"/>
          </p:cNvSpPr>
          <p:nvPr/>
        </p:nvSpPr>
        <p:spPr bwMode="auto">
          <a:xfrm>
            <a:off x="4810125" y="3581400"/>
            <a:ext cx="1808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Distribution Media</a:t>
            </a:r>
          </a:p>
        </p:txBody>
      </p:sp>
      <p:sp>
        <p:nvSpPr>
          <p:cNvPr id="2341927" name="Rectangle 39"/>
          <p:cNvSpPr>
            <a:spLocks noChangeArrowheads="1"/>
          </p:cNvSpPr>
          <p:nvPr/>
        </p:nvSpPr>
        <p:spPr bwMode="auto">
          <a:xfrm>
            <a:off x="4191000" y="2590800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 Bag</a:t>
            </a:r>
          </a:p>
        </p:txBody>
      </p:sp>
      <p:sp>
        <p:nvSpPr>
          <p:cNvPr id="2341928" name="Rectangle 40"/>
          <p:cNvSpPr>
            <a:spLocks noChangeArrowheads="1"/>
          </p:cNvSpPr>
          <p:nvPr/>
        </p:nvSpPr>
        <p:spPr bwMode="auto">
          <a:xfrm>
            <a:off x="1676400" y="2076450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41929" name="Rectangle 41"/>
          <p:cNvSpPr>
            <a:spLocks noChangeArrowheads="1"/>
          </p:cNvSpPr>
          <p:nvPr/>
        </p:nvSpPr>
        <p:spPr bwMode="auto">
          <a:xfrm>
            <a:off x="7467600" y="2743200"/>
            <a:ext cx="928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Vacuum</a:t>
            </a:r>
          </a:p>
          <a:p>
            <a:pPr eaLnBrk="1" hangingPunct="1"/>
            <a:r>
              <a:rPr lang="en-US" sz="1600" b="0"/>
              <a:t>Degas</a:t>
            </a:r>
          </a:p>
        </p:txBody>
      </p:sp>
      <p:sp>
        <p:nvSpPr>
          <p:cNvPr id="2341930" name="Rectangle 42"/>
          <p:cNvSpPr>
            <a:spLocks noChangeArrowheads="1"/>
          </p:cNvSpPr>
          <p:nvPr/>
        </p:nvSpPr>
        <p:spPr bwMode="auto">
          <a:xfrm>
            <a:off x="609600" y="2819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41935" name="Line 47"/>
          <p:cNvSpPr>
            <a:spLocks noChangeShapeType="1"/>
          </p:cNvSpPr>
          <p:nvPr/>
        </p:nvSpPr>
        <p:spPr bwMode="auto">
          <a:xfrm>
            <a:off x="3794125" y="3667125"/>
            <a:ext cx="990600" cy="137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1940" name="Rectangle 52"/>
          <p:cNvSpPr>
            <a:spLocks noChangeArrowheads="1"/>
          </p:cNvSpPr>
          <p:nvPr/>
        </p:nvSpPr>
        <p:spPr bwMode="auto">
          <a:xfrm>
            <a:off x="2667000" y="3352800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Porous Release Film</a:t>
            </a:r>
          </a:p>
        </p:txBody>
      </p:sp>
      <p:sp>
        <p:nvSpPr>
          <p:cNvPr id="2341941" name="Rectangle 53"/>
          <p:cNvSpPr>
            <a:spLocks noChangeArrowheads="1"/>
          </p:cNvSpPr>
          <p:nvPr/>
        </p:nvSpPr>
        <p:spPr bwMode="auto">
          <a:xfrm>
            <a:off x="1890713" y="5516563"/>
            <a:ext cx="577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</a:t>
            </a:r>
          </a:p>
        </p:txBody>
      </p:sp>
      <p:sp>
        <p:nvSpPr>
          <p:cNvPr id="2341942" name="Rectangle 54"/>
          <p:cNvSpPr>
            <a:spLocks noChangeArrowheads="1"/>
          </p:cNvSpPr>
          <p:nvPr/>
        </p:nvSpPr>
        <p:spPr bwMode="auto">
          <a:xfrm>
            <a:off x="304800" y="4267200"/>
            <a:ext cx="871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Sealant</a:t>
            </a:r>
          </a:p>
          <a:p>
            <a:pPr eaLnBrk="1" hangingPunct="1"/>
            <a:r>
              <a:rPr lang="en-US" sz="1600" b="0"/>
              <a:t>Tape</a:t>
            </a:r>
          </a:p>
        </p:txBody>
      </p:sp>
      <p:sp>
        <p:nvSpPr>
          <p:cNvPr id="2341943" name="Line 55"/>
          <p:cNvSpPr>
            <a:spLocks noChangeShapeType="1"/>
          </p:cNvSpPr>
          <p:nvPr/>
        </p:nvSpPr>
        <p:spPr bwMode="auto">
          <a:xfrm flipH="1">
            <a:off x="4686300" y="2895600"/>
            <a:ext cx="190500" cy="187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1944" name="AutoShape 56" descr="Outlined diamond"/>
          <p:cNvSpPr>
            <a:spLocks noChangeArrowheads="1"/>
          </p:cNvSpPr>
          <p:nvPr/>
        </p:nvSpPr>
        <p:spPr bwMode="auto">
          <a:xfrm>
            <a:off x="2847975" y="5124450"/>
            <a:ext cx="3352800" cy="333375"/>
          </a:xfrm>
          <a:custGeom>
            <a:avLst/>
            <a:gdLst>
              <a:gd name="G0" fmla="+- 1227 0 0"/>
              <a:gd name="G1" fmla="+- 21600 0 1227"/>
              <a:gd name="G2" fmla="*/ 1227 1 2"/>
              <a:gd name="G3" fmla="+- 21600 0 G2"/>
              <a:gd name="G4" fmla="+/ 1227 21600 2"/>
              <a:gd name="G5" fmla="+/ G1 0 2"/>
              <a:gd name="G6" fmla="*/ 21600 21600 1227"/>
              <a:gd name="G7" fmla="*/ G6 1 2"/>
              <a:gd name="G8" fmla="+- 21600 0 G7"/>
              <a:gd name="G9" fmla="*/ 21600 1 2"/>
              <a:gd name="G10" fmla="+- 1227 0 G9"/>
              <a:gd name="G11" fmla="?: G10 G8 0"/>
              <a:gd name="G12" fmla="?: G10 G7 21600"/>
              <a:gd name="T0" fmla="*/ 20986 w 21600"/>
              <a:gd name="T1" fmla="*/ 10800 h 21600"/>
              <a:gd name="T2" fmla="*/ 10800 w 21600"/>
              <a:gd name="T3" fmla="*/ 21600 h 21600"/>
              <a:gd name="T4" fmla="*/ 614 w 21600"/>
              <a:gd name="T5" fmla="*/ 10800 h 21600"/>
              <a:gd name="T6" fmla="*/ 10800 w 21600"/>
              <a:gd name="T7" fmla="*/ 0 h 21600"/>
              <a:gd name="T8" fmla="*/ 2414 w 21600"/>
              <a:gd name="T9" fmla="*/ 2414 h 21600"/>
              <a:gd name="T10" fmla="*/ 19186 w 21600"/>
              <a:gd name="T11" fmla="*/ 191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227" y="21600"/>
                </a:lnTo>
                <a:lnTo>
                  <a:pt x="20373" y="21600"/>
                </a:lnTo>
                <a:lnTo>
                  <a:pt x="21600" y="0"/>
                </a:lnTo>
                <a:close/>
              </a:path>
            </a:pathLst>
          </a:custGeom>
          <a:pattFill prst="openDmnd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2341951" name="Line 63"/>
          <p:cNvSpPr>
            <a:spLocks noChangeShapeType="1"/>
          </p:cNvSpPr>
          <p:nvPr/>
        </p:nvSpPr>
        <p:spPr bwMode="auto">
          <a:xfrm>
            <a:off x="2216150" y="43878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52" name="Line 64"/>
          <p:cNvSpPr>
            <a:spLocks noChangeShapeType="1"/>
          </p:cNvSpPr>
          <p:nvPr/>
        </p:nvSpPr>
        <p:spPr bwMode="auto">
          <a:xfrm>
            <a:off x="2444750" y="438785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53" name="Line 65"/>
          <p:cNvSpPr>
            <a:spLocks noChangeShapeType="1"/>
          </p:cNvSpPr>
          <p:nvPr/>
        </p:nvSpPr>
        <p:spPr bwMode="auto">
          <a:xfrm>
            <a:off x="2857500" y="506095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54" name="Line 66"/>
          <p:cNvSpPr>
            <a:spLocks noChangeShapeType="1"/>
          </p:cNvSpPr>
          <p:nvPr/>
        </p:nvSpPr>
        <p:spPr bwMode="auto">
          <a:xfrm flipV="1">
            <a:off x="6197600" y="438150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55" name="Line 67"/>
          <p:cNvSpPr>
            <a:spLocks noChangeShapeType="1"/>
          </p:cNvSpPr>
          <p:nvPr/>
        </p:nvSpPr>
        <p:spPr bwMode="auto">
          <a:xfrm>
            <a:off x="6635750" y="43878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57" name="Line 69"/>
          <p:cNvSpPr>
            <a:spLocks noChangeShapeType="1"/>
          </p:cNvSpPr>
          <p:nvPr/>
        </p:nvSpPr>
        <p:spPr bwMode="auto">
          <a:xfrm>
            <a:off x="2228850" y="429895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58" name="Line 70"/>
          <p:cNvSpPr>
            <a:spLocks noChangeShapeType="1"/>
          </p:cNvSpPr>
          <p:nvPr/>
        </p:nvSpPr>
        <p:spPr bwMode="auto">
          <a:xfrm>
            <a:off x="2457450" y="4298950"/>
            <a:ext cx="419100" cy="666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59" name="Line 71"/>
          <p:cNvSpPr>
            <a:spLocks noChangeShapeType="1"/>
          </p:cNvSpPr>
          <p:nvPr/>
        </p:nvSpPr>
        <p:spPr bwMode="auto">
          <a:xfrm>
            <a:off x="2870200" y="4972050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60" name="Line 72"/>
          <p:cNvSpPr>
            <a:spLocks noChangeShapeType="1"/>
          </p:cNvSpPr>
          <p:nvPr/>
        </p:nvSpPr>
        <p:spPr bwMode="auto">
          <a:xfrm flipV="1">
            <a:off x="6210300" y="4292600"/>
            <a:ext cx="450850" cy="6794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61" name="Line 73"/>
          <p:cNvSpPr>
            <a:spLocks noChangeShapeType="1"/>
          </p:cNvSpPr>
          <p:nvPr/>
        </p:nvSpPr>
        <p:spPr bwMode="auto">
          <a:xfrm>
            <a:off x="6648450" y="429895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62" name="Line 74"/>
          <p:cNvSpPr>
            <a:spLocks noChangeShapeType="1"/>
          </p:cNvSpPr>
          <p:nvPr/>
        </p:nvSpPr>
        <p:spPr bwMode="auto">
          <a:xfrm>
            <a:off x="1981200" y="4140200"/>
            <a:ext cx="450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63" name="Line 75"/>
          <p:cNvSpPr>
            <a:spLocks noChangeShapeType="1"/>
          </p:cNvSpPr>
          <p:nvPr/>
        </p:nvSpPr>
        <p:spPr bwMode="auto">
          <a:xfrm>
            <a:off x="2432050" y="414020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64" name="Line 76"/>
          <p:cNvSpPr>
            <a:spLocks noChangeShapeType="1"/>
          </p:cNvSpPr>
          <p:nvPr/>
        </p:nvSpPr>
        <p:spPr bwMode="auto">
          <a:xfrm>
            <a:off x="2844800" y="48133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65" name="Line 77"/>
          <p:cNvSpPr>
            <a:spLocks noChangeShapeType="1"/>
          </p:cNvSpPr>
          <p:nvPr/>
        </p:nvSpPr>
        <p:spPr bwMode="auto">
          <a:xfrm flipV="1">
            <a:off x="6184900" y="413385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66" name="Line 78"/>
          <p:cNvSpPr>
            <a:spLocks noChangeShapeType="1"/>
          </p:cNvSpPr>
          <p:nvPr/>
        </p:nvSpPr>
        <p:spPr bwMode="auto">
          <a:xfrm>
            <a:off x="6623050" y="4140200"/>
            <a:ext cx="539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39" name="Rectangle 51"/>
          <p:cNvSpPr>
            <a:spLocks noChangeArrowheads="1"/>
          </p:cNvSpPr>
          <p:nvPr/>
        </p:nvSpPr>
        <p:spPr bwMode="auto">
          <a:xfrm>
            <a:off x="3962400" y="510540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/>
              <a:t>Preform</a:t>
            </a:r>
          </a:p>
        </p:txBody>
      </p:sp>
      <p:sp>
        <p:nvSpPr>
          <p:cNvPr id="2341967" name="Line 79"/>
          <p:cNvSpPr>
            <a:spLocks noChangeShapeType="1"/>
          </p:cNvSpPr>
          <p:nvPr/>
        </p:nvSpPr>
        <p:spPr bwMode="auto">
          <a:xfrm>
            <a:off x="5638800" y="3962400"/>
            <a:ext cx="0" cy="998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1968" name="Rectangle 80"/>
          <p:cNvSpPr>
            <a:spLocks noChangeArrowheads="1"/>
          </p:cNvSpPr>
          <p:nvPr/>
        </p:nvSpPr>
        <p:spPr bwMode="auto">
          <a:xfrm rot="5400000">
            <a:off x="1713706" y="3510757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1969" name="Rectangle 81"/>
          <p:cNvSpPr>
            <a:spLocks noChangeArrowheads="1"/>
          </p:cNvSpPr>
          <p:nvPr/>
        </p:nvSpPr>
        <p:spPr bwMode="auto">
          <a:xfrm rot="5400000">
            <a:off x="6234906" y="3523457"/>
            <a:ext cx="11588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1970" name="Rectangle 82"/>
          <p:cNvSpPr>
            <a:spLocks noChangeArrowheads="1"/>
          </p:cNvSpPr>
          <p:nvPr/>
        </p:nvSpPr>
        <p:spPr bwMode="auto">
          <a:xfrm>
            <a:off x="952500" y="2619375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1971" name="Line 83"/>
          <p:cNvSpPr>
            <a:spLocks noChangeShapeType="1"/>
          </p:cNvSpPr>
          <p:nvPr/>
        </p:nvSpPr>
        <p:spPr bwMode="auto">
          <a:xfrm flipH="1">
            <a:off x="762000" y="28003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72" name="Rectangle 84"/>
          <p:cNvSpPr>
            <a:spLocks noChangeArrowheads="1"/>
          </p:cNvSpPr>
          <p:nvPr/>
        </p:nvSpPr>
        <p:spPr bwMode="auto">
          <a:xfrm>
            <a:off x="6991350" y="2571750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1973" name="Line 85"/>
          <p:cNvSpPr>
            <a:spLocks noChangeShapeType="1"/>
          </p:cNvSpPr>
          <p:nvPr/>
        </p:nvSpPr>
        <p:spPr bwMode="auto">
          <a:xfrm>
            <a:off x="7239000" y="2743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74" name="Line 86"/>
          <p:cNvSpPr>
            <a:spLocks noChangeShapeType="1"/>
          </p:cNvSpPr>
          <p:nvPr/>
        </p:nvSpPr>
        <p:spPr bwMode="auto">
          <a:xfrm flipV="1">
            <a:off x="1143000" y="4267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75" name="Rectangle 87"/>
          <p:cNvSpPr>
            <a:spLocks noChangeArrowheads="1"/>
          </p:cNvSpPr>
          <p:nvPr/>
        </p:nvSpPr>
        <p:spPr bwMode="auto">
          <a:xfrm>
            <a:off x="7010400" y="3276600"/>
            <a:ext cx="701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Resin</a:t>
            </a:r>
          </a:p>
          <a:p>
            <a:pPr eaLnBrk="1" hangingPunct="1"/>
            <a:r>
              <a:rPr lang="en-US" sz="1600" b="0"/>
              <a:t>Flow</a:t>
            </a:r>
          </a:p>
        </p:txBody>
      </p:sp>
      <p:sp>
        <p:nvSpPr>
          <p:cNvPr id="2341976" name="Line 88"/>
          <p:cNvSpPr>
            <a:spLocks noChangeShapeType="1"/>
          </p:cNvSpPr>
          <p:nvPr/>
        </p:nvSpPr>
        <p:spPr bwMode="auto">
          <a:xfrm>
            <a:off x="7010400" y="31242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78" name="Line 90"/>
          <p:cNvSpPr>
            <a:spLocks noChangeShapeType="1"/>
          </p:cNvSpPr>
          <p:nvPr/>
        </p:nvSpPr>
        <p:spPr bwMode="auto">
          <a:xfrm flipH="1">
            <a:off x="6096000" y="4038600"/>
            <a:ext cx="381000" cy="609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79" name="Line 91"/>
          <p:cNvSpPr>
            <a:spLocks noChangeShapeType="1"/>
          </p:cNvSpPr>
          <p:nvPr/>
        </p:nvSpPr>
        <p:spPr bwMode="auto">
          <a:xfrm flipH="1">
            <a:off x="3657600" y="4724400"/>
            <a:ext cx="685800" cy="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80" name="Line 92"/>
          <p:cNvSpPr>
            <a:spLocks noChangeShapeType="1"/>
          </p:cNvSpPr>
          <p:nvPr/>
        </p:nvSpPr>
        <p:spPr bwMode="auto">
          <a:xfrm flipH="1" flipV="1">
            <a:off x="2590800" y="4038600"/>
            <a:ext cx="381000" cy="533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1981" name="Line 93"/>
          <p:cNvSpPr>
            <a:spLocks noChangeShapeType="1"/>
          </p:cNvSpPr>
          <p:nvPr/>
        </p:nvSpPr>
        <p:spPr bwMode="auto">
          <a:xfrm flipH="1" flipV="1">
            <a:off x="2438400" y="30480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5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D5B9-6AAE-1B41-AC07-AAFD926A9D87}" type="slidenum">
              <a:rPr lang="en-US"/>
              <a:pPr/>
              <a:t>16</a:t>
            </a:fld>
            <a:endParaRPr lang="en-US"/>
          </a:p>
        </p:txBody>
      </p:sp>
      <p:sp>
        <p:nvSpPr>
          <p:cNvPr id="2348034" name="Rectangle 2"/>
          <p:cNvSpPr>
            <a:spLocks noChangeArrowheads="1"/>
          </p:cNvSpPr>
          <p:nvPr/>
        </p:nvSpPr>
        <p:spPr bwMode="auto">
          <a:xfrm>
            <a:off x="2057400" y="228600"/>
            <a:ext cx="460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Typical VARTM Process Setup</a:t>
            </a:r>
          </a:p>
        </p:txBody>
      </p:sp>
      <p:sp>
        <p:nvSpPr>
          <p:cNvPr id="2348035" name="Freeform 3"/>
          <p:cNvSpPr>
            <a:spLocks/>
          </p:cNvSpPr>
          <p:nvPr/>
        </p:nvSpPr>
        <p:spPr bwMode="auto">
          <a:xfrm>
            <a:off x="1752600" y="4467225"/>
            <a:ext cx="5565775" cy="1522413"/>
          </a:xfrm>
          <a:custGeom>
            <a:avLst/>
            <a:gdLst>
              <a:gd name="T0" fmla="*/ 0 w 2736"/>
              <a:gd name="T1" fmla="*/ 0 h 816"/>
              <a:gd name="T2" fmla="*/ 0 w 2736"/>
              <a:gd name="T3" fmla="*/ 816 h 816"/>
              <a:gd name="T4" fmla="*/ 2736 w 2736"/>
              <a:gd name="T5" fmla="*/ 816 h 816"/>
              <a:gd name="T6" fmla="*/ 2736 w 2736"/>
              <a:gd name="T7" fmla="*/ 0 h 816"/>
              <a:gd name="T8" fmla="*/ 2400 w 2736"/>
              <a:gd name="T9" fmla="*/ 0 h 816"/>
              <a:gd name="T10" fmla="*/ 2095 w 2736"/>
              <a:gd name="T11" fmla="*/ 528 h 816"/>
              <a:gd name="T12" fmla="*/ 624 w 2736"/>
              <a:gd name="T13" fmla="*/ 528 h 816"/>
              <a:gd name="T14" fmla="*/ 319 w 2736"/>
              <a:gd name="T15" fmla="*/ 0 h 816"/>
              <a:gd name="T16" fmla="*/ 0 w 2736"/>
              <a:gd name="T17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816">
                <a:moveTo>
                  <a:pt x="0" y="0"/>
                </a:moveTo>
                <a:lnTo>
                  <a:pt x="0" y="816"/>
                </a:lnTo>
                <a:lnTo>
                  <a:pt x="2736" y="816"/>
                </a:lnTo>
                <a:lnTo>
                  <a:pt x="2736" y="0"/>
                </a:lnTo>
                <a:lnTo>
                  <a:pt x="2400" y="0"/>
                </a:lnTo>
                <a:lnTo>
                  <a:pt x="2095" y="528"/>
                </a:lnTo>
                <a:lnTo>
                  <a:pt x="624" y="52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8036" name="Rectangle 4"/>
          <p:cNvSpPr>
            <a:spLocks noChangeArrowheads="1"/>
          </p:cNvSpPr>
          <p:nvPr/>
        </p:nvSpPr>
        <p:spPr bwMode="auto">
          <a:xfrm>
            <a:off x="6938963" y="4159250"/>
            <a:ext cx="171450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8037" name="Line 5"/>
          <p:cNvSpPr>
            <a:spLocks noChangeShapeType="1"/>
          </p:cNvSpPr>
          <p:nvPr/>
        </p:nvSpPr>
        <p:spPr bwMode="auto">
          <a:xfrm>
            <a:off x="6092825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8038" name="Rectangle 6"/>
          <p:cNvSpPr>
            <a:spLocks noChangeArrowheads="1"/>
          </p:cNvSpPr>
          <p:nvPr/>
        </p:nvSpPr>
        <p:spPr bwMode="auto">
          <a:xfrm>
            <a:off x="6600825" y="2400300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8039" name="Rectangle 7"/>
          <p:cNvSpPr>
            <a:spLocks noChangeArrowheads="1"/>
          </p:cNvSpPr>
          <p:nvPr/>
        </p:nvSpPr>
        <p:spPr bwMode="auto">
          <a:xfrm>
            <a:off x="2085975" y="2390775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8040" name="Rectangle 8"/>
          <p:cNvSpPr>
            <a:spLocks noChangeArrowheads="1"/>
          </p:cNvSpPr>
          <p:nvPr/>
        </p:nvSpPr>
        <p:spPr bwMode="auto">
          <a:xfrm>
            <a:off x="1997075" y="4149725"/>
            <a:ext cx="169863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8041" name="Rectangle 9"/>
          <p:cNvSpPr>
            <a:spLocks noChangeArrowheads="1"/>
          </p:cNvSpPr>
          <p:nvPr/>
        </p:nvSpPr>
        <p:spPr bwMode="auto">
          <a:xfrm>
            <a:off x="6072188" y="1985963"/>
            <a:ext cx="1377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Supply</a:t>
            </a:r>
          </a:p>
        </p:txBody>
      </p:sp>
      <p:sp>
        <p:nvSpPr>
          <p:cNvPr id="2348042" name="Rectangle 10"/>
          <p:cNvSpPr>
            <a:spLocks noChangeArrowheads="1"/>
          </p:cNvSpPr>
          <p:nvPr/>
        </p:nvSpPr>
        <p:spPr bwMode="auto">
          <a:xfrm>
            <a:off x="4810125" y="3581400"/>
            <a:ext cx="1808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Distribution Media</a:t>
            </a:r>
          </a:p>
        </p:txBody>
      </p:sp>
      <p:sp>
        <p:nvSpPr>
          <p:cNvPr id="2348043" name="Rectangle 11"/>
          <p:cNvSpPr>
            <a:spLocks noChangeArrowheads="1"/>
          </p:cNvSpPr>
          <p:nvPr/>
        </p:nvSpPr>
        <p:spPr bwMode="auto">
          <a:xfrm>
            <a:off x="4191000" y="2590800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 Bag</a:t>
            </a:r>
          </a:p>
        </p:txBody>
      </p:sp>
      <p:sp>
        <p:nvSpPr>
          <p:cNvPr id="2348044" name="Rectangle 12"/>
          <p:cNvSpPr>
            <a:spLocks noChangeArrowheads="1"/>
          </p:cNvSpPr>
          <p:nvPr/>
        </p:nvSpPr>
        <p:spPr bwMode="auto">
          <a:xfrm>
            <a:off x="1676400" y="2076450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48045" name="Rectangle 13"/>
          <p:cNvSpPr>
            <a:spLocks noChangeArrowheads="1"/>
          </p:cNvSpPr>
          <p:nvPr/>
        </p:nvSpPr>
        <p:spPr bwMode="auto">
          <a:xfrm>
            <a:off x="7467600" y="2743200"/>
            <a:ext cx="928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Vacuum</a:t>
            </a:r>
          </a:p>
          <a:p>
            <a:pPr eaLnBrk="1" hangingPunct="1"/>
            <a:r>
              <a:rPr lang="en-US" sz="1600" b="0"/>
              <a:t>Degas</a:t>
            </a:r>
          </a:p>
        </p:txBody>
      </p:sp>
      <p:sp>
        <p:nvSpPr>
          <p:cNvPr id="2348046" name="Rectangle 14"/>
          <p:cNvSpPr>
            <a:spLocks noChangeArrowheads="1"/>
          </p:cNvSpPr>
          <p:nvPr/>
        </p:nvSpPr>
        <p:spPr bwMode="auto">
          <a:xfrm>
            <a:off x="609600" y="2819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48047" name="Line 15"/>
          <p:cNvSpPr>
            <a:spLocks noChangeShapeType="1"/>
          </p:cNvSpPr>
          <p:nvPr/>
        </p:nvSpPr>
        <p:spPr bwMode="auto">
          <a:xfrm>
            <a:off x="3794125" y="3667125"/>
            <a:ext cx="990600" cy="137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8048" name="Rectangle 16"/>
          <p:cNvSpPr>
            <a:spLocks noChangeArrowheads="1"/>
          </p:cNvSpPr>
          <p:nvPr/>
        </p:nvSpPr>
        <p:spPr bwMode="auto">
          <a:xfrm>
            <a:off x="2667000" y="3352800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Porous Release Film</a:t>
            </a:r>
          </a:p>
        </p:txBody>
      </p:sp>
      <p:sp>
        <p:nvSpPr>
          <p:cNvPr id="2348049" name="Rectangle 17"/>
          <p:cNvSpPr>
            <a:spLocks noChangeArrowheads="1"/>
          </p:cNvSpPr>
          <p:nvPr/>
        </p:nvSpPr>
        <p:spPr bwMode="auto">
          <a:xfrm>
            <a:off x="1890713" y="5516563"/>
            <a:ext cx="577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</a:t>
            </a:r>
          </a:p>
        </p:txBody>
      </p:sp>
      <p:sp>
        <p:nvSpPr>
          <p:cNvPr id="2348050" name="Rectangle 18"/>
          <p:cNvSpPr>
            <a:spLocks noChangeArrowheads="1"/>
          </p:cNvSpPr>
          <p:nvPr/>
        </p:nvSpPr>
        <p:spPr bwMode="auto">
          <a:xfrm>
            <a:off x="304800" y="4267200"/>
            <a:ext cx="871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Sealant</a:t>
            </a:r>
          </a:p>
          <a:p>
            <a:pPr eaLnBrk="1" hangingPunct="1"/>
            <a:r>
              <a:rPr lang="en-US" sz="1600" b="0"/>
              <a:t>Tape</a:t>
            </a:r>
          </a:p>
        </p:txBody>
      </p:sp>
      <p:sp>
        <p:nvSpPr>
          <p:cNvPr id="2348051" name="Line 19"/>
          <p:cNvSpPr>
            <a:spLocks noChangeShapeType="1"/>
          </p:cNvSpPr>
          <p:nvPr/>
        </p:nvSpPr>
        <p:spPr bwMode="auto">
          <a:xfrm flipH="1">
            <a:off x="4686300" y="2895600"/>
            <a:ext cx="190500" cy="187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8052" name="AutoShape 20" descr="Outlined diamond"/>
          <p:cNvSpPr>
            <a:spLocks noChangeArrowheads="1"/>
          </p:cNvSpPr>
          <p:nvPr/>
        </p:nvSpPr>
        <p:spPr bwMode="auto">
          <a:xfrm>
            <a:off x="2847975" y="5124450"/>
            <a:ext cx="3352800" cy="333375"/>
          </a:xfrm>
          <a:custGeom>
            <a:avLst/>
            <a:gdLst>
              <a:gd name="G0" fmla="+- 1227 0 0"/>
              <a:gd name="G1" fmla="+- 21600 0 1227"/>
              <a:gd name="G2" fmla="*/ 1227 1 2"/>
              <a:gd name="G3" fmla="+- 21600 0 G2"/>
              <a:gd name="G4" fmla="+/ 1227 21600 2"/>
              <a:gd name="G5" fmla="+/ G1 0 2"/>
              <a:gd name="G6" fmla="*/ 21600 21600 1227"/>
              <a:gd name="G7" fmla="*/ G6 1 2"/>
              <a:gd name="G8" fmla="+- 21600 0 G7"/>
              <a:gd name="G9" fmla="*/ 21600 1 2"/>
              <a:gd name="G10" fmla="+- 1227 0 G9"/>
              <a:gd name="G11" fmla="?: G10 G8 0"/>
              <a:gd name="G12" fmla="?: G10 G7 21600"/>
              <a:gd name="T0" fmla="*/ 20986 w 21600"/>
              <a:gd name="T1" fmla="*/ 10800 h 21600"/>
              <a:gd name="T2" fmla="*/ 10800 w 21600"/>
              <a:gd name="T3" fmla="*/ 21600 h 21600"/>
              <a:gd name="T4" fmla="*/ 614 w 21600"/>
              <a:gd name="T5" fmla="*/ 10800 h 21600"/>
              <a:gd name="T6" fmla="*/ 10800 w 21600"/>
              <a:gd name="T7" fmla="*/ 0 h 21600"/>
              <a:gd name="T8" fmla="*/ 2414 w 21600"/>
              <a:gd name="T9" fmla="*/ 2414 h 21600"/>
              <a:gd name="T10" fmla="*/ 19186 w 21600"/>
              <a:gd name="T11" fmla="*/ 191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227" y="21600"/>
                </a:lnTo>
                <a:lnTo>
                  <a:pt x="20373" y="21600"/>
                </a:lnTo>
                <a:lnTo>
                  <a:pt x="21600" y="0"/>
                </a:lnTo>
                <a:close/>
              </a:path>
            </a:pathLst>
          </a:custGeom>
          <a:pattFill prst="openDmnd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2348053" name="Line 21"/>
          <p:cNvSpPr>
            <a:spLocks noChangeShapeType="1"/>
          </p:cNvSpPr>
          <p:nvPr/>
        </p:nvSpPr>
        <p:spPr bwMode="auto">
          <a:xfrm>
            <a:off x="2216150" y="43878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54" name="Line 22"/>
          <p:cNvSpPr>
            <a:spLocks noChangeShapeType="1"/>
          </p:cNvSpPr>
          <p:nvPr/>
        </p:nvSpPr>
        <p:spPr bwMode="auto">
          <a:xfrm>
            <a:off x="2444750" y="438785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55" name="Line 23"/>
          <p:cNvSpPr>
            <a:spLocks noChangeShapeType="1"/>
          </p:cNvSpPr>
          <p:nvPr/>
        </p:nvSpPr>
        <p:spPr bwMode="auto">
          <a:xfrm>
            <a:off x="2857500" y="506095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56" name="Line 24"/>
          <p:cNvSpPr>
            <a:spLocks noChangeShapeType="1"/>
          </p:cNvSpPr>
          <p:nvPr/>
        </p:nvSpPr>
        <p:spPr bwMode="auto">
          <a:xfrm flipV="1">
            <a:off x="6197600" y="438150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57" name="Line 25"/>
          <p:cNvSpPr>
            <a:spLocks noChangeShapeType="1"/>
          </p:cNvSpPr>
          <p:nvPr/>
        </p:nvSpPr>
        <p:spPr bwMode="auto">
          <a:xfrm>
            <a:off x="6635750" y="43878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58" name="Line 26"/>
          <p:cNvSpPr>
            <a:spLocks noChangeShapeType="1"/>
          </p:cNvSpPr>
          <p:nvPr/>
        </p:nvSpPr>
        <p:spPr bwMode="auto">
          <a:xfrm>
            <a:off x="2228850" y="429895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59" name="Line 27"/>
          <p:cNvSpPr>
            <a:spLocks noChangeShapeType="1"/>
          </p:cNvSpPr>
          <p:nvPr/>
        </p:nvSpPr>
        <p:spPr bwMode="auto">
          <a:xfrm>
            <a:off x="2457450" y="4298950"/>
            <a:ext cx="419100" cy="666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0" name="Line 28"/>
          <p:cNvSpPr>
            <a:spLocks noChangeShapeType="1"/>
          </p:cNvSpPr>
          <p:nvPr/>
        </p:nvSpPr>
        <p:spPr bwMode="auto">
          <a:xfrm>
            <a:off x="2870200" y="4972050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1" name="Line 29"/>
          <p:cNvSpPr>
            <a:spLocks noChangeShapeType="1"/>
          </p:cNvSpPr>
          <p:nvPr/>
        </p:nvSpPr>
        <p:spPr bwMode="auto">
          <a:xfrm flipV="1">
            <a:off x="6210300" y="4292600"/>
            <a:ext cx="450850" cy="6794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2" name="Line 30"/>
          <p:cNvSpPr>
            <a:spLocks noChangeShapeType="1"/>
          </p:cNvSpPr>
          <p:nvPr/>
        </p:nvSpPr>
        <p:spPr bwMode="auto">
          <a:xfrm>
            <a:off x="6648450" y="429895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3" name="Line 31"/>
          <p:cNvSpPr>
            <a:spLocks noChangeShapeType="1"/>
          </p:cNvSpPr>
          <p:nvPr/>
        </p:nvSpPr>
        <p:spPr bwMode="auto">
          <a:xfrm>
            <a:off x="1981200" y="4140200"/>
            <a:ext cx="450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4" name="Line 32"/>
          <p:cNvSpPr>
            <a:spLocks noChangeShapeType="1"/>
          </p:cNvSpPr>
          <p:nvPr/>
        </p:nvSpPr>
        <p:spPr bwMode="auto">
          <a:xfrm>
            <a:off x="2432050" y="414020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5" name="Line 33"/>
          <p:cNvSpPr>
            <a:spLocks noChangeShapeType="1"/>
          </p:cNvSpPr>
          <p:nvPr/>
        </p:nvSpPr>
        <p:spPr bwMode="auto">
          <a:xfrm>
            <a:off x="2844800" y="48133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6" name="Line 34"/>
          <p:cNvSpPr>
            <a:spLocks noChangeShapeType="1"/>
          </p:cNvSpPr>
          <p:nvPr/>
        </p:nvSpPr>
        <p:spPr bwMode="auto">
          <a:xfrm flipV="1">
            <a:off x="6184900" y="413385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7" name="Line 35"/>
          <p:cNvSpPr>
            <a:spLocks noChangeShapeType="1"/>
          </p:cNvSpPr>
          <p:nvPr/>
        </p:nvSpPr>
        <p:spPr bwMode="auto">
          <a:xfrm>
            <a:off x="6623050" y="4140200"/>
            <a:ext cx="539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68" name="Rectangle 36"/>
          <p:cNvSpPr>
            <a:spLocks noChangeArrowheads="1"/>
          </p:cNvSpPr>
          <p:nvPr/>
        </p:nvSpPr>
        <p:spPr bwMode="auto">
          <a:xfrm>
            <a:off x="3962400" y="510540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/>
              <a:t>Preform</a:t>
            </a:r>
          </a:p>
        </p:txBody>
      </p:sp>
      <p:sp>
        <p:nvSpPr>
          <p:cNvPr id="2348069" name="Line 37"/>
          <p:cNvSpPr>
            <a:spLocks noChangeShapeType="1"/>
          </p:cNvSpPr>
          <p:nvPr/>
        </p:nvSpPr>
        <p:spPr bwMode="auto">
          <a:xfrm>
            <a:off x="5638800" y="3962400"/>
            <a:ext cx="0" cy="998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8070" name="Rectangle 38"/>
          <p:cNvSpPr>
            <a:spLocks noChangeArrowheads="1"/>
          </p:cNvSpPr>
          <p:nvPr/>
        </p:nvSpPr>
        <p:spPr bwMode="auto">
          <a:xfrm rot="5400000">
            <a:off x="1713706" y="3510757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8071" name="Rectangle 39"/>
          <p:cNvSpPr>
            <a:spLocks noChangeArrowheads="1"/>
          </p:cNvSpPr>
          <p:nvPr/>
        </p:nvSpPr>
        <p:spPr bwMode="auto">
          <a:xfrm rot="5400000">
            <a:off x="6231731" y="3526632"/>
            <a:ext cx="1158875" cy="77788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8072" name="Rectangle 40"/>
          <p:cNvSpPr>
            <a:spLocks noChangeArrowheads="1"/>
          </p:cNvSpPr>
          <p:nvPr/>
        </p:nvSpPr>
        <p:spPr bwMode="auto">
          <a:xfrm>
            <a:off x="952500" y="2619375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8073" name="Line 41"/>
          <p:cNvSpPr>
            <a:spLocks noChangeShapeType="1"/>
          </p:cNvSpPr>
          <p:nvPr/>
        </p:nvSpPr>
        <p:spPr bwMode="auto">
          <a:xfrm flipH="1">
            <a:off x="762000" y="28003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74" name="Rectangle 42"/>
          <p:cNvSpPr>
            <a:spLocks noChangeArrowheads="1"/>
          </p:cNvSpPr>
          <p:nvPr/>
        </p:nvSpPr>
        <p:spPr bwMode="auto">
          <a:xfrm>
            <a:off x="6991350" y="2571750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8075" name="Line 43"/>
          <p:cNvSpPr>
            <a:spLocks noChangeShapeType="1"/>
          </p:cNvSpPr>
          <p:nvPr/>
        </p:nvSpPr>
        <p:spPr bwMode="auto">
          <a:xfrm>
            <a:off x="7239000" y="2743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76" name="Line 44"/>
          <p:cNvSpPr>
            <a:spLocks noChangeShapeType="1"/>
          </p:cNvSpPr>
          <p:nvPr/>
        </p:nvSpPr>
        <p:spPr bwMode="auto">
          <a:xfrm flipV="1">
            <a:off x="1143000" y="4267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77" name="Rectangle 45"/>
          <p:cNvSpPr>
            <a:spLocks noChangeArrowheads="1"/>
          </p:cNvSpPr>
          <p:nvPr/>
        </p:nvSpPr>
        <p:spPr bwMode="auto">
          <a:xfrm>
            <a:off x="7010400" y="3276600"/>
            <a:ext cx="701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Resin</a:t>
            </a:r>
          </a:p>
          <a:p>
            <a:pPr eaLnBrk="1" hangingPunct="1"/>
            <a:r>
              <a:rPr lang="en-US" sz="1600" b="0"/>
              <a:t>Flow</a:t>
            </a:r>
          </a:p>
        </p:txBody>
      </p:sp>
      <p:sp>
        <p:nvSpPr>
          <p:cNvPr id="2348078" name="Line 46"/>
          <p:cNvSpPr>
            <a:spLocks noChangeShapeType="1"/>
          </p:cNvSpPr>
          <p:nvPr/>
        </p:nvSpPr>
        <p:spPr bwMode="auto">
          <a:xfrm>
            <a:off x="7010400" y="31242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79" name="Line 47"/>
          <p:cNvSpPr>
            <a:spLocks noChangeShapeType="1"/>
          </p:cNvSpPr>
          <p:nvPr/>
        </p:nvSpPr>
        <p:spPr bwMode="auto">
          <a:xfrm flipH="1">
            <a:off x="6096000" y="4038600"/>
            <a:ext cx="381000" cy="609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80" name="Line 48"/>
          <p:cNvSpPr>
            <a:spLocks noChangeShapeType="1"/>
          </p:cNvSpPr>
          <p:nvPr/>
        </p:nvSpPr>
        <p:spPr bwMode="auto">
          <a:xfrm flipH="1">
            <a:off x="3657600" y="4724400"/>
            <a:ext cx="685800" cy="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81" name="Line 49"/>
          <p:cNvSpPr>
            <a:spLocks noChangeShapeType="1"/>
          </p:cNvSpPr>
          <p:nvPr/>
        </p:nvSpPr>
        <p:spPr bwMode="auto">
          <a:xfrm flipH="1" flipV="1">
            <a:off x="2590800" y="4038600"/>
            <a:ext cx="381000" cy="533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48082" name="Line 50"/>
          <p:cNvSpPr>
            <a:spLocks noChangeShapeType="1"/>
          </p:cNvSpPr>
          <p:nvPr/>
        </p:nvSpPr>
        <p:spPr bwMode="auto">
          <a:xfrm flipH="1" flipV="1">
            <a:off x="2438400" y="30480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17F2F-630F-3044-A17A-5C74A93578E8}" type="slidenum">
              <a:rPr lang="en-US"/>
              <a:pPr/>
              <a:t>17</a:t>
            </a:fld>
            <a:endParaRPr lang="en-US"/>
          </a:p>
        </p:txBody>
      </p:sp>
      <p:sp>
        <p:nvSpPr>
          <p:cNvPr id="2352130" name="Rectangle 2"/>
          <p:cNvSpPr>
            <a:spLocks noChangeArrowheads="1"/>
          </p:cNvSpPr>
          <p:nvPr/>
        </p:nvSpPr>
        <p:spPr bwMode="auto">
          <a:xfrm>
            <a:off x="2057400" y="228600"/>
            <a:ext cx="460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Typical VARTM Process Setup</a:t>
            </a:r>
          </a:p>
        </p:txBody>
      </p:sp>
      <p:sp>
        <p:nvSpPr>
          <p:cNvPr id="2352131" name="Freeform 3"/>
          <p:cNvSpPr>
            <a:spLocks/>
          </p:cNvSpPr>
          <p:nvPr/>
        </p:nvSpPr>
        <p:spPr bwMode="auto">
          <a:xfrm>
            <a:off x="1752600" y="4467225"/>
            <a:ext cx="5565775" cy="1522413"/>
          </a:xfrm>
          <a:custGeom>
            <a:avLst/>
            <a:gdLst>
              <a:gd name="T0" fmla="*/ 0 w 2736"/>
              <a:gd name="T1" fmla="*/ 0 h 816"/>
              <a:gd name="T2" fmla="*/ 0 w 2736"/>
              <a:gd name="T3" fmla="*/ 816 h 816"/>
              <a:gd name="T4" fmla="*/ 2736 w 2736"/>
              <a:gd name="T5" fmla="*/ 816 h 816"/>
              <a:gd name="T6" fmla="*/ 2736 w 2736"/>
              <a:gd name="T7" fmla="*/ 0 h 816"/>
              <a:gd name="T8" fmla="*/ 2400 w 2736"/>
              <a:gd name="T9" fmla="*/ 0 h 816"/>
              <a:gd name="T10" fmla="*/ 2095 w 2736"/>
              <a:gd name="T11" fmla="*/ 528 h 816"/>
              <a:gd name="T12" fmla="*/ 624 w 2736"/>
              <a:gd name="T13" fmla="*/ 528 h 816"/>
              <a:gd name="T14" fmla="*/ 319 w 2736"/>
              <a:gd name="T15" fmla="*/ 0 h 816"/>
              <a:gd name="T16" fmla="*/ 0 w 2736"/>
              <a:gd name="T17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816">
                <a:moveTo>
                  <a:pt x="0" y="0"/>
                </a:moveTo>
                <a:lnTo>
                  <a:pt x="0" y="816"/>
                </a:lnTo>
                <a:lnTo>
                  <a:pt x="2736" y="816"/>
                </a:lnTo>
                <a:lnTo>
                  <a:pt x="2736" y="0"/>
                </a:lnTo>
                <a:lnTo>
                  <a:pt x="2400" y="0"/>
                </a:lnTo>
                <a:lnTo>
                  <a:pt x="2095" y="528"/>
                </a:lnTo>
                <a:lnTo>
                  <a:pt x="624" y="52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2132" name="Rectangle 4"/>
          <p:cNvSpPr>
            <a:spLocks noChangeArrowheads="1"/>
          </p:cNvSpPr>
          <p:nvPr/>
        </p:nvSpPr>
        <p:spPr bwMode="auto">
          <a:xfrm>
            <a:off x="6938963" y="4159250"/>
            <a:ext cx="171450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2133" name="Line 5"/>
          <p:cNvSpPr>
            <a:spLocks noChangeShapeType="1"/>
          </p:cNvSpPr>
          <p:nvPr/>
        </p:nvSpPr>
        <p:spPr bwMode="auto">
          <a:xfrm>
            <a:off x="6092825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2134" name="Rectangle 6"/>
          <p:cNvSpPr>
            <a:spLocks noChangeArrowheads="1"/>
          </p:cNvSpPr>
          <p:nvPr/>
        </p:nvSpPr>
        <p:spPr bwMode="auto">
          <a:xfrm>
            <a:off x="6600825" y="2400300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2135" name="Rectangle 7"/>
          <p:cNvSpPr>
            <a:spLocks noChangeArrowheads="1"/>
          </p:cNvSpPr>
          <p:nvPr/>
        </p:nvSpPr>
        <p:spPr bwMode="auto">
          <a:xfrm>
            <a:off x="2085975" y="2390775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2136" name="Rectangle 8"/>
          <p:cNvSpPr>
            <a:spLocks noChangeArrowheads="1"/>
          </p:cNvSpPr>
          <p:nvPr/>
        </p:nvSpPr>
        <p:spPr bwMode="auto">
          <a:xfrm>
            <a:off x="1997075" y="4149725"/>
            <a:ext cx="169863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2137" name="Rectangle 9"/>
          <p:cNvSpPr>
            <a:spLocks noChangeArrowheads="1"/>
          </p:cNvSpPr>
          <p:nvPr/>
        </p:nvSpPr>
        <p:spPr bwMode="auto">
          <a:xfrm>
            <a:off x="6072188" y="1985963"/>
            <a:ext cx="1377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Supply</a:t>
            </a:r>
          </a:p>
        </p:txBody>
      </p:sp>
      <p:sp>
        <p:nvSpPr>
          <p:cNvPr id="2352138" name="Rectangle 10"/>
          <p:cNvSpPr>
            <a:spLocks noChangeArrowheads="1"/>
          </p:cNvSpPr>
          <p:nvPr/>
        </p:nvSpPr>
        <p:spPr bwMode="auto">
          <a:xfrm>
            <a:off x="4810125" y="3581400"/>
            <a:ext cx="1808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Distribution Media</a:t>
            </a:r>
          </a:p>
        </p:txBody>
      </p:sp>
      <p:sp>
        <p:nvSpPr>
          <p:cNvPr id="2352139" name="Rectangle 11"/>
          <p:cNvSpPr>
            <a:spLocks noChangeArrowheads="1"/>
          </p:cNvSpPr>
          <p:nvPr/>
        </p:nvSpPr>
        <p:spPr bwMode="auto">
          <a:xfrm>
            <a:off x="4191000" y="2590800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 Bag</a:t>
            </a:r>
          </a:p>
        </p:txBody>
      </p:sp>
      <p:sp>
        <p:nvSpPr>
          <p:cNvPr id="2352140" name="Rectangle 12"/>
          <p:cNvSpPr>
            <a:spLocks noChangeArrowheads="1"/>
          </p:cNvSpPr>
          <p:nvPr/>
        </p:nvSpPr>
        <p:spPr bwMode="auto">
          <a:xfrm>
            <a:off x="1676400" y="2076450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52141" name="Rectangle 13"/>
          <p:cNvSpPr>
            <a:spLocks noChangeArrowheads="1"/>
          </p:cNvSpPr>
          <p:nvPr/>
        </p:nvSpPr>
        <p:spPr bwMode="auto">
          <a:xfrm>
            <a:off x="7467600" y="2743200"/>
            <a:ext cx="928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Vacuum</a:t>
            </a:r>
          </a:p>
          <a:p>
            <a:pPr eaLnBrk="1" hangingPunct="1"/>
            <a:r>
              <a:rPr lang="en-US" sz="1600" b="0"/>
              <a:t>Degas</a:t>
            </a:r>
          </a:p>
        </p:txBody>
      </p:sp>
      <p:sp>
        <p:nvSpPr>
          <p:cNvPr id="2352142" name="Rectangle 14"/>
          <p:cNvSpPr>
            <a:spLocks noChangeArrowheads="1"/>
          </p:cNvSpPr>
          <p:nvPr/>
        </p:nvSpPr>
        <p:spPr bwMode="auto">
          <a:xfrm>
            <a:off x="609600" y="2819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52143" name="Line 15"/>
          <p:cNvSpPr>
            <a:spLocks noChangeShapeType="1"/>
          </p:cNvSpPr>
          <p:nvPr/>
        </p:nvSpPr>
        <p:spPr bwMode="auto">
          <a:xfrm>
            <a:off x="3794125" y="3667125"/>
            <a:ext cx="990600" cy="137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2144" name="Rectangle 16"/>
          <p:cNvSpPr>
            <a:spLocks noChangeArrowheads="1"/>
          </p:cNvSpPr>
          <p:nvPr/>
        </p:nvSpPr>
        <p:spPr bwMode="auto">
          <a:xfrm>
            <a:off x="2667000" y="3352800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Porous Release Film</a:t>
            </a:r>
          </a:p>
        </p:txBody>
      </p:sp>
      <p:sp>
        <p:nvSpPr>
          <p:cNvPr id="2352145" name="Rectangle 17"/>
          <p:cNvSpPr>
            <a:spLocks noChangeArrowheads="1"/>
          </p:cNvSpPr>
          <p:nvPr/>
        </p:nvSpPr>
        <p:spPr bwMode="auto">
          <a:xfrm>
            <a:off x="1890713" y="5516563"/>
            <a:ext cx="577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</a:t>
            </a:r>
          </a:p>
        </p:txBody>
      </p:sp>
      <p:sp>
        <p:nvSpPr>
          <p:cNvPr id="2352146" name="Rectangle 18"/>
          <p:cNvSpPr>
            <a:spLocks noChangeArrowheads="1"/>
          </p:cNvSpPr>
          <p:nvPr/>
        </p:nvSpPr>
        <p:spPr bwMode="auto">
          <a:xfrm>
            <a:off x="304800" y="4267200"/>
            <a:ext cx="871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Sealant</a:t>
            </a:r>
          </a:p>
          <a:p>
            <a:pPr eaLnBrk="1" hangingPunct="1"/>
            <a:r>
              <a:rPr lang="en-US" sz="1600" b="0"/>
              <a:t>Tape</a:t>
            </a:r>
          </a:p>
        </p:txBody>
      </p:sp>
      <p:sp>
        <p:nvSpPr>
          <p:cNvPr id="2352147" name="Line 19"/>
          <p:cNvSpPr>
            <a:spLocks noChangeShapeType="1"/>
          </p:cNvSpPr>
          <p:nvPr/>
        </p:nvSpPr>
        <p:spPr bwMode="auto">
          <a:xfrm flipH="1">
            <a:off x="4686300" y="2895600"/>
            <a:ext cx="190500" cy="187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2148" name="AutoShape 20" descr="Outlined diamond"/>
          <p:cNvSpPr>
            <a:spLocks noChangeArrowheads="1"/>
          </p:cNvSpPr>
          <p:nvPr/>
        </p:nvSpPr>
        <p:spPr bwMode="auto">
          <a:xfrm>
            <a:off x="2847975" y="5124450"/>
            <a:ext cx="3352800" cy="333375"/>
          </a:xfrm>
          <a:custGeom>
            <a:avLst/>
            <a:gdLst>
              <a:gd name="G0" fmla="+- 1227 0 0"/>
              <a:gd name="G1" fmla="+- 21600 0 1227"/>
              <a:gd name="G2" fmla="*/ 1227 1 2"/>
              <a:gd name="G3" fmla="+- 21600 0 G2"/>
              <a:gd name="G4" fmla="+/ 1227 21600 2"/>
              <a:gd name="G5" fmla="+/ G1 0 2"/>
              <a:gd name="G6" fmla="*/ 21600 21600 1227"/>
              <a:gd name="G7" fmla="*/ G6 1 2"/>
              <a:gd name="G8" fmla="+- 21600 0 G7"/>
              <a:gd name="G9" fmla="*/ 21600 1 2"/>
              <a:gd name="G10" fmla="+- 1227 0 G9"/>
              <a:gd name="G11" fmla="?: G10 G8 0"/>
              <a:gd name="G12" fmla="?: G10 G7 21600"/>
              <a:gd name="T0" fmla="*/ 20986 w 21600"/>
              <a:gd name="T1" fmla="*/ 10800 h 21600"/>
              <a:gd name="T2" fmla="*/ 10800 w 21600"/>
              <a:gd name="T3" fmla="*/ 21600 h 21600"/>
              <a:gd name="T4" fmla="*/ 614 w 21600"/>
              <a:gd name="T5" fmla="*/ 10800 h 21600"/>
              <a:gd name="T6" fmla="*/ 10800 w 21600"/>
              <a:gd name="T7" fmla="*/ 0 h 21600"/>
              <a:gd name="T8" fmla="*/ 2414 w 21600"/>
              <a:gd name="T9" fmla="*/ 2414 h 21600"/>
              <a:gd name="T10" fmla="*/ 19186 w 21600"/>
              <a:gd name="T11" fmla="*/ 191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227" y="21600"/>
                </a:lnTo>
                <a:lnTo>
                  <a:pt x="20373" y="21600"/>
                </a:lnTo>
                <a:lnTo>
                  <a:pt x="21600" y="0"/>
                </a:lnTo>
                <a:close/>
              </a:path>
            </a:pathLst>
          </a:custGeom>
          <a:pattFill prst="openDmnd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2352149" name="Line 21"/>
          <p:cNvSpPr>
            <a:spLocks noChangeShapeType="1"/>
          </p:cNvSpPr>
          <p:nvPr/>
        </p:nvSpPr>
        <p:spPr bwMode="auto">
          <a:xfrm>
            <a:off x="2216150" y="43878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0" name="Line 22"/>
          <p:cNvSpPr>
            <a:spLocks noChangeShapeType="1"/>
          </p:cNvSpPr>
          <p:nvPr/>
        </p:nvSpPr>
        <p:spPr bwMode="auto">
          <a:xfrm>
            <a:off x="2444750" y="438785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1" name="Line 23"/>
          <p:cNvSpPr>
            <a:spLocks noChangeShapeType="1"/>
          </p:cNvSpPr>
          <p:nvPr/>
        </p:nvSpPr>
        <p:spPr bwMode="auto">
          <a:xfrm>
            <a:off x="2857500" y="506095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2" name="Line 24"/>
          <p:cNvSpPr>
            <a:spLocks noChangeShapeType="1"/>
          </p:cNvSpPr>
          <p:nvPr/>
        </p:nvSpPr>
        <p:spPr bwMode="auto">
          <a:xfrm flipV="1">
            <a:off x="6197600" y="438150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3" name="Line 25"/>
          <p:cNvSpPr>
            <a:spLocks noChangeShapeType="1"/>
          </p:cNvSpPr>
          <p:nvPr/>
        </p:nvSpPr>
        <p:spPr bwMode="auto">
          <a:xfrm>
            <a:off x="6635750" y="43878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4" name="Line 26"/>
          <p:cNvSpPr>
            <a:spLocks noChangeShapeType="1"/>
          </p:cNvSpPr>
          <p:nvPr/>
        </p:nvSpPr>
        <p:spPr bwMode="auto">
          <a:xfrm>
            <a:off x="2228850" y="4298950"/>
            <a:ext cx="2286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5" name="Line 27"/>
          <p:cNvSpPr>
            <a:spLocks noChangeShapeType="1"/>
          </p:cNvSpPr>
          <p:nvPr/>
        </p:nvSpPr>
        <p:spPr bwMode="auto">
          <a:xfrm>
            <a:off x="2457450" y="4298950"/>
            <a:ext cx="419100" cy="6667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6" name="Line 28"/>
          <p:cNvSpPr>
            <a:spLocks noChangeShapeType="1"/>
          </p:cNvSpPr>
          <p:nvPr/>
        </p:nvSpPr>
        <p:spPr bwMode="auto">
          <a:xfrm>
            <a:off x="2870200" y="4972050"/>
            <a:ext cx="3352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7" name="Line 29"/>
          <p:cNvSpPr>
            <a:spLocks noChangeShapeType="1"/>
          </p:cNvSpPr>
          <p:nvPr/>
        </p:nvSpPr>
        <p:spPr bwMode="auto">
          <a:xfrm flipV="1">
            <a:off x="6210300" y="4292600"/>
            <a:ext cx="450850" cy="6794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8" name="Line 30"/>
          <p:cNvSpPr>
            <a:spLocks noChangeShapeType="1"/>
          </p:cNvSpPr>
          <p:nvPr/>
        </p:nvSpPr>
        <p:spPr bwMode="auto">
          <a:xfrm>
            <a:off x="6648450" y="4298950"/>
            <a:ext cx="304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59" name="Line 31"/>
          <p:cNvSpPr>
            <a:spLocks noChangeShapeType="1"/>
          </p:cNvSpPr>
          <p:nvPr/>
        </p:nvSpPr>
        <p:spPr bwMode="auto">
          <a:xfrm>
            <a:off x="1981200" y="4140200"/>
            <a:ext cx="450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60" name="Line 32"/>
          <p:cNvSpPr>
            <a:spLocks noChangeShapeType="1"/>
          </p:cNvSpPr>
          <p:nvPr/>
        </p:nvSpPr>
        <p:spPr bwMode="auto">
          <a:xfrm>
            <a:off x="2432050" y="414020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61" name="Line 33"/>
          <p:cNvSpPr>
            <a:spLocks noChangeShapeType="1"/>
          </p:cNvSpPr>
          <p:nvPr/>
        </p:nvSpPr>
        <p:spPr bwMode="auto">
          <a:xfrm>
            <a:off x="2844800" y="48133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62" name="Line 34"/>
          <p:cNvSpPr>
            <a:spLocks noChangeShapeType="1"/>
          </p:cNvSpPr>
          <p:nvPr/>
        </p:nvSpPr>
        <p:spPr bwMode="auto">
          <a:xfrm flipV="1">
            <a:off x="6184900" y="413385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63" name="Line 35"/>
          <p:cNvSpPr>
            <a:spLocks noChangeShapeType="1"/>
          </p:cNvSpPr>
          <p:nvPr/>
        </p:nvSpPr>
        <p:spPr bwMode="auto">
          <a:xfrm>
            <a:off x="6623050" y="4140200"/>
            <a:ext cx="539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64" name="Rectangle 36"/>
          <p:cNvSpPr>
            <a:spLocks noChangeArrowheads="1"/>
          </p:cNvSpPr>
          <p:nvPr/>
        </p:nvSpPr>
        <p:spPr bwMode="auto">
          <a:xfrm>
            <a:off x="3962400" y="510540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/>
              <a:t>Preform</a:t>
            </a:r>
          </a:p>
        </p:txBody>
      </p:sp>
      <p:sp>
        <p:nvSpPr>
          <p:cNvPr id="2352165" name="Line 37"/>
          <p:cNvSpPr>
            <a:spLocks noChangeShapeType="1"/>
          </p:cNvSpPr>
          <p:nvPr/>
        </p:nvSpPr>
        <p:spPr bwMode="auto">
          <a:xfrm>
            <a:off x="5638800" y="3962400"/>
            <a:ext cx="0" cy="998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2166" name="Rectangle 38"/>
          <p:cNvSpPr>
            <a:spLocks noChangeArrowheads="1"/>
          </p:cNvSpPr>
          <p:nvPr/>
        </p:nvSpPr>
        <p:spPr bwMode="auto">
          <a:xfrm rot="5400000">
            <a:off x="1713706" y="3510757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2167" name="Rectangle 39"/>
          <p:cNvSpPr>
            <a:spLocks noChangeArrowheads="1"/>
          </p:cNvSpPr>
          <p:nvPr/>
        </p:nvSpPr>
        <p:spPr bwMode="auto">
          <a:xfrm rot="5400000">
            <a:off x="6231731" y="3526632"/>
            <a:ext cx="1165225" cy="84138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2168" name="Rectangle 40"/>
          <p:cNvSpPr>
            <a:spLocks noChangeArrowheads="1"/>
          </p:cNvSpPr>
          <p:nvPr/>
        </p:nvSpPr>
        <p:spPr bwMode="auto">
          <a:xfrm>
            <a:off x="952500" y="2619375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2169" name="Line 41"/>
          <p:cNvSpPr>
            <a:spLocks noChangeShapeType="1"/>
          </p:cNvSpPr>
          <p:nvPr/>
        </p:nvSpPr>
        <p:spPr bwMode="auto">
          <a:xfrm flipH="1">
            <a:off x="762000" y="28003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70" name="Rectangle 42"/>
          <p:cNvSpPr>
            <a:spLocks noChangeArrowheads="1"/>
          </p:cNvSpPr>
          <p:nvPr/>
        </p:nvSpPr>
        <p:spPr bwMode="auto">
          <a:xfrm>
            <a:off x="6991350" y="2571750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2171" name="Line 43"/>
          <p:cNvSpPr>
            <a:spLocks noChangeShapeType="1"/>
          </p:cNvSpPr>
          <p:nvPr/>
        </p:nvSpPr>
        <p:spPr bwMode="auto">
          <a:xfrm>
            <a:off x="7239000" y="2743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72" name="Line 44"/>
          <p:cNvSpPr>
            <a:spLocks noChangeShapeType="1"/>
          </p:cNvSpPr>
          <p:nvPr/>
        </p:nvSpPr>
        <p:spPr bwMode="auto">
          <a:xfrm flipV="1">
            <a:off x="1143000" y="4267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73" name="Rectangle 45"/>
          <p:cNvSpPr>
            <a:spLocks noChangeArrowheads="1"/>
          </p:cNvSpPr>
          <p:nvPr/>
        </p:nvSpPr>
        <p:spPr bwMode="auto">
          <a:xfrm>
            <a:off x="7010400" y="3276600"/>
            <a:ext cx="701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Resin</a:t>
            </a:r>
          </a:p>
          <a:p>
            <a:pPr eaLnBrk="1" hangingPunct="1"/>
            <a:r>
              <a:rPr lang="en-US" sz="1600" b="0"/>
              <a:t>Flow</a:t>
            </a:r>
          </a:p>
        </p:txBody>
      </p:sp>
      <p:sp>
        <p:nvSpPr>
          <p:cNvPr id="2352174" name="Line 46"/>
          <p:cNvSpPr>
            <a:spLocks noChangeShapeType="1"/>
          </p:cNvSpPr>
          <p:nvPr/>
        </p:nvSpPr>
        <p:spPr bwMode="auto">
          <a:xfrm>
            <a:off x="7010400" y="31242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75" name="Line 47"/>
          <p:cNvSpPr>
            <a:spLocks noChangeShapeType="1"/>
          </p:cNvSpPr>
          <p:nvPr/>
        </p:nvSpPr>
        <p:spPr bwMode="auto">
          <a:xfrm flipH="1">
            <a:off x="6096000" y="4038600"/>
            <a:ext cx="381000" cy="609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76" name="Line 48"/>
          <p:cNvSpPr>
            <a:spLocks noChangeShapeType="1"/>
          </p:cNvSpPr>
          <p:nvPr/>
        </p:nvSpPr>
        <p:spPr bwMode="auto">
          <a:xfrm flipH="1">
            <a:off x="3657600" y="4724400"/>
            <a:ext cx="685800" cy="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77" name="Line 49"/>
          <p:cNvSpPr>
            <a:spLocks noChangeShapeType="1"/>
          </p:cNvSpPr>
          <p:nvPr/>
        </p:nvSpPr>
        <p:spPr bwMode="auto">
          <a:xfrm flipH="1" flipV="1">
            <a:off x="2590800" y="4038600"/>
            <a:ext cx="381000" cy="533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52178" name="Line 50"/>
          <p:cNvSpPr>
            <a:spLocks noChangeShapeType="1"/>
          </p:cNvSpPr>
          <p:nvPr/>
        </p:nvSpPr>
        <p:spPr bwMode="auto">
          <a:xfrm flipH="1" flipV="1">
            <a:off x="2438400" y="30480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9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B2B46-72AD-9043-BF0D-FCCCE4CFC445}" type="slidenum">
              <a:rPr lang="en-US"/>
              <a:pPr/>
              <a:t>18</a:t>
            </a:fld>
            <a:endParaRPr lang="en-US"/>
          </a:p>
        </p:txBody>
      </p:sp>
      <p:sp>
        <p:nvSpPr>
          <p:cNvPr id="2367490" name="Rectangle 2"/>
          <p:cNvSpPr>
            <a:spLocks noChangeArrowheads="1"/>
          </p:cNvSpPr>
          <p:nvPr/>
        </p:nvSpPr>
        <p:spPr bwMode="auto">
          <a:xfrm>
            <a:off x="2057400" y="228600"/>
            <a:ext cx="460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Typical VARTM Process Setup</a:t>
            </a:r>
          </a:p>
        </p:txBody>
      </p:sp>
      <p:sp>
        <p:nvSpPr>
          <p:cNvPr id="2367491" name="Freeform 3"/>
          <p:cNvSpPr>
            <a:spLocks/>
          </p:cNvSpPr>
          <p:nvPr/>
        </p:nvSpPr>
        <p:spPr bwMode="auto">
          <a:xfrm>
            <a:off x="1752600" y="4467225"/>
            <a:ext cx="5565775" cy="1522413"/>
          </a:xfrm>
          <a:custGeom>
            <a:avLst/>
            <a:gdLst>
              <a:gd name="T0" fmla="*/ 0 w 2736"/>
              <a:gd name="T1" fmla="*/ 0 h 816"/>
              <a:gd name="T2" fmla="*/ 0 w 2736"/>
              <a:gd name="T3" fmla="*/ 816 h 816"/>
              <a:gd name="T4" fmla="*/ 2736 w 2736"/>
              <a:gd name="T5" fmla="*/ 816 h 816"/>
              <a:gd name="T6" fmla="*/ 2736 w 2736"/>
              <a:gd name="T7" fmla="*/ 0 h 816"/>
              <a:gd name="T8" fmla="*/ 2400 w 2736"/>
              <a:gd name="T9" fmla="*/ 0 h 816"/>
              <a:gd name="T10" fmla="*/ 2095 w 2736"/>
              <a:gd name="T11" fmla="*/ 528 h 816"/>
              <a:gd name="T12" fmla="*/ 624 w 2736"/>
              <a:gd name="T13" fmla="*/ 528 h 816"/>
              <a:gd name="T14" fmla="*/ 319 w 2736"/>
              <a:gd name="T15" fmla="*/ 0 h 816"/>
              <a:gd name="T16" fmla="*/ 0 w 2736"/>
              <a:gd name="T17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816">
                <a:moveTo>
                  <a:pt x="0" y="0"/>
                </a:moveTo>
                <a:lnTo>
                  <a:pt x="0" y="816"/>
                </a:lnTo>
                <a:lnTo>
                  <a:pt x="2736" y="816"/>
                </a:lnTo>
                <a:lnTo>
                  <a:pt x="2736" y="0"/>
                </a:lnTo>
                <a:lnTo>
                  <a:pt x="2400" y="0"/>
                </a:lnTo>
                <a:lnTo>
                  <a:pt x="2095" y="528"/>
                </a:lnTo>
                <a:lnTo>
                  <a:pt x="624" y="52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7492" name="Rectangle 4"/>
          <p:cNvSpPr>
            <a:spLocks noChangeArrowheads="1"/>
          </p:cNvSpPr>
          <p:nvPr/>
        </p:nvSpPr>
        <p:spPr bwMode="auto">
          <a:xfrm>
            <a:off x="6938963" y="4159250"/>
            <a:ext cx="171450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7493" name="Line 5"/>
          <p:cNvSpPr>
            <a:spLocks noChangeShapeType="1"/>
          </p:cNvSpPr>
          <p:nvPr/>
        </p:nvSpPr>
        <p:spPr bwMode="auto">
          <a:xfrm>
            <a:off x="6092825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7494" name="Rectangle 6"/>
          <p:cNvSpPr>
            <a:spLocks noChangeArrowheads="1"/>
          </p:cNvSpPr>
          <p:nvPr/>
        </p:nvSpPr>
        <p:spPr bwMode="auto">
          <a:xfrm>
            <a:off x="6600825" y="2400300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7495" name="Rectangle 7"/>
          <p:cNvSpPr>
            <a:spLocks noChangeArrowheads="1"/>
          </p:cNvSpPr>
          <p:nvPr/>
        </p:nvSpPr>
        <p:spPr bwMode="auto">
          <a:xfrm>
            <a:off x="2085975" y="2390775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7496" name="Rectangle 8"/>
          <p:cNvSpPr>
            <a:spLocks noChangeArrowheads="1"/>
          </p:cNvSpPr>
          <p:nvPr/>
        </p:nvSpPr>
        <p:spPr bwMode="auto">
          <a:xfrm>
            <a:off x="1997075" y="4149725"/>
            <a:ext cx="169863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7497" name="Rectangle 9"/>
          <p:cNvSpPr>
            <a:spLocks noChangeArrowheads="1"/>
          </p:cNvSpPr>
          <p:nvPr/>
        </p:nvSpPr>
        <p:spPr bwMode="auto">
          <a:xfrm>
            <a:off x="6072188" y="1985963"/>
            <a:ext cx="1377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Supply</a:t>
            </a:r>
          </a:p>
        </p:txBody>
      </p:sp>
      <p:sp>
        <p:nvSpPr>
          <p:cNvPr id="2367498" name="Rectangle 10"/>
          <p:cNvSpPr>
            <a:spLocks noChangeArrowheads="1"/>
          </p:cNvSpPr>
          <p:nvPr/>
        </p:nvSpPr>
        <p:spPr bwMode="auto">
          <a:xfrm>
            <a:off x="4810125" y="3581400"/>
            <a:ext cx="1808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Distribution Media</a:t>
            </a:r>
          </a:p>
        </p:txBody>
      </p:sp>
      <p:sp>
        <p:nvSpPr>
          <p:cNvPr id="2367499" name="Rectangle 11"/>
          <p:cNvSpPr>
            <a:spLocks noChangeArrowheads="1"/>
          </p:cNvSpPr>
          <p:nvPr/>
        </p:nvSpPr>
        <p:spPr bwMode="auto">
          <a:xfrm>
            <a:off x="4191000" y="2590800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 Bag</a:t>
            </a:r>
          </a:p>
        </p:txBody>
      </p:sp>
      <p:sp>
        <p:nvSpPr>
          <p:cNvPr id="2367500" name="Rectangle 12"/>
          <p:cNvSpPr>
            <a:spLocks noChangeArrowheads="1"/>
          </p:cNvSpPr>
          <p:nvPr/>
        </p:nvSpPr>
        <p:spPr bwMode="auto">
          <a:xfrm>
            <a:off x="1676400" y="2076450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67501" name="Rectangle 13"/>
          <p:cNvSpPr>
            <a:spLocks noChangeArrowheads="1"/>
          </p:cNvSpPr>
          <p:nvPr/>
        </p:nvSpPr>
        <p:spPr bwMode="auto">
          <a:xfrm>
            <a:off x="7467600" y="2743200"/>
            <a:ext cx="928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Vacuum</a:t>
            </a:r>
          </a:p>
          <a:p>
            <a:pPr eaLnBrk="1" hangingPunct="1"/>
            <a:r>
              <a:rPr lang="en-US" sz="1600" b="0"/>
              <a:t>Degas</a:t>
            </a:r>
          </a:p>
        </p:txBody>
      </p:sp>
      <p:sp>
        <p:nvSpPr>
          <p:cNvPr id="2367502" name="Rectangle 14"/>
          <p:cNvSpPr>
            <a:spLocks noChangeArrowheads="1"/>
          </p:cNvSpPr>
          <p:nvPr/>
        </p:nvSpPr>
        <p:spPr bwMode="auto">
          <a:xfrm>
            <a:off x="609600" y="2819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67503" name="Line 15"/>
          <p:cNvSpPr>
            <a:spLocks noChangeShapeType="1"/>
          </p:cNvSpPr>
          <p:nvPr/>
        </p:nvSpPr>
        <p:spPr bwMode="auto">
          <a:xfrm>
            <a:off x="3794125" y="3667125"/>
            <a:ext cx="990600" cy="137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7504" name="Rectangle 16"/>
          <p:cNvSpPr>
            <a:spLocks noChangeArrowheads="1"/>
          </p:cNvSpPr>
          <p:nvPr/>
        </p:nvSpPr>
        <p:spPr bwMode="auto">
          <a:xfrm>
            <a:off x="2667000" y="3352800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Porous Release Film</a:t>
            </a:r>
          </a:p>
        </p:txBody>
      </p:sp>
      <p:sp>
        <p:nvSpPr>
          <p:cNvPr id="2367505" name="Rectangle 17"/>
          <p:cNvSpPr>
            <a:spLocks noChangeArrowheads="1"/>
          </p:cNvSpPr>
          <p:nvPr/>
        </p:nvSpPr>
        <p:spPr bwMode="auto">
          <a:xfrm>
            <a:off x="1890713" y="5516563"/>
            <a:ext cx="577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</a:t>
            </a:r>
          </a:p>
        </p:txBody>
      </p:sp>
      <p:sp>
        <p:nvSpPr>
          <p:cNvPr id="2367506" name="Rectangle 18"/>
          <p:cNvSpPr>
            <a:spLocks noChangeArrowheads="1"/>
          </p:cNvSpPr>
          <p:nvPr/>
        </p:nvSpPr>
        <p:spPr bwMode="auto">
          <a:xfrm>
            <a:off x="304800" y="4267200"/>
            <a:ext cx="871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Sealant</a:t>
            </a:r>
          </a:p>
          <a:p>
            <a:pPr eaLnBrk="1" hangingPunct="1"/>
            <a:r>
              <a:rPr lang="en-US" sz="1600" b="0"/>
              <a:t>Tape</a:t>
            </a:r>
          </a:p>
        </p:txBody>
      </p:sp>
      <p:sp>
        <p:nvSpPr>
          <p:cNvPr id="2367507" name="Line 19"/>
          <p:cNvSpPr>
            <a:spLocks noChangeShapeType="1"/>
          </p:cNvSpPr>
          <p:nvPr/>
        </p:nvSpPr>
        <p:spPr bwMode="auto">
          <a:xfrm flipH="1">
            <a:off x="4686300" y="2895600"/>
            <a:ext cx="190500" cy="187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7508" name="AutoShape 20" descr="Outlined diamond"/>
          <p:cNvSpPr>
            <a:spLocks noChangeArrowheads="1"/>
          </p:cNvSpPr>
          <p:nvPr/>
        </p:nvSpPr>
        <p:spPr bwMode="auto">
          <a:xfrm>
            <a:off x="2847975" y="5124450"/>
            <a:ext cx="3352800" cy="333375"/>
          </a:xfrm>
          <a:custGeom>
            <a:avLst/>
            <a:gdLst>
              <a:gd name="G0" fmla="+- 1227 0 0"/>
              <a:gd name="G1" fmla="+- 21600 0 1227"/>
              <a:gd name="G2" fmla="*/ 1227 1 2"/>
              <a:gd name="G3" fmla="+- 21600 0 G2"/>
              <a:gd name="G4" fmla="+/ 1227 21600 2"/>
              <a:gd name="G5" fmla="+/ G1 0 2"/>
              <a:gd name="G6" fmla="*/ 21600 21600 1227"/>
              <a:gd name="G7" fmla="*/ G6 1 2"/>
              <a:gd name="G8" fmla="+- 21600 0 G7"/>
              <a:gd name="G9" fmla="*/ 21600 1 2"/>
              <a:gd name="G10" fmla="+- 1227 0 G9"/>
              <a:gd name="G11" fmla="?: G10 G8 0"/>
              <a:gd name="G12" fmla="?: G10 G7 21600"/>
              <a:gd name="T0" fmla="*/ 20986 w 21600"/>
              <a:gd name="T1" fmla="*/ 10800 h 21600"/>
              <a:gd name="T2" fmla="*/ 10800 w 21600"/>
              <a:gd name="T3" fmla="*/ 21600 h 21600"/>
              <a:gd name="T4" fmla="*/ 614 w 21600"/>
              <a:gd name="T5" fmla="*/ 10800 h 21600"/>
              <a:gd name="T6" fmla="*/ 10800 w 21600"/>
              <a:gd name="T7" fmla="*/ 0 h 21600"/>
              <a:gd name="T8" fmla="*/ 2414 w 21600"/>
              <a:gd name="T9" fmla="*/ 2414 h 21600"/>
              <a:gd name="T10" fmla="*/ 19186 w 21600"/>
              <a:gd name="T11" fmla="*/ 191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227" y="21600"/>
                </a:lnTo>
                <a:lnTo>
                  <a:pt x="20373" y="21600"/>
                </a:lnTo>
                <a:lnTo>
                  <a:pt x="21600" y="0"/>
                </a:lnTo>
                <a:close/>
              </a:path>
            </a:pathLst>
          </a:custGeom>
          <a:pattFill prst="openDmnd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2367509" name="Line 21"/>
          <p:cNvSpPr>
            <a:spLocks noChangeShapeType="1"/>
          </p:cNvSpPr>
          <p:nvPr/>
        </p:nvSpPr>
        <p:spPr bwMode="auto">
          <a:xfrm>
            <a:off x="2216150" y="43878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0" name="Line 22"/>
          <p:cNvSpPr>
            <a:spLocks noChangeShapeType="1"/>
          </p:cNvSpPr>
          <p:nvPr/>
        </p:nvSpPr>
        <p:spPr bwMode="auto">
          <a:xfrm>
            <a:off x="2444750" y="438785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1" name="Line 23"/>
          <p:cNvSpPr>
            <a:spLocks noChangeShapeType="1"/>
          </p:cNvSpPr>
          <p:nvPr/>
        </p:nvSpPr>
        <p:spPr bwMode="auto">
          <a:xfrm>
            <a:off x="2857500" y="506095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2" name="Line 24"/>
          <p:cNvSpPr>
            <a:spLocks noChangeShapeType="1"/>
          </p:cNvSpPr>
          <p:nvPr/>
        </p:nvSpPr>
        <p:spPr bwMode="auto">
          <a:xfrm flipV="1">
            <a:off x="6197600" y="438150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3" name="Line 25"/>
          <p:cNvSpPr>
            <a:spLocks noChangeShapeType="1"/>
          </p:cNvSpPr>
          <p:nvPr/>
        </p:nvSpPr>
        <p:spPr bwMode="auto">
          <a:xfrm>
            <a:off x="6635750" y="43878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4" name="Line 26"/>
          <p:cNvSpPr>
            <a:spLocks noChangeShapeType="1"/>
          </p:cNvSpPr>
          <p:nvPr/>
        </p:nvSpPr>
        <p:spPr bwMode="auto">
          <a:xfrm>
            <a:off x="2228850" y="4298950"/>
            <a:ext cx="2286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5" name="Line 27"/>
          <p:cNvSpPr>
            <a:spLocks noChangeShapeType="1"/>
          </p:cNvSpPr>
          <p:nvPr/>
        </p:nvSpPr>
        <p:spPr bwMode="auto">
          <a:xfrm>
            <a:off x="2457450" y="4298950"/>
            <a:ext cx="419100" cy="6667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6" name="Line 28"/>
          <p:cNvSpPr>
            <a:spLocks noChangeShapeType="1"/>
          </p:cNvSpPr>
          <p:nvPr/>
        </p:nvSpPr>
        <p:spPr bwMode="auto">
          <a:xfrm>
            <a:off x="2870200" y="4972050"/>
            <a:ext cx="3352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7" name="Line 29"/>
          <p:cNvSpPr>
            <a:spLocks noChangeShapeType="1"/>
          </p:cNvSpPr>
          <p:nvPr/>
        </p:nvSpPr>
        <p:spPr bwMode="auto">
          <a:xfrm flipV="1">
            <a:off x="6210300" y="4292600"/>
            <a:ext cx="450850" cy="6794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8" name="Line 30"/>
          <p:cNvSpPr>
            <a:spLocks noChangeShapeType="1"/>
          </p:cNvSpPr>
          <p:nvPr/>
        </p:nvSpPr>
        <p:spPr bwMode="auto">
          <a:xfrm>
            <a:off x="6648450" y="4298950"/>
            <a:ext cx="304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19" name="Line 31"/>
          <p:cNvSpPr>
            <a:spLocks noChangeShapeType="1"/>
          </p:cNvSpPr>
          <p:nvPr/>
        </p:nvSpPr>
        <p:spPr bwMode="auto">
          <a:xfrm>
            <a:off x="1981200" y="4140200"/>
            <a:ext cx="450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20" name="Line 32"/>
          <p:cNvSpPr>
            <a:spLocks noChangeShapeType="1"/>
          </p:cNvSpPr>
          <p:nvPr/>
        </p:nvSpPr>
        <p:spPr bwMode="auto">
          <a:xfrm>
            <a:off x="2432050" y="414020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21" name="Line 33"/>
          <p:cNvSpPr>
            <a:spLocks noChangeShapeType="1"/>
          </p:cNvSpPr>
          <p:nvPr/>
        </p:nvSpPr>
        <p:spPr bwMode="auto">
          <a:xfrm>
            <a:off x="2844800" y="48133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22" name="Line 34"/>
          <p:cNvSpPr>
            <a:spLocks noChangeShapeType="1"/>
          </p:cNvSpPr>
          <p:nvPr/>
        </p:nvSpPr>
        <p:spPr bwMode="auto">
          <a:xfrm flipV="1">
            <a:off x="6184900" y="413385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23" name="Line 35"/>
          <p:cNvSpPr>
            <a:spLocks noChangeShapeType="1"/>
          </p:cNvSpPr>
          <p:nvPr/>
        </p:nvSpPr>
        <p:spPr bwMode="auto">
          <a:xfrm>
            <a:off x="6623050" y="4140200"/>
            <a:ext cx="539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24" name="Rectangle 36"/>
          <p:cNvSpPr>
            <a:spLocks noChangeArrowheads="1"/>
          </p:cNvSpPr>
          <p:nvPr/>
        </p:nvSpPr>
        <p:spPr bwMode="auto">
          <a:xfrm>
            <a:off x="3962400" y="510540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/>
              <a:t>Preform</a:t>
            </a:r>
          </a:p>
        </p:txBody>
      </p:sp>
      <p:sp>
        <p:nvSpPr>
          <p:cNvPr id="2367525" name="Line 37"/>
          <p:cNvSpPr>
            <a:spLocks noChangeShapeType="1"/>
          </p:cNvSpPr>
          <p:nvPr/>
        </p:nvSpPr>
        <p:spPr bwMode="auto">
          <a:xfrm>
            <a:off x="5638800" y="3962400"/>
            <a:ext cx="0" cy="998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7526" name="Rectangle 38"/>
          <p:cNvSpPr>
            <a:spLocks noChangeArrowheads="1"/>
          </p:cNvSpPr>
          <p:nvPr/>
        </p:nvSpPr>
        <p:spPr bwMode="auto">
          <a:xfrm rot="5400000">
            <a:off x="1713706" y="3510757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7527" name="Rectangle 39"/>
          <p:cNvSpPr>
            <a:spLocks noChangeArrowheads="1"/>
          </p:cNvSpPr>
          <p:nvPr/>
        </p:nvSpPr>
        <p:spPr bwMode="auto">
          <a:xfrm rot="5400000">
            <a:off x="6231731" y="3526632"/>
            <a:ext cx="1165225" cy="84138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7528" name="Rectangle 40"/>
          <p:cNvSpPr>
            <a:spLocks noChangeArrowheads="1"/>
          </p:cNvSpPr>
          <p:nvPr/>
        </p:nvSpPr>
        <p:spPr bwMode="auto">
          <a:xfrm>
            <a:off x="952500" y="2619375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7529" name="Line 41"/>
          <p:cNvSpPr>
            <a:spLocks noChangeShapeType="1"/>
          </p:cNvSpPr>
          <p:nvPr/>
        </p:nvSpPr>
        <p:spPr bwMode="auto">
          <a:xfrm flipH="1">
            <a:off x="762000" y="28003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30" name="Rectangle 42"/>
          <p:cNvSpPr>
            <a:spLocks noChangeArrowheads="1"/>
          </p:cNvSpPr>
          <p:nvPr/>
        </p:nvSpPr>
        <p:spPr bwMode="auto">
          <a:xfrm>
            <a:off x="6991350" y="2571750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7531" name="Line 43"/>
          <p:cNvSpPr>
            <a:spLocks noChangeShapeType="1"/>
          </p:cNvSpPr>
          <p:nvPr/>
        </p:nvSpPr>
        <p:spPr bwMode="auto">
          <a:xfrm>
            <a:off x="7239000" y="2743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32" name="Line 44"/>
          <p:cNvSpPr>
            <a:spLocks noChangeShapeType="1"/>
          </p:cNvSpPr>
          <p:nvPr/>
        </p:nvSpPr>
        <p:spPr bwMode="auto">
          <a:xfrm flipV="1">
            <a:off x="1143000" y="4267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33" name="Rectangle 45"/>
          <p:cNvSpPr>
            <a:spLocks noChangeArrowheads="1"/>
          </p:cNvSpPr>
          <p:nvPr/>
        </p:nvSpPr>
        <p:spPr bwMode="auto">
          <a:xfrm>
            <a:off x="7010400" y="3276600"/>
            <a:ext cx="701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Resin</a:t>
            </a:r>
          </a:p>
          <a:p>
            <a:pPr eaLnBrk="1" hangingPunct="1"/>
            <a:r>
              <a:rPr lang="en-US" sz="1600" b="0"/>
              <a:t>Flow</a:t>
            </a:r>
          </a:p>
        </p:txBody>
      </p:sp>
      <p:sp>
        <p:nvSpPr>
          <p:cNvPr id="2367534" name="Line 46"/>
          <p:cNvSpPr>
            <a:spLocks noChangeShapeType="1"/>
          </p:cNvSpPr>
          <p:nvPr/>
        </p:nvSpPr>
        <p:spPr bwMode="auto">
          <a:xfrm>
            <a:off x="7010400" y="31242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35" name="Line 47"/>
          <p:cNvSpPr>
            <a:spLocks noChangeShapeType="1"/>
          </p:cNvSpPr>
          <p:nvPr/>
        </p:nvSpPr>
        <p:spPr bwMode="auto">
          <a:xfrm flipH="1">
            <a:off x="6096000" y="4038600"/>
            <a:ext cx="381000" cy="609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36" name="Line 48"/>
          <p:cNvSpPr>
            <a:spLocks noChangeShapeType="1"/>
          </p:cNvSpPr>
          <p:nvPr/>
        </p:nvSpPr>
        <p:spPr bwMode="auto">
          <a:xfrm flipH="1">
            <a:off x="3657600" y="4724400"/>
            <a:ext cx="685800" cy="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37" name="Line 49"/>
          <p:cNvSpPr>
            <a:spLocks noChangeShapeType="1"/>
          </p:cNvSpPr>
          <p:nvPr/>
        </p:nvSpPr>
        <p:spPr bwMode="auto">
          <a:xfrm flipH="1" flipV="1">
            <a:off x="2590800" y="4038600"/>
            <a:ext cx="381000" cy="533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38" name="Line 50"/>
          <p:cNvSpPr>
            <a:spLocks noChangeShapeType="1"/>
          </p:cNvSpPr>
          <p:nvPr/>
        </p:nvSpPr>
        <p:spPr bwMode="auto">
          <a:xfrm flipH="1" flipV="1">
            <a:off x="2438400" y="30480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67539" name="AutoShape 51"/>
          <p:cNvSpPr>
            <a:spLocks noChangeArrowheads="1"/>
          </p:cNvSpPr>
          <p:nvPr/>
        </p:nvSpPr>
        <p:spPr bwMode="auto">
          <a:xfrm>
            <a:off x="2847975" y="5124450"/>
            <a:ext cx="3362325" cy="133350"/>
          </a:xfrm>
          <a:custGeom>
            <a:avLst/>
            <a:gdLst>
              <a:gd name="G0" fmla="+- 510 0 0"/>
              <a:gd name="G1" fmla="+- 21600 0 510"/>
              <a:gd name="G2" fmla="*/ 510 1 2"/>
              <a:gd name="G3" fmla="+- 21600 0 G2"/>
              <a:gd name="G4" fmla="+/ 510 21600 2"/>
              <a:gd name="G5" fmla="+/ G1 0 2"/>
              <a:gd name="G6" fmla="*/ 21600 21600 510"/>
              <a:gd name="G7" fmla="*/ G6 1 2"/>
              <a:gd name="G8" fmla="+- 21600 0 G7"/>
              <a:gd name="G9" fmla="*/ 21600 1 2"/>
              <a:gd name="G10" fmla="+- 510 0 G9"/>
              <a:gd name="G11" fmla="?: G10 G8 0"/>
              <a:gd name="G12" fmla="?: G10 G7 21600"/>
              <a:gd name="T0" fmla="*/ 21345 w 21600"/>
              <a:gd name="T1" fmla="*/ 10800 h 21600"/>
              <a:gd name="T2" fmla="*/ 10800 w 21600"/>
              <a:gd name="T3" fmla="*/ 21600 h 21600"/>
              <a:gd name="T4" fmla="*/ 255 w 21600"/>
              <a:gd name="T5" fmla="*/ 10800 h 21600"/>
              <a:gd name="T6" fmla="*/ 10800 w 21600"/>
              <a:gd name="T7" fmla="*/ 0 h 21600"/>
              <a:gd name="T8" fmla="*/ 2055 w 21600"/>
              <a:gd name="T9" fmla="*/ 2055 h 21600"/>
              <a:gd name="T10" fmla="*/ 19545 w 21600"/>
              <a:gd name="T11" fmla="*/ 1954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10" y="21600"/>
                </a:lnTo>
                <a:lnTo>
                  <a:pt x="2109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5D046-20CB-E044-921F-41D51AE08D4F}" type="slidenum">
              <a:rPr lang="en-US"/>
              <a:pPr/>
              <a:t>19</a:t>
            </a:fld>
            <a:endParaRPr lang="en-US"/>
          </a:p>
        </p:txBody>
      </p:sp>
      <p:sp>
        <p:nvSpPr>
          <p:cNvPr id="2372610" name="Rectangle 2"/>
          <p:cNvSpPr>
            <a:spLocks noChangeArrowheads="1"/>
          </p:cNvSpPr>
          <p:nvPr/>
        </p:nvSpPr>
        <p:spPr bwMode="auto">
          <a:xfrm>
            <a:off x="2057400" y="228600"/>
            <a:ext cx="460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Typical VARTM Process Setup</a:t>
            </a:r>
          </a:p>
        </p:txBody>
      </p:sp>
      <p:sp>
        <p:nvSpPr>
          <p:cNvPr id="2372611" name="Freeform 3"/>
          <p:cNvSpPr>
            <a:spLocks/>
          </p:cNvSpPr>
          <p:nvPr/>
        </p:nvSpPr>
        <p:spPr bwMode="auto">
          <a:xfrm>
            <a:off x="1752600" y="4467225"/>
            <a:ext cx="5565775" cy="1522413"/>
          </a:xfrm>
          <a:custGeom>
            <a:avLst/>
            <a:gdLst>
              <a:gd name="T0" fmla="*/ 0 w 2736"/>
              <a:gd name="T1" fmla="*/ 0 h 816"/>
              <a:gd name="T2" fmla="*/ 0 w 2736"/>
              <a:gd name="T3" fmla="*/ 816 h 816"/>
              <a:gd name="T4" fmla="*/ 2736 w 2736"/>
              <a:gd name="T5" fmla="*/ 816 h 816"/>
              <a:gd name="T6" fmla="*/ 2736 w 2736"/>
              <a:gd name="T7" fmla="*/ 0 h 816"/>
              <a:gd name="T8" fmla="*/ 2400 w 2736"/>
              <a:gd name="T9" fmla="*/ 0 h 816"/>
              <a:gd name="T10" fmla="*/ 2095 w 2736"/>
              <a:gd name="T11" fmla="*/ 528 h 816"/>
              <a:gd name="T12" fmla="*/ 624 w 2736"/>
              <a:gd name="T13" fmla="*/ 528 h 816"/>
              <a:gd name="T14" fmla="*/ 319 w 2736"/>
              <a:gd name="T15" fmla="*/ 0 h 816"/>
              <a:gd name="T16" fmla="*/ 0 w 2736"/>
              <a:gd name="T17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816">
                <a:moveTo>
                  <a:pt x="0" y="0"/>
                </a:moveTo>
                <a:lnTo>
                  <a:pt x="0" y="816"/>
                </a:lnTo>
                <a:lnTo>
                  <a:pt x="2736" y="816"/>
                </a:lnTo>
                <a:lnTo>
                  <a:pt x="2736" y="0"/>
                </a:lnTo>
                <a:lnTo>
                  <a:pt x="2400" y="0"/>
                </a:lnTo>
                <a:lnTo>
                  <a:pt x="2095" y="528"/>
                </a:lnTo>
                <a:lnTo>
                  <a:pt x="624" y="52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2612" name="Rectangle 4"/>
          <p:cNvSpPr>
            <a:spLocks noChangeArrowheads="1"/>
          </p:cNvSpPr>
          <p:nvPr/>
        </p:nvSpPr>
        <p:spPr bwMode="auto">
          <a:xfrm>
            <a:off x="6938963" y="4159250"/>
            <a:ext cx="171450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2613" name="Line 5"/>
          <p:cNvSpPr>
            <a:spLocks noChangeShapeType="1"/>
          </p:cNvSpPr>
          <p:nvPr/>
        </p:nvSpPr>
        <p:spPr bwMode="auto">
          <a:xfrm>
            <a:off x="6092825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2614" name="Rectangle 6"/>
          <p:cNvSpPr>
            <a:spLocks noChangeArrowheads="1"/>
          </p:cNvSpPr>
          <p:nvPr/>
        </p:nvSpPr>
        <p:spPr bwMode="auto">
          <a:xfrm>
            <a:off x="6600825" y="2400300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2615" name="Rectangle 7"/>
          <p:cNvSpPr>
            <a:spLocks noChangeArrowheads="1"/>
          </p:cNvSpPr>
          <p:nvPr/>
        </p:nvSpPr>
        <p:spPr bwMode="auto">
          <a:xfrm>
            <a:off x="2085975" y="2390775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2616" name="Rectangle 8"/>
          <p:cNvSpPr>
            <a:spLocks noChangeArrowheads="1"/>
          </p:cNvSpPr>
          <p:nvPr/>
        </p:nvSpPr>
        <p:spPr bwMode="auto">
          <a:xfrm>
            <a:off x="1997075" y="4149725"/>
            <a:ext cx="169863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2617" name="Rectangle 9"/>
          <p:cNvSpPr>
            <a:spLocks noChangeArrowheads="1"/>
          </p:cNvSpPr>
          <p:nvPr/>
        </p:nvSpPr>
        <p:spPr bwMode="auto">
          <a:xfrm>
            <a:off x="6072188" y="1985963"/>
            <a:ext cx="1377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Supply</a:t>
            </a:r>
          </a:p>
        </p:txBody>
      </p:sp>
      <p:sp>
        <p:nvSpPr>
          <p:cNvPr id="2372618" name="Rectangle 10"/>
          <p:cNvSpPr>
            <a:spLocks noChangeArrowheads="1"/>
          </p:cNvSpPr>
          <p:nvPr/>
        </p:nvSpPr>
        <p:spPr bwMode="auto">
          <a:xfrm>
            <a:off x="4810125" y="3581400"/>
            <a:ext cx="1808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Distribution Media</a:t>
            </a:r>
          </a:p>
        </p:txBody>
      </p:sp>
      <p:sp>
        <p:nvSpPr>
          <p:cNvPr id="2372619" name="Rectangle 11"/>
          <p:cNvSpPr>
            <a:spLocks noChangeArrowheads="1"/>
          </p:cNvSpPr>
          <p:nvPr/>
        </p:nvSpPr>
        <p:spPr bwMode="auto">
          <a:xfrm>
            <a:off x="4191000" y="2590800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 Bag</a:t>
            </a:r>
          </a:p>
        </p:txBody>
      </p:sp>
      <p:sp>
        <p:nvSpPr>
          <p:cNvPr id="2372620" name="Rectangle 12"/>
          <p:cNvSpPr>
            <a:spLocks noChangeArrowheads="1"/>
          </p:cNvSpPr>
          <p:nvPr/>
        </p:nvSpPr>
        <p:spPr bwMode="auto">
          <a:xfrm>
            <a:off x="1676400" y="2076450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372621" name="Rectangle 13"/>
          <p:cNvSpPr>
            <a:spLocks noChangeArrowheads="1"/>
          </p:cNvSpPr>
          <p:nvPr/>
        </p:nvSpPr>
        <p:spPr bwMode="auto">
          <a:xfrm>
            <a:off x="7467600" y="2743200"/>
            <a:ext cx="928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Vacuum</a:t>
            </a:r>
          </a:p>
          <a:p>
            <a:pPr eaLnBrk="1" hangingPunct="1"/>
            <a:r>
              <a:rPr lang="en-US" sz="1600" b="0"/>
              <a:t>Degas</a:t>
            </a:r>
          </a:p>
        </p:txBody>
      </p:sp>
      <p:sp>
        <p:nvSpPr>
          <p:cNvPr id="2372622" name="Rectangle 14"/>
          <p:cNvSpPr>
            <a:spLocks noChangeArrowheads="1"/>
          </p:cNvSpPr>
          <p:nvPr/>
        </p:nvSpPr>
        <p:spPr bwMode="auto">
          <a:xfrm>
            <a:off x="609600" y="2819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372623" name="Line 15"/>
          <p:cNvSpPr>
            <a:spLocks noChangeShapeType="1"/>
          </p:cNvSpPr>
          <p:nvPr/>
        </p:nvSpPr>
        <p:spPr bwMode="auto">
          <a:xfrm>
            <a:off x="3794125" y="3667125"/>
            <a:ext cx="990600" cy="137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2624" name="Rectangle 16"/>
          <p:cNvSpPr>
            <a:spLocks noChangeArrowheads="1"/>
          </p:cNvSpPr>
          <p:nvPr/>
        </p:nvSpPr>
        <p:spPr bwMode="auto">
          <a:xfrm>
            <a:off x="2667000" y="3352800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Porous Release Film</a:t>
            </a:r>
          </a:p>
        </p:txBody>
      </p:sp>
      <p:sp>
        <p:nvSpPr>
          <p:cNvPr id="2372625" name="Rectangle 17"/>
          <p:cNvSpPr>
            <a:spLocks noChangeArrowheads="1"/>
          </p:cNvSpPr>
          <p:nvPr/>
        </p:nvSpPr>
        <p:spPr bwMode="auto">
          <a:xfrm>
            <a:off x="1890713" y="5516563"/>
            <a:ext cx="577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</a:t>
            </a:r>
          </a:p>
        </p:txBody>
      </p:sp>
      <p:sp>
        <p:nvSpPr>
          <p:cNvPr id="2372626" name="Rectangle 18"/>
          <p:cNvSpPr>
            <a:spLocks noChangeArrowheads="1"/>
          </p:cNvSpPr>
          <p:nvPr/>
        </p:nvSpPr>
        <p:spPr bwMode="auto">
          <a:xfrm>
            <a:off x="304800" y="4267200"/>
            <a:ext cx="871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Sealant</a:t>
            </a:r>
          </a:p>
          <a:p>
            <a:pPr eaLnBrk="1" hangingPunct="1"/>
            <a:r>
              <a:rPr lang="en-US" sz="1600" b="0"/>
              <a:t>Tape</a:t>
            </a:r>
          </a:p>
        </p:txBody>
      </p:sp>
      <p:sp>
        <p:nvSpPr>
          <p:cNvPr id="2372627" name="Line 19"/>
          <p:cNvSpPr>
            <a:spLocks noChangeShapeType="1"/>
          </p:cNvSpPr>
          <p:nvPr/>
        </p:nvSpPr>
        <p:spPr bwMode="auto">
          <a:xfrm flipH="1">
            <a:off x="4686300" y="2895600"/>
            <a:ext cx="190500" cy="187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2628" name="AutoShape 20" descr="Outlined diamond"/>
          <p:cNvSpPr>
            <a:spLocks noChangeArrowheads="1"/>
          </p:cNvSpPr>
          <p:nvPr/>
        </p:nvSpPr>
        <p:spPr bwMode="auto">
          <a:xfrm>
            <a:off x="2847975" y="5124450"/>
            <a:ext cx="3352800" cy="333375"/>
          </a:xfrm>
          <a:custGeom>
            <a:avLst/>
            <a:gdLst>
              <a:gd name="G0" fmla="+- 1227 0 0"/>
              <a:gd name="G1" fmla="+- 21600 0 1227"/>
              <a:gd name="G2" fmla="*/ 1227 1 2"/>
              <a:gd name="G3" fmla="+- 21600 0 G2"/>
              <a:gd name="G4" fmla="+/ 1227 21600 2"/>
              <a:gd name="G5" fmla="+/ G1 0 2"/>
              <a:gd name="G6" fmla="*/ 21600 21600 1227"/>
              <a:gd name="G7" fmla="*/ G6 1 2"/>
              <a:gd name="G8" fmla="+- 21600 0 G7"/>
              <a:gd name="G9" fmla="*/ 21600 1 2"/>
              <a:gd name="G10" fmla="+- 1227 0 G9"/>
              <a:gd name="G11" fmla="?: G10 G8 0"/>
              <a:gd name="G12" fmla="?: G10 G7 21600"/>
              <a:gd name="T0" fmla="*/ 20986 w 21600"/>
              <a:gd name="T1" fmla="*/ 10800 h 21600"/>
              <a:gd name="T2" fmla="*/ 10800 w 21600"/>
              <a:gd name="T3" fmla="*/ 21600 h 21600"/>
              <a:gd name="T4" fmla="*/ 614 w 21600"/>
              <a:gd name="T5" fmla="*/ 10800 h 21600"/>
              <a:gd name="T6" fmla="*/ 10800 w 21600"/>
              <a:gd name="T7" fmla="*/ 0 h 21600"/>
              <a:gd name="T8" fmla="*/ 2414 w 21600"/>
              <a:gd name="T9" fmla="*/ 2414 h 21600"/>
              <a:gd name="T10" fmla="*/ 19186 w 21600"/>
              <a:gd name="T11" fmla="*/ 191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227" y="21600"/>
                </a:lnTo>
                <a:lnTo>
                  <a:pt x="20373" y="21600"/>
                </a:lnTo>
                <a:lnTo>
                  <a:pt x="21600" y="0"/>
                </a:lnTo>
                <a:close/>
              </a:path>
            </a:pathLst>
          </a:custGeom>
          <a:pattFill prst="openDmnd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2372629" name="Line 21"/>
          <p:cNvSpPr>
            <a:spLocks noChangeShapeType="1"/>
          </p:cNvSpPr>
          <p:nvPr/>
        </p:nvSpPr>
        <p:spPr bwMode="auto">
          <a:xfrm>
            <a:off x="2216150" y="43878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0" name="Line 22"/>
          <p:cNvSpPr>
            <a:spLocks noChangeShapeType="1"/>
          </p:cNvSpPr>
          <p:nvPr/>
        </p:nvSpPr>
        <p:spPr bwMode="auto">
          <a:xfrm>
            <a:off x="2444750" y="438785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1" name="Line 23"/>
          <p:cNvSpPr>
            <a:spLocks noChangeShapeType="1"/>
          </p:cNvSpPr>
          <p:nvPr/>
        </p:nvSpPr>
        <p:spPr bwMode="auto">
          <a:xfrm>
            <a:off x="2857500" y="506095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2" name="Line 24"/>
          <p:cNvSpPr>
            <a:spLocks noChangeShapeType="1"/>
          </p:cNvSpPr>
          <p:nvPr/>
        </p:nvSpPr>
        <p:spPr bwMode="auto">
          <a:xfrm flipV="1">
            <a:off x="6197600" y="438150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3" name="Line 25"/>
          <p:cNvSpPr>
            <a:spLocks noChangeShapeType="1"/>
          </p:cNvSpPr>
          <p:nvPr/>
        </p:nvSpPr>
        <p:spPr bwMode="auto">
          <a:xfrm>
            <a:off x="6635750" y="43878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4" name="Line 26"/>
          <p:cNvSpPr>
            <a:spLocks noChangeShapeType="1"/>
          </p:cNvSpPr>
          <p:nvPr/>
        </p:nvSpPr>
        <p:spPr bwMode="auto">
          <a:xfrm>
            <a:off x="2228850" y="4298950"/>
            <a:ext cx="2286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5" name="Line 27"/>
          <p:cNvSpPr>
            <a:spLocks noChangeShapeType="1"/>
          </p:cNvSpPr>
          <p:nvPr/>
        </p:nvSpPr>
        <p:spPr bwMode="auto">
          <a:xfrm>
            <a:off x="2457450" y="4298950"/>
            <a:ext cx="419100" cy="6667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6" name="Line 28"/>
          <p:cNvSpPr>
            <a:spLocks noChangeShapeType="1"/>
          </p:cNvSpPr>
          <p:nvPr/>
        </p:nvSpPr>
        <p:spPr bwMode="auto">
          <a:xfrm>
            <a:off x="2870200" y="4972050"/>
            <a:ext cx="3352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7" name="Line 29"/>
          <p:cNvSpPr>
            <a:spLocks noChangeShapeType="1"/>
          </p:cNvSpPr>
          <p:nvPr/>
        </p:nvSpPr>
        <p:spPr bwMode="auto">
          <a:xfrm flipV="1">
            <a:off x="6210300" y="4292600"/>
            <a:ext cx="450850" cy="6794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8" name="Line 30"/>
          <p:cNvSpPr>
            <a:spLocks noChangeShapeType="1"/>
          </p:cNvSpPr>
          <p:nvPr/>
        </p:nvSpPr>
        <p:spPr bwMode="auto">
          <a:xfrm>
            <a:off x="6648450" y="4298950"/>
            <a:ext cx="304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39" name="Line 31"/>
          <p:cNvSpPr>
            <a:spLocks noChangeShapeType="1"/>
          </p:cNvSpPr>
          <p:nvPr/>
        </p:nvSpPr>
        <p:spPr bwMode="auto">
          <a:xfrm>
            <a:off x="1981200" y="4140200"/>
            <a:ext cx="450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40" name="Line 32"/>
          <p:cNvSpPr>
            <a:spLocks noChangeShapeType="1"/>
          </p:cNvSpPr>
          <p:nvPr/>
        </p:nvSpPr>
        <p:spPr bwMode="auto">
          <a:xfrm>
            <a:off x="2432050" y="414020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41" name="Line 33"/>
          <p:cNvSpPr>
            <a:spLocks noChangeShapeType="1"/>
          </p:cNvSpPr>
          <p:nvPr/>
        </p:nvSpPr>
        <p:spPr bwMode="auto">
          <a:xfrm>
            <a:off x="2844800" y="48133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42" name="Line 34"/>
          <p:cNvSpPr>
            <a:spLocks noChangeShapeType="1"/>
          </p:cNvSpPr>
          <p:nvPr/>
        </p:nvSpPr>
        <p:spPr bwMode="auto">
          <a:xfrm flipV="1">
            <a:off x="6184900" y="413385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43" name="Line 35"/>
          <p:cNvSpPr>
            <a:spLocks noChangeShapeType="1"/>
          </p:cNvSpPr>
          <p:nvPr/>
        </p:nvSpPr>
        <p:spPr bwMode="auto">
          <a:xfrm>
            <a:off x="6623050" y="4140200"/>
            <a:ext cx="539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44" name="Rectangle 36"/>
          <p:cNvSpPr>
            <a:spLocks noChangeArrowheads="1"/>
          </p:cNvSpPr>
          <p:nvPr/>
        </p:nvSpPr>
        <p:spPr bwMode="auto">
          <a:xfrm>
            <a:off x="3962400" y="510540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/>
              <a:t>Preform</a:t>
            </a:r>
          </a:p>
        </p:txBody>
      </p:sp>
      <p:sp>
        <p:nvSpPr>
          <p:cNvPr id="2372645" name="Line 37"/>
          <p:cNvSpPr>
            <a:spLocks noChangeShapeType="1"/>
          </p:cNvSpPr>
          <p:nvPr/>
        </p:nvSpPr>
        <p:spPr bwMode="auto">
          <a:xfrm>
            <a:off x="5638800" y="3962400"/>
            <a:ext cx="0" cy="998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2646" name="Rectangle 38"/>
          <p:cNvSpPr>
            <a:spLocks noChangeArrowheads="1"/>
          </p:cNvSpPr>
          <p:nvPr/>
        </p:nvSpPr>
        <p:spPr bwMode="auto">
          <a:xfrm rot="5400000">
            <a:off x="1713706" y="3510757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2647" name="Rectangle 39"/>
          <p:cNvSpPr>
            <a:spLocks noChangeArrowheads="1"/>
          </p:cNvSpPr>
          <p:nvPr/>
        </p:nvSpPr>
        <p:spPr bwMode="auto">
          <a:xfrm rot="5400000">
            <a:off x="6231731" y="3526632"/>
            <a:ext cx="1165225" cy="84138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2648" name="Rectangle 40"/>
          <p:cNvSpPr>
            <a:spLocks noChangeArrowheads="1"/>
          </p:cNvSpPr>
          <p:nvPr/>
        </p:nvSpPr>
        <p:spPr bwMode="auto">
          <a:xfrm>
            <a:off x="952500" y="2619375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2649" name="Line 41"/>
          <p:cNvSpPr>
            <a:spLocks noChangeShapeType="1"/>
          </p:cNvSpPr>
          <p:nvPr/>
        </p:nvSpPr>
        <p:spPr bwMode="auto">
          <a:xfrm flipH="1">
            <a:off x="762000" y="28003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50" name="Rectangle 42"/>
          <p:cNvSpPr>
            <a:spLocks noChangeArrowheads="1"/>
          </p:cNvSpPr>
          <p:nvPr/>
        </p:nvSpPr>
        <p:spPr bwMode="auto">
          <a:xfrm>
            <a:off x="6991350" y="2571750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2651" name="Line 43"/>
          <p:cNvSpPr>
            <a:spLocks noChangeShapeType="1"/>
          </p:cNvSpPr>
          <p:nvPr/>
        </p:nvSpPr>
        <p:spPr bwMode="auto">
          <a:xfrm>
            <a:off x="7239000" y="2743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52" name="Line 44"/>
          <p:cNvSpPr>
            <a:spLocks noChangeShapeType="1"/>
          </p:cNvSpPr>
          <p:nvPr/>
        </p:nvSpPr>
        <p:spPr bwMode="auto">
          <a:xfrm flipV="1">
            <a:off x="1143000" y="4267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53" name="Rectangle 45"/>
          <p:cNvSpPr>
            <a:spLocks noChangeArrowheads="1"/>
          </p:cNvSpPr>
          <p:nvPr/>
        </p:nvSpPr>
        <p:spPr bwMode="auto">
          <a:xfrm>
            <a:off x="7010400" y="3276600"/>
            <a:ext cx="701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Resin</a:t>
            </a:r>
          </a:p>
          <a:p>
            <a:pPr eaLnBrk="1" hangingPunct="1"/>
            <a:r>
              <a:rPr lang="en-US" sz="1600" b="0"/>
              <a:t>Flow</a:t>
            </a:r>
          </a:p>
        </p:txBody>
      </p:sp>
      <p:sp>
        <p:nvSpPr>
          <p:cNvPr id="2372654" name="Line 46"/>
          <p:cNvSpPr>
            <a:spLocks noChangeShapeType="1"/>
          </p:cNvSpPr>
          <p:nvPr/>
        </p:nvSpPr>
        <p:spPr bwMode="auto">
          <a:xfrm>
            <a:off x="7010400" y="31242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55" name="Line 47"/>
          <p:cNvSpPr>
            <a:spLocks noChangeShapeType="1"/>
          </p:cNvSpPr>
          <p:nvPr/>
        </p:nvSpPr>
        <p:spPr bwMode="auto">
          <a:xfrm flipH="1">
            <a:off x="6096000" y="4038600"/>
            <a:ext cx="381000" cy="609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56" name="Line 48"/>
          <p:cNvSpPr>
            <a:spLocks noChangeShapeType="1"/>
          </p:cNvSpPr>
          <p:nvPr/>
        </p:nvSpPr>
        <p:spPr bwMode="auto">
          <a:xfrm flipH="1">
            <a:off x="3657600" y="4724400"/>
            <a:ext cx="685800" cy="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57" name="Line 49"/>
          <p:cNvSpPr>
            <a:spLocks noChangeShapeType="1"/>
          </p:cNvSpPr>
          <p:nvPr/>
        </p:nvSpPr>
        <p:spPr bwMode="auto">
          <a:xfrm flipH="1" flipV="1">
            <a:off x="2590800" y="4038600"/>
            <a:ext cx="381000" cy="533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58" name="Line 50"/>
          <p:cNvSpPr>
            <a:spLocks noChangeShapeType="1"/>
          </p:cNvSpPr>
          <p:nvPr/>
        </p:nvSpPr>
        <p:spPr bwMode="auto">
          <a:xfrm flipH="1" flipV="1">
            <a:off x="2438400" y="30480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372659" name="AutoShape 51"/>
          <p:cNvSpPr>
            <a:spLocks noChangeArrowheads="1"/>
          </p:cNvSpPr>
          <p:nvPr/>
        </p:nvSpPr>
        <p:spPr bwMode="auto">
          <a:xfrm>
            <a:off x="2847975" y="5124450"/>
            <a:ext cx="3362325" cy="285750"/>
          </a:xfrm>
          <a:custGeom>
            <a:avLst/>
            <a:gdLst>
              <a:gd name="G0" fmla="+- 1081 0 0"/>
              <a:gd name="G1" fmla="+- 21600 0 1081"/>
              <a:gd name="G2" fmla="*/ 1081 1 2"/>
              <a:gd name="G3" fmla="+- 21600 0 G2"/>
              <a:gd name="G4" fmla="+/ 1081 21600 2"/>
              <a:gd name="G5" fmla="+/ G1 0 2"/>
              <a:gd name="G6" fmla="*/ 21600 21600 1081"/>
              <a:gd name="G7" fmla="*/ G6 1 2"/>
              <a:gd name="G8" fmla="+- 21600 0 G7"/>
              <a:gd name="G9" fmla="*/ 21600 1 2"/>
              <a:gd name="G10" fmla="+- 1081 0 G9"/>
              <a:gd name="G11" fmla="?: G10 G8 0"/>
              <a:gd name="G12" fmla="?: G10 G7 21600"/>
              <a:gd name="T0" fmla="*/ 21059 w 21600"/>
              <a:gd name="T1" fmla="*/ 10800 h 21600"/>
              <a:gd name="T2" fmla="*/ 10800 w 21600"/>
              <a:gd name="T3" fmla="*/ 21600 h 21600"/>
              <a:gd name="T4" fmla="*/ 541 w 21600"/>
              <a:gd name="T5" fmla="*/ 10800 h 21600"/>
              <a:gd name="T6" fmla="*/ 10800 w 21600"/>
              <a:gd name="T7" fmla="*/ 0 h 21600"/>
              <a:gd name="T8" fmla="*/ 2341 w 21600"/>
              <a:gd name="T9" fmla="*/ 2341 h 21600"/>
              <a:gd name="T10" fmla="*/ 19259 w 21600"/>
              <a:gd name="T11" fmla="*/ 1925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1" y="21600"/>
                </a:lnTo>
                <a:lnTo>
                  <a:pt x="2051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Advanced Composites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/>
              <a:t>Long (continuous) fibers</a:t>
            </a:r>
          </a:p>
          <a:p>
            <a:pPr>
              <a:defRPr/>
            </a:pPr>
            <a:r>
              <a:rPr lang="en-US"/>
              <a:t>Very high performance reinforcements</a:t>
            </a:r>
          </a:p>
          <a:p>
            <a:pPr lvl="1">
              <a:defRPr/>
            </a:pPr>
            <a:r>
              <a:rPr lang="en-US"/>
              <a:t>Carbon and aramid</a:t>
            </a:r>
          </a:p>
          <a:p>
            <a:pPr>
              <a:defRPr/>
            </a:pPr>
            <a:r>
              <a:rPr lang="en-US"/>
              <a:t>Resins are also very high performance</a:t>
            </a:r>
          </a:p>
          <a:p>
            <a:pPr>
              <a:defRPr/>
            </a:pPr>
            <a:r>
              <a:rPr lang="en-US"/>
              <a:t>Typically aerospace applications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689" y="4460350"/>
            <a:ext cx="2637492" cy="2109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A99BC-3265-8C40-BD4E-7FC88136AAB0}" type="slidenum">
              <a:rPr lang="en-US"/>
              <a:pPr/>
              <a:t>20</a:t>
            </a:fld>
            <a:endParaRPr lang="en-US"/>
          </a:p>
        </p:txBody>
      </p:sp>
      <p:sp>
        <p:nvSpPr>
          <p:cNvPr id="2491394" name="Rectangle 2"/>
          <p:cNvSpPr>
            <a:spLocks noChangeArrowheads="1"/>
          </p:cNvSpPr>
          <p:nvPr/>
        </p:nvSpPr>
        <p:spPr bwMode="auto">
          <a:xfrm>
            <a:off x="2057400" y="228600"/>
            <a:ext cx="460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/>
              <a:t>Typical VARTM Process Setup</a:t>
            </a:r>
          </a:p>
        </p:txBody>
      </p:sp>
      <p:sp>
        <p:nvSpPr>
          <p:cNvPr id="2491395" name="Freeform 3"/>
          <p:cNvSpPr>
            <a:spLocks/>
          </p:cNvSpPr>
          <p:nvPr/>
        </p:nvSpPr>
        <p:spPr bwMode="auto">
          <a:xfrm>
            <a:off x="1752600" y="4467225"/>
            <a:ext cx="5565775" cy="1522413"/>
          </a:xfrm>
          <a:custGeom>
            <a:avLst/>
            <a:gdLst>
              <a:gd name="T0" fmla="*/ 0 w 2736"/>
              <a:gd name="T1" fmla="*/ 0 h 816"/>
              <a:gd name="T2" fmla="*/ 0 w 2736"/>
              <a:gd name="T3" fmla="*/ 816 h 816"/>
              <a:gd name="T4" fmla="*/ 2736 w 2736"/>
              <a:gd name="T5" fmla="*/ 816 h 816"/>
              <a:gd name="T6" fmla="*/ 2736 w 2736"/>
              <a:gd name="T7" fmla="*/ 0 h 816"/>
              <a:gd name="T8" fmla="*/ 2400 w 2736"/>
              <a:gd name="T9" fmla="*/ 0 h 816"/>
              <a:gd name="T10" fmla="*/ 2095 w 2736"/>
              <a:gd name="T11" fmla="*/ 528 h 816"/>
              <a:gd name="T12" fmla="*/ 624 w 2736"/>
              <a:gd name="T13" fmla="*/ 528 h 816"/>
              <a:gd name="T14" fmla="*/ 319 w 2736"/>
              <a:gd name="T15" fmla="*/ 0 h 816"/>
              <a:gd name="T16" fmla="*/ 0 w 2736"/>
              <a:gd name="T17" fmla="*/ 0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816">
                <a:moveTo>
                  <a:pt x="0" y="0"/>
                </a:moveTo>
                <a:lnTo>
                  <a:pt x="0" y="816"/>
                </a:lnTo>
                <a:lnTo>
                  <a:pt x="2736" y="816"/>
                </a:lnTo>
                <a:lnTo>
                  <a:pt x="2736" y="0"/>
                </a:lnTo>
                <a:lnTo>
                  <a:pt x="2400" y="0"/>
                </a:lnTo>
                <a:lnTo>
                  <a:pt x="2095" y="528"/>
                </a:lnTo>
                <a:lnTo>
                  <a:pt x="624" y="528"/>
                </a:lnTo>
                <a:lnTo>
                  <a:pt x="319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1396" name="Rectangle 4"/>
          <p:cNvSpPr>
            <a:spLocks noChangeArrowheads="1"/>
          </p:cNvSpPr>
          <p:nvPr/>
        </p:nvSpPr>
        <p:spPr bwMode="auto">
          <a:xfrm>
            <a:off x="6938963" y="4159250"/>
            <a:ext cx="171450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1397" name="Line 5"/>
          <p:cNvSpPr>
            <a:spLocks noChangeShapeType="1"/>
          </p:cNvSpPr>
          <p:nvPr/>
        </p:nvSpPr>
        <p:spPr bwMode="auto">
          <a:xfrm>
            <a:off x="6092825" y="3014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1398" name="Rectangle 6"/>
          <p:cNvSpPr>
            <a:spLocks noChangeArrowheads="1"/>
          </p:cNvSpPr>
          <p:nvPr/>
        </p:nvSpPr>
        <p:spPr bwMode="auto">
          <a:xfrm>
            <a:off x="6600825" y="2400300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1399" name="Rectangle 7"/>
          <p:cNvSpPr>
            <a:spLocks noChangeArrowheads="1"/>
          </p:cNvSpPr>
          <p:nvPr/>
        </p:nvSpPr>
        <p:spPr bwMode="auto">
          <a:xfrm>
            <a:off x="2085975" y="2390775"/>
            <a:ext cx="396875" cy="5905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1400" name="Rectangle 8"/>
          <p:cNvSpPr>
            <a:spLocks noChangeArrowheads="1"/>
          </p:cNvSpPr>
          <p:nvPr/>
        </p:nvSpPr>
        <p:spPr bwMode="auto">
          <a:xfrm>
            <a:off x="1997075" y="4149725"/>
            <a:ext cx="169863" cy="303213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1401" name="Rectangle 9"/>
          <p:cNvSpPr>
            <a:spLocks noChangeArrowheads="1"/>
          </p:cNvSpPr>
          <p:nvPr/>
        </p:nvSpPr>
        <p:spPr bwMode="auto">
          <a:xfrm>
            <a:off x="6072188" y="1985963"/>
            <a:ext cx="1377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Resin Supply</a:t>
            </a:r>
          </a:p>
        </p:txBody>
      </p:sp>
      <p:sp>
        <p:nvSpPr>
          <p:cNvPr id="2491402" name="Rectangle 10"/>
          <p:cNvSpPr>
            <a:spLocks noChangeArrowheads="1"/>
          </p:cNvSpPr>
          <p:nvPr/>
        </p:nvSpPr>
        <p:spPr bwMode="auto">
          <a:xfrm>
            <a:off x="4810125" y="3581400"/>
            <a:ext cx="1808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Distribution Media</a:t>
            </a:r>
          </a:p>
        </p:txBody>
      </p:sp>
      <p:sp>
        <p:nvSpPr>
          <p:cNvPr id="2491403" name="Rectangle 11"/>
          <p:cNvSpPr>
            <a:spLocks noChangeArrowheads="1"/>
          </p:cNvSpPr>
          <p:nvPr/>
        </p:nvSpPr>
        <p:spPr bwMode="auto">
          <a:xfrm>
            <a:off x="4191000" y="2590800"/>
            <a:ext cx="134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 Bag</a:t>
            </a:r>
          </a:p>
        </p:txBody>
      </p:sp>
      <p:sp>
        <p:nvSpPr>
          <p:cNvPr id="2491404" name="Rectangle 12"/>
          <p:cNvSpPr>
            <a:spLocks noChangeArrowheads="1"/>
          </p:cNvSpPr>
          <p:nvPr/>
        </p:nvSpPr>
        <p:spPr bwMode="auto">
          <a:xfrm>
            <a:off x="1676400" y="2076450"/>
            <a:ext cx="1371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 b="0"/>
              <a:t>Resin Trap</a:t>
            </a:r>
          </a:p>
        </p:txBody>
      </p:sp>
      <p:sp>
        <p:nvSpPr>
          <p:cNvPr id="2491405" name="Rectangle 13"/>
          <p:cNvSpPr>
            <a:spLocks noChangeArrowheads="1"/>
          </p:cNvSpPr>
          <p:nvPr/>
        </p:nvSpPr>
        <p:spPr bwMode="auto">
          <a:xfrm>
            <a:off x="7467600" y="2743200"/>
            <a:ext cx="928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Vacuum</a:t>
            </a:r>
          </a:p>
          <a:p>
            <a:pPr eaLnBrk="1" hangingPunct="1"/>
            <a:r>
              <a:rPr lang="en-US" sz="1600" b="0"/>
              <a:t>Degas</a:t>
            </a:r>
          </a:p>
        </p:txBody>
      </p:sp>
      <p:sp>
        <p:nvSpPr>
          <p:cNvPr id="2491406" name="Rectangle 14"/>
          <p:cNvSpPr>
            <a:spLocks noChangeArrowheads="1"/>
          </p:cNvSpPr>
          <p:nvPr/>
        </p:nvSpPr>
        <p:spPr bwMode="auto">
          <a:xfrm>
            <a:off x="609600" y="28194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Vacuum</a:t>
            </a:r>
          </a:p>
        </p:txBody>
      </p:sp>
      <p:sp>
        <p:nvSpPr>
          <p:cNvPr id="2491407" name="Line 15"/>
          <p:cNvSpPr>
            <a:spLocks noChangeShapeType="1"/>
          </p:cNvSpPr>
          <p:nvPr/>
        </p:nvSpPr>
        <p:spPr bwMode="auto">
          <a:xfrm>
            <a:off x="3794125" y="3667125"/>
            <a:ext cx="990600" cy="137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1408" name="Rectangle 16"/>
          <p:cNvSpPr>
            <a:spLocks noChangeArrowheads="1"/>
          </p:cNvSpPr>
          <p:nvPr/>
        </p:nvSpPr>
        <p:spPr bwMode="auto">
          <a:xfrm>
            <a:off x="2667000" y="3352800"/>
            <a:ext cx="2066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Porous Release Film</a:t>
            </a:r>
          </a:p>
        </p:txBody>
      </p:sp>
      <p:sp>
        <p:nvSpPr>
          <p:cNvPr id="2491409" name="Rectangle 17"/>
          <p:cNvSpPr>
            <a:spLocks noChangeArrowheads="1"/>
          </p:cNvSpPr>
          <p:nvPr/>
        </p:nvSpPr>
        <p:spPr bwMode="auto">
          <a:xfrm>
            <a:off x="1890713" y="5516563"/>
            <a:ext cx="5778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b="0"/>
              <a:t>Tool</a:t>
            </a:r>
          </a:p>
        </p:txBody>
      </p:sp>
      <p:sp>
        <p:nvSpPr>
          <p:cNvPr id="2491410" name="Rectangle 18"/>
          <p:cNvSpPr>
            <a:spLocks noChangeArrowheads="1"/>
          </p:cNvSpPr>
          <p:nvPr/>
        </p:nvSpPr>
        <p:spPr bwMode="auto">
          <a:xfrm>
            <a:off x="304800" y="4267200"/>
            <a:ext cx="8715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Sealant</a:t>
            </a:r>
          </a:p>
          <a:p>
            <a:pPr eaLnBrk="1" hangingPunct="1"/>
            <a:r>
              <a:rPr lang="en-US" sz="1600" b="0"/>
              <a:t>Tape</a:t>
            </a:r>
          </a:p>
        </p:txBody>
      </p:sp>
      <p:sp>
        <p:nvSpPr>
          <p:cNvPr id="2491411" name="Line 19"/>
          <p:cNvSpPr>
            <a:spLocks noChangeShapeType="1"/>
          </p:cNvSpPr>
          <p:nvPr/>
        </p:nvSpPr>
        <p:spPr bwMode="auto">
          <a:xfrm flipH="1">
            <a:off x="4686300" y="2895600"/>
            <a:ext cx="190500" cy="1876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1412" name="AutoShape 20" descr="Outlined diamond"/>
          <p:cNvSpPr>
            <a:spLocks noChangeArrowheads="1"/>
          </p:cNvSpPr>
          <p:nvPr/>
        </p:nvSpPr>
        <p:spPr bwMode="auto">
          <a:xfrm>
            <a:off x="2847975" y="5124450"/>
            <a:ext cx="3352800" cy="333375"/>
          </a:xfrm>
          <a:custGeom>
            <a:avLst/>
            <a:gdLst>
              <a:gd name="G0" fmla="+- 1227 0 0"/>
              <a:gd name="G1" fmla="+- 21600 0 1227"/>
              <a:gd name="G2" fmla="*/ 1227 1 2"/>
              <a:gd name="G3" fmla="+- 21600 0 G2"/>
              <a:gd name="G4" fmla="+/ 1227 21600 2"/>
              <a:gd name="G5" fmla="+/ G1 0 2"/>
              <a:gd name="G6" fmla="*/ 21600 21600 1227"/>
              <a:gd name="G7" fmla="*/ G6 1 2"/>
              <a:gd name="G8" fmla="+- 21600 0 G7"/>
              <a:gd name="G9" fmla="*/ 21600 1 2"/>
              <a:gd name="G10" fmla="+- 1227 0 G9"/>
              <a:gd name="G11" fmla="?: G10 G8 0"/>
              <a:gd name="G12" fmla="?: G10 G7 21600"/>
              <a:gd name="T0" fmla="*/ 20986 w 21600"/>
              <a:gd name="T1" fmla="*/ 10800 h 21600"/>
              <a:gd name="T2" fmla="*/ 10800 w 21600"/>
              <a:gd name="T3" fmla="*/ 21600 h 21600"/>
              <a:gd name="T4" fmla="*/ 614 w 21600"/>
              <a:gd name="T5" fmla="*/ 10800 h 21600"/>
              <a:gd name="T6" fmla="*/ 10800 w 21600"/>
              <a:gd name="T7" fmla="*/ 0 h 21600"/>
              <a:gd name="T8" fmla="*/ 2414 w 21600"/>
              <a:gd name="T9" fmla="*/ 2414 h 21600"/>
              <a:gd name="T10" fmla="*/ 19186 w 21600"/>
              <a:gd name="T11" fmla="*/ 1918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227" y="21600"/>
                </a:lnTo>
                <a:lnTo>
                  <a:pt x="20373" y="21600"/>
                </a:lnTo>
                <a:lnTo>
                  <a:pt x="21600" y="0"/>
                </a:lnTo>
                <a:close/>
              </a:path>
            </a:pathLst>
          </a:custGeom>
          <a:pattFill prst="openDmnd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2491413" name="Line 21"/>
          <p:cNvSpPr>
            <a:spLocks noChangeShapeType="1"/>
          </p:cNvSpPr>
          <p:nvPr/>
        </p:nvSpPr>
        <p:spPr bwMode="auto">
          <a:xfrm>
            <a:off x="2216150" y="43878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14" name="Line 22"/>
          <p:cNvSpPr>
            <a:spLocks noChangeShapeType="1"/>
          </p:cNvSpPr>
          <p:nvPr/>
        </p:nvSpPr>
        <p:spPr bwMode="auto">
          <a:xfrm>
            <a:off x="2444750" y="438785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15" name="Line 23"/>
          <p:cNvSpPr>
            <a:spLocks noChangeShapeType="1"/>
          </p:cNvSpPr>
          <p:nvPr/>
        </p:nvSpPr>
        <p:spPr bwMode="auto">
          <a:xfrm>
            <a:off x="2857500" y="506095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16" name="Line 24"/>
          <p:cNvSpPr>
            <a:spLocks noChangeShapeType="1"/>
          </p:cNvSpPr>
          <p:nvPr/>
        </p:nvSpPr>
        <p:spPr bwMode="auto">
          <a:xfrm flipV="1">
            <a:off x="6197600" y="438150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17" name="Line 25"/>
          <p:cNvSpPr>
            <a:spLocks noChangeShapeType="1"/>
          </p:cNvSpPr>
          <p:nvPr/>
        </p:nvSpPr>
        <p:spPr bwMode="auto">
          <a:xfrm>
            <a:off x="6635750" y="43878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18" name="Line 26"/>
          <p:cNvSpPr>
            <a:spLocks noChangeShapeType="1"/>
          </p:cNvSpPr>
          <p:nvPr/>
        </p:nvSpPr>
        <p:spPr bwMode="auto">
          <a:xfrm>
            <a:off x="2228850" y="4298950"/>
            <a:ext cx="2286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19" name="Line 27"/>
          <p:cNvSpPr>
            <a:spLocks noChangeShapeType="1"/>
          </p:cNvSpPr>
          <p:nvPr/>
        </p:nvSpPr>
        <p:spPr bwMode="auto">
          <a:xfrm>
            <a:off x="2457450" y="4298950"/>
            <a:ext cx="419100" cy="6667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0" name="Line 28"/>
          <p:cNvSpPr>
            <a:spLocks noChangeShapeType="1"/>
          </p:cNvSpPr>
          <p:nvPr/>
        </p:nvSpPr>
        <p:spPr bwMode="auto">
          <a:xfrm>
            <a:off x="2870200" y="4972050"/>
            <a:ext cx="3352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1" name="Line 29"/>
          <p:cNvSpPr>
            <a:spLocks noChangeShapeType="1"/>
          </p:cNvSpPr>
          <p:nvPr/>
        </p:nvSpPr>
        <p:spPr bwMode="auto">
          <a:xfrm flipV="1">
            <a:off x="6210300" y="4292600"/>
            <a:ext cx="450850" cy="67945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2" name="Line 30"/>
          <p:cNvSpPr>
            <a:spLocks noChangeShapeType="1"/>
          </p:cNvSpPr>
          <p:nvPr/>
        </p:nvSpPr>
        <p:spPr bwMode="auto">
          <a:xfrm>
            <a:off x="6648450" y="4298950"/>
            <a:ext cx="30480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3" name="Line 31"/>
          <p:cNvSpPr>
            <a:spLocks noChangeShapeType="1"/>
          </p:cNvSpPr>
          <p:nvPr/>
        </p:nvSpPr>
        <p:spPr bwMode="auto">
          <a:xfrm>
            <a:off x="1981200" y="4140200"/>
            <a:ext cx="450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4" name="Line 32"/>
          <p:cNvSpPr>
            <a:spLocks noChangeShapeType="1"/>
          </p:cNvSpPr>
          <p:nvPr/>
        </p:nvSpPr>
        <p:spPr bwMode="auto">
          <a:xfrm>
            <a:off x="2432050" y="4140200"/>
            <a:ext cx="4191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5" name="Line 33"/>
          <p:cNvSpPr>
            <a:spLocks noChangeShapeType="1"/>
          </p:cNvSpPr>
          <p:nvPr/>
        </p:nvSpPr>
        <p:spPr bwMode="auto">
          <a:xfrm>
            <a:off x="2844800" y="48133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6" name="Line 34"/>
          <p:cNvSpPr>
            <a:spLocks noChangeShapeType="1"/>
          </p:cNvSpPr>
          <p:nvPr/>
        </p:nvSpPr>
        <p:spPr bwMode="auto">
          <a:xfrm flipV="1">
            <a:off x="6184900" y="4133850"/>
            <a:ext cx="45085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7" name="Line 35"/>
          <p:cNvSpPr>
            <a:spLocks noChangeShapeType="1"/>
          </p:cNvSpPr>
          <p:nvPr/>
        </p:nvSpPr>
        <p:spPr bwMode="auto">
          <a:xfrm>
            <a:off x="6623050" y="4140200"/>
            <a:ext cx="539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28" name="Rectangle 36"/>
          <p:cNvSpPr>
            <a:spLocks noChangeArrowheads="1"/>
          </p:cNvSpPr>
          <p:nvPr/>
        </p:nvSpPr>
        <p:spPr bwMode="auto">
          <a:xfrm>
            <a:off x="3962400" y="510540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/>
              <a:t>Preform</a:t>
            </a:r>
          </a:p>
        </p:txBody>
      </p:sp>
      <p:sp>
        <p:nvSpPr>
          <p:cNvPr id="2491429" name="Line 37"/>
          <p:cNvSpPr>
            <a:spLocks noChangeShapeType="1"/>
          </p:cNvSpPr>
          <p:nvPr/>
        </p:nvSpPr>
        <p:spPr bwMode="auto">
          <a:xfrm>
            <a:off x="5638800" y="3962400"/>
            <a:ext cx="0" cy="998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1430" name="Rectangle 38"/>
          <p:cNvSpPr>
            <a:spLocks noChangeArrowheads="1"/>
          </p:cNvSpPr>
          <p:nvPr/>
        </p:nvSpPr>
        <p:spPr bwMode="auto">
          <a:xfrm rot="5400000">
            <a:off x="1713706" y="3510757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1431" name="Rectangle 39"/>
          <p:cNvSpPr>
            <a:spLocks noChangeArrowheads="1"/>
          </p:cNvSpPr>
          <p:nvPr/>
        </p:nvSpPr>
        <p:spPr bwMode="auto">
          <a:xfrm rot="5400000">
            <a:off x="6231731" y="3526632"/>
            <a:ext cx="1165225" cy="84138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1432" name="Rectangle 40"/>
          <p:cNvSpPr>
            <a:spLocks noChangeArrowheads="1"/>
          </p:cNvSpPr>
          <p:nvPr/>
        </p:nvSpPr>
        <p:spPr bwMode="auto">
          <a:xfrm>
            <a:off x="952500" y="2619375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1433" name="Line 41"/>
          <p:cNvSpPr>
            <a:spLocks noChangeShapeType="1"/>
          </p:cNvSpPr>
          <p:nvPr/>
        </p:nvSpPr>
        <p:spPr bwMode="auto">
          <a:xfrm flipH="1">
            <a:off x="762000" y="28003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34" name="Rectangle 42"/>
          <p:cNvSpPr>
            <a:spLocks noChangeArrowheads="1"/>
          </p:cNvSpPr>
          <p:nvPr/>
        </p:nvSpPr>
        <p:spPr bwMode="auto">
          <a:xfrm>
            <a:off x="6991350" y="2571750"/>
            <a:ext cx="1133475" cy="8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91435" name="Line 43"/>
          <p:cNvSpPr>
            <a:spLocks noChangeShapeType="1"/>
          </p:cNvSpPr>
          <p:nvPr/>
        </p:nvSpPr>
        <p:spPr bwMode="auto">
          <a:xfrm>
            <a:off x="7239000" y="2743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36" name="Line 44"/>
          <p:cNvSpPr>
            <a:spLocks noChangeShapeType="1"/>
          </p:cNvSpPr>
          <p:nvPr/>
        </p:nvSpPr>
        <p:spPr bwMode="auto">
          <a:xfrm flipV="1">
            <a:off x="1143000" y="42672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37" name="Rectangle 45"/>
          <p:cNvSpPr>
            <a:spLocks noChangeArrowheads="1"/>
          </p:cNvSpPr>
          <p:nvPr/>
        </p:nvSpPr>
        <p:spPr bwMode="auto">
          <a:xfrm>
            <a:off x="7010400" y="3276600"/>
            <a:ext cx="701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b="0"/>
              <a:t>Resin</a:t>
            </a:r>
          </a:p>
          <a:p>
            <a:pPr eaLnBrk="1" hangingPunct="1"/>
            <a:r>
              <a:rPr lang="en-US" sz="1600" b="0"/>
              <a:t>Flow</a:t>
            </a:r>
          </a:p>
        </p:txBody>
      </p:sp>
      <p:sp>
        <p:nvSpPr>
          <p:cNvPr id="2491438" name="Line 46"/>
          <p:cNvSpPr>
            <a:spLocks noChangeShapeType="1"/>
          </p:cNvSpPr>
          <p:nvPr/>
        </p:nvSpPr>
        <p:spPr bwMode="auto">
          <a:xfrm>
            <a:off x="7010400" y="31242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39" name="Line 47"/>
          <p:cNvSpPr>
            <a:spLocks noChangeShapeType="1"/>
          </p:cNvSpPr>
          <p:nvPr/>
        </p:nvSpPr>
        <p:spPr bwMode="auto">
          <a:xfrm flipH="1">
            <a:off x="6096000" y="4038600"/>
            <a:ext cx="381000" cy="6096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40" name="Line 48"/>
          <p:cNvSpPr>
            <a:spLocks noChangeShapeType="1"/>
          </p:cNvSpPr>
          <p:nvPr/>
        </p:nvSpPr>
        <p:spPr bwMode="auto">
          <a:xfrm flipH="1">
            <a:off x="3657600" y="4724400"/>
            <a:ext cx="685800" cy="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41" name="Line 49"/>
          <p:cNvSpPr>
            <a:spLocks noChangeShapeType="1"/>
          </p:cNvSpPr>
          <p:nvPr/>
        </p:nvSpPr>
        <p:spPr bwMode="auto">
          <a:xfrm flipH="1" flipV="1">
            <a:off x="2590800" y="4038600"/>
            <a:ext cx="381000" cy="5334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42" name="Line 50"/>
          <p:cNvSpPr>
            <a:spLocks noChangeShapeType="1"/>
          </p:cNvSpPr>
          <p:nvPr/>
        </p:nvSpPr>
        <p:spPr bwMode="auto">
          <a:xfrm flipH="1" flipV="1">
            <a:off x="2438400" y="3048000"/>
            <a:ext cx="0" cy="83820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2491443" name="AutoShape 51"/>
          <p:cNvSpPr>
            <a:spLocks noChangeArrowheads="1"/>
          </p:cNvSpPr>
          <p:nvPr/>
        </p:nvSpPr>
        <p:spPr bwMode="auto">
          <a:xfrm>
            <a:off x="2833688" y="5124450"/>
            <a:ext cx="3362325" cy="322263"/>
          </a:xfrm>
          <a:custGeom>
            <a:avLst/>
            <a:gdLst>
              <a:gd name="G0" fmla="+- 1081 0 0"/>
              <a:gd name="G1" fmla="+- 21600 0 1081"/>
              <a:gd name="G2" fmla="*/ 1081 1 2"/>
              <a:gd name="G3" fmla="+- 21600 0 G2"/>
              <a:gd name="G4" fmla="+/ 1081 21600 2"/>
              <a:gd name="G5" fmla="+/ G1 0 2"/>
              <a:gd name="G6" fmla="*/ 21600 21600 1081"/>
              <a:gd name="G7" fmla="*/ G6 1 2"/>
              <a:gd name="G8" fmla="+- 21600 0 G7"/>
              <a:gd name="G9" fmla="*/ 21600 1 2"/>
              <a:gd name="G10" fmla="+- 1081 0 G9"/>
              <a:gd name="G11" fmla="?: G10 G8 0"/>
              <a:gd name="G12" fmla="?: G10 G7 21600"/>
              <a:gd name="T0" fmla="*/ 21059 w 21600"/>
              <a:gd name="T1" fmla="*/ 10800 h 21600"/>
              <a:gd name="T2" fmla="*/ 10800 w 21600"/>
              <a:gd name="T3" fmla="*/ 21600 h 21600"/>
              <a:gd name="T4" fmla="*/ 541 w 21600"/>
              <a:gd name="T5" fmla="*/ 10800 h 21600"/>
              <a:gd name="T6" fmla="*/ 10800 w 21600"/>
              <a:gd name="T7" fmla="*/ 0 h 21600"/>
              <a:gd name="T8" fmla="*/ 2341 w 21600"/>
              <a:gd name="T9" fmla="*/ 2341 h 21600"/>
              <a:gd name="T10" fmla="*/ 19259 w 21600"/>
              <a:gd name="T11" fmla="*/ 1925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1" y="21600"/>
                </a:lnTo>
                <a:lnTo>
                  <a:pt x="2051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Resin Film Infusion (RFI)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layers of film resin with layers of preforms</a:t>
            </a:r>
          </a:p>
          <a:p>
            <a:r>
              <a:rPr lang="en-US" dirty="0" smtClean="0"/>
              <a:t>Assembly is bagged and heated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8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7688-8565-BE46-BCB2-356B31014050}" type="slidenum">
              <a:rPr lang="en-US"/>
              <a:pPr/>
              <a:t>22</a:t>
            </a:fld>
            <a:endParaRPr lang="en-US"/>
          </a:p>
        </p:txBody>
      </p:sp>
      <p:sp>
        <p:nvSpPr>
          <p:cNvPr id="2080770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83169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b="0"/>
              <a:t>Layered RFI</a:t>
            </a:r>
          </a:p>
          <a:p>
            <a:pPr eaLnBrk="1" hangingPunct="1"/>
            <a:endParaRPr lang="en-US" sz="1800" b="0"/>
          </a:p>
        </p:txBody>
      </p:sp>
      <p:sp>
        <p:nvSpPr>
          <p:cNvPr id="2080771" name="Rectangle 3"/>
          <p:cNvSpPr>
            <a:spLocks noChangeArrowheads="1"/>
          </p:cNvSpPr>
          <p:nvPr/>
        </p:nvSpPr>
        <p:spPr bwMode="auto">
          <a:xfrm>
            <a:off x="1752600" y="4114800"/>
            <a:ext cx="5257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772" name="Line 4"/>
          <p:cNvSpPr>
            <a:spLocks noChangeShapeType="1"/>
          </p:cNvSpPr>
          <p:nvPr/>
        </p:nvSpPr>
        <p:spPr bwMode="auto">
          <a:xfrm>
            <a:off x="2133600" y="40386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73" name="Rectangle 5" descr="Dark horizontal"/>
          <p:cNvSpPr>
            <a:spLocks noChangeArrowheads="1"/>
          </p:cNvSpPr>
          <p:nvPr/>
        </p:nvSpPr>
        <p:spPr bwMode="auto">
          <a:xfrm>
            <a:off x="2133600" y="38100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774" name="Line 6"/>
          <p:cNvSpPr>
            <a:spLocks noChangeShapeType="1"/>
          </p:cNvSpPr>
          <p:nvPr/>
        </p:nvSpPr>
        <p:spPr bwMode="auto">
          <a:xfrm>
            <a:off x="2133600" y="29718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75" name="Rectangle 7" descr="Dark horizontal"/>
          <p:cNvSpPr>
            <a:spLocks noChangeArrowheads="1"/>
          </p:cNvSpPr>
          <p:nvPr/>
        </p:nvSpPr>
        <p:spPr bwMode="auto">
          <a:xfrm>
            <a:off x="2133600" y="27432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776" name="Line 8"/>
          <p:cNvSpPr>
            <a:spLocks noChangeShapeType="1"/>
          </p:cNvSpPr>
          <p:nvPr/>
        </p:nvSpPr>
        <p:spPr bwMode="auto">
          <a:xfrm>
            <a:off x="2133600" y="33528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77" name="Rectangle 9" descr="Dark horizontal"/>
          <p:cNvSpPr>
            <a:spLocks noChangeArrowheads="1"/>
          </p:cNvSpPr>
          <p:nvPr/>
        </p:nvSpPr>
        <p:spPr bwMode="auto">
          <a:xfrm>
            <a:off x="2133600" y="31242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778" name="Line 10"/>
          <p:cNvSpPr>
            <a:spLocks noChangeShapeType="1"/>
          </p:cNvSpPr>
          <p:nvPr/>
        </p:nvSpPr>
        <p:spPr bwMode="auto">
          <a:xfrm>
            <a:off x="2133600" y="37338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79" name="Rectangle 11" descr="Dark horizontal"/>
          <p:cNvSpPr>
            <a:spLocks noChangeArrowheads="1"/>
          </p:cNvSpPr>
          <p:nvPr/>
        </p:nvSpPr>
        <p:spPr bwMode="auto">
          <a:xfrm>
            <a:off x="2133600" y="35052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780" name="Line 12"/>
          <p:cNvSpPr>
            <a:spLocks noChangeShapeType="1"/>
          </p:cNvSpPr>
          <p:nvPr/>
        </p:nvSpPr>
        <p:spPr bwMode="auto">
          <a:xfrm>
            <a:off x="2133600" y="25908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81" name="Oval 13"/>
          <p:cNvSpPr>
            <a:spLocks noChangeArrowheads="1"/>
          </p:cNvSpPr>
          <p:nvPr/>
        </p:nvSpPr>
        <p:spPr bwMode="auto">
          <a:xfrm>
            <a:off x="1752600" y="3962400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782" name="Oval 14"/>
          <p:cNvSpPr>
            <a:spLocks noChangeArrowheads="1"/>
          </p:cNvSpPr>
          <p:nvPr/>
        </p:nvSpPr>
        <p:spPr bwMode="auto">
          <a:xfrm>
            <a:off x="6781800" y="3962400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783" name="Line 15"/>
          <p:cNvSpPr>
            <a:spLocks noChangeShapeType="1"/>
          </p:cNvSpPr>
          <p:nvPr/>
        </p:nvSpPr>
        <p:spPr bwMode="auto">
          <a:xfrm>
            <a:off x="1676400" y="3962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84" name="Line 16"/>
          <p:cNvSpPr>
            <a:spLocks noChangeShapeType="1"/>
          </p:cNvSpPr>
          <p:nvPr/>
        </p:nvSpPr>
        <p:spPr bwMode="auto">
          <a:xfrm flipV="1">
            <a:off x="1981200" y="2438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85" name="Line 17"/>
          <p:cNvSpPr>
            <a:spLocks noChangeShapeType="1"/>
          </p:cNvSpPr>
          <p:nvPr/>
        </p:nvSpPr>
        <p:spPr bwMode="auto">
          <a:xfrm>
            <a:off x="1981200" y="24384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86" name="Line 18"/>
          <p:cNvSpPr>
            <a:spLocks noChangeShapeType="1"/>
          </p:cNvSpPr>
          <p:nvPr/>
        </p:nvSpPr>
        <p:spPr bwMode="auto">
          <a:xfrm flipV="1">
            <a:off x="6781800" y="2438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87" name="Line 19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88" name="Text Box 20"/>
          <p:cNvSpPr txBox="1">
            <a:spLocks noChangeArrowheads="1"/>
          </p:cNvSpPr>
          <p:nvPr/>
        </p:nvSpPr>
        <p:spPr bwMode="auto">
          <a:xfrm>
            <a:off x="381000" y="18288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Resin film layer</a:t>
            </a:r>
          </a:p>
        </p:txBody>
      </p:sp>
      <p:sp>
        <p:nvSpPr>
          <p:cNvPr id="2080789" name="Text Box 21"/>
          <p:cNvSpPr txBox="1">
            <a:spLocks noChangeArrowheads="1"/>
          </p:cNvSpPr>
          <p:nvPr/>
        </p:nvSpPr>
        <p:spPr bwMode="auto">
          <a:xfrm>
            <a:off x="6400800" y="19812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Fiber preform layer</a:t>
            </a:r>
          </a:p>
        </p:txBody>
      </p:sp>
      <p:sp>
        <p:nvSpPr>
          <p:cNvPr id="2080790" name="Line 22"/>
          <p:cNvSpPr>
            <a:spLocks noChangeShapeType="1"/>
          </p:cNvSpPr>
          <p:nvPr/>
        </p:nvSpPr>
        <p:spPr bwMode="auto">
          <a:xfrm>
            <a:off x="1143000" y="2133600"/>
            <a:ext cx="1409700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91" name="Line 23"/>
          <p:cNvSpPr>
            <a:spLocks noChangeShapeType="1"/>
          </p:cNvSpPr>
          <p:nvPr/>
        </p:nvSpPr>
        <p:spPr bwMode="auto">
          <a:xfrm flipH="1">
            <a:off x="6477000" y="2286000"/>
            <a:ext cx="1295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92" name="Text Box 24"/>
          <p:cNvSpPr txBox="1">
            <a:spLocks noChangeArrowheads="1"/>
          </p:cNvSpPr>
          <p:nvPr/>
        </p:nvSpPr>
        <p:spPr bwMode="auto">
          <a:xfrm>
            <a:off x="3200400" y="16764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Vacuum bag</a:t>
            </a:r>
          </a:p>
        </p:txBody>
      </p:sp>
      <p:sp>
        <p:nvSpPr>
          <p:cNvPr id="2080793" name="Line 25"/>
          <p:cNvSpPr>
            <a:spLocks noChangeShapeType="1"/>
          </p:cNvSpPr>
          <p:nvPr/>
        </p:nvSpPr>
        <p:spPr bwMode="auto">
          <a:xfrm>
            <a:off x="3962400" y="1981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0794" name="Text Box 26"/>
          <p:cNvSpPr txBox="1">
            <a:spLocks noChangeArrowheads="1"/>
          </p:cNvSpPr>
          <p:nvPr/>
        </p:nvSpPr>
        <p:spPr bwMode="auto">
          <a:xfrm>
            <a:off x="3886200" y="4419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b="0"/>
              <a:t>Tool</a:t>
            </a:r>
          </a:p>
        </p:txBody>
      </p:sp>
    </p:spTree>
    <p:extLst>
      <p:ext uri="{BB962C8B-B14F-4D97-AF65-F5344CB8AC3E}">
        <p14:creationId xmlns:p14="http://schemas.microsoft.com/office/powerpoint/2010/main" val="71976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C61A6-76D3-DE4C-8419-EF65C031C818}" type="slidenum">
              <a:rPr lang="en-US"/>
              <a:pPr/>
              <a:t>23</a:t>
            </a:fld>
            <a:endParaRPr lang="en-US"/>
          </a:p>
        </p:txBody>
      </p:sp>
      <p:sp>
        <p:nvSpPr>
          <p:cNvPr id="2081794" name="Rectangle 2"/>
          <p:cNvSpPr>
            <a:spLocks noChangeArrowheads="1"/>
          </p:cNvSpPr>
          <p:nvPr/>
        </p:nvSpPr>
        <p:spPr bwMode="auto">
          <a:xfrm>
            <a:off x="2057400" y="5562600"/>
            <a:ext cx="4495800" cy="5334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796" name="Rectangle 4"/>
          <p:cNvSpPr>
            <a:spLocks noChangeArrowheads="1"/>
          </p:cNvSpPr>
          <p:nvPr/>
        </p:nvSpPr>
        <p:spPr bwMode="auto">
          <a:xfrm>
            <a:off x="1752600" y="1828800"/>
            <a:ext cx="5257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797" name="Line 5"/>
          <p:cNvSpPr>
            <a:spLocks noChangeShapeType="1"/>
          </p:cNvSpPr>
          <p:nvPr/>
        </p:nvSpPr>
        <p:spPr bwMode="auto">
          <a:xfrm>
            <a:off x="2133600" y="17526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798" name="Rectangle 6" descr="Dark horizontal"/>
          <p:cNvSpPr>
            <a:spLocks noChangeArrowheads="1"/>
          </p:cNvSpPr>
          <p:nvPr/>
        </p:nvSpPr>
        <p:spPr bwMode="auto">
          <a:xfrm>
            <a:off x="2133600" y="15240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799" name="Line 7"/>
          <p:cNvSpPr>
            <a:spLocks noChangeShapeType="1"/>
          </p:cNvSpPr>
          <p:nvPr/>
        </p:nvSpPr>
        <p:spPr bwMode="auto">
          <a:xfrm>
            <a:off x="2133600" y="6858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00" name="Rectangle 8" descr="Dark horizontal"/>
          <p:cNvSpPr>
            <a:spLocks noChangeArrowheads="1"/>
          </p:cNvSpPr>
          <p:nvPr/>
        </p:nvSpPr>
        <p:spPr bwMode="auto">
          <a:xfrm>
            <a:off x="2133600" y="4572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01" name="Line 9"/>
          <p:cNvSpPr>
            <a:spLocks noChangeShapeType="1"/>
          </p:cNvSpPr>
          <p:nvPr/>
        </p:nvSpPr>
        <p:spPr bwMode="auto">
          <a:xfrm>
            <a:off x="2133600" y="10668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02" name="Rectangle 10" descr="Dark horizontal"/>
          <p:cNvSpPr>
            <a:spLocks noChangeArrowheads="1"/>
          </p:cNvSpPr>
          <p:nvPr/>
        </p:nvSpPr>
        <p:spPr bwMode="auto">
          <a:xfrm>
            <a:off x="2133600" y="8382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03" name="Line 11"/>
          <p:cNvSpPr>
            <a:spLocks noChangeShapeType="1"/>
          </p:cNvSpPr>
          <p:nvPr/>
        </p:nvSpPr>
        <p:spPr bwMode="auto">
          <a:xfrm>
            <a:off x="2133600" y="14478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04" name="Rectangle 12" descr="Dark horizontal"/>
          <p:cNvSpPr>
            <a:spLocks noChangeArrowheads="1"/>
          </p:cNvSpPr>
          <p:nvPr/>
        </p:nvSpPr>
        <p:spPr bwMode="auto">
          <a:xfrm>
            <a:off x="2133600" y="12192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05" name="Line 13"/>
          <p:cNvSpPr>
            <a:spLocks noChangeShapeType="1"/>
          </p:cNvSpPr>
          <p:nvPr/>
        </p:nvSpPr>
        <p:spPr bwMode="auto">
          <a:xfrm>
            <a:off x="2133600" y="304800"/>
            <a:ext cx="4495800" cy="0"/>
          </a:xfrm>
          <a:prstGeom prst="line">
            <a:avLst/>
          </a:prstGeom>
          <a:noFill/>
          <a:ln w="38100">
            <a:solidFill>
              <a:srgbClr val="9966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06" name="Oval 14"/>
          <p:cNvSpPr>
            <a:spLocks noChangeArrowheads="1"/>
          </p:cNvSpPr>
          <p:nvPr/>
        </p:nvSpPr>
        <p:spPr bwMode="auto">
          <a:xfrm>
            <a:off x="1752600" y="1676400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07" name="Oval 15"/>
          <p:cNvSpPr>
            <a:spLocks noChangeArrowheads="1"/>
          </p:cNvSpPr>
          <p:nvPr/>
        </p:nvSpPr>
        <p:spPr bwMode="auto">
          <a:xfrm>
            <a:off x="6781800" y="1676400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08" name="Line 16"/>
          <p:cNvSpPr>
            <a:spLocks noChangeShapeType="1"/>
          </p:cNvSpPr>
          <p:nvPr/>
        </p:nvSpPr>
        <p:spPr bwMode="auto">
          <a:xfrm>
            <a:off x="1676400" y="167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09" name="Line 17"/>
          <p:cNvSpPr>
            <a:spLocks noChangeShapeType="1"/>
          </p:cNvSpPr>
          <p:nvPr/>
        </p:nvSpPr>
        <p:spPr bwMode="auto">
          <a:xfrm flipV="1">
            <a:off x="1981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10" name="Line 18"/>
          <p:cNvSpPr>
            <a:spLocks noChangeShapeType="1"/>
          </p:cNvSpPr>
          <p:nvPr/>
        </p:nvSpPr>
        <p:spPr bwMode="auto">
          <a:xfrm>
            <a:off x="1981200" y="1524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11" name="Line 19"/>
          <p:cNvSpPr>
            <a:spLocks noChangeShapeType="1"/>
          </p:cNvSpPr>
          <p:nvPr/>
        </p:nvSpPr>
        <p:spPr bwMode="auto">
          <a:xfrm flipV="1">
            <a:off x="67818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12" name="Line 20"/>
          <p:cNvSpPr>
            <a:spLocks noChangeShapeType="1"/>
          </p:cNvSpPr>
          <p:nvPr/>
        </p:nvSpPr>
        <p:spPr bwMode="auto">
          <a:xfrm>
            <a:off x="6781800" y="1676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13" name="Rectangle 21"/>
          <p:cNvSpPr>
            <a:spLocks noChangeArrowheads="1"/>
          </p:cNvSpPr>
          <p:nvPr/>
        </p:nvSpPr>
        <p:spPr bwMode="auto">
          <a:xfrm>
            <a:off x="1676400" y="6096000"/>
            <a:ext cx="5257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14" name="Rectangle 22" descr="Dark horizontal"/>
          <p:cNvSpPr>
            <a:spLocks noChangeArrowheads="1"/>
          </p:cNvSpPr>
          <p:nvPr/>
        </p:nvSpPr>
        <p:spPr bwMode="auto">
          <a:xfrm>
            <a:off x="2057400" y="60198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15" name="Rectangle 23" descr="Dark horizontal"/>
          <p:cNvSpPr>
            <a:spLocks noChangeArrowheads="1"/>
          </p:cNvSpPr>
          <p:nvPr/>
        </p:nvSpPr>
        <p:spPr bwMode="auto">
          <a:xfrm>
            <a:off x="2057400" y="55626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16" name="Rectangle 24" descr="Dark horizontal"/>
          <p:cNvSpPr>
            <a:spLocks noChangeArrowheads="1"/>
          </p:cNvSpPr>
          <p:nvPr/>
        </p:nvSpPr>
        <p:spPr bwMode="auto">
          <a:xfrm>
            <a:off x="2057400" y="57150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17" name="Rectangle 25" descr="Dark horizontal"/>
          <p:cNvSpPr>
            <a:spLocks noChangeArrowheads="1"/>
          </p:cNvSpPr>
          <p:nvPr/>
        </p:nvSpPr>
        <p:spPr bwMode="auto">
          <a:xfrm>
            <a:off x="2057400" y="5867400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18" name="Oval 26"/>
          <p:cNvSpPr>
            <a:spLocks noChangeArrowheads="1"/>
          </p:cNvSpPr>
          <p:nvPr/>
        </p:nvSpPr>
        <p:spPr bwMode="auto">
          <a:xfrm>
            <a:off x="1676400" y="5943600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19" name="Oval 27"/>
          <p:cNvSpPr>
            <a:spLocks noChangeArrowheads="1"/>
          </p:cNvSpPr>
          <p:nvPr/>
        </p:nvSpPr>
        <p:spPr bwMode="auto">
          <a:xfrm>
            <a:off x="6705600" y="5943600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20" name="Line 28"/>
          <p:cNvSpPr>
            <a:spLocks noChangeShapeType="1"/>
          </p:cNvSpPr>
          <p:nvPr/>
        </p:nvSpPr>
        <p:spPr bwMode="auto">
          <a:xfrm>
            <a:off x="1600200" y="5943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21" name="Line 29"/>
          <p:cNvSpPr>
            <a:spLocks noChangeShapeType="1"/>
          </p:cNvSpPr>
          <p:nvPr/>
        </p:nvSpPr>
        <p:spPr bwMode="auto">
          <a:xfrm flipV="1">
            <a:off x="1905000" y="5486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22" name="Line 30"/>
          <p:cNvSpPr>
            <a:spLocks noChangeShapeType="1"/>
          </p:cNvSpPr>
          <p:nvPr/>
        </p:nvSpPr>
        <p:spPr bwMode="auto">
          <a:xfrm>
            <a:off x="1905000" y="5486400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23" name="Line 31"/>
          <p:cNvSpPr>
            <a:spLocks noChangeShapeType="1"/>
          </p:cNvSpPr>
          <p:nvPr/>
        </p:nvSpPr>
        <p:spPr bwMode="auto">
          <a:xfrm flipV="1">
            <a:off x="6705600" y="5486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24" name="Line 32"/>
          <p:cNvSpPr>
            <a:spLocks noChangeShapeType="1"/>
          </p:cNvSpPr>
          <p:nvPr/>
        </p:nvSpPr>
        <p:spPr bwMode="auto">
          <a:xfrm>
            <a:off x="6705600" y="594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43" name="Text Box 51"/>
          <p:cNvSpPr txBox="1">
            <a:spLocks noChangeArrowheads="1"/>
          </p:cNvSpPr>
          <p:nvPr/>
        </p:nvSpPr>
        <p:spPr bwMode="auto">
          <a:xfrm>
            <a:off x="4283075" y="2238375"/>
            <a:ext cx="4638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T1 (Resin flows and infuses preform)</a:t>
            </a:r>
          </a:p>
        </p:txBody>
      </p:sp>
      <p:sp>
        <p:nvSpPr>
          <p:cNvPr id="2081844" name="Line 52"/>
          <p:cNvSpPr>
            <a:spLocks noChangeShapeType="1"/>
          </p:cNvSpPr>
          <p:nvPr/>
        </p:nvSpPr>
        <p:spPr bwMode="auto">
          <a:xfrm>
            <a:off x="4219575" y="49149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45" name="Text Box 53"/>
          <p:cNvSpPr txBox="1">
            <a:spLocks noChangeArrowheads="1"/>
          </p:cNvSpPr>
          <p:nvPr/>
        </p:nvSpPr>
        <p:spPr bwMode="auto">
          <a:xfrm>
            <a:off x="4238625" y="4886325"/>
            <a:ext cx="433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T2 (Consolidation under pressure)</a:t>
            </a:r>
          </a:p>
        </p:txBody>
      </p:sp>
      <p:sp>
        <p:nvSpPr>
          <p:cNvPr id="2081846" name="Line 54"/>
          <p:cNvSpPr>
            <a:spLocks noChangeShapeType="1"/>
          </p:cNvSpPr>
          <p:nvPr/>
        </p:nvSpPr>
        <p:spPr bwMode="auto">
          <a:xfrm>
            <a:off x="4200525" y="2257425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47" name="Rectangle 55"/>
          <p:cNvSpPr>
            <a:spLocks noChangeArrowheads="1"/>
          </p:cNvSpPr>
          <p:nvPr/>
        </p:nvSpPr>
        <p:spPr bwMode="auto">
          <a:xfrm>
            <a:off x="2038350" y="2828925"/>
            <a:ext cx="4667250" cy="1485900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2081848" name="Rectangle 56"/>
          <p:cNvSpPr>
            <a:spLocks noChangeArrowheads="1"/>
          </p:cNvSpPr>
          <p:nvPr/>
        </p:nvSpPr>
        <p:spPr bwMode="auto">
          <a:xfrm>
            <a:off x="1733550" y="4429125"/>
            <a:ext cx="5257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49" name="Rectangle 57" descr="Dark horizontal"/>
          <p:cNvSpPr>
            <a:spLocks noChangeArrowheads="1"/>
          </p:cNvSpPr>
          <p:nvPr/>
        </p:nvSpPr>
        <p:spPr bwMode="auto">
          <a:xfrm>
            <a:off x="2114550" y="4124325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50" name="Rectangle 58" descr="Dark horizontal"/>
          <p:cNvSpPr>
            <a:spLocks noChangeArrowheads="1"/>
          </p:cNvSpPr>
          <p:nvPr/>
        </p:nvSpPr>
        <p:spPr bwMode="auto">
          <a:xfrm>
            <a:off x="2114550" y="3057525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51" name="Rectangle 59" descr="Dark horizontal"/>
          <p:cNvSpPr>
            <a:spLocks noChangeArrowheads="1"/>
          </p:cNvSpPr>
          <p:nvPr/>
        </p:nvSpPr>
        <p:spPr bwMode="auto">
          <a:xfrm>
            <a:off x="2114550" y="3438525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52" name="Rectangle 60" descr="Dark horizontal"/>
          <p:cNvSpPr>
            <a:spLocks noChangeArrowheads="1"/>
          </p:cNvSpPr>
          <p:nvPr/>
        </p:nvSpPr>
        <p:spPr bwMode="auto">
          <a:xfrm>
            <a:off x="2114550" y="3819525"/>
            <a:ext cx="4495800" cy="76200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53" name="Oval 61"/>
          <p:cNvSpPr>
            <a:spLocks noChangeArrowheads="1"/>
          </p:cNvSpPr>
          <p:nvPr/>
        </p:nvSpPr>
        <p:spPr bwMode="auto">
          <a:xfrm>
            <a:off x="1733550" y="4276725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54" name="Oval 62"/>
          <p:cNvSpPr>
            <a:spLocks noChangeArrowheads="1"/>
          </p:cNvSpPr>
          <p:nvPr/>
        </p:nvSpPr>
        <p:spPr bwMode="auto">
          <a:xfrm>
            <a:off x="6762750" y="4276725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855" name="Line 63"/>
          <p:cNvSpPr>
            <a:spLocks noChangeShapeType="1"/>
          </p:cNvSpPr>
          <p:nvPr/>
        </p:nvSpPr>
        <p:spPr bwMode="auto">
          <a:xfrm>
            <a:off x="1657350" y="42767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56" name="Line 64"/>
          <p:cNvSpPr>
            <a:spLocks noChangeShapeType="1"/>
          </p:cNvSpPr>
          <p:nvPr/>
        </p:nvSpPr>
        <p:spPr bwMode="auto">
          <a:xfrm flipV="1">
            <a:off x="1962150" y="2752725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57" name="Line 65"/>
          <p:cNvSpPr>
            <a:spLocks noChangeShapeType="1"/>
          </p:cNvSpPr>
          <p:nvPr/>
        </p:nvSpPr>
        <p:spPr bwMode="auto">
          <a:xfrm>
            <a:off x="1962150" y="2752725"/>
            <a:ext cx="480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58" name="Line 66"/>
          <p:cNvSpPr>
            <a:spLocks noChangeShapeType="1"/>
          </p:cNvSpPr>
          <p:nvPr/>
        </p:nvSpPr>
        <p:spPr bwMode="auto">
          <a:xfrm flipV="1">
            <a:off x="6762750" y="2752725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859" name="Line 67"/>
          <p:cNvSpPr>
            <a:spLocks noChangeShapeType="1"/>
          </p:cNvSpPr>
          <p:nvPr/>
        </p:nvSpPr>
        <p:spPr bwMode="auto">
          <a:xfrm>
            <a:off x="6762750" y="42767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3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Spray-up</a:t>
            </a:r>
          </a:p>
          <a:p>
            <a:pPr lvl="1">
              <a:defRPr/>
            </a:pPr>
            <a:r>
              <a:rPr lang="en-US"/>
              <a:t>Fibers are chopped, coated with resin and sprayed onto the mold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743200"/>
            <a:ext cx="2840038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352800"/>
            <a:ext cx="33337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733800"/>
            <a:ext cx="36290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Hand Lay-up (wet)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124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2004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Hand Lay-up (prepreg)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267200"/>
            <a:ext cx="288607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203450"/>
            <a:ext cx="28956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20574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Fiber Orientations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Isometric materials have equal strength in all directions</a:t>
            </a:r>
          </a:p>
          <a:p>
            <a:pPr>
              <a:defRPr/>
            </a:pPr>
            <a:r>
              <a:rPr lang="en-US"/>
              <a:t>Composites can be lighter weight by not having strength in the directions that it is not needed</a:t>
            </a:r>
          </a:p>
          <a:p>
            <a:pPr>
              <a:defRPr/>
            </a:pPr>
            <a:r>
              <a:rPr lang="en-US"/>
              <a:t>Lay-up still has to have some balance and symmetry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4724400"/>
            <a:ext cx="3886200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Vacuum Bagging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Provides for increased part consolidation</a:t>
            </a:r>
          </a:p>
          <a:p>
            <a:pPr>
              <a:defRPr/>
            </a:pPr>
            <a:r>
              <a:rPr lang="en-US"/>
              <a:t>Reduces matched die mold costs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124200"/>
            <a:ext cx="6096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Vacuum bagging</a:t>
            </a:r>
            <a:endParaRPr lang="en-US" dirty="0"/>
          </a:p>
        </p:txBody>
      </p:sp>
      <p:pic>
        <p:nvPicPr>
          <p:cNvPr id="40963" name="Picture 5" descr="layup racec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371600"/>
            <a:ext cx="72644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Engineering Composites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Shorter fibers/fiberglass</a:t>
            </a:r>
          </a:p>
          <a:p>
            <a:pPr>
              <a:defRPr/>
            </a:pPr>
            <a:r>
              <a:rPr lang="en-US"/>
              <a:t>Lower mechanical properties (stiffness)</a:t>
            </a:r>
          </a:p>
          <a:p>
            <a:pPr>
              <a:defRPr/>
            </a:pPr>
            <a:r>
              <a:rPr lang="en-US"/>
              <a:t>Lower performance resins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568700"/>
            <a:ext cx="41910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4900" y="2286000"/>
            <a:ext cx="28829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Vacuum bagging</a:t>
            </a:r>
            <a:endParaRPr lang="en-US" dirty="0"/>
          </a:p>
        </p:txBody>
      </p:sp>
      <p:pic>
        <p:nvPicPr>
          <p:cNvPr id="41987" name="Picture 5" descr="layup racecar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648575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Vacuum bagging</a:t>
            </a:r>
            <a:endParaRPr lang="en-US" dirty="0"/>
          </a:p>
        </p:txBody>
      </p:sp>
      <p:pic>
        <p:nvPicPr>
          <p:cNvPr id="43011" name="Picture 4" descr="vacuum bagging racecar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24000"/>
            <a:ext cx="65278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Vacuum bagging</a:t>
            </a:r>
            <a:endParaRPr lang="en-US" dirty="0"/>
          </a:p>
        </p:txBody>
      </p:sp>
      <p:pic>
        <p:nvPicPr>
          <p:cNvPr id="44035" name="Picture 5" descr="vacuum bag raceca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752600"/>
            <a:ext cx="62642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Vacuum bagging</a:t>
            </a:r>
            <a:endParaRPr lang="en-US" dirty="0"/>
          </a:p>
        </p:txBody>
      </p:sp>
      <p:pic>
        <p:nvPicPr>
          <p:cNvPr id="45059" name="Picture 5" descr="vacuum bag assmbl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19200"/>
            <a:ext cx="61753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Vacuum bagging</a:t>
            </a:r>
            <a:endParaRPr lang="en-US" dirty="0"/>
          </a:p>
        </p:txBody>
      </p:sp>
      <p:pic>
        <p:nvPicPr>
          <p:cNvPr id="46083" name="Picture 5" descr="vacuum bagg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524000"/>
            <a:ext cx="61150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/>
          <p:cNvPicPr>
            <a:picLocks noChangeAspect="1" noChangeArrowheads="1"/>
          </p:cNvPicPr>
          <p:nvPr/>
        </p:nvPicPr>
        <p:blipFill>
          <a:blip r:embed="rId2"/>
          <a:srcRect l="18813" t="6250" r="34158" b="4688"/>
          <a:stretch>
            <a:fillRect/>
          </a:stretch>
        </p:blipFill>
        <p:spPr bwMode="auto">
          <a:xfrm>
            <a:off x="5245100" y="4267200"/>
            <a:ext cx="10795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Filament winding and fiber placement</a:t>
            </a:r>
          </a:p>
          <a:p>
            <a:pPr lvl="1">
              <a:defRPr/>
            </a:pPr>
            <a:r>
              <a:rPr lang="en-US"/>
              <a:t>Fiber placement has greater accuracy</a:t>
            </a:r>
          </a:p>
          <a:p>
            <a:pPr lvl="1">
              <a:defRPr/>
            </a:pPr>
            <a:r>
              <a:rPr lang="en-US"/>
              <a:t>Fiber placement can wind on less symmetrical and even partially concave mandrels </a:t>
            </a:r>
          </a:p>
          <a:p>
            <a:pPr>
              <a:defRPr/>
            </a:pPr>
            <a:r>
              <a:rPr lang="en-US"/>
              <a:t>Tubes, tanks, wind turbine blades and rockets</a:t>
            </a:r>
          </a:p>
        </p:txBody>
      </p:sp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781550"/>
            <a:ext cx="27051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" y="4724400"/>
            <a:ext cx="2857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4648200"/>
            <a:ext cx="22002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Roll wrapping</a:t>
            </a:r>
          </a:p>
          <a:p>
            <a:pPr lvl="1">
              <a:defRPr/>
            </a:pPr>
            <a:r>
              <a:rPr lang="en-US"/>
              <a:t>Faster than filament winding</a:t>
            </a:r>
          </a:p>
          <a:p>
            <a:pPr lvl="1">
              <a:defRPr/>
            </a:pPr>
            <a:r>
              <a:rPr lang="en-US"/>
              <a:t>Limited to symmetrical mandrels</a:t>
            </a:r>
          </a:p>
          <a:p>
            <a:pPr lvl="1">
              <a:defRPr/>
            </a:pPr>
            <a:endParaRPr 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 l="3479" t="4021" r="6087" b="3517"/>
          <a:stretch>
            <a:fillRect/>
          </a:stretch>
        </p:blipFill>
        <p:spPr bwMode="auto">
          <a:xfrm>
            <a:off x="6019800" y="4152900"/>
            <a:ext cx="2971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2004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Pultrusion</a:t>
            </a:r>
          </a:p>
          <a:p>
            <a:pPr lvl="1">
              <a:defRPr/>
            </a:pPr>
            <a:r>
              <a:rPr lang="en-US"/>
              <a:t>High volume production</a:t>
            </a:r>
          </a:p>
          <a:p>
            <a:pPr lvl="1">
              <a:defRPr/>
            </a:pPr>
            <a:r>
              <a:rPr lang="en-US"/>
              <a:t>Comparable to extrusion but the main processing force is tension</a:t>
            </a:r>
          </a:p>
          <a:p>
            <a:pPr lvl="1">
              <a:defRPr/>
            </a:pPr>
            <a:r>
              <a:rPr lang="en-US"/>
              <a:t>Profile is pulled from the machine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33850"/>
            <a:ext cx="47625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714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8450" y="3124200"/>
            <a:ext cx="24193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Manufacturing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Advanced thermoplastic composites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Difficulties with resin wet-out of the fibers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 viscosity of the resin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 temperature for processing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Advanced Thermoplastics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All highly aromatic</a:t>
            </a:r>
          </a:p>
          <a:p>
            <a:pPr eaLnBrk="1" hangingPunct="1"/>
            <a:r>
              <a:rPr lang="en-US" dirty="0"/>
              <a:t>Most common types:</a:t>
            </a:r>
          </a:p>
          <a:p>
            <a:pPr lvl="1" eaLnBrk="1" hangingPunct="1"/>
            <a:r>
              <a:rPr lang="en-US" dirty="0"/>
              <a:t>Thermoplastic </a:t>
            </a:r>
            <a:r>
              <a:rPr lang="en-US" dirty="0" err="1"/>
              <a:t>polyimides</a:t>
            </a:r>
            <a:r>
              <a:rPr lang="en-US" dirty="0"/>
              <a:t> (TPI, PAI, PEI, PBI)</a:t>
            </a:r>
          </a:p>
          <a:p>
            <a:pPr lvl="1" eaLnBrk="1" hangingPunct="1"/>
            <a:r>
              <a:rPr lang="en-US" dirty="0" err="1"/>
              <a:t>Polyetheretherketone</a:t>
            </a:r>
            <a:r>
              <a:rPr lang="en-US" dirty="0"/>
              <a:t> (PEEK, and related)</a:t>
            </a:r>
          </a:p>
          <a:p>
            <a:pPr lvl="1" eaLnBrk="1" hangingPunct="1"/>
            <a:r>
              <a:rPr lang="en-US" dirty="0" err="1"/>
              <a:t>Sulfone</a:t>
            </a:r>
            <a:r>
              <a:rPr lang="en-US" dirty="0"/>
              <a:t> and related (PSU, PAS, PES, PPS)</a:t>
            </a:r>
          </a:p>
          <a:p>
            <a:pPr lvl="1" eaLnBrk="1" hangingPunct="1"/>
            <a:r>
              <a:rPr lang="en-US" dirty="0"/>
              <a:t>Liquid crystal polymers (LCP)</a:t>
            </a:r>
          </a:p>
          <a:p>
            <a:pPr lvl="1" eaLnBrk="1" hangingPunct="1"/>
            <a:r>
              <a:rPr lang="en-US" dirty="0" err="1"/>
              <a:t>Fluoropolymers</a:t>
            </a:r>
            <a:r>
              <a:rPr lang="en-US" dirty="0"/>
              <a:t> (PTFE, PVDF)</a:t>
            </a:r>
          </a:p>
          <a:p>
            <a:pPr lvl="1" eaLnBrk="1" hangingPunct="1"/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381750"/>
            <a:ext cx="561667" cy="330640"/>
          </a:xfrm>
        </p:spPr>
        <p:txBody>
          <a:bodyPr/>
          <a:lstStyle/>
          <a:p>
            <a:pPr algn="r"/>
            <a:fld id="{9B95BD15-7FE7-B442-9629-82FD154D891A}" type="slidenum">
              <a:rPr lang="en-US"/>
              <a:pPr algn="r"/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Reinforcements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Three main types of fibers</a:t>
            </a:r>
          </a:p>
          <a:p>
            <a:pPr lvl="1">
              <a:defRPr/>
            </a:pPr>
            <a:r>
              <a:rPr lang="en-US"/>
              <a:t>Fiberglass</a:t>
            </a:r>
          </a:p>
          <a:p>
            <a:pPr lvl="1">
              <a:defRPr/>
            </a:pPr>
            <a:r>
              <a:rPr lang="en-US"/>
              <a:t>Carbon fiber or Graphite</a:t>
            </a:r>
          </a:p>
          <a:p>
            <a:pPr lvl="1">
              <a:defRPr/>
            </a:pPr>
            <a:r>
              <a:rPr lang="en-US"/>
              <a:t>Organic fibers, aramids (kevlar)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810000"/>
            <a:ext cx="21717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/>
          <a:srcRect l="7895"/>
          <a:stretch>
            <a:fillRect/>
          </a:stretch>
        </p:blipFill>
        <p:spPr bwMode="auto">
          <a:xfrm>
            <a:off x="6019800" y="3810000"/>
            <a:ext cx="2667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810000"/>
            <a:ext cx="31432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Thermoplastic </a:t>
            </a:r>
            <a:r>
              <a:rPr lang="en-US">
                <a:ea typeface="Arial" charset="0"/>
                <a:cs typeface="Arial" charset="0"/>
              </a:rPr>
              <a:t>− Thermoforming</a:t>
            </a:r>
          </a:p>
        </p:txBody>
      </p:sp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3438525" y="1958975"/>
            <a:ext cx="1304925" cy="885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3917950" y="2843213"/>
            <a:ext cx="347663" cy="654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796925" y="2601913"/>
            <a:ext cx="1058863" cy="1597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4" name="Line 6"/>
          <p:cNvSpPr>
            <a:spLocks noChangeShapeType="1"/>
          </p:cNvSpPr>
          <p:nvPr/>
        </p:nvSpPr>
        <p:spPr bwMode="auto">
          <a:xfrm flipV="1">
            <a:off x="882650" y="2776538"/>
            <a:ext cx="884238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5" name="Line 7"/>
          <p:cNvSpPr>
            <a:spLocks noChangeShapeType="1"/>
          </p:cNvSpPr>
          <p:nvPr/>
        </p:nvSpPr>
        <p:spPr bwMode="auto">
          <a:xfrm flipV="1">
            <a:off x="877888" y="2928938"/>
            <a:ext cx="884237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6" name="Line 8"/>
          <p:cNvSpPr>
            <a:spLocks noChangeShapeType="1"/>
          </p:cNvSpPr>
          <p:nvPr/>
        </p:nvSpPr>
        <p:spPr bwMode="auto">
          <a:xfrm flipV="1">
            <a:off x="901700" y="3081338"/>
            <a:ext cx="884238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7" name="Line 9"/>
          <p:cNvSpPr>
            <a:spLocks noChangeShapeType="1"/>
          </p:cNvSpPr>
          <p:nvPr/>
        </p:nvSpPr>
        <p:spPr bwMode="auto">
          <a:xfrm flipV="1">
            <a:off x="896938" y="3233738"/>
            <a:ext cx="884237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8" name="Line 10"/>
          <p:cNvSpPr>
            <a:spLocks noChangeShapeType="1"/>
          </p:cNvSpPr>
          <p:nvPr/>
        </p:nvSpPr>
        <p:spPr bwMode="auto">
          <a:xfrm flipV="1">
            <a:off x="892175" y="3386138"/>
            <a:ext cx="884238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19" name="Line 11"/>
          <p:cNvSpPr>
            <a:spLocks noChangeShapeType="1"/>
          </p:cNvSpPr>
          <p:nvPr/>
        </p:nvSpPr>
        <p:spPr bwMode="auto">
          <a:xfrm flipV="1">
            <a:off x="887413" y="3538538"/>
            <a:ext cx="884237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0" name="Line 12"/>
          <p:cNvSpPr>
            <a:spLocks noChangeShapeType="1"/>
          </p:cNvSpPr>
          <p:nvPr/>
        </p:nvSpPr>
        <p:spPr bwMode="auto">
          <a:xfrm flipV="1">
            <a:off x="882650" y="3690938"/>
            <a:ext cx="884238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1" name="Line 13"/>
          <p:cNvSpPr>
            <a:spLocks noChangeShapeType="1"/>
          </p:cNvSpPr>
          <p:nvPr/>
        </p:nvSpPr>
        <p:spPr bwMode="auto">
          <a:xfrm flipV="1">
            <a:off x="877888" y="3843338"/>
            <a:ext cx="884237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2" name="Text Box 14"/>
          <p:cNvSpPr txBox="1">
            <a:spLocks noChangeArrowheads="1"/>
          </p:cNvSpPr>
          <p:nvPr/>
        </p:nvSpPr>
        <p:spPr bwMode="auto">
          <a:xfrm>
            <a:off x="904875" y="2184400"/>
            <a:ext cx="849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Blanks</a:t>
            </a:r>
          </a:p>
        </p:txBody>
      </p:sp>
      <p:sp>
        <p:nvSpPr>
          <p:cNvPr id="196623" name="Oval 15"/>
          <p:cNvSpPr>
            <a:spLocks noChangeArrowheads="1"/>
          </p:cNvSpPr>
          <p:nvPr/>
        </p:nvSpPr>
        <p:spPr bwMode="auto">
          <a:xfrm>
            <a:off x="781050" y="4562475"/>
            <a:ext cx="436563" cy="406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4" name="Oval 16"/>
          <p:cNvSpPr>
            <a:spLocks noChangeArrowheads="1"/>
          </p:cNvSpPr>
          <p:nvPr/>
        </p:nvSpPr>
        <p:spPr bwMode="auto">
          <a:xfrm>
            <a:off x="2847975" y="4568825"/>
            <a:ext cx="436563" cy="406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5" name="Line 17"/>
          <p:cNvSpPr>
            <a:spLocks noChangeShapeType="1"/>
          </p:cNvSpPr>
          <p:nvPr/>
        </p:nvSpPr>
        <p:spPr bwMode="auto">
          <a:xfrm>
            <a:off x="998538" y="4562475"/>
            <a:ext cx="2103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6" name="Line 18"/>
          <p:cNvSpPr>
            <a:spLocks noChangeShapeType="1"/>
          </p:cNvSpPr>
          <p:nvPr/>
        </p:nvSpPr>
        <p:spPr bwMode="auto">
          <a:xfrm>
            <a:off x="1004888" y="4960938"/>
            <a:ext cx="2103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7" name="Line 19"/>
          <p:cNvSpPr>
            <a:spLocks noChangeShapeType="1"/>
          </p:cNvSpPr>
          <p:nvPr/>
        </p:nvSpPr>
        <p:spPr bwMode="auto">
          <a:xfrm flipV="1">
            <a:off x="1866900" y="4495800"/>
            <a:ext cx="884238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8" name="Rectangle 20"/>
          <p:cNvSpPr>
            <a:spLocks noChangeArrowheads="1"/>
          </p:cNvSpPr>
          <p:nvPr/>
        </p:nvSpPr>
        <p:spPr bwMode="auto">
          <a:xfrm>
            <a:off x="1843088" y="4198938"/>
            <a:ext cx="914400" cy="188912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29" name="Rectangle 21"/>
          <p:cNvSpPr>
            <a:spLocks noChangeArrowheads="1"/>
          </p:cNvSpPr>
          <p:nvPr/>
        </p:nvSpPr>
        <p:spPr bwMode="auto">
          <a:xfrm>
            <a:off x="1833563" y="4641850"/>
            <a:ext cx="914400" cy="1889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0" name="Text Box 22"/>
          <p:cNvSpPr txBox="1">
            <a:spLocks noChangeArrowheads="1"/>
          </p:cNvSpPr>
          <p:nvPr/>
        </p:nvSpPr>
        <p:spPr bwMode="auto">
          <a:xfrm>
            <a:off x="1908175" y="3867150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Oven</a:t>
            </a:r>
          </a:p>
        </p:txBody>
      </p:sp>
      <p:sp>
        <p:nvSpPr>
          <p:cNvPr id="196631" name="Line 23"/>
          <p:cNvSpPr>
            <a:spLocks noChangeShapeType="1"/>
          </p:cNvSpPr>
          <p:nvPr/>
        </p:nvSpPr>
        <p:spPr bwMode="auto">
          <a:xfrm>
            <a:off x="1114425" y="4445000"/>
            <a:ext cx="53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2" name="Line 24"/>
          <p:cNvSpPr>
            <a:spLocks noChangeShapeType="1"/>
          </p:cNvSpPr>
          <p:nvPr/>
        </p:nvSpPr>
        <p:spPr bwMode="auto">
          <a:xfrm>
            <a:off x="3494088" y="4491038"/>
            <a:ext cx="265112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3" name="Line 25"/>
          <p:cNvSpPr>
            <a:spLocks noChangeShapeType="1"/>
          </p:cNvSpPr>
          <p:nvPr/>
        </p:nvSpPr>
        <p:spPr bwMode="auto">
          <a:xfrm flipH="1">
            <a:off x="4398963" y="4491038"/>
            <a:ext cx="24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4" name="Line 26"/>
          <p:cNvSpPr>
            <a:spLocks noChangeShapeType="1"/>
          </p:cNvSpPr>
          <p:nvPr/>
        </p:nvSpPr>
        <p:spPr bwMode="auto">
          <a:xfrm flipV="1">
            <a:off x="3624263" y="4471988"/>
            <a:ext cx="893762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5" name="Rectangle 27"/>
          <p:cNvSpPr>
            <a:spLocks noChangeArrowheads="1"/>
          </p:cNvSpPr>
          <p:nvPr/>
        </p:nvSpPr>
        <p:spPr bwMode="auto">
          <a:xfrm>
            <a:off x="3490913" y="4171950"/>
            <a:ext cx="261937" cy="280988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6" name="Rectangle 28"/>
          <p:cNvSpPr>
            <a:spLocks noChangeArrowheads="1"/>
          </p:cNvSpPr>
          <p:nvPr/>
        </p:nvSpPr>
        <p:spPr bwMode="auto">
          <a:xfrm>
            <a:off x="3486150" y="4500563"/>
            <a:ext cx="261938" cy="280987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7" name="Rectangle 29"/>
          <p:cNvSpPr>
            <a:spLocks noChangeArrowheads="1"/>
          </p:cNvSpPr>
          <p:nvPr/>
        </p:nvSpPr>
        <p:spPr bwMode="auto">
          <a:xfrm>
            <a:off x="4414838" y="4167188"/>
            <a:ext cx="261937" cy="280987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8" name="Rectangle 30"/>
          <p:cNvSpPr>
            <a:spLocks noChangeArrowheads="1"/>
          </p:cNvSpPr>
          <p:nvPr/>
        </p:nvSpPr>
        <p:spPr bwMode="auto">
          <a:xfrm>
            <a:off x="4414838" y="4495800"/>
            <a:ext cx="261937" cy="280988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39" name="Rectangle 31"/>
          <p:cNvSpPr>
            <a:spLocks noChangeArrowheads="1"/>
          </p:cNvSpPr>
          <p:nvPr/>
        </p:nvSpPr>
        <p:spPr bwMode="auto">
          <a:xfrm>
            <a:off x="3424238" y="4776788"/>
            <a:ext cx="1309687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0" name="Rectangle 32"/>
          <p:cNvSpPr>
            <a:spLocks noChangeArrowheads="1"/>
          </p:cNvSpPr>
          <p:nvPr/>
        </p:nvSpPr>
        <p:spPr bwMode="auto">
          <a:xfrm>
            <a:off x="5851525" y="1946275"/>
            <a:ext cx="1304925" cy="885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1" name="Rectangle 33"/>
          <p:cNvSpPr>
            <a:spLocks noChangeArrowheads="1"/>
          </p:cNvSpPr>
          <p:nvPr/>
        </p:nvSpPr>
        <p:spPr bwMode="auto">
          <a:xfrm>
            <a:off x="6330950" y="2830513"/>
            <a:ext cx="347663" cy="1416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2" name="Line 34"/>
          <p:cNvSpPr>
            <a:spLocks noChangeShapeType="1"/>
          </p:cNvSpPr>
          <p:nvPr/>
        </p:nvSpPr>
        <p:spPr bwMode="auto">
          <a:xfrm>
            <a:off x="6310313" y="4651375"/>
            <a:ext cx="384175" cy="6350"/>
          </a:xfrm>
          <a:prstGeom prst="line">
            <a:avLst/>
          </a:prstGeom>
          <a:noFill/>
          <a:ln w="28575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3" name="Line 35"/>
          <p:cNvSpPr>
            <a:spLocks noChangeShapeType="1"/>
          </p:cNvSpPr>
          <p:nvPr/>
        </p:nvSpPr>
        <p:spPr bwMode="auto">
          <a:xfrm>
            <a:off x="6170613" y="4457700"/>
            <a:ext cx="160337" cy="192088"/>
          </a:xfrm>
          <a:prstGeom prst="line">
            <a:avLst/>
          </a:prstGeom>
          <a:noFill/>
          <a:ln w="28575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4" name="Line 36"/>
          <p:cNvSpPr>
            <a:spLocks noChangeShapeType="1"/>
          </p:cNvSpPr>
          <p:nvPr/>
        </p:nvSpPr>
        <p:spPr bwMode="auto">
          <a:xfrm flipH="1">
            <a:off x="6702425" y="4456113"/>
            <a:ext cx="142875" cy="200025"/>
          </a:xfrm>
          <a:prstGeom prst="line">
            <a:avLst/>
          </a:prstGeom>
          <a:noFill/>
          <a:ln w="28575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5" name="Line 37"/>
          <p:cNvSpPr>
            <a:spLocks noChangeShapeType="1"/>
          </p:cNvSpPr>
          <p:nvPr/>
        </p:nvSpPr>
        <p:spPr bwMode="auto">
          <a:xfrm>
            <a:off x="5907088" y="4478338"/>
            <a:ext cx="265112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6" name="Line 38"/>
          <p:cNvSpPr>
            <a:spLocks noChangeShapeType="1"/>
          </p:cNvSpPr>
          <p:nvPr/>
        </p:nvSpPr>
        <p:spPr bwMode="auto">
          <a:xfrm flipH="1">
            <a:off x="6811963" y="4478338"/>
            <a:ext cx="24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7" name="Rectangle 39"/>
          <p:cNvSpPr>
            <a:spLocks noChangeArrowheads="1"/>
          </p:cNvSpPr>
          <p:nvPr/>
        </p:nvSpPr>
        <p:spPr bwMode="auto">
          <a:xfrm>
            <a:off x="5903913" y="4159250"/>
            <a:ext cx="261937" cy="280988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8" name="Rectangle 40"/>
          <p:cNvSpPr>
            <a:spLocks noChangeArrowheads="1"/>
          </p:cNvSpPr>
          <p:nvPr/>
        </p:nvSpPr>
        <p:spPr bwMode="auto">
          <a:xfrm>
            <a:off x="5899150" y="4487863"/>
            <a:ext cx="261938" cy="280987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49" name="Rectangle 41"/>
          <p:cNvSpPr>
            <a:spLocks noChangeArrowheads="1"/>
          </p:cNvSpPr>
          <p:nvPr/>
        </p:nvSpPr>
        <p:spPr bwMode="auto">
          <a:xfrm>
            <a:off x="6853238" y="4154488"/>
            <a:ext cx="261937" cy="280987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0" name="Rectangle 42"/>
          <p:cNvSpPr>
            <a:spLocks noChangeArrowheads="1"/>
          </p:cNvSpPr>
          <p:nvPr/>
        </p:nvSpPr>
        <p:spPr bwMode="auto">
          <a:xfrm>
            <a:off x="6853238" y="4483100"/>
            <a:ext cx="261937" cy="280988"/>
          </a:xfrm>
          <a:prstGeom prst="rect">
            <a:avLst/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1" name="Rectangle 43"/>
          <p:cNvSpPr>
            <a:spLocks noChangeArrowheads="1"/>
          </p:cNvSpPr>
          <p:nvPr/>
        </p:nvSpPr>
        <p:spPr bwMode="auto">
          <a:xfrm>
            <a:off x="5837238" y="4764088"/>
            <a:ext cx="1309687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2" name="Line 44"/>
          <p:cNvSpPr>
            <a:spLocks noChangeShapeType="1"/>
          </p:cNvSpPr>
          <p:nvPr/>
        </p:nvSpPr>
        <p:spPr bwMode="auto">
          <a:xfrm>
            <a:off x="6842125" y="4459288"/>
            <a:ext cx="114300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3" name="Line 45"/>
          <p:cNvSpPr>
            <a:spLocks noChangeShapeType="1"/>
          </p:cNvSpPr>
          <p:nvPr/>
        </p:nvSpPr>
        <p:spPr bwMode="auto">
          <a:xfrm flipH="1">
            <a:off x="6072188" y="4457700"/>
            <a:ext cx="104775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4" name="Text Box 46"/>
          <p:cNvSpPr txBox="1">
            <a:spLocks noChangeArrowheads="1"/>
          </p:cNvSpPr>
          <p:nvPr/>
        </p:nvSpPr>
        <p:spPr bwMode="auto">
          <a:xfrm>
            <a:off x="4856163" y="3543300"/>
            <a:ext cx="804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Clamp</a:t>
            </a:r>
          </a:p>
        </p:txBody>
      </p:sp>
      <p:sp>
        <p:nvSpPr>
          <p:cNvPr id="196655" name="Line 47"/>
          <p:cNvSpPr>
            <a:spLocks noChangeShapeType="1"/>
          </p:cNvSpPr>
          <p:nvPr/>
        </p:nvSpPr>
        <p:spPr bwMode="auto">
          <a:xfrm>
            <a:off x="5545138" y="3817938"/>
            <a:ext cx="347662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6" name="Line 48"/>
          <p:cNvSpPr>
            <a:spLocks noChangeShapeType="1"/>
          </p:cNvSpPr>
          <p:nvPr/>
        </p:nvSpPr>
        <p:spPr bwMode="auto">
          <a:xfrm flipH="1">
            <a:off x="4673600" y="3817938"/>
            <a:ext cx="304800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57" name="Text Box 49"/>
          <p:cNvSpPr txBox="1">
            <a:spLocks noChangeArrowheads="1"/>
          </p:cNvSpPr>
          <p:nvPr/>
        </p:nvSpPr>
        <p:spPr bwMode="auto">
          <a:xfrm>
            <a:off x="3463925" y="5707063"/>
            <a:ext cx="1109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Clamping</a:t>
            </a:r>
          </a:p>
        </p:txBody>
      </p:sp>
      <p:sp>
        <p:nvSpPr>
          <p:cNvPr id="196658" name="Text Box 50"/>
          <p:cNvSpPr txBox="1">
            <a:spLocks noChangeArrowheads="1"/>
          </p:cNvSpPr>
          <p:nvPr/>
        </p:nvSpPr>
        <p:spPr bwMode="auto">
          <a:xfrm>
            <a:off x="5930900" y="5678488"/>
            <a:ext cx="104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Pressing</a:t>
            </a:r>
          </a:p>
        </p:txBody>
      </p:sp>
      <p:sp>
        <p:nvSpPr>
          <p:cNvPr id="196659" name="Text Box 51"/>
          <p:cNvSpPr txBox="1">
            <a:spLocks noChangeArrowheads="1"/>
          </p:cNvSpPr>
          <p:nvPr/>
        </p:nvSpPr>
        <p:spPr bwMode="auto">
          <a:xfrm>
            <a:off x="4203700" y="1279525"/>
            <a:ext cx="2230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Press (in two modes)</a:t>
            </a:r>
          </a:p>
        </p:txBody>
      </p:sp>
      <p:sp>
        <p:nvSpPr>
          <p:cNvPr id="196660" name="Line 52"/>
          <p:cNvSpPr>
            <a:spLocks noChangeShapeType="1"/>
          </p:cNvSpPr>
          <p:nvPr/>
        </p:nvSpPr>
        <p:spPr bwMode="auto">
          <a:xfrm>
            <a:off x="5565775" y="1590675"/>
            <a:ext cx="347663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1" name="Line 53"/>
          <p:cNvSpPr>
            <a:spLocks noChangeShapeType="1"/>
          </p:cNvSpPr>
          <p:nvPr/>
        </p:nvSpPr>
        <p:spPr bwMode="auto">
          <a:xfrm flipH="1">
            <a:off x="4694238" y="1590675"/>
            <a:ext cx="304800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2" name="AutoShape 54"/>
          <p:cNvSpPr>
            <a:spLocks noChangeArrowheads="1"/>
          </p:cNvSpPr>
          <p:nvPr/>
        </p:nvSpPr>
        <p:spPr bwMode="auto">
          <a:xfrm>
            <a:off x="3778250" y="3644900"/>
            <a:ext cx="636588" cy="241300"/>
          </a:xfrm>
          <a:custGeom>
            <a:avLst/>
            <a:gdLst>
              <a:gd name="T0" fmla="*/ 16416160 w 21600"/>
              <a:gd name="T1" fmla="*/ 1347817 h 21600"/>
              <a:gd name="T2" fmla="*/ 9380655 w 21600"/>
              <a:gd name="T3" fmla="*/ 2695634 h 21600"/>
              <a:gd name="T4" fmla="*/ 2345178 w 21600"/>
              <a:gd name="T5" fmla="*/ 1347817 h 21600"/>
              <a:gd name="T6" fmla="*/ 938065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3" name="Rectangle 55"/>
          <p:cNvSpPr>
            <a:spLocks noChangeArrowheads="1"/>
          </p:cNvSpPr>
          <p:nvPr/>
        </p:nvSpPr>
        <p:spPr bwMode="auto">
          <a:xfrm>
            <a:off x="3784600" y="3498850"/>
            <a:ext cx="628650" cy="1651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4" name="Rectangle 56"/>
          <p:cNvSpPr>
            <a:spLocks noChangeArrowheads="1"/>
          </p:cNvSpPr>
          <p:nvPr/>
        </p:nvSpPr>
        <p:spPr bwMode="auto">
          <a:xfrm>
            <a:off x="3752850" y="4679950"/>
            <a:ext cx="666750" cy="889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5" name="AutoShape 57"/>
          <p:cNvSpPr>
            <a:spLocks noChangeArrowheads="1"/>
          </p:cNvSpPr>
          <p:nvPr/>
        </p:nvSpPr>
        <p:spPr bwMode="auto">
          <a:xfrm>
            <a:off x="3752850" y="4508500"/>
            <a:ext cx="107950" cy="165100"/>
          </a:xfrm>
          <a:prstGeom prst="rtTriangle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6" name="AutoShape 58"/>
          <p:cNvSpPr>
            <a:spLocks noChangeArrowheads="1"/>
          </p:cNvSpPr>
          <p:nvPr/>
        </p:nvSpPr>
        <p:spPr bwMode="auto">
          <a:xfrm flipH="1">
            <a:off x="4298950" y="4508500"/>
            <a:ext cx="107950" cy="165100"/>
          </a:xfrm>
          <a:prstGeom prst="rtTriangle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7" name="Rectangle 59"/>
          <p:cNvSpPr>
            <a:spLocks noChangeArrowheads="1"/>
          </p:cNvSpPr>
          <p:nvPr/>
        </p:nvSpPr>
        <p:spPr bwMode="auto">
          <a:xfrm>
            <a:off x="6165850" y="4667250"/>
            <a:ext cx="679450" cy="889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8" name="AutoShape 60"/>
          <p:cNvSpPr>
            <a:spLocks noChangeArrowheads="1"/>
          </p:cNvSpPr>
          <p:nvPr/>
        </p:nvSpPr>
        <p:spPr bwMode="auto">
          <a:xfrm>
            <a:off x="6165850" y="4483100"/>
            <a:ext cx="152400" cy="177800"/>
          </a:xfrm>
          <a:prstGeom prst="rtTriangle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69" name="AutoShape 61"/>
          <p:cNvSpPr>
            <a:spLocks noChangeArrowheads="1"/>
          </p:cNvSpPr>
          <p:nvPr/>
        </p:nvSpPr>
        <p:spPr bwMode="auto">
          <a:xfrm flipH="1">
            <a:off x="6711950" y="4476750"/>
            <a:ext cx="139700" cy="184150"/>
          </a:xfrm>
          <a:prstGeom prst="rtTriangle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0" name="AutoShape 62"/>
          <p:cNvSpPr>
            <a:spLocks noChangeArrowheads="1"/>
          </p:cNvSpPr>
          <p:nvPr/>
        </p:nvSpPr>
        <p:spPr bwMode="auto">
          <a:xfrm>
            <a:off x="6178550" y="4425950"/>
            <a:ext cx="674688" cy="215900"/>
          </a:xfrm>
          <a:custGeom>
            <a:avLst/>
            <a:gdLst>
              <a:gd name="T0" fmla="*/ 18439973 w 21600"/>
              <a:gd name="T1" fmla="*/ 1079000 h 21600"/>
              <a:gd name="T2" fmla="*/ 10537127 w 21600"/>
              <a:gd name="T3" fmla="*/ 2158000 h 21600"/>
              <a:gd name="T4" fmla="*/ 2634282 w 21600"/>
              <a:gd name="T5" fmla="*/ 1079000 h 21600"/>
              <a:gd name="T6" fmla="*/ 1053712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1" name="Rectangle 63"/>
          <p:cNvSpPr>
            <a:spLocks noChangeArrowheads="1"/>
          </p:cNvSpPr>
          <p:nvPr/>
        </p:nvSpPr>
        <p:spPr bwMode="auto">
          <a:xfrm>
            <a:off x="6184900" y="4254500"/>
            <a:ext cx="628650" cy="1651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2" name="Line 64"/>
          <p:cNvSpPr>
            <a:spLocks noChangeShapeType="1"/>
          </p:cNvSpPr>
          <p:nvPr/>
        </p:nvSpPr>
        <p:spPr bwMode="auto">
          <a:xfrm>
            <a:off x="7847013" y="4657725"/>
            <a:ext cx="384175" cy="6350"/>
          </a:xfrm>
          <a:prstGeom prst="line">
            <a:avLst/>
          </a:prstGeom>
          <a:noFill/>
          <a:ln w="28575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3" name="Line 65"/>
          <p:cNvSpPr>
            <a:spLocks noChangeShapeType="1"/>
          </p:cNvSpPr>
          <p:nvPr/>
        </p:nvSpPr>
        <p:spPr bwMode="auto">
          <a:xfrm>
            <a:off x="7707313" y="4464050"/>
            <a:ext cx="160337" cy="192088"/>
          </a:xfrm>
          <a:prstGeom prst="line">
            <a:avLst/>
          </a:prstGeom>
          <a:noFill/>
          <a:ln w="28575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4" name="Line 66"/>
          <p:cNvSpPr>
            <a:spLocks noChangeShapeType="1"/>
          </p:cNvSpPr>
          <p:nvPr/>
        </p:nvSpPr>
        <p:spPr bwMode="auto">
          <a:xfrm flipH="1">
            <a:off x="8239125" y="4462463"/>
            <a:ext cx="142875" cy="200025"/>
          </a:xfrm>
          <a:prstGeom prst="line">
            <a:avLst/>
          </a:prstGeom>
          <a:noFill/>
          <a:ln w="28575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5" name="Line 67"/>
          <p:cNvSpPr>
            <a:spLocks noChangeShapeType="1"/>
          </p:cNvSpPr>
          <p:nvPr/>
        </p:nvSpPr>
        <p:spPr bwMode="auto">
          <a:xfrm>
            <a:off x="8378825" y="4465638"/>
            <a:ext cx="114300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6" name="Line 68"/>
          <p:cNvSpPr>
            <a:spLocks noChangeShapeType="1"/>
          </p:cNvSpPr>
          <p:nvPr/>
        </p:nvSpPr>
        <p:spPr bwMode="auto">
          <a:xfrm flipH="1">
            <a:off x="7608888" y="4464050"/>
            <a:ext cx="104775" cy="0"/>
          </a:xfrm>
          <a:prstGeom prst="line">
            <a:avLst/>
          </a:prstGeom>
          <a:noFill/>
          <a:ln w="38100">
            <a:solidFill>
              <a:srgbClr val="00CC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7" name="Text Box 69"/>
          <p:cNvSpPr txBox="1">
            <a:spLocks noChangeArrowheads="1"/>
          </p:cNvSpPr>
          <p:nvPr/>
        </p:nvSpPr>
        <p:spPr bwMode="auto">
          <a:xfrm>
            <a:off x="7720013" y="3608388"/>
            <a:ext cx="10191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Finished</a:t>
            </a:r>
          </a:p>
          <a:p>
            <a:r>
              <a:rPr lang="en-US" sz="1600" b="1"/>
              <a:t>Part</a:t>
            </a:r>
          </a:p>
        </p:txBody>
      </p:sp>
      <p:sp>
        <p:nvSpPr>
          <p:cNvPr id="196678" name="Line 70"/>
          <p:cNvSpPr>
            <a:spLocks noChangeShapeType="1"/>
          </p:cNvSpPr>
          <p:nvPr/>
        </p:nvSpPr>
        <p:spPr bwMode="auto">
          <a:xfrm>
            <a:off x="2903538" y="4454525"/>
            <a:ext cx="4206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679" name="Line 71"/>
          <p:cNvSpPr>
            <a:spLocks noChangeShapeType="1"/>
          </p:cNvSpPr>
          <p:nvPr/>
        </p:nvSpPr>
        <p:spPr bwMode="auto">
          <a:xfrm flipH="1">
            <a:off x="8012113" y="4238625"/>
            <a:ext cx="14287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381750"/>
            <a:ext cx="561667" cy="330640"/>
          </a:xfrm>
        </p:spPr>
        <p:txBody>
          <a:bodyPr/>
          <a:lstStyle/>
          <a:p>
            <a:pPr algn="r"/>
            <a:fld id="{9B95BD15-7FE7-B442-9629-82FD154D891A}" type="slidenum">
              <a:rPr lang="en-US"/>
              <a:pPr algn="r"/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Glass Mat Thermoplastic Compression Molding</a:t>
            </a:r>
            <a:endParaRPr lang="en-US" dirty="0"/>
          </a:p>
        </p:txBody>
      </p:sp>
      <p:pic>
        <p:nvPicPr>
          <p:cNvPr id="40963" name="Picture 3" descr="/Users/abs3/Documents/Mfg 355/videos/Glass Mat Thermoplastic (GMT) Processing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9812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9038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53" fill="hold"/>
                                        <p:tgtEl>
                                          <p:spTgt spid="40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Plant Concepts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Many of the processes require considerable space</a:t>
            </a:r>
          </a:p>
          <a:p>
            <a:pPr>
              <a:defRPr/>
            </a:pPr>
            <a:r>
              <a:rPr lang="en-US"/>
              <a:t>Curing equipment for large parts can be very large (and expensive)</a:t>
            </a:r>
          </a:p>
          <a:p>
            <a:pPr>
              <a:defRPr/>
            </a:pPr>
            <a:r>
              <a:rPr lang="en-US"/>
              <a:t>Controlling volatiles (solvents and resins) must be taken care of</a:t>
            </a:r>
          </a:p>
          <a:p>
            <a:pPr>
              <a:defRPr/>
            </a:pPr>
            <a:r>
              <a:rPr lang="en-US"/>
              <a:t>Molds can be both expensive and fragile</a:t>
            </a:r>
          </a:p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Reinforcement Forms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/>
              <a:t>Fiber manufacturers package the fibers on spools called tows</a:t>
            </a:r>
          </a:p>
          <a:p>
            <a:pPr>
              <a:lnSpc>
                <a:spcPct val="90000"/>
              </a:lnSpc>
              <a:defRPr/>
            </a:pPr>
            <a:r>
              <a:rPr lang="en-US"/>
              <a:t>Fibers are generally converted to other forms after manufacturing</a:t>
            </a:r>
          </a:p>
          <a:p>
            <a:pPr lvl="1">
              <a:lnSpc>
                <a:spcPct val="90000"/>
              </a:lnSpc>
              <a:defRPr/>
            </a:pPr>
            <a:r>
              <a:rPr lang="en-US"/>
              <a:t>Chopped fibers (including whiskers)</a:t>
            </a:r>
          </a:p>
          <a:p>
            <a:pPr lvl="1">
              <a:lnSpc>
                <a:spcPct val="90000"/>
              </a:lnSpc>
              <a:defRPr/>
            </a:pPr>
            <a:r>
              <a:rPr lang="en-US"/>
              <a:t>Mat (random)</a:t>
            </a:r>
          </a:p>
          <a:p>
            <a:pPr lvl="1">
              <a:lnSpc>
                <a:spcPct val="90000"/>
              </a:lnSpc>
              <a:defRPr/>
            </a:pPr>
            <a:r>
              <a:rPr lang="en-US"/>
              <a:t>Woven fibers</a:t>
            </a:r>
          </a:p>
          <a:p>
            <a:pPr lvl="1">
              <a:lnSpc>
                <a:spcPct val="90000"/>
              </a:lnSpc>
              <a:defRPr/>
            </a:pPr>
            <a:r>
              <a:rPr lang="en-US"/>
              <a:t>Tapes</a:t>
            </a:r>
          </a:p>
          <a:p>
            <a:pPr lvl="1">
              <a:lnSpc>
                <a:spcPct val="90000"/>
              </a:lnSpc>
              <a:defRPr/>
            </a:pPr>
            <a:r>
              <a:rPr lang="en-US"/>
              <a:t>Prepregs</a:t>
            </a:r>
          </a:p>
        </p:txBody>
      </p:sp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4114800"/>
            <a:ext cx="40671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191000"/>
            <a:ext cx="36576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267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495800"/>
            <a:ext cx="34385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4267200"/>
            <a:ext cx="27241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Thermoplastic processes using short fibers</a:t>
            </a:r>
          </a:p>
          <a:p>
            <a:pPr lvl="1">
              <a:defRPr/>
            </a:pPr>
            <a:r>
              <a:rPr lang="en-US"/>
              <a:t>Injection molding</a:t>
            </a:r>
          </a:p>
          <a:p>
            <a:pPr lvl="1">
              <a:defRPr/>
            </a:pPr>
            <a:r>
              <a:rPr lang="en-US"/>
              <a:t>Extrusion</a:t>
            </a:r>
          </a:p>
          <a:p>
            <a:pPr lvl="1">
              <a:defRPr/>
            </a:pPr>
            <a:r>
              <a:rPr lang="en-US"/>
              <a:t>Minor changes are made to accommodate the fiber reinforcements</a:t>
            </a:r>
          </a:p>
          <a:p>
            <a:pPr lvl="2">
              <a:defRPr/>
            </a:pPr>
            <a:r>
              <a:rPr lang="en-US"/>
              <a:t>All gaps in flow path should be increased</a:t>
            </a:r>
          </a:p>
          <a:p>
            <a:pPr lvl="2">
              <a:defRPr/>
            </a:pPr>
            <a:r>
              <a:rPr lang="en-US"/>
              <a:t>A resin viscosity decrease may be necessary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Matched die or Compression molding</a:t>
            </a:r>
          </a:p>
          <a:p>
            <a:pPr lvl="1">
              <a:defRPr/>
            </a:pPr>
            <a:r>
              <a:rPr lang="en-US"/>
              <a:t>Reduced flow path over injection or extrusion</a:t>
            </a:r>
          </a:p>
          <a:p>
            <a:pPr lvl="1">
              <a:defRPr/>
            </a:pPr>
            <a:r>
              <a:rPr lang="en-US"/>
              <a:t>SMC compression molding allows for continuous fibers, mats or weaves</a:t>
            </a:r>
          </a:p>
          <a:p>
            <a:pPr lvl="1">
              <a:defRPr/>
            </a:pPr>
            <a:r>
              <a:rPr lang="en-US"/>
              <a:t>These processes offer parts that are finished on both sides where most other composite processes do not</a:t>
            </a: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724400"/>
            <a:ext cx="219075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Manufacturing Methods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Resin transfer molding</a:t>
            </a:r>
          </a:p>
          <a:p>
            <a:pPr lvl="1">
              <a:defRPr/>
            </a:pPr>
            <a:r>
              <a:rPr lang="en-US" dirty="0"/>
              <a:t>Fiber </a:t>
            </a:r>
            <a:r>
              <a:rPr lang="en-US" dirty="0" err="1"/>
              <a:t>preform</a:t>
            </a:r>
            <a:r>
              <a:rPr lang="en-US" dirty="0"/>
              <a:t> is placed in the mold cavity</a:t>
            </a:r>
          </a:p>
          <a:p>
            <a:pPr lvl="1">
              <a:defRPr/>
            </a:pPr>
            <a:r>
              <a:rPr lang="en-US" dirty="0" err="1"/>
              <a:t>Preform</a:t>
            </a:r>
            <a:r>
              <a:rPr lang="en-US" dirty="0"/>
              <a:t> doesn’t move—resin is pulled/pushed in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657600"/>
            <a:ext cx="44862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3657600"/>
            <a:ext cx="44577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RTM</a:t>
            </a:r>
            <a:endParaRPr lang="en-US" dirty="0"/>
          </a:p>
        </p:txBody>
      </p:sp>
      <p:pic>
        <p:nvPicPr>
          <p:cNvPr id="34819" name="Picture 3" descr="/Users/abs3/Documents/Mfg 355/videos/Resin Transfer Moulding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2192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83" fill="hold"/>
                                        <p:tgtEl>
                                          <p:spTgt spid="348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8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8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821</Words>
  <Application>Microsoft Macintosh PowerPoint</Application>
  <PresentationFormat>On-screen Show (4:3)</PresentationFormat>
  <Paragraphs>270</Paragraphs>
  <Slides>43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Reinforced Plastics</vt:lpstr>
      <vt:lpstr>Advanced Composites</vt:lpstr>
      <vt:lpstr>Engineering Composites</vt:lpstr>
      <vt:lpstr>Reinforcements</vt:lpstr>
      <vt:lpstr>Reinforcement Forms</vt:lpstr>
      <vt:lpstr>Manufacturing Methods</vt:lpstr>
      <vt:lpstr>Manufacturing Methods</vt:lpstr>
      <vt:lpstr>Manufacturing Methods</vt:lpstr>
      <vt:lpstr>RTM</vt:lpstr>
      <vt:lpstr>PowerPoint Presentation</vt:lpstr>
      <vt:lpstr>PowerPoint Presentation</vt:lpstr>
      <vt:lpstr>PowerPoint Presentation</vt:lpstr>
      <vt:lpstr>PowerPoint Presentation</vt:lpstr>
      <vt:lpstr>VARTM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Resin Film Infusion (RFI)</vt:lpstr>
      <vt:lpstr>PowerPoint Presentation</vt:lpstr>
      <vt:lpstr>PowerPoint Presentation</vt:lpstr>
      <vt:lpstr>Manufacturing Methods</vt:lpstr>
      <vt:lpstr>Manufacturing Methods</vt:lpstr>
      <vt:lpstr>Manufacturing Methods</vt:lpstr>
      <vt:lpstr>Fiber Orientations</vt:lpstr>
      <vt:lpstr>Vacuum Bagging</vt:lpstr>
      <vt:lpstr>Vacuum bagging</vt:lpstr>
      <vt:lpstr>Vacuum bagging</vt:lpstr>
      <vt:lpstr>Vacuum bagging</vt:lpstr>
      <vt:lpstr>Vacuum bagging</vt:lpstr>
      <vt:lpstr>Vacuum bagging</vt:lpstr>
      <vt:lpstr>Vacuum bagging</vt:lpstr>
      <vt:lpstr>Manufacturing Methods</vt:lpstr>
      <vt:lpstr>Manufacturing Methods</vt:lpstr>
      <vt:lpstr>Manufacturing Methods</vt:lpstr>
      <vt:lpstr>Manufacturing Methods</vt:lpstr>
      <vt:lpstr>Advanced Thermoplastics</vt:lpstr>
      <vt:lpstr>Thermoplastic − Thermoforming</vt:lpstr>
      <vt:lpstr>Glass Mat Thermoplastic Compression Molding</vt:lpstr>
      <vt:lpstr>Plant Concepts</vt:lpstr>
      <vt:lpstr>Thank You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and Repositioning Engineering Technology</dc:title>
  <dc:creator>strongb</dc:creator>
  <cp:lastModifiedBy>Brent Strong</cp:lastModifiedBy>
  <cp:revision>35</cp:revision>
  <dcterms:created xsi:type="dcterms:W3CDTF">2010-11-27T03:43:34Z</dcterms:created>
  <dcterms:modified xsi:type="dcterms:W3CDTF">2011-03-23T20:55:40Z</dcterms:modified>
</cp:coreProperties>
</file>