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399" r:id="rId2"/>
    <p:sldId id="390" r:id="rId3"/>
    <p:sldId id="391" r:id="rId4"/>
    <p:sldId id="430" r:id="rId5"/>
    <p:sldId id="392" r:id="rId6"/>
    <p:sldId id="393" r:id="rId7"/>
    <p:sldId id="394" r:id="rId8"/>
    <p:sldId id="395" r:id="rId9"/>
    <p:sldId id="434" r:id="rId10"/>
    <p:sldId id="433" r:id="rId11"/>
    <p:sldId id="397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7" r:id="rId24"/>
    <p:sldId id="448" r:id="rId25"/>
    <p:sldId id="450" r:id="rId26"/>
    <p:sldId id="452" r:id="rId27"/>
    <p:sldId id="454" r:id="rId28"/>
    <p:sldId id="456" r:id="rId29"/>
    <p:sldId id="458" r:id="rId30"/>
    <p:sldId id="460" r:id="rId31"/>
    <p:sldId id="462" r:id="rId32"/>
    <p:sldId id="464" r:id="rId33"/>
    <p:sldId id="466" r:id="rId34"/>
    <p:sldId id="468" r:id="rId35"/>
    <p:sldId id="470" r:id="rId36"/>
    <p:sldId id="472" r:id="rId37"/>
    <p:sldId id="474" r:id="rId38"/>
    <p:sldId id="476" r:id="rId39"/>
    <p:sldId id="478" r:id="rId40"/>
    <p:sldId id="480" r:id="rId41"/>
    <p:sldId id="482" r:id="rId42"/>
    <p:sldId id="484" r:id="rId43"/>
    <p:sldId id="502" r:id="rId44"/>
    <p:sldId id="486" r:id="rId45"/>
    <p:sldId id="488" r:id="rId46"/>
    <p:sldId id="490" r:id="rId47"/>
    <p:sldId id="493" r:id="rId48"/>
    <p:sldId id="495" r:id="rId49"/>
    <p:sldId id="497" r:id="rId50"/>
    <p:sldId id="499" r:id="rId51"/>
    <p:sldId id="501" r:id="rId52"/>
  </p:sldIdLst>
  <p:sldSz cx="9144000" cy="6858000" type="screen4x3"/>
  <p:notesSz cx="6858000" cy="9144000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  <a:srgbClr val="4AB64A"/>
    <a:srgbClr val="808080"/>
    <a:srgbClr val="CC0000"/>
    <a:srgbClr val="600000"/>
    <a:srgbClr val="F4F0D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12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tags" Target="tags/tag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CC430C-E770-4843-90ED-1F7084C1F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0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D9BFDC-9FF9-5146-ABF0-8F28911C1746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B5FD67-47C0-1E40-A50B-01A9B5584D47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F92A6B-BB88-2F44-A8F7-9C6298D66CBB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B94D94-C1BB-844B-B8FC-33CA0DAFFF98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C3C45B-0D8C-B84C-80E5-B1CDEB6B6C72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F6ECB8-5B85-5540-8374-44C3F28BE5F5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35CD80-CD01-0E42-B678-DE381BA7C77D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3E2FB2-95DF-6444-9BB1-54A386630F2D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4EF51D-B073-0C4D-B27A-9D7AF2DA3C54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82001B-1A06-1242-8B5A-6FE0EEB91ADD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AD3310-B874-D84E-8D25-E5C31EE2F4FB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F44A27-70A9-6140-9819-4ABD1964A96D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C3453F-F1B3-8644-9817-D226EF9D7525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B6C91A-3396-B947-94C1-75743F7D5DE7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9B2B66-6746-E94D-8185-63405F740023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948702-67AB-3048-8F95-25069F8CB293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3AF671-79D5-6B40-B1AB-ACE006C292AB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E78C2C-EF23-D14F-937A-36FA9BD0F855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FBF982-C7BC-4848-B4BF-19F3630413A2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2C80D5-4F10-9E44-BAE6-186BEC449335}" type="slidenum">
              <a:rPr lang="en-US" sz="1200"/>
              <a:pPr eaLnBrk="1" hangingPunct="1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5227CC-5828-FC43-B67C-83C16C04E1ED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FF5296-1729-1D48-A4F6-CC6703693B77}" type="slidenum">
              <a:rPr lang="en-US" sz="1200"/>
              <a:pPr eaLnBrk="1" hangingPunct="1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526919-DFA4-4B4E-99E2-DEBAE89182D1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45A2C1-3763-804A-B5D6-07BEDF6AD1A0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2E6887-666A-574E-A5CA-4E13F8D743AB}" type="slidenum">
              <a:rPr lang="en-US" sz="1200"/>
              <a:pPr eaLnBrk="1" hangingPunct="1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94F72E-209F-2649-A36C-48714ADE3804}" type="slidenum">
              <a:rPr lang="en-US" sz="1200"/>
              <a:pPr eaLnBrk="1" hangingPunct="1"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8ABD54-1EB3-EC4F-A631-AE40BD4A5798}" type="slidenum">
              <a:rPr lang="en-US" sz="1200"/>
              <a:pPr eaLnBrk="1" hangingPunct="1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440F40-09D3-0C49-A07B-57983798FB55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6141F0-DBBD-844B-A136-62024EAC7ECE}" type="slidenum">
              <a:rPr lang="en-US" sz="1200"/>
              <a:pPr eaLnBrk="1" hangingPunct="1"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8A623A-0D64-6941-A40D-715997B8A65C}" type="slidenum">
              <a:rPr lang="en-US" sz="1200"/>
              <a:pPr eaLnBrk="1" hangingPunct="1"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EAE447-EE2E-C94E-B01E-00CD0B1C8D50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C12AF6-882D-2748-8D28-9AEB5D180E9F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D276D5-DB41-FC43-805E-BC0FC7FE6DC1}" type="slidenum">
              <a:rPr lang="en-US" sz="1200"/>
              <a:pPr eaLnBrk="1" hangingPunct="1"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25C9E0-14DC-D34B-9E75-9DBB8DDB966B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31FBCB-034A-5946-9463-E51F274DB613}" type="slidenum">
              <a:rPr lang="en-US" sz="1200"/>
              <a:pPr eaLnBrk="1" hangingPunct="1"/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BBB27F-E1BB-1244-AAF6-281C29139C8A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4B5882-0703-5440-A885-75819BD855AD}" type="slidenum">
              <a:rPr lang="en-US" sz="1200"/>
              <a:pPr eaLnBrk="1" hangingPunct="1"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4B5882-0703-5440-A885-75819BD855AD}" type="slidenum">
              <a:rPr lang="en-US" sz="1200"/>
              <a:pPr eaLnBrk="1" hangingPunct="1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C3CD73-4E59-E749-B7A7-75C7AEA626EE}" type="slidenum">
              <a:rPr lang="en-US" sz="1200"/>
              <a:pPr eaLnBrk="1" hangingPunct="1"/>
              <a:t>45</a:t>
            </a:fld>
            <a:endParaRPr 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0CFB38-0B15-7A4C-976B-F03328B6364D}" type="slidenum">
              <a:rPr lang="en-US" sz="1200"/>
              <a:pPr eaLnBrk="1" hangingPunct="1"/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563AC0-3C8E-B147-96E5-03489ACB2691}" type="slidenum">
              <a:rPr lang="en-US" sz="1200"/>
              <a:pPr eaLnBrk="1" hangingPunct="1"/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D11BAC-6075-3B48-B50A-BBE9B6BCF3B3}" type="slidenum">
              <a:rPr lang="en-US" sz="1200"/>
              <a:pPr eaLnBrk="1" hangingPunct="1"/>
              <a:t>48</a:t>
            </a:fld>
            <a:endParaRPr 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C32C16-16A0-2047-AFC4-C807D79C7A61}" type="slidenum">
              <a:rPr lang="en-US" sz="1200"/>
              <a:pPr eaLnBrk="1" hangingPunct="1"/>
              <a:t>49</a:t>
            </a:fld>
            <a:endParaRPr 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EE7990-0D93-054C-8EAF-951A909E8F74}" type="slidenum">
              <a:rPr lang="en-US" sz="1200"/>
              <a:pPr eaLnBrk="1" hangingPunct="1"/>
              <a:t>50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4B5C8B-0DC5-5D4F-AFB6-729433FE9DF4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7C81DE-54F6-594F-951E-749EC89D7A8D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79E7C1-23D5-8E4E-8615-3BD75D21B18A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E8790A-D729-C64D-841E-D1E14D39D027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F375E5-5276-C749-BE72-C16DADE9FFE0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DD3DB-C16A-BB49-9A11-D3F949ED2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57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A458B-E8C8-6748-8CBF-7DA5D2047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8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E6147-CE81-5C4B-9774-B44D866C0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33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39338-7390-1946-9E7F-009747617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48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423A-7BCF-C546-A05C-68EB2232E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9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908DF-E548-734D-B425-EB9299B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9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9944C-B754-7940-B942-2D97AC7F2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2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4C20A-65C3-7843-B523-AD1EC896E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3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C1ED6-86BE-6840-85E5-1022F1645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07E2D-FA2D-0542-922E-E0B33939A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7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9D831-78D0-5947-B53A-B95CC68CA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5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FF5EB-BC34-CC44-8F66-7A13085B2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EAE2-AE3A-334F-A04F-D60B49B48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15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B94561-2CAB-8F4A-8EE5-975464338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40.png"/><Relationship Id="rId6" Type="http://schemas.openxmlformats.org/officeDocument/2006/relationships/image" Target="../media/image3.jpeg"/><Relationship Id="rId1" Type="http://schemas.microsoft.com/office/2007/relationships/media" Target="file://localhost/Users/abs3/Movies/Arch%20AVI%20Movies%20/arch%20heightened.mp4" TargetMode="External"/><Relationship Id="rId2" Type="http://schemas.openxmlformats.org/officeDocument/2006/relationships/video" Target="file://localhost/Users/abs3/Movies/Arch%20AVI%20Movies%20/arch%20heightened.m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3.jpeg"/><Relationship Id="rId6" Type="http://schemas.openxmlformats.org/officeDocument/2006/relationships/image" Target="../media/image41.png"/><Relationship Id="rId1" Type="http://schemas.microsoft.com/office/2007/relationships/media" Target="file://localhost/Users/abs3/Movies/Arch%20AVI%20Movies%20/gothic%20arch.mp4" TargetMode="External"/><Relationship Id="rId2" Type="http://schemas.openxmlformats.org/officeDocument/2006/relationships/video" Target="file://localhost/Users/abs3/Movies/Arch%20AVI%20Movies%20/gothic%20arch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48.png"/><Relationship Id="rId6" Type="http://schemas.openxmlformats.org/officeDocument/2006/relationships/image" Target="../media/image3.jpeg"/><Relationship Id="rId1" Type="http://schemas.microsoft.com/office/2007/relationships/media" Target="file://localhost/Users/abs3/Movies/Gothic/Notre%20Dame2.mov" TargetMode="External"/><Relationship Id="rId2" Type="http://schemas.openxmlformats.org/officeDocument/2006/relationships/video" Target="file://localhost/Users/abs3/Movies/Gothic/Notre%20Dame2.mo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4.jpeg"/><Relationship Id="rId6" Type="http://schemas.openxmlformats.org/officeDocument/2006/relationships/image" Target="../media/image56.jpe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65.png"/><Relationship Id="rId6" Type="http://schemas.openxmlformats.org/officeDocument/2006/relationships/image" Target="../media/image3.jpeg"/><Relationship Id="rId1" Type="http://schemas.microsoft.com/office/2007/relationships/media" Target="file://localhost/Users/abs3/Movies/Gothic/chatres.mov" TargetMode="External"/><Relationship Id="rId2" Type="http://schemas.openxmlformats.org/officeDocument/2006/relationships/video" Target="file://localhost/Users/abs3/Movies/Gothic/chatres.mo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3.jpeg"/><Relationship Id="rId6" Type="http://schemas.openxmlformats.org/officeDocument/2006/relationships/image" Target="../media/image6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3.jpeg"/><Relationship Id="rId6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image" Target="../media/image3.jpeg"/><Relationship Id="rId1" Type="http://schemas.microsoft.com/office/2007/relationships/media" Target="file://localhost/Users/abs3/Movies/Gothic/Canterberry_2.mov" TargetMode="External"/><Relationship Id="rId2" Type="http://schemas.openxmlformats.org/officeDocument/2006/relationships/video" Target="file://localhost/Users/abs3/Movies/Gothic/Canterberry_2.mov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5" descr="ND Transept_Sud_Notre-Dame_de_Paris_240208_2 W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8"/>
          <a:stretch>
            <a:fillRect/>
          </a:stretch>
        </p:blipFill>
        <p:spPr bwMode="auto">
          <a:xfrm>
            <a:off x="8154988" y="4746625"/>
            <a:ext cx="989012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14" descr="ND GothicRayonnantRose003 WM Attri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4713288"/>
            <a:ext cx="2144712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23938" y="1458913"/>
            <a:ext cx="3319462" cy="962025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High Creativity</a:t>
            </a:r>
          </a:p>
        </p:txBody>
      </p:sp>
      <p:pic>
        <p:nvPicPr>
          <p:cNvPr id="16388" name="Picture 4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3700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Notre_Dame_de_Paris_by_day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9313"/>
            <a:ext cx="2932113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St_denis_nave W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>
            <a:fillRect/>
          </a:stretch>
        </p:blipFill>
        <p:spPr bwMode="auto">
          <a:xfrm>
            <a:off x="6027738" y="-39688"/>
            <a:ext cx="3116262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romanesque Rocher_St_Michel_à_Aiguilhe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r="11313" b="15190"/>
          <a:stretch>
            <a:fillRect/>
          </a:stretch>
        </p:blipFill>
        <p:spPr bwMode="auto">
          <a:xfrm>
            <a:off x="2928938" y="-25400"/>
            <a:ext cx="3098800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 descr="York_Minster_from_M&amp;S WM Attri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417" r="5937" b="7916"/>
          <a:stretch>
            <a:fillRect/>
          </a:stretch>
        </p:blipFill>
        <p:spPr bwMode="auto">
          <a:xfrm>
            <a:off x="2906713" y="4659313"/>
            <a:ext cx="312420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875314"/>
            <a:ext cx="5170714" cy="794657"/>
          </a:xfrm>
          <a:prstGeom prst="rect">
            <a:avLst/>
          </a:prstGeom>
          <a:solidFill>
            <a:srgbClr val="F4F0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3975" y="3629025"/>
            <a:ext cx="5224463" cy="1223963"/>
          </a:xfrm>
        </p:spPr>
        <p:txBody>
          <a:bodyPr/>
          <a:lstStyle/>
          <a:p>
            <a:pPr eaLnBrk="1" hangingPunct="1"/>
            <a:r>
              <a:rPr lang="en-US" sz="27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Middle Ages Architecture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70715" y="3766457"/>
            <a:ext cx="3984171" cy="990600"/>
          </a:xfrm>
          <a:prstGeom prst="rect">
            <a:avLst/>
          </a:prstGeom>
          <a:solidFill>
            <a:srgbClr val="6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93410" y="3957934"/>
            <a:ext cx="3695242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3000" b="1" kern="0" spc="150" dirty="0">
                <a:ln w="11430"/>
                <a:solidFill>
                  <a:srgbClr val="F4F0D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pitchFamily="-65" charset="-128"/>
              </a:rPr>
              <a:t>High Creativity</a:t>
            </a:r>
            <a:endParaRPr lang="en-US" sz="3000" b="1" spc="150" dirty="0">
              <a:ln w="11430"/>
              <a:solidFill>
                <a:srgbClr val="F4F0D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3796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327150"/>
            <a:ext cx="7646987" cy="50879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35845" name="Picture 8" descr="romanesque Wimpfen-palasarkaden2008 WM attri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654175"/>
            <a:ext cx="46021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4" descr="romanesuq Abbatiale_Conques_Nef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651000"/>
            <a:ext cx="2598738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6" descr="Commenda Church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15855"/>
          <a:stretch>
            <a:fillRect/>
          </a:stretch>
        </p:blipFill>
        <p:spPr bwMode="auto">
          <a:xfrm>
            <a:off x="4273550" y="4637088"/>
            <a:ext cx="18145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289050"/>
            <a:ext cx="3497262" cy="52514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399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446213"/>
            <a:ext cx="46116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1693863"/>
            <a:ext cx="5080000" cy="38100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1279525"/>
            <a:ext cx="3879850" cy="51657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46084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1431925"/>
            <a:ext cx="3294063" cy="49450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690688"/>
            <a:ext cx="6350000" cy="39243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9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5018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1484313"/>
            <a:ext cx="3217862" cy="48164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>
            <a:fillRect/>
          </a:stretch>
        </p:blipFill>
        <p:spPr bwMode="auto">
          <a:xfrm>
            <a:off x="2495550" y="1323975"/>
            <a:ext cx="4111625" cy="51530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extBox 26"/>
          <p:cNvSpPr txBox="1">
            <a:spLocks noChangeArrowheads="1"/>
          </p:cNvSpPr>
          <p:nvPr/>
        </p:nvSpPr>
        <p:spPr bwMode="auto">
          <a:xfrm>
            <a:off x="260350" y="5924550"/>
            <a:ext cx="113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History</a:t>
            </a:r>
          </a:p>
        </p:txBody>
      </p:sp>
      <p:sp>
        <p:nvSpPr>
          <p:cNvPr id="17412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56088" y="1557338"/>
            <a:ext cx="47466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In the Roman manner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Everything done in Western European art and architecture between the: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Fall of the Roman Empire </a:t>
            </a:r>
          </a:p>
          <a:p>
            <a:pPr lvl="1" eaLnBrk="0" hangingPunct="0">
              <a:spcBef>
                <a:spcPts val="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 charset="-128"/>
                <a:cs typeface="+mn-cs"/>
              </a:rPr>
              <a:t>(AD 476)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Gothic Period </a:t>
            </a: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(about AD 1100)</a:t>
            </a:r>
          </a:p>
        </p:txBody>
      </p:sp>
      <p:pic>
        <p:nvPicPr>
          <p:cNvPr id="13" name="Picture 12" descr="romanesque sant-feliu-de-barruera-vall-de-boi unesco Pub do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63713"/>
            <a:ext cx="3598863" cy="26955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54276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325563"/>
            <a:ext cx="3400425" cy="50752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56324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360488"/>
            <a:ext cx="6350000" cy="47625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1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5837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1469" r="9026" b="1170"/>
          <a:stretch>
            <a:fillRect/>
          </a:stretch>
        </p:blipFill>
        <p:spPr bwMode="auto">
          <a:xfrm>
            <a:off x="2481263" y="1665288"/>
            <a:ext cx="4148137" cy="43005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19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6042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lum bright="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427163"/>
            <a:ext cx="6350000" cy="44323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6246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7200" y="546100"/>
            <a:ext cx="82296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How the Gothic style works</a:t>
            </a:r>
            <a:endParaRPr lang="en-US" sz="3000" b="1" kern="0" dirty="0">
              <a:solidFill>
                <a:srgbClr val="600000"/>
              </a:solidFill>
              <a:latin typeface="Verdana" charset="0"/>
              <a:ea typeface="ＭＳ Ｐゴシック" charset="-128"/>
              <a:cs typeface="ＭＳ Ｐゴシック" pitchFamily="-65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39787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008A3E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Demonstration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900" kern="0" dirty="0">
                <a:solidFill>
                  <a:srgbClr val="4AB64A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Would 9 healthy volunteers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please come forward.</a:t>
            </a:r>
          </a:p>
        </p:txBody>
      </p:sp>
      <p:pic>
        <p:nvPicPr>
          <p:cNvPr id="62470" name="Picture 15" descr="NotreDameDeParis WM Attri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4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6451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14338" y="479425"/>
            <a:ext cx="82296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High Romanesque Arches</a:t>
            </a:r>
          </a:p>
        </p:txBody>
      </p:sp>
      <p:pic>
        <p:nvPicPr>
          <p:cNvPr id="9" name="arch heightened.mp4" descr="/Users/abs3/Movies/Arch AVI Movies /arch heightened.mp4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7"/>
          <a:stretch>
            <a:fillRect/>
          </a:stretch>
        </p:blipFill>
        <p:spPr bwMode="auto">
          <a:xfrm>
            <a:off x="714375" y="1306513"/>
            <a:ext cx="7831138" cy="51244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9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6656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14338" y="479425"/>
            <a:ext cx="82296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Gothic Arches</a:t>
            </a:r>
          </a:p>
        </p:txBody>
      </p:sp>
      <p:pic>
        <p:nvPicPr>
          <p:cNvPr id="66565" name="Picture 9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othic arch.mp4" descr="/Users/abs3/Movies/Arch AVI Movies /gothic arch.mp4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266825"/>
            <a:ext cx="71882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03225" y="468313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St. Denis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071938" y="1343025"/>
            <a:ext cx="471328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Built on the burial place of St. Denis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Beheaded for Christianity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Patron saint of France</a:t>
            </a:r>
          </a:p>
          <a:p>
            <a:pPr marL="18288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National mausoleum of </a:t>
            </a:r>
            <a:r>
              <a:rPr lang="en-US" sz="2800" kern="0" dirty="0" smtClean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  French 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royalty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Located in the north of Paris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Abbott </a:t>
            </a:r>
            <a:r>
              <a:rPr lang="en-US" sz="2800" kern="0" dirty="0" err="1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Suger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wanted to repair the church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AD 1137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994150"/>
            <a:ext cx="3030537" cy="22717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470025"/>
            <a:ext cx="3422650" cy="22717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3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58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03225" y="468313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St. Denis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744913" y="1317625"/>
            <a:ext cx="5399087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Abbott </a:t>
            </a:r>
            <a:r>
              <a:rPr lang="en-US" sz="2800" kern="0" dirty="0" err="1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Suger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retained much of the current church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(built at time of Charlemagne)</a:t>
            </a:r>
          </a:p>
          <a:p>
            <a:pPr marL="18288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Added rose window</a:t>
            </a:r>
          </a:p>
          <a:p>
            <a:pPr marL="18288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Added gothic arches and raised the roof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3883025"/>
            <a:ext cx="3043238" cy="26050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406525"/>
            <a:ext cx="2968625" cy="39608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t-Den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4213225"/>
            <a:ext cx="1774825" cy="22717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5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6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03225" y="468313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St. Denis</a:t>
            </a:r>
          </a:p>
        </p:txBody>
      </p:sp>
      <p:sp>
        <p:nvSpPr>
          <p:cNvPr id="72708" name="Content Placeholder 2"/>
          <p:cNvSpPr txBox="1">
            <a:spLocks/>
          </p:cNvSpPr>
          <p:nvPr/>
        </p:nvSpPr>
        <p:spPr bwMode="auto">
          <a:xfrm>
            <a:off x="4038600" y="1414463"/>
            <a:ext cx="4792663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Mixed Romanesque and Gothic styles</a:t>
            </a:r>
          </a:p>
          <a:p>
            <a:pPr lvl="1">
              <a:spcBef>
                <a:spcPct val="20000"/>
              </a:spcBef>
            </a:pPr>
            <a:r>
              <a:rPr lang="en-US">
                <a:latin typeface="Georgia" charset="0"/>
              </a:rPr>
              <a:t>A </a:t>
            </a:r>
            <a:r>
              <a:rPr lang="ja-JP" altLang="en-US">
                <a:latin typeface="Georgia" charset="0"/>
              </a:rPr>
              <a:t>“</a:t>
            </a:r>
            <a:r>
              <a:rPr lang="en-US" altLang="ja-JP">
                <a:latin typeface="Georgia" charset="0"/>
              </a:rPr>
              <a:t>nice church</a:t>
            </a:r>
            <a:r>
              <a:rPr lang="ja-JP" altLang="en-US">
                <a:latin typeface="Georgia" charset="0"/>
              </a:rPr>
              <a:t>”</a:t>
            </a:r>
            <a:r>
              <a:rPr lang="en-US" altLang="ja-JP">
                <a:latin typeface="Georgia" charset="0"/>
              </a:rPr>
              <a:t> but not impressive enough for the king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Holy site in the center of Paris </a:t>
            </a:r>
            <a:r>
              <a:rPr lang="en-US">
                <a:latin typeface="Georgia" charset="0"/>
              </a:rPr>
              <a:t>(on the island) </a:t>
            </a:r>
            <a:r>
              <a:rPr lang="en-US" sz="2800">
                <a:latin typeface="Georgia" charset="0"/>
              </a:rPr>
              <a:t>would be a better place for the main cathedral of Paris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lum bright="1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425575"/>
            <a:ext cx="3354388" cy="44735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2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 Churches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TextBox 26"/>
          <p:cNvSpPr txBox="1">
            <a:spLocks noChangeArrowheads="1"/>
          </p:cNvSpPr>
          <p:nvPr/>
        </p:nvSpPr>
        <p:spPr bwMode="auto">
          <a:xfrm>
            <a:off x="260350" y="5924550"/>
            <a:ext cx="113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History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9461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33863" y="1501775"/>
            <a:ext cx="48228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Heavy walls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Built at the same time as fortress castles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Round arches and vaults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Small windows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Small area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(not many people inside)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Stark on the inside</a:t>
            </a:r>
          </a:p>
        </p:txBody>
      </p:sp>
      <p:pic>
        <p:nvPicPr>
          <p:cNvPr id="10" name="Picture 9" descr="Romanesque Abbatiale_SteCroix_Bordeaux_abside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557338"/>
            <a:ext cx="3584575" cy="26876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omanesque Bad_Ems_Martin_int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4095750"/>
            <a:ext cx="2819400" cy="21145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4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03225" y="468313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Notre Dame de Paris</a:t>
            </a:r>
          </a:p>
        </p:txBody>
      </p:sp>
      <p:pic>
        <p:nvPicPr>
          <p:cNvPr id="9" name="Notre Dame2.mov" descr="/Users/abs3/Movies/Gothic/Notre Dame2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44600"/>
            <a:ext cx="8056562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9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03225" y="468313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Notre Dame de Paris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4445000" y="1323975"/>
            <a:ext cx="4371975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Elements from St. Denis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Rose windows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Pointed arches</a:t>
            </a:r>
          </a:p>
        </p:txBody>
      </p:sp>
      <p:pic>
        <p:nvPicPr>
          <p:cNvPr id="10" name="Picture 5" descr="r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t="9036" r="14989" b="15657"/>
          <a:stretch>
            <a:fillRect/>
          </a:stretch>
        </p:blipFill>
        <p:spPr bwMode="auto">
          <a:xfrm>
            <a:off x="454025" y="1414463"/>
            <a:ext cx="3652838" cy="50292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3"/>
          <a:stretch>
            <a:fillRect/>
          </a:stretch>
        </p:blipFill>
        <p:spPr bwMode="auto">
          <a:xfrm>
            <a:off x="4321175" y="3040063"/>
            <a:ext cx="4332288" cy="34083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1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03225" y="468313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Notre Dame de Paris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3717925" y="1444625"/>
            <a:ext cx="542607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Retained Romanesque elements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Towers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Statues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Exterior decorations</a:t>
            </a:r>
          </a:p>
        </p:txBody>
      </p:sp>
      <p:pic>
        <p:nvPicPr>
          <p:cNvPr id="788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2"/>
          <a:stretch>
            <a:fillRect/>
          </a:stretch>
        </p:blipFill>
        <p:spPr bwMode="auto">
          <a:xfrm>
            <a:off x="4529138" y="3692525"/>
            <a:ext cx="4157662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690938"/>
            <a:ext cx="165735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41450"/>
            <a:ext cx="3186113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6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3692525"/>
            <a:ext cx="217805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7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ND buttre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8418" r="12892" b="39284"/>
          <a:stretch>
            <a:fillRect/>
          </a:stretch>
        </p:blipFill>
        <p:spPr bwMode="auto">
          <a:xfrm>
            <a:off x="722313" y="1308100"/>
            <a:ext cx="2749550" cy="26130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89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403225" y="468313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Notre Dame de Paris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5761038" y="1901825"/>
            <a:ext cx="313213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Size (area)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Height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Flying buttresses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Crepes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4078288"/>
            <a:ext cx="2141538" cy="21542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otre_Dame_de_Paris_by_day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/>
          <a:stretch>
            <a:fillRect/>
          </a:stretch>
        </p:blipFill>
        <p:spPr bwMode="auto">
          <a:xfrm>
            <a:off x="434975" y="3695700"/>
            <a:ext cx="3484563" cy="29225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Notre_Dame_buttres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9"/>
          <a:stretch>
            <a:fillRect/>
          </a:stretch>
        </p:blipFill>
        <p:spPr bwMode="auto">
          <a:xfrm>
            <a:off x="3263900" y="1984375"/>
            <a:ext cx="2646363" cy="33607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19663" y="1295400"/>
            <a:ext cx="3211512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New elements</a:t>
            </a:r>
          </a:p>
          <a:p>
            <a:pPr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  <p:pic>
        <p:nvPicPr>
          <p:cNvPr id="80906" name="Picture 20" descr="NotreDameDeParis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46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2947" name="Title 5"/>
          <p:cNvSpPr txBox="1">
            <a:spLocks/>
          </p:cNvSpPr>
          <p:nvPr/>
        </p:nvSpPr>
        <p:spPr bwMode="auto">
          <a:xfrm>
            <a:off x="176213" y="468313"/>
            <a:ext cx="82296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Notre Dame de Paris—Gargoyles</a:t>
            </a:r>
          </a:p>
        </p:txBody>
      </p:sp>
      <p:pic>
        <p:nvPicPr>
          <p:cNvPr id="12" name="Picture 14" descr="notre_dame_gargoile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8"/>
          <a:stretch>
            <a:fillRect/>
          </a:stretch>
        </p:blipFill>
        <p:spPr bwMode="auto">
          <a:xfrm>
            <a:off x="3167063" y="3092450"/>
            <a:ext cx="3276600" cy="30305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508125"/>
            <a:ext cx="2940050" cy="44418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776663" y="1419225"/>
            <a:ext cx="436245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Functional decorations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Frighten away evil spirits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Drain spouts</a:t>
            </a:r>
          </a:p>
        </p:txBody>
      </p:sp>
      <p:pic>
        <p:nvPicPr>
          <p:cNvPr id="13" name="Picture 17" descr="Notre%20Dame%20Gargoy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55" r="1671" b="1755"/>
          <a:stretch>
            <a:fillRect/>
          </a:stretch>
        </p:blipFill>
        <p:spPr bwMode="auto">
          <a:xfrm>
            <a:off x="6670675" y="3730625"/>
            <a:ext cx="1889125" cy="28082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6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94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38138"/>
            <a:ext cx="8229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Sainte </a:t>
            </a:r>
            <a:r>
              <a:rPr lang="en-US" sz="3000" b="1" kern="0" dirty="0" err="1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Chappelle</a:t>
            </a:r>
            <a:endParaRPr lang="en-US" sz="3000" b="1" kern="0" dirty="0">
              <a:solidFill>
                <a:srgbClr val="600000"/>
              </a:solidFill>
              <a:latin typeface="Verdana" charset="0"/>
              <a:ea typeface="ＭＳ Ｐゴシック" charset="-128"/>
              <a:cs typeface="ＭＳ Ｐゴシック" pitchFamily="-65" charset="-128"/>
            </a:endParaRPr>
          </a:p>
        </p:txBody>
      </p:sp>
      <p:sp>
        <p:nvSpPr>
          <p:cNvPr id="84996" name="Rectangle 3"/>
          <p:cNvSpPr txBox="1">
            <a:spLocks noChangeArrowheads="1"/>
          </p:cNvSpPr>
          <p:nvPr/>
        </p:nvSpPr>
        <p:spPr bwMode="auto">
          <a:xfrm>
            <a:off x="4191000" y="1458913"/>
            <a:ext cx="4953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Royal </a:t>
            </a:r>
            <a:r>
              <a:rPr lang="en-US" sz="2800" smtClean="0">
                <a:latin typeface="Georgia" charset="0"/>
              </a:rPr>
              <a:t>family’</a:t>
            </a:r>
            <a:r>
              <a:rPr lang="en-US" altLang="ja-JP" sz="2800" smtClean="0">
                <a:latin typeface="Georgia" charset="0"/>
              </a:rPr>
              <a:t>s </a:t>
            </a:r>
            <a:r>
              <a:rPr lang="en-US" altLang="ja-JP" sz="2800" dirty="0">
                <a:latin typeface="Georgia" charset="0"/>
              </a:rPr>
              <a:t>private church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500" dirty="0">
                <a:latin typeface="Georgia" charset="0"/>
              </a:rPr>
              <a:t>About 3 blocks from Notre Dame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500" dirty="0">
                <a:latin typeface="Georgia" charset="0"/>
              </a:rPr>
              <a:t>Scripture windows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500" dirty="0">
                <a:latin typeface="Georgia" charset="0"/>
              </a:rPr>
              <a:t>Modern concerts</a:t>
            </a:r>
          </a:p>
        </p:txBody>
      </p:sp>
      <p:pic>
        <p:nvPicPr>
          <p:cNvPr id="11" name="Picture 14" descr="The image “file:///C:/Documents%20and%20Settings/ct410ta/Local%20Settings/Temporary%20Internet%20Files/Content.IE5/QP5M3ITG/chapelle%5B1%5D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24000"/>
            <a:ext cx="3725862" cy="50292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chapelle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635375"/>
            <a:ext cx="3973513" cy="29178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6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7043" name="Rectangle 4"/>
          <p:cNvSpPr txBox="1">
            <a:spLocks noChangeArrowheads="1"/>
          </p:cNvSpPr>
          <p:nvPr/>
        </p:nvSpPr>
        <p:spPr bwMode="auto">
          <a:xfrm>
            <a:off x="457200" y="469900"/>
            <a:ext cx="8229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Rivalry churches—Chartres</a:t>
            </a:r>
          </a:p>
        </p:txBody>
      </p:sp>
      <p:grpSp>
        <p:nvGrpSpPr>
          <p:cNvPr id="87044" name="Group 27"/>
          <p:cNvGrpSpPr>
            <a:grpSpLocks/>
          </p:cNvGrpSpPr>
          <p:nvPr/>
        </p:nvGrpSpPr>
        <p:grpSpPr bwMode="auto">
          <a:xfrm>
            <a:off x="4622800" y="1474788"/>
            <a:ext cx="4365625" cy="4760912"/>
            <a:chOff x="144" y="1536"/>
            <a:chExt cx="2369" cy="2592"/>
          </a:xfrm>
        </p:grpSpPr>
        <p:pic>
          <p:nvPicPr>
            <p:cNvPr id="87047" name="Picture 9" descr="http://home.att.net/~wegast/symbols/flrpln/flrpln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36"/>
              <a:ext cx="1776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7048" name="Group 10"/>
            <p:cNvGrpSpPr>
              <a:grpSpLocks/>
            </p:cNvGrpSpPr>
            <p:nvPr/>
          </p:nvGrpSpPr>
          <p:grpSpPr bwMode="auto">
            <a:xfrm>
              <a:off x="366" y="2860"/>
              <a:ext cx="2147" cy="1233"/>
              <a:chOff x="2361" y="4833"/>
              <a:chExt cx="5367" cy="3087"/>
            </a:xfrm>
          </p:grpSpPr>
          <p:sp>
            <p:nvSpPr>
              <p:cNvPr id="87049" name="Rectangle 22"/>
              <p:cNvSpPr>
                <a:spLocks noChangeArrowheads="1"/>
              </p:cNvSpPr>
              <p:nvPr/>
            </p:nvSpPr>
            <p:spPr bwMode="auto">
              <a:xfrm>
                <a:off x="5166" y="6300"/>
                <a:ext cx="540" cy="721"/>
              </a:xfrm>
              <a:prstGeom prst="rect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0" name="Rectangle 21"/>
              <p:cNvSpPr>
                <a:spLocks noChangeArrowheads="1"/>
              </p:cNvSpPr>
              <p:nvPr/>
            </p:nvSpPr>
            <p:spPr bwMode="auto">
              <a:xfrm>
                <a:off x="5166" y="5579"/>
                <a:ext cx="540" cy="721"/>
              </a:xfrm>
              <a:prstGeom prst="rect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1" name="Rectangle 20"/>
              <p:cNvSpPr>
                <a:spLocks noChangeArrowheads="1"/>
              </p:cNvSpPr>
              <p:nvPr/>
            </p:nvSpPr>
            <p:spPr bwMode="auto">
              <a:xfrm>
                <a:off x="2361" y="6300"/>
                <a:ext cx="540" cy="721"/>
              </a:xfrm>
              <a:prstGeom prst="rect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2" name="Rectangle 19"/>
              <p:cNvSpPr>
                <a:spLocks noChangeArrowheads="1"/>
              </p:cNvSpPr>
              <p:nvPr/>
            </p:nvSpPr>
            <p:spPr bwMode="auto">
              <a:xfrm>
                <a:off x="2361" y="5554"/>
                <a:ext cx="540" cy="721"/>
              </a:xfrm>
              <a:prstGeom prst="rect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3" name="Rectangle 18"/>
              <p:cNvSpPr>
                <a:spLocks noChangeArrowheads="1"/>
              </p:cNvSpPr>
              <p:nvPr/>
            </p:nvSpPr>
            <p:spPr bwMode="auto">
              <a:xfrm>
                <a:off x="5166" y="4833"/>
                <a:ext cx="540" cy="721"/>
              </a:xfrm>
              <a:prstGeom prst="rect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4" name="Rectangle 17"/>
              <p:cNvSpPr>
                <a:spLocks noChangeArrowheads="1"/>
              </p:cNvSpPr>
              <p:nvPr/>
            </p:nvSpPr>
            <p:spPr bwMode="auto">
              <a:xfrm>
                <a:off x="2361" y="4858"/>
                <a:ext cx="540" cy="721"/>
              </a:xfrm>
              <a:prstGeom prst="rect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5" name="Line 16"/>
              <p:cNvSpPr>
                <a:spLocks noChangeShapeType="1"/>
              </p:cNvSpPr>
              <p:nvPr/>
            </p:nvSpPr>
            <p:spPr bwMode="auto">
              <a:xfrm flipH="1" flipV="1">
                <a:off x="5540" y="5367"/>
                <a:ext cx="748" cy="7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6" name="Line 15"/>
              <p:cNvSpPr>
                <a:spLocks noChangeShapeType="1"/>
              </p:cNvSpPr>
              <p:nvPr/>
            </p:nvSpPr>
            <p:spPr bwMode="auto">
              <a:xfrm flipH="1">
                <a:off x="5540" y="6115"/>
                <a:ext cx="74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7" name="Line 14"/>
              <p:cNvSpPr>
                <a:spLocks noChangeShapeType="1"/>
              </p:cNvSpPr>
              <p:nvPr/>
            </p:nvSpPr>
            <p:spPr bwMode="auto">
              <a:xfrm flipH="1">
                <a:off x="5540" y="6115"/>
                <a:ext cx="748" cy="5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8" name="Text Box 13"/>
              <p:cNvSpPr txBox="1">
                <a:spLocks noChangeArrowheads="1"/>
              </p:cNvSpPr>
              <p:nvPr/>
            </p:nvSpPr>
            <p:spPr bwMode="auto">
              <a:xfrm>
                <a:off x="6288" y="5901"/>
                <a:ext cx="1440" cy="37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latin typeface="Antique Olive" charset="0"/>
                  </a:rPr>
                  <a:t>CHAPELS</a:t>
                </a:r>
                <a:endParaRPr lang="en-US" sz="1800"/>
              </a:p>
            </p:txBody>
          </p:sp>
          <p:sp>
            <p:nvSpPr>
              <p:cNvPr id="87059" name="Line 12"/>
              <p:cNvSpPr>
                <a:spLocks noChangeShapeType="1"/>
              </p:cNvSpPr>
              <p:nvPr/>
            </p:nvSpPr>
            <p:spPr bwMode="auto">
              <a:xfrm flipH="1" flipV="1">
                <a:off x="4979" y="6050"/>
                <a:ext cx="727" cy="14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0" name="Text Box 11"/>
              <p:cNvSpPr txBox="1">
                <a:spLocks noChangeArrowheads="1"/>
              </p:cNvSpPr>
              <p:nvPr/>
            </p:nvSpPr>
            <p:spPr bwMode="auto">
              <a:xfrm>
                <a:off x="5706" y="7359"/>
                <a:ext cx="1813" cy="56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latin typeface="Antique Olive" charset="0"/>
                  </a:rPr>
                  <a:t>AMBULATORY</a:t>
                </a:r>
                <a:endParaRPr lang="en-US" sz="1100"/>
              </a:p>
              <a:p>
                <a:endParaRPr lang="en-US" sz="1800"/>
              </a:p>
            </p:txBody>
          </p:sp>
        </p:grpSp>
      </p:grpSp>
      <p:pic>
        <p:nvPicPr>
          <p:cNvPr id="28" name="Picture 32" descr="chart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395413"/>
            <a:ext cx="3405188" cy="4800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28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57200" y="469900"/>
            <a:ext cx="8229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Notre Dame de Chartres</a:t>
            </a:r>
          </a:p>
        </p:txBody>
      </p:sp>
      <p:sp>
        <p:nvSpPr>
          <p:cNvPr id="89092" name="Content Placeholder 2"/>
          <p:cNvSpPr txBox="1">
            <a:spLocks/>
          </p:cNvSpPr>
          <p:nvPr/>
        </p:nvSpPr>
        <p:spPr bwMode="auto">
          <a:xfrm>
            <a:off x="3538538" y="1219200"/>
            <a:ext cx="53117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800">
                <a:latin typeface="Georgia" charset="0"/>
              </a:rPr>
              <a:t>A major pilgrimage site because of the relic of Mary’</a:t>
            </a:r>
            <a:r>
              <a:rPr lang="en-US" altLang="ja-JP" sz="2800">
                <a:latin typeface="Georgia" charset="0"/>
              </a:rPr>
              <a:t>s tunic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>
                <a:latin typeface="Georgia" charset="0"/>
              </a:rPr>
              <a:t>Chartres is about 50 miles southwest of Paris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>
                <a:latin typeface="Georgia" charset="0"/>
              </a:rPr>
              <a:t>Four fairs were held there each year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>
                <a:latin typeface="Georgia" charset="0"/>
              </a:rPr>
              <a:t>The bishop was afraid that other cities would build new gothic cathedrals and take the fair and pilgrimage traffic away from Chartres</a:t>
            </a:r>
          </a:p>
        </p:txBody>
      </p:sp>
      <p:pic>
        <p:nvPicPr>
          <p:cNvPr id="30" name="Picture 29" descr="Chartres Kapelle_Chartres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785938"/>
            <a:ext cx="2995612" cy="37655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0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38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57200" y="469900"/>
            <a:ext cx="8229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Notre Dame de Chartres</a:t>
            </a:r>
          </a:p>
        </p:txBody>
      </p:sp>
      <p:pic>
        <p:nvPicPr>
          <p:cNvPr id="9" name="chatres.mov" descr="/Users/abs3/Movies/Gothic/chatres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227138"/>
            <a:ext cx="7291388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9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86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57200" y="469900"/>
            <a:ext cx="8229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Chartres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76688" y="1366838"/>
            <a:ext cx="514508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Retained all previous elements of gothic style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Higher than Notre Dame de Paris by 150 feet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New elements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Claims to have first flying buttresses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Labyrinth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Gift windows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500" kern="0" dirty="0">
                <a:latin typeface="Georgia" pitchFamily="18" charset="0"/>
                <a:ea typeface="ＭＳ Ｐゴシック" charset="-128"/>
                <a:cs typeface="+mn-cs"/>
              </a:rPr>
              <a:t>Theme of heavenly city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490663"/>
            <a:ext cx="3379787" cy="45227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10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1508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379538"/>
            <a:ext cx="3176587" cy="47688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3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4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61950"/>
            <a:ext cx="8229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Cathedral Economics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202113" y="1512888"/>
            <a:ext cx="464820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Decorations were donations 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Guilds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Wealthy patrons</a:t>
            </a:r>
          </a:p>
        </p:txBody>
      </p:sp>
      <p:pic>
        <p:nvPicPr>
          <p:cNvPr id="12" name="Picture 19" descr="chartres%20stained%20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295400"/>
            <a:ext cx="3506787" cy="5181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York bell ma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3355975"/>
            <a:ext cx="3917950" cy="23653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629275" y="5821363"/>
            <a:ext cx="137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Bell making</a:t>
            </a:r>
          </a:p>
        </p:txBody>
      </p:sp>
      <p:pic>
        <p:nvPicPr>
          <p:cNvPr id="95240" name="Picture 14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8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61950"/>
            <a:ext cx="8229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Chartres and other cathedrals</a:t>
            </a:r>
          </a:p>
        </p:txBody>
      </p:sp>
      <p:pic>
        <p:nvPicPr>
          <p:cNvPr id="97285" name="Picture 14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dow tracing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756" y="1270161"/>
            <a:ext cx="8232597" cy="5488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English Vertical Gothic Style</a:t>
            </a:r>
            <a:endParaRPr lang="en-US" sz="3000" b="1"/>
          </a:p>
        </p:txBody>
      </p:sp>
      <p:pic>
        <p:nvPicPr>
          <p:cNvPr id="15" name="Picture 6" descr="kings-college"/>
          <p:cNvPicPr>
            <a:picLocks noChangeAspect="1" noChangeArrowheads="1"/>
          </p:cNvPicPr>
          <p:nvPr/>
        </p:nvPicPr>
        <p:blipFill>
          <a:blip r:embed="rId3">
            <a:lum bright="1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2073275"/>
            <a:ext cx="4641850" cy="3654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Slide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t="8565" r="26547" b="10304"/>
          <a:stretch>
            <a:fillRect/>
          </a:stretch>
        </p:blipFill>
        <p:spPr bwMode="auto">
          <a:xfrm>
            <a:off x="434975" y="1436688"/>
            <a:ext cx="3821113" cy="4927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16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Canterbury Cathedral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79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0138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7" name="Picture 9" descr="Cathedral pulp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9" y="1270154"/>
            <a:ext cx="2826768" cy="442528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17" descr="Canterbury_Cathedral_102_Pilgrims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00" y="1303145"/>
            <a:ext cx="3115269" cy="292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18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athedral, Canterbur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47" y="2457828"/>
            <a:ext cx="2962164" cy="44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8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Canterbury Cathedral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79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0138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2" name="Canterberry_2.mov" descr="/Users/abs3/Movies/Gothic/Canterberry_2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333500"/>
            <a:ext cx="5588000" cy="31432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athedral nav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32" y="1748522"/>
            <a:ext cx="3624414" cy="4833179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18" descr="NotreDameDeParis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</a:rPr>
              <a:t>English—York Minster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27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03428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9" name="Picture 2" descr="Five Sisters Wind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317625"/>
            <a:ext cx="4030663" cy="46259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Yorkminster na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763713"/>
            <a:ext cx="4346575" cy="47355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</a:rPr>
              <a:t>English—York Minster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75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05476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05477" name="Picture 2" descr="Kings of England Statu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09700"/>
            <a:ext cx="8707437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TextBox 3"/>
          <p:cNvSpPr txBox="1">
            <a:spLocks noChangeArrowheads="1"/>
          </p:cNvSpPr>
          <p:nvPr/>
        </p:nvSpPr>
        <p:spPr bwMode="auto">
          <a:xfrm>
            <a:off x="5283200" y="6149975"/>
            <a:ext cx="344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Georgia" charset="0"/>
              </a:rPr>
              <a:t>Note new head on Henry VI</a:t>
            </a:r>
          </a:p>
        </p:txBody>
      </p:sp>
      <p:cxnSp>
        <p:nvCxnSpPr>
          <p:cNvPr id="105479" name="Straight Arrow Connector 15"/>
          <p:cNvCxnSpPr>
            <a:cxnSpLocks noChangeShapeType="1"/>
          </p:cNvCxnSpPr>
          <p:nvPr/>
        </p:nvCxnSpPr>
        <p:spPr bwMode="auto">
          <a:xfrm rot="5400000" flipH="1" flipV="1">
            <a:off x="6519069" y="4360069"/>
            <a:ext cx="2278063" cy="1228725"/>
          </a:xfrm>
          <a:prstGeom prst="straightConnector1">
            <a:avLst/>
          </a:prstGeom>
          <a:noFill/>
          <a:ln w="57150">
            <a:solidFill>
              <a:srgbClr val="C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5480" name="Picture 24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Hammer Beamed Ceilings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23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07524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7" name="Picture 2" descr="Castle dining h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98575"/>
            <a:ext cx="2014537" cy="26844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Westminster Hall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5"/>
          <a:stretch>
            <a:fillRect/>
          </a:stretch>
        </p:blipFill>
        <p:spPr bwMode="auto">
          <a:xfrm>
            <a:off x="4513263" y="1719263"/>
            <a:ext cx="2127250" cy="26781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TextBox 5"/>
          <p:cNvSpPr txBox="1">
            <a:spLocks noChangeArrowheads="1"/>
          </p:cNvSpPr>
          <p:nvPr/>
        </p:nvSpPr>
        <p:spPr bwMode="auto">
          <a:xfrm>
            <a:off x="6567488" y="4027488"/>
            <a:ext cx="26193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b="1">
                <a:solidFill>
                  <a:srgbClr val="600000"/>
                </a:solidFill>
                <a:latin typeface="Georgia" charset="0"/>
              </a:rPr>
              <a:t>Westminster Hall, Houses of Parliament</a:t>
            </a:r>
          </a:p>
        </p:txBody>
      </p:sp>
      <p:pic>
        <p:nvPicPr>
          <p:cNvPr id="21" name="Picture 6" descr="Westminster H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7"/>
          <a:stretch>
            <a:fillRect/>
          </a:stretch>
        </p:blipFill>
        <p:spPr bwMode="auto">
          <a:xfrm>
            <a:off x="6557963" y="1306513"/>
            <a:ext cx="2168525" cy="26876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Castle dining hall ceil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1719263"/>
            <a:ext cx="1990725" cy="2689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Palace_of_Westminster_Westminster_Hall_south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0"/>
          <a:stretch>
            <a:fillRect/>
          </a:stretch>
        </p:blipFill>
        <p:spPr bwMode="auto">
          <a:xfrm>
            <a:off x="4408488" y="4651375"/>
            <a:ext cx="2655887" cy="20383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ampton_Court_Palace W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8"/>
          <a:stretch>
            <a:fillRect/>
          </a:stretch>
        </p:blipFill>
        <p:spPr bwMode="auto">
          <a:xfrm>
            <a:off x="1317625" y="4637088"/>
            <a:ext cx="2887663" cy="20462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2" name="TextBox 4"/>
          <p:cNvSpPr txBox="1">
            <a:spLocks noChangeArrowheads="1"/>
          </p:cNvSpPr>
          <p:nvPr/>
        </p:nvSpPr>
        <p:spPr bwMode="auto">
          <a:xfrm>
            <a:off x="176213" y="3997325"/>
            <a:ext cx="18811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b="1">
                <a:solidFill>
                  <a:srgbClr val="600000"/>
                </a:solidFill>
                <a:latin typeface="Georgia" charset="0"/>
              </a:rPr>
              <a:t>Hampton Court Palace</a:t>
            </a:r>
          </a:p>
        </p:txBody>
      </p:sp>
      <p:pic>
        <p:nvPicPr>
          <p:cNvPr id="107533" name="Picture 25" descr="NotreDameDeParis WM Attrib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German and Italian Gothic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71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0957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25975" y="1519238"/>
            <a:ext cx="4191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German churches were slow in adopting gothic styles.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Cologne cathedral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Cathedral at Milan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Great prestige for the city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Florence refused to build in the Gothic style </a:t>
            </a:r>
            <a:r>
              <a:rPr lang="en-US" sz="2000" kern="0" dirty="0">
                <a:latin typeface="Georgia" pitchFamily="18" charset="0"/>
                <a:ea typeface="ＭＳ Ｐゴシック" charset="-128"/>
                <a:cs typeface="+mn-cs"/>
              </a:rPr>
              <a:t>(competition versus Milan).</a:t>
            </a:r>
          </a:p>
        </p:txBody>
      </p:sp>
      <p:pic>
        <p:nvPicPr>
          <p:cNvPr id="12" name="Picture 11" descr="cologne cathedral WM Attri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r="24815" b="17444"/>
          <a:stretch>
            <a:fillRect/>
          </a:stretch>
        </p:blipFill>
        <p:spPr bwMode="auto">
          <a:xfrm>
            <a:off x="1109663" y="1316038"/>
            <a:ext cx="2014537" cy="26019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ilanoDuomo WM.JPG"/>
          <p:cNvPicPr>
            <a:picLocks noChangeAspect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3951288"/>
            <a:ext cx="3381375" cy="25796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Ilan Fotothek_df_tg_0000073_Architektur_^_Geometrie_^_Mailänder_ Dom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>
            <a:fillRect/>
          </a:stretch>
        </p:blipFill>
        <p:spPr bwMode="auto">
          <a:xfrm>
            <a:off x="3017838" y="2781300"/>
            <a:ext cx="1511300" cy="19859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12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Competition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19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1162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122738" y="1408113"/>
            <a:ext cx="4770437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Cathedrals competed for bigger and higher</a:t>
            </a:r>
          </a:p>
          <a:p>
            <a:pPr lvl="1">
              <a:spcBef>
                <a:spcPct val="20000"/>
              </a:spcBef>
            </a:pPr>
            <a:r>
              <a:rPr lang="en-US" sz="2300">
                <a:latin typeface="Georgia" charset="0"/>
              </a:rPr>
              <a:t>Collapse of some towers</a:t>
            </a:r>
          </a:p>
          <a:p>
            <a:pPr lvl="1">
              <a:spcBef>
                <a:spcPct val="20000"/>
              </a:spcBef>
            </a:pPr>
            <a:r>
              <a:rPr lang="en-US" sz="2300">
                <a:latin typeface="Georgia" charset="0"/>
              </a:rPr>
              <a:t>See floor of St. Peter</a:t>
            </a:r>
            <a:r>
              <a:rPr lang="ja-JP" altLang="en-US" sz="2300">
                <a:latin typeface="Georgia" charset="0"/>
              </a:rPr>
              <a:t>’</a:t>
            </a:r>
            <a:r>
              <a:rPr lang="en-US" altLang="ja-JP" sz="2300">
                <a:latin typeface="Georgia" charset="0"/>
              </a:rPr>
              <a:t>s today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Compare to the desire for pharaoh to build bigger or better pyramids or temples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Compare to the competition of highest skyscraper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Compare to the competition of the biggest and most elaborate football stadium</a:t>
            </a:r>
          </a:p>
        </p:txBody>
      </p:sp>
      <p:pic>
        <p:nvPicPr>
          <p:cNvPr id="17" name="Picture 16" descr="Cathedral york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184275"/>
            <a:ext cx="163353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yramid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3157538"/>
            <a:ext cx="1862138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kyscraper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3005138"/>
            <a:ext cx="725487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tadium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4995863"/>
            <a:ext cx="21336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Picture 11" descr="NotreDameDeParis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3556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2" name="Picture 11" descr="romanesque Sint_Amelbergakerk_Susteren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1393825"/>
            <a:ext cx="3719513" cy="49593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romanesque Mousty_-_Nef_03xn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393825"/>
            <a:ext cx="3833812" cy="25685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romanesque Bad_Ems_Martin_int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5913"/>
            <a:ext cx="2982913" cy="22367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Discussion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6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63575" y="1273175"/>
            <a:ext cx="781685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What was creative about gothic cathedrals?</a:t>
            </a: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Why do we build great edifices?</a:t>
            </a: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How do gothic cathedrals compare to temples?</a:t>
            </a: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6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6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6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6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6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0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Why was the gothic considered ugly by those in the Renaissance?</a:t>
            </a: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What is the meaning of gothic today?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6" r="21301"/>
          <a:stretch>
            <a:fillRect/>
          </a:stretch>
        </p:blipFill>
        <p:spPr bwMode="auto">
          <a:xfrm>
            <a:off x="4354513" y="2808288"/>
            <a:ext cx="2025650" cy="23399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hartres_1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2811463"/>
            <a:ext cx="1752600" cy="23368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14" descr="NotreDameDePari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5" descr="ND Transept_Sud_Notre-Dame_de_Paris_240208_2 W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8"/>
          <a:stretch>
            <a:fillRect/>
          </a:stretch>
        </p:blipFill>
        <p:spPr bwMode="auto">
          <a:xfrm>
            <a:off x="8154988" y="4746625"/>
            <a:ext cx="989012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4" name="Picture 14" descr="ND GothicRayonnantRose003 WM Attri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4713288"/>
            <a:ext cx="2144712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23938" y="1458913"/>
            <a:ext cx="3319462" cy="962025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High Creativity</a:t>
            </a:r>
          </a:p>
        </p:txBody>
      </p:sp>
      <p:pic>
        <p:nvPicPr>
          <p:cNvPr id="115716" name="Picture 4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3700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 descr="Notre_Dame_de_Paris_by_day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9313"/>
            <a:ext cx="2932113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9" descr="St_denis_nave W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>
            <a:fillRect/>
          </a:stretch>
        </p:blipFill>
        <p:spPr bwMode="auto">
          <a:xfrm>
            <a:off x="6027738" y="-39688"/>
            <a:ext cx="3116262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6" descr="romanesque Rocher_St_Michel_à_Aiguilhe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r="11313" b="15190"/>
          <a:stretch>
            <a:fillRect/>
          </a:stretch>
        </p:blipFill>
        <p:spPr bwMode="auto">
          <a:xfrm>
            <a:off x="2928938" y="-25400"/>
            <a:ext cx="3098800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7" descr="York_Minster_from_M&amp;S WM Attri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417" r="5937" b="7916"/>
          <a:stretch>
            <a:fillRect/>
          </a:stretch>
        </p:blipFill>
        <p:spPr bwMode="auto">
          <a:xfrm>
            <a:off x="2906713" y="4659313"/>
            <a:ext cx="312420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875314"/>
            <a:ext cx="5170714" cy="794657"/>
          </a:xfrm>
          <a:prstGeom prst="rect">
            <a:avLst/>
          </a:prstGeom>
          <a:solidFill>
            <a:srgbClr val="F4F0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7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3975" y="3629025"/>
            <a:ext cx="5224463" cy="1223963"/>
          </a:xfrm>
        </p:spPr>
        <p:txBody>
          <a:bodyPr/>
          <a:lstStyle/>
          <a:p>
            <a:pPr eaLnBrk="1" hangingPunct="1"/>
            <a:r>
              <a:rPr lang="en-US" sz="27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Thank You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70715" y="3766457"/>
            <a:ext cx="3984171" cy="990600"/>
          </a:xfrm>
          <a:prstGeom prst="rect">
            <a:avLst/>
          </a:prstGeom>
          <a:solidFill>
            <a:srgbClr val="6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14194" y="3957934"/>
            <a:ext cx="3897221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3000" b="1" kern="0" spc="150" dirty="0">
                <a:ln w="11430"/>
                <a:solidFill>
                  <a:srgbClr val="F4F0D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pitchFamily="-65" charset="-128"/>
              </a:rPr>
              <a:t>Build Creatively</a:t>
            </a:r>
            <a:endParaRPr lang="en-US" sz="3000" b="1" spc="150" dirty="0">
              <a:ln w="11430"/>
              <a:solidFill>
                <a:srgbClr val="F4F0D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5604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3" name="Picture 12" descr="romanesque px-Basiliek_van_Wiro,_Plechelmus_en_Otgerus_Sint_Odilienberg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241425"/>
            <a:ext cx="4108450" cy="52784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omanesque Sint_Odiliënberg_Basilika1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189288"/>
            <a:ext cx="2498725" cy="33305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romanesque Sint_Odiliënberg_Basilika2 3WM.JPG"/>
          <p:cNvPicPr>
            <a:picLocks noChangeAspect="1"/>
          </p:cNvPicPr>
          <p:nvPr/>
        </p:nvPicPr>
        <p:blipFill>
          <a:blip r:embed="rId5">
            <a:lum bright="8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1501775"/>
            <a:ext cx="2657475" cy="19923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0" name="Picture 9" descr="romanesque Apsis_Onze_Lieve_Vrouwkerk_Maastricht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349375"/>
            <a:ext cx="3822700" cy="48720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omanesque MaastrichtOLV11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365250"/>
            <a:ext cx="3087687" cy="24526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romanesque-Maastricht_OLV_Oath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3965575"/>
            <a:ext cx="2265363" cy="2511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6" descr="romanesque Schwarzach_Germany_Roman-Monastery-Church W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19550"/>
            <a:ext cx="227488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2" descr="NotreDameDeParis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3" name="Picture 12" descr="romanesque Schwarzach_Germany_Roman-Monastery-Church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2209800"/>
            <a:ext cx="5356225" cy="40163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omanesque Kilpeck_Angel_carving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338263"/>
            <a:ext cx="1890712" cy="28305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romanesque-Kilpeck_hound_&amp;_hare_corbel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698625"/>
            <a:ext cx="2185988" cy="28400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NotreDameDeParis WM Attr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Romanesque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1748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522413"/>
            <a:ext cx="6350000" cy="47625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 descr="NotreDameDeParis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04775"/>
            <a:ext cx="755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Middle Ages Architecture&amp;quot;&quot;/&gt;&lt;property id=&quot;20307&quot; value=&quot;298&quot;/&gt;&lt;/object&gt;&lt;object type=&quot;3&quot; unique_id=&quot;10004&quot;&gt;&lt;property id=&quot;20148&quot; value=&quot;5&quot;/&gt;&lt;property id=&quot;20300&quot; value=&quot;Slide 3 - &amp;quot;Romanesque&amp;quot;&quot;/&gt;&lt;property id=&quot;20307&quot; value=&quot;350&quot;/&gt;&lt;/object&gt;&lt;object type=&quot;3&quot; unique_id=&quot;10005&quot;&gt;&lt;property id=&quot;20148&quot; value=&quot;5&quot;/&gt;&lt;property id=&quot;20300&quot; value=&quot;Slide 4&quot;/&gt;&lt;property id=&quot;20307&quot; value=&quot;390&quot;/&gt;&lt;/object&gt;&lt;object type=&quot;3&quot; unique_id=&quot;10006&quot;&gt;&lt;property id=&quot;20148&quot; value=&quot;5&quot;/&gt;&lt;property id=&quot;20300&quot; value=&quot;Slide 5 - &amp;quot;Romanesque Churches&amp;quot;&quot;/&gt;&lt;property id=&quot;20307&quot; value=&quot;368&quot;/&gt;&lt;/object&gt;&lt;object type=&quot;3&quot; unique_id=&quot;10007&quot;&gt;&lt;property id=&quot;20148&quot; value=&quot;5&quot;/&gt;&lt;property id=&quot;20300&quot; value=&quot;Slide 6&quot;/&gt;&lt;property id=&quot;20307&quot; value=&quot;391&quot;/&gt;&lt;/object&gt;&lt;object type=&quot;3&quot; unique_id=&quot;10008&quot;&gt;&lt;property id=&quot;20148&quot; value=&quot;5&quot;/&gt;&lt;property id=&quot;20300&quot; value=&quot;Slide 7 - &amp;quot;Romanesque&amp;quot;&quot;/&gt;&lt;property id=&quot;20307&quot; value=&quot;351&quot;/&gt;&lt;/object&gt;&lt;object type=&quot;3&quot; unique_id=&quot;10009&quot;&gt;&lt;property id=&quot;20148&quot; value=&quot;5&quot;/&gt;&lt;property id=&quot;20300&quot; value=&quot;Slide 9&quot;/&gt;&lt;property id=&quot;20307&quot; value=&quot;392&quot;/&gt;&lt;/object&gt;&lt;object type=&quot;3&quot; unique_id=&quot;10010&quot;&gt;&lt;property id=&quot;20148&quot; value=&quot;5&quot;/&gt;&lt;property id=&quot;20300&quot; value=&quot;Slide 10 - &amp;quot;Romanesque&amp;quot;&quot;/&gt;&lt;property id=&quot;20307&quot; value=&quot;352&quot;/&gt;&lt;/object&gt;&lt;object type=&quot;3&quot; unique_id=&quot;10011&quot;&gt;&lt;property id=&quot;20148&quot; value=&quot;5&quot;/&gt;&lt;property id=&quot;20300&quot; value=&quot;Slide 13 - &amp;quot;Romanesque&amp;quot;&quot;/&gt;&lt;property id=&quot;20307&quot; value=&quot;353&quot;/&gt;&lt;/object&gt;&lt;object type=&quot;3&quot; unique_id=&quot;10012&quot;&gt;&lt;property id=&quot;20148&quot; value=&quot;5&quot;/&gt;&lt;property id=&quot;20300&quot; value=&quot;Slide 16 - &amp;quot;Romanesque&amp;quot;&quot;/&gt;&lt;property id=&quot;20307&quot; value=&quot;373&quot;/&gt;&lt;/object&gt;&lt;object type=&quot;3&quot; unique_id=&quot;10013&quot;&gt;&lt;property id=&quot;20148&quot; value=&quot;5&quot;/&gt;&lt;property id=&quot;20300&quot; value=&quot;Slide 20 - &amp;quot;Romanesque&amp;quot;&quot;/&gt;&lt;property id=&quot;20307&quot; value=&quot;354&quot;/&gt;&lt;/object&gt;&lt;object type=&quot;3&quot; unique_id=&quot;10014&quot;&gt;&lt;property id=&quot;20148&quot; value=&quot;5&quot;/&gt;&lt;property id=&quot;20300&quot; value=&quot;Slide 23 - &amp;quot;Romanesque&amp;quot;&quot;/&gt;&lt;property id=&quot;20307&quot; value=&quot;355&quot;/&gt;&lt;/object&gt;&lt;object type=&quot;3&quot; unique_id=&quot;10015&quot;&gt;&lt;property id=&quot;20148&quot; value=&quot;5&quot;/&gt;&lt;property id=&quot;20300&quot; value=&quot;Slide 26 - &amp;quot;Romanesque&amp;quot;&quot;/&gt;&lt;property id=&quot;20307&quot; value=&quot;361&quot;/&gt;&lt;/object&gt;&lt;object type=&quot;3&quot; unique_id=&quot;10016&quot;&gt;&lt;property id=&quot;20148&quot; value=&quot;5&quot;/&gt;&lt;property id=&quot;20300&quot; value=&quot;Slide 28 - &amp;quot;Romanesque&amp;quot;&quot;/&gt;&lt;property id=&quot;20307&quot; value=&quot;369&quot;/&gt;&lt;/object&gt;&lt;object type=&quot;3&quot; unique_id=&quot;10017&quot;&gt;&lt;property id=&quot;20148&quot; value=&quot;5&quot;/&gt;&lt;property id=&quot;20300&quot; value=&quot;Slide 30 - &amp;quot;Romanesque&amp;quot;&quot;/&gt;&lt;property id=&quot;20307&quot; value=&quot;370&quot;/&gt;&lt;/object&gt;&lt;object type=&quot;3&quot; unique_id=&quot;10018&quot;&gt;&lt;property id=&quot;20148&quot; value=&quot;5&quot;/&gt;&lt;property id=&quot;20300&quot; value=&quot;Slide 32 - &amp;quot;Romanesque&amp;quot;&quot;/&gt;&lt;property id=&quot;20307&quot; value=&quot;356&quot;/&gt;&lt;/object&gt;&lt;object type=&quot;3&quot; unique_id=&quot;10019&quot;&gt;&lt;property id=&quot;20148&quot; value=&quot;5&quot;/&gt;&lt;property id=&quot;20300&quot; value=&quot;Slide 34 - &amp;quot;Romanesque&amp;quot;&quot;/&gt;&lt;property id=&quot;20307&quot; value=&quot;357&quot;/&gt;&lt;/object&gt;&lt;object type=&quot;3&quot; unique_id=&quot;10020&quot;&gt;&lt;property id=&quot;20148&quot; value=&quot;5&quot;/&gt;&lt;property id=&quot;20300&quot; value=&quot;Slide 36 - &amp;quot;Romanesque&amp;quot;&quot;/&gt;&lt;property id=&quot;20307&quot; value=&quot;359&quot;/&gt;&lt;/object&gt;&lt;object type=&quot;3&quot; unique_id=&quot;10021&quot;&gt;&lt;property id=&quot;20148&quot; value=&quot;5&quot;/&gt;&lt;property id=&quot;20300&quot; value=&quot;Slide 38 - &amp;quot;Romanesque&amp;quot;&quot;/&gt;&lt;property id=&quot;20307&quot; value=&quot;358&quot;/&gt;&lt;/object&gt;&lt;object type=&quot;3&quot; unique_id=&quot;10022&quot;&gt;&lt;property id=&quot;20148&quot; value=&quot;5&quot;/&gt;&lt;property id=&quot;20300&quot; value=&quot;Slide 40 - &amp;quot;Romanesque&amp;quot;&quot;/&gt;&lt;property id=&quot;20307&quot; value=&quot;360&quot;/&gt;&lt;/object&gt;&lt;object type=&quot;3&quot; unique_id=&quot;10023&quot;&gt;&lt;property id=&quot;20148&quot; value=&quot;5&quot;/&gt;&lt;property id=&quot;20300&quot; value=&quot;Slide 42 - &amp;quot;Romanesque&amp;quot;&quot;/&gt;&lt;property id=&quot;20307&quot; value=&quot;362&quot;/&gt;&lt;/object&gt;&lt;object type=&quot;3&quot; unique_id=&quot;10024&quot;&gt;&lt;property id=&quot;20148&quot; value=&quot;5&quot;/&gt;&lt;property id=&quot;20300&quot; value=&quot;Slide 44 - &amp;quot;Romanesque&amp;quot;&quot;/&gt;&lt;property id=&quot;20307&quot; value=&quot;371&quot;/&gt;&lt;/object&gt;&lt;object type=&quot;3&quot; unique_id=&quot;10025&quot;&gt;&lt;property id=&quot;20148&quot; value=&quot;5&quot;/&gt;&lt;property id=&quot;20300&quot; value=&quot;Slide 46 - &amp;quot;Romanesque&amp;quot;&quot;/&gt;&lt;property id=&quot;20307&quot; value=&quot;363&quot;/&gt;&lt;/object&gt;&lt;object type=&quot;3&quot; unique_id=&quot;10026&quot;&gt;&lt;property id=&quot;20148&quot; value=&quot;5&quot;/&gt;&lt;property id=&quot;20300&quot; value=&quot;Slide 48 - &amp;quot;Romanesque&amp;quot;&quot;/&gt;&lt;property id=&quot;20307&quot; value=&quot;364&quot;/&gt;&lt;/object&gt;&lt;object type=&quot;3&quot; unique_id=&quot;10028&quot;&gt;&lt;property id=&quot;20148&quot; value=&quot;5&quot;/&gt;&lt;property id=&quot;20300&quot; value=&quot;Slide 50 - &amp;quot;How the Gothic style works&amp;quot;&quot;/&gt;&lt;property id=&quot;20307&quot; value=&quot;328&quot;/&gt;&lt;/object&gt;&lt;object type=&quot;3&quot; unique_id=&quot;10163&quot;&gt;&lt;property id=&quot;20148&quot; value=&quot;5&quot;/&gt;&lt;property id=&quot;20300&quot; value=&quot;Slide 2 - &amp;quot;Middle Ages Architecture&amp;quot;&quot;/&gt;&lt;property id=&quot;20307&quot; value=&quot;399&quot;/&gt;&lt;/object&gt;&lt;object type=&quot;3&quot; unique_id=&quot;10164&quot;&gt;&lt;property id=&quot;20148&quot; value=&quot;5&quot;/&gt;&lt;property id=&quot;20300&quot; value=&quot;Slide 12&quot;/&gt;&lt;property id=&quot;20307&quot; value=&quot;393&quot;/&gt;&lt;/object&gt;&lt;object type=&quot;3&quot; unique_id=&quot;10165&quot;&gt;&lt;property id=&quot;20148&quot; value=&quot;5&quot;/&gt;&lt;property id=&quot;20300&quot; value=&quot;Slide 15&quot;/&gt;&lt;property id=&quot;20307&quot; value=&quot;394&quot;/&gt;&lt;/object&gt;&lt;object type=&quot;3&quot; unique_id=&quot;10166&quot;&gt;&lt;property id=&quot;20148&quot; value=&quot;5&quot;/&gt;&lt;property id=&quot;20300&quot; value=&quot;Slide 18&quot;/&gt;&lt;property id=&quot;20307&quot; value=&quot;396&quot;/&gt;&lt;/object&gt;&lt;object type=&quot;3&quot; unique_id=&quot;10167&quot;&gt;&lt;property id=&quot;20148&quot; value=&quot;5&quot;/&gt;&lt;property id=&quot;20300&quot; value=&quot;Slide 19&quot;/&gt;&lt;property id=&quot;20307&quot; value=&quot;395&quot;/&gt;&lt;/object&gt;&lt;object type=&quot;3&quot; unique_id=&quot;10168&quot;&gt;&lt;property id=&quot;20148&quot; value=&quot;5&quot;/&gt;&lt;property id=&quot;20300&quot; value=&quot;Slide 22&quot;/&gt;&lt;property id=&quot;20307&quot; value=&quot;397&quot;/&gt;&lt;/object&gt;&lt;object type=&quot;3&quot; unique_id=&quot;10169&quot;&gt;&lt;property id=&quot;20148&quot; value=&quot;5&quot;/&gt;&lt;property id=&quot;20300&quot; value=&quot;Slide 25&quot;/&gt;&lt;property id=&quot;20307&quot; value=&quot;398&quot;/&gt;&lt;/object&gt;&lt;object type=&quot;3&quot; unique_id=&quot;15050&quot;&gt;&lt;property id=&quot;20148&quot; value=&quot;5&quot;/&gt;&lt;property id=&quot;20300&quot; value=&quot;Slide 8&quot;/&gt;&lt;property id=&quot;20307&quot; value=&quot;430&quot;/&gt;&lt;/object&gt;&lt;object type=&quot;3&quot; unique_id=&quot;15051&quot;&gt;&lt;property id=&quot;20148&quot; value=&quot;5&quot;/&gt;&lt;property id=&quot;20300&quot; value=&quot;Slide 11&quot;/&gt;&lt;property id=&quot;20307&quot; value=&quot;431&quot;/&gt;&lt;/object&gt;&lt;object type=&quot;3&quot; unique_id=&quot;15052&quot;&gt;&lt;property id=&quot;20148&quot; value=&quot;5&quot;/&gt;&lt;property id=&quot;20300&quot; value=&quot;Slide 14&quot;/&gt;&lt;property id=&quot;20307&quot; value=&quot;432&quot;/&gt;&lt;/object&gt;&lt;object type=&quot;3&quot; unique_id=&quot;15053&quot;&gt;&lt;property id=&quot;20148&quot; value=&quot;5&quot;/&gt;&lt;property id=&quot;20300&quot; value=&quot;Slide 17&quot;/&gt;&lt;property id=&quot;20307&quot; value=&quot;433&quot;/&gt;&lt;/object&gt;&lt;object type=&quot;3&quot; unique_id=&quot;15054&quot;&gt;&lt;property id=&quot;20148&quot; value=&quot;5&quot;/&gt;&lt;property id=&quot;20300&quot; value=&quot;Slide 21&quot;/&gt;&lt;property id=&quot;20307&quot; value=&quot;434&quot;/&gt;&lt;/object&gt;&lt;object type=&quot;3&quot; unique_id=&quot;15055&quot;&gt;&lt;property id=&quot;20148&quot; value=&quot;5&quot;/&gt;&lt;property id=&quot;20300&quot; value=&quot;Slide 24&quot;/&gt;&lt;property id=&quot;20307&quot; value=&quot;435&quot;/&gt;&lt;/object&gt;&lt;object type=&quot;3&quot; unique_id=&quot;15056&quot;&gt;&lt;property id=&quot;20148&quot; value=&quot;5&quot;/&gt;&lt;property id=&quot;20300&quot; value=&quot;Slide 27&quot;/&gt;&lt;property id=&quot;20307&quot; value=&quot;436&quot;/&gt;&lt;/object&gt;&lt;object type=&quot;3&quot; unique_id=&quot;15057&quot;&gt;&lt;property id=&quot;20148&quot; value=&quot;5&quot;/&gt;&lt;property id=&quot;20300&quot; value=&quot;Slide 29&quot;/&gt;&lt;property id=&quot;20307&quot; value=&quot;437&quot;/&gt;&lt;/object&gt;&lt;object type=&quot;3&quot; unique_id=&quot;15058&quot;&gt;&lt;property id=&quot;20148&quot; value=&quot;5&quot;/&gt;&lt;property id=&quot;20300&quot; value=&quot;Slide 31&quot;/&gt;&lt;property id=&quot;20307&quot; value=&quot;438&quot;/&gt;&lt;/object&gt;&lt;object type=&quot;3&quot; unique_id=&quot;15059&quot;&gt;&lt;property id=&quot;20148&quot; value=&quot;5&quot;/&gt;&lt;property id=&quot;20300&quot; value=&quot;Slide 33&quot;/&gt;&lt;property id=&quot;20307&quot; value=&quot;439&quot;/&gt;&lt;/object&gt;&lt;object type=&quot;3&quot; unique_id=&quot;15060&quot;&gt;&lt;property id=&quot;20148&quot; value=&quot;5&quot;/&gt;&lt;property id=&quot;20300&quot; value=&quot;Slide 35&quot;/&gt;&lt;property id=&quot;20307&quot; value=&quot;440&quot;/&gt;&lt;/object&gt;&lt;object type=&quot;3&quot; unique_id=&quot;15061&quot;&gt;&lt;property id=&quot;20148&quot; value=&quot;5&quot;/&gt;&lt;property id=&quot;20300&quot; value=&quot;Slide 37&quot;/&gt;&lt;property id=&quot;20307&quot; value=&quot;441&quot;/&gt;&lt;/object&gt;&lt;object type=&quot;3&quot; unique_id=&quot;15062&quot;&gt;&lt;property id=&quot;20148&quot; value=&quot;5&quot;/&gt;&lt;property id=&quot;20300&quot; value=&quot;Slide 39&quot;/&gt;&lt;property id=&quot;20307&quot; value=&quot;442&quot;/&gt;&lt;/object&gt;&lt;object type=&quot;3&quot; unique_id=&quot;15063&quot;&gt;&lt;property id=&quot;20148&quot; value=&quot;5&quot;/&gt;&lt;property id=&quot;20300&quot; value=&quot;Slide 41&quot;/&gt;&lt;property id=&quot;20307&quot; value=&quot;443&quot;/&gt;&lt;/object&gt;&lt;object type=&quot;3&quot; unique_id=&quot;15064&quot;&gt;&lt;property id=&quot;20148&quot; value=&quot;5&quot;/&gt;&lt;property id=&quot;20300&quot; value=&quot;Slide 43&quot;/&gt;&lt;property id=&quot;20307&quot; value=&quot;444&quot;/&gt;&lt;/object&gt;&lt;object type=&quot;3&quot; unique_id=&quot;15065&quot;&gt;&lt;property id=&quot;20148&quot; value=&quot;5&quot;/&gt;&lt;property id=&quot;20300&quot; value=&quot;Slide 45&quot;/&gt;&lt;property id=&quot;20307&quot; value=&quot;445&quot;/&gt;&lt;/object&gt;&lt;object type=&quot;3&quot; unique_id=&quot;15066&quot;&gt;&lt;property id=&quot;20148&quot; value=&quot;5&quot;/&gt;&lt;property id=&quot;20300&quot; value=&quot;Slide 47&quot;/&gt;&lt;property id=&quot;20307&quot; value=&quot;446&quot;/&gt;&lt;/object&gt;&lt;object type=&quot;3&quot; unique_id=&quot;15067&quot;&gt;&lt;property id=&quot;20148&quot; value=&quot;5&quot;/&gt;&lt;property id=&quot;20300&quot; value=&quot;Slide 49&quot;/&gt;&lt;property id=&quot;20307&quot; value=&quot;447&quot;/&gt;&lt;/object&gt;&lt;/object&gt;&lt;object type=&quot;8&quot; unique_id=&quot;1010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7432</TotalTime>
  <Words>792</Words>
  <Application>Microsoft Macintosh PowerPoint</Application>
  <PresentationFormat>On-screen Show (4:3)</PresentationFormat>
  <Paragraphs>282</Paragraphs>
  <Slides>51</Slides>
  <Notes>49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Default Design</vt:lpstr>
      <vt:lpstr>Middle Ages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Brent Strong</cp:lastModifiedBy>
  <cp:revision>121</cp:revision>
  <dcterms:created xsi:type="dcterms:W3CDTF">2010-08-31T20:32:15Z</dcterms:created>
  <dcterms:modified xsi:type="dcterms:W3CDTF">2011-11-14T22:31:59Z</dcterms:modified>
</cp:coreProperties>
</file>