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embeddings/oleObject4.bin" ContentType="application/vnd.openxmlformats-officedocument.oleObject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embeddings/oleObject5.bin" ContentType="application/vnd.openxmlformats-officedocument.oleObject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embeddings/oleObject6.bin" ContentType="application/vnd.openxmlformats-officedocument.oleObject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embeddings/oleObject7.bin" ContentType="application/vnd.openxmlformats-officedocument.oleObject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embeddings/oleObject3.bin" ContentType="application/vnd.openxmlformats-officedocument.oleObject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00"/>
    <a:srgbClr val="00FFFF"/>
    <a:srgbClr val="00CCFF"/>
    <a:srgbClr val="9933FF"/>
    <a:srgbClr val="990099"/>
    <a:srgbClr val="0066FF"/>
    <a:srgbClr val="009900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B67187-A8D2-C14A-A412-92A751816F4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48AE60-661B-774E-AB71-3BED169DE0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51AC1B4-52CF-EB47-B743-9C05D24974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0476D2-AEFD-7A4E-B7DA-4B6069BF9F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431FB056-D7FD-344C-A6BA-CD3AC70BF8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AF6DC9A-2078-0F48-8C5A-9D71C5BC43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DCD3D2-DC58-A848-91BE-3A4E477362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FF1708-45E8-BF42-AED0-E6E0189BF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8B82E3-17C2-8749-80D1-0C15AF3390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B901FB-E7A0-D745-B064-58CF2611F6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7D74892-EF39-C140-93C5-522994EF57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EA49F4-ABAA-614E-B88C-7814B7183C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ACE6F90-1D7C-4F41-86F8-668171FE3B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FE3DC46-C1D6-7346-B61F-8BBF7E487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E86F07-8B16-5840-A5D5-AEA2C785622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2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7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th-rau.de/" TargetMode="External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3467" y="110067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dirty="0"/>
              <a:t>Radiation Processing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29267" y="5444067"/>
            <a:ext cx="6400800" cy="121073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MFG 355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Plastics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593" y="1951536"/>
            <a:ext cx="2676544" cy="267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Microwaves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Curing thermosets</a:t>
            </a:r>
          </a:p>
          <a:p>
            <a:pPr lvl="1">
              <a:defRPr/>
            </a:pPr>
            <a:r>
              <a:rPr lang="en-US"/>
              <a:t>Efficient heating source</a:t>
            </a:r>
          </a:p>
          <a:p>
            <a:pPr lvl="1">
              <a:defRPr/>
            </a:pPr>
            <a:r>
              <a:rPr lang="en-US"/>
              <a:t>Tunable frequency (adjusted for the polymer)</a:t>
            </a:r>
          </a:p>
        </p:txBody>
      </p:sp>
      <p:pic>
        <p:nvPicPr>
          <p:cNvPr id="25604" name="Picture 5" descr="Pultrus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276600"/>
            <a:ext cx="5238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7"/>
          <p:cNvSpPr>
            <a:spLocks noChangeShapeType="1"/>
          </p:cNvSpPr>
          <p:nvPr/>
        </p:nvSpPr>
        <p:spPr bwMode="auto">
          <a:xfrm flipH="1">
            <a:off x="3733800" y="4343400"/>
            <a:ext cx="31242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6781800" y="4165600"/>
            <a:ext cx="2370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Microwave heated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IR Energy Range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Normal thermal heating</a:t>
            </a:r>
          </a:p>
          <a:p>
            <a:pPr>
              <a:defRPr/>
            </a:pPr>
            <a:r>
              <a:rPr lang="en-US"/>
              <a:t>Spectrographic investigations (FTIR)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IR vibrations</a:t>
            </a:r>
          </a:p>
        </p:txBody>
      </p:sp>
      <p:pic>
        <p:nvPicPr>
          <p:cNvPr id="27651" name="Picture 6" descr="ST_MIDAC_inferferometer_X_0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752600"/>
            <a:ext cx="60102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bild_teknik_fti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387725"/>
            <a:ext cx="611505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52400"/>
            <a:ext cx="6477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Visible Spectrum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pPr>
              <a:defRPr/>
            </a:pPr>
            <a:r>
              <a:rPr lang="en-US"/>
              <a:t>Color matching</a:t>
            </a:r>
          </a:p>
          <a:p>
            <a:pPr lvl="1">
              <a:defRPr/>
            </a:pPr>
            <a:r>
              <a:rPr lang="en-US"/>
              <a:t>Software with known colorants</a:t>
            </a:r>
          </a:p>
          <a:p>
            <a:pPr>
              <a:defRPr/>
            </a:pPr>
            <a:r>
              <a:rPr lang="en-US"/>
              <a:t>Color/clarity change detection (weathering, thermal degradation, etc)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165225"/>
            <a:ext cx="28956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0775" y="3352800"/>
            <a:ext cx="28416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UV Radiation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4800600" cy="4525963"/>
          </a:xfrm>
        </p:spPr>
        <p:txBody>
          <a:bodyPr/>
          <a:lstStyle/>
          <a:p>
            <a:pPr>
              <a:defRPr/>
            </a:pPr>
            <a:r>
              <a:rPr lang="en-US"/>
              <a:t>Curing</a:t>
            </a:r>
          </a:p>
          <a:p>
            <a:pPr lvl="1">
              <a:defRPr/>
            </a:pPr>
            <a:r>
              <a:rPr lang="en-US"/>
              <a:t>Thermosets (Example: dental resins)</a:t>
            </a:r>
          </a:p>
          <a:p>
            <a:pPr lvl="1">
              <a:defRPr/>
            </a:pPr>
            <a:r>
              <a:rPr lang="en-US"/>
              <a:t>Inks (Example:  graphics)</a:t>
            </a:r>
          </a:p>
          <a:p>
            <a:pPr lvl="1">
              <a:defRPr/>
            </a:pPr>
            <a:r>
              <a:rPr lang="en-US"/>
              <a:t>Adhesives</a:t>
            </a:r>
          </a:p>
        </p:txBody>
      </p:sp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3733800"/>
            <a:ext cx="35814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2192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284663"/>
            <a:ext cx="33528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Electron Beam Radiation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/>
          <a:lstStyle/>
          <a:p>
            <a:pPr>
              <a:defRPr/>
            </a:pPr>
            <a:r>
              <a:rPr lang="en-US"/>
              <a:t>Accelerating emitted electrons </a:t>
            </a:r>
          </a:p>
          <a:p>
            <a:pPr>
              <a:defRPr/>
            </a:pPr>
            <a:r>
              <a:rPr lang="en-US"/>
              <a:t>X-ray region (high energy)</a:t>
            </a:r>
          </a:p>
          <a:p>
            <a:pPr>
              <a:defRPr/>
            </a:pPr>
            <a:endParaRPr lang="en-US"/>
          </a:p>
        </p:txBody>
      </p:sp>
      <p:graphicFrame>
        <p:nvGraphicFramePr>
          <p:cNvPr id="31746" name="Object 6"/>
          <p:cNvGraphicFramePr>
            <a:graphicFrameLocks noChangeAspect="1"/>
          </p:cNvGraphicFramePr>
          <p:nvPr/>
        </p:nvGraphicFramePr>
        <p:xfrm>
          <a:off x="4733925" y="1371600"/>
          <a:ext cx="4186238" cy="5257800"/>
        </p:xfrm>
        <a:graphic>
          <a:graphicData uri="http://schemas.openxmlformats.org/presentationml/2006/ole">
            <p:oleObj spid="_x0000_s33794" name="Photo Editor Photo" r:id="rId3" imgW="10428571" imgH="13095238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Electron Beam Plant Layout</a:t>
            </a:r>
          </a:p>
        </p:txBody>
      </p:sp>
      <p:graphicFrame>
        <p:nvGraphicFramePr>
          <p:cNvPr id="32770" name="Object 5"/>
          <p:cNvGraphicFramePr>
            <a:graphicFrameLocks noChangeAspect="1"/>
          </p:cNvGraphicFramePr>
          <p:nvPr/>
        </p:nvGraphicFramePr>
        <p:xfrm>
          <a:off x="1752600" y="1397000"/>
          <a:ext cx="6096000" cy="5251450"/>
        </p:xfrm>
        <a:graphic>
          <a:graphicData uri="http://schemas.openxmlformats.org/presentationml/2006/ole">
            <p:oleObj spid="_x0000_s34818" name="Photo Editor Photo" r:id="rId3" imgW="15204022" imgH="13095238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>
              <a:defRPr/>
            </a:pPr>
            <a:r>
              <a:rPr lang="en-US" sz="4000"/>
              <a:t>Electron Beam Reactions</a:t>
            </a:r>
          </a:p>
        </p:txBody>
      </p:sp>
      <p:graphicFrame>
        <p:nvGraphicFramePr>
          <p:cNvPr id="33794" name="Object 4"/>
          <p:cNvGraphicFramePr>
            <a:graphicFrameLocks noChangeAspect="1"/>
          </p:cNvGraphicFramePr>
          <p:nvPr/>
        </p:nvGraphicFramePr>
        <p:xfrm>
          <a:off x="2170113" y="1143000"/>
          <a:ext cx="4916487" cy="5461000"/>
        </p:xfrm>
        <a:graphic>
          <a:graphicData uri="http://schemas.openxmlformats.org/presentationml/2006/ole">
            <p:oleObj spid="_x0000_s35842" name="Photo Editor Photo" r:id="rId3" imgW="11790476" imgH="13095238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Electron Beam Reactions</a:t>
            </a:r>
          </a:p>
        </p:txBody>
      </p:sp>
      <p:graphicFrame>
        <p:nvGraphicFramePr>
          <p:cNvPr id="34818" name="Object 5"/>
          <p:cNvGraphicFramePr>
            <a:graphicFrameLocks noChangeAspect="1"/>
          </p:cNvGraphicFramePr>
          <p:nvPr/>
        </p:nvGraphicFramePr>
        <p:xfrm>
          <a:off x="533400" y="2255838"/>
          <a:ext cx="8077200" cy="3111500"/>
        </p:xfrm>
        <a:graphic>
          <a:graphicData uri="http://schemas.openxmlformats.org/presentationml/2006/ole">
            <p:oleObj spid="_x0000_s36866" name="Photo Editor Photo" r:id="rId3" imgW="22625033" imgH="8714286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Energy is Energy!</a:t>
            </a:r>
          </a:p>
        </p:txBody>
      </p:sp>
      <p:pic>
        <p:nvPicPr>
          <p:cNvPr id="1741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8575"/>
            <a:ext cx="88392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Electron Beam Crosslinking</a:t>
            </a:r>
          </a:p>
        </p:txBody>
      </p:sp>
      <p:graphicFrame>
        <p:nvGraphicFramePr>
          <p:cNvPr id="35842" name="Object 4" descr="Parchment"/>
          <p:cNvGraphicFramePr>
            <a:graphicFrameLocks noChangeAspect="1"/>
          </p:cNvGraphicFramePr>
          <p:nvPr/>
        </p:nvGraphicFramePr>
        <p:xfrm>
          <a:off x="304800" y="1397000"/>
          <a:ext cx="4800600" cy="4233863"/>
        </p:xfrm>
        <a:graphic>
          <a:graphicData uri="http://schemas.openxmlformats.org/presentationml/2006/ole">
            <p:oleObj spid="_x0000_s37890" name="Photo Editor Photo" r:id="rId3" imgW="14851548" imgH="13095238" progId="MSPhotoEd.3">
              <p:embed/>
            </p:oleObj>
          </a:graphicData>
        </a:graphic>
      </p:graphicFrame>
      <p:pic>
        <p:nvPicPr>
          <p:cNvPr id="35844" name="Picture 5" descr="blue hos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1838325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Polymer Grafting</a:t>
            </a:r>
          </a:p>
        </p:txBody>
      </p:sp>
      <p:graphicFrame>
        <p:nvGraphicFramePr>
          <p:cNvPr id="36866" name="Object 5"/>
          <p:cNvGraphicFramePr>
            <a:graphicFrameLocks noChangeAspect="1"/>
          </p:cNvGraphicFramePr>
          <p:nvPr/>
        </p:nvGraphicFramePr>
        <p:xfrm>
          <a:off x="1600200" y="1222375"/>
          <a:ext cx="6019800" cy="5492750"/>
        </p:xfrm>
        <a:graphic>
          <a:graphicData uri="http://schemas.openxmlformats.org/presentationml/2006/ole">
            <p:oleObj spid="_x0000_s38914" name="Photo Editor Photo" r:id="rId3" imgW="14356179" imgH="13095238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Gamma Radiation</a:t>
            </a:r>
          </a:p>
        </p:txBody>
      </p:sp>
      <p:sp>
        <p:nvSpPr>
          <p:cNvPr id="134148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pPr>
              <a:defRPr/>
            </a:pPr>
            <a:r>
              <a:rPr lang="en-US"/>
              <a:t>Sterilization</a:t>
            </a:r>
          </a:p>
          <a:p>
            <a:pPr lvl="1">
              <a:defRPr/>
            </a:pPr>
            <a:r>
              <a:rPr lang="en-US"/>
              <a:t>Gamma</a:t>
            </a:r>
          </a:p>
          <a:p>
            <a:pPr lvl="1">
              <a:defRPr/>
            </a:pPr>
            <a:r>
              <a:rPr lang="en-US"/>
              <a:t>Electron beam</a:t>
            </a:r>
          </a:p>
          <a:p>
            <a:pPr lvl="1">
              <a:defRPr/>
            </a:pPr>
            <a:r>
              <a:rPr lang="en-US"/>
              <a:t>Chemical (ethylene oxide)</a:t>
            </a:r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0"/>
            <a:ext cx="19050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1228725"/>
            <a:ext cx="4751388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/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/>
              <a:t>Advantages of Tuned </a:t>
            </a:r>
            <a:br>
              <a:rPr lang="en-US" sz="4000"/>
            </a:br>
            <a:r>
              <a:rPr lang="en-US" sz="4000"/>
              <a:t>Radiation Processing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Efficient (less power/faster) use of energy </a:t>
            </a:r>
          </a:p>
          <a:p>
            <a:pPr lvl="1">
              <a:defRPr/>
            </a:pPr>
            <a:r>
              <a:rPr lang="en-US"/>
              <a:t>Microwave (focused at 2450 MHz) versus thermal heating (very broad band)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4495800"/>
            <a:ext cx="8162925" cy="466725"/>
            <a:chOff x="240" y="2832"/>
            <a:chExt cx="5142" cy="294"/>
          </a:xfrm>
        </p:grpSpPr>
        <p:sp>
          <p:nvSpPr>
            <p:cNvPr id="18437" name="Text Box 4"/>
            <p:cNvSpPr txBox="1">
              <a:spLocks noChangeArrowheads="1"/>
            </p:cNvSpPr>
            <p:nvPr/>
          </p:nvSpPr>
          <p:spPr bwMode="auto">
            <a:xfrm>
              <a:off x="240" y="2832"/>
              <a:ext cx="2088" cy="29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Water dipole alignment</a:t>
              </a:r>
            </a:p>
          </p:txBody>
        </p:sp>
        <p:sp>
          <p:nvSpPr>
            <p:cNvPr id="18438" name="Text Box 5"/>
            <p:cNvSpPr txBox="1">
              <a:spLocks noChangeArrowheads="1"/>
            </p:cNvSpPr>
            <p:nvPr/>
          </p:nvSpPr>
          <p:spPr bwMode="auto">
            <a:xfrm>
              <a:off x="2971" y="2832"/>
              <a:ext cx="1019" cy="294"/>
            </a:xfrm>
            <a:prstGeom prst="rect">
              <a:avLst/>
            </a:prstGeom>
            <a:noFill/>
            <a:ln w="9525">
              <a:pattFill prst="wdDnDiag">
                <a:fgClr>
                  <a:schemeClr val="tx1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Movement</a:t>
              </a:r>
            </a:p>
          </p:txBody>
        </p:sp>
        <p:sp>
          <p:nvSpPr>
            <p:cNvPr id="18439" name="Text Box 6"/>
            <p:cNvSpPr txBox="1">
              <a:spLocks noChangeArrowheads="1"/>
            </p:cNvSpPr>
            <p:nvPr/>
          </p:nvSpPr>
          <p:spPr bwMode="auto">
            <a:xfrm>
              <a:off x="4597" y="2832"/>
              <a:ext cx="785" cy="294"/>
            </a:xfrm>
            <a:prstGeom prst="rect">
              <a:avLst/>
            </a:prstGeom>
            <a:noFill/>
            <a:ln w="9525">
              <a:pattFill prst="wdDnDiag">
                <a:fgClr>
                  <a:srgbClr val="FF00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Heating</a:t>
              </a:r>
            </a:p>
          </p:txBody>
        </p:sp>
        <p:sp>
          <p:nvSpPr>
            <p:cNvPr id="18440" name="AutoShape 7"/>
            <p:cNvSpPr>
              <a:spLocks noChangeArrowheads="1"/>
            </p:cNvSpPr>
            <p:nvPr/>
          </p:nvSpPr>
          <p:spPr bwMode="auto">
            <a:xfrm>
              <a:off x="2400" y="2880"/>
              <a:ext cx="480" cy="192"/>
            </a:xfrm>
            <a:prstGeom prst="rightArrow">
              <a:avLst>
                <a:gd name="adj1" fmla="val 50000"/>
                <a:gd name="adj2" fmla="val 62500"/>
              </a:avLst>
            </a:prstGeom>
            <a:solidFill>
              <a:srgbClr val="CC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1" name="AutoShape 8"/>
            <p:cNvSpPr>
              <a:spLocks noChangeArrowheads="1"/>
            </p:cNvSpPr>
            <p:nvPr/>
          </p:nvSpPr>
          <p:spPr bwMode="auto">
            <a:xfrm>
              <a:off x="4032" y="2880"/>
              <a:ext cx="480" cy="192"/>
            </a:xfrm>
            <a:prstGeom prst="rightArrow">
              <a:avLst>
                <a:gd name="adj1" fmla="val 50000"/>
                <a:gd name="adj2" fmla="val 62500"/>
              </a:avLst>
            </a:prstGeom>
            <a:solidFill>
              <a:srgbClr val="CC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/>
              <a:t>Disadvantages of Tuned </a:t>
            </a:r>
            <a:br>
              <a:rPr lang="en-US" sz="4000"/>
            </a:br>
            <a:r>
              <a:rPr lang="en-US" sz="4000"/>
              <a:t>Radiation Processing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have high capital cost</a:t>
            </a:r>
          </a:p>
          <a:p>
            <a:pPr>
              <a:defRPr/>
            </a:pPr>
            <a:r>
              <a:rPr lang="en-US"/>
              <a:t>May increase safety risks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Using tuned energy sources</a:t>
            </a:r>
          </a:p>
        </p:txBody>
      </p:sp>
      <p:graphicFrame>
        <p:nvGraphicFramePr>
          <p:cNvPr id="102455" name="Group 55"/>
          <p:cNvGraphicFramePr>
            <a:graphicFrameLocks noGrp="1"/>
          </p:cNvGraphicFramePr>
          <p:nvPr>
            <p:ph idx="1"/>
          </p:nvPr>
        </p:nvGraphicFramePr>
        <p:xfrm>
          <a:off x="304800" y="1600200"/>
          <a:ext cx="8458200" cy="4525964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Energy Band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Energy (eV)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Plasma, curing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Microwave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-5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– 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Curing/heating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Thermal heating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Visible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–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Spectra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– 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X-ray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– 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Electron beam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Gamma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Sterilization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/>
              <a:t>Plasma Polymerization and Reactions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Plasma = highly ionized gas</a:t>
            </a:r>
          </a:p>
          <a:p>
            <a:pPr lvl="1">
              <a:defRPr/>
            </a:pPr>
            <a:r>
              <a:rPr lang="en-US"/>
              <a:t>Hot plasmas occur in the sun</a:t>
            </a:r>
          </a:p>
          <a:p>
            <a:pPr lvl="1">
              <a:defRPr/>
            </a:pPr>
            <a:r>
              <a:rPr lang="en-US"/>
              <a:t>Cold plasmas occur using Rf (radio frequency) power</a:t>
            </a:r>
          </a:p>
          <a:p>
            <a:pPr lvl="2">
              <a:defRPr/>
            </a:pPr>
            <a:r>
              <a:rPr lang="en-US"/>
              <a:t>Temperatures are near room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Rf Plasma Generator</a:t>
            </a:r>
          </a:p>
        </p:txBody>
      </p:sp>
      <p:graphicFrame>
        <p:nvGraphicFramePr>
          <p:cNvPr id="22530" name="Object 5"/>
          <p:cNvGraphicFramePr>
            <a:graphicFrameLocks noChangeAspect="1"/>
          </p:cNvGraphicFramePr>
          <p:nvPr/>
        </p:nvGraphicFramePr>
        <p:xfrm>
          <a:off x="1219200" y="1449388"/>
          <a:ext cx="6096000" cy="5318125"/>
        </p:xfrm>
        <a:graphic>
          <a:graphicData uri="http://schemas.openxmlformats.org/presentationml/2006/ole">
            <p:oleObj spid="_x0000_s24578" name="Photo Editor Photo" r:id="rId3" imgW="15009524" imgH="13095238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Rf Plasma Uses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4343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/>
              <a:t>Polymerization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/>
              <a:t>Create an active gas plasma using a new monomer (would not otherwise be activated)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/>
              <a:t>The monomer will then recombine in a lower energy form (usually a highly-crosslinked polymer)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/>
              <a:t>Example: Coating with fluorocarbons (coating often can be very thin)</a:t>
            </a:r>
          </a:p>
          <a:p>
            <a:pPr>
              <a:lnSpc>
                <a:spcPct val="90000"/>
              </a:lnSpc>
              <a:defRPr/>
            </a:pPr>
            <a:r>
              <a:rPr lang="en-US" sz="2800"/>
              <a:t>Surface activation (example: O</a:t>
            </a:r>
            <a:r>
              <a:rPr lang="en-US" sz="2800" baseline="-25000"/>
              <a:t>2</a:t>
            </a:r>
            <a:r>
              <a:rPr lang="en-US" sz="2800"/>
              <a:t> on PE for printing)</a:t>
            </a:r>
          </a:p>
          <a:p>
            <a:pPr>
              <a:lnSpc>
                <a:spcPct val="90000"/>
              </a:lnSpc>
              <a:defRPr/>
            </a:pPr>
            <a:r>
              <a:rPr lang="en-US" sz="2800"/>
              <a:t>Surface cleaning (with argon)</a:t>
            </a:r>
          </a:p>
          <a:p>
            <a:pPr>
              <a:lnSpc>
                <a:spcPct val="90000"/>
              </a:lnSpc>
              <a:defRPr/>
            </a:pPr>
            <a:r>
              <a:rPr lang="en-US" sz="2800"/>
              <a:t>Surface pacification (with ammonia)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Rf Plasma Machines</a:t>
            </a:r>
          </a:p>
        </p:txBody>
      </p:sp>
      <p:pic>
        <p:nvPicPr>
          <p:cNvPr id="24579" name="Picture 5" descr="disch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600200"/>
            <a:ext cx="20574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7" descr="click here to go to the manufacturers homepage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524000"/>
            <a:ext cx="5181600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339</Words>
  <Application>Microsoft Macintosh PowerPoint</Application>
  <PresentationFormat>On-screen Show (4:3)</PresentationFormat>
  <Paragraphs>85</Paragraphs>
  <Slides>23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Default Design</vt:lpstr>
      <vt:lpstr>Microsoft Photo Editor 3.0 Photo</vt:lpstr>
      <vt:lpstr>Radiation Processing</vt:lpstr>
      <vt:lpstr>Energy is Energy!</vt:lpstr>
      <vt:lpstr>Advantages of Tuned  Radiation Processing</vt:lpstr>
      <vt:lpstr>Disadvantages of Tuned  Radiation Processing</vt:lpstr>
      <vt:lpstr>Using tuned energy sources</vt:lpstr>
      <vt:lpstr>Plasma Polymerization and Reactions</vt:lpstr>
      <vt:lpstr>Rf Plasma Generator</vt:lpstr>
      <vt:lpstr>Rf Plasma Uses</vt:lpstr>
      <vt:lpstr>Rf Plasma Machines</vt:lpstr>
      <vt:lpstr>Microwaves</vt:lpstr>
      <vt:lpstr>IR Energy Range</vt:lpstr>
      <vt:lpstr>IR vibrations</vt:lpstr>
      <vt:lpstr>Slide 13</vt:lpstr>
      <vt:lpstr>Visible Spectrum</vt:lpstr>
      <vt:lpstr>UV Radiation</vt:lpstr>
      <vt:lpstr>Electron Beam Radiation</vt:lpstr>
      <vt:lpstr>Electron Beam Plant Layout</vt:lpstr>
      <vt:lpstr>Electron Beam Reactions</vt:lpstr>
      <vt:lpstr>Electron Beam Reactions</vt:lpstr>
      <vt:lpstr>Electron Beam Crosslinking</vt:lpstr>
      <vt:lpstr>Polymer Grafting</vt:lpstr>
      <vt:lpstr>Gamma Radiation</vt:lpstr>
      <vt:lpstr>Thank You</vt:lpstr>
    </vt:vector>
  </TitlesOfParts>
  <Company>BYU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Rethinking and Repositioning Engineering Technology</dc:title>
  <dc:creator>strongb</dc:creator>
  <cp:lastModifiedBy>Brent Strong</cp:lastModifiedBy>
  <cp:revision>29</cp:revision>
  <dcterms:created xsi:type="dcterms:W3CDTF">2010-11-27T03:51:51Z</dcterms:created>
  <dcterms:modified xsi:type="dcterms:W3CDTF">2010-11-27T03:54:48Z</dcterms:modified>
</cp:coreProperties>
</file>