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1"/>
  </p:notesMasterIdLst>
  <p:sldIdLst>
    <p:sldId id="299" r:id="rId2"/>
    <p:sldId id="376" r:id="rId3"/>
    <p:sldId id="377" r:id="rId4"/>
    <p:sldId id="442" r:id="rId5"/>
    <p:sldId id="379" r:id="rId6"/>
    <p:sldId id="380" r:id="rId7"/>
    <p:sldId id="381" r:id="rId8"/>
    <p:sldId id="382" r:id="rId9"/>
    <p:sldId id="383" r:id="rId10"/>
    <p:sldId id="384" r:id="rId11"/>
    <p:sldId id="385" r:id="rId12"/>
    <p:sldId id="386" r:id="rId13"/>
    <p:sldId id="387" r:id="rId14"/>
    <p:sldId id="388" r:id="rId15"/>
    <p:sldId id="389" r:id="rId16"/>
    <p:sldId id="390" r:id="rId17"/>
    <p:sldId id="391" r:id="rId18"/>
    <p:sldId id="392" r:id="rId19"/>
    <p:sldId id="393" r:id="rId20"/>
    <p:sldId id="394" r:id="rId21"/>
    <p:sldId id="395" r:id="rId22"/>
    <p:sldId id="396" r:id="rId23"/>
    <p:sldId id="397" r:id="rId24"/>
    <p:sldId id="398" r:id="rId25"/>
    <p:sldId id="399" r:id="rId26"/>
    <p:sldId id="400" r:id="rId27"/>
    <p:sldId id="401" r:id="rId28"/>
    <p:sldId id="403" r:id="rId29"/>
    <p:sldId id="406" r:id="rId30"/>
    <p:sldId id="408" r:id="rId31"/>
    <p:sldId id="410" r:id="rId32"/>
    <p:sldId id="411" r:id="rId33"/>
    <p:sldId id="412" r:id="rId34"/>
    <p:sldId id="413" r:id="rId35"/>
    <p:sldId id="414" r:id="rId36"/>
    <p:sldId id="415" r:id="rId37"/>
    <p:sldId id="416" r:id="rId38"/>
    <p:sldId id="417" r:id="rId39"/>
    <p:sldId id="445" r:id="rId40"/>
    <p:sldId id="446" r:id="rId41"/>
    <p:sldId id="418" r:id="rId42"/>
    <p:sldId id="419" r:id="rId43"/>
    <p:sldId id="444" r:id="rId44"/>
    <p:sldId id="421" r:id="rId45"/>
    <p:sldId id="422" r:id="rId46"/>
    <p:sldId id="423" r:id="rId47"/>
    <p:sldId id="424" r:id="rId48"/>
    <p:sldId id="425" r:id="rId49"/>
    <p:sldId id="427" r:id="rId50"/>
    <p:sldId id="431" r:id="rId51"/>
    <p:sldId id="432" r:id="rId52"/>
    <p:sldId id="433" r:id="rId53"/>
    <p:sldId id="434" r:id="rId54"/>
    <p:sldId id="435" r:id="rId55"/>
    <p:sldId id="436" r:id="rId56"/>
    <p:sldId id="441" r:id="rId57"/>
    <p:sldId id="438" r:id="rId58"/>
    <p:sldId id="437" r:id="rId59"/>
    <p:sldId id="439" r:id="rId60"/>
  </p:sldIdLst>
  <p:sldSz cx="9144000" cy="6858000" type="screen4x3"/>
  <p:notesSz cx="6858000" cy="9144000"/>
  <p:custDataLst>
    <p:tags r:id="rId63"/>
  </p:custDataLst>
  <p:defaultTex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49506"/>
    <a:srgbClr val="FEC200"/>
    <a:srgbClr val="600000"/>
    <a:srgbClr val="E54119"/>
    <a:srgbClr val="039311"/>
    <a:srgbClr val="019D1F"/>
    <a:srgbClr val="F4F0D0"/>
    <a:srgbClr val="01AB21"/>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4" d="100"/>
          <a:sy n="74" d="100"/>
        </p:scale>
        <p:origin x="-888"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tags" Target="tags/tag1.xml"/><Relationship Id="rId64" Type="http://schemas.openxmlformats.org/officeDocument/2006/relationships/presProps" Target="presProps.xml"/><Relationship Id="rId65" Type="http://schemas.openxmlformats.org/officeDocument/2006/relationships/viewProps" Target="viewProps.xml"/><Relationship Id="rId66" Type="http://schemas.openxmlformats.org/officeDocument/2006/relationships/theme" Target="theme/theme1.xml"/><Relationship Id="rId67"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notesMaster" Target="notesMasters/notesMaster1.xml"/><Relationship Id="rId62" Type="http://schemas.openxmlformats.org/officeDocument/2006/relationships/printerSettings" Target="printerSettings/printerSettings1.bin"/><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ea typeface="+mn-ea"/>
                <a:cs typeface="+mn-cs"/>
              </a:defRPr>
            </a:lvl1pPr>
          </a:lstStyle>
          <a:p>
            <a:pPr>
              <a:defRPr/>
            </a:pPr>
            <a:endParaRPr lang="en-US"/>
          </a:p>
        </p:txBody>
      </p:sp>
      <p:sp>
        <p:nvSpPr>
          <p:cNvPr id="205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mn-ea"/>
                <a:cs typeface="+mn-cs"/>
              </a:defRPr>
            </a:lvl1pPr>
          </a:lstStyle>
          <a:p>
            <a:pPr>
              <a:defRPr/>
            </a:pPr>
            <a:endParaRPr lang="en-US"/>
          </a:p>
        </p:txBody>
      </p:sp>
      <p:sp>
        <p:nvSpPr>
          <p:cNvPr id="1536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05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ea typeface="+mn-ea"/>
                <a:cs typeface="+mn-cs"/>
              </a:defRPr>
            </a:lvl1pPr>
          </a:lstStyle>
          <a:p>
            <a:pPr>
              <a:defRPr/>
            </a:pPr>
            <a:endParaRPr lang="en-US"/>
          </a:p>
        </p:txBody>
      </p:sp>
      <p:sp>
        <p:nvSpPr>
          <p:cNvPr id="205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vl1pPr>
          </a:lstStyle>
          <a:p>
            <a:pPr>
              <a:defRPr/>
            </a:pPr>
            <a:fld id="{4C2D3C2C-68B6-2B42-AC48-AD0DA2BD6710}" type="slidenum">
              <a:rPr lang="en-US"/>
              <a:pPr>
                <a:defRPr/>
              </a:pPr>
              <a:t>‹#›</a:t>
            </a:fld>
            <a:endParaRPr lang="en-US"/>
          </a:p>
        </p:txBody>
      </p:sp>
    </p:spTree>
    <p:extLst>
      <p:ext uri="{BB962C8B-B14F-4D97-AF65-F5344CB8AC3E}">
        <p14:creationId xmlns:p14="http://schemas.microsoft.com/office/powerpoint/2010/main" val="275259617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noTextEdit="1"/>
          </p:cNvSpPr>
          <p:nvPr>
            <p:ph type="sldImg"/>
          </p:nvPr>
        </p:nvSpPr>
        <p:spPr>
          <a:ln/>
        </p:spPr>
      </p:sp>
      <p:sp>
        <p:nvSpPr>
          <p:cNvPr id="1843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1843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232E36A-8A17-B142-8D9B-CC0D31D482D4}" type="slidenum">
              <a:rPr lang="en-US" sz="1200"/>
              <a:pPr eaLnBrk="1" hangingPunct="1"/>
              <a:t>2</a:t>
            </a:fld>
            <a:endParaRPr 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noTextEdit="1"/>
          </p:cNvSpPr>
          <p:nvPr>
            <p:ph type="sldImg"/>
          </p:nvPr>
        </p:nvSpPr>
        <p:spPr>
          <a:ln/>
        </p:spPr>
      </p:sp>
      <p:sp>
        <p:nvSpPr>
          <p:cNvPr id="3789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3789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31AA631-8E5D-6640-95CD-4D1151C49009}" type="slidenum">
              <a:rPr lang="en-US" sz="1200"/>
              <a:pPr eaLnBrk="1" hangingPunct="1"/>
              <a:t>12</a:t>
            </a:fld>
            <a:endParaRPr lang="en-US"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noTextEdit="1"/>
          </p:cNvSpPr>
          <p:nvPr>
            <p:ph type="sldImg"/>
          </p:nvPr>
        </p:nvSpPr>
        <p:spPr>
          <a:ln/>
        </p:spPr>
      </p:sp>
      <p:sp>
        <p:nvSpPr>
          <p:cNvPr id="3993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3993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FF0A748-F852-2C4E-8C79-4C6E09B2484F}" type="slidenum">
              <a:rPr lang="en-US" sz="1200"/>
              <a:pPr eaLnBrk="1" hangingPunct="1"/>
              <a:t>13</a:t>
            </a:fld>
            <a:endParaRPr lang="en-US"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noTextEdit="1"/>
          </p:cNvSpPr>
          <p:nvPr>
            <p:ph type="sldImg"/>
          </p:nvPr>
        </p:nvSpPr>
        <p:spPr>
          <a:ln/>
        </p:spPr>
      </p:sp>
      <p:sp>
        <p:nvSpPr>
          <p:cNvPr id="4198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4198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DFBEBCC-9815-764C-81C7-4BB616869E78}" type="slidenum">
              <a:rPr lang="en-US" sz="1200"/>
              <a:pPr eaLnBrk="1" hangingPunct="1"/>
              <a:t>14</a:t>
            </a:fld>
            <a:endParaRPr lang="en-US"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noTextEdit="1"/>
          </p:cNvSpPr>
          <p:nvPr>
            <p:ph type="sldImg"/>
          </p:nvPr>
        </p:nvSpPr>
        <p:spPr>
          <a:ln/>
        </p:spPr>
      </p:sp>
      <p:sp>
        <p:nvSpPr>
          <p:cNvPr id="4403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4403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EC1BA30-3620-D84D-BEAE-C1C7F5C9E0A2}" type="slidenum">
              <a:rPr lang="en-US" sz="1200"/>
              <a:pPr eaLnBrk="1" hangingPunct="1"/>
              <a:t>15</a:t>
            </a:fld>
            <a:endParaRPr lang="en-US"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noTextEdit="1"/>
          </p:cNvSpPr>
          <p:nvPr>
            <p:ph type="sldImg"/>
          </p:nvPr>
        </p:nvSpPr>
        <p:spPr>
          <a:ln/>
        </p:spPr>
      </p:sp>
      <p:sp>
        <p:nvSpPr>
          <p:cNvPr id="4608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4608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3D121C8-D5BF-704C-BF22-66BFE067F40F}" type="slidenum">
              <a:rPr lang="en-US" sz="1200"/>
              <a:pPr eaLnBrk="1" hangingPunct="1"/>
              <a:t>16</a:t>
            </a:fld>
            <a:endParaRPr lang="en-US"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p:cNvSpPr>
            <a:spLocks noGrp="1" noRot="1" noChangeAspect="1" noTextEdit="1"/>
          </p:cNvSpPr>
          <p:nvPr>
            <p:ph type="sldImg"/>
          </p:nvPr>
        </p:nvSpPr>
        <p:spPr>
          <a:ln/>
        </p:spPr>
      </p:sp>
      <p:sp>
        <p:nvSpPr>
          <p:cNvPr id="4813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4813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5919ED0-5F9E-644B-B367-1ADC289A3BC6}" type="slidenum">
              <a:rPr lang="en-US" sz="1200"/>
              <a:pPr eaLnBrk="1" hangingPunct="1"/>
              <a:t>17</a:t>
            </a:fld>
            <a:endParaRPr lang="en-US"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noTextEdit="1"/>
          </p:cNvSpPr>
          <p:nvPr>
            <p:ph type="sldImg"/>
          </p:nvPr>
        </p:nvSpPr>
        <p:spPr>
          <a:ln/>
        </p:spPr>
      </p:sp>
      <p:sp>
        <p:nvSpPr>
          <p:cNvPr id="5017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5017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32547FC-012E-AF45-AB5A-E420FE8FCFE9}" type="slidenum">
              <a:rPr lang="en-US" sz="1200"/>
              <a:pPr eaLnBrk="1" hangingPunct="1"/>
              <a:t>18</a:t>
            </a:fld>
            <a:endParaRPr lang="en-US"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p:cNvSpPr>
            <a:spLocks noGrp="1" noRot="1" noChangeAspect="1" noTextEdit="1"/>
          </p:cNvSpPr>
          <p:nvPr>
            <p:ph type="sldImg"/>
          </p:nvPr>
        </p:nvSpPr>
        <p:spPr>
          <a:ln/>
        </p:spPr>
      </p:sp>
      <p:sp>
        <p:nvSpPr>
          <p:cNvPr id="5222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5222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4843568-1006-B64B-ADEA-3AA19E542699}" type="slidenum">
              <a:rPr lang="en-US" sz="1200"/>
              <a:pPr eaLnBrk="1" hangingPunct="1"/>
              <a:t>19</a:t>
            </a:fld>
            <a:endParaRPr lang="en-US"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noTextEdit="1"/>
          </p:cNvSpPr>
          <p:nvPr>
            <p:ph type="sldImg"/>
          </p:nvPr>
        </p:nvSpPr>
        <p:spPr>
          <a:ln/>
        </p:spPr>
      </p:sp>
      <p:sp>
        <p:nvSpPr>
          <p:cNvPr id="5427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5427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BAB103A-C5E0-174C-926D-CCD6628D6FB6}" type="slidenum">
              <a:rPr lang="en-US" sz="1200"/>
              <a:pPr eaLnBrk="1" hangingPunct="1"/>
              <a:t>20</a:t>
            </a:fld>
            <a:endParaRPr lang="en-US"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p:cNvSpPr>
            <a:spLocks noGrp="1" noRot="1" noChangeAspect="1" noTextEdit="1"/>
          </p:cNvSpPr>
          <p:nvPr>
            <p:ph type="sldImg"/>
          </p:nvPr>
        </p:nvSpPr>
        <p:spPr>
          <a:ln/>
        </p:spPr>
      </p:sp>
      <p:sp>
        <p:nvSpPr>
          <p:cNvPr id="5632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563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179E11A-8FD7-F241-B064-B3E3FBE3B7DE}" type="slidenum">
              <a:rPr lang="en-US" sz="1200"/>
              <a:pPr eaLnBrk="1" hangingPunct="1"/>
              <a:t>21</a:t>
            </a:fld>
            <a:endParaRPr 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noTextEdit="1"/>
          </p:cNvSpPr>
          <p:nvPr>
            <p:ph type="sldImg"/>
          </p:nvPr>
        </p:nvSpPr>
        <p:spPr>
          <a:ln/>
        </p:spPr>
      </p:sp>
      <p:sp>
        <p:nvSpPr>
          <p:cNvPr id="2048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2048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3EA256F-B166-524D-9024-C9FA915F5FAF}" type="slidenum">
              <a:rPr lang="en-US" sz="1200"/>
              <a:pPr eaLnBrk="1" hangingPunct="1"/>
              <a:t>3</a:t>
            </a:fld>
            <a:endParaRPr lang="en-US" sz="12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noTextEdit="1"/>
          </p:cNvSpPr>
          <p:nvPr>
            <p:ph type="sldImg"/>
          </p:nvPr>
        </p:nvSpPr>
        <p:spPr>
          <a:ln/>
        </p:spPr>
      </p:sp>
      <p:sp>
        <p:nvSpPr>
          <p:cNvPr id="5837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5837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543E3AD-769D-9542-B812-27B0CFECA23F}" type="slidenum">
              <a:rPr lang="en-US" sz="1200"/>
              <a:pPr eaLnBrk="1" hangingPunct="1"/>
              <a:t>22</a:t>
            </a:fld>
            <a:endParaRPr lang="en-US"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p:cNvSpPr>
            <a:spLocks noGrp="1" noRot="1" noChangeAspect="1" noTextEdit="1"/>
          </p:cNvSpPr>
          <p:nvPr>
            <p:ph type="sldImg"/>
          </p:nvPr>
        </p:nvSpPr>
        <p:spPr>
          <a:ln/>
        </p:spPr>
      </p:sp>
      <p:sp>
        <p:nvSpPr>
          <p:cNvPr id="6041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6041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E415E85-CBD0-E64A-934B-6AE9D88182AE}" type="slidenum">
              <a:rPr lang="en-US" sz="1200"/>
              <a:pPr eaLnBrk="1" hangingPunct="1"/>
              <a:t>23</a:t>
            </a:fld>
            <a:endParaRPr lang="en-US" sz="12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p:cNvSpPr>
            <a:spLocks noGrp="1" noRot="1" noChangeAspect="1" noTextEdit="1"/>
          </p:cNvSpPr>
          <p:nvPr>
            <p:ph type="sldImg"/>
          </p:nvPr>
        </p:nvSpPr>
        <p:spPr>
          <a:ln/>
        </p:spPr>
      </p:sp>
      <p:sp>
        <p:nvSpPr>
          <p:cNvPr id="6246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6246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0DF34D7-3A88-ED4A-867B-DBC55E305A1F}" type="slidenum">
              <a:rPr lang="en-US" sz="1200"/>
              <a:pPr eaLnBrk="1" hangingPunct="1"/>
              <a:t>24</a:t>
            </a:fld>
            <a:endParaRPr lang="en-US" sz="12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p:cNvSpPr>
            <a:spLocks noGrp="1" noRot="1" noChangeAspect="1" noTextEdit="1"/>
          </p:cNvSpPr>
          <p:nvPr>
            <p:ph type="sldImg"/>
          </p:nvPr>
        </p:nvSpPr>
        <p:spPr>
          <a:ln/>
        </p:spPr>
      </p:sp>
      <p:sp>
        <p:nvSpPr>
          <p:cNvPr id="6451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6451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65AA82D-F149-D84C-8A59-8D0D306CE54F}" type="slidenum">
              <a:rPr lang="en-US" sz="1200"/>
              <a:pPr eaLnBrk="1" hangingPunct="1"/>
              <a:t>25</a:t>
            </a:fld>
            <a:endParaRPr lang="en-US" sz="12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p:cNvSpPr>
            <a:spLocks noGrp="1" noRot="1" noChangeAspect="1" noTextEdit="1"/>
          </p:cNvSpPr>
          <p:nvPr>
            <p:ph type="sldImg"/>
          </p:nvPr>
        </p:nvSpPr>
        <p:spPr>
          <a:ln/>
        </p:spPr>
      </p:sp>
      <p:sp>
        <p:nvSpPr>
          <p:cNvPr id="6656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6656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034B3DF-47A5-544C-B59E-317042EA27AB}" type="slidenum">
              <a:rPr lang="en-US" sz="1200"/>
              <a:pPr eaLnBrk="1" hangingPunct="1"/>
              <a:t>26</a:t>
            </a:fld>
            <a:endParaRPr lang="en-US" sz="12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noTextEdit="1"/>
          </p:cNvSpPr>
          <p:nvPr>
            <p:ph type="sldImg"/>
          </p:nvPr>
        </p:nvSpPr>
        <p:spPr>
          <a:ln/>
        </p:spPr>
      </p:sp>
      <p:sp>
        <p:nvSpPr>
          <p:cNvPr id="6861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686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CF4E353-C12D-FE46-8DCE-58CFF7A0B392}" type="slidenum">
              <a:rPr lang="en-US" sz="1200"/>
              <a:pPr eaLnBrk="1" hangingPunct="1"/>
              <a:t>27</a:t>
            </a:fld>
            <a:endParaRPr lang="en-US" sz="12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noTextEdit="1"/>
          </p:cNvSpPr>
          <p:nvPr>
            <p:ph type="sldImg"/>
          </p:nvPr>
        </p:nvSpPr>
        <p:spPr>
          <a:ln/>
        </p:spPr>
      </p:sp>
      <p:sp>
        <p:nvSpPr>
          <p:cNvPr id="7065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7065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0E08DD8-E61E-B246-874C-C7844D576CE4}" type="slidenum">
              <a:rPr lang="en-US" sz="1200"/>
              <a:pPr eaLnBrk="1" hangingPunct="1"/>
              <a:t>28</a:t>
            </a:fld>
            <a:endParaRPr lang="en-US" sz="12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p:cNvSpPr>
            <a:spLocks noGrp="1" noRot="1" noChangeAspect="1" noTextEdit="1"/>
          </p:cNvSpPr>
          <p:nvPr>
            <p:ph type="sldImg"/>
          </p:nvPr>
        </p:nvSpPr>
        <p:spPr>
          <a:ln/>
        </p:spPr>
      </p:sp>
      <p:sp>
        <p:nvSpPr>
          <p:cNvPr id="7270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7270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B9A94D7-4172-6546-BBEF-AA28CAEF39BF}" type="slidenum">
              <a:rPr lang="en-US" sz="1200"/>
              <a:pPr eaLnBrk="1" hangingPunct="1"/>
              <a:t>29</a:t>
            </a:fld>
            <a:endParaRPr lang="en-US" sz="12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Image Placeholder 1"/>
          <p:cNvSpPr>
            <a:spLocks noGrp="1" noRot="1" noChangeAspect="1" noTextEdit="1"/>
          </p:cNvSpPr>
          <p:nvPr>
            <p:ph type="sldImg"/>
          </p:nvPr>
        </p:nvSpPr>
        <p:spPr>
          <a:ln/>
        </p:spPr>
      </p:sp>
      <p:sp>
        <p:nvSpPr>
          <p:cNvPr id="7475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7475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5013810-A8DA-0E4D-903D-EFFEE739BC3E}" type="slidenum">
              <a:rPr lang="en-US" sz="1200"/>
              <a:pPr eaLnBrk="1" hangingPunct="1"/>
              <a:t>30</a:t>
            </a:fld>
            <a:endParaRPr lang="en-US" sz="120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p:cNvSpPr>
            <a:spLocks noGrp="1" noRot="1" noChangeAspect="1" noTextEdit="1"/>
          </p:cNvSpPr>
          <p:nvPr>
            <p:ph type="sldImg"/>
          </p:nvPr>
        </p:nvSpPr>
        <p:spPr>
          <a:ln/>
        </p:spPr>
      </p:sp>
      <p:sp>
        <p:nvSpPr>
          <p:cNvPr id="7680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7680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CF6AA6E-993F-4C4B-BB8C-665A99791EC0}" type="slidenum">
              <a:rPr lang="en-US" sz="1200"/>
              <a:pPr eaLnBrk="1" hangingPunct="1"/>
              <a:t>31</a:t>
            </a:fld>
            <a:endParaRPr 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noTextEdit="1"/>
          </p:cNvSpPr>
          <p:nvPr>
            <p:ph type="sldImg"/>
          </p:nvPr>
        </p:nvSpPr>
        <p:spPr>
          <a:ln/>
        </p:spPr>
      </p:sp>
      <p:sp>
        <p:nvSpPr>
          <p:cNvPr id="2355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2355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2403B50-A9D1-2E44-B6B7-D7702E588047}" type="slidenum">
              <a:rPr lang="en-US" sz="1200"/>
              <a:pPr eaLnBrk="1" hangingPunct="1"/>
              <a:t>5</a:t>
            </a:fld>
            <a:endParaRPr lang="en-US" sz="120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Image Placeholder 1"/>
          <p:cNvSpPr>
            <a:spLocks noGrp="1" noRot="1" noChangeAspect="1" noTextEdit="1"/>
          </p:cNvSpPr>
          <p:nvPr>
            <p:ph type="sldImg"/>
          </p:nvPr>
        </p:nvSpPr>
        <p:spPr>
          <a:ln/>
        </p:spPr>
      </p:sp>
      <p:sp>
        <p:nvSpPr>
          <p:cNvPr id="7885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7885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639A411-F065-B54B-BAAB-23BC7DA6E713}" type="slidenum">
              <a:rPr lang="en-US" sz="1200"/>
              <a:pPr eaLnBrk="1" hangingPunct="1"/>
              <a:t>32</a:t>
            </a:fld>
            <a:endParaRPr lang="en-US" sz="12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Image Placeholder 1"/>
          <p:cNvSpPr>
            <a:spLocks noGrp="1" noRot="1" noChangeAspect="1" noTextEdit="1"/>
          </p:cNvSpPr>
          <p:nvPr>
            <p:ph type="sldImg"/>
          </p:nvPr>
        </p:nvSpPr>
        <p:spPr>
          <a:ln/>
        </p:spPr>
      </p:sp>
      <p:sp>
        <p:nvSpPr>
          <p:cNvPr id="8089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8089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F36EC67-45DF-164C-BDDC-1F3D0D8160DC}" type="slidenum">
              <a:rPr lang="en-US" sz="1200"/>
              <a:pPr eaLnBrk="1" hangingPunct="1"/>
              <a:t>33</a:t>
            </a:fld>
            <a:endParaRPr lang="en-US" sz="120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Slide Image Placeholder 1"/>
          <p:cNvSpPr>
            <a:spLocks noGrp="1" noRot="1" noChangeAspect="1" noTextEdit="1"/>
          </p:cNvSpPr>
          <p:nvPr>
            <p:ph type="sldImg"/>
          </p:nvPr>
        </p:nvSpPr>
        <p:spPr>
          <a:ln/>
        </p:spPr>
      </p:sp>
      <p:sp>
        <p:nvSpPr>
          <p:cNvPr id="8294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8294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74AA34E-9E01-1345-A1BD-0EA6BCFC448C}" type="slidenum">
              <a:rPr lang="en-US" sz="1200"/>
              <a:pPr eaLnBrk="1" hangingPunct="1"/>
              <a:t>34</a:t>
            </a:fld>
            <a:endParaRPr lang="en-US" sz="120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lide Image Placeholder 1"/>
          <p:cNvSpPr>
            <a:spLocks noGrp="1" noRot="1" noChangeAspect="1" noTextEdit="1"/>
          </p:cNvSpPr>
          <p:nvPr>
            <p:ph type="sldImg"/>
          </p:nvPr>
        </p:nvSpPr>
        <p:spPr>
          <a:ln/>
        </p:spPr>
      </p:sp>
      <p:sp>
        <p:nvSpPr>
          <p:cNvPr id="849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849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6A49964-7B65-F64D-9EFD-79FF9D91F8F9}" type="slidenum">
              <a:rPr lang="en-US" sz="1200"/>
              <a:pPr eaLnBrk="1" hangingPunct="1"/>
              <a:t>35</a:t>
            </a:fld>
            <a:endParaRPr lang="en-US" sz="120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Slide Image Placeholder 1"/>
          <p:cNvSpPr>
            <a:spLocks noGrp="1" noRot="1" noChangeAspect="1" noTextEdit="1"/>
          </p:cNvSpPr>
          <p:nvPr>
            <p:ph type="sldImg"/>
          </p:nvPr>
        </p:nvSpPr>
        <p:spPr>
          <a:ln/>
        </p:spPr>
      </p:sp>
      <p:sp>
        <p:nvSpPr>
          <p:cNvPr id="8704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8704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70C19F4-2D1A-DF4F-B704-E67286CA78C4}" type="slidenum">
              <a:rPr lang="en-US" sz="1200"/>
              <a:pPr eaLnBrk="1" hangingPunct="1"/>
              <a:t>36</a:t>
            </a:fld>
            <a:endParaRPr lang="en-US" sz="120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Image Placeholder 1"/>
          <p:cNvSpPr>
            <a:spLocks noGrp="1" noRot="1" noChangeAspect="1" noTextEdit="1"/>
          </p:cNvSpPr>
          <p:nvPr>
            <p:ph type="sldImg"/>
          </p:nvPr>
        </p:nvSpPr>
        <p:spPr>
          <a:ln/>
        </p:spPr>
      </p:sp>
      <p:sp>
        <p:nvSpPr>
          <p:cNvPr id="8909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8909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2DA2746-1074-5948-8375-61AB82484C89}" type="slidenum">
              <a:rPr lang="en-US" sz="1200"/>
              <a:pPr eaLnBrk="1" hangingPunct="1"/>
              <a:t>37</a:t>
            </a:fld>
            <a:endParaRPr lang="en-US" sz="120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p:cNvSpPr>
            <a:spLocks noGrp="1" noRot="1" noChangeAspect="1" noTextEdit="1"/>
          </p:cNvSpPr>
          <p:nvPr>
            <p:ph type="sldImg"/>
          </p:nvPr>
        </p:nvSpPr>
        <p:spPr>
          <a:ln/>
        </p:spPr>
      </p:sp>
      <p:sp>
        <p:nvSpPr>
          <p:cNvPr id="9113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9113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00BABE8-862B-3E47-BC77-5F7DD3A4EF63}" type="slidenum">
              <a:rPr lang="en-US" sz="1200"/>
              <a:pPr eaLnBrk="1" hangingPunct="1"/>
              <a:t>38</a:t>
            </a:fld>
            <a:endParaRPr lang="en-US" sz="120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p:cNvSpPr>
            <a:spLocks noGrp="1" noRot="1" noChangeAspect="1" noTextEdit="1"/>
          </p:cNvSpPr>
          <p:nvPr>
            <p:ph type="sldImg"/>
          </p:nvPr>
        </p:nvSpPr>
        <p:spPr>
          <a:ln/>
        </p:spPr>
      </p:sp>
      <p:sp>
        <p:nvSpPr>
          <p:cNvPr id="9113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9113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00BABE8-862B-3E47-BC77-5F7DD3A4EF63}" type="slidenum">
              <a:rPr lang="en-US" sz="1200"/>
              <a:pPr eaLnBrk="1" hangingPunct="1"/>
              <a:t>39</a:t>
            </a:fld>
            <a:endParaRPr lang="en-US" sz="120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p:cNvSpPr>
            <a:spLocks noGrp="1" noRot="1" noChangeAspect="1" noTextEdit="1"/>
          </p:cNvSpPr>
          <p:nvPr>
            <p:ph type="sldImg"/>
          </p:nvPr>
        </p:nvSpPr>
        <p:spPr>
          <a:ln/>
        </p:spPr>
      </p:sp>
      <p:sp>
        <p:nvSpPr>
          <p:cNvPr id="9113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9113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00BABE8-862B-3E47-BC77-5F7DD3A4EF63}" type="slidenum">
              <a:rPr lang="en-US" sz="1200"/>
              <a:pPr eaLnBrk="1" hangingPunct="1"/>
              <a:t>40</a:t>
            </a:fld>
            <a:endParaRPr lang="en-US" sz="120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p:cNvSpPr>
            <a:spLocks noGrp="1" noRot="1" noChangeAspect="1" noTextEdit="1"/>
          </p:cNvSpPr>
          <p:nvPr>
            <p:ph type="sldImg"/>
          </p:nvPr>
        </p:nvSpPr>
        <p:spPr>
          <a:ln/>
        </p:spPr>
      </p:sp>
      <p:sp>
        <p:nvSpPr>
          <p:cNvPr id="9318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9318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6CC4D87-8189-D44B-A3F1-AF27B1C2F140}" type="slidenum">
              <a:rPr lang="en-US" sz="1200"/>
              <a:pPr eaLnBrk="1" hangingPunct="1"/>
              <a:t>41</a:t>
            </a:fld>
            <a:endParaRPr 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noTextEdit="1"/>
          </p:cNvSpPr>
          <p:nvPr>
            <p:ph type="sldImg"/>
          </p:nvPr>
        </p:nvSpPr>
        <p:spPr>
          <a:ln/>
        </p:spPr>
      </p:sp>
      <p:sp>
        <p:nvSpPr>
          <p:cNvPr id="2560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2560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5E6B9E0-E0B0-C145-BB33-38B0E33BA731}" type="slidenum">
              <a:rPr lang="en-US" sz="1200"/>
              <a:pPr eaLnBrk="1" hangingPunct="1"/>
              <a:t>6</a:t>
            </a:fld>
            <a:endParaRPr lang="en-US" sz="120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Slide Image Placeholder 1"/>
          <p:cNvSpPr>
            <a:spLocks noGrp="1" noRot="1" noChangeAspect="1" noTextEdit="1"/>
          </p:cNvSpPr>
          <p:nvPr>
            <p:ph type="sldImg"/>
          </p:nvPr>
        </p:nvSpPr>
        <p:spPr>
          <a:ln/>
        </p:spPr>
      </p:sp>
      <p:sp>
        <p:nvSpPr>
          <p:cNvPr id="9523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9523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5C6261B-C6CD-9C45-8026-53BFFC0420F6}" type="slidenum">
              <a:rPr lang="en-US" sz="1200"/>
              <a:pPr eaLnBrk="1" hangingPunct="1"/>
              <a:t>42</a:t>
            </a:fld>
            <a:endParaRPr lang="en-US" sz="120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Slide Image Placeholder 1"/>
          <p:cNvSpPr>
            <a:spLocks noGrp="1" noRot="1" noChangeAspect="1" noTextEdit="1"/>
          </p:cNvSpPr>
          <p:nvPr>
            <p:ph type="sldImg"/>
          </p:nvPr>
        </p:nvSpPr>
        <p:spPr>
          <a:ln/>
        </p:spPr>
      </p:sp>
      <p:sp>
        <p:nvSpPr>
          <p:cNvPr id="9728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9728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4D1A93B-D1FE-B644-BCD6-4B46BCB3C0EB}" type="slidenum">
              <a:rPr lang="en-US" sz="1200"/>
              <a:pPr eaLnBrk="1" hangingPunct="1"/>
              <a:t>43</a:t>
            </a:fld>
            <a:endParaRPr lang="en-US" sz="120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Slide Image Placeholder 1"/>
          <p:cNvSpPr>
            <a:spLocks noGrp="1" noRot="1" noChangeAspect="1" noTextEdit="1"/>
          </p:cNvSpPr>
          <p:nvPr>
            <p:ph type="sldImg"/>
          </p:nvPr>
        </p:nvSpPr>
        <p:spPr>
          <a:ln/>
        </p:spPr>
      </p:sp>
      <p:sp>
        <p:nvSpPr>
          <p:cNvPr id="9933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9933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EBD356B-0716-EA45-AC52-3A371180E3E5}" type="slidenum">
              <a:rPr lang="en-US" sz="1200"/>
              <a:pPr eaLnBrk="1" hangingPunct="1"/>
              <a:t>44</a:t>
            </a:fld>
            <a:endParaRPr lang="en-US" sz="120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lide Image Placeholder 1"/>
          <p:cNvSpPr>
            <a:spLocks noGrp="1" noRot="1" noChangeAspect="1" noTextEdit="1"/>
          </p:cNvSpPr>
          <p:nvPr>
            <p:ph type="sldImg"/>
          </p:nvPr>
        </p:nvSpPr>
        <p:spPr>
          <a:ln/>
        </p:spPr>
      </p:sp>
      <p:sp>
        <p:nvSpPr>
          <p:cNvPr id="10137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10137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9D3CDDD-49FD-794E-9B79-002CE9F896AD}" type="slidenum">
              <a:rPr lang="en-US" sz="1200"/>
              <a:pPr eaLnBrk="1" hangingPunct="1"/>
              <a:t>45</a:t>
            </a:fld>
            <a:endParaRPr lang="en-US" sz="120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Slide Image Placeholder 1"/>
          <p:cNvSpPr>
            <a:spLocks noGrp="1" noRot="1" noChangeAspect="1" noTextEdit="1"/>
          </p:cNvSpPr>
          <p:nvPr>
            <p:ph type="sldImg"/>
          </p:nvPr>
        </p:nvSpPr>
        <p:spPr>
          <a:ln/>
        </p:spPr>
      </p:sp>
      <p:sp>
        <p:nvSpPr>
          <p:cNvPr id="10342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10342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14000EF-907B-9F47-A9A1-0C7057701181}" type="slidenum">
              <a:rPr lang="en-US" sz="1200"/>
              <a:pPr eaLnBrk="1" hangingPunct="1"/>
              <a:t>46</a:t>
            </a:fld>
            <a:endParaRPr lang="en-US" sz="120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Slide Image Placeholder 1"/>
          <p:cNvSpPr>
            <a:spLocks noGrp="1" noRot="1" noChangeAspect="1" noTextEdit="1"/>
          </p:cNvSpPr>
          <p:nvPr>
            <p:ph type="sldImg"/>
          </p:nvPr>
        </p:nvSpPr>
        <p:spPr>
          <a:ln/>
        </p:spPr>
      </p:sp>
      <p:sp>
        <p:nvSpPr>
          <p:cNvPr id="10547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10547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83F95C5-8C6C-6E4D-9827-4FC7E82645C4}" type="slidenum">
              <a:rPr lang="en-US" sz="1200"/>
              <a:pPr eaLnBrk="1" hangingPunct="1"/>
              <a:t>47</a:t>
            </a:fld>
            <a:endParaRPr lang="en-US" sz="120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Slide Image Placeholder 1"/>
          <p:cNvSpPr>
            <a:spLocks noGrp="1" noRot="1" noChangeAspect="1" noTextEdit="1"/>
          </p:cNvSpPr>
          <p:nvPr>
            <p:ph type="sldImg"/>
          </p:nvPr>
        </p:nvSpPr>
        <p:spPr>
          <a:ln/>
        </p:spPr>
      </p:sp>
      <p:sp>
        <p:nvSpPr>
          <p:cNvPr id="10752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1075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2436F72-03EE-544C-98A0-9E8B6F0AF641}" type="slidenum">
              <a:rPr lang="en-US" sz="1200"/>
              <a:pPr eaLnBrk="1" hangingPunct="1"/>
              <a:t>48</a:t>
            </a:fld>
            <a:endParaRPr lang="en-US" sz="120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Slide Image Placeholder 1"/>
          <p:cNvSpPr>
            <a:spLocks noGrp="1" noRot="1" noChangeAspect="1" noTextEdit="1"/>
          </p:cNvSpPr>
          <p:nvPr>
            <p:ph type="sldImg"/>
          </p:nvPr>
        </p:nvSpPr>
        <p:spPr>
          <a:ln/>
        </p:spPr>
      </p:sp>
      <p:sp>
        <p:nvSpPr>
          <p:cNvPr id="10957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10957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2231687-D903-CB4F-A072-6B7CEEF62938}" type="slidenum">
              <a:rPr lang="en-US" sz="1200"/>
              <a:pPr eaLnBrk="1" hangingPunct="1"/>
              <a:t>49</a:t>
            </a:fld>
            <a:endParaRPr lang="en-US" sz="120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Slide Image Placeholder 1"/>
          <p:cNvSpPr>
            <a:spLocks noGrp="1" noRot="1" noChangeAspect="1" noTextEdit="1"/>
          </p:cNvSpPr>
          <p:nvPr>
            <p:ph type="sldImg"/>
          </p:nvPr>
        </p:nvSpPr>
        <p:spPr>
          <a:ln/>
        </p:spPr>
      </p:sp>
      <p:sp>
        <p:nvSpPr>
          <p:cNvPr id="11161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11161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5A33A11-5271-8842-AF89-A3AF1380C6C2}" type="slidenum">
              <a:rPr lang="en-US" sz="1200"/>
              <a:pPr eaLnBrk="1" hangingPunct="1"/>
              <a:t>50</a:t>
            </a:fld>
            <a:endParaRPr lang="en-US" sz="120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Slide Image Placeholder 1"/>
          <p:cNvSpPr>
            <a:spLocks noGrp="1" noRot="1" noChangeAspect="1" noTextEdit="1"/>
          </p:cNvSpPr>
          <p:nvPr>
            <p:ph type="sldImg"/>
          </p:nvPr>
        </p:nvSpPr>
        <p:spPr>
          <a:ln/>
        </p:spPr>
      </p:sp>
      <p:sp>
        <p:nvSpPr>
          <p:cNvPr id="11366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11366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21A8B36-5F21-1243-B1A0-AA2FAA486539}" type="slidenum">
              <a:rPr lang="en-US" sz="1200"/>
              <a:pPr eaLnBrk="1" hangingPunct="1"/>
              <a:t>51</a:t>
            </a:fld>
            <a:endParaRPr 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noTextEdit="1"/>
          </p:cNvSpPr>
          <p:nvPr>
            <p:ph type="sldImg"/>
          </p:nvPr>
        </p:nvSpPr>
        <p:spPr>
          <a:ln/>
        </p:spPr>
      </p:sp>
      <p:sp>
        <p:nvSpPr>
          <p:cNvPr id="2765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2765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40759C2-D24B-CB4B-AD71-AF593AD4FEA1}" type="slidenum">
              <a:rPr lang="en-US" sz="1200"/>
              <a:pPr eaLnBrk="1" hangingPunct="1"/>
              <a:t>7</a:t>
            </a:fld>
            <a:endParaRPr lang="en-US" sz="120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Slide Image Placeholder 1"/>
          <p:cNvSpPr>
            <a:spLocks noGrp="1" noRot="1" noChangeAspect="1" noTextEdit="1"/>
          </p:cNvSpPr>
          <p:nvPr>
            <p:ph type="sldImg"/>
          </p:nvPr>
        </p:nvSpPr>
        <p:spPr>
          <a:ln/>
        </p:spPr>
      </p:sp>
      <p:sp>
        <p:nvSpPr>
          <p:cNvPr id="11571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11571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25F81F6-6584-754F-AF94-671CD9A2321F}" type="slidenum">
              <a:rPr lang="en-US" sz="1200"/>
              <a:pPr eaLnBrk="1" hangingPunct="1"/>
              <a:t>52</a:t>
            </a:fld>
            <a:endParaRPr lang="en-US" sz="120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Slide Image Placeholder 1"/>
          <p:cNvSpPr>
            <a:spLocks noGrp="1" noRot="1" noChangeAspect="1" noTextEdit="1"/>
          </p:cNvSpPr>
          <p:nvPr>
            <p:ph type="sldImg"/>
          </p:nvPr>
        </p:nvSpPr>
        <p:spPr>
          <a:ln/>
        </p:spPr>
      </p:sp>
      <p:sp>
        <p:nvSpPr>
          <p:cNvPr id="11776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11776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1496136-6F1B-264B-9371-84981046087B}" type="slidenum">
              <a:rPr lang="en-US" sz="1200"/>
              <a:pPr eaLnBrk="1" hangingPunct="1"/>
              <a:t>53</a:t>
            </a:fld>
            <a:endParaRPr lang="en-US" sz="120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Slide Image Placeholder 1"/>
          <p:cNvSpPr>
            <a:spLocks noGrp="1" noRot="1" noChangeAspect="1" noTextEdit="1"/>
          </p:cNvSpPr>
          <p:nvPr>
            <p:ph type="sldImg"/>
          </p:nvPr>
        </p:nvSpPr>
        <p:spPr>
          <a:ln/>
        </p:spPr>
      </p:sp>
      <p:sp>
        <p:nvSpPr>
          <p:cNvPr id="11981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1198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F88BEAD-0E8B-054B-860C-4FFBC758BABB}" type="slidenum">
              <a:rPr lang="en-US" sz="1200"/>
              <a:pPr eaLnBrk="1" hangingPunct="1"/>
              <a:t>54</a:t>
            </a:fld>
            <a:endParaRPr lang="en-US" sz="120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Slide Image Placeholder 1"/>
          <p:cNvSpPr>
            <a:spLocks noGrp="1" noRot="1" noChangeAspect="1" noTextEdit="1"/>
          </p:cNvSpPr>
          <p:nvPr>
            <p:ph type="sldImg"/>
          </p:nvPr>
        </p:nvSpPr>
        <p:spPr>
          <a:ln/>
        </p:spPr>
      </p:sp>
      <p:sp>
        <p:nvSpPr>
          <p:cNvPr id="12390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12390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A580C11-6DC9-9F4D-B88B-CBE9F0D3418F}" type="slidenum">
              <a:rPr lang="en-US" sz="1200"/>
              <a:pPr eaLnBrk="1" hangingPunct="1"/>
              <a:t>57</a:t>
            </a:fld>
            <a:endParaRPr lang="en-US" sz="120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Slide Image Placeholder 1"/>
          <p:cNvSpPr>
            <a:spLocks noGrp="1" noRot="1" noChangeAspect="1" noTextEdit="1"/>
          </p:cNvSpPr>
          <p:nvPr>
            <p:ph type="sldImg"/>
          </p:nvPr>
        </p:nvSpPr>
        <p:spPr>
          <a:ln/>
        </p:spPr>
      </p:sp>
      <p:sp>
        <p:nvSpPr>
          <p:cNvPr id="12595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12595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7B2635F-C865-5D48-80DC-2E6796832872}" type="slidenum">
              <a:rPr lang="en-US" sz="1200"/>
              <a:pPr eaLnBrk="1" hangingPunct="1"/>
              <a:t>58</a:t>
            </a:fld>
            <a:endParaRPr 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a:ln/>
        </p:spPr>
      </p:sp>
      <p:sp>
        <p:nvSpPr>
          <p:cNvPr id="2969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2969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491BEF6-5870-A84F-8947-1F178805F599}" type="slidenum">
              <a:rPr lang="en-US" sz="1200"/>
              <a:pPr eaLnBrk="1" hangingPunct="1"/>
              <a:t>8</a:t>
            </a:fld>
            <a:endParaRPr 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noTextEdit="1"/>
          </p:cNvSpPr>
          <p:nvPr>
            <p:ph type="sldImg"/>
          </p:nvPr>
        </p:nvSpPr>
        <p:spPr>
          <a:ln/>
        </p:spPr>
      </p:sp>
      <p:sp>
        <p:nvSpPr>
          <p:cNvPr id="3174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3174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4F005CC-6EE3-A447-B9FA-D79870104D71}" type="slidenum">
              <a:rPr lang="en-US" sz="1200"/>
              <a:pPr eaLnBrk="1" hangingPunct="1"/>
              <a:t>9</a:t>
            </a:fld>
            <a:endParaRPr 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noTextEdit="1"/>
          </p:cNvSpPr>
          <p:nvPr>
            <p:ph type="sldImg"/>
          </p:nvPr>
        </p:nvSpPr>
        <p:spPr>
          <a:ln/>
        </p:spPr>
      </p:sp>
      <p:sp>
        <p:nvSpPr>
          <p:cNvPr id="337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337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7F07ED4-7E4E-464B-B28E-F5F4A17FEE68}" type="slidenum">
              <a:rPr lang="en-US" sz="1200"/>
              <a:pPr eaLnBrk="1" hangingPunct="1"/>
              <a:t>10</a:t>
            </a:fld>
            <a:endParaRPr 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noTextEdit="1"/>
          </p:cNvSpPr>
          <p:nvPr>
            <p:ph type="sldImg"/>
          </p:nvPr>
        </p:nvSpPr>
        <p:spPr>
          <a:ln/>
        </p:spPr>
      </p:sp>
      <p:sp>
        <p:nvSpPr>
          <p:cNvPr id="3584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3584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79CA2AA-A29C-8E4E-8095-8CD541B50E61}" type="slidenum">
              <a:rPr lang="en-US" sz="1200"/>
              <a:pPr eaLnBrk="1" hangingPunct="1"/>
              <a:t>11</a:t>
            </a:fld>
            <a:endParaRPr 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E50CD3B-ED84-BE42-B700-273DF7315D2F}" type="slidenum">
              <a:rPr lang="en-US"/>
              <a:pPr>
                <a:defRPr/>
              </a:pPr>
              <a:t>‹#›</a:t>
            </a:fld>
            <a:endParaRPr lang="en-US"/>
          </a:p>
        </p:txBody>
      </p:sp>
    </p:spTree>
    <p:extLst>
      <p:ext uri="{BB962C8B-B14F-4D97-AF65-F5344CB8AC3E}">
        <p14:creationId xmlns:p14="http://schemas.microsoft.com/office/powerpoint/2010/main" val="39608410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403F794-5101-F243-95E0-C5122D14C096}" type="slidenum">
              <a:rPr lang="en-US"/>
              <a:pPr>
                <a:defRPr/>
              </a:pPr>
              <a:t>‹#›</a:t>
            </a:fld>
            <a:endParaRPr lang="en-US"/>
          </a:p>
        </p:txBody>
      </p:sp>
    </p:spTree>
    <p:extLst>
      <p:ext uri="{BB962C8B-B14F-4D97-AF65-F5344CB8AC3E}">
        <p14:creationId xmlns:p14="http://schemas.microsoft.com/office/powerpoint/2010/main" val="24545527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CBD9E1-38FA-D948-87B2-BAE6790F04F5}" type="slidenum">
              <a:rPr lang="en-US"/>
              <a:pPr>
                <a:defRPr/>
              </a:pPr>
              <a:t>‹#›</a:t>
            </a:fld>
            <a:endParaRPr lang="en-US"/>
          </a:p>
        </p:txBody>
      </p:sp>
    </p:spTree>
    <p:extLst>
      <p:ext uri="{BB962C8B-B14F-4D97-AF65-F5344CB8AC3E}">
        <p14:creationId xmlns:p14="http://schemas.microsoft.com/office/powerpoint/2010/main" val="3788311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2C8E52A-439D-1E4C-8D0A-6BEAC951E553}" type="slidenum">
              <a:rPr lang="en-US"/>
              <a:pPr>
                <a:defRPr/>
              </a:pPr>
              <a:t>‹#›</a:t>
            </a:fld>
            <a:endParaRPr lang="en-US"/>
          </a:p>
        </p:txBody>
      </p:sp>
    </p:spTree>
    <p:extLst>
      <p:ext uri="{BB962C8B-B14F-4D97-AF65-F5344CB8AC3E}">
        <p14:creationId xmlns:p14="http://schemas.microsoft.com/office/powerpoint/2010/main" val="37137277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3F2B5930-59A3-3B47-874E-30FA1B577B76}" type="slidenum">
              <a:rPr lang="en-US"/>
              <a:pPr>
                <a:defRPr/>
              </a:pPr>
              <a:t>‹#›</a:t>
            </a:fld>
            <a:endParaRPr lang="en-US"/>
          </a:p>
        </p:txBody>
      </p:sp>
    </p:spTree>
    <p:extLst>
      <p:ext uri="{BB962C8B-B14F-4D97-AF65-F5344CB8AC3E}">
        <p14:creationId xmlns:p14="http://schemas.microsoft.com/office/powerpoint/2010/main" val="30394438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E454955-4394-0342-B6E3-167F7F84392F}" type="slidenum">
              <a:rPr lang="en-US"/>
              <a:pPr>
                <a:defRPr/>
              </a:pPr>
              <a:t>‹#›</a:t>
            </a:fld>
            <a:endParaRPr lang="en-US"/>
          </a:p>
        </p:txBody>
      </p:sp>
    </p:spTree>
    <p:extLst>
      <p:ext uri="{BB962C8B-B14F-4D97-AF65-F5344CB8AC3E}">
        <p14:creationId xmlns:p14="http://schemas.microsoft.com/office/powerpoint/2010/main" val="6244330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EAC9EB5-CCE7-E54B-88BF-0BEC766D6980}" type="slidenum">
              <a:rPr lang="en-US"/>
              <a:pPr>
                <a:defRPr/>
              </a:pPr>
              <a:t>‹#›</a:t>
            </a:fld>
            <a:endParaRPr lang="en-US"/>
          </a:p>
        </p:txBody>
      </p:sp>
    </p:spTree>
    <p:extLst>
      <p:ext uri="{BB962C8B-B14F-4D97-AF65-F5344CB8AC3E}">
        <p14:creationId xmlns:p14="http://schemas.microsoft.com/office/powerpoint/2010/main" val="32119955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071A581-3CD7-8F49-A2AE-7045269FE55B}" type="slidenum">
              <a:rPr lang="en-US"/>
              <a:pPr>
                <a:defRPr/>
              </a:pPr>
              <a:t>‹#›</a:t>
            </a:fld>
            <a:endParaRPr lang="en-US"/>
          </a:p>
        </p:txBody>
      </p:sp>
    </p:spTree>
    <p:extLst>
      <p:ext uri="{BB962C8B-B14F-4D97-AF65-F5344CB8AC3E}">
        <p14:creationId xmlns:p14="http://schemas.microsoft.com/office/powerpoint/2010/main" val="39356310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586A170-0E81-3148-AF4C-25FA586A38C4}" type="slidenum">
              <a:rPr lang="en-US"/>
              <a:pPr>
                <a:defRPr/>
              </a:pPr>
              <a:t>‹#›</a:t>
            </a:fld>
            <a:endParaRPr lang="en-US"/>
          </a:p>
        </p:txBody>
      </p:sp>
    </p:spTree>
    <p:extLst>
      <p:ext uri="{BB962C8B-B14F-4D97-AF65-F5344CB8AC3E}">
        <p14:creationId xmlns:p14="http://schemas.microsoft.com/office/powerpoint/2010/main" val="5819921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1D064D5-606E-CB48-8CAA-E4FAFBA12925}" type="slidenum">
              <a:rPr lang="en-US"/>
              <a:pPr>
                <a:defRPr/>
              </a:pPr>
              <a:t>‹#›</a:t>
            </a:fld>
            <a:endParaRPr lang="en-US"/>
          </a:p>
        </p:txBody>
      </p:sp>
    </p:spTree>
    <p:extLst>
      <p:ext uri="{BB962C8B-B14F-4D97-AF65-F5344CB8AC3E}">
        <p14:creationId xmlns:p14="http://schemas.microsoft.com/office/powerpoint/2010/main" val="31688292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EC7CC74-F7D8-6245-AD33-B5D24CF4B70A}" type="slidenum">
              <a:rPr lang="en-US"/>
              <a:pPr>
                <a:defRPr/>
              </a:pPr>
              <a:t>‹#›</a:t>
            </a:fld>
            <a:endParaRPr lang="en-US"/>
          </a:p>
        </p:txBody>
      </p:sp>
    </p:spTree>
    <p:extLst>
      <p:ext uri="{BB962C8B-B14F-4D97-AF65-F5344CB8AC3E}">
        <p14:creationId xmlns:p14="http://schemas.microsoft.com/office/powerpoint/2010/main" val="18209431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8D7CF09-ADA5-AF44-A23D-ACF0062EE548}" type="slidenum">
              <a:rPr lang="en-US"/>
              <a:pPr>
                <a:defRPr/>
              </a:pPr>
              <a:t>‹#›</a:t>
            </a:fld>
            <a:endParaRPr lang="en-US"/>
          </a:p>
        </p:txBody>
      </p:sp>
    </p:spTree>
    <p:extLst>
      <p:ext uri="{BB962C8B-B14F-4D97-AF65-F5344CB8AC3E}">
        <p14:creationId xmlns:p14="http://schemas.microsoft.com/office/powerpoint/2010/main" val="2987452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48CC7A7-982C-6248-B9F8-A8B38C2768C0}" type="slidenum">
              <a:rPr lang="en-US"/>
              <a:pPr>
                <a:defRPr/>
              </a:pPr>
              <a:t>‹#›</a:t>
            </a:fld>
            <a:endParaRPr lang="en-US"/>
          </a:p>
        </p:txBody>
      </p:sp>
    </p:spTree>
    <p:extLst>
      <p:ext uri="{BB962C8B-B14F-4D97-AF65-F5344CB8AC3E}">
        <p14:creationId xmlns:p14="http://schemas.microsoft.com/office/powerpoint/2010/main" val="382961652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4F0D0"/>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a:defRPr/>
            </a:pPr>
            <a:fld id="{A06DCC12-C219-4044-81A5-078B0447899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4.jpeg"/><Relationship Id="rId6" Type="http://schemas.openxmlformats.org/officeDocument/2006/relationships/image" Target="../media/image5.png"/><Relationship Id="rId7" Type="http://schemas.openxmlformats.org/officeDocument/2006/relationships/image" Target="../media/image6.jpeg"/><Relationship Id="rId8" Type="http://schemas.openxmlformats.org/officeDocument/2006/relationships/image" Target="../media/image7.jpeg"/><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20.jpeg"/><Relationship Id="rId5"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jpeg"/><Relationship Id="rId5"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jpeg"/><Relationship Id="rId5"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jpeg"/><Relationship Id="rId5"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jpeg"/><Relationship Id="rId5" Type="http://schemas.openxmlformats.org/officeDocument/2006/relationships/image" Target="../media/image4.jpeg"/><Relationship Id="rId6"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jpeg"/><Relationship Id="rId5"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28.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42.jpeg"/><Relationship Id="rId5" Type="http://schemas.openxmlformats.org/officeDocument/2006/relationships/image" Target="../media/image43.jpeg"/><Relationship Id="rId6"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10.png"/></Relationships>
</file>

<file path=ppt/slides/_rels/slide31.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image" Target="../media/image45.png"/><Relationship Id="rId5" Type="http://schemas.openxmlformats.org/officeDocument/2006/relationships/image" Target="../media/image43.jpeg"/><Relationship Id="rId6"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10.png"/></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31.xml"/></Relationships>
</file>

<file path=ppt/slides/_rels/slide34.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35.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33.xml"/></Relationships>
</file>

<file path=ppt/slides/_rels/slide36.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34.xml"/></Relationships>
</file>

<file path=ppt/slides/_rels/slide37.xml.rels><?xml version="1.0" encoding="UTF-8" standalone="yes"?>
<Relationships xmlns="http://schemas.openxmlformats.org/package/2006/relationships"><Relationship Id="rId3" Type="http://schemas.openxmlformats.org/officeDocument/2006/relationships/image" Target="../media/image47.jpeg"/><Relationship Id="rId4" Type="http://schemas.openxmlformats.org/officeDocument/2006/relationships/image" Target="../media/image48.png"/><Relationship Id="rId5"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35.xml"/></Relationships>
</file>

<file path=ppt/slides/_rels/slide38.xml.rels><?xml version="1.0" encoding="UTF-8" standalone="yes"?>
<Relationships xmlns="http://schemas.openxmlformats.org/package/2006/relationships"><Relationship Id="rId3" Type="http://schemas.openxmlformats.org/officeDocument/2006/relationships/image" Target="../media/image49.jpeg"/><Relationship Id="rId4"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3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7.xml"/><Relationship Id="rId3" Type="http://schemas.openxmlformats.org/officeDocument/2006/relationships/image" Target="../media/image10.png"/></Relationships>
</file>

<file path=ppt/slides/_rels/slide4.xml.rels><?xml version="1.0" encoding="UTF-8" standalone="yes"?>
<Relationships xmlns="http://schemas.openxmlformats.org/package/2006/relationships"><Relationship Id="rId11" Type="http://schemas.openxmlformats.org/officeDocument/2006/relationships/image" Target="../media/image10.png"/><Relationship Id="rId12" Type="http://schemas.openxmlformats.org/officeDocument/2006/relationships/image" Target="../media/image14.png"/><Relationship Id="rId13" Type="http://schemas.openxmlformats.org/officeDocument/2006/relationships/image" Target="../media/image15.png"/><Relationship Id="rId1" Type="http://schemas.microsoft.com/office/2007/relationships/media" Target="file://localhost/Users/abs3/Music/Plainchant%20Haec%20dies.mp3" TargetMode="External"/><Relationship Id="rId2" Type="http://schemas.openxmlformats.org/officeDocument/2006/relationships/audio" Target="file://localhost/Users/abs3/Music/Plainchant%20Haec%20dies.mp3" TargetMode="External"/><Relationship Id="rId3" Type="http://schemas.microsoft.com/office/2007/relationships/media" Target="file://localhost/Users/abs3/Music/organum%20haec%20dies.mp3" TargetMode="External"/><Relationship Id="rId4" Type="http://schemas.openxmlformats.org/officeDocument/2006/relationships/audio" Target="file://localhost/Users/abs3/Music/organum%20haec%20dies.mp3" TargetMode="External"/><Relationship Id="rId5" Type="http://schemas.microsoft.com/office/2007/relationships/media" Target="file://localhost/Users/abs3/Music/Motet%20Haec%20dies.mp3" TargetMode="External"/><Relationship Id="rId6" Type="http://schemas.openxmlformats.org/officeDocument/2006/relationships/audio" Target="file://localhost/Users/abs3/Music/Motet%20Haec%20dies.mp3" TargetMode="External"/><Relationship Id="rId7" Type="http://schemas.microsoft.com/office/2007/relationships/media" Target="file://localhost/Users/abs3/Music/Machaut%20ars%20nova.mp3" TargetMode="External"/><Relationship Id="rId8" Type="http://schemas.openxmlformats.org/officeDocument/2006/relationships/audio" Target="file://localhost/Users/abs3/Music/Machaut%20ars%20nova.mp3" TargetMode="External"/><Relationship Id="rId9" Type="http://schemas.openxmlformats.org/officeDocument/2006/relationships/slideLayout" Target="../slideLayouts/slideLayout13.xml"/><Relationship Id="rId10" Type="http://schemas.openxmlformats.org/officeDocument/2006/relationships/image" Target="../media/image1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8.xml"/><Relationship Id="rId3" Type="http://schemas.openxmlformats.org/officeDocument/2006/relationships/image" Target="../media/image10.png"/></Relationships>
</file>

<file path=ppt/slides/_rels/slide41.xml.rels><?xml version="1.0" encoding="UTF-8" standalone="yes"?>
<Relationships xmlns="http://schemas.openxmlformats.org/package/2006/relationships"><Relationship Id="rId3" Type="http://schemas.openxmlformats.org/officeDocument/2006/relationships/image" Target="../media/image50.jpeg"/><Relationship Id="rId4" Type="http://schemas.openxmlformats.org/officeDocument/2006/relationships/image" Target="../media/image51.jpeg"/><Relationship Id="rId5"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39.xml"/></Relationships>
</file>

<file path=ppt/slides/_rels/slide42.xml.rels><?xml version="1.0" encoding="UTF-8" standalone="yes"?>
<Relationships xmlns="http://schemas.openxmlformats.org/package/2006/relationships"><Relationship Id="rId3" Type="http://schemas.openxmlformats.org/officeDocument/2006/relationships/image" Target="../media/image51.jpeg"/><Relationship Id="rId4"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40.xml"/></Relationships>
</file>

<file path=ppt/slides/_rels/slide43.xml.rels><?xml version="1.0" encoding="UTF-8" standalone="yes"?>
<Relationships xmlns="http://schemas.openxmlformats.org/package/2006/relationships"><Relationship Id="rId3" Type="http://schemas.openxmlformats.org/officeDocument/2006/relationships/image" Target="../media/image52.jpeg"/><Relationship Id="rId4" Type="http://schemas.openxmlformats.org/officeDocument/2006/relationships/image" Target="../media/image53.jpeg"/><Relationship Id="rId5" Type="http://schemas.openxmlformats.org/officeDocument/2006/relationships/image" Target="../media/image54.png"/><Relationship Id="rId6" Type="http://schemas.openxmlformats.org/officeDocument/2006/relationships/image" Target="../media/image55.png"/><Relationship Id="rId7" Type="http://schemas.openxmlformats.org/officeDocument/2006/relationships/image" Target="../media/image56.png"/><Relationship Id="rId8" Type="http://schemas.openxmlformats.org/officeDocument/2006/relationships/image" Target="../media/image57.png"/><Relationship Id="rId9"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41.xml"/></Relationships>
</file>

<file path=ppt/slides/_rels/slide44.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42.xml"/></Relationships>
</file>

<file path=ppt/slides/_rels/slide45.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5" Type="http://schemas.openxmlformats.org/officeDocument/2006/relationships/image" Target="../media/image61.png"/><Relationship Id="rId6"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43.xml"/></Relationships>
</file>

<file path=ppt/slides/_rels/slide46.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2.png"/><Relationship Id="rId5"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44.xml"/></Relationships>
</file>

<file path=ppt/slides/_rels/slide47.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45.xml"/></Relationships>
</file>

<file path=ppt/slides/_rels/slide48.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5" Type="http://schemas.openxmlformats.org/officeDocument/2006/relationships/image" Target="../media/image67.png"/><Relationship Id="rId6" Type="http://schemas.openxmlformats.org/officeDocument/2006/relationships/image" Target="../media/image10.png"/><Relationship Id="rId7" Type="http://schemas.openxmlformats.org/officeDocument/2006/relationships/image" Target="../media/image68.png"/><Relationship Id="rId1" Type="http://schemas.openxmlformats.org/officeDocument/2006/relationships/slideLayout" Target="../slideLayouts/slideLayout1.xml"/><Relationship Id="rId2" Type="http://schemas.openxmlformats.org/officeDocument/2006/relationships/notesSlide" Target="../notesSlides/notesSlide46.xml"/></Relationships>
</file>

<file path=ppt/slides/_rels/slide49.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png"/><Relationship Id="rId5" Type="http://schemas.openxmlformats.org/officeDocument/2006/relationships/image" Target="../media/image71.png"/><Relationship Id="rId6" Type="http://schemas.openxmlformats.org/officeDocument/2006/relationships/image" Target="../media/image72.png"/><Relationship Id="rId7"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4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50.xml.rels><?xml version="1.0" encoding="UTF-8" standalone="yes"?>
<Relationships xmlns="http://schemas.openxmlformats.org/package/2006/relationships"><Relationship Id="rId3" Type="http://schemas.openxmlformats.org/officeDocument/2006/relationships/image" Target="../media/image73.jpeg"/><Relationship Id="rId4" Type="http://schemas.openxmlformats.org/officeDocument/2006/relationships/image" Target="../media/image74.png"/><Relationship Id="rId5" Type="http://schemas.openxmlformats.org/officeDocument/2006/relationships/image" Target="../media/image75.jpeg"/><Relationship Id="rId6" Type="http://schemas.openxmlformats.org/officeDocument/2006/relationships/image" Target="../media/image76.png"/><Relationship Id="rId7"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48.xml"/></Relationships>
</file>

<file path=ppt/slides/_rels/slide51.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78.png"/><Relationship Id="rId5"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49.xml"/></Relationships>
</file>

<file path=ppt/slides/_rels/slide52.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50.xml"/></Relationships>
</file>

<file path=ppt/slides/_rels/slide53.xml.rels><?xml version="1.0" encoding="UTF-8" standalone="yes"?>
<Relationships xmlns="http://schemas.openxmlformats.org/package/2006/relationships"><Relationship Id="rId3" Type="http://schemas.openxmlformats.org/officeDocument/2006/relationships/image" Target="../media/image51.jpeg"/><Relationship Id="rId4"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51.xml"/></Relationships>
</file>

<file path=ppt/slides/_rels/slide54.xml.rels><?xml version="1.0" encoding="UTF-8" standalone="yes"?>
<Relationships xmlns="http://schemas.openxmlformats.org/package/2006/relationships"><Relationship Id="rId3" Type="http://schemas.openxmlformats.org/officeDocument/2006/relationships/image" Target="../media/image79.jpeg"/><Relationship Id="rId4"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52.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13.png"/><Relationship Id="rId1" Type="http://schemas.microsoft.com/office/2007/relationships/media" Target="file://localhost/Users/abs3/Music/canterbury%20intro.mp3" TargetMode="External"/><Relationship Id="rId2" Type="http://schemas.openxmlformats.org/officeDocument/2006/relationships/audio" Target="file://localhost/Users/abs3/Music/canterbury%20intro.mp3" TargetMode="Externa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13.png"/><Relationship Id="rId1" Type="http://schemas.microsoft.com/office/2007/relationships/media" Target="file://localhost/Users/abs3/Music/canterbury%20intro.mp3" TargetMode="External"/><Relationship Id="rId2" Type="http://schemas.openxmlformats.org/officeDocument/2006/relationships/audio" Target="file://localhost/Users/abs3/Music/canterbury%20intro.mp3"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53.xml"/></Relationships>
</file>

<file path=ppt/slides/_rels/slide58.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54.xml"/></Relationships>
</file>

<file path=ppt/slides/_rels/slide59.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4.jpeg"/><Relationship Id="rId6" Type="http://schemas.openxmlformats.org/officeDocument/2006/relationships/image" Target="../media/image5.png"/><Relationship Id="rId7" Type="http://schemas.openxmlformats.org/officeDocument/2006/relationships/image" Target="../media/image6.jpeg"/><Relationship Id="rId8" Type="http://schemas.openxmlformats.org/officeDocument/2006/relationships/image" Target="../media/image7.jpeg"/><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4.xml"/><Relationship Id="rId5" Type="http://schemas.openxmlformats.org/officeDocument/2006/relationships/image" Target="../media/image13.png"/><Relationship Id="rId6" Type="http://schemas.openxmlformats.org/officeDocument/2006/relationships/image" Target="../media/image16.jpeg"/><Relationship Id="rId7" Type="http://schemas.openxmlformats.org/officeDocument/2006/relationships/image" Target="../media/image17.png"/><Relationship Id="rId8" Type="http://schemas.openxmlformats.org/officeDocument/2006/relationships/image" Target="../media/image10.png"/><Relationship Id="rId1" Type="http://schemas.microsoft.com/office/2007/relationships/media" Target="file://localhost/Users/abs3/Music/Troubadour.mp3" TargetMode="External"/><Relationship Id="rId2" Type="http://schemas.openxmlformats.org/officeDocument/2006/relationships/audio" Target="file://localhost/Users/abs3/Music/Troubadour.mp3"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ChangeArrowheads="1"/>
          </p:cNvSpPr>
          <p:nvPr>
            <p:ph type="ctrTitle"/>
          </p:nvPr>
        </p:nvSpPr>
        <p:spPr>
          <a:xfrm>
            <a:off x="434975" y="2024063"/>
            <a:ext cx="7772400" cy="1470025"/>
          </a:xfrm>
        </p:spPr>
        <p:txBody>
          <a:bodyPr/>
          <a:lstStyle/>
          <a:p>
            <a:pPr eaLnBrk="1" hangingPunct="1"/>
            <a:r>
              <a:rPr lang="en-US" sz="3000" b="1">
                <a:solidFill>
                  <a:srgbClr val="600000"/>
                </a:solidFill>
                <a:latin typeface="Verdana" charset="0"/>
                <a:ea typeface="ＭＳ Ｐゴシック" charset="0"/>
                <a:cs typeface="ＭＳ Ｐゴシック" charset="0"/>
              </a:rPr>
              <a:t>Medieval Arts and Literature</a:t>
            </a:r>
          </a:p>
        </p:txBody>
      </p:sp>
      <p:pic>
        <p:nvPicPr>
          <p:cNvPr id="16386" name="Picture 3" descr="600"/>
          <p:cNvPicPr>
            <a:picLocks noChangeAspect="1" noChangeArrowheads="1"/>
          </p:cNvPicPr>
          <p:nvPr/>
        </p:nvPicPr>
        <p:blipFill>
          <a:blip r:embed="rId2">
            <a:extLst>
              <a:ext uri="{28A0092B-C50C-407E-A947-70E740481C1C}">
                <a14:useLocalDpi xmlns:a14="http://schemas.microsoft.com/office/drawing/2010/main" val="0"/>
              </a:ext>
            </a:extLst>
          </a:blip>
          <a:srcRect t="8180" b="5113"/>
          <a:stretch>
            <a:fillRect/>
          </a:stretch>
        </p:blipFill>
        <p:spPr bwMode="auto">
          <a:xfrm>
            <a:off x="2297113" y="0"/>
            <a:ext cx="54991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6" descr="king arthur CA.jpg"/>
          <p:cNvPicPr>
            <a:picLocks noChangeAspect="1"/>
          </p:cNvPicPr>
          <p:nvPr/>
        </p:nvPicPr>
        <p:blipFill>
          <a:blip r:embed="rId3">
            <a:extLst>
              <a:ext uri="{28A0092B-C50C-407E-A947-70E740481C1C}">
                <a14:useLocalDpi xmlns:a14="http://schemas.microsoft.com/office/drawing/2010/main" val="0"/>
              </a:ext>
            </a:extLst>
          </a:blip>
          <a:srcRect l="34065" r="20009"/>
          <a:stretch>
            <a:fillRect/>
          </a:stretch>
        </p:blipFill>
        <p:spPr bwMode="auto">
          <a:xfrm>
            <a:off x="0" y="0"/>
            <a:ext cx="2319338"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13" descr="Chaucer's_Canterbury_Pilgrims WM.jpg"/>
          <p:cNvPicPr>
            <a:picLocks noChangeAspect="1"/>
          </p:cNvPicPr>
          <p:nvPr/>
        </p:nvPicPr>
        <p:blipFill>
          <a:blip r:embed="rId4">
            <a:extLst>
              <a:ext uri="{28A0092B-C50C-407E-A947-70E740481C1C}">
                <a14:useLocalDpi xmlns:a14="http://schemas.microsoft.com/office/drawing/2010/main" val="0"/>
              </a:ext>
            </a:extLst>
          </a:blip>
          <a:srcRect l="1785" t="8740" r="3571" b="16817"/>
          <a:stretch>
            <a:fillRect/>
          </a:stretch>
        </p:blipFill>
        <p:spPr bwMode="auto">
          <a:xfrm>
            <a:off x="1524000" y="4491038"/>
            <a:ext cx="7620000" cy="236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Dante Inferno WM.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4510088"/>
            <a:ext cx="1643063" cy="2347912"/>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40600" y="0"/>
            <a:ext cx="1803400" cy="291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5" descr="in_medi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37425" y="2484438"/>
            <a:ext cx="1806575"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0" y="3864428"/>
            <a:ext cx="9144000" cy="664028"/>
          </a:xfrm>
          <a:prstGeom prst="rect">
            <a:avLst/>
          </a:prstGeom>
          <a:solidFill>
            <a:srgbClr val="600000"/>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12" name="Picture 11" descr="Geoffrey_Chaucer_(17th_century) WM.jpg"/>
          <p:cNvPicPr>
            <a:picLocks noChangeAspect="1"/>
          </p:cNvPicPr>
          <p:nvPr/>
        </p:nvPicPr>
        <p:blipFill>
          <a:blip r:embed="rId8"/>
          <a:stretch>
            <a:fillRect/>
          </a:stretch>
        </p:blipFill>
        <p:spPr>
          <a:xfrm>
            <a:off x="8167460" y="5661028"/>
            <a:ext cx="797740" cy="1001029"/>
          </a:xfrm>
          <a:prstGeom prst="rect">
            <a:avLst/>
          </a:prstGeom>
          <a:effectLst>
            <a:outerShdw blurRad="50800" dist="38100" dir="2700000" algn="tl" rotWithShape="0">
              <a:prstClr val="black">
                <a:alpha val="40000"/>
              </a:prstClr>
            </a:outerShdw>
          </a:effectLst>
          <a:scene3d>
            <a:camera prst="orthographicFront"/>
            <a:lightRig rig="threePt" dir="t"/>
          </a:scene3d>
          <a:sp3d>
            <a:bevelT/>
          </a:sp3d>
        </p:spPr>
      </p:pic>
      <p:sp>
        <p:nvSpPr>
          <p:cNvPr id="14" name="Rectangle 13"/>
          <p:cNvSpPr/>
          <p:nvPr/>
        </p:nvSpPr>
        <p:spPr>
          <a:xfrm>
            <a:off x="1230846" y="3925276"/>
            <a:ext cx="6704079" cy="492443"/>
          </a:xfrm>
          <a:prstGeom prst="rect">
            <a:avLst/>
          </a:prstGeom>
          <a:noFill/>
        </p:spPr>
        <p:txBody>
          <a:bodyPr wrap="none">
            <a:spAutoFit/>
            <a:scene3d>
              <a:camera prst="orthographicFront"/>
              <a:lightRig rig="soft" dir="t">
                <a:rot lat="0" lon="0" rev="10800000"/>
              </a:lightRig>
            </a:scene3d>
            <a:sp3d>
              <a:bevelT w="27940" h="12700"/>
              <a:contourClr>
                <a:srgbClr val="DDDDDD"/>
              </a:contourClr>
            </a:sp3d>
          </a:bodyPr>
          <a:lstStyle/>
          <a:p>
            <a:pPr algn="ctr">
              <a:defRPr/>
            </a:pPr>
            <a:r>
              <a:rPr lang="en-US" sz="2600" b="1" spc="150" dirty="0">
                <a:ln w="11430"/>
                <a:solidFill>
                  <a:srgbClr val="F0EABE"/>
                </a:solidFill>
                <a:effectLst>
                  <a:outerShdw blurRad="25400" algn="tl" rotWithShape="0">
                    <a:srgbClr val="000000">
                      <a:alpha val="43000"/>
                    </a:srgbClr>
                  </a:outerShdw>
                </a:effectLst>
                <a:latin typeface="Verdana" pitchFamily="34" charset="0"/>
                <a:ea typeface="ＭＳ Ｐゴシック" charset="-128"/>
                <a:cs typeface="+mn-cs"/>
              </a:rPr>
              <a:t>Middle Ages Arts and Literature</a:t>
            </a:r>
            <a:endParaRPr lang="en-US" sz="2600" b="1" spc="150" dirty="0">
              <a:ln w="11430"/>
              <a:solidFill>
                <a:srgbClr val="F0EABE"/>
              </a:solidFill>
              <a:effectLst>
                <a:outerShdw blurRad="25400" algn="tl" rotWithShape="0">
                  <a:srgbClr val="000000">
                    <a:alpha val="43000"/>
                  </a:srgbClr>
                </a:outerShdw>
              </a:effectLst>
              <a:ea typeface="ＭＳ Ｐゴシック" charset="-128"/>
              <a:cs typeface="+mn-cs"/>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32770" name="TextBox 7"/>
          <p:cNvSpPr txBox="1">
            <a:spLocks noChangeArrowheads="1"/>
          </p:cNvSpPr>
          <p:nvPr/>
        </p:nvSpPr>
        <p:spPr bwMode="auto">
          <a:xfrm>
            <a:off x="7843838" y="5946775"/>
            <a:ext cx="1311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F4F0D0"/>
                </a:solidFill>
                <a:latin typeface="Georgia" charset="0"/>
              </a:rPr>
              <a:t>AD </a:t>
            </a:r>
            <a:r>
              <a:rPr lang="en-US">
                <a:solidFill>
                  <a:srgbClr val="F4F0D0"/>
                </a:solidFill>
                <a:latin typeface="Georgia" charset="0"/>
              </a:rPr>
              <a:t>1450</a:t>
            </a:r>
          </a:p>
        </p:txBody>
      </p:sp>
      <p:sp>
        <p:nvSpPr>
          <p:cNvPr id="9" name="Rectangle 2"/>
          <p:cNvSpPr txBox="1">
            <a:spLocks noChangeArrowheads="1"/>
          </p:cNvSpPr>
          <p:nvPr/>
        </p:nvSpPr>
        <p:spPr bwMode="auto">
          <a:xfrm>
            <a:off x="0" y="296863"/>
            <a:ext cx="7759700" cy="868362"/>
          </a:xfrm>
          <a:prstGeom prst="rect">
            <a:avLst/>
          </a:prstGeom>
          <a:noFill/>
          <a:ln w="9525">
            <a:noFill/>
            <a:miter lim="800000"/>
            <a:headEnd/>
            <a:tailEnd/>
          </a:ln>
        </p:spPr>
        <p:txBody>
          <a:bodyPr anchor="ctr"/>
          <a:lstStyle/>
          <a:p>
            <a:pPr algn="ctr">
              <a:defRPr/>
            </a:pPr>
            <a:r>
              <a:rPr lang="en-US" sz="3000" b="1" kern="0" dirty="0">
                <a:solidFill>
                  <a:srgbClr val="600000"/>
                </a:solidFill>
                <a:latin typeface="Verdana" charset="0"/>
                <a:ea typeface="ＭＳ Ｐゴシック" charset="-128"/>
                <a:cs typeface="ＭＳ Ｐゴシック" charset="-128"/>
              </a:rPr>
              <a:t>Literature in the Late Middle Ages </a:t>
            </a:r>
          </a:p>
        </p:txBody>
      </p:sp>
      <p:sp>
        <p:nvSpPr>
          <p:cNvPr id="8" name="Rectangle 3"/>
          <p:cNvSpPr txBox="1">
            <a:spLocks noChangeArrowheads="1"/>
          </p:cNvSpPr>
          <p:nvPr/>
        </p:nvSpPr>
        <p:spPr bwMode="auto">
          <a:xfrm>
            <a:off x="3471863" y="1328738"/>
            <a:ext cx="54864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indent="-182563"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en-US" sz="2800" dirty="0">
                <a:latin typeface="Georgia" charset="0"/>
              </a:rPr>
              <a:t>Arthurian legend</a:t>
            </a:r>
          </a:p>
          <a:p>
            <a:pPr eaLnBrk="1" hangingPunct="1">
              <a:spcBef>
                <a:spcPct val="20000"/>
              </a:spcBef>
            </a:pPr>
            <a:r>
              <a:rPr lang="en-US" sz="2800" dirty="0">
                <a:latin typeface="Georgia" charset="0"/>
              </a:rPr>
              <a:t>King Arthur </a:t>
            </a:r>
            <a:r>
              <a:rPr lang="en-US" dirty="0">
                <a:latin typeface="Georgia" charset="0"/>
              </a:rPr>
              <a:t>(foundation story)</a:t>
            </a:r>
          </a:p>
          <a:p>
            <a:pPr lvl="1" eaLnBrk="1" hangingPunct="1">
              <a:spcBef>
                <a:spcPct val="20000"/>
              </a:spcBef>
              <a:buFont typeface="Arial" charset="0"/>
              <a:buChar char="•"/>
            </a:pPr>
            <a:r>
              <a:rPr lang="en-US" dirty="0">
                <a:latin typeface="Georgia" charset="0"/>
              </a:rPr>
              <a:t>Victory of Britons over Germanic invasion in AD 496 by </a:t>
            </a:r>
            <a:r>
              <a:rPr lang="en-US" dirty="0" err="1">
                <a:latin typeface="Georgia" charset="0"/>
              </a:rPr>
              <a:t>Ambrosius</a:t>
            </a:r>
            <a:r>
              <a:rPr lang="en-US" dirty="0">
                <a:latin typeface="Georgia" charset="0"/>
              </a:rPr>
              <a:t> </a:t>
            </a:r>
            <a:r>
              <a:rPr lang="en-US" sz="2200" dirty="0">
                <a:latin typeface="Georgia" charset="0"/>
              </a:rPr>
              <a:t>(man of temperance) (Arthur?)</a:t>
            </a:r>
          </a:p>
          <a:p>
            <a:pPr lvl="1" eaLnBrk="1" hangingPunct="1">
              <a:spcBef>
                <a:spcPct val="20000"/>
              </a:spcBef>
              <a:buFont typeface="Arial" charset="0"/>
              <a:buChar char="•"/>
            </a:pPr>
            <a:r>
              <a:rPr lang="en-US" dirty="0">
                <a:latin typeface="Georgia" charset="0"/>
              </a:rPr>
              <a:t>Died in AD 542</a:t>
            </a:r>
          </a:p>
          <a:p>
            <a:pPr lvl="1" eaLnBrk="1" hangingPunct="1">
              <a:spcBef>
                <a:spcPct val="20000"/>
              </a:spcBef>
              <a:buFont typeface="Arial" charset="0"/>
              <a:buChar char="•"/>
            </a:pPr>
            <a:r>
              <a:rPr lang="en-US" dirty="0">
                <a:latin typeface="Georgia" charset="0"/>
              </a:rPr>
              <a:t>Writings:</a:t>
            </a:r>
          </a:p>
          <a:p>
            <a:pPr lvl="2" eaLnBrk="1" hangingPunct="1">
              <a:spcBef>
                <a:spcPct val="20000"/>
              </a:spcBef>
            </a:pPr>
            <a:r>
              <a:rPr lang="en-US" sz="2200" dirty="0">
                <a:latin typeface="Georgia" charset="0"/>
              </a:rPr>
              <a:t>Geoffrey of Monmouth (1135)</a:t>
            </a:r>
          </a:p>
          <a:p>
            <a:pPr lvl="2" eaLnBrk="1" hangingPunct="1">
              <a:spcBef>
                <a:spcPct val="20000"/>
              </a:spcBef>
            </a:pPr>
            <a:r>
              <a:rPr lang="en-US" sz="2200" dirty="0" err="1">
                <a:latin typeface="Georgia" charset="0"/>
              </a:rPr>
              <a:t>Crétien</a:t>
            </a:r>
            <a:r>
              <a:rPr lang="en-US" sz="2200" dirty="0">
                <a:latin typeface="Georgia" charset="0"/>
              </a:rPr>
              <a:t> de Troyes (1135-1183)</a:t>
            </a:r>
          </a:p>
          <a:p>
            <a:pPr lvl="2" eaLnBrk="1" hangingPunct="1">
              <a:spcBef>
                <a:spcPct val="20000"/>
              </a:spcBef>
            </a:pPr>
            <a:r>
              <a:rPr lang="en-US" sz="2200" dirty="0">
                <a:latin typeface="Georgia" charset="0"/>
              </a:rPr>
              <a:t>Mallory (1469)</a:t>
            </a:r>
          </a:p>
        </p:txBody>
      </p:sp>
      <p:pic>
        <p:nvPicPr>
          <p:cNvPr id="12" name="Picture 11" descr="king arthur CA.jpg"/>
          <p:cNvPicPr>
            <a:picLocks noChangeAspect="1"/>
          </p:cNvPicPr>
          <p:nvPr/>
        </p:nvPicPr>
        <p:blipFill>
          <a:blip r:embed="rId3">
            <a:extLst>
              <a:ext uri="{28A0092B-C50C-407E-A947-70E740481C1C}">
                <a14:useLocalDpi xmlns:a14="http://schemas.microsoft.com/office/drawing/2010/main" val="0"/>
              </a:ext>
            </a:extLst>
          </a:blip>
          <a:srcRect l="34065" r="20009"/>
          <a:stretch>
            <a:fillRect/>
          </a:stretch>
        </p:blipFill>
        <p:spPr bwMode="auto">
          <a:xfrm>
            <a:off x="474663" y="1460500"/>
            <a:ext cx="2370137" cy="3970338"/>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ExcaliburStone.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63813" y="4479925"/>
            <a:ext cx="1296987" cy="1900238"/>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5"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08900" y="239713"/>
            <a:ext cx="965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34818" name="TextBox 7"/>
          <p:cNvSpPr txBox="1">
            <a:spLocks noChangeArrowheads="1"/>
          </p:cNvSpPr>
          <p:nvPr/>
        </p:nvSpPr>
        <p:spPr bwMode="auto">
          <a:xfrm>
            <a:off x="7843838" y="5946775"/>
            <a:ext cx="1311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F4F0D0"/>
                </a:solidFill>
                <a:latin typeface="Georgia" charset="0"/>
              </a:rPr>
              <a:t>AD </a:t>
            </a:r>
            <a:r>
              <a:rPr lang="en-US">
                <a:solidFill>
                  <a:srgbClr val="F4F0D0"/>
                </a:solidFill>
                <a:latin typeface="Georgia" charset="0"/>
              </a:rPr>
              <a:t>1450</a:t>
            </a:r>
          </a:p>
        </p:txBody>
      </p:sp>
      <p:sp>
        <p:nvSpPr>
          <p:cNvPr id="9" name="Rectangle 2"/>
          <p:cNvSpPr txBox="1">
            <a:spLocks noChangeArrowheads="1"/>
          </p:cNvSpPr>
          <p:nvPr/>
        </p:nvSpPr>
        <p:spPr bwMode="auto">
          <a:xfrm>
            <a:off x="0" y="296863"/>
            <a:ext cx="7745413" cy="868362"/>
          </a:xfrm>
          <a:prstGeom prst="rect">
            <a:avLst/>
          </a:prstGeom>
          <a:noFill/>
          <a:ln w="9525">
            <a:noFill/>
            <a:miter lim="800000"/>
            <a:headEnd/>
            <a:tailEnd/>
          </a:ln>
        </p:spPr>
        <p:txBody>
          <a:bodyPr anchor="ctr"/>
          <a:lstStyle/>
          <a:p>
            <a:pPr algn="ctr">
              <a:defRPr/>
            </a:pPr>
            <a:r>
              <a:rPr lang="en-US" sz="3000" b="1" kern="0" dirty="0">
                <a:solidFill>
                  <a:srgbClr val="600000"/>
                </a:solidFill>
                <a:latin typeface="Verdana" charset="0"/>
                <a:ea typeface="ＭＳ Ｐゴシック" charset="-128"/>
                <a:cs typeface="ＭＳ Ｐゴシック" charset="-128"/>
              </a:rPr>
              <a:t>Literature in the Late Middle Ages </a:t>
            </a:r>
          </a:p>
        </p:txBody>
      </p:sp>
      <p:pic>
        <p:nvPicPr>
          <p:cNvPr id="22533" name="Picture 7"/>
          <p:cNvPicPr>
            <a:picLocks noChangeAspect="1" noChangeArrowheads="1"/>
          </p:cNvPicPr>
          <p:nvPr/>
        </p:nvPicPr>
        <p:blipFill>
          <a:blip r:embed="rId3">
            <a:extLst>
              <a:ext uri="{28A0092B-C50C-407E-A947-70E740481C1C}">
                <a14:useLocalDpi xmlns:a14="http://schemas.microsoft.com/office/drawing/2010/main" val="0"/>
              </a:ext>
            </a:extLst>
          </a:blip>
          <a:srcRect l="4480" t="2303" r="1753" b="5263"/>
          <a:stretch>
            <a:fillRect/>
          </a:stretch>
        </p:blipFill>
        <p:spPr bwMode="auto">
          <a:xfrm>
            <a:off x="555625" y="1306513"/>
            <a:ext cx="2373313" cy="3624262"/>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3"/>
          <p:cNvSpPr txBox="1">
            <a:spLocks noChangeArrowheads="1"/>
          </p:cNvSpPr>
          <p:nvPr/>
        </p:nvSpPr>
        <p:spPr bwMode="auto">
          <a:xfrm>
            <a:off x="1284288" y="4092575"/>
            <a:ext cx="5246687" cy="1905000"/>
          </a:xfrm>
          <a:prstGeom prst="rect">
            <a:avLst/>
          </a:prstGeom>
          <a:noFill/>
          <a:ln w="9525">
            <a:noFill/>
            <a:miter lim="800000"/>
            <a:headEnd/>
            <a:tailEnd/>
          </a:ln>
        </p:spPr>
        <p:txBody>
          <a:bodyPr/>
          <a:lstStyle/>
          <a:p>
            <a:pPr lvl="1" algn="r">
              <a:spcBef>
                <a:spcPts val="0"/>
              </a:spcBef>
              <a:defRPr/>
            </a:pPr>
            <a:r>
              <a:rPr lang="en-US" sz="2800" kern="0" dirty="0" err="1">
                <a:latin typeface="Georgia" pitchFamily="18" charset="0"/>
                <a:ea typeface="ＭＳ Ｐゴシック" charset="-128"/>
                <a:cs typeface="+mn-cs"/>
              </a:rPr>
              <a:t>Lohengrin</a:t>
            </a:r>
            <a:r>
              <a:rPr lang="en-US" sz="2800" kern="0" dirty="0">
                <a:latin typeface="Georgia" pitchFamily="18" charset="0"/>
                <a:ea typeface="ＭＳ Ｐゴシック" charset="-128"/>
                <a:cs typeface="+mn-cs"/>
              </a:rPr>
              <a:t>, </a:t>
            </a:r>
          </a:p>
          <a:p>
            <a:pPr lvl="1" algn="r">
              <a:spcBef>
                <a:spcPts val="0"/>
              </a:spcBef>
              <a:defRPr/>
            </a:pPr>
            <a:r>
              <a:rPr lang="en-US" sz="2800" kern="0" dirty="0">
                <a:latin typeface="Georgia" pitchFamily="18" charset="0"/>
                <a:ea typeface="ＭＳ Ｐゴシック" charset="-128"/>
                <a:cs typeface="+mn-cs"/>
              </a:rPr>
              <a:t>Tristan and </a:t>
            </a:r>
            <a:r>
              <a:rPr lang="en-US" sz="2800" kern="0" dirty="0" err="1">
                <a:latin typeface="Georgia" pitchFamily="18" charset="0"/>
                <a:ea typeface="ＭＳ Ｐゴシック" charset="-128"/>
                <a:cs typeface="+mn-cs"/>
              </a:rPr>
              <a:t>Isolde</a:t>
            </a:r>
            <a:endParaRPr lang="en-US" sz="2800" kern="0" dirty="0">
              <a:latin typeface="Georgia" pitchFamily="18" charset="0"/>
              <a:ea typeface="ＭＳ Ｐゴシック" charset="-128"/>
              <a:cs typeface="+mn-cs"/>
            </a:endParaRPr>
          </a:p>
          <a:p>
            <a:pPr lvl="1" algn="r">
              <a:spcBef>
                <a:spcPts val="0"/>
              </a:spcBef>
              <a:defRPr/>
            </a:pPr>
            <a:r>
              <a:rPr lang="en-US" sz="2800" i="1" kern="0" dirty="0">
                <a:latin typeface="Georgia" pitchFamily="18" charset="0"/>
                <a:ea typeface="ＭＳ Ｐゴシック" charset="-128"/>
                <a:cs typeface="+mn-cs"/>
              </a:rPr>
              <a:t>Song of Roland </a:t>
            </a:r>
          </a:p>
          <a:p>
            <a:pPr lvl="1" algn="r">
              <a:spcBef>
                <a:spcPts val="0"/>
              </a:spcBef>
              <a:defRPr/>
            </a:pPr>
            <a:r>
              <a:rPr lang="en-US" sz="2400" kern="0" dirty="0">
                <a:latin typeface="Georgia" pitchFamily="18" charset="0"/>
                <a:ea typeface="ＭＳ Ｐゴシック" charset="-128"/>
                <a:cs typeface="+mn-cs"/>
              </a:rPr>
              <a:t>(foundation story for France)</a:t>
            </a:r>
          </a:p>
        </p:txBody>
      </p:sp>
      <p:pic>
        <p:nvPicPr>
          <p:cNvPr id="22535" name="Picture 12" descr="Lohengrin-kitsch WM.jpg"/>
          <p:cNvPicPr>
            <a:picLocks noChangeAspect="1"/>
          </p:cNvPicPr>
          <p:nvPr/>
        </p:nvPicPr>
        <p:blipFill>
          <a:blip r:embed="rId4">
            <a:extLst>
              <a:ext uri="{28A0092B-C50C-407E-A947-70E740481C1C}">
                <a14:useLocalDpi xmlns:a14="http://schemas.microsoft.com/office/drawing/2010/main" val="0"/>
              </a:ext>
            </a:extLst>
          </a:blip>
          <a:srcRect l="5853" t="3830" r="11208" b="4292"/>
          <a:stretch>
            <a:fillRect/>
          </a:stretch>
        </p:blipFill>
        <p:spPr bwMode="auto">
          <a:xfrm>
            <a:off x="6705600" y="3406775"/>
            <a:ext cx="1817688" cy="2819400"/>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p:nvPr/>
        </p:nvSpPr>
        <p:spPr>
          <a:xfrm>
            <a:off x="2754313" y="1862138"/>
            <a:ext cx="5138737" cy="2311400"/>
          </a:xfrm>
          <a:prstGeom prst="rect">
            <a:avLst/>
          </a:prstGeom>
          <a:noFill/>
        </p:spPr>
        <p:txBody>
          <a:bodyPr>
            <a:spAutoFit/>
          </a:bodyPr>
          <a:lstStyle/>
          <a:p>
            <a:pPr>
              <a:spcBef>
                <a:spcPct val="20000"/>
              </a:spcBef>
              <a:defRPr/>
            </a:pPr>
            <a:endParaRPr lang="en-US" sz="1100" kern="0" dirty="0">
              <a:latin typeface="Georgia" pitchFamily="18" charset="0"/>
              <a:ea typeface="ＭＳ Ｐゴシック" charset="-128"/>
              <a:cs typeface="ＭＳ Ｐゴシック" charset="-128"/>
            </a:endParaRPr>
          </a:p>
          <a:p>
            <a:pPr lvl="1">
              <a:spcBef>
                <a:spcPct val="20000"/>
              </a:spcBef>
              <a:defRPr/>
            </a:pPr>
            <a:r>
              <a:rPr lang="en-US" sz="2800" i="1" kern="0" dirty="0">
                <a:latin typeface="Georgia" pitchFamily="18" charset="0"/>
                <a:ea typeface="ＭＳ Ｐゴシック" charset="-128"/>
                <a:cs typeface="+mn-cs"/>
              </a:rPr>
              <a:t>Die </a:t>
            </a:r>
            <a:r>
              <a:rPr lang="en-US" sz="2800" i="1" kern="0" dirty="0" err="1">
                <a:latin typeface="Georgia" pitchFamily="18" charset="0"/>
                <a:ea typeface="ＭＳ Ｐゴシック" charset="-128"/>
                <a:cs typeface="+mn-cs"/>
              </a:rPr>
              <a:t>Nibelungenlied</a:t>
            </a:r>
            <a:r>
              <a:rPr lang="en-US" sz="2800" i="1" kern="0" dirty="0">
                <a:latin typeface="Georgia" pitchFamily="18" charset="0"/>
                <a:ea typeface="ＭＳ Ｐゴシック" charset="-128"/>
                <a:cs typeface="+mn-cs"/>
              </a:rPr>
              <a:t> </a:t>
            </a:r>
            <a:r>
              <a:rPr lang="en-US" sz="2400" kern="0" dirty="0">
                <a:latin typeface="Georgia" pitchFamily="18" charset="0"/>
                <a:ea typeface="ＭＳ Ｐゴシック" charset="-128"/>
                <a:cs typeface="+mn-cs"/>
              </a:rPr>
              <a:t>(foundation story for Germany)</a:t>
            </a:r>
          </a:p>
          <a:p>
            <a:pPr lvl="2">
              <a:spcBef>
                <a:spcPct val="20000"/>
              </a:spcBef>
              <a:defRPr/>
            </a:pPr>
            <a:r>
              <a:rPr lang="en-US" sz="2400" kern="0" dirty="0">
                <a:latin typeface="Georgia" pitchFamily="18" charset="0"/>
                <a:ea typeface="ＭＳ Ｐゴシック" charset="-128"/>
                <a:cs typeface="+mn-cs"/>
              </a:rPr>
              <a:t>Siegfried</a:t>
            </a:r>
          </a:p>
          <a:p>
            <a:pPr lvl="2">
              <a:spcBef>
                <a:spcPct val="20000"/>
              </a:spcBef>
              <a:defRPr/>
            </a:pPr>
            <a:r>
              <a:rPr lang="en-US" sz="2400" kern="0" dirty="0" err="1">
                <a:latin typeface="Georgia" pitchFamily="18" charset="0"/>
                <a:ea typeface="ＭＳ Ｐゴシック" charset="-128"/>
                <a:cs typeface="+mn-cs"/>
              </a:rPr>
              <a:t>Brunhilde</a:t>
            </a:r>
            <a:endParaRPr lang="en-US" sz="2400" kern="0" dirty="0">
              <a:latin typeface="Georgia" pitchFamily="18" charset="0"/>
              <a:ea typeface="ＭＳ Ｐゴシック" charset="-128"/>
              <a:cs typeface="+mn-cs"/>
            </a:endParaRPr>
          </a:p>
          <a:p>
            <a:pPr>
              <a:defRPr/>
            </a:pPr>
            <a:endParaRPr lang="en-US" dirty="0">
              <a:ea typeface="ＭＳ Ｐゴシック" charset="-128"/>
              <a:cs typeface="+mn-cs"/>
            </a:endParaRPr>
          </a:p>
        </p:txBody>
      </p:sp>
      <p:sp>
        <p:nvSpPr>
          <p:cNvPr id="10" name="TextBox 9"/>
          <p:cNvSpPr txBox="1"/>
          <p:nvPr/>
        </p:nvSpPr>
        <p:spPr>
          <a:xfrm>
            <a:off x="3211513" y="1295400"/>
            <a:ext cx="4724400" cy="862013"/>
          </a:xfrm>
          <a:prstGeom prst="rect">
            <a:avLst/>
          </a:prstGeom>
          <a:noFill/>
        </p:spPr>
        <p:txBody>
          <a:bodyPr>
            <a:spAutoFit/>
          </a:bodyPr>
          <a:lstStyle/>
          <a:p>
            <a:pPr>
              <a:defRPr/>
            </a:pPr>
            <a:r>
              <a:rPr lang="en-US" sz="3200" kern="0" dirty="0">
                <a:latin typeface="Georgia" pitchFamily="18" charset="0"/>
                <a:ea typeface="ＭＳ Ｐゴシック" charset="-128"/>
                <a:cs typeface="ＭＳ Ｐゴシック" charset="-128"/>
              </a:rPr>
              <a:t>Other Knight Epics</a:t>
            </a:r>
          </a:p>
          <a:p>
            <a:pPr>
              <a:defRPr/>
            </a:pPr>
            <a:endParaRPr lang="en-US" dirty="0">
              <a:ea typeface="ＭＳ Ｐゴシック" charset="-128"/>
              <a:cs typeface="+mn-cs"/>
            </a:endParaRPr>
          </a:p>
        </p:txBody>
      </p:sp>
      <p:pic>
        <p:nvPicPr>
          <p:cNvPr id="34825"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08900" y="239713"/>
            <a:ext cx="965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36866" name="TextBox 7"/>
          <p:cNvSpPr txBox="1">
            <a:spLocks noChangeArrowheads="1"/>
          </p:cNvSpPr>
          <p:nvPr/>
        </p:nvSpPr>
        <p:spPr bwMode="auto">
          <a:xfrm>
            <a:off x="7843838" y="5946775"/>
            <a:ext cx="1311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F4F0D0"/>
                </a:solidFill>
                <a:latin typeface="Georgia" charset="0"/>
              </a:rPr>
              <a:t>AD </a:t>
            </a:r>
            <a:r>
              <a:rPr lang="en-US">
                <a:solidFill>
                  <a:srgbClr val="F4F0D0"/>
                </a:solidFill>
                <a:latin typeface="Georgia" charset="0"/>
              </a:rPr>
              <a:t>1450</a:t>
            </a:r>
          </a:p>
        </p:txBody>
      </p:sp>
      <p:sp>
        <p:nvSpPr>
          <p:cNvPr id="9" name="Rectangle 2"/>
          <p:cNvSpPr txBox="1">
            <a:spLocks noChangeArrowheads="1"/>
          </p:cNvSpPr>
          <p:nvPr/>
        </p:nvSpPr>
        <p:spPr bwMode="auto">
          <a:xfrm>
            <a:off x="0" y="296863"/>
            <a:ext cx="9144000" cy="868362"/>
          </a:xfrm>
          <a:prstGeom prst="rect">
            <a:avLst/>
          </a:prstGeom>
          <a:noFill/>
          <a:ln w="9525">
            <a:noFill/>
            <a:miter lim="800000"/>
            <a:headEnd/>
            <a:tailEnd/>
          </a:ln>
        </p:spPr>
        <p:txBody>
          <a:bodyPr anchor="ctr"/>
          <a:lstStyle/>
          <a:p>
            <a:pPr algn="ctr">
              <a:defRPr/>
            </a:pPr>
            <a:r>
              <a:rPr lang="en-US" sz="3000" b="1" kern="0" dirty="0">
                <a:solidFill>
                  <a:srgbClr val="600000"/>
                </a:solidFill>
                <a:latin typeface="Verdana" charset="0"/>
                <a:ea typeface="ＭＳ Ｐゴシック" charset="-128"/>
                <a:cs typeface="ＭＳ Ｐゴシック" charset="-128"/>
              </a:rPr>
              <a:t>Courtly Love</a:t>
            </a:r>
          </a:p>
        </p:txBody>
      </p:sp>
      <p:pic>
        <p:nvPicPr>
          <p:cNvPr id="36868" name="Picture 5" descr="picd1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1393825"/>
            <a:ext cx="33528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6869" name="Group 17"/>
          <p:cNvGrpSpPr>
            <a:grpSpLocks/>
          </p:cNvGrpSpPr>
          <p:nvPr/>
        </p:nvGrpSpPr>
        <p:grpSpPr bwMode="auto">
          <a:xfrm>
            <a:off x="6161088" y="3265488"/>
            <a:ext cx="2841625" cy="2852737"/>
            <a:chOff x="5660572" y="2775857"/>
            <a:chExt cx="2841169" cy="2852057"/>
          </a:xfrm>
        </p:grpSpPr>
        <p:pic>
          <p:nvPicPr>
            <p:cNvPr id="36873" name="Picture 15" descr="Courtly_scenes_Louvre_MRR197 WM.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71766" y="3289010"/>
              <a:ext cx="1786128" cy="1825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Donut 16"/>
            <p:cNvSpPr/>
            <p:nvPr/>
          </p:nvSpPr>
          <p:spPr>
            <a:xfrm>
              <a:off x="5660572" y="2775857"/>
              <a:ext cx="2841169" cy="2852057"/>
            </a:xfrm>
            <a:prstGeom prst="donut">
              <a:avLst>
                <a:gd name="adj" fmla="val 20284"/>
              </a:avLst>
            </a:prstGeom>
            <a:solidFill>
              <a:srgbClr val="F4F0D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grpSp>
      <p:sp>
        <p:nvSpPr>
          <p:cNvPr id="12" name="Rectangle 3"/>
          <p:cNvSpPr txBox="1">
            <a:spLocks noChangeArrowheads="1"/>
          </p:cNvSpPr>
          <p:nvPr/>
        </p:nvSpPr>
        <p:spPr bwMode="auto">
          <a:xfrm>
            <a:off x="4038600" y="1252538"/>
            <a:ext cx="5105400" cy="2840037"/>
          </a:xfrm>
          <a:prstGeom prst="rect">
            <a:avLst/>
          </a:prstGeom>
          <a:noFill/>
          <a:ln w="9525">
            <a:noFill/>
            <a:miter lim="800000"/>
            <a:headEnd/>
            <a:tailEnd/>
          </a:ln>
        </p:spPr>
        <p:txBody>
          <a:bodyPr/>
          <a:lstStyle/>
          <a:p>
            <a:pPr>
              <a:spcBef>
                <a:spcPct val="20000"/>
              </a:spcBef>
              <a:defRPr/>
            </a:pPr>
            <a:r>
              <a:rPr lang="en-US" sz="2800" kern="0" dirty="0">
                <a:latin typeface="Georgia" pitchFamily="18" charset="0"/>
                <a:ea typeface="ＭＳ Ｐゴシック" charset="-128"/>
                <a:cs typeface="ＭＳ Ｐゴシック" charset="-128"/>
              </a:rPr>
              <a:t>Books were entertaining</a:t>
            </a:r>
          </a:p>
          <a:p>
            <a:pPr>
              <a:spcBef>
                <a:spcPct val="20000"/>
              </a:spcBef>
              <a:defRPr/>
            </a:pPr>
            <a:r>
              <a:rPr lang="en-US" sz="2800" kern="0" dirty="0">
                <a:latin typeface="Georgia" pitchFamily="18" charset="0"/>
                <a:ea typeface="ＭＳ Ｐゴシック" charset="-128"/>
                <a:cs typeface="ＭＳ Ｐゴシック" charset="-128"/>
              </a:rPr>
              <a:t>Instructions for proper behavior</a:t>
            </a:r>
          </a:p>
          <a:p>
            <a:pPr>
              <a:spcBef>
                <a:spcPct val="20000"/>
              </a:spcBef>
              <a:defRPr/>
            </a:pPr>
            <a:r>
              <a:rPr lang="en-US" sz="2800" kern="0" dirty="0">
                <a:latin typeface="Georgia" pitchFamily="18" charset="0"/>
                <a:ea typeface="ＭＳ Ｐゴシック" charset="-128"/>
                <a:cs typeface="ＭＳ Ｐゴシック" charset="-128"/>
              </a:rPr>
              <a:t>Pure love of a knight for a lady</a:t>
            </a:r>
          </a:p>
          <a:p>
            <a:pPr>
              <a:spcBef>
                <a:spcPct val="20000"/>
              </a:spcBef>
              <a:defRPr/>
            </a:pPr>
            <a:r>
              <a:rPr lang="en-US" sz="2800" kern="0" dirty="0">
                <a:latin typeface="Georgia" pitchFamily="18" charset="0"/>
                <a:ea typeface="ＭＳ Ｐゴシック" charset="-128"/>
                <a:cs typeface="ＭＳ Ｐゴシック" charset="-128"/>
              </a:rPr>
              <a:t>Note the relationship to Platonic love</a:t>
            </a:r>
          </a:p>
        </p:txBody>
      </p:sp>
      <p:sp>
        <p:nvSpPr>
          <p:cNvPr id="15" name="Text Box 6"/>
          <p:cNvSpPr txBox="1">
            <a:spLocks noChangeArrowheads="1"/>
          </p:cNvSpPr>
          <p:nvPr/>
        </p:nvSpPr>
        <p:spPr bwMode="auto">
          <a:xfrm>
            <a:off x="4060825" y="4506913"/>
            <a:ext cx="4800600" cy="189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b="1">
                <a:latin typeface="Georgia" charset="0"/>
              </a:rPr>
              <a:t>Rules</a:t>
            </a:r>
            <a:r>
              <a:rPr lang="en-US" sz="1800">
                <a:latin typeface="Georgia" charset="0"/>
              </a:rPr>
              <a:t>:</a:t>
            </a:r>
          </a:p>
          <a:p>
            <a:pPr eaLnBrk="1" hangingPunct="1">
              <a:spcBef>
                <a:spcPct val="50000"/>
              </a:spcBef>
              <a:buFontTx/>
              <a:buChar char="•"/>
            </a:pPr>
            <a:r>
              <a:rPr lang="en-US" sz="1800">
                <a:latin typeface="Georgia" charset="0"/>
              </a:rPr>
              <a:t> Marriage is no excuse </a:t>
            </a:r>
          </a:p>
          <a:p>
            <a:pPr eaLnBrk="1" hangingPunct="1"/>
            <a:r>
              <a:rPr lang="en-US" sz="1800">
                <a:latin typeface="Georgia" charset="0"/>
              </a:rPr>
              <a:t>   for not loving</a:t>
            </a:r>
          </a:p>
          <a:p>
            <a:pPr eaLnBrk="1" hangingPunct="1">
              <a:spcBef>
                <a:spcPct val="50000"/>
              </a:spcBef>
              <a:buFontTx/>
              <a:buChar char="•"/>
            </a:pPr>
            <a:r>
              <a:rPr lang="en-US" sz="1800">
                <a:latin typeface="Georgia" charset="0"/>
              </a:rPr>
              <a:t> Made public, love rarely endures</a:t>
            </a:r>
          </a:p>
          <a:p>
            <a:pPr eaLnBrk="1" hangingPunct="1">
              <a:spcBef>
                <a:spcPct val="50000"/>
              </a:spcBef>
              <a:buFontTx/>
              <a:buChar char="•"/>
            </a:pPr>
            <a:r>
              <a:rPr lang="en-US" sz="1800">
                <a:latin typeface="Georgia" charset="0"/>
              </a:rPr>
              <a:t> Jealously increases the feeling of love</a:t>
            </a:r>
          </a:p>
        </p:txBody>
      </p:sp>
      <p:pic>
        <p:nvPicPr>
          <p:cNvPr id="36872"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08900" y="239713"/>
            <a:ext cx="965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38914" name="TextBox 7"/>
          <p:cNvSpPr txBox="1">
            <a:spLocks noChangeArrowheads="1"/>
          </p:cNvSpPr>
          <p:nvPr/>
        </p:nvSpPr>
        <p:spPr bwMode="auto">
          <a:xfrm>
            <a:off x="7843838" y="5946775"/>
            <a:ext cx="1311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F4F0D0"/>
                </a:solidFill>
                <a:latin typeface="Georgia" charset="0"/>
              </a:rPr>
              <a:t>AD </a:t>
            </a:r>
            <a:r>
              <a:rPr lang="en-US">
                <a:solidFill>
                  <a:srgbClr val="F4F0D0"/>
                </a:solidFill>
                <a:latin typeface="Georgia" charset="0"/>
              </a:rPr>
              <a:t>1450</a:t>
            </a:r>
          </a:p>
        </p:txBody>
      </p:sp>
      <p:sp>
        <p:nvSpPr>
          <p:cNvPr id="38915" name="Rectangle 2"/>
          <p:cNvSpPr txBox="1">
            <a:spLocks noChangeArrowheads="1"/>
          </p:cNvSpPr>
          <p:nvPr/>
        </p:nvSpPr>
        <p:spPr bwMode="auto">
          <a:xfrm>
            <a:off x="0" y="296863"/>
            <a:ext cx="9144000"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000" b="1">
                <a:solidFill>
                  <a:srgbClr val="600000"/>
                </a:solidFill>
                <a:latin typeface="Verdana" charset="0"/>
              </a:rPr>
              <a:t>Dante Alighieri</a:t>
            </a:r>
          </a:p>
        </p:txBody>
      </p:sp>
      <p:sp>
        <p:nvSpPr>
          <p:cNvPr id="11" name="Rectangle 3"/>
          <p:cNvSpPr txBox="1">
            <a:spLocks noChangeArrowheads="1"/>
          </p:cNvSpPr>
          <p:nvPr/>
        </p:nvSpPr>
        <p:spPr bwMode="auto">
          <a:xfrm>
            <a:off x="4071938" y="1447800"/>
            <a:ext cx="4886325" cy="3319463"/>
          </a:xfrm>
          <a:prstGeom prst="rect">
            <a:avLst/>
          </a:prstGeom>
          <a:noFill/>
          <a:ln w="9525">
            <a:noFill/>
            <a:miter lim="800000"/>
            <a:headEnd/>
            <a:tailEnd/>
          </a:ln>
        </p:spPr>
        <p:txBody>
          <a:bodyPr/>
          <a:lstStyle/>
          <a:p>
            <a:pPr>
              <a:spcBef>
                <a:spcPct val="20000"/>
              </a:spcBef>
              <a:defRPr/>
            </a:pPr>
            <a:r>
              <a:rPr lang="en-US" sz="2800" kern="0" dirty="0">
                <a:latin typeface="Georgia" pitchFamily="18" charset="0"/>
                <a:ea typeface="ＭＳ Ｐゴシック" charset="-128"/>
                <a:cs typeface="ＭＳ Ｐゴシック" charset="-128"/>
              </a:rPr>
              <a:t>Life in Florence</a:t>
            </a:r>
          </a:p>
          <a:p>
            <a:pPr lvl="1">
              <a:spcBef>
                <a:spcPct val="20000"/>
              </a:spcBef>
              <a:buFont typeface="Arial" pitchFamily="34" charset="0"/>
              <a:buChar char="•"/>
              <a:defRPr/>
            </a:pPr>
            <a:r>
              <a:rPr lang="en-US" sz="2800" kern="0" dirty="0">
                <a:latin typeface="Georgia" pitchFamily="18" charset="0"/>
                <a:ea typeface="ＭＳ Ｐゴシック" charset="-128"/>
                <a:cs typeface="+mn-cs"/>
              </a:rPr>
              <a:t> Politics</a:t>
            </a:r>
          </a:p>
          <a:p>
            <a:pPr lvl="1">
              <a:spcBef>
                <a:spcPct val="20000"/>
              </a:spcBef>
              <a:buFont typeface="Arial" pitchFamily="34" charset="0"/>
              <a:buChar char="•"/>
              <a:defRPr/>
            </a:pPr>
            <a:r>
              <a:rPr lang="en-US" sz="2800" kern="0" dirty="0">
                <a:latin typeface="Georgia" pitchFamily="18" charset="0"/>
                <a:ea typeface="ＭＳ Ｐゴシック" charset="-128"/>
                <a:cs typeface="+mn-cs"/>
              </a:rPr>
              <a:t> Well educated</a:t>
            </a:r>
          </a:p>
          <a:p>
            <a:pPr lvl="2">
              <a:spcBef>
                <a:spcPct val="20000"/>
              </a:spcBef>
              <a:defRPr/>
            </a:pPr>
            <a:r>
              <a:rPr lang="en-US" sz="2400" kern="0" dirty="0">
                <a:latin typeface="Georgia" pitchFamily="18" charset="0"/>
                <a:ea typeface="ＭＳ Ｐゴシック" charset="-128"/>
                <a:cs typeface="+mn-cs"/>
              </a:rPr>
              <a:t>Intrigued by astronomy, mathematics, numerology</a:t>
            </a:r>
          </a:p>
          <a:p>
            <a:pPr lvl="1">
              <a:spcBef>
                <a:spcPct val="20000"/>
              </a:spcBef>
              <a:buFont typeface="Arial" pitchFamily="34" charset="0"/>
              <a:buChar char="•"/>
              <a:defRPr/>
            </a:pPr>
            <a:r>
              <a:rPr lang="en-US" sz="2800" kern="0" dirty="0">
                <a:latin typeface="Georgia" pitchFamily="18" charset="0"/>
                <a:ea typeface="ＭＳ Ｐゴシック" charset="-128"/>
                <a:cs typeface="+mn-cs"/>
              </a:rPr>
              <a:t> Deeply spiritual</a:t>
            </a:r>
          </a:p>
          <a:p>
            <a:pPr lvl="1">
              <a:spcBef>
                <a:spcPct val="20000"/>
              </a:spcBef>
              <a:defRPr/>
            </a:pPr>
            <a:endParaRPr lang="en-US" sz="2800" kern="0" dirty="0">
              <a:latin typeface="Georgia" pitchFamily="18" charset="0"/>
              <a:ea typeface="ＭＳ Ｐゴシック" charset="-128"/>
              <a:cs typeface="+mn-cs"/>
            </a:endParaRPr>
          </a:p>
        </p:txBody>
      </p:sp>
      <p:pic>
        <p:nvPicPr>
          <p:cNvPr id="38917" name="Picture 17" descr="Dante_Alighieri WM.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55663" y="1447800"/>
            <a:ext cx="2795587" cy="491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8"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08900" y="239713"/>
            <a:ext cx="965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40962" name="TextBox 7"/>
          <p:cNvSpPr txBox="1">
            <a:spLocks noChangeArrowheads="1"/>
          </p:cNvSpPr>
          <p:nvPr/>
        </p:nvSpPr>
        <p:spPr bwMode="auto">
          <a:xfrm>
            <a:off x="7843838" y="5946775"/>
            <a:ext cx="1311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F4F0D0"/>
                </a:solidFill>
                <a:latin typeface="Georgia" charset="0"/>
              </a:rPr>
              <a:t>AD </a:t>
            </a:r>
            <a:r>
              <a:rPr lang="en-US">
                <a:solidFill>
                  <a:srgbClr val="F4F0D0"/>
                </a:solidFill>
                <a:latin typeface="Georgia" charset="0"/>
              </a:rPr>
              <a:t>1450</a:t>
            </a:r>
          </a:p>
        </p:txBody>
      </p:sp>
      <p:sp>
        <p:nvSpPr>
          <p:cNvPr id="40963" name="Rectangle 2"/>
          <p:cNvSpPr txBox="1">
            <a:spLocks noChangeArrowheads="1"/>
          </p:cNvSpPr>
          <p:nvPr/>
        </p:nvSpPr>
        <p:spPr bwMode="auto">
          <a:xfrm>
            <a:off x="0" y="296863"/>
            <a:ext cx="9144000"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000" b="1">
                <a:solidFill>
                  <a:srgbClr val="600000"/>
                </a:solidFill>
                <a:latin typeface="Verdana" charset="0"/>
              </a:rPr>
              <a:t>Dante Alighieri</a:t>
            </a:r>
          </a:p>
        </p:txBody>
      </p:sp>
      <p:sp>
        <p:nvSpPr>
          <p:cNvPr id="40964" name="Rectangle 3"/>
          <p:cNvSpPr txBox="1">
            <a:spLocks noChangeArrowheads="1"/>
          </p:cNvSpPr>
          <p:nvPr/>
        </p:nvSpPr>
        <p:spPr bwMode="auto">
          <a:xfrm>
            <a:off x="4005263" y="1414463"/>
            <a:ext cx="4495800" cy="438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indent="-182563"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en-US" sz="2800">
                <a:latin typeface="Georgia" charset="0"/>
              </a:rPr>
              <a:t>Relationship with Beatrice</a:t>
            </a:r>
          </a:p>
          <a:p>
            <a:pPr lvl="1" eaLnBrk="1" hangingPunct="1">
              <a:spcBef>
                <a:spcPct val="20000"/>
              </a:spcBef>
              <a:buFont typeface="Arial" charset="0"/>
              <a:buChar char="•"/>
            </a:pPr>
            <a:r>
              <a:rPr lang="en-US">
                <a:latin typeface="Georgia" charset="0"/>
              </a:rPr>
              <a:t>Fell in love at age 9</a:t>
            </a:r>
          </a:p>
          <a:p>
            <a:pPr lvl="1" eaLnBrk="1" hangingPunct="1">
              <a:spcBef>
                <a:spcPct val="20000"/>
              </a:spcBef>
              <a:buFont typeface="Arial" charset="0"/>
              <a:buChar char="•"/>
            </a:pPr>
            <a:r>
              <a:rPr lang="en-US">
                <a:latin typeface="Georgia" charset="0"/>
              </a:rPr>
              <a:t>Married other people by arrangement</a:t>
            </a:r>
          </a:p>
          <a:p>
            <a:pPr lvl="1" eaLnBrk="1" hangingPunct="1">
              <a:spcBef>
                <a:spcPct val="20000"/>
              </a:spcBef>
              <a:buFont typeface="Arial" charset="0"/>
              <a:buChar char="•"/>
            </a:pPr>
            <a:r>
              <a:rPr lang="en-US">
                <a:latin typeface="Georgia" charset="0"/>
              </a:rPr>
              <a:t>Beatrice died in her early 20s</a:t>
            </a:r>
          </a:p>
          <a:p>
            <a:pPr lvl="1" eaLnBrk="1" hangingPunct="1">
              <a:spcBef>
                <a:spcPct val="20000"/>
              </a:spcBef>
              <a:buFont typeface="Arial" charset="0"/>
              <a:buChar char="•"/>
            </a:pPr>
            <a:r>
              <a:rPr lang="en-US">
                <a:latin typeface="Georgia" charset="0"/>
              </a:rPr>
              <a:t>Book of poems was dedicated to Beatrice</a:t>
            </a:r>
          </a:p>
        </p:txBody>
      </p:sp>
      <p:pic>
        <p:nvPicPr>
          <p:cNvPr id="12" name="Picture 11" descr="DanteFresco WM.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7713" y="1446213"/>
            <a:ext cx="2974975" cy="4594225"/>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6"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08900" y="239713"/>
            <a:ext cx="965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43010" name="TextBox 7"/>
          <p:cNvSpPr txBox="1">
            <a:spLocks noChangeArrowheads="1"/>
          </p:cNvSpPr>
          <p:nvPr/>
        </p:nvSpPr>
        <p:spPr bwMode="auto">
          <a:xfrm>
            <a:off x="7843838" y="5946775"/>
            <a:ext cx="1311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F4F0D0"/>
                </a:solidFill>
                <a:latin typeface="Georgia" charset="0"/>
              </a:rPr>
              <a:t>AD </a:t>
            </a:r>
            <a:r>
              <a:rPr lang="en-US">
                <a:solidFill>
                  <a:srgbClr val="F4F0D0"/>
                </a:solidFill>
                <a:latin typeface="Georgia" charset="0"/>
              </a:rPr>
              <a:t>1450</a:t>
            </a:r>
          </a:p>
        </p:txBody>
      </p:sp>
      <p:sp>
        <p:nvSpPr>
          <p:cNvPr id="43011" name="Rectangle 2"/>
          <p:cNvSpPr txBox="1">
            <a:spLocks noChangeArrowheads="1"/>
          </p:cNvSpPr>
          <p:nvPr/>
        </p:nvSpPr>
        <p:spPr bwMode="auto">
          <a:xfrm>
            <a:off x="0" y="296863"/>
            <a:ext cx="9144000"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000" b="1">
                <a:solidFill>
                  <a:srgbClr val="600000"/>
                </a:solidFill>
                <a:latin typeface="Verdana" charset="0"/>
              </a:rPr>
              <a:t>Dante Alighieri</a:t>
            </a:r>
          </a:p>
        </p:txBody>
      </p:sp>
      <p:sp>
        <p:nvSpPr>
          <p:cNvPr id="43012" name="Rectangle 7"/>
          <p:cNvSpPr>
            <a:spLocks noChangeArrowheads="1"/>
          </p:cNvSpPr>
          <p:nvPr/>
        </p:nvSpPr>
        <p:spPr bwMode="auto">
          <a:xfrm>
            <a:off x="4016375" y="1420813"/>
            <a:ext cx="4572000" cy="377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20000"/>
              </a:spcBef>
            </a:pPr>
            <a:r>
              <a:rPr lang="en-US" sz="2800">
                <a:latin typeface="Georgia" charset="0"/>
              </a:rPr>
              <a:t>Dante’s family</a:t>
            </a:r>
          </a:p>
          <a:p>
            <a:pPr lvl="1" indent="-182563">
              <a:spcBef>
                <a:spcPct val="20000"/>
              </a:spcBef>
              <a:buFont typeface="Arial" charset="0"/>
              <a:buChar char="•"/>
            </a:pPr>
            <a:r>
              <a:rPr lang="en-US" sz="2400">
                <a:latin typeface="Georgia" charset="0"/>
              </a:rPr>
              <a:t>Married his promised wife</a:t>
            </a:r>
          </a:p>
          <a:p>
            <a:pPr lvl="1" indent="-182563">
              <a:spcBef>
                <a:spcPct val="20000"/>
              </a:spcBef>
              <a:buFont typeface="Arial" charset="0"/>
              <a:buChar char="•"/>
            </a:pPr>
            <a:r>
              <a:rPr lang="en-US" sz="2400">
                <a:latin typeface="Georgia" charset="0"/>
              </a:rPr>
              <a:t>4 children</a:t>
            </a:r>
          </a:p>
          <a:p>
            <a:pPr lvl="1" indent="-182563">
              <a:spcBef>
                <a:spcPct val="20000"/>
              </a:spcBef>
              <a:buFont typeface="Arial" charset="0"/>
              <a:buChar char="•"/>
            </a:pPr>
            <a:r>
              <a:rPr lang="en-US" sz="2400">
                <a:latin typeface="Georgia" charset="0"/>
              </a:rPr>
              <a:t>Wife did not accompany when exiled</a:t>
            </a:r>
          </a:p>
          <a:p>
            <a:pPr lvl="1" indent="-182563">
              <a:spcBef>
                <a:spcPct val="20000"/>
              </a:spcBef>
              <a:buFont typeface="Arial" charset="0"/>
              <a:buChar char="•"/>
            </a:pPr>
            <a:r>
              <a:rPr lang="en-US" sz="2400">
                <a:latin typeface="Georgia" charset="0"/>
              </a:rPr>
              <a:t>Close to his daughter Antonia who became a nun and took, as her veil name, Beatrice</a:t>
            </a:r>
          </a:p>
        </p:txBody>
      </p:sp>
      <p:pic>
        <p:nvPicPr>
          <p:cNvPr id="10" name="Picture 9" descr="DanteFresco WM.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7713" y="1446213"/>
            <a:ext cx="2974975" cy="4594225"/>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4"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08900" y="239713"/>
            <a:ext cx="965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45058" name="TextBox 7"/>
          <p:cNvSpPr txBox="1">
            <a:spLocks noChangeArrowheads="1"/>
          </p:cNvSpPr>
          <p:nvPr/>
        </p:nvSpPr>
        <p:spPr bwMode="auto">
          <a:xfrm>
            <a:off x="7843838" y="5946775"/>
            <a:ext cx="1311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F4F0D0"/>
                </a:solidFill>
                <a:latin typeface="Georgia" charset="0"/>
              </a:rPr>
              <a:t>AD </a:t>
            </a:r>
            <a:r>
              <a:rPr lang="en-US">
                <a:solidFill>
                  <a:srgbClr val="F4F0D0"/>
                </a:solidFill>
                <a:latin typeface="Georgia" charset="0"/>
              </a:rPr>
              <a:t>1450</a:t>
            </a:r>
          </a:p>
        </p:txBody>
      </p:sp>
      <p:sp>
        <p:nvSpPr>
          <p:cNvPr id="45059" name="Rectangle 2"/>
          <p:cNvSpPr txBox="1">
            <a:spLocks noChangeArrowheads="1"/>
          </p:cNvSpPr>
          <p:nvPr/>
        </p:nvSpPr>
        <p:spPr bwMode="auto">
          <a:xfrm>
            <a:off x="0" y="296863"/>
            <a:ext cx="9144000"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000" b="1">
                <a:solidFill>
                  <a:srgbClr val="600000"/>
                </a:solidFill>
                <a:latin typeface="Verdana" charset="0"/>
              </a:rPr>
              <a:t>Dante Alighieri</a:t>
            </a:r>
          </a:p>
        </p:txBody>
      </p:sp>
      <p:sp>
        <p:nvSpPr>
          <p:cNvPr id="11" name="Rectangle 3"/>
          <p:cNvSpPr txBox="1">
            <a:spLocks noChangeArrowheads="1"/>
          </p:cNvSpPr>
          <p:nvPr/>
        </p:nvSpPr>
        <p:spPr bwMode="auto">
          <a:xfrm>
            <a:off x="4910138" y="1741488"/>
            <a:ext cx="3940175" cy="354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buFont typeface="Arial" charset="0"/>
              <a:buChar char="•"/>
            </a:pPr>
            <a:r>
              <a:rPr lang="en-US" sz="2800">
                <a:latin typeface="Georgia" charset="0"/>
              </a:rPr>
              <a:t> Dante’s life in exile</a:t>
            </a:r>
          </a:p>
          <a:p>
            <a:pPr lvl="1" eaLnBrk="1" hangingPunct="1">
              <a:spcBef>
                <a:spcPct val="20000"/>
              </a:spcBef>
            </a:pPr>
            <a:r>
              <a:rPr lang="en-US">
                <a:latin typeface="Georgia" charset="0"/>
              </a:rPr>
              <a:t>Worked in many courts throughout Italy</a:t>
            </a:r>
          </a:p>
          <a:p>
            <a:pPr lvl="1" eaLnBrk="1" hangingPunct="1">
              <a:spcBef>
                <a:spcPct val="20000"/>
              </a:spcBef>
            </a:pPr>
            <a:r>
              <a:rPr lang="ja-JP" altLang="en-US">
                <a:latin typeface="Georgia" charset="0"/>
              </a:rPr>
              <a:t>“</a:t>
            </a:r>
            <a:r>
              <a:rPr lang="en-US" altLang="ja-JP">
                <a:latin typeface="Georgia" charset="0"/>
              </a:rPr>
              <a:t>Smartest man alive</a:t>
            </a:r>
            <a:r>
              <a:rPr lang="ja-JP" altLang="en-US">
                <a:latin typeface="Georgia" charset="0"/>
              </a:rPr>
              <a:t>”</a:t>
            </a:r>
            <a:endParaRPr lang="en-US" altLang="ja-JP">
              <a:latin typeface="Georgia" charset="0"/>
            </a:endParaRPr>
          </a:p>
          <a:p>
            <a:pPr eaLnBrk="1" hangingPunct="1">
              <a:spcBef>
                <a:spcPct val="20000"/>
              </a:spcBef>
              <a:buFont typeface="Arial" charset="0"/>
              <a:buChar char="•"/>
            </a:pPr>
            <a:r>
              <a:rPr lang="en-US" sz="2800">
                <a:latin typeface="Georgia" charset="0"/>
              </a:rPr>
              <a:t>Died in Ravenna</a:t>
            </a:r>
          </a:p>
          <a:p>
            <a:pPr eaLnBrk="1" hangingPunct="1">
              <a:spcBef>
                <a:spcPct val="20000"/>
              </a:spcBef>
              <a:buFont typeface="Arial" charset="0"/>
              <a:buChar char="•"/>
            </a:pPr>
            <a:r>
              <a:rPr lang="en-US" sz="2800">
                <a:latin typeface="Georgia" charset="0"/>
              </a:rPr>
              <a:t>Florence tried to honor him but was rejected.</a:t>
            </a:r>
          </a:p>
          <a:p>
            <a:pPr lvl="1" algn="ctr" eaLnBrk="1" hangingPunct="1">
              <a:spcBef>
                <a:spcPct val="20000"/>
              </a:spcBef>
            </a:pPr>
            <a:endParaRPr lang="en-US" sz="2800">
              <a:latin typeface="Georgia" charset="0"/>
            </a:endParaRPr>
          </a:p>
          <a:p>
            <a:pPr lvl="1" algn="ctr" eaLnBrk="1" hangingPunct="1">
              <a:spcBef>
                <a:spcPct val="20000"/>
              </a:spcBef>
            </a:pPr>
            <a:endParaRPr lang="en-US" sz="2800">
              <a:latin typeface="Georgia" charset="0"/>
            </a:endParaRPr>
          </a:p>
        </p:txBody>
      </p:sp>
      <p:sp>
        <p:nvSpPr>
          <p:cNvPr id="13" name="Text Box 6"/>
          <p:cNvSpPr txBox="1">
            <a:spLocks noChangeArrowheads="1"/>
          </p:cNvSpPr>
          <p:nvPr/>
        </p:nvSpPr>
        <p:spPr bwMode="auto">
          <a:xfrm>
            <a:off x="403225" y="5013325"/>
            <a:ext cx="17192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a:latin typeface="Georgia" charset="0"/>
              </a:rPr>
              <a:t>Ravenna tomb</a:t>
            </a:r>
          </a:p>
        </p:txBody>
      </p:sp>
      <p:sp>
        <p:nvSpPr>
          <p:cNvPr id="15" name="Text Box 8"/>
          <p:cNvSpPr txBox="1">
            <a:spLocks noChangeArrowheads="1"/>
          </p:cNvSpPr>
          <p:nvPr/>
        </p:nvSpPr>
        <p:spPr bwMode="auto">
          <a:xfrm>
            <a:off x="2308225" y="5791200"/>
            <a:ext cx="23939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a:latin typeface="Georgia" charset="0"/>
              </a:rPr>
              <a:t>Florence "tomb"</a:t>
            </a:r>
          </a:p>
        </p:txBody>
      </p:sp>
      <p:pic>
        <p:nvPicPr>
          <p:cNvPr id="45063" name="Picture 15" descr="Dante istockphoto_13267267-dante-s-tomb.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1788" y="1397000"/>
            <a:ext cx="2381250" cy="357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7" descr="firenze_tomb_dante"/>
          <p:cNvPicPr>
            <a:picLocks noChangeAspect="1" noChangeArrowheads="1"/>
          </p:cNvPicPr>
          <p:nvPr/>
        </p:nvPicPr>
        <p:blipFill>
          <a:blip r:embed="rId4">
            <a:extLst>
              <a:ext uri="{28A0092B-C50C-407E-A947-70E740481C1C}">
                <a14:useLocalDpi xmlns:a14="http://schemas.microsoft.com/office/drawing/2010/main" val="0"/>
              </a:ext>
            </a:extLst>
          </a:blip>
          <a:srcRect b="9705"/>
          <a:stretch>
            <a:fillRect/>
          </a:stretch>
        </p:blipFill>
        <p:spPr bwMode="auto">
          <a:xfrm>
            <a:off x="2300288" y="2471738"/>
            <a:ext cx="2389187" cy="3308350"/>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5"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08900" y="239713"/>
            <a:ext cx="965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1"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13" grpId="0"/>
      <p:bldP spid="15" grpId="0"/>
      <p:bldP spid="15"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47106" name="TextBox 7"/>
          <p:cNvSpPr txBox="1">
            <a:spLocks noChangeArrowheads="1"/>
          </p:cNvSpPr>
          <p:nvPr/>
        </p:nvSpPr>
        <p:spPr bwMode="auto">
          <a:xfrm>
            <a:off x="7843838" y="5946775"/>
            <a:ext cx="1311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F4F0D0"/>
                </a:solidFill>
                <a:latin typeface="Georgia" charset="0"/>
              </a:rPr>
              <a:t>AD </a:t>
            </a:r>
            <a:r>
              <a:rPr lang="en-US">
                <a:solidFill>
                  <a:srgbClr val="F4F0D0"/>
                </a:solidFill>
                <a:latin typeface="Georgia" charset="0"/>
              </a:rPr>
              <a:t>1450</a:t>
            </a:r>
          </a:p>
        </p:txBody>
      </p:sp>
      <p:sp>
        <p:nvSpPr>
          <p:cNvPr id="9" name="Rectangle 2"/>
          <p:cNvSpPr txBox="1">
            <a:spLocks noChangeArrowheads="1"/>
          </p:cNvSpPr>
          <p:nvPr/>
        </p:nvSpPr>
        <p:spPr bwMode="auto">
          <a:xfrm>
            <a:off x="0" y="296863"/>
            <a:ext cx="9144000" cy="868362"/>
          </a:xfrm>
          <a:prstGeom prst="rect">
            <a:avLst/>
          </a:prstGeom>
          <a:noFill/>
          <a:ln w="9525">
            <a:noFill/>
            <a:miter lim="800000"/>
            <a:headEnd/>
            <a:tailEnd/>
          </a:ln>
        </p:spPr>
        <p:txBody>
          <a:bodyPr anchor="ctr"/>
          <a:lstStyle/>
          <a:p>
            <a:pPr algn="ctr">
              <a:defRPr/>
            </a:pPr>
            <a:r>
              <a:rPr lang="en-US" sz="3000" b="1" kern="0" dirty="0">
                <a:solidFill>
                  <a:srgbClr val="600000"/>
                </a:solidFill>
                <a:latin typeface="Verdana" charset="0"/>
                <a:ea typeface="ＭＳ Ｐゴシック" charset="-128"/>
                <a:cs typeface="ＭＳ Ｐゴシック" charset="-128"/>
              </a:rPr>
              <a:t>Divine Comedy</a:t>
            </a:r>
          </a:p>
        </p:txBody>
      </p:sp>
      <p:sp>
        <p:nvSpPr>
          <p:cNvPr id="10" name="Rectangle 3"/>
          <p:cNvSpPr txBox="1">
            <a:spLocks noChangeArrowheads="1"/>
          </p:cNvSpPr>
          <p:nvPr/>
        </p:nvSpPr>
        <p:spPr bwMode="auto">
          <a:xfrm>
            <a:off x="3711575" y="1447800"/>
            <a:ext cx="5432425"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914400" indent="-182563"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buFont typeface="Arial" charset="0"/>
              <a:buChar char="•"/>
            </a:pPr>
            <a:r>
              <a:rPr lang="ja-JP" altLang="en-US" sz="2800">
                <a:latin typeface="Georgia" charset="0"/>
              </a:rPr>
              <a:t>“</a:t>
            </a:r>
            <a:r>
              <a:rPr lang="en-US" altLang="ja-JP" sz="2800">
                <a:latin typeface="Georgia" charset="0"/>
              </a:rPr>
              <a:t>Divine</a:t>
            </a:r>
            <a:r>
              <a:rPr lang="ja-JP" altLang="en-US" sz="2800">
                <a:latin typeface="Georgia" charset="0"/>
              </a:rPr>
              <a:t>”</a:t>
            </a:r>
            <a:r>
              <a:rPr lang="en-US" altLang="ja-JP" sz="2800">
                <a:latin typeface="Georgia" charset="0"/>
              </a:rPr>
              <a:t> means perfection.</a:t>
            </a:r>
          </a:p>
          <a:p>
            <a:pPr eaLnBrk="1" hangingPunct="1">
              <a:spcBef>
                <a:spcPct val="20000"/>
              </a:spcBef>
              <a:buFont typeface="Arial" charset="0"/>
              <a:buChar char="•"/>
            </a:pPr>
            <a:r>
              <a:rPr lang="ja-JP" altLang="en-US" sz="2800">
                <a:latin typeface="Georgia" charset="0"/>
              </a:rPr>
              <a:t>“</a:t>
            </a:r>
            <a:r>
              <a:rPr lang="en-US" altLang="ja-JP" sz="2800">
                <a:latin typeface="Georgia" charset="0"/>
              </a:rPr>
              <a:t>Comedy</a:t>
            </a:r>
            <a:r>
              <a:rPr lang="ja-JP" altLang="en-US" sz="2800">
                <a:latin typeface="Georgia" charset="0"/>
              </a:rPr>
              <a:t>”</a:t>
            </a:r>
            <a:r>
              <a:rPr lang="en-US" altLang="ja-JP" sz="2800">
                <a:latin typeface="Georgia" charset="0"/>
              </a:rPr>
              <a:t> means it starts sad and ends happy.</a:t>
            </a:r>
          </a:p>
          <a:p>
            <a:pPr eaLnBrk="1" hangingPunct="1">
              <a:spcBef>
                <a:spcPct val="20000"/>
              </a:spcBef>
              <a:buFont typeface="Arial" charset="0"/>
              <a:buChar char="•"/>
            </a:pPr>
            <a:r>
              <a:rPr lang="en-US" sz="2800">
                <a:latin typeface="Georgia" charset="0"/>
              </a:rPr>
              <a:t>Dante’s travel through the afterlife</a:t>
            </a:r>
          </a:p>
          <a:p>
            <a:pPr eaLnBrk="1" hangingPunct="1">
              <a:spcBef>
                <a:spcPct val="20000"/>
              </a:spcBef>
              <a:buFont typeface="Arial" charset="0"/>
              <a:buChar char="•"/>
            </a:pPr>
            <a:r>
              <a:rPr lang="en-US" sz="2800">
                <a:latin typeface="Georgia" charset="0"/>
              </a:rPr>
              <a:t>Epic poem</a:t>
            </a:r>
          </a:p>
          <a:p>
            <a:pPr eaLnBrk="1" hangingPunct="1">
              <a:spcBef>
                <a:spcPct val="20000"/>
              </a:spcBef>
              <a:buFont typeface="Arial" charset="0"/>
              <a:buChar char="•"/>
            </a:pPr>
            <a:r>
              <a:rPr lang="en-US" sz="2800">
                <a:latin typeface="Georgia" charset="0"/>
              </a:rPr>
              <a:t>Solidified the Italian language</a:t>
            </a:r>
          </a:p>
          <a:p>
            <a:pPr eaLnBrk="1" hangingPunct="1">
              <a:spcBef>
                <a:spcPct val="20000"/>
              </a:spcBef>
              <a:buFont typeface="Arial" charset="0"/>
              <a:buChar char="•"/>
            </a:pPr>
            <a:r>
              <a:rPr lang="en-US" sz="2800">
                <a:latin typeface="Georgia" charset="0"/>
              </a:rPr>
              <a:t>Assumed Catholic church was the only truth</a:t>
            </a:r>
          </a:p>
        </p:txBody>
      </p:sp>
      <p:pic>
        <p:nvPicPr>
          <p:cNvPr id="18" name="Picture 17" descr="DanteAndHisPoem WM.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8775" y="1447800"/>
            <a:ext cx="3860800" cy="3127375"/>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descr="Dante_ WM.jpg"/>
          <p:cNvPicPr>
            <a:picLocks noChangeAspect="1"/>
          </p:cNvPicPr>
          <p:nvPr/>
        </p:nvPicPr>
        <p:blipFill>
          <a:blip r:embed="rId4">
            <a:extLst>
              <a:ext uri="{28A0092B-C50C-407E-A947-70E740481C1C}">
                <a14:useLocalDpi xmlns:a14="http://schemas.microsoft.com/office/drawing/2010/main" val="0"/>
              </a:ext>
            </a:extLst>
          </a:blip>
          <a:srcRect l="9641" t="9908" r="10208" b="6187"/>
          <a:stretch>
            <a:fillRect/>
          </a:stretch>
        </p:blipFill>
        <p:spPr bwMode="auto">
          <a:xfrm>
            <a:off x="522288" y="4321175"/>
            <a:ext cx="2127250" cy="2178050"/>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descr="Dante Inferno WM.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900363" y="3976688"/>
            <a:ext cx="1454150" cy="2076450"/>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2"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08900" y="239713"/>
            <a:ext cx="965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49154" name="TextBox 7"/>
          <p:cNvSpPr txBox="1">
            <a:spLocks noChangeArrowheads="1"/>
          </p:cNvSpPr>
          <p:nvPr/>
        </p:nvSpPr>
        <p:spPr bwMode="auto">
          <a:xfrm>
            <a:off x="7843838" y="5946775"/>
            <a:ext cx="1311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F4F0D0"/>
                </a:solidFill>
                <a:latin typeface="Georgia" charset="0"/>
              </a:rPr>
              <a:t>AD </a:t>
            </a:r>
            <a:r>
              <a:rPr lang="en-US">
                <a:solidFill>
                  <a:srgbClr val="F4F0D0"/>
                </a:solidFill>
                <a:latin typeface="Georgia" charset="0"/>
              </a:rPr>
              <a:t>1450</a:t>
            </a:r>
          </a:p>
        </p:txBody>
      </p:sp>
      <p:sp>
        <p:nvSpPr>
          <p:cNvPr id="9" name="Rectangle 2"/>
          <p:cNvSpPr txBox="1">
            <a:spLocks noChangeArrowheads="1"/>
          </p:cNvSpPr>
          <p:nvPr/>
        </p:nvSpPr>
        <p:spPr bwMode="auto">
          <a:xfrm>
            <a:off x="0" y="296863"/>
            <a:ext cx="9144000" cy="868362"/>
          </a:xfrm>
          <a:prstGeom prst="rect">
            <a:avLst/>
          </a:prstGeom>
          <a:noFill/>
          <a:ln w="9525">
            <a:noFill/>
            <a:miter lim="800000"/>
            <a:headEnd/>
            <a:tailEnd/>
          </a:ln>
        </p:spPr>
        <p:txBody>
          <a:bodyPr anchor="ctr"/>
          <a:lstStyle/>
          <a:p>
            <a:pPr algn="ctr">
              <a:defRPr/>
            </a:pPr>
            <a:r>
              <a:rPr lang="en-US" sz="3000" b="1" kern="0" dirty="0">
                <a:solidFill>
                  <a:srgbClr val="600000"/>
                </a:solidFill>
                <a:latin typeface="Verdana" charset="0"/>
                <a:ea typeface="ＭＳ Ｐゴシック" charset="-128"/>
                <a:cs typeface="ＭＳ Ｐゴシック" charset="-128"/>
              </a:rPr>
              <a:t>Divine Comedy</a:t>
            </a:r>
          </a:p>
        </p:txBody>
      </p:sp>
      <p:sp>
        <p:nvSpPr>
          <p:cNvPr id="8" name="Content Placeholder 8"/>
          <p:cNvSpPr txBox="1">
            <a:spLocks/>
          </p:cNvSpPr>
          <p:nvPr/>
        </p:nvSpPr>
        <p:spPr bwMode="auto">
          <a:xfrm>
            <a:off x="3984625" y="1447800"/>
            <a:ext cx="48006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en-US" i="1">
                <a:latin typeface="Georgia" charset="0"/>
              </a:rPr>
              <a:t>Midway in our life’s journey I went astray</a:t>
            </a:r>
          </a:p>
          <a:p>
            <a:pPr eaLnBrk="1" hangingPunct="1">
              <a:spcBef>
                <a:spcPct val="20000"/>
              </a:spcBef>
            </a:pPr>
            <a:r>
              <a:rPr lang="en-US" i="1">
                <a:latin typeface="Georgia" charset="0"/>
              </a:rPr>
              <a:t>from the straight road and woke to find myself </a:t>
            </a:r>
          </a:p>
          <a:p>
            <a:pPr eaLnBrk="1" hangingPunct="1">
              <a:spcBef>
                <a:spcPct val="20000"/>
              </a:spcBef>
            </a:pPr>
            <a:r>
              <a:rPr lang="en-US" i="1">
                <a:latin typeface="Georgia" charset="0"/>
              </a:rPr>
              <a:t>alone in a dark wood.</a:t>
            </a:r>
          </a:p>
          <a:p>
            <a:pPr eaLnBrk="1" hangingPunct="1">
              <a:spcBef>
                <a:spcPct val="20000"/>
              </a:spcBef>
            </a:pPr>
            <a:endParaRPr lang="en-US">
              <a:latin typeface="Georgia" charset="0"/>
            </a:endParaRPr>
          </a:p>
          <a:p>
            <a:pPr eaLnBrk="1" hangingPunct="1">
              <a:spcBef>
                <a:spcPct val="20000"/>
              </a:spcBef>
            </a:pPr>
            <a:r>
              <a:rPr lang="en-US">
                <a:latin typeface="Georgia" charset="0"/>
              </a:rPr>
              <a:t>Dante lost in the forest</a:t>
            </a:r>
          </a:p>
          <a:p>
            <a:pPr lvl="1" eaLnBrk="1" hangingPunct="1">
              <a:spcBef>
                <a:spcPct val="20000"/>
              </a:spcBef>
              <a:buFont typeface="Arial" charset="0"/>
              <a:buChar char="•"/>
            </a:pPr>
            <a:r>
              <a:rPr lang="en-US">
                <a:latin typeface="Georgia" charset="0"/>
              </a:rPr>
              <a:t> Struggling with life</a:t>
            </a:r>
          </a:p>
          <a:p>
            <a:pPr lvl="1" eaLnBrk="1" hangingPunct="1">
              <a:spcBef>
                <a:spcPct val="20000"/>
              </a:spcBef>
              <a:buFont typeface="Arial" charset="0"/>
              <a:buChar char="•"/>
            </a:pPr>
            <a:r>
              <a:rPr lang="en-US">
                <a:latin typeface="Georgia" charset="0"/>
              </a:rPr>
              <a:t> Trying to find meaning to life</a:t>
            </a:r>
          </a:p>
          <a:p>
            <a:pPr lvl="1" eaLnBrk="1" hangingPunct="1">
              <a:spcBef>
                <a:spcPct val="20000"/>
              </a:spcBef>
              <a:buFont typeface="Arial" charset="0"/>
              <a:buChar char="•"/>
            </a:pPr>
            <a:r>
              <a:rPr lang="en-US">
                <a:latin typeface="Georgia" charset="0"/>
              </a:rPr>
              <a:t> Realizes he has erred</a:t>
            </a:r>
          </a:p>
          <a:p>
            <a:pPr algn="ctr">
              <a:spcBef>
                <a:spcPct val="20000"/>
              </a:spcBef>
            </a:pPr>
            <a:endParaRPr lang="en-US">
              <a:latin typeface="Georgia" charset="0"/>
            </a:endParaRPr>
          </a:p>
        </p:txBody>
      </p:sp>
      <p:pic>
        <p:nvPicPr>
          <p:cNvPr id="12" name="Picture 11" descr="Dante forest -Gustave_Doré_-_Dante_Alighieri_-_Inferno_-_Plate_1_(I_found_myself_within_a_forest_dark...) WM.jpg"/>
          <p:cNvPicPr>
            <a:picLocks noChangeAspect="1"/>
          </p:cNvPicPr>
          <p:nvPr/>
        </p:nvPicPr>
        <p:blipFill>
          <a:blip r:embed="rId3">
            <a:extLst>
              <a:ext uri="{28A0092B-C50C-407E-A947-70E740481C1C}">
                <a14:useLocalDpi xmlns:a14="http://schemas.microsoft.com/office/drawing/2010/main" val="0"/>
              </a:ext>
            </a:extLst>
          </a:blip>
          <a:srcRect l="1918" t="2374" r="3645" b="8926"/>
          <a:stretch>
            <a:fillRect/>
          </a:stretch>
        </p:blipFill>
        <p:spPr bwMode="auto">
          <a:xfrm>
            <a:off x="500063" y="1566863"/>
            <a:ext cx="3271837" cy="4017962"/>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8"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08900" y="239713"/>
            <a:ext cx="965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51202" name="TextBox 7"/>
          <p:cNvSpPr txBox="1">
            <a:spLocks noChangeArrowheads="1"/>
          </p:cNvSpPr>
          <p:nvPr/>
        </p:nvSpPr>
        <p:spPr bwMode="auto">
          <a:xfrm>
            <a:off x="7843838" y="5946775"/>
            <a:ext cx="1311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F4F0D0"/>
                </a:solidFill>
                <a:latin typeface="Georgia" charset="0"/>
              </a:rPr>
              <a:t>AD </a:t>
            </a:r>
            <a:r>
              <a:rPr lang="en-US">
                <a:solidFill>
                  <a:srgbClr val="F4F0D0"/>
                </a:solidFill>
                <a:latin typeface="Georgia" charset="0"/>
              </a:rPr>
              <a:t>1450</a:t>
            </a:r>
          </a:p>
        </p:txBody>
      </p:sp>
      <p:sp>
        <p:nvSpPr>
          <p:cNvPr id="9" name="Rectangle 2"/>
          <p:cNvSpPr txBox="1">
            <a:spLocks noChangeArrowheads="1"/>
          </p:cNvSpPr>
          <p:nvPr/>
        </p:nvSpPr>
        <p:spPr bwMode="auto">
          <a:xfrm>
            <a:off x="0" y="296863"/>
            <a:ext cx="9144000" cy="868362"/>
          </a:xfrm>
          <a:prstGeom prst="rect">
            <a:avLst/>
          </a:prstGeom>
          <a:noFill/>
          <a:ln w="9525">
            <a:noFill/>
            <a:miter lim="800000"/>
            <a:headEnd/>
            <a:tailEnd/>
          </a:ln>
        </p:spPr>
        <p:txBody>
          <a:bodyPr anchor="ctr"/>
          <a:lstStyle/>
          <a:p>
            <a:pPr algn="ctr">
              <a:defRPr/>
            </a:pPr>
            <a:r>
              <a:rPr lang="en-US" sz="3000" b="1" kern="0" dirty="0">
                <a:solidFill>
                  <a:srgbClr val="600000"/>
                </a:solidFill>
                <a:latin typeface="Verdana" charset="0"/>
                <a:ea typeface="ＭＳ Ｐゴシック" charset="-128"/>
                <a:cs typeface="ＭＳ Ｐゴシック" charset="-128"/>
              </a:rPr>
              <a:t>Divine Comedy</a:t>
            </a:r>
          </a:p>
        </p:txBody>
      </p:sp>
      <p:sp>
        <p:nvSpPr>
          <p:cNvPr id="10" name="Rectangle 3"/>
          <p:cNvSpPr txBox="1">
            <a:spLocks noChangeArrowheads="1"/>
          </p:cNvSpPr>
          <p:nvPr/>
        </p:nvSpPr>
        <p:spPr bwMode="auto">
          <a:xfrm>
            <a:off x="3858942" y="1179794"/>
            <a:ext cx="5060950" cy="5678206"/>
          </a:xfrm>
          <a:prstGeom prst="rect">
            <a:avLst/>
          </a:prstGeom>
          <a:noFill/>
          <a:ln w="9525">
            <a:noFill/>
            <a:miter lim="800000"/>
            <a:headEnd/>
            <a:tailEnd/>
          </a:ln>
        </p:spPr>
        <p:txBody>
          <a:bodyPr/>
          <a:lstStyle/>
          <a:p>
            <a:pPr>
              <a:spcBef>
                <a:spcPct val="20000"/>
              </a:spcBef>
              <a:defRPr/>
            </a:pPr>
            <a:r>
              <a:rPr lang="en-US" sz="2400" kern="0" dirty="0">
                <a:latin typeface="Georgia" pitchFamily="18" charset="0"/>
                <a:ea typeface="ＭＳ Ｐゴシック" charset="-128"/>
                <a:cs typeface="ＭＳ Ｐゴシック" charset="-128"/>
              </a:rPr>
              <a:t>Hell (inferno)</a:t>
            </a:r>
          </a:p>
          <a:p>
            <a:pPr lvl="1">
              <a:spcBef>
                <a:spcPct val="20000"/>
              </a:spcBef>
              <a:defRPr/>
            </a:pPr>
            <a:r>
              <a:rPr lang="en-US" sz="2100" kern="0" dirty="0">
                <a:latin typeface="Georgia" pitchFamily="18" charset="0"/>
                <a:ea typeface="ＭＳ Ｐゴシック" charset="-128"/>
                <a:cs typeface="+mn-cs"/>
              </a:rPr>
              <a:t>Guided by Virgil</a:t>
            </a:r>
          </a:p>
          <a:p>
            <a:pPr lvl="1">
              <a:spcBef>
                <a:spcPct val="20000"/>
              </a:spcBef>
              <a:defRPr/>
            </a:pPr>
            <a:r>
              <a:rPr lang="en-US" sz="2100" kern="0" dirty="0">
                <a:latin typeface="Georgia" pitchFamily="18" charset="0"/>
                <a:ea typeface="ＭＳ Ｐゴシック" charset="-128"/>
                <a:cs typeface="+mn-cs"/>
              </a:rPr>
              <a:t>Exit by going down through the center of the earth</a:t>
            </a:r>
          </a:p>
          <a:p>
            <a:pPr lvl="1">
              <a:spcBef>
                <a:spcPct val="20000"/>
              </a:spcBef>
              <a:defRPr/>
            </a:pPr>
            <a:r>
              <a:rPr lang="en-US" sz="2100" kern="0" dirty="0">
                <a:latin typeface="Georgia" pitchFamily="18" charset="0"/>
                <a:ea typeface="ＭＳ Ｐゴシック" charset="-128"/>
                <a:cs typeface="+mn-cs"/>
              </a:rPr>
              <a:t>Focus is on the seven deadly sins</a:t>
            </a:r>
          </a:p>
          <a:p>
            <a:pPr>
              <a:spcBef>
                <a:spcPct val="20000"/>
              </a:spcBef>
              <a:defRPr/>
            </a:pPr>
            <a:r>
              <a:rPr lang="en-US" sz="2400" kern="0" dirty="0">
                <a:latin typeface="Georgia" pitchFamily="18" charset="0"/>
                <a:ea typeface="ＭＳ Ｐゴシック" charset="-128"/>
                <a:cs typeface="ＭＳ Ｐゴシック" charset="-128"/>
              </a:rPr>
              <a:t>Purgatory on the other side of the earth</a:t>
            </a:r>
          </a:p>
          <a:p>
            <a:pPr lvl="1">
              <a:spcBef>
                <a:spcPct val="20000"/>
              </a:spcBef>
              <a:defRPr/>
            </a:pPr>
            <a:r>
              <a:rPr lang="en-US" sz="2100" kern="0" dirty="0">
                <a:latin typeface="Georgia" pitchFamily="18" charset="0"/>
                <a:ea typeface="ＭＳ Ｐゴシック" charset="-128"/>
                <a:cs typeface="+mn-cs"/>
              </a:rPr>
              <a:t>Guided partly by Virgil and then by Beatrice</a:t>
            </a:r>
          </a:p>
          <a:p>
            <a:pPr lvl="1">
              <a:spcBef>
                <a:spcPct val="20000"/>
              </a:spcBef>
              <a:defRPr/>
            </a:pPr>
            <a:r>
              <a:rPr lang="en-US" sz="2100" kern="0" dirty="0">
                <a:latin typeface="Georgia" pitchFamily="18" charset="0"/>
                <a:ea typeface="ＭＳ Ｐゴシック" charset="-128"/>
                <a:cs typeface="+mn-cs"/>
              </a:rPr>
              <a:t>Focus is on </a:t>
            </a:r>
            <a:r>
              <a:rPr lang="en-US" sz="2100" kern="0" dirty="0" smtClean="0">
                <a:latin typeface="Georgia" pitchFamily="18" charset="0"/>
                <a:ea typeface="ＭＳ Ｐゴシック" charset="-128"/>
                <a:cs typeface="+mn-cs"/>
              </a:rPr>
              <a:t>repentance </a:t>
            </a:r>
            <a:endParaRPr lang="en-US" sz="2100" kern="0" dirty="0">
              <a:latin typeface="Georgia" pitchFamily="18" charset="0"/>
              <a:ea typeface="ＭＳ Ｐゴシック" charset="-128"/>
              <a:cs typeface="+mn-cs"/>
            </a:endParaRPr>
          </a:p>
          <a:p>
            <a:pPr>
              <a:spcBef>
                <a:spcPct val="20000"/>
              </a:spcBef>
              <a:defRPr/>
            </a:pPr>
            <a:r>
              <a:rPr lang="en-US" sz="2400" kern="0" dirty="0">
                <a:latin typeface="Georgia" pitchFamily="18" charset="0"/>
                <a:ea typeface="ＭＳ Ｐゴシック" charset="-128"/>
                <a:cs typeface="ＭＳ Ｐゴシック" charset="-128"/>
              </a:rPr>
              <a:t>Paradise in the sky above the earth</a:t>
            </a:r>
          </a:p>
          <a:p>
            <a:pPr lvl="1">
              <a:spcBef>
                <a:spcPct val="20000"/>
              </a:spcBef>
              <a:defRPr/>
            </a:pPr>
            <a:r>
              <a:rPr lang="en-US" sz="2000" kern="0" dirty="0">
                <a:latin typeface="Georgia" pitchFamily="18" charset="0"/>
                <a:ea typeface="ＭＳ Ｐゴシック" charset="-128"/>
                <a:cs typeface="+mn-cs"/>
              </a:rPr>
              <a:t>Guided by Bernard of </a:t>
            </a:r>
            <a:r>
              <a:rPr lang="en-US" sz="2000" kern="0" dirty="0" err="1">
                <a:latin typeface="Georgia" pitchFamily="18" charset="0"/>
                <a:ea typeface="ＭＳ Ｐゴシック" charset="-128"/>
                <a:cs typeface="+mn-cs"/>
              </a:rPr>
              <a:t>Clairvaux</a:t>
            </a:r>
            <a:endParaRPr lang="en-US" sz="2000" kern="0" dirty="0">
              <a:latin typeface="Georgia" pitchFamily="18" charset="0"/>
              <a:ea typeface="ＭＳ Ｐゴシック" charset="-128"/>
              <a:cs typeface="+mn-cs"/>
            </a:endParaRPr>
          </a:p>
          <a:p>
            <a:pPr lvl="1">
              <a:spcBef>
                <a:spcPct val="20000"/>
              </a:spcBef>
              <a:defRPr/>
            </a:pPr>
            <a:r>
              <a:rPr lang="en-US" sz="2000" kern="0" dirty="0">
                <a:latin typeface="Georgia" pitchFamily="18" charset="0"/>
                <a:ea typeface="ＭＳ Ｐゴシック" charset="-128"/>
                <a:cs typeface="+mn-cs"/>
              </a:rPr>
              <a:t>Focus is on knowledge of God</a:t>
            </a:r>
          </a:p>
        </p:txBody>
      </p:sp>
      <p:pic>
        <p:nvPicPr>
          <p:cNvPr id="6" name="Picture 4" descr="dante-im8"/>
          <p:cNvPicPr>
            <a:picLocks noChangeAspect="1" noChangeArrowheads="1"/>
          </p:cNvPicPr>
          <p:nvPr/>
        </p:nvPicPr>
        <p:blipFill>
          <a:blip r:embed="rId3">
            <a:extLst>
              <a:ext uri="{28A0092B-C50C-407E-A947-70E740481C1C}">
                <a14:useLocalDpi xmlns:a14="http://schemas.microsoft.com/office/drawing/2010/main" val="0"/>
              </a:ext>
            </a:extLst>
          </a:blip>
          <a:srcRect t="5479" r="7069"/>
          <a:stretch>
            <a:fillRect/>
          </a:stretch>
        </p:blipFill>
        <p:spPr bwMode="auto">
          <a:xfrm>
            <a:off x="398463" y="1447800"/>
            <a:ext cx="3411537" cy="4300538"/>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6"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08900" y="239713"/>
            <a:ext cx="965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17410" name="TextBox 5"/>
          <p:cNvSpPr txBox="1">
            <a:spLocks noChangeArrowheads="1"/>
          </p:cNvSpPr>
          <p:nvPr/>
        </p:nvSpPr>
        <p:spPr bwMode="auto">
          <a:xfrm>
            <a:off x="1312863" y="5929313"/>
            <a:ext cx="11366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F4F0D0"/>
                </a:solidFill>
                <a:latin typeface="Georgia" charset="0"/>
              </a:rPr>
              <a:t>AD</a:t>
            </a:r>
            <a:r>
              <a:rPr lang="en-US" sz="2800">
                <a:solidFill>
                  <a:srgbClr val="F4F0D0"/>
                </a:solidFill>
                <a:latin typeface="Georgia" charset="0"/>
              </a:rPr>
              <a:t> </a:t>
            </a:r>
            <a:r>
              <a:rPr lang="en-US">
                <a:solidFill>
                  <a:srgbClr val="F4F0D0"/>
                </a:solidFill>
                <a:latin typeface="Georgia" charset="0"/>
              </a:rPr>
              <a:t>476</a:t>
            </a:r>
          </a:p>
        </p:txBody>
      </p:sp>
      <p:sp>
        <p:nvSpPr>
          <p:cNvPr id="17411" name="TextBox 7"/>
          <p:cNvSpPr txBox="1">
            <a:spLocks noChangeArrowheads="1"/>
          </p:cNvSpPr>
          <p:nvPr/>
        </p:nvSpPr>
        <p:spPr bwMode="auto">
          <a:xfrm>
            <a:off x="7843838" y="5946775"/>
            <a:ext cx="1311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F4F0D0"/>
                </a:solidFill>
                <a:latin typeface="Georgia" charset="0"/>
              </a:rPr>
              <a:t>AD </a:t>
            </a:r>
            <a:r>
              <a:rPr lang="en-US">
                <a:solidFill>
                  <a:srgbClr val="F4F0D0"/>
                </a:solidFill>
                <a:latin typeface="Georgia" charset="0"/>
              </a:rPr>
              <a:t>1450</a:t>
            </a:r>
          </a:p>
        </p:txBody>
      </p:sp>
      <p:sp>
        <p:nvSpPr>
          <p:cNvPr id="14" name="Rectangle 2"/>
          <p:cNvSpPr txBox="1">
            <a:spLocks noChangeArrowheads="1"/>
          </p:cNvSpPr>
          <p:nvPr/>
        </p:nvSpPr>
        <p:spPr bwMode="auto">
          <a:xfrm>
            <a:off x="457200" y="546100"/>
            <a:ext cx="8229600" cy="542925"/>
          </a:xfrm>
          <a:prstGeom prst="rect">
            <a:avLst/>
          </a:prstGeom>
          <a:noFill/>
          <a:ln w="9525">
            <a:noFill/>
            <a:miter lim="800000"/>
            <a:headEnd/>
            <a:tailEnd/>
          </a:ln>
        </p:spPr>
        <p:txBody>
          <a:bodyPr anchor="ctr"/>
          <a:lstStyle/>
          <a:p>
            <a:pPr algn="ctr">
              <a:defRPr/>
            </a:pPr>
            <a:r>
              <a:rPr lang="en-US" sz="3000" b="1" kern="0" dirty="0">
                <a:solidFill>
                  <a:srgbClr val="600000"/>
                </a:solidFill>
                <a:latin typeface="Verdana" charset="0"/>
                <a:ea typeface="ＭＳ Ｐゴシック" charset="-128"/>
                <a:cs typeface="ＭＳ Ｐゴシック" pitchFamily="-65" charset="-128"/>
              </a:rPr>
              <a:t>Music</a:t>
            </a:r>
          </a:p>
        </p:txBody>
      </p:sp>
      <p:sp>
        <p:nvSpPr>
          <p:cNvPr id="8" name="Rectangle 3"/>
          <p:cNvSpPr txBox="1">
            <a:spLocks noChangeArrowheads="1"/>
          </p:cNvSpPr>
          <p:nvPr/>
        </p:nvSpPr>
        <p:spPr bwMode="auto">
          <a:xfrm>
            <a:off x="3505200" y="1371600"/>
            <a:ext cx="5410200" cy="4953000"/>
          </a:xfrm>
          <a:prstGeom prst="rect">
            <a:avLst/>
          </a:prstGeom>
          <a:noFill/>
          <a:ln w="9525">
            <a:noFill/>
            <a:miter lim="800000"/>
            <a:headEnd/>
            <a:tailEnd/>
          </a:ln>
        </p:spPr>
        <p:txBody>
          <a:bodyPr/>
          <a:lstStyle/>
          <a:p>
            <a:pPr>
              <a:lnSpc>
                <a:spcPct val="90000"/>
              </a:lnSpc>
              <a:spcBef>
                <a:spcPct val="20000"/>
              </a:spcBef>
              <a:defRPr/>
            </a:pPr>
            <a:r>
              <a:rPr lang="en-US" sz="2800" kern="0" dirty="0">
                <a:latin typeface="Georgia" pitchFamily="18" charset="0"/>
                <a:ea typeface="ＭＳ Ｐゴシック" charset="-128"/>
                <a:cs typeface="ＭＳ Ｐゴシック" charset="-128"/>
              </a:rPr>
              <a:t>Gregorian Chant </a:t>
            </a:r>
            <a:r>
              <a:rPr lang="en-US" sz="2400" kern="0" dirty="0">
                <a:latin typeface="Georgia" pitchFamily="18" charset="0"/>
                <a:ea typeface="ＭＳ Ｐゴシック" charset="-128"/>
                <a:cs typeface="ＭＳ Ｐゴシック" charset="-128"/>
              </a:rPr>
              <a:t>(Plainchant)</a:t>
            </a:r>
          </a:p>
          <a:p>
            <a:pPr lvl="1" indent="-182880">
              <a:lnSpc>
                <a:spcPct val="90000"/>
              </a:lnSpc>
              <a:spcBef>
                <a:spcPct val="20000"/>
              </a:spcBef>
              <a:buFont typeface="Arial" pitchFamily="34" charset="0"/>
              <a:buChar char="•"/>
              <a:defRPr/>
            </a:pPr>
            <a:r>
              <a:rPr lang="en-US" sz="2400" kern="0" dirty="0">
                <a:latin typeface="Georgia" pitchFamily="18" charset="0"/>
                <a:ea typeface="ＭＳ Ｐゴシック" charset="-128"/>
                <a:cs typeface="+mn-cs"/>
              </a:rPr>
              <a:t>Established by Pope Gregory I</a:t>
            </a:r>
          </a:p>
          <a:p>
            <a:pPr lvl="1" indent="-182880">
              <a:lnSpc>
                <a:spcPct val="90000"/>
              </a:lnSpc>
              <a:spcBef>
                <a:spcPct val="20000"/>
              </a:spcBef>
              <a:buFont typeface="Arial" pitchFamily="34" charset="0"/>
              <a:buChar char="•"/>
              <a:defRPr/>
            </a:pPr>
            <a:r>
              <a:rPr lang="en-US" sz="2400" kern="0" dirty="0">
                <a:latin typeface="Georgia" pitchFamily="18" charset="0"/>
                <a:ea typeface="ＭＳ Ｐゴシック" charset="-128"/>
                <a:cs typeface="+mn-cs"/>
              </a:rPr>
              <a:t>Method of enhancing worship</a:t>
            </a:r>
          </a:p>
          <a:p>
            <a:pPr lvl="1" indent="-182880">
              <a:lnSpc>
                <a:spcPct val="90000"/>
              </a:lnSpc>
              <a:spcBef>
                <a:spcPct val="20000"/>
              </a:spcBef>
              <a:buFont typeface="Arial" pitchFamily="34" charset="0"/>
              <a:buChar char="•"/>
              <a:defRPr/>
            </a:pPr>
            <a:r>
              <a:rPr lang="en-US" sz="2400" kern="0" dirty="0">
                <a:latin typeface="Georgia" pitchFamily="18" charset="0"/>
                <a:ea typeface="ＭＳ Ｐゴシック" charset="-128"/>
                <a:cs typeface="+mn-cs"/>
              </a:rPr>
              <a:t>Monophonic </a:t>
            </a:r>
            <a:r>
              <a:rPr lang="en-US" sz="2000" kern="0" dirty="0">
                <a:latin typeface="Georgia" pitchFamily="18" charset="0"/>
                <a:ea typeface="ＭＳ Ｐゴシック" charset="-128"/>
                <a:cs typeface="+mn-cs"/>
              </a:rPr>
              <a:t>(single, unaccompanied melody line)</a:t>
            </a:r>
          </a:p>
          <a:p>
            <a:pPr lvl="1" indent="-182880">
              <a:lnSpc>
                <a:spcPct val="90000"/>
              </a:lnSpc>
              <a:spcBef>
                <a:spcPct val="20000"/>
              </a:spcBef>
              <a:buFont typeface="Arial" pitchFamily="34" charset="0"/>
              <a:buChar char="•"/>
              <a:defRPr/>
            </a:pPr>
            <a:r>
              <a:rPr lang="en-US" sz="2400" kern="0" dirty="0">
                <a:latin typeface="Georgia" pitchFamily="18" charset="0"/>
                <a:ea typeface="ＭＳ Ｐゴシック" charset="-128"/>
                <a:cs typeface="+mn-cs"/>
              </a:rPr>
              <a:t>Sung in unison</a:t>
            </a:r>
          </a:p>
          <a:p>
            <a:pPr lvl="1" indent="-182880">
              <a:lnSpc>
                <a:spcPct val="90000"/>
              </a:lnSpc>
              <a:spcBef>
                <a:spcPct val="20000"/>
              </a:spcBef>
              <a:buFont typeface="Arial" pitchFamily="34" charset="0"/>
              <a:buChar char="•"/>
              <a:defRPr/>
            </a:pPr>
            <a:r>
              <a:rPr lang="en-US" sz="2400" kern="0" dirty="0">
                <a:latin typeface="Georgia" pitchFamily="18" charset="0"/>
                <a:ea typeface="ＭＳ Ｐゴシック" charset="-128"/>
                <a:cs typeface="+mn-cs"/>
              </a:rPr>
              <a:t>Highly conjunct </a:t>
            </a:r>
            <a:r>
              <a:rPr lang="en-US" sz="2000" kern="0" dirty="0">
                <a:latin typeface="Georgia" pitchFamily="18" charset="0"/>
                <a:ea typeface="ＭＳ Ｐゴシック" charset="-128"/>
                <a:cs typeface="+mn-cs"/>
              </a:rPr>
              <a:t>(close transitions)</a:t>
            </a:r>
          </a:p>
          <a:p>
            <a:pPr lvl="1" indent="-182880">
              <a:lnSpc>
                <a:spcPct val="90000"/>
              </a:lnSpc>
              <a:spcBef>
                <a:spcPct val="20000"/>
              </a:spcBef>
              <a:buFont typeface="Arial" pitchFamily="34" charset="0"/>
              <a:buChar char="•"/>
              <a:defRPr/>
            </a:pPr>
            <a:r>
              <a:rPr lang="en-US" sz="2400" kern="0" dirty="0">
                <a:latin typeface="Georgia" pitchFamily="18" charset="0"/>
                <a:ea typeface="ＭＳ Ｐゴシック" charset="-128"/>
                <a:cs typeface="+mn-cs"/>
              </a:rPr>
              <a:t>One note per syllable</a:t>
            </a:r>
          </a:p>
          <a:p>
            <a:pPr lvl="1" indent="-182880">
              <a:lnSpc>
                <a:spcPct val="90000"/>
              </a:lnSpc>
              <a:spcBef>
                <a:spcPct val="20000"/>
              </a:spcBef>
              <a:buFont typeface="Arial" pitchFamily="34" charset="0"/>
              <a:buChar char="•"/>
              <a:defRPr/>
            </a:pPr>
            <a:r>
              <a:rPr lang="en-US" sz="2400" kern="0" dirty="0">
                <a:latin typeface="Georgia" pitchFamily="18" charset="0"/>
                <a:ea typeface="ＭＳ Ｐゴシック" charset="-128"/>
                <a:cs typeface="+mn-cs"/>
              </a:rPr>
              <a:t>Subjects:</a:t>
            </a:r>
          </a:p>
          <a:p>
            <a:pPr lvl="2">
              <a:lnSpc>
                <a:spcPct val="90000"/>
              </a:lnSpc>
              <a:spcBef>
                <a:spcPct val="20000"/>
              </a:spcBef>
              <a:defRPr/>
            </a:pPr>
            <a:r>
              <a:rPr lang="en-US" sz="2100" kern="0" dirty="0">
                <a:latin typeface="Georgia" pitchFamily="18" charset="0"/>
                <a:ea typeface="ＭＳ Ｐゴシック" charset="-128"/>
                <a:cs typeface="+mn-cs"/>
              </a:rPr>
              <a:t>Psalms or other scriptures</a:t>
            </a:r>
          </a:p>
          <a:p>
            <a:pPr lvl="2">
              <a:lnSpc>
                <a:spcPct val="90000"/>
              </a:lnSpc>
              <a:spcBef>
                <a:spcPct val="20000"/>
              </a:spcBef>
              <a:defRPr/>
            </a:pPr>
            <a:r>
              <a:rPr lang="en-US" sz="2100" kern="0" dirty="0">
                <a:latin typeface="Georgia" pitchFamily="18" charset="0"/>
                <a:ea typeface="ＭＳ Ｐゴシック" charset="-128"/>
                <a:cs typeface="+mn-cs"/>
              </a:rPr>
              <a:t>Accompany the mass</a:t>
            </a:r>
          </a:p>
        </p:txBody>
      </p:sp>
      <p:pic>
        <p:nvPicPr>
          <p:cNvPr id="12" name="Picture 11" descr="Greg Chant Domine_ne_longe WM.png"/>
          <p:cNvPicPr>
            <a:picLocks noChangeAspect="1"/>
          </p:cNvPicPr>
          <p:nvPr/>
        </p:nvPicPr>
        <p:blipFill>
          <a:blip r:embed="rId3">
            <a:extLst>
              <a:ext uri="{28A0092B-C50C-407E-A947-70E740481C1C}">
                <a14:useLocalDpi xmlns:a14="http://schemas.microsoft.com/office/drawing/2010/main" val="0"/>
              </a:ext>
            </a:extLst>
          </a:blip>
          <a:srcRect r="51926"/>
          <a:stretch>
            <a:fillRect/>
          </a:stretch>
        </p:blipFill>
        <p:spPr bwMode="auto">
          <a:xfrm>
            <a:off x="457200" y="1447800"/>
            <a:ext cx="2743200" cy="4800600"/>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Gregorythegreat CA.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2209800"/>
            <a:ext cx="1238250" cy="1828800"/>
          </a:xfrm>
          <a:prstGeom prst="rect">
            <a:avLst/>
          </a:prstGeom>
          <a:noFill/>
          <a:ln>
            <a:noFill/>
          </a:ln>
          <a:effectLst>
            <a:outerShdw blurRad="63500"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08900" y="239713"/>
            <a:ext cx="965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53250" name="TextBox 7"/>
          <p:cNvSpPr txBox="1">
            <a:spLocks noChangeArrowheads="1"/>
          </p:cNvSpPr>
          <p:nvPr/>
        </p:nvSpPr>
        <p:spPr bwMode="auto">
          <a:xfrm>
            <a:off x="7843838" y="5946775"/>
            <a:ext cx="1311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F4F0D0"/>
                </a:solidFill>
                <a:latin typeface="Georgia" charset="0"/>
              </a:rPr>
              <a:t>AD </a:t>
            </a:r>
            <a:r>
              <a:rPr lang="en-US">
                <a:solidFill>
                  <a:srgbClr val="F4F0D0"/>
                </a:solidFill>
                <a:latin typeface="Georgia" charset="0"/>
              </a:rPr>
              <a:t>1450</a:t>
            </a:r>
          </a:p>
        </p:txBody>
      </p:sp>
      <p:sp>
        <p:nvSpPr>
          <p:cNvPr id="9" name="Rectangle 2"/>
          <p:cNvSpPr txBox="1">
            <a:spLocks noChangeArrowheads="1"/>
          </p:cNvSpPr>
          <p:nvPr/>
        </p:nvSpPr>
        <p:spPr bwMode="auto">
          <a:xfrm>
            <a:off x="0" y="296863"/>
            <a:ext cx="9144000" cy="868362"/>
          </a:xfrm>
          <a:prstGeom prst="rect">
            <a:avLst/>
          </a:prstGeom>
          <a:noFill/>
          <a:ln w="9525">
            <a:noFill/>
            <a:miter lim="800000"/>
            <a:headEnd/>
            <a:tailEnd/>
          </a:ln>
        </p:spPr>
        <p:txBody>
          <a:bodyPr anchor="ctr"/>
          <a:lstStyle/>
          <a:p>
            <a:pPr algn="ctr">
              <a:defRPr/>
            </a:pPr>
            <a:r>
              <a:rPr lang="en-US" sz="3000" b="1" kern="0" dirty="0">
                <a:solidFill>
                  <a:srgbClr val="600000"/>
                </a:solidFill>
                <a:latin typeface="Verdana" charset="0"/>
                <a:ea typeface="ＭＳ Ｐゴシック" charset="-128"/>
                <a:cs typeface="ＭＳ Ｐゴシック" charset="-128"/>
              </a:rPr>
              <a:t>Inferno</a:t>
            </a:r>
          </a:p>
        </p:txBody>
      </p:sp>
      <p:sp>
        <p:nvSpPr>
          <p:cNvPr id="53252" name="Rectangle 3"/>
          <p:cNvSpPr txBox="1">
            <a:spLocks noChangeArrowheads="1"/>
          </p:cNvSpPr>
          <p:nvPr/>
        </p:nvSpPr>
        <p:spPr bwMode="auto">
          <a:xfrm>
            <a:off x="4933950" y="1978025"/>
            <a:ext cx="5722938"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en-US" sz="2800" b="1">
                <a:latin typeface="Georgia" charset="0"/>
              </a:rPr>
              <a:t>Punishments</a:t>
            </a:r>
          </a:p>
          <a:p>
            <a:pPr eaLnBrk="1" hangingPunct="1">
              <a:spcBef>
                <a:spcPct val="20000"/>
              </a:spcBef>
            </a:pPr>
            <a:r>
              <a:rPr lang="en-US" sz="2000">
                <a:latin typeface="Georgia" charset="0"/>
              </a:rPr>
              <a:t>Run after banners</a:t>
            </a:r>
          </a:p>
          <a:p>
            <a:pPr eaLnBrk="1" hangingPunct="1">
              <a:lnSpc>
                <a:spcPct val="90000"/>
              </a:lnSpc>
              <a:spcBef>
                <a:spcPct val="20000"/>
              </a:spcBef>
            </a:pPr>
            <a:r>
              <a:rPr lang="en-US" sz="2000">
                <a:latin typeface="Georgia" charset="0"/>
              </a:rPr>
              <a:t>Virtuous pagans–melancholy</a:t>
            </a:r>
          </a:p>
          <a:p>
            <a:pPr eaLnBrk="1" hangingPunct="1">
              <a:lnSpc>
                <a:spcPct val="90000"/>
              </a:lnSpc>
              <a:spcBef>
                <a:spcPct val="20000"/>
              </a:spcBef>
            </a:pPr>
            <a:endParaRPr lang="en-US" sz="100">
              <a:latin typeface="Georgia" charset="0"/>
            </a:endParaRPr>
          </a:p>
          <a:p>
            <a:pPr eaLnBrk="1" hangingPunct="1">
              <a:spcBef>
                <a:spcPct val="20000"/>
              </a:spcBef>
            </a:pPr>
            <a:r>
              <a:rPr lang="en-US" sz="2000">
                <a:latin typeface="Georgia" charset="0"/>
              </a:rPr>
              <a:t>Blown forever by storm winds</a:t>
            </a:r>
          </a:p>
          <a:p>
            <a:pPr eaLnBrk="1" hangingPunct="1">
              <a:spcBef>
                <a:spcPct val="20000"/>
              </a:spcBef>
            </a:pPr>
            <a:endParaRPr lang="en-US" sz="800">
              <a:latin typeface="Georgia" charset="0"/>
            </a:endParaRPr>
          </a:p>
          <a:p>
            <a:pPr eaLnBrk="1" hangingPunct="1">
              <a:spcBef>
                <a:spcPct val="20000"/>
              </a:spcBef>
            </a:pPr>
            <a:r>
              <a:rPr lang="en-US" sz="2000">
                <a:latin typeface="Georgia" charset="0"/>
              </a:rPr>
              <a:t>Discomfort, all senses punished</a:t>
            </a:r>
          </a:p>
          <a:p>
            <a:pPr eaLnBrk="1" hangingPunct="1">
              <a:spcBef>
                <a:spcPct val="20000"/>
              </a:spcBef>
            </a:pPr>
            <a:endParaRPr lang="en-US" sz="1000">
              <a:latin typeface="Georgia" charset="0"/>
            </a:endParaRPr>
          </a:p>
          <a:p>
            <a:pPr eaLnBrk="1" hangingPunct="1">
              <a:spcBef>
                <a:spcPct val="20000"/>
              </a:spcBef>
            </a:pPr>
            <a:r>
              <a:rPr lang="en-US" sz="2000">
                <a:latin typeface="Georgia" charset="0"/>
              </a:rPr>
              <a:t>Push great rocks against others</a:t>
            </a:r>
          </a:p>
          <a:p>
            <a:pPr eaLnBrk="1" hangingPunct="1">
              <a:spcBef>
                <a:spcPct val="20000"/>
              </a:spcBef>
            </a:pPr>
            <a:endParaRPr lang="en-US" sz="700">
              <a:latin typeface="Georgia" charset="0"/>
            </a:endParaRPr>
          </a:p>
          <a:p>
            <a:pPr eaLnBrk="1" hangingPunct="1">
              <a:spcBef>
                <a:spcPct val="20000"/>
              </a:spcBef>
            </a:pPr>
            <a:r>
              <a:rPr lang="en-US" sz="2000">
                <a:latin typeface="Georgia" charset="0"/>
              </a:rPr>
              <a:t>Immersed in slime</a:t>
            </a:r>
          </a:p>
          <a:p>
            <a:pPr eaLnBrk="1" hangingPunct="1">
              <a:spcBef>
                <a:spcPct val="20000"/>
              </a:spcBef>
            </a:pPr>
            <a:endParaRPr lang="en-US" sz="600">
              <a:latin typeface="Georgia" charset="0"/>
            </a:endParaRPr>
          </a:p>
          <a:p>
            <a:pPr eaLnBrk="1" hangingPunct="1">
              <a:spcBef>
                <a:spcPct val="20000"/>
              </a:spcBef>
            </a:pPr>
            <a:r>
              <a:rPr lang="en-US" sz="2000">
                <a:latin typeface="Georgia" charset="0"/>
              </a:rPr>
              <a:t>In burning tombs</a:t>
            </a:r>
            <a:endParaRPr lang="en-US" sz="700">
              <a:latin typeface="Georgia" charset="0"/>
            </a:endParaRPr>
          </a:p>
          <a:p>
            <a:pPr eaLnBrk="1" hangingPunct="1">
              <a:lnSpc>
                <a:spcPct val="80000"/>
              </a:lnSpc>
              <a:spcBef>
                <a:spcPct val="20000"/>
              </a:spcBef>
            </a:pPr>
            <a:r>
              <a:rPr lang="en-US" sz="2000">
                <a:latin typeface="Georgia" charset="0"/>
              </a:rPr>
              <a:t>Lake of boiling blood, inanimate	</a:t>
            </a:r>
          </a:p>
          <a:p>
            <a:pPr eaLnBrk="1" hangingPunct="1">
              <a:lnSpc>
                <a:spcPct val="80000"/>
              </a:lnSpc>
              <a:spcBef>
                <a:spcPct val="20000"/>
              </a:spcBef>
            </a:pPr>
            <a:endParaRPr lang="en-US" sz="100">
              <a:latin typeface="Georgia" charset="0"/>
            </a:endParaRPr>
          </a:p>
          <a:p>
            <a:pPr eaLnBrk="1" hangingPunct="1">
              <a:lnSpc>
                <a:spcPct val="80000"/>
              </a:lnSpc>
              <a:spcBef>
                <a:spcPct val="20000"/>
              </a:spcBef>
            </a:pPr>
            <a:r>
              <a:rPr lang="en-US" sz="1900">
                <a:latin typeface="Georgia" charset="0"/>
              </a:rPr>
              <a:t>Tormented by demons, in excrement</a:t>
            </a:r>
          </a:p>
          <a:p>
            <a:pPr eaLnBrk="1" hangingPunct="1">
              <a:lnSpc>
                <a:spcPct val="80000"/>
              </a:lnSpc>
              <a:spcBef>
                <a:spcPct val="20000"/>
              </a:spcBef>
            </a:pPr>
            <a:r>
              <a:rPr lang="en-US" sz="2000">
                <a:latin typeface="Georgia" charset="0"/>
              </a:rPr>
              <a:t>Buried in lake of ice</a:t>
            </a:r>
          </a:p>
        </p:txBody>
      </p:sp>
      <p:pic>
        <p:nvPicPr>
          <p:cNvPr id="53253" name="Picture 9" descr="Dante Stradano_Inferno,_Map_of_Whole_Hell WM.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5300" y="1241425"/>
            <a:ext cx="4167188" cy="536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0"/>
          <p:cNvSpPr>
            <a:spLocks noChangeArrowheads="1"/>
          </p:cNvSpPr>
          <p:nvPr/>
        </p:nvSpPr>
        <p:spPr bwMode="auto">
          <a:xfrm>
            <a:off x="214313" y="5102225"/>
            <a:ext cx="565150" cy="1490663"/>
          </a:xfrm>
          <a:prstGeom prst="rect">
            <a:avLst/>
          </a:prstGeom>
          <a:solidFill>
            <a:srgbClr val="E49506"/>
          </a:solidFill>
          <a:ln>
            <a:noFill/>
          </a:ln>
          <a:effectLst>
            <a:outerShdw blurRad="63500" dist="38100" dir="2700000" algn="tl" rotWithShape="0">
              <a:srgbClr val="000000">
                <a:alpha val="39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sp>
        <p:nvSpPr>
          <p:cNvPr id="22" name="TextBox 21"/>
          <p:cNvSpPr txBox="1"/>
          <p:nvPr/>
        </p:nvSpPr>
        <p:spPr>
          <a:xfrm rot="16200000">
            <a:off x="-307182" y="5457032"/>
            <a:ext cx="1833563" cy="831850"/>
          </a:xfrm>
          <a:prstGeom prst="rect">
            <a:avLst/>
          </a:prstGeom>
          <a:noFill/>
          <a:effectLst/>
        </p:spPr>
        <p:txBody>
          <a:bodyPr>
            <a:spAutoFit/>
          </a:bodyPr>
          <a:lstStyle/>
          <a:p>
            <a:pPr algn="ctr">
              <a:defRPr/>
            </a:pPr>
            <a:r>
              <a:rPr lang="en-US" dirty="0">
                <a:latin typeface="Verdana" pitchFamily="34" charset="0"/>
                <a:ea typeface="ＭＳ Ｐゴシック" charset="-128"/>
                <a:cs typeface="+mn-cs"/>
              </a:rPr>
              <a:t>Lower Hell</a:t>
            </a:r>
          </a:p>
          <a:p>
            <a:pPr algn="ctr">
              <a:defRPr/>
            </a:pPr>
            <a:r>
              <a:rPr lang="en-US" sz="1200" b="1" spc="-30" dirty="0">
                <a:latin typeface="Verdana" pitchFamily="34" charset="0"/>
                <a:ea typeface="ＭＳ Ｐゴシック" charset="-128"/>
                <a:cs typeface="+mn-cs"/>
              </a:rPr>
              <a:t>(Violence, Fraud</a:t>
            </a:r>
            <a:r>
              <a:rPr lang="en-US" sz="1200" spc="-30" dirty="0">
                <a:latin typeface="Verdana" pitchFamily="34" charset="0"/>
                <a:ea typeface="ＭＳ Ｐゴシック" charset="-128"/>
                <a:cs typeface="+mn-cs"/>
              </a:rPr>
              <a:t>)</a:t>
            </a:r>
          </a:p>
          <a:p>
            <a:pPr algn="ctr">
              <a:defRPr/>
            </a:pPr>
            <a:endParaRPr lang="en-US" dirty="0">
              <a:latin typeface="Verdana" pitchFamily="34" charset="0"/>
              <a:ea typeface="ＭＳ Ｐゴシック" charset="-128"/>
              <a:cs typeface="+mn-cs"/>
            </a:endParaRPr>
          </a:p>
        </p:txBody>
      </p:sp>
      <p:sp>
        <p:nvSpPr>
          <p:cNvPr id="23" name="Rectangle 22"/>
          <p:cNvSpPr>
            <a:spLocks noChangeArrowheads="1"/>
          </p:cNvSpPr>
          <p:nvPr/>
        </p:nvSpPr>
        <p:spPr bwMode="auto">
          <a:xfrm>
            <a:off x="214313" y="2776538"/>
            <a:ext cx="569912" cy="2325687"/>
          </a:xfrm>
          <a:prstGeom prst="rect">
            <a:avLst/>
          </a:prstGeom>
          <a:solidFill>
            <a:srgbClr val="FEC200"/>
          </a:solidFill>
          <a:ln>
            <a:noFill/>
          </a:ln>
          <a:effectLst>
            <a:outerShdw blurRad="63500" dist="38100" dir="2700000" algn="tl" rotWithShape="0">
              <a:srgbClr val="000000">
                <a:alpha val="39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sp>
        <p:nvSpPr>
          <p:cNvPr id="53257" name="TextBox 24"/>
          <p:cNvSpPr txBox="1">
            <a:spLocks noChangeArrowheads="1"/>
          </p:cNvSpPr>
          <p:nvPr/>
        </p:nvSpPr>
        <p:spPr bwMode="auto">
          <a:xfrm rot="-5400000">
            <a:off x="-525463" y="3678238"/>
            <a:ext cx="2009775"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a:latin typeface="Verdana" charset="0"/>
              </a:rPr>
              <a:t>Upper Hell</a:t>
            </a:r>
          </a:p>
          <a:p>
            <a:pPr algn="ctr" eaLnBrk="1" hangingPunct="1">
              <a:lnSpc>
                <a:spcPct val="80000"/>
              </a:lnSpc>
            </a:pPr>
            <a:r>
              <a:rPr lang="en-US" sz="1800">
                <a:latin typeface="Verdana" charset="0"/>
              </a:rPr>
              <a:t>(Incontinence)</a:t>
            </a:r>
          </a:p>
        </p:txBody>
      </p:sp>
      <p:grpSp>
        <p:nvGrpSpPr>
          <p:cNvPr id="53258" name="Group 23"/>
          <p:cNvGrpSpPr>
            <a:grpSpLocks/>
          </p:cNvGrpSpPr>
          <p:nvPr/>
        </p:nvGrpSpPr>
        <p:grpSpPr bwMode="auto">
          <a:xfrm>
            <a:off x="1422400" y="2476500"/>
            <a:ext cx="2347913" cy="4016375"/>
            <a:chOff x="2212307" y="2476689"/>
            <a:chExt cx="2348721" cy="4015644"/>
          </a:xfrm>
        </p:grpSpPr>
        <p:sp>
          <p:nvSpPr>
            <p:cNvPr id="11" name="Rectangle 10"/>
            <p:cNvSpPr>
              <a:spLocks noChangeArrowheads="1"/>
            </p:cNvSpPr>
            <p:nvPr/>
          </p:nvSpPr>
          <p:spPr bwMode="auto">
            <a:xfrm>
              <a:off x="2912636" y="2770324"/>
              <a:ext cx="948063" cy="369820"/>
            </a:xfrm>
            <a:prstGeom prst="rect">
              <a:avLst/>
            </a:prstGeom>
            <a:noFill/>
            <a:ln>
              <a:noFill/>
            </a:ln>
            <a:effectLst>
              <a:outerShdw blurRad="63500" dist="38100" dir="5400000" algn="t"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en-US" b="1" kern="0" dirty="0">
                  <a:solidFill>
                    <a:schemeClr val="bg1"/>
                  </a:solidFill>
                  <a:latin typeface="Georgia" pitchFamily="18" charset="0"/>
                  <a:ea typeface="ＭＳ Ｐゴシック" charset="-128"/>
                  <a:cs typeface="ＭＳ Ｐゴシック" charset="-128"/>
                </a:rPr>
                <a:t>Limbo</a:t>
              </a:r>
              <a:endParaRPr lang="en-US" b="1" dirty="0">
                <a:solidFill>
                  <a:schemeClr val="bg1"/>
                </a:solidFill>
                <a:ea typeface="ＭＳ Ｐゴシック" charset="-128"/>
                <a:cs typeface="+mn-cs"/>
              </a:endParaRPr>
            </a:p>
          </p:txBody>
        </p:sp>
        <p:sp>
          <p:nvSpPr>
            <p:cNvPr id="12" name="Rectangle 11"/>
            <p:cNvSpPr>
              <a:spLocks noChangeArrowheads="1"/>
            </p:cNvSpPr>
            <p:nvPr/>
          </p:nvSpPr>
          <p:spPr bwMode="auto">
            <a:xfrm>
              <a:off x="2736362" y="2476689"/>
              <a:ext cx="1300610" cy="369821"/>
            </a:xfrm>
            <a:prstGeom prst="rect">
              <a:avLst/>
            </a:prstGeom>
            <a:noFill/>
            <a:ln>
              <a:noFill/>
            </a:ln>
            <a:effectLst>
              <a:outerShdw blurRad="63500" dist="38100" dir="5400000" algn="t"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defRPr/>
              </a:pPr>
              <a:r>
                <a:rPr lang="en-US" b="1" kern="0" dirty="0">
                  <a:solidFill>
                    <a:schemeClr val="bg1"/>
                  </a:solidFill>
                  <a:latin typeface="Georgia" pitchFamily="18" charset="0"/>
                  <a:ea typeface="ＭＳ Ｐゴシック" charset="-128"/>
                  <a:cs typeface="ＭＳ Ｐゴシック" charset="-128"/>
                </a:rPr>
                <a:t>Vestibule</a:t>
              </a:r>
              <a:endParaRPr lang="en-US" b="1" dirty="0">
                <a:solidFill>
                  <a:schemeClr val="bg1"/>
                </a:solidFill>
                <a:ea typeface="ＭＳ Ｐゴシック" charset="-128"/>
                <a:cs typeface="+mn-cs"/>
              </a:endParaRPr>
            </a:p>
          </p:txBody>
        </p:sp>
        <p:sp>
          <p:nvSpPr>
            <p:cNvPr id="13" name="Rectangle 12"/>
            <p:cNvSpPr>
              <a:spLocks noChangeArrowheads="1"/>
            </p:cNvSpPr>
            <p:nvPr/>
          </p:nvSpPr>
          <p:spPr bwMode="auto">
            <a:xfrm>
              <a:off x="2868171" y="3209981"/>
              <a:ext cx="1036994" cy="369821"/>
            </a:xfrm>
            <a:prstGeom prst="rect">
              <a:avLst/>
            </a:prstGeom>
            <a:noFill/>
            <a:ln>
              <a:noFill/>
            </a:ln>
            <a:effectLst>
              <a:outerShdw blurRad="63500" dist="38100" dir="5400000" algn="t"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defRPr/>
              </a:pPr>
              <a:r>
                <a:rPr lang="en-US" b="1" kern="0" dirty="0">
                  <a:solidFill>
                    <a:schemeClr val="bg1"/>
                  </a:solidFill>
                  <a:latin typeface="Georgia" pitchFamily="18" charset="0"/>
                  <a:ea typeface="ＭＳ Ｐゴシック" charset="-128"/>
                  <a:cs typeface="ＭＳ Ｐゴシック" charset="-128"/>
                </a:rPr>
                <a:t>Lustful</a:t>
              </a:r>
              <a:endParaRPr lang="en-US" b="1" dirty="0">
                <a:solidFill>
                  <a:schemeClr val="bg1"/>
                </a:solidFill>
                <a:ea typeface="ＭＳ Ｐゴシック" charset="-128"/>
                <a:cs typeface="+mn-cs"/>
              </a:endParaRPr>
            </a:p>
          </p:txBody>
        </p:sp>
        <p:sp>
          <p:nvSpPr>
            <p:cNvPr id="14" name="Rectangle 13"/>
            <p:cNvSpPr>
              <a:spLocks noChangeArrowheads="1"/>
            </p:cNvSpPr>
            <p:nvPr/>
          </p:nvSpPr>
          <p:spPr bwMode="auto">
            <a:xfrm>
              <a:off x="2779240" y="3695667"/>
              <a:ext cx="1214855" cy="369821"/>
            </a:xfrm>
            <a:prstGeom prst="rect">
              <a:avLst/>
            </a:prstGeom>
            <a:noFill/>
            <a:ln>
              <a:noFill/>
            </a:ln>
            <a:effectLst>
              <a:outerShdw blurRad="63500" dist="38100" dir="5400000" algn="t"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defRPr/>
              </a:pPr>
              <a:r>
                <a:rPr lang="en-US" b="1" kern="0" dirty="0">
                  <a:solidFill>
                    <a:schemeClr val="bg1"/>
                  </a:solidFill>
                  <a:latin typeface="Georgia" pitchFamily="18" charset="0"/>
                  <a:ea typeface="ＭＳ Ｐゴシック" charset="-128"/>
                  <a:cs typeface="ＭＳ Ｐゴシック" charset="-128"/>
                </a:rPr>
                <a:t>Gluttons</a:t>
              </a:r>
              <a:endParaRPr lang="en-US" b="1" dirty="0">
                <a:solidFill>
                  <a:schemeClr val="bg1"/>
                </a:solidFill>
                <a:ea typeface="ＭＳ Ｐゴシック" charset="-128"/>
                <a:cs typeface="+mn-cs"/>
              </a:endParaRPr>
            </a:p>
          </p:txBody>
        </p:sp>
        <p:sp>
          <p:nvSpPr>
            <p:cNvPr id="15" name="Rectangle 14"/>
            <p:cNvSpPr>
              <a:spLocks noChangeArrowheads="1"/>
            </p:cNvSpPr>
            <p:nvPr/>
          </p:nvSpPr>
          <p:spPr bwMode="auto">
            <a:xfrm>
              <a:off x="2212307" y="4249604"/>
              <a:ext cx="2348721" cy="368233"/>
            </a:xfrm>
            <a:prstGeom prst="rect">
              <a:avLst/>
            </a:prstGeom>
            <a:noFill/>
            <a:ln>
              <a:noFill/>
            </a:ln>
            <a:effectLst>
              <a:outerShdw blurRad="63500" dist="38100" dir="5400000" algn="t"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defRPr/>
              </a:pPr>
              <a:r>
                <a:rPr lang="en-US" b="1" kern="0" dirty="0">
                  <a:solidFill>
                    <a:schemeClr val="bg1"/>
                  </a:solidFill>
                  <a:latin typeface="Georgia" pitchFamily="18" charset="0"/>
                  <a:ea typeface="ＭＳ Ｐゴシック" charset="-128"/>
                  <a:cs typeface="ＭＳ Ｐゴシック" charset="-128"/>
                </a:rPr>
                <a:t>Hoarders/wasters</a:t>
              </a:r>
              <a:endParaRPr lang="en-US" b="1" dirty="0">
                <a:solidFill>
                  <a:schemeClr val="bg1"/>
                </a:solidFill>
                <a:ea typeface="ＭＳ Ｐゴシック" charset="-128"/>
                <a:cs typeface="+mn-cs"/>
              </a:endParaRPr>
            </a:p>
          </p:txBody>
        </p:sp>
        <p:sp>
          <p:nvSpPr>
            <p:cNvPr id="16" name="Rectangle 15"/>
            <p:cNvSpPr>
              <a:spLocks noChangeArrowheads="1"/>
            </p:cNvSpPr>
            <p:nvPr/>
          </p:nvSpPr>
          <p:spPr bwMode="auto">
            <a:xfrm>
              <a:off x="2331411" y="4733703"/>
              <a:ext cx="2110513" cy="369821"/>
            </a:xfrm>
            <a:prstGeom prst="rect">
              <a:avLst/>
            </a:prstGeom>
            <a:noFill/>
            <a:ln>
              <a:noFill/>
            </a:ln>
            <a:effectLst>
              <a:outerShdw blurRad="63500" dist="38100" dir="5400000" algn="t"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defRPr/>
              </a:pPr>
              <a:r>
                <a:rPr lang="en-US" b="1" kern="0" dirty="0">
                  <a:solidFill>
                    <a:schemeClr val="bg1"/>
                  </a:solidFill>
                  <a:latin typeface="Georgia" pitchFamily="18" charset="0"/>
                  <a:ea typeface="ＭＳ Ｐゴシック" charset="-128"/>
                  <a:cs typeface="ＭＳ Ｐゴシック" charset="-128"/>
                </a:rPr>
                <a:t>Wrathful/sullen</a:t>
              </a:r>
              <a:endParaRPr lang="en-US" b="1" dirty="0">
                <a:solidFill>
                  <a:schemeClr val="bg1"/>
                </a:solidFill>
                <a:ea typeface="ＭＳ Ｐゴシック" charset="-128"/>
                <a:cs typeface="+mn-cs"/>
              </a:endParaRPr>
            </a:p>
          </p:txBody>
        </p:sp>
        <p:sp>
          <p:nvSpPr>
            <p:cNvPr id="17" name="Rectangle 16"/>
            <p:cNvSpPr>
              <a:spLocks noChangeArrowheads="1"/>
            </p:cNvSpPr>
            <p:nvPr/>
          </p:nvSpPr>
          <p:spPr bwMode="auto">
            <a:xfrm>
              <a:off x="2790356" y="5219390"/>
              <a:ext cx="1192623" cy="369821"/>
            </a:xfrm>
            <a:prstGeom prst="rect">
              <a:avLst/>
            </a:prstGeom>
            <a:noFill/>
            <a:ln>
              <a:noFill/>
            </a:ln>
            <a:effectLst>
              <a:outerShdw blurRad="63500" dist="38100" dir="5400000" algn="t"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defRPr/>
              </a:pPr>
              <a:r>
                <a:rPr lang="en-US" b="1" kern="0" dirty="0">
                  <a:solidFill>
                    <a:schemeClr val="bg1"/>
                  </a:solidFill>
                  <a:latin typeface="Georgia" pitchFamily="18" charset="0"/>
                  <a:ea typeface="ＭＳ Ｐゴシック" charset="-128"/>
                  <a:cs typeface="ＭＳ Ｐゴシック" charset="-128"/>
                </a:rPr>
                <a:t>Heretics</a:t>
              </a:r>
              <a:endParaRPr lang="en-US" b="1" dirty="0">
                <a:solidFill>
                  <a:schemeClr val="bg1"/>
                </a:solidFill>
                <a:ea typeface="ＭＳ Ｐゴシック" charset="-128"/>
                <a:cs typeface="+mn-cs"/>
              </a:endParaRPr>
            </a:p>
          </p:txBody>
        </p:sp>
        <p:sp>
          <p:nvSpPr>
            <p:cNvPr id="18" name="Rectangle 17"/>
            <p:cNvSpPr>
              <a:spLocks noChangeArrowheads="1"/>
            </p:cNvSpPr>
            <p:nvPr/>
          </p:nvSpPr>
          <p:spPr bwMode="auto">
            <a:xfrm>
              <a:off x="2833234" y="5513024"/>
              <a:ext cx="1106868" cy="369820"/>
            </a:xfrm>
            <a:prstGeom prst="rect">
              <a:avLst/>
            </a:prstGeom>
            <a:noFill/>
            <a:ln>
              <a:noFill/>
            </a:ln>
            <a:effectLst>
              <a:outerShdw blurRad="63500" dist="38100" dir="5400000" algn="t"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defRPr/>
              </a:pPr>
              <a:r>
                <a:rPr lang="en-US" b="1" kern="0" dirty="0">
                  <a:solidFill>
                    <a:schemeClr val="bg1"/>
                  </a:solidFill>
                  <a:latin typeface="Georgia" pitchFamily="18" charset="0"/>
                  <a:ea typeface="ＭＳ Ｐゴシック" charset="-128"/>
                  <a:cs typeface="ＭＳ Ｐゴシック" charset="-128"/>
                </a:rPr>
                <a:t>Violent	</a:t>
              </a:r>
              <a:endParaRPr lang="en-US" b="1" dirty="0">
                <a:solidFill>
                  <a:schemeClr val="bg1"/>
                </a:solidFill>
                <a:ea typeface="ＭＳ Ｐゴシック" charset="-128"/>
                <a:cs typeface="+mn-cs"/>
              </a:endParaRPr>
            </a:p>
          </p:txBody>
        </p:sp>
        <p:sp>
          <p:nvSpPr>
            <p:cNvPr id="19" name="Rectangle 18"/>
            <p:cNvSpPr>
              <a:spLocks noChangeArrowheads="1"/>
            </p:cNvSpPr>
            <p:nvPr/>
          </p:nvSpPr>
          <p:spPr bwMode="auto">
            <a:xfrm>
              <a:off x="2296474" y="5839990"/>
              <a:ext cx="2180387" cy="369820"/>
            </a:xfrm>
            <a:prstGeom prst="rect">
              <a:avLst/>
            </a:prstGeom>
            <a:noFill/>
            <a:ln>
              <a:noFill/>
            </a:ln>
            <a:effectLst>
              <a:outerShdw blurRad="63500" dist="38100" dir="5400000" algn="t"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defRPr/>
              </a:pPr>
              <a:r>
                <a:rPr lang="en-US" b="1" kern="0" dirty="0">
                  <a:solidFill>
                    <a:schemeClr val="bg1"/>
                  </a:solidFill>
                  <a:latin typeface="Georgia" pitchFamily="18" charset="0"/>
                  <a:ea typeface="ＭＳ Ｐゴシック" charset="-128"/>
                  <a:cs typeface="ＭＳ Ｐゴシック" charset="-128"/>
                </a:rPr>
                <a:t>Fraud (10 levels)</a:t>
              </a:r>
              <a:endParaRPr lang="en-US" b="1" dirty="0">
                <a:solidFill>
                  <a:schemeClr val="bg1"/>
                </a:solidFill>
                <a:ea typeface="ＭＳ Ｐゴシック" charset="-128"/>
                <a:cs typeface="+mn-cs"/>
              </a:endParaRPr>
            </a:p>
          </p:txBody>
        </p:sp>
        <p:sp>
          <p:nvSpPr>
            <p:cNvPr id="20" name="Rectangle 19"/>
            <p:cNvSpPr>
              <a:spLocks noChangeArrowheads="1"/>
            </p:cNvSpPr>
            <p:nvPr/>
          </p:nvSpPr>
          <p:spPr bwMode="auto">
            <a:xfrm>
              <a:off x="2807825" y="6122513"/>
              <a:ext cx="1157685" cy="369820"/>
            </a:xfrm>
            <a:prstGeom prst="rect">
              <a:avLst/>
            </a:prstGeom>
            <a:noFill/>
            <a:ln>
              <a:noFill/>
            </a:ln>
            <a:effectLst>
              <a:outerShdw blurRad="63500" dist="38100" dir="5400000" algn="t"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defRPr/>
              </a:pPr>
              <a:r>
                <a:rPr lang="en-US" b="1" kern="0" dirty="0">
                  <a:solidFill>
                    <a:schemeClr val="bg1"/>
                  </a:solidFill>
                  <a:latin typeface="Georgia" pitchFamily="18" charset="0"/>
                  <a:ea typeface="ＭＳ Ｐゴシック" charset="-128"/>
                  <a:cs typeface="ＭＳ Ｐゴシック" charset="-128"/>
                </a:rPr>
                <a:t>Treason</a:t>
              </a:r>
              <a:endParaRPr lang="en-US" b="1" dirty="0">
                <a:solidFill>
                  <a:schemeClr val="bg1"/>
                </a:solidFill>
                <a:ea typeface="ＭＳ Ｐゴシック" charset="-128"/>
                <a:cs typeface="+mn-cs"/>
              </a:endParaRPr>
            </a:p>
          </p:txBody>
        </p:sp>
      </p:grpSp>
      <p:sp>
        <p:nvSpPr>
          <p:cNvPr id="38" name="TextBox 37"/>
          <p:cNvSpPr txBox="1">
            <a:spLocks noChangeArrowheads="1"/>
          </p:cNvSpPr>
          <p:nvPr/>
        </p:nvSpPr>
        <p:spPr bwMode="auto">
          <a:xfrm>
            <a:off x="1608138" y="1439863"/>
            <a:ext cx="2055812" cy="522287"/>
          </a:xfrm>
          <a:prstGeom prst="rect">
            <a:avLst/>
          </a:prstGeom>
          <a:noFill/>
          <a:ln>
            <a:noFill/>
          </a:ln>
          <a:effectLst>
            <a:outerShdw blurRad="63500" dist="38100" dir="5400000" algn="t"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en-US" sz="2800" b="1" dirty="0">
                <a:solidFill>
                  <a:schemeClr val="accent3"/>
                </a:solidFill>
                <a:latin typeface="Verdana" pitchFamily="34" charset="0"/>
                <a:ea typeface="ＭＳ Ｐゴシック" charset="-128"/>
                <a:cs typeface="+mn-cs"/>
              </a:rPr>
              <a:t>Sinners</a:t>
            </a:r>
          </a:p>
        </p:txBody>
      </p:sp>
      <p:cxnSp>
        <p:nvCxnSpPr>
          <p:cNvPr id="40" name="Straight Connector 39"/>
          <p:cNvCxnSpPr>
            <a:cxnSpLocks noChangeShapeType="1"/>
          </p:cNvCxnSpPr>
          <p:nvPr/>
        </p:nvCxnSpPr>
        <p:spPr bwMode="auto">
          <a:xfrm>
            <a:off x="790575" y="5170488"/>
            <a:ext cx="7947025" cy="0"/>
          </a:xfrm>
          <a:prstGeom prst="line">
            <a:avLst/>
          </a:prstGeom>
          <a:noFill/>
          <a:ln w="38100">
            <a:solidFill>
              <a:srgbClr val="E49506"/>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42" name="Straight Connector 41"/>
          <p:cNvCxnSpPr>
            <a:cxnSpLocks noChangeShapeType="1"/>
          </p:cNvCxnSpPr>
          <p:nvPr/>
        </p:nvCxnSpPr>
        <p:spPr bwMode="auto">
          <a:xfrm>
            <a:off x="3284538" y="2686050"/>
            <a:ext cx="1609725" cy="0"/>
          </a:xfrm>
          <a:prstGeom prst="line">
            <a:avLst/>
          </a:prstGeom>
          <a:noFill/>
          <a:ln w="25400">
            <a:solidFill>
              <a:srgbClr val="C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45" name="Straight Connector 44"/>
          <p:cNvCxnSpPr>
            <a:cxnSpLocks noChangeShapeType="1"/>
          </p:cNvCxnSpPr>
          <p:nvPr/>
        </p:nvCxnSpPr>
        <p:spPr bwMode="auto">
          <a:xfrm>
            <a:off x="3081338" y="2997200"/>
            <a:ext cx="1812925" cy="0"/>
          </a:xfrm>
          <a:prstGeom prst="line">
            <a:avLst/>
          </a:prstGeom>
          <a:noFill/>
          <a:ln w="25400">
            <a:solidFill>
              <a:srgbClr val="C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47" name="Straight Connector 46"/>
          <p:cNvCxnSpPr>
            <a:cxnSpLocks noChangeShapeType="1"/>
            <a:stCxn id="13" idx="3"/>
          </p:cNvCxnSpPr>
          <p:nvPr/>
        </p:nvCxnSpPr>
        <p:spPr bwMode="auto">
          <a:xfrm>
            <a:off x="3114675" y="3395663"/>
            <a:ext cx="1779588" cy="1587"/>
          </a:xfrm>
          <a:prstGeom prst="line">
            <a:avLst/>
          </a:prstGeom>
          <a:noFill/>
          <a:ln w="25400">
            <a:solidFill>
              <a:srgbClr val="C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48" name="Straight Connector 47"/>
          <p:cNvCxnSpPr>
            <a:cxnSpLocks noChangeShapeType="1"/>
            <a:stCxn id="14" idx="3"/>
          </p:cNvCxnSpPr>
          <p:nvPr/>
        </p:nvCxnSpPr>
        <p:spPr bwMode="auto">
          <a:xfrm>
            <a:off x="3203575" y="3879850"/>
            <a:ext cx="1690688" cy="9525"/>
          </a:xfrm>
          <a:prstGeom prst="line">
            <a:avLst/>
          </a:prstGeom>
          <a:noFill/>
          <a:ln w="25400">
            <a:solidFill>
              <a:srgbClr val="C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50" name="Straight Connector 49"/>
          <p:cNvCxnSpPr>
            <a:cxnSpLocks noChangeShapeType="1"/>
          </p:cNvCxnSpPr>
          <p:nvPr/>
        </p:nvCxnSpPr>
        <p:spPr bwMode="auto">
          <a:xfrm>
            <a:off x="3730625" y="4459288"/>
            <a:ext cx="1135063" cy="0"/>
          </a:xfrm>
          <a:prstGeom prst="line">
            <a:avLst/>
          </a:prstGeom>
          <a:noFill/>
          <a:ln w="25400">
            <a:solidFill>
              <a:srgbClr val="C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52" name="Straight Connector 51"/>
          <p:cNvCxnSpPr>
            <a:cxnSpLocks noChangeShapeType="1"/>
          </p:cNvCxnSpPr>
          <p:nvPr/>
        </p:nvCxnSpPr>
        <p:spPr bwMode="auto">
          <a:xfrm>
            <a:off x="3635375" y="4919663"/>
            <a:ext cx="1258888" cy="14287"/>
          </a:xfrm>
          <a:prstGeom prst="line">
            <a:avLst/>
          </a:prstGeom>
          <a:noFill/>
          <a:ln w="25400">
            <a:solidFill>
              <a:srgbClr val="C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55" name="Straight Connector 54"/>
          <p:cNvCxnSpPr>
            <a:cxnSpLocks noChangeShapeType="1"/>
          </p:cNvCxnSpPr>
          <p:nvPr/>
        </p:nvCxnSpPr>
        <p:spPr bwMode="auto">
          <a:xfrm>
            <a:off x="3206750" y="5424488"/>
            <a:ext cx="1687513" cy="0"/>
          </a:xfrm>
          <a:prstGeom prst="line">
            <a:avLst/>
          </a:prstGeom>
          <a:noFill/>
          <a:ln w="25400">
            <a:solidFill>
              <a:srgbClr val="C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57" name="Straight Connector 56"/>
          <p:cNvCxnSpPr>
            <a:cxnSpLocks noChangeShapeType="1"/>
          </p:cNvCxnSpPr>
          <p:nvPr/>
        </p:nvCxnSpPr>
        <p:spPr bwMode="auto">
          <a:xfrm>
            <a:off x="3098800" y="5722938"/>
            <a:ext cx="1795463" cy="0"/>
          </a:xfrm>
          <a:prstGeom prst="line">
            <a:avLst/>
          </a:prstGeom>
          <a:noFill/>
          <a:ln w="25400">
            <a:solidFill>
              <a:srgbClr val="C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59" name="Straight Connector 58"/>
          <p:cNvCxnSpPr>
            <a:cxnSpLocks noChangeShapeType="1"/>
          </p:cNvCxnSpPr>
          <p:nvPr/>
        </p:nvCxnSpPr>
        <p:spPr bwMode="auto">
          <a:xfrm>
            <a:off x="3206750" y="6327775"/>
            <a:ext cx="1687513" cy="15875"/>
          </a:xfrm>
          <a:prstGeom prst="line">
            <a:avLst/>
          </a:prstGeom>
          <a:noFill/>
          <a:ln w="25400">
            <a:solidFill>
              <a:srgbClr val="C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63" name="Straight Connector 62"/>
          <p:cNvCxnSpPr>
            <a:cxnSpLocks noChangeShapeType="1"/>
          </p:cNvCxnSpPr>
          <p:nvPr/>
        </p:nvCxnSpPr>
        <p:spPr bwMode="auto">
          <a:xfrm>
            <a:off x="3657600" y="6034088"/>
            <a:ext cx="1236663" cy="0"/>
          </a:xfrm>
          <a:prstGeom prst="line">
            <a:avLst/>
          </a:prstGeom>
          <a:noFill/>
          <a:ln w="25400">
            <a:solidFill>
              <a:srgbClr val="C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pic>
        <p:nvPicPr>
          <p:cNvPr id="53271"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08900" y="239713"/>
            <a:ext cx="965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55298" name="TextBox 7"/>
          <p:cNvSpPr txBox="1">
            <a:spLocks noChangeArrowheads="1"/>
          </p:cNvSpPr>
          <p:nvPr/>
        </p:nvSpPr>
        <p:spPr bwMode="auto">
          <a:xfrm>
            <a:off x="7843838" y="5946775"/>
            <a:ext cx="1311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F4F0D0"/>
                </a:solidFill>
                <a:latin typeface="Georgia" charset="0"/>
              </a:rPr>
              <a:t>AD </a:t>
            </a:r>
            <a:r>
              <a:rPr lang="en-US">
                <a:solidFill>
                  <a:srgbClr val="F4F0D0"/>
                </a:solidFill>
                <a:latin typeface="Georgia" charset="0"/>
              </a:rPr>
              <a:t>1450</a:t>
            </a:r>
          </a:p>
        </p:txBody>
      </p:sp>
      <p:sp>
        <p:nvSpPr>
          <p:cNvPr id="9" name="Rectangle 2"/>
          <p:cNvSpPr txBox="1">
            <a:spLocks noChangeArrowheads="1"/>
          </p:cNvSpPr>
          <p:nvPr/>
        </p:nvSpPr>
        <p:spPr bwMode="auto">
          <a:xfrm>
            <a:off x="0" y="296863"/>
            <a:ext cx="9144000" cy="868362"/>
          </a:xfrm>
          <a:prstGeom prst="rect">
            <a:avLst/>
          </a:prstGeom>
          <a:noFill/>
          <a:ln w="9525">
            <a:noFill/>
            <a:miter lim="800000"/>
            <a:headEnd/>
            <a:tailEnd/>
          </a:ln>
        </p:spPr>
        <p:txBody>
          <a:bodyPr anchor="ctr"/>
          <a:lstStyle/>
          <a:p>
            <a:pPr algn="ctr">
              <a:defRPr/>
            </a:pPr>
            <a:r>
              <a:rPr lang="en-US" sz="3000" b="1" kern="0" dirty="0">
                <a:solidFill>
                  <a:srgbClr val="600000"/>
                </a:solidFill>
                <a:latin typeface="Verdana" charset="0"/>
                <a:ea typeface="ＭＳ Ｐゴシック" charset="-128"/>
                <a:cs typeface="ＭＳ Ｐゴシック" charset="-128"/>
              </a:rPr>
              <a:t>The Circle of Lust (Carnality)</a:t>
            </a:r>
          </a:p>
        </p:txBody>
      </p:sp>
      <p:sp>
        <p:nvSpPr>
          <p:cNvPr id="5" name="Content Placeholder 2"/>
          <p:cNvSpPr txBox="1">
            <a:spLocks/>
          </p:cNvSpPr>
          <p:nvPr/>
        </p:nvSpPr>
        <p:spPr bwMode="auto">
          <a:xfrm>
            <a:off x="3471863" y="1447800"/>
            <a:ext cx="5280025" cy="5105400"/>
          </a:xfrm>
          <a:prstGeom prst="rect">
            <a:avLst/>
          </a:prstGeom>
          <a:noFill/>
          <a:ln w="9525">
            <a:noFill/>
            <a:miter lim="800000"/>
            <a:headEnd/>
            <a:tailEnd/>
          </a:ln>
        </p:spPr>
        <p:txBody>
          <a:bodyPr/>
          <a:lstStyle/>
          <a:p>
            <a:pPr eaLnBrk="0" hangingPunct="0">
              <a:spcBef>
                <a:spcPct val="20000"/>
              </a:spcBef>
              <a:defRPr/>
            </a:pPr>
            <a:r>
              <a:rPr lang="en-US" sz="2800" kern="0" dirty="0">
                <a:latin typeface="Georgia" pitchFamily="18" charset="0"/>
                <a:ea typeface="ＭＳ Ｐゴシック" charset="-128"/>
                <a:cs typeface="ＭＳ Ｐゴシック" charset="-128"/>
              </a:rPr>
              <a:t>Who is there </a:t>
            </a:r>
            <a:r>
              <a:rPr lang="en-US" sz="2000" kern="0" dirty="0">
                <a:latin typeface="Georgia" pitchFamily="18" charset="0"/>
                <a:ea typeface="ＭＳ Ｐゴシック" charset="-128"/>
                <a:cs typeface="ＭＳ Ｐゴシック" charset="-128"/>
              </a:rPr>
              <a:t>(examples)</a:t>
            </a:r>
            <a:r>
              <a:rPr lang="en-US" sz="2800" kern="0" dirty="0">
                <a:latin typeface="Georgia" pitchFamily="18" charset="0"/>
                <a:ea typeface="ＭＳ Ｐゴシック" charset="-128"/>
                <a:cs typeface="ＭＳ Ｐゴシック" charset="-128"/>
              </a:rPr>
              <a:t>?</a:t>
            </a:r>
          </a:p>
          <a:p>
            <a:pPr lvl="1" eaLnBrk="0" hangingPunct="0">
              <a:spcBef>
                <a:spcPct val="20000"/>
              </a:spcBef>
              <a:defRPr/>
            </a:pPr>
            <a:r>
              <a:rPr lang="en-US" sz="2400" kern="0" dirty="0">
                <a:latin typeface="Georgia" pitchFamily="18" charset="0"/>
                <a:ea typeface="ＭＳ Ｐゴシック" charset="-128"/>
                <a:cs typeface="+mn-cs"/>
              </a:rPr>
              <a:t>Dido, Cleopatra, Helen/Paris, Achilles, Tristan, Francesca/Paolo</a:t>
            </a:r>
          </a:p>
          <a:p>
            <a:pPr eaLnBrk="0" hangingPunct="0">
              <a:spcBef>
                <a:spcPct val="20000"/>
              </a:spcBef>
              <a:defRPr/>
            </a:pPr>
            <a:r>
              <a:rPr lang="en-US" sz="2800" kern="0" dirty="0">
                <a:latin typeface="Georgia" pitchFamily="18" charset="0"/>
                <a:ea typeface="ＭＳ Ｐゴシック" charset="-128"/>
                <a:cs typeface="ＭＳ Ｐゴシック" charset="-128"/>
              </a:rPr>
              <a:t>Sin: Abandon themselves to their passions</a:t>
            </a:r>
          </a:p>
          <a:p>
            <a:pPr eaLnBrk="0" hangingPunct="0">
              <a:spcBef>
                <a:spcPct val="20000"/>
              </a:spcBef>
              <a:defRPr/>
            </a:pPr>
            <a:r>
              <a:rPr lang="en-US" sz="2800" kern="0" dirty="0">
                <a:latin typeface="Georgia" pitchFamily="18" charset="0"/>
                <a:ea typeface="ＭＳ Ｐゴシック" charset="-128"/>
                <a:cs typeface="ＭＳ Ｐゴシック" charset="-128"/>
              </a:rPr>
              <a:t>Punishment: Swept forever in winds past each other but never able to materialize</a:t>
            </a:r>
          </a:p>
        </p:txBody>
      </p:sp>
      <p:pic>
        <p:nvPicPr>
          <p:cNvPr id="6" name="Picture 5" descr="Dante_has_a_touch_of_the_vapours) WM.jpg"/>
          <p:cNvPicPr>
            <a:picLocks noChangeAspect="1"/>
          </p:cNvPicPr>
          <p:nvPr/>
        </p:nvPicPr>
        <p:blipFill>
          <a:blip r:embed="rId3">
            <a:extLst>
              <a:ext uri="{28A0092B-C50C-407E-A947-70E740481C1C}">
                <a14:useLocalDpi xmlns:a14="http://schemas.microsoft.com/office/drawing/2010/main" val="0"/>
              </a:ext>
            </a:extLst>
          </a:blip>
          <a:srcRect l="2254" t="1700" r="3926" b="2249"/>
          <a:stretch>
            <a:fillRect/>
          </a:stretch>
        </p:blipFill>
        <p:spPr bwMode="auto">
          <a:xfrm>
            <a:off x="457200" y="1573213"/>
            <a:ext cx="2841625" cy="3554412"/>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2"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08900" y="239713"/>
            <a:ext cx="965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57346" name="TextBox 7"/>
          <p:cNvSpPr txBox="1">
            <a:spLocks noChangeArrowheads="1"/>
          </p:cNvSpPr>
          <p:nvPr/>
        </p:nvSpPr>
        <p:spPr bwMode="auto">
          <a:xfrm>
            <a:off x="7843838" y="5946775"/>
            <a:ext cx="1311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F4F0D0"/>
                </a:solidFill>
                <a:latin typeface="Georgia" charset="0"/>
              </a:rPr>
              <a:t>AD </a:t>
            </a:r>
            <a:r>
              <a:rPr lang="en-US">
                <a:solidFill>
                  <a:srgbClr val="F4F0D0"/>
                </a:solidFill>
                <a:latin typeface="Georgia" charset="0"/>
              </a:rPr>
              <a:t>1450</a:t>
            </a:r>
          </a:p>
        </p:txBody>
      </p:sp>
      <p:sp>
        <p:nvSpPr>
          <p:cNvPr id="9" name="Rectangle 2"/>
          <p:cNvSpPr txBox="1">
            <a:spLocks noChangeArrowheads="1"/>
          </p:cNvSpPr>
          <p:nvPr/>
        </p:nvSpPr>
        <p:spPr bwMode="auto">
          <a:xfrm>
            <a:off x="0" y="296863"/>
            <a:ext cx="9144000" cy="868362"/>
          </a:xfrm>
          <a:prstGeom prst="rect">
            <a:avLst/>
          </a:prstGeom>
          <a:noFill/>
          <a:ln w="9525">
            <a:noFill/>
            <a:miter lim="800000"/>
            <a:headEnd/>
            <a:tailEnd/>
          </a:ln>
        </p:spPr>
        <p:txBody>
          <a:bodyPr anchor="ctr"/>
          <a:lstStyle/>
          <a:p>
            <a:pPr algn="ctr">
              <a:defRPr/>
            </a:pPr>
            <a:r>
              <a:rPr lang="en-US" sz="3000" b="1" kern="0" dirty="0">
                <a:solidFill>
                  <a:srgbClr val="600000"/>
                </a:solidFill>
                <a:latin typeface="Verdana" charset="0"/>
                <a:ea typeface="ＭＳ Ｐゴシック" charset="-128"/>
                <a:cs typeface="ＭＳ Ｐゴシック" charset="-128"/>
              </a:rPr>
              <a:t>The Circle of Lust (Carnality)</a:t>
            </a:r>
          </a:p>
        </p:txBody>
      </p:sp>
      <p:sp>
        <p:nvSpPr>
          <p:cNvPr id="57348" name="TextBox 4"/>
          <p:cNvSpPr txBox="1">
            <a:spLocks noChangeArrowheads="1"/>
          </p:cNvSpPr>
          <p:nvPr/>
        </p:nvSpPr>
        <p:spPr bwMode="auto">
          <a:xfrm>
            <a:off x="0" y="1273175"/>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atin typeface="Georgia" charset="0"/>
              </a:rPr>
              <a:t>Who is at fault? </a:t>
            </a:r>
            <a:r>
              <a:rPr lang="en-US" sz="2000">
                <a:latin typeface="Georgia" charset="0"/>
              </a:rPr>
              <a:t>(Francesca/Paolo reading about Lancelot and Guinevere)</a:t>
            </a:r>
          </a:p>
        </p:txBody>
      </p:sp>
      <p:sp>
        <p:nvSpPr>
          <p:cNvPr id="10" name="Rectangle 3"/>
          <p:cNvSpPr txBox="1">
            <a:spLocks noChangeArrowheads="1"/>
          </p:cNvSpPr>
          <p:nvPr/>
        </p:nvSpPr>
        <p:spPr bwMode="auto">
          <a:xfrm>
            <a:off x="3711575" y="1828800"/>
            <a:ext cx="4822825" cy="5029200"/>
          </a:xfrm>
          <a:prstGeom prst="rect">
            <a:avLst/>
          </a:prstGeom>
          <a:noFill/>
          <a:ln w="9525">
            <a:noFill/>
            <a:miter lim="800000"/>
            <a:headEnd/>
            <a:tailEnd/>
          </a:ln>
        </p:spPr>
        <p:txBody>
          <a:bodyPr/>
          <a:lstStyle/>
          <a:p>
            <a:pPr>
              <a:lnSpc>
                <a:spcPct val="90000"/>
              </a:lnSpc>
              <a:spcBef>
                <a:spcPct val="20000"/>
              </a:spcBef>
              <a:defRPr/>
            </a:pPr>
            <a:r>
              <a:rPr lang="en-US" sz="2000" i="1" kern="0" dirty="0">
                <a:latin typeface="Georgia" pitchFamily="18" charset="0"/>
                <a:ea typeface="ＭＳ Ｐゴシック" charset="-128"/>
                <a:cs typeface="ＭＳ Ｐゴシック" charset="-128"/>
              </a:rPr>
              <a:t>Love, which permits no loved one not to love, took me so strongly with delight in him that we are one in Hell, as we were above.</a:t>
            </a:r>
          </a:p>
          <a:p>
            <a:pPr lvl="1">
              <a:lnSpc>
                <a:spcPct val="90000"/>
              </a:lnSpc>
              <a:spcBef>
                <a:spcPct val="20000"/>
              </a:spcBef>
              <a:defRPr/>
            </a:pPr>
            <a:r>
              <a:rPr lang="en-US" sz="2000" i="1" kern="0" dirty="0">
                <a:solidFill>
                  <a:srgbClr val="CC0000"/>
                </a:solidFill>
                <a:latin typeface="Georgia" pitchFamily="18" charset="0"/>
                <a:ea typeface="ＭＳ Ｐゴシック" charset="-128"/>
                <a:cs typeface="+mn-cs"/>
              </a:rPr>
              <a:t>Love itself</a:t>
            </a:r>
            <a:r>
              <a:rPr lang="en-US" sz="2000" i="1" kern="0" dirty="0">
                <a:latin typeface="Georgia" pitchFamily="18" charset="0"/>
                <a:ea typeface="ＭＳ Ｐゴシック" charset="-128"/>
                <a:cs typeface="+mn-cs"/>
              </a:rPr>
              <a:t> </a:t>
            </a:r>
          </a:p>
          <a:p>
            <a:pPr lvl="1">
              <a:lnSpc>
                <a:spcPct val="90000"/>
              </a:lnSpc>
              <a:spcBef>
                <a:spcPct val="20000"/>
              </a:spcBef>
              <a:defRPr/>
            </a:pPr>
            <a:endParaRPr lang="en-US" sz="900" i="1" kern="0" dirty="0">
              <a:latin typeface="Georgia" pitchFamily="18" charset="0"/>
              <a:ea typeface="ＭＳ Ｐゴシック" charset="-128"/>
              <a:cs typeface="+mn-cs"/>
            </a:endParaRPr>
          </a:p>
          <a:p>
            <a:pPr>
              <a:lnSpc>
                <a:spcPct val="90000"/>
              </a:lnSpc>
              <a:spcBef>
                <a:spcPct val="20000"/>
              </a:spcBef>
              <a:defRPr/>
            </a:pPr>
            <a:r>
              <a:rPr lang="en-US" sz="2000" i="1" kern="0" dirty="0">
                <a:latin typeface="Georgia" pitchFamily="18" charset="0"/>
                <a:ea typeface="ＭＳ Ｐゴシック" charset="-128"/>
                <a:cs typeface="ＭＳ Ｐゴシック" charset="-128"/>
              </a:rPr>
              <a:t>For when we read how her fond smile was kissed by such a lover, he who is one with me alive and dead breathed on my lips the tremor of his kiss.</a:t>
            </a:r>
          </a:p>
          <a:p>
            <a:pPr lvl="1">
              <a:lnSpc>
                <a:spcPct val="90000"/>
              </a:lnSpc>
              <a:spcBef>
                <a:spcPct val="20000"/>
              </a:spcBef>
              <a:defRPr/>
            </a:pPr>
            <a:r>
              <a:rPr lang="en-US" sz="2000" i="1" kern="0" dirty="0">
                <a:solidFill>
                  <a:srgbClr val="CC0000"/>
                </a:solidFill>
                <a:latin typeface="Georgia" pitchFamily="18" charset="0"/>
                <a:ea typeface="ＭＳ Ｐゴシック" charset="-128"/>
                <a:cs typeface="+mn-cs"/>
              </a:rPr>
              <a:t>My lover</a:t>
            </a:r>
          </a:p>
          <a:p>
            <a:pPr lvl="1">
              <a:lnSpc>
                <a:spcPct val="90000"/>
              </a:lnSpc>
              <a:spcBef>
                <a:spcPct val="20000"/>
              </a:spcBef>
              <a:defRPr/>
            </a:pPr>
            <a:endParaRPr lang="en-US" sz="1000" i="1" kern="0" dirty="0">
              <a:solidFill>
                <a:srgbClr val="CC0000"/>
              </a:solidFill>
              <a:latin typeface="Georgia" pitchFamily="18" charset="0"/>
              <a:ea typeface="ＭＳ Ｐゴシック" charset="-128"/>
              <a:cs typeface="+mn-cs"/>
            </a:endParaRPr>
          </a:p>
          <a:p>
            <a:pPr>
              <a:lnSpc>
                <a:spcPct val="90000"/>
              </a:lnSpc>
              <a:spcBef>
                <a:spcPct val="20000"/>
              </a:spcBef>
              <a:defRPr/>
            </a:pPr>
            <a:r>
              <a:rPr lang="en-US" sz="2000" i="1" kern="0" dirty="0">
                <a:latin typeface="Georgia" pitchFamily="18" charset="0"/>
                <a:ea typeface="ＭＳ Ｐゴシック" charset="-128"/>
                <a:cs typeface="ＭＳ Ｐゴシック" charset="-128"/>
              </a:rPr>
              <a:t>That book, and he who wrote it, was a pander. That day we read no further.</a:t>
            </a:r>
          </a:p>
          <a:p>
            <a:pPr lvl="1">
              <a:lnSpc>
                <a:spcPct val="90000"/>
              </a:lnSpc>
              <a:spcBef>
                <a:spcPct val="20000"/>
              </a:spcBef>
              <a:defRPr/>
            </a:pPr>
            <a:r>
              <a:rPr lang="en-US" sz="2000" i="1" kern="0" dirty="0">
                <a:solidFill>
                  <a:srgbClr val="CC0000"/>
                </a:solidFill>
                <a:latin typeface="Georgia" pitchFamily="18" charset="0"/>
                <a:ea typeface="ＭＳ Ｐゴシック" charset="-128"/>
                <a:cs typeface="+mn-cs"/>
              </a:rPr>
              <a:t>The book and author</a:t>
            </a:r>
          </a:p>
        </p:txBody>
      </p:sp>
      <p:pic>
        <p:nvPicPr>
          <p:cNvPr id="12" name="Picture 11" descr="Dante The_Parting_of_Sir_Lancelot_and_Queen_Guinevere,_by_Julia_Margaret_Cameron WM.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8975" y="2035175"/>
            <a:ext cx="2584450" cy="3308350"/>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1"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08900" y="239713"/>
            <a:ext cx="965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59394" name="TextBox 7"/>
          <p:cNvSpPr txBox="1">
            <a:spLocks noChangeArrowheads="1"/>
          </p:cNvSpPr>
          <p:nvPr/>
        </p:nvSpPr>
        <p:spPr bwMode="auto">
          <a:xfrm>
            <a:off x="7843838" y="5946775"/>
            <a:ext cx="1311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F4F0D0"/>
                </a:solidFill>
                <a:latin typeface="Georgia" charset="0"/>
              </a:rPr>
              <a:t>AD </a:t>
            </a:r>
            <a:r>
              <a:rPr lang="en-US">
                <a:solidFill>
                  <a:srgbClr val="F4F0D0"/>
                </a:solidFill>
                <a:latin typeface="Georgia" charset="0"/>
              </a:rPr>
              <a:t>1450</a:t>
            </a:r>
          </a:p>
        </p:txBody>
      </p:sp>
      <p:sp>
        <p:nvSpPr>
          <p:cNvPr id="59395" name="Rectangle 2"/>
          <p:cNvSpPr txBox="1">
            <a:spLocks noChangeArrowheads="1"/>
          </p:cNvSpPr>
          <p:nvPr/>
        </p:nvSpPr>
        <p:spPr bwMode="auto">
          <a:xfrm>
            <a:off x="0" y="296863"/>
            <a:ext cx="9144000"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000" b="1">
                <a:solidFill>
                  <a:srgbClr val="600000"/>
                </a:solidFill>
                <a:latin typeface="Verdana" charset="0"/>
              </a:rPr>
              <a:t>Divine Comedy—Inferno</a:t>
            </a:r>
          </a:p>
        </p:txBody>
      </p:sp>
      <p:sp>
        <p:nvSpPr>
          <p:cNvPr id="8" name="Content Placeholder 2"/>
          <p:cNvSpPr txBox="1">
            <a:spLocks/>
          </p:cNvSpPr>
          <p:nvPr/>
        </p:nvSpPr>
        <p:spPr bwMode="auto">
          <a:xfrm>
            <a:off x="479425" y="1295400"/>
            <a:ext cx="8229600" cy="609600"/>
          </a:xfrm>
          <a:prstGeom prst="rect">
            <a:avLst/>
          </a:prstGeom>
          <a:noFill/>
          <a:ln w="9525">
            <a:noFill/>
            <a:miter lim="800000"/>
            <a:headEnd/>
            <a:tailEnd/>
          </a:ln>
        </p:spPr>
        <p:txBody>
          <a:bodyPr/>
          <a:lstStyle/>
          <a:p>
            <a:pPr algn="ctr" eaLnBrk="0" hangingPunct="0">
              <a:spcBef>
                <a:spcPct val="20000"/>
              </a:spcBef>
              <a:defRPr/>
            </a:pPr>
            <a:r>
              <a:rPr lang="en-US" sz="2800" kern="0" dirty="0">
                <a:latin typeface="Georgia" pitchFamily="18" charset="0"/>
                <a:ea typeface="ＭＳ Ｐゴシック" charset="-128"/>
                <a:cs typeface="ＭＳ Ｐゴシック" charset="-128"/>
              </a:rPr>
              <a:t>Hell is the realm of non-repentant sinners</a:t>
            </a:r>
          </a:p>
        </p:txBody>
      </p:sp>
      <p:pic>
        <p:nvPicPr>
          <p:cNvPr id="11"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58950" y="1887538"/>
            <a:ext cx="5665788" cy="4556125"/>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8"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08900" y="239713"/>
            <a:ext cx="965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61442" name="TextBox 7"/>
          <p:cNvSpPr txBox="1">
            <a:spLocks noChangeArrowheads="1"/>
          </p:cNvSpPr>
          <p:nvPr/>
        </p:nvSpPr>
        <p:spPr bwMode="auto">
          <a:xfrm>
            <a:off x="7843838" y="5946775"/>
            <a:ext cx="1311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F4F0D0"/>
                </a:solidFill>
                <a:latin typeface="Georgia" charset="0"/>
              </a:rPr>
              <a:t>AD </a:t>
            </a:r>
            <a:r>
              <a:rPr lang="en-US">
                <a:solidFill>
                  <a:srgbClr val="F4F0D0"/>
                </a:solidFill>
                <a:latin typeface="Georgia" charset="0"/>
              </a:rPr>
              <a:t>1450</a:t>
            </a:r>
          </a:p>
        </p:txBody>
      </p:sp>
      <p:sp>
        <p:nvSpPr>
          <p:cNvPr id="61443" name="Rectangle 2"/>
          <p:cNvSpPr txBox="1">
            <a:spLocks noChangeArrowheads="1"/>
          </p:cNvSpPr>
          <p:nvPr/>
        </p:nvSpPr>
        <p:spPr bwMode="auto">
          <a:xfrm>
            <a:off x="0" y="296863"/>
            <a:ext cx="9144000"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000" b="1">
                <a:solidFill>
                  <a:srgbClr val="600000"/>
                </a:solidFill>
                <a:latin typeface="Verdana" charset="0"/>
              </a:rPr>
              <a:t>Inferno—Satan</a:t>
            </a:r>
          </a:p>
        </p:txBody>
      </p:sp>
      <p:sp>
        <p:nvSpPr>
          <p:cNvPr id="11" name="Content Placeholder 2"/>
          <p:cNvSpPr txBox="1">
            <a:spLocks/>
          </p:cNvSpPr>
          <p:nvPr/>
        </p:nvSpPr>
        <p:spPr bwMode="auto">
          <a:xfrm>
            <a:off x="4441825" y="1295400"/>
            <a:ext cx="4375150" cy="4525963"/>
          </a:xfrm>
          <a:prstGeom prst="rect">
            <a:avLst/>
          </a:prstGeom>
          <a:noFill/>
          <a:ln w="9525">
            <a:noFill/>
            <a:miter lim="800000"/>
            <a:headEnd/>
            <a:tailEnd/>
          </a:ln>
        </p:spPr>
        <p:txBody>
          <a:bodyPr/>
          <a:lstStyle/>
          <a:p>
            <a:pPr marL="169863" indent="-169863" algn="ctr" eaLnBrk="0" hangingPunct="0">
              <a:spcBef>
                <a:spcPct val="20000"/>
              </a:spcBef>
              <a:defRPr/>
            </a:pPr>
            <a:r>
              <a:rPr lang="en-US" sz="2800" kern="0" dirty="0">
                <a:latin typeface="Georgia" pitchFamily="18" charset="0"/>
                <a:ea typeface="ＭＳ Ｐゴシック" charset="-128"/>
                <a:cs typeface="ＭＳ Ｐゴシック" charset="-128"/>
              </a:rPr>
              <a:t>D&amp;C 124:52 </a:t>
            </a:r>
          </a:p>
          <a:p>
            <a:pPr eaLnBrk="0" hangingPunct="0">
              <a:spcBef>
                <a:spcPct val="20000"/>
              </a:spcBef>
              <a:defRPr/>
            </a:pPr>
            <a:r>
              <a:rPr lang="en-US" sz="2600" kern="0" dirty="0">
                <a:latin typeface="Georgia" pitchFamily="18" charset="0"/>
                <a:ea typeface="ＭＳ Ｐゴシック" charset="-128"/>
                <a:cs typeface="ＭＳ Ｐゴシック" charset="-128"/>
              </a:rPr>
              <a:t>And I will answer judgment, wrath, and indignation, wailing, and anguish, and gnashing of teeth upon their heads, unto the third and fourth generation, so long as they repent not and hate me, saith the Lord your God.</a:t>
            </a:r>
          </a:p>
        </p:txBody>
      </p:sp>
      <p:pic>
        <p:nvPicPr>
          <p:cNvPr id="1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274888"/>
            <a:ext cx="3722688" cy="2233612"/>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6"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08900" y="239713"/>
            <a:ext cx="965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63490" name="TextBox 7"/>
          <p:cNvSpPr txBox="1">
            <a:spLocks noChangeArrowheads="1"/>
          </p:cNvSpPr>
          <p:nvPr/>
        </p:nvSpPr>
        <p:spPr bwMode="auto">
          <a:xfrm>
            <a:off x="7843838" y="5946775"/>
            <a:ext cx="1311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F4F0D0"/>
                </a:solidFill>
                <a:latin typeface="Georgia" charset="0"/>
              </a:rPr>
              <a:t>AD </a:t>
            </a:r>
            <a:r>
              <a:rPr lang="en-US">
                <a:solidFill>
                  <a:srgbClr val="F4F0D0"/>
                </a:solidFill>
                <a:latin typeface="Georgia" charset="0"/>
              </a:rPr>
              <a:t>1450</a:t>
            </a:r>
          </a:p>
        </p:txBody>
      </p:sp>
      <p:sp>
        <p:nvSpPr>
          <p:cNvPr id="63491" name="Rectangle 2"/>
          <p:cNvSpPr txBox="1">
            <a:spLocks noChangeArrowheads="1"/>
          </p:cNvSpPr>
          <p:nvPr/>
        </p:nvSpPr>
        <p:spPr bwMode="auto">
          <a:xfrm>
            <a:off x="0" y="296863"/>
            <a:ext cx="9144000"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000" b="1">
                <a:solidFill>
                  <a:srgbClr val="600000"/>
                </a:solidFill>
                <a:latin typeface="Verdana" charset="0"/>
              </a:rPr>
              <a:t>Divine Comedy—Purgatory</a:t>
            </a:r>
          </a:p>
        </p:txBody>
      </p:sp>
      <p:sp>
        <p:nvSpPr>
          <p:cNvPr id="8" name="Rectangle 3"/>
          <p:cNvSpPr txBox="1">
            <a:spLocks noChangeArrowheads="1"/>
          </p:cNvSpPr>
          <p:nvPr/>
        </p:nvSpPr>
        <p:spPr bwMode="auto">
          <a:xfrm>
            <a:off x="3733800" y="1447800"/>
            <a:ext cx="5138738"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82563" indent="-182563"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buFont typeface="Arial" charset="0"/>
              <a:buChar char="•"/>
            </a:pPr>
            <a:r>
              <a:rPr lang="en-US" sz="2600">
                <a:latin typeface="Georgia" charset="0"/>
              </a:rPr>
              <a:t>The realm of those with sinful traits but with hearts that want to change</a:t>
            </a:r>
          </a:p>
          <a:p>
            <a:pPr eaLnBrk="1" hangingPunct="1">
              <a:spcBef>
                <a:spcPct val="20000"/>
              </a:spcBef>
              <a:buFont typeface="Arial" charset="0"/>
              <a:buChar char="•"/>
            </a:pPr>
            <a:r>
              <a:rPr lang="en-US" sz="2600">
                <a:latin typeface="Georgia" charset="0"/>
              </a:rPr>
              <a:t>Purgatory begins with a washing off of Inferno’s evil (baptism?)</a:t>
            </a:r>
          </a:p>
          <a:p>
            <a:pPr eaLnBrk="1" hangingPunct="1">
              <a:spcBef>
                <a:spcPct val="20000"/>
              </a:spcBef>
              <a:buFont typeface="Arial" charset="0"/>
              <a:buChar char="•"/>
            </a:pPr>
            <a:r>
              <a:rPr lang="en-US" sz="2600">
                <a:latin typeface="Georgia" charset="0"/>
              </a:rPr>
              <a:t>The ascent up the mountain of purgatory is hard work</a:t>
            </a:r>
          </a:p>
          <a:p>
            <a:pPr eaLnBrk="1" hangingPunct="1">
              <a:spcBef>
                <a:spcPct val="20000"/>
              </a:spcBef>
              <a:buFont typeface="Arial" charset="0"/>
              <a:buChar char="•"/>
            </a:pPr>
            <a:r>
              <a:rPr lang="en-US" sz="2600">
                <a:latin typeface="Georgia" charset="0"/>
              </a:rPr>
              <a:t>Success is recorded by the removal of a </a:t>
            </a:r>
            <a:r>
              <a:rPr lang="ja-JP" altLang="en-US" sz="2600">
                <a:latin typeface="Georgia" charset="0"/>
              </a:rPr>
              <a:t>“</a:t>
            </a:r>
            <a:r>
              <a:rPr lang="en-US" altLang="ja-JP" sz="2600">
                <a:latin typeface="Georgia" charset="0"/>
              </a:rPr>
              <a:t>p</a:t>
            </a:r>
            <a:r>
              <a:rPr lang="ja-JP" altLang="en-US" sz="2600">
                <a:latin typeface="Georgia" charset="0"/>
              </a:rPr>
              <a:t>”</a:t>
            </a:r>
            <a:r>
              <a:rPr lang="en-US" altLang="ja-JP" sz="2600">
                <a:latin typeface="Georgia" charset="0"/>
              </a:rPr>
              <a:t> (</a:t>
            </a:r>
            <a:r>
              <a:rPr lang="en-US" altLang="ja-JP" sz="2600" i="1">
                <a:latin typeface="Georgia" charset="0"/>
              </a:rPr>
              <a:t>peccato</a:t>
            </a:r>
            <a:r>
              <a:rPr lang="en-US" altLang="ja-JP" sz="2600">
                <a:latin typeface="Georgia" charset="0"/>
              </a:rPr>
              <a:t>) from a person</a:t>
            </a:r>
            <a:r>
              <a:rPr lang="en-US" sz="2600">
                <a:latin typeface="Georgia" charset="0"/>
              </a:rPr>
              <a:t>’</a:t>
            </a:r>
            <a:r>
              <a:rPr lang="en-US" altLang="ja-JP" sz="2600">
                <a:latin typeface="Georgia" charset="0"/>
              </a:rPr>
              <a:t>s forehead</a:t>
            </a:r>
            <a:endParaRPr lang="en-US" sz="2600">
              <a:latin typeface="Georgia" charset="0"/>
            </a:endParaRPr>
          </a:p>
        </p:txBody>
      </p:sp>
      <p:pic>
        <p:nvPicPr>
          <p:cNvPr id="10" name="Picture 5" descr="dorebibimg"/>
          <p:cNvPicPr>
            <a:picLocks noChangeAspect="1" noChangeArrowheads="1"/>
          </p:cNvPicPr>
          <p:nvPr/>
        </p:nvPicPr>
        <p:blipFill>
          <a:blip r:embed="rId3">
            <a:extLst>
              <a:ext uri="{28A0092B-C50C-407E-A947-70E740481C1C}">
                <a14:useLocalDpi xmlns:a14="http://schemas.microsoft.com/office/drawing/2010/main" val="0"/>
              </a:ext>
            </a:extLst>
          </a:blip>
          <a:srcRect l="9435" t="13235" r="6038" b="5882"/>
          <a:stretch>
            <a:fillRect/>
          </a:stretch>
        </p:blipFill>
        <p:spPr bwMode="auto">
          <a:xfrm>
            <a:off x="512763" y="1501775"/>
            <a:ext cx="3054350" cy="4179888"/>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4"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08900" y="239713"/>
            <a:ext cx="965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65538" name="TextBox 7"/>
          <p:cNvSpPr txBox="1">
            <a:spLocks noChangeArrowheads="1"/>
          </p:cNvSpPr>
          <p:nvPr/>
        </p:nvSpPr>
        <p:spPr bwMode="auto">
          <a:xfrm>
            <a:off x="7843838" y="5946775"/>
            <a:ext cx="1311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F4F0D0"/>
                </a:solidFill>
                <a:latin typeface="Georgia" charset="0"/>
              </a:rPr>
              <a:t>AD </a:t>
            </a:r>
            <a:r>
              <a:rPr lang="en-US">
                <a:solidFill>
                  <a:srgbClr val="F4F0D0"/>
                </a:solidFill>
                <a:latin typeface="Georgia" charset="0"/>
              </a:rPr>
              <a:t>1450</a:t>
            </a:r>
          </a:p>
        </p:txBody>
      </p:sp>
      <p:sp>
        <p:nvSpPr>
          <p:cNvPr id="11" name="Rectangle 3"/>
          <p:cNvSpPr txBox="1">
            <a:spLocks noChangeArrowheads="1"/>
          </p:cNvSpPr>
          <p:nvPr/>
        </p:nvSpPr>
        <p:spPr bwMode="auto">
          <a:xfrm>
            <a:off x="3538538" y="1219200"/>
            <a:ext cx="5289550" cy="5638800"/>
          </a:xfrm>
          <a:prstGeom prst="rect">
            <a:avLst/>
          </a:prstGeom>
          <a:noFill/>
          <a:ln w="9525">
            <a:noFill/>
            <a:miter lim="800000"/>
            <a:headEnd/>
            <a:tailEnd/>
          </a:ln>
        </p:spPr>
        <p:txBody>
          <a:bodyPr/>
          <a:lstStyle/>
          <a:p>
            <a:pPr marL="182880" indent="-182880">
              <a:spcBef>
                <a:spcPct val="20000"/>
              </a:spcBef>
              <a:buFont typeface="Arial" pitchFamily="34" charset="0"/>
              <a:buChar char="•"/>
              <a:defRPr/>
            </a:pPr>
            <a:r>
              <a:rPr lang="en-US" sz="2600" kern="0" dirty="0">
                <a:latin typeface="Georgia" pitchFamily="18" charset="0"/>
                <a:ea typeface="ＭＳ Ｐゴシック" charset="-128"/>
                <a:cs typeface="ＭＳ Ｐゴシック" charset="-128"/>
              </a:rPr>
              <a:t>About half way up the mountain Virgil leaves</a:t>
            </a:r>
          </a:p>
          <a:p>
            <a:pPr lvl="1">
              <a:spcBef>
                <a:spcPct val="20000"/>
              </a:spcBef>
              <a:defRPr/>
            </a:pPr>
            <a:r>
              <a:rPr lang="en-US" sz="2200" kern="0" dirty="0">
                <a:latin typeface="Georgia" pitchFamily="18" charset="0"/>
                <a:ea typeface="ＭＳ Ｐゴシック" charset="-128"/>
                <a:cs typeface="+mn-cs"/>
              </a:rPr>
              <a:t>Pagans are not permitted beyond a certain distance into Purgatory</a:t>
            </a:r>
          </a:p>
          <a:p>
            <a:pPr>
              <a:spcBef>
                <a:spcPct val="20000"/>
              </a:spcBef>
              <a:buFont typeface="Arial" pitchFamily="34" charset="0"/>
              <a:buChar char="•"/>
              <a:defRPr/>
            </a:pPr>
            <a:r>
              <a:rPr lang="en-US" sz="2600" kern="0" dirty="0">
                <a:latin typeface="Georgia" pitchFamily="18" charset="0"/>
                <a:ea typeface="ＭＳ Ｐゴシック" charset="-128"/>
                <a:cs typeface="ＭＳ Ｐゴシック" charset="-128"/>
              </a:rPr>
              <a:t> Beatrice guides</a:t>
            </a:r>
          </a:p>
          <a:p>
            <a:pPr lvl="1">
              <a:spcBef>
                <a:spcPct val="20000"/>
              </a:spcBef>
              <a:defRPr/>
            </a:pPr>
            <a:r>
              <a:rPr lang="en-US" sz="2200" kern="0" dirty="0">
                <a:latin typeface="Georgia" pitchFamily="18" charset="0"/>
                <a:ea typeface="ＭＳ Ｐゴシック" charset="-128"/>
                <a:cs typeface="+mn-cs"/>
              </a:rPr>
              <a:t>Dante continues to repent and progress</a:t>
            </a:r>
          </a:p>
          <a:p>
            <a:pPr lvl="1">
              <a:spcBef>
                <a:spcPct val="20000"/>
              </a:spcBef>
              <a:defRPr/>
            </a:pPr>
            <a:r>
              <a:rPr lang="en-US" sz="2200" kern="0" dirty="0">
                <a:latin typeface="Georgia" pitchFamily="18" charset="0"/>
                <a:ea typeface="ＭＳ Ｐゴシック" charset="-128"/>
                <a:cs typeface="+mn-cs"/>
              </a:rPr>
              <a:t>Dante accepts humility wherein he understands that he cannot understand all things</a:t>
            </a:r>
          </a:p>
          <a:p>
            <a:pPr>
              <a:spcBef>
                <a:spcPct val="20000"/>
              </a:spcBef>
              <a:buFont typeface="Arial" pitchFamily="34" charset="0"/>
              <a:buChar char="•"/>
              <a:defRPr/>
            </a:pPr>
            <a:r>
              <a:rPr lang="en-US" sz="2600" kern="0" dirty="0">
                <a:latin typeface="Georgia" pitchFamily="18" charset="0"/>
                <a:ea typeface="ＭＳ Ｐゴシック" charset="-128"/>
                <a:cs typeface="ＭＳ Ｐゴシック" charset="-128"/>
              </a:rPr>
              <a:t> Purgatory ends</a:t>
            </a:r>
          </a:p>
          <a:p>
            <a:pPr lvl="1">
              <a:spcBef>
                <a:spcPct val="20000"/>
              </a:spcBef>
              <a:defRPr/>
            </a:pPr>
            <a:r>
              <a:rPr lang="en-US" sz="2200" kern="0" dirty="0">
                <a:latin typeface="Georgia" pitchFamily="18" charset="0"/>
                <a:ea typeface="ＭＳ Ｐゴシック" charset="-128"/>
                <a:cs typeface="+mn-cs"/>
              </a:rPr>
              <a:t>River of forgetfulness</a:t>
            </a:r>
          </a:p>
        </p:txBody>
      </p:sp>
      <p:pic>
        <p:nvPicPr>
          <p:cNvPr id="12" name="Picture 5" descr="gustave_dore_dante_beatrice_and_virgil"/>
          <p:cNvPicPr>
            <a:picLocks noChangeAspect="1" noChangeArrowheads="1"/>
          </p:cNvPicPr>
          <p:nvPr/>
        </p:nvPicPr>
        <p:blipFill>
          <a:blip r:embed="rId3">
            <a:extLst>
              <a:ext uri="{28A0092B-C50C-407E-A947-70E740481C1C}">
                <a14:useLocalDpi xmlns:a14="http://schemas.microsoft.com/office/drawing/2010/main" val="0"/>
              </a:ext>
            </a:extLst>
          </a:blip>
          <a:srcRect l="23096" t="43774" r="20978" b="1173"/>
          <a:stretch>
            <a:fillRect/>
          </a:stretch>
        </p:blipFill>
        <p:spPr bwMode="auto">
          <a:xfrm>
            <a:off x="501650" y="1512888"/>
            <a:ext cx="2851150" cy="3516312"/>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1" name="Rectangle 2"/>
          <p:cNvSpPr txBox="1">
            <a:spLocks noChangeArrowheads="1"/>
          </p:cNvSpPr>
          <p:nvPr/>
        </p:nvSpPr>
        <p:spPr bwMode="auto">
          <a:xfrm>
            <a:off x="0" y="296863"/>
            <a:ext cx="9144000"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000" b="1">
                <a:solidFill>
                  <a:srgbClr val="600000"/>
                </a:solidFill>
                <a:latin typeface="Verdana" charset="0"/>
              </a:rPr>
              <a:t>Divine Comedy—Purgatory</a:t>
            </a:r>
          </a:p>
        </p:txBody>
      </p:sp>
      <p:pic>
        <p:nvPicPr>
          <p:cNvPr id="65542"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08900" y="239713"/>
            <a:ext cx="965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67586" name="TextBox 7"/>
          <p:cNvSpPr txBox="1">
            <a:spLocks noChangeArrowheads="1"/>
          </p:cNvSpPr>
          <p:nvPr/>
        </p:nvSpPr>
        <p:spPr bwMode="auto">
          <a:xfrm>
            <a:off x="7843838" y="5946775"/>
            <a:ext cx="1311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F4F0D0"/>
                </a:solidFill>
                <a:latin typeface="Georgia" charset="0"/>
              </a:rPr>
              <a:t>AD </a:t>
            </a:r>
            <a:r>
              <a:rPr lang="en-US">
                <a:solidFill>
                  <a:srgbClr val="F4F0D0"/>
                </a:solidFill>
                <a:latin typeface="Georgia" charset="0"/>
              </a:rPr>
              <a:t>1450</a:t>
            </a:r>
          </a:p>
        </p:txBody>
      </p:sp>
      <p:sp>
        <p:nvSpPr>
          <p:cNvPr id="67587" name="Rectangle 2"/>
          <p:cNvSpPr txBox="1">
            <a:spLocks noChangeArrowheads="1"/>
          </p:cNvSpPr>
          <p:nvPr/>
        </p:nvSpPr>
        <p:spPr bwMode="auto">
          <a:xfrm>
            <a:off x="0" y="296863"/>
            <a:ext cx="9144000"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000" b="1">
                <a:solidFill>
                  <a:srgbClr val="600000"/>
                </a:solidFill>
                <a:latin typeface="Verdana" charset="0"/>
              </a:rPr>
              <a:t>Divine Comedy—Paradise</a:t>
            </a:r>
          </a:p>
        </p:txBody>
      </p:sp>
      <p:sp>
        <p:nvSpPr>
          <p:cNvPr id="10" name="Rectangle 3"/>
          <p:cNvSpPr txBox="1">
            <a:spLocks noChangeArrowheads="1"/>
          </p:cNvSpPr>
          <p:nvPr/>
        </p:nvSpPr>
        <p:spPr bwMode="auto">
          <a:xfrm>
            <a:off x="4430713" y="1458913"/>
            <a:ext cx="4713287" cy="4594225"/>
          </a:xfrm>
          <a:prstGeom prst="rect">
            <a:avLst/>
          </a:prstGeom>
          <a:noFill/>
          <a:ln w="9525">
            <a:noFill/>
            <a:miter lim="800000"/>
            <a:headEnd/>
            <a:tailEnd/>
          </a:ln>
        </p:spPr>
        <p:txBody>
          <a:bodyPr/>
          <a:lstStyle/>
          <a:p>
            <a:pPr marL="182880" indent="-182880">
              <a:spcBef>
                <a:spcPct val="20000"/>
              </a:spcBef>
              <a:buFont typeface="Arial" pitchFamily="34" charset="0"/>
              <a:buChar char="•"/>
              <a:defRPr/>
            </a:pPr>
            <a:r>
              <a:rPr lang="en-US" sz="2800" kern="0" dirty="0">
                <a:latin typeface="Georgia" pitchFamily="18" charset="0"/>
                <a:ea typeface="ＭＳ Ｐゴシック" charset="-128"/>
                <a:cs typeface="ＭＳ Ｐゴシック" charset="-128"/>
              </a:rPr>
              <a:t>10 spheres </a:t>
            </a:r>
            <a:r>
              <a:rPr lang="en-US" sz="2200" kern="0" dirty="0">
                <a:latin typeface="Georgia" pitchFamily="18" charset="0"/>
                <a:ea typeface="ＭＳ Ｐゴシック" charset="-128"/>
                <a:cs typeface="ＭＳ Ｐゴシック" charset="-128"/>
              </a:rPr>
              <a:t>(</a:t>
            </a:r>
            <a:r>
              <a:rPr lang="en-US" sz="2200" kern="0" dirty="0" err="1">
                <a:latin typeface="Georgia" pitchFamily="18" charset="0"/>
                <a:ea typeface="ＭＳ Ｐゴシック" charset="-128"/>
                <a:cs typeface="ＭＳ Ｐゴシック" charset="-128"/>
              </a:rPr>
              <a:t>Aristotelean</a:t>
            </a:r>
            <a:r>
              <a:rPr lang="en-US" sz="2200" kern="0" dirty="0">
                <a:latin typeface="Georgia" pitchFamily="18" charset="0"/>
                <a:ea typeface="ＭＳ Ｐゴシック" charset="-128"/>
                <a:cs typeface="ＭＳ Ｐゴシック" charset="-128"/>
              </a:rPr>
              <a:t>)</a:t>
            </a:r>
          </a:p>
          <a:p>
            <a:pPr marL="182880" indent="-182880">
              <a:spcBef>
                <a:spcPct val="20000"/>
              </a:spcBef>
              <a:buFont typeface="Arial" pitchFamily="34" charset="0"/>
              <a:buChar char="•"/>
              <a:defRPr/>
            </a:pPr>
            <a:r>
              <a:rPr lang="en-US" sz="2800" kern="0" dirty="0">
                <a:latin typeface="Georgia" pitchFamily="18" charset="0"/>
                <a:ea typeface="ＭＳ Ｐゴシック" charset="-128"/>
                <a:cs typeface="ＭＳ Ｐゴシック" charset="-128"/>
              </a:rPr>
              <a:t>Beatrice guides until the final sphere</a:t>
            </a:r>
          </a:p>
          <a:p>
            <a:pPr marL="182880" indent="-182880">
              <a:spcBef>
                <a:spcPct val="20000"/>
              </a:spcBef>
              <a:buFont typeface="Arial" pitchFamily="34" charset="0"/>
              <a:buChar char="•"/>
              <a:defRPr/>
            </a:pPr>
            <a:r>
              <a:rPr lang="en-US" sz="2800" kern="0" dirty="0">
                <a:latin typeface="Georgia" pitchFamily="18" charset="0"/>
                <a:ea typeface="ＭＳ Ｐゴシック" charset="-128"/>
                <a:cs typeface="ＭＳ Ｐゴシック" charset="-128"/>
              </a:rPr>
              <a:t>Last guide is Bernard of </a:t>
            </a:r>
            <a:r>
              <a:rPr lang="en-US" sz="2800" kern="0" dirty="0" err="1">
                <a:latin typeface="Georgia" pitchFamily="18" charset="0"/>
                <a:ea typeface="ＭＳ Ｐゴシック" charset="-128"/>
                <a:cs typeface="ＭＳ Ｐゴシック" charset="-128"/>
              </a:rPr>
              <a:t>Clairvaux</a:t>
            </a:r>
            <a:r>
              <a:rPr lang="en-US" sz="2800" kern="0" dirty="0">
                <a:latin typeface="Georgia" pitchFamily="18" charset="0"/>
                <a:ea typeface="ＭＳ Ｐゴシック" charset="-128"/>
                <a:cs typeface="ＭＳ Ｐゴシック" charset="-128"/>
              </a:rPr>
              <a:t> </a:t>
            </a:r>
            <a:r>
              <a:rPr lang="en-US" sz="2200" kern="0" dirty="0">
                <a:latin typeface="Georgia" pitchFamily="18" charset="0"/>
                <a:ea typeface="ＭＳ Ｐゴシック" charset="-128"/>
                <a:cs typeface="ＭＳ Ｐゴシック" charset="-128"/>
              </a:rPr>
              <a:t>(Crusader for truth)</a:t>
            </a:r>
          </a:p>
          <a:p>
            <a:pPr marL="822960" lvl="1" indent="-182880">
              <a:spcBef>
                <a:spcPct val="20000"/>
              </a:spcBef>
              <a:defRPr/>
            </a:pPr>
            <a:r>
              <a:rPr lang="en-US" sz="2400" kern="0" dirty="0">
                <a:latin typeface="Georgia" pitchFamily="18" charset="0"/>
                <a:ea typeface="ＭＳ Ｐゴシック" charset="-128"/>
                <a:cs typeface="+mn-cs"/>
              </a:rPr>
              <a:t>Enter the Empyrean</a:t>
            </a:r>
          </a:p>
          <a:p>
            <a:pPr marL="822960" lvl="1" indent="-182880">
              <a:spcBef>
                <a:spcPct val="20000"/>
              </a:spcBef>
              <a:defRPr/>
            </a:pPr>
            <a:r>
              <a:rPr lang="en-US" sz="2400" kern="0" dirty="0">
                <a:latin typeface="Georgia" pitchFamily="18" charset="0"/>
                <a:ea typeface="ＭＳ Ｐゴシック" charset="-128"/>
                <a:cs typeface="+mn-cs"/>
              </a:rPr>
              <a:t>Dante sees God</a:t>
            </a:r>
          </a:p>
          <a:p>
            <a:pPr marL="182880" indent="-182880">
              <a:spcBef>
                <a:spcPct val="20000"/>
              </a:spcBef>
              <a:buFont typeface="Arial" pitchFamily="34" charset="0"/>
              <a:buChar char="•"/>
              <a:defRPr/>
            </a:pPr>
            <a:r>
              <a:rPr lang="en-US" sz="2800" kern="0" dirty="0">
                <a:latin typeface="Georgia" pitchFamily="18" charset="0"/>
                <a:ea typeface="ＭＳ Ｐゴシック" charset="-128"/>
                <a:cs typeface="ＭＳ Ｐゴシック" charset="-128"/>
              </a:rPr>
              <a:t>Love of humanity moves the sun, moon, etc</a:t>
            </a:r>
          </a:p>
        </p:txBody>
      </p:sp>
      <p:pic>
        <p:nvPicPr>
          <p:cNvPr id="14" name="Picture 13" descr="Dante Paradiso_Canto_3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6100" y="1541463"/>
            <a:ext cx="3683000" cy="4086225"/>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0"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08900" y="239713"/>
            <a:ext cx="965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69634" name="TextBox 7"/>
          <p:cNvSpPr txBox="1">
            <a:spLocks noChangeArrowheads="1"/>
          </p:cNvSpPr>
          <p:nvPr/>
        </p:nvSpPr>
        <p:spPr bwMode="auto">
          <a:xfrm>
            <a:off x="7843838" y="5946775"/>
            <a:ext cx="1311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F4F0D0"/>
                </a:solidFill>
                <a:latin typeface="Georgia" charset="0"/>
              </a:rPr>
              <a:t>AD </a:t>
            </a:r>
            <a:r>
              <a:rPr lang="en-US">
                <a:solidFill>
                  <a:srgbClr val="F4F0D0"/>
                </a:solidFill>
                <a:latin typeface="Georgia" charset="0"/>
              </a:rPr>
              <a:t>1450</a:t>
            </a:r>
          </a:p>
        </p:txBody>
      </p:sp>
      <p:sp>
        <p:nvSpPr>
          <p:cNvPr id="10" name="Rectangle 2"/>
          <p:cNvSpPr txBox="1">
            <a:spLocks noChangeArrowheads="1"/>
          </p:cNvSpPr>
          <p:nvPr/>
        </p:nvSpPr>
        <p:spPr bwMode="auto">
          <a:xfrm>
            <a:off x="457200" y="263525"/>
            <a:ext cx="8229600" cy="922338"/>
          </a:xfrm>
          <a:prstGeom prst="rect">
            <a:avLst/>
          </a:prstGeom>
          <a:noFill/>
          <a:ln w="9525">
            <a:noFill/>
            <a:miter lim="800000"/>
            <a:headEnd/>
            <a:tailEnd/>
          </a:ln>
        </p:spPr>
        <p:txBody>
          <a:bodyPr anchor="ctr"/>
          <a:lstStyle/>
          <a:p>
            <a:pPr algn="ctr">
              <a:defRPr/>
            </a:pPr>
            <a:r>
              <a:rPr lang="en-US" sz="3000" b="1" kern="0" dirty="0" smtClean="0">
                <a:solidFill>
                  <a:srgbClr val="600000"/>
                </a:solidFill>
                <a:latin typeface="Verdana" charset="0"/>
                <a:ea typeface="ＭＳ Ｐゴシック" charset="-128"/>
                <a:cs typeface="ＭＳ Ｐゴシック" charset="-128"/>
              </a:rPr>
              <a:t>Style/Numerical </a:t>
            </a:r>
            <a:r>
              <a:rPr lang="en-US" sz="3000" b="1" kern="0" dirty="0">
                <a:solidFill>
                  <a:srgbClr val="600000"/>
                </a:solidFill>
                <a:latin typeface="Verdana" charset="0"/>
                <a:ea typeface="ＭＳ Ｐゴシック" charset="-128"/>
                <a:cs typeface="ＭＳ Ｐゴシック" charset="-128"/>
              </a:rPr>
              <a:t>Intricacies</a:t>
            </a:r>
          </a:p>
        </p:txBody>
      </p:sp>
      <p:sp>
        <p:nvSpPr>
          <p:cNvPr id="12" name="Rectangle 3"/>
          <p:cNvSpPr txBox="1">
            <a:spLocks noChangeArrowheads="1"/>
          </p:cNvSpPr>
          <p:nvPr/>
        </p:nvSpPr>
        <p:spPr bwMode="auto">
          <a:xfrm>
            <a:off x="3832225" y="1338263"/>
            <a:ext cx="5006975" cy="4525962"/>
          </a:xfrm>
          <a:prstGeom prst="rect">
            <a:avLst/>
          </a:prstGeom>
          <a:noFill/>
          <a:ln w="9525">
            <a:noFill/>
            <a:miter lim="800000"/>
            <a:headEnd/>
            <a:tailEnd/>
          </a:ln>
        </p:spPr>
        <p:txBody>
          <a:bodyPr/>
          <a:lstStyle/>
          <a:p>
            <a:pPr marL="182880" indent="-182880">
              <a:spcBef>
                <a:spcPct val="20000"/>
              </a:spcBef>
              <a:buFont typeface="Arial" pitchFamily="34" charset="0"/>
              <a:buChar char="•"/>
              <a:defRPr/>
            </a:pPr>
            <a:r>
              <a:rPr lang="en-US" sz="2800" kern="0" dirty="0">
                <a:latin typeface="Georgia" pitchFamily="18" charset="0"/>
                <a:ea typeface="ＭＳ Ｐゴシック" charset="-128"/>
                <a:cs typeface="ＭＳ Ｐゴシック" charset="-128"/>
              </a:rPr>
              <a:t>Rhyming pattern </a:t>
            </a:r>
            <a:r>
              <a:rPr lang="en-US" sz="2400" kern="0" dirty="0">
                <a:latin typeface="Georgia" pitchFamily="18" charset="0"/>
                <a:ea typeface="ＭＳ Ｐゴシック" charset="-128"/>
                <a:cs typeface="ＭＳ Ｐゴシック" charset="-128"/>
              </a:rPr>
              <a:t>(ABA/BCB/CDC)</a:t>
            </a:r>
          </a:p>
          <a:p>
            <a:pPr marL="182880" indent="-182880">
              <a:spcBef>
                <a:spcPct val="20000"/>
              </a:spcBef>
              <a:buFont typeface="Arial" pitchFamily="34" charset="0"/>
              <a:buChar char="•"/>
              <a:defRPr/>
            </a:pPr>
            <a:r>
              <a:rPr lang="en-US" sz="2800" kern="0" dirty="0">
                <a:latin typeface="Georgia" pitchFamily="18" charset="0"/>
                <a:ea typeface="ＭＳ Ｐゴシック" charset="-128"/>
                <a:cs typeface="ＭＳ Ｐゴシック" charset="-128"/>
              </a:rPr>
              <a:t>Cantos </a:t>
            </a:r>
            <a:r>
              <a:rPr lang="en-US" sz="2400" kern="0" dirty="0">
                <a:latin typeface="Georgia" pitchFamily="18" charset="0"/>
                <a:ea typeface="ＭＳ Ｐゴシック" charset="-128"/>
                <a:cs typeface="ＭＳ Ｐゴシック" charset="-128"/>
              </a:rPr>
              <a:t>(groups of verses)</a:t>
            </a:r>
          </a:p>
          <a:p>
            <a:pPr marL="182880" indent="-182880">
              <a:spcBef>
                <a:spcPct val="20000"/>
              </a:spcBef>
              <a:buFont typeface="Arial" pitchFamily="34" charset="0"/>
              <a:buChar char="•"/>
              <a:defRPr/>
            </a:pPr>
            <a:r>
              <a:rPr lang="en-US" sz="2800" kern="0" dirty="0">
                <a:latin typeface="Georgia" pitchFamily="18" charset="0"/>
                <a:ea typeface="ＭＳ Ｐゴシック" charset="-128"/>
                <a:cs typeface="ＭＳ Ｐゴシック" charset="-128"/>
              </a:rPr>
              <a:t>Vertical and horizontal reading</a:t>
            </a:r>
          </a:p>
          <a:p>
            <a:pPr marL="182880" indent="-182880">
              <a:spcBef>
                <a:spcPct val="20000"/>
              </a:spcBef>
              <a:buFont typeface="Arial" pitchFamily="34" charset="0"/>
              <a:buChar char="•"/>
              <a:defRPr/>
            </a:pPr>
            <a:r>
              <a:rPr lang="en-US" sz="2800" kern="0" dirty="0">
                <a:latin typeface="Georgia" pitchFamily="18" charset="0"/>
                <a:ea typeface="ＭＳ Ｐゴシック" charset="-128"/>
                <a:cs typeface="ＭＳ Ｐゴシック" charset="-128"/>
              </a:rPr>
              <a:t>Rationale for numerology</a:t>
            </a:r>
          </a:p>
          <a:p>
            <a:pPr lvl="1">
              <a:spcBef>
                <a:spcPct val="20000"/>
              </a:spcBef>
              <a:defRPr/>
            </a:pPr>
            <a:r>
              <a:rPr lang="en-US" sz="2400" kern="0" dirty="0">
                <a:latin typeface="Georgia" pitchFamily="18" charset="0"/>
                <a:ea typeface="ＭＳ Ｐゴシック" charset="-128"/>
                <a:cs typeface="+mn-cs"/>
              </a:rPr>
              <a:t>Memory</a:t>
            </a:r>
          </a:p>
          <a:p>
            <a:pPr lvl="1">
              <a:spcBef>
                <a:spcPct val="20000"/>
              </a:spcBef>
              <a:defRPr/>
            </a:pPr>
            <a:r>
              <a:rPr lang="en-US" sz="2400" kern="0" dirty="0">
                <a:latin typeface="Georgia" pitchFamily="18" charset="0"/>
                <a:ea typeface="ＭＳ Ｐゴシック" charset="-128"/>
                <a:cs typeface="+mn-cs"/>
              </a:rPr>
              <a:t>Made more meaningful</a:t>
            </a:r>
          </a:p>
          <a:p>
            <a:pPr lvl="1">
              <a:spcBef>
                <a:spcPct val="20000"/>
              </a:spcBef>
              <a:defRPr/>
            </a:pPr>
            <a:r>
              <a:rPr lang="en-US" sz="2400" kern="0" dirty="0">
                <a:latin typeface="Georgia" pitchFamily="18" charset="0"/>
                <a:ea typeface="ＭＳ Ｐゴシック" charset="-128"/>
                <a:cs typeface="+mn-cs"/>
              </a:rPr>
              <a:t>Intricacies of God</a:t>
            </a:r>
          </a:p>
          <a:p>
            <a:pPr marL="182880" indent="-182880">
              <a:spcBef>
                <a:spcPct val="20000"/>
              </a:spcBef>
              <a:buFont typeface="Arial" pitchFamily="34" charset="0"/>
              <a:buChar char="•"/>
              <a:defRPr/>
            </a:pPr>
            <a:r>
              <a:rPr lang="en-US" sz="2800" kern="0" dirty="0">
                <a:latin typeface="Georgia" pitchFamily="18" charset="0"/>
                <a:ea typeface="ＭＳ Ｐゴシック" charset="-128"/>
                <a:cs typeface="ＭＳ Ｐゴシック" charset="-128"/>
              </a:rPr>
              <a:t>Other Medieval authors using numerology</a:t>
            </a:r>
          </a:p>
          <a:p>
            <a:pPr lvl="1">
              <a:lnSpc>
                <a:spcPct val="90000"/>
              </a:lnSpc>
              <a:spcBef>
                <a:spcPct val="20000"/>
              </a:spcBef>
              <a:defRPr/>
            </a:pPr>
            <a:endParaRPr lang="en-US" sz="2800" kern="0" dirty="0">
              <a:latin typeface="Georgia" pitchFamily="18" charset="0"/>
              <a:ea typeface="ＭＳ Ｐゴシック" charset="-128"/>
              <a:cs typeface="+mn-cs"/>
            </a:endParaRPr>
          </a:p>
        </p:txBody>
      </p:sp>
      <p:pic>
        <p:nvPicPr>
          <p:cNvPr id="58374" name="Picture 12" descr="Dante Inferno WM.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8163" y="1685925"/>
            <a:ext cx="2989262" cy="4268788"/>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8"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08900" y="239713"/>
            <a:ext cx="965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xEl>
                                              <p:pRg st="6" end="6"/>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10" name="Rectangle 2"/>
          <p:cNvSpPr txBox="1">
            <a:spLocks noChangeArrowheads="1"/>
          </p:cNvSpPr>
          <p:nvPr/>
        </p:nvSpPr>
        <p:spPr bwMode="auto">
          <a:xfrm>
            <a:off x="457200" y="263525"/>
            <a:ext cx="8229600" cy="922338"/>
          </a:xfrm>
          <a:prstGeom prst="rect">
            <a:avLst/>
          </a:prstGeom>
          <a:noFill/>
          <a:ln w="9525">
            <a:noFill/>
            <a:miter lim="800000"/>
            <a:headEnd/>
            <a:tailEnd/>
          </a:ln>
        </p:spPr>
        <p:txBody>
          <a:bodyPr anchor="ctr"/>
          <a:lstStyle/>
          <a:p>
            <a:pPr algn="ctr">
              <a:defRPr/>
            </a:pPr>
            <a:r>
              <a:rPr lang="en-US" sz="3000" b="1" kern="0" dirty="0">
                <a:solidFill>
                  <a:srgbClr val="600000"/>
                </a:solidFill>
                <a:latin typeface="Verdana" charset="0"/>
                <a:ea typeface="ＭＳ Ｐゴシック" charset="-128"/>
                <a:cs typeface="ＭＳ Ｐゴシック" charset="-128"/>
              </a:rPr>
              <a:t>Numerical Intricacies</a:t>
            </a:r>
          </a:p>
        </p:txBody>
      </p:sp>
      <p:sp>
        <p:nvSpPr>
          <p:cNvPr id="8" name="Rectangle 3"/>
          <p:cNvSpPr txBox="1">
            <a:spLocks noChangeArrowheads="1"/>
          </p:cNvSpPr>
          <p:nvPr/>
        </p:nvSpPr>
        <p:spPr bwMode="auto">
          <a:xfrm>
            <a:off x="620713" y="1295400"/>
            <a:ext cx="8153400" cy="4953000"/>
          </a:xfrm>
          <a:prstGeom prst="rect">
            <a:avLst/>
          </a:prstGeom>
          <a:noFill/>
          <a:ln w="9525">
            <a:noFill/>
            <a:miter lim="800000"/>
            <a:headEnd/>
            <a:tailEnd/>
          </a:ln>
        </p:spPr>
        <p:txBody>
          <a:bodyPr/>
          <a:lstStyle/>
          <a:p>
            <a:pPr>
              <a:lnSpc>
                <a:spcPct val="90000"/>
              </a:lnSpc>
              <a:spcBef>
                <a:spcPct val="20000"/>
              </a:spcBef>
              <a:defRPr/>
            </a:pPr>
            <a:r>
              <a:rPr lang="en-US" sz="2800" b="1" kern="0" dirty="0">
                <a:solidFill>
                  <a:srgbClr val="C00000"/>
                </a:solidFill>
                <a:latin typeface="Verdana" pitchFamily="34" charset="0"/>
                <a:ea typeface="ＭＳ Ｐゴシック" charset="-128"/>
                <a:cs typeface="ＭＳ Ｐゴシック" charset="-128"/>
              </a:rPr>
              <a:t>  1</a:t>
            </a:r>
            <a:r>
              <a:rPr lang="en-US" sz="2800" b="1" kern="0" dirty="0">
                <a:latin typeface="Georgia" pitchFamily="18" charset="0"/>
                <a:ea typeface="ＭＳ Ｐゴシック" charset="-128"/>
                <a:cs typeface="ＭＳ Ｐゴシック" charset="-128"/>
              </a:rPr>
              <a:t> </a:t>
            </a:r>
            <a:r>
              <a:rPr lang="en-US" sz="2600" kern="0" dirty="0">
                <a:latin typeface="Georgia" pitchFamily="18" charset="0"/>
                <a:ea typeface="ＭＳ Ｐゴシック" charset="-128"/>
                <a:cs typeface="ＭＳ Ｐゴシック" charset="-128"/>
              </a:rPr>
              <a:t>= unity</a:t>
            </a:r>
          </a:p>
          <a:p>
            <a:pPr>
              <a:lnSpc>
                <a:spcPct val="90000"/>
              </a:lnSpc>
              <a:spcBef>
                <a:spcPct val="20000"/>
              </a:spcBef>
              <a:defRPr/>
            </a:pPr>
            <a:r>
              <a:rPr lang="en-US" sz="2800" b="1" kern="0" dirty="0">
                <a:solidFill>
                  <a:srgbClr val="00B050"/>
                </a:solidFill>
                <a:latin typeface="Verdana" pitchFamily="34" charset="0"/>
                <a:ea typeface="ＭＳ Ｐゴシック" charset="-128"/>
                <a:cs typeface="ＭＳ Ｐゴシック" charset="-128"/>
              </a:rPr>
              <a:t>  </a:t>
            </a:r>
            <a:r>
              <a:rPr lang="en-US" sz="2800" b="1" kern="0" dirty="0">
                <a:latin typeface="Verdana" pitchFamily="34" charset="0"/>
                <a:ea typeface="ＭＳ Ｐゴシック" charset="-128"/>
                <a:cs typeface="ＭＳ Ｐゴシック" charset="-128"/>
              </a:rPr>
              <a:t>2 </a:t>
            </a:r>
            <a:r>
              <a:rPr lang="en-US" sz="2600" kern="0" dirty="0">
                <a:latin typeface="Georgia" pitchFamily="18" charset="0"/>
                <a:ea typeface="ＭＳ Ｐゴシック" charset="-128"/>
                <a:cs typeface="ＭＳ Ｐゴシック" charset="-128"/>
              </a:rPr>
              <a:t>= duality of nature</a:t>
            </a:r>
          </a:p>
          <a:p>
            <a:pPr>
              <a:lnSpc>
                <a:spcPct val="90000"/>
              </a:lnSpc>
              <a:spcBef>
                <a:spcPct val="20000"/>
              </a:spcBef>
              <a:defRPr/>
            </a:pPr>
            <a:r>
              <a:rPr lang="en-US" sz="2800" b="1" kern="0" dirty="0">
                <a:solidFill>
                  <a:srgbClr val="C00000"/>
                </a:solidFill>
                <a:latin typeface="Verdana" pitchFamily="34" charset="0"/>
                <a:ea typeface="ＭＳ Ｐゴシック" charset="-128"/>
                <a:cs typeface="ＭＳ Ｐゴシック" charset="-128"/>
              </a:rPr>
              <a:t>  3</a:t>
            </a:r>
            <a:r>
              <a:rPr lang="en-US" sz="2800" kern="0" dirty="0">
                <a:latin typeface="Georgia" pitchFamily="18" charset="0"/>
                <a:ea typeface="ＭＳ Ｐゴシック" charset="-128"/>
                <a:cs typeface="ＭＳ Ｐゴシック" charset="-128"/>
              </a:rPr>
              <a:t> </a:t>
            </a:r>
            <a:r>
              <a:rPr lang="en-US" sz="2600" kern="0" dirty="0">
                <a:latin typeface="Georgia" pitchFamily="18" charset="0"/>
                <a:ea typeface="ＭＳ Ｐゴシック" charset="-128"/>
                <a:cs typeface="ＭＳ Ｐゴシック" charset="-128"/>
              </a:rPr>
              <a:t>= trinity</a:t>
            </a:r>
          </a:p>
          <a:p>
            <a:pPr>
              <a:lnSpc>
                <a:spcPct val="90000"/>
              </a:lnSpc>
              <a:spcBef>
                <a:spcPct val="20000"/>
              </a:spcBef>
              <a:defRPr/>
            </a:pPr>
            <a:r>
              <a:rPr lang="en-US" sz="2800" kern="0" dirty="0">
                <a:latin typeface="Georgia" pitchFamily="18" charset="0"/>
                <a:ea typeface="ＭＳ Ｐゴシック" charset="-128"/>
                <a:cs typeface="ＭＳ Ｐゴシック" charset="-128"/>
              </a:rPr>
              <a:t>   </a:t>
            </a:r>
            <a:r>
              <a:rPr lang="en-US" sz="2800" b="1" kern="0" dirty="0">
                <a:latin typeface="Verdana" pitchFamily="34" charset="0"/>
                <a:ea typeface="ＭＳ Ｐゴシック" charset="-128"/>
                <a:cs typeface="ＭＳ Ｐゴシック" charset="-128"/>
              </a:rPr>
              <a:t>4</a:t>
            </a:r>
            <a:r>
              <a:rPr lang="en-US" sz="2800" kern="0" dirty="0">
                <a:latin typeface="Georgia" pitchFamily="18" charset="0"/>
                <a:ea typeface="ＭＳ Ｐゴシック" charset="-128"/>
                <a:cs typeface="ＭＳ Ｐゴシック" charset="-128"/>
              </a:rPr>
              <a:t> </a:t>
            </a:r>
            <a:r>
              <a:rPr lang="en-US" sz="2600" kern="0" dirty="0">
                <a:latin typeface="Georgia" pitchFamily="18" charset="0"/>
                <a:ea typeface="ＭＳ Ｐゴシック" charset="-128"/>
                <a:cs typeface="ＭＳ Ｐゴシック" charset="-128"/>
              </a:rPr>
              <a:t>= material universe</a:t>
            </a:r>
          </a:p>
          <a:p>
            <a:pPr>
              <a:lnSpc>
                <a:spcPct val="90000"/>
              </a:lnSpc>
              <a:spcBef>
                <a:spcPct val="20000"/>
              </a:spcBef>
              <a:defRPr/>
            </a:pPr>
            <a:r>
              <a:rPr lang="en-US" sz="2800" kern="0" dirty="0">
                <a:latin typeface="Georgia" pitchFamily="18" charset="0"/>
                <a:ea typeface="ＭＳ Ｐゴシック" charset="-128"/>
                <a:cs typeface="ＭＳ Ｐゴシック" charset="-128"/>
              </a:rPr>
              <a:t>   </a:t>
            </a:r>
            <a:r>
              <a:rPr lang="en-US" sz="2800" b="1" kern="0" dirty="0">
                <a:solidFill>
                  <a:srgbClr val="C00000"/>
                </a:solidFill>
                <a:latin typeface="Verdana" pitchFamily="34" charset="0"/>
                <a:ea typeface="ＭＳ Ｐゴシック" charset="-128"/>
                <a:cs typeface="ＭＳ Ｐゴシック" charset="-128"/>
              </a:rPr>
              <a:t>5</a:t>
            </a:r>
            <a:r>
              <a:rPr lang="en-US" sz="2800" kern="0" dirty="0">
                <a:latin typeface="Georgia" pitchFamily="18" charset="0"/>
                <a:ea typeface="ＭＳ Ｐゴシック" charset="-128"/>
                <a:cs typeface="ＭＳ Ｐゴシック" charset="-128"/>
              </a:rPr>
              <a:t> </a:t>
            </a:r>
            <a:r>
              <a:rPr lang="en-US" sz="2600" kern="0" dirty="0">
                <a:latin typeface="Georgia" pitchFamily="18" charset="0"/>
                <a:ea typeface="ＭＳ Ｐゴシック" charset="-128"/>
                <a:cs typeface="ＭＳ Ｐゴシック" charset="-128"/>
              </a:rPr>
              <a:t>= wounds of Christ, books of Moses, wise virgins</a:t>
            </a:r>
          </a:p>
          <a:p>
            <a:pPr>
              <a:lnSpc>
                <a:spcPct val="90000"/>
              </a:lnSpc>
              <a:spcBef>
                <a:spcPct val="20000"/>
              </a:spcBef>
              <a:defRPr/>
            </a:pPr>
            <a:r>
              <a:rPr lang="en-US" sz="2800" kern="0" dirty="0">
                <a:latin typeface="Georgia" pitchFamily="18" charset="0"/>
                <a:ea typeface="ＭＳ Ｐゴシック" charset="-128"/>
                <a:cs typeface="ＭＳ Ｐゴシック" charset="-128"/>
              </a:rPr>
              <a:t>   </a:t>
            </a:r>
            <a:r>
              <a:rPr lang="en-US" sz="2800" b="1" kern="0" dirty="0">
                <a:latin typeface="Verdana" pitchFamily="34" charset="0"/>
                <a:ea typeface="ＭＳ Ｐゴシック" charset="-128"/>
                <a:cs typeface="ＭＳ Ｐゴシック" charset="-128"/>
              </a:rPr>
              <a:t>6</a:t>
            </a:r>
            <a:r>
              <a:rPr lang="en-US" sz="2800" kern="0" dirty="0">
                <a:latin typeface="Georgia" pitchFamily="18" charset="0"/>
                <a:ea typeface="ＭＳ Ｐゴシック" charset="-128"/>
                <a:cs typeface="ＭＳ Ｐゴシック" charset="-128"/>
              </a:rPr>
              <a:t> </a:t>
            </a:r>
            <a:r>
              <a:rPr lang="en-US" sz="2600" kern="0" dirty="0">
                <a:latin typeface="Georgia" pitchFamily="18" charset="0"/>
                <a:ea typeface="ＭＳ Ｐゴシック" charset="-128"/>
                <a:cs typeface="ＭＳ Ｐゴシック" charset="-128"/>
              </a:rPr>
              <a:t>= completion</a:t>
            </a:r>
          </a:p>
          <a:p>
            <a:pPr>
              <a:lnSpc>
                <a:spcPct val="90000"/>
              </a:lnSpc>
              <a:spcBef>
                <a:spcPct val="20000"/>
              </a:spcBef>
              <a:defRPr/>
            </a:pPr>
            <a:r>
              <a:rPr lang="en-US" sz="2800" kern="0" dirty="0">
                <a:latin typeface="Verdana" pitchFamily="34" charset="0"/>
                <a:ea typeface="ＭＳ Ｐゴシック" charset="-128"/>
                <a:cs typeface="ＭＳ Ｐゴシック" charset="-128"/>
              </a:rPr>
              <a:t>  </a:t>
            </a:r>
            <a:r>
              <a:rPr lang="en-US" sz="2800" b="1" kern="0" dirty="0">
                <a:solidFill>
                  <a:srgbClr val="C00000"/>
                </a:solidFill>
                <a:latin typeface="Verdana" pitchFamily="34" charset="0"/>
                <a:ea typeface="ＭＳ Ｐゴシック" charset="-128"/>
                <a:cs typeface="ＭＳ Ｐゴシック" charset="-128"/>
              </a:rPr>
              <a:t>7</a:t>
            </a:r>
            <a:r>
              <a:rPr lang="en-US" sz="2800" kern="0" dirty="0">
                <a:latin typeface="Verdana" pitchFamily="34" charset="0"/>
                <a:ea typeface="ＭＳ Ｐゴシック" charset="-128"/>
                <a:cs typeface="ＭＳ Ｐゴシック" charset="-128"/>
              </a:rPr>
              <a:t> </a:t>
            </a:r>
            <a:r>
              <a:rPr lang="en-US" sz="2600" kern="0" dirty="0">
                <a:latin typeface="Georgia" pitchFamily="18" charset="0"/>
                <a:ea typeface="ＭＳ Ｐゴシック" charset="-128"/>
                <a:cs typeface="ＭＳ Ｐゴシック" charset="-128"/>
              </a:rPr>
              <a:t>= rest, deadly sins, sacraments</a:t>
            </a:r>
          </a:p>
          <a:p>
            <a:pPr>
              <a:lnSpc>
                <a:spcPct val="90000"/>
              </a:lnSpc>
              <a:spcBef>
                <a:spcPct val="20000"/>
              </a:spcBef>
              <a:defRPr/>
            </a:pPr>
            <a:r>
              <a:rPr lang="en-US" sz="2800" kern="0" dirty="0">
                <a:latin typeface="Georgia" pitchFamily="18" charset="0"/>
                <a:ea typeface="ＭＳ Ｐゴシック" charset="-128"/>
                <a:cs typeface="ＭＳ Ｐゴシック" charset="-128"/>
              </a:rPr>
              <a:t>   </a:t>
            </a:r>
            <a:r>
              <a:rPr lang="en-US" sz="2800" b="1" kern="0" dirty="0">
                <a:latin typeface="Verdana" pitchFamily="34" charset="0"/>
                <a:ea typeface="ＭＳ Ｐゴシック" charset="-128"/>
                <a:cs typeface="ＭＳ Ｐゴシック" charset="-128"/>
              </a:rPr>
              <a:t>8</a:t>
            </a:r>
            <a:r>
              <a:rPr lang="en-US" sz="2800" kern="0" dirty="0">
                <a:latin typeface="Georgia" pitchFamily="18" charset="0"/>
                <a:ea typeface="ＭＳ Ｐゴシック" charset="-128"/>
                <a:cs typeface="ＭＳ Ｐゴシック" charset="-128"/>
              </a:rPr>
              <a:t> </a:t>
            </a:r>
            <a:r>
              <a:rPr lang="en-US" sz="2600" kern="0" dirty="0">
                <a:latin typeface="Georgia" pitchFamily="18" charset="0"/>
                <a:ea typeface="ＭＳ Ｐゴシック" charset="-128"/>
                <a:cs typeface="ＭＳ Ｐゴシック" charset="-128"/>
              </a:rPr>
              <a:t>= resurrection, baptisms</a:t>
            </a:r>
          </a:p>
          <a:p>
            <a:pPr>
              <a:lnSpc>
                <a:spcPct val="90000"/>
              </a:lnSpc>
              <a:spcBef>
                <a:spcPct val="20000"/>
              </a:spcBef>
              <a:defRPr/>
            </a:pPr>
            <a:r>
              <a:rPr lang="en-US" sz="2800" kern="0" dirty="0">
                <a:latin typeface="Georgia" pitchFamily="18" charset="0"/>
                <a:ea typeface="ＭＳ Ｐゴシック" charset="-128"/>
                <a:cs typeface="ＭＳ Ｐゴシック" charset="-128"/>
              </a:rPr>
              <a:t>   </a:t>
            </a:r>
            <a:r>
              <a:rPr lang="en-US" sz="2800" b="1" kern="0" dirty="0">
                <a:solidFill>
                  <a:srgbClr val="C00000"/>
                </a:solidFill>
                <a:latin typeface="Verdana" pitchFamily="34" charset="0"/>
                <a:ea typeface="ＭＳ Ｐゴシック" charset="-128"/>
                <a:cs typeface="ＭＳ Ｐゴシック" charset="-128"/>
              </a:rPr>
              <a:t>9</a:t>
            </a:r>
            <a:r>
              <a:rPr lang="en-US" sz="2800" kern="0" dirty="0">
                <a:latin typeface="Georgia" pitchFamily="18" charset="0"/>
                <a:ea typeface="ＭＳ Ｐゴシック" charset="-128"/>
                <a:cs typeface="ＭＳ Ｐゴシック" charset="-128"/>
              </a:rPr>
              <a:t> </a:t>
            </a:r>
            <a:r>
              <a:rPr lang="en-US" sz="2600" kern="0" dirty="0">
                <a:latin typeface="Georgia" pitchFamily="18" charset="0"/>
                <a:ea typeface="ＭＳ Ｐゴシック" charset="-128"/>
                <a:cs typeface="ＭＳ Ｐゴシック" charset="-128"/>
              </a:rPr>
              <a:t>= angelic order, trinity x itself</a:t>
            </a:r>
          </a:p>
          <a:p>
            <a:pPr>
              <a:spcBef>
                <a:spcPct val="20000"/>
              </a:spcBef>
              <a:defRPr/>
            </a:pPr>
            <a:r>
              <a:rPr lang="en-US" sz="2400" kern="0" dirty="0">
                <a:latin typeface="Georgia" pitchFamily="18" charset="0"/>
                <a:ea typeface="ＭＳ Ｐゴシック" charset="-128"/>
                <a:cs typeface="ＭＳ Ｐゴシック" charset="-128"/>
              </a:rPr>
              <a:t> </a:t>
            </a:r>
          </a:p>
        </p:txBody>
      </p:sp>
      <p:pic>
        <p:nvPicPr>
          <p:cNvPr id="11" name="Picture 10" descr="trinity.jpg"/>
          <p:cNvPicPr>
            <a:picLocks noChangeAspect="1"/>
          </p:cNvPicPr>
          <p:nvPr/>
        </p:nvPicPr>
        <p:blipFill>
          <a:blip r:embed="rId3">
            <a:extLst>
              <a:ext uri="{28A0092B-C50C-407E-A947-70E740481C1C}">
                <a14:useLocalDpi xmlns:a14="http://schemas.microsoft.com/office/drawing/2010/main" val="0"/>
              </a:ext>
            </a:extLst>
          </a:blip>
          <a:srcRect l="3247" t="29018" r="4546" b="3571"/>
          <a:stretch>
            <a:fillRect/>
          </a:stretch>
        </p:blipFill>
        <p:spPr bwMode="auto">
          <a:xfrm>
            <a:off x="4811713" y="1436688"/>
            <a:ext cx="1546225" cy="1644650"/>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 8"/>
          <p:cNvSpPr>
            <a:spLocks noChangeArrowheads="1"/>
          </p:cNvSpPr>
          <p:nvPr/>
        </p:nvSpPr>
        <p:spPr bwMode="auto">
          <a:xfrm>
            <a:off x="685800" y="4408488"/>
            <a:ext cx="4343400" cy="795337"/>
          </a:xfrm>
          <a:prstGeom prst="ellipse">
            <a:avLst/>
          </a:prstGeom>
          <a:noFill/>
          <a:ln w="38100">
            <a:solidFill>
              <a:srgbClr val="CC0000"/>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cs typeface="+mn-cs"/>
            </a:endParaRPr>
          </a:p>
        </p:txBody>
      </p:sp>
      <p:pic>
        <p:nvPicPr>
          <p:cNvPr id="14" name="Picture 13" descr="10 William_blake_ten_virgins WM.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72175" y="3614738"/>
            <a:ext cx="1684338" cy="1981200"/>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Ressurection CA.jpg"/>
          <p:cNvPicPr>
            <a:picLocks noChangeAspect="1"/>
          </p:cNvPicPr>
          <p:nvPr/>
        </p:nvPicPr>
        <p:blipFill>
          <a:blip r:embed="rId5">
            <a:extLst>
              <a:ext uri="{28A0092B-C50C-407E-A947-70E740481C1C}">
                <a14:useLocalDpi xmlns:a14="http://schemas.microsoft.com/office/drawing/2010/main" val="0"/>
              </a:ext>
            </a:extLst>
          </a:blip>
          <a:srcRect l="4427" t="1961" r="3941" b="5392"/>
          <a:stretch>
            <a:fillRect/>
          </a:stretch>
        </p:blipFill>
        <p:spPr bwMode="auto">
          <a:xfrm>
            <a:off x="7358063" y="4376738"/>
            <a:ext cx="1285875" cy="2057400"/>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8"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08900" y="239713"/>
            <a:ext cx="965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4"/>
          <p:cNvSpPr txBox="1">
            <a:spLocks noChangeArrowheads="1"/>
          </p:cNvSpPr>
          <p:nvPr/>
        </p:nvSpPr>
        <p:spPr>
          <a:xfrm>
            <a:off x="4648200" y="1273175"/>
            <a:ext cx="4038600" cy="5562600"/>
          </a:xfrm>
          <a:prstGeom prst="rect">
            <a:avLst/>
          </a:prstGeom>
        </p:spPr>
        <p:txBody>
          <a:bodyPr/>
          <a:lstStyle/>
          <a:p>
            <a:pPr marL="342900" indent="-342900">
              <a:lnSpc>
                <a:spcPct val="80000"/>
              </a:lnSpc>
              <a:spcBef>
                <a:spcPct val="20000"/>
              </a:spcBef>
              <a:defRPr/>
            </a:pPr>
            <a:r>
              <a:rPr lang="en-US" sz="2400" b="1" u="sng" kern="0" dirty="0">
                <a:latin typeface="Georgia" pitchFamily="18" charset="0"/>
                <a:ea typeface="ＭＳ Ｐゴシック" charset="-128"/>
                <a:cs typeface="ＭＳ Ｐゴシック" charset="-128"/>
              </a:rPr>
              <a:t>Ordinary </a:t>
            </a:r>
            <a:r>
              <a:rPr lang="en-US" sz="2200" u="sng" kern="0" dirty="0">
                <a:latin typeface="Georgia" pitchFamily="18" charset="0"/>
                <a:ea typeface="ＭＳ Ｐゴシック" charset="-128"/>
                <a:cs typeface="ＭＳ Ｐゴシック" charset="-128"/>
              </a:rPr>
              <a:t>(fixed)</a:t>
            </a:r>
          </a:p>
          <a:p>
            <a:pPr marL="342900" indent="-342900">
              <a:lnSpc>
                <a:spcPct val="80000"/>
              </a:lnSpc>
              <a:spcBef>
                <a:spcPct val="20000"/>
              </a:spcBef>
              <a:buFontTx/>
              <a:buChar char="•"/>
              <a:defRPr/>
            </a:pPr>
            <a:endParaRPr lang="en-US" sz="1400" b="1" u="sng" kern="0" dirty="0">
              <a:latin typeface="Georgia" pitchFamily="18" charset="0"/>
              <a:ea typeface="ＭＳ Ｐゴシック" charset="-128"/>
              <a:cs typeface="ＭＳ Ｐゴシック" charset="-128"/>
            </a:endParaRPr>
          </a:p>
          <a:p>
            <a:pPr marL="342900" indent="-342900">
              <a:lnSpc>
                <a:spcPct val="80000"/>
              </a:lnSpc>
              <a:spcBef>
                <a:spcPct val="20000"/>
              </a:spcBef>
              <a:defRPr/>
            </a:pPr>
            <a:r>
              <a:rPr lang="en-US" kern="0" dirty="0">
                <a:latin typeface="Georgia" pitchFamily="18" charset="0"/>
                <a:ea typeface="ＭＳ Ｐゴシック" charset="-128"/>
                <a:cs typeface="ＭＳ Ｐゴシック" charset="-128"/>
              </a:rPr>
              <a:t>Kyrie (Opening prayer)</a:t>
            </a:r>
          </a:p>
          <a:p>
            <a:pPr marL="342900" indent="-342900">
              <a:lnSpc>
                <a:spcPct val="80000"/>
              </a:lnSpc>
              <a:spcBef>
                <a:spcPct val="20000"/>
              </a:spcBef>
              <a:defRPr/>
            </a:pPr>
            <a:r>
              <a:rPr lang="en-US" kern="0" dirty="0">
                <a:latin typeface="Georgia" pitchFamily="18" charset="0"/>
                <a:ea typeface="ＭＳ Ｐゴシック" charset="-128"/>
                <a:cs typeface="ＭＳ Ｐゴシック" charset="-128"/>
              </a:rPr>
              <a:t>Gloria (Hymn of praise)</a:t>
            </a:r>
          </a:p>
          <a:p>
            <a:pPr marL="342900" indent="-342900">
              <a:lnSpc>
                <a:spcPct val="80000"/>
              </a:lnSpc>
              <a:spcBef>
                <a:spcPct val="20000"/>
              </a:spcBef>
              <a:buFontTx/>
              <a:buChar char="•"/>
              <a:defRPr/>
            </a:pPr>
            <a:endParaRPr lang="en-US" kern="0" dirty="0">
              <a:latin typeface="Georgia" pitchFamily="18" charset="0"/>
              <a:ea typeface="ＭＳ Ｐゴシック" charset="-128"/>
              <a:cs typeface="ＭＳ Ｐゴシック" charset="-128"/>
            </a:endParaRPr>
          </a:p>
          <a:p>
            <a:pPr marL="342900" indent="-342900">
              <a:lnSpc>
                <a:spcPct val="80000"/>
              </a:lnSpc>
              <a:spcBef>
                <a:spcPct val="20000"/>
              </a:spcBef>
              <a:buFontTx/>
              <a:buChar char="•"/>
              <a:defRPr/>
            </a:pPr>
            <a:endParaRPr lang="en-US" kern="0" dirty="0">
              <a:latin typeface="Georgia" pitchFamily="18" charset="0"/>
              <a:ea typeface="ＭＳ Ｐゴシック" charset="-128"/>
              <a:cs typeface="ＭＳ Ｐゴシック" charset="-128"/>
            </a:endParaRPr>
          </a:p>
          <a:p>
            <a:pPr marL="342900" indent="-342900">
              <a:lnSpc>
                <a:spcPct val="80000"/>
              </a:lnSpc>
              <a:spcBef>
                <a:spcPct val="20000"/>
              </a:spcBef>
              <a:buFontTx/>
              <a:buChar char="•"/>
              <a:defRPr/>
            </a:pPr>
            <a:endParaRPr lang="en-US" kern="0" dirty="0">
              <a:latin typeface="Georgia" pitchFamily="18" charset="0"/>
              <a:ea typeface="ＭＳ Ｐゴシック" charset="-128"/>
              <a:cs typeface="ＭＳ Ｐゴシック" charset="-128"/>
            </a:endParaRPr>
          </a:p>
          <a:p>
            <a:pPr marL="342900" indent="-342900">
              <a:lnSpc>
                <a:spcPct val="80000"/>
              </a:lnSpc>
              <a:spcBef>
                <a:spcPct val="20000"/>
              </a:spcBef>
              <a:buFontTx/>
              <a:buChar char="•"/>
              <a:defRPr/>
            </a:pPr>
            <a:endParaRPr lang="en-US" kern="0" dirty="0">
              <a:latin typeface="Georgia" pitchFamily="18" charset="0"/>
              <a:ea typeface="ＭＳ Ｐゴシック" charset="-128"/>
              <a:cs typeface="ＭＳ Ｐゴシック" charset="-128"/>
            </a:endParaRPr>
          </a:p>
          <a:p>
            <a:pPr marL="342900" indent="-342900">
              <a:lnSpc>
                <a:spcPct val="80000"/>
              </a:lnSpc>
              <a:spcBef>
                <a:spcPct val="20000"/>
              </a:spcBef>
              <a:buFontTx/>
              <a:buChar char="•"/>
              <a:defRPr/>
            </a:pPr>
            <a:endParaRPr lang="en-US" sz="1100" kern="0" dirty="0">
              <a:latin typeface="Georgia" pitchFamily="18" charset="0"/>
              <a:ea typeface="ＭＳ Ｐゴシック" charset="-128"/>
              <a:cs typeface="ＭＳ Ｐゴシック" charset="-128"/>
            </a:endParaRPr>
          </a:p>
          <a:p>
            <a:pPr marL="342900" indent="-342900">
              <a:lnSpc>
                <a:spcPct val="80000"/>
              </a:lnSpc>
              <a:spcBef>
                <a:spcPct val="20000"/>
              </a:spcBef>
              <a:defRPr/>
            </a:pPr>
            <a:endParaRPr lang="en-US" kern="0" dirty="0">
              <a:latin typeface="Georgia" pitchFamily="18" charset="0"/>
              <a:ea typeface="ＭＳ Ｐゴシック" charset="-128"/>
              <a:cs typeface="ＭＳ Ｐゴシック" charset="-128"/>
            </a:endParaRPr>
          </a:p>
          <a:p>
            <a:pPr marL="342900" indent="-342900">
              <a:lnSpc>
                <a:spcPct val="80000"/>
              </a:lnSpc>
              <a:spcBef>
                <a:spcPct val="20000"/>
              </a:spcBef>
              <a:defRPr/>
            </a:pPr>
            <a:r>
              <a:rPr lang="en-US" kern="0" dirty="0">
                <a:latin typeface="Georgia" pitchFamily="18" charset="0"/>
                <a:ea typeface="ＭＳ Ｐゴシック" charset="-128"/>
                <a:cs typeface="ＭＳ Ｐゴシック" charset="-128"/>
              </a:rPr>
              <a:t>Credo (Nicene Creed)</a:t>
            </a:r>
          </a:p>
          <a:p>
            <a:pPr marL="342900" indent="-342900">
              <a:lnSpc>
                <a:spcPct val="80000"/>
              </a:lnSpc>
              <a:spcBef>
                <a:spcPct val="20000"/>
              </a:spcBef>
              <a:buFontTx/>
              <a:buChar char="•"/>
              <a:defRPr/>
            </a:pPr>
            <a:endParaRPr lang="en-US" kern="0" dirty="0">
              <a:latin typeface="Georgia" pitchFamily="18" charset="0"/>
              <a:ea typeface="ＭＳ Ｐゴシック" charset="-128"/>
              <a:cs typeface="ＭＳ Ｐゴシック" charset="-128"/>
            </a:endParaRPr>
          </a:p>
          <a:p>
            <a:pPr marL="342900" indent="-342900">
              <a:lnSpc>
                <a:spcPct val="80000"/>
              </a:lnSpc>
              <a:spcBef>
                <a:spcPct val="20000"/>
              </a:spcBef>
              <a:buFontTx/>
              <a:buChar char="•"/>
              <a:defRPr/>
            </a:pPr>
            <a:endParaRPr lang="en-US" kern="0" dirty="0">
              <a:latin typeface="Georgia" pitchFamily="18" charset="0"/>
              <a:ea typeface="ＭＳ Ｐゴシック" charset="-128"/>
              <a:cs typeface="ＭＳ Ｐゴシック" charset="-128"/>
            </a:endParaRPr>
          </a:p>
          <a:p>
            <a:pPr marL="342900" indent="-342900">
              <a:lnSpc>
                <a:spcPct val="80000"/>
              </a:lnSpc>
              <a:spcBef>
                <a:spcPct val="20000"/>
              </a:spcBef>
              <a:buFontTx/>
              <a:buChar char="•"/>
              <a:defRPr/>
            </a:pPr>
            <a:endParaRPr lang="en-US" kern="0" dirty="0">
              <a:latin typeface="Georgia" pitchFamily="18" charset="0"/>
              <a:ea typeface="ＭＳ Ｐゴシック" charset="-128"/>
              <a:cs typeface="ＭＳ Ｐゴシック" charset="-128"/>
            </a:endParaRPr>
          </a:p>
          <a:p>
            <a:pPr marL="342900" indent="-342900">
              <a:lnSpc>
                <a:spcPct val="80000"/>
              </a:lnSpc>
              <a:spcBef>
                <a:spcPct val="20000"/>
              </a:spcBef>
              <a:defRPr/>
            </a:pPr>
            <a:r>
              <a:rPr lang="en-US" kern="0" dirty="0">
                <a:latin typeface="Georgia" pitchFamily="18" charset="0"/>
                <a:ea typeface="ＭＳ Ｐゴシック" charset="-128"/>
                <a:cs typeface="ＭＳ Ｐゴシック" charset="-128"/>
              </a:rPr>
              <a:t>Sanctus (Praise for God)</a:t>
            </a:r>
          </a:p>
          <a:p>
            <a:pPr marL="342900" indent="-342900">
              <a:lnSpc>
                <a:spcPct val="80000"/>
              </a:lnSpc>
              <a:spcBef>
                <a:spcPct val="20000"/>
              </a:spcBef>
              <a:buFontTx/>
              <a:buChar char="•"/>
              <a:defRPr/>
            </a:pPr>
            <a:endParaRPr lang="en-US" sz="1600" kern="0" dirty="0">
              <a:latin typeface="Georgia" pitchFamily="18" charset="0"/>
              <a:ea typeface="ＭＳ Ｐゴシック" charset="-128"/>
              <a:cs typeface="ＭＳ Ｐゴシック" charset="-128"/>
            </a:endParaRPr>
          </a:p>
          <a:p>
            <a:pPr marL="342900" indent="-342900">
              <a:lnSpc>
                <a:spcPct val="80000"/>
              </a:lnSpc>
              <a:spcBef>
                <a:spcPct val="20000"/>
              </a:spcBef>
              <a:defRPr/>
            </a:pPr>
            <a:r>
              <a:rPr lang="en-US" kern="0" dirty="0" err="1">
                <a:latin typeface="Georgia" pitchFamily="18" charset="0"/>
                <a:ea typeface="ＭＳ Ｐゴシック" charset="-128"/>
                <a:cs typeface="ＭＳ Ｐゴシック" charset="-128"/>
              </a:rPr>
              <a:t>Agnus</a:t>
            </a:r>
            <a:r>
              <a:rPr lang="en-US" kern="0" dirty="0">
                <a:latin typeface="Georgia" pitchFamily="18" charset="0"/>
                <a:ea typeface="ＭＳ Ｐゴシック" charset="-128"/>
                <a:cs typeface="ＭＳ Ｐゴシック" charset="-128"/>
              </a:rPr>
              <a:t> Dei (Forgiveness)</a:t>
            </a:r>
          </a:p>
          <a:p>
            <a:pPr marL="342900" indent="-342900">
              <a:lnSpc>
                <a:spcPct val="80000"/>
              </a:lnSpc>
              <a:spcBef>
                <a:spcPct val="20000"/>
              </a:spcBef>
              <a:buFontTx/>
              <a:buChar char="•"/>
              <a:defRPr/>
            </a:pPr>
            <a:endParaRPr lang="en-US" kern="0" dirty="0">
              <a:latin typeface="Georgia" pitchFamily="18" charset="0"/>
              <a:ea typeface="ＭＳ Ｐゴシック" charset="-128"/>
              <a:cs typeface="ＭＳ Ｐゴシック" charset="-128"/>
            </a:endParaRPr>
          </a:p>
          <a:p>
            <a:pPr marL="342900" indent="-342900">
              <a:lnSpc>
                <a:spcPct val="80000"/>
              </a:lnSpc>
              <a:spcBef>
                <a:spcPct val="20000"/>
              </a:spcBef>
              <a:buFontTx/>
              <a:buChar char="•"/>
              <a:defRPr/>
            </a:pPr>
            <a:endParaRPr lang="en-US" sz="1100" kern="0" dirty="0">
              <a:latin typeface="Georgia" pitchFamily="18" charset="0"/>
              <a:ea typeface="ＭＳ Ｐゴシック" charset="-128"/>
              <a:cs typeface="ＭＳ Ｐゴシック" charset="-128"/>
            </a:endParaRPr>
          </a:p>
          <a:p>
            <a:pPr marL="342900" indent="-342900">
              <a:lnSpc>
                <a:spcPct val="80000"/>
              </a:lnSpc>
              <a:spcBef>
                <a:spcPct val="20000"/>
              </a:spcBef>
              <a:buFontTx/>
              <a:buChar char="•"/>
              <a:defRPr/>
            </a:pPr>
            <a:endParaRPr lang="en-US" sz="1100" kern="0" dirty="0">
              <a:latin typeface="Georgia" pitchFamily="18" charset="0"/>
              <a:ea typeface="ＭＳ Ｐゴシック" charset="-128"/>
              <a:cs typeface="ＭＳ Ｐゴシック" charset="-128"/>
            </a:endParaRPr>
          </a:p>
          <a:p>
            <a:pPr marL="342900" indent="-342900">
              <a:lnSpc>
                <a:spcPct val="80000"/>
              </a:lnSpc>
              <a:spcBef>
                <a:spcPct val="20000"/>
              </a:spcBef>
              <a:defRPr/>
            </a:pPr>
            <a:r>
              <a:rPr lang="en-US" kern="0" dirty="0" err="1">
                <a:latin typeface="Georgia" pitchFamily="18" charset="0"/>
                <a:ea typeface="ＭＳ Ｐゴシック" charset="-128"/>
                <a:cs typeface="ＭＳ Ｐゴシック" charset="-128"/>
              </a:rPr>
              <a:t>Ite</a:t>
            </a:r>
            <a:r>
              <a:rPr lang="en-US" kern="0" dirty="0">
                <a:latin typeface="Georgia" pitchFamily="18" charset="0"/>
                <a:ea typeface="ＭＳ Ｐゴシック" charset="-128"/>
                <a:cs typeface="ＭＳ Ｐゴシック" charset="-128"/>
              </a:rPr>
              <a:t> </a:t>
            </a:r>
            <a:r>
              <a:rPr lang="en-US" kern="0" dirty="0" err="1">
                <a:latin typeface="Georgia" pitchFamily="18" charset="0"/>
                <a:ea typeface="ＭＳ Ｐゴシック" charset="-128"/>
                <a:cs typeface="ＭＳ Ｐゴシック" charset="-128"/>
              </a:rPr>
              <a:t>missa</a:t>
            </a:r>
            <a:r>
              <a:rPr lang="en-US" kern="0" dirty="0">
                <a:latin typeface="Georgia" pitchFamily="18" charset="0"/>
                <a:ea typeface="ＭＳ Ｐゴシック" charset="-128"/>
                <a:cs typeface="ＭＳ Ｐゴシック" charset="-128"/>
              </a:rPr>
              <a:t> </a:t>
            </a:r>
            <a:r>
              <a:rPr lang="en-US" kern="0" dirty="0" err="1">
                <a:latin typeface="Georgia" pitchFamily="18" charset="0"/>
                <a:ea typeface="ＭＳ Ｐゴシック" charset="-128"/>
                <a:cs typeface="ＭＳ Ｐゴシック" charset="-128"/>
              </a:rPr>
              <a:t>est</a:t>
            </a:r>
            <a:r>
              <a:rPr lang="en-US" kern="0" dirty="0">
                <a:latin typeface="Georgia" pitchFamily="18" charset="0"/>
                <a:ea typeface="ＭＳ Ｐゴシック" charset="-128"/>
                <a:cs typeface="ＭＳ Ｐゴシック" charset="-128"/>
              </a:rPr>
              <a:t> (Dismissal)</a:t>
            </a:r>
          </a:p>
        </p:txBody>
      </p:sp>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19459" name="TextBox 5"/>
          <p:cNvSpPr txBox="1">
            <a:spLocks noChangeArrowheads="1"/>
          </p:cNvSpPr>
          <p:nvPr/>
        </p:nvSpPr>
        <p:spPr bwMode="auto">
          <a:xfrm>
            <a:off x="1312863" y="5929313"/>
            <a:ext cx="11366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F4F0D0"/>
                </a:solidFill>
                <a:latin typeface="Georgia" charset="0"/>
              </a:rPr>
              <a:t>AD</a:t>
            </a:r>
            <a:r>
              <a:rPr lang="en-US" sz="2800">
                <a:solidFill>
                  <a:srgbClr val="F4F0D0"/>
                </a:solidFill>
                <a:latin typeface="Georgia" charset="0"/>
              </a:rPr>
              <a:t> </a:t>
            </a:r>
            <a:r>
              <a:rPr lang="en-US">
                <a:solidFill>
                  <a:srgbClr val="F4F0D0"/>
                </a:solidFill>
                <a:latin typeface="Georgia" charset="0"/>
              </a:rPr>
              <a:t>476</a:t>
            </a:r>
          </a:p>
        </p:txBody>
      </p:sp>
      <p:sp>
        <p:nvSpPr>
          <p:cNvPr id="19460" name="TextBox 7"/>
          <p:cNvSpPr txBox="1">
            <a:spLocks noChangeArrowheads="1"/>
          </p:cNvSpPr>
          <p:nvPr/>
        </p:nvSpPr>
        <p:spPr bwMode="auto">
          <a:xfrm>
            <a:off x="7843838" y="5946775"/>
            <a:ext cx="1311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F4F0D0"/>
                </a:solidFill>
                <a:latin typeface="Georgia" charset="0"/>
              </a:rPr>
              <a:t>AD </a:t>
            </a:r>
            <a:r>
              <a:rPr lang="en-US">
                <a:solidFill>
                  <a:srgbClr val="F4F0D0"/>
                </a:solidFill>
                <a:latin typeface="Georgia" charset="0"/>
              </a:rPr>
              <a:t>1450</a:t>
            </a:r>
          </a:p>
        </p:txBody>
      </p:sp>
      <p:sp>
        <p:nvSpPr>
          <p:cNvPr id="14" name="Rectangle 2"/>
          <p:cNvSpPr txBox="1">
            <a:spLocks noChangeArrowheads="1"/>
          </p:cNvSpPr>
          <p:nvPr/>
        </p:nvSpPr>
        <p:spPr bwMode="auto">
          <a:xfrm>
            <a:off x="457200" y="546100"/>
            <a:ext cx="8229600" cy="542925"/>
          </a:xfrm>
          <a:prstGeom prst="rect">
            <a:avLst/>
          </a:prstGeom>
          <a:noFill/>
          <a:ln w="9525">
            <a:noFill/>
            <a:miter lim="800000"/>
            <a:headEnd/>
            <a:tailEnd/>
          </a:ln>
        </p:spPr>
        <p:txBody>
          <a:bodyPr anchor="ctr"/>
          <a:lstStyle/>
          <a:p>
            <a:pPr algn="ctr">
              <a:defRPr/>
            </a:pPr>
            <a:r>
              <a:rPr lang="en-US" sz="3000" b="1" kern="0" dirty="0">
                <a:solidFill>
                  <a:srgbClr val="600000"/>
                </a:solidFill>
                <a:latin typeface="Verdana" charset="0"/>
                <a:ea typeface="ＭＳ Ｐゴシック" charset="-128"/>
                <a:cs typeface="ＭＳ Ｐゴシック" pitchFamily="-65" charset="-128"/>
              </a:rPr>
              <a:t>Mass Presentation Order</a:t>
            </a:r>
          </a:p>
        </p:txBody>
      </p:sp>
      <p:sp>
        <p:nvSpPr>
          <p:cNvPr id="10" name="Rectangle 3"/>
          <p:cNvSpPr txBox="1">
            <a:spLocks noChangeArrowheads="1"/>
          </p:cNvSpPr>
          <p:nvPr/>
        </p:nvSpPr>
        <p:spPr bwMode="auto">
          <a:xfrm>
            <a:off x="327025" y="1252538"/>
            <a:ext cx="4114800" cy="5486400"/>
          </a:xfrm>
          <a:prstGeom prst="rect">
            <a:avLst/>
          </a:prstGeom>
          <a:noFill/>
          <a:ln w="9525">
            <a:noFill/>
            <a:miter lim="800000"/>
            <a:headEnd/>
            <a:tailEnd/>
          </a:ln>
        </p:spPr>
        <p:txBody>
          <a:bodyPr/>
          <a:lstStyle/>
          <a:p>
            <a:pPr algn="r">
              <a:lnSpc>
                <a:spcPct val="80000"/>
              </a:lnSpc>
              <a:spcBef>
                <a:spcPct val="20000"/>
              </a:spcBef>
              <a:defRPr/>
            </a:pPr>
            <a:r>
              <a:rPr lang="en-US" sz="2400" b="1" u="sng" kern="0" dirty="0">
                <a:latin typeface="Georgia" pitchFamily="18" charset="0"/>
                <a:ea typeface="ＭＳ Ｐゴシック" charset="-128"/>
                <a:cs typeface="ＭＳ Ｐゴシック" charset="-128"/>
              </a:rPr>
              <a:t>Proper </a:t>
            </a:r>
            <a:r>
              <a:rPr lang="en-US" sz="2200" u="sng" kern="0" dirty="0">
                <a:latin typeface="Georgia" pitchFamily="18" charset="0"/>
                <a:ea typeface="ＭＳ Ｐゴシック" charset="-128"/>
                <a:cs typeface="ＭＳ Ｐゴシック" charset="-128"/>
              </a:rPr>
              <a:t>(changed daily)</a:t>
            </a:r>
          </a:p>
          <a:p>
            <a:pPr algn="r">
              <a:lnSpc>
                <a:spcPct val="80000"/>
              </a:lnSpc>
              <a:spcBef>
                <a:spcPct val="20000"/>
              </a:spcBef>
              <a:defRPr/>
            </a:pPr>
            <a:r>
              <a:rPr lang="en-US" kern="0" dirty="0">
                <a:latin typeface="Georgia" pitchFamily="18" charset="0"/>
                <a:ea typeface="ＭＳ Ｐゴシック" charset="-128"/>
                <a:cs typeface="ＭＳ Ｐゴシック" charset="-128"/>
              </a:rPr>
              <a:t>Introit (Entrance)</a:t>
            </a:r>
          </a:p>
          <a:p>
            <a:pPr algn="r">
              <a:lnSpc>
                <a:spcPct val="80000"/>
              </a:lnSpc>
              <a:spcBef>
                <a:spcPct val="20000"/>
              </a:spcBef>
              <a:defRPr/>
            </a:pPr>
            <a:endParaRPr lang="en-US" sz="1400" kern="0" dirty="0">
              <a:latin typeface="Georgia" pitchFamily="18" charset="0"/>
              <a:ea typeface="ＭＳ Ｐゴシック" charset="-128"/>
              <a:cs typeface="ＭＳ Ｐゴシック" charset="-128"/>
            </a:endParaRPr>
          </a:p>
          <a:p>
            <a:pPr algn="r">
              <a:lnSpc>
                <a:spcPct val="80000"/>
              </a:lnSpc>
              <a:spcBef>
                <a:spcPct val="20000"/>
              </a:spcBef>
              <a:defRPr/>
            </a:pPr>
            <a:endParaRPr lang="en-US" sz="1600" kern="0" dirty="0">
              <a:latin typeface="Georgia" pitchFamily="18" charset="0"/>
              <a:ea typeface="ＭＳ Ｐゴシック" charset="-128"/>
              <a:cs typeface="ＭＳ Ｐゴシック" charset="-128"/>
            </a:endParaRPr>
          </a:p>
          <a:p>
            <a:pPr algn="r">
              <a:lnSpc>
                <a:spcPct val="80000"/>
              </a:lnSpc>
              <a:spcBef>
                <a:spcPct val="20000"/>
              </a:spcBef>
              <a:defRPr/>
            </a:pPr>
            <a:r>
              <a:rPr lang="en-US" kern="0" dirty="0">
                <a:latin typeface="Georgia" pitchFamily="18" charset="0"/>
                <a:ea typeface="ＭＳ Ｐゴシック" charset="-128"/>
                <a:cs typeface="ＭＳ Ｐゴシック" charset="-128"/>
              </a:rPr>
              <a:t>Collect (Short joint prayer)</a:t>
            </a:r>
          </a:p>
          <a:p>
            <a:pPr algn="r">
              <a:lnSpc>
                <a:spcPct val="80000"/>
              </a:lnSpc>
              <a:spcBef>
                <a:spcPct val="20000"/>
              </a:spcBef>
              <a:defRPr/>
            </a:pPr>
            <a:r>
              <a:rPr lang="en-US" kern="0" dirty="0">
                <a:latin typeface="Georgia" pitchFamily="18" charset="0"/>
                <a:ea typeface="ＭＳ Ｐゴシック" charset="-128"/>
                <a:cs typeface="ＭＳ Ｐゴシック" charset="-128"/>
              </a:rPr>
              <a:t>Epistle (Reading)</a:t>
            </a:r>
          </a:p>
          <a:p>
            <a:pPr algn="r">
              <a:lnSpc>
                <a:spcPct val="80000"/>
              </a:lnSpc>
              <a:spcBef>
                <a:spcPct val="20000"/>
              </a:spcBef>
              <a:defRPr/>
            </a:pPr>
            <a:r>
              <a:rPr lang="en-US" kern="0" dirty="0">
                <a:latin typeface="Georgia" pitchFamily="18" charset="0"/>
                <a:ea typeface="ＭＳ Ｐゴシック" charset="-128"/>
                <a:cs typeface="ＭＳ Ｐゴシック" charset="-128"/>
              </a:rPr>
              <a:t>Gradual (Responsive chant)</a:t>
            </a:r>
          </a:p>
          <a:p>
            <a:pPr algn="r">
              <a:lnSpc>
                <a:spcPct val="80000"/>
              </a:lnSpc>
              <a:spcBef>
                <a:spcPct val="20000"/>
              </a:spcBef>
              <a:defRPr/>
            </a:pPr>
            <a:r>
              <a:rPr lang="en-US" kern="0" dirty="0">
                <a:latin typeface="Georgia" pitchFamily="18" charset="0"/>
                <a:ea typeface="ＭＳ Ｐゴシック" charset="-128"/>
                <a:cs typeface="ＭＳ Ｐゴシック" charset="-128"/>
              </a:rPr>
              <a:t>Alleluia (Praise chant)</a:t>
            </a:r>
          </a:p>
          <a:p>
            <a:pPr algn="r">
              <a:lnSpc>
                <a:spcPct val="80000"/>
              </a:lnSpc>
              <a:spcBef>
                <a:spcPct val="20000"/>
              </a:spcBef>
              <a:defRPr/>
            </a:pPr>
            <a:r>
              <a:rPr lang="en-US" kern="0" dirty="0" err="1">
                <a:latin typeface="Georgia" pitchFamily="18" charset="0"/>
                <a:ea typeface="ＭＳ Ｐゴシック" charset="-128"/>
                <a:cs typeface="ＭＳ Ｐゴシック" charset="-128"/>
              </a:rPr>
              <a:t>Evangelium</a:t>
            </a:r>
            <a:r>
              <a:rPr lang="en-US" kern="0" dirty="0">
                <a:latin typeface="Georgia" pitchFamily="18" charset="0"/>
                <a:ea typeface="ＭＳ Ｐゴシック" charset="-128"/>
                <a:cs typeface="ＭＳ Ｐゴシック" charset="-128"/>
              </a:rPr>
              <a:t> (Reading)</a:t>
            </a:r>
          </a:p>
          <a:p>
            <a:pPr algn="r">
              <a:lnSpc>
                <a:spcPct val="80000"/>
              </a:lnSpc>
              <a:spcBef>
                <a:spcPct val="20000"/>
              </a:spcBef>
              <a:defRPr/>
            </a:pPr>
            <a:r>
              <a:rPr lang="en-US" kern="0" dirty="0">
                <a:latin typeface="Georgia" pitchFamily="18" charset="0"/>
                <a:ea typeface="ＭＳ Ｐゴシック" charset="-128"/>
                <a:cs typeface="ＭＳ Ｐゴシック" charset="-128"/>
              </a:rPr>
              <a:t>Sermon (Anglican)</a:t>
            </a:r>
          </a:p>
          <a:p>
            <a:pPr algn="r">
              <a:lnSpc>
                <a:spcPct val="80000"/>
              </a:lnSpc>
              <a:spcBef>
                <a:spcPct val="20000"/>
              </a:spcBef>
              <a:defRPr/>
            </a:pPr>
            <a:endParaRPr lang="en-US" sz="1600" kern="0" dirty="0">
              <a:latin typeface="Georgia" pitchFamily="18" charset="0"/>
              <a:ea typeface="ＭＳ Ｐゴシック" charset="-128"/>
              <a:cs typeface="ＭＳ Ｐゴシック" charset="-128"/>
            </a:endParaRPr>
          </a:p>
          <a:p>
            <a:pPr algn="r">
              <a:lnSpc>
                <a:spcPct val="80000"/>
              </a:lnSpc>
              <a:spcBef>
                <a:spcPct val="20000"/>
              </a:spcBef>
              <a:defRPr/>
            </a:pPr>
            <a:r>
              <a:rPr lang="en-US" kern="0" dirty="0">
                <a:latin typeface="Georgia" pitchFamily="18" charset="0"/>
                <a:ea typeface="ＭＳ Ｐゴシック" charset="-128"/>
                <a:cs typeface="ＭＳ Ｐゴシック" charset="-128"/>
              </a:rPr>
              <a:t>Offertory (Bread and wine)</a:t>
            </a:r>
          </a:p>
          <a:p>
            <a:pPr algn="r">
              <a:lnSpc>
                <a:spcPct val="80000"/>
              </a:lnSpc>
              <a:spcBef>
                <a:spcPct val="20000"/>
              </a:spcBef>
              <a:defRPr/>
            </a:pPr>
            <a:r>
              <a:rPr lang="en-US" kern="0" dirty="0">
                <a:latin typeface="Georgia" pitchFamily="18" charset="0"/>
                <a:ea typeface="ＭＳ Ｐゴシック" charset="-128"/>
                <a:cs typeface="ＭＳ Ｐゴシック" charset="-128"/>
              </a:rPr>
              <a:t>Secret (Soft prayer)</a:t>
            </a:r>
          </a:p>
          <a:p>
            <a:pPr algn="r">
              <a:lnSpc>
                <a:spcPct val="80000"/>
              </a:lnSpc>
              <a:spcBef>
                <a:spcPct val="20000"/>
              </a:spcBef>
              <a:defRPr/>
            </a:pPr>
            <a:r>
              <a:rPr lang="en-US" kern="0" dirty="0">
                <a:latin typeface="Georgia" pitchFamily="18" charset="0"/>
                <a:ea typeface="ＭＳ Ｐゴシック" charset="-128"/>
                <a:cs typeface="ＭＳ Ｐゴシック" charset="-128"/>
              </a:rPr>
              <a:t>Preface (Beginning prayer)</a:t>
            </a:r>
          </a:p>
          <a:p>
            <a:pPr algn="r">
              <a:lnSpc>
                <a:spcPct val="80000"/>
              </a:lnSpc>
              <a:spcBef>
                <a:spcPct val="20000"/>
              </a:spcBef>
              <a:defRPr/>
            </a:pPr>
            <a:endParaRPr lang="en-US" sz="1600" kern="0" dirty="0">
              <a:latin typeface="Georgia" pitchFamily="18" charset="0"/>
              <a:ea typeface="ＭＳ Ｐゴシック" charset="-128"/>
              <a:cs typeface="ＭＳ Ｐゴシック" charset="-128"/>
            </a:endParaRPr>
          </a:p>
          <a:p>
            <a:pPr algn="r">
              <a:lnSpc>
                <a:spcPct val="80000"/>
              </a:lnSpc>
              <a:spcBef>
                <a:spcPct val="20000"/>
              </a:spcBef>
              <a:defRPr/>
            </a:pPr>
            <a:r>
              <a:rPr lang="en-US" kern="0" dirty="0">
                <a:latin typeface="Georgia" pitchFamily="18" charset="0"/>
                <a:ea typeface="ＭＳ Ｐゴシック" charset="-128"/>
                <a:cs typeface="ＭＳ Ｐゴシック" charset="-128"/>
              </a:rPr>
              <a:t>Canon (Long prayer)</a:t>
            </a:r>
          </a:p>
          <a:p>
            <a:pPr algn="r">
              <a:lnSpc>
                <a:spcPct val="80000"/>
              </a:lnSpc>
              <a:spcBef>
                <a:spcPct val="20000"/>
              </a:spcBef>
              <a:defRPr/>
            </a:pPr>
            <a:endParaRPr lang="en-US" sz="1600" kern="0" dirty="0">
              <a:latin typeface="Georgia" pitchFamily="18" charset="0"/>
              <a:ea typeface="ＭＳ Ｐゴシック" charset="-128"/>
              <a:cs typeface="ＭＳ Ｐゴシック" charset="-128"/>
            </a:endParaRPr>
          </a:p>
          <a:p>
            <a:pPr algn="r">
              <a:lnSpc>
                <a:spcPct val="80000"/>
              </a:lnSpc>
              <a:spcBef>
                <a:spcPct val="20000"/>
              </a:spcBef>
              <a:defRPr/>
            </a:pPr>
            <a:r>
              <a:rPr lang="en-US" kern="0" dirty="0">
                <a:latin typeface="Georgia" pitchFamily="18" charset="0"/>
                <a:ea typeface="ＭＳ Ｐゴシック" charset="-128"/>
                <a:cs typeface="ＭＳ Ｐゴシック" charset="-128"/>
              </a:rPr>
              <a:t>Communion (Chant)</a:t>
            </a:r>
          </a:p>
          <a:p>
            <a:pPr algn="r">
              <a:lnSpc>
                <a:spcPct val="80000"/>
              </a:lnSpc>
              <a:spcBef>
                <a:spcPct val="20000"/>
              </a:spcBef>
              <a:defRPr/>
            </a:pPr>
            <a:r>
              <a:rPr lang="en-US" kern="0" dirty="0">
                <a:latin typeface="Georgia" pitchFamily="18" charset="0"/>
                <a:ea typeface="ＭＳ Ｐゴシック" charset="-128"/>
                <a:cs typeface="ＭＳ Ｐゴシック" charset="-128"/>
              </a:rPr>
              <a:t>Post-Communion (Prayer)</a:t>
            </a:r>
          </a:p>
        </p:txBody>
      </p:sp>
      <p:pic>
        <p:nvPicPr>
          <p:cNvPr id="19463" name="Picture 14" descr="Mass CA.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72288" y="1873250"/>
            <a:ext cx="1890712" cy="220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15" descr="Mass CA.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3225" y="4781550"/>
            <a:ext cx="1131888" cy="129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5"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08900" y="239713"/>
            <a:ext cx="965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73730" name="TextBox 7"/>
          <p:cNvSpPr txBox="1">
            <a:spLocks noChangeArrowheads="1"/>
          </p:cNvSpPr>
          <p:nvPr/>
        </p:nvSpPr>
        <p:spPr bwMode="auto">
          <a:xfrm>
            <a:off x="7843838" y="5946775"/>
            <a:ext cx="1311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F4F0D0"/>
                </a:solidFill>
                <a:latin typeface="Georgia" charset="0"/>
              </a:rPr>
              <a:t>AD </a:t>
            </a:r>
            <a:r>
              <a:rPr lang="en-US">
                <a:solidFill>
                  <a:srgbClr val="F4F0D0"/>
                </a:solidFill>
                <a:latin typeface="Georgia" charset="0"/>
              </a:rPr>
              <a:t>1450</a:t>
            </a:r>
          </a:p>
        </p:txBody>
      </p:sp>
      <p:sp>
        <p:nvSpPr>
          <p:cNvPr id="10" name="Rectangle 2"/>
          <p:cNvSpPr txBox="1">
            <a:spLocks noChangeArrowheads="1"/>
          </p:cNvSpPr>
          <p:nvPr/>
        </p:nvSpPr>
        <p:spPr bwMode="auto">
          <a:xfrm>
            <a:off x="-76200" y="263525"/>
            <a:ext cx="8229600" cy="922338"/>
          </a:xfrm>
          <a:prstGeom prst="rect">
            <a:avLst/>
          </a:prstGeom>
          <a:noFill/>
          <a:ln w="9525">
            <a:noFill/>
            <a:miter lim="800000"/>
            <a:headEnd/>
            <a:tailEnd/>
          </a:ln>
        </p:spPr>
        <p:txBody>
          <a:bodyPr anchor="ctr"/>
          <a:lstStyle/>
          <a:p>
            <a:pPr algn="ctr">
              <a:defRPr/>
            </a:pPr>
            <a:r>
              <a:rPr lang="en-US" sz="3000" b="1" kern="0" dirty="0">
                <a:solidFill>
                  <a:srgbClr val="600000"/>
                </a:solidFill>
                <a:latin typeface="Verdana" charset="0"/>
                <a:ea typeface="ＭＳ Ｐゴシック" charset="-128"/>
                <a:cs typeface="ＭＳ Ｐゴシック" charset="-128"/>
              </a:rPr>
              <a:t>Numerology Example: Baptism 8</a:t>
            </a:r>
          </a:p>
        </p:txBody>
      </p:sp>
      <p:sp>
        <p:nvSpPr>
          <p:cNvPr id="8" name="Content Placeholder 5"/>
          <p:cNvSpPr txBox="1">
            <a:spLocks/>
          </p:cNvSpPr>
          <p:nvPr/>
        </p:nvSpPr>
        <p:spPr bwMode="auto">
          <a:xfrm>
            <a:off x="652463" y="1360488"/>
            <a:ext cx="8056562" cy="4986337"/>
          </a:xfrm>
          <a:prstGeom prst="rect">
            <a:avLst/>
          </a:prstGeom>
          <a:noFill/>
          <a:ln w="9525">
            <a:noFill/>
            <a:miter lim="800000"/>
            <a:headEnd/>
            <a:tailEnd/>
          </a:ln>
        </p:spPr>
        <p:txBody>
          <a:bodyPr/>
          <a:lstStyle/>
          <a:p>
            <a:pPr marL="182880" indent="-182880" eaLnBrk="0" hangingPunct="0">
              <a:spcBef>
                <a:spcPct val="20000"/>
              </a:spcBef>
              <a:buFont typeface="Arial" pitchFamily="34" charset="0"/>
              <a:buChar char="•"/>
              <a:defRPr/>
            </a:pPr>
            <a:r>
              <a:rPr lang="en-US" sz="2500" kern="0" dirty="0">
                <a:latin typeface="Georgia" pitchFamily="18" charset="0"/>
                <a:ea typeface="ＭＳ Ｐゴシック" charset="-128"/>
                <a:cs typeface="ＭＳ Ｐゴシック" charset="-128"/>
              </a:rPr>
              <a:t>The 8</a:t>
            </a:r>
            <a:r>
              <a:rPr lang="en-US" sz="2500" kern="0" baseline="30000" dirty="0">
                <a:latin typeface="Georgia" pitchFamily="18" charset="0"/>
                <a:ea typeface="ＭＳ Ｐゴシック" charset="-128"/>
                <a:cs typeface="ＭＳ Ｐゴシック" charset="-128"/>
              </a:rPr>
              <a:t>th</a:t>
            </a:r>
            <a:r>
              <a:rPr lang="en-US" sz="2500" kern="0" dirty="0">
                <a:latin typeface="Georgia" pitchFamily="18" charset="0"/>
                <a:ea typeface="ＭＳ Ｐゴシック" charset="-128"/>
                <a:cs typeface="ＭＳ Ｐゴシック" charset="-128"/>
              </a:rPr>
              <a:t> day was for resurrection and, traditionally, for baptism.</a:t>
            </a:r>
          </a:p>
          <a:p>
            <a:pPr marL="822960" lvl="1" eaLnBrk="0" hangingPunct="0">
              <a:spcBef>
                <a:spcPct val="20000"/>
              </a:spcBef>
              <a:defRPr/>
            </a:pPr>
            <a:r>
              <a:rPr lang="en-US" sz="2200" kern="0" dirty="0">
                <a:latin typeface="Georgia" pitchFamily="18" charset="0"/>
                <a:ea typeface="ＭＳ Ｐゴシック" charset="-128"/>
                <a:cs typeface="+mn-cs"/>
              </a:rPr>
              <a:t>The baptism signified entry into the new kingdom just like resurrection was into the heavenly kingdom</a:t>
            </a:r>
          </a:p>
          <a:p>
            <a:pPr marL="822960" lvl="1" eaLnBrk="0" hangingPunct="0">
              <a:spcBef>
                <a:spcPct val="20000"/>
              </a:spcBef>
              <a:defRPr/>
            </a:pPr>
            <a:r>
              <a:rPr lang="en-US" sz="2200" kern="0" dirty="0">
                <a:latin typeface="Georgia" pitchFamily="18" charset="0"/>
                <a:ea typeface="ＭＳ Ｐゴシック" charset="-128"/>
                <a:cs typeface="+mn-cs"/>
              </a:rPr>
              <a:t>Old baptisteries were octagonal</a:t>
            </a:r>
          </a:p>
          <a:p>
            <a:pPr marL="182880" indent="-182880" eaLnBrk="0" hangingPunct="0">
              <a:spcBef>
                <a:spcPct val="20000"/>
              </a:spcBef>
              <a:buFont typeface="Arial" pitchFamily="34" charset="0"/>
              <a:buChar char="•"/>
              <a:defRPr/>
            </a:pPr>
            <a:r>
              <a:rPr lang="en-US" sz="2500" kern="0" dirty="0">
                <a:latin typeface="Georgia" pitchFamily="18" charset="0"/>
                <a:ea typeface="ＭＳ Ｐゴシック" charset="-128"/>
                <a:cs typeface="ＭＳ Ｐゴシック" charset="-128"/>
              </a:rPr>
              <a:t>In the old testament, the 8</a:t>
            </a:r>
            <a:r>
              <a:rPr lang="en-US" sz="2500" kern="0" baseline="30000" dirty="0">
                <a:latin typeface="Georgia" pitchFamily="18" charset="0"/>
                <a:ea typeface="ＭＳ Ｐゴシック" charset="-128"/>
                <a:cs typeface="ＭＳ Ｐゴシック" charset="-128"/>
              </a:rPr>
              <a:t>th</a:t>
            </a:r>
            <a:r>
              <a:rPr lang="en-US" sz="2500" kern="0" dirty="0">
                <a:latin typeface="Georgia" pitchFamily="18" charset="0"/>
                <a:ea typeface="ＭＳ Ｐゴシック" charset="-128"/>
                <a:cs typeface="ＭＳ Ｐゴシック" charset="-128"/>
              </a:rPr>
              <a:t> day was the day for circumcision </a:t>
            </a:r>
            <a:r>
              <a:rPr lang="en-US" sz="2200" kern="0" dirty="0">
                <a:latin typeface="Georgia" pitchFamily="18" charset="0"/>
                <a:ea typeface="ＭＳ Ｐゴシック" charset="-128"/>
                <a:cs typeface="ＭＳ Ｐゴシック" charset="-128"/>
              </a:rPr>
              <a:t>(new covenant).</a:t>
            </a:r>
          </a:p>
          <a:p>
            <a:pPr marL="182880" indent="-182880" eaLnBrk="0" hangingPunct="0">
              <a:spcBef>
                <a:spcPct val="20000"/>
              </a:spcBef>
              <a:buFont typeface="Arial" pitchFamily="34" charset="0"/>
              <a:buChar char="•"/>
              <a:defRPr/>
            </a:pPr>
            <a:r>
              <a:rPr lang="en-US" sz="2500" kern="0" dirty="0">
                <a:latin typeface="Georgia" pitchFamily="18" charset="0"/>
                <a:ea typeface="ＭＳ Ｐゴシック" charset="-128"/>
                <a:cs typeface="ＭＳ Ｐゴシック" charset="-128"/>
              </a:rPr>
              <a:t>Noah and his family </a:t>
            </a:r>
            <a:r>
              <a:rPr lang="en-US" sz="2200" kern="0" dirty="0">
                <a:latin typeface="Georgia" pitchFamily="18" charset="0"/>
                <a:ea typeface="ＭＳ Ｐゴシック" charset="-128"/>
                <a:cs typeface="ＭＳ Ｐゴシック" charset="-128"/>
              </a:rPr>
              <a:t>(8 souls)</a:t>
            </a:r>
            <a:r>
              <a:rPr lang="en-US" sz="2500" kern="0" dirty="0">
                <a:latin typeface="Georgia" pitchFamily="18" charset="0"/>
                <a:ea typeface="ＭＳ Ｐゴシック" charset="-128"/>
                <a:cs typeface="ＭＳ Ｐゴシック" charset="-128"/>
              </a:rPr>
              <a:t> were saved from the flood </a:t>
            </a:r>
            <a:r>
              <a:rPr lang="en-US" sz="2200" kern="0" dirty="0">
                <a:latin typeface="Georgia" pitchFamily="18" charset="0"/>
                <a:ea typeface="ＭＳ Ｐゴシック" charset="-128"/>
                <a:cs typeface="ＭＳ Ｐゴシック" charset="-128"/>
              </a:rPr>
              <a:t>(like baptism).</a:t>
            </a:r>
          </a:p>
          <a:p>
            <a:pPr marL="182880" indent="-182880" eaLnBrk="0" hangingPunct="0">
              <a:spcBef>
                <a:spcPct val="20000"/>
              </a:spcBef>
              <a:buFont typeface="Arial" pitchFamily="34" charset="0"/>
              <a:buChar char="•"/>
              <a:defRPr/>
            </a:pPr>
            <a:r>
              <a:rPr lang="en-US" sz="2500" kern="0" dirty="0">
                <a:latin typeface="Georgia" pitchFamily="18" charset="0"/>
                <a:ea typeface="ＭＳ Ｐゴシック" charset="-128"/>
                <a:cs typeface="ＭＳ Ｐゴシック" charset="-128"/>
              </a:rPr>
              <a:t>In Dante, the seven-walled noble castle or Castle of Fame, is in Limbo and houses good people who do not have baptism </a:t>
            </a:r>
            <a:r>
              <a:rPr lang="en-US" sz="2200" kern="0" dirty="0">
                <a:latin typeface="Georgia" pitchFamily="18" charset="0"/>
                <a:ea typeface="ＭＳ Ｐゴシック" charset="-128"/>
                <a:cs typeface="ＭＳ Ｐゴシック" charset="-128"/>
              </a:rPr>
              <a:t>(that is, they are missing one thing).</a:t>
            </a:r>
          </a:p>
        </p:txBody>
      </p:sp>
      <p:sp>
        <p:nvSpPr>
          <p:cNvPr id="12" name="TextBox 11"/>
          <p:cNvSpPr txBox="1"/>
          <p:nvPr/>
        </p:nvSpPr>
        <p:spPr>
          <a:xfrm>
            <a:off x="2721429" y="501276"/>
            <a:ext cx="2895600" cy="6247864"/>
          </a:xfrm>
          <a:prstGeom prst="rect">
            <a:avLst/>
          </a:prstGeom>
          <a:noFill/>
        </p:spPr>
        <p:txBody>
          <a:bodyPr>
            <a:spAutoFit/>
          </a:bodyPr>
          <a:lstStyle/>
          <a:p>
            <a:pPr>
              <a:defRPr/>
            </a:pPr>
            <a:r>
              <a:rPr lang="en-US" sz="40000" dirty="0">
                <a:solidFill>
                  <a:srgbClr val="C00000">
                    <a:alpha val="50000"/>
                  </a:srgbClr>
                </a:solidFill>
                <a:latin typeface="Georgia" pitchFamily="18" charset="0"/>
                <a:ea typeface="ＭＳ Ｐゴシック" charset="-128"/>
                <a:cs typeface="+mn-cs"/>
              </a:rPr>
              <a:t>8</a:t>
            </a:r>
          </a:p>
        </p:txBody>
      </p:sp>
      <p:pic>
        <p:nvPicPr>
          <p:cNvPr id="73734"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08900" y="239713"/>
            <a:ext cx="965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10" name="Rectangle 2"/>
          <p:cNvSpPr txBox="1">
            <a:spLocks noChangeArrowheads="1"/>
          </p:cNvSpPr>
          <p:nvPr/>
        </p:nvSpPr>
        <p:spPr bwMode="auto">
          <a:xfrm>
            <a:off x="457200" y="263525"/>
            <a:ext cx="8229600" cy="922338"/>
          </a:xfrm>
          <a:prstGeom prst="rect">
            <a:avLst/>
          </a:prstGeom>
          <a:noFill/>
          <a:ln w="9525">
            <a:noFill/>
            <a:miter lim="800000"/>
            <a:headEnd/>
            <a:tailEnd/>
          </a:ln>
        </p:spPr>
        <p:txBody>
          <a:bodyPr anchor="ctr"/>
          <a:lstStyle/>
          <a:p>
            <a:pPr algn="ctr">
              <a:defRPr/>
            </a:pPr>
            <a:r>
              <a:rPr lang="en-US" sz="3000" b="1" kern="0" dirty="0">
                <a:solidFill>
                  <a:srgbClr val="600000"/>
                </a:solidFill>
                <a:latin typeface="Verdana" charset="0"/>
                <a:ea typeface="ＭＳ Ｐゴシック" charset="-128"/>
                <a:cs typeface="ＭＳ Ｐゴシック" charset="-128"/>
              </a:rPr>
              <a:t>Numerical Intricacies</a:t>
            </a:r>
          </a:p>
        </p:txBody>
      </p:sp>
      <p:sp>
        <p:nvSpPr>
          <p:cNvPr id="75779" name="Rectangle 5"/>
          <p:cNvSpPr>
            <a:spLocks noChangeArrowheads="1"/>
          </p:cNvSpPr>
          <p:nvPr/>
        </p:nvSpPr>
        <p:spPr bwMode="auto">
          <a:xfrm>
            <a:off x="522288" y="1241425"/>
            <a:ext cx="7391400" cy="510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spcBef>
                <a:spcPct val="20000"/>
              </a:spcBef>
            </a:pPr>
            <a:r>
              <a:rPr lang="en-US" sz="2800">
                <a:latin typeface="Georgia" charset="0"/>
              </a:rPr>
              <a:t>   </a:t>
            </a:r>
            <a:r>
              <a:rPr lang="en-US" sz="2800" b="1">
                <a:latin typeface="Verdana" charset="0"/>
              </a:rPr>
              <a:t>10</a:t>
            </a:r>
            <a:r>
              <a:rPr lang="en-US" sz="2600">
                <a:latin typeface="Georgia" charset="0"/>
              </a:rPr>
              <a:t> = perfection</a:t>
            </a:r>
          </a:p>
          <a:p>
            <a:pPr marL="342900" indent="-342900">
              <a:spcBef>
                <a:spcPct val="20000"/>
              </a:spcBef>
            </a:pPr>
            <a:r>
              <a:rPr lang="en-US" sz="2800" b="1">
                <a:solidFill>
                  <a:srgbClr val="C00000"/>
                </a:solidFill>
                <a:latin typeface="Verdana" charset="0"/>
              </a:rPr>
              <a:t>  12</a:t>
            </a:r>
            <a:r>
              <a:rPr lang="en-US" sz="2600">
                <a:latin typeface="Georgia" charset="0"/>
              </a:rPr>
              <a:t> = tribes, trinity x the world</a:t>
            </a:r>
          </a:p>
          <a:p>
            <a:pPr marL="342900" indent="-342900">
              <a:spcBef>
                <a:spcPct val="20000"/>
              </a:spcBef>
            </a:pPr>
            <a:r>
              <a:rPr lang="en-US" sz="2800">
                <a:latin typeface="Georgia" charset="0"/>
              </a:rPr>
              <a:t>   </a:t>
            </a:r>
            <a:r>
              <a:rPr lang="en-US" sz="2800" b="1">
                <a:latin typeface="Verdana" charset="0"/>
              </a:rPr>
              <a:t>13</a:t>
            </a:r>
            <a:r>
              <a:rPr lang="en-US" sz="2600">
                <a:latin typeface="Georgia" charset="0"/>
              </a:rPr>
              <a:t> = evil</a:t>
            </a:r>
          </a:p>
          <a:p>
            <a:pPr marL="342900" indent="-342900">
              <a:spcBef>
                <a:spcPct val="20000"/>
              </a:spcBef>
            </a:pPr>
            <a:r>
              <a:rPr lang="en-US" sz="2800">
                <a:latin typeface="Georgia" charset="0"/>
              </a:rPr>
              <a:t>   </a:t>
            </a:r>
            <a:r>
              <a:rPr lang="en-US" sz="2800" b="1">
                <a:solidFill>
                  <a:srgbClr val="C00000"/>
                </a:solidFill>
                <a:latin typeface="Verdana" charset="0"/>
              </a:rPr>
              <a:t>30</a:t>
            </a:r>
            <a:r>
              <a:rPr lang="en-US" sz="2600">
                <a:latin typeface="Georgia" charset="0"/>
              </a:rPr>
              <a:t> = Christ started preaching </a:t>
            </a:r>
          </a:p>
          <a:p>
            <a:pPr marL="342900" indent="-342900">
              <a:spcBef>
                <a:spcPct val="20000"/>
              </a:spcBef>
            </a:pPr>
            <a:r>
              <a:rPr lang="en-US" sz="2800">
                <a:latin typeface="Georgia" charset="0"/>
              </a:rPr>
              <a:t>   </a:t>
            </a:r>
            <a:r>
              <a:rPr lang="en-US" sz="2800" b="1">
                <a:latin typeface="Verdana" charset="0"/>
              </a:rPr>
              <a:t>33</a:t>
            </a:r>
            <a:r>
              <a:rPr lang="en-US" sz="2600">
                <a:latin typeface="Georgia" charset="0"/>
              </a:rPr>
              <a:t> = Christ</a:t>
            </a:r>
            <a:r>
              <a:rPr lang="ja-JP" altLang="en-US" sz="2600">
                <a:latin typeface="Georgia" charset="0"/>
              </a:rPr>
              <a:t>’</a:t>
            </a:r>
            <a:r>
              <a:rPr lang="en-US" altLang="ja-JP" sz="2600">
                <a:latin typeface="Georgia" charset="0"/>
              </a:rPr>
              <a:t>s completion age</a:t>
            </a:r>
          </a:p>
          <a:p>
            <a:pPr marL="342900" indent="-342900">
              <a:spcBef>
                <a:spcPct val="20000"/>
              </a:spcBef>
            </a:pPr>
            <a:r>
              <a:rPr lang="en-US" sz="2800">
                <a:latin typeface="Georgia" charset="0"/>
              </a:rPr>
              <a:t>   </a:t>
            </a:r>
            <a:r>
              <a:rPr lang="en-US" sz="2800" b="1">
                <a:solidFill>
                  <a:srgbClr val="C00000"/>
                </a:solidFill>
                <a:latin typeface="Verdana" charset="0"/>
              </a:rPr>
              <a:t>35</a:t>
            </a:r>
            <a:r>
              <a:rPr lang="en-US" sz="2600">
                <a:latin typeface="Georgia" charset="0"/>
              </a:rPr>
              <a:t> = apex of life</a:t>
            </a:r>
          </a:p>
          <a:p>
            <a:pPr marL="342900" indent="-342900">
              <a:spcBef>
                <a:spcPct val="20000"/>
              </a:spcBef>
            </a:pPr>
            <a:r>
              <a:rPr lang="en-US" sz="2800">
                <a:latin typeface="Georgia" charset="0"/>
              </a:rPr>
              <a:t>   </a:t>
            </a:r>
            <a:r>
              <a:rPr lang="en-US" sz="2800" b="1">
                <a:latin typeface="Verdana" charset="0"/>
              </a:rPr>
              <a:t>40</a:t>
            </a:r>
            <a:r>
              <a:rPr lang="en-US" sz="2600">
                <a:latin typeface="Georgia" charset="0"/>
              </a:rPr>
              <a:t> = days between resurrection and </a:t>
            </a:r>
          </a:p>
          <a:p>
            <a:pPr marL="342900" indent="-342900"/>
            <a:r>
              <a:rPr lang="en-US" sz="2600">
                <a:latin typeface="Georgia" charset="0"/>
              </a:rPr>
              <a:t>              ascension, days in wilderness,</a:t>
            </a:r>
          </a:p>
          <a:p>
            <a:pPr marL="342900" indent="-342900"/>
            <a:r>
              <a:rPr lang="en-US" sz="2600">
                <a:latin typeface="Georgia" charset="0"/>
              </a:rPr>
              <a:t>              elder of Israel</a:t>
            </a:r>
          </a:p>
          <a:p>
            <a:pPr marL="342900" indent="-342900">
              <a:spcBef>
                <a:spcPct val="20000"/>
              </a:spcBef>
            </a:pPr>
            <a:r>
              <a:rPr lang="en-US" sz="2800" b="1">
                <a:solidFill>
                  <a:srgbClr val="C00000"/>
                </a:solidFill>
                <a:latin typeface="Verdana" charset="0"/>
              </a:rPr>
              <a:t>100</a:t>
            </a:r>
            <a:r>
              <a:rPr lang="en-US" sz="2600">
                <a:latin typeface="Georgia" charset="0"/>
              </a:rPr>
              <a:t> = super perfection</a:t>
            </a:r>
          </a:p>
        </p:txBody>
      </p:sp>
      <p:pic>
        <p:nvPicPr>
          <p:cNvPr id="12" name="Picture 11" descr="Christ resurrected.JPG"/>
          <p:cNvPicPr>
            <a:picLocks noChangeAspect="1"/>
          </p:cNvPicPr>
          <p:nvPr/>
        </p:nvPicPr>
        <p:blipFill>
          <a:blip r:embed="rId3">
            <a:lum bright="8000" contrast="8000"/>
            <a:extLst>
              <a:ext uri="{28A0092B-C50C-407E-A947-70E740481C1C}">
                <a14:useLocalDpi xmlns:a14="http://schemas.microsoft.com/office/drawing/2010/main" val="0"/>
              </a:ext>
            </a:extLst>
          </a:blip>
          <a:srcRect/>
          <a:stretch>
            <a:fillRect/>
          </a:stretch>
        </p:blipFill>
        <p:spPr bwMode="auto">
          <a:xfrm>
            <a:off x="5726113" y="1284288"/>
            <a:ext cx="1295400" cy="1663700"/>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25479437.png"/>
          <p:cNvPicPr>
            <a:picLocks noChangeAspect="1"/>
          </p:cNvPicPr>
          <p:nvPr/>
        </p:nvPicPr>
        <p:blipFill>
          <a:blip r:embed="rId4">
            <a:extLst>
              <a:ext uri="{28A0092B-C50C-407E-A947-70E740481C1C}">
                <a14:useLocalDpi xmlns:a14="http://schemas.microsoft.com/office/drawing/2010/main" val="0"/>
              </a:ext>
            </a:extLst>
          </a:blip>
          <a:srcRect l="3702" t="3442" r="3752" b="4175"/>
          <a:stretch>
            <a:fillRect/>
          </a:stretch>
        </p:blipFill>
        <p:spPr bwMode="auto">
          <a:xfrm>
            <a:off x="6880225" y="2176463"/>
            <a:ext cx="1892300" cy="2265362"/>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Ressurection CA.jpg"/>
          <p:cNvPicPr>
            <a:picLocks noChangeAspect="1"/>
          </p:cNvPicPr>
          <p:nvPr/>
        </p:nvPicPr>
        <p:blipFill>
          <a:blip r:embed="rId5">
            <a:extLst>
              <a:ext uri="{28A0092B-C50C-407E-A947-70E740481C1C}">
                <a14:useLocalDpi xmlns:a14="http://schemas.microsoft.com/office/drawing/2010/main" val="0"/>
              </a:ext>
            </a:extLst>
          </a:blip>
          <a:srcRect l="4427" t="1961" r="3941" b="5392"/>
          <a:stretch>
            <a:fillRect/>
          </a:stretch>
        </p:blipFill>
        <p:spPr bwMode="auto">
          <a:xfrm>
            <a:off x="6454775" y="4321175"/>
            <a:ext cx="1284288" cy="2057400"/>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7"/>
          <p:cNvSpPr>
            <a:spLocks noChangeArrowheads="1"/>
          </p:cNvSpPr>
          <p:nvPr/>
        </p:nvSpPr>
        <p:spPr bwMode="auto">
          <a:xfrm>
            <a:off x="327025" y="1165225"/>
            <a:ext cx="4343400" cy="685800"/>
          </a:xfrm>
          <a:prstGeom prst="ellipse">
            <a:avLst/>
          </a:prstGeom>
          <a:noFill/>
          <a:ln w="38100">
            <a:solidFill>
              <a:srgbClr val="CC0000"/>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cs typeface="+mn-cs"/>
            </a:endParaRPr>
          </a:p>
        </p:txBody>
      </p:sp>
      <p:sp>
        <p:nvSpPr>
          <p:cNvPr id="11" name="Oval 10"/>
          <p:cNvSpPr>
            <a:spLocks noChangeArrowheads="1"/>
          </p:cNvSpPr>
          <p:nvPr/>
        </p:nvSpPr>
        <p:spPr bwMode="auto">
          <a:xfrm>
            <a:off x="327025" y="5551488"/>
            <a:ext cx="4343400" cy="685800"/>
          </a:xfrm>
          <a:prstGeom prst="ellipse">
            <a:avLst/>
          </a:prstGeom>
          <a:noFill/>
          <a:ln w="38100">
            <a:solidFill>
              <a:srgbClr val="CC0000"/>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cs typeface="+mn-cs"/>
            </a:endParaRPr>
          </a:p>
        </p:txBody>
      </p:sp>
      <p:pic>
        <p:nvPicPr>
          <p:cNvPr id="75785"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08900" y="239713"/>
            <a:ext cx="965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214491" y="4560"/>
            <a:ext cx="8895644" cy="6247864"/>
          </a:xfrm>
          <a:prstGeom prst="rect">
            <a:avLst/>
          </a:prstGeom>
          <a:noFill/>
        </p:spPr>
        <p:txBody>
          <a:bodyPr>
            <a:spAutoFit/>
          </a:bodyPr>
          <a:lstStyle/>
          <a:p>
            <a:pPr>
              <a:defRPr/>
            </a:pPr>
            <a:r>
              <a:rPr lang="en-US" sz="40000" dirty="0">
                <a:solidFill>
                  <a:srgbClr val="C00000">
                    <a:alpha val="50000"/>
                  </a:srgbClr>
                </a:solidFill>
                <a:latin typeface="Georgia" pitchFamily="18" charset="0"/>
                <a:ea typeface="ＭＳ Ｐゴシック" charset="-128"/>
                <a:cs typeface="+mn-cs"/>
              </a:rPr>
              <a:t>100</a:t>
            </a:r>
          </a:p>
        </p:txBody>
      </p:sp>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77827" name="TextBox 7"/>
          <p:cNvSpPr txBox="1">
            <a:spLocks noChangeArrowheads="1"/>
          </p:cNvSpPr>
          <p:nvPr/>
        </p:nvSpPr>
        <p:spPr bwMode="auto">
          <a:xfrm>
            <a:off x="7843838" y="5946775"/>
            <a:ext cx="1311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F4F0D0"/>
                </a:solidFill>
                <a:latin typeface="Georgia" charset="0"/>
              </a:rPr>
              <a:t>AD </a:t>
            </a:r>
            <a:r>
              <a:rPr lang="en-US">
                <a:solidFill>
                  <a:srgbClr val="F4F0D0"/>
                </a:solidFill>
                <a:latin typeface="Georgia" charset="0"/>
              </a:rPr>
              <a:t>1450</a:t>
            </a:r>
          </a:p>
        </p:txBody>
      </p:sp>
      <p:sp>
        <p:nvSpPr>
          <p:cNvPr id="10" name="Rectangle 2"/>
          <p:cNvSpPr txBox="1">
            <a:spLocks noChangeArrowheads="1"/>
          </p:cNvSpPr>
          <p:nvPr/>
        </p:nvSpPr>
        <p:spPr bwMode="auto">
          <a:xfrm>
            <a:off x="457200" y="161925"/>
            <a:ext cx="8229600" cy="922338"/>
          </a:xfrm>
          <a:prstGeom prst="rect">
            <a:avLst/>
          </a:prstGeom>
          <a:noFill/>
          <a:ln w="9525">
            <a:noFill/>
            <a:miter lim="800000"/>
            <a:headEnd/>
            <a:tailEnd/>
          </a:ln>
        </p:spPr>
        <p:txBody>
          <a:bodyPr anchor="ctr"/>
          <a:lstStyle/>
          <a:p>
            <a:pPr algn="ctr">
              <a:defRPr/>
            </a:pPr>
            <a:r>
              <a:rPr lang="en-US" sz="3000" b="1" kern="0" dirty="0">
                <a:solidFill>
                  <a:srgbClr val="600000"/>
                </a:solidFill>
                <a:latin typeface="Verdana" charset="0"/>
                <a:ea typeface="ＭＳ Ｐゴシック" charset="-128"/>
                <a:cs typeface="ＭＳ Ｐゴシック" charset="-128"/>
              </a:rPr>
              <a:t>Numerology Example: </a:t>
            </a:r>
          </a:p>
          <a:p>
            <a:pPr algn="ctr">
              <a:defRPr/>
            </a:pPr>
            <a:r>
              <a:rPr lang="en-US" sz="3000" b="1" kern="0" dirty="0">
                <a:solidFill>
                  <a:srgbClr val="600000"/>
                </a:solidFill>
                <a:latin typeface="Verdana" charset="0"/>
                <a:ea typeface="ＭＳ Ｐゴシック" charset="-128"/>
                <a:cs typeface="ＭＳ Ｐゴシック" charset="-128"/>
              </a:rPr>
              <a:t>Perfection 10 and 100</a:t>
            </a:r>
          </a:p>
        </p:txBody>
      </p:sp>
      <p:sp>
        <p:nvSpPr>
          <p:cNvPr id="9" name="Rectangle 3"/>
          <p:cNvSpPr txBox="1">
            <a:spLocks noChangeArrowheads="1"/>
          </p:cNvSpPr>
          <p:nvPr/>
        </p:nvSpPr>
        <p:spPr bwMode="auto">
          <a:xfrm>
            <a:off x="1033463" y="2032000"/>
            <a:ext cx="7693025" cy="4560888"/>
          </a:xfrm>
          <a:prstGeom prst="rect">
            <a:avLst/>
          </a:prstGeom>
          <a:noFill/>
          <a:ln w="9525">
            <a:noFill/>
            <a:miter lim="800000"/>
            <a:headEnd/>
            <a:tailEnd/>
          </a:ln>
        </p:spPr>
        <p:txBody>
          <a:bodyPr/>
          <a:lstStyle/>
          <a:p>
            <a:pPr>
              <a:lnSpc>
                <a:spcPct val="80000"/>
              </a:lnSpc>
              <a:spcBef>
                <a:spcPct val="20000"/>
              </a:spcBef>
              <a:defRPr/>
            </a:pPr>
            <a:r>
              <a:rPr lang="en-US" sz="2800" b="1" kern="0" dirty="0">
                <a:latin typeface="Georgia" pitchFamily="18" charset="0"/>
                <a:ea typeface="ＭＳ Ｐゴシック" charset="-128"/>
                <a:cs typeface="ＭＳ Ｐゴシック" charset="-128"/>
              </a:rPr>
              <a:t>Sectional:</a:t>
            </a:r>
            <a:r>
              <a:rPr lang="en-US" sz="2800" kern="0" dirty="0">
                <a:latin typeface="Georgia" pitchFamily="18" charset="0"/>
                <a:ea typeface="ＭＳ Ｐゴシック" charset="-128"/>
                <a:cs typeface="ＭＳ Ｐゴシック" charset="-128"/>
              </a:rPr>
              <a:t> </a:t>
            </a:r>
          </a:p>
          <a:p>
            <a:pPr>
              <a:lnSpc>
                <a:spcPct val="80000"/>
              </a:lnSpc>
              <a:spcBef>
                <a:spcPct val="20000"/>
              </a:spcBef>
              <a:defRPr/>
            </a:pPr>
            <a:r>
              <a:rPr lang="en-US" sz="2800" kern="0" dirty="0">
                <a:latin typeface="Georgia" pitchFamily="18" charset="0"/>
                <a:ea typeface="ＭＳ Ｐゴシック" charset="-128"/>
                <a:cs typeface="ＭＳ Ｐゴシック" charset="-128"/>
              </a:rPr>
              <a:t>Hell= 9 circles + vestibule = </a:t>
            </a:r>
            <a:r>
              <a:rPr lang="en-US" sz="2800" b="1" kern="0" dirty="0">
                <a:latin typeface="Georgia" pitchFamily="18" charset="0"/>
                <a:ea typeface="ＭＳ Ｐゴシック" charset="-128"/>
                <a:cs typeface="ＭＳ Ｐゴシック" charset="-128"/>
              </a:rPr>
              <a:t>10</a:t>
            </a:r>
          </a:p>
          <a:p>
            <a:pPr>
              <a:lnSpc>
                <a:spcPct val="80000"/>
              </a:lnSpc>
              <a:spcBef>
                <a:spcPct val="20000"/>
              </a:spcBef>
              <a:defRPr/>
            </a:pPr>
            <a:endParaRPr lang="en-US" sz="1100" kern="0" dirty="0">
              <a:latin typeface="Georgia" pitchFamily="18" charset="0"/>
              <a:ea typeface="ＭＳ Ｐゴシック" charset="-128"/>
              <a:cs typeface="ＭＳ Ｐゴシック" charset="-128"/>
            </a:endParaRPr>
          </a:p>
          <a:p>
            <a:pPr>
              <a:lnSpc>
                <a:spcPct val="80000"/>
              </a:lnSpc>
              <a:spcBef>
                <a:spcPct val="20000"/>
              </a:spcBef>
              <a:defRPr/>
            </a:pPr>
            <a:r>
              <a:rPr lang="en-US" sz="2800" kern="0" dirty="0">
                <a:latin typeface="Georgia" pitchFamily="18" charset="0"/>
                <a:ea typeface="ＭＳ Ｐゴシック" charset="-128"/>
                <a:cs typeface="ＭＳ Ｐゴシック" charset="-128"/>
              </a:rPr>
              <a:t>Purgatory= ante purgatory + 7 terraces + shore of purgatory + after purgatory= </a:t>
            </a:r>
            <a:r>
              <a:rPr lang="en-US" sz="2800" b="1" kern="0" dirty="0">
                <a:latin typeface="Georgia" pitchFamily="18" charset="0"/>
                <a:ea typeface="ＭＳ Ｐゴシック" charset="-128"/>
                <a:cs typeface="ＭＳ Ｐゴシック" charset="-128"/>
              </a:rPr>
              <a:t>10</a:t>
            </a:r>
          </a:p>
          <a:p>
            <a:pPr>
              <a:lnSpc>
                <a:spcPct val="80000"/>
              </a:lnSpc>
              <a:spcBef>
                <a:spcPct val="20000"/>
              </a:spcBef>
              <a:defRPr/>
            </a:pPr>
            <a:endParaRPr lang="en-US" sz="1100" kern="0" dirty="0">
              <a:latin typeface="Georgia" pitchFamily="18" charset="0"/>
              <a:ea typeface="ＭＳ Ｐゴシック" charset="-128"/>
              <a:cs typeface="ＭＳ Ｐゴシック" charset="-128"/>
            </a:endParaRPr>
          </a:p>
          <a:p>
            <a:pPr>
              <a:lnSpc>
                <a:spcPct val="80000"/>
              </a:lnSpc>
              <a:spcBef>
                <a:spcPct val="20000"/>
              </a:spcBef>
              <a:defRPr/>
            </a:pPr>
            <a:r>
              <a:rPr lang="en-US" sz="2800" kern="0" dirty="0">
                <a:latin typeface="Georgia" pitchFamily="18" charset="0"/>
                <a:ea typeface="ＭＳ Ｐゴシック" charset="-128"/>
                <a:cs typeface="ＭＳ Ｐゴシック" charset="-128"/>
              </a:rPr>
              <a:t>Paradise = </a:t>
            </a:r>
            <a:r>
              <a:rPr lang="en-US" sz="2800" b="1" kern="0" dirty="0">
                <a:latin typeface="Georgia" pitchFamily="18" charset="0"/>
                <a:ea typeface="ＭＳ Ｐゴシック" charset="-128"/>
                <a:cs typeface="ＭＳ Ｐゴシック" charset="-128"/>
              </a:rPr>
              <a:t>10</a:t>
            </a:r>
            <a:r>
              <a:rPr lang="en-US" sz="2800" kern="0" dirty="0">
                <a:latin typeface="Georgia" pitchFamily="18" charset="0"/>
                <a:ea typeface="ＭＳ Ｐゴシック" charset="-128"/>
                <a:cs typeface="ＭＳ Ｐゴシック" charset="-128"/>
              </a:rPr>
              <a:t> heavens</a:t>
            </a:r>
          </a:p>
          <a:p>
            <a:pPr>
              <a:lnSpc>
                <a:spcPct val="80000"/>
              </a:lnSpc>
              <a:spcBef>
                <a:spcPct val="20000"/>
              </a:spcBef>
              <a:defRPr/>
            </a:pPr>
            <a:endParaRPr lang="en-US" sz="2800" kern="0" dirty="0">
              <a:latin typeface="Georgia" pitchFamily="18" charset="0"/>
              <a:ea typeface="ＭＳ Ｐゴシック" charset="-128"/>
              <a:cs typeface="ＭＳ Ｐゴシック" charset="-128"/>
            </a:endParaRPr>
          </a:p>
          <a:p>
            <a:pPr>
              <a:lnSpc>
                <a:spcPct val="80000"/>
              </a:lnSpc>
              <a:spcBef>
                <a:spcPct val="20000"/>
              </a:spcBef>
              <a:defRPr/>
            </a:pPr>
            <a:r>
              <a:rPr lang="en-US" sz="2800" b="1" kern="0" dirty="0">
                <a:latin typeface="Georgia" pitchFamily="18" charset="0"/>
                <a:ea typeface="ＭＳ Ｐゴシック" charset="-128"/>
                <a:cs typeface="ＭＳ Ｐゴシック" charset="-128"/>
              </a:rPr>
              <a:t>Cantos:</a:t>
            </a:r>
          </a:p>
          <a:p>
            <a:pPr>
              <a:lnSpc>
                <a:spcPct val="80000"/>
              </a:lnSpc>
              <a:spcBef>
                <a:spcPct val="20000"/>
              </a:spcBef>
              <a:defRPr/>
            </a:pPr>
            <a:r>
              <a:rPr lang="en-US" sz="2800" kern="0" dirty="0">
                <a:latin typeface="Georgia" pitchFamily="18" charset="0"/>
                <a:ea typeface="ＭＳ Ｐゴシック" charset="-128"/>
                <a:cs typeface="ＭＳ Ｐゴシック" charset="-128"/>
              </a:rPr>
              <a:t>1 Intro + 33 hell + 33 purgatory + 33 paradise=</a:t>
            </a:r>
            <a:r>
              <a:rPr lang="en-US" sz="2800" b="1" kern="0" dirty="0">
                <a:latin typeface="Georgia" pitchFamily="18" charset="0"/>
                <a:ea typeface="ＭＳ Ｐゴシック" charset="-128"/>
                <a:cs typeface="ＭＳ Ｐゴシック" charset="-128"/>
              </a:rPr>
              <a:t>100</a:t>
            </a:r>
            <a:r>
              <a:rPr lang="en-US" sz="2800" kern="0" dirty="0">
                <a:latin typeface="Georgia" pitchFamily="18" charset="0"/>
                <a:ea typeface="ＭＳ Ｐゴシック" charset="-128"/>
                <a:cs typeface="ＭＳ Ｐゴシック" charset="-128"/>
              </a:rPr>
              <a:t> total</a:t>
            </a:r>
          </a:p>
        </p:txBody>
      </p:sp>
      <p:sp>
        <p:nvSpPr>
          <p:cNvPr id="11" name="Rectangle 3"/>
          <p:cNvSpPr txBox="1">
            <a:spLocks noChangeArrowheads="1"/>
          </p:cNvSpPr>
          <p:nvPr/>
        </p:nvSpPr>
        <p:spPr bwMode="auto">
          <a:xfrm>
            <a:off x="457200" y="1262063"/>
            <a:ext cx="8686800" cy="509587"/>
          </a:xfrm>
          <a:prstGeom prst="rect">
            <a:avLst/>
          </a:prstGeom>
          <a:noFill/>
          <a:ln w="9525">
            <a:noFill/>
            <a:miter lim="800000"/>
            <a:headEnd/>
            <a:tailEnd/>
          </a:ln>
        </p:spPr>
        <p:txBody>
          <a:bodyPr/>
          <a:lstStyle/>
          <a:p>
            <a:pPr algn="ctr">
              <a:lnSpc>
                <a:spcPct val="80000"/>
              </a:lnSpc>
              <a:spcBef>
                <a:spcPct val="20000"/>
              </a:spcBef>
              <a:defRPr/>
            </a:pPr>
            <a:r>
              <a:rPr lang="en-US" sz="3200" kern="0" dirty="0">
                <a:latin typeface="Georgia" pitchFamily="18" charset="0"/>
                <a:ea typeface="ＭＳ Ｐゴシック" charset="-128"/>
                <a:cs typeface="ＭＳ Ｐゴシック" charset="-128"/>
              </a:rPr>
              <a:t>Organization of </a:t>
            </a:r>
            <a:r>
              <a:rPr lang="en-US" sz="3200" i="1" kern="0" dirty="0">
                <a:latin typeface="Georgia" pitchFamily="18" charset="0"/>
                <a:ea typeface="ＭＳ Ｐゴシック" charset="-128"/>
                <a:cs typeface="ＭＳ Ｐゴシック" charset="-128"/>
              </a:rPr>
              <a:t>Divine Comedy</a:t>
            </a:r>
          </a:p>
        </p:txBody>
      </p:sp>
      <p:pic>
        <p:nvPicPr>
          <p:cNvPr id="77831"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08900" y="239713"/>
            <a:ext cx="965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79874" name="TextBox 7"/>
          <p:cNvSpPr txBox="1">
            <a:spLocks noChangeArrowheads="1"/>
          </p:cNvSpPr>
          <p:nvPr/>
        </p:nvSpPr>
        <p:spPr bwMode="auto">
          <a:xfrm>
            <a:off x="7843838" y="5946775"/>
            <a:ext cx="1311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F4F0D0"/>
                </a:solidFill>
                <a:latin typeface="Georgia" charset="0"/>
              </a:rPr>
              <a:t>AD </a:t>
            </a:r>
            <a:r>
              <a:rPr lang="en-US">
                <a:solidFill>
                  <a:srgbClr val="F4F0D0"/>
                </a:solidFill>
                <a:latin typeface="Georgia" charset="0"/>
              </a:rPr>
              <a:t>1450</a:t>
            </a:r>
          </a:p>
        </p:txBody>
      </p:sp>
      <p:sp>
        <p:nvSpPr>
          <p:cNvPr id="8" name="Rectangle 2"/>
          <p:cNvSpPr txBox="1">
            <a:spLocks noChangeArrowheads="1"/>
          </p:cNvSpPr>
          <p:nvPr/>
        </p:nvSpPr>
        <p:spPr bwMode="auto">
          <a:xfrm>
            <a:off x="490538" y="87313"/>
            <a:ext cx="8229600" cy="1143000"/>
          </a:xfrm>
          <a:prstGeom prst="rect">
            <a:avLst/>
          </a:prstGeom>
          <a:noFill/>
          <a:ln w="9525">
            <a:noFill/>
            <a:miter lim="800000"/>
            <a:headEnd/>
            <a:tailEnd/>
          </a:ln>
        </p:spPr>
        <p:txBody>
          <a:bodyPr anchor="ctr"/>
          <a:lstStyle/>
          <a:p>
            <a:pPr algn="ctr">
              <a:lnSpc>
                <a:spcPct val="90000"/>
              </a:lnSpc>
              <a:defRPr/>
            </a:pPr>
            <a:r>
              <a:rPr lang="en-US" sz="3000" b="1" i="1" kern="0" dirty="0">
                <a:solidFill>
                  <a:srgbClr val="600000"/>
                </a:solidFill>
                <a:latin typeface="Verdana" charset="0"/>
                <a:ea typeface="ＭＳ Ｐゴシック" charset="-128"/>
                <a:cs typeface="ＭＳ Ｐゴシック" charset="-128"/>
              </a:rPr>
              <a:t>Divine Comedy </a:t>
            </a:r>
            <a:br>
              <a:rPr lang="en-US" sz="3000" b="1" i="1" kern="0" dirty="0">
                <a:solidFill>
                  <a:srgbClr val="600000"/>
                </a:solidFill>
                <a:latin typeface="Verdana" charset="0"/>
                <a:ea typeface="ＭＳ Ｐゴシック" charset="-128"/>
                <a:cs typeface="ＭＳ Ｐゴシック" charset="-128"/>
              </a:rPr>
            </a:br>
            <a:r>
              <a:rPr lang="en-US" sz="3000" b="1" kern="0" dirty="0">
                <a:solidFill>
                  <a:srgbClr val="600000"/>
                </a:solidFill>
                <a:latin typeface="Verdana" charset="0"/>
                <a:ea typeface="ＭＳ Ｐゴシック" charset="-128"/>
                <a:cs typeface="ＭＳ Ｐゴシック" charset="-128"/>
              </a:rPr>
              <a:t>Between sections</a:t>
            </a:r>
          </a:p>
        </p:txBody>
      </p:sp>
      <p:sp>
        <p:nvSpPr>
          <p:cNvPr id="13" name="Rectangle 3"/>
          <p:cNvSpPr txBox="1">
            <a:spLocks noChangeArrowheads="1"/>
          </p:cNvSpPr>
          <p:nvPr/>
        </p:nvSpPr>
        <p:spPr bwMode="auto">
          <a:xfrm>
            <a:off x="5192713" y="1382713"/>
            <a:ext cx="3319462" cy="5029200"/>
          </a:xfrm>
          <a:prstGeom prst="rect">
            <a:avLst/>
          </a:prstGeom>
          <a:noFill/>
          <a:ln w="9525">
            <a:noFill/>
            <a:miter lim="800000"/>
            <a:headEnd/>
            <a:tailEnd/>
          </a:ln>
        </p:spPr>
        <p:txBody>
          <a:bodyPr/>
          <a:lstStyle/>
          <a:p>
            <a:pPr>
              <a:lnSpc>
                <a:spcPct val="80000"/>
              </a:lnSpc>
              <a:spcBef>
                <a:spcPct val="20000"/>
              </a:spcBef>
              <a:defRPr/>
            </a:pPr>
            <a:r>
              <a:rPr lang="en-US" sz="2400" b="1" kern="0" dirty="0">
                <a:latin typeface="Georgia" pitchFamily="18" charset="0"/>
                <a:ea typeface="ＭＳ Ｐゴシック" charset="-128"/>
                <a:cs typeface="ＭＳ Ｐゴシック" charset="-128"/>
              </a:rPr>
              <a:t>Inferno</a:t>
            </a:r>
          </a:p>
          <a:p>
            <a:pPr>
              <a:lnSpc>
                <a:spcPct val="80000"/>
              </a:lnSpc>
              <a:spcBef>
                <a:spcPct val="20000"/>
              </a:spcBef>
              <a:defRPr/>
            </a:pPr>
            <a:r>
              <a:rPr lang="en-US" sz="2400" kern="0" dirty="0">
                <a:solidFill>
                  <a:srgbClr val="FF0000"/>
                </a:solidFill>
                <a:latin typeface="Georgia" pitchFamily="18" charset="0"/>
                <a:ea typeface="ＭＳ Ｐゴシック" charset="-128"/>
                <a:cs typeface="ＭＳ Ｐゴシック" charset="-128"/>
              </a:rPr>
              <a:t>1 = water (evil)</a:t>
            </a:r>
          </a:p>
          <a:p>
            <a:pPr>
              <a:lnSpc>
                <a:spcPct val="80000"/>
              </a:lnSpc>
              <a:spcBef>
                <a:spcPct val="20000"/>
              </a:spcBef>
              <a:defRPr/>
            </a:pPr>
            <a:r>
              <a:rPr lang="en-US" sz="2400" kern="0" dirty="0">
                <a:solidFill>
                  <a:srgbClr val="0000FF"/>
                </a:solidFill>
                <a:latin typeface="Georgia" pitchFamily="18" charset="0"/>
                <a:ea typeface="ＭＳ Ｐゴシック" charset="-128"/>
                <a:cs typeface="ＭＳ Ｐゴシック" charset="-128"/>
              </a:rPr>
              <a:t>6 = politics of Florence</a:t>
            </a:r>
          </a:p>
          <a:p>
            <a:pPr>
              <a:lnSpc>
                <a:spcPct val="80000"/>
              </a:lnSpc>
              <a:spcBef>
                <a:spcPct val="20000"/>
              </a:spcBef>
              <a:defRPr/>
            </a:pPr>
            <a:r>
              <a:rPr lang="en-US" sz="2400" kern="0" dirty="0">
                <a:solidFill>
                  <a:srgbClr val="008000"/>
                </a:solidFill>
                <a:latin typeface="Georgia" pitchFamily="18" charset="0"/>
                <a:ea typeface="ＭＳ Ｐゴシック" charset="-128"/>
                <a:cs typeface="ＭＳ Ｐゴシック" charset="-128"/>
              </a:rPr>
              <a:t>33 = stars</a:t>
            </a:r>
          </a:p>
          <a:p>
            <a:pPr>
              <a:lnSpc>
                <a:spcPct val="80000"/>
              </a:lnSpc>
              <a:spcBef>
                <a:spcPct val="20000"/>
              </a:spcBef>
              <a:defRPr/>
            </a:pPr>
            <a:endParaRPr lang="en-US" sz="1000" u="sng" kern="0" dirty="0">
              <a:latin typeface="Georgia" pitchFamily="18" charset="0"/>
              <a:ea typeface="ＭＳ Ｐゴシック" charset="-128"/>
              <a:cs typeface="ＭＳ Ｐゴシック" charset="-128"/>
            </a:endParaRPr>
          </a:p>
          <a:p>
            <a:pPr>
              <a:lnSpc>
                <a:spcPct val="80000"/>
              </a:lnSpc>
              <a:spcBef>
                <a:spcPct val="20000"/>
              </a:spcBef>
              <a:defRPr/>
            </a:pPr>
            <a:r>
              <a:rPr lang="en-US" sz="2400" b="1" kern="0" dirty="0">
                <a:latin typeface="Georgia" pitchFamily="18" charset="0"/>
                <a:ea typeface="ＭＳ Ｐゴシック" charset="-128"/>
                <a:cs typeface="ＭＳ Ｐゴシック" charset="-128"/>
              </a:rPr>
              <a:t>Purgatory</a:t>
            </a:r>
          </a:p>
          <a:p>
            <a:pPr>
              <a:lnSpc>
                <a:spcPct val="80000"/>
              </a:lnSpc>
              <a:spcBef>
                <a:spcPct val="20000"/>
              </a:spcBef>
              <a:defRPr/>
            </a:pPr>
            <a:r>
              <a:rPr lang="en-US" sz="2400" kern="0" dirty="0">
                <a:solidFill>
                  <a:srgbClr val="FF0000"/>
                </a:solidFill>
                <a:latin typeface="Georgia" pitchFamily="18" charset="0"/>
                <a:ea typeface="ＭＳ Ｐゴシック" charset="-128"/>
                <a:cs typeface="ＭＳ Ｐゴシック" charset="-128"/>
              </a:rPr>
              <a:t>1 = water (good)</a:t>
            </a:r>
          </a:p>
          <a:p>
            <a:pPr>
              <a:lnSpc>
                <a:spcPct val="80000"/>
              </a:lnSpc>
              <a:spcBef>
                <a:spcPct val="20000"/>
              </a:spcBef>
              <a:defRPr/>
            </a:pPr>
            <a:r>
              <a:rPr lang="en-US" sz="2400" kern="0" dirty="0">
                <a:solidFill>
                  <a:srgbClr val="0000FF"/>
                </a:solidFill>
                <a:latin typeface="Georgia" pitchFamily="18" charset="0"/>
                <a:ea typeface="ＭＳ Ｐゴシック" charset="-128"/>
                <a:cs typeface="ＭＳ Ｐゴシック" charset="-128"/>
              </a:rPr>
              <a:t>6 = politics of Italy</a:t>
            </a:r>
          </a:p>
          <a:p>
            <a:pPr>
              <a:lnSpc>
                <a:spcPct val="80000"/>
              </a:lnSpc>
              <a:spcBef>
                <a:spcPct val="20000"/>
              </a:spcBef>
              <a:defRPr/>
            </a:pPr>
            <a:r>
              <a:rPr lang="en-US" sz="2400" kern="0" dirty="0">
                <a:solidFill>
                  <a:srgbClr val="008000"/>
                </a:solidFill>
                <a:latin typeface="Georgia" pitchFamily="18" charset="0"/>
                <a:ea typeface="ＭＳ Ｐゴシック" charset="-128"/>
                <a:cs typeface="ＭＳ Ｐゴシック" charset="-128"/>
              </a:rPr>
              <a:t>33 = stars</a:t>
            </a:r>
          </a:p>
          <a:p>
            <a:pPr>
              <a:lnSpc>
                <a:spcPct val="80000"/>
              </a:lnSpc>
              <a:spcBef>
                <a:spcPct val="20000"/>
              </a:spcBef>
              <a:defRPr/>
            </a:pPr>
            <a:endParaRPr lang="en-US" sz="1000" u="sng" kern="0" dirty="0">
              <a:latin typeface="Georgia" pitchFamily="18" charset="0"/>
              <a:ea typeface="ＭＳ Ｐゴシック" charset="-128"/>
              <a:cs typeface="ＭＳ Ｐゴシック" charset="-128"/>
            </a:endParaRPr>
          </a:p>
          <a:p>
            <a:pPr>
              <a:lnSpc>
                <a:spcPct val="80000"/>
              </a:lnSpc>
              <a:spcBef>
                <a:spcPct val="20000"/>
              </a:spcBef>
              <a:defRPr/>
            </a:pPr>
            <a:r>
              <a:rPr lang="en-US" sz="2400" b="1" kern="0" dirty="0">
                <a:latin typeface="Georgia" pitchFamily="18" charset="0"/>
                <a:ea typeface="ＭＳ Ｐゴシック" charset="-128"/>
                <a:cs typeface="ＭＳ Ｐゴシック" charset="-128"/>
              </a:rPr>
              <a:t>Paradise</a:t>
            </a:r>
          </a:p>
          <a:p>
            <a:pPr>
              <a:lnSpc>
                <a:spcPct val="80000"/>
              </a:lnSpc>
              <a:spcBef>
                <a:spcPct val="20000"/>
              </a:spcBef>
              <a:defRPr/>
            </a:pPr>
            <a:r>
              <a:rPr lang="en-US" sz="2400" kern="0" dirty="0">
                <a:solidFill>
                  <a:srgbClr val="FF0000"/>
                </a:solidFill>
                <a:latin typeface="Georgia" pitchFamily="18" charset="0"/>
                <a:ea typeface="ＭＳ Ｐゴシック" charset="-128"/>
                <a:cs typeface="ＭＳ Ｐゴシック" charset="-128"/>
              </a:rPr>
              <a:t>1 = water (heavenly)</a:t>
            </a:r>
          </a:p>
          <a:p>
            <a:pPr>
              <a:lnSpc>
                <a:spcPct val="80000"/>
              </a:lnSpc>
              <a:spcBef>
                <a:spcPct val="20000"/>
              </a:spcBef>
              <a:defRPr/>
            </a:pPr>
            <a:r>
              <a:rPr lang="en-US" sz="2400" kern="0" dirty="0">
                <a:solidFill>
                  <a:srgbClr val="0000FF"/>
                </a:solidFill>
                <a:latin typeface="Georgia" pitchFamily="18" charset="0"/>
                <a:ea typeface="ＭＳ Ｐゴシック" charset="-128"/>
                <a:cs typeface="ＭＳ Ｐゴシック" charset="-128"/>
              </a:rPr>
              <a:t>6 = politics in Europe</a:t>
            </a:r>
          </a:p>
          <a:p>
            <a:pPr>
              <a:lnSpc>
                <a:spcPct val="80000"/>
              </a:lnSpc>
              <a:spcBef>
                <a:spcPct val="20000"/>
              </a:spcBef>
              <a:defRPr/>
            </a:pPr>
            <a:r>
              <a:rPr lang="en-US" sz="2400" kern="0" dirty="0">
                <a:solidFill>
                  <a:srgbClr val="008000"/>
                </a:solidFill>
                <a:latin typeface="Georgia" pitchFamily="18" charset="0"/>
                <a:ea typeface="ＭＳ Ｐゴシック" charset="-128"/>
                <a:cs typeface="ＭＳ Ｐゴシック" charset="-128"/>
              </a:rPr>
              <a:t>33 = stars</a:t>
            </a:r>
          </a:p>
        </p:txBody>
      </p:sp>
      <p:pic>
        <p:nvPicPr>
          <p:cNvPr id="14"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6913" y="2024063"/>
            <a:ext cx="4125912" cy="3352800"/>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8"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08900" y="239713"/>
            <a:ext cx="965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81922" name="TextBox 7"/>
          <p:cNvSpPr txBox="1">
            <a:spLocks noChangeArrowheads="1"/>
          </p:cNvSpPr>
          <p:nvPr/>
        </p:nvSpPr>
        <p:spPr bwMode="auto">
          <a:xfrm>
            <a:off x="7843838" y="5946775"/>
            <a:ext cx="1311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F4F0D0"/>
                </a:solidFill>
                <a:latin typeface="Georgia" charset="0"/>
              </a:rPr>
              <a:t>AD </a:t>
            </a:r>
            <a:r>
              <a:rPr lang="en-US">
                <a:solidFill>
                  <a:srgbClr val="F4F0D0"/>
                </a:solidFill>
                <a:latin typeface="Georgia" charset="0"/>
              </a:rPr>
              <a:t>1450</a:t>
            </a:r>
          </a:p>
        </p:txBody>
      </p:sp>
      <p:sp>
        <p:nvSpPr>
          <p:cNvPr id="9" name="Rectangle 3"/>
          <p:cNvSpPr txBox="1">
            <a:spLocks noChangeArrowheads="1"/>
          </p:cNvSpPr>
          <p:nvPr/>
        </p:nvSpPr>
        <p:spPr bwMode="auto">
          <a:xfrm>
            <a:off x="4202113" y="1349375"/>
            <a:ext cx="4941887"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82563" indent="-182563" eaLnBrk="0" hangingPunct="0">
              <a:defRPr sz="2400">
                <a:solidFill>
                  <a:schemeClr val="tx1"/>
                </a:solidFill>
                <a:latin typeface="Arial" charset="0"/>
                <a:ea typeface="ＭＳ Ｐゴシック" charset="0"/>
                <a:cs typeface="ＭＳ Ｐゴシック" charset="0"/>
              </a:defRPr>
            </a:lvl1pPr>
            <a:lvl2pPr marL="182563" indent="-182563"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spcBef>
                <a:spcPct val="20000"/>
              </a:spcBef>
              <a:buFont typeface="Arial" charset="0"/>
              <a:buChar char="•"/>
            </a:pPr>
            <a:r>
              <a:rPr lang="en-US" sz="2600" dirty="0" smtClean="0">
                <a:latin typeface="Georgia" charset="0"/>
              </a:rPr>
              <a:t>Dante</a:t>
            </a:r>
            <a:r>
              <a:rPr lang="en-US" sz="2600" dirty="0" smtClean="0">
                <a:latin typeface="Georgia" charset="0"/>
              </a:rPr>
              <a:t>’</a:t>
            </a:r>
            <a:r>
              <a:rPr lang="en-US" altLang="ja-JP" sz="2600" dirty="0" smtClean="0">
                <a:latin typeface="Georgia" charset="0"/>
              </a:rPr>
              <a:t>s </a:t>
            </a:r>
            <a:r>
              <a:rPr lang="en-US" altLang="ja-JP" sz="2600" dirty="0">
                <a:latin typeface="Georgia" charset="0"/>
              </a:rPr>
              <a:t>journey is like other epics.</a:t>
            </a:r>
          </a:p>
          <a:p>
            <a:pPr eaLnBrk="1" hangingPunct="1">
              <a:lnSpc>
                <a:spcPct val="90000"/>
              </a:lnSpc>
              <a:spcBef>
                <a:spcPct val="20000"/>
              </a:spcBef>
              <a:buFont typeface="Arial" charset="0"/>
              <a:buChar char="•"/>
            </a:pPr>
            <a:endParaRPr lang="en-US" sz="600" dirty="0">
              <a:latin typeface="Georgia" charset="0"/>
            </a:endParaRPr>
          </a:p>
          <a:p>
            <a:pPr eaLnBrk="1" hangingPunct="1">
              <a:lnSpc>
                <a:spcPct val="90000"/>
              </a:lnSpc>
              <a:spcBef>
                <a:spcPct val="20000"/>
              </a:spcBef>
              <a:buFont typeface="Arial" charset="0"/>
              <a:buChar char="•"/>
            </a:pPr>
            <a:r>
              <a:rPr lang="en-US" sz="2600" dirty="0">
                <a:latin typeface="Georgia" charset="0"/>
              </a:rPr>
              <a:t>Current and universal application</a:t>
            </a:r>
          </a:p>
          <a:p>
            <a:pPr lvl="1" eaLnBrk="1" hangingPunct="1">
              <a:spcBef>
                <a:spcPct val="20000"/>
              </a:spcBef>
            </a:pPr>
            <a:r>
              <a:rPr lang="en-US" sz="2300" dirty="0">
                <a:latin typeface="Georgia" charset="0"/>
              </a:rPr>
              <a:t>	       Political</a:t>
            </a:r>
          </a:p>
          <a:p>
            <a:pPr lvl="1" eaLnBrk="1" hangingPunct="1">
              <a:spcBef>
                <a:spcPct val="20000"/>
              </a:spcBef>
            </a:pPr>
            <a:r>
              <a:rPr lang="en-US" sz="2300" dirty="0">
                <a:latin typeface="Georgia" charset="0"/>
              </a:rPr>
              <a:t>	       We are all like Dante</a:t>
            </a:r>
          </a:p>
          <a:p>
            <a:pPr lvl="1" eaLnBrk="1" hangingPunct="1">
              <a:spcBef>
                <a:spcPct val="20000"/>
              </a:spcBef>
              <a:buFont typeface="Arial" charset="0"/>
              <a:buChar char="•"/>
            </a:pPr>
            <a:endParaRPr lang="en-US" sz="600" dirty="0">
              <a:latin typeface="Georgia" charset="0"/>
            </a:endParaRPr>
          </a:p>
          <a:p>
            <a:pPr eaLnBrk="1" hangingPunct="1">
              <a:spcBef>
                <a:spcPct val="20000"/>
              </a:spcBef>
              <a:buFont typeface="Arial" charset="0"/>
              <a:buChar char="•"/>
            </a:pPr>
            <a:r>
              <a:rPr lang="en-US" sz="2600" dirty="0">
                <a:latin typeface="Georgia" charset="0"/>
              </a:rPr>
              <a:t>Truth is absolute.</a:t>
            </a:r>
          </a:p>
          <a:p>
            <a:pPr eaLnBrk="1" hangingPunct="1">
              <a:spcBef>
                <a:spcPct val="20000"/>
              </a:spcBef>
              <a:buFont typeface="Arial" charset="0"/>
              <a:buChar char="•"/>
            </a:pPr>
            <a:endParaRPr lang="en-US" sz="600" dirty="0">
              <a:latin typeface="Georgia" charset="0"/>
            </a:endParaRPr>
          </a:p>
          <a:p>
            <a:pPr eaLnBrk="1" hangingPunct="1">
              <a:spcBef>
                <a:spcPct val="20000"/>
              </a:spcBef>
              <a:buFont typeface="Arial" charset="0"/>
              <a:buChar char="•"/>
            </a:pPr>
            <a:r>
              <a:rPr lang="en-US" sz="2600" dirty="0">
                <a:latin typeface="Georgia" charset="0"/>
              </a:rPr>
              <a:t>Knowledge gets us only so far.</a:t>
            </a:r>
          </a:p>
          <a:p>
            <a:pPr eaLnBrk="1" hangingPunct="1">
              <a:spcBef>
                <a:spcPct val="20000"/>
              </a:spcBef>
              <a:buFont typeface="Arial" charset="0"/>
              <a:buChar char="•"/>
            </a:pPr>
            <a:endParaRPr lang="en-US" sz="600" dirty="0">
              <a:latin typeface="Georgia" charset="0"/>
            </a:endParaRPr>
          </a:p>
          <a:p>
            <a:pPr eaLnBrk="1" hangingPunct="1">
              <a:lnSpc>
                <a:spcPct val="90000"/>
              </a:lnSpc>
              <a:spcBef>
                <a:spcPct val="20000"/>
              </a:spcBef>
              <a:buFont typeface="Arial" charset="0"/>
              <a:buChar char="•"/>
            </a:pPr>
            <a:r>
              <a:rPr lang="en-US" sz="2600" dirty="0">
                <a:latin typeface="Georgia" charset="0"/>
              </a:rPr>
              <a:t>Making choices determines our life eternally </a:t>
            </a:r>
            <a:r>
              <a:rPr lang="en-US" dirty="0">
                <a:latin typeface="Georgia" charset="0"/>
              </a:rPr>
              <a:t>(consequences).</a:t>
            </a:r>
          </a:p>
        </p:txBody>
      </p:sp>
      <p:sp>
        <p:nvSpPr>
          <p:cNvPr id="10" name="Rectangle 2"/>
          <p:cNvSpPr txBox="1">
            <a:spLocks noChangeArrowheads="1"/>
          </p:cNvSpPr>
          <p:nvPr/>
        </p:nvSpPr>
        <p:spPr bwMode="auto">
          <a:xfrm>
            <a:off x="-33338" y="198438"/>
            <a:ext cx="8229601" cy="1143000"/>
          </a:xfrm>
          <a:prstGeom prst="rect">
            <a:avLst/>
          </a:prstGeom>
          <a:noFill/>
          <a:ln w="9525">
            <a:noFill/>
            <a:miter lim="800000"/>
            <a:headEnd/>
            <a:tailEnd/>
          </a:ln>
        </p:spPr>
        <p:txBody>
          <a:bodyPr anchor="ctr"/>
          <a:lstStyle/>
          <a:p>
            <a:pPr algn="ctr">
              <a:defRPr/>
            </a:pPr>
            <a:r>
              <a:rPr lang="en-US" sz="3000" b="1" kern="0" dirty="0">
                <a:solidFill>
                  <a:srgbClr val="600000"/>
                </a:solidFill>
                <a:latin typeface="Verdana" charset="0"/>
                <a:ea typeface="ＭＳ Ｐゴシック" charset="-128"/>
                <a:cs typeface="ＭＳ Ｐゴシック" charset="-128"/>
              </a:rPr>
              <a:t>Discussion of </a:t>
            </a:r>
            <a:r>
              <a:rPr lang="en-US" sz="3000" b="1" i="1" kern="0" dirty="0">
                <a:solidFill>
                  <a:srgbClr val="600000"/>
                </a:solidFill>
                <a:latin typeface="Verdana" charset="0"/>
                <a:ea typeface="ＭＳ Ｐゴシック" charset="-128"/>
                <a:cs typeface="ＭＳ Ｐゴシック" charset="-128"/>
              </a:rPr>
              <a:t>The Divine Comedy</a:t>
            </a:r>
          </a:p>
        </p:txBody>
      </p:sp>
      <p:pic>
        <p:nvPicPr>
          <p:cNvPr id="11" name="Picture 10" descr="DanteAndHisPoem WM.jpg"/>
          <p:cNvPicPr>
            <a:picLocks noChangeAspect="1"/>
          </p:cNvPicPr>
          <p:nvPr/>
        </p:nvPicPr>
        <p:blipFill>
          <a:blip r:embed="rId3">
            <a:extLst>
              <a:ext uri="{28A0092B-C50C-407E-A947-70E740481C1C}">
                <a14:useLocalDpi xmlns:a14="http://schemas.microsoft.com/office/drawing/2010/main" val="0"/>
              </a:ext>
            </a:extLst>
          </a:blip>
          <a:srcRect r="13434"/>
          <a:stretch>
            <a:fillRect/>
          </a:stretch>
        </p:blipFill>
        <p:spPr bwMode="auto">
          <a:xfrm>
            <a:off x="536575" y="1997075"/>
            <a:ext cx="3436938" cy="3216275"/>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6"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08900" y="239713"/>
            <a:ext cx="965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83970" name="TextBox 7"/>
          <p:cNvSpPr txBox="1">
            <a:spLocks noChangeArrowheads="1"/>
          </p:cNvSpPr>
          <p:nvPr/>
        </p:nvSpPr>
        <p:spPr bwMode="auto">
          <a:xfrm>
            <a:off x="7843838" y="5946775"/>
            <a:ext cx="1311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F4F0D0"/>
                </a:solidFill>
                <a:latin typeface="Georgia" charset="0"/>
              </a:rPr>
              <a:t>AD </a:t>
            </a:r>
            <a:r>
              <a:rPr lang="en-US">
                <a:solidFill>
                  <a:srgbClr val="F4F0D0"/>
                </a:solidFill>
                <a:latin typeface="Georgia" charset="0"/>
              </a:rPr>
              <a:t>1450</a:t>
            </a:r>
          </a:p>
        </p:txBody>
      </p:sp>
      <p:sp>
        <p:nvSpPr>
          <p:cNvPr id="10" name="Rectangle 2"/>
          <p:cNvSpPr txBox="1">
            <a:spLocks noChangeArrowheads="1"/>
          </p:cNvSpPr>
          <p:nvPr/>
        </p:nvSpPr>
        <p:spPr bwMode="auto">
          <a:xfrm>
            <a:off x="-33338" y="198438"/>
            <a:ext cx="8229601" cy="1143000"/>
          </a:xfrm>
          <a:prstGeom prst="rect">
            <a:avLst/>
          </a:prstGeom>
          <a:noFill/>
          <a:ln w="9525">
            <a:noFill/>
            <a:miter lim="800000"/>
            <a:headEnd/>
            <a:tailEnd/>
          </a:ln>
        </p:spPr>
        <p:txBody>
          <a:bodyPr anchor="ctr"/>
          <a:lstStyle/>
          <a:p>
            <a:pPr algn="ctr">
              <a:defRPr/>
            </a:pPr>
            <a:r>
              <a:rPr lang="en-US" sz="3000" b="1" kern="0" dirty="0">
                <a:solidFill>
                  <a:srgbClr val="600000"/>
                </a:solidFill>
                <a:latin typeface="Verdana" charset="0"/>
                <a:ea typeface="ＭＳ Ｐゴシック" charset="-128"/>
                <a:cs typeface="ＭＳ Ｐゴシック" charset="-128"/>
              </a:rPr>
              <a:t>Discussion of </a:t>
            </a:r>
            <a:r>
              <a:rPr lang="en-US" sz="3000" b="1" i="1" kern="0" dirty="0">
                <a:solidFill>
                  <a:srgbClr val="600000"/>
                </a:solidFill>
                <a:latin typeface="Verdana" charset="0"/>
                <a:ea typeface="ＭＳ Ｐゴシック" charset="-128"/>
                <a:cs typeface="ＭＳ Ｐゴシック" charset="-128"/>
              </a:rPr>
              <a:t>The Divine Comedy</a:t>
            </a:r>
          </a:p>
        </p:txBody>
      </p:sp>
      <p:pic>
        <p:nvPicPr>
          <p:cNvPr id="11" name="Picture 10" descr="DanteAndHisPoem WM.jpg"/>
          <p:cNvPicPr>
            <a:picLocks noChangeAspect="1"/>
          </p:cNvPicPr>
          <p:nvPr/>
        </p:nvPicPr>
        <p:blipFill>
          <a:blip r:embed="rId3">
            <a:extLst>
              <a:ext uri="{28A0092B-C50C-407E-A947-70E740481C1C}">
                <a14:useLocalDpi xmlns:a14="http://schemas.microsoft.com/office/drawing/2010/main" val="0"/>
              </a:ext>
            </a:extLst>
          </a:blip>
          <a:srcRect r="13434"/>
          <a:stretch>
            <a:fillRect/>
          </a:stretch>
        </p:blipFill>
        <p:spPr bwMode="auto">
          <a:xfrm>
            <a:off x="536575" y="1997075"/>
            <a:ext cx="3436938" cy="3216275"/>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2"/>
          <p:cNvSpPr txBox="1">
            <a:spLocks/>
          </p:cNvSpPr>
          <p:nvPr/>
        </p:nvSpPr>
        <p:spPr bwMode="auto">
          <a:xfrm>
            <a:off x="4300538" y="1512888"/>
            <a:ext cx="4310062" cy="5040312"/>
          </a:xfrm>
          <a:prstGeom prst="rect">
            <a:avLst/>
          </a:prstGeom>
          <a:noFill/>
          <a:ln w="9525">
            <a:noFill/>
            <a:miter lim="800000"/>
            <a:headEnd/>
            <a:tailEnd/>
          </a:ln>
        </p:spPr>
        <p:txBody>
          <a:bodyPr/>
          <a:lstStyle/>
          <a:p>
            <a:pPr eaLnBrk="0" hangingPunct="0">
              <a:spcBef>
                <a:spcPct val="20000"/>
              </a:spcBef>
              <a:defRPr/>
            </a:pPr>
            <a:r>
              <a:rPr lang="en-US" sz="2600" kern="0" dirty="0">
                <a:latin typeface="Georgia" pitchFamily="18" charset="0"/>
                <a:ea typeface="ＭＳ Ｐゴシック" charset="-128"/>
                <a:cs typeface="ＭＳ Ｐゴシック" charset="-128"/>
              </a:rPr>
              <a:t>Hell is not the pivotal point </a:t>
            </a:r>
            <a:r>
              <a:rPr lang="en-US" sz="2200" kern="0" dirty="0">
                <a:latin typeface="Georgia" pitchFamily="18" charset="0"/>
                <a:ea typeface="ＭＳ Ｐゴシック" charset="-128"/>
                <a:cs typeface="ＭＳ Ｐゴシック" charset="-128"/>
              </a:rPr>
              <a:t>(as it is in </a:t>
            </a:r>
            <a:r>
              <a:rPr lang="en-US" sz="2200" i="1" kern="0" dirty="0">
                <a:latin typeface="Georgia" pitchFamily="18" charset="0"/>
                <a:ea typeface="ＭＳ Ｐゴシック" charset="-128"/>
                <a:cs typeface="ＭＳ Ｐゴシック" charset="-128"/>
              </a:rPr>
              <a:t>The</a:t>
            </a:r>
            <a:r>
              <a:rPr lang="en-US" sz="2200" kern="0" dirty="0">
                <a:latin typeface="Georgia" pitchFamily="18" charset="0"/>
                <a:ea typeface="ＭＳ Ｐゴシック" charset="-128"/>
                <a:cs typeface="ＭＳ Ｐゴシック" charset="-128"/>
              </a:rPr>
              <a:t> </a:t>
            </a:r>
            <a:r>
              <a:rPr lang="en-US" sz="2200" i="1" kern="0" dirty="0" err="1">
                <a:latin typeface="Georgia" pitchFamily="18" charset="0"/>
                <a:ea typeface="ＭＳ Ｐゴシック" charset="-128"/>
                <a:cs typeface="ＭＳ Ｐゴシック" charset="-128"/>
              </a:rPr>
              <a:t>Aeneid</a:t>
            </a:r>
            <a:r>
              <a:rPr lang="en-US" sz="2200" kern="0" dirty="0">
                <a:latin typeface="Georgia" pitchFamily="18" charset="0"/>
                <a:ea typeface="ＭＳ Ｐゴシック" charset="-128"/>
                <a:cs typeface="ＭＳ Ｐゴシック" charset="-128"/>
              </a:rPr>
              <a:t> and in </a:t>
            </a:r>
            <a:r>
              <a:rPr lang="en-US" sz="2200" i="1" kern="0" dirty="0">
                <a:latin typeface="Georgia" pitchFamily="18" charset="0"/>
                <a:ea typeface="ＭＳ Ｐゴシック" charset="-128"/>
                <a:cs typeface="ＭＳ Ｐゴシック" charset="-128"/>
              </a:rPr>
              <a:t>The Odyssey</a:t>
            </a:r>
            <a:r>
              <a:rPr lang="en-US" sz="2200" kern="0" dirty="0">
                <a:latin typeface="Georgia" pitchFamily="18" charset="0"/>
                <a:ea typeface="ＭＳ Ｐゴシック" charset="-128"/>
                <a:cs typeface="ＭＳ Ｐゴシック" charset="-128"/>
              </a:rPr>
              <a:t>)</a:t>
            </a:r>
            <a:r>
              <a:rPr lang="en-US" sz="2600" kern="0" dirty="0">
                <a:latin typeface="Georgia" pitchFamily="18" charset="0"/>
                <a:ea typeface="ＭＳ Ｐゴシック" charset="-128"/>
                <a:cs typeface="ＭＳ Ｐゴシック" charset="-128"/>
              </a:rPr>
              <a:t> but is the beginning point where the failed values are seen and then the better life comes after.</a:t>
            </a:r>
          </a:p>
          <a:p>
            <a:pPr eaLnBrk="0" hangingPunct="0">
              <a:spcBef>
                <a:spcPct val="20000"/>
              </a:spcBef>
              <a:defRPr/>
            </a:pPr>
            <a:endParaRPr lang="en-US" sz="800" kern="0" dirty="0">
              <a:latin typeface="Georgia" pitchFamily="18" charset="0"/>
              <a:ea typeface="ＭＳ Ｐゴシック" charset="-128"/>
              <a:cs typeface="ＭＳ Ｐゴシック" charset="-128"/>
            </a:endParaRPr>
          </a:p>
          <a:p>
            <a:pPr eaLnBrk="0" hangingPunct="0">
              <a:spcBef>
                <a:spcPct val="20000"/>
              </a:spcBef>
              <a:defRPr/>
            </a:pPr>
            <a:r>
              <a:rPr lang="en-US" sz="2600" kern="0" dirty="0">
                <a:latin typeface="Georgia" pitchFamily="18" charset="0"/>
                <a:ea typeface="ＭＳ Ｐゴシック" charset="-128"/>
                <a:cs typeface="ＭＳ Ｐゴシック" charset="-128"/>
              </a:rPr>
              <a:t>The pivotal point of </a:t>
            </a:r>
            <a:r>
              <a:rPr lang="en-US" sz="2600" i="1" kern="0" dirty="0">
                <a:latin typeface="Georgia" pitchFamily="18" charset="0"/>
                <a:ea typeface="ＭＳ Ｐゴシック" charset="-128"/>
                <a:cs typeface="ＭＳ Ｐゴシック" charset="-128"/>
              </a:rPr>
              <a:t>The Divine Comedy</a:t>
            </a:r>
            <a:r>
              <a:rPr lang="en-US" sz="2600" kern="0" dirty="0">
                <a:latin typeface="Georgia" pitchFamily="18" charset="0"/>
                <a:ea typeface="ＭＳ Ｐゴシック" charset="-128"/>
                <a:cs typeface="ＭＳ Ｐゴシック" charset="-128"/>
              </a:rPr>
              <a:t> is Purgatory </a:t>
            </a:r>
            <a:r>
              <a:rPr lang="en-US" sz="2200" kern="0" dirty="0">
                <a:latin typeface="Georgia" pitchFamily="18" charset="0"/>
                <a:ea typeface="ＭＳ Ｐゴシック" charset="-128"/>
                <a:cs typeface="ＭＳ Ｐゴシック" charset="-128"/>
              </a:rPr>
              <a:t>(where Dante realizes his errors and works them out).</a:t>
            </a:r>
          </a:p>
        </p:txBody>
      </p:sp>
      <p:pic>
        <p:nvPicPr>
          <p:cNvPr id="83974"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08900" y="239713"/>
            <a:ext cx="965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86018" name="TextBox 7"/>
          <p:cNvSpPr txBox="1">
            <a:spLocks noChangeArrowheads="1"/>
          </p:cNvSpPr>
          <p:nvPr/>
        </p:nvSpPr>
        <p:spPr bwMode="auto">
          <a:xfrm>
            <a:off x="7843838" y="5946775"/>
            <a:ext cx="1311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F4F0D0"/>
                </a:solidFill>
                <a:latin typeface="Georgia" charset="0"/>
              </a:rPr>
              <a:t>AD </a:t>
            </a:r>
            <a:r>
              <a:rPr lang="en-US">
                <a:solidFill>
                  <a:srgbClr val="F4F0D0"/>
                </a:solidFill>
                <a:latin typeface="Georgia" charset="0"/>
              </a:rPr>
              <a:t>1450</a:t>
            </a:r>
          </a:p>
        </p:txBody>
      </p:sp>
      <p:sp>
        <p:nvSpPr>
          <p:cNvPr id="10" name="Rectangle 2"/>
          <p:cNvSpPr txBox="1">
            <a:spLocks noChangeArrowheads="1"/>
          </p:cNvSpPr>
          <p:nvPr/>
        </p:nvSpPr>
        <p:spPr bwMode="auto">
          <a:xfrm>
            <a:off x="-33338" y="198438"/>
            <a:ext cx="8229601" cy="1143000"/>
          </a:xfrm>
          <a:prstGeom prst="rect">
            <a:avLst/>
          </a:prstGeom>
          <a:noFill/>
          <a:ln w="9525">
            <a:noFill/>
            <a:miter lim="800000"/>
            <a:headEnd/>
            <a:tailEnd/>
          </a:ln>
        </p:spPr>
        <p:txBody>
          <a:bodyPr anchor="ctr"/>
          <a:lstStyle/>
          <a:p>
            <a:pPr algn="ctr">
              <a:defRPr/>
            </a:pPr>
            <a:r>
              <a:rPr lang="en-US" sz="3000" b="1" kern="0" dirty="0">
                <a:solidFill>
                  <a:srgbClr val="600000"/>
                </a:solidFill>
                <a:latin typeface="Verdana" charset="0"/>
                <a:ea typeface="ＭＳ Ｐゴシック" charset="-128"/>
                <a:cs typeface="ＭＳ Ｐゴシック" charset="-128"/>
              </a:rPr>
              <a:t>Discussion of </a:t>
            </a:r>
            <a:r>
              <a:rPr lang="en-US" sz="3000" b="1" i="1" kern="0" dirty="0">
                <a:solidFill>
                  <a:srgbClr val="600000"/>
                </a:solidFill>
                <a:latin typeface="Verdana" charset="0"/>
                <a:ea typeface="ＭＳ Ｐゴシック" charset="-128"/>
                <a:cs typeface="ＭＳ Ｐゴシック" charset="-128"/>
              </a:rPr>
              <a:t>The Divine Comedy</a:t>
            </a:r>
          </a:p>
        </p:txBody>
      </p:sp>
      <p:pic>
        <p:nvPicPr>
          <p:cNvPr id="11" name="Picture 10" descr="DanteAndHisPoem WM.jpg"/>
          <p:cNvPicPr>
            <a:picLocks noChangeAspect="1"/>
          </p:cNvPicPr>
          <p:nvPr/>
        </p:nvPicPr>
        <p:blipFill>
          <a:blip r:embed="rId3">
            <a:extLst>
              <a:ext uri="{28A0092B-C50C-407E-A947-70E740481C1C}">
                <a14:useLocalDpi xmlns:a14="http://schemas.microsoft.com/office/drawing/2010/main" val="0"/>
              </a:ext>
            </a:extLst>
          </a:blip>
          <a:srcRect r="13434"/>
          <a:stretch>
            <a:fillRect/>
          </a:stretch>
        </p:blipFill>
        <p:spPr bwMode="auto">
          <a:xfrm>
            <a:off x="612775" y="1376363"/>
            <a:ext cx="3436938" cy="3216275"/>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ontent Placeholder 2"/>
          <p:cNvSpPr txBox="1">
            <a:spLocks/>
          </p:cNvSpPr>
          <p:nvPr/>
        </p:nvSpPr>
        <p:spPr bwMode="auto">
          <a:xfrm>
            <a:off x="4213225" y="1557338"/>
            <a:ext cx="4560888"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82563" indent="-182563" eaLnBrk="0" hangingPunct="0">
              <a:defRPr sz="2400">
                <a:solidFill>
                  <a:schemeClr val="tx1"/>
                </a:solidFill>
                <a:latin typeface="Arial" charset="0"/>
                <a:ea typeface="ＭＳ Ｐゴシック" charset="0"/>
                <a:cs typeface="ＭＳ Ｐゴシック" charset="0"/>
              </a:defRPr>
            </a:lvl1pPr>
            <a:lvl2pPr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buFont typeface="Arial" charset="0"/>
              <a:buChar char="•"/>
            </a:pPr>
            <a:r>
              <a:rPr lang="en-US">
                <a:latin typeface="Georgia" charset="0"/>
              </a:rPr>
              <a:t>Virgil, the </a:t>
            </a:r>
            <a:r>
              <a:rPr lang="ja-JP" altLang="en-US">
                <a:latin typeface="Georgia" charset="0"/>
              </a:rPr>
              <a:t>“</a:t>
            </a:r>
            <a:r>
              <a:rPr lang="en-US" altLang="ja-JP">
                <a:latin typeface="Georgia" charset="0"/>
              </a:rPr>
              <a:t>master</a:t>
            </a:r>
            <a:r>
              <a:rPr lang="ja-JP" altLang="en-US">
                <a:latin typeface="Georgia" charset="0"/>
              </a:rPr>
              <a:t>”</a:t>
            </a:r>
            <a:r>
              <a:rPr lang="en-US" altLang="ja-JP">
                <a:latin typeface="Georgia" charset="0"/>
              </a:rPr>
              <a:t> who leads Dante is found to be lacking</a:t>
            </a:r>
            <a:r>
              <a:rPr lang="en-US" altLang="ja-JP" sz="2200">
                <a:latin typeface="Georgia" charset="0"/>
              </a:rPr>
              <a:t> (non-Christian)</a:t>
            </a:r>
          </a:p>
          <a:p>
            <a:pPr lvl="1">
              <a:spcBef>
                <a:spcPct val="20000"/>
              </a:spcBef>
            </a:pPr>
            <a:r>
              <a:rPr lang="en-US" sz="2200">
                <a:latin typeface="Georgia" charset="0"/>
              </a:rPr>
              <a:t>Virgil must leave Dante in Purgatory</a:t>
            </a:r>
          </a:p>
          <a:p>
            <a:pPr lvl="1">
              <a:spcBef>
                <a:spcPct val="20000"/>
              </a:spcBef>
            </a:pPr>
            <a:r>
              <a:rPr lang="en-US" sz="2200">
                <a:latin typeface="Georgia" charset="0"/>
              </a:rPr>
              <a:t>Dante realizes that the wisdom of men alone is lacking and he needs more</a:t>
            </a:r>
          </a:p>
        </p:txBody>
      </p:sp>
      <p:sp>
        <p:nvSpPr>
          <p:cNvPr id="12" name="Content Placeholder 2"/>
          <p:cNvSpPr txBox="1">
            <a:spLocks/>
          </p:cNvSpPr>
          <p:nvPr/>
        </p:nvSpPr>
        <p:spPr bwMode="auto">
          <a:xfrm>
            <a:off x="1589088" y="4703763"/>
            <a:ext cx="7185025" cy="2089150"/>
          </a:xfrm>
          <a:prstGeom prst="rect">
            <a:avLst/>
          </a:prstGeom>
          <a:noFill/>
          <a:ln w="9525">
            <a:noFill/>
            <a:miter lim="800000"/>
            <a:headEnd/>
            <a:tailEnd/>
          </a:ln>
        </p:spPr>
        <p:txBody>
          <a:bodyPr/>
          <a:lstStyle/>
          <a:p>
            <a:pPr marL="182880" indent="-182880" eaLnBrk="0" hangingPunct="0">
              <a:spcBef>
                <a:spcPct val="20000"/>
              </a:spcBef>
              <a:buFont typeface="Arial" pitchFamily="34" charset="0"/>
              <a:buChar char="•"/>
              <a:defRPr/>
            </a:pPr>
            <a:r>
              <a:rPr lang="en-US" sz="2400" kern="0" dirty="0">
                <a:latin typeface="Georgia" pitchFamily="18" charset="0"/>
                <a:ea typeface="ＭＳ Ｐゴシック" charset="-128"/>
                <a:cs typeface="ＭＳ Ｐゴシック" charset="-128"/>
              </a:rPr>
              <a:t>Paradise is the completion and it is filled with great Christians who teach Dante</a:t>
            </a:r>
          </a:p>
          <a:p>
            <a:pPr lvl="1" eaLnBrk="0" hangingPunct="0">
              <a:spcBef>
                <a:spcPct val="20000"/>
              </a:spcBef>
              <a:defRPr/>
            </a:pPr>
            <a:r>
              <a:rPr lang="en-US" sz="2200" kern="0" dirty="0">
                <a:latin typeface="Georgia" pitchFamily="18" charset="0"/>
                <a:ea typeface="ＭＳ Ｐゴシック" charset="-128"/>
                <a:cs typeface="+mn-cs"/>
              </a:rPr>
              <a:t>Dante sees that Christian love is the ultimate reward</a:t>
            </a:r>
          </a:p>
          <a:p>
            <a:pPr lvl="1" eaLnBrk="0" hangingPunct="0">
              <a:spcBef>
                <a:spcPct val="20000"/>
              </a:spcBef>
              <a:defRPr/>
            </a:pPr>
            <a:r>
              <a:rPr lang="en-US" sz="2200" kern="0" dirty="0">
                <a:latin typeface="Georgia" pitchFamily="18" charset="0"/>
                <a:ea typeface="ＭＳ Ｐゴシック" charset="-128"/>
                <a:cs typeface="+mn-cs"/>
              </a:rPr>
              <a:t>The central (pivotal) verse discusses ROMA and that is an anagram for AMOR</a:t>
            </a:r>
          </a:p>
        </p:txBody>
      </p:sp>
      <p:pic>
        <p:nvPicPr>
          <p:cNvPr id="86023"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08900" y="239713"/>
            <a:ext cx="965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xEl>
                                              <p:pRg st="1" end="1"/>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2"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88066" name="TextBox 7"/>
          <p:cNvSpPr txBox="1">
            <a:spLocks noChangeArrowheads="1"/>
          </p:cNvSpPr>
          <p:nvPr/>
        </p:nvSpPr>
        <p:spPr bwMode="auto">
          <a:xfrm>
            <a:off x="7843838" y="5946775"/>
            <a:ext cx="1311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F4F0D0"/>
                </a:solidFill>
                <a:latin typeface="Georgia" charset="0"/>
              </a:rPr>
              <a:t>AD </a:t>
            </a:r>
            <a:r>
              <a:rPr lang="en-US">
                <a:solidFill>
                  <a:srgbClr val="F4F0D0"/>
                </a:solidFill>
                <a:latin typeface="Georgia" charset="0"/>
              </a:rPr>
              <a:t>1450</a:t>
            </a:r>
          </a:p>
        </p:txBody>
      </p:sp>
      <p:sp>
        <p:nvSpPr>
          <p:cNvPr id="10" name="Rectangle 2"/>
          <p:cNvSpPr txBox="1">
            <a:spLocks noChangeArrowheads="1"/>
          </p:cNvSpPr>
          <p:nvPr/>
        </p:nvSpPr>
        <p:spPr bwMode="auto">
          <a:xfrm>
            <a:off x="0" y="187325"/>
            <a:ext cx="9144000" cy="1143000"/>
          </a:xfrm>
          <a:prstGeom prst="rect">
            <a:avLst/>
          </a:prstGeom>
          <a:noFill/>
          <a:ln w="9525">
            <a:noFill/>
            <a:miter lim="800000"/>
            <a:headEnd/>
            <a:tailEnd/>
          </a:ln>
        </p:spPr>
        <p:txBody>
          <a:bodyPr anchor="ctr"/>
          <a:lstStyle/>
          <a:p>
            <a:pPr algn="ctr">
              <a:defRPr/>
            </a:pPr>
            <a:r>
              <a:rPr lang="en-US" sz="3000" b="1" kern="0" dirty="0">
                <a:solidFill>
                  <a:srgbClr val="0070C0"/>
                </a:solidFill>
                <a:latin typeface="Verdana" charset="0"/>
                <a:ea typeface="ＭＳ Ｐゴシック" charset="-128"/>
                <a:cs typeface="ＭＳ Ｐゴシック" charset="-128"/>
              </a:rPr>
              <a:t>Discussion</a:t>
            </a:r>
            <a:endParaRPr lang="en-US" sz="3000" b="1" i="1" kern="0" dirty="0">
              <a:solidFill>
                <a:srgbClr val="0070C0"/>
              </a:solidFill>
              <a:latin typeface="Verdana" charset="0"/>
              <a:ea typeface="ＭＳ Ｐゴシック" charset="-128"/>
              <a:cs typeface="ＭＳ Ｐゴシック" charset="-128"/>
            </a:endParaRPr>
          </a:p>
        </p:txBody>
      </p:sp>
      <p:sp>
        <p:nvSpPr>
          <p:cNvPr id="88068" name="Rectangle 3"/>
          <p:cNvSpPr txBox="1">
            <a:spLocks noChangeArrowheads="1"/>
          </p:cNvSpPr>
          <p:nvPr/>
        </p:nvSpPr>
        <p:spPr bwMode="auto">
          <a:xfrm>
            <a:off x="2720975" y="1349375"/>
            <a:ext cx="3679825" cy="212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20000"/>
              </a:spcBef>
            </a:pPr>
            <a:r>
              <a:rPr lang="en-US" sz="4000">
                <a:latin typeface="Georgia" charset="0"/>
              </a:rPr>
              <a:t>How is Dante’s </a:t>
            </a:r>
            <a:r>
              <a:rPr lang="en-US" sz="4000" i="1">
                <a:latin typeface="Georgia" charset="0"/>
              </a:rPr>
              <a:t>Divine Comedy</a:t>
            </a:r>
            <a:r>
              <a:rPr lang="en-US" sz="4000">
                <a:latin typeface="Georgia" charset="0"/>
              </a:rPr>
              <a:t> creative?</a:t>
            </a:r>
          </a:p>
        </p:txBody>
      </p:sp>
      <p:pic>
        <p:nvPicPr>
          <p:cNvPr id="13" name="Picture 12" descr="Dante Divina_Commedia_(1529) WM.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65438" y="3806825"/>
            <a:ext cx="3481387" cy="2713038"/>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0" name="Picture 13" descr="Creative idea.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98825" y="4267200"/>
            <a:ext cx="1055688"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1"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08900" y="239713"/>
            <a:ext cx="965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90114" name="TextBox 7"/>
          <p:cNvSpPr txBox="1">
            <a:spLocks noChangeArrowheads="1"/>
          </p:cNvSpPr>
          <p:nvPr/>
        </p:nvSpPr>
        <p:spPr bwMode="auto">
          <a:xfrm>
            <a:off x="7843838" y="5946775"/>
            <a:ext cx="1311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F4F0D0"/>
                </a:solidFill>
                <a:latin typeface="Georgia" charset="0"/>
              </a:rPr>
              <a:t>AD </a:t>
            </a:r>
            <a:r>
              <a:rPr lang="en-US">
                <a:solidFill>
                  <a:srgbClr val="F4F0D0"/>
                </a:solidFill>
                <a:latin typeface="Georgia" charset="0"/>
              </a:rPr>
              <a:t>1450</a:t>
            </a:r>
          </a:p>
        </p:txBody>
      </p:sp>
      <p:sp>
        <p:nvSpPr>
          <p:cNvPr id="8" name="Rectangle 2"/>
          <p:cNvSpPr txBox="1">
            <a:spLocks noChangeArrowheads="1"/>
          </p:cNvSpPr>
          <p:nvPr/>
        </p:nvSpPr>
        <p:spPr bwMode="auto">
          <a:xfrm>
            <a:off x="-327025" y="434975"/>
            <a:ext cx="9144000" cy="685800"/>
          </a:xfrm>
          <a:prstGeom prst="rect">
            <a:avLst/>
          </a:prstGeom>
          <a:noFill/>
          <a:ln w="9525">
            <a:noFill/>
            <a:miter lim="800000"/>
            <a:headEnd/>
            <a:tailEnd/>
          </a:ln>
        </p:spPr>
        <p:txBody>
          <a:bodyPr anchor="ctr"/>
          <a:lstStyle/>
          <a:p>
            <a:pPr algn="ctr">
              <a:defRPr/>
            </a:pPr>
            <a:r>
              <a:rPr lang="en-US" sz="3000" b="1" kern="0" dirty="0">
                <a:solidFill>
                  <a:srgbClr val="600000"/>
                </a:solidFill>
                <a:latin typeface="Verdana" charset="0"/>
                <a:ea typeface="ＭＳ Ｐゴシック" charset="-128"/>
                <a:cs typeface="ＭＳ Ｐゴシック" charset="-128"/>
              </a:rPr>
              <a:t>Francesco Petrarch </a:t>
            </a:r>
            <a:r>
              <a:rPr lang="en-US" sz="2800" b="1" kern="0" dirty="0">
                <a:solidFill>
                  <a:srgbClr val="600000"/>
                </a:solidFill>
                <a:latin typeface="Verdana" charset="0"/>
                <a:ea typeface="ＭＳ Ｐゴシック" charset="-128"/>
                <a:cs typeface="ＭＳ Ｐゴシック" charset="-128"/>
              </a:rPr>
              <a:t>(1304-1374)</a:t>
            </a:r>
          </a:p>
        </p:txBody>
      </p:sp>
      <p:sp>
        <p:nvSpPr>
          <p:cNvPr id="13" name="Rectangle 3"/>
          <p:cNvSpPr txBox="1">
            <a:spLocks noChangeArrowheads="1"/>
          </p:cNvSpPr>
          <p:nvPr/>
        </p:nvSpPr>
        <p:spPr bwMode="auto">
          <a:xfrm>
            <a:off x="3429000" y="1252538"/>
            <a:ext cx="5540375"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82563" indent="-182563" eaLnBrk="0" hangingPunct="0">
              <a:defRPr sz="2400">
                <a:solidFill>
                  <a:schemeClr val="tx1"/>
                </a:solidFill>
                <a:latin typeface="Arial" charset="0"/>
                <a:ea typeface="ＭＳ Ｐゴシック" charset="0"/>
                <a:cs typeface="ＭＳ Ｐゴシック" charset="0"/>
              </a:defRPr>
            </a:lvl1pPr>
            <a:lvl2pPr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buFont typeface="Arial" charset="0"/>
              <a:buChar char="•"/>
            </a:pPr>
            <a:r>
              <a:rPr lang="en-US" sz="2800">
                <a:latin typeface="Georgia" charset="0"/>
              </a:rPr>
              <a:t>Multi-talented— </a:t>
            </a:r>
            <a:r>
              <a:rPr lang="ja-JP" altLang="en-US" sz="2800">
                <a:latin typeface="Georgia" charset="0"/>
              </a:rPr>
              <a:t>“</a:t>
            </a:r>
            <a:r>
              <a:rPr lang="en-US" altLang="ja-JP" sz="2800">
                <a:latin typeface="Georgia" charset="0"/>
              </a:rPr>
              <a:t>Renaissance man</a:t>
            </a:r>
            <a:r>
              <a:rPr lang="ja-JP" altLang="en-US" sz="2800">
                <a:latin typeface="Georgia" charset="0"/>
              </a:rPr>
              <a:t>”</a:t>
            </a:r>
            <a:r>
              <a:rPr lang="en-US" altLang="ja-JP" sz="2800">
                <a:latin typeface="Georgia" charset="0"/>
              </a:rPr>
              <a:t> and first Poet Laureate</a:t>
            </a:r>
          </a:p>
          <a:p>
            <a:pPr lvl="1" eaLnBrk="1" hangingPunct="1">
              <a:spcBef>
                <a:spcPct val="20000"/>
              </a:spcBef>
            </a:pPr>
            <a:r>
              <a:rPr lang="en-US">
                <a:latin typeface="Georgia" charset="0"/>
              </a:rPr>
              <a:t>Florentine family living in Avignon</a:t>
            </a:r>
          </a:p>
          <a:p>
            <a:pPr lvl="1" eaLnBrk="1" hangingPunct="1">
              <a:spcBef>
                <a:spcPct val="20000"/>
              </a:spcBef>
            </a:pPr>
            <a:endParaRPr lang="en-US" sz="200">
              <a:latin typeface="Georgia" charset="0"/>
            </a:endParaRPr>
          </a:p>
          <a:p>
            <a:pPr lvl="1" eaLnBrk="1" hangingPunct="1">
              <a:spcBef>
                <a:spcPct val="20000"/>
              </a:spcBef>
            </a:pPr>
            <a:r>
              <a:rPr lang="en-US">
                <a:latin typeface="Georgia" charset="0"/>
              </a:rPr>
              <a:t>Added French culture to his Italian roots</a:t>
            </a:r>
          </a:p>
          <a:p>
            <a:pPr lvl="1" eaLnBrk="1" hangingPunct="1">
              <a:spcBef>
                <a:spcPct val="20000"/>
              </a:spcBef>
            </a:pPr>
            <a:endParaRPr lang="en-US" sz="200">
              <a:latin typeface="Georgia" charset="0"/>
            </a:endParaRPr>
          </a:p>
          <a:p>
            <a:pPr lvl="1" eaLnBrk="1" hangingPunct="1">
              <a:spcBef>
                <a:spcPct val="20000"/>
              </a:spcBef>
            </a:pPr>
            <a:r>
              <a:rPr lang="en-US">
                <a:latin typeface="Georgia" charset="0"/>
              </a:rPr>
              <a:t>Studied ancient writers</a:t>
            </a:r>
          </a:p>
          <a:p>
            <a:pPr eaLnBrk="1" hangingPunct="1">
              <a:spcBef>
                <a:spcPct val="20000"/>
              </a:spcBef>
              <a:buFont typeface="Arial" charset="0"/>
              <a:buChar char="•"/>
            </a:pPr>
            <a:r>
              <a:rPr lang="en-US" sz="2800">
                <a:latin typeface="Georgia" charset="0"/>
              </a:rPr>
              <a:t> Founder of the Renaissance</a:t>
            </a:r>
          </a:p>
          <a:p>
            <a:pPr lvl="1" eaLnBrk="1" hangingPunct="1">
              <a:spcBef>
                <a:spcPct val="20000"/>
              </a:spcBef>
            </a:pPr>
            <a:r>
              <a:rPr lang="en-US">
                <a:latin typeface="Georgia" charset="0"/>
              </a:rPr>
              <a:t>Believed ancient knowledge was good as a guide to life</a:t>
            </a:r>
          </a:p>
          <a:p>
            <a:pPr lvl="1" eaLnBrk="1" hangingPunct="1">
              <a:spcBef>
                <a:spcPct val="20000"/>
              </a:spcBef>
            </a:pPr>
            <a:endParaRPr lang="en-US" sz="200">
              <a:latin typeface="Georgia" charset="0"/>
            </a:endParaRPr>
          </a:p>
          <a:p>
            <a:pPr lvl="1" eaLnBrk="1" hangingPunct="1">
              <a:spcBef>
                <a:spcPct val="20000"/>
              </a:spcBef>
            </a:pPr>
            <a:r>
              <a:rPr lang="en-US">
                <a:latin typeface="Georgia" charset="0"/>
              </a:rPr>
              <a:t>Believed a person could break free of the boundaries of society</a:t>
            </a:r>
          </a:p>
          <a:p>
            <a:pPr lvl="1" eaLnBrk="1" hangingPunct="1">
              <a:spcBef>
                <a:spcPct val="20000"/>
              </a:spcBef>
            </a:pPr>
            <a:endParaRPr lang="en-US" sz="200">
              <a:latin typeface="Georgia" charset="0"/>
            </a:endParaRPr>
          </a:p>
          <a:p>
            <a:pPr lvl="1" eaLnBrk="1" hangingPunct="1">
              <a:spcBef>
                <a:spcPct val="20000"/>
              </a:spcBef>
            </a:pPr>
            <a:r>
              <a:rPr lang="en-US">
                <a:latin typeface="Georgia" charset="0"/>
              </a:rPr>
              <a:t>Humanism  </a:t>
            </a:r>
          </a:p>
          <a:p>
            <a:pPr lvl="1" eaLnBrk="1" hangingPunct="1">
              <a:spcBef>
                <a:spcPct val="20000"/>
              </a:spcBef>
            </a:pPr>
            <a:endParaRPr lang="en-US" sz="2800">
              <a:latin typeface="Georgia" charset="0"/>
            </a:endParaRPr>
          </a:p>
        </p:txBody>
      </p:sp>
      <p:pic>
        <p:nvPicPr>
          <p:cNvPr id="14" name="Picture 13" descr="Petrarch_by_Bargilla WM.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9588" y="1576388"/>
            <a:ext cx="2843212" cy="4467225"/>
          </a:xfrm>
          <a:prstGeom prst="rect">
            <a:avLst/>
          </a:prstGeom>
          <a:noFill/>
          <a:ln>
            <a:noFill/>
          </a:ln>
          <a:effectLst>
            <a:outerShdw blurRad="63500"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8"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08900" y="239713"/>
            <a:ext cx="965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xEl>
                                              <p:pRg st="6" end="6"/>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xEl>
                                              <p:pRg st="7" end="7"/>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xEl>
                                              <p:pRg st="9" end="9"/>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90114" name="TextBox 7"/>
          <p:cNvSpPr txBox="1">
            <a:spLocks noChangeArrowheads="1"/>
          </p:cNvSpPr>
          <p:nvPr/>
        </p:nvSpPr>
        <p:spPr bwMode="auto">
          <a:xfrm>
            <a:off x="7843838" y="5946775"/>
            <a:ext cx="1311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F4F0D0"/>
                </a:solidFill>
                <a:latin typeface="Georgia" charset="0"/>
              </a:rPr>
              <a:t>AD </a:t>
            </a:r>
            <a:r>
              <a:rPr lang="en-US">
                <a:solidFill>
                  <a:srgbClr val="F4F0D0"/>
                </a:solidFill>
                <a:latin typeface="Georgia" charset="0"/>
              </a:rPr>
              <a:t>1450</a:t>
            </a:r>
          </a:p>
        </p:txBody>
      </p:sp>
      <p:sp>
        <p:nvSpPr>
          <p:cNvPr id="8" name="Rectangle 2"/>
          <p:cNvSpPr txBox="1">
            <a:spLocks noChangeArrowheads="1"/>
          </p:cNvSpPr>
          <p:nvPr/>
        </p:nvSpPr>
        <p:spPr bwMode="auto">
          <a:xfrm>
            <a:off x="-327025" y="434975"/>
            <a:ext cx="9144000" cy="685800"/>
          </a:xfrm>
          <a:prstGeom prst="rect">
            <a:avLst/>
          </a:prstGeom>
          <a:noFill/>
          <a:ln w="9525">
            <a:noFill/>
            <a:miter lim="800000"/>
            <a:headEnd/>
            <a:tailEnd/>
          </a:ln>
        </p:spPr>
        <p:txBody>
          <a:bodyPr anchor="ctr"/>
          <a:lstStyle/>
          <a:p>
            <a:pPr algn="ctr">
              <a:defRPr/>
            </a:pPr>
            <a:r>
              <a:rPr lang="en-US" sz="3000" b="1" kern="0" dirty="0" smtClean="0">
                <a:solidFill>
                  <a:srgbClr val="600000"/>
                </a:solidFill>
                <a:latin typeface="Verdana" charset="0"/>
                <a:ea typeface="ＭＳ Ｐゴシック" charset="-128"/>
                <a:cs typeface="ＭＳ Ｐゴシック" charset="-128"/>
              </a:rPr>
              <a:t>Humanist Education</a:t>
            </a:r>
            <a:endParaRPr lang="en-US" sz="2800" b="1" kern="0" dirty="0">
              <a:solidFill>
                <a:srgbClr val="600000"/>
              </a:solidFill>
              <a:latin typeface="Verdana" charset="0"/>
              <a:ea typeface="ＭＳ Ｐゴシック" charset="-128"/>
              <a:cs typeface="ＭＳ Ｐゴシック" charset="-128"/>
            </a:endParaRPr>
          </a:p>
        </p:txBody>
      </p:sp>
      <p:pic>
        <p:nvPicPr>
          <p:cNvPr id="90118"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08900" y="239713"/>
            <a:ext cx="965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idx="1"/>
          </p:nvPr>
        </p:nvSpPr>
        <p:spPr/>
        <p:txBody>
          <a:bodyPr/>
          <a:lstStyle/>
          <a:p>
            <a:r>
              <a:rPr lang="en-US" dirty="0" smtClean="0"/>
              <a:t>Medieval </a:t>
            </a:r>
            <a:r>
              <a:rPr lang="en-US" dirty="0" err="1" smtClean="0"/>
              <a:t>Trivium</a:t>
            </a:r>
            <a:r>
              <a:rPr lang="en-US" dirty="0" smtClean="0"/>
              <a:t> </a:t>
            </a:r>
            <a:endParaRPr lang="en-US" dirty="0"/>
          </a:p>
        </p:txBody>
      </p:sp>
      <p:sp>
        <p:nvSpPr>
          <p:cNvPr id="4" name="Content Placeholder 3"/>
          <p:cNvSpPr>
            <a:spLocks noGrp="1"/>
          </p:cNvSpPr>
          <p:nvPr>
            <p:ph sz="half" idx="2"/>
          </p:nvPr>
        </p:nvSpPr>
        <p:spPr/>
        <p:txBody>
          <a:bodyPr/>
          <a:lstStyle/>
          <a:p>
            <a:r>
              <a:rPr lang="en-US" dirty="0" smtClean="0"/>
              <a:t>Logic</a:t>
            </a:r>
          </a:p>
          <a:p>
            <a:r>
              <a:rPr lang="en-US" dirty="0" smtClean="0"/>
              <a:t>Grammar</a:t>
            </a:r>
          </a:p>
          <a:p>
            <a:r>
              <a:rPr lang="en-US" dirty="0" smtClean="0"/>
              <a:t>Rhetoric</a:t>
            </a:r>
            <a:endParaRPr lang="en-US" dirty="0"/>
          </a:p>
        </p:txBody>
      </p:sp>
      <p:sp>
        <p:nvSpPr>
          <p:cNvPr id="5" name="Text Placeholder 4"/>
          <p:cNvSpPr>
            <a:spLocks noGrp="1"/>
          </p:cNvSpPr>
          <p:nvPr>
            <p:ph type="body" sz="quarter" idx="3"/>
          </p:nvPr>
        </p:nvSpPr>
        <p:spPr/>
        <p:txBody>
          <a:bodyPr/>
          <a:lstStyle/>
          <a:p>
            <a:r>
              <a:rPr lang="en-US" dirty="0" smtClean="0"/>
              <a:t>Humanist Liberal Arts</a:t>
            </a:r>
            <a:endParaRPr lang="en-US" dirty="0"/>
          </a:p>
        </p:txBody>
      </p:sp>
      <p:sp>
        <p:nvSpPr>
          <p:cNvPr id="6" name="Content Placeholder 5"/>
          <p:cNvSpPr>
            <a:spLocks noGrp="1"/>
          </p:cNvSpPr>
          <p:nvPr>
            <p:ph sz="quarter" idx="4"/>
          </p:nvPr>
        </p:nvSpPr>
        <p:spPr/>
        <p:txBody>
          <a:bodyPr/>
          <a:lstStyle/>
          <a:p>
            <a:r>
              <a:rPr lang="en-US" dirty="0" smtClean="0"/>
              <a:t>Ethics and History</a:t>
            </a:r>
          </a:p>
          <a:p>
            <a:r>
              <a:rPr lang="en-US" dirty="0" smtClean="0"/>
              <a:t>Literature and Language</a:t>
            </a:r>
          </a:p>
          <a:p>
            <a:r>
              <a:rPr lang="en-US" dirty="0" smtClean="0"/>
              <a:t>Rhetoric</a:t>
            </a:r>
            <a:endParaRPr lang="en-US" dirty="0"/>
          </a:p>
        </p:txBody>
      </p:sp>
    </p:spTree>
    <p:extLst>
      <p:ext uri="{BB962C8B-B14F-4D97-AF65-F5344CB8AC3E}">
        <p14:creationId xmlns:p14="http://schemas.microsoft.com/office/powerpoint/2010/main" val="33213744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body" sz="half" idx="1"/>
          </p:nvPr>
        </p:nvSpPr>
        <p:spPr>
          <a:xfrm>
            <a:off x="4154488" y="1293813"/>
            <a:ext cx="4989512" cy="5105400"/>
          </a:xfrm>
        </p:spPr>
        <p:txBody>
          <a:bodyPr/>
          <a:lstStyle/>
          <a:p>
            <a:pPr eaLnBrk="1" hangingPunct="1">
              <a:lnSpc>
                <a:spcPct val="90000"/>
              </a:lnSpc>
            </a:pPr>
            <a:r>
              <a:rPr lang="en-US" sz="2400" dirty="0">
                <a:latin typeface="Georgia" charset="0"/>
                <a:ea typeface="ＭＳ Ｐゴシック" charset="0"/>
                <a:cs typeface="Georgia" charset="0"/>
              </a:rPr>
              <a:t>Melisma (about 800 AD)</a:t>
            </a:r>
          </a:p>
          <a:p>
            <a:pPr lvl="1" eaLnBrk="1" hangingPunct="1">
              <a:lnSpc>
                <a:spcPct val="90000"/>
              </a:lnSpc>
            </a:pPr>
            <a:r>
              <a:rPr lang="en-US" sz="2000" dirty="0">
                <a:latin typeface="Georgia" charset="0"/>
                <a:ea typeface="ＭＳ Ｐゴシック" charset="0"/>
                <a:cs typeface="Georgia" charset="0"/>
              </a:rPr>
              <a:t>More than one note per syllable</a:t>
            </a:r>
          </a:p>
          <a:p>
            <a:pPr eaLnBrk="1" hangingPunct="1">
              <a:lnSpc>
                <a:spcPct val="90000"/>
              </a:lnSpc>
            </a:pPr>
            <a:r>
              <a:rPr lang="en-US" sz="2400" dirty="0" err="1">
                <a:latin typeface="Georgia" charset="0"/>
                <a:ea typeface="ＭＳ Ｐゴシック" charset="0"/>
                <a:cs typeface="Georgia" charset="0"/>
              </a:rPr>
              <a:t>Organum</a:t>
            </a:r>
            <a:r>
              <a:rPr lang="en-US" sz="2400" dirty="0">
                <a:latin typeface="Georgia" charset="0"/>
                <a:ea typeface="ＭＳ Ｐゴシック" charset="0"/>
                <a:cs typeface="Georgia" charset="0"/>
              </a:rPr>
              <a:t> (about 1000 AD)</a:t>
            </a:r>
          </a:p>
          <a:p>
            <a:pPr lvl="1" eaLnBrk="1" hangingPunct="1">
              <a:lnSpc>
                <a:spcPct val="90000"/>
              </a:lnSpc>
            </a:pPr>
            <a:r>
              <a:rPr lang="en-US" sz="2000" dirty="0">
                <a:latin typeface="Georgia" charset="0"/>
                <a:ea typeface="ＭＳ Ｐゴシック" charset="0"/>
                <a:cs typeface="Georgia" charset="0"/>
              </a:rPr>
              <a:t>Same text (chants) </a:t>
            </a:r>
          </a:p>
          <a:p>
            <a:pPr lvl="1" eaLnBrk="1" hangingPunct="1">
              <a:lnSpc>
                <a:spcPct val="90000"/>
              </a:lnSpc>
            </a:pPr>
            <a:r>
              <a:rPr lang="en-US" sz="2000" i="1" dirty="0">
                <a:latin typeface="Georgia" charset="0"/>
                <a:ea typeface="ＭＳ Ｐゴシック" charset="0"/>
                <a:cs typeface="Georgia" charset="0"/>
              </a:rPr>
              <a:t>Cantus </a:t>
            </a:r>
            <a:r>
              <a:rPr lang="en-US" sz="2000" i="1" dirty="0" err="1">
                <a:latin typeface="Georgia" charset="0"/>
                <a:ea typeface="ＭＳ Ｐゴシック" charset="0"/>
                <a:cs typeface="Georgia" charset="0"/>
              </a:rPr>
              <a:t>firmus</a:t>
            </a:r>
            <a:r>
              <a:rPr lang="en-US" sz="2000" i="1" dirty="0">
                <a:latin typeface="Georgia" charset="0"/>
                <a:ea typeface="ＭＳ Ｐゴシック" charset="0"/>
                <a:cs typeface="Georgia" charset="0"/>
              </a:rPr>
              <a:t> </a:t>
            </a:r>
            <a:r>
              <a:rPr lang="en-US" sz="2000" dirty="0">
                <a:latin typeface="Georgia" charset="0"/>
                <a:ea typeface="ＭＳ Ｐゴシック" charset="0"/>
                <a:cs typeface="Georgia" charset="0"/>
              </a:rPr>
              <a:t>(tenor) is same melody</a:t>
            </a:r>
          </a:p>
          <a:p>
            <a:pPr lvl="1" eaLnBrk="1" hangingPunct="1">
              <a:lnSpc>
                <a:spcPct val="90000"/>
              </a:lnSpc>
            </a:pPr>
            <a:r>
              <a:rPr lang="en-US" sz="2000" dirty="0">
                <a:latin typeface="Georgia" charset="0"/>
                <a:ea typeface="ＭＳ Ｐゴシック" charset="0"/>
                <a:cs typeface="Georgia" charset="0"/>
              </a:rPr>
              <a:t>Polyphonic (multiple melody lines)</a:t>
            </a:r>
          </a:p>
          <a:p>
            <a:pPr lvl="1" eaLnBrk="1" hangingPunct="1">
              <a:lnSpc>
                <a:spcPct val="90000"/>
              </a:lnSpc>
            </a:pPr>
            <a:r>
              <a:rPr lang="en-US" sz="2000" dirty="0">
                <a:latin typeface="Georgia" charset="0"/>
                <a:ea typeface="ＭＳ Ｐゴシック" charset="0"/>
                <a:cs typeface="Georgia" charset="0"/>
              </a:rPr>
              <a:t>Flourished at Notre Dame</a:t>
            </a:r>
          </a:p>
          <a:p>
            <a:pPr eaLnBrk="1" hangingPunct="1">
              <a:lnSpc>
                <a:spcPct val="90000"/>
              </a:lnSpc>
            </a:pPr>
            <a:r>
              <a:rPr lang="en-US" sz="2400" dirty="0">
                <a:latin typeface="Georgia" charset="0"/>
                <a:ea typeface="ＭＳ Ｐゴシック" charset="0"/>
                <a:cs typeface="Georgia" charset="0"/>
              </a:rPr>
              <a:t>Motet (about 1200 AD)</a:t>
            </a:r>
          </a:p>
          <a:p>
            <a:pPr lvl="1" eaLnBrk="1" hangingPunct="1">
              <a:lnSpc>
                <a:spcPct val="90000"/>
              </a:lnSpc>
            </a:pPr>
            <a:r>
              <a:rPr lang="en-US" sz="2000" dirty="0">
                <a:latin typeface="Georgia" charset="0"/>
                <a:ea typeface="ＭＳ Ｐゴシック" charset="0"/>
                <a:cs typeface="Georgia" charset="0"/>
              </a:rPr>
              <a:t>Non-religious</a:t>
            </a:r>
          </a:p>
          <a:p>
            <a:pPr lvl="1" eaLnBrk="1" hangingPunct="1">
              <a:lnSpc>
                <a:spcPct val="90000"/>
              </a:lnSpc>
            </a:pPr>
            <a:r>
              <a:rPr lang="en-US" sz="2000" dirty="0">
                <a:latin typeface="Georgia" charset="0"/>
                <a:ea typeface="ＭＳ Ｐゴシック" charset="0"/>
                <a:cs typeface="Georgia" charset="0"/>
              </a:rPr>
              <a:t>Addition of words to music</a:t>
            </a:r>
          </a:p>
          <a:p>
            <a:pPr lvl="1" eaLnBrk="1" hangingPunct="1">
              <a:lnSpc>
                <a:spcPct val="90000"/>
              </a:lnSpc>
            </a:pPr>
            <a:r>
              <a:rPr lang="en-US" sz="2000" dirty="0">
                <a:latin typeface="Georgia" charset="0"/>
                <a:ea typeface="ＭＳ Ｐゴシック" charset="0"/>
                <a:cs typeface="Georgia" charset="0"/>
              </a:rPr>
              <a:t>2 or more melodies with their own texts (derivatives of chants)</a:t>
            </a:r>
          </a:p>
          <a:p>
            <a:pPr eaLnBrk="1" hangingPunct="1">
              <a:lnSpc>
                <a:spcPct val="90000"/>
              </a:lnSpc>
            </a:pPr>
            <a:r>
              <a:rPr lang="en-US" sz="2400" i="1" dirty="0" err="1">
                <a:latin typeface="Georgia" charset="0"/>
                <a:ea typeface="ＭＳ Ｐゴシック" charset="0"/>
                <a:cs typeface="Georgia" charset="0"/>
              </a:rPr>
              <a:t>Ars</a:t>
            </a:r>
            <a:r>
              <a:rPr lang="en-US" sz="2400" i="1" dirty="0">
                <a:latin typeface="Georgia" charset="0"/>
                <a:ea typeface="ＭＳ Ｐゴシック" charset="0"/>
                <a:cs typeface="Georgia" charset="0"/>
              </a:rPr>
              <a:t> Nova</a:t>
            </a:r>
            <a:r>
              <a:rPr lang="en-US" sz="2400" dirty="0">
                <a:latin typeface="Georgia" charset="0"/>
                <a:ea typeface="ＭＳ Ｐゴシック" charset="0"/>
                <a:cs typeface="Georgia" charset="0"/>
              </a:rPr>
              <a:t> (about 1300 AD)</a:t>
            </a:r>
          </a:p>
          <a:p>
            <a:pPr lvl="1" eaLnBrk="1" hangingPunct="1">
              <a:lnSpc>
                <a:spcPct val="90000"/>
              </a:lnSpc>
            </a:pPr>
            <a:r>
              <a:rPr lang="en-US" sz="2000" dirty="0">
                <a:latin typeface="Georgia" charset="0"/>
                <a:ea typeface="ＭＳ Ｐゴシック" charset="0"/>
                <a:cs typeface="Georgia" charset="0"/>
              </a:rPr>
              <a:t>Complexity in rhythm with each part having a melody and rhythm</a:t>
            </a:r>
          </a:p>
        </p:txBody>
      </p:sp>
      <p:pic>
        <p:nvPicPr>
          <p:cNvPr id="6150" name="Plainchant Haec dies.mp3">
            <a:hlinkClick r:id="" action="ppaction://media"/>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10">
            <a:extLst>
              <a:ext uri="{28A0092B-C50C-407E-A947-70E740481C1C}">
                <a14:useLocalDpi xmlns:a14="http://schemas.microsoft.com/office/drawing/2010/main" val="0"/>
              </a:ext>
            </a:extLst>
          </a:blip>
          <a:srcRect/>
          <a:stretch>
            <a:fillRect/>
          </a:stretch>
        </p:blipFill>
        <p:spPr bwMode="auto">
          <a:xfrm>
            <a:off x="4205288" y="1404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organum haec dies.mp3">
            <a:hlinkClick r:id="" action="ppaction://media"/>
          </p:cNvPr>
          <p:cNvPicPr>
            <a:picLocks noRot="1" noChangeAspect="1" noChangeArrowheads="1"/>
          </p:cNvPicPr>
          <p:nvPr>
            <a:audioFile r:link="rId4"/>
            <p:extLst>
              <p:ext uri="{DAA4B4D4-6D71-4841-9C94-3DE7FCFB9230}">
                <p14:media xmlns:p14="http://schemas.microsoft.com/office/powerpoint/2010/main" r:link="rId3"/>
              </p:ext>
            </p:extLst>
          </p:nvPr>
        </p:nvPicPr>
        <p:blipFill>
          <a:blip r:embed="rId10">
            <a:extLst>
              <a:ext uri="{28A0092B-C50C-407E-A947-70E740481C1C}">
                <a14:useLocalDpi xmlns:a14="http://schemas.microsoft.com/office/drawing/2010/main" val="0"/>
              </a:ext>
            </a:extLst>
          </a:blip>
          <a:srcRect/>
          <a:stretch>
            <a:fillRect/>
          </a:stretch>
        </p:blipFill>
        <p:spPr bwMode="auto">
          <a:xfrm>
            <a:off x="4176713" y="2192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Motet Haec dies.mp3">
            <a:hlinkClick r:id="" action="ppaction://media"/>
          </p:cNvPr>
          <p:cNvPicPr>
            <a:picLocks noRot="1" noChangeAspect="1" noChangeArrowheads="1"/>
          </p:cNvPicPr>
          <p:nvPr>
            <a:audioFile r:link="rId6"/>
            <p:extLst>
              <p:ext uri="{DAA4B4D4-6D71-4841-9C94-3DE7FCFB9230}">
                <p14:media xmlns:p14="http://schemas.microsoft.com/office/powerpoint/2010/main" r:link="rId5"/>
              </p:ext>
            </p:extLst>
          </p:nvPr>
        </p:nvPicPr>
        <p:blipFill>
          <a:blip r:embed="rId10">
            <a:extLst>
              <a:ext uri="{28A0092B-C50C-407E-A947-70E740481C1C}">
                <a14:useLocalDpi xmlns:a14="http://schemas.microsoft.com/office/drawing/2010/main" val="0"/>
              </a:ext>
            </a:extLst>
          </a:blip>
          <a:srcRect/>
          <a:stretch>
            <a:fillRect/>
          </a:stretch>
        </p:blipFill>
        <p:spPr bwMode="auto">
          <a:xfrm>
            <a:off x="4162425" y="415607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3" name="Machaut ars nova.mp3">
            <a:hlinkClick r:id="" action="ppaction://media"/>
          </p:cNvPr>
          <p:cNvPicPr>
            <a:picLocks noRot="1" noChangeAspect="1" noChangeArrowheads="1"/>
          </p:cNvPicPr>
          <p:nvPr>
            <a:audioFile r:link="rId8"/>
            <p:extLst>
              <p:ext uri="{DAA4B4D4-6D71-4841-9C94-3DE7FCFB9230}">
                <p14:media xmlns:p14="http://schemas.microsoft.com/office/powerpoint/2010/main" r:link="rId7"/>
              </p:ext>
            </p:extLst>
          </p:nvPr>
        </p:nvPicPr>
        <p:blipFill>
          <a:blip r:embed="rId10">
            <a:extLst>
              <a:ext uri="{28A0092B-C50C-407E-A947-70E740481C1C}">
                <a14:useLocalDpi xmlns:a14="http://schemas.microsoft.com/office/drawing/2010/main" val="0"/>
              </a:ext>
            </a:extLst>
          </a:blip>
          <a:srcRect/>
          <a:stretch>
            <a:fillRect/>
          </a:stretch>
        </p:blipFill>
        <p:spPr bwMode="auto">
          <a:xfrm>
            <a:off x="4217988" y="5795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Connector 9"/>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11" name="Rectangle 2"/>
          <p:cNvSpPr txBox="1">
            <a:spLocks noChangeArrowheads="1"/>
          </p:cNvSpPr>
          <p:nvPr/>
        </p:nvSpPr>
        <p:spPr bwMode="auto">
          <a:xfrm>
            <a:off x="457200" y="546100"/>
            <a:ext cx="8229600" cy="542925"/>
          </a:xfrm>
          <a:prstGeom prst="rect">
            <a:avLst/>
          </a:prstGeom>
          <a:noFill/>
          <a:ln w="9525">
            <a:noFill/>
            <a:miter lim="800000"/>
            <a:headEnd/>
            <a:tailEnd/>
          </a:ln>
        </p:spPr>
        <p:txBody>
          <a:bodyPr anchor="ctr"/>
          <a:lstStyle/>
          <a:p>
            <a:pPr algn="ctr">
              <a:defRPr/>
            </a:pPr>
            <a:r>
              <a:rPr lang="en-US" sz="3000" b="1" kern="0" dirty="0">
                <a:solidFill>
                  <a:srgbClr val="600000"/>
                </a:solidFill>
                <a:latin typeface="Verdana" charset="0"/>
                <a:ea typeface="ＭＳ Ｐゴシック" charset="-128"/>
                <a:cs typeface="ＭＳ Ｐゴシック" pitchFamily="-65" charset="-128"/>
              </a:rPr>
              <a:t>Beyond Plainchant</a:t>
            </a:r>
          </a:p>
        </p:txBody>
      </p:sp>
      <p:pic>
        <p:nvPicPr>
          <p:cNvPr id="21512" name="Picture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708900" y="239713"/>
            <a:ext cx="965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Organum_paralelo_pergamino WM.png"/>
          <p:cNvPicPr>
            <a:picLocks noChangeAspect="1"/>
          </p:cNvPicPr>
          <p:nvPr/>
        </p:nvPicPr>
        <p:blipFill>
          <a:blip r:embed="rId12">
            <a:extLst>
              <a:ext uri="{28A0092B-C50C-407E-A947-70E740481C1C}">
                <a14:useLocalDpi xmlns:a14="http://schemas.microsoft.com/office/drawing/2010/main" val="0"/>
              </a:ext>
            </a:extLst>
          </a:blip>
          <a:srcRect b="10716"/>
          <a:stretch>
            <a:fillRect/>
          </a:stretch>
        </p:blipFill>
        <p:spPr bwMode="auto">
          <a:xfrm>
            <a:off x="331788" y="1828800"/>
            <a:ext cx="3576637" cy="1862138"/>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Motet Pachelbel-motet-ps46-part WM.pn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347663" y="3943350"/>
            <a:ext cx="3560762" cy="1263650"/>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14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15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mediacall" presetSubtype="0" fill="hold" nodeType="clickEffect">
                                  <p:stCondLst>
                                    <p:cond delay="0"/>
                                  </p:stCondLst>
                                  <p:childTnLst>
                                    <p:cmd type="call" cmd="playFrom(0.0)">
                                      <p:cBhvr>
                                        <p:cTn id="14" dur="145866" fill="hold"/>
                                        <p:tgtEl>
                                          <p:spTgt spid="6150"/>
                                        </p:tgtEl>
                                      </p:cBhvr>
                                    </p:cmd>
                                  </p:childTnLst>
                                </p:cTn>
                              </p:par>
                            </p:childTnLst>
                          </p:cTn>
                        </p:par>
                      </p:childTnLst>
                    </p:cTn>
                  </p:par>
                  <p:par>
                    <p:cTn id="15" fill="hold" nodeType="clickPar">
                      <p:stCondLst>
                        <p:cond delay="indefinite"/>
                      </p:stCondLst>
                      <p:childTnLst>
                        <p:par>
                          <p:cTn id="16" fill="hold" nodeType="withGroup">
                            <p:stCondLst>
                              <p:cond delay="0"/>
                            </p:stCondLst>
                            <p:childTnLst>
                              <p:par>
                                <p:cTn id="17" presetID="3" presetClass="mediacall" presetSubtype="0" fill="hold" nodeType="clickEffect">
                                  <p:stCondLst>
                                    <p:cond delay="0"/>
                                  </p:stCondLst>
                                  <p:childTnLst>
                                    <p:cmd type="call" cmd="stop">
                                      <p:cBhvr>
                                        <p:cTn id="18" dur="1" fill="hold"/>
                                        <p:tgtEl>
                                          <p:spTgt spid="6150"/>
                                        </p:tgtEl>
                                      </p:cBhvr>
                                    </p:cmd>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147">
                                            <p:txEl>
                                              <p:pRg st="2" end="2"/>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147">
                                            <p:txEl>
                                              <p:pRg st="3" end="3"/>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147">
                                            <p:txEl>
                                              <p:pRg st="4" end="4"/>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147">
                                            <p:txEl>
                                              <p:pRg st="5" end="5"/>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147">
                                            <p:txEl>
                                              <p:pRg st="6" end="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151"/>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mediacall" presetSubtype="0" fill="hold" nodeType="clickEffect">
                                  <p:stCondLst>
                                    <p:cond delay="0"/>
                                  </p:stCondLst>
                                  <p:childTnLst>
                                    <p:cmd type="call" cmd="playFrom(0.0)">
                                      <p:cBhvr>
                                        <p:cTn id="36" dur="85785" fill="hold"/>
                                        <p:tgtEl>
                                          <p:spTgt spid="6151"/>
                                        </p:tgtEl>
                                      </p:cBhvr>
                                    </p:cmd>
                                  </p:childTnLst>
                                </p:cTn>
                              </p:par>
                            </p:childTnLst>
                          </p:cTn>
                        </p:par>
                      </p:childTnLst>
                    </p:cTn>
                  </p:par>
                  <p:par>
                    <p:cTn id="37" fill="hold" nodeType="clickPar">
                      <p:stCondLst>
                        <p:cond delay="indefinite"/>
                      </p:stCondLst>
                      <p:childTnLst>
                        <p:par>
                          <p:cTn id="38" fill="hold" nodeType="withGroup">
                            <p:stCondLst>
                              <p:cond delay="0"/>
                            </p:stCondLst>
                            <p:childTnLst>
                              <p:par>
                                <p:cTn id="39" presetID="3" presetClass="mediacall" presetSubtype="0" fill="hold" nodeType="clickEffect">
                                  <p:stCondLst>
                                    <p:cond delay="0"/>
                                  </p:stCondLst>
                                  <p:childTnLst>
                                    <p:cmd type="call" cmd="stop">
                                      <p:cBhvr>
                                        <p:cTn id="40" dur="1" fill="hold"/>
                                        <p:tgtEl>
                                          <p:spTgt spid="6151"/>
                                        </p:tgtEl>
                                      </p:cBhvr>
                                    </p:cmd>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6147">
                                            <p:txEl>
                                              <p:pRg st="7" end="7"/>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6147">
                                            <p:txEl>
                                              <p:pRg st="8" end="8"/>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6147">
                                            <p:txEl>
                                              <p:pRg st="9" end="9"/>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147">
                                            <p:txEl>
                                              <p:pRg st="10" end="10"/>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6152"/>
                                        </p:tgtEl>
                                        <p:attrNameLst>
                                          <p:attrName>style.visibility</p:attrName>
                                        </p:attrNameLst>
                                      </p:cBhvr>
                                      <p:to>
                                        <p:strVal val="visible"/>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mediacall" presetSubtype="0" fill="hold" nodeType="clickEffect">
                                  <p:stCondLst>
                                    <p:cond delay="0"/>
                                  </p:stCondLst>
                                  <p:childTnLst>
                                    <p:cmd type="call" cmd="playFrom(0.0)">
                                      <p:cBhvr>
                                        <p:cTn id="56" dur="34638" fill="hold"/>
                                        <p:tgtEl>
                                          <p:spTgt spid="6152"/>
                                        </p:tgtEl>
                                      </p:cBhvr>
                                    </p:cmd>
                                  </p:childTnLst>
                                </p:cTn>
                              </p:par>
                            </p:childTnLst>
                          </p:cTn>
                        </p:par>
                      </p:childTnLst>
                    </p:cTn>
                  </p:par>
                  <p:par>
                    <p:cTn id="57" fill="hold" nodeType="clickPar">
                      <p:stCondLst>
                        <p:cond delay="indefinite"/>
                      </p:stCondLst>
                      <p:childTnLst>
                        <p:par>
                          <p:cTn id="58" fill="hold" nodeType="withGroup">
                            <p:stCondLst>
                              <p:cond delay="0"/>
                            </p:stCondLst>
                            <p:childTnLst>
                              <p:par>
                                <p:cTn id="59" presetID="3" presetClass="mediacall" presetSubtype="0" fill="hold" nodeType="clickEffect">
                                  <p:stCondLst>
                                    <p:cond delay="0"/>
                                  </p:stCondLst>
                                  <p:childTnLst>
                                    <p:cmd type="call" cmd="stop">
                                      <p:cBhvr>
                                        <p:cTn id="60" dur="1" fill="hold"/>
                                        <p:tgtEl>
                                          <p:spTgt spid="6152"/>
                                        </p:tgtEl>
                                      </p:cBhvr>
                                    </p:cmd>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6147">
                                            <p:txEl>
                                              <p:pRg st="11" end="11"/>
                                            </p:txEl>
                                          </p:spTgt>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6147">
                                            <p:txEl>
                                              <p:pRg st="12" end="12"/>
                                            </p:txEl>
                                          </p:spTgt>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6153"/>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1" presetClass="mediacall" presetSubtype="0" fill="hold" nodeType="clickEffect">
                                  <p:stCondLst>
                                    <p:cond delay="0"/>
                                  </p:stCondLst>
                                  <p:childTnLst>
                                    <p:cmd type="call" cmd="playFrom(0.0)">
                                      <p:cBhvr>
                                        <p:cTn id="72" dur="138813" fill="hold"/>
                                        <p:tgtEl>
                                          <p:spTgt spid="6153"/>
                                        </p:tgtEl>
                                      </p:cBhvr>
                                    </p:cmd>
                                  </p:childTnLst>
                                </p:cTn>
                              </p:par>
                            </p:childTnLst>
                          </p:cTn>
                        </p:par>
                      </p:childTnLst>
                    </p:cTn>
                  </p:par>
                  <p:par>
                    <p:cTn id="73" fill="hold" nodeType="clickPar">
                      <p:stCondLst>
                        <p:cond delay="indefinite"/>
                      </p:stCondLst>
                      <p:childTnLst>
                        <p:par>
                          <p:cTn id="74" fill="hold" nodeType="withGroup">
                            <p:stCondLst>
                              <p:cond delay="0"/>
                            </p:stCondLst>
                            <p:childTnLst>
                              <p:par>
                                <p:cTn id="75" presetID="3" presetClass="mediacall" presetSubtype="0" fill="hold" nodeType="clickEffect">
                                  <p:stCondLst>
                                    <p:cond delay="0"/>
                                  </p:stCondLst>
                                  <p:childTnLst>
                                    <p:cmd type="call" cmd="stop">
                                      <p:cBhvr>
                                        <p:cTn id="76" dur="1" fill="hold"/>
                                        <p:tgtEl>
                                          <p:spTgt spid="615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7" fill="hold" display="0">
                  <p:stCondLst>
                    <p:cond delay="indefinite"/>
                  </p:stCondLst>
                  <p:endCondLst>
                    <p:cond evt="onNext" delay="0">
                      <p:tgtEl>
                        <p:sldTgt/>
                      </p:tgtEl>
                    </p:cond>
                    <p:cond evt="onPrev" delay="0">
                      <p:tgtEl>
                        <p:sldTgt/>
                      </p:tgtEl>
                    </p:cond>
                    <p:cond evt="onStopAudio" delay="0">
                      <p:tgtEl>
                        <p:sldTgt/>
                      </p:tgtEl>
                    </p:cond>
                  </p:endCondLst>
                </p:cTn>
                <p:tgtEl>
                  <p:spTgt spid="6150"/>
                </p:tgtEl>
              </p:cMediaNode>
            </p:audio>
            <p:audio>
              <p:cMediaNode vol="80000">
                <p:cTn id="78" fill="hold" display="0">
                  <p:stCondLst>
                    <p:cond delay="indefinite"/>
                  </p:stCondLst>
                  <p:endCondLst>
                    <p:cond evt="onNext" delay="0">
                      <p:tgtEl>
                        <p:sldTgt/>
                      </p:tgtEl>
                    </p:cond>
                    <p:cond evt="onPrev" delay="0">
                      <p:tgtEl>
                        <p:sldTgt/>
                      </p:tgtEl>
                    </p:cond>
                    <p:cond evt="onStopAudio" delay="0">
                      <p:tgtEl>
                        <p:sldTgt/>
                      </p:tgtEl>
                    </p:cond>
                  </p:endCondLst>
                </p:cTn>
                <p:tgtEl>
                  <p:spTgt spid="6151"/>
                </p:tgtEl>
              </p:cMediaNode>
            </p:audio>
            <p:audio>
              <p:cMediaNode vol="80000">
                <p:cTn id="79" fill="hold" display="0">
                  <p:stCondLst>
                    <p:cond delay="indefinite"/>
                  </p:stCondLst>
                  <p:endCondLst>
                    <p:cond evt="onNext" delay="0">
                      <p:tgtEl>
                        <p:sldTgt/>
                      </p:tgtEl>
                    </p:cond>
                    <p:cond evt="onPrev" delay="0">
                      <p:tgtEl>
                        <p:sldTgt/>
                      </p:tgtEl>
                    </p:cond>
                    <p:cond evt="onStopAudio" delay="0">
                      <p:tgtEl>
                        <p:sldTgt/>
                      </p:tgtEl>
                    </p:cond>
                  </p:endCondLst>
                </p:cTn>
                <p:tgtEl>
                  <p:spTgt spid="6152"/>
                </p:tgtEl>
              </p:cMediaNode>
            </p:audio>
            <p:audio>
              <p:cMediaNode vol="80000">
                <p:cTn id="80" fill="hold" display="0">
                  <p:stCondLst>
                    <p:cond delay="indefinite"/>
                  </p:stCondLst>
                  <p:endCondLst>
                    <p:cond evt="onNext" delay="0">
                      <p:tgtEl>
                        <p:sldTgt/>
                      </p:tgtEl>
                    </p:cond>
                    <p:cond evt="onPrev" delay="0">
                      <p:tgtEl>
                        <p:sldTgt/>
                      </p:tgtEl>
                    </p:cond>
                    <p:cond evt="onStopAudio" delay="0">
                      <p:tgtEl>
                        <p:sldTgt/>
                      </p:tgtEl>
                    </p:cond>
                  </p:endCondLst>
                </p:cTn>
                <p:tgtEl>
                  <p:spTgt spid="6153"/>
                </p:tgtEl>
              </p:cMediaNode>
            </p:audio>
          </p:childTnLst>
        </p:cTn>
      </p:par>
    </p:tnLst>
    <p:bldLst>
      <p:bldP spid="6147"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90114" name="TextBox 7"/>
          <p:cNvSpPr txBox="1">
            <a:spLocks noChangeArrowheads="1"/>
          </p:cNvSpPr>
          <p:nvPr/>
        </p:nvSpPr>
        <p:spPr bwMode="auto">
          <a:xfrm>
            <a:off x="7843838" y="5946775"/>
            <a:ext cx="1311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F4F0D0"/>
                </a:solidFill>
                <a:latin typeface="Georgia" charset="0"/>
              </a:rPr>
              <a:t>AD </a:t>
            </a:r>
            <a:r>
              <a:rPr lang="en-US">
                <a:solidFill>
                  <a:srgbClr val="F4F0D0"/>
                </a:solidFill>
                <a:latin typeface="Georgia" charset="0"/>
              </a:rPr>
              <a:t>1450</a:t>
            </a:r>
          </a:p>
        </p:txBody>
      </p:sp>
      <p:sp>
        <p:nvSpPr>
          <p:cNvPr id="8" name="Rectangle 2"/>
          <p:cNvSpPr txBox="1">
            <a:spLocks noChangeArrowheads="1"/>
          </p:cNvSpPr>
          <p:nvPr/>
        </p:nvSpPr>
        <p:spPr bwMode="auto">
          <a:xfrm>
            <a:off x="-327025" y="434975"/>
            <a:ext cx="9144000" cy="685800"/>
          </a:xfrm>
          <a:prstGeom prst="rect">
            <a:avLst/>
          </a:prstGeom>
          <a:noFill/>
          <a:ln w="9525">
            <a:noFill/>
            <a:miter lim="800000"/>
            <a:headEnd/>
            <a:tailEnd/>
          </a:ln>
        </p:spPr>
        <p:txBody>
          <a:bodyPr anchor="ctr"/>
          <a:lstStyle/>
          <a:p>
            <a:pPr algn="ctr">
              <a:defRPr/>
            </a:pPr>
            <a:r>
              <a:rPr lang="en-US" sz="3000" b="1" kern="0" dirty="0" smtClean="0">
                <a:solidFill>
                  <a:srgbClr val="600000"/>
                </a:solidFill>
                <a:latin typeface="Verdana" charset="0"/>
                <a:ea typeface="ＭＳ Ｐゴシック" charset="-128"/>
                <a:cs typeface="ＭＳ Ｐゴシック" charset="-128"/>
              </a:rPr>
              <a:t>Looking toward the Renaissance</a:t>
            </a:r>
            <a:endParaRPr lang="en-US" sz="2800" b="1" kern="0" dirty="0">
              <a:solidFill>
                <a:srgbClr val="600000"/>
              </a:solidFill>
              <a:latin typeface="Verdana" charset="0"/>
              <a:ea typeface="ＭＳ Ｐゴシック" charset="-128"/>
              <a:cs typeface="ＭＳ Ｐゴシック" charset="-128"/>
            </a:endParaRPr>
          </a:p>
        </p:txBody>
      </p:sp>
      <p:pic>
        <p:nvPicPr>
          <p:cNvPr id="90118"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97525" y="239713"/>
            <a:ext cx="965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Placeholder 14"/>
          <p:cNvSpPr>
            <a:spLocks noGrp="1"/>
          </p:cNvSpPr>
          <p:nvPr>
            <p:ph type="body" idx="1"/>
          </p:nvPr>
        </p:nvSpPr>
        <p:spPr/>
        <p:txBody>
          <a:bodyPr/>
          <a:lstStyle/>
          <a:p>
            <a:r>
              <a:rPr lang="en-US" dirty="0" smtClean="0"/>
              <a:t>Medieval Thinking</a:t>
            </a:r>
            <a:endParaRPr lang="en-US" dirty="0"/>
          </a:p>
        </p:txBody>
      </p:sp>
      <p:sp>
        <p:nvSpPr>
          <p:cNvPr id="16" name="Content Placeholder 15"/>
          <p:cNvSpPr>
            <a:spLocks noGrp="1"/>
          </p:cNvSpPr>
          <p:nvPr>
            <p:ph sz="half" idx="2"/>
          </p:nvPr>
        </p:nvSpPr>
        <p:spPr/>
        <p:txBody>
          <a:bodyPr/>
          <a:lstStyle/>
          <a:p>
            <a:r>
              <a:rPr lang="en-US" dirty="0" smtClean="0"/>
              <a:t>“My position in life is fixed through the Great Chain of Being.”</a:t>
            </a:r>
          </a:p>
          <a:p>
            <a:r>
              <a:rPr lang="en-US" dirty="0" smtClean="0"/>
              <a:t>“Knowledge from ancient (pagan) authors is dangerous and entices away from God.”</a:t>
            </a:r>
            <a:endParaRPr lang="en-US" dirty="0"/>
          </a:p>
        </p:txBody>
      </p:sp>
      <p:sp>
        <p:nvSpPr>
          <p:cNvPr id="17" name="Text Placeholder 16"/>
          <p:cNvSpPr>
            <a:spLocks noGrp="1"/>
          </p:cNvSpPr>
          <p:nvPr>
            <p:ph type="body" sz="quarter" idx="3"/>
          </p:nvPr>
        </p:nvSpPr>
        <p:spPr/>
        <p:txBody>
          <a:bodyPr/>
          <a:lstStyle/>
          <a:p>
            <a:r>
              <a:rPr lang="en-US" dirty="0" smtClean="0"/>
              <a:t>Humanist Thinking</a:t>
            </a:r>
            <a:endParaRPr lang="en-US" dirty="0"/>
          </a:p>
        </p:txBody>
      </p:sp>
      <p:sp>
        <p:nvSpPr>
          <p:cNvPr id="18" name="Content Placeholder 17"/>
          <p:cNvSpPr>
            <a:spLocks noGrp="1"/>
          </p:cNvSpPr>
          <p:nvPr>
            <p:ph sz="quarter" idx="4"/>
          </p:nvPr>
        </p:nvSpPr>
        <p:spPr/>
        <p:txBody>
          <a:bodyPr/>
          <a:lstStyle/>
          <a:p>
            <a:r>
              <a:rPr lang="en-US" dirty="0" smtClean="0"/>
              <a:t>“I can become whatever I want to make of myself.”</a:t>
            </a:r>
          </a:p>
          <a:p>
            <a:r>
              <a:rPr lang="en-US" dirty="0" smtClean="0"/>
              <a:t>“Ancient (pagan) authors were often good people and they developed methods of living a good life that we should emulate.”</a:t>
            </a:r>
            <a:endParaRPr lang="en-US" dirty="0"/>
          </a:p>
        </p:txBody>
      </p:sp>
    </p:spTree>
    <p:extLst>
      <p:ext uri="{BB962C8B-B14F-4D97-AF65-F5344CB8AC3E}">
        <p14:creationId xmlns:p14="http://schemas.microsoft.com/office/powerpoint/2010/main" val="1581438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P spid="18"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1916113" y="1349375"/>
            <a:ext cx="7227887" cy="5105400"/>
          </a:xfrm>
          <a:prstGeom prst="rect">
            <a:avLst/>
          </a:prstGeom>
          <a:noFill/>
          <a:ln w="9525">
            <a:noFill/>
            <a:miter lim="800000"/>
            <a:headEnd/>
            <a:tailEnd/>
          </a:ln>
        </p:spPr>
        <p:txBody>
          <a:bodyPr/>
          <a:lstStyle/>
          <a:p>
            <a:pPr>
              <a:lnSpc>
                <a:spcPct val="80000"/>
              </a:lnSpc>
              <a:spcBef>
                <a:spcPct val="20000"/>
              </a:spcBef>
              <a:defRPr/>
            </a:pPr>
            <a:r>
              <a:rPr lang="en-US" sz="3200" kern="0" dirty="0">
                <a:latin typeface="Georgia" pitchFamily="18" charset="0"/>
                <a:ea typeface="ＭＳ Ｐゴシック" charset="-128"/>
                <a:cs typeface="ＭＳ Ｐゴシック" charset="-128"/>
              </a:rPr>
              <a:t>Old English </a:t>
            </a:r>
            <a:r>
              <a:rPr lang="en-US" sz="2400" kern="0" dirty="0">
                <a:latin typeface="Georgia" pitchFamily="18" charset="0"/>
                <a:ea typeface="ＭＳ Ｐゴシック" charset="-128"/>
                <a:cs typeface="ＭＳ Ｐゴシック" charset="-128"/>
              </a:rPr>
              <a:t>(Old Anglo-Saxon)</a:t>
            </a:r>
          </a:p>
          <a:p>
            <a:pPr lvl="1">
              <a:lnSpc>
                <a:spcPct val="80000"/>
              </a:lnSpc>
              <a:spcBef>
                <a:spcPct val="20000"/>
              </a:spcBef>
              <a:buFont typeface="Arial" pitchFamily="34" charset="0"/>
              <a:buChar char="•"/>
              <a:defRPr/>
            </a:pPr>
            <a:r>
              <a:rPr lang="en-US" sz="2800" kern="0" dirty="0">
                <a:latin typeface="Georgia" pitchFamily="18" charset="0"/>
                <a:ea typeface="ＭＳ Ｐゴシック" charset="-128"/>
                <a:cs typeface="+mn-cs"/>
              </a:rPr>
              <a:t> Germanic language </a:t>
            </a:r>
            <a:r>
              <a:rPr lang="en-US" sz="2200" kern="0" dirty="0">
                <a:latin typeface="Georgia" pitchFamily="18" charset="0"/>
                <a:ea typeface="ＭＳ Ｐゴシック" charset="-128"/>
                <a:cs typeface="+mn-cs"/>
              </a:rPr>
              <a:t>(Dutch similarities)</a:t>
            </a:r>
          </a:p>
          <a:p>
            <a:pPr lvl="1">
              <a:lnSpc>
                <a:spcPct val="80000"/>
              </a:lnSpc>
              <a:spcBef>
                <a:spcPct val="20000"/>
              </a:spcBef>
              <a:buFont typeface="Arial" pitchFamily="34" charset="0"/>
              <a:buChar char="•"/>
              <a:defRPr/>
            </a:pPr>
            <a:r>
              <a:rPr lang="en-US" sz="2800" kern="0" dirty="0">
                <a:latin typeface="Georgia" pitchFamily="18" charset="0"/>
                <a:ea typeface="ＭＳ Ｐゴシック" charset="-128"/>
                <a:cs typeface="+mn-cs"/>
              </a:rPr>
              <a:t> Kenning and word endings </a:t>
            </a:r>
            <a:r>
              <a:rPr lang="en-US" sz="2200" kern="0" dirty="0">
                <a:latin typeface="Georgia" pitchFamily="18" charset="0"/>
                <a:ea typeface="ＭＳ Ｐゴシック" charset="-128"/>
                <a:cs typeface="+mn-cs"/>
              </a:rPr>
              <a:t>(not word order)</a:t>
            </a:r>
          </a:p>
          <a:p>
            <a:pPr lvl="2">
              <a:lnSpc>
                <a:spcPct val="80000"/>
              </a:lnSpc>
              <a:spcBef>
                <a:spcPct val="20000"/>
              </a:spcBef>
              <a:defRPr/>
            </a:pPr>
            <a:r>
              <a:rPr lang="en-US" sz="2400" kern="0" dirty="0" err="1">
                <a:latin typeface="Georgia" pitchFamily="18" charset="0"/>
                <a:ea typeface="ＭＳ Ｐゴシック" charset="-128"/>
                <a:cs typeface="+mn-cs"/>
              </a:rPr>
              <a:t>Zustershelpvereniging</a:t>
            </a:r>
            <a:r>
              <a:rPr lang="en-US" sz="2400" kern="0" dirty="0">
                <a:latin typeface="Georgia" pitchFamily="18" charset="0"/>
                <a:ea typeface="ＭＳ Ｐゴシック" charset="-128"/>
                <a:cs typeface="+mn-cs"/>
              </a:rPr>
              <a:t> </a:t>
            </a:r>
            <a:r>
              <a:rPr lang="en-US" sz="2200" kern="0" dirty="0">
                <a:latin typeface="Georgia" pitchFamily="18" charset="0"/>
                <a:ea typeface="ＭＳ Ｐゴシック" charset="-128"/>
                <a:cs typeface="+mn-cs"/>
              </a:rPr>
              <a:t>(relief society)</a:t>
            </a:r>
          </a:p>
          <a:p>
            <a:pPr lvl="2">
              <a:lnSpc>
                <a:spcPct val="80000"/>
              </a:lnSpc>
              <a:spcBef>
                <a:spcPct val="20000"/>
              </a:spcBef>
              <a:defRPr/>
            </a:pPr>
            <a:r>
              <a:rPr lang="en-US" sz="2400" kern="0" dirty="0" err="1">
                <a:latin typeface="Georgia" pitchFamily="18" charset="0"/>
                <a:ea typeface="ＭＳ Ｐゴシック" charset="-128"/>
                <a:cs typeface="+mn-cs"/>
              </a:rPr>
              <a:t>Avondsmaalsvergadering</a:t>
            </a:r>
            <a:r>
              <a:rPr lang="en-US" sz="2400" kern="0" dirty="0">
                <a:latin typeface="Georgia" pitchFamily="18" charset="0"/>
                <a:ea typeface="ＭＳ Ｐゴシック" charset="-128"/>
                <a:cs typeface="+mn-cs"/>
              </a:rPr>
              <a:t> </a:t>
            </a:r>
            <a:r>
              <a:rPr lang="en-US" sz="2200" kern="0" dirty="0">
                <a:latin typeface="Georgia" pitchFamily="18" charset="0"/>
                <a:ea typeface="ＭＳ Ｐゴシック" charset="-128"/>
                <a:cs typeface="+mn-cs"/>
              </a:rPr>
              <a:t>(sacrament meeting)</a:t>
            </a:r>
          </a:p>
          <a:p>
            <a:pPr lvl="1">
              <a:lnSpc>
                <a:spcPct val="80000"/>
              </a:lnSpc>
              <a:spcBef>
                <a:spcPct val="20000"/>
              </a:spcBef>
              <a:buFont typeface="Arial" pitchFamily="34" charset="0"/>
              <a:buChar char="•"/>
              <a:defRPr/>
            </a:pPr>
            <a:r>
              <a:rPr lang="en-US" sz="2800" kern="0" dirty="0">
                <a:latin typeface="Georgia" pitchFamily="18" charset="0"/>
                <a:ea typeface="ＭＳ Ｐゴシック" charset="-128"/>
                <a:cs typeface="+mn-cs"/>
              </a:rPr>
              <a:t> Short words with strong consonants </a:t>
            </a:r>
          </a:p>
          <a:p>
            <a:pPr lvl="2">
              <a:lnSpc>
                <a:spcPct val="90000"/>
              </a:lnSpc>
              <a:spcBef>
                <a:spcPct val="20000"/>
              </a:spcBef>
              <a:defRPr/>
            </a:pPr>
            <a:r>
              <a:rPr lang="en-US" sz="2400" kern="0" dirty="0">
                <a:latin typeface="Georgia" pitchFamily="18" charset="0"/>
                <a:ea typeface="ＭＳ Ｐゴシック" charset="-128"/>
                <a:cs typeface="+mn-cs"/>
              </a:rPr>
              <a:t>Latin-based words tend to be polysyllabic and use soft sounds</a:t>
            </a:r>
          </a:p>
          <a:p>
            <a:pPr lvl="1">
              <a:lnSpc>
                <a:spcPct val="80000"/>
              </a:lnSpc>
              <a:spcBef>
                <a:spcPct val="20000"/>
              </a:spcBef>
              <a:buFont typeface="Arial" pitchFamily="34" charset="0"/>
              <a:buChar char="•"/>
              <a:defRPr/>
            </a:pPr>
            <a:r>
              <a:rPr lang="en-US" sz="2800" kern="0" dirty="0">
                <a:latin typeface="Georgia" pitchFamily="18" charset="0"/>
                <a:ea typeface="ＭＳ Ｐゴシック" charset="-128"/>
                <a:cs typeface="+mn-cs"/>
              </a:rPr>
              <a:t>Alliteration for rhyming</a:t>
            </a:r>
          </a:p>
          <a:p>
            <a:pPr lvl="2">
              <a:lnSpc>
                <a:spcPct val="90000"/>
              </a:lnSpc>
              <a:spcBef>
                <a:spcPct val="20000"/>
              </a:spcBef>
              <a:defRPr/>
            </a:pPr>
            <a:r>
              <a:rPr lang="en-US" sz="2400" kern="0" dirty="0">
                <a:latin typeface="Georgia" pitchFamily="18" charset="0"/>
                <a:ea typeface="ＭＳ Ｐゴシック" charset="-128"/>
                <a:cs typeface="+mn-cs"/>
              </a:rPr>
              <a:t>When to the </a:t>
            </a:r>
            <a:r>
              <a:rPr lang="en-US" sz="2400" b="1" kern="0" dirty="0">
                <a:latin typeface="Georgia" pitchFamily="18" charset="0"/>
                <a:ea typeface="ＭＳ Ｐゴシック" charset="-128"/>
                <a:cs typeface="+mn-cs"/>
              </a:rPr>
              <a:t>sessions</a:t>
            </a:r>
            <a:r>
              <a:rPr lang="en-US" sz="2400" kern="0" dirty="0">
                <a:latin typeface="Georgia" pitchFamily="18" charset="0"/>
                <a:ea typeface="ＭＳ Ｐゴシック" charset="-128"/>
                <a:cs typeface="+mn-cs"/>
              </a:rPr>
              <a:t> of </a:t>
            </a:r>
            <a:r>
              <a:rPr lang="en-US" sz="2400" b="1" kern="0" dirty="0">
                <a:latin typeface="Georgia" pitchFamily="18" charset="0"/>
                <a:ea typeface="ＭＳ Ｐゴシック" charset="-128"/>
                <a:cs typeface="+mn-cs"/>
              </a:rPr>
              <a:t>sweet</a:t>
            </a:r>
            <a:r>
              <a:rPr lang="en-US" sz="2400" kern="0" dirty="0">
                <a:latin typeface="Georgia" pitchFamily="18" charset="0"/>
                <a:ea typeface="ＭＳ Ｐゴシック" charset="-128"/>
                <a:cs typeface="+mn-cs"/>
              </a:rPr>
              <a:t> </a:t>
            </a:r>
            <a:r>
              <a:rPr lang="en-US" sz="2400" b="1" kern="0" dirty="0">
                <a:latin typeface="Georgia" pitchFamily="18" charset="0"/>
                <a:ea typeface="ＭＳ Ｐゴシック" charset="-128"/>
                <a:cs typeface="+mn-cs"/>
              </a:rPr>
              <a:t>silent</a:t>
            </a:r>
            <a:r>
              <a:rPr lang="en-US" sz="2400" kern="0" dirty="0">
                <a:latin typeface="Georgia" pitchFamily="18" charset="0"/>
                <a:ea typeface="ＭＳ Ｐゴシック" charset="-128"/>
                <a:cs typeface="+mn-cs"/>
              </a:rPr>
              <a:t> thought, I </a:t>
            </a:r>
            <a:r>
              <a:rPr lang="en-US" sz="2400" b="1" kern="0" dirty="0">
                <a:latin typeface="Georgia" pitchFamily="18" charset="0"/>
                <a:ea typeface="ＭＳ Ｐゴシック" charset="-128"/>
                <a:cs typeface="+mn-cs"/>
              </a:rPr>
              <a:t>summon</a:t>
            </a:r>
            <a:r>
              <a:rPr lang="en-US" sz="2400" kern="0" dirty="0">
                <a:latin typeface="Georgia" pitchFamily="18" charset="0"/>
                <a:ea typeface="ＭＳ Ｐゴシック" charset="-128"/>
                <a:cs typeface="+mn-cs"/>
              </a:rPr>
              <a:t> up remembrance of things past </a:t>
            </a:r>
            <a:r>
              <a:rPr lang="en-US" sz="2200" kern="0" dirty="0">
                <a:latin typeface="Georgia" pitchFamily="18" charset="0"/>
                <a:ea typeface="ＭＳ Ｐゴシック" charset="-128"/>
                <a:cs typeface="+mn-cs"/>
              </a:rPr>
              <a:t>(Shakespeare)</a:t>
            </a:r>
          </a:p>
          <a:p>
            <a:pPr lvl="1">
              <a:lnSpc>
                <a:spcPct val="80000"/>
              </a:lnSpc>
              <a:spcBef>
                <a:spcPct val="20000"/>
              </a:spcBef>
              <a:defRPr/>
            </a:pPr>
            <a:endParaRPr lang="en-US" sz="2400" kern="0" dirty="0">
              <a:latin typeface="Georgia" pitchFamily="18" charset="0"/>
              <a:ea typeface="ＭＳ Ｐゴシック" charset="-128"/>
              <a:cs typeface="+mn-cs"/>
            </a:endParaRPr>
          </a:p>
        </p:txBody>
      </p:sp>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92163" name="TextBox 7"/>
          <p:cNvSpPr txBox="1">
            <a:spLocks noChangeArrowheads="1"/>
          </p:cNvSpPr>
          <p:nvPr/>
        </p:nvSpPr>
        <p:spPr bwMode="auto">
          <a:xfrm>
            <a:off x="7843838" y="5946775"/>
            <a:ext cx="1311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F4F0D0"/>
                </a:solidFill>
                <a:latin typeface="Georgia" charset="0"/>
              </a:rPr>
              <a:t>AD </a:t>
            </a:r>
            <a:r>
              <a:rPr lang="en-US">
                <a:solidFill>
                  <a:srgbClr val="F4F0D0"/>
                </a:solidFill>
                <a:latin typeface="Georgia" charset="0"/>
              </a:rPr>
              <a:t>1450</a:t>
            </a:r>
          </a:p>
        </p:txBody>
      </p:sp>
      <p:sp>
        <p:nvSpPr>
          <p:cNvPr id="5" name="Rectangle 2"/>
          <p:cNvSpPr txBox="1">
            <a:spLocks noChangeArrowheads="1"/>
          </p:cNvSpPr>
          <p:nvPr/>
        </p:nvSpPr>
        <p:spPr bwMode="auto">
          <a:xfrm>
            <a:off x="457200" y="111125"/>
            <a:ext cx="8229600" cy="1143000"/>
          </a:xfrm>
          <a:prstGeom prst="rect">
            <a:avLst/>
          </a:prstGeom>
          <a:noFill/>
          <a:ln w="9525">
            <a:noFill/>
            <a:miter lim="800000"/>
            <a:headEnd/>
            <a:tailEnd/>
          </a:ln>
        </p:spPr>
        <p:txBody>
          <a:bodyPr anchor="ctr"/>
          <a:lstStyle/>
          <a:p>
            <a:pPr algn="ctr">
              <a:lnSpc>
                <a:spcPct val="90000"/>
              </a:lnSpc>
              <a:defRPr/>
            </a:pPr>
            <a:r>
              <a:rPr lang="en-US" sz="3000" b="1" kern="0" dirty="0">
                <a:solidFill>
                  <a:srgbClr val="600000"/>
                </a:solidFill>
                <a:latin typeface="Verdana" charset="0"/>
                <a:ea typeface="ＭＳ Ｐゴシック" charset="-128"/>
                <a:cs typeface="ＭＳ Ｐゴシック" charset="-128"/>
              </a:rPr>
              <a:t>The Development of the</a:t>
            </a:r>
            <a:br>
              <a:rPr lang="en-US" sz="3000" b="1" kern="0" dirty="0">
                <a:solidFill>
                  <a:srgbClr val="600000"/>
                </a:solidFill>
                <a:latin typeface="Verdana" charset="0"/>
                <a:ea typeface="ＭＳ Ｐゴシック" charset="-128"/>
                <a:cs typeface="ＭＳ Ｐゴシック" charset="-128"/>
              </a:rPr>
            </a:br>
            <a:r>
              <a:rPr lang="en-US" sz="3000" b="1" kern="0" dirty="0">
                <a:solidFill>
                  <a:srgbClr val="600000"/>
                </a:solidFill>
                <a:latin typeface="Verdana" charset="0"/>
                <a:ea typeface="ＭＳ Ｐゴシック" charset="-128"/>
                <a:cs typeface="ＭＳ Ｐゴシック" charset="-128"/>
              </a:rPr>
              <a:t>English Language</a:t>
            </a:r>
          </a:p>
        </p:txBody>
      </p:sp>
      <p:pic>
        <p:nvPicPr>
          <p:cNvPr id="82950" name="Picture 9" descr="Relief_Society_Sea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01713" y="1811338"/>
            <a:ext cx="8382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Donut 10"/>
          <p:cNvSpPr/>
          <p:nvPr/>
        </p:nvSpPr>
        <p:spPr>
          <a:xfrm>
            <a:off x="795338" y="1600200"/>
            <a:ext cx="1239837" cy="1241425"/>
          </a:xfrm>
          <a:prstGeom prst="donut">
            <a:avLst>
              <a:gd name="adj" fmla="val 17983"/>
            </a:avLst>
          </a:prstGeom>
          <a:solidFill>
            <a:srgbClr val="F4F0D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pic>
        <p:nvPicPr>
          <p:cNvPr id="9" name="Picture 8" descr="Chaucer_knight WM.jpg"/>
          <p:cNvPicPr>
            <a:picLocks noChangeAspect="1"/>
          </p:cNvPicPr>
          <p:nvPr/>
        </p:nvPicPr>
        <p:blipFill>
          <a:blip r:embed="rId4">
            <a:extLst>
              <a:ext uri="{28A0092B-C50C-407E-A947-70E740481C1C}">
                <a14:useLocalDpi xmlns:a14="http://schemas.microsoft.com/office/drawing/2010/main" val="0"/>
              </a:ext>
            </a:extLst>
          </a:blip>
          <a:srcRect r="26926"/>
          <a:stretch>
            <a:fillRect/>
          </a:stretch>
        </p:blipFill>
        <p:spPr bwMode="auto">
          <a:xfrm>
            <a:off x="565150" y="2767013"/>
            <a:ext cx="1677988" cy="3241675"/>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8"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08900" y="239713"/>
            <a:ext cx="965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295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7" end="7"/>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
                                            <p:txEl>
                                              <p:pRg st="8" end="8"/>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94210" name="TextBox 7"/>
          <p:cNvSpPr txBox="1">
            <a:spLocks noChangeArrowheads="1"/>
          </p:cNvSpPr>
          <p:nvPr/>
        </p:nvSpPr>
        <p:spPr bwMode="auto">
          <a:xfrm>
            <a:off x="7843838" y="5946775"/>
            <a:ext cx="1311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F4F0D0"/>
                </a:solidFill>
                <a:latin typeface="Georgia" charset="0"/>
              </a:rPr>
              <a:t>AD </a:t>
            </a:r>
            <a:r>
              <a:rPr lang="en-US">
                <a:solidFill>
                  <a:srgbClr val="F4F0D0"/>
                </a:solidFill>
                <a:latin typeface="Georgia" charset="0"/>
              </a:rPr>
              <a:t>1450</a:t>
            </a:r>
          </a:p>
        </p:txBody>
      </p:sp>
      <p:sp>
        <p:nvSpPr>
          <p:cNvPr id="5" name="Rectangle 2"/>
          <p:cNvSpPr txBox="1">
            <a:spLocks noChangeArrowheads="1"/>
          </p:cNvSpPr>
          <p:nvPr/>
        </p:nvSpPr>
        <p:spPr bwMode="auto">
          <a:xfrm>
            <a:off x="457200" y="384175"/>
            <a:ext cx="8229600" cy="846138"/>
          </a:xfrm>
          <a:prstGeom prst="rect">
            <a:avLst/>
          </a:prstGeom>
          <a:noFill/>
          <a:ln w="9525">
            <a:noFill/>
            <a:miter lim="800000"/>
            <a:headEnd/>
            <a:tailEnd/>
          </a:ln>
        </p:spPr>
        <p:txBody>
          <a:bodyPr anchor="ctr"/>
          <a:lstStyle/>
          <a:p>
            <a:pPr algn="ctr">
              <a:lnSpc>
                <a:spcPct val="90000"/>
              </a:lnSpc>
              <a:defRPr/>
            </a:pPr>
            <a:r>
              <a:rPr lang="en-US" sz="3000" b="1" kern="0" dirty="0">
                <a:solidFill>
                  <a:srgbClr val="600000"/>
                </a:solidFill>
                <a:latin typeface="Verdana" charset="0"/>
                <a:ea typeface="ＭＳ Ｐゴシック" charset="-128"/>
                <a:cs typeface="ＭＳ Ｐゴシック" charset="-128"/>
              </a:rPr>
              <a:t>Middle English</a:t>
            </a:r>
          </a:p>
        </p:txBody>
      </p:sp>
      <p:sp>
        <p:nvSpPr>
          <p:cNvPr id="11" name="Donut 10"/>
          <p:cNvSpPr/>
          <p:nvPr/>
        </p:nvSpPr>
        <p:spPr>
          <a:xfrm>
            <a:off x="795338" y="1600200"/>
            <a:ext cx="1239837" cy="1241425"/>
          </a:xfrm>
          <a:prstGeom prst="donut">
            <a:avLst>
              <a:gd name="adj" fmla="val 17983"/>
            </a:avLst>
          </a:prstGeom>
          <a:solidFill>
            <a:srgbClr val="F4F0D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pic>
        <p:nvPicPr>
          <p:cNvPr id="9" name="Picture 8" descr="Chaucer_knight WM.jpg"/>
          <p:cNvPicPr>
            <a:picLocks noChangeAspect="1"/>
          </p:cNvPicPr>
          <p:nvPr/>
        </p:nvPicPr>
        <p:blipFill>
          <a:blip r:embed="rId3">
            <a:extLst>
              <a:ext uri="{28A0092B-C50C-407E-A947-70E740481C1C}">
                <a14:useLocalDpi xmlns:a14="http://schemas.microsoft.com/office/drawing/2010/main" val="0"/>
              </a:ext>
            </a:extLst>
          </a:blip>
          <a:srcRect r="26926"/>
          <a:stretch>
            <a:fillRect/>
          </a:stretch>
        </p:blipFill>
        <p:spPr bwMode="auto">
          <a:xfrm>
            <a:off x="565150" y="1722438"/>
            <a:ext cx="1677988" cy="3241675"/>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3"/>
          <p:cNvSpPr txBox="1">
            <a:spLocks noChangeArrowheads="1"/>
          </p:cNvSpPr>
          <p:nvPr/>
        </p:nvSpPr>
        <p:spPr bwMode="auto">
          <a:xfrm>
            <a:off x="2427288" y="1589088"/>
            <a:ext cx="6378575" cy="4525962"/>
          </a:xfrm>
          <a:prstGeom prst="rect">
            <a:avLst/>
          </a:prstGeom>
          <a:noFill/>
          <a:ln w="9525">
            <a:noFill/>
            <a:miter lim="800000"/>
            <a:headEnd/>
            <a:tailEnd/>
          </a:ln>
        </p:spPr>
        <p:txBody>
          <a:bodyPr/>
          <a:lstStyle/>
          <a:p>
            <a:pPr>
              <a:spcBef>
                <a:spcPct val="20000"/>
              </a:spcBef>
              <a:defRPr/>
            </a:pPr>
            <a:r>
              <a:rPr lang="en-US" sz="2800" kern="0" dirty="0">
                <a:latin typeface="Georgia" pitchFamily="18" charset="0"/>
                <a:ea typeface="ＭＳ Ｐゴシック" charset="-128"/>
                <a:cs typeface="ＭＳ Ｐゴシック" charset="-128"/>
              </a:rPr>
              <a:t>Why Middle English occurred when it did </a:t>
            </a:r>
            <a:r>
              <a:rPr lang="en-US" sz="2400" kern="0" dirty="0">
                <a:latin typeface="Georgia" pitchFamily="18" charset="0"/>
                <a:ea typeface="ＭＳ Ｐゴシック" charset="-128"/>
                <a:cs typeface="ＭＳ Ｐゴシック" charset="-128"/>
              </a:rPr>
              <a:t>(1300).</a:t>
            </a:r>
          </a:p>
          <a:p>
            <a:pPr>
              <a:spcBef>
                <a:spcPct val="20000"/>
              </a:spcBef>
              <a:defRPr/>
            </a:pPr>
            <a:endParaRPr lang="en-US" sz="800" kern="0" dirty="0">
              <a:latin typeface="Georgia" pitchFamily="18" charset="0"/>
              <a:ea typeface="ＭＳ Ｐゴシック" charset="-128"/>
              <a:cs typeface="ＭＳ Ｐゴシック" charset="-128"/>
            </a:endParaRPr>
          </a:p>
          <a:p>
            <a:pPr lvl="1">
              <a:spcBef>
                <a:spcPct val="20000"/>
              </a:spcBef>
              <a:defRPr/>
            </a:pPr>
            <a:r>
              <a:rPr lang="en-US" sz="2400" kern="0" dirty="0">
                <a:latin typeface="Georgia" pitchFamily="18" charset="0"/>
                <a:ea typeface="ＭＳ Ｐゴシック" charset="-128"/>
                <a:cs typeface="+mn-cs"/>
              </a:rPr>
              <a:t>England was more interactive with Europe (hundred years war, trade, etc.).</a:t>
            </a:r>
          </a:p>
          <a:p>
            <a:pPr lvl="1">
              <a:spcBef>
                <a:spcPct val="20000"/>
              </a:spcBef>
              <a:defRPr/>
            </a:pPr>
            <a:endParaRPr lang="en-US" sz="800" kern="0" dirty="0">
              <a:latin typeface="Georgia" pitchFamily="18" charset="0"/>
              <a:ea typeface="ＭＳ Ｐゴシック" charset="-128"/>
              <a:cs typeface="+mn-cs"/>
            </a:endParaRPr>
          </a:p>
          <a:p>
            <a:pPr lvl="1">
              <a:spcBef>
                <a:spcPct val="20000"/>
              </a:spcBef>
              <a:defRPr/>
            </a:pPr>
            <a:r>
              <a:rPr lang="en-US" sz="2400" kern="0" dirty="0">
                <a:latin typeface="Georgia" pitchFamily="18" charset="0"/>
                <a:ea typeface="ＭＳ Ｐゴシック" charset="-128"/>
                <a:cs typeface="+mn-cs"/>
              </a:rPr>
              <a:t>English was the language of the court and the peasants adopted the words for prestige and economic reasons.</a:t>
            </a:r>
          </a:p>
        </p:txBody>
      </p:sp>
      <p:pic>
        <p:nvPicPr>
          <p:cNvPr id="94215"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08900" y="239713"/>
            <a:ext cx="965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96258" name="TextBox 7"/>
          <p:cNvSpPr txBox="1">
            <a:spLocks noChangeArrowheads="1"/>
          </p:cNvSpPr>
          <p:nvPr/>
        </p:nvSpPr>
        <p:spPr bwMode="auto">
          <a:xfrm>
            <a:off x="7843838" y="5946775"/>
            <a:ext cx="1311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F4F0D0"/>
                </a:solidFill>
                <a:latin typeface="Georgia" charset="0"/>
              </a:rPr>
              <a:t>AD </a:t>
            </a:r>
            <a:r>
              <a:rPr lang="en-US">
                <a:solidFill>
                  <a:srgbClr val="F4F0D0"/>
                </a:solidFill>
                <a:latin typeface="Georgia" charset="0"/>
              </a:rPr>
              <a:t>1450</a:t>
            </a:r>
          </a:p>
        </p:txBody>
      </p:sp>
      <p:sp>
        <p:nvSpPr>
          <p:cNvPr id="5" name="Rectangle 2"/>
          <p:cNvSpPr txBox="1">
            <a:spLocks noChangeArrowheads="1"/>
          </p:cNvSpPr>
          <p:nvPr/>
        </p:nvSpPr>
        <p:spPr bwMode="auto">
          <a:xfrm>
            <a:off x="457200" y="384175"/>
            <a:ext cx="8229600" cy="846138"/>
          </a:xfrm>
          <a:prstGeom prst="rect">
            <a:avLst/>
          </a:prstGeom>
          <a:noFill/>
          <a:ln w="9525">
            <a:noFill/>
            <a:miter lim="800000"/>
            <a:headEnd/>
            <a:tailEnd/>
          </a:ln>
        </p:spPr>
        <p:txBody>
          <a:bodyPr anchor="ctr"/>
          <a:lstStyle/>
          <a:p>
            <a:pPr algn="ctr">
              <a:lnSpc>
                <a:spcPct val="90000"/>
              </a:lnSpc>
              <a:defRPr/>
            </a:pPr>
            <a:r>
              <a:rPr lang="en-US" sz="3000" b="1" kern="0" dirty="0">
                <a:solidFill>
                  <a:srgbClr val="600000"/>
                </a:solidFill>
                <a:latin typeface="Verdana" charset="0"/>
                <a:ea typeface="ＭＳ Ｐゴシック" charset="-128"/>
                <a:cs typeface="ＭＳ Ｐゴシック" charset="-128"/>
              </a:rPr>
              <a:t>Middle English</a:t>
            </a:r>
          </a:p>
        </p:txBody>
      </p:sp>
      <p:sp>
        <p:nvSpPr>
          <p:cNvPr id="96260" name="Text Box 6"/>
          <p:cNvSpPr txBox="1">
            <a:spLocks noChangeArrowheads="1"/>
          </p:cNvSpPr>
          <p:nvPr/>
        </p:nvSpPr>
        <p:spPr bwMode="auto">
          <a:xfrm>
            <a:off x="685800" y="1196975"/>
            <a:ext cx="7905750"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a:latin typeface="Georgia" charset="0"/>
              </a:rPr>
              <a:t>Added words from other languages </a:t>
            </a:r>
          </a:p>
          <a:p>
            <a:pPr algn="ctr" eaLnBrk="1" hangingPunct="1"/>
            <a:r>
              <a:rPr lang="en-US">
                <a:latin typeface="Georgia" charset="0"/>
              </a:rPr>
              <a:t>(especially from French)</a:t>
            </a:r>
          </a:p>
          <a:p>
            <a:pPr algn="ctr" eaLnBrk="1" hangingPunct="1"/>
            <a:r>
              <a:rPr lang="en-US">
                <a:latin typeface="Georgia" charset="0"/>
              </a:rPr>
              <a:t>(Words entered because of class superiority)</a:t>
            </a:r>
          </a:p>
        </p:txBody>
      </p:sp>
      <p:pic>
        <p:nvPicPr>
          <p:cNvPr id="96261" name="Picture 17" descr="german flag CA.jpg"/>
          <p:cNvPicPr>
            <a:picLocks noChangeAspect="1"/>
          </p:cNvPicPr>
          <p:nvPr/>
        </p:nvPicPr>
        <p:blipFill>
          <a:blip r:embed="rId3">
            <a:extLst>
              <a:ext uri="{28A0092B-C50C-407E-A947-70E740481C1C}">
                <a14:useLocalDpi xmlns:a14="http://schemas.microsoft.com/office/drawing/2010/main" val="0"/>
              </a:ext>
            </a:extLst>
          </a:blip>
          <a:srcRect l="16615" t="12984" r="32716" b="17148"/>
          <a:stretch>
            <a:fillRect/>
          </a:stretch>
        </p:blipFill>
        <p:spPr bwMode="auto">
          <a:xfrm>
            <a:off x="2182813" y="2701925"/>
            <a:ext cx="56515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2" name="Picture 18" descr="german flag CA.jpg"/>
          <p:cNvPicPr>
            <a:picLocks noChangeAspect="1"/>
          </p:cNvPicPr>
          <p:nvPr/>
        </p:nvPicPr>
        <p:blipFill>
          <a:blip r:embed="rId3">
            <a:extLst>
              <a:ext uri="{28A0092B-C50C-407E-A947-70E740481C1C}">
                <a14:useLocalDpi xmlns:a14="http://schemas.microsoft.com/office/drawing/2010/main" val="0"/>
              </a:ext>
            </a:extLst>
          </a:blip>
          <a:srcRect l="16615" t="12984" r="32716" b="17148"/>
          <a:stretch>
            <a:fillRect/>
          </a:stretch>
        </p:blipFill>
        <p:spPr bwMode="auto">
          <a:xfrm>
            <a:off x="2952750" y="2701925"/>
            <a:ext cx="566738"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3" name="Picture 19" descr="german flag CA.jpg"/>
          <p:cNvPicPr>
            <a:picLocks noChangeAspect="1"/>
          </p:cNvPicPr>
          <p:nvPr/>
        </p:nvPicPr>
        <p:blipFill>
          <a:blip r:embed="rId3">
            <a:extLst>
              <a:ext uri="{28A0092B-C50C-407E-A947-70E740481C1C}">
                <a14:useLocalDpi xmlns:a14="http://schemas.microsoft.com/office/drawing/2010/main" val="0"/>
              </a:ext>
            </a:extLst>
          </a:blip>
          <a:srcRect l="16615" t="12984" r="32716" b="17148"/>
          <a:stretch>
            <a:fillRect/>
          </a:stretch>
        </p:blipFill>
        <p:spPr bwMode="auto">
          <a:xfrm>
            <a:off x="1433513" y="2701925"/>
            <a:ext cx="566737"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4" name="Picture 21" descr="French flag CA.jpg"/>
          <p:cNvPicPr>
            <a:picLocks noChangeAspect="1"/>
          </p:cNvPicPr>
          <p:nvPr/>
        </p:nvPicPr>
        <p:blipFill>
          <a:blip r:embed="rId4">
            <a:extLst>
              <a:ext uri="{28A0092B-C50C-407E-A947-70E740481C1C}">
                <a14:useLocalDpi xmlns:a14="http://schemas.microsoft.com/office/drawing/2010/main" val="0"/>
              </a:ext>
            </a:extLst>
          </a:blip>
          <a:srcRect l="21117" t="12941" r="23404" b="17854"/>
          <a:stretch>
            <a:fillRect/>
          </a:stretch>
        </p:blipFill>
        <p:spPr bwMode="auto">
          <a:xfrm>
            <a:off x="6215063" y="2700338"/>
            <a:ext cx="627062"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5" name="Picture 22" descr="French flag CA.jpg"/>
          <p:cNvPicPr>
            <a:picLocks noChangeAspect="1"/>
          </p:cNvPicPr>
          <p:nvPr/>
        </p:nvPicPr>
        <p:blipFill>
          <a:blip r:embed="rId4">
            <a:extLst>
              <a:ext uri="{28A0092B-C50C-407E-A947-70E740481C1C}">
                <a14:useLocalDpi xmlns:a14="http://schemas.microsoft.com/office/drawing/2010/main" val="0"/>
              </a:ext>
            </a:extLst>
          </a:blip>
          <a:srcRect l="21117" t="12941" r="23404" b="17854"/>
          <a:stretch>
            <a:fillRect/>
          </a:stretch>
        </p:blipFill>
        <p:spPr bwMode="auto">
          <a:xfrm>
            <a:off x="6985000" y="2700338"/>
            <a:ext cx="627063"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6" name="Picture 23" descr="French flag CA.jpg"/>
          <p:cNvPicPr>
            <a:picLocks noChangeAspect="1"/>
          </p:cNvPicPr>
          <p:nvPr/>
        </p:nvPicPr>
        <p:blipFill>
          <a:blip r:embed="rId4">
            <a:extLst>
              <a:ext uri="{28A0092B-C50C-407E-A947-70E740481C1C}">
                <a14:useLocalDpi xmlns:a14="http://schemas.microsoft.com/office/drawing/2010/main" val="0"/>
              </a:ext>
            </a:extLst>
          </a:blip>
          <a:srcRect l="21117" t="12941" r="23404" b="17854"/>
          <a:stretch>
            <a:fillRect/>
          </a:stretch>
        </p:blipFill>
        <p:spPr bwMode="auto">
          <a:xfrm>
            <a:off x="7754938" y="2700338"/>
            <a:ext cx="627062"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54" name="Picture 26" descr="cow CA.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754313" y="4024313"/>
            <a:ext cx="1719262"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55" name="Picture 27" descr="steak CA.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91438" y="4198938"/>
            <a:ext cx="914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56" name="Picture 28" descr="stool CA.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449638" y="5356225"/>
            <a:ext cx="550862"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57" name="Picture 29" descr="chair 2 CA.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939088" y="5018088"/>
            <a:ext cx="854075" cy="132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71"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08900" y="239713"/>
            <a:ext cx="965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4"/>
          <p:cNvSpPr txBox="1">
            <a:spLocks noChangeArrowheads="1"/>
          </p:cNvSpPr>
          <p:nvPr/>
        </p:nvSpPr>
        <p:spPr bwMode="auto">
          <a:xfrm>
            <a:off x="5029200" y="3143250"/>
            <a:ext cx="41148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20000"/>
              </a:spcBef>
            </a:pPr>
            <a:r>
              <a:rPr lang="en-US" u="sng">
                <a:latin typeface="Verdana" charset="0"/>
              </a:rPr>
              <a:t>English (French Origin)</a:t>
            </a:r>
          </a:p>
          <a:p>
            <a:pPr eaLnBrk="1" hangingPunct="1">
              <a:spcBef>
                <a:spcPct val="20000"/>
              </a:spcBef>
              <a:buFontTx/>
              <a:buChar char="•"/>
            </a:pPr>
            <a:r>
              <a:rPr lang="en-US">
                <a:latin typeface="Verdana" charset="0"/>
              </a:rPr>
              <a:t>Mansion (Maison)</a:t>
            </a:r>
          </a:p>
          <a:p>
            <a:pPr eaLnBrk="1" hangingPunct="1">
              <a:spcBef>
                <a:spcPct val="20000"/>
              </a:spcBef>
              <a:buFontTx/>
              <a:buChar char="•"/>
            </a:pPr>
            <a:r>
              <a:rPr lang="en-US">
                <a:latin typeface="Verdana" charset="0"/>
              </a:rPr>
              <a:t>Beef (Boeuf)</a:t>
            </a:r>
          </a:p>
          <a:p>
            <a:pPr eaLnBrk="1" hangingPunct="1">
              <a:spcBef>
                <a:spcPct val="20000"/>
              </a:spcBef>
              <a:buFontTx/>
              <a:buChar char="•"/>
            </a:pPr>
            <a:r>
              <a:rPr lang="en-US">
                <a:latin typeface="Verdana" charset="0"/>
              </a:rPr>
              <a:t>Veal (Veau)</a:t>
            </a:r>
          </a:p>
          <a:p>
            <a:pPr eaLnBrk="1" hangingPunct="1">
              <a:spcBef>
                <a:spcPct val="20000"/>
              </a:spcBef>
              <a:buFontTx/>
              <a:buChar char="•"/>
            </a:pPr>
            <a:r>
              <a:rPr lang="en-US">
                <a:latin typeface="Verdana" charset="0"/>
              </a:rPr>
              <a:t>Pork (Porc)</a:t>
            </a:r>
          </a:p>
          <a:p>
            <a:pPr eaLnBrk="1" hangingPunct="1">
              <a:spcBef>
                <a:spcPct val="20000"/>
              </a:spcBef>
              <a:buFontTx/>
              <a:buChar char="•"/>
            </a:pPr>
            <a:r>
              <a:rPr lang="en-US">
                <a:latin typeface="Verdana" charset="0"/>
              </a:rPr>
              <a:t>Chair (Chaise)</a:t>
            </a:r>
          </a:p>
          <a:p>
            <a:pPr eaLnBrk="1" hangingPunct="1">
              <a:spcBef>
                <a:spcPct val="20000"/>
              </a:spcBef>
              <a:buFontTx/>
              <a:buChar char="•"/>
            </a:pPr>
            <a:r>
              <a:rPr lang="en-US">
                <a:latin typeface="Verdana" charset="0"/>
              </a:rPr>
              <a:t>Cease (Cesser)</a:t>
            </a:r>
          </a:p>
          <a:p>
            <a:pPr eaLnBrk="1" hangingPunct="1">
              <a:spcBef>
                <a:spcPct val="20000"/>
              </a:spcBef>
            </a:pPr>
            <a:endParaRPr lang="en-US">
              <a:latin typeface="Verdana" charset="0"/>
            </a:endParaRPr>
          </a:p>
          <a:p>
            <a:pPr eaLnBrk="1" hangingPunct="1">
              <a:spcBef>
                <a:spcPct val="20000"/>
              </a:spcBef>
              <a:buFontTx/>
              <a:buChar char="•"/>
            </a:pPr>
            <a:endParaRPr lang="en-US" i="1">
              <a:latin typeface="Verdana" charset="0"/>
            </a:endParaRPr>
          </a:p>
        </p:txBody>
      </p:sp>
      <p:sp>
        <p:nvSpPr>
          <p:cNvPr id="23" name="Rectangle 4"/>
          <p:cNvSpPr txBox="1">
            <a:spLocks noChangeArrowheads="1"/>
          </p:cNvSpPr>
          <p:nvPr/>
        </p:nvSpPr>
        <p:spPr bwMode="auto">
          <a:xfrm>
            <a:off x="276225" y="3160713"/>
            <a:ext cx="41148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20000"/>
              </a:spcBef>
            </a:pPr>
            <a:r>
              <a:rPr lang="en-US" u="sng">
                <a:latin typeface="Verdana" charset="0"/>
              </a:rPr>
              <a:t>English (German Origin)</a:t>
            </a:r>
          </a:p>
          <a:p>
            <a:pPr eaLnBrk="1" hangingPunct="1">
              <a:spcBef>
                <a:spcPct val="20000"/>
              </a:spcBef>
              <a:buFontTx/>
              <a:buChar char="•"/>
            </a:pPr>
            <a:r>
              <a:rPr lang="en-US">
                <a:latin typeface="Verdana" charset="0"/>
              </a:rPr>
              <a:t>House (Haus)</a:t>
            </a:r>
          </a:p>
          <a:p>
            <a:pPr eaLnBrk="1" hangingPunct="1">
              <a:spcBef>
                <a:spcPct val="20000"/>
              </a:spcBef>
              <a:buFontTx/>
              <a:buChar char="•"/>
            </a:pPr>
            <a:r>
              <a:rPr lang="en-US">
                <a:latin typeface="Verdana" charset="0"/>
              </a:rPr>
              <a:t>Cow (Kuh)</a:t>
            </a:r>
          </a:p>
          <a:p>
            <a:pPr eaLnBrk="1" hangingPunct="1">
              <a:spcBef>
                <a:spcPct val="20000"/>
              </a:spcBef>
              <a:buFontTx/>
              <a:buChar char="•"/>
            </a:pPr>
            <a:r>
              <a:rPr lang="en-US">
                <a:latin typeface="Verdana" charset="0"/>
              </a:rPr>
              <a:t>Calf (Kalb)</a:t>
            </a:r>
          </a:p>
          <a:p>
            <a:pPr eaLnBrk="1" hangingPunct="1">
              <a:spcBef>
                <a:spcPct val="20000"/>
              </a:spcBef>
              <a:buFontTx/>
              <a:buChar char="•"/>
            </a:pPr>
            <a:r>
              <a:rPr lang="en-US">
                <a:latin typeface="Verdana" charset="0"/>
              </a:rPr>
              <a:t>Swine (Schwein)</a:t>
            </a:r>
          </a:p>
          <a:p>
            <a:pPr eaLnBrk="1" hangingPunct="1">
              <a:spcBef>
                <a:spcPct val="20000"/>
              </a:spcBef>
              <a:buFontTx/>
              <a:buChar char="•"/>
            </a:pPr>
            <a:r>
              <a:rPr lang="en-US">
                <a:latin typeface="Verdana" charset="0"/>
              </a:rPr>
              <a:t>Stool (Stuhl)</a:t>
            </a:r>
          </a:p>
          <a:p>
            <a:pPr eaLnBrk="1" hangingPunct="1">
              <a:spcBef>
                <a:spcPct val="20000"/>
              </a:spcBef>
              <a:buFontTx/>
              <a:buChar char="•"/>
            </a:pPr>
            <a:r>
              <a:rPr lang="en-US">
                <a:latin typeface="Verdana" charset="0"/>
              </a:rPr>
              <a:t>End (Enden)</a:t>
            </a:r>
          </a:p>
          <a:p>
            <a:pPr eaLnBrk="1" hangingPunct="1">
              <a:spcBef>
                <a:spcPct val="20000"/>
              </a:spcBef>
            </a:pPr>
            <a:endParaRPr lang="en-US">
              <a:latin typeface="Verdana" charset="0"/>
            </a:endParaRPr>
          </a:p>
          <a:p>
            <a:pPr eaLnBrk="1" hangingPunct="1">
              <a:spcBef>
                <a:spcPct val="20000"/>
              </a:spcBef>
              <a:buFontTx/>
              <a:buChar char="•"/>
            </a:pPr>
            <a:endParaRPr lang="en-US" i="1">
              <a:latin typeface="Verdana"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705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7055"/>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3">
                                            <p:txEl>
                                              <p:pRg st="3" end="3"/>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0">
                                            <p:txEl>
                                              <p:pRg st="3" end="3"/>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
                                            <p:txEl>
                                              <p:pRg st="4" end="4"/>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0">
                                            <p:txEl>
                                              <p:pRg st="4" end="4"/>
                                            </p:txEl>
                                          </p:spTgt>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3">
                                            <p:txEl>
                                              <p:pRg st="5" end="5"/>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0">
                                            <p:txEl>
                                              <p:pRg st="5" end="5"/>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8705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87057"/>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3">
                                            <p:txEl>
                                              <p:pRg st="6" end="6"/>
                                            </p:txEl>
                                          </p:spTgt>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bldP spid="2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98306" name="TextBox 7"/>
          <p:cNvSpPr txBox="1">
            <a:spLocks noChangeArrowheads="1"/>
          </p:cNvSpPr>
          <p:nvPr/>
        </p:nvSpPr>
        <p:spPr bwMode="auto">
          <a:xfrm>
            <a:off x="7843838" y="5946775"/>
            <a:ext cx="1311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F4F0D0"/>
                </a:solidFill>
                <a:latin typeface="Georgia" charset="0"/>
              </a:rPr>
              <a:t>AD </a:t>
            </a:r>
            <a:r>
              <a:rPr lang="en-US">
                <a:solidFill>
                  <a:srgbClr val="F4F0D0"/>
                </a:solidFill>
                <a:latin typeface="Georgia" charset="0"/>
              </a:rPr>
              <a:t>1450</a:t>
            </a:r>
          </a:p>
        </p:txBody>
      </p:sp>
      <p:sp>
        <p:nvSpPr>
          <p:cNvPr id="5" name="Rectangle 2"/>
          <p:cNvSpPr txBox="1">
            <a:spLocks noChangeArrowheads="1"/>
          </p:cNvSpPr>
          <p:nvPr/>
        </p:nvSpPr>
        <p:spPr bwMode="auto">
          <a:xfrm>
            <a:off x="457200" y="384175"/>
            <a:ext cx="8229600" cy="846138"/>
          </a:xfrm>
          <a:prstGeom prst="rect">
            <a:avLst/>
          </a:prstGeom>
          <a:noFill/>
          <a:ln w="9525">
            <a:noFill/>
            <a:miter lim="800000"/>
            <a:headEnd/>
            <a:tailEnd/>
          </a:ln>
        </p:spPr>
        <p:txBody>
          <a:bodyPr anchor="ctr"/>
          <a:lstStyle/>
          <a:p>
            <a:pPr algn="ctr">
              <a:lnSpc>
                <a:spcPct val="90000"/>
              </a:lnSpc>
              <a:defRPr/>
            </a:pPr>
            <a:r>
              <a:rPr lang="en-US" sz="3000" b="1" kern="0" dirty="0">
                <a:solidFill>
                  <a:srgbClr val="600000"/>
                </a:solidFill>
                <a:latin typeface="Verdana" charset="0"/>
                <a:ea typeface="ＭＳ Ｐゴシック" charset="-128"/>
                <a:cs typeface="ＭＳ Ｐゴシック" charset="-128"/>
              </a:rPr>
              <a:t>Tri-lingual English</a:t>
            </a:r>
          </a:p>
        </p:txBody>
      </p:sp>
      <p:sp>
        <p:nvSpPr>
          <p:cNvPr id="11" name="Donut 10"/>
          <p:cNvSpPr/>
          <p:nvPr/>
        </p:nvSpPr>
        <p:spPr>
          <a:xfrm>
            <a:off x="795338" y="1600200"/>
            <a:ext cx="1239837" cy="1241425"/>
          </a:xfrm>
          <a:prstGeom prst="donut">
            <a:avLst>
              <a:gd name="adj" fmla="val 17983"/>
            </a:avLst>
          </a:prstGeom>
          <a:solidFill>
            <a:srgbClr val="F4F0D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sp>
        <p:nvSpPr>
          <p:cNvPr id="12" name="Rectangle 3"/>
          <p:cNvSpPr txBox="1">
            <a:spLocks noChangeArrowheads="1"/>
          </p:cNvSpPr>
          <p:nvPr/>
        </p:nvSpPr>
        <p:spPr bwMode="auto">
          <a:xfrm>
            <a:off x="631825" y="1328738"/>
            <a:ext cx="8512175" cy="2263775"/>
          </a:xfrm>
          <a:prstGeom prst="rect">
            <a:avLst/>
          </a:prstGeom>
          <a:noFill/>
          <a:ln w="9525">
            <a:noFill/>
            <a:miter lim="800000"/>
            <a:headEnd/>
            <a:tailEnd/>
          </a:ln>
        </p:spPr>
        <p:txBody>
          <a:bodyPr/>
          <a:lstStyle/>
          <a:p>
            <a:pPr>
              <a:lnSpc>
                <a:spcPct val="90000"/>
              </a:lnSpc>
              <a:spcBef>
                <a:spcPct val="20000"/>
              </a:spcBef>
              <a:defRPr/>
            </a:pPr>
            <a:r>
              <a:rPr lang="en-US" sz="2800" kern="0" dirty="0">
                <a:latin typeface="Georgia" pitchFamily="18" charset="0"/>
                <a:ea typeface="ＭＳ Ｐゴシック" charset="-128"/>
                <a:cs typeface="ＭＳ Ｐゴシック" charset="-128"/>
              </a:rPr>
              <a:t>Just as the second estate </a:t>
            </a:r>
            <a:r>
              <a:rPr lang="en-US" sz="2400" kern="0" dirty="0">
                <a:latin typeface="Georgia" pitchFamily="18" charset="0"/>
                <a:ea typeface="ＭＳ Ｐゴシック" charset="-128"/>
                <a:cs typeface="ＭＳ Ｐゴシック" charset="-128"/>
              </a:rPr>
              <a:t>(nobility) </a:t>
            </a:r>
            <a:r>
              <a:rPr lang="en-US" sz="2800" kern="0" dirty="0">
                <a:latin typeface="Georgia" pitchFamily="18" charset="0"/>
                <a:ea typeface="ＭＳ Ｐゴシック" charset="-128"/>
                <a:cs typeface="ＭＳ Ｐゴシック" charset="-128"/>
              </a:rPr>
              <a:t>added to English, so too did the first estate </a:t>
            </a:r>
            <a:r>
              <a:rPr lang="en-US" sz="2400" kern="0" dirty="0">
                <a:latin typeface="Georgia" pitchFamily="18" charset="0"/>
                <a:ea typeface="ＭＳ Ｐゴシック" charset="-128"/>
                <a:cs typeface="ＭＳ Ｐゴシック" charset="-128"/>
              </a:rPr>
              <a:t>(clergy).</a:t>
            </a:r>
          </a:p>
          <a:p>
            <a:pPr lvl="1">
              <a:spcBef>
                <a:spcPct val="20000"/>
              </a:spcBef>
              <a:defRPr/>
            </a:pPr>
            <a:r>
              <a:rPr lang="en-US" sz="2400" kern="0" dirty="0">
                <a:latin typeface="Georgia" pitchFamily="18" charset="0"/>
                <a:ea typeface="ＭＳ Ｐゴシック" charset="-128"/>
                <a:cs typeface="+mn-cs"/>
              </a:rPr>
              <a:t>The nobility added French words.</a:t>
            </a:r>
          </a:p>
          <a:p>
            <a:pPr lvl="1">
              <a:spcBef>
                <a:spcPct val="20000"/>
              </a:spcBef>
              <a:defRPr/>
            </a:pPr>
            <a:r>
              <a:rPr lang="en-US" sz="2400" kern="0" dirty="0">
                <a:latin typeface="Georgia" pitchFamily="18" charset="0"/>
                <a:ea typeface="ＭＳ Ｐゴシック" charset="-128"/>
                <a:cs typeface="+mn-cs"/>
              </a:rPr>
              <a:t>The clergy added Latin words.</a:t>
            </a:r>
          </a:p>
        </p:txBody>
      </p:sp>
      <p:sp>
        <p:nvSpPr>
          <p:cNvPr id="13" name="TextBox 12"/>
          <p:cNvSpPr txBox="1"/>
          <p:nvPr/>
        </p:nvSpPr>
        <p:spPr>
          <a:xfrm>
            <a:off x="2786063" y="3111500"/>
            <a:ext cx="6053137" cy="3386138"/>
          </a:xfrm>
          <a:prstGeom prst="rect">
            <a:avLst/>
          </a:prstGeom>
          <a:noFill/>
        </p:spPr>
        <p:txBody>
          <a:bodyPr>
            <a:spAutoFit/>
          </a:bodyPr>
          <a:lstStyle/>
          <a:p>
            <a:pPr>
              <a:spcBef>
                <a:spcPct val="20000"/>
              </a:spcBef>
              <a:defRPr/>
            </a:pPr>
            <a:r>
              <a:rPr lang="en-US" sz="2400" b="1" kern="0" dirty="0">
                <a:latin typeface="Georgia" pitchFamily="18" charset="0"/>
                <a:ea typeface="ＭＳ Ｐゴシック" charset="-128"/>
                <a:cs typeface="ＭＳ Ｐゴシック" charset="-128"/>
              </a:rPr>
              <a:t>Example:</a:t>
            </a:r>
            <a:r>
              <a:rPr lang="en-US" sz="2800" kern="0" dirty="0">
                <a:latin typeface="Georgia" pitchFamily="18" charset="0"/>
                <a:ea typeface="ＭＳ Ｐゴシック" charset="-128"/>
                <a:cs typeface="ＭＳ Ｐゴシック" charset="-128"/>
              </a:rPr>
              <a:t>  </a:t>
            </a:r>
          </a:p>
          <a:p>
            <a:pPr>
              <a:lnSpc>
                <a:spcPct val="90000"/>
              </a:lnSpc>
              <a:spcBef>
                <a:spcPct val="20000"/>
              </a:spcBef>
              <a:defRPr/>
            </a:pPr>
            <a:r>
              <a:rPr lang="en-US" sz="2400" kern="0" dirty="0">
                <a:latin typeface="Georgia" pitchFamily="18" charset="0"/>
                <a:ea typeface="ＭＳ Ｐゴシック" charset="-128"/>
                <a:cs typeface="ＭＳ Ｐゴシック" charset="-128"/>
              </a:rPr>
              <a:t>In the marriage ceremony, the husband and wife were asked to: </a:t>
            </a:r>
          </a:p>
          <a:p>
            <a:pPr lvl="1">
              <a:spcBef>
                <a:spcPct val="20000"/>
              </a:spcBef>
              <a:defRPr/>
            </a:pPr>
            <a:r>
              <a:rPr lang="en-US" sz="2400" b="1" kern="0" dirty="0">
                <a:solidFill>
                  <a:srgbClr val="C00000"/>
                </a:solidFill>
                <a:latin typeface="Georgia" pitchFamily="18" charset="0"/>
                <a:ea typeface="ＭＳ Ｐゴシック" charset="-128"/>
                <a:cs typeface="+mn-cs"/>
              </a:rPr>
              <a:t>Love</a:t>
            </a:r>
            <a:r>
              <a:rPr lang="en-US" sz="2400" kern="0" dirty="0">
                <a:latin typeface="Georgia" pitchFamily="18" charset="0"/>
                <a:ea typeface="ＭＳ Ｐゴシック" charset="-128"/>
                <a:cs typeface="+mn-cs"/>
              </a:rPr>
              <a:t> (Anglo-Saxon) </a:t>
            </a:r>
          </a:p>
          <a:p>
            <a:pPr lvl="1">
              <a:spcBef>
                <a:spcPct val="20000"/>
              </a:spcBef>
              <a:defRPr/>
            </a:pPr>
            <a:r>
              <a:rPr lang="en-US" sz="2400" b="1" kern="0" dirty="0">
                <a:solidFill>
                  <a:srgbClr val="C00000"/>
                </a:solidFill>
                <a:latin typeface="Georgia" pitchFamily="18" charset="0"/>
                <a:ea typeface="ＭＳ Ｐゴシック" charset="-128"/>
                <a:cs typeface="+mn-cs"/>
              </a:rPr>
              <a:t>Honor</a:t>
            </a:r>
            <a:r>
              <a:rPr lang="en-US" sz="2400" kern="0" dirty="0">
                <a:latin typeface="Georgia" pitchFamily="18" charset="0"/>
                <a:ea typeface="ＭＳ Ｐゴシック" charset="-128"/>
                <a:cs typeface="+mn-cs"/>
              </a:rPr>
              <a:t> (Latin)  </a:t>
            </a:r>
          </a:p>
          <a:p>
            <a:pPr lvl="1">
              <a:spcBef>
                <a:spcPct val="20000"/>
              </a:spcBef>
              <a:defRPr/>
            </a:pPr>
            <a:r>
              <a:rPr lang="en-US" sz="2400" b="1" kern="0" dirty="0">
                <a:solidFill>
                  <a:srgbClr val="C00000"/>
                </a:solidFill>
                <a:latin typeface="Georgia" pitchFamily="18" charset="0"/>
                <a:ea typeface="ＭＳ Ｐゴシック" charset="-128"/>
                <a:cs typeface="+mn-cs"/>
              </a:rPr>
              <a:t>Cherish</a:t>
            </a:r>
            <a:r>
              <a:rPr lang="en-US" sz="2400" kern="0" dirty="0">
                <a:latin typeface="Georgia" pitchFamily="18" charset="0"/>
                <a:ea typeface="ＭＳ Ｐゴシック" charset="-128"/>
                <a:cs typeface="+mn-cs"/>
              </a:rPr>
              <a:t> (French)</a:t>
            </a:r>
          </a:p>
          <a:p>
            <a:pPr>
              <a:spcBef>
                <a:spcPct val="20000"/>
              </a:spcBef>
              <a:defRPr/>
            </a:pPr>
            <a:r>
              <a:rPr lang="en-US" sz="2400" kern="0" dirty="0">
                <a:latin typeface="Georgia" pitchFamily="18" charset="0"/>
                <a:ea typeface="ＭＳ Ｐゴシック" charset="-128"/>
                <a:cs typeface="ＭＳ Ｐゴシック" charset="-128"/>
              </a:rPr>
              <a:t>All three words meant the same thin</a:t>
            </a:r>
            <a:r>
              <a:rPr lang="en-US" sz="2800" kern="0" dirty="0">
                <a:latin typeface="Georgia" pitchFamily="18" charset="0"/>
                <a:ea typeface="ＭＳ Ｐゴシック" charset="-128"/>
                <a:cs typeface="ＭＳ Ｐゴシック" charset="-128"/>
              </a:rPr>
              <a:t>g.</a:t>
            </a:r>
          </a:p>
          <a:p>
            <a:pPr>
              <a:defRPr/>
            </a:pPr>
            <a:endParaRPr lang="en-US" dirty="0">
              <a:ea typeface="ＭＳ Ｐゴシック" charset="-128"/>
              <a:cs typeface="+mn-cs"/>
            </a:endParaRPr>
          </a:p>
        </p:txBody>
      </p:sp>
      <p:pic>
        <p:nvPicPr>
          <p:cNvPr id="98311" name="Picture 13" descr="bride groo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0413" y="3251200"/>
            <a:ext cx="1644650" cy="287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2"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08900" y="239713"/>
            <a:ext cx="965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100354" name="TextBox 7"/>
          <p:cNvSpPr txBox="1">
            <a:spLocks noChangeArrowheads="1"/>
          </p:cNvSpPr>
          <p:nvPr/>
        </p:nvSpPr>
        <p:spPr bwMode="auto">
          <a:xfrm>
            <a:off x="7843838" y="5946775"/>
            <a:ext cx="1311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F4F0D0"/>
                </a:solidFill>
                <a:latin typeface="Georgia" charset="0"/>
              </a:rPr>
              <a:t>AD </a:t>
            </a:r>
            <a:r>
              <a:rPr lang="en-US">
                <a:solidFill>
                  <a:srgbClr val="F4F0D0"/>
                </a:solidFill>
                <a:latin typeface="Georgia" charset="0"/>
              </a:rPr>
              <a:t>1450</a:t>
            </a:r>
          </a:p>
        </p:txBody>
      </p:sp>
      <p:sp>
        <p:nvSpPr>
          <p:cNvPr id="5" name="Rectangle 2"/>
          <p:cNvSpPr txBox="1">
            <a:spLocks noChangeArrowheads="1"/>
          </p:cNvSpPr>
          <p:nvPr/>
        </p:nvSpPr>
        <p:spPr bwMode="auto">
          <a:xfrm>
            <a:off x="457200" y="384175"/>
            <a:ext cx="8229600" cy="846138"/>
          </a:xfrm>
          <a:prstGeom prst="rect">
            <a:avLst/>
          </a:prstGeom>
          <a:noFill/>
          <a:ln w="9525">
            <a:noFill/>
            <a:miter lim="800000"/>
            <a:headEnd/>
            <a:tailEnd/>
          </a:ln>
        </p:spPr>
        <p:txBody>
          <a:bodyPr anchor="ctr"/>
          <a:lstStyle/>
          <a:p>
            <a:pPr algn="ctr">
              <a:lnSpc>
                <a:spcPct val="90000"/>
              </a:lnSpc>
              <a:defRPr/>
            </a:pPr>
            <a:r>
              <a:rPr lang="en-US" sz="3000" b="1" kern="0" dirty="0">
                <a:solidFill>
                  <a:srgbClr val="600000"/>
                </a:solidFill>
                <a:latin typeface="Verdana" charset="0"/>
                <a:ea typeface="ＭＳ Ｐゴシック" charset="-128"/>
                <a:cs typeface="ＭＳ Ｐゴシック" charset="-128"/>
              </a:rPr>
              <a:t>Middle English</a:t>
            </a:r>
          </a:p>
        </p:txBody>
      </p:sp>
      <p:sp>
        <p:nvSpPr>
          <p:cNvPr id="11" name="Donut 10"/>
          <p:cNvSpPr/>
          <p:nvPr/>
        </p:nvSpPr>
        <p:spPr>
          <a:xfrm>
            <a:off x="795338" y="1600200"/>
            <a:ext cx="1239837" cy="1241425"/>
          </a:xfrm>
          <a:prstGeom prst="donut">
            <a:avLst>
              <a:gd name="adj" fmla="val 17983"/>
            </a:avLst>
          </a:prstGeom>
          <a:solidFill>
            <a:srgbClr val="F4F0D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sp>
        <p:nvSpPr>
          <p:cNvPr id="100357" name="Rectangle 3"/>
          <p:cNvSpPr txBox="1">
            <a:spLocks noChangeArrowheads="1"/>
          </p:cNvSpPr>
          <p:nvPr/>
        </p:nvSpPr>
        <p:spPr bwMode="auto">
          <a:xfrm>
            <a:off x="0" y="2590800"/>
            <a:ext cx="367982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20000"/>
              </a:spcBef>
            </a:pPr>
            <a:r>
              <a:rPr lang="en-US" u="sng" dirty="0">
                <a:latin typeface="Georgia" charset="0"/>
              </a:rPr>
              <a:t>Norman used hard </a:t>
            </a:r>
            <a:r>
              <a:rPr lang="ja-JP" altLang="en-US" u="sng" dirty="0">
                <a:latin typeface="Georgia" charset="0"/>
              </a:rPr>
              <a:t>“</a:t>
            </a:r>
            <a:r>
              <a:rPr lang="en-US" altLang="ja-JP" u="sng" dirty="0">
                <a:latin typeface="Georgia" charset="0"/>
              </a:rPr>
              <a:t>c</a:t>
            </a:r>
            <a:r>
              <a:rPr lang="ja-JP" altLang="en-US" u="sng" dirty="0">
                <a:latin typeface="Georgia" charset="0"/>
              </a:rPr>
              <a:t>”</a:t>
            </a:r>
            <a:endParaRPr lang="en-US" altLang="ja-JP" u="sng" dirty="0">
              <a:latin typeface="Georgia" charset="0"/>
            </a:endParaRPr>
          </a:p>
          <a:p>
            <a:pPr algn="r" eaLnBrk="1" hangingPunct="1">
              <a:spcBef>
                <a:spcPct val="20000"/>
              </a:spcBef>
            </a:pPr>
            <a:r>
              <a:rPr lang="en-US" dirty="0">
                <a:latin typeface="Georgia" charset="0"/>
              </a:rPr>
              <a:t>  Castle  </a:t>
            </a:r>
          </a:p>
          <a:p>
            <a:pPr algn="r" eaLnBrk="1" hangingPunct="1">
              <a:spcBef>
                <a:spcPct val="20000"/>
              </a:spcBef>
            </a:pPr>
            <a:r>
              <a:rPr lang="en-US" dirty="0">
                <a:latin typeface="Georgia" charset="0"/>
              </a:rPr>
              <a:t>Cattle</a:t>
            </a:r>
          </a:p>
          <a:p>
            <a:pPr algn="r" eaLnBrk="1" hangingPunct="1">
              <a:spcBef>
                <a:spcPct val="20000"/>
              </a:spcBef>
            </a:pPr>
            <a:r>
              <a:rPr lang="en-US" dirty="0">
                <a:latin typeface="Georgia" charset="0"/>
              </a:rPr>
              <a:t>Cap</a:t>
            </a:r>
          </a:p>
          <a:p>
            <a:pPr eaLnBrk="1" hangingPunct="1">
              <a:spcBef>
                <a:spcPct val="20000"/>
              </a:spcBef>
            </a:pPr>
            <a:endParaRPr lang="en-US" dirty="0">
              <a:latin typeface="Georgia" charset="0"/>
            </a:endParaRPr>
          </a:p>
          <a:p>
            <a:pPr eaLnBrk="1" hangingPunct="1">
              <a:spcBef>
                <a:spcPct val="20000"/>
              </a:spcBef>
            </a:pPr>
            <a:endParaRPr lang="en-US" dirty="0">
              <a:latin typeface="Georgia" charset="0"/>
            </a:endParaRPr>
          </a:p>
        </p:txBody>
      </p:sp>
      <p:sp>
        <p:nvSpPr>
          <p:cNvPr id="100358" name="Rectangle 4"/>
          <p:cNvSpPr txBox="1">
            <a:spLocks noChangeArrowheads="1"/>
          </p:cNvSpPr>
          <p:nvPr/>
        </p:nvSpPr>
        <p:spPr bwMode="auto">
          <a:xfrm>
            <a:off x="5159375" y="2590800"/>
            <a:ext cx="3027363"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en-US" u="sng" dirty="0">
                <a:latin typeface="Georgia" charset="0"/>
              </a:rPr>
              <a:t>Parisian used </a:t>
            </a:r>
            <a:r>
              <a:rPr lang="ja-JP" altLang="en-US" u="sng" dirty="0">
                <a:latin typeface="Georgia" charset="0"/>
              </a:rPr>
              <a:t>“</a:t>
            </a:r>
            <a:r>
              <a:rPr lang="en-US" altLang="ja-JP" u="sng" dirty="0" err="1">
                <a:latin typeface="Georgia" charset="0"/>
              </a:rPr>
              <a:t>ch</a:t>
            </a:r>
            <a:r>
              <a:rPr lang="ja-JP" altLang="en-US" u="sng" dirty="0">
                <a:latin typeface="Georgia" charset="0"/>
              </a:rPr>
              <a:t>”</a:t>
            </a:r>
            <a:endParaRPr lang="en-US" altLang="ja-JP" u="sng" dirty="0">
              <a:latin typeface="Georgia" charset="0"/>
            </a:endParaRPr>
          </a:p>
          <a:p>
            <a:pPr eaLnBrk="1" hangingPunct="1">
              <a:spcBef>
                <a:spcPct val="20000"/>
              </a:spcBef>
            </a:pPr>
            <a:r>
              <a:rPr lang="en-US" dirty="0">
                <a:latin typeface="Georgia" charset="0"/>
              </a:rPr>
              <a:t>Chateau</a:t>
            </a:r>
          </a:p>
          <a:p>
            <a:pPr eaLnBrk="1" hangingPunct="1">
              <a:spcBef>
                <a:spcPct val="20000"/>
              </a:spcBef>
            </a:pPr>
            <a:r>
              <a:rPr lang="en-US" dirty="0">
                <a:latin typeface="Georgia" charset="0"/>
              </a:rPr>
              <a:t>Chattel</a:t>
            </a:r>
          </a:p>
          <a:p>
            <a:pPr eaLnBrk="1" hangingPunct="1">
              <a:spcBef>
                <a:spcPct val="20000"/>
              </a:spcBef>
            </a:pPr>
            <a:r>
              <a:rPr lang="en-US" dirty="0">
                <a:latin typeface="Georgia" charset="0"/>
              </a:rPr>
              <a:t>Chapeau</a:t>
            </a:r>
          </a:p>
        </p:txBody>
      </p:sp>
      <p:sp>
        <p:nvSpPr>
          <p:cNvPr id="100359" name="Text Box 6"/>
          <p:cNvSpPr txBox="1">
            <a:spLocks noChangeArrowheads="1"/>
          </p:cNvSpPr>
          <p:nvPr/>
        </p:nvSpPr>
        <p:spPr bwMode="auto">
          <a:xfrm>
            <a:off x="228600" y="1219200"/>
            <a:ext cx="89154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a:latin typeface="Georgia" charset="0"/>
              </a:rPr>
              <a:t>Sound of language changed in part because of the addition of Parisian French Words in English</a:t>
            </a:r>
          </a:p>
          <a:p>
            <a:pPr algn="ctr" eaLnBrk="1" hangingPunct="1"/>
            <a:r>
              <a:rPr lang="en-US" sz="2800">
                <a:latin typeface="Georgia" charset="0"/>
              </a:rPr>
              <a:t>(Richness of Dialect)</a:t>
            </a:r>
          </a:p>
        </p:txBody>
      </p:sp>
      <p:sp>
        <p:nvSpPr>
          <p:cNvPr id="100360" name="Rectangle 7"/>
          <p:cNvSpPr>
            <a:spLocks noChangeArrowheads="1"/>
          </p:cNvSpPr>
          <p:nvPr/>
        </p:nvSpPr>
        <p:spPr bwMode="auto">
          <a:xfrm>
            <a:off x="957263" y="4572000"/>
            <a:ext cx="27114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r">
              <a:spcBef>
                <a:spcPct val="20000"/>
              </a:spcBef>
            </a:pPr>
            <a:r>
              <a:rPr lang="en-US" sz="2400" u="sng" dirty="0">
                <a:latin typeface="Georgia" charset="0"/>
              </a:rPr>
              <a:t>Norman used </a:t>
            </a:r>
            <a:r>
              <a:rPr lang="ja-JP" altLang="en-US" sz="2400" u="sng" dirty="0">
                <a:latin typeface="Georgia" charset="0"/>
              </a:rPr>
              <a:t>“</a:t>
            </a:r>
            <a:r>
              <a:rPr lang="en-US" altLang="ja-JP" sz="2400" u="sng" dirty="0">
                <a:latin typeface="Georgia" charset="0"/>
              </a:rPr>
              <a:t>w</a:t>
            </a:r>
            <a:r>
              <a:rPr lang="ja-JP" altLang="en-US" sz="2400" u="sng" dirty="0">
                <a:latin typeface="Georgia" charset="0"/>
              </a:rPr>
              <a:t>”</a:t>
            </a:r>
            <a:endParaRPr lang="en-US" altLang="ja-JP" sz="2400" u="sng" dirty="0">
              <a:latin typeface="Georgia" charset="0"/>
            </a:endParaRPr>
          </a:p>
          <a:p>
            <a:pPr marL="342900" indent="-342900" algn="r">
              <a:spcBef>
                <a:spcPct val="20000"/>
              </a:spcBef>
            </a:pPr>
            <a:r>
              <a:rPr lang="en-US" sz="2400" dirty="0">
                <a:latin typeface="Georgia" charset="0"/>
              </a:rPr>
              <a:t>Warden</a:t>
            </a:r>
          </a:p>
          <a:p>
            <a:pPr marL="342900" indent="-342900" algn="r">
              <a:spcBef>
                <a:spcPct val="20000"/>
              </a:spcBef>
            </a:pPr>
            <a:r>
              <a:rPr lang="en-US" sz="2400" dirty="0">
                <a:latin typeface="Georgia" charset="0"/>
              </a:rPr>
              <a:t>Wiley</a:t>
            </a:r>
          </a:p>
          <a:p>
            <a:pPr marL="342900" indent="-342900" algn="r">
              <a:spcBef>
                <a:spcPct val="20000"/>
              </a:spcBef>
            </a:pPr>
            <a:r>
              <a:rPr lang="en-US" sz="2400" dirty="0">
                <a:latin typeface="Georgia" charset="0"/>
              </a:rPr>
              <a:t>War</a:t>
            </a:r>
          </a:p>
          <a:p>
            <a:pPr marL="342900" indent="-342900">
              <a:spcBef>
                <a:spcPct val="20000"/>
              </a:spcBef>
              <a:buFontTx/>
              <a:buChar char="•"/>
            </a:pPr>
            <a:endParaRPr lang="en-US" sz="2400" dirty="0">
              <a:latin typeface="Georgia" charset="0"/>
            </a:endParaRPr>
          </a:p>
        </p:txBody>
      </p:sp>
      <p:sp>
        <p:nvSpPr>
          <p:cNvPr id="100361" name="Rectangle 8"/>
          <p:cNvSpPr>
            <a:spLocks noChangeArrowheads="1"/>
          </p:cNvSpPr>
          <p:nvPr/>
        </p:nvSpPr>
        <p:spPr bwMode="auto">
          <a:xfrm>
            <a:off x="5159375" y="4549775"/>
            <a:ext cx="2722563"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pPr>
            <a:r>
              <a:rPr lang="en-US" sz="2400" u="sng" dirty="0">
                <a:latin typeface="Georgia" charset="0"/>
              </a:rPr>
              <a:t>Parisian used </a:t>
            </a:r>
            <a:r>
              <a:rPr lang="ja-JP" altLang="en-US" sz="2400" u="sng" dirty="0">
                <a:latin typeface="Georgia" charset="0"/>
              </a:rPr>
              <a:t>“</a:t>
            </a:r>
            <a:r>
              <a:rPr lang="en-US" altLang="ja-JP" sz="2400" u="sng" dirty="0" err="1">
                <a:latin typeface="Georgia" charset="0"/>
              </a:rPr>
              <a:t>gu</a:t>
            </a:r>
            <a:r>
              <a:rPr lang="ja-JP" altLang="en-US" sz="2400" u="sng" dirty="0">
                <a:latin typeface="Georgia" charset="0"/>
              </a:rPr>
              <a:t>”</a:t>
            </a:r>
            <a:endParaRPr lang="en-US" altLang="ja-JP" sz="2400" u="sng" dirty="0">
              <a:latin typeface="Georgia" charset="0"/>
            </a:endParaRPr>
          </a:p>
          <a:p>
            <a:pPr marL="342900" indent="-342900">
              <a:spcBef>
                <a:spcPct val="20000"/>
              </a:spcBef>
            </a:pPr>
            <a:r>
              <a:rPr lang="en-US" sz="2400" dirty="0">
                <a:latin typeface="Georgia" charset="0"/>
              </a:rPr>
              <a:t>Guardian</a:t>
            </a:r>
          </a:p>
          <a:p>
            <a:pPr marL="342900" indent="-342900">
              <a:spcBef>
                <a:spcPct val="20000"/>
              </a:spcBef>
            </a:pPr>
            <a:r>
              <a:rPr lang="en-US" sz="2400" dirty="0">
                <a:latin typeface="Georgia" charset="0"/>
              </a:rPr>
              <a:t>Guile</a:t>
            </a:r>
          </a:p>
          <a:p>
            <a:pPr marL="342900" indent="-342900">
              <a:spcBef>
                <a:spcPct val="20000"/>
              </a:spcBef>
            </a:pPr>
            <a:r>
              <a:rPr lang="en-US" sz="2400" dirty="0">
                <a:latin typeface="Georgia" charset="0"/>
              </a:rPr>
              <a:t>Guerre</a:t>
            </a:r>
            <a:endParaRPr lang="en-US" sz="2400" i="1" dirty="0">
              <a:latin typeface="Georgia" charset="0"/>
            </a:endParaRPr>
          </a:p>
        </p:txBody>
      </p:sp>
      <p:pic>
        <p:nvPicPr>
          <p:cNvPr id="100362" name="Picture 17" descr="castle CA.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00475" y="2593975"/>
            <a:ext cx="1228725" cy="112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63" name="Picture 18" descr="cap CA.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21113" y="4049713"/>
            <a:ext cx="1187450"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64" name="Picture 19" descr="warrior CA.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895725" y="4929188"/>
            <a:ext cx="1038225" cy="139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65"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08900" y="239713"/>
            <a:ext cx="965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035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035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0357">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0358">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036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0357">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0358">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0357">
                                            <p:txEl>
                                              <p:pRg st="3" end="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0358">
                                            <p:txEl>
                                              <p:pRg st="3" end="3"/>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036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00360">
                                            <p:txEl>
                                              <p:pRg st="0" end="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00361">
                                            <p:txEl>
                                              <p:pRg st="0" end="0"/>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00360">
                                            <p:txEl>
                                              <p:pRg st="1" end="1"/>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00361">
                                            <p:txEl>
                                              <p:pRg st="1" end="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00360">
                                            <p:txEl>
                                              <p:pRg st="2" end="2"/>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00361">
                                            <p:txEl>
                                              <p:pRg st="2" end="2"/>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00360">
                                            <p:txEl>
                                              <p:pRg st="3" end="3"/>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00361">
                                            <p:txEl>
                                              <p:pRg st="3" end="3"/>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003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102402" name="TextBox 7"/>
          <p:cNvSpPr txBox="1">
            <a:spLocks noChangeArrowheads="1"/>
          </p:cNvSpPr>
          <p:nvPr/>
        </p:nvSpPr>
        <p:spPr bwMode="auto">
          <a:xfrm>
            <a:off x="7843838" y="5946775"/>
            <a:ext cx="1311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F4F0D0"/>
                </a:solidFill>
                <a:latin typeface="Georgia" charset="0"/>
              </a:rPr>
              <a:t>AD </a:t>
            </a:r>
            <a:r>
              <a:rPr lang="en-US">
                <a:solidFill>
                  <a:srgbClr val="F4F0D0"/>
                </a:solidFill>
                <a:latin typeface="Georgia" charset="0"/>
              </a:rPr>
              <a:t>1450</a:t>
            </a:r>
          </a:p>
        </p:txBody>
      </p:sp>
      <p:sp>
        <p:nvSpPr>
          <p:cNvPr id="5" name="Rectangle 2"/>
          <p:cNvSpPr txBox="1">
            <a:spLocks noChangeArrowheads="1"/>
          </p:cNvSpPr>
          <p:nvPr/>
        </p:nvSpPr>
        <p:spPr bwMode="auto">
          <a:xfrm>
            <a:off x="457200" y="384175"/>
            <a:ext cx="8229600" cy="846138"/>
          </a:xfrm>
          <a:prstGeom prst="rect">
            <a:avLst/>
          </a:prstGeom>
          <a:noFill/>
          <a:ln w="9525">
            <a:noFill/>
            <a:miter lim="800000"/>
            <a:headEnd/>
            <a:tailEnd/>
          </a:ln>
        </p:spPr>
        <p:txBody>
          <a:bodyPr anchor="ctr"/>
          <a:lstStyle/>
          <a:p>
            <a:pPr algn="ctr">
              <a:lnSpc>
                <a:spcPct val="90000"/>
              </a:lnSpc>
              <a:defRPr/>
            </a:pPr>
            <a:r>
              <a:rPr lang="en-US" sz="3000" b="1" kern="0" dirty="0">
                <a:solidFill>
                  <a:srgbClr val="600000"/>
                </a:solidFill>
                <a:latin typeface="Verdana" charset="0"/>
                <a:ea typeface="ＭＳ Ｐゴシック" charset="-128"/>
                <a:cs typeface="ＭＳ Ｐゴシック" charset="-128"/>
              </a:rPr>
              <a:t>Middle English</a:t>
            </a:r>
          </a:p>
        </p:txBody>
      </p:sp>
      <p:sp>
        <p:nvSpPr>
          <p:cNvPr id="11" name="Donut 10"/>
          <p:cNvSpPr/>
          <p:nvPr/>
        </p:nvSpPr>
        <p:spPr>
          <a:xfrm>
            <a:off x="795338" y="1600200"/>
            <a:ext cx="1239837" cy="1241425"/>
          </a:xfrm>
          <a:prstGeom prst="donut">
            <a:avLst>
              <a:gd name="adj" fmla="val 17983"/>
            </a:avLst>
          </a:prstGeom>
          <a:solidFill>
            <a:srgbClr val="F4F0D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pic>
        <p:nvPicPr>
          <p:cNvPr id="102405" name="Picture 17" descr="castle CA.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73713" y="3933825"/>
            <a:ext cx="2176462" cy="199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3"/>
          <p:cNvSpPr txBox="1">
            <a:spLocks noChangeArrowheads="1"/>
          </p:cNvSpPr>
          <p:nvPr/>
        </p:nvSpPr>
        <p:spPr bwMode="auto">
          <a:xfrm>
            <a:off x="228600" y="2579688"/>
            <a:ext cx="4267200" cy="2667000"/>
          </a:xfrm>
          <a:prstGeom prst="rect">
            <a:avLst/>
          </a:prstGeom>
          <a:noFill/>
          <a:ln w="9525">
            <a:noFill/>
            <a:miter lim="800000"/>
            <a:headEnd/>
            <a:tailEnd/>
          </a:ln>
        </p:spPr>
        <p:txBody>
          <a:bodyPr/>
          <a:lstStyle/>
          <a:p>
            <a:pPr algn="ctr">
              <a:spcBef>
                <a:spcPct val="20000"/>
              </a:spcBef>
              <a:defRPr/>
            </a:pPr>
            <a:r>
              <a:rPr lang="en-US" sz="2800" u="sng" kern="0" dirty="0">
                <a:latin typeface="Georgia" pitchFamily="18" charset="0"/>
                <a:ea typeface="ＭＳ Ｐゴシック" charset="-128"/>
                <a:cs typeface="ＭＳ Ｐゴシック" charset="-128"/>
              </a:rPr>
              <a:t>German Example</a:t>
            </a:r>
            <a:endParaRPr lang="en-US" sz="2800" i="1" kern="0" dirty="0">
              <a:latin typeface="Georgia" pitchFamily="18" charset="0"/>
              <a:ea typeface="ＭＳ Ｐゴシック" charset="-128"/>
              <a:cs typeface="ＭＳ Ｐゴシック" charset="-128"/>
            </a:endParaRPr>
          </a:p>
          <a:p>
            <a:pPr algn="ctr">
              <a:spcBef>
                <a:spcPct val="20000"/>
              </a:spcBef>
              <a:defRPr/>
            </a:pPr>
            <a:r>
              <a:rPr lang="en-US" sz="2800" b="1" i="1" kern="0" dirty="0" err="1">
                <a:solidFill>
                  <a:srgbClr val="C00000"/>
                </a:solidFill>
                <a:latin typeface="Georgia" pitchFamily="18" charset="0"/>
                <a:ea typeface="ＭＳ Ｐゴシック" charset="-128"/>
                <a:cs typeface="ＭＳ Ｐゴシック" charset="-128"/>
              </a:rPr>
              <a:t>Der</a:t>
            </a:r>
            <a:r>
              <a:rPr lang="en-US" sz="2800" i="1" kern="0" dirty="0">
                <a:latin typeface="Georgia" pitchFamily="18" charset="0"/>
                <a:ea typeface="ＭＳ Ｐゴシック" charset="-128"/>
                <a:cs typeface="ＭＳ Ｐゴシック" charset="-128"/>
              </a:rPr>
              <a:t> </a:t>
            </a:r>
            <a:r>
              <a:rPr lang="en-US" sz="2800" i="1" kern="0" dirty="0" err="1">
                <a:latin typeface="Georgia" pitchFamily="18" charset="0"/>
                <a:ea typeface="ＭＳ Ｐゴシック" charset="-128"/>
                <a:cs typeface="ＭＳ Ｐゴシック" charset="-128"/>
              </a:rPr>
              <a:t>Wagen</a:t>
            </a:r>
            <a:r>
              <a:rPr lang="en-US" sz="2800" i="1" kern="0" dirty="0">
                <a:latin typeface="Georgia" pitchFamily="18" charset="0"/>
                <a:ea typeface="ＭＳ Ｐゴシック" charset="-128"/>
                <a:cs typeface="ＭＳ Ｐゴシック" charset="-128"/>
              </a:rPr>
              <a:t> </a:t>
            </a:r>
            <a:r>
              <a:rPr lang="en-US" sz="2800" kern="0" dirty="0">
                <a:latin typeface="Georgia" pitchFamily="18" charset="0"/>
                <a:ea typeface="ＭＳ Ｐゴシック" charset="-128"/>
                <a:cs typeface="ＭＳ Ｐゴシック" charset="-128"/>
              </a:rPr>
              <a:t>(the car)</a:t>
            </a:r>
            <a:endParaRPr lang="en-US" sz="2800" i="1" kern="0" dirty="0">
              <a:latin typeface="Georgia" pitchFamily="18" charset="0"/>
              <a:ea typeface="ＭＳ Ｐゴシック" charset="-128"/>
              <a:cs typeface="ＭＳ Ｐゴシック" charset="-128"/>
            </a:endParaRPr>
          </a:p>
          <a:p>
            <a:pPr algn="ctr">
              <a:spcBef>
                <a:spcPct val="20000"/>
              </a:spcBef>
              <a:defRPr/>
            </a:pPr>
            <a:r>
              <a:rPr lang="en-US" sz="2800" b="1" i="1" kern="0" dirty="0">
                <a:solidFill>
                  <a:srgbClr val="C00000"/>
                </a:solidFill>
                <a:latin typeface="Georgia" pitchFamily="18" charset="0"/>
                <a:ea typeface="ＭＳ Ｐゴシック" charset="-128"/>
                <a:cs typeface="ＭＳ Ｐゴシック" charset="-128"/>
              </a:rPr>
              <a:t>Das</a:t>
            </a:r>
            <a:r>
              <a:rPr lang="en-US" sz="2800" i="1" kern="0" dirty="0">
                <a:latin typeface="Georgia" pitchFamily="18" charset="0"/>
                <a:ea typeface="ＭＳ Ｐゴシック" charset="-128"/>
                <a:cs typeface="ＭＳ Ｐゴシック" charset="-128"/>
              </a:rPr>
              <a:t> Auto </a:t>
            </a:r>
            <a:r>
              <a:rPr lang="en-US" sz="2800" kern="0" dirty="0">
                <a:latin typeface="Georgia" pitchFamily="18" charset="0"/>
                <a:ea typeface="ＭＳ Ｐゴシック" charset="-128"/>
                <a:cs typeface="ＭＳ Ｐゴシック" charset="-128"/>
              </a:rPr>
              <a:t>(the auto)</a:t>
            </a:r>
            <a:endParaRPr lang="en-US" sz="2800" i="1" kern="0" dirty="0">
              <a:latin typeface="Georgia" pitchFamily="18" charset="0"/>
              <a:ea typeface="ＭＳ Ｐゴシック" charset="-128"/>
              <a:cs typeface="ＭＳ Ｐゴシック" charset="-128"/>
            </a:endParaRPr>
          </a:p>
          <a:p>
            <a:pPr algn="ctr">
              <a:spcBef>
                <a:spcPct val="20000"/>
              </a:spcBef>
              <a:defRPr/>
            </a:pPr>
            <a:endParaRPr lang="en-US" sz="2400" i="1" kern="0" dirty="0">
              <a:latin typeface="Georgia" pitchFamily="18" charset="0"/>
              <a:ea typeface="ＭＳ Ｐゴシック" charset="-128"/>
              <a:cs typeface="ＭＳ Ｐゴシック" charset="-128"/>
            </a:endParaRPr>
          </a:p>
          <a:p>
            <a:pPr algn="ctr">
              <a:spcBef>
                <a:spcPct val="20000"/>
              </a:spcBef>
              <a:defRPr/>
            </a:pPr>
            <a:endParaRPr lang="en-US" sz="2400" kern="0" dirty="0">
              <a:latin typeface="Georgia" pitchFamily="18" charset="0"/>
              <a:ea typeface="ＭＳ Ｐゴシック" charset="-128"/>
              <a:cs typeface="ＭＳ Ｐゴシック" charset="-128"/>
            </a:endParaRPr>
          </a:p>
          <a:p>
            <a:pPr algn="ctr">
              <a:spcBef>
                <a:spcPct val="20000"/>
              </a:spcBef>
              <a:defRPr/>
            </a:pPr>
            <a:endParaRPr lang="en-US" sz="2400" kern="0" dirty="0">
              <a:latin typeface="Georgia" pitchFamily="18" charset="0"/>
              <a:ea typeface="ＭＳ Ｐゴシック" charset="-128"/>
              <a:cs typeface="ＭＳ Ｐゴシック" charset="-128"/>
            </a:endParaRPr>
          </a:p>
        </p:txBody>
      </p:sp>
      <p:sp>
        <p:nvSpPr>
          <p:cNvPr id="21" name="Rectangle 4"/>
          <p:cNvSpPr txBox="1">
            <a:spLocks noChangeArrowheads="1"/>
          </p:cNvSpPr>
          <p:nvPr/>
        </p:nvSpPr>
        <p:spPr>
          <a:xfrm>
            <a:off x="5105400" y="2579688"/>
            <a:ext cx="3243263" cy="2895600"/>
          </a:xfrm>
          <a:prstGeom prst="rect">
            <a:avLst/>
          </a:prstGeom>
        </p:spPr>
        <p:txBody>
          <a:bodyPr/>
          <a:lstStyle/>
          <a:p>
            <a:pPr marL="342900" indent="-342900" algn="ctr">
              <a:spcBef>
                <a:spcPct val="20000"/>
              </a:spcBef>
              <a:defRPr/>
            </a:pPr>
            <a:r>
              <a:rPr lang="en-US" sz="2800" u="sng" kern="0" dirty="0">
                <a:latin typeface="Georgia" pitchFamily="18" charset="0"/>
                <a:ea typeface="ＭＳ Ｐゴシック" charset="-128"/>
                <a:cs typeface="ＭＳ Ｐゴシック" charset="-128"/>
              </a:rPr>
              <a:t>French Example</a:t>
            </a:r>
            <a:endParaRPr lang="en-US" sz="2800" i="1" kern="0" dirty="0">
              <a:latin typeface="Georgia" pitchFamily="18" charset="0"/>
              <a:ea typeface="ＭＳ Ｐゴシック" charset="-128"/>
              <a:cs typeface="ＭＳ Ｐゴシック" charset="-128"/>
            </a:endParaRPr>
          </a:p>
          <a:p>
            <a:pPr marL="342900" indent="-342900">
              <a:spcBef>
                <a:spcPct val="20000"/>
              </a:spcBef>
              <a:defRPr/>
            </a:pPr>
            <a:r>
              <a:rPr lang="en-US" sz="2800" b="1" i="1" kern="0" dirty="0">
                <a:solidFill>
                  <a:srgbClr val="C00000"/>
                </a:solidFill>
                <a:latin typeface="Georgia" pitchFamily="18" charset="0"/>
                <a:ea typeface="ＭＳ Ｐゴシック" charset="-128"/>
                <a:cs typeface="ＭＳ Ｐゴシック" charset="-128"/>
              </a:rPr>
              <a:t>La</a:t>
            </a:r>
            <a:r>
              <a:rPr lang="en-US" sz="2800" i="1" kern="0" dirty="0">
                <a:latin typeface="Georgia" pitchFamily="18" charset="0"/>
                <a:ea typeface="ＭＳ Ｐゴシック" charset="-128"/>
                <a:cs typeface="ＭＳ Ｐゴシック" charset="-128"/>
              </a:rPr>
              <a:t> </a:t>
            </a:r>
            <a:r>
              <a:rPr lang="en-US" sz="2800" i="1" kern="0" dirty="0" err="1">
                <a:latin typeface="Georgia" pitchFamily="18" charset="0"/>
                <a:ea typeface="ＭＳ Ｐゴシック" charset="-128"/>
                <a:cs typeface="ＭＳ Ｐゴシック" charset="-128"/>
              </a:rPr>
              <a:t>maison</a:t>
            </a:r>
            <a:r>
              <a:rPr lang="en-US" sz="2800" i="1" kern="0" dirty="0">
                <a:latin typeface="Georgia" pitchFamily="18" charset="0"/>
                <a:ea typeface="ＭＳ Ｐゴシック" charset="-128"/>
                <a:cs typeface="ＭＳ Ｐゴシック" charset="-128"/>
              </a:rPr>
              <a:t> </a:t>
            </a:r>
            <a:r>
              <a:rPr lang="en-US" sz="2800" kern="0" dirty="0">
                <a:latin typeface="Georgia" pitchFamily="18" charset="0"/>
                <a:ea typeface="ＭＳ Ｐゴシック" charset="-128"/>
                <a:cs typeface="ＭＳ Ｐゴシック" charset="-128"/>
              </a:rPr>
              <a:t>(house)</a:t>
            </a:r>
          </a:p>
          <a:p>
            <a:pPr marL="342900" indent="-342900">
              <a:spcBef>
                <a:spcPct val="20000"/>
              </a:spcBef>
              <a:defRPr/>
            </a:pPr>
            <a:r>
              <a:rPr lang="en-US" sz="2800" b="1" i="1" kern="0" dirty="0">
                <a:solidFill>
                  <a:srgbClr val="C00000"/>
                </a:solidFill>
                <a:latin typeface="Georgia" pitchFamily="18" charset="0"/>
                <a:ea typeface="ＭＳ Ｐゴシック" charset="-128"/>
                <a:cs typeface="ＭＳ Ｐゴシック" charset="-128"/>
              </a:rPr>
              <a:t>Le</a:t>
            </a:r>
            <a:r>
              <a:rPr lang="en-US" sz="2800" i="1" kern="0" dirty="0">
                <a:latin typeface="Georgia" pitchFamily="18" charset="0"/>
                <a:ea typeface="ＭＳ Ｐゴシック" charset="-128"/>
                <a:cs typeface="ＭＳ Ｐゴシック" charset="-128"/>
              </a:rPr>
              <a:t> château </a:t>
            </a:r>
            <a:r>
              <a:rPr lang="en-US" sz="2800" kern="0" dirty="0">
                <a:latin typeface="Georgia" pitchFamily="18" charset="0"/>
                <a:ea typeface="ＭＳ Ｐゴシック" charset="-128"/>
                <a:cs typeface="ＭＳ Ｐゴシック" charset="-128"/>
              </a:rPr>
              <a:t>(castle)</a:t>
            </a:r>
            <a:endParaRPr lang="en-US" sz="2800" i="1" kern="0" dirty="0">
              <a:latin typeface="Georgia" pitchFamily="18" charset="0"/>
              <a:ea typeface="ＭＳ Ｐゴシック" charset="-128"/>
              <a:cs typeface="ＭＳ Ｐゴシック" charset="-128"/>
            </a:endParaRPr>
          </a:p>
          <a:p>
            <a:pPr marL="342900" indent="-342900">
              <a:spcBef>
                <a:spcPct val="20000"/>
              </a:spcBef>
              <a:buFontTx/>
              <a:buChar char="•"/>
              <a:defRPr/>
            </a:pPr>
            <a:endParaRPr lang="en-US" sz="3200" i="1" kern="0" dirty="0">
              <a:latin typeface="Georgia" pitchFamily="18" charset="0"/>
              <a:ea typeface="ＭＳ Ｐゴシック" charset="-128"/>
              <a:cs typeface="ＭＳ Ｐゴシック" charset="-128"/>
            </a:endParaRPr>
          </a:p>
        </p:txBody>
      </p:sp>
      <p:sp>
        <p:nvSpPr>
          <p:cNvPr id="102408" name="Text Box 6"/>
          <p:cNvSpPr txBox="1">
            <a:spLocks noChangeArrowheads="1"/>
          </p:cNvSpPr>
          <p:nvPr/>
        </p:nvSpPr>
        <p:spPr bwMode="auto">
          <a:xfrm>
            <a:off x="795338" y="1404938"/>
            <a:ext cx="768667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200">
                <a:latin typeface="Georgia" charset="0"/>
              </a:rPr>
              <a:t>English needed to be simplified</a:t>
            </a:r>
          </a:p>
          <a:p>
            <a:pPr algn="ctr" eaLnBrk="1" hangingPunct="1"/>
            <a:r>
              <a:rPr lang="en-US">
                <a:latin typeface="Georgia" charset="0"/>
              </a:rPr>
              <a:t>It eliminated linguistic gender</a:t>
            </a:r>
          </a:p>
        </p:txBody>
      </p:sp>
      <p:pic>
        <p:nvPicPr>
          <p:cNvPr id="102409" name="Picture 22" descr="car CA.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57263" y="4322763"/>
            <a:ext cx="2678112" cy="147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10"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08900" y="239713"/>
            <a:ext cx="965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40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24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104450" name="TextBox 7"/>
          <p:cNvSpPr txBox="1">
            <a:spLocks noChangeArrowheads="1"/>
          </p:cNvSpPr>
          <p:nvPr/>
        </p:nvSpPr>
        <p:spPr bwMode="auto">
          <a:xfrm>
            <a:off x="7843838" y="5946775"/>
            <a:ext cx="1311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F4F0D0"/>
                </a:solidFill>
                <a:latin typeface="Georgia" charset="0"/>
              </a:rPr>
              <a:t>AD </a:t>
            </a:r>
            <a:r>
              <a:rPr lang="en-US">
                <a:solidFill>
                  <a:srgbClr val="F4F0D0"/>
                </a:solidFill>
                <a:latin typeface="Georgia" charset="0"/>
              </a:rPr>
              <a:t>1450</a:t>
            </a:r>
          </a:p>
        </p:txBody>
      </p:sp>
      <p:sp>
        <p:nvSpPr>
          <p:cNvPr id="5" name="Rectangle 2"/>
          <p:cNvSpPr txBox="1">
            <a:spLocks noChangeArrowheads="1"/>
          </p:cNvSpPr>
          <p:nvPr/>
        </p:nvSpPr>
        <p:spPr bwMode="auto">
          <a:xfrm>
            <a:off x="457200" y="384175"/>
            <a:ext cx="8229600" cy="846138"/>
          </a:xfrm>
          <a:prstGeom prst="rect">
            <a:avLst/>
          </a:prstGeom>
          <a:noFill/>
          <a:ln w="9525">
            <a:noFill/>
            <a:miter lim="800000"/>
            <a:headEnd/>
            <a:tailEnd/>
          </a:ln>
        </p:spPr>
        <p:txBody>
          <a:bodyPr anchor="ctr"/>
          <a:lstStyle/>
          <a:p>
            <a:pPr algn="ctr">
              <a:lnSpc>
                <a:spcPct val="90000"/>
              </a:lnSpc>
              <a:defRPr/>
            </a:pPr>
            <a:r>
              <a:rPr lang="en-US" sz="3000" b="1" kern="0" dirty="0">
                <a:solidFill>
                  <a:srgbClr val="600000"/>
                </a:solidFill>
                <a:latin typeface="Verdana" charset="0"/>
                <a:ea typeface="ＭＳ Ｐゴシック" charset="-128"/>
                <a:cs typeface="ＭＳ Ｐゴシック" charset="-128"/>
              </a:rPr>
              <a:t>Middle English</a:t>
            </a:r>
          </a:p>
        </p:txBody>
      </p:sp>
      <p:sp>
        <p:nvSpPr>
          <p:cNvPr id="11" name="Donut 10"/>
          <p:cNvSpPr/>
          <p:nvPr/>
        </p:nvSpPr>
        <p:spPr>
          <a:xfrm>
            <a:off x="795338" y="1600200"/>
            <a:ext cx="1239837" cy="1241425"/>
          </a:xfrm>
          <a:prstGeom prst="donut">
            <a:avLst>
              <a:gd name="adj" fmla="val 17983"/>
            </a:avLst>
          </a:prstGeom>
          <a:solidFill>
            <a:srgbClr val="F4F0D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sp>
        <p:nvSpPr>
          <p:cNvPr id="12" name="Rectangle 3"/>
          <p:cNvSpPr txBox="1">
            <a:spLocks noChangeArrowheads="1"/>
          </p:cNvSpPr>
          <p:nvPr/>
        </p:nvSpPr>
        <p:spPr bwMode="auto">
          <a:xfrm>
            <a:off x="587375" y="2873375"/>
            <a:ext cx="3211513" cy="2438400"/>
          </a:xfrm>
          <a:prstGeom prst="rect">
            <a:avLst/>
          </a:prstGeom>
          <a:noFill/>
          <a:ln w="9525">
            <a:noFill/>
            <a:miter lim="800000"/>
            <a:headEnd/>
            <a:tailEnd/>
          </a:ln>
        </p:spPr>
        <p:txBody>
          <a:bodyPr/>
          <a:lstStyle/>
          <a:p>
            <a:pPr algn="ctr">
              <a:spcBef>
                <a:spcPct val="20000"/>
              </a:spcBef>
              <a:defRPr/>
            </a:pPr>
            <a:r>
              <a:rPr lang="en-US" sz="2400" u="sng" kern="0" dirty="0">
                <a:latin typeface="Georgia" pitchFamily="18" charset="0"/>
                <a:ea typeface="ＭＳ Ｐゴシック" charset="-128"/>
                <a:cs typeface="ＭＳ Ｐゴシック" charset="-128"/>
              </a:rPr>
              <a:t>Nominative Case</a:t>
            </a:r>
          </a:p>
          <a:p>
            <a:pPr>
              <a:spcBef>
                <a:spcPct val="20000"/>
              </a:spcBef>
              <a:defRPr/>
            </a:pPr>
            <a:r>
              <a:rPr lang="en-US" sz="2400" kern="0" dirty="0">
                <a:latin typeface="Georgia" pitchFamily="18" charset="0"/>
                <a:ea typeface="ＭＳ Ｐゴシック" charset="-128"/>
                <a:cs typeface="ＭＳ Ｐゴシック" charset="-128"/>
              </a:rPr>
              <a:t>The father (</a:t>
            </a:r>
            <a:r>
              <a:rPr lang="en-US" sz="2400" i="1" kern="0" dirty="0" err="1">
                <a:latin typeface="Georgia" pitchFamily="18" charset="0"/>
                <a:ea typeface="ＭＳ Ｐゴシック" charset="-128"/>
                <a:cs typeface="ＭＳ Ｐゴシック" charset="-128"/>
              </a:rPr>
              <a:t>der</a:t>
            </a:r>
            <a:r>
              <a:rPr lang="en-US" sz="2400" i="1" kern="0" dirty="0">
                <a:latin typeface="Georgia" pitchFamily="18" charset="0"/>
                <a:ea typeface="ＭＳ Ｐゴシック" charset="-128"/>
                <a:cs typeface="ＭＳ Ｐゴシック" charset="-128"/>
              </a:rPr>
              <a:t> </a:t>
            </a:r>
            <a:r>
              <a:rPr lang="en-US" sz="2400" i="1" kern="0" dirty="0" err="1">
                <a:latin typeface="Georgia" pitchFamily="18" charset="0"/>
                <a:ea typeface="ＭＳ Ｐゴシック" charset="-128"/>
                <a:cs typeface="ＭＳ Ｐゴシック" charset="-128"/>
              </a:rPr>
              <a:t>Vater</a:t>
            </a:r>
            <a:r>
              <a:rPr lang="en-US" sz="2400" kern="0" dirty="0">
                <a:latin typeface="Georgia" pitchFamily="18" charset="0"/>
                <a:ea typeface="ＭＳ Ｐゴシック" charset="-128"/>
                <a:cs typeface="ＭＳ Ｐゴシック" charset="-128"/>
              </a:rPr>
              <a:t>)</a:t>
            </a:r>
            <a:r>
              <a:rPr lang="en-US" sz="2400" i="1" kern="0" dirty="0">
                <a:latin typeface="Georgia" pitchFamily="18" charset="0"/>
                <a:ea typeface="ＭＳ Ｐゴシック" charset="-128"/>
                <a:cs typeface="ＭＳ Ｐゴシック" charset="-128"/>
              </a:rPr>
              <a:t> </a:t>
            </a:r>
            <a:r>
              <a:rPr lang="en-US" sz="2400" kern="0" dirty="0">
                <a:latin typeface="Georgia" pitchFamily="18" charset="0"/>
                <a:ea typeface="ＭＳ Ｐゴシック" charset="-128"/>
                <a:cs typeface="ＭＳ Ｐゴシック" charset="-128"/>
              </a:rPr>
              <a:t>is old.</a:t>
            </a:r>
            <a:endParaRPr lang="en-US" sz="2400" i="1" kern="0" dirty="0">
              <a:latin typeface="Georgia" pitchFamily="18" charset="0"/>
              <a:ea typeface="ＭＳ Ｐゴシック" charset="-128"/>
              <a:cs typeface="ＭＳ Ｐゴシック" charset="-128"/>
            </a:endParaRPr>
          </a:p>
          <a:p>
            <a:pPr>
              <a:spcBef>
                <a:spcPct val="20000"/>
              </a:spcBef>
              <a:defRPr/>
            </a:pPr>
            <a:r>
              <a:rPr lang="en-US" sz="2400" kern="0" dirty="0">
                <a:latin typeface="Georgia" pitchFamily="18" charset="0"/>
                <a:ea typeface="ＭＳ Ｐゴシック" charset="-128"/>
                <a:cs typeface="ＭＳ Ｐゴシック" charset="-128"/>
              </a:rPr>
              <a:t>The child (</a:t>
            </a:r>
            <a:r>
              <a:rPr lang="en-US" sz="2400" i="1" kern="0" dirty="0">
                <a:latin typeface="Georgia" pitchFamily="18" charset="0"/>
                <a:ea typeface="ＭＳ Ｐゴシック" charset="-128"/>
                <a:cs typeface="ＭＳ Ｐゴシック" charset="-128"/>
              </a:rPr>
              <a:t>das Kind</a:t>
            </a:r>
            <a:r>
              <a:rPr lang="en-US" sz="2400" kern="0" dirty="0">
                <a:latin typeface="Georgia" pitchFamily="18" charset="0"/>
                <a:ea typeface="ＭＳ Ｐゴシック" charset="-128"/>
                <a:cs typeface="ＭＳ Ｐゴシック" charset="-128"/>
              </a:rPr>
              <a:t>)</a:t>
            </a:r>
            <a:r>
              <a:rPr lang="en-US" sz="2400" i="1" kern="0" dirty="0">
                <a:latin typeface="Georgia" pitchFamily="18" charset="0"/>
                <a:ea typeface="ＭＳ Ｐゴシック" charset="-128"/>
                <a:cs typeface="ＭＳ Ｐゴシック" charset="-128"/>
              </a:rPr>
              <a:t> </a:t>
            </a:r>
            <a:r>
              <a:rPr lang="en-US" sz="2400" kern="0" dirty="0">
                <a:latin typeface="Georgia" pitchFamily="18" charset="0"/>
                <a:ea typeface="ＭＳ Ｐゴシック" charset="-128"/>
                <a:cs typeface="ＭＳ Ｐゴシック" charset="-128"/>
              </a:rPr>
              <a:t>is small.</a:t>
            </a:r>
            <a:endParaRPr lang="en-US" sz="2400" i="1" kern="0" dirty="0">
              <a:latin typeface="Georgia" pitchFamily="18" charset="0"/>
              <a:ea typeface="ＭＳ Ｐゴシック" charset="-128"/>
              <a:cs typeface="ＭＳ Ｐゴシック" charset="-128"/>
            </a:endParaRPr>
          </a:p>
          <a:p>
            <a:pPr algn="ctr">
              <a:spcBef>
                <a:spcPct val="20000"/>
              </a:spcBef>
              <a:defRPr/>
            </a:pPr>
            <a:endParaRPr lang="en-US" sz="2400" i="1" kern="0" dirty="0">
              <a:latin typeface="Georgia" pitchFamily="18" charset="0"/>
              <a:ea typeface="ＭＳ Ｐゴシック" charset="-128"/>
              <a:cs typeface="ＭＳ Ｐゴシック" charset="-128"/>
            </a:endParaRPr>
          </a:p>
          <a:p>
            <a:pPr algn="ctr">
              <a:spcBef>
                <a:spcPct val="20000"/>
              </a:spcBef>
              <a:defRPr/>
            </a:pPr>
            <a:endParaRPr lang="en-US" sz="2400" kern="0" dirty="0">
              <a:latin typeface="Georgia" pitchFamily="18" charset="0"/>
              <a:ea typeface="ＭＳ Ｐゴシック" charset="-128"/>
              <a:cs typeface="ＭＳ Ｐゴシック" charset="-128"/>
            </a:endParaRPr>
          </a:p>
          <a:p>
            <a:pPr algn="ctr">
              <a:spcBef>
                <a:spcPct val="20000"/>
              </a:spcBef>
              <a:defRPr/>
            </a:pPr>
            <a:endParaRPr lang="en-US" sz="2400" kern="0" dirty="0">
              <a:latin typeface="Georgia" pitchFamily="18" charset="0"/>
              <a:ea typeface="ＭＳ Ｐゴシック" charset="-128"/>
              <a:cs typeface="ＭＳ Ｐゴシック" charset="-128"/>
            </a:endParaRPr>
          </a:p>
        </p:txBody>
      </p:sp>
      <p:sp>
        <p:nvSpPr>
          <p:cNvPr id="13" name="Rectangle 4"/>
          <p:cNvSpPr txBox="1">
            <a:spLocks noChangeArrowheads="1"/>
          </p:cNvSpPr>
          <p:nvPr/>
        </p:nvSpPr>
        <p:spPr>
          <a:xfrm>
            <a:off x="4005263" y="2873375"/>
            <a:ext cx="4899025" cy="2590800"/>
          </a:xfrm>
          <a:prstGeom prst="rect">
            <a:avLst/>
          </a:prstGeom>
        </p:spPr>
        <p:txBody>
          <a:bodyPr/>
          <a:lstStyle/>
          <a:p>
            <a:pPr marL="342900" indent="-342900" algn="ctr">
              <a:spcBef>
                <a:spcPct val="20000"/>
              </a:spcBef>
              <a:defRPr/>
            </a:pPr>
            <a:r>
              <a:rPr lang="en-US" sz="2400" u="sng" kern="0" dirty="0">
                <a:latin typeface="Georgia" pitchFamily="18" charset="0"/>
                <a:ea typeface="ＭＳ Ｐゴシック" charset="-128"/>
                <a:cs typeface="ＭＳ Ｐゴシック" charset="-128"/>
              </a:rPr>
              <a:t>Dative Case</a:t>
            </a:r>
          </a:p>
          <a:p>
            <a:pPr marL="342900">
              <a:spcBef>
                <a:spcPct val="20000"/>
              </a:spcBef>
              <a:defRPr/>
            </a:pPr>
            <a:r>
              <a:rPr lang="en-US" sz="2400" kern="0" dirty="0">
                <a:latin typeface="Georgia" pitchFamily="18" charset="0"/>
                <a:ea typeface="ＭＳ Ｐゴシック" charset="-128"/>
                <a:cs typeface="ＭＳ Ｐゴシック" charset="-128"/>
              </a:rPr>
              <a:t>He gives the father (</a:t>
            </a:r>
            <a:r>
              <a:rPr lang="en-US" sz="2400" i="1" kern="0" dirty="0" err="1">
                <a:latin typeface="Georgia" pitchFamily="18" charset="0"/>
                <a:ea typeface="ＭＳ Ｐゴシック" charset="-128"/>
                <a:cs typeface="ＭＳ Ｐゴシック" charset="-128"/>
              </a:rPr>
              <a:t>dem</a:t>
            </a:r>
            <a:r>
              <a:rPr lang="en-US" sz="2400" i="1" kern="0" dirty="0">
                <a:latin typeface="Georgia" pitchFamily="18" charset="0"/>
                <a:ea typeface="ＭＳ Ｐゴシック" charset="-128"/>
                <a:cs typeface="ＭＳ Ｐゴシック" charset="-128"/>
              </a:rPr>
              <a:t> </a:t>
            </a:r>
            <a:r>
              <a:rPr lang="en-US" sz="2400" i="1" kern="0" dirty="0" err="1">
                <a:latin typeface="Georgia" pitchFamily="18" charset="0"/>
                <a:ea typeface="ＭＳ Ｐゴシック" charset="-128"/>
                <a:cs typeface="ＭＳ Ｐゴシック" charset="-128"/>
              </a:rPr>
              <a:t>Vater</a:t>
            </a:r>
            <a:r>
              <a:rPr lang="en-US" sz="2400" kern="0" dirty="0">
                <a:latin typeface="Georgia" pitchFamily="18" charset="0"/>
                <a:ea typeface="ＭＳ Ｐゴシック" charset="-128"/>
                <a:cs typeface="ＭＳ Ｐゴシック" charset="-128"/>
              </a:rPr>
              <a:t>) a book.</a:t>
            </a:r>
          </a:p>
          <a:p>
            <a:pPr marL="342900">
              <a:spcBef>
                <a:spcPct val="20000"/>
              </a:spcBef>
              <a:defRPr/>
            </a:pPr>
            <a:r>
              <a:rPr lang="en-US" sz="2400" kern="0" dirty="0">
                <a:latin typeface="Georgia" pitchFamily="18" charset="0"/>
                <a:ea typeface="ＭＳ Ｐゴシック" charset="-128"/>
                <a:cs typeface="ＭＳ Ｐゴシック" charset="-128"/>
              </a:rPr>
              <a:t>Give the child (</a:t>
            </a:r>
            <a:r>
              <a:rPr lang="en-US" sz="2400" i="1" kern="0" dirty="0" err="1">
                <a:latin typeface="Georgia" pitchFamily="18" charset="0"/>
                <a:ea typeface="ＭＳ Ｐゴシック" charset="-128"/>
                <a:cs typeface="ＭＳ Ｐゴシック" charset="-128"/>
              </a:rPr>
              <a:t>dem</a:t>
            </a:r>
            <a:r>
              <a:rPr lang="en-US" sz="2400" i="1" kern="0" dirty="0">
                <a:latin typeface="Georgia" pitchFamily="18" charset="0"/>
                <a:ea typeface="ＭＳ Ｐゴシック" charset="-128"/>
                <a:cs typeface="ＭＳ Ｐゴシック" charset="-128"/>
              </a:rPr>
              <a:t> </a:t>
            </a:r>
            <a:r>
              <a:rPr lang="en-US" sz="2400" i="1" kern="0" dirty="0" err="1">
                <a:latin typeface="Georgia" pitchFamily="18" charset="0"/>
                <a:ea typeface="ＭＳ Ｐゴシック" charset="-128"/>
                <a:cs typeface="ＭＳ Ｐゴシック" charset="-128"/>
              </a:rPr>
              <a:t>Kinde</a:t>
            </a:r>
            <a:r>
              <a:rPr lang="en-US" sz="2400" kern="0" dirty="0">
                <a:latin typeface="Georgia" pitchFamily="18" charset="0"/>
                <a:ea typeface="ＭＳ Ｐゴシック" charset="-128"/>
                <a:cs typeface="ＭＳ Ｐゴシック" charset="-128"/>
              </a:rPr>
              <a:t>) </a:t>
            </a:r>
          </a:p>
          <a:p>
            <a:pPr marL="342900">
              <a:spcBef>
                <a:spcPts val="0"/>
              </a:spcBef>
              <a:defRPr/>
            </a:pPr>
            <a:r>
              <a:rPr lang="en-US" sz="2400" kern="0" dirty="0">
                <a:latin typeface="Georgia" pitchFamily="18" charset="0"/>
                <a:ea typeface="ＭＳ Ｐゴシック" charset="-128"/>
                <a:cs typeface="ＭＳ Ｐゴシック" charset="-128"/>
              </a:rPr>
              <a:t>a book.</a:t>
            </a:r>
            <a:endParaRPr lang="en-US" sz="2400" i="1" kern="0" dirty="0">
              <a:latin typeface="Georgia" pitchFamily="18" charset="0"/>
              <a:ea typeface="ＭＳ Ｐゴシック" charset="-128"/>
              <a:cs typeface="ＭＳ Ｐゴシック" charset="-128"/>
            </a:endParaRPr>
          </a:p>
          <a:p>
            <a:pPr marL="342900" indent="-342900">
              <a:spcBef>
                <a:spcPct val="20000"/>
              </a:spcBef>
              <a:buFontTx/>
              <a:buChar char="•"/>
              <a:defRPr/>
            </a:pPr>
            <a:endParaRPr lang="en-US" sz="2400" i="1" kern="0" dirty="0">
              <a:latin typeface="Georgia" pitchFamily="18" charset="0"/>
              <a:ea typeface="ＭＳ Ｐゴシック" charset="-128"/>
              <a:cs typeface="ＭＳ Ｐゴシック" charset="-128"/>
            </a:endParaRPr>
          </a:p>
        </p:txBody>
      </p:sp>
      <p:sp>
        <p:nvSpPr>
          <p:cNvPr id="104455" name="Text Box 6"/>
          <p:cNvSpPr txBox="1">
            <a:spLocks noChangeArrowheads="1"/>
          </p:cNvSpPr>
          <p:nvPr/>
        </p:nvSpPr>
        <p:spPr bwMode="auto">
          <a:xfrm>
            <a:off x="206375" y="1328738"/>
            <a:ext cx="8763000"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200">
                <a:latin typeface="Georgia" charset="0"/>
              </a:rPr>
              <a:t>English needed to be simplified</a:t>
            </a:r>
          </a:p>
          <a:p>
            <a:pPr algn="ctr" eaLnBrk="1" hangingPunct="1"/>
            <a:r>
              <a:rPr lang="en-US" sz="2800">
                <a:latin typeface="Georgia" charset="0"/>
              </a:rPr>
              <a:t>English eliminated declining of nouns/adjectives</a:t>
            </a:r>
          </a:p>
          <a:p>
            <a:pPr algn="ctr" eaLnBrk="1" hangingPunct="1"/>
            <a:r>
              <a:rPr lang="en-US" sz="2800">
                <a:latin typeface="Georgia" charset="0"/>
              </a:rPr>
              <a:t>Examples from German (like Old English)</a:t>
            </a:r>
          </a:p>
        </p:txBody>
      </p:sp>
      <p:pic>
        <p:nvPicPr>
          <p:cNvPr id="104456" name="Picture 16" descr="Father son 2 CA.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49375" y="4583113"/>
            <a:ext cx="2025650" cy="202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7" name="Picture 18" descr="child book CA.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51525" y="4670425"/>
            <a:ext cx="1157288" cy="165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8"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08900" y="239713"/>
            <a:ext cx="965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445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44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106498" name="TextBox 7"/>
          <p:cNvSpPr txBox="1">
            <a:spLocks noChangeArrowheads="1"/>
          </p:cNvSpPr>
          <p:nvPr/>
        </p:nvSpPr>
        <p:spPr bwMode="auto">
          <a:xfrm>
            <a:off x="7843838" y="5946775"/>
            <a:ext cx="1311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F4F0D0"/>
                </a:solidFill>
                <a:latin typeface="Georgia" charset="0"/>
              </a:rPr>
              <a:t>AD </a:t>
            </a:r>
            <a:r>
              <a:rPr lang="en-US">
                <a:solidFill>
                  <a:srgbClr val="F4F0D0"/>
                </a:solidFill>
                <a:latin typeface="Georgia" charset="0"/>
              </a:rPr>
              <a:t>1450</a:t>
            </a:r>
          </a:p>
        </p:txBody>
      </p:sp>
      <p:sp>
        <p:nvSpPr>
          <p:cNvPr id="11" name="Donut 10"/>
          <p:cNvSpPr/>
          <p:nvPr/>
        </p:nvSpPr>
        <p:spPr>
          <a:xfrm>
            <a:off x="795338" y="1600200"/>
            <a:ext cx="1239837" cy="1241425"/>
          </a:xfrm>
          <a:prstGeom prst="donut">
            <a:avLst>
              <a:gd name="adj" fmla="val 17983"/>
            </a:avLst>
          </a:prstGeom>
          <a:solidFill>
            <a:srgbClr val="F4F0D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sp>
        <p:nvSpPr>
          <p:cNvPr id="14" name="Rectangle 2"/>
          <p:cNvSpPr txBox="1">
            <a:spLocks noChangeArrowheads="1"/>
          </p:cNvSpPr>
          <p:nvPr/>
        </p:nvSpPr>
        <p:spPr bwMode="auto">
          <a:xfrm>
            <a:off x="2732088" y="1425575"/>
            <a:ext cx="5551487" cy="2927350"/>
          </a:xfrm>
          <a:prstGeom prst="rect">
            <a:avLst/>
          </a:prstGeom>
          <a:noFill/>
          <a:ln w="9525">
            <a:noFill/>
            <a:miter lim="800000"/>
            <a:headEnd/>
            <a:tailEnd/>
          </a:ln>
        </p:spPr>
        <p:txBody>
          <a:bodyPr/>
          <a:lstStyle/>
          <a:p>
            <a:pPr marL="182880" indent="-182880">
              <a:spcBef>
                <a:spcPct val="20000"/>
              </a:spcBef>
              <a:buFont typeface="Arial" pitchFamily="34" charset="0"/>
              <a:buChar char="•"/>
              <a:defRPr/>
            </a:pPr>
            <a:r>
              <a:rPr lang="en-US" sz="2800" kern="0" dirty="0">
                <a:latin typeface="Georgia" pitchFamily="18" charset="0"/>
                <a:ea typeface="ＭＳ Ｐゴシック" charset="-128"/>
                <a:cs typeface="ＭＳ Ｐゴシック" charset="-128"/>
              </a:rPr>
              <a:t>The bandage was wound around the wound.</a:t>
            </a:r>
          </a:p>
          <a:p>
            <a:pPr marL="182880" indent="-182880">
              <a:spcBef>
                <a:spcPct val="20000"/>
              </a:spcBef>
              <a:buFont typeface="Arial" pitchFamily="34" charset="0"/>
              <a:buChar char="•"/>
              <a:defRPr/>
            </a:pPr>
            <a:endParaRPr lang="en-US" sz="800" kern="0" dirty="0">
              <a:latin typeface="Georgia" pitchFamily="18" charset="0"/>
              <a:ea typeface="ＭＳ Ｐゴシック" charset="-128"/>
              <a:cs typeface="ＭＳ Ｐゴシック" charset="-128"/>
            </a:endParaRPr>
          </a:p>
          <a:p>
            <a:pPr marL="182880" indent="-182880">
              <a:spcBef>
                <a:spcPct val="20000"/>
              </a:spcBef>
              <a:buFont typeface="Arial" pitchFamily="34" charset="0"/>
              <a:buChar char="•"/>
              <a:defRPr/>
            </a:pPr>
            <a:r>
              <a:rPr lang="en-US" sz="2800" kern="0" dirty="0">
                <a:latin typeface="Georgia" pitchFamily="18" charset="0"/>
                <a:ea typeface="ＭＳ Ｐゴシック" charset="-128"/>
                <a:cs typeface="ＭＳ Ｐゴシック" charset="-128"/>
              </a:rPr>
              <a:t>The farm was used to produce </a:t>
            </a:r>
            <a:r>
              <a:rPr lang="en-US" sz="2800" kern="0" dirty="0" err="1">
                <a:latin typeface="Georgia" pitchFamily="18" charset="0"/>
                <a:ea typeface="ＭＳ Ｐゴシック" charset="-128"/>
                <a:cs typeface="ＭＳ Ｐゴシック" charset="-128"/>
              </a:rPr>
              <a:t>produce</a:t>
            </a:r>
            <a:r>
              <a:rPr lang="en-US" sz="2800" kern="0" dirty="0">
                <a:latin typeface="Georgia" pitchFamily="18" charset="0"/>
                <a:ea typeface="ＭＳ Ｐゴシック" charset="-128"/>
                <a:cs typeface="ＭＳ Ｐゴシック" charset="-128"/>
              </a:rPr>
              <a:t>.</a:t>
            </a:r>
          </a:p>
          <a:p>
            <a:pPr marL="182880" indent="-182880">
              <a:spcBef>
                <a:spcPct val="20000"/>
              </a:spcBef>
              <a:buFont typeface="Arial" pitchFamily="34" charset="0"/>
              <a:buChar char="•"/>
              <a:defRPr/>
            </a:pPr>
            <a:endParaRPr lang="en-US" sz="800" kern="0" dirty="0">
              <a:latin typeface="Georgia" pitchFamily="18" charset="0"/>
              <a:ea typeface="ＭＳ Ｐゴシック" charset="-128"/>
              <a:cs typeface="ＭＳ Ｐゴシック" charset="-128"/>
            </a:endParaRPr>
          </a:p>
          <a:p>
            <a:pPr marL="182880" indent="-182880">
              <a:spcBef>
                <a:spcPct val="20000"/>
              </a:spcBef>
              <a:buFont typeface="Arial" pitchFamily="34" charset="0"/>
              <a:buChar char="•"/>
              <a:defRPr/>
            </a:pPr>
            <a:r>
              <a:rPr lang="en-US" sz="2800" kern="0" dirty="0">
                <a:latin typeface="Georgia" pitchFamily="18" charset="0"/>
                <a:ea typeface="ＭＳ Ｐゴシック" charset="-128"/>
                <a:cs typeface="ＭＳ Ｐゴシック" charset="-128"/>
              </a:rPr>
              <a:t>The dump was so full that it had to refuse more refuse.</a:t>
            </a:r>
          </a:p>
          <a:p>
            <a:pPr marL="182880" indent="-182880">
              <a:spcBef>
                <a:spcPct val="20000"/>
              </a:spcBef>
              <a:buFont typeface="Arial" pitchFamily="34" charset="0"/>
              <a:buChar char="•"/>
              <a:defRPr/>
            </a:pPr>
            <a:endParaRPr lang="en-US" sz="800" kern="0" dirty="0">
              <a:latin typeface="Georgia" pitchFamily="18" charset="0"/>
              <a:ea typeface="ＭＳ Ｐゴシック" charset="-128"/>
              <a:cs typeface="ＭＳ Ｐゴシック" charset="-128"/>
            </a:endParaRPr>
          </a:p>
          <a:p>
            <a:pPr marL="182880" indent="-182880">
              <a:spcBef>
                <a:spcPct val="20000"/>
              </a:spcBef>
              <a:buFont typeface="Arial" pitchFamily="34" charset="0"/>
              <a:buChar char="•"/>
              <a:defRPr/>
            </a:pPr>
            <a:r>
              <a:rPr lang="en-US" sz="2800" kern="0" dirty="0">
                <a:latin typeface="Georgia" pitchFamily="18" charset="0"/>
                <a:ea typeface="ＭＳ Ｐゴシック" charset="-128"/>
                <a:cs typeface="ＭＳ Ｐゴシック" charset="-128"/>
              </a:rPr>
              <a:t>We must polish the Polish furniture.</a:t>
            </a:r>
          </a:p>
          <a:p>
            <a:pPr>
              <a:spcBef>
                <a:spcPct val="20000"/>
              </a:spcBef>
              <a:defRPr/>
            </a:pPr>
            <a:endParaRPr lang="en-US" sz="3200" kern="0" dirty="0">
              <a:latin typeface="Georgia" pitchFamily="18" charset="0"/>
              <a:ea typeface="ＭＳ Ｐゴシック" charset="-128"/>
              <a:cs typeface="ＭＳ Ｐゴシック" charset="-128"/>
            </a:endParaRPr>
          </a:p>
          <a:p>
            <a:pPr>
              <a:spcBef>
                <a:spcPct val="20000"/>
              </a:spcBef>
              <a:defRPr/>
            </a:pPr>
            <a:endParaRPr lang="en-US" sz="3200" kern="0" dirty="0">
              <a:latin typeface="Georgia" pitchFamily="18" charset="0"/>
              <a:ea typeface="ＭＳ Ｐゴシック" charset="-128"/>
              <a:cs typeface="ＭＳ Ｐゴシック" charset="-128"/>
            </a:endParaRPr>
          </a:p>
        </p:txBody>
      </p:sp>
      <p:sp>
        <p:nvSpPr>
          <p:cNvPr id="15" name="Rectangle 2"/>
          <p:cNvSpPr txBox="1">
            <a:spLocks noChangeArrowheads="1"/>
          </p:cNvSpPr>
          <p:nvPr/>
        </p:nvSpPr>
        <p:spPr bwMode="auto">
          <a:xfrm>
            <a:off x="490538" y="330200"/>
            <a:ext cx="8229600" cy="846138"/>
          </a:xfrm>
          <a:prstGeom prst="rect">
            <a:avLst/>
          </a:prstGeom>
          <a:noFill/>
          <a:ln w="9525">
            <a:noFill/>
            <a:miter lim="800000"/>
            <a:headEnd/>
            <a:tailEnd/>
          </a:ln>
        </p:spPr>
        <p:txBody>
          <a:bodyPr anchor="ctr"/>
          <a:lstStyle/>
          <a:p>
            <a:pPr algn="ctr">
              <a:lnSpc>
                <a:spcPct val="90000"/>
              </a:lnSpc>
              <a:defRPr/>
            </a:pPr>
            <a:r>
              <a:rPr lang="en-US" sz="3000" b="1" kern="0" dirty="0">
                <a:solidFill>
                  <a:srgbClr val="600000"/>
                </a:solidFill>
                <a:latin typeface="Verdana" charset="0"/>
                <a:ea typeface="ＭＳ Ｐゴシック" charset="-128"/>
                <a:cs typeface="ＭＳ Ｐゴシック" charset="-128"/>
              </a:rPr>
              <a:t>English is Easy??</a:t>
            </a:r>
          </a:p>
        </p:txBody>
      </p:sp>
      <p:pic>
        <p:nvPicPr>
          <p:cNvPr id="98311" name="Picture 7" descr="garbage truck CA.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5775" y="3798888"/>
            <a:ext cx="1906588" cy="150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2" name="Picture 8" descr="bandage CA.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77900" y="1358900"/>
            <a:ext cx="893763" cy="10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3" name="Picture 9" descr="produce CA.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4903627">
            <a:off x="877888" y="2246313"/>
            <a:ext cx="1201737"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5"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08900" y="239713"/>
            <a:ext cx="965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31875" y="5253038"/>
            <a:ext cx="1366838" cy="125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831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831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8311"/>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108546" name="TextBox 7"/>
          <p:cNvSpPr txBox="1">
            <a:spLocks noChangeArrowheads="1"/>
          </p:cNvSpPr>
          <p:nvPr/>
        </p:nvSpPr>
        <p:spPr bwMode="auto">
          <a:xfrm>
            <a:off x="7843838" y="5946775"/>
            <a:ext cx="1311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F4F0D0"/>
                </a:solidFill>
                <a:latin typeface="Georgia" charset="0"/>
              </a:rPr>
              <a:t>AD </a:t>
            </a:r>
            <a:r>
              <a:rPr lang="en-US">
                <a:solidFill>
                  <a:srgbClr val="F4F0D0"/>
                </a:solidFill>
                <a:latin typeface="Georgia" charset="0"/>
              </a:rPr>
              <a:t>1450</a:t>
            </a:r>
          </a:p>
        </p:txBody>
      </p:sp>
      <p:sp>
        <p:nvSpPr>
          <p:cNvPr id="11" name="Donut 10"/>
          <p:cNvSpPr/>
          <p:nvPr/>
        </p:nvSpPr>
        <p:spPr>
          <a:xfrm>
            <a:off x="795338" y="1600200"/>
            <a:ext cx="1239837" cy="1241425"/>
          </a:xfrm>
          <a:prstGeom prst="donut">
            <a:avLst>
              <a:gd name="adj" fmla="val 17983"/>
            </a:avLst>
          </a:prstGeom>
          <a:solidFill>
            <a:srgbClr val="F4F0D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sp>
        <p:nvSpPr>
          <p:cNvPr id="14" name="Rectangle 2"/>
          <p:cNvSpPr txBox="1">
            <a:spLocks noChangeArrowheads="1"/>
          </p:cNvSpPr>
          <p:nvPr/>
        </p:nvSpPr>
        <p:spPr bwMode="auto">
          <a:xfrm>
            <a:off x="2732088" y="1425575"/>
            <a:ext cx="5857875" cy="4441825"/>
          </a:xfrm>
          <a:prstGeom prst="rect">
            <a:avLst/>
          </a:prstGeom>
          <a:noFill/>
          <a:ln w="9525">
            <a:noFill/>
            <a:miter lim="800000"/>
            <a:headEnd/>
            <a:tailEnd/>
          </a:ln>
        </p:spPr>
        <p:txBody>
          <a:bodyPr/>
          <a:lstStyle/>
          <a:p>
            <a:pPr marL="182880" indent="-182880">
              <a:spcBef>
                <a:spcPct val="20000"/>
              </a:spcBef>
              <a:buFont typeface="Arial" pitchFamily="34" charset="0"/>
              <a:buChar char="•"/>
              <a:defRPr/>
            </a:pPr>
            <a:r>
              <a:rPr lang="en-US" sz="2800" kern="0" dirty="0">
                <a:latin typeface="Georgia" pitchFamily="18" charset="0"/>
                <a:ea typeface="ＭＳ Ｐゴシック" charset="-128"/>
                <a:cs typeface="ＭＳ Ｐゴシック" charset="-128"/>
              </a:rPr>
              <a:t>The soldier decided to desert his dessert in the desert.</a:t>
            </a:r>
          </a:p>
          <a:p>
            <a:pPr marL="182880" indent="-182880">
              <a:spcBef>
                <a:spcPct val="20000"/>
              </a:spcBef>
              <a:buFont typeface="Arial" pitchFamily="34" charset="0"/>
              <a:buChar char="•"/>
              <a:defRPr/>
            </a:pPr>
            <a:endParaRPr lang="en-US" sz="800" kern="0" dirty="0">
              <a:latin typeface="Georgia" pitchFamily="18" charset="0"/>
              <a:ea typeface="ＭＳ Ｐゴシック" charset="-128"/>
              <a:cs typeface="ＭＳ Ｐゴシック" charset="-128"/>
            </a:endParaRPr>
          </a:p>
          <a:p>
            <a:pPr marL="182880" indent="-182880">
              <a:spcBef>
                <a:spcPct val="20000"/>
              </a:spcBef>
              <a:buFont typeface="Arial" pitchFamily="34" charset="0"/>
              <a:buChar char="•"/>
              <a:defRPr/>
            </a:pPr>
            <a:r>
              <a:rPr lang="en-US" sz="2800" kern="0" dirty="0">
                <a:latin typeface="Georgia" pitchFamily="18" charset="0"/>
                <a:ea typeface="ＭＳ Ｐゴシック" charset="-128"/>
                <a:cs typeface="ＭＳ Ｐゴシック" charset="-128"/>
              </a:rPr>
              <a:t>Since there is no time like the present, he thought it was time to present the present.</a:t>
            </a:r>
          </a:p>
          <a:p>
            <a:pPr marL="182880" indent="-182880">
              <a:spcBef>
                <a:spcPct val="20000"/>
              </a:spcBef>
              <a:buFont typeface="Arial" pitchFamily="34" charset="0"/>
              <a:buChar char="•"/>
              <a:defRPr/>
            </a:pPr>
            <a:endParaRPr lang="en-US" sz="800" kern="0" dirty="0">
              <a:latin typeface="Georgia" pitchFamily="18" charset="0"/>
              <a:ea typeface="ＭＳ Ｐゴシック" charset="-128"/>
              <a:cs typeface="ＭＳ Ｐゴシック" charset="-128"/>
            </a:endParaRPr>
          </a:p>
          <a:p>
            <a:pPr marL="182880" indent="-182880">
              <a:spcBef>
                <a:spcPct val="20000"/>
              </a:spcBef>
              <a:buFont typeface="Arial" pitchFamily="34" charset="0"/>
              <a:buChar char="•"/>
              <a:defRPr/>
            </a:pPr>
            <a:r>
              <a:rPr lang="en-US" sz="2800" kern="0" dirty="0">
                <a:latin typeface="Georgia" pitchFamily="18" charset="0"/>
                <a:ea typeface="ＭＳ Ｐゴシック" charset="-128"/>
                <a:cs typeface="ＭＳ Ｐゴシック" charset="-128"/>
              </a:rPr>
              <a:t>The buck does funny things when the does are present.</a:t>
            </a:r>
          </a:p>
          <a:p>
            <a:pPr>
              <a:spcBef>
                <a:spcPct val="20000"/>
              </a:spcBef>
              <a:defRPr/>
            </a:pPr>
            <a:endParaRPr lang="en-US" sz="3200" kern="0" dirty="0">
              <a:latin typeface="Georgia" pitchFamily="18" charset="0"/>
              <a:ea typeface="ＭＳ Ｐゴシック" charset="-128"/>
              <a:cs typeface="ＭＳ Ｐゴシック" charset="-128"/>
            </a:endParaRPr>
          </a:p>
          <a:p>
            <a:pPr>
              <a:spcBef>
                <a:spcPct val="20000"/>
              </a:spcBef>
              <a:defRPr/>
            </a:pPr>
            <a:endParaRPr lang="en-US" sz="3200" kern="0" dirty="0">
              <a:latin typeface="Georgia" pitchFamily="18" charset="0"/>
              <a:ea typeface="ＭＳ Ｐゴシック" charset="-128"/>
              <a:cs typeface="ＭＳ Ｐゴシック" charset="-128"/>
            </a:endParaRPr>
          </a:p>
        </p:txBody>
      </p:sp>
      <p:sp>
        <p:nvSpPr>
          <p:cNvPr id="9" name="Rectangle 2"/>
          <p:cNvSpPr txBox="1">
            <a:spLocks noChangeArrowheads="1"/>
          </p:cNvSpPr>
          <p:nvPr/>
        </p:nvSpPr>
        <p:spPr bwMode="auto">
          <a:xfrm>
            <a:off x="490538" y="330200"/>
            <a:ext cx="8229600" cy="846138"/>
          </a:xfrm>
          <a:prstGeom prst="rect">
            <a:avLst/>
          </a:prstGeom>
          <a:noFill/>
          <a:ln w="9525">
            <a:noFill/>
            <a:miter lim="800000"/>
            <a:headEnd/>
            <a:tailEnd/>
          </a:ln>
        </p:spPr>
        <p:txBody>
          <a:bodyPr anchor="ctr"/>
          <a:lstStyle/>
          <a:p>
            <a:pPr algn="ctr">
              <a:lnSpc>
                <a:spcPct val="90000"/>
              </a:lnSpc>
              <a:defRPr/>
            </a:pPr>
            <a:r>
              <a:rPr lang="en-US" sz="3000" b="1" kern="0" dirty="0">
                <a:solidFill>
                  <a:srgbClr val="600000"/>
                </a:solidFill>
                <a:latin typeface="Verdana" charset="0"/>
                <a:ea typeface="ＭＳ Ｐゴシック" charset="-128"/>
                <a:cs typeface="ＭＳ Ｐゴシック" charset="-128"/>
              </a:rPr>
              <a:t>English is Easy??</a:t>
            </a:r>
          </a:p>
        </p:txBody>
      </p:sp>
      <p:pic>
        <p:nvPicPr>
          <p:cNvPr id="99335" name="Picture 9" descr="deer CA.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47725" y="4103688"/>
            <a:ext cx="1438275" cy="127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6" name="Picture 11" descr="present CA.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82663" y="2776538"/>
            <a:ext cx="900112"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7" name="Picture 14" descr="desert CA.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34975" y="1222375"/>
            <a:ext cx="2003425" cy="135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8" name="Picture 12" descr="dessert 2 CA.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644650" y="1968500"/>
            <a:ext cx="67468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54"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08900" y="239713"/>
            <a:ext cx="965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933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933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9336"/>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93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22530" name="TextBox 7"/>
          <p:cNvSpPr txBox="1">
            <a:spLocks noChangeArrowheads="1"/>
          </p:cNvSpPr>
          <p:nvPr/>
        </p:nvSpPr>
        <p:spPr bwMode="auto">
          <a:xfrm>
            <a:off x="7843838" y="5946775"/>
            <a:ext cx="1311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F4F0D0"/>
                </a:solidFill>
                <a:latin typeface="Georgia" charset="0"/>
              </a:rPr>
              <a:t>AD </a:t>
            </a:r>
            <a:r>
              <a:rPr lang="en-US">
                <a:solidFill>
                  <a:srgbClr val="F4F0D0"/>
                </a:solidFill>
                <a:latin typeface="Georgia" charset="0"/>
              </a:rPr>
              <a:t>1450</a:t>
            </a:r>
          </a:p>
        </p:txBody>
      </p:sp>
      <p:sp>
        <p:nvSpPr>
          <p:cNvPr id="14" name="Rectangle 2"/>
          <p:cNvSpPr txBox="1">
            <a:spLocks noChangeArrowheads="1"/>
          </p:cNvSpPr>
          <p:nvPr/>
        </p:nvSpPr>
        <p:spPr bwMode="auto">
          <a:xfrm>
            <a:off x="457200" y="546100"/>
            <a:ext cx="8229600" cy="542925"/>
          </a:xfrm>
          <a:prstGeom prst="rect">
            <a:avLst/>
          </a:prstGeom>
          <a:noFill/>
          <a:ln w="9525">
            <a:noFill/>
            <a:miter lim="800000"/>
            <a:headEnd/>
            <a:tailEnd/>
          </a:ln>
        </p:spPr>
        <p:txBody>
          <a:bodyPr anchor="ctr"/>
          <a:lstStyle/>
          <a:p>
            <a:pPr algn="ctr">
              <a:defRPr/>
            </a:pPr>
            <a:r>
              <a:rPr lang="en-US" sz="3000" b="1" kern="0" dirty="0">
                <a:solidFill>
                  <a:srgbClr val="600000"/>
                </a:solidFill>
                <a:latin typeface="Verdana" charset="0"/>
                <a:ea typeface="ＭＳ Ｐゴシック" charset="-128"/>
                <a:cs typeface="ＭＳ Ｐゴシック" pitchFamily="-65" charset="-128"/>
              </a:rPr>
              <a:t>Music Notation</a:t>
            </a:r>
          </a:p>
        </p:txBody>
      </p:sp>
      <p:sp>
        <p:nvSpPr>
          <p:cNvPr id="8" name="Rectangle 3"/>
          <p:cNvSpPr txBox="1">
            <a:spLocks noChangeArrowheads="1"/>
          </p:cNvSpPr>
          <p:nvPr/>
        </p:nvSpPr>
        <p:spPr bwMode="auto">
          <a:xfrm>
            <a:off x="5181600" y="1404938"/>
            <a:ext cx="3787775" cy="4256087"/>
          </a:xfrm>
          <a:prstGeom prst="rect">
            <a:avLst/>
          </a:prstGeom>
          <a:noFill/>
          <a:ln w="9525">
            <a:noFill/>
            <a:miter lim="800000"/>
            <a:headEnd/>
            <a:tailEnd/>
          </a:ln>
        </p:spPr>
        <p:txBody>
          <a:bodyPr/>
          <a:lstStyle/>
          <a:p>
            <a:pPr>
              <a:lnSpc>
                <a:spcPct val="90000"/>
              </a:lnSpc>
              <a:spcBef>
                <a:spcPct val="20000"/>
              </a:spcBef>
              <a:defRPr/>
            </a:pPr>
            <a:r>
              <a:rPr lang="en-US" sz="2400" kern="0" dirty="0">
                <a:latin typeface="Georgia" pitchFamily="18" charset="0"/>
                <a:ea typeface="ＭＳ Ｐゴシック" charset="-128"/>
                <a:cs typeface="ＭＳ Ｐゴシック" charset="-128"/>
              </a:rPr>
              <a:t>Guido </a:t>
            </a:r>
            <a:r>
              <a:rPr lang="en-US" sz="2400" kern="0" dirty="0" err="1">
                <a:latin typeface="Georgia" pitchFamily="18" charset="0"/>
                <a:ea typeface="ＭＳ Ｐゴシック" charset="-128"/>
                <a:cs typeface="ＭＳ Ｐゴシック" charset="-128"/>
              </a:rPr>
              <a:t>d'Arezzo</a:t>
            </a:r>
            <a:endParaRPr lang="en-US" sz="2400" kern="0" dirty="0">
              <a:latin typeface="Georgia" pitchFamily="18" charset="0"/>
              <a:ea typeface="ＭＳ Ｐゴシック" charset="-128"/>
              <a:cs typeface="ＭＳ Ｐゴシック" charset="-128"/>
            </a:endParaRPr>
          </a:p>
          <a:p>
            <a:pPr lvl="1" indent="-182880">
              <a:lnSpc>
                <a:spcPct val="90000"/>
              </a:lnSpc>
              <a:spcBef>
                <a:spcPct val="20000"/>
              </a:spcBef>
              <a:buFont typeface="Arial" pitchFamily="34" charset="0"/>
              <a:buChar char="•"/>
              <a:defRPr/>
            </a:pPr>
            <a:r>
              <a:rPr lang="en-US" sz="2000" kern="0" dirty="0">
                <a:latin typeface="Georgia" pitchFamily="18" charset="0"/>
                <a:ea typeface="ＭＳ Ｐゴシック" charset="-128"/>
                <a:cs typeface="+mn-cs"/>
              </a:rPr>
              <a:t>10</a:t>
            </a:r>
            <a:r>
              <a:rPr lang="en-US" sz="2000" kern="0" baseline="30000" dirty="0">
                <a:latin typeface="Georgia" pitchFamily="18" charset="0"/>
                <a:ea typeface="ＭＳ Ｐゴシック" charset="-128"/>
                <a:cs typeface="+mn-cs"/>
              </a:rPr>
              <a:t>th</a:t>
            </a:r>
            <a:r>
              <a:rPr lang="en-US" sz="2000" kern="0" dirty="0">
                <a:latin typeface="Georgia" pitchFamily="18" charset="0"/>
                <a:ea typeface="ＭＳ Ｐゴシック" charset="-128"/>
                <a:cs typeface="+mn-cs"/>
              </a:rPr>
              <a:t> Century</a:t>
            </a:r>
          </a:p>
          <a:p>
            <a:pPr lvl="1" indent="-182880">
              <a:lnSpc>
                <a:spcPct val="90000"/>
              </a:lnSpc>
              <a:spcBef>
                <a:spcPct val="20000"/>
              </a:spcBef>
              <a:buFont typeface="Arial" pitchFamily="34" charset="0"/>
              <a:buChar char="•"/>
              <a:defRPr/>
            </a:pPr>
            <a:r>
              <a:rPr lang="en-US" sz="2000" kern="0" dirty="0">
                <a:latin typeface="Georgia" pitchFamily="18" charset="0"/>
                <a:ea typeface="ＭＳ Ｐゴシック" charset="-128"/>
                <a:cs typeface="+mn-cs"/>
              </a:rPr>
              <a:t>Squares on a 4-line staff</a:t>
            </a:r>
          </a:p>
          <a:p>
            <a:pPr lvl="1" indent="-182880">
              <a:lnSpc>
                <a:spcPct val="90000"/>
              </a:lnSpc>
              <a:spcBef>
                <a:spcPct val="20000"/>
              </a:spcBef>
              <a:buFont typeface="Arial" pitchFamily="34" charset="0"/>
              <a:buChar char="•"/>
              <a:defRPr/>
            </a:pPr>
            <a:r>
              <a:rPr lang="en-US" sz="2000" kern="0" dirty="0">
                <a:latin typeface="Georgia" pitchFamily="18" charset="0"/>
                <a:ea typeface="ＭＳ Ｐゴシック" charset="-128"/>
                <a:cs typeface="+mn-cs"/>
              </a:rPr>
              <a:t>Treble and bass clef</a:t>
            </a:r>
          </a:p>
          <a:p>
            <a:pPr lvl="1" indent="-182880">
              <a:lnSpc>
                <a:spcPct val="90000"/>
              </a:lnSpc>
              <a:spcBef>
                <a:spcPct val="20000"/>
              </a:spcBef>
              <a:buFont typeface="Arial" pitchFamily="34" charset="0"/>
              <a:buChar char="•"/>
              <a:defRPr/>
            </a:pPr>
            <a:r>
              <a:rPr lang="en-US" sz="2000" kern="0" dirty="0">
                <a:latin typeface="Georgia" pitchFamily="18" charset="0"/>
                <a:ea typeface="ＭＳ Ｐゴシック" charset="-128"/>
                <a:cs typeface="+mn-cs"/>
              </a:rPr>
              <a:t>Music terminology</a:t>
            </a:r>
          </a:p>
          <a:p>
            <a:pPr marL="457200" lvl="2" indent="-182880">
              <a:lnSpc>
                <a:spcPct val="90000"/>
              </a:lnSpc>
              <a:spcBef>
                <a:spcPct val="20000"/>
              </a:spcBef>
              <a:defRPr/>
            </a:pPr>
            <a:r>
              <a:rPr lang="en-US" kern="0" dirty="0">
                <a:latin typeface="Georgia" pitchFamily="18" charset="0"/>
                <a:ea typeface="ＭＳ Ｐゴシック" charset="-128"/>
                <a:cs typeface="+mn-cs"/>
              </a:rPr>
              <a:t>		Crescendo, forte, etc.</a:t>
            </a:r>
          </a:p>
          <a:p>
            <a:pPr lvl="1" indent="-182880">
              <a:lnSpc>
                <a:spcPct val="90000"/>
              </a:lnSpc>
              <a:spcBef>
                <a:spcPct val="20000"/>
              </a:spcBef>
              <a:buFont typeface="Arial" pitchFamily="34" charset="0"/>
              <a:buChar char="•"/>
              <a:defRPr/>
            </a:pPr>
            <a:r>
              <a:rPr lang="en-US" sz="2000" kern="0" dirty="0">
                <a:latin typeface="Georgia" pitchFamily="18" charset="0"/>
                <a:ea typeface="ＭＳ Ｐゴシック" charset="-128"/>
                <a:cs typeface="+mn-cs"/>
              </a:rPr>
              <a:t>Notes a to g</a:t>
            </a:r>
          </a:p>
          <a:p>
            <a:pPr lvl="1" indent="-182880">
              <a:lnSpc>
                <a:spcPct val="90000"/>
              </a:lnSpc>
              <a:spcBef>
                <a:spcPct val="20000"/>
              </a:spcBef>
              <a:buFont typeface="Arial" pitchFamily="34" charset="0"/>
              <a:buChar char="•"/>
              <a:defRPr/>
            </a:pPr>
            <a:r>
              <a:rPr lang="en-US" sz="2000" kern="0" dirty="0" err="1">
                <a:latin typeface="Georgia" pitchFamily="18" charset="0"/>
                <a:ea typeface="ＭＳ Ｐゴシック" charset="-128"/>
                <a:cs typeface="+mn-cs"/>
              </a:rPr>
              <a:t>Solimation</a:t>
            </a:r>
            <a:r>
              <a:rPr lang="en-US" sz="2000" kern="0" dirty="0">
                <a:latin typeface="Georgia" pitchFamily="18" charset="0"/>
                <a:ea typeface="ＭＳ Ｐゴシック" charset="-128"/>
                <a:cs typeface="+mn-cs"/>
              </a:rPr>
              <a:t> (do, re, mi, etc.)</a:t>
            </a:r>
          </a:p>
          <a:p>
            <a:pPr lvl="2">
              <a:lnSpc>
                <a:spcPct val="90000"/>
              </a:lnSpc>
              <a:spcBef>
                <a:spcPct val="20000"/>
              </a:spcBef>
              <a:defRPr/>
            </a:pPr>
            <a:r>
              <a:rPr lang="en-US" i="1" kern="0" dirty="0" err="1">
                <a:latin typeface="Georgia" pitchFamily="18" charset="0"/>
                <a:ea typeface="ＭＳ Ｐゴシック" charset="-128"/>
                <a:cs typeface="+mn-cs"/>
              </a:rPr>
              <a:t>Ut</a:t>
            </a:r>
            <a:r>
              <a:rPr lang="en-US" i="1" kern="0" dirty="0">
                <a:latin typeface="Georgia" pitchFamily="18" charset="0"/>
                <a:ea typeface="ＭＳ Ｐゴシック" charset="-128"/>
                <a:cs typeface="+mn-cs"/>
              </a:rPr>
              <a:t>, re, mi, </a:t>
            </a:r>
            <a:r>
              <a:rPr lang="en-US" i="1" kern="0" dirty="0" err="1">
                <a:latin typeface="Georgia" pitchFamily="18" charset="0"/>
                <a:ea typeface="ＭＳ Ｐゴシック" charset="-128"/>
                <a:cs typeface="+mn-cs"/>
              </a:rPr>
              <a:t>fa</a:t>
            </a:r>
            <a:r>
              <a:rPr lang="en-US" i="1" kern="0" dirty="0">
                <a:latin typeface="Georgia" pitchFamily="18" charset="0"/>
                <a:ea typeface="ＭＳ Ｐゴシック" charset="-128"/>
                <a:cs typeface="+mn-cs"/>
              </a:rPr>
              <a:t>, so, la</a:t>
            </a:r>
          </a:p>
          <a:p>
            <a:pPr lvl="2">
              <a:spcBef>
                <a:spcPct val="20000"/>
              </a:spcBef>
              <a:defRPr/>
            </a:pPr>
            <a:r>
              <a:rPr lang="en-US" kern="0" dirty="0">
                <a:latin typeface="Georgia" pitchFamily="18" charset="0"/>
                <a:ea typeface="ＭＳ Ｐゴシック" charset="-128"/>
                <a:cs typeface="+mn-cs"/>
              </a:rPr>
              <a:t>Taken from a hymn to John the Baptist</a:t>
            </a:r>
          </a:p>
        </p:txBody>
      </p:sp>
      <p:pic>
        <p:nvPicPr>
          <p:cNvPr id="9" name="Picture 5" descr="in_medi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088" y="1836738"/>
            <a:ext cx="4583112" cy="3598862"/>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08900" y="239713"/>
            <a:ext cx="965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110594" name="TextBox 7"/>
          <p:cNvSpPr txBox="1">
            <a:spLocks noChangeArrowheads="1"/>
          </p:cNvSpPr>
          <p:nvPr/>
        </p:nvSpPr>
        <p:spPr bwMode="auto">
          <a:xfrm>
            <a:off x="7843838" y="5946775"/>
            <a:ext cx="1311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F4F0D0"/>
                </a:solidFill>
                <a:latin typeface="Georgia" charset="0"/>
              </a:rPr>
              <a:t>AD </a:t>
            </a:r>
            <a:r>
              <a:rPr lang="en-US">
                <a:solidFill>
                  <a:srgbClr val="F4F0D0"/>
                </a:solidFill>
                <a:latin typeface="Georgia" charset="0"/>
              </a:rPr>
              <a:t>1450</a:t>
            </a:r>
          </a:p>
        </p:txBody>
      </p:sp>
      <p:sp>
        <p:nvSpPr>
          <p:cNvPr id="11" name="Donut 10"/>
          <p:cNvSpPr/>
          <p:nvPr/>
        </p:nvSpPr>
        <p:spPr>
          <a:xfrm>
            <a:off x="795338" y="1600200"/>
            <a:ext cx="1239837" cy="1241425"/>
          </a:xfrm>
          <a:prstGeom prst="donut">
            <a:avLst>
              <a:gd name="adj" fmla="val 17983"/>
            </a:avLst>
          </a:prstGeom>
          <a:solidFill>
            <a:srgbClr val="F4F0D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sp>
        <p:nvSpPr>
          <p:cNvPr id="8" name="Rectangle 2"/>
          <p:cNvSpPr txBox="1">
            <a:spLocks noChangeArrowheads="1"/>
          </p:cNvSpPr>
          <p:nvPr/>
        </p:nvSpPr>
        <p:spPr bwMode="auto">
          <a:xfrm>
            <a:off x="457200" y="384175"/>
            <a:ext cx="8229600" cy="846138"/>
          </a:xfrm>
          <a:prstGeom prst="rect">
            <a:avLst/>
          </a:prstGeom>
          <a:noFill/>
          <a:ln w="9525">
            <a:noFill/>
            <a:miter lim="800000"/>
            <a:headEnd/>
            <a:tailEnd/>
          </a:ln>
        </p:spPr>
        <p:txBody>
          <a:bodyPr anchor="ctr"/>
          <a:lstStyle/>
          <a:p>
            <a:pPr algn="ctr">
              <a:lnSpc>
                <a:spcPct val="90000"/>
              </a:lnSpc>
              <a:defRPr/>
            </a:pPr>
            <a:r>
              <a:rPr lang="en-US" sz="3000" b="1" kern="0" dirty="0">
                <a:solidFill>
                  <a:srgbClr val="600000"/>
                </a:solidFill>
                <a:latin typeface="Verdana" charset="0"/>
                <a:ea typeface="ＭＳ Ｐゴシック" charset="-128"/>
                <a:cs typeface="ＭＳ Ｐゴシック" charset="-128"/>
              </a:rPr>
              <a:t>English is a Crazy Language</a:t>
            </a:r>
          </a:p>
        </p:txBody>
      </p:sp>
      <p:sp>
        <p:nvSpPr>
          <p:cNvPr id="9" name="Rectangle 3"/>
          <p:cNvSpPr txBox="1">
            <a:spLocks noChangeArrowheads="1"/>
          </p:cNvSpPr>
          <p:nvPr/>
        </p:nvSpPr>
        <p:spPr bwMode="auto">
          <a:xfrm>
            <a:off x="2928938" y="1339850"/>
            <a:ext cx="6084887" cy="5257800"/>
          </a:xfrm>
          <a:prstGeom prst="rect">
            <a:avLst/>
          </a:prstGeom>
          <a:noFill/>
          <a:ln w="9525">
            <a:noFill/>
            <a:miter lim="800000"/>
            <a:headEnd/>
            <a:tailEnd/>
          </a:ln>
        </p:spPr>
        <p:txBody>
          <a:bodyPr/>
          <a:lstStyle/>
          <a:p>
            <a:pPr marL="182880" indent="-182880">
              <a:spcBef>
                <a:spcPts val="600"/>
              </a:spcBef>
              <a:buFont typeface="Arial" pitchFamily="34" charset="0"/>
              <a:buChar char="•"/>
              <a:defRPr/>
            </a:pPr>
            <a:r>
              <a:rPr lang="en-US" sz="2800" kern="0" dirty="0">
                <a:latin typeface="Georgia" pitchFamily="18" charset="0"/>
                <a:ea typeface="ＭＳ Ｐゴシック" charset="-128"/>
                <a:cs typeface="ＭＳ Ｐゴシック" charset="-128"/>
              </a:rPr>
              <a:t>There is no egg in an eggplant nor ham in hamburger; neither apple nor pine in pineapple.</a:t>
            </a:r>
          </a:p>
          <a:p>
            <a:pPr marL="182880" indent="-182880">
              <a:spcBef>
                <a:spcPts val="600"/>
              </a:spcBef>
              <a:buFont typeface="Arial" pitchFamily="34" charset="0"/>
              <a:buChar char="•"/>
              <a:defRPr/>
            </a:pPr>
            <a:r>
              <a:rPr lang="en-US" sz="2800" kern="0" dirty="0">
                <a:latin typeface="Georgia" pitchFamily="18" charset="0"/>
                <a:ea typeface="ＭＳ Ｐゴシック" charset="-128"/>
                <a:cs typeface="ＭＳ Ｐゴシック" charset="-128"/>
              </a:rPr>
              <a:t>Boxing rings are square.</a:t>
            </a:r>
          </a:p>
          <a:p>
            <a:pPr marL="182880" indent="-182880">
              <a:spcBef>
                <a:spcPts val="600"/>
              </a:spcBef>
              <a:buFont typeface="Arial" pitchFamily="34" charset="0"/>
              <a:buChar char="•"/>
              <a:defRPr/>
            </a:pPr>
            <a:r>
              <a:rPr lang="en-US" sz="2800" kern="0" dirty="0">
                <a:latin typeface="Georgia" pitchFamily="18" charset="0"/>
                <a:ea typeface="ＭＳ Ｐゴシック" charset="-128"/>
                <a:cs typeface="ＭＳ Ｐゴシック" charset="-128"/>
              </a:rPr>
              <a:t>You park in the driveway but you drive on the parkway.</a:t>
            </a:r>
          </a:p>
        </p:txBody>
      </p:sp>
      <p:pic>
        <p:nvPicPr>
          <p:cNvPr id="10" name="Picture 9" descr="eggplan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0850" y="1611313"/>
            <a:ext cx="2087563" cy="1338262"/>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4" name="Picture 11" descr="egg CA.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09738" y="2384425"/>
            <a:ext cx="830262"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car driveway CA.jpg"/>
          <p:cNvPicPr>
            <a:picLocks noChangeAspect="1"/>
          </p:cNvPicPr>
          <p:nvPr/>
        </p:nvPicPr>
        <p:blipFill>
          <a:blip r:embed="rId5">
            <a:extLst>
              <a:ext uri="{28A0092B-C50C-407E-A947-70E740481C1C}">
                <a14:useLocalDpi xmlns:a14="http://schemas.microsoft.com/office/drawing/2010/main" val="0"/>
              </a:ext>
            </a:extLst>
          </a:blip>
          <a:srcRect t="7504" b="2940"/>
          <a:stretch>
            <a:fillRect/>
          </a:stretch>
        </p:blipFill>
        <p:spPr bwMode="auto">
          <a:xfrm>
            <a:off x="555625" y="4681538"/>
            <a:ext cx="2101850" cy="1447800"/>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6" name="Picture 12" descr="boxing ring CA.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08025" y="3179763"/>
            <a:ext cx="1719263"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602"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08900" y="239713"/>
            <a:ext cx="965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138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1386"/>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112642" name="TextBox 7"/>
          <p:cNvSpPr txBox="1">
            <a:spLocks noChangeArrowheads="1"/>
          </p:cNvSpPr>
          <p:nvPr/>
        </p:nvSpPr>
        <p:spPr bwMode="auto">
          <a:xfrm>
            <a:off x="7843838" y="5946775"/>
            <a:ext cx="1311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F4F0D0"/>
                </a:solidFill>
                <a:latin typeface="Georgia" charset="0"/>
              </a:rPr>
              <a:t>AD </a:t>
            </a:r>
            <a:r>
              <a:rPr lang="en-US">
                <a:solidFill>
                  <a:srgbClr val="F4F0D0"/>
                </a:solidFill>
                <a:latin typeface="Georgia" charset="0"/>
              </a:rPr>
              <a:t>1450</a:t>
            </a:r>
          </a:p>
        </p:txBody>
      </p:sp>
      <p:sp>
        <p:nvSpPr>
          <p:cNvPr id="8" name="Rectangle 2"/>
          <p:cNvSpPr txBox="1">
            <a:spLocks noChangeArrowheads="1"/>
          </p:cNvSpPr>
          <p:nvPr/>
        </p:nvSpPr>
        <p:spPr bwMode="auto">
          <a:xfrm>
            <a:off x="457200" y="384175"/>
            <a:ext cx="8229600" cy="846138"/>
          </a:xfrm>
          <a:prstGeom prst="rect">
            <a:avLst/>
          </a:prstGeom>
          <a:noFill/>
          <a:ln w="9525">
            <a:noFill/>
            <a:miter lim="800000"/>
            <a:headEnd/>
            <a:tailEnd/>
          </a:ln>
        </p:spPr>
        <p:txBody>
          <a:bodyPr anchor="ctr"/>
          <a:lstStyle/>
          <a:p>
            <a:pPr algn="ctr">
              <a:lnSpc>
                <a:spcPct val="90000"/>
              </a:lnSpc>
              <a:defRPr/>
            </a:pPr>
            <a:r>
              <a:rPr lang="en-US" sz="3000" b="1" kern="0" dirty="0">
                <a:solidFill>
                  <a:srgbClr val="600000"/>
                </a:solidFill>
                <a:latin typeface="Verdana" charset="0"/>
                <a:ea typeface="ＭＳ Ｐゴシック" charset="-128"/>
                <a:cs typeface="ＭＳ Ｐゴシック" charset="-128"/>
              </a:rPr>
              <a:t>English is a Crazy Language</a:t>
            </a:r>
          </a:p>
        </p:txBody>
      </p:sp>
      <p:sp>
        <p:nvSpPr>
          <p:cNvPr id="102405" name="Rectangle 9"/>
          <p:cNvSpPr>
            <a:spLocks noChangeArrowheads="1"/>
          </p:cNvSpPr>
          <p:nvPr/>
        </p:nvSpPr>
        <p:spPr bwMode="auto">
          <a:xfrm>
            <a:off x="2949575" y="1331913"/>
            <a:ext cx="5703888"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182563" indent="-182563">
              <a:spcBef>
                <a:spcPts val="600"/>
              </a:spcBef>
              <a:buFont typeface="Arial" charset="0"/>
              <a:buChar char="•"/>
            </a:pPr>
            <a:r>
              <a:rPr lang="en-US" sz="2800">
                <a:latin typeface="Georgia" charset="0"/>
              </a:rPr>
              <a:t>Your house can burn up as it burns down.</a:t>
            </a:r>
          </a:p>
          <a:p>
            <a:pPr marL="182563" indent="-182563">
              <a:spcBef>
                <a:spcPts val="600"/>
              </a:spcBef>
              <a:buFont typeface="Arial" charset="0"/>
              <a:buChar char="•"/>
            </a:pPr>
            <a:r>
              <a:rPr lang="en-US" sz="2800">
                <a:latin typeface="Georgia" charset="0"/>
              </a:rPr>
              <a:t>An alarm goes off by going on.</a:t>
            </a:r>
          </a:p>
          <a:p>
            <a:pPr marL="182563" indent="-182563">
              <a:spcBef>
                <a:spcPts val="600"/>
              </a:spcBef>
              <a:buFont typeface="Arial" charset="0"/>
              <a:buChar char="•"/>
            </a:pPr>
            <a:r>
              <a:rPr lang="en-US" sz="2800">
                <a:latin typeface="Georgia" charset="0"/>
              </a:rPr>
              <a:t>To shut down your computer you have to hit Start.</a:t>
            </a:r>
          </a:p>
        </p:txBody>
      </p:sp>
      <p:pic>
        <p:nvPicPr>
          <p:cNvPr id="102406" name="Picture 11" descr="Alarm clock CA.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6125" y="3683000"/>
            <a:ext cx="1384300" cy="150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7" name="Picture 12" descr="house fire 1 CA.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28663" y="1376363"/>
            <a:ext cx="150495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2408" name="Group 17"/>
          <p:cNvGrpSpPr>
            <a:grpSpLocks/>
          </p:cNvGrpSpPr>
          <p:nvPr/>
        </p:nvGrpSpPr>
        <p:grpSpPr bwMode="auto">
          <a:xfrm>
            <a:off x="838200" y="5791200"/>
            <a:ext cx="1284288" cy="423863"/>
            <a:chOff x="838200" y="5900058"/>
            <a:chExt cx="1284516" cy="424542"/>
          </a:xfrm>
        </p:grpSpPr>
        <p:sp>
          <p:nvSpPr>
            <p:cNvPr id="16" name="Rounded Rectangle 15"/>
            <p:cNvSpPr/>
            <p:nvPr/>
          </p:nvSpPr>
          <p:spPr>
            <a:xfrm>
              <a:off x="838200" y="5921828"/>
              <a:ext cx="1284514" cy="402772"/>
            </a:xfrm>
            <a:prstGeom prst="roundRect">
              <a:avLst/>
            </a:prstGeom>
            <a:solidFill>
              <a:srgbClr val="039311"/>
            </a:solidFill>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7" name="TextBox 16"/>
            <p:cNvSpPr txBox="1">
              <a:spLocks noChangeArrowheads="1"/>
            </p:cNvSpPr>
            <p:nvPr/>
          </p:nvSpPr>
          <p:spPr bwMode="auto">
            <a:xfrm>
              <a:off x="1066841" y="5900058"/>
              <a:ext cx="1055875" cy="400691"/>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defRPr/>
              </a:pPr>
              <a:r>
                <a:rPr lang="en-US" sz="2000" b="1" i="1" dirty="0">
                  <a:solidFill>
                    <a:srgbClr val="F4F0D0"/>
                  </a:solidFill>
                  <a:ea typeface="ＭＳ Ｐゴシック" charset="-128"/>
                  <a:cs typeface="+mn-cs"/>
                </a:rPr>
                <a:t>start</a:t>
              </a:r>
            </a:p>
          </p:txBody>
        </p:sp>
      </p:grpSp>
      <p:pic>
        <p:nvPicPr>
          <p:cNvPr id="112648"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08900" y="239713"/>
            <a:ext cx="965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240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405">
                                            <p:txEl>
                                              <p:pRg st="0" end="0"/>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0240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405">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0240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240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114690" name="TextBox 7"/>
          <p:cNvSpPr txBox="1">
            <a:spLocks noChangeArrowheads="1"/>
          </p:cNvSpPr>
          <p:nvPr/>
        </p:nvSpPr>
        <p:spPr bwMode="auto">
          <a:xfrm>
            <a:off x="7843838" y="5946775"/>
            <a:ext cx="1311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F4F0D0"/>
                </a:solidFill>
                <a:latin typeface="Georgia" charset="0"/>
              </a:rPr>
              <a:t>AD </a:t>
            </a:r>
            <a:r>
              <a:rPr lang="en-US">
                <a:solidFill>
                  <a:srgbClr val="F4F0D0"/>
                </a:solidFill>
                <a:latin typeface="Georgia" charset="0"/>
              </a:rPr>
              <a:t>1450</a:t>
            </a:r>
          </a:p>
        </p:txBody>
      </p:sp>
      <p:sp>
        <p:nvSpPr>
          <p:cNvPr id="114691" name="Rectangle 2"/>
          <p:cNvSpPr txBox="1">
            <a:spLocks noChangeArrowheads="1"/>
          </p:cNvSpPr>
          <p:nvPr/>
        </p:nvSpPr>
        <p:spPr bwMode="auto">
          <a:xfrm>
            <a:off x="457200" y="384175"/>
            <a:ext cx="8229600"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pPr>
            <a:r>
              <a:rPr lang="en-US" sz="3000" b="1">
                <a:solidFill>
                  <a:srgbClr val="600000"/>
                </a:solidFill>
                <a:latin typeface="Verdana" charset="0"/>
              </a:rPr>
              <a:t>Geoffrey Chaucer—Life</a:t>
            </a:r>
          </a:p>
        </p:txBody>
      </p:sp>
      <p:sp>
        <p:nvSpPr>
          <p:cNvPr id="9" name="Rectangle 3"/>
          <p:cNvSpPr txBox="1">
            <a:spLocks noChangeArrowheads="1"/>
          </p:cNvSpPr>
          <p:nvPr/>
        </p:nvSpPr>
        <p:spPr bwMode="auto">
          <a:xfrm>
            <a:off x="3298825" y="1306513"/>
            <a:ext cx="5551488" cy="4953000"/>
          </a:xfrm>
          <a:prstGeom prst="rect">
            <a:avLst/>
          </a:prstGeom>
          <a:noFill/>
          <a:ln w="9525">
            <a:noFill/>
            <a:miter lim="800000"/>
            <a:headEnd/>
            <a:tailEnd/>
          </a:ln>
        </p:spPr>
        <p:txBody>
          <a:bodyPr/>
          <a:lstStyle/>
          <a:p>
            <a:pPr marL="182880" lvl="1" indent="-182880">
              <a:spcBef>
                <a:spcPct val="20000"/>
              </a:spcBef>
              <a:buFont typeface="Arial" pitchFamily="34" charset="0"/>
              <a:buChar char="•"/>
              <a:defRPr/>
            </a:pPr>
            <a:r>
              <a:rPr lang="en-US" sz="2600" kern="0" dirty="0">
                <a:latin typeface="Georgia" pitchFamily="18" charset="0"/>
                <a:ea typeface="ＭＳ Ｐゴシック" charset="-128"/>
                <a:cs typeface="+mn-cs"/>
              </a:rPr>
              <a:t>Son of London merchant</a:t>
            </a:r>
          </a:p>
          <a:p>
            <a:pPr marL="182880" lvl="1" indent="-182880">
              <a:spcBef>
                <a:spcPct val="20000"/>
              </a:spcBef>
              <a:buFont typeface="Arial" pitchFamily="34" charset="0"/>
              <a:buChar char="•"/>
              <a:defRPr/>
            </a:pPr>
            <a:r>
              <a:rPr lang="en-US" sz="2600" kern="0" dirty="0">
                <a:latin typeface="Georgia" pitchFamily="18" charset="0"/>
                <a:ea typeface="ＭＳ Ｐゴシック" charset="-128"/>
                <a:cs typeface="+mn-cs"/>
              </a:rPr>
              <a:t>Good education</a:t>
            </a:r>
          </a:p>
          <a:p>
            <a:pPr marL="182880" lvl="1" indent="-182880">
              <a:spcBef>
                <a:spcPct val="20000"/>
              </a:spcBef>
              <a:buFont typeface="Arial" pitchFamily="34" charset="0"/>
              <a:buChar char="•"/>
              <a:defRPr/>
            </a:pPr>
            <a:r>
              <a:rPr lang="en-US" sz="2600" kern="0" dirty="0">
                <a:latin typeface="Georgia" pitchFamily="18" charset="0"/>
                <a:ea typeface="ＭＳ Ｐゴシック" charset="-128"/>
                <a:cs typeface="+mn-cs"/>
              </a:rPr>
              <a:t>Involved in court life</a:t>
            </a:r>
          </a:p>
          <a:p>
            <a:pPr marL="182880" lvl="1" indent="-182880">
              <a:spcBef>
                <a:spcPct val="20000"/>
              </a:spcBef>
              <a:buFont typeface="Arial" pitchFamily="34" charset="0"/>
              <a:buChar char="•"/>
              <a:defRPr/>
            </a:pPr>
            <a:r>
              <a:rPr lang="en-US" sz="2600" kern="0" dirty="0">
                <a:latin typeface="Georgia" pitchFamily="18" charset="0"/>
                <a:ea typeface="ＭＳ Ｐゴシック" charset="-128"/>
                <a:cs typeface="+mn-cs"/>
              </a:rPr>
              <a:t>Capture and ransomed during 100 years war</a:t>
            </a:r>
          </a:p>
          <a:p>
            <a:pPr marL="182880" lvl="1" indent="-182880">
              <a:spcBef>
                <a:spcPct val="20000"/>
              </a:spcBef>
              <a:buFont typeface="Arial" pitchFamily="34" charset="0"/>
              <a:buChar char="•"/>
              <a:defRPr/>
            </a:pPr>
            <a:r>
              <a:rPr lang="en-US" sz="2600" kern="0" dirty="0">
                <a:latin typeface="Georgia" pitchFamily="18" charset="0"/>
                <a:ea typeface="ＭＳ Ｐゴシック" charset="-128"/>
                <a:cs typeface="+mn-cs"/>
              </a:rPr>
              <a:t>Traveled widely</a:t>
            </a:r>
          </a:p>
          <a:p>
            <a:pPr marL="182880" lvl="1" indent="-182880">
              <a:spcBef>
                <a:spcPct val="20000"/>
              </a:spcBef>
              <a:buFont typeface="Arial" pitchFamily="34" charset="0"/>
              <a:buChar char="•"/>
              <a:defRPr/>
            </a:pPr>
            <a:r>
              <a:rPr lang="en-US" sz="2600" kern="0" dirty="0">
                <a:latin typeface="Georgia" pitchFamily="18" charset="0"/>
                <a:ea typeface="ＭＳ Ｐゴシック" charset="-128"/>
                <a:cs typeface="+mn-cs"/>
              </a:rPr>
              <a:t>Expert in physics, medicine, astronomy, Latin</a:t>
            </a:r>
          </a:p>
          <a:p>
            <a:pPr marL="182880" lvl="1" indent="-182880">
              <a:spcBef>
                <a:spcPct val="20000"/>
              </a:spcBef>
              <a:buFont typeface="Arial" pitchFamily="34" charset="0"/>
              <a:buChar char="•"/>
              <a:defRPr/>
            </a:pPr>
            <a:r>
              <a:rPr lang="en-US" sz="2600" kern="0" dirty="0">
                <a:latin typeface="Georgia" pitchFamily="18" charset="0"/>
                <a:ea typeface="ＭＳ Ｐゴシック" charset="-128"/>
                <a:cs typeface="+mn-cs"/>
              </a:rPr>
              <a:t>Wrote poetry</a:t>
            </a:r>
          </a:p>
          <a:p>
            <a:pPr marL="182880" lvl="1" indent="-182880">
              <a:spcBef>
                <a:spcPct val="20000"/>
              </a:spcBef>
              <a:buFont typeface="Arial" pitchFamily="34" charset="0"/>
              <a:buChar char="•"/>
              <a:defRPr/>
            </a:pPr>
            <a:r>
              <a:rPr lang="en-US" sz="2600" kern="0" dirty="0">
                <a:latin typeface="Georgia" pitchFamily="18" charset="0"/>
                <a:ea typeface="ＭＳ Ｐゴシック" charset="-128"/>
                <a:cs typeface="+mn-cs"/>
              </a:rPr>
              <a:t>Used classical allusions </a:t>
            </a:r>
            <a:r>
              <a:rPr lang="en-US" sz="2400" kern="0" dirty="0">
                <a:latin typeface="Georgia" pitchFamily="18" charset="0"/>
                <a:ea typeface="ＭＳ Ｐゴシック" charset="-128"/>
                <a:cs typeface="+mn-cs"/>
              </a:rPr>
              <a:t>(only known to the upper class and royalty)</a:t>
            </a:r>
          </a:p>
        </p:txBody>
      </p:sp>
      <p:pic>
        <p:nvPicPr>
          <p:cNvPr id="13" name="Picture 12" descr="Geoffrey_Chaucer_(17th_century) WM.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0375" y="1916113"/>
            <a:ext cx="2628900" cy="3298825"/>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4"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08900" y="239713"/>
            <a:ext cx="965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116738" name="TextBox 7"/>
          <p:cNvSpPr txBox="1">
            <a:spLocks noChangeArrowheads="1"/>
          </p:cNvSpPr>
          <p:nvPr/>
        </p:nvSpPr>
        <p:spPr bwMode="auto">
          <a:xfrm>
            <a:off x="7843838" y="5946775"/>
            <a:ext cx="1311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F4F0D0"/>
                </a:solidFill>
                <a:latin typeface="Georgia" charset="0"/>
              </a:rPr>
              <a:t>AD </a:t>
            </a:r>
            <a:r>
              <a:rPr lang="en-US">
                <a:solidFill>
                  <a:srgbClr val="F4F0D0"/>
                </a:solidFill>
                <a:latin typeface="Georgia" charset="0"/>
              </a:rPr>
              <a:t>1450</a:t>
            </a:r>
          </a:p>
        </p:txBody>
      </p:sp>
      <p:sp>
        <p:nvSpPr>
          <p:cNvPr id="8" name="Rectangle 2"/>
          <p:cNvSpPr txBox="1">
            <a:spLocks noChangeArrowheads="1"/>
          </p:cNvSpPr>
          <p:nvPr/>
        </p:nvSpPr>
        <p:spPr bwMode="auto">
          <a:xfrm>
            <a:off x="457200" y="274638"/>
            <a:ext cx="8229600" cy="846137"/>
          </a:xfrm>
          <a:prstGeom prst="rect">
            <a:avLst/>
          </a:prstGeom>
          <a:noFill/>
          <a:ln w="9525">
            <a:noFill/>
            <a:miter lim="800000"/>
            <a:headEnd/>
            <a:tailEnd/>
          </a:ln>
        </p:spPr>
        <p:txBody>
          <a:bodyPr anchor="ctr"/>
          <a:lstStyle/>
          <a:p>
            <a:pPr algn="ctr">
              <a:lnSpc>
                <a:spcPct val="90000"/>
              </a:lnSpc>
              <a:defRPr/>
            </a:pPr>
            <a:r>
              <a:rPr lang="en-US" sz="3000" b="1" kern="0" dirty="0">
                <a:solidFill>
                  <a:srgbClr val="600000"/>
                </a:solidFill>
                <a:latin typeface="Verdana" charset="0"/>
                <a:ea typeface="ＭＳ Ｐゴシック" charset="-128"/>
                <a:cs typeface="ＭＳ Ｐゴシック" charset="-128"/>
              </a:rPr>
              <a:t>Geoffrey Chaucer</a:t>
            </a:r>
          </a:p>
          <a:p>
            <a:pPr algn="ctr">
              <a:lnSpc>
                <a:spcPct val="90000"/>
              </a:lnSpc>
              <a:defRPr/>
            </a:pPr>
            <a:r>
              <a:rPr lang="en-US" sz="3000" b="1" i="1" kern="0" dirty="0">
                <a:solidFill>
                  <a:srgbClr val="600000"/>
                </a:solidFill>
                <a:latin typeface="Verdana" charset="0"/>
                <a:ea typeface="ＭＳ Ｐゴシック" charset="-128"/>
                <a:cs typeface="ＭＳ Ｐゴシック" charset="-128"/>
              </a:rPr>
              <a:t>Canterbury Tales</a:t>
            </a:r>
          </a:p>
        </p:txBody>
      </p:sp>
      <p:sp>
        <p:nvSpPr>
          <p:cNvPr id="10" name="Rectangle 3"/>
          <p:cNvSpPr txBox="1">
            <a:spLocks noChangeArrowheads="1"/>
          </p:cNvSpPr>
          <p:nvPr/>
        </p:nvSpPr>
        <p:spPr bwMode="auto">
          <a:xfrm>
            <a:off x="3843338" y="1349375"/>
            <a:ext cx="4941887" cy="5257800"/>
          </a:xfrm>
          <a:prstGeom prst="rect">
            <a:avLst/>
          </a:prstGeom>
          <a:noFill/>
          <a:ln w="9525">
            <a:noFill/>
            <a:miter lim="800000"/>
            <a:headEnd/>
            <a:tailEnd/>
          </a:ln>
        </p:spPr>
        <p:txBody>
          <a:bodyPr/>
          <a:lstStyle/>
          <a:p>
            <a:pPr marL="182880" indent="-182880">
              <a:spcBef>
                <a:spcPct val="20000"/>
              </a:spcBef>
              <a:buFont typeface="Arial" pitchFamily="34" charset="0"/>
              <a:buChar char="•"/>
              <a:defRPr/>
            </a:pPr>
            <a:r>
              <a:rPr lang="en-US" sz="2800" kern="0" dirty="0">
                <a:latin typeface="Georgia" pitchFamily="18" charset="0"/>
                <a:ea typeface="ＭＳ Ｐゴシック" charset="-128"/>
                <a:cs typeface="ＭＳ Ｐゴシック" charset="-128"/>
              </a:rPr>
              <a:t>Written in Middle English </a:t>
            </a:r>
          </a:p>
          <a:p>
            <a:pPr marL="548640" lvl="1" indent="-640080">
              <a:spcBef>
                <a:spcPct val="20000"/>
              </a:spcBef>
              <a:defRPr/>
            </a:pPr>
            <a:r>
              <a:rPr lang="en-US" sz="2800" kern="0" dirty="0">
                <a:latin typeface="Georgia" pitchFamily="18" charset="0"/>
                <a:ea typeface="ＭＳ Ｐゴシック" charset="-128"/>
                <a:cs typeface="+mn-cs"/>
              </a:rPr>
              <a:t>	</a:t>
            </a:r>
            <a:r>
              <a:rPr lang="en-US" sz="2400" kern="0" dirty="0">
                <a:latin typeface="Georgia" pitchFamily="18" charset="0"/>
                <a:ea typeface="ＭＳ Ｐゴシック" charset="-128"/>
                <a:cs typeface="+mn-cs"/>
              </a:rPr>
              <a:t>Innovative but risky because he wrote for a French-speaking class.</a:t>
            </a:r>
          </a:p>
          <a:p>
            <a:pPr marL="182880" indent="-182880">
              <a:spcBef>
                <a:spcPct val="20000"/>
              </a:spcBef>
              <a:buFont typeface="Arial" pitchFamily="34" charset="0"/>
              <a:buChar char="•"/>
              <a:defRPr/>
            </a:pPr>
            <a:r>
              <a:rPr lang="en-US" sz="2800" kern="0" dirty="0">
                <a:latin typeface="Georgia" pitchFamily="18" charset="0"/>
                <a:ea typeface="ＭＳ Ｐゴシック" charset="-128"/>
                <a:cs typeface="ＭＳ Ｐゴシック" charset="-128"/>
              </a:rPr>
              <a:t>Legitimized Middle English</a:t>
            </a:r>
          </a:p>
          <a:p>
            <a:pPr marL="182880" indent="-182880">
              <a:spcBef>
                <a:spcPct val="20000"/>
              </a:spcBef>
              <a:buFont typeface="Arial" pitchFamily="34" charset="0"/>
              <a:buChar char="•"/>
              <a:defRPr/>
            </a:pPr>
            <a:r>
              <a:rPr lang="en-US" sz="2800" kern="0" dirty="0">
                <a:latin typeface="Georgia" pitchFamily="18" charset="0"/>
                <a:ea typeface="ＭＳ Ｐゴシック" charset="-128"/>
                <a:cs typeface="ＭＳ Ｐゴシック" charset="-128"/>
              </a:rPr>
              <a:t>Rhymed and metered </a:t>
            </a:r>
            <a:r>
              <a:rPr lang="en-US" sz="2400" kern="0" dirty="0">
                <a:latin typeface="Georgia" pitchFamily="18" charset="0"/>
                <a:ea typeface="ＭＳ Ｐゴシック" charset="-128"/>
                <a:cs typeface="ＭＳ Ｐゴシック" charset="-128"/>
              </a:rPr>
              <a:t>(pentameter)</a:t>
            </a:r>
          </a:p>
          <a:p>
            <a:pPr marL="182880" indent="-182880">
              <a:spcBef>
                <a:spcPct val="20000"/>
              </a:spcBef>
              <a:buFont typeface="Arial" pitchFamily="34" charset="0"/>
              <a:buChar char="•"/>
              <a:defRPr/>
            </a:pPr>
            <a:r>
              <a:rPr lang="en-US" sz="2800" kern="0" dirty="0">
                <a:latin typeface="Georgia" pitchFamily="18" charset="0"/>
                <a:ea typeface="ＭＳ Ｐゴシック" charset="-128"/>
                <a:cs typeface="ＭＳ Ｐゴシック" charset="-128"/>
              </a:rPr>
              <a:t>Wide vocabulary </a:t>
            </a:r>
          </a:p>
          <a:p>
            <a:pPr marL="182880" indent="-182880">
              <a:spcBef>
                <a:spcPct val="20000"/>
              </a:spcBef>
              <a:buFont typeface="Arial" pitchFamily="34" charset="0"/>
              <a:buChar char="•"/>
              <a:defRPr/>
            </a:pPr>
            <a:r>
              <a:rPr lang="en-US" sz="2800" kern="0" dirty="0">
                <a:latin typeface="Georgia" pitchFamily="18" charset="0"/>
                <a:ea typeface="ＭＳ Ｐゴシック" charset="-128"/>
                <a:cs typeface="ＭＳ Ｐゴシック" charset="-128"/>
              </a:rPr>
              <a:t>Clever phrases</a:t>
            </a:r>
          </a:p>
          <a:p>
            <a:pPr marL="182880" indent="-182880">
              <a:spcBef>
                <a:spcPct val="20000"/>
              </a:spcBef>
              <a:buFont typeface="Arial" pitchFamily="34" charset="0"/>
              <a:buChar char="•"/>
              <a:defRPr/>
            </a:pPr>
            <a:r>
              <a:rPr lang="en-US" sz="2800" kern="0" dirty="0">
                <a:latin typeface="Georgia" pitchFamily="18" charset="0"/>
                <a:ea typeface="ＭＳ Ｐゴシック" charset="-128"/>
                <a:cs typeface="ＭＳ Ｐゴシック" charset="-128"/>
              </a:rPr>
              <a:t>Basis for other writers</a:t>
            </a:r>
          </a:p>
        </p:txBody>
      </p:sp>
      <p:pic>
        <p:nvPicPr>
          <p:cNvPr id="16" name="Picture 15" descr="Chaucer_knight WM.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6900" y="1589088"/>
            <a:ext cx="2914650" cy="4114800"/>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2"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08900" y="239713"/>
            <a:ext cx="965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118786" name="TextBox 7"/>
          <p:cNvSpPr txBox="1">
            <a:spLocks noChangeArrowheads="1"/>
          </p:cNvSpPr>
          <p:nvPr/>
        </p:nvSpPr>
        <p:spPr bwMode="auto">
          <a:xfrm>
            <a:off x="7843838" y="5946775"/>
            <a:ext cx="1311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F4F0D0"/>
                </a:solidFill>
                <a:latin typeface="Georgia" charset="0"/>
              </a:rPr>
              <a:t>AD </a:t>
            </a:r>
            <a:r>
              <a:rPr lang="en-US">
                <a:solidFill>
                  <a:srgbClr val="F4F0D0"/>
                </a:solidFill>
                <a:latin typeface="Georgia" charset="0"/>
              </a:rPr>
              <a:t>1450</a:t>
            </a:r>
          </a:p>
        </p:txBody>
      </p:sp>
      <p:sp>
        <p:nvSpPr>
          <p:cNvPr id="8" name="Rectangle 2"/>
          <p:cNvSpPr txBox="1">
            <a:spLocks noChangeArrowheads="1"/>
          </p:cNvSpPr>
          <p:nvPr/>
        </p:nvSpPr>
        <p:spPr bwMode="auto">
          <a:xfrm>
            <a:off x="457200" y="274638"/>
            <a:ext cx="8229600" cy="846137"/>
          </a:xfrm>
          <a:prstGeom prst="rect">
            <a:avLst/>
          </a:prstGeom>
          <a:noFill/>
          <a:ln w="9525">
            <a:noFill/>
            <a:miter lim="800000"/>
            <a:headEnd/>
            <a:tailEnd/>
          </a:ln>
        </p:spPr>
        <p:txBody>
          <a:bodyPr anchor="ctr"/>
          <a:lstStyle/>
          <a:p>
            <a:pPr algn="ctr">
              <a:lnSpc>
                <a:spcPct val="90000"/>
              </a:lnSpc>
              <a:defRPr/>
            </a:pPr>
            <a:r>
              <a:rPr lang="en-US" sz="3000" b="1" kern="0" dirty="0">
                <a:solidFill>
                  <a:srgbClr val="600000"/>
                </a:solidFill>
                <a:latin typeface="Verdana" charset="0"/>
                <a:ea typeface="ＭＳ Ｐゴシック" charset="-128"/>
                <a:cs typeface="ＭＳ Ｐゴシック" charset="-128"/>
              </a:rPr>
              <a:t>Geoffrey Chaucer</a:t>
            </a:r>
          </a:p>
          <a:p>
            <a:pPr algn="ctr">
              <a:lnSpc>
                <a:spcPct val="90000"/>
              </a:lnSpc>
              <a:defRPr/>
            </a:pPr>
            <a:r>
              <a:rPr lang="en-US" sz="3000" b="1" i="1" kern="0" dirty="0">
                <a:solidFill>
                  <a:srgbClr val="600000"/>
                </a:solidFill>
                <a:latin typeface="Verdana" charset="0"/>
                <a:ea typeface="ＭＳ Ｐゴシック" charset="-128"/>
                <a:cs typeface="ＭＳ Ｐゴシック" charset="-128"/>
              </a:rPr>
              <a:t>Canterbury Tales</a:t>
            </a:r>
          </a:p>
        </p:txBody>
      </p:sp>
      <p:pic>
        <p:nvPicPr>
          <p:cNvPr id="12" name="Picture 11" descr="Chaucer_ellesmere WM.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6088" y="1665288"/>
            <a:ext cx="2843212" cy="3700462"/>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3"/>
          <p:cNvSpPr txBox="1">
            <a:spLocks noChangeArrowheads="1"/>
          </p:cNvSpPr>
          <p:nvPr/>
        </p:nvSpPr>
        <p:spPr bwMode="auto">
          <a:xfrm>
            <a:off x="3451225" y="1577975"/>
            <a:ext cx="5334000" cy="3767138"/>
          </a:xfrm>
          <a:prstGeom prst="rect">
            <a:avLst/>
          </a:prstGeom>
          <a:noFill/>
          <a:ln w="9525">
            <a:noFill/>
            <a:miter lim="800000"/>
            <a:headEnd/>
            <a:tailEnd/>
          </a:ln>
        </p:spPr>
        <p:txBody>
          <a:bodyPr/>
          <a:lstStyle/>
          <a:p>
            <a:pPr>
              <a:spcBef>
                <a:spcPct val="20000"/>
              </a:spcBef>
              <a:defRPr/>
            </a:pPr>
            <a:r>
              <a:rPr lang="en-US" sz="3200" kern="0" dirty="0">
                <a:latin typeface="Georgia" pitchFamily="18" charset="0"/>
                <a:ea typeface="ＭＳ Ｐゴシック" charset="-128"/>
                <a:cs typeface="ＭＳ Ｐゴシック" charset="-128"/>
              </a:rPr>
              <a:t>The General Prologue</a:t>
            </a:r>
          </a:p>
          <a:p>
            <a:pPr lvl="1">
              <a:spcBef>
                <a:spcPct val="20000"/>
              </a:spcBef>
              <a:buFont typeface="Arial" pitchFamily="34" charset="0"/>
              <a:buChar char="•"/>
              <a:defRPr/>
            </a:pPr>
            <a:r>
              <a:rPr lang="en-US" sz="2800" kern="0" dirty="0">
                <a:latin typeface="Georgia" pitchFamily="18" charset="0"/>
                <a:ea typeface="ＭＳ Ｐゴシック" charset="-128"/>
                <a:cs typeface="+mn-cs"/>
              </a:rPr>
              <a:t> Introduces the characters</a:t>
            </a:r>
          </a:p>
          <a:p>
            <a:pPr lvl="1">
              <a:spcBef>
                <a:spcPct val="20000"/>
              </a:spcBef>
              <a:buFont typeface="Arial" pitchFamily="34" charset="0"/>
              <a:buChar char="•"/>
              <a:defRPr/>
            </a:pPr>
            <a:r>
              <a:rPr lang="en-US" sz="2800" kern="0" dirty="0">
                <a:latin typeface="Georgia" pitchFamily="18" charset="0"/>
                <a:ea typeface="ＭＳ Ｐゴシック" charset="-128"/>
                <a:cs typeface="+mn-cs"/>
              </a:rPr>
              <a:t> Literary beauty </a:t>
            </a:r>
            <a:r>
              <a:rPr lang="en-US" sz="2400" kern="0" dirty="0">
                <a:latin typeface="Georgia" pitchFamily="18" charset="0"/>
                <a:ea typeface="ＭＳ Ｐゴシック" charset="-128"/>
                <a:cs typeface="+mn-cs"/>
              </a:rPr>
              <a:t>(form)</a:t>
            </a:r>
          </a:p>
          <a:p>
            <a:pPr lvl="1">
              <a:spcBef>
                <a:spcPct val="20000"/>
              </a:spcBef>
              <a:buFont typeface="Arial" pitchFamily="34" charset="0"/>
              <a:buChar char="•"/>
              <a:defRPr/>
            </a:pPr>
            <a:endParaRPr lang="en-US" sz="500" kern="0" dirty="0">
              <a:latin typeface="Georgia" pitchFamily="18" charset="0"/>
              <a:ea typeface="ＭＳ Ｐゴシック" charset="-128"/>
              <a:cs typeface="+mn-cs"/>
            </a:endParaRPr>
          </a:p>
          <a:p>
            <a:pPr lvl="2">
              <a:spcBef>
                <a:spcPct val="20000"/>
              </a:spcBef>
              <a:defRPr/>
            </a:pPr>
            <a:r>
              <a:rPr lang="en-US" sz="2400" kern="0" dirty="0">
                <a:latin typeface="Georgia" pitchFamily="18" charset="0"/>
                <a:ea typeface="ＭＳ Ｐゴシック" charset="-128"/>
                <a:cs typeface="+mn-cs"/>
              </a:rPr>
              <a:t>Wide angle view of nature</a:t>
            </a:r>
          </a:p>
          <a:p>
            <a:pPr lvl="2">
              <a:spcBef>
                <a:spcPct val="20000"/>
              </a:spcBef>
              <a:defRPr/>
            </a:pPr>
            <a:endParaRPr lang="en-US" sz="500" kern="0" dirty="0">
              <a:latin typeface="Georgia" pitchFamily="18" charset="0"/>
              <a:ea typeface="ＭＳ Ｐゴシック" charset="-128"/>
              <a:cs typeface="+mn-cs"/>
            </a:endParaRPr>
          </a:p>
          <a:p>
            <a:pPr lvl="2">
              <a:spcBef>
                <a:spcPct val="20000"/>
              </a:spcBef>
              <a:defRPr/>
            </a:pPr>
            <a:r>
              <a:rPr lang="en-US" sz="2400" kern="0" dirty="0">
                <a:latin typeface="Georgia" pitchFamily="18" charset="0"/>
                <a:ea typeface="ＭＳ Ｐゴシック" charset="-128"/>
                <a:cs typeface="+mn-cs"/>
              </a:rPr>
              <a:t>Moves to specifics of plants</a:t>
            </a:r>
          </a:p>
          <a:p>
            <a:pPr lvl="2">
              <a:spcBef>
                <a:spcPct val="20000"/>
              </a:spcBef>
              <a:defRPr/>
            </a:pPr>
            <a:endParaRPr lang="en-US" sz="500" kern="0" dirty="0">
              <a:latin typeface="Georgia" pitchFamily="18" charset="0"/>
              <a:ea typeface="ＭＳ Ｐゴシック" charset="-128"/>
              <a:cs typeface="+mn-cs"/>
            </a:endParaRPr>
          </a:p>
          <a:p>
            <a:pPr lvl="2">
              <a:spcBef>
                <a:spcPct val="20000"/>
              </a:spcBef>
              <a:defRPr/>
            </a:pPr>
            <a:r>
              <a:rPr lang="en-US" sz="2400" kern="0" dirty="0">
                <a:latin typeface="Georgia" pitchFamily="18" charset="0"/>
                <a:ea typeface="ＭＳ Ｐゴシック" charset="-128"/>
                <a:cs typeface="+mn-cs"/>
              </a:rPr>
              <a:t>Then moves to specifics of people</a:t>
            </a:r>
          </a:p>
        </p:txBody>
      </p:sp>
      <p:pic>
        <p:nvPicPr>
          <p:cNvPr id="118790"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08900" y="239713"/>
            <a:ext cx="965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2"/>
          <p:cNvSpPr>
            <a:spLocks noGrp="1" noChangeArrowheads="1"/>
          </p:cNvSpPr>
          <p:nvPr>
            <p:ph type="body" idx="4294967295"/>
          </p:nvPr>
        </p:nvSpPr>
        <p:spPr>
          <a:xfrm>
            <a:off x="0" y="457200"/>
            <a:ext cx="9144000" cy="6477000"/>
          </a:xfrm>
        </p:spPr>
        <p:txBody>
          <a:bodyPr/>
          <a:lstStyle/>
          <a:p>
            <a:pPr algn="ctr" eaLnBrk="1" hangingPunct="1">
              <a:lnSpc>
                <a:spcPct val="80000"/>
              </a:lnSpc>
              <a:buFontTx/>
              <a:buNone/>
            </a:pPr>
            <a:r>
              <a:rPr lang="en-US" sz="2400" b="1">
                <a:solidFill>
                  <a:srgbClr val="600000"/>
                </a:solidFill>
                <a:latin typeface="Georgia" charset="0"/>
                <a:ea typeface="ＭＳ Ｐゴシック" charset="0"/>
                <a:cs typeface="ＭＳ Ｐゴシック" charset="0"/>
              </a:rPr>
              <a:t>Here bygynneth the Book of the Tales of Caunterbury</a:t>
            </a:r>
          </a:p>
          <a:p>
            <a:pPr algn="ctr" eaLnBrk="1" hangingPunct="1">
              <a:lnSpc>
                <a:spcPct val="80000"/>
              </a:lnSpc>
              <a:buFontTx/>
              <a:buNone/>
            </a:pPr>
            <a:endParaRPr lang="en-US" sz="1800" b="1">
              <a:latin typeface="Georgia" charset="0"/>
              <a:ea typeface="ＭＳ Ｐゴシック" charset="0"/>
              <a:cs typeface="ＭＳ Ｐゴシック" charset="0"/>
            </a:endParaRPr>
          </a:p>
          <a:p>
            <a:pPr algn="ctr" eaLnBrk="1" hangingPunct="1">
              <a:lnSpc>
                <a:spcPct val="80000"/>
              </a:lnSpc>
              <a:buFontTx/>
              <a:buNone/>
            </a:pPr>
            <a:r>
              <a:rPr lang="en-US" sz="1800" b="1">
                <a:latin typeface="Georgia" charset="0"/>
                <a:ea typeface="ＭＳ Ｐゴシック" charset="0"/>
                <a:cs typeface="ＭＳ Ｐゴシック" charset="0"/>
              </a:rPr>
              <a:t>Whan that Aprill, with his shoures soote</a:t>
            </a:r>
          </a:p>
          <a:p>
            <a:pPr algn="ctr" eaLnBrk="1" hangingPunct="1">
              <a:lnSpc>
                <a:spcPct val="80000"/>
              </a:lnSpc>
              <a:buFontTx/>
              <a:buNone/>
            </a:pPr>
            <a:r>
              <a:rPr lang="en-US" sz="1800" b="1">
                <a:latin typeface="Georgia" charset="0"/>
                <a:ea typeface="ＭＳ Ｐゴシック" charset="0"/>
                <a:cs typeface="ＭＳ Ｐゴシック" charset="0"/>
              </a:rPr>
              <a:t>The droghte of March hath perced to the roote</a:t>
            </a:r>
          </a:p>
          <a:p>
            <a:pPr algn="ctr" eaLnBrk="1" hangingPunct="1">
              <a:lnSpc>
                <a:spcPct val="80000"/>
              </a:lnSpc>
              <a:buFontTx/>
              <a:buNone/>
            </a:pPr>
            <a:r>
              <a:rPr lang="en-US" sz="1800" b="1">
                <a:latin typeface="Georgia" charset="0"/>
                <a:ea typeface="ＭＳ Ｐゴシック" charset="0"/>
                <a:cs typeface="ＭＳ Ｐゴシック" charset="0"/>
              </a:rPr>
              <a:t>And bathed every veyne in swich licour,</a:t>
            </a:r>
          </a:p>
          <a:p>
            <a:pPr algn="ctr" eaLnBrk="1" hangingPunct="1">
              <a:lnSpc>
                <a:spcPct val="80000"/>
              </a:lnSpc>
              <a:buFontTx/>
              <a:buNone/>
            </a:pPr>
            <a:r>
              <a:rPr lang="en-US" sz="1800" b="1">
                <a:latin typeface="Georgia" charset="0"/>
                <a:ea typeface="ＭＳ Ｐゴシック" charset="0"/>
                <a:cs typeface="ＭＳ Ｐゴシック" charset="0"/>
              </a:rPr>
              <a:t>Of which vertu engendred is the flour;</a:t>
            </a:r>
          </a:p>
          <a:p>
            <a:pPr algn="ctr" eaLnBrk="1" hangingPunct="1">
              <a:lnSpc>
                <a:spcPct val="80000"/>
              </a:lnSpc>
              <a:buFontTx/>
              <a:buNone/>
            </a:pPr>
            <a:endParaRPr lang="en-US" sz="1100" b="1">
              <a:latin typeface="Georgia" charset="0"/>
              <a:ea typeface="ＭＳ Ｐゴシック" charset="0"/>
              <a:cs typeface="ＭＳ Ｐゴシック" charset="0"/>
            </a:endParaRPr>
          </a:p>
          <a:p>
            <a:pPr algn="ctr" eaLnBrk="1" hangingPunct="1">
              <a:lnSpc>
                <a:spcPct val="80000"/>
              </a:lnSpc>
              <a:buFontTx/>
              <a:buNone/>
            </a:pPr>
            <a:r>
              <a:rPr lang="en-US" sz="1800" b="1">
                <a:latin typeface="Georgia" charset="0"/>
                <a:ea typeface="ＭＳ Ｐゴシック" charset="0"/>
                <a:cs typeface="ＭＳ Ｐゴシック" charset="0"/>
              </a:rPr>
              <a:t>Whan Zephirus eek with his sweete breeth</a:t>
            </a:r>
          </a:p>
          <a:p>
            <a:pPr algn="ctr" eaLnBrk="1" hangingPunct="1">
              <a:lnSpc>
                <a:spcPct val="80000"/>
              </a:lnSpc>
              <a:buFontTx/>
              <a:buNone/>
            </a:pPr>
            <a:r>
              <a:rPr lang="en-US" sz="1800" b="1">
                <a:latin typeface="Georgia" charset="0"/>
                <a:ea typeface="ＭＳ Ｐゴシック" charset="0"/>
                <a:cs typeface="ＭＳ Ｐゴシック" charset="0"/>
              </a:rPr>
              <a:t>Inspired hath in every holt and heeth</a:t>
            </a:r>
          </a:p>
          <a:p>
            <a:pPr algn="ctr" eaLnBrk="1" hangingPunct="1">
              <a:lnSpc>
                <a:spcPct val="80000"/>
              </a:lnSpc>
              <a:buFontTx/>
              <a:buNone/>
            </a:pPr>
            <a:r>
              <a:rPr lang="en-US" sz="1800" b="1">
                <a:latin typeface="Georgia" charset="0"/>
                <a:ea typeface="ＭＳ Ｐゴシック" charset="0"/>
                <a:cs typeface="ＭＳ Ｐゴシック" charset="0"/>
              </a:rPr>
              <a:t>The tendre croppes, and the yonge sonne</a:t>
            </a:r>
          </a:p>
          <a:p>
            <a:pPr algn="ctr" eaLnBrk="1" hangingPunct="1">
              <a:lnSpc>
                <a:spcPct val="80000"/>
              </a:lnSpc>
              <a:buFontTx/>
              <a:buNone/>
            </a:pPr>
            <a:r>
              <a:rPr lang="en-US" sz="1800" b="1">
                <a:latin typeface="Georgia" charset="0"/>
                <a:ea typeface="ＭＳ Ｐゴシック" charset="0"/>
                <a:cs typeface="ＭＳ Ｐゴシック" charset="0"/>
              </a:rPr>
              <a:t>Hath in the Ram his halfe cours yronne,</a:t>
            </a:r>
          </a:p>
          <a:p>
            <a:pPr algn="ctr" eaLnBrk="1" hangingPunct="1">
              <a:lnSpc>
                <a:spcPct val="80000"/>
              </a:lnSpc>
              <a:buFontTx/>
              <a:buNone/>
            </a:pPr>
            <a:r>
              <a:rPr lang="en-US" sz="1800" b="1">
                <a:latin typeface="Georgia" charset="0"/>
                <a:ea typeface="ＭＳ Ｐゴシック" charset="0"/>
                <a:cs typeface="ＭＳ Ｐゴシック" charset="0"/>
              </a:rPr>
              <a:t>And smale foweles maken melodye,</a:t>
            </a:r>
          </a:p>
          <a:p>
            <a:pPr algn="ctr" eaLnBrk="1" hangingPunct="1">
              <a:lnSpc>
                <a:spcPct val="80000"/>
              </a:lnSpc>
              <a:buFontTx/>
              <a:buNone/>
            </a:pPr>
            <a:endParaRPr lang="en-US" sz="1100" b="1">
              <a:latin typeface="Georgia" charset="0"/>
              <a:ea typeface="ＭＳ Ｐゴシック" charset="0"/>
              <a:cs typeface="ＭＳ Ｐゴシック" charset="0"/>
            </a:endParaRPr>
          </a:p>
          <a:p>
            <a:pPr algn="ctr" eaLnBrk="1" hangingPunct="1">
              <a:lnSpc>
                <a:spcPct val="80000"/>
              </a:lnSpc>
              <a:buFontTx/>
              <a:buNone/>
            </a:pPr>
            <a:r>
              <a:rPr lang="en-US" sz="1800" b="1">
                <a:latin typeface="Georgia" charset="0"/>
                <a:ea typeface="ＭＳ Ｐゴシック" charset="0"/>
                <a:cs typeface="ＭＳ Ｐゴシック" charset="0"/>
              </a:rPr>
              <a:t>That slepen al the nyght with open eye –</a:t>
            </a:r>
          </a:p>
          <a:p>
            <a:pPr algn="ctr" eaLnBrk="1" hangingPunct="1">
              <a:lnSpc>
                <a:spcPct val="80000"/>
              </a:lnSpc>
              <a:buFontTx/>
              <a:buNone/>
            </a:pPr>
            <a:r>
              <a:rPr lang="en-US" sz="1800" b="1">
                <a:latin typeface="Georgia" charset="0"/>
                <a:ea typeface="ＭＳ Ｐゴシック" charset="0"/>
                <a:cs typeface="ＭＳ Ｐゴシック" charset="0"/>
              </a:rPr>
              <a:t>(So priketh hem Nature in hir corages);</a:t>
            </a:r>
          </a:p>
          <a:p>
            <a:pPr algn="ctr" eaLnBrk="1" hangingPunct="1">
              <a:lnSpc>
                <a:spcPct val="80000"/>
              </a:lnSpc>
              <a:buFontTx/>
              <a:buNone/>
            </a:pPr>
            <a:r>
              <a:rPr lang="en-US" sz="1800" b="1">
                <a:latin typeface="Georgia" charset="0"/>
                <a:ea typeface="ＭＳ Ｐゴシック" charset="0"/>
                <a:cs typeface="ＭＳ Ｐゴシック" charset="0"/>
              </a:rPr>
              <a:t>Than longen folk to goon on pilgrimages</a:t>
            </a:r>
          </a:p>
          <a:p>
            <a:pPr algn="ctr" eaLnBrk="1" hangingPunct="1">
              <a:lnSpc>
                <a:spcPct val="80000"/>
              </a:lnSpc>
              <a:buFontTx/>
              <a:buNone/>
            </a:pPr>
            <a:r>
              <a:rPr lang="en-US" sz="1800" b="1">
                <a:latin typeface="Georgia" charset="0"/>
                <a:ea typeface="ＭＳ Ｐゴシック" charset="0"/>
                <a:cs typeface="ＭＳ Ｐゴシック" charset="0"/>
              </a:rPr>
              <a:t>And palmeres for to seken straunge strondes</a:t>
            </a:r>
          </a:p>
          <a:p>
            <a:pPr algn="ctr" eaLnBrk="1" hangingPunct="1">
              <a:lnSpc>
                <a:spcPct val="80000"/>
              </a:lnSpc>
              <a:buFontTx/>
              <a:buNone/>
            </a:pPr>
            <a:r>
              <a:rPr lang="en-US" sz="1800" b="1">
                <a:latin typeface="Georgia" charset="0"/>
                <a:ea typeface="ＭＳ Ｐゴシック" charset="0"/>
                <a:cs typeface="ＭＳ Ｐゴシック" charset="0"/>
              </a:rPr>
              <a:t>Top ferne halwes, kowthe in sondry londes;</a:t>
            </a:r>
          </a:p>
          <a:p>
            <a:pPr algn="ctr" eaLnBrk="1" hangingPunct="1">
              <a:lnSpc>
                <a:spcPct val="80000"/>
              </a:lnSpc>
              <a:buFontTx/>
              <a:buNone/>
            </a:pPr>
            <a:endParaRPr lang="en-US" sz="1100" b="1">
              <a:latin typeface="Georgia" charset="0"/>
              <a:ea typeface="ＭＳ Ｐゴシック" charset="0"/>
              <a:cs typeface="ＭＳ Ｐゴシック" charset="0"/>
            </a:endParaRPr>
          </a:p>
          <a:p>
            <a:pPr algn="ctr" eaLnBrk="1" hangingPunct="1">
              <a:lnSpc>
                <a:spcPct val="80000"/>
              </a:lnSpc>
              <a:buFontTx/>
              <a:buNone/>
            </a:pPr>
            <a:r>
              <a:rPr lang="en-US" sz="1800" b="1">
                <a:latin typeface="Georgia" charset="0"/>
                <a:ea typeface="ＭＳ Ｐゴシック" charset="0"/>
                <a:cs typeface="ＭＳ Ｐゴシック" charset="0"/>
              </a:rPr>
              <a:t>And specially from every shires ende</a:t>
            </a:r>
          </a:p>
          <a:p>
            <a:pPr algn="ctr" eaLnBrk="1" hangingPunct="1">
              <a:lnSpc>
                <a:spcPct val="80000"/>
              </a:lnSpc>
              <a:buFontTx/>
              <a:buNone/>
            </a:pPr>
            <a:r>
              <a:rPr lang="en-US" sz="1800" b="1">
                <a:latin typeface="Georgia" charset="0"/>
                <a:ea typeface="ＭＳ Ｐゴシック" charset="0"/>
                <a:cs typeface="ＭＳ Ｐゴシック" charset="0"/>
              </a:rPr>
              <a:t>Of Engelond, to Caunterbury they wende,</a:t>
            </a:r>
          </a:p>
          <a:p>
            <a:pPr algn="ctr" eaLnBrk="1" hangingPunct="1">
              <a:lnSpc>
                <a:spcPct val="80000"/>
              </a:lnSpc>
              <a:buFontTx/>
              <a:buNone/>
            </a:pPr>
            <a:r>
              <a:rPr lang="en-US" sz="1800" b="1">
                <a:latin typeface="Georgia" charset="0"/>
                <a:ea typeface="ＭＳ Ｐゴシック" charset="0"/>
                <a:cs typeface="ＭＳ Ｐゴシック" charset="0"/>
              </a:rPr>
              <a:t>The hooly blisful martir for the seke</a:t>
            </a:r>
          </a:p>
          <a:p>
            <a:pPr algn="ctr" eaLnBrk="1" hangingPunct="1">
              <a:lnSpc>
                <a:spcPct val="80000"/>
              </a:lnSpc>
              <a:buFontTx/>
              <a:buNone/>
            </a:pPr>
            <a:r>
              <a:rPr lang="en-US" sz="1800" b="1">
                <a:latin typeface="Georgia" charset="0"/>
                <a:ea typeface="ＭＳ Ｐゴシック" charset="0"/>
                <a:cs typeface="ＭＳ Ｐゴシック" charset="0"/>
              </a:rPr>
              <a:t>That hem hath holpen, whan that they were seeke.</a:t>
            </a:r>
            <a:endParaRPr lang="en-US" sz="2000">
              <a:latin typeface="Georgia" charset="0"/>
              <a:ea typeface="ＭＳ Ｐゴシック" charset="0"/>
              <a:cs typeface="ＭＳ Ｐゴシック" charset="0"/>
            </a:endParaRPr>
          </a:p>
        </p:txBody>
      </p:sp>
      <p:pic>
        <p:nvPicPr>
          <p:cNvPr id="50179" name="canterbury intro.mp3">
            <a:hlinkClick r:id="" action="ppaction://media"/>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bwMode="auto">
          <a:xfrm>
            <a:off x="8034338" y="6161088"/>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a:off x="447675" y="957263"/>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61073" fill="hold"/>
                                        <p:tgtEl>
                                          <p:spTgt spid="50179"/>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mediacall" presetSubtype="0" fill="hold" nodeType="clickEffect">
                                  <p:stCondLst>
                                    <p:cond delay="0"/>
                                  </p:stCondLst>
                                  <p:childTnLst>
                                    <p:cmd type="call" cmd="stop">
                                      <p:cBhvr>
                                        <p:cTn id="10" dur="1" fill="hold"/>
                                        <p:tgtEl>
                                          <p:spTgt spid="5017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0">
                  <p:stCondLst>
                    <p:cond delay="indefinite"/>
                  </p:stCondLst>
                  <p:endCondLst>
                    <p:cond evt="onNext" delay="0">
                      <p:tgtEl>
                        <p:sldTgt/>
                      </p:tgtEl>
                    </p:cond>
                    <p:cond evt="onPrev" delay="0">
                      <p:tgtEl>
                        <p:sldTgt/>
                      </p:tgtEl>
                    </p:cond>
                    <p:cond evt="onStopAudio" delay="0">
                      <p:tgtEl>
                        <p:sldTgt/>
                      </p:tgtEl>
                    </p:cond>
                  </p:endCondLst>
                </p:cTn>
                <p:tgtEl>
                  <p:spTgt spid="50179"/>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2"/>
          <p:cNvSpPr>
            <a:spLocks noGrp="1" noChangeArrowheads="1"/>
          </p:cNvSpPr>
          <p:nvPr>
            <p:ph type="body" idx="4294967295"/>
          </p:nvPr>
        </p:nvSpPr>
        <p:spPr>
          <a:xfrm>
            <a:off x="0" y="457200"/>
            <a:ext cx="9144000" cy="6477000"/>
          </a:xfrm>
        </p:spPr>
        <p:txBody>
          <a:bodyPr/>
          <a:lstStyle/>
          <a:p>
            <a:pPr algn="ctr" eaLnBrk="1" hangingPunct="1">
              <a:lnSpc>
                <a:spcPct val="80000"/>
              </a:lnSpc>
              <a:buFontTx/>
              <a:buNone/>
            </a:pPr>
            <a:r>
              <a:rPr lang="en-US" sz="2400" b="1">
                <a:solidFill>
                  <a:srgbClr val="600000"/>
                </a:solidFill>
                <a:latin typeface="Georgia" charset="0"/>
                <a:ea typeface="ＭＳ Ｐゴシック" charset="0"/>
                <a:cs typeface="ＭＳ Ｐゴシック" charset="0"/>
              </a:rPr>
              <a:t>Here begins the Book of the Tales of Canterbury</a:t>
            </a:r>
          </a:p>
          <a:p>
            <a:pPr algn="ctr" eaLnBrk="1" hangingPunct="1">
              <a:lnSpc>
                <a:spcPct val="80000"/>
              </a:lnSpc>
              <a:buFontTx/>
              <a:buNone/>
            </a:pPr>
            <a:endParaRPr lang="en-US" sz="1800" b="1">
              <a:latin typeface="Georgia" charset="0"/>
              <a:ea typeface="ＭＳ Ｐゴシック" charset="0"/>
              <a:cs typeface="ＭＳ Ｐゴシック" charset="0"/>
            </a:endParaRPr>
          </a:p>
        </p:txBody>
      </p:sp>
      <p:pic>
        <p:nvPicPr>
          <p:cNvPr id="50179" name="canterbury intro.mp3">
            <a:hlinkClick r:id="" action="ppaction://media"/>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bwMode="auto">
          <a:xfrm>
            <a:off x="8034338" y="6161088"/>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a:off x="447675" y="957263"/>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121860" name="Rectangle 1"/>
          <p:cNvSpPr>
            <a:spLocks noChangeArrowheads="1"/>
          </p:cNvSpPr>
          <p:nvPr/>
        </p:nvSpPr>
        <p:spPr bwMode="auto">
          <a:xfrm>
            <a:off x="641350" y="1192213"/>
            <a:ext cx="7954963" cy="527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80000"/>
              </a:lnSpc>
            </a:pPr>
            <a:r>
              <a:rPr lang="en-US" sz="2000" b="1">
                <a:latin typeface="Georgia" charset="0"/>
                <a:cs typeface="Georgia" charset="0"/>
              </a:rPr>
              <a:t>When April with his showers sweet with fruit</a:t>
            </a:r>
          </a:p>
          <a:p>
            <a:pPr algn="ctr">
              <a:lnSpc>
                <a:spcPct val="80000"/>
              </a:lnSpc>
            </a:pPr>
            <a:r>
              <a:rPr lang="en-US" sz="2000" b="1">
                <a:latin typeface="Georgia" charset="0"/>
                <a:cs typeface="Georgia" charset="0"/>
              </a:rPr>
              <a:t>The drought of March has pierced unto the root</a:t>
            </a:r>
          </a:p>
          <a:p>
            <a:pPr algn="ctr">
              <a:lnSpc>
                <a:spcPct val="80000"/>
              </a:lnSpc>
            </a:pPr>
            <a:r>
              <a:rPr lang="en-US" sz="2000" b="1">
                <a:latin typeface="Georgia" charset="0"/>
                <a:cs typeface="Georgia" charset="0"/>
              </a:rPr>
              <a:t>And bathed each vein with liquor that has power</a:t>
            </a:r>
          </a:p>
          <a:p>
            <a:pPr algn="ctr">
              <a:lnSpc>
                <a:spcPct val="80000"/>
              </a:lnSpc>
            </a:pPr>
            <a:r>
              <a:rPr lang="en-US" sz="2000" b="1">
                <a:latin typeface="Georgia" charset="0"/>
                <a:cs typeface="Georgia" charset="0"/>
              </a:rPr>
              <a:t>To generate therein and sire the flower;</a:t>
            </a:r>
          </a:p>
          <a:p>
            <a:pPr algn="ctr">
              <a:lnSpc>
                <a:spcPct val="80000"/>
              </a:lnSpc>
            </a:pPr>
            <a:endParaRPr lang="en-US" sz="2000" b="1">
              <a:latin typeface="Georgia" charset="0"/>
              <a:cs typeface="Georgia" charset="0"/>
            </a:endParaRPr>
          </a:p>
          <a:p>
            <a:pPr algn="ctr">
              <a:lnSpc>
                <a:spcPct val="80000"/>
              </a:lnSpc>
            </a:pPr>
            <a:r>
              <a:rPr lang="en-US" sz="2000" b="1">
                <a:latin typeface="Georgia" charset="0"/>
                <a:cs typeface="Georgia" charset="0"/>
              </a:rPr>
              <a:t>When Zephyr also has, with his sweet breath, </a:t>
            </a:r>
          </a:p>
          <a:p>
            <a:pPr algn="ctr">
              <a:lnSpc>
                <a:spcPct val="80000"/>
              </a:lnSpc>
            </a:pPr>
            <a:r>
              <a:rPr lang="en-US" sz="2000" b="1">
                <a:latin typeface="Georgia" charset="0"/>
                <a:cs typeface="Georgia" charset="0"/>
              </a:rPr>
              <a:t>Quickened again, in every holt and heath,</a:t>
            </a:r>
          </a:p>
          <a:p>
            <a:pPr algn="ctr">
              <a:lnSpc>
                <a:spcPct val="80000"/>
              </a:lnSpc>
            </a:pPr>
            <a:r>
              <a:rPr lang="en-US" sz="2000" b="1">
                <a:latin typeface="Georgia" charset="0"/>
                <a:cs typeface="Georgia" charset="0"/>
              </a:rPr>
              <a:t>The tender shoots and buds, and the young sun</a:t>
            </a:r>
          </a:p>
          <a:p>
            <a:pPr algn="ctr">
              <a:lnSpc>
                <a:spcPct val="80000"/>
              </a:lnSpc>
            </a:pPr>
            <a:r>
              <a:rPr lang="en-US" sz="2000" b="1">
                <a:latin typeface="Georgia" charset="0"/>
                <a:cs typeface="Georgia" charset="0"/>
              </a:rPr>
              <a:t>Into the Ram one half his course has run,</a:t>
            </a:r>
          </a:p>
          <a:p>
            <a:pPr algn="ctr">
              <a:lnSpc>
                <a:spcPct val="80000"/>
              </a:lnSpc>
            </a:pPr>
            <a:r>
              <a:rPr lang="en-US" sz="2000" b="1">
                <a:latin typeface="Georgia" charset="0"/>
                <a:cs typeface="Georgia" charset="0"/>
              </a:rPr>
              <a:t>And many little birds make melody</a:t>
            </a:r>
          </a:p>
          <a:p>
            <a:pPr algn="ctr">
              <a:lnSpc>
                <a:spcPct val="80000"/>
              </a:lnSpc>
            </a:pPr>
            <a:endParaRPr lang="en-US" sz="2000" b="1">
              <a:latin typeface="Georgia" charset="0"/>
              <a:cs typeface="Georgia" charset="0"/>
            </a:endParaRPr>
          </a:p>
          <a:p>
            <a:pPr algn="ctr">
              <a:lnSpc>
                <a:spcPct val="80000"/>
              </a:lnSpc>
            </a:pPr>
            <a:r>
              <a:rPr lang="en-US" sz="2000" b="1">
                <a:latin typeface="Georgia" charset="0"/>
                <a:cs typeface="Georgia" charset="0"/>
              </a:rPr>
              <a:t>That sleep through all the night with open eye</a:t>
            </a:r>
          </a:p>
          <a:p>
            <a:pPr algn="ctr">
              <a:lnSpc>
                <a:spcPct val="80000"/>
              </a:lnSpc>
            </a:pPr>
            <a:r>
              <a:rPr lang="en-US" sz="2000" b="1">
                <a:latin typeface="Georgia" charset="0"/>
                <a:cs typeface="Georgia" charset="0"/>
              </a:rPr>
              <a:t>(So Nature pricks them on to ramp and rage) –</a:t>
            </a:r>
          </a:p>
          <a:p>
            <a:pPr algn="ctr">
              <a:lnSpc>
                <a:spcPct val="80000"/>
              </a:lnSpc>
            </a:pPr>
            <a:r>
              <a:rPr lang="en-US" sz="2000" b="1">
                <a:latin typeface="Georgia" charset="0"/>
                <a:cs typeface="Georgia" charset="0"/>
              </a:rPr>
              <a:t>Then do folk long to go on pilgrimage,</a:t>
            </a:r>
          </a:p>
          <a:p>
            <a:pPr algn="ctr">
              <a:lnSpc>
                <a:spcPct val="80000"/>
              </a:lnSpc>
            </a:pPr>
            <a:r>
              <a:rPr lang="en-US" sz="2000" b="1">
                <a:latin typeface="Georgia" charset="0"/>
                <a:cs typeface="Georgia" charset="0"/>
              </a:rPr>
              <a:t>And palmers to go seeking out strange strands,</a:t>
            </a:r>
          </a:p>
          <a:p>
            <a:pPr algn="ctr">
              <a:lnSpc>
                <a:spcPct val="80000"/>
              </a:lnSpc>
            </a:pPr>
            <a:r>
              <a:rPr lang="en-US" sz="2000" b="1">
                <a:latin typeface="Georgia" charset="0"/>
                <a:cs typeface="Georgia" charset="0"/>
              </a:rPr>
              <a:t>To distant shrines well known in sundry lands.</a:t>
            </a:r>
          </a:p>
          <a:p>
            <a:pPr algn="ctr">
              <a:lnSpc>
                <a:spcPct val="80000"/>
              </a:lnSpc>
            </a:pPr>
            <a:endParaRPr lang="en-US" sz="2000" b="1">
              <a:latin typeface="Georgia" charset="0"/>
              <a:cs typeface="Georgia" charset="0"/>
            </a:endParaRPr>
          </a:p>
          <a:p>
            <a:pPr algn="ctr">
              <a:lnSpc>
                <a:spcPct val="80000"/>
              </a:lnSpc>
            </a:pPr>
            <a:r>
              <a:rPr lang="en-US" sz="2000" b="1">
                <a:latin typeface="Georgia" charset="0"/>
                <a:cs typeface="Georgia" charset="0"/>
              </a:rPr>
              <a:t>And specially from every shire's end</a:t>
            </a:r>
          </a:p>
          <a:p>
            <a:pPr algn="ctr">
              <a:lnSpc>
                <a:spcPct val="80000"/>
              </a:lnSpc>
            </a:pPr>
            <a:r>
              <a:rPr lang="en-US" sz="2000" b="1">
                <a:latin typeface="Georgia" charset="0"/>
                <a:cs typeface="Georgia" charset="0"/>
              </a:rPr>
              <a:t>Of England they to Canterbury wend,</a:t>
            </a:r>
          </a:p>
          <a:p>
            <a:pPr algn="ctr">
              <a:lnSpc>
                <a:spcPct val="80000"/>
              </a:lnSpc>
            </a:pPr>
            <a:r>
              <a:rPr lang="en-US" sz="2000" b="1">
                <a:latin typeface="Georgia" charset="0"/>
                <a:cs typeface="Georgia" charset="0"/>
              </a:rPr>
              <a:t>The holy blessed martyr there to seek</a:t>
            </a:r>
          </a:p>
          <a:p>
            <a:pPr algn="ctr">
              <a:lnSpc>
                <a:spcPct val="80000"/>
              </a:lnSpc>
            </a:pPr>
            <a:r>
              <a:rPr lang="en-US" sz="2000" b="1">
                <a:latin typeface="Georgia" charset="0"/>
                <a:cs typeface="Georgia" charset="0"/>
              </a:rPr>
              <a:t>Who helped them when they lay so ill and weak.</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61073" fill="hold"/>
                                        <p:tgtEl>
                                          <p:spTgt spid="50179"/>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mediacall" presetSubtype="0" fill="hold" nodeType="clickEffect">
                                  <p:stCondLst>
                                    <p:cond delay="0"/>
                                  </p:stCondLst>
                                  <p:childTnLst>
                                    <p:cmd type="call" cmd="stop">
                                      <p:cBhvr>
                                        <p:cTn id="10" dur="1" fill="hold"/>
                                        <p:tgtEl>
                                          <p:spTgt spid="5017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0">
                  <p:stCondLst>
                    <p:cond delay="indefinite"/>
                  </p:stCondLst>
                  <p:endCondLst>
                    <p:cond evt="onNext" delay="0">
                      <p:tgtEl>
                        <p:sldTgt/>
                      </p:tgtEl>
                    </p:cond>
                    <p:cond evt="onPrev" delay="0">
                      <p:tgtEl>
                        <p:sldTgt/>
                      </p:tgtEl>
                    </p:cond>
                    <p:cond evt="onStopAudio" delay="0">
                      <p:tgtEl>
                        <p:sldTgt/>
                      </p:tgtEl>
                    </p:cond>
                  </p:endCondLst>
                </p:cTn>
                <p:tgtEl>
                  <p:spTgt spid="50179"/>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122882" name="TextBox 7"/>
          <p:cNvSpPr txBox="1">
            <a:spLocks noChangeArrowheads="1"/>
          </p:cNvSpPr>
          <p:nvPr/>
        </p:nvSpPr>
        <p:spPr bwMode="auto">
          <a:xfrm>
            <a:off x="7843838" y="5946775"/>
            <a:ext cx="1311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F4F0D0"/>
                </a:solidFill>
                <a:latin typeface="Georgia" charset="0"/>
              </a:rPr>
              <a:t>AD </a:t>
            </a:r>
            <a:r>
              <a:rPr lang="en-US">
                <a:solidFill>
                  <a:srgbClr val="F4F0D0"/>
                </a:solidFill>
                <a:latin typeface="Georgia" charset="0"/>
              </a:rPr>
              <a:t>1450</a:t>
            </a:r>
          </a:p>
        </p:txBody>
      </p:sp>
      <p:sp>
        <p:nvSpPr>
          <p:cNvPr id="8" name="Rectangle 2"/>
          <p:cNvSpPr txBox="1">
            <a:spLocks noChangeArrowheads="1"/>
          </p:cNvSpPr>
          <p:nvPr/>
        </p:nvSpPr>
        <p:spPr bwMode="auto">
          <a:xfrm>
            <a:off x="457200" y="274638"/>
            <a:ext cx="8229600" cy="846137"/>
          </a:xfrm>
          <a:prstGeom prst="rect">
            <a:avLst/>
          </a:prstGeom>
          <a:noFill/>
          <a:ln w="9525">
            <a:noFill/>
            <a:miter lim="800000"/>
            <a:headEnd/>
            <a:tailEnd/>
          </a:ln>
        </p:spPr>
        <p:txBody>
          <a:bodyPr anchor="ctr"/>
          <a:lstStyle/>
          <a:p>
            <a:pPr algn="ctr">
              <a:lnSpc>
                <a:spcPct val="90000"/>
              </a:lnSpc>
              <a:defRPr/>
            </a:pPr>
            <a:r>
              <a:rPr lang="en-US" sz="3000" b="1" kern="0" dirty="0">
                <a:solidFill>
                  <a:srgbClr val="600000"/>
                </a:solidFill>
                <a:latin typeface="Verdana" charset="0"/>
                <a:ea typeface="ＭＳ Ｐゴシック" charset="-128"/>
                <a:cs typeface="ＭＳ Ｐゴシック" charset="-128"/>
              </a:rPr>
              <a:t>Geoffrey Chaucer</a:t>
            </a:r>
          </a:p>
          <a:p>
            <a:pPr algn="ctr">
              <a:lnSpc>
                <a:spcPct val="90000"/>
              </a:lnSpc>
              <a:defRPr/>
            </a:pPr>
            <a:r>
              <a:rPr lang="en-US" sz="3000" b="1" i="1" kern="0" dirty="0">
                <a:solidFill>
                  <a:srgbClr val="600000"/>
                </a:solidFill>
                <a:latin typeface="Verdana" charset="0"/>
                <a:ea typeface="ＭＳ Ｐゴシック" charset="-128"/>
                <a:cs typeface="ＭＳ Ｐゴシック" charset="-128"/>
              </a:rPr>
              <a:t>Canterbury Tales</a:t>
            </a:r>
          </a:p>
        </p:txBody>
      </p:sp>
      <p:sp>
        <p:nvSpPr>
          <p:cNvPr id="10" name="Rectangle 3"/>
          <p:cNvSpPr txBox="1">
            <a:spLocks noChangeArrowheads="1"/>
          </p:cNvSpPr>
          <p:nvPr/>
        </p:nvSpPr>
        <p:spPr bwMode="auto">
          <a:xfrm>
            <a:off x="719138" y="1828800"/>
            <a:ext cx="7586662" cy="1927225"/>
          </a:xfrm>
          <a:prstGeom prst="rect">
            <a:avLst/>
          </a:prstGeom>
          <a:noFill/>
          <a:ln w="9525">
            <a:noFill/>
            <a:miter lim="800000"/>
            <a:headEnd/>
            <a:tailEnd/>
          </a:ln>
        </p:spPr>
        <p:txBody>
          <a:bodyPr/>
          <a:lstStyle/>
          <a:p>
            <a:pPr marL="182880" lvl="1" indent="-182880">
              <a:spcBef>
                <a:spcPct val="20000"/>
              </a:spcBef>
              <a:buFont typeface="Arial" pitchFamily="34" charset="0"/>
              <a:buChar char="•"/>
              <a:defRPr/>
            </a:pPr>
            <a:r>
              <a:rPr lang="en-US" sz="2800" kern="0" dirty="0">
                <a:latin typeface="Georgia" pitchFamily="18" charset="0"/>
                <a:ea typeface="ＭＳ Ｐゴシック" charset="-128"/>
                <a:cs typeface="+mn-cs"/>
              </a:rPr>
              <a:t>30 pilgrims on their way to Canterbury</a:t>
            </a:r>
          </a:p>
          <a:p>
            <a:pPr marL="182880" lvl="1" indent="-182880">
              <a:spcBef>
                <a:spcPct val="20000"/>
              </a:spcBef>
              <a:buFont typeface="Arial" pitchFamily="34" charset="0"/>
              <a:buChar char="•"/>
              <a:defRPr/>
            </a:pPr>
            <a:r>
              <a:rPr lang="en-US" sz="2800" kern="0" dirty="0">
                <a:latin typeface="Georgia" pitchFamily="18" charset="0"/>
                <a:ea typeface="ＭＳ Ｐゴシック" charset="-128"/>
                <a:cs typeface="+mn-cs"/>
              </a:rPr>
              <a:t>Tell tales to pass the time (contest)</a:t>
            </a:r>
          </a:p>
          <a:p>
            <a:pPr marL="182880" lvl="1" indent="-182880">
              <a:spcBef>
                <a:spcPct val="20000"/>
              </a:spcBef>
              <a:buFont typeface="Arial" pitchFamily="34" charset="0"/>
              <a:buChar char="•"/>
              <a:defRPr/>
            </a:pPr>
            <a:r>
              <a:rPr lang="en-US" sz="2800" kern="0" dirty="0">
                <a:latin typeface="Georgia" pitchFamily="18" charset="0"/>
                <a:ea typeface="ＭＳ Ｐゴシック" charset="-128"/>
                <a:cs typeface="+mn-cs"/>
              </a:rPr>
              <a:t>Insights into Medieval life</a:t>
            </a:r>
          </a:p>
        </p:txBody>
      </p:sp>
      <p:sp>
        <p:nvSpPr>
          <p:cNvPr id="11" name="TextBox 10"/>
          <p:cNvSpPr txBox="1"/>
          <p:nvPr/>
        </p:nvSpPr>
        <p:spPr>
          <a:xfrm>
            <a:off x="-11113" y="1176338"/>
            <a:ext cx="9144001" cy="584200"/>
          </a:xfrm>
          <a:prstGeom prst="rect">
            <a:avLst/>
          </a:prstGeom>
          <a:noFill/>
        </p:spPr>
        <p:txBody>
          <a:bodyPr>
            <a:spAutoFit/>
          </a:bodyPr>
          <a:lstStyle/>
          <a:p>
            <a:pPr algn="ctr">
              <a:defRPr/>
            </a:pPr>
            <a:r>
              <a:rPr lang="en-US" sz="3200" kern="0" dirty="0">
                <a:latin typeface="Georgia" pitchFamily="18" charset="0"/>
                <a:ea typeface="ＭＳ Ｐゴシック" charset="-128"/>
                <a:cs typeface="ＭＳ Ｐゴシック" charset="-128"/>
              </a:rPr>
              <a:t>The Story</a:t>
            </a:r>
            <a:endParaRPr lang="en-US" dirty="0">
              <a:ea typeface="ＭＳ Ｐゴシック" charset="-128"/>
              <a:cs typeface="+mn-cs"/>
            </a:endParaRPr>
          </a:p>
        </p:txBody>
      </p:sp>
      <p:pic>
        <p:nvPicPr>
          <p:cNvPr id="112647" name="Picture 13" descr="Chaucer's_Canterbury_Pilgrims WM.jpg"/>
          <p:cNvPicPr>
            <a:picLocks noChangeAspect="1"/>
          </p:cNvPicPr>
          <p:nvPr/>
        </p:nvPicPr>
        <p:blipFill>
          <a:blip r:embed="rId3">
            <a:extLst>
              <a:ext uri="{28A0092B-C50C-407E-A947-70E740481C1C}">
                <a14:useLocalDpi xmlns:a14="http://schemas.microsoft.com/office/drawing/2010/main" val="0"/>
              </a:ext>
            </a:extLst>
          </a:blip>
          <a:srcRect l="1785" t="8740" r="3571" b="16817"/>
          <a:stretch>
            <a:fillRect/>
          </a:stretch>
        </p:blipFill>
        <p:spPr bwMode="auto">
          <a:xfrm>
            <a:off x="271463" y="3859213"/>
            <a:ext cx="8655050" cy="2689225"/>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7"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08900" y="239713"/>
            <a:ext cx="965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124930" name="TextBox 7"/>
          <p:cNvSpPr txBox="1">
            <a:spLocks noChangeArrowheads="1"/>
          </p:cNvSpPr>
          <p:nvPr/>
        </p:nvSpPr>
        <p:spPr bwMode="auto">
          <a:xfrm>
            <a:off x="7843838" y="5946775"/>
            <a:ext cx="1311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F4F0D0"/>
                </a:solidFill>
                <a:latin typeface="Georgia" charset="0"/>
              </a:rPr>
              <a:t>AD </a:t>
            </a:r>
            <a:r>
              <a:rPr lang="en-US">
                <a:solidFill>
                  <a:srgbClr val="F4F0D0"/>
                </a:solidFill>
                <a:latin typeface="Georgia" charset="0"/>
              </a:rPr>
              <a:t>1450</a:t>
            </a:r>
          </a:p>
        </p:txBody>
      </p:sp>
      <p:sp>
        <p:nvSpPr>
          <p:cNvPr id="8" name="Rectangle 2"/>
          <p:cNvSpPr txBox="1">
            <a:spLocks noChangeArrowheads="1"/>
          </p:cNvSpPr>
          <p:nvPr/>
        </p:nvSpPr>
        <p:spPr bwMode="auto">
          <a:xfrm>
            <a:off x="457200" y="274638"/>
            <a:ext cx="8229600" cy="846137"/>
          </a:xfrm>
          <a:prstGeom prst="rect">
            <a:avLst/>
          </a:prstGeom>
          <a:noFill/>
          <a:ln w="9525">
            <a:noFill/>
            <a:miter lim="800000"/>
            <a:headEnd/>
            <a:tailEnd/>
          </a:ln>
        </p:spPr>
        <p:txBody>
          <a:bodyPr anchor="ctr"/>
          <a:lstStyle/>
          <a:p>
            <a:pPr algn="ctr">
              <a:lnSpc>
                <a:spcPct val="90000"/>
              </a:lnSpc>
              <a:defRPr/>
            </a:pPr>
            <a:r>
              <a:rPr lang="en-US" sz="3000" b="1" kern="0" dirty="0">
                <a:solidFill>
                  <a:srgbClr val="600000"/>
                </a:solidFill>
                <a:latin typeface="Verdana" charset="0"/>
                <a:ea typeface="ＭＳ Ｐゴシック" charset="-128"/>
                <a:cs typeface="ＭＳ Ｐゴシック" charset="-128"/>
              </a:rPr>
              <a:t>Geoffrey Chaucer</a:t>
            </a:r>
          </a:p>
          <a:p>
            <a:pPr algn="ctr">
              <a:lnSpc>
                <a:spcPct val="90000"/>
              </a:lnSpc>
              <a:defRPr/>
            </a:pPr>
            <a:r>
              <a:rPr lang="en-US" sz="3000" b="1" i="1" kern="0" dirty="0">
                <a:solidFill>
                  <a:srgbClr val="600000"/>
                </a:solidFill>
                <a:latin typeface="Verdana" charset="0"/>
                <a:ea typeface="ＭＳ Ｐゴシック" charset="-128"/>
                <a:cs typeface="ＭＳ Ｐゴシック" charset="-128"/>
              </a:rPr>
              <a:t>Canterbury Tales</a:t>
            </a:r>
          </a:p>
        </p:txBody>
      </p:sp>
      <p:sp>
        <p:nvSpPr>
          <p:cNvPr id="10" name="Rectangle 3"/>
          <p:cNvSpPr txBox="1">
            <a:spLocks noChangeArrowheads="1"/>
          </p:cNvSpPr>
          <p:nvPr/>
        </p:nvSpPr>
        <p:spPr bwMode="auto">
          <a:xfrm>
            <a:off x="708025" y="1704975"/>
            <a:ext cx="8043863" cy="485775"/>
          </a:xfrm>
          <a:prstGeom prst="rect">
            <a:avLst/>
          </a:prstGeom>
          <a:noFill/>
          <a:ln w="9525">
            <a:noFill/>
            <a:miter lim="800000"/>
            <a:headEnd/>
            <a:tailEnd/>
          </a:ln>
        </p:spPr>
        <p:txBody>
          <a:bodyPr/>
          <a:lstStyle/>
          <a:p>
            <a:pPr marL="182880" lvl="1" indent="-182880">
              <a:lnSpc>
                <a:spcPct val="90000"/>
              </a:lnSpc>
              <a:spcBef>
                <a:spcPct val="20000"/>
              </a:spcBef>
              <a:buFont typeface="Arial" pitchFamily="34" charset="0"/>
              <a:buChar char="•"/>
              <a:defRPr/>
            </a:pPr>
            <a:r>
              <a:rPr lang="en-US" sz="2800" kern="0" dirty="0">
                <a:latin typeface="Georgia" pitchFamily="18" charset="0"/>
                <a:ea typeface="ＭＳ Ｐゴシック" charset="-128"/>
                <a:cs typeface="+mn-cs"/>
              </a:rPr>
              <a:t>Tales related to the person telling the tale</a:t>
            </a:r>
          </a:p>
        </p:txBody>
      </p:sp>
      <p:sp>
        <p:nvSpPr>
          <p:cNvPr id="124933" name="TextBox 14"/>
          <p:cNvSpPr txBox="1">
            <a:spLocks noChangeArrowheads="1"/>
          </p:cNvSpPr>
          <p:nvPr/>
        </p:nvSpPr>
        <p:spPr bwMode="auto">
          <a:xfrm>
            <a:off x="4802188" y="2181225"/>
            <a:ext cx="3819525"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lvl="2" eaLnBrk="1" hangingPunct="1">
              <a:lnSpc>
                <a:spcPct val="90000"/>
              </a:lnSpc>
              <a:spcBef>
                <a:spcPct val="20000"/>
              </a:spcBef>
            </a:pPr>
            <a:r>
              <a:rPr lang="en-US" sz="2000" b="1">
                <a:latin typeface="Georgia" charset="0"/>
              </a:rPr>
              <a:t>Prioress</a:t>
            </a:r>
            <a:r>
              <a:rPr lang="en-US" sz="2000">
                <a:latin typeface="Georgia" charset="0"/>
              </a:rPr>
              <a:t>—wants to impress people</a:t>
            </a:r>
          </a:p>
          <a:p>
            <a:pPr marL="0" lvl="2" eaLnBrk="1" hangingPunct="1">
              <a:lnSpc>
                <a:spcPct val="90000"/>
              </a:lnSpc>
              <a:spcBef>
                <a:spcPct val="20000"/>
              </a:spcBef>
            </a:pPr>
            <a:r>
              <a:rPr lang="en-US" sz="2000" b="1">
                <a:latin typeface="Georgia" charset="0"/>
              </a:rPr>
              <a:t>Reeve</a:t>
            </a:r>
            <a:r>
              <a:rPr lang="en-US" sz="2000">
                <a:latin typeface="Georgia" charset="0"/>
              </a:rPr>
              <a:t>—administrative agent, </a:t>
            </a:r>
            <a:r>
              <a:rPr lang="ja-JP" altLang="en-US" sz="2000">
                <a:latin typeface="Georgia" charset="0"/>
              </a:rPr>
              <a:t>“</a:t>
            </a:r>
            <a:r>
              <a:rPr lang="en-US" altLang="ja-JP" sz="2000">
                <a:latin typeface="Georgia" charset="0"/>
              </a:rPr>
              <a:t>simpleton</a:t>
            </a:r>
            <a:r>
              <a:rPr lang="ja-JP" altLang="en-US" sz="2000">
                <a:latin typeface="Georgia" charset="0"/>
              </a:rPr>
              <a:t>”</a:t>
            </a:r>
            <a:endParaRPr lang="en-US" altLang="ja-JP" sz="2000">
              <a:latin typeface="Georgia" charset="0"/>
            </a:endParaRPr>
          </a:p>
          <a:p>
            <a:pPr marL="0" lvl="2" eaLnBrk="1" hangingPunct="1">
              <a:lnSpc>
                <a:spcPct val="90000"/>
              </a:lnSpc>
              <a:spcBef>
                <a:spcPct val="20000"/>
              </a:spcBef>
            </a:pPr>
            <a:r>
              <a:rPr lang="en-US" sz="2000" b="1">
                <a:latin typeface="Georgia" charset="0"/>
              </a:rPr>
              <a:t>Canon Yeoman</a:t>
            </a:r>
            <a:r>
              <a:rPr lang="en-US" sz="2000">
                <a:latin typeface="Georgia" charset="0"/>
              </a:rPr>
              <a:t>—deception</a:t>
            </a:r>
          </a:p>
          <a:p>
            <a:pPr eaLnBrk="1" hangingPunct="1"/>
            <a:endParaRPr lang="en-US" sz="1800"/>
          </a:p>
        </p:txBody>
      </p:sp>
      <p:sp>
        <p:nvSpPr>
          <p:cNvPr id="124934" name="TextBox 15"/>
          <p:cNvSpPr txBox="1">
            <a:spLocks noChangeArrowheads="1"/>
          </p:cNvSpPr>
          <p:nvPr/>
        </p:nvSpPr>
        <p:spPr bwMode="auto">
          <a:xfrm>
            <a:off x="762000" y="2198688"/>
            <a:ext cx="4016375" cy="187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lvl="2" eaLnBrk="1" hangingPunct="1">
              <a:lnSpc>
                <a:spcPct val="90000"/>
              </a:lnSpc>
              <a:spcBef>
                <a:spcPct val="20000"/>
              </a:spcBef>
            </a:pPr>
            <a:r>
              <a:rPr lang="en-US" sz="2000" b="1">
                <a:latin typeface="Georgia" charset="0"/>
              </a:rPr>
              <a:t>Knight</a:t>
            </a:r>
            <a:r>
              <a:rPr lang="en-US" sz="2000">
                <a:latin typeface="Georgia" charset="0"/>
              </a:rPr>
              <a:t>—chivalrous romance</a:t>
            </a:r>
          </a:p>
          <a:p>
            <a:pPr marL="0" lvl="2" eaLnBrk="1" hangingPunct="1">
              <a:lnSpc>
                <a:spcPct val="90000"/>
              </a:lnSpc>
              <a:spcBef>
                <a:spcPct val="20000"/>
              </a:spcBef>
            </a:pPr>
            <a:r>
              <a:rPr lang="en-US" sz="2000" b="1">
                <a:latin typeface="Georgia" charset="0"/>
              </a:rPr>
              <a:t>Miller</a:t>
            </a:r>
            <a:r>
              <a:rPr lang="en-US" sz="2000">
                <a:latin typeface="Georgia" charset="0"/>
              </a:rPr>
              <a:t>—wife cheating on her husband</a:t>
            </a:r>
          </a:p>
          <a:p>
            <a:pPr marL="0" lvl="2" eaLnBrk="1" hangingPunct="1">
              <a:lnSpc>
                <a:spcPct val="90000"/>
              </a:lnSpc>
              <a:spcBef>
                <a:spcPct val="20000"/>
              </a:spcBef>
            </a:pPr>
            <a:r>
              <a:rPr lang="en-US" sz="2000" b="1">
                <a:latin typeface="Georgia" charset="0"/>
              </a:rPr>
              <a:t>Wife of bath</a:t>
            </a:r>
            <a:r>
              <a:rPr lang="en-US" sz="2000">
                <a:latin typeface="Georgia" charset="0"/>
              </a:rPr>
              <a:t>—husbands</a:t>
            </a:r>
            <a:r>
              <a:rPr lang="en-US" sz="2000" b="1">
                <a:latin typeface="Georgia" charset="0"/>
              </a:rPr>
              <a:t> </a:t>
            </a:r>
            <a:r>
              <a:rPr lang="en-US" sz="2000">
                <a:latin typeface="Georgia" charset="0"/>
              </a:rPr>
              <a:t>trying to squelch wives</a:t>
            </a:r>
          </a:p>
          <a:p>
            <a:pPr eaLnBrk="1" hangingPunct="1"/>
            <a:endParaRPr lang="en-US" sz="1800"/>
          </a:p>
        </p:txBody>
      </p:sp>
      <p:pic>
        <p:nvPicPr>
          <p:cNvPr id="113673" name="Picture 17" descr="Chaucer's_Canterbury_Pilgrims WM.jpg"/>
          <p:cNvPicPr>
            <a:picLocks noChangeAspect="1"/>
          </p:cNvPicPr>
          <p:nvPr/>
        </p:nvPicPr>
        <p:blipFill>
          <a:blip r:embed="rId3">
            <a:extLst>
              <a:ext uri="{28A0092B-C50C-407E-A947-70E740481C1C}">
                <a14:useLocalDpi xmlns:a14="http://schemas.microsoft.com/office/drawing/2010/main" val="0"/>
              </a:ext>
            </a:extLst>
          </a:blip>
          <a:srcRect l="1785" t="8740" r="3571" b="16817"/>
          <a:stretch>
            <a:fillRect/>
          </a:stretch>
        </p:blipFill>
        <p:spPr bwMode="auto">
          <a:xfrm>
            <a:off x="271463" y="3859213"/>
            <a:ext cx="8655050" cy="2689225"/>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a:xfrm>
            <a:off x="-22225" y="1176338"/>
            <a:ext cx="9166225" cy="584200"/>
          </a:xfrm>
          <a:prstGeom prst="rect">
            <a:avLst/>
          </a:prstGeom>
          <a:noFill/>
        </p:spPr>
        <p:txBody>
          <a:bodyPr>
            <a:spAutoFit/>
          </a:bodyPr>
          <a:lstStyle/>
          <a:p>
            <a:pPr algn="ctr">
              <a:defRPr/>
            </a:pPr>
            <a:r>
              <a:rPr lang="en-US" sz="3200" kern="0" dirty="0">
                <a:latin typeface="Georgia" pitchFamily="18" charset="0"/>
                <a:ea typeface="ＭＳ Ｐゴシック" charset="-128"/>
                <a:cs typeface="ＭＳ Ｐゴシック" charset="-128"/>
              </a:rPr>
              <a:t>The Story</a:t>
            </a:r>
            <a:endParaRPr lang="en-US" dirty="0">
              <a:ea typeface="ＭＳ Ｐゴシック" charset="-128"/>
              <a:cs typeface="+mn-cs"/>
            </a:endParaRPr>
          </a:p>
        </p:txBody>
      </p:sp>
      <p:pic>
        <p:nvPicPr>
          <p:cNvPr id="124937"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08900" y="239713"/>
            <a:ext cx="965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2"/>
          <p:cNvSpPr>
            <a:spLocks noGrp="1" noChangeArrowheads="1"/>
          </p:cNvSpPr>
          <p:nvPr>
            <p:ph type="ctrTitle"/>
          </p:nvPr>
        </p:nvSpPr>
        <p:spPr>
          <a:xfrm>
            <a:off x="434975" y="2024063"/>
            <a:ext cx="7772400" cy="1470025"/>
          </a:xfrm>
        </p:spPr>
        <p:txBody>
          <a:bodyPr/>
          <a:lstStyle/>
          <a:p>
            <a:pPr eaLnBrk="1" hangingPunct="1"/>
            <a:r>
              <a:rPr lang="en-US" sz="3000" b="1">
                <a:solidFill>
                  <a:srgbClr val="600000"/>
                </a:solidFill>
                <a:latin typeface="Verdana" charset="0"/>
                <a:ea typeface="ＭＳ Ｐゴシック" charset="0"/>
                <a:cs typeface="ＭＳ Ｐゴシック" charset="0"/>
              </a:rPr>
              <a:t>Medieval Arts and Literature</a:t>
            </a:r>
          </a:p>
        </p:txBody>
      </p:sp>
      <p:pic>
        <p:nvPicPr>
          <p:cNvPr id="126978" name="Picture 3" descr="600"/>
          <p:cNvPicPr>
            <a:picLocks noChangeAspect="1" noChangeArrowheads="1"/>
          </p:cNvPicPr>
          <p:nvPr/>
        </p:nvPicPr>
        <p:blipFill>
          <a:blip r:embed="rId2">
            <a:extLst>
              <a:ext uri="{28A0092B-C50C-407E-A947-70E740481C1C}">
                <a14:useLocalDpi xmlns:a14="http://schemas.microsoft.com/office/drawing/2010/main" val="0"/>
              </a:ext>
            </a:extLst>
          </a:blip>
          <a:srcRect t="8180" b="5113"/>
          <a:stretch>
            <a:fillRect/>
          </a:stretch>
        </p:blipFill>
        <p:spPr bwMode="auto">
          <a:xfrm>
            <a:off x="2297113" y="0"/>
            <a:ext cx="54991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79" name="Picture 6" descr="king arthur CA.jpg"/>
          <p:cNvPicPr>
            <a:picLocks noChangeAspect="1"/>
          </p:cNvPicPr>
          <p:nvPr/>
        </p:nvPicPr>
        <p:blipFill>
          <a:blip r:embed="rId3">
            <a:extLst>
              <a:ext uri="{28A0092B-C50C-407E-A947-70E740481C1C}">
                <a14:useLocalDpi xmlns:a14="http://schemas.microsoft.com/office/drawing/2010/main" val="0"/>
              </a:ext>
            </a:extLst>
          </a:blip>
          <a:srcRect l="34065" r="20009"/>
          <a:stretch>
            <a:fillRect/>
          </a:stretch>
        </p:blipFill>
        <p:spPr bwMode="auto">
          <a:xfrm>
            <a:off x="0" y="0"/>
            <a:ext cx="2319338"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0" name="Picture 13" descr="Chaucer's_Canterbury_Pilgrims WM.jpg"/>
          <p:cNvPicPr>
            <a:picLocks noChangeAspect="1"/>
          </p:cNvPicPr>
          <p:nvPr/>
        </p:nvPicPr>
        <p:blipFill>
          <a:blip r:embed="rId4">
            <a:extLst>
              <a:ext uri="{28A0092B-C50C-407E-A947-70E740481C1C}">
                <a14:useLocalDpi xmlns:a14="http://schemas.microsoft.com/office/drawing/2010/main" val="0"/>
              </a:ext>
            </a:extLst>
          </a:blip>
          <a:srcRect l="1785" t="8740" r="3571" b="16817"/>
          <a:stretch>
            <a:fillRect/>
          </a:stretch>
        </p:blipFill>
        <p:spPr bwMode="auto">
          <a:xfrm>
            <a:off x="1524000" y="4491038"/>
            <a:ext cx="7620000" cy="236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Dante Inferno WM.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4510088"/>
            <a:ext cx="1643063" cy="2347912"/>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2"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40600" y="0"/>
            <a:ext cx="1803400" cy="291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3" name="Picture 5" descr="in_medi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37425" y="2484438"/>
            <a:ext cx="1806575"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0" y="3864428"/>
            <a:ext cx="9144000" cy="664028"/>
          </a:xfrm>
          <a:prstGeom prst="rect">
            <a:avLst/>
          </a:prstGeom>
          <a:solidFill>
            <a:srgbClr val="600000"/>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12" name="Picture 11" descr="Geoffrey_Chaucer_(17th_century) WM.jpg"/>
          <p:cNvPicPr>
            <a:picLocks noChangeAspect="1"/>
          </p:cNvPicPr>
          <p:nvPr/>
        </p:nvPicPr>
        <p:blipFill>
          <a:blip r:embed="rId8"/>
          <a:stretch>
            <a:fillRect/>
          </a:stretch>
        </p:blipFill>
        <p:spPr>
          <a:xfrm>
            <a:off x="8167460" y="5661028"/>
            <a:ext cx="797740" cy="1001029"/>
          </a:xfrm>
          <a:prstGeom prst="rect">
            <a:avLst/>
          </a:prstGeom>
          <a:effectLst>
            <a:outerShdw blurRad="50800" dist="38100" dir="2700000" algn="tl" rotWithShape="0">
              <a:prstClr val="black">
                <a:alpha val="40000"/>
              </a:prstClr>
            </a:outerShdw>
          </a:effectLst>
          <a:scene3d>
            <a:camera prst="orthographicFront"/>
            <a:lightRig rig="threePt" dir="t"/>
          </a:scene3d>
          <a:sp3d>
            <a:bevelT/>
          </a:sp3d>
        </p:spPr>
      </p:pic>
      <p:sp>
        <p:nvSpPr>
          <p:cNvPr id="13" name="Rectangle 2"/>
          <p:cNvSpPr txBox="1">
            <a:spLocks noChangeArrowheads="1"/>
          </p:cNvSpPr>
          <p:nvPr/>
        </p:nvSpPr>
        <p:spPr bwMode="auto">
          <a:xfrm>
            <a:off x="358775" y="3722688"/>
            <a:ext cx="2570163" cy="914400"/>
          </a:xfrm>
          <a:prstGeom prst="rect">
            <a:avLst/>
          </a:prstGeom>
          <a:noFill/>
          <a:ln w="9525">
            <a:noFill/>
            <a:miter lim="800000"/>
            <a:headEnd/>
            <a:tailEnd/>
          </a:ln>
        </p:spPr>
        <p:txBody>
          <a:bodyPr anchor="ctr"/>
          <a:lstStyle/>
          <a:p>
            <a:pPr algn="ctr">
              <a:defRPr/>
            </a:pPr>
            <a:r>
              <a:rPr lang="en-US" sz="2600" kern="0" dirty="0">
                <a:solidFill>
                  <a:srgbClr val="FEC200"/>
                </a:solidFill>
                <a:latin typeface="Verdana" charset="0"/>
                <a:ea typeface="ＭＳ Ｐゴシック" charset="-128"/>
                <a:cs typeface="ＭＳ Ｐゴシック" charset="-128"/>
              </a:rPr>
              <a:t>Thank You</a:t>
            </a:r>
          </a:p>
        </p:txBody>
      </p:sp>
      <p:sp>
        <p:nvSpPr>
          <p:cNvPr id="15" name="Rectangle 14"/>
          <p:cNvSpPr/>
          <p:nvPr/>
        </p:nvSpPr>
        <p:spPr>
          <a:xfrm>
            <a:off x="3570514" y="3777344"/>
            <a:ext cx="5562600" cy="838200"/>
          </a:xfrm>
          <a:prstGeom prst="rect">
            <a:avLst/>
          </a:prstGeom>
          <a:solidFill>
            <a:srgbClr val="600000"/>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400" b="1" spc="150" dirty="0">
                <a:ln w="11430"/>
                <a:solidFill>
                  <a:srgbClr val="F0EABE"/>
                </a:solidFill>
                <a:effectLst>
                  <a:outerShdw blurRad="25400" algn="tl" rotWithShape="0">
                    <a:srgbClr val="000000">
                      <a:alpha val="43000"/>
                    </a:srgbClr>
                  </a:outerShdw>
                </a:effectLst>
                <a:latin typeface="Verdana" pitchFamily="34" charset="0"/>
              </a:rPr>
              <a:t>Creativity Uses Language</a:t>
            </a:r>
            <a:endParaRPr lang="en-US" sz="2400" b="1" spc="150" dirty="0">
              <a:ln w="11430"/>
              <a:solidFill>
                <a:srgbClr val="F0EABE"/>
              </a:solidFill>
              <a:effectLst>
                <a:outerShdw blurRad="25400" algn="tl" rotWithShape="0">
                  <a:srgbClr val="000000">
                    <a:alpha val="43000"/>
                  </a:srgbClr>
                </a:outerShdw>
              </a:effectLst>
            </a:endParaRPr>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24578" name="TextBox 7"/>
          <p:cNvSpPr txBox="1">
            <a:spLocks noChangeArrowheads="1"/>
          </p:cNvSpPr>
          <p:nvPr/>
        </p:nvSpPr>
        <p:spPr bwMode="auto">
          <a:xfrm>
            <a:off x="7843838" y="5946775"/>
            <a:ext cx="1311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F4F0D0"/>
                </a:solidFill>
                <a:latin typeface="Georgia" charset="0"/>
              </a:rPr>
              <a:t>AD </a:t>
            </a:r>
            <a:r>
              <a:rPr lang="en-US">
                <a:solidFill>
                  <a:srgbClr val="F4F0D0"/>
                </a:solidFill>
                <a:latin typeface="Georgia" charset="0"/>
              </a:rPr>
              <a:t>1450</a:t>
            </a:r>
          </a:p>
        </p:txBody>
      </p:sp>
      <p:sp>
        <p:nvSpPr>
          <p:cNvPr id="10" name="Rectangle 2"/>
          <p:cNvSpPr txBox="1">
            <a:spLocks noChangeArrowheads="1"/>
          </p:cNvSpPr>
          <p:nvPr/>
        </p:nvSpPr>
        <p:spPr bwMode="auto">
          <a:xfrm>
            <a:off x="328909" y="172782"/>
            <a:ext cx="8229600" cy="1143000"/>
          </a:xfrm>
          <a:prstGeom prst="rect">
            <a:avLst/>
          </a:prstGeom>
          <a:noFill/>
          <a:ln w="9525">
            <a:noFill/>
            <a:miter lim="800000"/>
            <a:headEnd/>
            <a:tailEnd/>
          </a:ln>
        </p:spPr>
        <p:txBody>
          <a:bodyPr anchor="ctr"/>
          <a:lstStyle/>
          <a:p>
            <a:pPr algn="ctr">
              <a:defRPr/>
            </a:pPr>
            <a:r>
              <a:rPr lang="en-US" sz="3000" b="1" kern="0" dirty="0">
                <a:solidFill>
                  <a:srgbClr val="600000"/>
                </a:solidFill>
                <a:latin typeface="Verdana" charset="0"/>
                <a:ea typeface="ＭＳ Ｐゴシック" charset="-128"/>
                <a:cs typeface="ＭＳ Ｐゴシック" charset="-128"/>
              </a:rPr>
              <a:t>Troubadour Poetry</a:t>
            </a:r>
          </a:p>
        </p:txBody>
      </p:sp>
      <p:pic>
        <p:nvPicPr>
          <p:cNvPr id="12" name="Troubadour.mp3">
            <a:hlinkClick r:id="" action="ppaction://media"/>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6770688" y="2678113"/>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Rectangle 3"/>
          <p:cNvSpPr txBox="1">
            <a:spLocks noChangeArrowheads="1"/>
          </p:cNvSpPr>
          <p:nvPr/>
        </p:nvSpPr>
        <p:spPr bwMode="auto">
          <a:xfrm>
            <a:off x="2808288" y="1471613"/>
            <a:ext cx="6096000"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buFontTx/>
              <a:buChar char="•"/>
            </a:pPr>
            <a:r>
              <a:rPr lang="en-US" sz="2800" dirty="0" err="1">
                <a:latin typeface="Georgia" charset="0"/>
              </a:rPr>
              <a:t>Trobar</a:t>
            </a:r>
            <a:r>
              <a:rPr lang="en-US" sz="2800" dirty="0">
                <a:latin typeface="Georgia" charset="0"/>
              </a:rPr>
              <a:t>: </a:t>
            </a:r>
            <a:r>
              <a:rPr lang="ja-JP" altLang="en-US" sz="2800" dirty="0">
                <a:latin typeface="Georgia" charset="0"/>
              </a:rPr>
              <a:t>“</a:t>
            </a:r>
            <a:r>
              <a:rPr lang="en-US" altLang="ja-JP" sz="2800" dirty="0">
                <a:latin typeface="Georgia" charset="0"/>
              </a:rPr>
              <a:t>to sing poetry</a:t>
            </a:r>
            <a:r>
              <a:rPr lang="ja-JP" altLang="en-US" sz="2800" dirty="0">
                <a:latin typeface="Georgia" charset="0"/>
              </a:rPr>
              <a:t>”</a:t>
            </a:r>
            <a:endParaRPr lang="en-US" altLang="ja-JP" sz="2800" dirty="0">
              <a:latin typeface="Georgia" charset="0"/>
            </a:endParaRPr>
          </a:p>
          <a:p>
            <a:pPr eaLnBrk="1" hangingPunct="1">
              <a:spcBef>
                <a:spcPct val="20000"/>
              </a:spcBef>
              <a:buFontTx/>
              <a:buChar char="•"/>
            </a:pPr>
            <a:r>
              <a:rPr lang="en-US" sz="2800" dirty="0">
                <a:latin typeface="Georgia" charset="0"/>
              </a:rPr>
              <a:t>First strongly non-religious music</a:t>
            </a:r>
          </a:p>
          <a:p>
            <a:pPr lvl="1" eaLnBrk="1" hangingPunct="1">
              <a:spcBef>
                <a:spcPct val="20000"/>
              </a:spcBef>
            </a:pPr>
            <a:r>
              <a:rPr lang="en-US" dirty="0">
                <a:latin typeface="Georgia" charset="0"/>
              </a:rPr>
              <a:t>     Sung mostly at court</a:t>
            </a:r>
          </a:p>
          <a:p>
            <a:pPr eaLnBrk="1" hangingPunct="1">
              <a:spcBef>
                <a:spcPct val="20000"/>
              </a:spcBef>
              <a:buFontTx/>
              <a:buChar char="•"/>
            </a:pPr>
            <a:r>
              <a:rPr lang="en-US" sz="2800" dirty="0">
                <a:latin typeface="Georgia" charset="0"/>
              </a:rPr>
              <a:t>Itinerant singers</a:t>
            </a:r>
          </a:p>
          <a:p>
            <a:pPr eaLnBrk="1" hangingPunct="1">
              <a:spcBef>
                <a:spcPct val="20000"/>
              </a:spcBef>
              <a:buFontTx/>
              <a:buChar char="•"/>
            </a:pPr>
            <a:r>
              <a:rPr lang="en-US" sz="2800" dirty="0">
                <a:latin typeface="Georgia" charset="0"/>
              </a:rPr>
              <a:t>Early guitar</a:t>
            </a:r>
          </a:p>
        </p:txBody>
      </p:sp>
      <p:pic>
        <p:nvPicPr>
          <p:cNvPr id="15" name="Picture 5" descr="Citole (early guitar) with carved sides.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895600" y="4268788"/>
            <a:ext cx="2928938" cy="2197100"/>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descr="Anonymous_vielle-player_from_the_Codex_Manesse WM.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66738" y="1306513"/>
            <a:ext cx="2012950" cy="5167312"/>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4"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08900" y="239713"/>
            <a:ext cx="965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91476" fill="hold"/>
                                        <p:tgtEl>
                                          <p:spTgt spid="1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mediacall" presetSubtype="0" fill="hold" nodeType="clickEffect">
                                  <p:stCondLst>
                                    <p:cond delay="0"/>
                                  </p:stCondLst>
                                  <p:childTnLst>
                                    <p:cmd type="call" cmd="stop">
                                      <p:cBhvr>
                                        <p:cTn id="10"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26626" name="TextBox 7"/>
          <p:cNvSpPr txBox="1">
            <a:spLocks noChangeArrowheads="1"/>
          </p:cNvSpPr>
          <p:nvPr/>
        </p:nvSpPr>
        <p:spPr bwMode="auto">
          <a:xfrm>
            <a:off x="7843838" y="5946775"/>
            <a:ext cx="1311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F4F0D0"/>
                </a:solidFill>
                <a:latin typeface="Georgia" charset="0"/>
              </a:rPr>
              <a:t>AD </a:t>
            </a:r>
            <a:r>
              <a:rPr lang="en-US">
                <a:solidFill>
                  <a:srgbClr val="F4F0D0"/>
                </a:solidFill>
                <a:latin typeface="Georgia" charset="0"/>
              </a:rPr>
              <a:t>1450</a:t>
            </a:r>
          </a:p>
        </p:txBody>
      </p:sp>
      <p:sp>
        <p:nvSpPr>
          <p:cNvPr id="9" name="Rectangle 2"/>
          <p:cNvSpPr txBox="1">
            <a:spLocks noChangeArrowheads="1"/>
          </p:cNvSpPr>
          <p:nvPr/>
        </p:nvSpPr>
        <p:spPr bwMode="auto">
          <a:xfrm>
            <a:off x="0" y="296863"/>
            <a:ext cx="9144000" cy="868362"/>
          </a:xfrm>
          <a:prstGeom prst="rect">
            <a:avLst/>
          </a:prstGeom>
          <a:noFill/>
          <a:ln w="9525">
            <a:noFill/>
            <a:miter lim="800000"/>
            <a:headEnd/>
            <a:tailEnd/>
          </a:ln>
        </p:spPr>
        <p:txBody>
          <a:bodyPr anchor="ctr"/>
          <a:lstStyle/>
          <a:p>
            <a:pPr algn="ctr">
              <a:defRPr/>
            </a:pPr>
            <a:r>
              <a:rPr lang="en-US" sz="3000" b="1" kern="0" dirty="0">
                <a:solidFill>
                  <a:srgbClr val="600000"/>
                </a:solidFill>
                <a:latin typeface="Verdana" charset="0"/>
                <a:ea typeface="ＭＳ Ｐゴシック" charset="-128"/>
                <a:cs typeface="ＭＳ Ｐゴシック" charset="-128"/>
              </a:rPr>
              <a:t>Art in the Late Middle Ages </a:t>
            </a:r>
          </a:p>
        </p:txBody>
      </p:sp>
      <p:sp>
        <p:nvSpPr>
          <p:cNvPr id="26628" name="Rectangle 3"/>
          <p:cNvSpPr txBox="1">
            <a:spLocks noChangeArrowheads="1"/>
          </p:cNvSpPr>
          <p:nvPr/>
        </p:nvSpPr>
        <p:spPr bwMode="auto">
          <a:xfrm>
            <a:off x="4049713" y="1481138"/>
            <a:ext cx="4756150" cy="330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indent="-182563"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en-US" sz="3200">
                <a:latin typeface="Georgia" charset="0"/>
              </a:rPr>
              <a:t>Characteristics</a:t>
            </a:r>
          </a:p>
          <a:p>
            <a:pPr lvl="1" eaLnBrk="1" hangingPunct="1">
              <a:spcBef>
                <a:spcPct val="20000"/>
              </a:spcBef>
              <a:buFont typeface="Arial" charset="0"/>
              <a:buChar char="•"/>
            </a:pPr>
            <a:r>
              <a:rPr lang="en-US" sz="2800">
                <a:latin typeface="Georgia" charset="0"/>
              </a:rPr>
              <a:t>2-dimensional</a:t>
            </a:r>
          </a:p>
          <a:p>
            <a:pPr lvl="1" eaLnBrk="1" hangingPunct="1">
              <a:spcBef>
                <a:spcPct val="20000"/>
              </a:spcBef>
              <a:buFont typeface="Arial" charset="0"/>
              <a:buChar char="•"/>
            </a:pPr>
            <a:r>
              <a:rPr lang="en-US" sz="2800">
                <a:latin typeface="Georgia" charset="0"/>
              </a:rPr>
              <a:t>Depicted God</a:t>
            </a:r>
            <a:r>
              <a:rPr lang="ja-JP" altLang="en-US" sz="2800">
                <a:latin typeface="Georgia" charset="0"/>
              </a:rPr>
              <a:t>’</a:t>
            </a:r>
            <a:r>
              <a:rPr lang="en-US" altLang="ja-JP" sz="2800">
                <a:latin typeface="Georgia" charset="0"/>
              </a:rPr>
              <a:t>s power and authority</a:t>
            </a:r>
          </a:p>
          <a:p>
            <a:pPr lvl="1" eaLnBrk="1" hangingPunct="1">
              <a:spcBef>
                <a:spcPct val="20000"/>
              </a:spcBef>
              <a:buFont typeface="Arial" charset="0"/>
              <a:buChar char="•"/>
            </a:pPr>
            <a:r>
              <a:rPr lang="en-US" sz="2800">
                <a:latin typeface="Georgia" charset="0"/>
              </a:rPr>
              <a:t>Other figures have symbolic meanings</a:t>
            </a:r>
          </a:p>
        </p:txBody>
      </p:sp>
      <p:pic>
        <p:nvPicPr>
          <p:cNvPr id="1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8713" y="1504950"/>
            <a:ext cx="2678112" cy="4333875"/>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08900" y="239713"/>
            <a:ext cx="965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28674" name="TextBox 7"/>
          <p:cNvSpPr txBox="1">
            <a:spLocks noChangeArrowheads="1"/>
          </p:cNvSpPr>
          <p:nvPr/>
        </p:nvSpPr>
        <p:spPr bwMode="auto">
          <a:xfrm>
            <a:off x="7843838" y="5946775"/>
            <a:ext cx="1311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F4F0D0"/>
                </a:solidFill>
                <a:latin typeface="Georgia" charset="0"/>
              </a:rPr>
              <a:t>AD </a:t>
            </a:r>
            <a:r>
              <a:rPr lang="en-US">
                <a:solidFill>
                  <a:srgbClr val="F4F0D0"/>
                </a:solidFill>
                <a:latin typeface="Georgia" charset="0"/>
              </a:rPr>
              <a:t>1450</a:t>
            </a:r>
          </a:p>
        </p:txBody>
      </p:sp>
      <p:sp>
        <p:nvSpPr>
          <p:cNvPr id="9" name="Rectangle 2"/>
          <p:cNvSpPr txBox="1">
            <a:spLocks noChangeArrowheads="1"/>
          </p:cNvSpPr>
          <p:nvPr/>
        </p:nvSpPr>
        <p:spPr bwMode="auto">
          <a:xfrm>
            <a:off x="0" y="296863"/>
            <a:ext cx="9144000" cy="868362"/>
          </a:xfrm>
          <a:prstGeom prst="rect">
            <a:avLst/>
          </a:prstGeom>
          <a:noFill/>
          <a:ln w="9525">
            <a:noFill/>
            <a:miter lim="800000"/>
            <a:headEnd/>
            <a:tailEnd/>
          </a:ln>
        </p:spPr>
        <p:txBody>
          <a:bodyPr anchor="ctr"/>
          <a:lstStyle/>
          <a:p>
            <a:pPr algn="ctr">
              <a:defRPr/>
            </a:pPr>
            <a:r>
              <a:rPr lang="en-US" sz="3000" b="1" kern="0" dirty="0">
                <a:solidFill>
                  <a:srgbClr val="600000"/>
                </a:solidFill>
                <a:latin typeface="Verdana" charset="0"/>
                <a:ea typeface="ＭＳ Ｐゴシック" charset="-128"/>
                <a:cs typeface="ＭＳ Ｐゴシック" charset="-128"/>
              </a:rPr>
              <a:t>Art in the Late Middle Ages </a:t>
            </a:r>
          </a:p>
        </p:txBody>
      </p:sp>
      <p:sp>
        <p:nvSpPr>
          <p:cNvPr id="8" name="Rectangle 6"/>
          <p:cNvSpPr txBox="1">
            <a:spLocks noChangeArrowheads="1"/>
          </p:cNvSpPr>
          <p:nvPr/>
        </p:nvSpPr>
        <p:spPr bwMode="auto">
          <a:xfrm>
            <a:off x="1371600" y="1382713"/>
            <a:ext cx="2949575" cy="1109662"/>
          </a:xfrm>
          <a:prstGeom prst="rect">
            <a:avLst/>
          </a:prstGeom>
          <a:noFill/>
          <a:ln w="9525">
            <a:noFill/>
            <a:miter lim="800000"/>
            <a:headEnd/>
            <a:tailEnd/>
          </a:ln>
        </p:spPr>
        <p:txBody>
          <a:bodyPr/>
          <a:lstStyle/>
          <a:p>
            <a:pPr algn="ctr">
              <a:lnSpc>
                <a:spcPct val="90000"/>
              </a:lnSpc>
              <a:spcBef>
                <a:spcPct val="20000"/>
              </a:spcBef>
              <a:defRPr/>
            </a:pPr>
            <a:r>
              <a:rPr lang="en-US" sz="3200" kern="0" dirty="0">
                <a:latin typeface="Georgia" pitchFamily="18" charset="0"/>
                <a:ea typeface="ＭＳ Ｐゴシック" charset="-128"/>
                <a:cs typeface="ＭＳ Ｐゴシック" charset="-128"/>
              </a:rPr>
              <a:t>Decorated manuscripts</a:t>
            </a:r>
          </a:p>
        </p:txBody>
      </p:sp>
      <p:sp>
        <p:nvSpPr>
          <p:cNvPr id="10" name="Rectangle 7"/>
          <p:cNvSpPr txBox="1">
            <a:spLocks noChangeArrowheads="1"/>
          </p:cNvSpPr>
          <p:nvPr/>
        </p:nvSpPr>
        <p:spPr>
          <a:xfrm>
            <a:off x="5214938" y="1382713"/>
            <a:ext cx="2916237" cy="968375"/>
          </a:xfrm>
          <a:prstGeom prst="rect">
            <a:avLst/>
          </a:prstGeom>
        </p:spPr>
        <p:txBody>
          <a:bodyPr/>
          <a:lstStyle/>
          <a:p>
            <a:pPr indent="-342900" algn="ctr">
              <a:lnSpc>
                <a:spcPct val="90000"/>
              </a:lnSpc>
              <a:spcBef>
                <a:spcPct val="20000"/>
              </a:spcBef>
              <a:defRPr/>
            </a:pPr>
            <a:r>
              <a:rPr lang="en-US" sz="3200" kern="0" dirty="0">
                <a:latin typeface="Georgia" pitchFamily="18" charset="0"/>
                <a:ea typeface="ＭＳ Ｐゴシック" charset="-128"/>
                <a:cs typeface="ＭＳ Ｐゴシック" charset="-128"/>
              </a:rPr>
              <a:t>Illuminated manuscripts</a:t>
            </a:r>
          </a:p>
        </p:txBody>
      </p:sp>
      <p:pic>
        <p:nvPicPr>
          <p:cNvPr id="12"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2588" y="2438400"/>
            <a:ext cx="2400300" cy="3590925"/>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3775" y="2438400"/>
            <a:ext cx="3705225" cy="3200400"/>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0"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08900" y="239713"/>
            <a:ext cx="965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30722" name="TextBox 7"/>
          <p:cNvSpPr txBox="1">
            <a:spLocks noChangeArrowheads="1"/>
          </p:cNvSpPr>
          <p:nvPr/>
        </p:nvSpPr>
        <p:spPr bwMode="auto">
          <a:xfrm>
            <a:off x="7843838" y="5946775"/>
            <a:ext cx="1311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F4F0D0"/>
                </a:solidFill>
                <a:latin typeface="Georgia" charset="0"/>
              </a:rPr>
              <a:t>AD </a:t>
            </a:r>
            <a:r>
              <a:rPr lang="en-US">
                <a:solidFill>
                  <a:srgbClr val="F4F0D0"/>
                </a:solidFill>
                <a:latin typeface="Georgia" charset="0"/>
              </a:rPr>
              <a:t>1450</a:t>
            </a:r>
          </a:p>
        </p:txBody>
      </p:sp>
      <p:sp>
        <p:nvSpPr>
          <p:cNvPr id="9" name="Rectangle 2"/>
          <p:cNvSpPr txBox="1">
            <a:spLocks noChangeArrowheads="1"/>
          </p:cNvSpPr>
          <p:nvPr/>
        </p:nvSpPr>
        <p:spPr bwMode="auto">
          <a:xfrm>
            <a:off x="0" y="296863"/>
            <a:ext cx="9144000" cy="868362"/>
          </a:xfrm>
          <a:prstGeom prst="rect">
            <a:avLst/>
          </a:prstGeom>
          <a:noFill/>
          <a:ln w="9525">
            <a:noFill/>
            <a:miter lim="800000"/>
            <a:headEnd/>
            <a:tailEnd/>
          </a:ln>
        </p:spPr>
        <p:txBody>
          <a:bodyPr anchor="ctr"/>
          <a:lstStyle/>
          <a:p>
            <a:pPr algn="ctr">
              <a:defRPr/>
            </a:pPr>
            <a:r>
              <a:rPr lang="en-US" sz="3000" b="1" kern="0" dirty="0">
                <a:solidFill>
                  <a:srgbClr val="600000"/>
                </a:solidFill>
                <a:latin typeface="Verdana" charset="0"/>
                <a:ea typeface="ＭＳ Ｐゴシック" charset="-128"/>
                <a:cs typeface="ＭＳ Ｐゴシック" charset="-128"/>
              </a:rPr>
              <a:t>Art in the Late Middle Ages </a:t>
            </a:r>
          </a:p>
        </p:txBody>
      </p:sp>
      <p:sp>
        <p:nvSpPr>
          <p:cNvPr id="11" name="Rectangle 3"/>
          <p:cNvSpPr txBox="1">
            <a:spLocks noChangeArrowheads="1"/>
          </p:cNvSpPr>
          <p:nvPr/>
        </p:nvSpPr>
        <p:spPr bwMode="auto">
          <a:xfrm>
            <a:off x="5345113" y="1338263"/>
            <a:ext cx="3276600" cy="4419600"/>
          </a:xfrm>
          <a:prstGeom prst="rect">
            <a:avLst/>
          </a:prstGeom>
          <a:noFill/>
          <a:ln w="9525">
            <a:noFill/>
            <a:miter lim="800000"/>
            <a:headEnd/>
            <a:tailEnd/>
          </a:ln>
        </p:spPr>
        <p:txBody>
          <a:bodyPr/>
          <a:lstStyle/>
          <a:p>
            <a:pPr>
              <a:spcBef>
                <a:spcPct val="20000"/>
              </a:spcBef>
              <a:defRPr/>
            </a:pPr>
            <a:r>
              <a:rPr lang="en-US" sz="3200" kern="0" dirty="0">
                <a:latin typeface="Georgia" pitchFamily="18" charset="0"/>
                <a:ea typeface="ＭＳ Ｐゴシック" charset="-128"/>
                <a:cs typeface="ＭＳ Ｐゴシック" charset="-128"/>
              </a:rPr>
              <a:t>Giotto</a:t>
            </a:r>
            <a:r>
              <a:rPr lang="en-US" sz="2800" kern="0" dirty="0">
                <a:latin typeface="Georgia" pitchFamily="18" charset="0"/>
                <a:ea typeface="ＭＳ Ｐゴシック" charset="-128"/>
                <a:cs typeface="ＭＳ Ｐゴシック" charset="-128"/>
              </a:rPr>
              <a:t> </a:t>
            </a:r>
            <a:r>
              <a:rPr lang="en-US" sz="2600" kern="0" dirty="0">
                <a:latin typeface="Georgia" pitchFamily="18" charset="0"/>
                <a:ea typeface="ＭＳ Ｐゴシック" charset="-128"/>
                <a:cs typeface="ＭＳ Ｐゴシック" charset="-128"/>
              </a:rPr>
              <a:t>(1267-1337)</a:t>
            </a:r>
          </a:p>
          <a:p>
            <a:pPr lvl="1" indent="-182880">
              <a:spcBef>
                <a:spcPct val="20000"/>
              </a:spcBef>
              <a:buFont typeface="Arial" pitchFamily="34" charset="0"/>
              <a:buChar char="•"/>
              <a:defRPr/>
            </a:pPr>
            <a:r>
              <a:rPr lang="en-US" sz="2800" i="1" kern="0" dirty="0">
                <a:latin typeface="Georgia" pitchFamily="18" charset="0"/>
                <a:ea typeface="ＭＳ Ｐゴシック" charset="-128"/>
                <a:cs typeface="+mn-cs"/>
              </a:rPr>
              <a:t>Lamentation</a:t>
            </a:r>
          </a:p>
          <a:p>
            <a:pPr lvl="1" indent="-182880">
              <a:spcBef>
                <a:spcPct val="20000"/>
              </a:spcBef>
              <a:buFont typeface="Arial" pitchFamily="34" charset="0"/>
              <a:buChar char="•"/>
              <a:defRPr/>
            </a:pPr>
            <a:r>
              <a:rPr lang="en-US" sz="2800" kern="0" dirty="0">
                <a:latin typeface="Georgia" pitchFamily="18" charset="0"/>
                <a:ea typeface="ＭＳ Ｐゴシック" charset="-128"/>
                <a:cs typeface="+mn-cs"/>
              </a:rPr>
              <a:t>Beginning of Realism</a:t>
            </a:r>
          </a:p>
          <a:p>
            <a:pPr lvl="2" indent="-182880">
              <a:spcBef>
                <a:spcPct val="20000"/>
              </a:spcBef>
              <a:buFont typeface="Arial" pitchFamily="34" charset="0"/>
              <a:buChar char="•"/>
              <a:defRPr/>
            </a:pPr>
            <a:r>
              <a:rPr lang="en-US" sz="2800" kern="0" dirty="0">
                <a:latin typeface="Georgia" pitchFamily="18" charset="0"/>
                <a:ea typeface="ＭＳ Ｐゴシック" charset="-128"/>
                <a:cs typeface="+mn-cs"/>
              </a:rPr>
              <a:t>Emotion</a:t>
            </a:r>
          </a:p>
          <a:p>
            <a:pPr lvl="2" indent="-182880">
              <a:spcBef>
                <a:spcPct val="20000"/>
              </a:spcBef>
              <a:buFont typeface="Arial" pitchFamily="34" charset="0"/>
              <a:buChar char="•"/>
              <a:defRPr/>
            </a:pPr>
            <a:r>
              <a:rPr lang="en-US" sz="2800" kern="0" dirty="0">
                <a:latin typeface="Georgia" pitchFamily="18" charset="0"/>
                <a:ea typeface="ＭＳ Ｐゴシック" charset="-128"/>
                <a:cs typeface="+mn-cs"/>
              </a:rPr>
              <a:t>Perspective</a:t>
            </a:r>
          </a:p>
          <a:p>
            <a:pPr lvl="2" indent="-182880">
              <a:spcBef>
                <a:spcPct val="20000"/>
              </a:spcBef>
              <a:buFont typeface="Arial" pitchFamily="34" charset="0"/>
              <a:buChar char="•"/>
              <a:defRPr/>
            </a:pPr>
            <a:r>
              <a:rPr lang="en-US" sz="2800" kern="0" dirty="0">
                <a:latin typeface="Georgia" pitchFamily="18" charset="0"/>
                <a:ea typeface="ＭＳ Ｐゴシック" charset="-128"/>
                <a:cs typeface="+mn-cs"/>
              </a:rPr>
              <a:t>Background</a:t>
            </a:r>
          </a:p>
          <a:p>
            <a:pPr lvl="2" indent="-182880">
              <a:spcBef>
                <a:spcPct val="20000"/>
              </a:spcBef>
              <a:buFont typeface="Arial" pitchFamily="34" charset="0"/>
              <a:buChar char="•"/>
              <a:defRPr/>
            </a:pPr>
            <a:r>
              <a:rPr lang="en-US" sz="2800" kern="0" dirty="0">
                <a:latin typeface="Georgia" pitchFamily="18" charset="0"/>
                <a:ea typeface="ＭＳ Ｐゴシック" charset="-128"/>
                <a:cs typeface="+mn-cs"/>
              </a:rPr>
              <a:t>Geometry (hill)</a:t>
            </a:r>
          </a:p>
        </p:txBody>
      </p:sp>
      <p:pic>
        <p:nvPicPr>
          <p:cNvPr id="14" name="Picture 4"/>
          <p:cNvPicPr>
            <a:picLocks noChangeAspect="1" noChangeArrowheads="1"/>
          </p:cNvPicPr>
          <p:nvPr/>
        </p:nvPicPr>
        <p:blipFill>
          <a:blip r:embed="rId3">
            <a:extLst>
              <a:ext uri="{28A0092B-C50C-407E-A947-70E740481C1C}">
                <a14:useLocalDpi xmlns:a14="http://schemas.microsoft.com/office/drawing/2010/main" val="0"/>
              </a:ext>
            </a:extLst>
          </a:blip>
          <a:srcRect l="5032" t="3355" r="6918" b="5370"/>
          <a:stretch>
            <a:fillRect/>
          </a:stretch>
        </p:blipFill>
        <p:spPr bwMode="auto">
          <a:xfrm>
            <a:off x="544513" y="1414463"/>
            <a:ext cx="4648200" cy="4518025"/>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08900" y="239713"/>
            <a:ext cx="965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2&quot; unique_id=&quot;10258&quot;&gt;&lt;object type=&quot;3&quot; unique_id=&quot;10259&quot;&gt;&lt;property id=&quot;20148&quot; value=&quot;5&quot;/&gt;&lt;property id=&quot;20300&quot; value=&quot;Slide 1 - &amp;quot;Medieval Arts and Literature&amp;quot;&quot;/&gt;&lt;property id=&quot;20307&quot; value=&quot;299&quot;/&gt;&lt;/object&gt;&lt;object type=&quot;3&quot; unique_id=&quot;10260&quot;&gt;&lt;property id=&quot;20148&quot; value=&quot;5&quot;/&gt;&lt;property id=&quot;20300&quot; value=&quot;Slide 2 - &amp;quot;Music&amp;quot;&quot;/&gt;&lt;property id=&quot;20307&quot; value=&quot;300&quot;/&gt;&lt;/object&gt;&lt;object type=&quot;3&quot; unique_id=&quot;10261&quot;&gt;&lt;property id=&quot;20148&quot; value=&quot;5&quot;/&gt;&lt;property id=&quot;20300&quot; value=&quot;Slide 4 - &amp;quot;The Mass – Presentation Order&amp;quot;&quot;/&gt;&lt;property id=&quot;20307&quot; value=&quot;302&quot;/&gt;&lt;/object&gt;&lt;object type=&quot;3&quot; unique_id=&quot;10262&quot;&gt;&lt;property id=&quot;20148&quot; value=&quot;5&quot;/&gt;&lt;property id=&quot;20300&quot; value=&quot;Slide 6 - &amp;quot;Beyond Plainchant&amp;quot;&quot;/&gt;&lt;property id=&quot;20307&quot; value=&quot;301&quot;/&gt;&lt;/object&gt;&lt;object type=&quot;3&quot; unique_id=&quot;10263&quot;&gt;&lt;property id=&quot;20148&quot; value=&quot;5&quot;/&gt;&lt;property id=&quot;20300&quot; value=&quot;Slide 8 - &amp;quot;Music Notation&amp;quot;&quot;/&gt;&lt;property id=&quot;20307&quot; value=&quot;303&quot;/&gt;&lt;/object&gt;&lt;object type=&quot;3&quot; unique_id=&quot;10264&quot;&gt;&lt;property id=&quot;20148&quot; value=&quot;5&quot;/&gt;&lt;property id=&quot;20300&quot; value=&quot;Slide 10 - &amp;quot;Troubadour Poetry&amp;quot;&quot;/&gt;&lt;property id=&quot;20307&quot; value=&quot;305&quot;/&gt;&lt;/object&gt;&lt;object type=&quot;3&quot; unique_id=&quot;10265&quot;&gt;&lt;property id=&quot;20148&quot; value=&quot;5&quot;/&gt;&lt;property id=&quot;20300&quot; value=&quot;Slide 12 - &amp;quot;Art in the Late Middle Ages &amp;quot;&quot;/&gt;&lt;property id=&quot;20307&quot; value=&quot;330&quot;/&gt;&lt;/object&gt;&lt;object type=&quot;3&quot; unique_id=&quot;10266&quot;&gt;&lt;property id=&quot;20148&quot; value=&quot;5&quot;/&gt;&lt;property id=&quot;20300&quot; value=&quot;Slide 14 - &amp;quot;Art in the Late Middle Ages&amp;quot;&quot;/&gt;&lt;property id=&quot;20307&quot; value=&quot;333&quot;/&gt;&lt;/object&gt;&lt;object type=&quot;3&quot; unique_id=&quot;10267&quot;&gt;&lt;property id=&quot;20148&quot; value=&quot;5&quot;/&gt;&lt;property id=&quot;20300&quot; value=&quot;Slide 16 - &amp;quot;Art in the Late Middle Ages&amp;quot;&quot;/&gt;&lt;property id=&quot;20307&quot; value=&quot;332&quot;/&gt;&lt;/object&gt;&lt;object type=&quot;3&quot; unique_id=&quot;10268&quot;&gt;&lt;property id=&quot;20148&quot; value=&quot;5&quot;/&gt;&lt;property id=&quot;20300&quot; value=&quot;Slide 18 - &amp;quot;Medieval Literature&amp;quot;&quot;/&gt;&lt;property id=&quot;20307&quot; value=&quot;306&quot;/&gt;&lt;/object&gt;&lt;object type=&quot;3&quot; unique_id=&quot;10269&quot;&gt;&lt;property id=&quot;20148&quot; value=&quot;5&quot;/&gt;&lt;property id=&quot;20300&quot; value=&quot;Slide 20 - &amp;quot;Medieval Literature&amp;quot;&quot;/&gt;&lt;property id=&quot;20307&quot; value=&quot;364&quot;/&gt;&lt;/object&gt;&lt;object type=&quot;3&quot; unique_id=&quot;10270&quot;&gt;&lt;property id=&quot;20148&quot; value=&quot;5&quot;/&gt;&lt;property id=&quot;20300&quot; value=&quot;Slide 22 - &amp;quot;Courtly Love&amp;quot;&quot;/&gt;&lt;property id=&quot;20307&quot; value=&quot;307&quot;/&gt;&lt;/object&gt;&lt;object type=&quot;3&quot; unique_id=&quot;10271&quot;&gt;&lt;property id=&quot;20148&quot; value=&quot;5&quot;/&gt;&lt;property id=&quot;20300&quot; value=&quot;Slide 24 - &amp;quot;Dante Alighieri&amp;quot;&quot;/&gt;&lt;property id=&quot;20307&quot; value=&quot;308&quot;/&gt;&lt;/object&gt;&lt;object type=&quot;3&quot; unique_id=&quot;10272&quot;&gt;&lt;property id=&quot;20148&quot; value=&quot;5&quot;/&gt;&lt;property id=&quot;20300&quot; value=&quot;Slide 26 - &amp;quot;Dante Alighieri&amp;quot;&quot;/&gt;&lt;property id=&quot;20307&quot; value=&quot;309&quot;/&gt;&lt;/object&gt;&lt;object type=&quot;3&quot; unique_id=&quot;10273&quot;&gt;&lt;property id=&quot;20148&quot; value=&quot;5&quot;/&gt;&lt;property id=&quot;20300&quot; value=&quot;Slide 29 - &amp;quot;Dante Alighieri&amp;quot;&quot;/&gt;&lt;property id=&quot;20307&quot; value=&quot;310&quot;/&gt;&lt;/object&gt;&lt;object type=&quot;3&quot; unique_id=&quot;10274&quot;&gt;&lt;property id=&quot;20148&quot; value=&quot;5&quot;/&gt;&lt;property id=&quot;20300&quot; value=&quot;Slide 31 - &amp;quot;Divine Comedy&amp;quot;&quot;/&gt;&lt;property id=&quot;20307&quot; value=&quot;311&quot;/&gt;&lt;/object&gt;&lt;object type=&quot;3&quot; unique_id=&quot;10275&quot;&gt;&lt;property id=&quot;20148&quot; value=&quot;5&quot;/&gt;&lt;property id=&quot;20300&quot; value=&quot;Slide 33 - &amp;quot;Divine Comedy&amp;quot;&quot;/&gt;&lt;property id=&quot;20307&quot; value=&quot;372&quot;/&gt;&lt;/object&gt;&lt;object type=&quot;3&quot; unique_id=&quot;10276&quot;&gt;&lt;property id=&quot;20148&quot; value=&quot;5&quot;/&gt;&lt;property id=&quot;20300&quot; value=&quot;Slide 35 - &amp;quot;Divine Comedy&amp;quot;&quot;/&gt;&lt;property id=&quot;20307&quot; value=&quot;312&quot;/&gt;&lt;/object&gt;&lt;object type=&quot;3&quot; unique_id=&quot;10277&quot;&gt;&lt;property id=&quot;20148&quot; value=&quot;5&quot;/&gt;&lt;property id=&quot;20300&quot; value=&quot;Slide 37 - &amp;quot;Inferno&amp;quot;&quot;/&gt;&lt;property id=&quot;20307&quot; value=&quot;329&quot;/&gt;&lt;/object&gt;&lt;object type=&quot;3&quot; unique_id=&quot;10278&quot;&gt;&lt;property id=&quot;20148&quot; value=&quot;5&quot;/&gt;&lt;property id=&quot;20300&quot; value=&quot;Slide 39 - &amp;quot;The Circle of Lust (Carnality)&amp;quot;&quot;/&gt;&lt;property id=&quot;20307&quot; value=&quot;373&quot;/&gt;&lt;/object&gt;&lt;object type=&quot;3&quot; unique_id=&quot;10279&quot;&gt;&lt;property id=&quot;20148&quot; value=&quot;5&quot;/&gt;&lt;property id=&quot;20300&quot; value=&quot;Slide 41 - &amp;quot;The Circle of Lust (Carnality)&amp;quot;&quot;/&gt;&lt;property id=&quot;20307&quot; value=&quot;328&quot;/&gt;&lt;/object&gt;&lt;object type=&quot;3&quot; unique_id=&quot;10280&quot;&gt;&lt;property id=&quot;20148&quot; value=&quot;5&quot;/&gt;&lt;property id=&quot;20300&quot; value=&quot;Slide 43 - &amp;quot;Divine Comedy – Inferno&amp;quot;&quot;/&gt;&lt;property id=&quot;20307&quot; value=&quot;374&quot;/&gt;&lt;/object&gt;&lt;object type=&quot;3&quot; unique_id=&quot;10281&quot;&gt;&lt;property id=&quot;20148&quot; value=&quot;5&quot;/&gt;&lt;property id=&quot;20300&quot; value=&quot;Slide 45 - &amp;quot;Inferno – Satan&amp;quot;&quot;/&gt;&lt;property id=&quot;20307&quot; value=&quot;375&quot;/&gt;&lt;/object&gt;&lt;object type=&quot;3&quot; unique_id=&quot;10282&quot;&gt;&lt;property id=&quot;20148&quot; value=&quot;5&quot;/&gt;&lt;property id=&quot;20300&quot; value=&quot;Slide 47 - &amp;quot;Divine Comedy – Purgatory&amp;quot;&quot;/&gt;&lt;property id=&quot;20307&quot; value=&quot;313&quot;/&gt;&lt;/object&gt;&lt;object type=&quot;3&quot; unique_id=&quot;10283&quot;&gt;&lt;property id=&quot;20148&quot; value=&quot;5&quot;/&gt;&lt;property id=&quot;20300&quot; value=&quot;Slide 49 - &amp;quot;Divine Comedy – Purgatory&amp;quot;&quot;/&gt;&lt;property id=&quot;20307&quot; value=&quot;314&quot;/&gt;&lt;/object&gt;&lt;object type=&quot;3&quot; unique_id=&quot;10284&quot;&gt;&lt;property id=&quot;20148&quot; value=&quot;5&quot;/&gt;&lt;property id=&quot;20300&quot; value=&quot;Slide 51 - &amp;quot;Divine Comedy – Paradise&amp;quot;&quot;/&gt;&lt;property id=&quot;20307&quot; value=&quot;315&quot;/&gt;&lt;/object&gt;&lt;object type=&quot;3&quot; unique_id=&quot;10285&quot;&gt;&lt;property id=&quot;20148&quot; value=&quot;5&quot;/&gt;&lt;property id=&quot;20300&quot; value=&quot;Slide 53 - &amp;quot;Discussion&amp;quot;&quot;/&gt;&lt;property id=&quot;20307&quot; value=&quot;365&quot;/&gt;&lt;/object&gt;&lt;object type=&quot;3&quot; unique_id=&quot;10286&quot;&gt;&lt;property id=&quot;20148&quot; value=&quot;5&quot;/&gt;&lt;property id=&quot;20300&quot; value=&quot;Slide 55 - &amp;quot;Numerical Intricacies&amp;quot;&quot;/&gt;&lt;property id=&quot;20307&quot; value=&quot;319&quot;/&gt;&lt;/object&gt;&lt;object type=&quot;3&quot; unique_id=&quot;10287&quot;&gt;&lt;property id=&quot;20148&quot; value=&quot;5&quot;/&gt;&lt;property id=&quot;20300&quot; value=&quot;Slide 57 - &amp;quot;Numerical Intricacies&amp;quot;&quot;/&gt;&lt;property id=&quot;20307&quot; value=&quot;316&quot;/&gt;&lt;/object&gt;&lt;object type=&quot;3&quot; unique_id=&quot;10288&quot;&gt;&lt;property id=&quot;20148&quot; value=&quot;5&quot;/&gt;&lt;property id=&quot;20300&quot; value=&quot;Slide 60 - &amp;quot;Numerology Example: Baptism/8&amp;quot;&quot;/&gt;&lt;property id=&quot;20307&quot; value=&quot;368&quot;/&gt;&lt;/object&gt;&lt;object type=&quot;3&quot; unique_id=&quot;10289&quot;&gt;&lt;property id=&quot;20148&quot; value=&quot;5&quot;/&gt;&lt;property id=&quot;20300&quot; value=&quot;Slide 62 - &amp;quot;Numerical Intricacies&amp;quot;&quot;/&gt;&lt;property id=&quot;20307&quot; value=&quot;369&quot;/&gt;&lt;/object&gt;&lt;object type=&quot;3&quot; unique_id=&quot;10290&quot;&gt;&lt;property id=&quot;20148&quot; value=&quot;5&quot;/&gt;&lt;property id=&quot;20300&quot; value=&quot;Slide 65 - &amp;quot;Numerology Example: Perfection/10 and 100&amp;quot;&quot;/&gt;&lt;property id=&quot;20307&quot; value=&quot;317&quot;/&gt;&lt;/object&gt;&lt;object type=&quot;3&quot; unique_id=&quot;10291&quot;&gt;&lt;property id=&quot;20148&quot; value=&quot;5&quot;/&gt;&lt;property id=&quot;20300&quot; value=&quot;Slide 67 - &amp;quot;Divine Comedy – &amp;#x0D;&amp;#x0A;Between sections&amp;quot;&quot;/&gt;&lt;property id=&quot;20307&quot; value=&quot;322&quot;/&gt;&lt;/object&gt;&lt;object type=&quot;3&quot; unique_id=&quot;10292&quot;&gt;&lt;property id=&quot;20148&quot; value=&quot;5&quot;/&gt;&lt;property id=&quot;20300&quot; value=&quot;Slide 69 - &amp;quot;Discussion of The Divine Comedy&amp;quot;&quot;/&gt;&lt;property id=&quot;20307&quot; value=&quot;320&quot;/&gt;&lt;/object&gt;&lt;object type=&quot;3&quot; unique_id=&quot;10293&quot;&gt;&lt;property id=&quot;20148&quot; value=&quot;5&quot;/&gt;&lt;property id=&quot;20300&quot; value=&quot;Slide 71 - &amp;quot;Discussion of The Divine Comedy&amp;quot;&quot;/&gt;&lt;property id=&quot;20307&quot; value=&quot;370&quot;/&gt;&lt;/object&gt;&lt;object type=&quot;3&quot; unique_id=&quot;10294&quot;&gt;&lt;property id=&quot;20148&quot; value=&quot;5&quot;/&gt;&lt;property id=&quot;20300&quot; value=&quot;Slide 73 - &amp;quot;Discussion of The Divine Comedy&amp;quot;&quot;/&gt;&lt;property id=&quot;20307&quot; value=&quot;371&quot;/&gt;&lt;/object&gt;&lt;object type=&quot;3&quot; unique_id=&quot;10295&quot;&gt;&lt;property id=&quot;20148&quot; value=&quot;5&quot;/&gt;&lt;property id=&quot;20300&quot; value=&quot;Slide 75 - &amp;quot;Discussion&amp;quot;&quot;/&gt;&lt;property id=&quot;20307&quot; value=&quot;366&quot;/&gt;&lt;/object&gt;&lt;object type=&quot;3&quot; unique_id=&quot;10296&quot;&gt;&lt;property id=&quot;20148&quot; value=&quot;5&quot;/&gt;&lt;property id=&quot;20300&quot; value=&quot;Slide 77 - &amp;quot;Francesco Petrarch (1304-1374)&amp;quot;&quot;/&gt;&lt;property id=&quot;20307&quot; value=&quot;335&quot;/&gt;&lt;/object&gt;&lt;object type=&quot;3&quot; unique_id=&quot;10297&quot;&gt;&lt;property id=&quot;20148&quot; value=&quot;5&quot;/&gt;&lt;property id=&quot;20300&quot; value=&quot;Slide 79 - &amp;quot;The Development of the&amp;#x0D;&amp;#x0A;English Language&amp;quot;&quot;/&gt;&lt;property id=&quot;20307&quot; value=&quot;338&quot;/&gt;&lt;/object&gt;&lt;object type=&quot;3&quot; unique_id=&quot;10298&quot;&gt;&lt;property id=&quot;20148&quot; value=&quot;5&quot;/&gt;&lt;property id=&quot;20300&quot; value=&quot;Slide 81 - &amp;quot;Middle English&amp;quot;&quot;/&gt;&lt;property id=&quot;20307&quot; value=&quot;340&quot;/&gt;&lt;/object&gt;&lt;object type=&quot;3&quot; unique_id=&quot;10299&quot;&gt;&lt;property id=&quot;20148&quot; value=&quot;5&quot;/&gt;&lt;property id=&quot;20300&quot; value=&quot;Slide 83 - &amp;quot;Middle English&amp;quot;&quot;/&gt;&lt;property id=&quot;20307&quot; value=&quot;342&quot;/&gt;&lt;/object&gt;&lt;object type=&quot;3&quot; unique_id=&quot;10300&quot;&gt;&lt;property id=&quot;20148&quot; value=&quot;5&quot;/&gt;&lt;property id=&quot;20300&quot; value=&quot;Slide 85 - &amp;quot;Tri-lingual English&amp;quot;&quot;/&gt;&lt;property id=&quot;20307&quot; value=&quot;343&quot;/&gt;&lt;/object&gt;&lt;object type=&quot;3&quot; unique_id=&quot;10301&quot;&gt;&lt;property id=&quot;20148&quot; value=&quot;5&quot;/&gt;&lt;property id=&quot;20300&quot; value=&quot;Slide 87 - &amp;quot;Middle English&amp;quot;&quot;/&gt;&lt;property id=&quot;20307&quot; value=&quot;344&quot;/&gt;&lt;/object&gt;&lt;object type=&quot;3&quot; unique_id=&quot;10302&quot;&gt;&lt;property id=&quot;20148&quot; value=&quot;5&quot;/&gt;&lt;property id=&quot;20300&quot; value=&quot;Slide 89 - &amp;quot;Middle English&amp;quot;&quot;/&gt;&lt;property id=&quot;20307&quot; value=&quot;347&quot;/&gt;&lt;/object&gt;&lt;object type=&quot;3&quot; unique_id=&quot;10303&quot;&gt;&lt;property id=&quot;20148&quot; value=&quot;5&quot;/&gt;&lt;property id=&quot;20300&quot; value=&quot;Slide 91 - &amp;quot;Middle English&amp;quot;&quot;/&gt;&lt;property id=&quot;20307&quot; value=&quot;348&quot;/&gt;&lt;/object&gt;&lt;object type=&quot;3&quot; unique_id=&quot;10304&quot;&gt;&lt;property id=&quot;20148&quot; value=&quot;5&quot;/&gt;&lt;property id=&quot;20300&quot; value=&quot;Slide 93&quot;/&gt;&lt;property id=&quot;20307&quot; value=&quot;352&quot;/&gt;&lt;/object&gt;&lt;object type=&quot;3&quot; unique_id=&quot;10305&quot;&gt;&lt;property id=&quot;20148&quot; value=&quot;5&quot;/&gt;&lt;property id=&quot;20300&quot; value=&quot;Slide 97 - &amp;quot;English is a crazy language&amp;quot;&quot;/&gt;&lt;property id=&quot;20307&quot; value=&quot;353&quot;/&gt;&lt;/object&gt;&lt;object type=&quot;3&quot; unique_id=&quot;10306&quot;&gt;&lt;property id=&quot;20148&quot; value=&quot;5&quot;/&gt;&lt;property id=&quot;20300&quot; value=&quot;Slide 100 - &amp;quot;Geoffrey Chaucer&amp;quot;&quot;/&gt;&lt;property id=&quot;20307&quot; value=&quot;356&quot;/&gt;&lt;/object&gt;&lt;object type=&quot;3&quot; unique_id=&quot;10307&quot;&gt;&lt;property id=&quot;20148&quot; value=&quot;5&quot;/&gt;&lt;property id=&quot;20300&quot; value=&quot;Slide 102 - &amp;quot;Geoffrey Chaucer &amp;#x0D;&amp;#x0A;Canterbury Tales&amp;quot;&quot;/&gt;&lt;property id=&quot;20307&quot; value=&quot;357&quot;/&gt;&lt;/object&gt;&lt;object type=&quot;3&quot; unique_id=&quot;10308&quot;&gt;&lt;property id=&quot;20148&quot; value=&quot;5&quot;/&gt;&lt;property id=&quot;20300&quot; value=&quot;Slide 104 - &amp;quot;Geoffrey Chaucer &amp;#x0D;&amp;#x0A;Canterbury Tales&amp;quot;&quot;/&gt;&lt;property id=&quot;20307&quot; value=&quot;358&quot;/&gt;&lt;/object&gt;&lt;object type=&quot;3&quot; unique_id=&quot;10310&quot;&gt;&lt;property id=&quot;20148&quot; value=&quot;5&quot;/&gt;&lt;property id=&quot;20300&quot; value=&quot;Slide 106&quot;/&gt;&lt;property id=&quot;20307&quot; value=&quot;360&quot;/&gt;&lt;/object&gt;&lt;object type=&quot;3&quot; unique_id=&quot;10311&quot;&gt;&lt;property id=&quot;20148&quot; value=&quot;5&quot;/&gt;&lt;property id=&quot;20300&quot; value=&quot;Slide 108 - &amp;quot;Geoffrey Chaucer &amp;#x0D;&amp;#x0A;Canterbury Tales&amp;quot;&quot;/&gt;&lt;property id=&quot;20307&quot; value=&quot;362&quot;/&gt;&lt;/object&gt;&lt;object type=&quot;3&quot; unique_id=&quot;10312&quot;&gt;&lt;property id=&quot;20148&quot; value=&quot;5&quot;/&gt;&lt;property id=&quot;20300&quot; value=&quot;Slide 111 - &amp;quot;Thank You&amp;quot;&quot;/&gt;&lt;property id=&quot;20307&quot; value=&quot;325&quot;/&gt;&lt;/object&gt;&lt;object type=&quot;3&quot; unique_id=&quot;10537&quot;&gt;&lt;property id=&quot;20148&quot; value=&quot;5&quot;/&gt;&lt;property id=&quot;20300&quot; value=&quot;Slide 3&quot;/&gt;&lt;property id=&quot;20307&quot; value=&quot;376&quot;/&gt;&lt;/object&gt;&lt;object type=&quot;3&quot; unique_id=&quot;10538&quot;&gt;&lt;property id=&quot;20148&quot; value=&quot;5&quot;/&gt;&lt;property id=&quot;20300&quot; value=&quot;Slide 5&quot;/&gt;&lt;property id=&quot;20307&quot; value=&quot;377&quot;/&gt;&lt;/object&gt;&lt;object type=&quot;3&quot; unique_id=&quot;10714&quot;&gt;&lt;property id=&quot;20148&quot; value=&quot;5&quot;/&gt;&lt;property id=&quot;20300&quot; value=&quot;Slide 7&quot;/&gt;&lt;property id=&quot;20307&quot; value=&quot;378&quot;/&gt;&lt;/object&gt;&lt;object type=&quot;3&quot; unique_id=&quot;10715&quot;&gt;&lt;property id=&quot;20148&quot; value=&quot;5&quot;/&gt;&lt;property id=&quot;20300&quot; value=&quot;Slide 9&quot;/&gt;&lt;property id=&quot;20307&quot; value=&quot;379&quot;/&gt;&lt;/object&gt;&lt;object type=&quot;3&quot; unique_id=&quot;10716&quot;&gt;&lt;property id=&quot;20148&quot; value=&quot;5&quot;/&gt;&lt;property id=&quot;20300&quot; value=&quot;Slide 11&quot;/&gt;&lt;property id=&quot;20307&quot; value=&quot;380&quot;/&gt;&lt;/object&gt;&lt;object type=&quot;3&quot; unique_id=&quot;11023&quot;&gt;&lt;property id=&quot;20148&quot; value=&quot;5&quot;/&gt;&lt;property id=&quot;20300&quot; value=&quot;Slide 13&quot;/&gt;&lt;property id=&quot;20307&quot; value=&quot;381&quot;/&gt;&lt;/object&gt;&lt;object type=&quot;3&quot; unique_id=&quot;11024&quot;&gt;&lt;property id=&quot;20148&quot; value=&quot;5&quot;/&gt;&lt;property id=&quot;20300&quot; value=&quot;Slide 15&quot;/&gt;&lt;property id=&quot;20307&quot; value=&quot;382&quot;/&gt;&lt;/object&gt;&lt;object type=&quot;3&quot; unique_id=&quot;11025&quot;&gt;&lt;property id=&quot;20148&quot; value=&quot;5&quot;/&gt;&lt;property id=&quot;20300&quot; value=&quot;Slide 17&quot;/&gt;&lt;property id=&quot;20307&quot; value=&quot;383&quot;/&gt;&lt;/object&gt;&lt;object type=&quot;3&quot; unique_id=&quot;11026&quot;&gt;&lt;property id=&quot;20148&quot; value=&quot;5&quot;/&gt;&lt;property id=&quot;20300&quot; value=&quot;Slide 19&quot;/&gt;&lt;property id=&quot;20307&quot; value=&quot;384&quot;/&gt;&lt;/object&gt;&lt;object type=&quot;3&quot; unique_id=&quot;11027&quot;&gt;&lt;property id=&quot;20148&quot; value=&quot;5&quot;/&gt;&lt;property id=&quot;20300&quot; value=&quot;Slide 21&quot;/&gt;&lt;property id=&quot;20307&quot; value=&quot;385&quot;/&gt;&lt;/object&gt;&lt;object type=&quot;3&quot; unique_id=&quot;11887&quot;&gt;&lt;property id=&quot;20148&quot; value=&quot;5&quot;/&gt;&lt;property id=&quot;20300&quot; value=&quot;Slide 23&quot;/&gt;&lt;property id=&quot;20307&quot; value=&quot;386&quot;/&gt;&lt;/object&gt;&lt;object type=&quot;3&quot; unique_id=&quot;11888&quot;&gt;&lt;property id=&quot;20148&quot; value=&quot;5&quot;/&gt;&lt;property id=&quot;20300&quot; value=&quot;Slide 25&quot;/&gt;&lt;property id=&quot;20307&quot; value=&quot;387&quot;/&gt;&lt;/object&gt;&lt;object type=&quot;3&quot; unique_id=&quot;11889&quot;&gt;&lt;property id=&quot;20148&quot; value=&quot;5&quot;/&gt;&lt;property id=&quot;20300&quot; value=&quot;Slide 27&quot;/&gt;&lt;property id=&quot;20307&quot; value=&quot;388&quot;/&gt;&lt;/object&gt;&lt;object type=&quot;3&quot; unique_id=&quot;11890&quot;&gt;&lt;property id=&quot;20148&quot; value=&quot;5&quot;/&gt;&lt;property id=&quot;20300&quot; value=&quot;Slide 28&quot;/&gt;&lt;property id=&quot;20307&quot; value=&quot;389&quot;/&gt;&lt;/object&gt;&lt;object type=&quot;3&quot; unique_id=&quot;11891&quot;&gt;&lt;property id=&quot;20148&quot; value=&quot;5&quot;/&gt;&lt;property id=&quot;20300&quot; value=&quot;Slide 30&quot;/&gt;&lt;property id=&quot;20307&quot; value=&quot;390&quot;/&gt;&lt;/object&gt;&lt;object type=&quot;3&quot; unique_id=&quot;11892&quot;&gt;&lt;property id=&quot;20148&quot; value=&quot;5&quot;/&gt;&lt;property id=&quot;20300&quot; value=&quot;Slide 32&quot;/&gt;&lt;property id=&quot;20307&quot; value=&quot;391&quot;/&gt;&lt;/object&gt;&lt;object type=&quot;3&quot; unique_id=&quot;11893&quot;&gt;&lt;property id=&quot;20148&quot; value=&quot;5&quot;/&gt;&lt;property id=&quot;20300&quot; value=&quot;Slide 34&quot;/&gt;&lt;property id=&quot;20307&quot; value=&quot;392&quot;/&gt;&lt;/object&gt;&lt;object type=&quot;3&quot; unique_id=&quot;11894&quot;&gt;&lt;property id=&quot;20148&quot; value=&quot;5&quot;/&gt;&lt;property id=&quot;20300&quot; value=&quot;Slide 36&quot;/&gt;&lt;property id=&quot;20307&quot; value=&quot;393&quot;/&gt;&lt;/object&gt;&lt;object type=&quot;3&quot; unique_id=&quot;11895&quot;&gt;&lt;property id=&quot;20148&quot; value=&quot;5&quot;/&gt;&lt;property id=&quot;20300&quot; value=&quot;Slide 38&quot;/&gt;&lt;property id=&quot;20307&quot; value=&quot;394&quot;/&gt;&lt;/object&gt;&lt;object type=&quot;3&quot; unique_id=&quot;11896&quot;&gt;&lt;property id=&quot;20148&quot; value=&quot;5&quot;/&gt;&lt;property id=&quot;20300&quot; value=&quot;Slide 40&quot;/&gt;&lt;property id=&quot;20307&quot; value=&quot;395&quot;/&gt;&lt;/object&gt;&lt;object type=&quot;3&quot; unique_id=&quot;11897&quot;&gt;&lt;property id=&quot;20148&quot; value=&quot;5&quot;/&gt;&lt;property id=&quot;20300&quot; value=&quot;Slide 42&quot;/&gt;&lt;property id=&quot;20307&quot; value=&quot;396&quot;/&gt;&lt;/object&gt;&lt;object type=&quot;3&quot; unique_id=&quot;11898&quot;&gt;&lt;property id=&quot;20148&quot; value=&quot;5&quot;/&gt;&lt;property id=&quot;20300&quot; value=&quot;Slide 44&quot;/&gt;&lt;property id=&quot;20307&quot; value=&quot;397&quot;/&gt;&lt;/object&gt;&lt;object type=&quot;3&quot; unique_id=&quot;11899&quot;&gt;&lt;property id=&quot;20148&quot; value=&quot;5&quot;/&gt;&lt;property id=&quot;20300&quot; value=&quot;Slide 46&quot;/&gt;&lt;property id=&quot;20307&quot; value=&quot;398&quot;/&gt;&lt;/object&gt;&lt;object type=&quot;3&quot; unique_id=&quot;12927&quot;&gt;&lt;property id=&quot;20148&quot; value=&quot;5&quot;/&gt;&lt;property id=&quot;20300&quot; value=&quot;Slide 48&quot;/&gt;&lt;property id=&quot;20307&quot; value=&quot;399&quot;/&gt;&lt;/object&gt;&lt;object type=&quot;3&quot; unique_id=&quot;12928&quot;&gt;&lt;property id=&quot;20148&quot; value=&quot;5&quot;/&gt;&lt;property id=&quot;20300&quot; value=&quot;Slide 50&quot;/&gt;&lt;property id=&quot;20307&quot; value=&quot;400&quot;/&gt;&lt;/object&gt;&lt;object type=&quot;3&quot; unique_id=&quot;12929&quot;&gt;&lt;property id=&quot;20148&quot; value=&quot;5&quot;/&gt;&lt;property id=&quot;20300&quot; value=&quot;Slide 52&quot;/&gt;&lt;property id=&quot;20307&quot; value=&quot;401&quot;/&gt;&lt;/object&gt;&lt;object type=&quot;3&quot; unique_id=&quot;12930&quot;&gt;&lt;property id=&quot;20148&quot; value=&quot;5&quot;/&gt;&lt;property id=&quot;20300&quot; value=&quot;Slide 54&quot;/&gt;&lt;property id=&quot;20307&quot; value=&quot;402&quot;/&gt;&lt;/object&gt;&lt;object type=&quot;3&quot; unique_id=&quot;12931&quot;&gt;&lt;property id=&quot;20148&quot; value=&quot;5&quot;/&gt;&lt;property id=&quot;20300&quot; value=&quot;Slide 56&quot;/&gt;&lt;property id=&quot;20307&quot; value=&quot;403&quot;/&gt;&lt;/object&gt;&lt;object type=&quot;3&quot; unique_id=&quot;12933&quot;&gt;&lt;property id=&quot;20148&quot; value=&quot;5&quot;/&gt;&lt;property id=&quot;20300&quot; value=&quot;Slide 58&quot;/&gt;&lt;property id=&quot;20307&quot; value=&quot;406&quot;/&gt;&lt;/object&gt;&lt;object type=&quot;3&quot; unique_id=&quot;12934&quot;&gt;&lt;property id=&quot;20148&quot; value=&quot;5&quot;/&gt;&lt;property id=&quot;20300&quot; value=&quot;Slide 59&quot;/&gt;&lt;property id=&quot;20307&quot; value=&quot;407&quot;/&gt;&lt;/object&gt;&lt;object type=&quot;3&quot; unique_id=&quot;12935&quot;&gt;&lt;property id=&quot;20148&quot; value=&quot;5&quot;/&gt;&lt;property id=&quot;20300&quot; value=&quot;Slide 61&quot;/&gt;&lt;property id=&quot;20307&quot; value=&quot;408&quot;/&gt;&lt;/object&gt;&lt;object type=&quot;3&quot; unique_id=&quot;13650&quot;&gt;&lt;property id=&quot;20148&quot; value=&quot;5&quot;/&gt;&lt;property id=&quot;20300&quot; value=&quot;Slide 63&quot;/&gt;&lt;property id=&quot;20307&quot; value=&quot;410&quot;/&gt;&lt;/object&gt;&lt;object type=&quot;3&quot; unique_id=&quot;13651&quot;&gt;&lt;property id=&quot;20148&quot; value=&quot;5&quot;/&gt;&lt;property id=&quot;20300&quot; value=&quot;Slide 64&quot;/&gt;&lt;property id=&quot;20307&quot; value=&quot;409&quot;/&gt;&lt;/object&gt;&lt;object type=&quot;3&quot; unique_id=&quot;13652&quot;&gt;&lt;property id=&quot;20148&quot; value=&quot;5&quot;/&gt;&lt;property id=&quot;20300&quot; value=&quot;Slide 66&quot;/&gt;&lt;property id=&quot;20307&quot; value=&quot;411&quot;/&gt;&lt;/object&gt;&lt;object type=&quot;3&quot; unique_id=&quot;13653&quot;&gt;&lt;property id=&quot;20148&quot; value=&quot;5&quot;/&gt;&lt;property id=&quot;20300&quot; value=&quot;Slide 68&quot;/&gt;&lt;property id=&quot;20307&quot; value=&quot;412&quot;/&gt;&lt;/object&gt;&lt;object type=&quot;3&quot; unique_id=&quot;13654&quot;&gt;&lt;property id=&quot;20148&quot; value=&quot;5&quot;/&gt;&lt;property id=&quot;20300&quot; value=&quot;Slide 70&quot;/&gt;&lt;property id=&quot;20307&quot; value=&quot;413&quot;/&gt;&lt;/object&gt;&lt;object type=&quot;3&quot; unique_id=&quot;13655&quot;&gt;&lt;property id=&quot;20148&quot; value=&quot;5&quot;/&gt;&lt;property id=&quot;20300&quot; value=&quot;Slide 72&quot;/&gt;&lt;property id=&quot;20307&quot; value=&quot;414&quot;/&gt;&lt;/object&gt;&lt;object type=&quot;3&quot; unique_id=&quot;13656&quot;&gt;&lt;property id=&quot;20148&quot; value=&quot;5&quot;/&gt;&lt;property id=&quot;20300&quot; value=&quot;Slide 74&quot;/&gt;&lt;property id=&quot;20307&quot; value=&quot;415&quot;/&gt;&lt;/object&gt;&lt;object type=&quot;3&quot; unique_id=&quot;13657&quot;&gt;&lt;property id=&quot;20148&quot; value=&quot;5&quot;/&gt;&lt;property id=&quot;20300&quot; value=&quot;Slide 76&quot;/&gt;&lt;property id=&quot;20307&quot; value=&quot;416&quot;/&gt;&lt;/object&gt;&lt;object type=&quot;3&quot; unique_id=&quot;14232&quot;&gt;&lt;property id=&quot;20148&quot; value=&quot;5&quot;/&gt;&lt;property id=&quot;20300&quot; value=&quot;Slide 78&quot;/&gt;&lt;property id=&quot;20307&quot; value=&quot;417&quot;/&gt;&lt;/object&gt;&lt;object type=&quot;3&quot; unique_id=&quot;14233&quot;&gt;&lt;property id=&quot;20148&quot; value=&quot;5&quot;/&gt;&lt;property id=&quot;20300&quot; value=&quot;Slide 80&quot;/&gt;&lt;property id=&quot;20307&quot; value=&quot;418&quot;/&gt;&lt;/object&gt;&lt;object type=&quot;3&quot; unique_id=&quot;14234&quot;&gt;&lt;property id=&quot;20148&quot; value=&quot;5&quot;/&gt;&lt;property id=&quot;20300&quot; value=&quot;Slide 82&quot;/&gt;&lt;property id=&quot;20307&quot; value=&quot;419&quot;/&gt;&lt;/object&gt;&lt;object type=&quot;3&quot; unique_id=&quot;15608&quot;&gt;&lt;property id=&quot;20148&quot; value=&quot;5&quot;/&gt;&lt;property id=&quot;20300&quot; value=&quot;Slide 84&quot;/&gt;&lt;property id=&quot;20307&quot; value=&quot;420&quot;/&gt;&lt;/object&gt;&lt;object type=&quot;3&quot; unique_id=&quot;15609&quot;&gt;&lt;property id=&quot;20148&quot; value=&quot;5&quot;/&gt;&lt;property id=&quot;20300&quot; value=&quot;Slide 86&quot;/&gt;&lt;property id=&quot;20307&quot; value=&quot;421&quot;/&gt;&lt;/object&gt;&lt;object type=&quot;3&quot; unique_id=&quot;15610&quot;&gt;&lt;property id=&quot;20148&quot; value=&quot;5&quot;/&gt;&lt;property id=&quot;20300&quot; value=&quot;Slide 88&quot;/&gt;&lt;property id=&quot;20307&quot; value=&quot;422&quot;/&gt;&lt;/object&gt;&lt;object type=&quot;3&quot; unique_id=&quot;15611&quot;&gt;&lt;property id=&quot;20148&quot; value=&quot;5&quot;/&gt;&lt;property id=&quot;20300&quot; value=&quot;Slide 90&quot;/&gt;&lt;property id=&quot;20307&quot; value=&quot;423&quot;/&gt;&lt;/object&gt;&lt;object type=&quot;3&quot; unique_id=&quot;15612&quot;&gt;&lt;property id=&quot;20148&quot; value=&quot;5&quot;/&gt;&lt;property id=&quot;20300&quot; value=&quot;Slide 92&quot;/&gt;&lt;property id=&quot;20307&quot; value=&quot;424&quot;/&gt;&lt;/object&gt;&lt;object type=&quot;3&quot; unique_id=&quot;15613&quot;&gt;&lt;property id=&quot;20148&quot; value=&quot;5&quot;/&gt;&lt;property id=&quot;20300&quot; value=&quot;Slide 94&quot;/&gt;&lt;property id=&quot;20307&quot; value=&quot;426&quot;/&gt;&lt;/object&gt;&lt;object type=&quot;3&quot; unique_id=&quot;15614&quot;&gt;&lt;property id=&quot;20148&quot; value=&quot;5&quot;/&gt;&lt;property id=&quot;20300&quot; value=&quot;Slide 95&quot;/&gt;&lt;property id=&quot;20307&quot; value=&quot;425&quot;/&gt;&lt;/object&gt;&lt;object type=&quot;3&quot; unique_id=&quot;15615&quot;&gt;&lt;property id=&quot;20148&quot; value=&quot;5&quot;/&gt;&lt;property id=&quot;20300&quot; value=&quot;Slide 96&quot;/&gt;&lt;property id=&quot;20307&quot; value=&quot;427&quot;/&gt;&lt;/object&gt;&lt;object type=&quot;3&quot; unique_id=&quot;15616&quot;&gt;&lt;property id=&quot;20148&quot; value=&quot;5&quot;/&gt;&lt;property id=&quot;20300&quot; value=&quot;Slide 98&quot;/&gt;&lt;property id=&quot;20307&quot; value=&quot;431&quot;/&gt;&lt;/object&gt;&lt;object type=&quot;3&quot; unique_id=&quot;15617&quot;&gt;&lt;property id=&quot;20148&quot; value=&quot;5&quot;/&gt;&lt;property id=&quot;20300&quot; value=&quot;Slide 99&quot;/&gt;&lt;property id=&quot;20307&quot; value=&quot;432&quot;/&gt;&lt;/object&gt;&lt;object type=&quot;3&quot; unique_id=&quot;15618&quot;&gt;&lt;property id=&quot;20148&quot; value=&quot;5&quot;/&gt;&lt;property id=&quot;20300&quot; value=&quot;Slide 101&quot;/&gt;&lt;property id=&quot;20307&quot; value=&quot;433&quot;/&gt;&lt;/object&gt;&lt;object type=&quot;3&quot; unique_id=&quot;15619&quot;&gt;&lt;property id=&quot;20148&quot; value=&quot;5&quot;/&gt;&lt;property id=&quot;20300&quot; value=&quot;Slide 103&quot;/&gt;&lt;property id=&quot;20307&quot; value=&quot;434&quot;/&gt;&lt;/object&gt;&lt;object type=&quot;3&quot; unique_id=&quot;15620&quot;&gt;&lt;property id=&quot;20148&quot; value=&quot;5&quot;/&gt;&lt;property id=&quot;20300&quot; value=&quot;Slide 105&quot;/&gt;&lt;property id=&quot;20307&quot; value=&quot;435&quot;/&gt;&lt;/object&gt;&lt;object type=&quot;3&quot; unique_id=&quot;15621&quot;&gt;&lt;property id=&quot;20148&quot; value=&quot;5&quot;/&gt;&lt;property id=&quot;20300&quot; value=&quot;Slide 107&quot;/&gt;&lt;property id=&quot;20307&quot; value=&quot;436&quot;/&gt;&lt;/object&gt;&lt;object type=&quot;3&quot; unique_id=&quot;15622&quot;&gt;&lt;property id=&quot;20148&quot; value=&quot;5&quot;/&gt;&lt;property id=&quot;20300&quot; value=&quot;Slide 109&quot;/&gt;&lt;property id=&quot;20307&quot; value=&quot;438&quot;/&gt;&lt;/object&gt;&lt;object type=&quot;3&quot; unique_id=&quot;15623&quot;&gt;&lt;property id=&quot;20148&quot; value=&quot;5&quot;/&gt;&lt;property id=&quot;20300&quot; value=&quot;Slide 110&quot;/&gt;&lt;property id=&quot;20307&quot; value=&quot;437&quot;/&gt;&lt;/object&gt;&lt;object type=&quot;3&quot; unique_id=&quot;15851&quot;&gt;&lt;property id=&quot;20148&quot; value=&quot;5&quot;/&gt;&lt;property id=&quot;20300&quot; value=&quot;Slide 112 - &amp;quot;Medieval Arts and Literature&amp;quot;&quot;/&gt;&lt;property id=&quot;20307&quot; value=&quot;439&quot;/&gt;&lt;/object&gt;&lt;/object&gt;&lt;object type=&quot;8&quot; unique_id=&quot;10368&quot;&gt;&lt;/object&gt;&lt;/object&gt;&lt;/database&gt;"/>
  <p:tag name="SECTOMILLISECCONVERTED" val="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2098</TotalTime>
  <Words>3164</Words>
  <Application>Microsoft Macintosh PowerPoint</Application>
  <PresentationFormat>On-screen Show (4:3)</PresentationFormat>
  <Paragraphs>686</Paragraphs>
  <Slides>59</Slides>
  <Notes>54</Notes>
  <HiddenSlides>0</HiddenSlides>
  <MMClips>7</MMClips>
  <ScaleCrop>false</ScaleCrop>
  <HeadingPairs>
    <vt:vector size="4" baseType="variant">
      <vt:variant>
        <vt:lpstr>Theme</vt:lpstr>
      </vt:variant>
      <vt:variant>
        <vt:i4>1</vt:i4>
      </vt:variant>
      <vt:variant>
        <vt:lpstr>Slide Titles</vt:lpstr>
      </vt:variant>
      <vt:variant>
        <vt:i4>59</vt:i4>
      </vt:variant>
    </vt:vector>
  </HeadingPairs>
  <TitlesOfParts>
    <vt:vector size="60" baseType="lpstr">
      <vt:lpstr>Default Design</vt:lpstr>
      <vt:lpstr>Medieval Arts and Literature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Medieval Arts and Literature</vt:lpstr>
    </vt:vector>
  </TitlesOfParts>
  <Company>BYU</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Corporate Creativity</dc:title>
  <dc:creator>strongb</dc:creator>
  <cp:lastModifiedBy>Brent Strong</cp:lastModifiedBy>
  <cp:revision>164</cp:revision>
  <dcterms:created xsi:type="dcterms:W3CDTF">2010-07-18T12:31:24Z</dcterms:created>
  <dcterms:modified xsi:type="dcterms:W3CDTF">2011-11-17T15:18:06Z</dcterms:modified>
</cp:coreProperties>
</file>