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420" r:id="rId2"/>
    <p:sldId id="377" r:id="rId3"/>
    <p:sldId id="378" r:id="rId4"/>
    <p:sldId id="380" r:id="rId5"/>
    <p:sldId id="424" r:id="rId6"/>
    <p:sldId id="379" r:id="rId7"/>
    <p:sldId id="381" r:id="rId8"/>
    <p:sldId id="382" r:id="rId9"/>
    <p:sldId id="383" r:id="rId10"/>
    <p:sldId id="384" r:id="rId11"/>
    <p:sldId id="385" r:id="rId12"/>
    <p:sldId id="386" r:id="rId13"/>
    <p:sldId id="423"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22" r:id="rId28"/>
    <p:sldId id="401"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21" r:id="rId48"/>
  </p:sldIdLst>
  <p:sldSz cx="9144000" cy="6858000" type="screen4x3"/>
  <p:notesSz cx="6858000" cy="91440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E8"/>
    <a:srgbClr val="B40000"/>
    <a:srgbClr val="230145"/>
    <a:srgbClr val="1B0135"/>
    <a:srgbClr val="000000"/>
    <a:srgbClr val="EA1600"/>
    <a:srgbClr val="F61700"/>
    <a:srgbClr val="2C01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3" d="100"/>
          <a:sy n="93" d="100"/>
        </p:scale>
        <p:origin x="-1160" y="-17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tags" Target="tags/tag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82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2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82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C82D6CD-CEC4-5147-AABC-E357CD0FF555}" type="slidenum">
              <a:rPr lang="en-US"/>
              <a:pPr>
                <a:defRPr/>
              </a:pPr>
              <a:t>‹#›</a:t>
            </a:fld>
            <a:endParaRPr lang="en-US"/>
          </a:p>
        </p:txBody>
      </p:sp>
    </p:spTree>
    <p:extLst>
      <p:ext uri="{BB962C8B-B14F-4D97-AF65-F5344CB8AC3E}">
        <p14:creationId xmlns:p14="http://schemas.microsoft.com/office/powerpoint/2010/main" val="41286369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559D71-962F-794A-9810-5CDB124099CE}"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7A8444-C780-684E-9FCA-D01F2D96B69C}" type="slidenum">
              <a:rPr lang="en-US" sz="120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C4B24E-F02E-1A48-A660-927374FF37B7}" type="slidenum">
              <a:rPr lang="en-US" sz="1200"/>
              <a:pP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C4B24E-F02E-1A48-A660-927374FF37B7}" type="slidenum">
              <a:rPr lang="en-US" sz="1200"/>
              <a:pPr eaLnBrk="1" hangingPunct="1"/>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393070-88AD-FA4A-BEDF-2AA2F565DA5F}" type="slidenum">
              <a:rPr lang="en-US" sz="1200"/>
              <a:pPr eaLnBrk="1" hangingPunct="1"/>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6E0B9A-61AF-7A40-BF2B-3EF99E5C2239}" type="slidenum">
              <a:rPr lang="en-US" sz="1200"/>
              <a:pPr eaLnBrk="1" hangingPunct="1"/>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F138FF-1AA5-284F-9837-7531E100A005}" type="slidenum">
              <a:rPr lang="en-US" sz="120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C2CA51-2EE8-B045-8834-1C3C478DA2E6}" type="slidenum">
              <a:rPr lang="en-US" sz="1200"/>
              <a:pPr eaLnBrk="1" hangingPunct="1"/>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3D0FB1-D9AB-7D4C-838D-B9E7DA6A15BA}" type="slidenum">
              <a:rPr lang="en-US" sz="1200"/>
              <a:pPr eaLnBrk="1" hangingPunct="1"/>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E57E29-91BA-E34E-85C1-C007A6725A64}" type="slidenum">
              <a:rPr lang="en-US" sz="1200"/>
              <a:pPr eaLnBrk="1" hangingPunct="1"/>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810738-89C0-0B47-A784-0F196E0BF33F}" type="slidenum">
              <a:rPr lang="en-US" sz="1200"/>
              <a:pPr eaLnBrk="1" hangingPunct="1"/>
              <a:t>20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23B3FF-4DB1-7744-9D2C-8DE4AEA58107}" type="slidenum">
              <a:rPr lang="en-US" sz="1200"/>
              <a:pP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9943AE-8D51-824D-B334-3DF98B4F8AD3}" type="slidenum">
              <a:rPr lang="en-US" sz="1200"/>
              <a:pPr eaLnBrk="1" hangingPunct="1"/>
              <a:t>21</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D72058-5AC4-FA48-ADA1-7FEEF425932B}" type="slidenum">
              <a:rPr lang="en-US" sz="1200"/>
              <a:pPr eaLnBrk="1" hangingPunct="1"/>
              <a:t>22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647BE5-99BA-564B-81A7-11A731A5ACBF}" type="slidenum">
              <a:rPr lang="en-US" sz="1200"/>
              <a:pPr eaLnBrk="1" hangingPunct="1"/>
              <a:t>23</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1F7B5B-CD3F-8B4B-98A2-03E4ECBB795D}" type="slidenum">
              <a:rPr lang="en-US" sz="1200"/>
              <a:pPr eaLnBrk="1" hangingPunct="1"/>
              <a:t>24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F8AA4D-D2C6-1A44-9B3A-4683D5E49A55}" type="slidenum">
              <a:rPr lang="en-US" sz="1200"/>
              <a:pPr eaLnBrk="1" hangingPunct="1"/>
              <a:t>25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59FE3B-4D32-1742-B3E2-37CDFACC2083}" type="slidenum">
              <a:rPr lang="en-US" sz="1200"/>
              <a:pPr eaLnBrk="1" hangingPunct="1"/>
              <a:t>26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59FE3B-4D32-1742-B3E2-37CDFACC2083}" type="slidenum">
              <a:rPr lang="en-US" sz="1200"/>
              <a:pPr eaLnBrk="1" hangingPunct="1"/>
              <a:t>27</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D9BC4A-1FD4-794D-92CB-DE8E04877770}" type="slidenum">
              <a:rPr lang="en-US" sz="1200"/>
              <a:pPr eaLnBrk="1" hangingPunct="1"/>
              <a:t>28</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4DEB20-E07E-6C4C-9B50-BC4E0FCDB80C}" type="slidenum">
              <a:rPr lang="en-US" sz="1200"/>
              <a:pPr eaLnBrk="1" hangingPunct="1"/>
              <a:t>29</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184C19-AEC6-834B-8024-28DA5E3DA2CB}" type="slidenum">
              <a:rPr lang="en-US" sz="1200"/>
              <a:pPr eaLnBrk="1" hangingPunct="1"/>
              <a:t>30</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043AF1-B1CA-4C43-9011-19A8E46CDC34}" type="slidenum">
              <a:rPr lang="en-US" sz="1200"/>
              <a:pPr eaLnBrk="1" hangingPunct="1"/>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95EC18-77F8-3B46-96DD-F64D75CFC355}" type="slidenum">
              <a:rPr lang="en-US" sz="1200"/>
              <a:pPr eaLnBrk="1" hangingPunct="1"/>
              <a:t>31</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CE6787-33A6-AA4D-AF56-A89612B0017D}" type="slidenum">
              <a:rPr lang="en-US" sz="1200"/>
              <a:pPr eaLnBrk="1" hangingPunct="1"/>
              <a:t>32</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F4CE15-12B3-B04F-9AB6-4FD9992AD4BD}" type="slidenum">
              <a:rPr lang="en-US" sz="1200"/>
              <a:pPr eaLnBrk="1" hangingPunct="1"/>
              <a:t>33</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8487E0-0F3C-5644-95D9-826F11DBAB37}" type="slidenum">
              <a:rPr lang="en-US" sz="1200"/>
              <a:pPr eaLnBrk="1" hangingPunct="1"/>
              <a:t>34</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ln/>
        </p:spPr>
      </p:sp>
      <p:sp>
        <p:nvSpPr>
          <p:cNvPr id="808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808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8FF362-F72F-6143-99D2-83EDEAC2B476}" type="slidenum">
              <a:rPr lang="en-US" sz="1200"/>
              <a:pPr eaLnBrk="1" hangingPunct="1"/>
              <a:t>35</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0F209B-E2EB-4345-9A54-EB611D717F26}" type="slidenum">
              <a:rPr lang="en-US" sz="1200"/>
              <a:pPr eaLnBrk="1" hangingPunct="1"/>
              <a:t>36</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D5B2BD-87C2-6540-9CAE-F35AD04EAE75}" type="slidenum">
              <a:rPr lang="en-US" sz="1200"/>
              <a:pPr eaLnBrk="1" hangingPunct="1"/>
              <a:t>37</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77F5A46-3A39-7A4F-BE97-43C1392FE7B9}" type="slidenum">
              <a:rPr lang="en-US" sz="1200"/>
              <a:pPr eaLnBrk="1" hangingPunct="1"/>
              <a:t>38</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CF7811-6D99-5D42-ADCE-A6AA2DE29C62}" type="slidenum">
              <a:rPr lang="en-US" sz="1200"/>
              <a:pPr eaLnBrk="1" hangingPunct="1"/>
              <a:t>39</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8A5CD3-2BB3-0841-A20D-2600D99404AF}" type="slidenum">
              <a:rPr lang="en-US" sz="1200"/>
              <a:pPr eaLnBrk="1" hangingPunct="1"/>
              <a:t>40</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043AF1-B1CA-4C43-9011-19A8E46CDC34}" type="slidenum">
              <a:rPr lang="en-US" sz="1200"/>
              <a:pPr eaLnBrk="1" hangingPunct="1"/>
              <a:t>5</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659EF9-4EAA-5A43-BBEC-C256873068AE}" type="slidenum">
              <a:rPr lang="en-US" sz="1200"/>
              <a:pPr eaLnBrk="1" hangingPunct="1"/>
              <a:t>41</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5ED12-D06B-7940-97B8-9EBC291C98D4}" type="slidenum">
              <a:rPr lang="en-US" sz="1200"/>
              <a:pPr eaLnBrk="1" hangingPunct="1"/>
              <a:t>42</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98CA08-B588-AC4A-AB72-937E8F83F4B8}" type="slidenum">
              <a:rPr lang="en-US" sz="1200"/>
              <a:pPr eaLnBrk="1" hangingPunct="1"/>
              <a:t>43</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A69E80-CC50-4C4A-ADD7-416F16607C11}" type="slidenum">
              <a:rPr lang="en-US" sz="1200"/>
              <a:pPr eaLnBrk="1" hangingPunct="1"/>
              <a:t>44</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8C1BD3-C843-5E4B-A793-FE9747ADD6DD}" type="slidenum">
              <a:rPr lang="en-US" sz="1200"/>
              <a:pPr eaLnBrk="1" hangingPunct="1"/>
              <a:t>45</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2FA876-B1E4-9E46-AD1B-59EFD50704AA}" type="slidenum">
              <a:rPr lang="en-US" sz="1200"/>
              <a:pPr eaLnBrk="1" hangingPunct="1"/>
              <a:t>46</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7870FD-727A-E647-9040-43E69B51F85A}" type="slidenum">
              <a:rPr lang="en-US" sz="1200"/>
              <a:pPr eaLnBrk="1" hangingPunct="1"/>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0B4820-1580-C64D-BC0E-D7D360777899}" type="slidenum">
              <a:rPr lang="en-US" sz="120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47CB13-1CDD-0343-84FC-8BAA04F2C2D0}" type="slidenum">
              <a:rPr lang="en-US" sz="1200"/>
              <a:pP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32EB6F-30CC-AB40-9E95-AF4BF7F879B2}" type="slidenum">
              <a:rPr lang="en-US" sz="1200"/>
              <a:pPr eaLnBrk="1" hangingPunct="1"/>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511A4F-4904-8845-809E-34232C16315A}"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2BC6C0-567D-0F43-8980-C008FD7AC72B}" type="slidenum">
              <a:rPr lang="en-US"/>
              <a:pPr>
                <a:defRPr/>
              </a:pPr>
              <a:t>‹#›</a:t>
            </a:fld>
            <a:endParaRPr lang="en-US"/>
          </a:p>
        </p:txBody>
      </p:sp>
    </p:spTree>
    <p:extLst>
      <p:ext uri="{BB962C8B-B14F-4D97-AF65-F5344CB8AC3E}">
        <p14:creationId xmlns:p14="http://schemas.microsoft.com/office/powerpoint/2010/main" val="2878163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66C502-4AF6-5A41-8FB6-D4C93D4CEB2F}" type="slidenum">
              <a:rPr lang="en-US"/>
              <a:pPr>
                <a:defRPr/>
              </a:pPr>
              <a:t>‹#›</a:t>
            </a:fld>
            <a:endParaRPr lang="en-US"/>
          </a:p>
        </p:txBody>
      </p:sp>
    </p:spTree>
    <p:extLst>
      <p:ext uri="{BB962C8B-B14F-4D97-AF65-F5344CB8AC3E}">
        <p14:creationId xmlns:p14="http://schemas.microsoft.com/office/powerpoint/2010/main" val="237253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A0FC8A-D04F-1C40-9AF2-7E98B77B1425}" type="slidenum">
              <a:rPr lang="en-US"/>
              <a:pPr>
                <a:defRPr/>
              </a:pPr>
              <a:t>‹#›</a:t>
            </a:fld>
            <a:endParaRPr lang="en-US"/>
          </a:p>
        </p:txBody>
      </p:sp>
    </p:spTree>
    <p:extLst>
      <p:ext uri="{BB962C8B-B14F-4D97-AF65-F5344CB8AC3E}">
        <p14:creationId xmlns:p14="http://schemas.microsoft.com/office/powerpoint/2010/main" val="146025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66429C-E25C-5E4B-94A0-8FAD59CC3D53}" type="slidenum">
              <a:rPr lang="en-US"/>
              <a:pPr>
                <a:defRPr/>
              </a:pPr>
              <a:t>‹#›</a:t>
            </a:fld>
            <a:endParaRPr lang="en-US"/>
          </a:p>
        </p:txBody>
      </p:sp>
    </p:spTree>
    <p:extLst>
      <p:ext uri="{BB962C8B-B14F-4D97-AF65-F5344CB8AC3E}">
        <p14:creationId xmlns:p14="http://schemas.microsoft.com/office/powerpoint/2010/main" val="3993633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8A98B56-BD43-D94D-9856-D8300BEE9F24}" type="slidenum">
              <a:rPr lang="en-US"/>
              <a:pPr>
                <a:defRPr/>
              </a:pPr>
              <a:t>‹#›</a:t>
            </a:fld>
            <a:endParaRPr lang="en-US"/>
          </a:p>
        </p:txBody>
      </p:sp>
    </p:spTree>
    <p:extLst>
      <p:ext uri="{BB962C8B-B14F-4D97-AF65-F5344CB8AC3E}">
        <p14:creationId xmlns:p14="http://schemas.microsoft.com/office/powerpoint/2010/main" val="20649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FFB47-8B29-3541-83AF-C8F5F75EBCF2}" type="slidenum">
              <a:rPr lang="en-US"/>
              <a:pPr>
                <a:defRPr/>
              </a:pPr>
              <a:t>‹#›</a:t>
            </a:fld>
            <a:endParaRPr lang="en-US"/>
          </a:p>
        </p:txBody>
      </p:sp>
    </p:spTree>
    <p:extLst>
      <p:ext uri="{BB962C8B-B14F-4D97-AF65-F5344CB8AC3E}">
        <p14:creationId xmlns:p14="http://schemas.microsoft.com/office/powerpoint/2010/main" val="229084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450705-0AD3-A240-9EBE-69B48056324F}" type="slidenum">
              <a:rPr lang="en-US"/>
              <a:pPr>
                <a:defRPr/>
              </a:pPr>
              <a:t>‹#›</a:t>
            </a:fld>
            <a:endParaRPr lang="en-US"/>
          </a:p>
        </p:txBody>
      </p:sp>
    </p:spTree>
    <p:extLst>
      <p:ext uri="{BB962C8B-B14F-4D97-AF65-F5344CB8AC3E}">
        <p14:creationId xmlns:p14="http://schemas.microsoft.com/office/powerpoint/2010/main" val="2329494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55BD6C-571B-D445-9854-BDEDE0A7558F}" type="slidenum">
              <a:rPr lang="en-US"/>
              <a:pPr>
                <a:defRPr/>
              </a:pPr>
              <a:t>‹#›</a:t>
            </a:fld>
            <a:endParaRPr lang="en-US"/>
          </a:p>
        </p:txBody>
      </p:sp>
    </p:spTree>
    <p:extLst>
      <p:ext uri="{BB962C8B-B14F-4D97-AF65-F5344CB8AC3E}">
        <p14:creationId xmlns:p14="http://schemas.microsoft.com/office/powerpoint/2010/main" val="1833667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02F956-011D-834A-A8F1-800C395D0068}" type="slidenum">
              <a:rPr lang="en-US"/>
              <a:pPr>
                <a:defRPr/>
              </a:pPr>
              <a:t>‹#›</a:t>
            </a:fld>
            <a:endParaRPr lang="en-US"/>
          </a:p>
        </p:txBody>
      </p:sp>
    </p:spTree>
    <p:extLst>
      <p:ext uri="{BB962C8B-B14F-4D97-AF65-F5344CB8AC3E}">
        <p14:creationId xmlns:p14="http://schemas.microsoft.com/office/powerpoint/2010/main" val="1902222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9D30F9-87EF-AD4A-A06F-AF6A4BE169D6}" type="slidenum">
              <a:rPr lang="en-US"/>
              <a:pPr>
                <a:defRPr/>
              </a:pPr>
              <a:t>‹#›</a:t>
            </a:fld>
            <a:endParaRPr lang="en-US"/>
          </a:p>
        </p:txBody>
      </p:sp>
    </p:spTree>
    <p:extLst>
      <p:ext uri="{BB962C8B-B14F-4D97-AF65-F5344CB8AC3E}">
        <p14:creationId xmlns:p14="http://schemas.microsoft.com/office/powerpoint/2010/main" val="31602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70EAEC8-750B-6342-B515-4383A9922923}" type="slidenum">
              <a:rPr lang="en-US"/>
              <a:pPr>
                <a:defRPr/>
              </a:pPr>
              <a:t>‹#›</a:t>
            </a:fld>
            <a:endParaRPr lang="en-US"/>
          </a:p>
        </p:txBody>
      </p:sp>
    </p:spTree>
    <p:extLst>
      <p:ext uri="{BB962C8B-B14F-4D97-AF65-F5344CB8AC3E}">
        <p14:creationId xmlns:p14="http://schemas.microsoft.com/office/powerpoint/2010/main" val="1217737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6AFB48-D509-8848-B310-82786F65D4A7}" type="slidenum">
              <a:rPr lang="en-US"/>
              <a:pPr>
                <a:defRPr/>
              </a:pPr>
              <a:t>‹#›</a:t>
            </a:fld>
            <a:endParaRPr lang="en-US"/>
          </a:p>
        </p:txBody>
      </p:sp>
    </p:spTree>
    <p:extLst>
      <p:ext uri="{BB962C8B-B14F-4D97-AF65-F5344CB8AC3E}">
        <p14:creationId xmlns:p14="http://schemas.microsoft.com/office/powerpoint/2010/main" val="304061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ED95D3-5A51-E847-A179-11EE64573A33}" type="slidenum">
              <a:rPr lang="en-US"/>
              <a:pPr>
                <a:defRPr/>
              </a:pPr>
              <a:t>‹#›</a:t>
            </a:fld>
            <a:endParaRPr lang="en-US"/>
          </a:p>
        </p:txBody>
      </p:sp>
    </p:spTree>
    <p:extLst>
      <p:ext uri="{BB962C8B-B14F-4D97-AF65-F5344CB8AC3E}">
        <p14:creationId xmlns:p14="http://schemas.microsoft.com/office/powerpoint/2010/main" val="25544437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0D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19D91E7-9D90-3C4A-9982-80DC93C109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wmf"/><Relationship Id="rId10"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11.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jpe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4.xml"/><Relationship Id="rId5" Type="http://schemas.openxmlformats.org/officeDocument/2006/relationships/image" Target="../media/image30.png"/><Relationship Id="rId6" Type="http://schemas.openxmlformats.org/officeDocument/2006/relationships/image" Target="../media/image12.png"/><Relationship Id="rId1" Type="http://schemas.microsoft.com/office/2007/relationships/media" Target="file://localhost/Users/abs3/Movies/Middle%20Ages/KnightsTale_Joust2.mov" TargetMode="External"/><Relationship Id="rId2" Type="http://schemas.openxmlformats.org/officeDocument/2006/relationships/video" Target="file://localhost/Users/abs3/Movies/Middle%20Ages/KnightsTale_Joust2.m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7.jpeg"/><Relationship Id="rId5" Type="http://schemas.openxmlformats.org/officeDocument/2006/relationships/image" Target="../media/image33.jpeg"/><Relationship Id="rId6"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8.xml"/><Relationship Id="rId5" Type="http://schemas.openxmlformats.org/officeDocument/2006/relationships/image" Target="../media/image35.png"/><Relationship Id="rId6" Type="http://schemas.openxmlformats.org/officeDocument/2006/relationships/image" Target="../media/image12.png"/><Relationship Id="rId1" Type="http://schemas.microsoft.com/office/2007/relationships/media" Target="file://localhost/Users/abs3/Movies/Middle%20Ages/Battle%20of%20Crecy%20and%20the%20Long%20Bow.mp4" TargetMode="External"/><Relationship Id="rId2" Type="http://schemas.openxmlformats.org/officeDocument/2006/relationships/video" Target="file://localhost/Users/abs3/Movies/Middle%20Ages/Battle%20of%20Crecy%20and%20the%20Long%20Bow.mp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39.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2.xml"/><Relationship Id="rId5" Type="http://schemas.openxmlformats.org/officeDocument/2006/relationships/image" Target="../media/image40.png"/><Relationship Id="rId6" Type="http://schemas.openxmlformats.org/officeDocument/2006/relationships/image" Target="../media/image12.png"/><Relationship Id="rId1" Type="http://schemas.microsoft.com/office/2007/relationships/media" Target="file://localhost/Users/abs3/Movies/Shakespeare/HENRYV_St.%20Crispins%20Day%20Speech.mp4" TargetMode="External"/><Relationship Id="rId2" Type="http://schemas.openxmlformats.org/officeDocument/2006/relationships/video" Target="file://localhost/Users/abs3/Movies/Shakespeare/HENRYV_St.%20Crispins%20Day%20Speech.mp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6.jpe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13.png"/><Relationship Id="rId5" Type="http://schemas.openxmlformats.org/officeDocument/2006/relationships/image" Target="../media/image8.wmf"/><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image" Target="../media/image49.png"/><Relationship Id="rId7" Type="http://schemas.openxmlformats.org/officeDocument/2006/relationships/image" Target="../media/image50.jpeg"/><Relationship Id="rId8"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5.jpeg"/><Relationship Id="rId5" Type="http://schemas.openxmlformats.org/officeDocument/2006/relationships/image" Target="../media/image2.jpe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6.png"/><Relationship Id="rId5"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58.jpe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4.xml"/><Relationship Id="rId5" Type="http://schemas.openxmlformats.org/officeDocument/2006/relationships/image" Target="../media/image13.png"/><Relationship Id="rId6" Type="http://schemas.openxmlformats.org/officeDocument/2006/relationships/image" Target="../media/image59.png"/><Relationship Id="rId1" Type="http://schemas.microsoft.com/office/2007/relationships/media" Target="file://localhost/Users/abs3/Movies/Gutenberg/Gutenberg%20type.mov" TargetMode="External"/><Relationship Id="rId2" Type="http://schemas.openxmlformats.org/officeDocument/2006/relationships/video" Target="file://localhost/Users/abs3/Movies/Gutenberg/Gutenberg%20type.mov"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0.jpe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6.xml"/><Relationship Id="rId5" Type="http://schemas.openxmlformats.org/officeDocument/2006/relationships/image" Target="../media/image13.png"/><Relationship Id="rId6" Type="http://schemas.openxmlformats.org/officeDocument/2006/relationships/image" Target="../media/image61.png"/><Relationship Id="rId1" Type="http://schemas.microsoft.com/office/2007/relationships/media" Target="file://localhost/Users/abs3/Movies/Gutenberg/Gutenberg%20paper.mov" TargetMode="External"/><Relationship Id="rId2" Type="http://schemas.openxmlformats.org/officeDocument/2006/relationships/video" Target="file://localhost/Users/abs3/Movies/Gutenberg/Gutenberg%20paper.m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0.jpe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8.xml"/><Relationship Id="rId5" Type="http://schemas.openxmlformats.org/officeDocument/2006/relationships/image" Target="../media/image13.png"/><Relationship Id="rId6" Type="http://schemas.openxmlformats.org/officeDocument/2006/relationships/image" Target="../media/image62.png"/><Relationship Id="rId1" Type="http://schemas.microsoft.com/office/2007/relationships/media" Target="file://localhost/Users/abs3/Movies/Gutenberg/Gutenberg%20wine%20press.mov" TargetMode="External"/><Relationship Id="rId2" Type="http://schemas.openxmlformats.org/officeDocument/2006/relationships/video" Target="file://localhost/Users/abs3/Movies/Gutenberg/Gutenberg%20wine%20press.m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9.xml"/><Relationship Id="rId5" Type="http://schemas.openxmlformats.org/officeDocument/2006/relationships/image" Target="../media/image13.png"/><Relationship Id="rId6" Type="http://schemas.openxmlformats.org/officeDocument/2006/relationships/image" Target="../media/image63.png"/><Relationship Id="rId1" Type="http://schemas.microsoft.com/office/2007/relationships/media" Target="file://localhost/Users/abs3/Movies/Gutenberg/Gutenberg%20press%20details.mov" TargetMode="External"/><Relationship Id="rId2" Type="http://schemas.openxmlformats.org/officeDocument/2006/relationships/video" Target="file://localhost/Users/abs3/Movies/Gutenberg/Gutenberg%20press%20details.mo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jpeg"/><Relationship Id="rId5"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1.xml"/><Relationship Id="rId5" Type="http://schemas.openxmlformats.org/officeDocument/2006/relationships/image" Target="../media/image13.png"/><Relationship Id="rId6" Type="http://schemas.openxmlformats.org/officeDocument/2006/relationships/image" Target="../media/image65.png"/><Relationship Id="rId1" Type="http://schemas.microsoft.com/office/2007/relationships/media" Target="file://localhost/Users/abs3/Movies/Gutenberg/Gutenberg%20printed.mov" TargetMode="External"/><Relationship Id="rId2" Type="http://schemas.openxmlformats.org/officeDocument/2006/relationships/video" Target="file://localhost/Users/abs3/Movies/Gutenberg/Gutenberg%20printed.mov"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2.xml"/><Relationship Id="rId5" Type="http://schemas.openxmlformats.org/officeDocument/2006/relationships/image" Target="../media/image13.png"/><Relationship Id="rId6" Type="http://schemas.openxmlformats.org/officeDocument/2006/relationships/image" Target="../media/image66.png"/><Relationship Id="rId1" Type="http://schemas.microsoft.com/office/2007/relationships/media" Target="file://localhost/Users/abs3/Movies/Gutenberg/Gutenberg%20finished.mov" TargetMode="External"/><Relationship Id="rId2" Type="http://schemas.openxmlformats.org/officeDocument/2006/relationships/video" Target="file://localhost/Users/abs3/Movies/Gutenberg/Gutenberg%20finished.m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3.jpeg"/><Relationship Id="rId5"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wmf"/><Relationship Id="rId10"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hyperlink" Target="http://en.wikipedia.org/wiki/Image:PhilippeIV.jpg" TargetMode="External"/><Relationship Id="rId5" Type="http://schemas.openxmlformats.org/officeDocument/2006/relationships/image" Target="../media/image17.jpe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descr="2003_01_nyc_met_arms_k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775" y="0"/>
            <a:ext cx="5610225"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5" descr="gutenberg press and people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48138"/>
            <a:ext cx="507523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6" descr="gutenberg portrait CA.jpg"/>
          <p:cNvPicPr>
            <a:picLocks noChangeAspect="1"/>
          </p:cNvPicPr>
          <p:nvPr/>
        </p:nvPicPr>
        <p:blipFill>
          <a:blip r:embed="rId4">
            <a:extLst>
              <a:ext uri="{28A0092B-C50C-407E-A947-70E740481C1C}">
                <a14:useLocalDpi xmlns:a14="http://schemas.microsoft.com/office/drawing/2010/main" val="0"/>
              </a:ext>
            </a:extLst>
          </a:blip>
          <a:srcRect l="3128" t="1788" r="3506" b="2664"/>
          <a:stretch>
            <a:fillRect/>
          </a:stretch>
        </p:blipFill>
        <p:spPr bwMode="auto">
          <a:xfrm>
            <a:off x="7000875" y="4151313"/>
            <a:ext cx="2143125"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7" descr="Gutenberg_bible WM.jpg"/>
          <p:cNvPicPr>
            <a:picLocks noChangeAspect="1"/>
          </p:cNvPicPr>
          <p:nvPr/>
        </p:nvPicPr>
        <p:blipFill>
          <a:blip r:embed="rId5">
            <a:extLst>
              <a:ext uri="{28A0092B-C50C-407E-A947-70E740481C1C}">
                <a14:useLocalDpi xmlns:a14="http://schemas.microsoft.com/office/drawing/2010/main" val="0"/>
              </a:ext>
            </a:extLst>
          </a:blip>
          <a:srcRect l="500" t="2559" r="4494" b="1097"/>
          <a:stretch>
            <a:fillRect/>
          </a:stretch>
        </p:blipFill>
        <p:spPr bwMode="auto">
          <a:xfrm>
            <a:off x="5045075" y="4151313"/>
            <a:ext cx="1951038"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pope-borgia2"/>
          <p:cNvPicPr>
            <a:picLocks noChangeAspect="1" noChangeArrowheads="1"/>
          </p:cNvPicPr>
          <p:nvPr/>
        </p:nvPicPr>
        <p:blipFill>
          <a:blip r:embed="rId6">
            <a:extLst>
              <a:ext uri="{28A0092B-C50C-407E-A947-70E740481C1C}">
                <a14:useLocalDpi xmlns:a14="http://schemas.microsoft.com/office/drawing/2010/main" val="0"/>
              </a:ext>
            </a:extLst>
          </a:blip>
          <a:srcRect l="2000" t="870" r="1308" b="1303"/>
          <a:stretch>
            <a:fillRect/>
          </a:stretch>
        </p:blipFill>
        <p:spPr bwMode="auto">
          <a:xfrm>
            <a:off x="0" y="0"/>
            <a:ext cx="164465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9" descr="Henry_V_of_England_-_Illustration_from_Cassell's_History_of_England_-_Century_Edition_-_published_circa_1902 W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44650" y="0"/>
            <a:ext cx="1878013"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2363056"/>
            <a:ext cx="3534310" cy="1808252"/>
          </a:xfrm>
          <a:prstGeom prst="rect">
            <a:avLst/>
          </a:prstGeom>
          <a:solidFill>
            <a:srgbClr val="B4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94" name="Rectangle 3"/>
          <p:cNvSpPr>
            <a:spLocks noGrp="1" noChangeArrowheads="1"/>
          </p:cNvSpPr>
          <p:nvPr>
            <p:ph type="subTitle" idx="1"/>
          </p:nvPr>
        </p:nvSpPr>
        <p:spPr>
          <a:xfrm>
            <a:off x="61913" y="3492500"/>
            <a:ext cx="3390900" cy="730250"/>
          </a:xfrm>
        </p:spPr>
        <p:txBody>
          <a:bodyPr/>
          <a:lstStyle/>
          <a:p>
            <a:pPr eaLnBrk="1" hangingPunct="1"/>
            <a:r>
              <a:rPr lang="en-US" sz="3000" b="1">
                <a:latin typeface="Verdana" charset="0"/>
                <a:ea typeface="ＭＳ Ｐゴシック" charset="0"/>
                <a:cs typeface="ＭＳ Ｐゴシック" charset="0"/>
              </a:rPr>
              <a:t>14</a:t>
            </a:r>
            <a:r>
              <a:rPr lang="en-US" sz="3000" b="1" baseline="30000">
                <a:latin typeface="Verdana" charset="0"/>
                <a:ea typeface="ＭＳ Ｐゴシック" charset="0"/>
                <a:cs typeface="ＭＳ Ｐゴシック" charset="0"/>
              </a:rPr>
              <a:t>th</a:t>
            </a:r>
            <a:r>
              <a:rPr lang="en-US" sz="3000" b="1">
                <a:latin typeface="Verdana" charset="0"/>
                <a:ea typeface="ＭＳ Ｐゴシック" charset="0"/>
                <a:cs typeface="ＭＳ Ｐゴシック" charset="0"/>
              </a:rPr>
              <a:t> Century</a:t>
            </a:r>
          </a:p>
        </p:txBody>
      </p:sp>
      <p:pic>
        <p:nvPicPr>
          <p:cNvPr id="12" name="Picture 11" descr="Edward King_Edward_III WM.jpg"/>
          <p:cNvPicPr>
            <a:picLocks noChangeAspect="1"/>
          </p:cNvPicPr>
          <p:nvPr/>
        </p:nvPicPr>
        <p:blipFill>
          <a:blip r:embed="rId8"/>
          <a:srcRect l="3270" t="3986" r="5257" b="4167"/>
          <a:stretch>
            <a:fillRect/>
          </a:stretch>
        </p:blipFill>
        <p:spPr>
          <a:xfrm>
            <a:off x="3955549" y="380143"/>
            <a:ext cx="893852" cy="1171254"/>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16396" name="Picture 2" descr="C:\Documents and Settings\lelutes.CONED\Local Settings\Temporary Internet Files\Content.IE5\6MPV3DXY\MC900052955[1].w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2350" y="3806825"/>
            <a:ext cx="44767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0548" y="2504998"/>
            <a:ext cx="3462391" cy="954107"/>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800" b="1" spc="150" dirty="0">
                <a:ln w="11430"/>
                <a:solidFill>
                  <a:srgbClr val="FCFCE8"/>
                </a:solidFill>
                <a:effectLst>
                  <a:outerShdw blurRad="25400" algn="tl" rotWithShape="0">
                    <a:srgbClr val="000000">
                      <a:alpha val="43000"/>
                    </a:srgbClr>
                  </a:outerShdw>
                </a:effectLst>
                <a:latin typeface="Verdana" charset="0"/>
                <a:ea typeface="ＭＳ Ｐゴシック" charset="-128"/>
                <a:cs typeface="+mn-cs"/>
              </a:rPr>
              <a:t>The </a:t>
            </a:r>
            <a:r>
              <a:rPr lang="en-US" sz="2600" b="1" spc="150" dirty="0">
                <a:ln w="11430"/>
                <a:solidFill>
                  <a:srgbClr val="FCFCE8"/>
                </a:solidFill>
                <a:effectLst>
                  <a:outerShdw blurRad="25400" algn="tl" rotWithShape="0">
                    <a:srgbClr val="000000">
                      <a:alpha val="43000"/>
                    </a:srgbClr>
                  </a:outerShdw>
                </a:effectLst>
                <a:latin typeface="Verdana" charset="0"/>
                <a:ea typeface="ＭＳ Ｐゴシック" charset="-128"/>
                <a:cs typeface="+mn-cs"/>
              </a:rPr>
              <a:t>End</a:t>
            </a:r>
            <a:r>
              <a:rPr lang="en-US" sz="2800" b="1" spc="150" dirty="0">
                <a:ln w="11430"/>
                <a:solidFill>
                  <a:srgbClr val="FCFCE8"/>
                </a:solidFill>
                <a:effectLst>
                  <a:outerShdw blurRad="25400" algn="tl" rotWithShape="0">
                    <a:srgbClr val="000000">
                      <a:alpha val="43000"/>
                    </a:srgbClr>
                  </a:outerShdw>
                </a:effectLst>
                <a:latin typeface="Verdana" charset="0"/>
                <a:ea typeface="ＭＳ Ｐゴシック" charset="-128"/>
                <a:cs typeface="+mn-cs"/>
              </a:rPr>
              <a:t> of the </a:t>
            </a:r>
            <a:r>
              <a:rPr lang="en-US" sz="2600" b="1" spc="150" dirty="0">
                <a:ln w="11430"/>
                <a:solidFill>
                  <a:srgbClr val="FCFCE8"/>
                </a:solidFill>
                <a:effectLst>
                  <a:outerShdw blurRad="25400" algn="tl" rotWithShape="0">
                    <a:srgbClr val="000000">
                      <a:alpha val="43000"/>
                    </a:srgbClr>
                  </a:outerShdw>
                </a:effectLst>
                <a:latin typeface="Verdana" charset="0"/>
                <a:ea typeface="ＭＳ Ｐゴシック" charset="-128"/>
                <a:cs typeface="+mn-cs"/>
              </a:rPr>
              <a:t>Middle Ages</a:t>
            </a:r>
            <a:endParaRPr lang="en-US" sz="2600" b="1" spc="150" dirty="0">
              <a:ln w="11430"/>
              <a:solidFill>
                <a:srgbClr val="FCFCE8"/>
              </a:solidFill>
              <a:effectLst>
                <a:outerShdw blurRad="25400" algn="tl" rotWithShape="0">
                  <a:srgbClr val="000000">
                    <a:alpha val="43000"/>
                  </a:srgbClr>
                </a:outerShdw>
              </a:effectLst>
              <a:ea typeface="ＭＳ Ｐゴシック" charset="-128"/>
              <a:cs typeface="+mn-cs"/>
            </a:endParaRPr>
          </a:p>
        </p:txBody>
      </p:sp>
      <p:pic>
        <p:nvPicPr>
          <p:cNvPr id="18" name="Picture 9" descr="lucrezia3"/>
          <p:cNvPicPr>
            <a:picLocks noChangeAspect="1" noChangeArrowheads="1"/>
          </p:cNvPicPr>
          <p:nvPr/>
        </p:nvPicPr>
        <p:blipFill>
          <a:blip r:embed="rId10"/>
          <a:srcRect l="3990" t="3030" r="4890" b="2164"/>
          <a:stretch>
            <a:fillRect/>
          </a:stretch>
        </p:blipFill>
        <p:spPr bwMode="auto">
          <a:xfrm>
            <a:off x="7474784" y="1556648"/>
            <a:ext cx="1186332" cy="1896361"/>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174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381000" y="381000"/>
            <a:ext cx="8229600" cy="762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The Great Schism</a:t>
            </a:r>
          </a:p>
        </p:txBody>
      </p:sp>
      <p:sp>
        <p:nvSpPr>
          <p:cNvPr id="10" name="Rectangle 3"/>
          <p:cNvSpPr txBox="1">
            <a:spLocks noChangeArrowheads="1"/>
          </p:cNvSpPr>
          <p:nvPr/>
        </p:nvSpPr>
        <p:spPr bwMode="auto">
          <a:xfrm>
            <a:off x="2906713" y="1295400"/>
            <a:ext cx="5551487" cy="5562600"/>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New pope elected in Rome.</a:t>
            </a:r>
          </a:p>
          <a:p>
            <a:pPr marL="365760" lvl="1" indent="-182880">
              <a:spcBef>
                <a:spcPct val="20000"/>
              </a:spcBef>
              <a:buFont typeface="Arial" pitchFamily="34" charset="0"/>
              <a:buChar char="•"/>
              <a:defRPr/>
            </a:pPr>
            <a:r>
              <a:rPr lang="en-US" sz="2400" kern="0" dirty="0">
                <a:latin typeface="Georgia" pitchFamily="18" charset="0"/>
                <a:ea typeface="ＭＳ Ｐゴシック" charset="-128"/>
                <a:cs typeface="+mn-cs"/>
              </a:rPr>
              <a:t>Cardinals under duress from Roman people to elect an Italian as pope.</a:t>
            </a:r>
          </a:p>
          <a:p>
            <a:pPr marL="365760" lvl="1" indent="-182880">
              <a:spcBef>
                <a:spcPct val="20000"/>
              </a:spcBef>
              <a:buFont typeface="Arial" pitchFamily="34" charset="0"/>
              <a:buChar char="•"/>
              <a:defRPr/>
            </a:pPr>
            <a:r>
              <a:rPr lang="en-US" sz="2400" kern="0" dirty="0">
                <a:latin typeface="Georgia" pitchFamily="18" charset="0"/>
                <a:ea typeface="ＭＳ Ｐゴシック" charset="-128"/>
                <a:cs typeface="+mn-cs"/>
              </a:rPr>
              <a:t>An Italian cardinal agreed to return to Avignon if elected pope.</a:t>
            </a:r>
          </a:p>
          <a:p>
            <a:pPr marL="365760" lvl="1" indent="-182880">
              <a:spcBef>
                <a:spcPct val="20000"/>
              </a:spcBef>
              <a:buFont typeface="Arial" pitchFamily="34" charset="0"/>
              <a:buChar char="•"/>
              <a:defRPr/>
            </a:pPr>
            <a:r>
              <a:rPr lang="en-US" sz="2400" kern="0" dirty="0">
                <a:latin typeface="Georgia" pitchFamily="18" charset="0"/>
                <a:ea typeface="ＭＳ Ｐゴシック" charset="-128"/>
                <a:cs typeface="+mn-cs"/>
              </a:rPr>
              <a:t>Italian cardinal broke his promise after elected pope.</a:t>
            </a:r>
          </a:p>
          <a:p>
            <a:pPr marL="365760" lvl="1" indent="-182880">
              <a:spcBef>
                <a:spcPct val="20000"/>
              </a:spcBef>
              <a:buFont typeface="Arial" pitchFamily="34" charset="0"/>
              <a:buChar char="•"/>
              <a:defRPr/>
            </a:pPr>
            <a:r>
              <a:rPr lang="en-US" sz="2400" kern="0" dirty="0">
                <a:latin typeface="Georgia" pitchFamily="18" charset="0"/>
                <a:ea typeface="ＭＳ Ｐゴシック" charset="-128"/>
                <a:cs typeface="+mn-cs"/>
              </a:rPr>
              <a:t>Cardinals returned to Avignon and elected a different pope. </a:t>
            </a:r>
          </a:p>
          <a:p>
            <a:pPr>
              <a:spcBef>
                <a:spcPct val="20000"/>
              </a:spcBef>
              <a:defRPr/>
            </a:pPr>
            <a:r>
              <a:rPr lang="en-US" sz="2800" kern="0" dirty="0">
                <a:latin typeface="Georgia" pitchFamily="18" charset="0"/>
                <a:ea typeface="ＭＳ Ｐゴシック" charset="-128"/>
                <a:cs typeface="ＭＳ Ｐゴシック" charset="-128"/>
              </a:rPr>
              <a:t>Two popes excommunicated each other.</a:t>
            </a:r>
          </a:p>
          <a:p>
            <a:pPr>
              <a:spcBef>
                <a:spcPct val="20000"/>
              </a:spcBef>
              <a:defRPr/>
            </a:pPr>
            <a:r>
              <a:rPr lang="en-US" sz="2800" kern="0" dirty="0">
                <a:latin typeface="Georgia" pitchFamily="18" charset="0"/>
                <a:ea typeface="ＭＳ Ｐゴシック" charset="-128"/>
                <a:cs typeface="ＭＳ Ｐゴシック" charset="-128"/>
              </a:rPr>
              <a:t>Europe was divided.</a:t>
            </a:r>
          </a:p>
        </p:txBody>
      </p:sp>
      <p:pic>
        <p:nvPicPr>
          <p:cNvPr id="6" name="Picture 5" descr="Pope John22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1522413"/>
            <a:ext cx="1760537" cy="23098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ope Innozenz_VI W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438" y="4011613"/>
            <a:ext cx="1754187" cy="23352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1" name="Group 10"/>
          <p:cNvGrpSpPr>
            <a:grpSpLocks/>
          </p:cNvGrpSpPr>
          <p:nvPr/>
        </p:nvGrpSpPr>
        <p:grpSpPr bwMode="auto">
          <a:xfrm>
            <a:off x="7794625" y="200025"/>
            <a:ext cx="855663" cy="896938"/>
            <a:chOff x="1219200" y="762000"/>
            <a:chExt cx="1600200" cy="1676400"/>
          </a:xfrm>
        </p:grpSpPr>
        <p:sp>
          <p:nvSpPr>
            <p:cNvPr id="12" name="Oval 11"/>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3175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379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381000"/>
            <a:ext cx="9144000" cy="762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The Great Schism</a:t>
            </a: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1285875"/>
            <a:ext cx="6161087" cy="52054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7"/>
          <p:cNvGrpSpPr>
            <a:grpSpLocks/>
          </p:cNvGrpSpPr>
          <p:nvPr/>
        </p:nvGrpSpPr>
        <p:grpSpPr bwMode="auto">
          <a:xfrm>
            <a:off x="7794625" y="200025"/>
            <a:ext cx="855663" cy="896938"/>
            <a:chOff x="1219200" y="762000"/>
            <a:chExt cx="1600200" cy="1676400"/>
          </a:xfrm>
        </p:grpSpPr>
        <p:sp>
          <p:nvSpPr>
            <p:cNvPr id="10" name="Oval 9"/>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3379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584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381000"/>
            <a:ext cx="9144000" cy="762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The Great Schism</a:t>
            </a:r>
          </a:p>
        </p:txBody>
      </p:sp>
      <p:sp>
        <p:nvSpPr>
          <p:cNvPr id="8" name="Rectangle 3"/>
          <p:cNvSpPr txBox="1">
            <a:spLocks noChangeArrowheads="1"/>
          </p:cNvSpPr>
          <p:nvPr/>
        </p:nvSpPr>
        <p:spPr bwMode="auto">
          <a:xfrm>
            <a:off x="3706813" y="1471613"/>
            <a:ext cx="5029200" cy="4986337"/>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Council held in Pisa to resolve the problem.</a:t>
            </a:r>
          </a:p>
          <a:p>
            <a:pPr lvl="1">
              <a:spcBef>
                <a:spcPct val="20000"/>
              </a:spcBef>
              <a:defRPr/>
            </a:pPr>
            <a:r>
              <a:rPr lang="en-US" sz="2400" kern="0" dirty="0">
                <a:latin typeface="Georgia" pitchFamily="18" charset="0"/>
                <a:ea typeface="ＭＳ Ｐゴシック" charset="-128"/>
                <a:cs typeface="+mn-cs"/>
              </a:rPr>
              <a:t>Two popes agreed to resign and support a new pope.</a:t>
            </a:r>
          </a:p>
          <a:p>
            <a:pPr lvl="1">
              <a:spcBef>
                <a:spcPct val="20000"/>
              </a:spcBef>
              <a:defRPr/>
            </a:pPr>
            <a:r>
              <a:rPr lang="en-US" sz="2400" kern="0" dirty="0">
                <a:latin typeface="Georgia" pitchFamily="18" charset="0"/>
                <a:ea typeface="ＭＳ Ｐゴシック" charset="-128"/>
                <a:cs typeface="+mn-cs"/>
              </a:rPr>
              <a:t>After the new pope was elected, the two refused to resign.</a:t>
            </a:r>
          </a:p>
          <a:p>
            <a:pPr lvl="1">
              <a:spcBef>
                <a:spcPct val="20000"/>
              </a:spcBef>
              <a:defRPr/>
            </a:pPr>
            <a:r>
              <a:rPr lang="en-US" sz="2400" kern="0" dirty="0">
                <a:latin typeface="Georgia" pitchFamily="18" charset="0"/>
                <a:ea typeface="ＭＳ Ｐゴシック" charset="-128"/>
                <a:cs typeface="+mn-cs"/>
              </a:rPr>
              <a:t>Three papal claimants</a:t>
            </a:r>
          </a:p>
          <a:p>
            <a:pPr lvl="1">
              <a:spcBef>
                <a:spcPct val="20000"/>
              </a:spcBef>
              <a:defRPr/>
            </a:pPr>
            <a:r>
              <a:rPr lang="en-US" sz="2400" kern="0" dirty="0">
                <a:latin typeface="Georgia" pitchFamily="18" charset="0"/>
                <a:ea typeface="ＭＳ Ｐゴシック" charset="-128"/>
                <a:cs typeface="+mn-cs"/>
              </a:rPr>
              <a:t>The pope named in Pisa died in a few years.</a:t>
            </a:r>
          </a:p>
          <a:p>
            <a:pPr>
              <a:spcBef>
                <a:spcPct val="20000"/>
              </a:spcBef>
              <a:defRPr/>
            </a:pPr>
            <a:r>
              <a:rPr lang="en-US" sz="2800" kern="0" dirty="0">
                <a:latin typeface="Georgia" pitchFamily="18" charset="0"/>
                <a:ea typeface="ＭＳ Ｐゴシック" charset="-128"/>
                <a:cs typeface="ＭＳ Ｐゴシック" charset="-128"/>
              </a:rPr>
              <a:t>New pope elected at a conference in Constance and all supported him.</a:t>
            </a:r>
          </a:p>
        </p:txBody>
      </p:sp>
      <p:pic>
        <p:nvPicPr>
          <p:cNvPr id="14" name="Picture 13" descr="Pope John22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438" y="1522413"/>
            <a:ext cx="1760537" cy="23098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ope Innozenz_VI W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438" y="4011613"/>
            <a:ext cx="1754187" cy="23352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8" name="Group 16"/>
          <p:cNvGrpSpPr>
            <a:grpSpLocks/>
          </p:cNvGrpSpPr>
          <p:nvPr/>
        </p:nvGrpSpPr>
        <p:grpSpPr bwMode="auto">
          <a:xfrm>
            <a:off x="7794625" y="200025"/>
            <a:ext cx="855663" cy="896938"/>
            <a:chOff x="1219200" y="762000"/>
            <a:chExt cx="1600200" cy="1676400"/>
          </a:xfrm>
        </p:grpSpPr>
        <p:sp>
          <p:nvSpPr>
            <p:cNvPr id="18" name="Oval 17"/>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358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9413" y="2265363"/>
            <a:ext cx="2540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2342128" y="2648983"/>
            <a:ext cx="1492527" cy="170894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2" presetClass="exit" presetSubtype="4" fill="hold" nodeType="with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5"/>
                                        </p:tgtEl>
                                        <p:attrNameLst>
                                          <p:attrName>ppt_x</p:attrName>
                                        </p:attrNameLst>
                                      </p:cBhvr>
                                      <p:tavLst>
                                        <p:tav tm="0">
                                          <p:val>
                                            <p:strVal val="ppt_x"/>
                                          </p:val>
                                        </p:tav>
                                        <p:tav tm="100000">
                                          <p:val>
                                            <p:strVal val="ppt_x"/>
                                          </p:val>
                                        </p:tav>
                                      </p:tavLst>
                                    </p:anim>
                                    <p:anim calcmode="lin" valueType="num">
                                      <p:cBhvr additive="base">
                                        <p:cTn id="29" dur="500"/>
                                        <p:tgtEl>
                                          <p:spTgt spid="15"/>
                                        </p:tgtEl>
                                        <p:attrNameLst>
                                          <p:attrName>ppt_y</p:attrName>
                                        </p:attrNameLst>
                                      </p:cBhvr>
                                      <p:tavLst>
                                        <p:tav tm="0">
                                          <p:val>
                                            <p:strVal val="ppt_y"/>
                                          </p:val>
                                        </p:tav>
                                        <p:tav tm="100000">
                                          <p:val>
                                            <p:strVal val="1+ppt_h/2"/>
                                          </p:val>
                                        </p:tav>
                                      </p:tavLst>
                                    </p:anim>
                                    <p:set>
                                      <p:cBhvr>
                                        <p:cTn id="30" dur="1" fill="hold">
                                          <p:stCondLst>
                                            <p:cond delay="499"/>
                                          </p:stCondLst>
                                        </p:cTn>
                                        <p:tgtEl>
                                          <p:spTgt spid="1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584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0" y="381000"/>
            <a:ext cx="9144000" cy="762000"/>
          </a:xfrm>
          <a:prstGeom prst="rect">
            <a:avLst/>
          </a:prstGeom>
          <a:noFill/>
          <a:ln w="9525">
            <a:noFill/>
            <a:miter lim="800000"/>
            <a:headEnd/>
            <a:tailEnd/>
          </a:ln>
        </p:spPr>
        <p:txBody>
          <a:bodyPr anchor="ctr"/>
          <a:lstStyle/>
          <a:p>
            <a:pPr algn="ctr">
              <a:defRPr/>
            </a:pPr>
            <a:r>
              <a:rPr lang="en-US" sz="3000" b="1" kern="0" dirty="0" smtClean="0">
                <a:solidFill>
                  <a:srgbClr val="600000"/>
                </a:solidFill>
                <a:latin typeface="Verdana" charset="0"/>
                <a:ea typeface="ＭＳ Ｐゴシック" charset="-128"/>
                <a:cs typeface="ＭＳ Ｐゴシック" charset="-128"/>
              </a:rPr>
              <a:t>After The </a:t>
            </a:r>
            <a:r>
              <a:rPr lang="en-US" sz="3000" b="1" kern="0" dirty="0">
                <a:solidFill>
                  <a:srgbClr val="600000"/>
                </a:solidFill>
                <a:latin typeface="Verdana" charset="0"/>
                <a:ea typeface="ＭＳ Ｐゴシック" charset="-128"/>
                <a:cs typeface="ＭＳ Ｐゴシック" charset="-128"/>
              </a:rPr>
              <a:t>Great Schism</a:t>
            </a:r>
          </a:p>
        </p:txBody>
      </p:sp>
      <p:grpSp>
        <p:nvGrpSpPr>
          <p:cNvPr id="35848" name="Group 16"/>
          <p:cNvGrpSpPr>
            <a:grpSpLocks/>
          </p:cNvGrpSpPr>
          <p:nvPr/>
        </p:nvGrpSpPr>
        <p:grpSpPr bwMode="auto">
          <a:xfrm>
            <a:off x="7794625" y="200025"/>
            <a:ext cx="855663" cy="896938"/>
            <a:chOff x="1219200" y="762000"/>
            <a:chExt cx="1600200" cy="1676400"/>
          </a:xfrm>
        </p:grpSpPr>
        <p:sp>
          <p:nvSpPr>
            <p:cNvPr id="18" name="Oval 17"/>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3585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ectangle 3"/>
          <p:cNvSpPr>
            <a:spLocks noGrp="1" noChangeArrowheads="1"/>
          </p:cNvSpPr>
          <p:nvPr>
            <p:ph idx="1"/>
          </p:nvPr>
        </p:nvSpPr>
        <p:spPr>
          <a:xfrm>
            <a:off x="457200" y="1600200"/>
            <a:ext cx="5810631" cy="4525963"/>
          </a:xfrm>
        </p:spPr>
        <p:txBody>
          <a:bodyPr/>
          <a:lstStyle/>
          <a:p>
            <a:pPr eaLnBrk="1" hangingPunct="1">
              <a:lnSpc>
                <a:spcPct val="90000"/>
              </a:lnSpc>
            </a:pPr>
            <a:r>
              <a:rPr lang="en-US" sz="2800" dirty="0">
                <a:latin typeface="Georgia" charset="0"/>
                <a:ea typeface="ＭＳ Ｐゴシック" charset="0"/>
                <a:cs typeface="ＭＳ Ｐゴシック" charset="0"/>
              </a:rPr>
              <a:t>Continued papal decline and corruption</a:t>
            </a:r>
          </a:p>
          <a:p>
            <a:pPr lvl="1" eaLnBrk="1" hangingPunct="1">
              <a:lnSpc>
                <a:spcPct val="90000"/>
              </a:lnSpc>
            </a:pPr>
            <a:r>
              <a:rPr lang="en-US" dirty="0">
                <a:latin typeface="Georgia" charset="0"/>
                <a:ea typeface="ＭＳ Ｐゴシック" charset="0"/>
              </a:rPr>
              <a:t>Borgia family </a:t>
            </a:r>
          </a:p>
          <a:p>
            <a:pPr lvl="1" eaLnBrk="1" hangingPunct="1">
              <a:lnSpc>
                <a:spcPct val="90000"/>
              </a:lnSpc>
            </a:pPr>
            <a:r>
              <a:rPr lang="en-US" dirty="0">
                <a:latin typeface="Georgia" charset="0"/>
                <a:ea typeface="ＭＳ Ｐゴシック" charset="0"/>
              </a:rPr>
              <a:t>Model for Machiavelli</a:t>
            </a:r>
            <a:r>
              <a:rPr lang="ja-JP" altLang="en-US" dirty="0">
                <a:latin typeface="Georgia" charset="0"/>
                <a:ea typeface="ＭＳ Ｐゴシック" charset="0"/>
              </a:rPr>
              <a:t>’</a:t>
            </a:r>
            <a:r>
              <a:rPr lang="en-US" altLang="ja-JP" dirty="0">
                <a:latin typeface="Georgia" charset="0"/>
                <a:ea typeface="ＭＳ Ｐゴシック" charset="0"/>
              </a:rPr>
              <a:t>s </a:t>
            </a:r>
            <a:r>
              <a:rPr lang="en-US" altLang="ja-JP" i="1" dirty="0">
                <a:latin typeface="Georgia" charset="0"/>
                <a:ea typeface="ＭＳ Ｐゴシック" charset="0"/>
              </a:rPr>
              <a:t>The Prince</a:t>
            </a:r>
          </a:p>
          <a:p>
            <a:pPr eaLnBrk="1" hangingPunct="1">
              <a:lnSpc>
                <a:spcPct val="90000"/>
              </a:lnSpc>
            </a:pPr>
            <a:r>
              <a:rPr lang="en-US" sz="2800" dirty="0">
                <a:latin typeface="Georgia" charset="0"/>
                <a:ea typeface="ＭＳ Ｐゴシック" charset="0"/>
                <a:cs typeface="ＭＳ Ｐゴシック" charset="0"/>
              </a:rPr>
              <a:t>Papal corruption continued into the period known as the Reformation (beginning in 1517)</a:t>
            </a:r>
          </a:p>
          <a:p>
            <a:pPr eaLnBrk="1" hangingPunct="1">
              <a:lnSpc>
                <a:spcPct val="90000"/>
              </a:lnSpc>
            </a:pPr>
            <a:endParaRPr lang="en-US" sz="2800" dirty="0">
              <a:latin typeface="Georgia" charset="0"/>
              <a:ea typeface="ＭＳ Ｐゴシック" charset="0"/>
              <a:cs typeface="ＭＳ Ｐゴシック" charset="0"/>
            </a:endParaRPr>
          </a:p>
        </p:txBody>
      </p:sp>
      <p:pic>
        <p:nvPicPr>
          <p:cNvPr id="17" name="Picture 9" descr="lucrezi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934200" y="1219200"/>
            <a:ext cx="1636713" cy="2514600"/>
          </a:xfrm>
          <a:prstGeom prst="rect">
            <a:avLst/>
          </a:prstGeom>
          <a:noFill/>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187825"/>
            <a:ext cx="178593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969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891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38915" name="Rectangle 7"/>
          <p:cNvSpPr>
            <a:spLocks noChangeArrowheads="1"/>
          </p:cNvSpPr>
          <p:nvPr/>
        </p:nvSpPr>
        <p:spPr bwMode="auto">
          <a:xfrm>
            <a:off x="1643063" y="123825"/>
            <a:ext cx="62484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000" b="1">
                <a:solidFill>
                  <a:srgbClr val="600000"/>
                </a:solidFill>
                <a:latin typeface="Verdana" charset="0"/>
              </a:rPr>
              <a:t>Changing Nature of the </a:t>
            </a:r>
            <a:br>
              <a:rPr lang="en-US" sz="3000" b="1">
                <a:solidFill>
                  <a:srgbClr val="600000"/>
                </a:solidFill>
                <a:latin typeface="Verdana" charset="0"/>
              </a:rPr>
            </a:br>
            <a:r>
              <a:rPr lang="en-US" sz="3000" b="1">
                <a:solidFill>
                  <a:srgbClr val="600000"/>
                </a:solidFill>
                <a:latin typeface="Verdana" charset="0"/>
              </a:rPr>
              <a:t>Noble Class—2</a:t>
            </a:r>
            <a:r>
              <a:rPr lang="en-US" sz="3000" b="1" baseline="30000">
                <a:solidFill>
                  <a:srgbClr val="600000"/>
                </a:solidFill>
                <a:latin typeface="Verdana" charset="0"/>
              </a:rPr>
              <a:t>nd</a:t>
            </a:r>
            <a:r>
              <a:rPr lang="en-US" sz="3000" b="1">
                <a:solidFill>
                  <a:srgbClr val="600000"/>
                </a:solidFill>
                <a:latin typeface="Verdana" charset="0"/>
              </a:rPr>
              <a:t> Estate</a:t>
            </a:r>
            <a:endParaRPr lang="en-US" sz="3000" b="1"/>
          </a:p>
        </p:txBody>
      </p:sp>
      <p:sp>
        <p:nvSpPr>
          <p:cNvPr id="10" name="Rectangle 3"/>
          <p:cNvSpPr txBox="1">
            <a:spLocks noChangeArrowheads="1"/>
          </p:cNvSpPr>
          <p:nvPr/>
        </p:nvSpPr>
        <p:spPr bwMode="auto">
          <a:xfrm>
            <a:off x="4343400" y="1490663"/>
            <a:ext cx="4495800" cy="5029200"/>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Who were the nobles</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Rulers</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Warriors (knights)</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Land holders</a:t>
            </a:r>
          </a:p>
          <a:p>
            <a:pPr>
              <a:spcBef>
                <a:spcPct val="20000"/>
              </a:spcBef>
              <a:defRPr/>
            </a:pPr>
            <a:r>
              <a:rPr lang="en-US" sz="2800" kern="0" dirty="0">
                <a:latin typeface="Georgia" pitchFamily="18" charset="0"/>
                <a:ea typeface="ＭＳ Ｐゴシック" charset="-128"/>
                <a:cs typeface="ＭＳ Ｐゴシック" charset="-128"/>
              </a:rPr>
              <a:t>Rules of Chivalry</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To regulate behavior of the noble class</a:t>
            </a:r>
          </a:p>
          <a:p>
            <a:pPr>
              <a:spcBef>
                <a:spcPct val="20000"/>
              </a:spcBef>
              <a:defRPr/>
            </a:pPr>
            <a:r>
              <a:rPr lang="en-US" sz="2800" kern="0" dirty="0">
                <a:latin typeface="Georgia" pitchFamily="18" charset="0"/>
                <a:ea typeface="ＭＳ Ｐゴシック" charset="-128"/>
                <a:cs typeface="ＭＳ Ｐゴシック" charset="-128"/>
              </a:rPr>
              <a:t>Nobles fought tournaments to practice and seek glory</a:t>
            </a:r>
          </a:p>
        </p:txBody>
      </p:sp>
      <p:pic>
        <p:nvPicPr>
          <p:cNvPr id="26630" name="Picture 6" descr="15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713" y="1501775"/>
            <a:ext cx="1914525" cy="21780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Heraldic Chivalry, Alphonse Muc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3800475"/>
            <a:ext cx="3328988" cy="25352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9" name="Group 10"/>
          <p:cNvGrpSpPr>
            <a:grpSpLocks/>
          </p:cNvGrpSpPr>
          <p:nvPr/>
        </p:nvGrpSpPr>
        <p:grpSpPr bwMode="auto">
          <a:xfrm>
            <a:off x="7718425" y="171450"/>
            <a:ext cx="944563" cy="896938"/>
            <a:chOff x="914400" y="2781300"/>
            <a:chExt cx="1428750" cy="1352550"/>
          </a:xfrm>
        </p:grpSpPr>
        <p:sp>
          <p:nvSpPr>
            <p:cNvPr id="14" name="Oval 13"/>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3892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096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Title 5"/>
          <p:cNvSpPr txBox="1">
            <a:spLocks/>
          </p:cNvSpPr>
          <p:nvPr/>
        </p:nvSpPr>
        <p:spPr bwMode="auto">
          <a:xfrm>
            <a:off x="457200" y="293688"/>
            <a:ext cx="8229600" cy="914400"/>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charset="-128"/>
              </a:rPr>
              <a:t>Nobles and Chivalry</a:t>
            </a:r>
            <a:endParaRPr lang="en-US" sz="3000" b="1" kern="0" dirty="0">
              <a:solidFill>
                <a:srgbClr val="600000"/>
              </a:solidFill>
              <a:latin typeface="Verdana" charset="0"/>
              <a:ea typeface="ＭＳ Ｐゴシック" charset="-128"/>
              <a:cs typeface="ＭＳ Ｐゴシック" charset="-128"/>
            </a:endParaRPr>
          </a:p>
        </p:txBody>
      </p:sp>
      <p:pic>
        <p:nvPicPr>
          <p:cNvPr id="15" name="KnightsTale_Joust2.mov" descr="/Users/abs3/Movies/Middle Ages/KnightsTale_Joust2.mov">
            <a:hlinkClick r:id="" action="ppaction://media"/>
          </p:cNvPr>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93688" y="1633538"/>
            <a:ext cx="8567737"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5"/>
          <p:cNvGrpSpPr>
            <a:grpSpLocks/>
          </p:cNvGrpSpPr>
          <p:nvPr/>
        </p:nvGrpSpPr>
        <p:grpSpPr bwMode="auto">
          <a:xfrm>
            <a:off x="7718425" y="171450"/>
            <a:ext cx="944563" cy="896938"/>
            <a:chOff x="914400" y="2781300"/>
            <a:chExt cx="1428750" cy="1352550"/>
          </a:xfrm>
        </p:grpSpPr>
        <p:sp>
          <p:nvSpPr>
            <p:cNvPr id="8" name="Oval 7"/>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4096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3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p:cTn id="12"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301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Rectangle 2"/>
          <p:cNvSpPr txBox="1">
            <a:spLocks noChangeArrowheads="1"/>
          </p:cNvSpPr>
          <p:nvPr/>
        </p:nvSpPr>
        <p:spPr bwMode="auto">
          <a:xfrm>
            <a:off x="423863" y="393700"/>
            <a:ext cx="8229600" cy="639763"/>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charset="-128"/>
              </a:rPr>
              <a:t>The Hundred Year's War</a:t>
            </a:r>
            <a:endParaRPr lang="en-US" sz="3000" b="1" kern="0" dirty="0">
              <a:solidFill>
                <a:srgbClr val="600000"/>
              </a:solidFill>
              <a:latin typeface="Verdana" charset="0"/>
              <a:ea typeface="ＭＳ Ｐゴシック" charset="-128"/>
              <a:cs typeface="ＭＳ Ｐゴシック" charset="-128"/>
            </a:endParaRPr>
          </a:p>
        </p:txBody>
      </p:sp>
      <p:sp>
        <p:nvSpPr>
          <p:cNvPr id="15" name="Rectangle 3"/>
          <p:cNvSpPr txBox="1">
            <a:spLocks noChangeArrowheads="1"/>
          </p:cNvSpPr>
          <p:nvPr/>
        </p:nvSpPr>
        <p:spPr bwMode="auto">
          <a:xfrm>
            <a:off x="719138" y="1252538"/>
            <a:ext cx="8001000" cy="2438400"/>
          </a:xfrm>
          <a:prstGeom prst="rect">
            <a:avLst/>
          </a:prstGeom>
          <a:noFill/>
          <a:ln w="9525">
            <a:noFill/>
            <a:miter lim="800000"/>
            <a:headEnd/>
            <a:tailEnd/>
          </a:ln>
        </p:spPr>
        <p:txBody>
          <a:bodyPr/>
          <a:lstStyle/>
          <a:p>
            <a:pPr>
              <a:spcBef>
                <a:spcPct val="20000"/>
              </a:spcBef>
              <a:defRPr/>
            </a:pPr>
            <a:r>
              <a:rPr lang="en-US" sz="2600" kern="0" dirty="0">
                <a:latin typeface="Georgia" pitchFamily="18" charset="0"/>
                <a:ea typeface="ＭＳ Ｐゴシック" charset="-128"/>
                <a:cs typeface="ＭＳ Ｐゴシック" charset="-128"/>
              </a:rPr>
              <a:t>The </a:t>
            </a:r>
            <a:r>
              <a:rPr lang="en-US" sz="2600" kern="0" dirty="0" err="1">
                <a:latin typeface="Georgia" pitchFamily="18" charset="0"/>
                <a:ea typeface="ＭＳ Ｐゴシック" charset="-128"/>
                <a:cs typeface="ＭＳ Ｐゴシック" charset="-128"/>
              </a:rPr>
              <a:t>Capetian</a:t>
            </a:r>
            <a:r>
              <a:rPr lang="en-US" sz="2600" kern="0" dirty="0">
                <a:latin typeface="Georgia" pitchFamily="18" charset="0"/>
                <a:ea typeface="ＭＳ Ｐゴシック" charset="-128"/>
                <a:cs typeface="ＭＳ Ｐゴシック" charset="-128"/>
              </a:rPr>
              <a:t> Dynasty ended after 300 years of father-to-son succession with the death of Charles IV</a:t>
            </a:r>
            <a:r>
              <a:rPr lang="en-US" sz="2400" kern="0" dirty="0">
                <a:latin typeface="Georgia" pitchFamily="18" charset="0"/>
                <a:ea typeface="ＭＳ Ｐゴシック" charset="-128"/>
                <a:cs typeface="ＭＳ Ｐゴシック" charset="-128"/>
              </a:rPr>
              <a:t>.</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Claimants: Joan of Navarre, Isabella, Philip VI</a:t>
            </a:r>
          </a:p>
          <a:p>
            <a:pPr lvl="1" indent="-182880">
              <a:spcBef>
                <a:spcPct val="20000"/>
              </a:spcBef>
              <a:buFont typeface="Arial" pitchFamily="34" charset="0"/>
              <a:buChar char="•"/>
              <a:defRPr/>
            </a:pPr>
            <a:r>
              <a:rPr lang="en-US" sz="2400" kern="0" dirty="0" err="1">
                <a:latin typeface="Georgia" pitchFamily="18" charset="0"/>
                <a:ea typeface="ＭＳ Ｐゴシック" charset="-128"/>
                <a:cs typeface="+mn-cs"/>
              </a:rPr>
              <a:t>Salic</a:t>
            </a:r>
            <a:r>
              <a:rPr lang="en-US" sz="2400" kern="0" dirty="0">
                <a:latin typeface="Georgia" pitchFamily="18" charset="0"/>
                <a:ea typeface="ＭＳ Ｐゴシック" charset="-128"/>
                <a:cs typeface="+mn-cs"/>
              </a:rPr>
              <a:t> law </a:t>
            </a:r>
            <a:r>
              <a:rPr lang="en-US" sz="2000" kern="0" dirty="0">
                <a:latin typeface="Georgia" pitchFamily="18" charset="0"/>
                <a:ea typeface="ＭＳ Ｐゴシック" charset="-128"/>
                <a:cs typeface="+mn-cs"/>
              </a:rPr>
              <a:t>(male line only) </a:t>
            </a:r>
            <a:r>
              <a:rPr lang="en-US" sz="2400" kern="0" dirty="0">
                <a:latin typeface="Georgia" pitchFamily="18" charset="0"/>
                <a:ea typeface="ＭＳ Ｐゴシック" charset="-128"/>
                <a:cs typeface="+mn-cs"/>
              </a:rPr>
              <a:t>prevailed and Philip VI became king </a:t>
            </a:r>
            <a:r>
              <a:rPr lang="en-US" sz="2000" kern="0" dirty="0">
                <a:latin typeface="Georgia" pitchFamily="18" charset="0"/>
                <a:ea typeface="ＭＳ Ｐゴシック" charset="-128"/>
                <a:cs typeface="+mn-cs"/>
              </a:rPr>
              <a:t>(starting the Valois dynasty)</a:t>
            </a:r>
          </a:p>
        </p:txBody>
      </p:sp>
      <p:pic>
        <p:nvPicPr>
          <p:cNvPr id="4301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4463" y="3506788"/>
            <a:ext cx="6477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a:spLocks noChangeArrowheads="1"/>
          </p:cNvSpPr>
          <p:nvPr/>
        </p:nvSpPr>
        <p:spPr bwMode="auto">
          <a:xfrm>
            <a:off x="4757738" y="5224463"/>
            <a:ext cx="2001837" cy="685800"/>
          </a:xfrm>
          <a:prstGeom prst="ellipse">
            <a:avLst/>
          </a:prstGeom>
          <a:noFill/>
          <a:ln w="9525">
            <a:solidFill>
              <a:srgbClr val="CC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9" name="Oval 18"/>
          <p:cNvSpPr>
            <a:spLocks noChangeArrowheads="1"/>
          </p:cNvSpPr>
          <p:nvPr/>
        </p:nvSpPr>
        <p:spPr bwMode="auto">
          <a:xfrm>
            <a:off x="6434138" y="5726113"/>
            <a:ext cx="1414462" cy="641350"/>
          </a:xfrm>
          <a:prstGeom prst="ellipse">
            <a:avLst/>
          </a:prstGeom>
          <a:noFill/>
          <a:ln w="9525">
            <a:solidFill>
              <a:srgbClr val="CC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43016" name="TextBox 8"/>
          <p:cNvSpPr txBox="1">
            <a:spLocks noChangeArrowheads="1"/>
          </p:cNvSpPr>
          <p:nvPr/>
        </p:nvSpPr>
        <p:spPr bwMode="auto">
          <a:xfrm>
            <a:off x="1196975" y="6084888"/>
            <a:ext cx="14128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a:latin typeface="Times New Roman" charset="0"/>
                <a:cs typeface="Times New Roman" charset="0"/>
              </a:rPr>
              <a:t>Joan of Navarre</a:t>
            </a:r>
          </a:p>
        </p:txBody>
      </p:sp>
      <p:sp>
        <p:nvSpPr>
          <p:cNvPr id="22" name="Oval 21"/>
          <p:cNvSpPr>
            <a:spLocks noChangeArrowheads="1"/>
          </p:cNvSpPr>
          <p:nvPr/>
        </p:nvSpPr>
        <p:spPr bwMode="auto">
          <a:xfrm>
            <a:off x="1012825" y="5997575"/>
            <a:ext cx="1719263" cy="512763"/>
          </a:xfrm>
          <a:prstGeom prst="ellipse">
            <a:avLst/>
          </a:prstGeom>
          <a:noFill/>
          <a:ln w="9525">
            <a:solidFill>
              <a:srgbClr val="CC0000"/>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4" name="Straight Connector 23"/>
          <p:cNvCxnSpPr>
            <a:cxnSpLocks noChangeShapeType="1"/>
          </p:cNvCxnSpPr>
          <p:nvPr/>
        </p:nvCxnSpPr>
        <p:spPr bwMode="auto">
          <a:xfrm rot="5400000">
            <a:off x="1736725" y="5916613"/>
            <a:ext cx="250825" cy="0"/>
          </a:xfrm>
          <a:prstGeom prst="line">
            <a:avLst/>
          </a:prstGeom>
          <a:noFill/>
          <a:ln w="15875">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43019" name="Group 11"/>
          <p:cNvGrpSpPr>
            <a:grpSpLocks/>
          </p:cNvGrpSpPr>
          <p:nvPr/>
        </p:nvGrpSpPr>
        <p:grpSpPr bwMode="auto">
          <a:xfrm>
            <a:off x="7718425" y="171450"/>
            <a:ext cx="944563" cy="896938"/>
            <a:chOff x="914400" y="2781300"/>
            <a:chExt cx="1428750" cy="1352550"/>
          </a:xfrm>
        </p:grpSpPr>
        <p:sp>
          <p:nvSpPr>
            <p:cNvPr id="13" name="Oval 12"/>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4302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8" grpId="0" animBg="1"/>
      <p:bldP spid="19"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505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Rectangle 2"/>
          <p:cNvSpPr txBox="1">
            <a:spLocks noChangeArrowheads="1"/>
          </p:cNvSpPr>
          <p:nvPr/>
        </p:nvSpPr>
        <p:spPr bwMode="auto">
          <a:xfrm>
            <a:off x="423863" y="393700"/>
            <a:ext cx="8229600" cy="639763"/>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charset="-128"/>
              </a:rPr>
              <a:t>The Hundred Year's War</a:t>
            </a:r>
            <a:endParaRPr lang="en-US" sz="3000" b="1" kern="0" dirty="0">
              <a:solidFill>
                <a:srgbClr val="600000"/>
              </a:solidFill>
              <a:latin typeface="Verdana" charset="0"/>
              <a:ea typeface="ＭＳ Ｐゴシック" charset="-128"/>
              <a:cs typeface="ＭＳ Ｐゴシック" charset="-128"/>
            </a:endParaRPr>
          </a:p>
        </p:txBody>
      </p:sp>
      <p:sp>
        <p:nvSpPr>
          <p:cNvPr id="13" name="Rectangle 3"/>
          <p:cNvSpPr txBox="1">
            <a:spLocks noChangeArrowheads="1"/>
          </p:cNvSpPr>
          <p:nvPr/>
        </p:nvSpPr>
        <p:spPr bwMode="auto">
          <a:xfrm>
            <a:off x="327025" y="1371600"/>
            <a:ext cx="43434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indent="-1825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latin typeface="Georgia" charset="0"/>
              </a:rPr>
              <a:t>England disputed the Valois claim to the throne</a:t>
            </a:r>
          </a:p>
          <a:p>
            <a:pPr lvl="1" eaLnBrk="1" hangingPunct="1">
              <a:spcBef>
                <a:spcPct val="20000"/>
              </a:spcBef>
              <a:buFont typeface="Arial" charset="0"/>
              <a:buChar char="•"/>
            </a:pPr>
            <a:r>
              <a:rPr lang="en-US">
                <a:latin typeface="Georgia" charset="0"/>
              </a:rPr>
              <a:t>England had extensive lands that were part of </a:t>
            </a:r>
            <a:r>
              <a:rPr lang="ja-JP" altLang="en-US">
                <a:latin typeface="Georgia" charset="0"/>
              </a:rPr>
              <a:t>“</a:t>
            </a:r>
            <a:r>
              <a:rPr lang="en-US" altLang="ja-JP">
                <a:latin typeface="Georgia" charset="0"/>
              </a:rPr>
              <a:t>greater France</a:t>
            </a:r>
            <a:r>
              <a:rPr lang="ja-JP" altLang="en-US">
                <a:latin typeface="Georgia" charset="0"/>
              </a:rPr>
              <a:t>”</a:t>
            </a:r>
            <a:endParaRPr lang="en-US">
              <a:latin typeface="Georgia"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1501775"/>
            <a:ext cx="3865562" cy="35702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Edward King_Edward_III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52725" y="4356100"/>
            <a:ext cx="1590675" cy="2076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Edward_III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689350"/>
            <a:ext cx="2033587" cy="27701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713288" y="5399088"/>
            <a:ext cx="3810000" cy="1108075"/>
          </a:xfrm>
          <a:prstGeom prst="rect">
            <a:avLst/>
          </a:prstGeom>
          <a:noFill/>
        </p:spPr>
        <p:txBody>
          <a:bodyPr>
            <a:spAutoFit/>
          </a:bodyPr>
          <a:lstStyle/>
          <a:p>
            <a:pPr marL="182880" lvl="1" indent="-182880">
              <a:buFont typeface="Arial" pitchFamily="34" charset="0"/>
              <a:buChar char="•"/>
              <a:defRPr/>
            </a:pPr>
            <a:r>
              <a:rPr lang="en-US" sz="2400" kern="0" dirty="0">
                <a:latin typeface="Georgia" pitchFamily="18" charset="0"/>
                <a:ea typeface="ＭＳ Ｐゴシック" charset="-128"/>
                <a:cs typeface="+mn-cs"/>
              </a:rPr>
              <a:t>Edward III began a war to assert his claims</a:t>
            </a:r>
          </a:p>
          <a:p>
            <a:pPr>
              <a:defRPr/>
            </a:pPr>
            <a:endParaRPr lang="en-US" dirty="0">
              <a:ea typeface="ＭＳ Ｐゴシック" charset="-128"/>
              <a:cs typeface="+mn-cs"/>
            </a:endParaRPr>
          </a:p>
        </p:txBody>
      </p:sp>
      <p:grpSp>
        <p:nvGrpSpPr>
          <p:cNvPr id="45065" name="Group 22"/>
          <p:cNvGrpSpPr>
            <a:grpSpLocks/>
          </p:cNvGrpSpPr>
          <p:nvPr/>
        </p:nvGrpSpPr>
        <p:grpSpPr bwMode="auto">
          <a:xfrm>
            <a:off x="7718425" y="171450"/>
            <a:ext cx="944563" cy="896938"/>
            <a:chOff x="914400" y="2781300"/>
            <a:chExt cx="1428750" cy="1352550"/>
          </a:xfrm>
        </p:grpSpPr>
        <p:sp>
          <p:nvSpPr>
            <p:cNvPr id="25" name="Oval 24"/>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4506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710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Rectangle 2"/>
          <p:cNvSpPr txBox="1">
            <a:spLocks noChangeArrowheads="1"/>
          </p:cNvSpPr>
          <p:nvPr/>
        </p:nvSpPr>
        <p:spPr bwMode="auto">
          <a:xfrm>
            <a:off x="423863" y="393700"/>
            <a:ext cx="8229600" cy="639763"/>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charset="-128"/>
              </a:rPr>
              <a:t>The Hundred Year's War</a:t>
            </a:r>
            <a:endParaRPr lang="en-US" sz="3000" b="1" kern="0" dirty="0">
              <a:solidFill>
                <a:srgbClr val="600000"/>
              </a:solidFill>
              <a:latin typeface="Verdana" charset="0"/>
              <a:ea typeface="ＭＳ Ｐゴシック" charset="-128"/>
              <a:cs typeface="ＭＳ Ｐゴシック" charset="-128"/>
            </a:endParaRPr>
          </a:p>
        </p:txBody>
      </p:sp>
      <p:sp>
        <p:nvSpPr>
          <p:cNvPr id="64516" name="Content Placeholder 5"/>
          <p:cNvSpPr txBox="1">
            <a:spLocks/>
          </p:cNvSpPr>
          <p:nvPr/>
        </p:nvSpPr>
        <p:spPr bwMode="auto">
          <a:xfrm>
            <a:off x="773113" y="1817688"/>
            <a:ext cx="3657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latin typeface="Georgia" charset="0"/>
              </a:rPr>
              <a:t>Early battles won by England</a:t>
            </a:r>
          </a:p>
          <a:p>
            <a:pPr lvl="1" eaLnBrk="1" hangingPunct="1">
              <a:spcBef>
                <a:spcPct val="20000"/>
              </a:spcBef>
              <a:buFont typeface="Arial" charset="0"/>
              <a:buChar char="•"/>
            </a:pPr>
            <a:r>
              <a:rPr lang="en-US" sz="2800">
                <a:latin typeface="Georgia" charset="0"/>
              </a:rPr>
              <a:t> Crécy</a:t>
            </a:r>
          </a:p>
          <a:p>
            <a:pPr lvl="1" eaLnBrk="1" hangingPunct="1">
              <a:spcBef>
                <a:spcPct val="20000"/>
              </a:spcBef>
              <a:buFont typeface="Arial" charset="0"/>
              <a:buChar char="•"/>
            </a:pPr>
            <a:r>
              <a:rPr lang="en-US" sz="2800">
                <a:latin typeface="Georgia" charset="0"/>
              </a:rPr>
              <a:t> Poitiers</a:t>
            </a:r>
          </a:p>
        </p:txBody>
      </p:sp>
      <p:pic>
        <p:nvPicPr>
          <p:cNvPr id="11" name="Picture 9" descr="KISH209"/>
          <p:cNvPicPr>
            <a:picLocks noChangeAspect="1" noChangeArrowheads="1"/>
          </p:cNvPicPr>
          <p:nvPr/>
        </p:nvPicPr>
        <p:blipFill>
          <a:blip r:embed="rId3">
            <a:extLst>
              <a:ext uri="{28A0092B-C50C-407E-A947-70E740481C1C}">
                <a14:useLocalDpi xmlns:a14="http://schemas.microsoft.com/office/drawing/2010/main" val="0"/>
              </a:ext>
            </a:extLst>
          </a:blip>
          <a:srcRect b="15909"/>
          <a:stretch>
            <a:fillRect/>
          </a:stretch>
        </p:blipFill>
        <p:spPr bwMode="auto">
          <a:xfrm>
            <a:off x="4306888" y="1360488"/>
            <a:ext cx="4129087" cy="49530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a:cxnSpLocks noChangeShapeType="1"/>
          </p:cNvCxnSpPr>
          <p:nvPr/>
        </p:nvCxnSpPr>
        <p:spPr bwMode="auto">
          <a:xfrm flipV="1">
            <a:off x="2492375" y="2198688"/>
            <a:ext cx="3930650" cy="827087"/>
          </a:xfrm>
          <a:prstGeom prst="straightConnector1">
            <a:avLst/>
          </a:prstGeom>
          <a:noFill/>
          <a:ln w="31750">
            <a:solidFill>
              <a:schemeClr val="tx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2830513" y="3559175"/>
            <a:ext cx="3232150" cy="239713"/>
          </a:xfrm>
          <a:prstGeom prst="straightConnector1">
            <a:avLst/>
          </a:prstGeom>
          <a:noFill/>
          <a:ln w="31750">
            <a:solidFill>
              <a:srgbClr val="00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47112" name="Group 30"/>
          <p:cNvGrpSpPr>
            <a:grpSpLocks/>
          </p:cNvGrpSpPr>
          <p:nvPr/>
        </p:nvGrpSpPr>
        <p:grpSpPr bwMode="auto">
          <a:xfrm>
            <a:off x="7718425" y="171450"/>
            <a:ext cx="944563" cy="896938"/>
            <a:chOff x="914400" y="2781300"/>
            <a:chExt cx="1428750" cy="1352550"/>
          </a:xfrm>
        </p:grpSpPr>
        <p:sp>
          <p:nvSpPr>
            <p:cNvPr id="32" name="Oval 31"/>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4711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 presetClass="entr" presetSubtype="0" fill="hold" nodeType="withEffect">
                                  <p:stCondLst>
                                    <p:cond delay="0"/>
                                  </p:stCondLst>
                                  <p:childTnLst>
                                    <p:set>
                                      <p:cBhvr>
                                        <p:cTn id="9" dur="1" fill="hold">
                                          <p:stCondLst>
                                            <p:cond delay="0"/>
                                          </p:stCondLst>
                                        </p:cTn>
                                        <p:tgtEl>
                                          <p:spTgt spid="64516">
                                            <p:txEl>
                                              <p:pRg st="1" end="1"/>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1" presetClass="entr" presetSubtype="0" fill="hold" nodeType="withEffect">
                                  <p:stCondLst>
                                    <p:cond delay="0"/>
                                  </p:stCondLst>
                                  <p:childTnLst>
                                    <p:set>
                                      <p:cBhvr>
                                        <p:cTn id="16" dur="1" fill="hold">
                                          <p:stCondLst>
                                            <p:cond delay="0"/>
                                          </p:stCondLst>
                                        </p:cTn>
                                        <p:tgtEl>
                                          <p:spTgt spid="645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915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Rectangle 2"/>
          <p:cNvSpPr txBox="1">
            <a:spLocks noChangeArrowheads="1"/>
          </p:cNvSpPr>
          <p:nvPr/>
        </p:nvSpPr>
        <p:spPr bwMode="auto">
          <a:xfrm>
            <a:off x="423863" y="393700"/>
            <a:ext cx="8229600" cy="639763"/>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charset="-128"/>
              </a:rPr>
              <a:t>The Hundred Year's War</a:t>
            </a:r>
            <a:endParaRPr lang="en-US" sz="3000" b="1" kern="0" dirty="0">
              <a:solidFill>
                <a:srgbClr val="600000"/>
              </a:solidFill>
              <a:latin typeface="Verdana" charset="0"/>
              <a:ea typeface="ＭＳ Ｐゴシック" charset="-128"/>
              <a:cs typeface="ＭＳ Ｐゴシック" charset="-128"/>
            </a:endParaRPr>
          </a:p>
        </p:txBody>
      </p:sp>
      <p:pic>
        <p:nvPicPr>
          <p:cNvPr id="9" name="Battle of Crecy and the Long Bow.mp4" descr="/Users/abs3/Movies/Middle Ages/Battle of Crecy and the Long Bow.mp4">
            <a:hlinkClick r:id="" action="ppaction://media"/>
          </p:cNvPr>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55625" y="1284288"/>
            <a:ext cx="7967663"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7" name="Group 12"/>
          <p:cNvGrpSpPr>
            <a:grpSpLocks/>
          </p:cNvGrpSpPr>
          <p:nvPr/>
        </p:nvGrpSpPr>
        <p:grpSpPr bwMode="auto">
          <a:xfrm>
            <a:off x="7718425" y="171450"/>
            <a:ext cx="944563" cy="896938"/>
            <a:chOff x="914400" y="2781300"/>
            <a:chExt cx="1428750" cy="1352550"/>
          </a:xfrm>
        </p:grpSpPr>
        <p:sp>
          <p:nvSpPr>
            <p:cNvPr id="16" name="Oval 15"/>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49159"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60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7410" name="TextBox 5"/>
          <p:cNvSpPr txBox="1">
            <a:spLocks noChangeArrowheads="1"/>
          </p:cNvSpPr>
          <p:nvPr/>
        </p:nvSpPr>
        <p:spPr bwMode="auto">
          <a:xfrm>
            <a:off x="1312863" y="5929313"/>
            <a:ext cx="113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a:solidFill>
                  <a:srgbClr val="F4F0D0"/>
                </a:solidFill>
                <a:latin typeface="Georgia" charset="0"/>
              </a:rPr>
              <a:t>476</a:t>
            </a:r>
          </a:p>
        </p:txBody>
      </p:sp>
      <p:sp>
        <p:nvSpPr>
          <p:cNvPr id="17411"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4" name="Rectangle 2"/>
          <p:cNvSpPr txBox="1">
            <a:spLocks noChangeArrowheads="1"/>
          </p:cNvSpPr>
          <p:nvPr/>
        </p:nvSpPr>
        <p:spPr bwMode="auto">
          <a:xfrm>
            <a:off x="457200" y="546100"/>
            <a:ext cx="8229600" cy="542925"/>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14</a:t>
            </a:r>
            <a:r>
              <a:rPr lang="en-US" sz="3000" b="1" kern="0" baseline="30000" dirty="0">
                <a:solidFill>
                  <a:srgbClr val="600000"/>
                </a:solidFill>
                <a:latin typeface="Verdana" charset="0"/>
                <a:ea typeface="ＭＳ Ｐゴシック" charset="-128"/>
                <a:cs typeface="ＭＳ Ｐゴシック" pitchFamily="-65" charset="-128"/>
              </a:rPr>
              <a:t>th</a:t>
            </a:r>
            <a:r>
              <a:rPr lang="en-US" sz="3000" b="1" kern="0" dirty="0">
                <a:solidFill>
                  <a:srgbClr val="600000"/>
                </a:solidFill>
                <a:latin typeface="Verdana" charset="0"/>
                <a:ea typeface="ＭＳ Ｐゴシック" charset="-128"/>
                <a:cs typeface="ＭＳ Ｐゴシック" pitchFamily="-65" charset="-128"/>
              </a:rPr>
              <a:t> Century</a:t>
            </a:r>
          </a:p>
        </p:txBody>
      </p:sp>
      <p:sp>
        <p:nvSpPr>
          <p:cNvPr id="17413" name="Rectangle 3"/>
          <p:cNvSpPr txBox="1">
            <a:spLocks noChangeArrowheads="1"/>
          </p:cNvSpPr>
          <p:nvPr/>
        </p:nvSpPr>
        <p:spPr bwMode="auto">
          <a:xfrm>
            <a:off x="4114800" y="1371600"/>
            <a:ext cx="4572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latin typeface="Georgia" charset="0"/>
              </a:rPr>
              <a:t>The </a:t>
            </a:r>
            <a:r>
              <a:rPr lang="ja-JP" altLang="en-US" sz="2800">
                <a:latin typeface="Georgia" charset="0"/>
              </a:rPr>
              <a:t>“</a:t>
            </a:r>
            <a:r>
              <a:rPr lang="en-US" altLang="ja-JP" sz="2800">
                <a:latin typeface="Georgia" charset="0"/>
              </a:rPr>
              <a:t>worst</a:t>
            </a:r>
            <a:r>
              <a:rPr lang="ja-JP" altLang="en-US" sz="2800">
                <a:latin typeface="Georgia" charset="0"/>
              </a:rPr>
              <a:t>”</a:t>
            </a:r>
            <a:r>
              <a:rPr lang="en-US" altLang="ja-JP" sz="2800">
                <a:latin typeface="Georgia" charset="0"/>
              </a:rPr>
              <a:t> century in history</a:t>
            </a:r>
          </a:p>
          <a:p>
            <a:pPr lvl="1" eaLnBrk="1" hangingPunct="1">
              <a:spcBef>
                <a:spcPct val="20000"/>
              </a:spcBef>
              <a:buFont typeface="Arial" charset="0"/>
              <a:buChar char="•"/>
            </a:pPr>
            <a:r>
              <a:rPr lang="en-US">
                <a:latin typeface="Georgia" charset="0"/>
              </a:rPr>
              <a:t> Plague</a:t>
            </a:r>
          </a:p>
          <a:p>
            <a:pPr lvl="1" eaLnBrk="1" hangingPunct="1">
              <a:spcBef>
                <a:spcPct val="20000"/>
              </a:spcBef>
              <a:buFont typeface="Arial" charset="0"/>
              <a:buChar char="•"/>
            </a:pPr>
            <a:r>
              <a:rPr lang="en-US">
                <a:latin typeface="Georgia" charset="0"/>
              </a:rPr>
              <a:t> War</a:t>
            </a:r>
          </a:p>
          <a:p>
            <a:pPr lvl="1" eaLnBrk="1" hangingPunct="1">
              <a:spcBef>
                <a:spcPct val="20000"/>
              </a:spcBef>
              <a:buFont typeface="Arial" charset="0"/>
              <a:buChar char="•"/>
            </a:pPr>
            <a:r>
              <a:rPr lang="en-US">
                <a:latin typeface="Georgia" charset="0"/>
              </a:rPr>
              <a:t> Taxes</a:t>
            </a:r>
          </a:p>
          <a:p>
            <a:pPr lvl="1" eaLnBrk="1" hangingPunct="1">
              <a:spcBef>
                <a:spcPct val="20000"/>
              </a:spcBef>
              <a:buFont typeface="Arial" charset="0"/>
              <a:buChar char="•"/>
            </a:pPr>
            <a:r>
              <a:rPr lang="en-US">
                <a:latin typeface="Georgia" charset="0"/>
              </a:rPr>
              <a:t> Bad government</a:t>
            </a:r>
          </a:p>
          <a:p>
            <a:pPr lvl="1" eaLnBrk="1" hangingPunct="1">
              <a:spcBef>
                <a:spcPct val="20000"/>
              </a:spcBef>
              <a:buFont typeface="Arial" charset="0"/>
              <a:buChar char="•"/>
            </a:pPr>
            <a:r>
              <a:rPr lang="en-US">
                <a:latin typeface="Georgia" charset="0"/>
              </a:rPr>
              <a:t> Insurrection</a:t>
            </a:r>
          </a:p>
          <a:p>
            <a:pPr lvl="1" eaLnBrk="1" hangingPunct="1">
              <a:spcBef>
                <a:spcPct val="20000"/>
              </a:spcBef>
              <a:buFont typeface="Arial" charset="0"/>
              <a:buChar char="•"/>
            </a:pPr>
            <a:r>
              <a:rPr lang="en-US">
                <a:latin typeface="Georgia" charset="0"/>
              </a:rPr>
              <a:t> Schism in the church</a:t>
            </a:r>
          </a:p>
          <a:p>
            <a:pPr eaLnBrk="1" hangingPunct="1">
              <a:spcBef>
                <a:spcPct val="20000"/>
              </a:spcBef>
            </a:pPr>
            <a:r>
              <a:rPr lang="en-US" sz="2800">
                <a:latin typeface="Georgia" charset="0"/>
              </a:rPr>
              <a:t>Led to innovations and cultural changes</a:t>
            </a:r>
          </a:p>
        </p:txBody>
      </p:sp>
      <p:pic>
        <p:nvPicPr>
          <p:cNvPr id="11" name="Picture 6" descr="durer-07"/>
          <p:cNvPicPr>
            <a:picLocks noChangeAspect="1" noChangeArrowheads="1"/>
          </p:cNvPicPr>
          <p:nvPr/>
        </p:nvPicPr>
        <p:blipFill>
          <a:blip r:embed="rId3">
            <a:extLst>
              <a:ext uri="{28A0092B-C50C-407E-A947-70E740481C1C}">
                <a14:useLocalDpi xmlns:a14="http://schemas.microsoft.com/office/drawing/2010/main" val="0"/>
              </a:ext>
            </a:extLst>
          </a:blip>
          <a:srcRect l="2373" t="1683" r="2719" b="2350"/>
          <a:stretch>
            <a:fillRect/>
          </a:stretch>
        </p:blipFill>
        <p:spPr bwMode="auto">
          <a:xfrm>
            <a:off x="685800" y="1524000"/>
            <a:ext cx="3101975" cy="44196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120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Rectangle 2"/>
          <p:cNvSpPr txBox="1">
            <a:spLocks noChangeArrowheads="1"/>
          </p:cNvSpPr>
          <p:nvPr/>
        </p:nvSpPr>
        <p:spPr bwMode="auto">
          <a:xfrm>
            <a:off x="-77788" y="546100"/>
            <a:ext cx="8229601" cy="542925"/>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Changes in the Nature of Warfare</a:t>
            </a:r>
          </a:p>
        </p:txBody>
      </p:sp>
      <p:sp>
        <p:nvSpPr>
          <p:cNvPr id="8" name="Rectangle 3"/>
          <p:cNvSpPr txBox="1">
            <a:spLocks noChangeArrowheads="1"/>
          </p:cNvSpPr>
          <p:nvPr/>
        </p:nvSpPr>
        <p:spPr bwMode="auto">
          <a:xfrm>
            <a:off x="4424351" y="1535113"/>
            <a:ext cx="4533594" cy="5182928"/>
          </a:xfrm>
          <a:prstGeom prst="rect">
            <a:avLst/>
          </a:prstGeom>
          <a:noFill/>
          <a:ln w="9525">
            <a:noFill/>
            <a:miter lim="800000"/>
            <a:headEnd/>
            <a:tailEnd/>
          </a:ln>
        </p:spPr>
        <p:txBody>
          <a:bodyPr/>
          <a:lstStyle/>
          <a:p>
            <a:pPr>
              <a:spcBef>
                <a:spcPct val="20000"/>
              </a:spcBef>
              <a:defRPr/>
            </a:pPr>
            <a:r>
              <a:rPr lang="en-US" sz="2800" kern="0" dirty="0" smtClean="0">
                <a:latin typeface="Georgia" pitchFamily="18" charset="0"/>
                <a:ea typeface="ＭＳ Ｐゴシック" charset="-128"/>
                <a:cs typeface="ＭＳ Ｐゴシック" charset="-128"/>
              </a:rPr>
              <a:t>Old tactics </a:t>
            </a:r>
            <a:r>
              <a:rPr lang="en-US" sz="2800" kern="0" dirty="0">
                <a:latin typeface="Georgia" pitchFamily="18" charset="0"/>
                <a:ea typeface="ＭＳ Ｐゴシック" charset="-128"/>
                <a:cs typeface="ＭＳ Ｐゴシック" charset="-128"/>
              </a:rPr>
              <a:t>and weapons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Knights </a:t>
            </a:r>
            <a:r>
              <a:rPr lang="en-US" sz="2400" kern="0" dirty="0" smtClean="0">
                <a:latin typeface="Georgia" pitchFamily="18" charset="0"/>
                <a:ea typeface="ＭＳ Ｐゴシック" charset="-128"/>
                <a:cs typeface="+mn-cs"/>
              </a:rPr>
              <a:t>charging on horses</a:t>
            </a:r>
            <a:endParaRPr lang="en-US" sz="2400" kern="0" dirty="0">
              <a:latin typeface="Georgia" pitchFamily="18" charset="0"/>
              <a:ea typeface="ＭＳ Ｐゴシック" charset="-128"/>
              <a:cs typeface="+mn-cs"/>
            </a:endParaRPr>
          </a:p>
          <a:p>
            <a:pPr lvl="1">
              <a:spcBef>
                <a:spcPct val="20000"/>
              </a:spcBef>
              <a:buFont typeface="Arial" pitchFamily="34" charset="0"/>
              <a:buChar char="•"/>
              <a:defRPr/>
            </a:pPr>
            <a:r>
              <a:rPr lang="en-US" sz="2400" kern="0" dirty="0">
                <a:latin typeface="Georgia" pitchFamily="18" charset="0"/>
                <a:ea typeface="ＭＳ Ｐゴシック" charset="-128"/>
                <a:cs typeface="+mn-cs"/>
              </a:rPr>
              <a:t> </a:t>
            </a:r>
            <a:r>
              <a:rPr lang="en-US" sz="2400" kern="0" dirty="0" smtClean="0">
                <a:latin typeface="Georgia" pitchFamily="18" charset="0"/>
                <a:ea typeface="ＭＳ Ｐゴシック" charset="-128"/>
                <a:cs typeface="+mn-cs"/>
              </a:rPr>
              <a:t>Swords</a:t>
            </a:r>
            <a:endParaRPr lang="en-US" sz="2400" kern="0" dirty="0">
              <a:latin typeface="Georgia" pitchFamily="18" charset="0"/>
              <a:ea typeface="ＭＳ Ｐゴシック" charset="-128"/>
              <a:cs typeface="+mn-cs"/>
            </a:endParaRPr>
          </a:p>
          <a:p>
            <a:pPr lvl="1">
              <a:spcBef>
                <a:spcPct val="20000"/>
              </a:spcBef>
              <a:buFont typeface="Arial" pitchFamily="34" charset="0"/>
              <a:buChar char="•"/>
              <a:defRPr/>
            </a:pPr>
            <a:r>
              <a:rPr lang="en-US" sz="2400" kern="0" dirty="0">
                <a:latin typeface="Georgia" pitchFamily="18" charset="0"/>
                <a:ea typeface="ＭＳ Ｐゴシック" charset="-128"/>
                <a:cs typeface="+mn-cs"/>
              </a:rPr>
              <a:t> </a:t>
            </a:r>
            <a:r>
              <a:rPr lang="en-US" sz="2400" kern="0" dirty="0" smtClean="0">
                <a:latin typeface="Georgia" pitchFamily="18" charset="0"/>
                <a:ea typeface="ＭＳ Ｐゴシック" charset="-128"/>
                <a:cs typeface="+mn-cs"/>
              </a:rPr>
              <a:t>Crossbows</a:t>
            </a:r>
          </a:p>
          <a:p>
            <a:pPr>
              <a:spcBef>
                <a:spcPct val="20000"/>
              </a:spcBef>
              <a:defRPr/>
            </a:pPr>
            <a:r>
              <a:rPr lang="en-US" sz="2800" kern="0" dirty="0" smtClean="0">
                <a:latin typeface="Georgia" pitchFamily="18" charset="0"/>
                <a:ea typeface="ＭＳ Ｐゴシック" charset="-128"/>
                <a:cs typeface="+mn-cs"/>
              </a:rPr>
              <a:t>New tactics and weapons</a:t>
            </a:r>
            <a:endParaRPr lang="en-US" sz="2800" kern="0" dirty="0">
              <a:latin typeface="Georgia" pitchFamily="18" charset="0"/>
              <a:ea typeface="ＭＳ Ｐゴシック" charset="-128"/>
              <a:cs typeface="+mn-cs"/>
            </a:endParaRPr>
          </a:p>
          <a:p>
            <a:pPr lvl="1">
              <a:spcBef>
                <a:spcPct val="20000"/>
              </a:spcBef>
              <a:buFont typeface="Arial" pitchFamily="34" charset="0"/>
              <a:buChar char="•"/>
              <a:defRPr/>
            </a:pPr>
            <a:r>
              <a:rPr lang="en-US" sz="2400" kern="0" dirty="0">
                <a:latin typeface="Georgia" pitchFamily="18" charset="0"/>
                <a:ea typeface="ＭＳ Ｐゴシック" charset="-128"/>
                <a:cs typeface="+mn-cs"/>
              </a:rPr>
              <a:t> </a:t>
            </a:r>
            <a:r>
              <a:rPr lang="en-US" sz="2400" kern="0" dirty="0" smtClean="0">
                <a:latin typeface="Georgia" pitchFamily="18" charset="0"/>
                <a:ea typeface="ＭＳ Ｐゴシック" charset="-128"/>
                <a:cs typeface="+mn-cs"/>
              </a:rPr>
              <a:t>Long bows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a:t>
            </a:r>
            <a:r>
              <a:rPr lang="en-US" sz="2400" kern="0" dirty="0" smtClean="0">
                <a:latin typeface="Georgia" pitchFamily="18" charset="0"/>
                <a:ea typeface="ＭＳ Ｐゴシック" charset="-128"/>
                <a:cs typeface="+mn-cs"/>
              </a:rPr>
              <a:t>Pikes and </a:t>
            </a:r>
            <a:r>
              <a:rPr lang="en-US" sz="2400" kern="0" dirty="0" err="1" smtClean="0">
                <a:latin typeface="Georgia" pitchFamily="18" charset="0"/>
                <a:ea typeface="ＭＳ Ｐゴシック" charset="-128"/>
                <a:cs typeface="+mn-cs"/>
              </a:rPr>
              <a:t>halbrids</a:t>
            </a:r>
            <a:endParaRPr lang="en-US" sz="2400" kern="0" dirty="0">
              <a:latin typeface="Georgia" pitchFamily="18" charset="0"/>
              <a:ea typeface="ＭＳ Ｐゴシック" charset="-128"/>
              <a:cs typeface="+mn-cs"/>
            </a:endParaRPr>
          </a:p>
          <a:p>
            <a:pPr>
              <a:spcBef>
                <a:spcPct val="20000"/>
              </a:spcBef>
              <a:defRPr/>
            </a:pPr>
            <a:r>
              <a:rPr lang="en-US" sz="2800" kern="0" dirty="0">
                <a:latin typeface="Georgia" pitchFamily="18" charset="0"/>
                <a:ea typeface="ＭＳ Ｐゴシック" charset="-128"/>
                <a:cs typeface="ＭＳ Ｐゴシック" charset="-128"/>
              </a:rPr>
              <a:t>The French lost </a:t>
            </a:r>
            <a:r>
              <a:rPr lang="en-US" sz="2800" kern="0" dirty="0" smtClean="0">
                <a:latin typeface="Georgia" pitchFamily="18" charset="0"/>
                <a:ea typeface="ＭＳ Ｐゴシック" charset="-128"/>
                <a:cs typeface="ＭＳ Ｐゴシック" charset="-128"/>
              </a:rPr>
              <a:t>even </a:t>
            </a:r>
            <a:r>
              <a:rPr lang="en-US" sz="2800" kern="0" dirty="0">
                <a:latin typeface="Georgia" pitchFamily="18" charset="0"/>
                <a:ea typeface="ＭＳ Ｐゴシック" charset="-128"/>
                <a:cs typeface="ＭＳ Ｐゴシック" charset="-128"/>
              </a:rPr>
              <a:t>though they outnumbered the English 2:1.</a:t>
            </a:r>
          </a:p>
        </p:txBody>
      </p:sp>
      <p:grpSp>
        <p:nvGrpSpPr>
          <p:cNvPr id="51208" name="Group 12"/>
          <p:cNvGrpSpPr>
            <a:grpSpLocks/>
          </p:cNvGrpSpPr>
          <p:nvPr/>
        </p:nvGrpSpPr>
        <p:grpSpPr bwMode="auto">
          <a:xfrm>
            <a:off x="7718425" y="171450"/>
            <a:ext cx="944563" cy="896938"/>
            <a:chOff x="914400" y="2781300"/>
            <a:chExt cx="1428750" cy="1352550"/>
          </a:xfrm>
        </p:grpSpPr>
        <p:sp>
          <p:nvSpPr>
            <p:cNvPr id="15" name="Oval 14"/>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5121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4"/>
          <a:stretch>
            <a:fillRect/>
          </a:stretch>
        </p:blipFill>
        <p:spPr>
          <a:xfrm>
            <a:off x="721128" y="1241075"/>
            <a:ext cx="2540000" cy="3898900"/>
          </a:xfrm>
          <a:prstGeom prst="rect">
            <a:avLst/>
          </a:prstGeom>
        </p:spPr>
      </p:pic>
      <p:pic>
        <p:nvPicPr>
          <p:cNvPr id="2" name="Picture 1"/>
          <p:cNvPicPr>
            <a:picLocks noChangeAspect="1"/>
          </p:cNvPicPr>
          <p:nvPr/>
        </p:nvPicPr>
        <p:blipFill>
          <a:blip r:embed="rId5"/>
          <a:stretch>
            <a:fillRect/>
          </a:stretch>
        </p:blipFill>
        <p:spPr>
          <a:xfrm>
            <a:off x="1308101" y="4669855"/>
            <a:ext cx="2039820" cy="214717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325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Rectangle 2"/>
          <p:cNvSpPr txBox="1">
            <a:spLocks noChangeArrowheads="1"/>
          </p:cNvSpPr>
          <p:nvPr/>
        </p:nvSpPr>
        <p:spPr bwMode="auto">
          <a:xfrm>
            <a:off x="457200" y="546100"/>
            <a:ext cx="8229600" cy="542925"/>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Hundred Years War</a:t>
            </a:r>
          </a:p>
        </p:txBody>
      </p:sp>
      <p:sp>
        <p:nvSpPr>
          <p:cNvPr id="9" name="Content Placeholder 5"/>
          <p:cNvSpPr txBox="1">
            <a:spLocks/>
          </p:cNvSpPr>
          <p:nvPr/>
        </p:nvSpPr>
        <p:spPr bwMode="auto">
          <a:xfrm>
            <a:off x="3336925" y="1255713"/>
            <a:ext cx="53609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42900" indent="-342900" eaLnBrk="0" hangingPunct="0">
              <a:defRPr sz="2400">
                <a:solidFill>
                  <a:schemeClr val="tx1"/>
                </a:solidFill>
                <a:latin typeface="Arial" charset="0"/>
                <a:ea typeface="ＭＳ Ｐゴシック" charset="0"/>
              </a:defRPr>
            </a:lvl2pPr>
            <a:lvl3pPr marL="547688"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ct val="20000"/>
              </a:spcBef>
              <a:buFontTx/>
              <a:buChar char="•"/>
            </a:pPr>
            <a:r>
              <a:rPr lang="en-US" sz="2600">
                <a:latin typeface="Georgia" charset="0"/>
              </a:rPr>
              <a:t>John II of France </a:t>
            </a:r>
          </a:p>
          <a:p>
            <a:pPr lvl="2" eaLnBrk="1" hangingPunct="1">
              <a:lnSpc>
                <a:spcPct val="95000"/>
              </a:lnSpc>
              <a:spcBef>
                <a:spcPct val="20000"/>
              </a:spcBef>
            </a:pPr>
            <a:r>
              <a:rPr lang="en-US">
                <a:latin typeface="Georgia" charset="0"/>
              </a:rPr>
              <a:t>Fought against the Black Knight of England (son of Edward III) at Poitiers and was taken captive.</a:t>
            </a:r>
          </a:p>
          <a:p>
            <a:pPr lvl="1" eaLnBrk="1" hangingPunct="1">
              <a:spcBef>
                <a:spcPct val="20000"/>
              </a:spcBef>
              <a:buFontTx/>
              <a:buChar char="•"/>
            </a:pPr>
            <a:r>
              <a:rPr lang="en-US" sz="2600">
                <a:latin typeface="Georgia" charset="0"/>
              </a:rPr>
              <a:t>Ransom for John II</a:t>
            </a:r>
          </a:p>
          <a:p>
            <a:pPr lvl="2" eaLnBrk="1" hangingPunct="1">
              <a:lnSpc>
                <a:spcPct val="95000"/>
              </a:lnSpc>
              <a:spcBef>
                <a:spcPct val="20000"/>
              </a:spcBef>
            </a:pPr>
            <a:r>
              <a:rPr lang="en-US">
                <a:latin typeface="Georgia" charset="0"/>
              </a:rPr>
              <a:t>His son was held hostage while John returned to get the money.</a:t>
            </a:r>
          </a:p>
          <a:p>
            <a:pPr lvl="1" eaLnBrk="1" hangingPunct="1">
              <a:lnSpc>
                <a:spcPct val="95000"/>
              </a:lnSpc>
              <a:spcBef>
                <a:spcPct val="20000"/>
              </a:spcBef>
              <a:buFontTx/>
              <a:buChar char="•"/>
            </a:pPr>
            <a:r>
              <a:rPr lang="en-US" sz="2600">
                <a:latin typeface="Georgia" charset="0"/>
              </a:rPr>
              <a:t>John’</a:t>
            </a:r>
            <a:r>
              <a:rPr lang="en-US" altLang="ja-JP" sz="2600">
                <a:latin typeface="Georgia" charset="0"/>
              </a:rPr>
              <a:t>s son escaped from the English.</a:t>
            </a:r>
          </a:p>
          <a:p>
            <a:pPr lvl="1" eaLnBrk="1" hangingPunct="1">
              <a:lnSpc>
                <a:spcPct val="95000"/>
              </a:lnSpc>
              <a:spcBef>
                <a:spcPct val="20000"/>
              </a:spcBef>
              <a:buFontTx/>
              <a:buChar char="•"/>
            </a:pPr>
            <a:r>
              <a:rPr lang="en-US" sz="2600">
                <a:latin typeface="Georgia" charset="0"/>
              </a:rPr>
              <a:t>John volunteered to return to be a captive and he died in England.</a:t>
            </a:r>
          </a:p>
          <a:p>
            <a:pPr lvl="2" eaLnBrk="1" hangingPunct="1">
              <a:spcBef>
                <a:spcPct val="20000"/>
              </a:spcBef>
            </a:pPr>
            <a:r>
              <a:rPr lang="ja-JP" altLang="en-US">
                <a:latin typeface="Georgia" charset="0"/>
              </a:rPr>
              <a:t>“</a:t>
            </a:r>
            <a:r>
              <a:rPr lang="en-US" altLang="ja-JP">
                <a:latin typeface="Georgia" charset="0"/>
              </a:rPr>
              <a:t>It is a matter of honor</a:t>
            </a:r>
            <a:r>
              <a:rPr lang="ja-JP" altLang="en-US">
                <a:latin typeface="Georgia" charset="0"/>
              </a:rPr>
              <a:t>”</a:t>
            </a:r>
            <a:endParaRPr lang="en-US" altLang="ja-JP">
              <a:latin typeface="Georgia" charset="0"/>
            </a:endParaRPr>
          </a:p>
          <a:p>
            <a:pPr algn="ctr" eaLnBrk="1" hangingPunct="1">
              <a:spcBef>
                <a:spcPct val="20000"/>
              </a:spcBef>
            </a:pPr>
            <a:endParaRPr lang="en-US">
              <a:latin typeface="Georgia" charset="0"/>
            </a:endParaRPr>
          </a:p>
        </p:txBody>
      </p:sp>
      <p:pic>
        <p:nvPicPr>
          <p:cNvPr id="13" name="Picture 7"/>
          <p:cNvPicPr>
            <a:picLocks noChangeAspect="1"/>
          </p:cNvPicPr>
          <p:nvPr/>
        </p:nvPicPr>
        <p:blipFill>
          <a:blip r:embed="rId3">
            <a:extLst>
              <a:ext uri="{28A0092B-C50C-407E-A947-70E740481C1C}">
                <a14:useLocalDpi xmlns:a14="http://schemas.microsoft.com/office/drawing/2010/main" val="0"/>
              </a:ext>
            </a:extLst>
          </a:blip>
          <a:srcRect t="10834"/>
          <a:stretch>
            <a:fillRect/>
          </a:stretch>
        </p:blipFill>
        <p:spPr bwMode="auto">
          <a:xfrm>
            <a:off x="576263" y="1763713"/>
            <a:ext cx="2514600" cy="38417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4" name="Group 13"/>
          <p:cNvGrpSpPr>
            <a:grpSpLocks/>
          </p:cNvGrpSpPr>
          <p:nvPr/>
        </p:nvGrpSpPr>
        <p:grpSpPr bwMode="auto">
          <a:xfrm>
            <a:off x="7718425" y="171450"/>
            <a:ext cx="944563" cy="896938"/>
            <a:chOff x="914400" y="2781300"/>
            <a:chExt cx="1428750" cy="1352550"/>
          </a:xfrm>
        </p:grpSpPr>
        <p:sp>
          <p:nvSpPr>
            <p:cNvPr id="15" name="Oval 14"/>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5325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529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Rectangle 2"/>
          <p:cNvSpPr txBox="1">
            <a:spLocks noChangeArrowheads="1"/>
          </p:cNvSpPr>
          <p:nvPr/>
        </p:nvSpPr>
        <p:spPr bwMode="auto">
          <a:xfrm>
            <a:off x="-57150" y="546100"/>
            <a:ext cx="8229600" cy="542925"/>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Changes in the Nature of Warfare</a:t>
            </a:r>
          </a:p>
        </p:txBody>
      </p:sp>
      <p:sp>
        <p:nvSpPr>
          <p:cNvPr id="8" name="Content Placeholder 4"/>
          <p:cNvSpPr txBox="1">
            <a:spLocks/>
          </p:cNvSpPr>
          <p:nvPr/>
        </p:nvSpPr>
        <p:spPr bwMode="auto">
          <a:xfrm>
            <a:off x="2689225" y="1393825"/>
            <a:ext cx="6226175" cy="4811713"/>
          </a:xfrm>
          <a:prstGeom prst="rect">
            <a:avLst/>
          </a:prstGeom>
          <a:noFill/>
          <a:ln w="9525">
            <a:noFill/>
            <a:miter lim="800000"/>
            <a:headEnd/>
            <a:tailEnd/>
          </a:ln>
        </p:spPr>
        <p:txBody>
          <a:bodyPr/>
          <a:lstStyle/>
          <a:p>
            <a:pPr marL="182880" indent="-182880" eaLnBrk="0" hangingPunct="0">
              <a:lnSpc>
                <a:spcPct val="95000"/>
              </a:lnSpc>
              <a:spcBef>
                <a:spcPct val="20000"/>
              </a:spcBef>
              <a:buFont typeface="Arial" pitchFamily="34" charset="0"/>
              <a:buChar char="•"/>
              <a:defRPr/>
            </a:pPr>
            <a:r>
              <a:rPr lang="en-US" sz="2600" kern="0" dirty="0">
                <a:latin typeface="Georgia" pitchFamily="18" charset="0"/>
                <a:ea typeface="ＭＳ Ｐゴシック" charset="-128"/>
                <a:cs typeface="ＭＳ Ｐゴシック" charset="-128"/>
              </a:rPr>
              <a:t>The war waxed and waned for the French over the next decades.</a:t>
            </a:r>
          </a:p>
          <a:p>
            <a:pPr lvl="1" eaLnBrk="0" hangingPunct="0">
              <a:spcBef>
                <a:spcPct val="20000"/>
              </a:spcBef>
              <a:defRPr/>
            </a:pPr>
            <a:r>
              <a:rPr lang="en-US" sz="2200" kern="0" dirty="0">
                <a:latin typeface="Georgia" pitchFamily="18" charset="0"/>
                <a:ea typeface="ＭＳ Ｐゴシック" charset="-128"/>
                <a:cs typeface="+mn-cs"/>
              </a:rPr>
              <a:t>English were involved with internal dissent and had no ability to maintain a strong presence in France.</a:t>
            </a:r>
          </a:p>
          <a:p>
            <a:pPr marL="182880" indent="-182880" eaLnBrk="0" hangingPunct="0">
              <a:lnSpc>
                <a:spcPct val="95000"/>
              </a:lnSpc>
              <a:spcBef>
                <a:spcPct val="20000"/>
              </a:spcBef>
              <a:buFont typeface="Arial" pitchFamily="34" charset="0"/>
              <a:buChar char="•"/>
              <a:defRPr/>
            </a:pPr>
            <a:r>
              <a:rPr lang="en-US" sz="2600" kern="0" dirty="0">
                <a:latin typeface="Georgia" pitchFamily="18" charset="0"/>
                <a:ea typeface="ＭＳ Ｐゴシック" charset="-128"/>
                <a:cs typeface="ＭＳ Ｐゴシック" charset="-128"/>
              </a:rPr>
              <a:t>The ascension of Henry V to the throne of England brought stability to the English throne and a desire for Henry to recapture the French lands.</a:t>
            </a:r>
          </a:p>
          <a:p>
            <a:pPr marL="182880" indent="-182880" eaLnBrk="0" hangingPunct="0">
              <a:lnSpc>
                <a:spcPct val="95000"/>
              </a:lnSpc>
              <a:spcBef>
                <a:spcPct val="20000"/>
              </a:spcBef>
              <a:buFont typeface="Arial" pitchFamily="34" charset="0"/>
              <a:buChar char="•"/>
              <a:defRPr/>
            </a:pPr>
            <a:r>
              <a:rPr lang="en-US" sz="2600" kern="0" dirty="0">
                <a:latin typeface="Georgia" pitchFamily="18" charset="0"/>
                <a:ea typeface="ＭＳ Ｐゴシック" charset="-128"/>
                <a:cs typeface="ＭＳ Ｐゴシック" charset="-128"/>
              </a:rPr>
              <a:t>Henry took his army to Agincourt </a:t>
            </a:r>
            <a:r>
              <a:rPr lang="en-US" sz="2200" kern="0" dirty="0">
                <a:latin typeface="Georgia" pitchFamily="18" charset="0"/>
                <a:ea typeface="ＭＳ Ｐゴシック" charset="-128"/>
                <a:cs typeface="ＭＳ Ｐゴシック" charset="-128"/>
              </a:rPr>
              <a:t>(northern France) </a:t>
            </a:r>
            <a:r>
              <a:rPr lang="en-US" sz="2600" kern="0" dirty="0">
                <a:latin typeface="Georgia" pitchFamily="18" charset="0"/>
                <a:ea typeface="ＭＳ Ｐゴシック" charset="-128"/>
                <a:cs typeface="ＭＳ Ｐゴシック" charset="-128"/>
              </a:rPr>
              <a:t>and prepared for battle.</a:t>
            </a:r>
          </a:p>
          <a:p>
            <a:pPr lvl="1" eaLnBrk="0" hangingPunct="0">
              <a:spcBef>
                <a:spcPct val="20000"/>
              </a:spcBef>
              <a:defRPr/>
            </a:pPr>
            <a:r>
              <a:rPr lang="en-US" sz="2200" kern="0" dirty="0">
                <a:latin typeface="Georgia" pitchFamily="18" charset="0"/>
                <a:ea typeface="ＭＳ Ｐゴシック" charset="-128"/>
                <a:cs typeface="+mn-cs"/>
              </a:rPr>
              <a:t>The French outnumbered the English 5-10:1</a:t>
            </a:r>
          </a:p>
        </p:txBody>
      </p:sp>
      <p:pic>
        <p:nvPicPr>
          <p:cNvPr id="10" name="Picture 9" descr="Henry_V_of_England_-_Illustration_from_Cassell's_History_of_England_-_Century_Edition_-_published_circa_1902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425575"/>
            <a:ext cx="2144712" cy="26971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0" descr="641px-Coat_of_Arms_of_Henry_IV_&amp;_V_of_England_(1399-1413-1422).svg W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8" y="3889375"/>
            <a:ext cx="23114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3" name="Group 13"/>
          <p:cNvGrpSpPr>
            <a:grpSpLocks/>
          </p:cNvGrpSpPr>
          <p:nvPr/>
        </p:nvGrpSpPr>
        <p:grpSpPr bwMode="auto">
          <a:xfrm>
            <a:off x="7718425" y="171450"/>
            <a:ext cx="944563" cy="896938"/>
            <a:chOff x="914400" y="2781300"/>
            <a:chExt cx="1428750" cy="1352550"/>
          </a:xfrm>
        </p:grpSpPr>
        <p:sp>
          <p:nvSpPr>
            <p:cNvPr id="15" name="Oval 14"/>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5530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734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pic>
        <p:nvPicPr>
          <p:cNvPr id="9" name="HENRYV_St. Crispins Day Speech.mp4" descr="/Users/abs3/Movies/Shakespeare/HENRYV_St. Crispins Day Speech.mp4">
            <a:hlinkClick r:id="" action="ppaction://media"/>
          </p:cNvPr>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55625" y="1262063"/>
            <a:ext cx="7989888"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le 5"/>
          <p:cNvSpPr txBox="1">
            <a:spLocks/>
          </p:cNvSpPr>
          <p:nvPr/>
        </p:nvSpPr>
        <p:spPr bwMode="auto">
          <a:xfrm>
            <a:off x="36513" y="468313"/>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solidFill>
                  <a:srgbClr val="600000"/>
                </a:solidFill>
                <a:latin typeface="Verdana" charset="0"/>
              </a:rPr>
              <a:t>St. Crispin</a:t>
            </a:r>
            <a:r>
              <a:rPr lang="ja-JP" altLang="en-US" sz="2800" b="1">
                <a:solidFill>
                  <a:srgbClr val="600000"/>
                </a:solidFill>
                <a:latin typeface="Verdana" charset="0"/>
              </a:rPr>
              <a:t>’</a:t>
            </a:r>
            <a:r>
              <a:rPr lang="en-US" altLang="ja-JP" sz="2800" b="1">
                <a:solidFill>
                  <a:srgbClr val="600000"/>
                </a:solidFill>
                <a:latin typeface="Verdana" charset="0"/>
              </a:rPr>
              <a:t>s Day Speech—Henry V</a:t>
            </a:r>
            <a:endParaRPr lang="en-US" sz="2800" b="1">
              <a:solidFill>
                <a:srgbClr val="600000"/>
              </a:solidFill>
              <a:latin typeface="Verdana" charset="0"/>
            </a:endParaRPr>
          </a:p>
        </p:txBody>
      </p:sp>
      <p:grpSp>
        <p:nvGrpSpPr>
          <p:cNvPr id="57349" name="Group 12"/>
          <p:cNvGrpSpPr>
            <a:grpSpLocks/>
          </p:cNvGrpSpPr>
          <p:nvPr/>
        </p:nvGrpSpPr>
        <p:grpSpPr bwMode="auto">
          <a:xfrm>
            <a:off x="7718425" y="171450"/>
            <a:ext cx="944563" cy="896938"/>
            <a:chOff x="914400" y="2781300"/>
            <a:chExt cx="1428750" cy="1352550"/>
          </a:xfrm>
        </p:grpSpPr>
        <p:sp>
          <p:nvSpPr>
            <p:cNvPr id="14" name="Oval 13"/>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5735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430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939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defRPr/>
            </a:pPr>
            <a:r>
              <a:rPr lang="en-US" sz="3000" b="1" kern="0">
                <a:solidFill>
                  <a:srgbClr val="600000"/>
                </a:solidFill>
                <a:latin typeface="Verdana" charset="0"/>
                <a:ea typeface="ＭＳ Ｐゴシック" charset="-128"/>
                <a:cs typeface="ＭＳ Ｐゴシック" charset="-128"/>
              </a:rPr>
              <a:t>Hundred Years War</a:t>
            </a:r>
            <a:endParaRPr lang="en-US" sz="3000" b="1" kern="0" dirty="0">
              <a:solidFill>
                <a:srgbClr val="600000"/>
              </a:solidFill>
              <a:latin typeface="Verdana" charset="0"/>
              <a:ea typeface="ＭＳ Ｐゴシック" charset="-128"/>
              <a:cs typeface="ＭＳ Ｐゴシック" charset="-128"/>
            </a:endParaRPr>
          </a:p>
        </p:txBody>
      </p:sp>
      <p:sp>
        <p:nvSpPr>
          <p:cNvPr id="8" name="Content Placeholder 2"/>
          <p:cNvSpPr txBox="1">
            <a:spLocks/>
          </p:cNvSpPr>
          <p:nvPr/>
        </p:nvSpPr>
        <p:spPr bwMode="auto">
          <a:xfrm>
            <a:off x="3167063" y="1219200"/>
            <a:ext cx="55530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indent="-1825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sz="2600">
                <a:latin typeface="Georgia" charset="0"/>
              </a:rPr>
              <a:t>Henry V was victorious at Agincourt.</a:t>
            </a:r>
          </a:p>
          <a:p>
            <a:pPr lvl="1">
              <a:spcBef>
                <a:spcPct val="20000"/>
              </a:spcBef>
              <a:buFont typeface="Arial" charset="0"/>
              <a:buChar char="•"/>
            </a:pPr>
            <a:r>
              <a:rPr lang="en-US">
                <a:latin typeface="Georgia" charset="0"/>
              </a:rPr>
              <a:t>French knights advanced with heavy armor and visors down because of arrows.</a:t>
            </a:r>
          </a:p>
          <a:p>
            <a:pPr lvl="1">
              <a:spcBef>
                <a:spcPct val="20000"/>
              </a:spcBef>
              <a:buFont typeface="Arial" charset="0"/>
              <a:buChar char="•"/>
            </a:pPr>
            <a:r>
              <a:rPr lang="en-US">
                <a:latin typeface="Georgia" charset="0"/>
              </a:rPr>
              <a:t>Heavy mud made the movement difficult.</a:t>
            </a:r>
          </a:p>
          <a:p>
            <a:pPr lvl="1">
              <a:spcBef>
                <a:spcPct val="20000"/>
              </a:spcBef>
              <a:buFont typeface="Arial" charset="0"/>
              <a:buChar char="•"/>
            </a:pPr>
            <a:r>
              <a:rPr lang="en-US">
                <a:latin typeface="Georgia" charset="0"/>
              </a:rPr>
              <a:t>The English scurried around and killed the French.</a:t>
            </a:r>
          </a:p>
          <a:p>
            <a:pPr>
              <a:spcBef>
                <a:spcPct val="20000"/>
              </a:spcBef>
            </a:pPr>
            <a:r>
              <a:rPr lang="en-US" sz="2600">
                <a:latin typeface="Georgia" charset="0"/>
              </a:rPr>
              <a:t>English occupation of much of France</a:t>
            </a:r>
          </a:p>
          <a:p>
            <a:pPr lvl="1">
              <a:spcBef>
                <a:spcPct val="20000"/>
              </a:spcBef>
              <a:buFont typeface="Arial" charset="0"/>
              <a:buChar char="•"/>
            </a:pPr>
            <a:r>
              <a:rPr lang="en-US">
                <a:latin typeface="Georgia" charset="0"/>
              </a:rPr>
              <a:t>French king was forced to recognize Henry</a:t>
            </a:r>
            <a:r>
              <a:rPr lang="ja-JP" altLang="en-US">
                <a:latin typeface="Georgia" charset="0"/>
              </a:rPr>
              <a:t>’</a:t>
            </a:r>
            <a:r>
              <a:rPr lang="en-US" altLang="ja-JP">
                <a:latin typeface="Georgia" charset="0"/>
              </a:rPr>
              <a:t>s son as the rightful successor to the king of France.</a:t>
            </a:r>
            <a:endParaRPr lang="en-US">
              <a:latin typeface="Georgia" charset="0"/>
            </a:endParaRPr>
          </a:p>
        </p:txBody>
      </p:sp>
      <p:pic>
        <p:nvPicPr>
          <p:cNvPr id="11" name="Picture 10" descr="French knight -Eugène_Ferdinand_Victor_Delacroix_--_Combat_de_chevaliers_dans_la_campagne1 WM.jpg"/>
          <p:cNvPicPr>
            <a:picLocks noChangeAspect="1"/>
          </p:cNvPicPr>
          <p:nvPr/>
        </p:nvPicPr>
        <p:blipFill>
          <a:blip r:embed="rId3">
            <a:extLst>
              <a:ext uri="{28A0092B-C50C-407E-A947-70E740481C1C}">
                <a14:useLocalDpi xmlns:a14="http://schemas.microsoft.com/office/drawing/2010/main" val="0"/>
              </a:ext>
            </a:extLst>
          </a:blip>
          <a:srcRect l="13760" t="6218" r="17432" b="14272"/>
          <a:stretch>
            <a:fillRect/>
          </a:stretch>
        </p:blipFill>
        <p:spPr bwMode="auto">
          <a:xfrm>
            <a:off x="434975" y="1795463"/>
            <a:ext cx="2838450" cy="24606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Henry_V_of_England_-_Illustration_from_Cassell's_History_of_England_-_Century_Edition_-_published_circa_1902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7263" y="4057650"/>
            <a:ext cx="1633537" cy="20526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9" name="Group 13"/>
          <p:cNvGrpSpPr>
            <a:grpSpLocks/>
          </p:cNvGrpSpPr>
          <p:nvPr/>
        </p:nvGrpSpPr>
        <p:grpSpPr bwMode="auto">
          <a:xfrm>
            <a:off x="7718425" y="171450"/>
            <a:ext cx="944563" cy="896938"/>
            <a:chOff x="914400" y="2781300"/>
            <a:chExt cx="1428750" cy="1352550"/>
          </a:xfrm>
        </p:grpSpPr>
        <p:sp>
          <p:nvSpPr>
            <p:cNvPr id="15" name="Oval 14"/>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5940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144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defRPr/>
            </a:pPr>
            <a:r>
              <a:rPr lang="en-US" sz="3000" b="1" kern="0">
                <a:solidFill>
                  <a:srgbClr val="600000"/>
                </a:solidFill>
                <a:latin typeface="Verdana" charset="0"/>
                <a:ea typeface="ＭＳ Ｐゴシック" charset="-128"/>
                <a:cs typeface="ＭＳ Ｐゴシック" charset="-128"/>
              </a:rPr>
              <a:t>Hundred Years War</a:t>
            </a:r>
            <a:endParaRPr lang="en-US" sz="3000" b="1" kern="0" dirty="0">
              <a:solidFill>
                <a:srgbClr val="600000"/>
              </a:solidFill>
              <a:latin typeface="Verdana" charset="0"/>
              <a:ea typeface="ＭＳ Ｐゴシック" charset="-128"/>
              <a:cs typeface="ＭＳ Ｐゴシック" charset="-128"/>
            </a:endParaRPr>
          </a:p>
        </p:txBody>
      </p:sp>
      <p:sp>
        <p:nvSpPr>
          <p:cNvPr id="9" name="Rectangle 9"/>
          <p:cNvSpPr txBox="1">
            <a:spLocks noChangeArrowheads="1"/>
          </p:cNvSpPr>
          <p:nvPr/>
        </p:nvSpPr>
        <p:spPr bwMode="auto">
          <a:xfrm>
            <a:off x="3319463" y="1317625"/>
            <a:ext cx="5389562" cy="5486400"/>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Many in France refused to accept Henry VI as king of France.</a:t>
            </a:r>
          </a:p>
          <a:p>
            <a:pPr lvl="1">
              <a:spcBef>
                <a:spcPct val="20000"/>
              </a:spcBef>
              <a:defRPr/>
            </a:pPr>
            <a:r>
              <a:rPr lang="en-US" sz="2400" kern="0" dirty="0">
                <a:latin typeface="Georgia" pitchFamily="18" charset="0"/>
                <a:ea typeface="ＭＳ Ｐゴシック" charset="-128"/>
                <a:cs typeface="+mn-cs"/>
              </a:rPr>
              <a:t>These people rallied behind the Dauphine </a:t>
            </a:r>
            <a:r>
              <a:rPr lang="en-US" sz="2200" kern="0" dirty="0">
                <a:latin typeface="Georgia" pitchFamily="18" charset="0"/>
                <a:ea typeface="ＭＳ Ｐゴシック" charset="-128"/>
                <a:cs typeface="+mn-cs"/>
              </a:rPr>
              <a:t>(traditional successor to the king of France).</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Joan of Arc was a strong supporter of the Dauphine.</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charset="-128"/>
              </a:rPr>
              <a:t>Joan rallied the French to several victories </a:t>
            </a:r>
            <a:r>
              <a:rPr lang="en-US" sz="2400" kern="0" dirty="0">
                <a:latin typeface="Georgia" pitchFamily="18" charset="0"/>
                <a:ea typeface="ＭＳ Ｐゴシック" charset="-128"/>
                <a:cs typeface="ＭＳ Ｐゴシック" charset="-128"/>
              </a:rPr>
              <a:t>(especially lifting the siege of Orleans).</a:t>
            </a:r>
          </a:p>
        </p:txBody>
      </p:sp>
      <p:pic>
        <p:nvPicPr>
          <p:cNvPr id="14" name="Picture 13" descr="Joan_of_arc_miniature_graded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1393825"/>
            <a:ext cx="1827213" cy="27638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Joan_of_Arc_on_horseback.png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0138" y="3570288"/>
            <a:ext cx="2071687" cy="27987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7" name="Group 15"/>
          <p:cNvGrpSpPr>
            <a:grpSpLocks/>
          </p:cNvGrpSpPr>
          <p:nvPr/>
        </p:nvGrpSpPr>
        <p:grpSpPr bwMode="auto">
          <a:xfrm>
            <a:off x="7718425" y="171450"/>
            <a:ext cx="944563" cy="896938"/>
            <a:chOff x="914400" y="2781300"/>
            <a:chExt cx="1428750" cy="1352550"/>
          </a:xfrm>
        </p:grpSpPr>
        <p:sp>
          <p:nvSpPr>
            <p:cNvPr id="17" name="Oval 16"/>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61449"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349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defRPr/>
            </a:pPr>
            <a:r>
              <a:rPr lang="en-US" sz="3000" b="1" kern="0" dirty="0">
                <a:solidFill>
                  <a:srgbClr val="0070C0"/>
                </a:solidFill>
                <a:latin typeface="Verdana" charset="0"/>
                <a:ea typeface="ＭＳ Ｐゴシック" charset="-128"/>
                <a:cs typeface="ＭＳ Ｐゴシック" charset="-128"/>
              </a:rPr>
              <a:t>Discussion</a:t>
            </a:r>
          </a:p>
        </p:txBody>
      </p:sp>
      <p:sp>
        <p:nvSpPr>
          <p:cNvPr id="8" name="Rectangle 3"/>
          <p:cNvSpPr txBox="1">
            <a:spLocks noChangeArrowheads="1"/>
          </p:cNvSpPr>
          <p:nvPr/>
        </p:nvSpPr>
        <p:spPr bwMode="auto">
          <a:xfrm>
            <a:off x="2906713" y="1570038"/>
            <a:ext cx="5975350" cy="2751137"/>
          </a:xfrm>
          <a:prstGeom prst="rect">
            <a:avLst/>
          </a:prstGeom>
          <a:noFill/>
          <a:ln w="9525">
            <a:noFill/>
            <a:miter lim="800000"/>
            <a:headEnd/>
            <a:tailEnd/>
          </a:ln>
        </p:spPr>
        <p:txBody>
          <a:bodyPr/>
          <a:lstStyle/>
          <a:p>
            <a:pPr>
              <a:spcBef>
                <a:spcPct val="20000"/>
              </a:spcBef>
              <a:defRPr/>
            </a:pPr>
            <a:r>
              <a:rPr lang="en-US" sz="3600" kern="0" dirty="0">
                <a:latin typeface="Georgia" pitchFamily="18" charset="0"/>
                <a:ea typeface="ＭＳ Ｐゴシック" charset="-128"/>
                <a:cs typeface="ＭＳ Ｐゴシック" charset="-128"/>
              </a:rPr>
              <a:t>Why do you think Joan of Arc made such a difference in the outcome of the Hundred Years War?</a:t>
            </a:r>
          </a:p>
          <a:p>
            <a:pPr lvl="1">
              <a:spcBef>
                <a:spcPct val="20000"/>
              </a:spcBef>
              <a:defRPr/>
            </a:pPr>
            <a:endParaRPr lang="en-US" sz="800" kern="0" dirty="0">
              <a:latin typeface="Georgia" pitchFamily="18" charset="0"/>
              <a:ea typeface="ＭＳ Ｐゴシック" charset="-128"/>
              <a:cs typeface="+mn-cs"/>
            </a:endParaRPr>
          </a:p>
          <a:p>
            <a:pPr>
              <a:spcBef>
                <a:spcPct val="20000"/>
              </a:spcBef>
              <a:defRPr/>
            </a:pPr>
            <a:r>
              <a:rPr lang="en-US" sz="3600" kern="0" dirty="0">
                <a:latin typeface="Georgia" pitchFamily="18" charset="0"/>
                <a:ea typeface="ＭＳ Ｐゴシック" charset="-128"/>
                <a:cs typeface="ＭＳ Ｐゴシック" charset="-128"/>
              </a:rPr>
              <a:t>What did she do that was creative?</a:t>
            </a:r>
          </a:p>
        </p:txBody>
      </p:sp>
      <p:pic>
        <p:nvPicPr>
          <p:cNvPr id="10" name="Picture 9" descr="Joan_of_arc_miniature_graded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765300"/>
            <a:ext cx="2114550" cy="31988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4" name="Group 10"/>
          <p:cNvGrpSpPr>
            <a:grpSpLocks/>
          </p:cNvGrpSpPr>
          <p:nvPr/>
        </p:nvGrpSpPr>
        <p:grpSpPr bwMode="auto">
          <a:xfrm>
            <a:off x="7718425" y="171450"/>
            <a:ext cx="944563" cy="896938"/>
            <a:chOff x="914400" y="2781300"/>
            <a:chExt cx="1428750" cy="1352550"/>
          </a:xfrm>
        </p:grpSpPr>
        <p:sp>
          <p:nvSpPr>
            <p:cNvPr id="12" name="Oval 11"/>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13" name="Picture 10"/>
            <p:cNvPicPr>
              <a:picLocks noChangeAspect="1"/>
            </p:cNvPicPr>
            <p:nvPr/>
          </p:nvPicPr>
          <p:blipFill>
            <a:blip r:embed="rId4"/>
            <a:srcRect/>
            <a:stretch>
              <a:fillRect/>
            </a:stretch>
          </p:blipFill>
          <p:spPr bwMode="auto">
            <a:xfrm>
              <a:off x="1250263" y="2943225"/>
              <a:ext cx="766550" cy="1055688"/>
            </a:xfrm>
            <a:prstGeom prst="rect">
              <a:avLst/>
            </a:prstGeom>
            <a:noFill/>
            <a:ln w="9525">
              <a:noFill/>
              <a:miter lim="800000"/>
              <a:headEnd/>
              <a:tailEnd/>
            </a:ln>
            <a:scene3d>
              <a:camera prst="orthographicFront"/>
              <a:lightRig rig="threePt" dir="t"/>
            </a:scene3d>
            <a:sp3d>
              <a:bevelT/>
            </a:sp3d>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349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Title 1"/>
          <p:cNvSpPr txBox="1">
            <a:spLocks/>
          </p:cNvSpPr>
          <p:nvPr/>
        </p:nvSpPr>
        <p:spPr bwMode="auto">
          <a:xfrm>
            <a:off x="197748" y="0"/>
            <a:ext cx="8229600" cy="1143000"/>
          </a:xfrm>
          <a:prstGeom prst="rect">
            <a:avLst/>
          </a:prstGeom>
          <a:noFill/>
          <a:ln w="9525">
            <a:noFill/>
            <a:miter lim="800000"/>
            <a:headEnd/>
            <a:tailEnd/>
          </a:ln>
        </p:spPr>
        <p:txBody>
          <a:bodyPr anchor="ctr"/>
          <a:lstStyle/>
          <a:p>
            <a:pPr algn="ctr" eaLnBrk="0" hangingPunct="0">
              <a:defRPr/>
            </a:pPr>
            <a:r>
              <a:rPr lang="en-US" sz="3000" b="1" kern="0" dirty="0" smtClean="0">
                <a:solidFill>
                  <a:srgbClr val="0070C0"/>
                </a:solidFill>
                <a:latin typeface="Verdana" charset="0"/>
                <a:ea typeface="ＭＳ Ｐゴシック" charset="-128"/>
                <a:cs typeface="ＭＳ Ｐゴシック" charset="-128"/>
              </a:rPr>
              <a:t>Changes in the Noble Class</a:t>
            </a:r>
            <a:endParaRPr lang="en-US" sz="3000" b="1" kern="0" dirty="0">
              <a:solidFill>
                <a:srgbClr val="0070C0"/>
              </a:solidFill>
              <a:latin typeface="Verdana" charset="0"/>
              <a:ea typeface="ＭＳ Ｐゴシック" charset="-128"/>
              <a:cs typeface="ＭＳ Ｐゴシック" charset="-128"/>
            </a:endParaRPr>
          </a:p>
        </p:txBody>
      </p:sp>
      <p:grpSp>
        <p:nvGrpSpPr>
          <p:cNvPr id="63494" name="Group 10"/>
          <p:cNvGrpSpPr>
            <a:grpSpLocks/>
          </p:cNvGrpSpPr>
          <p:nvPr/>
        </p:nvGrpSpPr>
        <p:grpSpPr bwMode="auto">
          <a:xfrm>
            <a:off x="7718425" y="171450"/>
            <a:ext cx="944563" cy="896938"/>
            <a:chOff x="914400" y="2781300"/>
            <a:chExt cx="1428750" cy="1352550"/>
          </a:xfrm>
        </p:grpSpPr>
        <p:sp>
          <p:nvSpPr>
            <p:cNvPr id="12" name="Oval 11"/>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13" name="Picture 10"/>
            <p:cNvPicPr>
              <a:picLocks noChangeAspect="1"/>
            </p:cNvPicPr>
            <p:nvPr/>
          </p:nvPicPr>
          <p:blipFill>
            <a:blip r:embed="rId3"/>
            <a:srcRect/>
            <a:stretch>
              <a:fillRect/>
            </a:stretch>
          </p:blipFill>
          <p:spPr bwMode="auto">
            <a:xfrm>
              <a:off x="1250263" y="2943225"/>
              <a:ext cx="766550" cy="1055688"/>
            </a:xfrm>
            <a:prstGeom prst="rect">
              <a:avLst/>
            </a:prstGeom>
            <a:noFill/>
            <a:ln w="9525">
              <a:noFill/>
              <a:miter lim="800000"/>
              <a:headEnd/>
              <a:tailEnd/>
            </a:ln>
            <a:scene3d>
              <a:camera prst="orthographicFront"/>
              <a:lightRig rig="threePt" dir="t"/>
            </a:scene3d>
            <a:sp3d>
              <a:bevelT/>
            </a:sp3d>
          </p:spPr>
        </p:pic>
      </p:grpSp>
      <p:sp>
        <p:nvSpPr>
          <p:cNvPr id="3" name="Content Placeholder 2"/>
          <p:cNvSpPr>
            <a:spLocks noGrp="1"/>
          </p:cNvSpPr>
          <p:nvPr>
            <p:ph idx="1"/>
          </p:nvPr>
        </p:nvSpPr>
        <p:spPr>
          <a:xfrm>
            <a:off x="4164898" y="1231526"/>
            <a:ext cx="4834013" cy="5626474"/>
          </a:xfrm>
        </p:spPr>
        <p:txBody>
          <a:bodyPr/>
          <a:lstStyle/>
          <a:p>
            <a:pPr marL="0" indent="0">
              <a:buNone/>
            </a:pPr>
            <a:r>
              <a:rPr lang="en-US" dirty="0" smtClean="0"/>
              <a:t>Lords became less important compared to kings</a:t>
            </a:r>
          </a:p>
          <a:p>
            <a:pPr lvl="1"/>
            <a:r>
              <a:rPr lang="en-US" dirty="0"/>
              <a:t>Irrelevance of </a:t>
            </a:r>
            <a:r>
              <a:rPr lang="en-US" dirty="0" smtClean="0"/>
              <a:t>knights</a:t>
            </a:r>
          </a:p>
          <a:p>
            <a:pPr lvl="2"/>
            <a:r>
              <a:rPr lang="en-US" dirty="0" smtClean="0"/>
              <a:t>New warfare weapons/tactics</a:t>
            </a:r>
            <a:endParaRPr lang="en-US" dirty="0"/>
          </a:p>
          <a:p>
            <a:pPr lvl="1"/>
            <a:r>
              <a:rPr lang="en-US" dirty="0" smtClean="0"/>
              <a:t>Loss of castles</a:t>
            </a:r>
          </a:p>
          <a:p>
            <a:pPr lvl="2"/>
            <a:r>
              <a:rPr lang="en-US" dirty="0" smtClean="0"/>
              <a:t>Gunpowder and canons</a:t>
            </a:r>
          </a:p>
          <a:p>
            <a:pPr lvl="1"/>
            <a:r>
              <a:rPr lang="en-US" dirty="0" smtClean="0"/>
              <a:t>Growth of paid armies (under kings</a:t>
            </a:r>
            <a:r>
              <a:rPr lang="en-US" dirty="0" smtClean="0"/>
              <a:t>)</a:t>
            </a:r>
          </a:p>
          <a:p>
            <a:pPr lvl="1"/>
            <a:r>
              <a:rPr lang="en-US" dirty="0" smtClean="0"/>
              <a:t>Became courtiers for kings</a:t>
            </a:r>
            <a:endParaRPr lang="en-US" dirty="0" smtClean="0"/>
          </a:p>
        </p:txBody>
      </p:sp>
      <p:pic>
        <p:nvPicPr>
          <p:cNvPr id="14" name="Picture 13" descr="cre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76" y="1725954"/>
            <a:ext cx="3863975" cy="33305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8674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553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457200" y="457200"/>
            <a:ext cx="8229600" cy="544513"/>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The Black Death</a:t>
            </a:r>
          </a:p>
        </p:txBody>
      </p:sp>
      <p:sp>
        <p:nvSpPr>
          <p:cNvPr id="11" name="Rectangle 3"/>
          <p:cNvSpPr txBox="1">
            <a:spLocks noChangeArrowheads="1"/>
          </p:cNvSpPr>
          <p:nvPr/>
        </p:nvSpPr>
        <p:spPr bwMode="auto">
          <a:xfrm>
            <a:off x="3657600" y="1295400"/>
            <a:ext cx="5138738" cy="5791200"/>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Famine in N. Europe</a:t>
            </a:r>
          </a:p>
          <a:p>
            <a:pPr>
              <a:spcBef>
                <a:spcPct val="20000"/>
              </a:spcBef>
              <a:defRPr/>
            </a:pPr>
            <a:r>
              <a:rPr lang="en-US" sz="2800" kern="0" dirty="0">
                <a:latin typeface="Georgia" pitchFamily="18" charset="0"/>
                <a:ea typeface="ＭＳ Ｐゴシック" charset="-128"/>
                <a:cs typeface="ＭＳ Ｐゴシック" charset="-128"/>
              </a:rPr>
              <a:t>Plague of 1347</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Sailors on ship from Crimea</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Disease spread through Europe </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Symptoms </a:t>
            </a:r>
            <a:r>
              <a:rPr lang="en-US" sz="2000" kern="0" dirty="0">
                <a:latin typeface="Georgia" pitchFamily="18" charset="0"/>
                <a:ea typeface="ＭＳ Ｐゴシック" charset="-128"/>
                <a:cs typeface="+mn-cs"/>
              </a:rPr>
              <a:t>(type 1)</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Symptoms </a:t>
            </a:r>
            <a:r>
              <a:rPr lang="en-US" sz="2000" kern="0" dirty="0">
                <a:latin typeface="Georgia" pitchFamily="18" charset="0"/>
                <a:ea typeface="ＭＳ Ｐゴシック" charset="-128"/>
                <a:cs typeface="+mn-cs"/>
              </a:rPr>
              <a:t>(type 2)</a:t>
            </a:r>
          </a:p>
          <a:p>
            <a:pPr>
              <a:spcBef>
                <a:spcPct val="20000"/>
              </a:spcBef>
              <a:defRPr/>
            </a:pPr>
            <a:r>
              <a:rPr lang="en-US" sz="2800" kern="0" dirty="0">
                <a:latin typeface="Georgia" pitchFamily="18" charset="0"/>
                <a:ea typeface="ＭＳ Ｐゴシック" charset="-128"/>
                <a:cs typeface="ＭＳ Ｐゴシック" charset="-128"/>
              </a:rPr>
              <a:t>Results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Affected the 3</a:t>
            </a:r>
            <a:r>
              <a:rPr lang="en-US" sz="2400" kern="0" baseline="30000" dirty="0">
                <a:latin typeface="Georgia" pitchFamily="18" charset="0"/>
                <a:ea typeface="ＭＳ Ｐゴシック" charset="-128"/>
                <a:cs typeface="+mn-cs"/>
              </a:rPr>
              <a:t>rd</a:t>
            </a:r>
            <a:r>
              <a:rPr lang="en-US" sz="2400" kern="0" dirty="0">
                <a:latin typeface="Georgia" pitchFamily="18" charset="0"/>
                <a:ea typeface="ＭＳ Ｐゴシック" charset="-128"/>
                <a:cs typeface="+mn-cs"/>
              </a:rPr>
              <a:t> estate most</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Reduced labor force</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Stronger bargaining position </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Excess materials </a:t>
            </a:r>
            <a:r>
              <a:rPr lang="en-US" sz="2000" kern="0" dirty="0">
                <a:latin typeface="Georgia" pitchFamily="18" charset="0"/>
                <a:ea typeface="ＭＳ Ｐゴシック" charset="-128"/>
                <a:cs typeface="+mn-cs"/>
              </a:rPr>
              <a:t>(cloth, tools, etc.)</a:t>
            </a:r>
          </a:p>
        </p:txBody>
      </p:sp>
      <p:pic>
        <p:nvPicPr>
          <p:cNvPr id="12" name="Picture 13" descr="lieferinx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8" y="1490663"/>
            <a:ext cx="2913062" cy="42783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65545"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2" descr="C:\Documents and Settings\lelutes.CONED\Local Settings\Temporary Internet Files\Content.IE5\6MPV3DXY\MC900052955[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39850" y="5856288"/>
            <a:ext cx="10668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7" presetClass="entr" presetSubtype="8" fill="hold" nodeType="withEffect">
                                  <p:stCondLst>
                                    <p:cond delay="0"/>
                                  </p:stCondLst>
                                  <p:childTnLst>
                                    <p:set>
                                      <p:cBhvr>
                                        <p:cTn id="18" dur="1" fill="hold">
                                          <p:stCondLst>
                                            <p:cond delay="0"/>
                                          </p:stCondLst>
                                        </p:cTn>
                                        <p:tgtEl>
                                          <p:spTgt spid="93186"/>
                                        </p:tgtEl>
                                        <p:attrNameLst>
                                          <p:attrName>style.visibility</p:attrName>
                                        </p:attrNameLst>
                                      </p:cBhvr>
                                      <p:to>
                                        <p:strVal val="visible"/>
                                      </p:to>
                                    </p:set>
                                    <p:anim calcmode="lin" valueType="num">
                                      <p:cBhvr additive="base">
                                        <p:cTn id="19" dur="2000" fill="hold"/>
                                        <p:tgtEl>
                                          <p:spTgt spid="93186"/>
                                        </p:tgtEl>
                                        <p:attrNameLst>
                                          <p:attrName>ppt_x</p:attrName>
                                        </p:attrNameLst>
                                      </p:cBhvr>
                                      <p:tavLst>
                                        <p:tav tm="0">
                                          <p:val>
                                            <p:strVal val="0-#ppt_w/2"/>
                                          </p:val>
                                        </p:tav>
                                        <p:tav tm="100000">
                                          <p:val>
                                            <p:strVal val="#ppt_x"/>
                                          </p:val>
                                        </p:tav>
                                      </p:tavLst>
                                    </p:anim>
                                    <p:anim calcmode="lin" valueType="num">
                                      <p:cBhvr additive="base">
                                        <p:cTn id="20" dur="2000" fill="hold"/>
                                        <p:tgtEl>
                                          <p:spTgt spid="93186"/>
                                        </p:tgtEl>
                                        <p:attrNameLst>
                                          <p:attrName>ppt_y</p:attrName>
                                        </p:attrNameLst>
                                      </p:cBhvr>
                                      <p:tavLst>
                                        <p:tav tm="0">
                                          <p:val>
                                            <p:strVal val="#ppt_y"/>
                                          </p:val>
                                        </p:tav>
                                        <p:tav tm="100000">
                                          <p:val>
                                            <p:strVal val="#ppt_y"/>
                                          </p:val>
                                        </p:tav>
                                      </p:tavLst>
                                    </p:anim>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758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9" name="Rectangle 2"/>
          <p:cNvSpPr txBox="1">
            <a:spLocks noChangeArrowheads="1"/>
          </p:cNvSpPr>
          <p:nvPr/>
        </p:nvSpPr>
        <p:spPr bwMode="auto">
          <a:xfrm>
            <a:off x="457200" y="457200"/>
            <a:ext cx="8229600" cy="544513"/>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The Black Death</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6759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11" descr="map15dea"/>
          <p:cNvPicPr>
            <a:picLocks noChangeAspect="1" noChangeArrowheads="1"/>
          </p:cNvPicPr>
          <p:nvPr/>
        </p:nvPicPr>
        <p:blipFill>
          <a:blip r:embed="rId4">
            <a:extLst>
              <a:ext uri="{28A0092B-C50C-407E-A947-70E740481C1C}">
                <a14:useLocalDpi xmlns:a14="http://schemas.microsoft.com/office/drawing/2010/main" val="0"/>
              </a:ext>
            </a:extLst>
          </a:blip>
          <a:srcRect l="2670" r="3015"/>
          <a:stretch>
            <a:fillRect/>
          </a:stretch>
        </p:blipFill>
        <p:spPr bwMode="auto">
          <a:xfrm>
            <a:off x="1165225" y="1347788"/>
            <a:ext cx="673735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9458" name="TextBox 5"/>
          <p:cNvSpPr txBox="1">
            <a:spLocks noChangeArrowheads="1"/>
          </p:cNvSpPr>
          <p:nvPr/>
        </p:nvSpPr>
        <p:spPr bwMode="auto">
          <a:xfrm>
            <a:off x="1312863" y="5929313"/>
            <a:ext cx="113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a:solidFill>
                  <a:srgbClr val="F4F0D0"/>
                </a:solidFill>
                <a:latin typeface="Georgia" charset="0"/>
              </a:rPr>
              <a:t>476</a:t>
            </a:r>
          </a:p>
        </p:txBody>
      </p:sp>
      <p:sp>
        <p:nvSpPr>
          <p:cNvPr id="19459"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9460" name="Rectangle 2"/>
          <p:cNvSpPr txBox="1">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b="1">
                <a:solidFill>
                  <a:srgbClr val="600000"/>
                </a:solidFill>
                <a:latin typeface="Verdana" charset="0"/>
              </a:rPr>
              <a:t>Estates (classes of society)</a:t>
            </a:r>
          </a:p>
        </p:txBody>
      </p:sp>
      <p:sp>
        <p:nvSpPr>
          <p:cNvPr id="19461" name="Content Placeholder 8"/>
          <p:cNvSpPr txBox="1">
            <a:spLocks/>
          </p:cNvSpPr>
          <p:nvPr/>
        </p:nvSpPr>
        <p:spPr bwMode="auto">
          <a:xfrm>
            <a:off x="2466975" y="1362075"/>
            <a:ext cx="6477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latin typeface="Georgia" charset="0"/>
              </a:rPr>
              <a:t>1</a:t>
            </a:r>
            <a:r>
              <a:rPr lang="en-US" sz="2800" baseline="30000">
                <a:latin typeface="Georgia" charset="0"/>
              </a:rPr>
              <a:t>st</a:t>
            </a:r>
            <a:r>
              <a:rPr lang="en-US" sz="2800">
                <a:latin typeface="Georgia" charset="0"/>
              </a:rPr>
              <a:t> Estate = The Roman Catholic Church</a:t>
            </a:r>
          </a:p>
          <a:p>
            <a:pPr lvl="1" eaLnBrk="1" hangingPunct="1">
              <a:spcBef>
                <a:spcPct val="20000"/>
              </a:spcBef>
            </a:pPr>
            <a:r>
              <a:rPr lang="en-US">
                <a:latin typeface="Georgia" charset="0"/>
              </a:rPr>
              <a:t>Purpose = Do good deeds</a:t>
            </a:r>
          </a:p>
          <a:p>
            <a:pPr lvl="1" eaLnBrk="1" hangingPunct="1">
              <a:spcBef>
                <a:spcPct val="20000"/>
              </a:spcBef>
            </a:pPr>
            <a:endParaRPr lang="en-US" sz="2800">
              <a:latin typeface="Georgia" charset="0"/>
            </a:endParaRPr>
          </a:p>
          <a:p>
            <a:pPr eaLnBrk="1" hangingPunct="1">
              <a:spcBef>
                <a:spcPct val="20000"/>
              </a:spcBef>
            </a:pPr>
            <a:r>
              <a:rPr lang="en-US" sz="2800">
                <a:latin typeface="Georgia" charset="0"/>
              </a:rPr>
              <a:t>2</a:t>
            </a:r>
            <a:r>
              <a:rPr lang="en-US" sz="2800" baseline="30000">
                <a:latin typeface="Georgia" charset="0"/>
              </a:rPr>
              <a:t>nd</a:t>
            </a:r>
            <a:r>
              <a:rPr lang="en-US" sz="2800">
                <a:latin typeface="Georgia" charset="0"/>
              </a:rPr>
              <a:t> Estate = The Nobility </a:t>
            </a:r>
          </a:p>
          <a:p>
            <a:pPr eaLnBrk="1" hangingPunct="1">
              <a:spcBef>
                <a:spcPct val="20000"/>
              </a:spcBef>
            </a:pPr>
            <a:r>
              <a:rPr lang="en-US">
                <a:latin typeface="Georgia" charset="0"/>
              </a:rPr>
              <a:t>(both local and </a:t>
            </a:r>
            <a:r>
              <a:rPr lang="ja-JP" altLang="en-US">
                <a:latin typeface="Georgia" charset="0"/>
              </a:rPr>
              <a:t>“</a:t>
            </a:r>
            <a:r>
              <a:rPr lang="en-US" altLang="ja-JP">
                <a:latin typeface="Georgia" charset="0"/>
              </a:rPr>
              <a:t>national</a:t>
            </a:r>
            <a:r>
              <a:rPr lang="ja-JP" altLang="en-US">
                <a:latin typeface="Georgia" charset="0"/>
              </a:rPr>
              <a:t>”</a:t>
            </a:r>
            <a:r>
              <a:rPr lang="en-US" altLang="ja-JP">
                <a:latin typeface="Georgia" charset="0"/>
              </a:rPr>
              <a:t>)</a:t>
            </a:r>
          </a:p>
          <a:p>
            <a:pPr lvl="1" eaLnBrk="1" hangingPunct="1">
              <a:spcBef>
                <a:spcPct val="20000"/>
              </a:spcBef>
            </a:pPr>
            <a:r>
              <a:rPr lang="en-US">
                <a:latin typeface="Georgia" charset="0"/>
              </a:rPr>
              <a:t>Purpose = Govern/Fig</a:t>
            </a:r>
            <a:r>
              <a:rPr lang="en-US" sz="2800">
                <a:latin typeface="Georgia" charset="0"/>
              </a:rPr>
              <a:t>ht</a:t>
            </a:r>
          </a:p>
          <a:p>
            <a:pPr eaLnBrk="1" hangingPunct="1">
              <a:spcBef>
                <a:spcPct val="20000"/>
              </a:spcBef>
            </a:pPr>
            <a:endParaRPr lang="en-US" sz="2800">
              <a:latin typeface="Georgia" charset="0"/>
            </a:endParaRPr>
          </a:p>
          <a:p>
            <a:pPr eaLnBrk="1" hangingPunct="1">
              <a:spcBef>
                <a:spcPct val="20000"/>
              </a:spcBef>
            </a:pPr>
            <a:r>
              <a:rPr lang="en-US" sz="2800">
                <a:latin typeface="Georgia" charset="0"/>
              </a:rPr>
              <a:t>3</a:t>
            </a:r>
            <a:r>
              <a:rPr lang="en-US" sz="2800" baseline="30000">
                <a:latin typeface="Georgia" charset="0"/>
              </a:rPr>
              <a:t>rd</a:t>
            </a:r>
            <a:r>
              <a:rPr lang="en-US" sz="2800">
                <a:latin typeface="Georgia" charset="0"/>
              </a:rPr>
              <a:t> Estate = The Commoners </a:t>
            </a:r>
          </a:p>
          <a:p>
            <a:pPr eaLnBrk="1" hangingPunct="1"/>
            <a:r>
              <a:rPr lang="en-US">
                <a:latin typeface="Georgia" charset="0"/>
              </a:rPr>
              <a:t>(all others)</a:t>
            </a:r>
          </a:p>
          <a:p>
            <a:pPr lvl="1" eaLnBrk="1" hangingPunct="1">
              <a:spcBef>
                <a:spcPct val="20000"/>
              </a:spcBef>
            </a:pPr>
            <a:r>
              <a:rPr lang="en-US">
                <a:latin typeface="Georgia" charset="0"/>
              </a:rPr>
              <a:t>Purpose = Work</a:t>
            </a:r>
          </a:p>
          <a:p>
            <a:pPr lvl="1" algn="ctr" eaLnBrk="1" hangingPunct="1">
              <a:spcBef>
                <a:spcPct val="20000"/>
              </a:spcBef>
            </a:pPr>
            <a:endParaRPr lang="en-US" sz="2800">
              <a:latin typeface="Georgia" charset="0"/>
            </a:endParaRPr>
          </a:p>
        </p:txBody>
      </p:sp>
      <p:grpSp>
        <p:nvGrpSpPr>
          <p:cNvPr id="19462" name="Group 21"/>
          <p:cNvGrpSpPr>
            <a:grpSpLocks/>
          </p:cNvGrpSpPr>
          <p:nvPr/>
        </p:nvGrpSpPr>
        <p:grpSpPr bwMode="auto">
          <a:xfrm>
            <a:off x="619125" y="1409700"/>
            <a:ext cx="1428750" cy="1357313"/>
            <a:chOff x="619125" y="1409700"/>
            <a:chExt cx="1428750" cy="1357166"/>
          </a:xfrm>
        </p:grpSpPr>
        <p:sp>
          <p:nvSpPr>
            <p:cNvPr id="13" name="Oval 12"/>
            <p:cNvSpPr>
              <a:spLocks noChangeArrowheads="1"/>
            </p:cNvSpPr>
            <p:nvPr/>
          </p:nvSpPr>
          <p:spPr bwMode="auto">
            <a:xfrm>
              <a:off x="619125" y="1409700"/>
              <a:ext cx="1428750" cy="1357166"/>
            </a:xfrm>
            <a:prstGeom prst="ellipse">
              <a:avLst/>
            </a:prstGeom>
            <a:solidFill>
              <a:srgbClr val="EA1600"/>
            </a:solidFill>
            <a:ln w="9525">
              <a:no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1947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585" y="1599106"/>
              <a:ext cx="742440" cy="97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3" name="Group 18"/>
          <p:cNvGrpSpPr>
            <a:grpSpLocks/>
          </p:cNvGrpSpPr>
          <p:nvPr/>
        </p:nvGrpSpPr>
        <p:grpSpPr bwMode="auto">
          <a:xfrm>
            <a:off x="619125" y="2976563"/>
            <a:ext cx="1428750" cy="1357312"/>
            <a:chOff x="914400" y="2781300"/>
            <a:chExt cx="1428750" cy="1352550"/>
          </a:xfrm>
        </p:grpSpPr>
        <p:sp>
          <p:nvSpPr>
            <p:cNvPr id="14" name="Oval 13"/>
            <p:cNvSpPr>
              <a:spLocks noChangeArrowheads="1"/>
            </p:cNvSpPr>
            <p:nvPr/>
          </p:nvSpPr>
          <p:spPr bwMode="auto">
            <a:xfrm>
              <a:off x="914400"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1946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0263" y="2943225"/>
              <a:ext cx="7665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4" name="Group 20"/>
          <p:cNvGrpSpPr>
            <a:grpSpLocks/>
          </p:cNvGrpSpPr>
          <p:nvPr/>
        </p:nvGrpSpPr>
        <p:grpSpPr bwMode="auto">
          <a:xfrm>
            <a:off x="638175" y="4619625"/>
            <a:ext cx="1428750" cy="1352550"/>
            <a:chOff x="914400" y="4333875"/>
            <a:chExt cx="1428750" cy="1352550"/>
          </a:xfrm>
        </p:grpSpPr>
        <p:sp>
          <p:nvSpPr>
            <p:cNvPr id="15" name="Oval 14"/>
            <p:cNvSpPr>
              <a:spLocks noChangeArrowheads="1"/>
            </p:cNvSpPr>
            <p:nvPr/>
          </p:nvSpPr>
          <p:spPr bwMode="auto">
            <a:xfrm>
              <a:off x="914400" y="4333875"/>
              <a:ext cx="1428750" cy="1352550"/>
            </a:xfrm>
            <a:prstGeom prst="ellipse">
              <a:avLst/>
            </a:prstGeom>
            <a:solidFill>
              <a:srgbClr val="008000"/>
            </a:solidFill>
            <a:ln w="9525">
              <a:no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19466"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3539" y="4754166"/>
              <a:ext cx="1088572" cy="49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963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6963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457200" y="339725"/>
            <a:ext cx="8229600" cy="760413"/>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Technology</a:t>
            </a:r>
          </a:p>
        </p:txBody>
      </p:sp>
      <p:sp>
        <p:nvSpPr>
          <p:cNvPr id="11" name="Rectangle 3"/>
          <p:cNvSpPr txBox="1">
            <a:spLocks noChangeArrowheads="1"/>
          </p:cNvSpPr>
          <p:nvPr/>
        </p:nvSpPr>
        <p:spPr bwMode="auto">
          <a:xfrm>
            <a:off x="3233738" y="1371600"/>
            <a:ext cx="5562600" cy="4876800"/>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Imported technologies from China and Islamic lands</a:t>
            </a:r>
          </a:p>
          <a:p>
            <a:pPr lvl="1">
              <a:spcBef>
                <a:spcPct val="20000"/>
              </a:spcBef>
              <a:defRPr/>
            </a:pPr>
            <a:r>
              <a:rPr lang="en-US" sz="2400" kern="0" dirty="0">
                <a:latin typeface="Georgia" pitchFamily="18" charset="0"/>
                <a:ea typeface="ＭＳ Ｐゴシック" charset="-128"/>
                <a:cs typeface="+mn-cs"/>
              </a:rPr>
              <a:t>Magnetic compasses</a:t>
            </a:r>
          </a:p>
          <a:p>
            <a:pPr lvl="1">
              <a:spcBef>
                <a:spcPct val="20000"/>
              </a:spcBef>
              <a:defRPr/>
            </a:pPr>
            <a:r>
              <a:rPr lang="en-US" sz="2400" kern="0" dirty="0">
                <a:latin typeface="Georgia" pitchFamily="18" charset="0"/>
                <a:ea typeface="ＭＳ Ｐゴシック" charset="-128"/>
                <a:cs typeface="+mn-cs"/>
              </a:rPr>
              <a:t>Paper</a:t>
            </a:r>
          </a:p>
          <a:p>
            <a:pPr lvl="1">
              <a:spcBef>
                <a:spcPct val="20000"/>
              </a:spcBef>
              <a:defRPr/>
            </a:pPr>
            <a:r>
              <a:rPr lang="en-US" sz="2400" kern="0" dirty="0">
                <a:latin typeface="Georgia" pitchFamily="18" charset="0"/>
                <a:ea typeface="ＭＳ Ｐゴシック" charset="-128"/>
                <a:cs typeface="+mn-cs"/>
              </a:rPr>
              <a:t>Eye glasses</a:t>
            </a:r>
          </a:p>
          <a:p>
            <a:pPr>
              <a:spcBef>
                <a:spcPct val="20000"/>
              </a:spcBef>
              <a:defRPr/>
            </a:pPr>
            <a:r>
              <a:rPr lang="en-US" sz="2800" kern="0" dirty="0">
                <a:latin typeface="Georgia" pitchFamily="18" charset="0"/>
                <a:ea typeface="ＭＳ Ｐゴシック" charset="-128"/>
                <a:cs typeface="ＭＳ Ｐゴシック" charset="-128"/>
              </a:rPr>
              <a:t>Mechanical clocks</a:t>
            </a:r>
          </a:p>
          <a:p>
            <a:pPr lvl="1">
              <a:spcBef>
                <a:spcPct val="20000"/>
              </a:spcBef>
              <a:defRPr/>
            </a:pPr>
            <a:r>
              <a:rPr lang="en-US" sz="2400" kern="0" dirty="0">
                <a:latin typeface="Georgia" pitchFamily="18" charset="0"/>
                <a:ea typeface="ＭＳ Ｐゴシック" charset="-128"/>
                <a:cs typeface="+mn-cs"/>
              </a:rPr>
              <a:t>Put on civic buildings rather than churches</a:t>
            </a:r>
          </a:p>
          <a:p>
            <a:pPr>
              <a:spcBef>
                <a:spcPct val="20000"/>
              </a:spcBef>
              <a:defRPr/>
            </a:pPr>
            <a:r>
              <a:rPr lang="en-US" sz="2800" kern="0" dirty="0">
                <a:latin typeface="Georgia" pitchFamily="18" charset="0"/>
                <a:ea typeface="ＭＳ Ｐゴシック" charset="-128"/>
                <a:cs typeface="ＭＳ Ｐゴシック" charset="-128"/>
              </a:rPr>
              <a:t>Machine tools</a:t>
            </a:r>
          </a:p>
          <a:p>
            <a:pPr>
              <a:spcBef>
                <a:spcPct val="20000"/>
              </a:spcBef>
              <a:defRPr/>
            </a:pPr>
            <a:r>
              <a:rPr lang="en-US" sz="2800" kern="0" dirty="0">
                <a:latin typeface="Georgia" pitchFamily="18" charset="0"/>
                <a:ea typeface="ＭＳ Ｐゴシック" charset="-128"/>
                <a:cs typeface="ＭＳ Ｐゴシック" charset="-128"/>
              </a:rPr>
              <a:t>Spinning wheels</a:t>
            </a:r>
          </a:p>
          <a:p>
            <a:pPr>
              <a:spcBef>
                <a:spcPct val="20000"/>
              </a:spcBef>
              <a:defRPr/>
            </a:pPr>
            <a:r>
              <a:rPr lang="en-US" sz="2800" kern="0" dirty="0">
                <a:latin typeface="Georgia" pitchFamily="18" charset="0"/>
                <a:ea typeface="ＭＳ Ｐゴシック" charset="-128"/>
                <a:cs typeface="ＭＳ Ｐゴシック" charset="-128"/>
              </a:rPr>
              <a:t>Calendar reform</a:t>
            </a:r>
          </a:p>
        </p:txBody>
      </p:sp>
      <p:pic>
        <p:nvPicPr>
          <p:cNvPr id="12" name="Picture 11" descr="paper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 y="1630363"/>
            <a:ext cx="1397000" cy="19177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eye glasses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0825" y="2263775"/>
            <a:ext cx="1427163" cy="8366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lock C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78013" y="1243013"/>
            <a:ext cx="1023937" cy="10969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pinning wheel C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2875" y="4910138"/>
            <a:ext cx="1306513" cy="17621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33513" y="3536950"/>
            <a:ext cx="141605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168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7168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16"/>
          <p:cNvSpPr>
            <a:spLocks noChangeArrowheads="1"/>
          </p:cNvSpPr>
          <p:nvPr/>
        </p:nvSpPr>
        <p:spPr bwMode="auto">
          <a:xfrm>
            <a:off x="1196975" y="244475"/>
            <a:ext cx="659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pPr>
            <a:r>
              <a:rPr lang="en-US" sz="3000" b="1">
                <a:solidFill>
                  <a:srgbClr val="600000"/>
                </a:solidFill>
                <a:latin typeface="Verdana" charset="0"/>
              </a:rPr>
              <a:t>Why the Asians didn't invent moveable type printing </a:t>
            </a:r>
          </a:p>
        </p:txBody>
      </p:sp>
      <p:sp>
        <p:nvSpPr>
          <p:cNvPr id="19" name="Rectangle 2"/>
          <p:cNvSpPr txBox="1">
            <a:spLocks noChangeArrowheads="1"/>
          </p:cNvSpPr>
          <p:nvPr/>
        </p:nvSpPr>
        <p:spPr bwMode="auto">
          <a:xfrm>
            <a:off x="347663" y="1317625"/>
            <a:ext cx="8415337"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a:latin typeface="Georgia" charset="0"/>
              </a:rPr>
              <a:t>Asian writing systems were </a:t>
            </a:r>
            <a:r>
              <a:rPr lang="en-US" b="1">
                <a:solidFill>
                  <a:srgbClr val="C00000"/>
                </a:solidFill>
                <a:latin typeface="Georgia" charset="0"/>
              </a:rPr>
              <a:t>too complex:</a:t>
            </a:r>
            <a:r>
              <a:rPr lang="en-US">
                <a:latin typeface="Georgia" charset="0"/>
              </a:rPr>
              <a:t> printing needs an alphabetical base.</a:t>
            </a:r>
          </a:p>
          <a:p>
            <a:pPr eaLnBrk="1" hangingPunct="1">
              <a:spcBef>
                <a:spcPct val="20000"/>
              </a:spcBef>
              <a:buFont typeface="Arial" charset="0"/>
              <a:buChar char="•"/>
            </a:pPr>
            <a:endParaRPr lang="en-US" sz="800">
              <a:latin typeface="Georgia" charset="0"/>
            </a:endParaRPr>
          </a:p>
          <a:p>
            <a:pPr eaLnBrk="1" hangingPunct="1">
              <a:spcBef>
                <a:spcPct val="20000"/>
              </a:spcBef>
              <a:buFont typeface="Arial" charset="0"/>
              <a:buChar char="•"/>
            </a:pPr>
            <a:r>
              <a:rPr lang="en-US">
                <a:latin typeface="Georgia" charset="0"/>
              </a:rPr>
              <a:t>Established writing systems are intrinsically conservative: </a:t>
            </a:r>
            <a:r>
              <a:rPr lang="en-US" b="1">
                <a:solidFill>
                  <a:srgbClr val="C00000"/>
                </a:solidFill>
                <a:latin typeface="Georgia" charset="0"/>
              </a:rPr>
              <a:t>no one </a:t>
            </a:r>
            <a:r>
              <a:rPr lang="en-US" sz="2000" b="1">
                <a:solidFill>
                  <a:srgbClr val="C00000"/>
                </a:solidFill>
                <a:latin typeface="Georgia" charset="0"/>
              </a:rPr>
              <a:t>[in Asia] </a:t>
            </a:r>
            <a:r>
              <a:rPr lang="en-US" b="1">
                <a:solidFill>
                  <a:srgbClr val="C00000"/>
                </a:solidFill>
                <a:latin typeface="Georgia" charset="0"/>
              </a:rPr>
              <a:t>was interested in change </a:t>
            </a:r>
            <a:r>
              <a:rPr lang="en-US">
                <a:solidFill>
                  <a:srgbClr val="C00000"/>
                </a:solidFill>
                <a:latin typeface="Georgia" charset="0"/>
              </a:rPr>
              <a:t>. . .</a:t>
            </a:r>
          </a:p>
          <a:p>
            <a:pPr eaLnBrk="1" hangingPunct="1">
              <a:spcBef>
                <a:spcPct val="20000"/>
              </a:spcBef>
              <a:buFont typeface="Arial" charset="0"/>
              <a:buChar char="•"/>
            </a:pPr>
            <a:endParaRPr lang="en-US" sz="800">
              <a:solidFill>
                <a:srgbClr val="C00000"/>
              </a:solidFill>
              <a:latin typeface="Georgia" charset="0"/>
            </a:endParaRPr>
          </a:p>
          <a:p>
            <a:pPr eaLnBrk="1" hangingPunct="1">
              <a:spcBef>
                <a:spcPct val="20000"/>
              </a:spcBef>
              <a:buFont typeface="Arial" charset="0"/>
              <a:buChar char="•"/>
            </a:pPr>
            <a:r>
              <a:rPr lang="en-US">
                <a:latin typeface="Georgia" charset="0"/>
              </a:rPr>
              <a:t>The </a:t>
            </a:r>
            <a:r>
              <a:rPr lang="en-US" b="1">
                <a:solidFill>
                  <a:srgbClr val="C00000"/>
                </a:solidFill>
                <a:latin typeface="Georgia" charset="0"/>
              </a:rPr>
              <a:t>paper was the wrong sort: </a:t>
            </a:r>
            <a:r>
              <a:rPr lang="en-US">
                <a:latin typeface="Georgia" charset="0"/>
              </a:rPr>
              <a:t>Chinese paper was </a:t>
            </a:r>
            <a:r>
              <a:rPr lang="en-US" sz="2000">
                <a:latin typeface="Georgia" charset="0"/>
              </a:rPr>
              <a:t>[soft and therefore] </a:t>
            </a:r>
            <a:r>
              <a:rPr lang="en-US">
                <a:latin typeface="Georgia" charset="0"/>
              </a:rPr>
              <a:t>suitable only for calligraphy or block-printing</a:t>
            </a:r>
          </a:p>
          <a:p>
            <a:pPr eaLnBrk="1" hangingPunct="1">
              <a:spcBef>
                <a:spcPct val="20000"/>
              </a:spcBef>
              <a:buFont typeface="Arial" charset="0"/>
              <a:buChar char="•"/>
            </a:pPr>
            <a:endParaRPr lang="en-US" sz="800">
              <a:latin typeface="Georgia" charset="0"/>
            </a:endParaRPr>
          </a:p>
          <a:p>
            <a:pPr eaLnBrk="1" hangingPunct="1">
              <a:spcBef>
                <a:spcPct val="20000"/>
              </a:spcBef>
              <a:buFont typeface="Arial" charset="0"/>
              <a:buChar char="•"/>
            </a:pPr>
            <a:r>
              <a:rPr lang="en-US">
                <a:latin typeface="Georgia" charset="0"/>
              </a:rPr>
              <a:t>There were </a:t>
            </a:r>
            <a:r>
              <a:rPr lang="en-US" b="1">
                <a:solidFill>
                  <a:srgbClr val="C00000"/>
                </a:solidFill>
                <a:latin typeface="Georgia" charset="0"/>
              </a:rPr>
              <a:t>no screw-based presses </a:t>
            </a:r>
            <a:r>
              <a:rPr lang="en-US">
                <a:latin typeface="Georgia" charset="0"/>
              </a:rPr>
              <a:t>in the East, because they were not wine-drinkers and didn't have olives . . .</a:t>
            </a:r>
          </a:p>
          <a:p>
            <a:pPr eaLnBrk="1" hangingPunct="1">
              <a:spcBef>
                <a:spcPct val="20000"/>
              </a:spcBef>
              <a:buFont typeface="Arial" charset="0"/>
              <a:buChar char="•"/>
            </a:pPr>
            <a:endParaRPr lang="en-US" sz="800">
              <a:latin typeface="Georgia" charset="0"/>
            </a:endParaRPr>
          </a:p>
          <a:p>
            <a:pPr eaLnBrk="1" hangingPunct="1">
              <a:spcBef>
                <a:spcPct val="20000"/>
              </a:spcBef>
              <a:buFont typeface="Arial" charset="0"/>
              <a:buChar char="•"/>
            </a:pPr>
            <a:r>
              <a:rPr lang="en-US">
                <a:latin typeface="Georgia" charset="0"/>
              </a:rPr>
              <a:t>Printing is </a:t>
            </a:r>
            <a:r>
              <a:rPr lang="en-US" b="1">
                <a:solidFill>
                  <a:srgbClr val="C00000"/>
                </a:solidFill>
                <a:latin typeface="Georgia" charset="0"/>
              </a:rPr>
              <a:t>expensive</a:t>
            </a:r>
            <a:r>
              <a:rPr lang="en-US">
                <a:latin typeface="Georgia" charset="0"/>
              </a:rPr>
              <a:t> and in </a:t>
            </a:r>
            <a:r>
              <a:rPr lang="en-US" sz="2000">
                <a:latin typeface="Georgia" charset="0"/>
              </a:rPr>
              <a:t>[Asia] </a:t>
            </a:r>
            <a:r>
              <a:rPr lang="en-US">
                <a:latin typeface="Georgia" charset="0"/>
              </a:rPr>
              <a:t>there was no system to release capital for research and development </a:t>
            </a:r>
          </a:p>
          <a:p>
            <a:pPr algn="ctr" eaLnBrk="1" hangingPunct="1">
              <a:lnSpc>
                <a:spcPct val="80000"/>
              </a:lnSpc>
              <a:spcBef>
                <a:spcPct val="20000"/>
              </a:spcBef>
            </a:pPr>
            <a:endParaRPr lang="en-US" sz="800">
              <a:latin typeface="Georgia" charset="0"/>
            </a:endParaRPr>
          </a:p>
          <a:p>
            <a:pPr algn="r" eaLnBrk="1" hangingPunct="1">
              <a:lnSpc>
                <a:spcPct val="80000"/>
              </a:lnSpc>
              <a:spcBef>
                <a:spcPct val="20000"/>
              </a:spcBef>
            </a:pPr>
            <a:r>
              <a:rPr lang="en-US" sz="1800">
                <a:latin typeface="Georgia" charset="0"/>
              </a:rPr>
              <a:t>—John Man, </a:t>
            </a:r>
            <a:r>
              <a:rPr lang="en-US" sz="1800" i="1">
                <a:latin typeface="Georgia" charset="0"/>
              </a:rPr>
              <a:t>Gutenberg</a:t>
            </a:r>
            <a:r>
              <a:rPr lang="en-US" sz="1800">
                <a:latin typeface="Georgia" charset="0"/>
              </a:rPr>
              <a:t>, John Wiley and Sons, Inc. 2002, pp. 115.</a:t>
            </a:r>
          </a:p>
        </p:txBody>
      </p:sp>
      <p:pic>
        <p:nvPicPr>
          <p:cNvPr id="71689" name="Picture 19" descr="chinese char 2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1741488"/>
            <a:ext cx="3714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20" descr="chinese char 3 C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5238" y="1741488"/>
            <a:ext cx="4254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21" descr="chinese character C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97513" y="1741488"/>
            <a:ext cx="3603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373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7373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447675" y="474663"/>
            <a:ext cx="8229600" cy="735012"/>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charset="-128"/>
              </a:rPr>
              <a:t>Technology</a:t>
            </a:r>
            <a:endParaRPr lang="en-US" sz="3000" b="1" kern="0" dirty="0">
              <a:solidFill>
                <a:srgbClr val="600000"/>
              </a:solidFill>
              <a:latin typeface="Verdana" charset="0"/>
              <a:ea typeface="ＭＳ Ｐゴシック" charset="-128"/>
              <a:cs typeface="ＭＳ Ｐゴシック" charset="-128"/>
            </a:endParaRPr>
          </a:p>
        </p:txBody>
      </p:sp>
      <p:sp>
        <p:nvSpPr>
          <p:cNvPr id="12" name="Rectangle 3"/>
          <p:cNvSpPr txBox="1">
            <a:spLocks noChangeArrowheads="1"/>
          </p:cNvSpPr>
          <p:nvPr/>
        </p:nvSpPr>
        <p:spPr bwMode="auto">
          <a:xfrm>
            <a:off x="4286250" y="1428750"/>
            <a:ext cx="46577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indent="-1825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latin typeface="Georgia" charset="0"/>
              </a:rPr>
              <a:t>Gutenberg’</a:t>
            </a:r>
            <a:r>
              <a:rPr lang="en-US" altLang="ja-JP" sz="2800">
                <a:latin typeface="Georgia" charset="0"/>
              </a:rPr>
              <a:t>s invention</a:t>
            </a:r>
          </a:p>
          <a:p>
            <a:pPr lvl="1" eaLnBrk="1" hangingPunct="1">
              <a:spcBef>
                <a:spcPct val="20000"/>
              </a:spcBef>
              <a:buFont typeface="Arial" charset="0"/>
              <a:buChar char="•"/>
            </a:pPr>
            <a:r>
              <a:rPr lang="en-US">
                <a:latin typeface="Georgia" charset="0"/>
              </a:rPr>
              <a:t>Vision </a:t>
            </a:r>
            <a:r>
              <a:rPr lang="en-US" sz="2000">
                <a:latin typeface="Georgia" charset="0"/>
              </a:rPr>
              <a:t>(creative idea)</a:t>
            </a:r>
          </a:p>
          <a:p>
            <a:pPr lvl="1" eaLnBrk="1" hangingPunct="1">
              <a:spcBef>
                <a:spcPct val="20000"/>
              </a:spcBef>
              <a:buFont typeface="Arial" charset="0"/>
              <a:buChar char="•"/>
            </a:pPr>
            <a:r>
              <a:rPr lang="en-US">
                <a:latin typeface="Georgia" charset="0"/>
              </a:rPr>
              <a:t>Entrepreneurship </a:t>
            </a:r>
            <a:r>
              <a:rPr lang="en-US" sz="2000">
                <a:latin typeface="Georgia" charset="0"/>
              </a:rPr>
              <a:t>(assembled money men)</a:t>
            </a:r>
          </a:p>
          <a:p>
            <a:pPr lvl="1" eaLnBrk="1" hangingPunct="1">
              <a:spcBef>
                <a:spcPct val="20000"/>
              </a:spcBef>
              <a:buFont typeface="Arial" charset="0"/>
              <a:buChar char="•"/>
            </a:pPr>
            <a:r>
              <a:rPr lang="en-US">
                <a:latin typeface="Georgia" charset="0"/>
              </a:rPr>
              <a:t>Stamping mold and </a:t>
            </a:r>
            <a:r>
              <a:rPr lang="en-US" i="1">
                <a:latin typeface="Georgia" charset="0"/>
              </a:rPr>
              <a:t>patrix/matrix</a:t>
            </a:r>
            <a:r>
              <a:rPr lang="en-US">
                <a:latin typeface="Georgia" charset="0"/>
              </a:rPr>
              <a:t> type casting</a:t>
            </a:r>
          </a:p>
          <a:p>
            <a:pPr lvl="1" eaLnBrk="1" hangingPunct="1">
              <a:spcBef>
                <a:spcPct val="20000"/>
              </a:spcBef>
              <a:buFont typeface="Arial" charset="0"/>
              <a:buChar char="•"/>
            </a:pPr>
            <a:r>
              <a:rPr lang="en-US">
                <a:latin typeface="Georgia" charset="0"/>
              </a:rPr>
              <a:t>Die alloy</a:t>
            </a:r>
          </a:p>
          <a:p>
            <a:pPr lvl="1" eaLnBrk="1" hangingPunct="1">
              <a:spcBef>
                <a:spcPct val="20000"/>
              </a:spcBef>
              <a:buFont typeface="Arial" charset="0"/>
              <a:buChar char="•"/>
            </a:pPr>
            <a:r>
              <a:rPr lang="en-US">
                <a:latin typeface="Georgia" charset="0"/>
              </a:rPr>
              <a:t>Paper</a:t>
            </a:r>
          </a:p>
          <a:p>
            <a:pPr lvl="1" eaLnBrk="1" hangingPunct="1">
              <a:spcBef>
                <a:spcPct val="20000"/>
              </a:spcBef>
              <a:buFont typeface="Arial" charset="0"/>
              <a:buChar char="•"/>
            </a:pPr>
            <a:r>
              <a:rPr lang="en-US">
                <a:latin typeface="Georgia" charset="0"/>
              </a:rPr>
              <a:t>Printing ink</a:t>
            </a:r>
          </a:p>
          <a:p>
            <a:pPr lvl="1" eaLnBrk="1" hangingPunct="1">
              <a:spcBef>
                <a:spcPct val="20000"/>
              </a:spcBef>
              <a:buFont typeface="Arial" charset="0"/>
              <a:buChar char="•"/>
            </a:pPr>
            <a:r>
              <a:rPr lang="en-US">
                <a:latin typeface="Georgia" charset="0"/>
              </a:rPr>
              <a:t>Printing press</a:t>
            </a:r>
          </a:p>
        </p:txBody>
      </p:sp>
      <p:pic>
        <p:nvPicPr>
          <p:cNvPr id="15" name="Picture 6" descr="gutenberg-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0"/>
            <a:ext cx="2219325" cy="18415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gutenberg press and people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675" y="3470275"/>
            <a:ext cx="3938588" cy="21113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gutenberg portrait CA.jpg"/>
          <p:cNvPicPr>
            <a:picLocks noChangeAspect="1"/>
          </p:cNvPicPr>
          <p:nvPr/>
        </p:nvPicPr>
        <p:blipFill>
          <a:blip r:embed="rId6">
            <a:extLst>
              <a:ext uri="{28A0092B-C50C-407E-A947-70E740481C1C}">
                <a14:useLocalDpi xmlns:a14="http://schemas.microsoft.com/office/drawing/2010/main" val="0"/>
              </a:ext>
            </a:extLst>
          </a:blip>
          <a:srcRect l="5743" t="3526" r="6500" b="4292"/>
          <a:stretch>
            <a:fillRect/>
          </a:stretch>
        </p:blipFill>
        <p:spPr bwMode="auto">
          <a:xfrm>
            <a:off x="2773363" y="1931988"/>
            <a:ext cx="1109662" cy="14382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577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75782"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9"/>
          <p:cNvSpPr>
            <a:spLocks noChangeArrowheads="1"/>
          </p:cNvSpPr>
          <p:nvPr/>
        </p:nvSpPr>
        <p:spPr bwMode="auto">
          <a:xfrm>
            <a:off x="2051050" y="596900"/>
            <a:ext cx="4392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Gutenberg—Project</a:t>
            </a:r>
            <a:endParaRPr lang="en-US" sz="3000" b="1"/>
          </a:p>
        </p:txBody>
      </p:sp>
      <p:sp>
        <p:nvSpPr>
          <p:cNvPr id="75784" name="Content Placeholder 5"/>
          <p:cNvSpPr txBox="1">
            <a:spLocks/>
          </p:cNvSpPr>
          <p:nvPr/>
        </p:nvSpPr>
        <p:spPr bwMode="auto">
          <a:xfrm>
            <a:off x="3314700" y="1552575"/>
            <a:ext cx="5734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indent="-1825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sz="2800">
                <a:latin typeface="Georgia" charset="0"/>
              </a:rPr>
              <a:t>Duplicate, from drawings and other technology records, the following:</a:t>
            </a:r>
          </a:p>
          <a:p>
            <a:pPr lvl="1">
              <a:spcBef>
                <a:spcPct val="20000"/>
              </a:spcBef>
              <a:buFont typeface="Arial" charset="0"/>
              <a:buChar char="•"/>
            </a:pPr>
            <a:r>
              <a:rPr lang="en-US">
                <a:latin typeface="Georgia" charset="0"/>
              </a:rPr>
              <a:t>Investing </a:t>
            </a:r>
            <a:r>
              <a:rPr lang="en-US" sz="2000">
                <a:latin typeface="Georgia" charset="0"/>
              </a:rPr>
              <a:t>(visiting the actual locales)</a:t>
            </a:r>
          </a:p>
          <a:p>
            <a:pPr lvl="1">
              <a:spcBef>
                <a:spcPct val="20000"/>
              </a:spcBef>
              <a:buFont typeface="Arial" charset="0"/>
              <a:buChar char="•"/>
            </a:pPr>
            <a:r>
              <a:rPr lang="en-US">
                <a:latin typeface="Georgia" charset="0"/>
              </a:rPr>
              <a:t>Type </a:t>
            </a:r>
            <a:r>
              <a:rPr lang="en-US" sz="2000">
                <a:latin typeface="Georgia" charset="0"/>
              </a:rPr>
              <a:t>(using Gutenberg</a:t>
            </a:r>
            <a:r>
              <a:rPr lang="ja-JP" altLang="en-US" sz="2000">
                <a:latin typeface="Georgia" charset="0"/>
              </a:rPr>
              <a:t>’</a:t>
            </a:r>
            <a:r>
              <a:rPr lang="en-US" altLang="ja-JP" sz="2000">
                <a:latin typeface="Georgia" charset="0"/>
              </a:rPr>
              <a:t>s technology)</a:t>
            </a:r>
          </a:p>
          <a:p>
            <a:pPr lvl="1">
              <a:spcBef>
                <a:spcPct val="20000"/>
              </a:spcBef>
              <a:buFont typeface="Arial" charset="0"/>
              <a:buChar char="•"/>
            </a:pPr>
            <a:r>
              <a:rPr lang="en-US">
                <a:latin typeface="Georgia" charset="0"/>
              </a:rPr>
              <a:t>Paper </a:t>
            </a:r>
            <a:r>
              <a:rPr lang="en-US" sz="2000">
                <a:latin typeface="Georgia" charset="0"/>
              </a:rPr>
              <a:t>(made in a paper mill from Gutenberg</a:t>
            </a:r>
            <a:r>
              <a:rPr lang="ja-JP" altLang="en-US" sz="2000">
                <a:latin typeface="Georgia" charset="0"/>
              </a:rPr>
              <a:t>’</a:t>
            </a:r>
            <a:r>
              <a:rPr lang="en-US" altLang="ja-JP" sz="2000">
                <a:latin typeface="Georgia" charset="0"/>
              </a:rPr>
              <a:t>s time)</a:t>
            </a:r>
          </a:p>
          <a:p>
            <a:pPr lvl="1">
              <a:spcBef>
                <a:spcPct val="20000"/>
              </a:spcBef>
              <a:buFont typeface="Arial" charset="0"/>
              <a:buChar char="•"/>
            </a:pPr>
            <a:r>
              <a:rPr lang="en-US">
                <a:latin typeface="Georgia" charset="0"/>
              </a:rPr>
              <a:t>Ink </a:t>
            </a:r>
            <a:r>
              <a:rPr lang="en-US" sz="2000">
                <a:latin typeface="Georgia" charset="0"/>
              </a:rPr>
              <a:t>(using formulas of the day) </a:t>
            </a:r>
          </a:p>
          <a:p>
            <a:pPr lvl="1">
              <a:spcBef>
                <a:spcPct val="20000"/>
              </a:spcBef>
              <a:buFont typeface="Arial" charset="0"/>
              <a:buChar char="•"/>
            </a:pPr>
            <a:r>
              <a:rPr lang="en-US">
                <a:latin typeface="Georgia" charset="0"/>
              </a:rPr>
              <a:t>Press </a:t>
            </a:r>
            <a:r>
              <a:rPr lang="en-US" sz="2000">
                <a:latin typeface="Georgia" charset="0"/>
              </a:rPr>
              <a:t>(made by hand using authentic tools)</a:t>
            </a:r>
          </a:p>
          <a:p>
            <a:pPr lvl="1">
              <a:spcBef>
                <a:spcPct val="20000"/>
              </a:spcBef>
            </a:pPr>
            <a:endParaRPr lang="en-US" sz="2800">
              <a:latin typeface="Georgia" charset="0"/>
            </a:endParaRPr>
          </a:p>
        </p:txBody>
      </p:sp>
      <p:pic>
        <p:nvPicPr>
          <p:cNvPr id="757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1638300"/>
            <a:ext cx="160972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utenberg.press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 y="3171825"/>
            <a:ext cx="3057525" cy="22860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782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7783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9"/>
          <p:cNvSpPr>
            <a:spLocks noChangeArrowheads="1"/>
          </p:cNvSpPr>
          <p:nvPr/>
        </p:nvSpPr>
        <p:spPr bwMode="auto">
          <a:xfrm>
            <a:off x="2051050" y="596900"/>
            <a:ext cx="4392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Gutenberg—Project</a:t>
            </a:r>
            <a:endParaRPr lang="en-US" sz="3000" b="1"/>
          </a:p>
        </p:txBody>
      </p:sp>
      <p:pic>
        <p:nvPicPr>
          <p:cNvPr id="77832" name="Picture 7" descr="gutenber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382713"/>
            <a:ext cx="8286750"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7987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7987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9"/>
          <p:cNvSpPr>
            <a:spLocks noChangeArrowheads="1"/>
          </p:cNvSpPr>
          <p:nvPr/>
        </p:nvSpPr>
        <p:spPr bwMode="auto">
          <a:xfrm>
            <a:off x="2527300" y="568325"/>
            <a:ext cx="38814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Gutenberg—Type</a:t>
            </a:r>
            <a:endParaRPr lang="en-US" sz="3000" b="1"/>
          </a:p>
        </p:txBody>
      </p:sp>
      <p:pic>
        <p:nvPicPr>
          <p:cNvPr id="8" name="Gutenberg type.mov" descr="/Users/abs3/Movies/Gutenberg Stephen Fry Documentary/Gutenberg type.mov">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73063" y="1506538"/>
            <a:ext cx="8361362"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38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192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8192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9"/>
          <p:cNvSpPr>
            <a:spLocks noChangeArrowheads="1"/>
          </p:cNvSpPr>
          <p:nvPr/>
        </p:nvSpPr>
        <p:spPr bwMode="auto">
          <a:xfrm>
            <a:off x="365125" y="558800"/>
            <a:ext cx="7454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Gutenberg—Related Technologies</a:t>
            </a:r>
            <a:endParaRPr lang="en-US" sz="3000" b="1"/>
          </a:p>
        </p:txBody>
      </p:sp>
      <p:sp>
        <p:nvSpPr>
          <p:cNvPr id="9" name="Rectangle 3"/>
          <p:cNvSpPr txBox="1">
            <a:spLocks noChangeArrowheads="1"/>
          </p:cNvSpPr>
          <p:nvPr/>
        </p:nvSpPr>
        <p:spPr bwMode="auto">
          <a:xfrm>
            <a:off x="5019675" y="2847975"/>
            <a:ext cx="3162300" cy="914400"/>
          </a:xfrm>
          <a:prstGeom prst="rect">
            <a:avLst/>
          </a:prstGeom>
          <a:noFill/>
          <a:ln w="9525">
            <a:noFill/>
            <a:miter lim="800000"/>
            <a:headEnd/>
            <a:tailEnd/>
          </a:ln>
        </p:spPr>
        <p:txBody>
          <a:bodyPr/>
          <a:lstStyle/>
          <a:p>
            <a:pPr algn="ctr">
              <a:spcBef>
                <a:spcPct val="20000"/>
              </a:spcBef>
              <a:defRPr/>
            </a:pPr>
            <a:r>
              <a:rPr lang="en-US" sz="3200" kern="0" dirty="0">
                <a:latin typeface="Georgia" pitchFamily="18" charset="0"/>
                <a:ea typeface="ＭＳ Ｐゴシック" charset="-128"/>
                <a:cs typeface="ＭＳ Ｐゴシック" charset="-128"/>
              </a:rPr>
              <a:t>Paper</a:t>
            </a:r>
          </a:p>
          <a:p>
            <a:pPr lvl="1" algn="ctr">
              <a:spcBef>
                <a:spcPct val="20000"/>
              </a:spcBef>
              <a:defRPr/>
            </a:pPr>
            <a:endParaRPr lang="en-US" sz="2800" kern="0" dirty="0">
              <a:latin typeface="Georgia" pitchFamily="18" charset="0"/>
              <a:ea typeface="ＭＳ Ｐゴシック" charset="-128"/>
              <a:cs typeface="+mn-cs"/>
            </a:endParaRPr>
          </a:p>
        </p:txBody>
      </p:sp>
      <p:pic>
        <p:nvPicPr>
          <p:cNvPr id="11" name="Picture 6" descr="hl033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543050"/>
            <a:ext cx="3262313" cy="4648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397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8397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9"/>
          <p:cNvSpPr>
            <a:spLocks noChangeArrowheads="1"/>
          </p:cNvSpPr>
          <p:nvPr/>
        </p:nvSpPr>
        <p:spPr bwMode="auto">
          <a:xfrm>
            <a:off x="2384425" y="558800"/>
            <a:ext cx="40846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Gutenberg—Paper</a:t>
            </a:r>
            <a:endParaRPr lang="en-US" sz="3000" b="1"/>
          </a:p>
        </p:txBody>
      </p:sp>
      <p:pic>
        <p:nvPicPr>
          <p:cNvPr id="12" name="Gutenberg paper.mov" descr="/Users/abs3/Movies/Gutenberg/Gutenberg paper.mov">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23850" y="1425575"/>
            <a:ext cx="851535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3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p:cTn id="12"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601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86022"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Rectangle 9"/>
          <p:cNvSpPr>
            <a:spLocks noChangeArrowheads="1"/>
          </p:cNvSpPr>
          <p:nvPr/>
        </p:nvSpPr>
        <p:spPr bwMode="auto">
          <a:xfrm>
            <a:off x="365125" y="558800"/>
            <a:ext cx="7454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Gutenberg—Related Technologies</a:t>
            </a:r>
            <a:endParaRPr lang="en-US" sz="3000" b="1"/>
          </a:p>
        </p:txBody>
      </p:sp>
      <p:sp>
        <p:nvSpPr>
          <p:cNvPr id="9" name="Rectangle 3"/>
          <p:cNvSpPr txBox="1">
            <a:spLocks noChangeArrowheads="1"/>
          </p:cNvSpPr>
          <p:nvPr/>
        </p:nvSpPr>
        <p:spPr bwMode="auto">
          <a:xfrm>
            <a:off x="5019675" y="2847975"/>
            <a:ext cx="3162300" cy="914400"/>
          </a:xfrm>
          <a:prstGeom prst="rect">
            <a:avLst/>
          </a:prstGeom>
          <a:noFill/>
          <a:ln w="9525">
            <a:noFill/>
            <a:miter lim="800000"/>
            <a:headEnd/>
            <a:tailEnd/>
          </a:ln>
        </p:spPr>
        <p:txBody>
          <a:bodyPr/>
          <a:lstStyle/>
          <a:p>
            <a:pPr algn="ctr">
              <a:spcBef>
                <a:spcPct val="20000"/>
              </a:spcBef>
              <a:defRPr/>
            </a:pPr>
            <a:r>
              <a:rPr lang="en-US" sz="3200" kern="0" dirty="0">
                <a:latin typeface="Georgia" pitchFamily="18" charset="0"/>
                <a:ea typeface="ＭＳ Ｐゴシック" charset="-128"/>
                <a:cs typeface="ＭＳ Ｐゴシック" charset="-128"/>
              </a:rPr>
              <a:t>Press</a:t>
            </a:r>
          </a:p>
          <a:p>
            <a:pPr lvl="1" algn="ctr">
              <a:spcBef>
                <a:spcPct val="20000"/>
              </a:spcBef>
              <a:defRPr/>
            </a:pPr>
            <a:endParaRPr lang="en-US" sz="2800" kern="0" dirty="0">
              <a:latin typeface="Georgia" pitchFamily="18" charset="0"/>
              <a:ea typeface="ＭＳ Ｐゴシック" charset="-128"/>
              <a:cs typeface="+mn-cs"/>
            </a:endParaRPr>
          </a:p>
        </p:txBody>
      </p:sp>
      <p:pic>
        <p:nvPicPr>
          <p:cNvPr id="11" name="Picture 6" descr="hl033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5" y="1543050"/>
            <a:ext cx="3262313" cy="4648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806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88070"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Rectangle 9"/>
          <p:cNvSpPr>
            <a:spLocks noChangeArrowheads="1"/>
          </p:cNvSpPr>
          <p:nvPr/>
        </p:nvSpPr>
        <p:spPr bwMode="auto">
          <a:xfrm>
            <a:off x="2089150" y="568325"/>
            <a:ext cx="52530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Gutenberg—Wine Press</a:t>
            </a:r>
            <a:endParaRPr lang="en-US" sz="3000" b="1"/>
          </a:p>
        </p:txBody>
      </p:sp>
      <p:pic>
        <p:nvPicPr>
          <p:cNvPr id="12" name="Gutenberg wine press.mov" descr="/Users/abs3/Movies/Gutenberg Stephen Fry Documentary/Gutenberg wine press.mov">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33375" y="1406525"/>
            <a:ext cx="850582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57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p:cTn id="12"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150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21507" name="Rectangle 2"/>
          <p:cNvSpPr txBox="1">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b="1">
                <a:solidFill>
                  <a:srgbClr val="600000"/>
                </a:solidFill>
                <a:latin typeface="Verdana" charset="0"/>
              </a:rPr>
              <a:t>Changing Nature of the </a:t>
            </a:r>
          </a:p>
          <a:p>
            <a:pPr algn="ctr" eaLnBrk="1" hangingPunct="1">
              <a:lnSpc>
                <a:spcPct val="90000"/>
              </a:lnSpc>
            </a:pPr>
            <a:r>
              <a:rPr lang="en-US" sz="3000" b="1">
                <a:solidFill>
                  <a:srgbClr val="600000"/>
                </a:solidFill>
                <a:latin typeface="Verdana" charset="0"/>
              </a:rPr>
              <a:t>Catholic Church—1</a:t>
            </a:r>
            <a:r>
              <a:rPr lang="en-US" sz="3000" b="1" baseline="30000">
                <a:solidFill>
                  <a:srgbClr val="600000"/>
                </a:solidFill>
                <a:latin typeface="Verdana" charset="0"/>
              </a:rPr>
              <a:t>st</a:t>
            </a:r>
            <a:r>
              <a:rPr lang="en-US" sz="3000" b="1">
                <a:solidFill>
                  <a:srgbClr val="600000"/>
                </a:solidFill>
                <a:latin typeface="Verdana" charset="0"/>
              </a:rPr>
              <a:t> Estate</a:t>
            </a:r>
          </a:p>
        </p:txBody>
      </p:sp>
      <p:sp>
        <p:nvSpPr>
          <p:cNvPr id="21508" name="Rectangle 3"/>
          <p:cNvSpPr txBox="1">
            <a:spLocks noChangeArrowheads="1"/>
          </p:cNvSpPr>
          <p:nvPr/>
        </p:nvSpPr>
        <p:spPr bwMode="auto">
          <a:xfrm>
            <a:off x="2971800" y="1371600"/>
            <a:ext cx="571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ct val="20000"/>
              </a:spcBef>
            </a:pPr>
            <a:r>
              <a:rPr lang="en-US" sz="2600" i="1">
                <a:latin typeface="Georgia" charset="0"/>
              </a:rPr>
              <a:t>The church is not susceptible of being reformed in her doctrines. . . The church is the work of God and, like all of God's works, it is perfect . . . . The church is independent of any earthly power, not merely in regard to her lawful end and purpose, but also in regard to whatever means she may deem suitable and necessary to attain them.</a:t>
            </a:r>
          </a:p>
          <a:p>
            <a:pPr lvl="2" algn="r" eaLnBrk="1" hangingPunct="1">
              <a:spcBef>
                <a:spcPct val="20000"/>
              </a:spcBef>
            </a:pPr>
            <a:r>
              <a:rPr lang="en-US" sz="1800">
                <a:latin typeface="Georgia" charset="0"/>
              </a:rPr>
              <a:t>–Stated by a 14</a:t>
            </a:r>
            <a:r>
              <a:rPr lang="en-US" sz="1800" baseline="30000">
                <a:latin typeface="Georgia" charset="0"/>
              </a:rPr>
              <a:t>th</a:t>
            </a:r>
            <a:r>
              <a:rPr lang="en-US" sz="1800">
                <a:latin typeface="Georgia" charset="0"/>
              </a:rPr>
              <a:t> Century pope</a:t>
            </a:r>
          </a:p>
        </p:txBody>
      </p:sp>
      <p:pic>
        <p:nvPicPr>
          <p:cNvPr id="21509" name="Picture 8" descr="Cathedral york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8" y="2590800"/>
            <a:ext cx="27860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8"/>
          <p:cNvGrpSpPr>
            <a:grpSpLocks/>
          </p:cNvGrpSpPr>
          <p:nvPr/>
        </p:nvGrpSpPr>
        <p:grpSpPr bwMode="auto">
          <a:xfrm>
            <a:off x="7794625" y="200025"/>
            <a:ext cx="855663" cy="896938"/>
            <a:chOff x="1219200" y="762000"/>
            <a:chExt cx="1600200" cy="1676400"/>
          </a:xfrm>
        </p:grpSpPr>
        <p:sp>
          <p:nvSpPr>
            <p:cNvPr id="11" name="Oval 10"/>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2151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011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9011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Rectangle 9"/>
          <p:cNvSpPr>
            <a:spLocks noChangeArrowheads="1"/>
          </p:cNvSpPr>
          <p:nvPr/>
        </p:nvSpPr>
        <p:spPr bwMode="auto">
          <a:xfrm>
            <a:off x="1851025" y="568325"/>
            <a:ext cx="56546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Gutenberg—Press Details</a:t>
            </a:r>
            <a:endParaRPr lang="en-US" sz="3000" b="1"/>
          </a:p>
        </p:txBody>
      </p:sp>
      <p:pic>
        <p:nvPicPr>
          <p:cNvPr id="8" name="Gutenberg press details.mov" descr="/Users/abs3/Movies/Gutenberg/Gutenberg press details.mov">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87375" y="1406525"/>
            <a:ext cx="7947025"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4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216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9216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Rectangle 9"/>
          <p:cNvSpPr>
            <a:spLocks noChangeArrowheads="1"/>
          </p:cNvSpPr>
          <p:nvPr/>
        </p:nvSpPr>
        <p:spPr bwMode="auto">
          <a:xfrm>
            <a:off x="2279650" y="568325"/>
            <a:ext cx="4392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Gutenberg—Project</a:t>
            </a:r>
            <a:endParaRPr lang="en-US" sz="3000" b="1"/>
          </a:p>
        </p:txBody>
      </p:sp>
      <p:sp>
        <p:nvSpPr>
          <p:cNvPr id="9" name="Content Placeholder 3"/>
          <p:cNvSpPr txBox="1">
            <a:spLocks/>
          </p:cNvSpPr>
          <p:nvPr/>
        </p:nvSpPr>
        <p:spPr bwMode="auto">
          <a:xfrm>
            <a:off x="3105150" y="1628775"/>
            <a:ext cx="5676900" cy="3486150"/>
          </a:xfrm>
          <a:prstGeom prst="rect">
            <a:avLst/>
          </a:prstGeom>
          <a:noFill/>
          <a:ln w="9525">
            <a:noFill/>
            <a:miter lim="800000"/>
            <a:headEnd/>
            <a:tailEnd/>
          </a:ln>
        </p:spPr>
        <p:txBody>
          <a:bodyPr/>
          <a:lstStyle/>
          <a:p>
            <a:pPr eaLnBrk="0" hangingPunct="0">
              <a:spcBef>
                <a:spcPct val="20000"/>
              </a:spcBef>
              <a:defRPr/>
            </a:pPr>
            <a:r>
              <a:rPr lang="en-US" sz="2800" kern="0" dirty="0">
                <a:latin typeface="Georgia" pitchFamily="18" charset="0"/>
                <a:ea typeface="ＭＳ Ｐゴシック" charset="-128"/>
                <a:cs typeface="ＭＳ Ｐゴシック" charset="-128"/>
              </a:rPr>
              <a:t>Each of the participants assembled to prove the technology.</a:t>
            </a:r>
          </a:p>
          <a:p>
            <a:pPr marL="640080" lvl="1" indent="-182880" eaLnBrk="0" hangingPunct="0">
              <a:spcBef>
                <a:spcPct val="20000"/>
              </a:spcBef>
              <a:buFont typeface="Arial" pitchFamily="34" charset="0"/>
              <a:buChar char="•"/>
              <a:defRPr/>
            </a:pPr>
            <a:r>
              <a:rPr lang="en-US" sz="2400" kern="0" dirty="0">
                <a:latin typeface="Georgia" pitchFamily="18" charset="0"/>
                <a:ea typeface="ＭＳ Ｐゴシック" charset="-128"/>
                <a:cs typeface="+mn-cs"/>
              </a:rPr>
              <a:t>Press maker</a:t>
            </a:r>
          </a:p>
          <a:p>
            <a:pPr marL="640080" lvl="1" indent="-182880" eaLnBrk="0" hangingPunct="0">
              <a:spcBef>
                <a:spcPct val="20000"/>
              </a:spcBef>
              <a:buFont typeface="Arial" pitchFamily="34" charset="0"/>
              <a:buChar char="•"/>
              <a:defRPr/>
            </a:pPr>
            <a:r>
              <a:rPr lang="en-US" sz="2400" kern="0" dirty="0">
                <a:latin typeface="Georgia" pitchFamily="18" charset="0"/>
                <a:ea typeface="ＭＳ Ｐゴシック" charset="-128"/>
                <a:cs typeface="+mn-cs"/>
              </a:rPr>
              <a:t>Type maker</a:t>
            </a:r>
          </a:p>
          <a:p>
            <a:pPr marL="640080" lvl="1" indent="-182880" eaLnBrk="0" hangingPunct="0">
              <a:spcBef>
                <a:spcPct val="20000"/>
              </a:spcBef>
              <a:buFont typeface="Arial" pitchFamily="34" charset="0"/>
              <a:buChar char="•"/>
              <a:defRPr/>
            </a:pPr>
            <a:r>
              <a:rPr lang="en-US" sz="2400" kern="0" dirty="0">
                <a:latin typeface="Georgia" pitchFamily="18" charset="0"/>
                <a:ea typeface="ＭＳ Ｐゴシック" charset="-128"/>
                <a:cs typeface="+mn-cs"/>
              </a:rPr>
              <a:t>Inker</a:t>
            </a:r>
          </a:p>
          <a:p>
            <a:pPr marL="640080" lvl="1" indent="-182880" eaLnBrk="0" hangingPunct="0">
              <a:spcBef>
                <a:spcPct val="20000"/>
              </a:spcBef>
              <a:buFont typeface="Arial" pitchFamily="34" charset="0"/>
              <a:buChar char="•"/>
              <a:defRPr/>
            </a:pPr>
            <a:r>
              <a:rPr lang="en-US" sz="2400" kern="0" dirty="0">
                <a:latin typeface="Georgia" pitchFamily="18" charset="0"/>
                <a:ea typeface="ＭＳ Ｐゴシック" charset="-128"/>
                <a:cs typeface="+mn-cs"/>
              </a:rPr>
              <a:t>Reporter</a:t>
            </a:r>
          </a:p>
        </p:txBody>
      </p:sp>
      <p:pic>
        <p:nvPicPr>
          <p:cNvPr id="92169" name="Picture 11" descr="Gutenberg_bible WM.jpg"/>
          <p:cNvPicPr>
            <a:picLocks noChangeAspect="1"/>
          </p:cNvPicPr>
          <p:nvPr/>
        </p:nvPicPr>
        <p:blipFill>
          <a:blip r:embed="rId4">
            <a:extLst>
              <a:ext uri="{28A0092B-C50C-407E-A947-70E740481C1C}">
                <a14:useLocalDpi xmlns:a14="http://schemas.microsoft.com/office/drawing/2010/main" val="0"/>
              </a:ext>
            </a:extLst>
          </a:blip>
          <a:srcRect t="2547" r="3648" b="1732"/>
          <a:stretch>
            <a:fillRect/>
          </a:stretch>
        </p:blipFill>
        <p:spPr bwMode="auto">
          <a:xfrm>
            <a:off x="360363" y="1519238"/>
            <a:ext cx="2182812"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utenberg_Bible_(page) WM.JPG"/>
          <p:cNvPicPr>
            <a:picLocks noChangeAspect="1"/>
          </p:cNvPicPr>
          <p:nvPr/>
        </p:nvPicPr>
        <p:blipFill>
          <a:blip r:embed="rId5">
            <a:extLst>
              <a:ext uri="{28A0092B-C50C-407E-A947-70E740481C1C}">
                <a14:useLocalDpi xmlns:a14="http://schemas.microsoft.com/office/drawing/2010/main" val="0"/>
              </a:ext>
            </a:extLst>
          </a:blip>
          <a:srcRect l="4828"/>
          <a:stretch>
            <a:fillRect/>
          </a:stretch>
        </p:blipFill>
        <p:spPr bwMode="auto">
          <a:xfrm>
            <a:off x="1171575" y="3352800"/>
            <a:ext cx="1971675" cy="27193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421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9421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Rectangle 9"/>
          <p:cNvSpPr>
            <a:spLocks noChangeArrowheads="1"/>
          </p:cNvSpPr>
          <p:nvPr/>
        </p:nvSpPr>
        <p:spPr bwMode="auto">
          <a:xfrm>
            <a:off x="2279650" y="568325"/>
            <a:ext cx="43926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Gutenberg—Project</a:t>
            </a:r>
            <a:endParaRPr lang="en-US" sz="3000" b="1"/>
          </a:p>
        </p:txBody>
      </p:sp>
      <p:pic>
        <p:nvPicPr>
          <p:cNvPr id="15" name="Gutenberg printed.mov" descr="/Users/abs3/Movies/Gutenberg Stephen Fry Documentary/Gutenberg printed.mov">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85763" y="1368425"/>
            <a:ext cx="832008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7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p:cTn id="12"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625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9626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Rectangle 9"/>
          <p:cNvSpPr>
            <a:spLocks noChangeArrowheads="1"/>
          </p:cNvSpPr>
          <p:nvPr/>
        </p:nvSpPr>
        <p:spPr bwMode="auto">
          <a:xfrm>
            <a:off x="2279650" y="568325"/>
            <a:ext cx="46577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Gutenberg—Finished</a:t>
            </a:r>
            <a:endParaRPr lang="en-US" sz="3000" b="1"/>
          </a:p>
        </p:txBody>
      </p:sp>
      <p:pic>
        <p:nvPicPr>
          <p:cNvPr id="8" name="Gutenberg finished.mov" descr="/Users/abs3/Movies/Gutenberg/Gutenberg finished.mov">
            <a:hlinkClick r:id="" action="ppaction://media"/>
          </p:cNvPr>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87338" y="1447800"/>
            <a:ext cx="8466137"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92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9830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98310"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Rectangle 9"/>
          <p:cNvSpPr>
            <a:spLocks noChangeArrowheads="1"/>
          </p:cNvSpPr>
          <p:nvPr/>
        </p:nvSpPr>
        <p:spPr bwMode="auto">
          <a:xfrm>
            <a:off x="2279650" y="568325"/>
            <a:ext cx="46577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600000"/>
                </a:solidFill>
                <a:latin typeface="Verdana" charset="0"/>
              </a:rPr>
              <a:t>Gutenberg—Finished</a:t>
            </a:r>
            <a:endParaRPr lang="en-US" sz="3000" b="1"/>
          </a:p>
        </p:txBody>
      </p:sp>
      <p:sp>
        <p:nvSpPr>
          <p:cNvPr id="98312" name="Rectangle 2"/>
          <p:cNvSpPr txBox="1">
            <a:spLocks noChangeArrowheads="1"/>
          </p:cNvSpPr>
          <p:nvPr/>
        </p:nvSpPr>
        <p:spPr bwMode="auto">
          <a:xfrm>
            <a:off x="3028950" y="1285875"/>
            <a:ext cx="59340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000" i="1">
                <a:latin typeface="Georgia" charset="0"/>
              </a:rPr>
              <a:t>Printing with movable type was both inspiration and perspiration, an idea and an invention. The birth of the idea sounds as if it ought to have been a sudden revelation, a Eureka! moment like the one that inspired Archimedes to leap from his bath with his famous yell. But ideas seldom jump into the mind from nowhere. If they do, like Leonardo da Vinci's sketch for a helicopter, they remain science fictions until technological advance makes them seem prescient. </a:t>
            </a:r>
            <a:r>
              <a:rPr lang="en-US" sz="2000" b="1" i="1">
                <a:latin typeface="Georgia" charset="0"/>
              </a:rPr>
              <a:t>Ideas are seeded in frameworks of previous growths </a:t>
            </a:r>
            <a:r>
              <a:rPr lang="en-US" sz="2000" i="1">
                <a:latin typeface="Georgia" charset="0"/>
              </a:rPr>
              <a:t>and need those same frameworks—in this case, punch-making, casting, metallurgical skills, wine- and oil-pressing, paper-making—to flourish.</a:t>
            </a:r>
          </a:p>
          <a:p>
            <a:pPr algn="ctr" eaLnBrk="1" hangingPunct="1">
              <a:lnSpc>
                <a:spcPct val="90000"/>
              </a:lnSpc>
              <a:spcBef>
                <a:spcPct val="20000"/>
              </a:spcBef>
            </a:pPr>
            <a:r>
              <a:rPr lang="en-US" sz="800">
                <a:latin typeface="Georgia" charset="0"/>
              </a:rPr>
              <a:t>	</a:t>
            </a:r>
          </a:p>
          <a:p>
            <a:pPr algn="r" eaLnBrk="1" hangingPunct="1">
              <a:lnSpc>
                <a:spcPct val="90000"/>
              </a:lnSpc>
              <a:spcBef>
                <a:spcPct val="20000"/>
              </a:spcBef>
            </a:pPr>
            <a:r>
              <a:rPr lang="en-US" sz="1600">
                <a:latin typeface="Georgia" charset="0"/>
              </a:rPr>
              <a:t>—John Man, </a:t>
            </a:r>
            <a:r>
              <a:rPr lang="en-US" sz="1600" i="1">
                <a:latin typeface="Georgia" charset="0"/>
              </a:rPr>
              <a:t>Gutenberg</a:t>
            </a:r>
            <a:r>
              <a:rPr lang="en-US" sz="1600">
                <a:latin typeface="Georgia" charset="0"/>
              </a:rPr>
              <a:t>, John Wiley and Sons, 2002, p.122.</a:t>
            </a:r>
          </a:p>
        </p:txBody>
      </p:sp>
      <p:pic>
        <p:nvPicPr>
          <p:cNvPr id="12" name="Picture 11" descr="Metal_movable_type WM Attri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725" y="1746250"/>
            <a:ext cx="2473325" cy="37242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035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eaLnBrk="0" hangingPunct="0">
              <a:defRPr/>
            </a:pPr>
            <a:r>
              <a:rPr lang="en-US" sz="3000" b="1" kern="0" dirty="0">
                <a:solidFill>
                  <a:srgbClr val="0070C0"/>
                </a:solidFill>
                <a:latin typeface="Verdana" charset="0"/>
                <a:ea typeface="ＭＳ Ｐゴシック" charset="-128"/>
                <a:cs typeface="ＭＳ Ｐゴシック" charset="-128"/>
              </a:rPr>
              <a:t>Discussion</a:t>
            </a:r>
          </a:p>
        </p:txBody>
      </p:sp>
      <p:sp>
        <p:nvSpPr>
          <p:cNvPr id="9" name="Rectangle 3"/>
          <p:cNvSpPr txBox="1">
            <a:spLocks noChangeArrowheads="1"/>
          </p:cNvSpPr>
          <p:nvPr/>
        </p:nvSpPr>
        <p:spPr bwMode="auto">
          <a:xfrm>
            <a:off x="3762375" y="1562100"/>
            <a:ext cx="4514850" cy="1209675"/>
          </a:xfrm>
          <a:prstGeom prst="rect">
            <a:avLst/>
          </a:prstGeom>
          <a:noFill/>
          <a:ln w="9525">
            <a:noFill/>
            <a:miter lim="800000"/>
            <a:headEnd/>
            <a:tailEnd/>
          </a:ln>
        </p:spPr>
        <p:txBody>
          <a:bodyPr/>
          <a:lstStyle/>
          <a:p>
            <a:pPr algn="ctr">
              <a:spcBef>
                <a:spcPct val="20000"/>
              </a:spcBef>
              <a:defRPr/>
            </a:pPr>
            <a:r>
              <a:rPr lang="en-US" sz="3200" kern="0" dirty="0">
                <a:latin typeface="Georgia" pitchFamily="18" charset="0"/>
                <a:ea typeface="ＭＳ Ｐゴシック" charset="-128"/>
                <a:cs typeface="ＭＳ Ｐゴシック" charset="-128"/>
              </a:rPr>
              <a:t>Do you agree that Gutenberg was the man of the millennium?</a:t>
            </a:r>
          </a:p>
        </p:txBody>
      </p:sp>
      <p:pic>
        <p:nvPicPr>
          <p:cNvPr id="11" name="Picture 10" descr="Gutenberg_zoom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427163"/>
            <a:ext cx="2574925" cy="50022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utenberg portrait CA.jpg"/>
          <p:cNvPicPr>
            <a:picLocks noChangeAspect="1"/>
          </p:cNvPicPr>
          <p:nvPr/>
        </p:nvPicPr>
        <p:blipFill>
          <a:blip r:embed="rId4">
            <a:extLst>
              <a:ext uri="{28A0092B-C50C-407E-A947-70E740481C1C}">
                <a14:useLocalDpi xmlns:a14="http://schemas.microsoft.com/office/drawing/2010/main" val="0"/>
              </a:ext>
            </a:extLst>
          </a:blip>
          <a:srcRect l="3267" t="1923" r="2048" b="1923"/>
          <a:stretch>
            <a:fillRect/>
          </a:stretch>
        </p:blipFill>
        <p:spPr bwMode="auto">
          <a:xfrm>
            <a:off x="4705350" y="3260725"/>
            <a:ext cx="2505075" cy="31400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utenberg_Bible_scan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2300" y="3552825"/>
            <a:ext cx="1685925" cy="21336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240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Oval 12"/>
          <p:cNvSpPr>
            <a:spLocks noChangeArrowheads="1"/>
          </p:cNvSpPr>
          <p:nvPr/>
        </p:nvSpPr>
        <p:spPr bwMode="auto">
          <a:xfrm>
            <a:off x="7826828" y="261258"/>
            <a:ext cx="816430" cy="828990"/>
          </a:xfrm>
          <a:prstGeom prst="ellipse">
            <a:avLst/>
          </a:prstGeom>
          <a:solidFill>
            <a:srgbClr val="008000"/>
          </a:solidFill>
          <a:ln w="9525">
            <a:solidFill>
              <a:srgbClr val="2F2F98"/>
            </a:solidFill>
            <a:round/>
            <a:headEnd/>
            <a:tailEnd/>
          </a:ln>
          <a:effectLst>
            <a:outerShdw dist="20000" dir="5400000" rotWithShape="0">
              <a:srgbClr val="808080">
                <a:alpha val="37999"/>
              </a:srgbClr>
            </a:outerShdw>
          </a:effectLst>
          <a:scene3d>
            <a:camera prst="orthographicFront"/>
            <a:lightRig rig="threePt" dir="t"/>
          </a:scene3d>
          <a:sp3d>
            <a:bevelT/>
          </a:sp3d>
        </p:spPr>
        <p:txBody>
          <a:bodyPr anchor="ctr"/>
          <a:lstStyle/>
          <a:p>
            <a:pPr algn="ctr">
              <a:defRPr/>
            </a:pPr>
            <a:endParaRPr lang="en-US">
              <a:solidFill>
                <a:srgbClr val="000000"/>
              </a:solidFill>
              <a:latin typeface="+mn-lt"/>
              <a:ea typeface="+mn-ea"/>
              <a:cs typeface="+mn-cs"/>
            </a:endParaRPr>
          </a:p>
        </p:txBody>
      </p:sp>
      <p:pic>
        <p:nvPicPr>
          <p:cNvPr id="10240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8138" y="561975"/>
            <a:ext cx="6016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Rectangle 2"/>
          <p:cNvSpPr txBox="1">
            <a:spLocks noChangeArrowheads="1"/>
          </p:cNvSpPr>
          <p:nvPr/>
        </p:nvSpPr>
        <p:spPr bwMode="auto">
          <a:xfrm>
            <a:off x="219075" y="541338"/>
            <a:ext cx="8229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End of Middle Ages—Creativity</a:t>
            </a:r>
          </a:p>
        </p:txBody>
      </p:sp>
      <p:sp>
        <p:nvSpPr>
          <p:cNvPr id="15" name="Rectangle 3"/>
          <p:cNvSpPr txBox="1">
            <a:spLocks noChangeArrowheads="1"/>
          </p:cNvSpPr>
          <p:nvPr/>
        </p:nvSpPr>
        <p:spPr bwMode="auto">
          <a:xfrm>
            <a:off x="3190875" y="1503363"/>
            <a:ext cx="5457825" cy="4525962"/>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Changes in the church</a:t>
            </a:r>
          </a:p>
          <a:p>
            <a:pPr marL="914400" indent="-182880">
              <a:spcBef>
                <a:spcPct val="20000"/>
              </a:spcBef>
              <a:buFont typeface="Arial" pitchFamily="34" charset="0"/>
              <a:buChar char="•"/>
              <a:defRPr/>
            </a:pPr>
            <a:r>
              <a:rPr lang="en-US" sz="2400" kern="0" dirty="0">
                <a:latin typeface="Georgia" pitchFamily="18" charset="0"/>
                <a:ea typeface="ＭＳ Ｐゴシック" charset="-128"/>
                <a:cs typeface="ＭＳ Ｐゴシック" charset="-128"/>
              </a:rPr>
              <a:t> negative</a:t>
            </a:r>
          </a:p>
          <a:p>
            <a:pPr marL="914400" indent="-182880">
              <a:spcBef>
                <a:spcPct val="20000"/>
              </a:spcBef>
              <a:buFont typeface="Arial" pitchFamily="34" charset="0"/>
              <a:buChar char="•"/>
              <a:defRPr/>
            </a:pPr>
            <a:endParaRPr lang="en-US" sz="1200" kern="0" dirty="0">
              <a:latin typeface="Georgia" pitchFamily="18" charset="0"/>
              <a:ea typeface="ＭＳ Ｐゴシック" charset="-128"/>
              <a:cs typeface="ＭＳ Ｐゴシック" charset="-128"/>
            </a:endParaRPr>
          </a:p>
          <a:p>
            <a:pPr>
              <a:spcBef>
                <a:spcPct val="20000"/>
              </a:spcBef>
              <a:defRPr/>
            </a:pPr>
            <a:r>
              <a:rPr lang="en-US" sz="2800" kern="0" dirty="0">
                <a:latin typeface="Georgia" pitchFamily="18" charset="0"/>
                <a:ea typeface="ＭＳ Ｐゴシック" charset="-128"/>
                <a:cs typeface="ＭＳ Ｐゴシック" charset="-128"/>
              </a:rPr>
              <a:t>Changes in the nobility</a:t>
            </a:r>
          </a:p>
          <a:p>
            <a:pPr marL="914400" indent="-182880">
              <a:spcBef>
                <a:spcPct val="20000"/>
              </a:spcBef>
              <a:buFont typeface="Arial" pitchFamily="34" charset="0"/>
              <a:buChar char="•"/>
              <a:defRPr/>
            </a:pPr>
            <a:r>
              <a:rPr lang="en-US" sz="2400" kern="0" dirty="0">
                <a:latin typeface="Georgia" pitchFamily="18" charset="0"/>
                <a:ea typeface="ＭＳ Ｐゴシック" charset="-128"/>
                <a:cs typeface="ＭＳ Ｐゴシック" charset="-128"/>
              </a:rPr>
              <a:t>kings gained power at expense of church and minor nobles</a:t>
            </a:r>
          </a:p>
          <a:p>
            <a:pPr marL="914400" indent="-182880">
              <a:spcBef>
                <a:spcPct val="20000"/>
              </a:spcBef>
              <a:buFont typeface="Arial" pitchFamily="34" charset="0"/>
              <a:buChar char="•"/>
              <a:defRPr/>
            </a:pPr>
            <a:endParaRPr lang="en-US" sz="1200" kern="0" dirty="0">
              <a:latin typeface="Georgia" pitchFamily="18" charset="0"/>
              <a:ea typeface="ＭＳ Ｐゴシック" charset="-128"/>
              <a:cs typeface="ＭＳ Ｐゴシック" charset="-128"/>
            </a:endParaRPr>
          </a:p>
          <a:p>
            <a:pPr>
              <a:spcBef>
                <a:spcPct val="20000"/>
              </a:spcBef>
              <a:defRPr/>
            </a:pPr>
            <a:r>
              <a:rPr lang="en-US" sz="2800" kern="0" dirty="0">
                <a:latin typeface="Georgia" pitchFamily="18" charset="0"/>
                <a:ea typeface="ＭＳ Ｐゴシック" charset="-128"/>
                <a:cs typeface="ＭＳ Ｐゴシック" charset="-128"/>
              </a:rPr>
              <a:t>Changes in the commoners</a:t>
            </a:r>
          </a:p>
          <a:p>
            <a:pPr marL="914400" indent="-182880">
              <a:spcBef>
                <a:spcPct val="20000"/>
              </a:spcBef>
              <a:buFont typeface="Arial" pitchFamily="34" charset="0"/>
              <a:buChar char="•"/>
              <a:defRPr/>
            </a:pPr>
            <a:r>
              <a:rPr lang="en-US" sz="2400" kern="0" dirty="0">
                <a:latin typeface="Georgia" pitchFamily="18" charset="0"/>
                <a:ea typeface="ＭＳ Ｐゴシック" charset="-128"/>
                <a:cs typeface="ＭＳ Ｐゴシック" charset="-128"/>
              </a:rPr>
              <a:t>much gain in power and development of technology helped </a:t>
            </a:r>
          </a:p>
        </p:txBody>
      </p:sp>
      <p:sp>
        <p:nvSpPr>
          <p:cNvPr id="16" name="Oval 15"/>
          <p:cNvSpPr>
            <a:spLocks noChangeArrowheads="1"/>
          </p:cNvSpPr>
          <p:nvPr/>
        </p:nvSpPr>
        <p:spPr bwMode="auto">
          <a:xfrm>
            <a:off x="1304925" y="1343025"/>
            <a:ext cx="1428750" cy="1352550"/>
          </a:xfrm>
          <a:prstGeom prst="ellipse">
            <a:avLst/>
          </a:prstGeom>
          <a:solidFill>
            <a:srgbClr val="EA1600"/>
          </a:solidFill>
          <a:ln w="9525">
            <a:no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sp>
        <p:nvSpPr>
          <p:cNvPr id="17" name="Oval 16"/>
          <p:cNvSpPr>
            <a:spLocks noChangeArrowheads="1"/>
          </p:cNvSpPr>
          <p:nvPr/>
        </p:nvSpPr>
        <p:spPr bwMode="auto">
          <a:xfrm>
            <a:off x="1304925" y="2781300"/>
            <a:ext cx="1428750" cy="1352550"/>
          </a:xfrm>
          <a:prstGeom prst="ellipse">
            <a:avLst/>
          </a:prstGeom>
          <a:solidFill>
            <a:srgbClr val="230145"/>
          </a:solidFill>
          <a:ln w="9525">
            <a:solidFill>
              <a:srgbClr val="000000"/>
            </a:solid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sp>
        <p:nvSpPr>
          <p:cNvPr id="18" name="Oval 17"/>
          <p:cNvSpPr>
            <a:spLocks noChangeArrowheads="1"/>
          </p:cNvSpPr>
          <p:nvPr/>
        </p:nvSpPr>
        <p:spPr bwMode="auto">
          <a:xfrm>
            <a:off x="1304925" y="4333875"/>
            <a:ext cx="1428750" cy="1352550"/>
          </a:xfrm>
          <a:prstGeom prst="ellipse">
            <a:avLst/>
          </a:prstGeom>
          <a:solidFill>
            <a:srgbClr val="008000"/>
          </a:solidFill>
          <a:ln w="9525">
            <a:noFill/>
            <a:round/>
            <a:headEnd/>
            <a:tailEnd/>
          </a:ln>
          <a:effectLst>
            <a:outerShdw dist="20000" dir="5400000" rotWithShape="0">
              <a:srgbClr val="808080">
                <a:alpha val="37999"/>
              </a:srgbClr>
            </a:outerShdw>
          </a:effectLst>
        </p:spPr>
        <p:txBody>
          <a:bodyPr anchor="ctr"/>
          <a:lstStyle/>
          <a:p>
            <a:pPr algn="ctr">
              <a:defRPr/>
            </a:pPr>
            <a:endParaRPr lang="en-US">
              <a:solidFill>
                <a:srgbClr val="000000"/>
              </a:solidFill>
              <a:latin typeface="+mn-lt"/>
              <a:ea typeface="+mn-ea"/>
              <a:cs typeface="+mn-cs"/>
            </a:endParaRPr>
          </a:p>
        </p:txBody>
      </p:sp>
      <p:pic>
        <p:nvPicPr>
          <p:cNvPr id="102412"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6875" y="1531938"/>
            <a:ext cx="74295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3"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41475" y="2943225"/>
            <a:ext cx="765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3838" y="4754563"/>
            <a:ext cx="10890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6" descr="2003_01_nyc_met_arms_k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3775" y="0"/>
            <a:ext cx="5610225"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5" descr="gutenberg press and people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48138"/>
            <a:ext cx="507523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6" descr="gutenberg portrait CA.jpg"/>
          <p:cNvPicPr>
            <a:picLocks noChangeAspect="1"/>
          </p:cNvPicPr>
          <p:nvPr/>
        </p:nvPicPr>
        <p:blipFill>
          <a:blip r:embed="rId4">
            <a:extLst>
              <a:ext uri="{28A0092B-C50C-407E-A947-70E740481C1C}">
                <a14:useLocalDpi xmlns:a14="http://schemas.microsoft.com/office/drawing/2010/main" val="0"/>
              </a:ext>
            </a:extLst>
          </a:blip>
          <a:srcRect l="3128" t="1788" r="3506" b="2664"/>
          <a:stretch>
            <a:fillRect/>
          </a:stretch>
        </p:blipFill>
        <p:spPr bwMode="auto">
          <a:xfrm>
            <a:off x="7000875" y="4151313"/>
            <a:ext cx="2143125"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7" descr="Gutenberg_bible WM.jpg"/>
          <p:cNvPicPr>
            <a:picLocks noChangeAspect="1"/>
          </p:cNvPicPr>
          <p:nvPr/>
        </p:nvPicPr>
        <p:blipFill>
          <a:blip r:embed="rId5">
            <a:extLst>
              <a:ext uri="{28A0092B-C50C-407E-A947-70E740481C1C}">
                <a14:useLocalDpi xmlns:a14="http://schemas.microsoft.com/office/drawing/2010/main" val="0"/>
              </a:ext>
            </a:extLst>
          </a:blip>
          <a:srcRect l="500" t="2559" r="4494" b="1097"/>
          <a:stretch>
            <a:fillRect/>
          </a:stretch>
        </p:blipFill>
        <p:spPr bwMode="auto">
          <a:xfrm>
            <a:off x="5045075" y="4151313"/>
            <a:ext cx="1951038"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6" descr="pope-borgia2"/>
          <p:cNvPicPr>
            <a:picLocks noChangeAspect="1" noChangeArrowheads="1"/>
          </p:cNvPicPr>
          <p:nvPr/>
        </p:nvPicPr>
        <p:blipFill>
          <a:blip r:embed="rId6">
            <a:extLst>
              <a:ext uri="{28A0092B-C50C-407E-A947-70E740481C1C}">
                <a14:useLocalDpi xmlns:a14="http://schemas.microsoft.com/office/drawing/2010/main" val="0"/>
              </a:ext>
            </a:extLst>
          </a:blip>
          <a:srcRect l="2000" t="870" r="1308" b="1303"/>
          <a:stretch>
            <a:fillRect/>
          </a:stretch>
        </p:blipFill>
        <p:spPr bwMode="auto">
          <a:xfrm>
            <a:off x="0" y="0"/>
            <a:ext cx="164465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Picture 9" descr="Henry_V_of_England_-_Illustration_from_Cassell's_History_of_England_-_Century_Edition_-_published_circa_1902 W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44650" y="0"/>
            <a:ext cx="1878013"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2363056"/>
            <a:ext cx="3534310" cy="1808252"/>
          </a:xfrm>
          <a:prstGeom prst="rect">
            <a:avLst/>
          </a:prstGeom>
          <a:solidFill>
            <a:srgbClr val="B400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458" name="Rectangle 3"/>
          <p:cNvSpPr>
            <a:spLocks noGrp="1" noChangeArrowheads="1"/>
          </p:cNvSpPr>
          <p:nvPr>
            <p:ph type="subTitle" idx="1"/>
          </p:nvPr>
        </p:nvSpPr>
        <p:spPr>
          <a:xfrm>
            <a:off x="0" y="2527300"/>
            <a:ext cx="3390900" cy="730250"/>
          </a:xfrm>
        </p:spPr>
        <p:txBody>
          <a:bodyPr/>
          <a:lstStyle/>
          <a:p>
            <a:pPr eaLnBrk="1" hangingPunct="1"/>
            <a:r>
              <a:rPr lang="en-US" sz="2800" b="1">
                <a:latin typeface="Verdana" charset="0"/>
                <a:ea typeface="ＭＳ Ｐゴシック" charset="0"/>
                <a:cs typeface="ＭＳ Ｐゴシック" charset="0"/>
              </a:rPr>
              <a:t>Thank You</a:t>
            </a:r>
          </a:p>
        </p:txBody>
      </p:sp>
      <p:pic>
        <p:nvPicPr>
          <p:cNvPr id="12" name="Picture 11" descr="Edward King_Edward_III WM.jpg"/>
          <p:cNvPicPr>
            <a:picLocks noChangeAspect="1"/>
          </p:cNvPicPr>
          <p:nvPr/>
        </p:nvPicPr>
        <p:blipFill>
          <a:blip r:embed="rId8"/>
          <a:srcRect l="3270" t="3986" r="5257" b="4167"/>
          <a:stretch>
            <a:fillRect/>
          </a:stretch>
        </p:blipFill>
        <p:spPr>
          <a:xfrm>
            <a:off x="3955549" y="380143"/>
            <a:ext cx="893852" cy="1171254"/>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92162" name="Picture 2" descr="C:\Documents and Settings\lelutes.CONED\Local Settings\Temporary Internet Files\Content.IE5\6MPV3DXY\MC900052955[1].w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2350" y="3806825"/>
            <a:ext cx="44767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0" y="3111173"/>
            <a:ext cx="3462391" cy="830997"/>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2400" b="1" spc="150" dirty="0">
                <a:ln w="11430"/>
                <a:solidFill>
                  <a:srgbClr val="FCFCE8"/>
                </a:solidFill>
                <a:effectLst>
                  <a:outerShdw blurRad="25400" algn="tl" rotWithShape="0">
                    <a:srgbClr val="000000">
                      <a:alpha val="43000"/>
                    </a:srgbClr>
                  </a:outerShdw>
                </a:effectLst>
                <a:latin typeface="Verdana" charset="0"/>
                <a:ea typeface="ＭＳ Ｐゴシック" charset="-128"/>
                <a:cs typeface="+mn-cs"/>
              </a:rPr>
              <a:t>Creativity in the worst of times</a:t>
            </a:r>
            <a:endParaRPr lang="en-US" sz="2400" b="1" spc="150" dirty="0">
              <a:ln w="11430"/>
              <a:solidFill>
                <a:srgbClr val="FCFCE8"/>
              </a:solidFill>
              <a:effectLst>
                <a:outerShdw blurRad="25400" algn="tl" rotWithShape="0">
                  <a:srgbClr val="000000">
                    <a:alpha val="43000"/>
                  </a:srgbClr>
                </a:outerShdw>
              </a:effectLst>
              <a:ea typeface="ＭＳ Ｐゴシック" charset="-128"/>
              <a:cs typeface="+mn-cs"/>
            </a:endParaRPr>
          </a:p>
        </p:txBody>
      </p:sp>
      <p:pic>
        <p:nvPicPr>
          <p:cNvPr id="18" name="Picture 9" descr="lucrezia3"/>
          <p:cNvPicPr>
            <a:picLocks noChangeAspect="1" noChangeArrowheads="1"/>
          </p:cNvPicPr>
          <p:nvPr/>
        </p:nvPicPr>
        <p:blipFill>
          <a:blip r:embed="rId10"/>
          <a:srcRect l="3990" t="3030" r="4890" b="2164"/>
          <a:stretch>
            <a:fillRect/>
          </a:stretch>
        </p:blipFill>
        <p:spPr bwMode="auto">
          <a:xfrm>
            <a:off x="7474784" y="1556648"/>
            <a:ext cx="1186332" cy="1896361"/>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additive="base">
                                        <p:cTn id="7" dur="3000" fill="hold"/>
                                        <p:tgtEl>
                                          <p:spTgt spid="92162"/>
                                        </p:tgtEl>
                                        <p:attrNameLst>
                                          <p:attrName>ppt_x</p:attrName>
                                        </p:attrNameLst>
                                      </p:cBhvr>
                                      <p:tavLst>
                                        <p:tav tm="0">
                                          <p:val>
                                            <p:strVal val="1+#ppt_w/2"/>
                                          </p:val>
                                        </p:tav>
                                        <p:tav tm="100000">
                                          <p:val>
                                            <p:strVal val="#ppt_x"/>
                                          </p:val>
                                        </p:tav>
                                      </p:tavLst>
                                    </p:anim>
                                    <p:anim calcmode="lin" valueType="num">
                                      <p:cBhvr additive="base">
                                        <p:cTn id="8" dur="3000" fill="hold"/>
                                        <p:tgtEl>
                                          <p:spTgt spid="921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1506"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21507" name="Rectangle 2"/>
          <p:cNvSpPr txBox="1">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b="1">
                <a:solidFill>
                  <a:srgbClr val="600000"/>
                </a:solidFill>
                <a:latin typeface="Verdana" charset="0"/>
              </a:rPr>
              <a:t>Changing Nature of the </a:t>
            </a:r>
          </a:p>
          <a:p>
            <a:pPr algn="ctr" eaLnBrk="1" hangingPunct="1">
              <a:lnSpc>
                <a:spcPct val="90000"/>
              </a:lnSpc>
            </a:pPr>
            <a:r>
              <a:rPr lang="en-US" sz="3000" b="1">
                <a:solidFill>
                  <a:srgbClr val="600000"/>
                </a:solidFill>
                <a:latin typeface="Verdana" charset="0"/>
              </a:rPr>
              <a:t>Catholic Church—1</a:t>
            </a:r>
            <a:r>
              <a:rPr lang="en-US" sz="3000" b="1" baseline="30000">
                <a:solidFill>
                  <a:srgbClr val="600000"/>
                </a:solidFill>
                <a:latin typeface="Verdana" charset="0"/>
              </a:rPr>
              <a:t>st</a:t>
            </a:r>
            <a:r>
              <a:rPr lang="en-US" sz="3000" b="1">
                <a:solidFill>
                  <a:srgbClr val="600000"/>
                </a:solidFill>
                <a:latin typeface="Verdana" charset="0"/>
              </a:rPr>
              <a:t> Estate</a:t>
            </a:r>
          </a:p>
        </p:txBody>
      </p:sp>
      <p:grpSp>
        <p:nvGrpSpPr>
          <p:cNvPr id="21510" name="Group 8"/>
          <p:cNvGrpSpPr>
            <a:grpSpLocks/>
          </p:cNvGrpSpPr>
          <p:nvPr/>
        </p:nvGrpSpPr>
        <p:grpSpPr bwMode="auto">
          <a:xfrm>
            <a:off x="7794625" y="200025"/>
            <a:ext cx="855663" cy="896938"/>
            <a:chOff x="1219200" y="762000"/>
            <a:chExt cx="1600200" cy="1676400"/>
          </a:xfrm>
        </p:grpSpPr>
        <p:sp>
          <p:nvSpPr>
            <p:cNvPr id="11" name="Oval 10"/>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2151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3168054" y="1600200"/>
            <a:ext cx="5518746" cy="5008604"/>
          </a:xfrm>
        </p:spPr>
        <p:txBody>
          <a:bodyPr/>
          <a:lstStyle/>
          <a:p>
            <a:r>
              <a:rPr lang="en-US" dirty="0" smtClean="0"/>
              <a:t>The Donation of Constantine</a:t>
            </a:r>
          </a:p>
          <a:p>
            <a:pPr lvl="1"/>
            <a:r>
              <a:rPr lang="en-US" dirty="0" smtClean="0"/>
              <a:t>A document signed by Constantine in which he gave the pope authority over kings </a:t>
            </a:r>
          </a:p>
          <a:p>
            <a:pPr lvl="1"/>
            <a:r>
              <a:rPr lang="en-US" dirty="0" smtClean="0"/>
              <a:t>Used by popes to justify their dominance over royalty</a:t>
            </a:r>
          </a:p>
          <a:p>
            <a:pPr lvl="1"/>
            <a:r>
              <a:rPr lang="en-US" dirty="0" smtClean="0"/>
              <a:t>Discovered to be a forgery of the 8</a:t>
            </a:r>
            <a:r>
              <a:rPr lang="en-US" baseline="30000" dirty="0" smtClean="0"/>
              <a:t>th</a:t>
            </a:r>
            <a:r>
              <a:rPr lang="en-US" dirty="0" smtClean="0"/>
              <a:t> Century</a:t>
            </a:r>
            <a:endParaRPr lang="en-US" dirty="0"/>
          </a:p>
        </p:txBody>
      </p:sp>
      <p:pic>
        <p:nvPicPr>
          <p:cNvPr id="4" name="Picture 3"/>
          <p:cNvPicPr>
            <a:picLocks noChangeAspect="1"/>
          </p:cNvPicPr>
          <p:nvPr/>
        </p:nvPicPr>
        <p:blipFill>
          <a:blip r:embed="rId4"/>
          <a:stretch>
            <a:fillRect/>
          </a:stretch>
        </p:blipFill>
        <p:spPr>
          <a:xfrm>
            <a:off x="363222" y="2092055"/>
            <a:ext cx="2463800" cy="3289300"/>
          </a:xfrm>
          <a:prstGeom prst="rect">
            <a:avLst/>
          </a:prstGeom>
        </p:spPr>
      </p:pic>
    </p:spTree>
    <p:extLst>
      <p:ext uri="{BB962C8B-B14F-4D97-AF65-F5344CB8AC3E}">
        <p14:creationId xmlns:p14="http://schemas.microsoft.com/office/powerpoint/2010/main" val="40880435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3554" name="TextBox 5"/>
          <p:cNvSpPr txBox="1">
            <a:spLocks noChangeArrowheads="1"/>
          </p:cNvSpPr>
          <p:nvPr/>
        </p:nvSpPr>
        <p:spPr bwMode="auto">
          <a:xfrm>
            <a:off x="1312863" y="5929313"/>
            <a:ext cx="113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a:t>
            </a:r>
            <a:r>
              <a:rPr lang="en-US" sz="2800">
                <a:solidFill>
                  <a:srgbClr val="F4F0D0"/>
                </a:solidFill>
                <a:latin typeface="Georgia" charset="0"/>
              </a:rPr>
              <a:t> </a:t>
            </a:r>
            <a:r>
              <a:rPr lang="en-US">
                <a:solidFill>
                  <a:srgbClr val="F4F0D0"/>
                </a:solidFill>
                <a:latin typeface="Georgia" charset="0"/>
              </a:rPr>
              <a:t>476</a:t>
            </a:r>
          </a:p>
        </p:txBody>
      </p:sp>
      <p:sp>
        <p:nvSpPr>
          <p:cNvPr id="23555"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457200" y="152400"/>
            <a:ext cx="8229600" cy="1143000"/>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charset="-128"/>
              </a:rPr>
              <a:t>The Babylonian Captivity</a:t>
            </a:r>
            <a:endParaRPr lang="en-US" sz="3000" b="1" kern="0" dirty="0">
              <a:solidFill>
                <a:srgbClr val="600000"/>
              </a:solidFill>
              <a:latin typeface="Verdana" charset="0"/>
              <a:ea typeface="ＭＳ Ｐゴシック" charset="-128"/>
              <a:cs typeface="ＭＳ Ｐゴシック" charset="-128"/>
            </a:endParaRPr>
          </a:p>
        </p:txBody>
      </p:sp>
      <p:sp>
        <p:nvSpPr>
          <p:cNvPr id="11" name="Rectangle 3"/>
          <p:cNvSpPr txBox="1">
            <a:spLocks noChangeArrowheads="1"/>
          </p:cNvSpPr>
          <p:nvPr/>
        </p:nvSpPr>
        <p:spPr bwMode="auto">
          <a:xfrm>
            <a:off x="3352800" y="1447800"/>
            <a:ext cx="5562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1825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a:latin typeface="Georgia" charset="0"/>
              </a:rPr>
              <a:t>Philip IV, the Fair </a:t>
            </a:r>
            <a:r>
              <a:rPr lang="en-US">
                <a:latin typeface="Georgia" charset="0"/>
              </a:rPr>
              <a:t>(France)</a:t>
            </a:r>
          </a:p>
          <a:p>
            <a:pPr lvl="1" eaLnBrk="1" hangingPunct="1">
              <a:spcBef>
                <a:spcPct val="20000"/>
              </a:spcBef>
              <a:buFont typeface="Arial" charset="0"/>
              <a:buChar char="•"/>
            </a:pPr>
            <a:r>
              <a:rPr lang="en-US">
                <a:latin typeface="Georgia" charset="0"/>
              </a:rPr>
              <a:t> Wanted to tax the clergy</a:t>
            </a:r>
          </a:p>
          <a:p>
            <a:pPr eaLnBrk="1" hangingPunct="1">
              <a:spcBef>
                <a:spcPct val="20000"/>
              </a:spcBef>
            </a:pPr>
            <a:r>
              <a:rPr lang="en-US" sz="2800">
                <a:latin typeface="Georgia" charset="0"/>
              </a:rPr>
              <a:t>Pope Boniface VIII</a:t>
            </a:r>
          </a:p>
          <a:p>
            <a:pPr lvl="1" eaLnBrk="1" hangingPunct="1">
              <a:spcBef>
                <a:spcPct val="20000"/>
              </a:spcBef>
              <a:buFont typeface="Arial" charset="0"/>
              <a:buChar char="•"/>
            </a:pPr>
            <a:r>
              <a:rPr lang="en-US">
                <a:latin typeface="Georgia" charset="0"/>
              </a:rPr>
              <a:t>Originally not elected but he forced the hermit pope to resign and was then elected</a:t>
            </a:r>
          </a:p>
          <a:p>
            <a:pPr lvl="1" eaLnBrk="1" hangingPunct="1">
              <a:spcBef>
                <a:spcPct val="20000"/>
              </a:spcBef>
              <a:buFont typeface="Arial" charset="0"/>
              <a:buChar char="•"/>
            </a:pPr>
            <a:r>
              <a:rPr lang="en-US">
                <a:latin typeface="Georgia" charset="0"/>
              </a:rPr>
              <a:t>Resisted Philip and issued the Bull </a:t>
            </a:r>
            <a:r>
              <a:rPr lang="en-US" i="1">
                <a:latin typeface="Georgia" charset="0"/>
              </a:rPr>
              <a:t>Unan Sanctum</a:t>
            </a:r>
          </a:p>
          <a:p>
            <a:pPr lvl="1" eaLnBrk="1" hangingPunct="1">
              <a:spcBef>
                <a:spcPct val="20000"/>
              </a:spcBef>
              <a:buFont typeface="Arial" charset="0"/>
              <a:buChar char="•"/>
            </a:pPr>
            <a:r>
              <a:rPr lang="en-US">
                <a:latin typeface="Georgia" charset="0"/>
              </a:rPr>
              <a:t>Philip’</a:t>
            </a:r>
            <a:r>
              <a:rPr lang="en-US" altLang="ja-JP">
                <a:latin typeface="Georgia" charset="0"/>
              </a:rPr>
              <a:t>s army invaded and captured the pope who died shortly thereafter</a:t>
            </a:r>
          </a:p>
          <a:p>
            <a:pPr lvl="1" algn="ctr" eaLnBrk="1" hangingPunct="1">
              <a:spcBef>
                <a:spcPct val="20000"/>
              </a:spcBef>
            </a:pPr>
            <a:endParaRPr lang="en-US" sz="2800">
              <a:latin typeface="Georgia" charset="0"/>
            </a:endParaRPr>
          </a:p>
        </p:txBody>
      </p:sp>
      <p:pic>
        <p:nvPicPr>
          <p:cNvPr id="12" name="Picture 6" descr="[Pope Boniface VIII]"/>
          <p:cNvPicPr>
            <a:picLocks noChangeAspect="1" noChangeArrowheads="1"/>
          </p:cNvPicPr>
          <p:nvPr/>
        </p:nvPicPr>
        <p:blipFill>
          <a:blip r:embed="rId3">
            <a:extLst>
              <a:ext uri="{28A0092B-C50C-407E-A947-70E740481C1C}">
                <a14:useLocalDpi xmlns:a14="http://schemas.microsoft.com/office/drawing/2010/main" val="0"/>
              </a:ext>
            </a:extLst>
          </a:blip>
          <a:srcRect l="4990" t="12029" r="10187" b="23051"/>
          <a:stretch>
            <a:fillRect/>
          </a:stretch>
        </p:blipFill>
        <p:spPr bwMode="auto">
          <a:xfrm>
            <a:off x="1447800" y="4343400"/>
            <a:ext cx="1576388" cy="21336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Image: PhilippeIV.jpg">
            <a:hlinkClick r:id="rId4" tooltip="Image: PhilippeIV.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447800"/>
            <a:ext cx="2439988" cy="27209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0" name="Group 8"/>
          <p:cNvGrpSpPr>
            <a:grpSpLocks/>
          </p:cNvGrpSpPr>
          <p:nvPr/>
        </p:nvGrpSpPr>
        <p:grpSpPr bwMode="auto">
          <a:xfrm>
            <a:off x="7794625" y="200025"/>
            <a:ext cx="855663" cy="896938"/>
            <a:chOff x="1219200" y="762000"/>
            <a:chExt cx="1600200" cy="1676400"/>
          </a:xfrm>
        </p:grpSpPr>
        <p:sp>
          <p:nvSpPr>
            <p:cNvPr id="14" name="Oval 13"/>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23562"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560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0" name="Rectangle 2"/>
          <p:cNvSpPr txBox="1">
            <a:spLocks noChangeArrowheads="1"/>
          </p:cNvSpPr>
          <p:nvPr/>
        </p:nvSpPr>
        <p:spPr bwMode="auto">
          <a:xfrm>
            <a:off x="-77788" y="152400"/>
            <a:ext cx="8229601"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Catholic Supremacy Over Nations</a:t>
            </a:r>
          </a:p>
        </p:txBody>
      </p:sp>
      <p:sp>
        <p:nvSpPr>
          <p:cNvPr id="25604" name="Rectangle 2"/>
          <p:cNvSpPr txBox="1">
            <a:spLocks noChangeArrowheads="1"/>
          </p:cNvSpPr>
          <p:nvPr/>
        </p:nvSpPr>
        <p:spPr bwMode="auto">
          <a:xfrm>
            <a:off x="3200400" y="1371600"/>
            <a:ext cx="5562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600" i="1">
                <a:latin typeface="Georgia" charset="0"/>
              </a:rPr>
              <a:t>That there is one Holy Catholic and Apostolic Church we are impelled by our faith to believe and to hold— this we do firmly believe and openly confess—and outside of this there is neither salvation or remission of sins . . . We moreover, proclaim, declare, and pronounce that it is altogether necessary to salvation for every human being to be subject to the Roman Pontiff.</a:t>
            </a:r>
          </a:p>
          <a:p>
            <a:pPr algn="ctr" eaLnBrk="1" hangingPunct="1">
              <a:lnSpc>
                <a:spcPct val="80000"/>
              </a:lnSpc>
              <a:spcBef>
                <a:spcPct val="20000"/>
              </a:spcBef>
            </a:pPr>
            <a:r>
              <a:rPr lang="en-US" sz="2800">
                <a:latin typeface="Georgia" charset="0"/>
              </a:rPr>
              <a:t>	</a:t>
            </a:r>
            <a:r>
              <a:rPr lang="en-US" sz="1800" i="1">
                <a:latin typeface="Georgia" charset="0"/>
              </a:rPr>
              <a:t>—</a:t>
            </a:r>
            <a:r>
              <a:rPr lang="en-US" sz="1800">
                <a:latin typeface="Georgia" charset="0"/>
              </a:rPr>
              <a:t>The Bull </a:t>
            </a:r>
            <a:r>
              <a:rPr lang="en-US" sz="1800" i="1">
                <a:latin typeface="Georgia" charset="0"/>
              </a:rPr>
              <a:t>Unam Sanctum</a:t>
            </a:r>
            <a:r>
              <a:rPr lang="en-US" sz="1800">
                <a:latin typeface="Georgia" charset="0"/>
              </a:rPr>
              <a:t> of Boniface VIII</a:t>
            </a:r>
          </a:p>
        </p:txBody>
      </p:sp>
      <p:pic>
        <p:nvPicPr>
          <p:cNvPr id="14" name="Picture 13" descr="pope illust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571750" cy="34290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6" name="Group 7"/>
          <p:cNvGrpSpPr>
            <a:grpSpLocks/>
          </p:cNvGrpSpPr>
          <p:nvPr/>
        </p:nvGrpSpPr>
        <p:grpSpPr bwMode="auto">
          <a:xfrm>
            <a:off x="7794625" y="200025"/>
            <a:ext cx="855663" cy="896938"/>
            <a:chOff x="1219200" y="762000"/>
            <a:chExt cx="1600200" cy="1676400"/>
          </a:xfrm>
        </p:grpSpPr>
        <p:sp>
          <p:nvSpPr>
            <p:cNvPr id="11" name="Oval 10"/>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2560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7650"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381000" y="381000"/>
            <a:ext cx="8229600" cy="762000"/>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charset="-128"/>
              </a:rPr>
              <a:t>The Babylonian Captivity</a:t>
            </a:r>
            <a:endParaRPr lang="en-US" sz="3000" b="1" kern="0" dirty="0">
              <a:solidFill>
                <a:srgbClr val="600000"/>
              </a:solidFill>
              <a:latin typeface="Verdana" charset="0"/>
              <a:ea typeface="ＭＳ Ｐゴシック" charset="-128"/>
              <a:cs typeface="ＭＳ Ｐゴシック" charset="-128"/>
            </a:endParaRPr>
          </a:p>
        </p:txBody>
      </p:sp>
      <p:sp>
        <p:nvSpPr>
          <p:cNvPr id="11" name="Rectangle 3"/>
          <p:cNvSpPr txBox="1">
            <a:spLocks noChangeArrowheads="1"/>
          </p:cNvSpPr>
          <p:nvPr/>
        </p:nvSpPr>
        <p:spPr bwMode="auto">
          <a:xfrm>
            <a:off x="3124200" y="1600200"/>
            <a:ext cx="5257800" cy="2057400"/>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Philip forced the election of Clement V </a:t>
            </a:r>
            <a:r>
              <a:rPr lang="en-US" sz="2400" kern="0" dirty="0">
                <a:latin typeface="Georgia" pitchFamily="18" charset="0"/>
                <a:ea typeface="ＭＳ Ｐゴシック" charset="-128"/>
                <a:cs typeface="ＭＳ Ｐゴシック" charset="-128"/>
              </a:rPr>
              <a:t>(a Frenchman) </a:t>
            </a:r>
            <a:r>
              <a:rPr lang="en-US" sz="2800" kern="0" dirty="0">
                <a:latin typeface="Georgia" pitchFamily="18" charset="0"/>
                <a:ea typeface="ＭＳ Ｐゴシック" charset="-128"/>
                <a:cs typeface="ＭＳ Ｐゴシック" charset="-128"/>
              </a:rPr>
              <a:t>as Pope</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The king was more powerful than the pope at this historical time.</a:t>
            </a:r>
          </a:p>
        </p:txBody>
      </p:sp>
      <p:pic>
        <p:nvPicPr>
          <p:cNvPr id="12" name="Picture 15" descr="T00048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33800"/>
            <a:ext cx="3733800" cy="25098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3"/>
          <p:cNvGrpSpPr>
            <a:grpSpLocks/>
          </p:cNvGrpSpPr>
          <p:nvPr/>
        </p:nvGrpSpPr>
        <p:grpSpPr bwMode="auto">
          <a:xfrm>
            <a:off x="609600" y="1306513"/>
            <a:ext cx="2286000" cy="2351088"/>
            <a:chOff x="3696" y="775"/>
            <a:chExt cx="1440" cy="1481"/>
          </a:xfrm>
          <a:effectLst>
            <a:outerShdw blurRad="50800" dist="38100" dir="2700000" algn="tl" rotWithShape="0">
              <a:prstClr val="black">
                <a:alpha val="40000"/>
              </a:prstClr>
            </a:outerShdw>
          </a:effectLst>
        </p:grpSpPr>
        <p:pic>
          <p:nvPicPr>
            <p:cNvPr id="15" name="Picture 18" descr="map-france-avignon"/>
            <p:cNvPicPr>
              <a:picLocks noChangeAspect="1" noChangeArrowheads="1"/>
            </p:cNvPicPr>
            <p:nvPr/>
          </p:nvPicPr>
          <p:blipFill>
            <a:blip r:embed="rId4"/>
            <a:srcRect l="3150" t="911" r="2362" b="2362"/>
            <a:stretch>
              <a:fillRect/>
            </a:stretch>
          </p:blipFill>
          <p:spPr bwMode="auto">
            <a:xfrm>
              <a:off x="3696" y="775"/>
              <a:ext cx="1440" cy="1481"/>
            </a:xfrm>
            <a:prstGeom prst="rect">
              <a:avLst/>
            </a:prstGeom>
            <a:noFill/>
            <a:ln w="9525">
              <a:noFill/>
              <a:miter lim="800000"/>
              <a:headEnd/>
              <a:tailEnd/>
            </a:ln>
          </p:spPr>
        </p:pic>
        <p:sp>
          <p:nvSpPr>
            <p:cNvPr id="16" name="Text Box 21"/>
            <p:cNvSpPr txBox="1">
              <a:spLocks noChangeArrowheads="1"/>
            </p:cNvSpPr>
            <p:nvPr/>
          </p:nvSpPr>
          <p:spPr bwMode="auto">
            <a:xfrm>
              <a:off x="4080" y="1824"/>
              <a:ext cx="636" cy="231"/>
            </a:xfrm>
            <a:prstGeom prst="rect">
              <a:avLst/>
            </a:prstGeom>
            <a:noFill/>
            <a:ln w="9525">
              <a:noFill/>
              <a:miter lim="800000"/>
              <a:headEnd/>
              <a:tailEnd/>
            </a:ln>
          </p:spPr>
          <p:txBody>
            <a:bodyPr wrap="none">
              <a:spAutoFit/>
            </a:bodyPr>
            <a:lstStyle/>
            <a:p>
              <a:pPr>
                <a:defRPr/>
              </a:pPr>
              <a:r>
                <a:rPr lang="en-US">
                  <a:solidFill>
                    <a:srgbClr val="CC0000"/>
                  </a:solidFill>
                  <a:ea typeface="ＭＳ Ｐゴシック" charset="-128"/>
                  <a:cs typeface="+mn-cs"/>
                </a:rPr>
                <a:t>Avignon</a:t>
              </a:r>
            </a:p>
          </p:txBody>
        </p:sp>
      </p:grpSp>
      <p:sp>
        <p:nvSpPr>
          <p:cNvPr id="17" name="TextBox 16"/>
          <p:cNvSpPr txBox="1"/>
          <p:nvPr/>
        </p:nvSpPr>
        <p:spPr>
          <a:xfrm>
            <a:off x="4724400" y="3668713"/>
            <a:ext cx="4314825" cy="2635250"/>
          </a:xfrm>
          <a:prstGeom prst="rect">
            <a:avLst/>
          </a:prstGeom>
          <a:noFill/>
        </p:spPr>
        <p:txBody>
          <a:bodyPr>
            <a:spAutoFit/>
          </a:bodyPr>
          <a:lstStyle/>
          <a:p>
            <a:pPr>
              <a:spcBef>
                <a:spcPct val="20000"/>
              </a:spcBef>
              <a:defRPr/>
            </a:pPr>
            <a:r>
              <a:rPr lang="en-US" sz="2800" kern="0" dirty="0">
                <a:latin typeface="Georgia" pitchFamily="18" charset="0"/>
                <a:ea typeface="ＭＳ Ｐゴシック" charset="-128"/>
                <a:cs typeface="ＭＳ Ｐゴシック" charset="-128"/>
              </a:rPr>
              <a:t>Church headquarters moved to Avignon, France</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7 popes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Corruption (money)</a:t>
            </a:r>
          </a:p>
          <a:p>
            <a:pPr>
              <a:spcBef>
                <a:spcPct val="20000"/>
              </a:spcBef>
              <a:defRPr/>
            </a:pPr>
            <a:r>
              <a:rPr lang="en-US" sz="2800" kern="0" dirty="0">
                <a:latin typeface="Georgia" pitchFamily="18" charset="0"/>
                <a:ea typeface="ＭＳ Ｐゴシック" charset="-128"/>
                <a:cs typeface="ＭＳ Ｐゴシック" charset="-128"/>
              </a:rPr>
              <a:t>City of Rome fell into ruin</a:t>
            </a:r>
          </a:p>
          <a:p>
            <a:pPr>
              <a:defRPr/>
            </a:pPr>
            <a:endParaRPr lang="en-US" dirty="0">
              <a:ea typeface="ＭＳ Ｐゴシック" charset="-128"/>
              <a:cs typeface="+mn-cs"/>
            </a:endParaRPr>
          </a:p>
        </p:txBody>
      </p:sp>
      <p:grpSp>
        <p:nvGrpSpPr>
          <p:cNvPr id="27656" name="Group 12"/>
          <p:cNvGrpSpPr>
            <a:grpSpLocks/>
          </p:cNvGrpSpPr>
          <p:nvPr/>
        </p:nvGrpSpPr>
        <p:grpSpPr bwMode="auto">
          <a:xfrm>
            <a:off x="7794625" y="200025"/>
            <a:ext cx="855663" cy="896938"/>
            <a:chOff x="1219200" y="762000"/>
            <a:chExt cx="1600200" cy="1676400"/>
          </a:xfrm>
        </p:grpSpPr>
        <p:sp>
          <p:nvSpPr>
            <p:cNvPr id="14" name="Oval 13"/>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2765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9698"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Rectangle 2"/>
          <p:cNvSpPr txBox="1">
            <a:spLocks noChangeArrowheads="1"/>
          </p:cNvSpPr>
          <p:nvPr/>
        </p:nvSpPr>
        <p:spPr bwMode="auto">
          <a:xfrm>
            <a:off x="381000" y="381000"/>
            <a:ext cx="8229600" cy="762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charset="-128"/>
              </a:rPr>
              <a:t>The Great Schism</a:t>
            </a:r>
          </a:p>
        </p:txBody>
      </p:sp>
      <p:sp>
        <p:nvSpPr>
          <p:cNvPr id="13" name="Rectangle 3"/>
          <p:cNvSpPr txBox="1">
            <a:spLocks noChangeArrowheads="1"/>
          </p:cNvSpPr>
          <p:nvPr/>
        </p:nvSpPr>
        <p:spPr bwMode="auto">
          <a:xfrm>
            <a:off x="3429000" y="1557338"/>
            <a:ext cx="5334000" cy="4343400"/>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charset="-128"/>
              </a:rPr>
              <a:t>Catherine of Siena</a:t>
            </a:r>
          </a:p>
          <a:p>
            <a:pPr lvl="1">
              <a:spcBef>
                <a:spcPct val="20000"/>
              </a:spcBef>
              <a:defRPr/>
            </a:pPr>
            <a:r>
              <a:rPr lang="en-US" sz="2400" kern="0" dirty="0">
                <a:latin typeface="Georgia" pitchFamily="18" charset="0"/>
                <a:ea typeface="ＭＳ Ｐゴシック" charset="-128"/>
                <a:cs typeface="+mn-cs"/>
              </a:rPr>
              <a:t>Received revelations while in a state of ecstasy.</a:t>
            </a:r>
          </a:p>
          <a:p>
            <a:pPr lvl="1">
              <a:spcBef>
                <a:spcPct val="20000"/>
              </a:spcBef>
              <a:defRPr/>
            </a:pPr>
            <a:r>
              <a:rPr lang="en-US" sz="2400" kern="0" dirty="0">
                <a:latin typeface="Georgia" pitchFamily="18" charset="0"/>
                <a:ea typeface="ＭＳ Ｐゴシック" charset="-128"/>
                <a:cs typeface="+mn-cs"/>
              </a:rPr>
              <a:t>She frightened Gregory XI (an Avignon pope) about damnation if he died outside of Rome.</a:t>
            </a:r>
          </a:p>
          <a:p>
            <a:pPr>
              <a:spcBef>
                <a:spcPct val="20000"/>
              </a:spcBef>
              <a:defRPr/>
            </a:pPr>
            <a:r>
              <a:rPr lang="en-US" sz="2800" kern="0" dirty="0">
                <a:latin typeface="Georgia" pitchFamily="18" charset="0"/>
                <a:ea typeface="ＭＳ Ｐゴシック" charset="-128"/>
                <a:cs typeface="ＭＳ Ｐゴシック" charset="-128"/>
              </a:rPr>
              <a:t>Pope Gregory XI moved back to Rome to die. </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82775"/>
            <a:ext cx="2794000" cy="27828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2" name="Group 8"/>
          <p:cNvGrpSpPr>
            <a:grpSpLocks/>
          </p:cNvGrpSpPr>
          <p:nvPr/>
        </p:nvGrpSpPr>
        <p:grpSpPr bwMode="auto">
          <a:xfrm>
            <a:off x="7794625" y="200025"/>
            <a:ext cx="855663" cy="896938"/>
            <a:chOff x="1219200" y="762000"/>
            <a:chExt cx="1600200" cy="1676400"/>
          </a:xfrm>
        </p:grpSpPr>
        <p:sp>
          <p:nvSpPr>
            <p:cNvPr id="10" name="Oval 9"/>
            <p:cNvSpPr>
              <a:spLocks noChangeArrowheads="1"/>
            </p:cNvSpPr>
            <p:nvPr/>
          </p:nvSpPr>
          <p:spPr bwMode="auto">
            <a:xfrm>
              <a:off x="1219200" y="762000"/>
              <a:ext cx="1600200" cy="1676400"/>
            </a:xfrm>
            <a:prstGeom prst="ellipse">
              <a:avLst/>
            </a:prstGeom>
            <a:solidFill>
              <a:srgbClr val="FF0000"/>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endParaRPr lang="en-US">
                <a:solidFill>
                  <a:srgbClr val="FF0000"/>
                </a:solidFill>
                <a:latin typeface="+mn-lt"/>
                <a:ea typeface="+mn-ea"/>
                <a:cs typeface="+mn-cs"/>
              </a:endParaRPr>
            </a:p>
          </p:txBody>
        </p:sp>
        <p:pic>
          <p:nvPicPr>
            <p:cNvPr id="2970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990600"/>
              <a:ext cx="8985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The End of the Middle Ages&amp;quot;&quot;/&gt;&lt;property id=&quot;20307&quot; value=&quot;297&quot;/&gt;&lt;/object&gt;&lt;object type=&quot;3&quot; unique_id=&quot;10004&quot;&gt;&lt;property id=&quot;20148&quot; value=&quot;5&quot;/&gt;&lt;property id=&quot;20300&quot; value=&quot;Slide 3 - &amp;quot;14th Century&amp;quot;&quot;/&gt;&lt;property id=&quot;20307&quot; value=&quot;298&quot;/&gt;&lt;/object&gt;&lt;object type=&quot;3&quot; unique_id=&quot;10005&quot;&gt;&lt;property id=&quot;20148&quot; value=&quot;5&quot;/&gt;&lt;property id=&quot;20300&quot; value=&quot;Slide 5 - &amp;quot;Estates (classes) of society&amp;quot;&quot;/&gt;&lt;property id=&quot;20307&quot; value=&quot;360&quot;/&gt;&lt;/object&gt;&lt;object type=&quot;3&quot; unique_id=&quot;10006&quot;&gt;&lt;property id=&quot;20148&quot; value=&quot;5&quot;/&gt;&lt;property id=&quot;20300&quot; value=&quot;Slide 7 - &amp;quot;Changing Nature of the Catholic Church – 1st Estate&amp;quot;&quot;/&gt;&lt;property id=&quot;20307&quot; value=&quot;336&quot;/&gt;&lt;/object&gt;&lt;object type=&quot;3&quot; unique_id=&quot;10007&quot;&gt;&lt;property id=&quot;20148&quot; value=&quot;5&quot;/&gt;&lt;property id=&quot;20300&quot; value=&quot;Slide 9 - &amp;quot;The Babylonian Captivity&amp;quot;&quot;/&gt;&lt;property id=&quot;20307&quot; value=&quot;304&quot;/&gt;&lt;/object&gt;&lt;object type=&quot;3&quot; unique_id=&quot;10008&quot;&gt;&lt;property id=&quot;20148&quot; value=&quot;5&quot;/&gt;&lt;property id=&quot;20300&quot; value=&quot;Slide 11&quot;/&gt;&lt;property id=&quot;20307&quot; value=&quot;321&quot;/&gt;&lt;/object&gt;&lt;object type=&quot;3&quot; unique_id=&quot;10009&quot;&gt;&lt;property id=&quot;20148&quot; value=&quot;5&quot;/&gt;&lt;property id=&quot;20300&quot; value=&quot;Slide 13 - &amp;quot;The Babylonian Captivity&amp;quot;&quot;/&gt;&lt;property id=&quot;20307&quot; value=&quot;323&quot;/&gt;&lt;/object&gt;&lt;object type=&quot;3&quot; unique_id=&quot;10010&quot;&gt;&lt;property id=&quot;20148&quot; value=&quot;5&quot;/&gt;&lt;property id=&quot;20300&quot; value=&quot;Slide 15 - &amp;quot;The Great Schism&amp;quot;&quot;/&gt;&lt;property id=&quot;20307&quot; value=&quot;306&quot;/&gt;&lt;/object&gt;&lt;object type=&quot;3&quot; unique_id=&quot;10011&quot;&gt;&lt;property id=&quot;20148&quot; value=&quot;5&quot;/&gt;&lt;property id=&quot;20300&quot; value=&quot;Slide 17 - &amp;quot;The Great Schism&amp;quot;&quot;/&gt;&lt;property id=&quot;20307&quot; value=&quot;361&quot;/&gt;&lt;/object&gt;&lt;object type=&quot;3&quot; unique_id=&quot;10012&quot;&gt;&lt;property id=&quot;20148&quot; value=&quot;5&quot;/&gt;&lt;property id=&quot;20300&quot; value=&quot;Slide 19 - &amp;quot;The Great Schism&amp;quot;&quot;/&gt;&lt;property id=&quot;20307&quot; value=&quot;376&quot;/&gt;&lt;/object&gt;&lt;object type=&quot;3&quot; unique_id=&quot;10013&quot;&gt;&lt;property id=&quot;20148&quot; value=&quot;5&quot;/&gt;&lt;property id=&quot;20300&quot; value=&quot;Slide 21 - &amp;quot;The Great Schism&amp;quot;&quot;/&gt;&lt;property id=&quot;20307&quot; value=&quot;307&quot;/&gt;&lt;/object&gt;&lt;object type=&quot;3&quot; unique_id=&quot;10014&quot;&gt;&lt;property id=&quot;20148&quot; value=&quot;5&quot;/&gt;&lt;property id=&quot;20300&quot; value=&quot;Slide 23 - &amp;quot;After the Great Schism&amp;quot;&quot;/&gt;&lt;property id=&quot;20307&quot; value=&quot;337&quot;/&gt;&lt;/object&gt;&lt;object type=&quot;3&quot; unique_id=&quot;10015&quot;&gt;&lt;property id=&quot;20148&quot; value=&quot;5&quot;/&gt;&lt;property id=&quot;20300&quot; value=&quot;Slide 25 - &amp;quot;Changing Nature of the &amp;#x0D;&amp;#x0A;Noble Class – 2nd Estate&amp;quot;&quot;/&gt;&lt;property id=&quot;20307&quot; value=&quot;308&quot;/&gt;&lt;/object&gt;&lt;object type=&quot;3&quot; unique_id=&quot;10016&quot;&gt;&lt;property id=&quot;20148&quot; value=&quot;5&quot;/&gt;&lt;property id=&quot;20300&quot; value=&quot;Slide 27 - &amp;quot;Nobles and Chivalry&amp;quot;&quot;/&gt;&lt;property id=&quot;20307&quot; value=&quot;350&quot;/&gt;&lt;/object&gt;&lt;object type=&quot;3&quot; unique_id=&quot;10017&quot;&gt;&lt;property id=&quot;20148&quot; value=&quot;5&quot;/&gt;&lt;property id=&quot;20300&quot; value=&quot;Slide 29 - &amp;quot;The Hundred Year's War&amp;quot;&quot;/&gt;&lt;property id=&quot;20307&quot; value=&quot;309&quot;/&gt;&lt;/object&gt;&lt;object type=&quot;3&quot; unique_id=&quot;10018&quot;&gt;&lt;property id=&quot;20148&quot; value=&quot;5&quot;/&gt;&lt;property id=&quot;20300&quot; value=&quot;Slide 31 - &amp;quot;The Hundred Year's War&amp;quot;&quot;/&gt;&lt;property id=&quot;20307&quot; value=&quot;364&quot;/&gt;&lt;/object&gt;&lt;object type=&quot;3&quot; unique_id=&quot;10019&quot;&gt;&lt;property id=&quot;20148&quot; value=&quot;5&quot;/&gt;&lt;property id=&quot;20300&quot; value=&quot;Slide 33 - &amp;quot;Hundred Years War&amp;quot;&quot;/&gt;&lt;property id=&quot;20307&quot; value=&quot;362&quot;/&gt;&lt;/object&gt;&lt;object type=&quot;3&quot; unique_id=&quot;10020&quot;&gt;&lt;property id=&quot;20148&quot; value=&quot;5&quot;/&gt;&lt;property id=&quot;20300&quot; value=&quot;Slide 35 - &amp;quot;Hundred Years War&amp;quot;&quot;/&gt;&lt;property id=&quot;20307&quot; value=&quot;375&quot;/&gt;&lt;/object&gt;&lt;object type=&quot;3&quot; unique_id=&quot;10021&quot;&gt;&lt;property id=&quot;20148&quot; value=&quot;5&quot;/&gt;&lt;property id=&quot;20300&quot; value=&quot;Slide 37 - &amp;quot;Changes in the Nature of Warfare&amp;quot;&quot;/&gt;&lt;property id=&quot;20307&quot; value=&quot;311&quot;/&gt;&lt;/object&gt;&lt;object type=&quot;3&quot; unique_id=&quot;10022&quot;&gt;&lt;property id=&quot;20148&quot; value=&quot;5&quot;/&gt;&lt;property id=&quot;20300&quot; value=&quot;Slide 39 - &amp;quot;Hundred Years War&amp;quot;&quot;/&gt;&lt;property id=&quot;20307&quot; value=&quot;365&quot;/&gt;&lt;/object&gt;&lt;object type=&quot;3&quot; unique_id=&quot;10023&quot;&gt;&lt;property id=&quot;20148&quot; value=&quot;5&quot;/&gt;&lt;property id=&quot;20300&quot; value=&quot;Slide 41 - &amp;quot;Hundred Years War&amp;quot;&quot;/&gt;&lt;property id=&quot;20307&quot; value=&quot;366&quot;/&gt;&lt;/object&gt;&lt;object type=&quot;3&quot; unique_id=&quot;10024&quot;&gt;&lt;property id=&quot;20148&quot; value=&quot;5&quot;/&gt;&lt;property id=&quot;20300&quot; value=&quot;Slide 43 - &amp;quot;St. Crispin’s Day Speech – Henry V&amp;quot;&quot;/&gt;&lt;property id=&quot;20307&quot; value=&quot;351&quot;/&gt;&lt;/object&gt;&lt;object type=&quot;3&quot; unique_id=&quot;10025&quot;&gt;&lt;property id=&quot;20148&quot; value=&quot;5&quot;/&gt;&lt;property id=&quot;20300&quot; value=&quot;Slide 45 - &amp;quot;Hundred Years War&amp;quot;&quot;/&gt;&lt;property id=&quot;20307&quot; value=&quot;367&quot;/&gt;&lt;/object&gt;&lt;object type=&quot;3&quot; unique_id=&quot;10026&quot;&gt;&lt;property id=&quot;20148&quot; value=&quot;5&quot;/&gt;&lt;property id=&quot;20300&quot; value=&quot;Slide 47 - &amp;quot;The Hundred Years War&amp;quot;&quot;/&gt;&lt;property id=&quot;20307&quot; value=&quot;339&quot;/&gt;&lt;/object&gt;&lt;object type=&quot;3&quot; unique_id=&quot;10027&quot;&gt;&lt;property id=&quot;20148&quot; value=&quot;5&quot;/&gt;&lt;property id=&quot;20300&quot; value=&quot;Slide 49 - &amp;quot;Discussion&amp;quot;&quot;/&gt;&lt;property id=&quot;20307&quot; value=&quot;343&quot;/&gt;&lt;/object&gt;&lt;object type=&quot;3&quot; unique_id=&quot;10028&quot;&gt;&lt;property id=&quot;20148&quot; value=&quot;5&quot;/&gt;&lt;property id=&quot;20300&quot; value=&quot;Slide 51 - &amp;quot;The Black Death&amp;quot;&quot;/&gt;&lt;property id=&quot;20307&quot; value=&quot;315&quot;/&gt;&lt;/object&gt;&lt;object type=&quot;3&quot; unique_id=&quot;10029&quot;&gt;&lt;property id=&quot;20148&quot; value=&quot;5&quot;/&gt;&lt;property id=&quot;20300&quot; value=&quot;Slide 53 - &amp;quot;The Black Death&amp;quot;&quot;/&gt;&lt;property id=&quot;20307&quot; value=&quot;332&quot;/&gt;&lt;/object&gt;&lt;object type=&quot;3&quot; unique_id=&quot;10030&quot;&gt;&lt;property id=&quot;20148&quot; value=&quot;5&quot;/&gt;&lt;property id=&quot;20300&quot; value=&quot;Slide 55 - &amp;quot;Technology&amp;quot;&quot;/&gt;&lt;property id=&quot;20307&quot; value=&quot;316&quot;/&gt;&lt;/object&gt;&lt;object type=&quot;3&quot; unique_id=&quot;10031&quot;&gt;&lt;property id=&quot;20148&quot; value=&quot;5&quot;/&gt;&lt;property id=&quot;20300&quot; value=&quot;Slide 57&quot;/&gt;&lt;property id=&quot;20307&quot; value=&quot;369&quot;/&gt;&lt;/object&gt;&lt;object type=&quot;3&quot; unique_id=&quot;10032&quot;&gt;&lt;property id=&quot;20148&quot; value=&quot;5&quot;/&gt;&lt;property id=&quot;20300&quot; value=&quot;Slide 59 - &amp;quot;Technology&amp;quot;&quot;/&gt;&lt;property id=&quot;20307&quot; value=&quot;317&quot;/&gt;&lt;/object&gt;&lt;object type=&quot;3&quot; unique_id=&quot;10033&quot;&gt;&lt;property id=&quot;20148&quot; value=&quot;5&quot;/&gt;&lt;property id=&quot;20300&quot; value=&quot;Slide 61 - &amp;quot;Gutenberg – Project&amp;quot;&quot;/&gt;&lt;property id=&quot;20307&quot; value=&quot;373&quot;/&gt;&lt;/object&gt;&lt;object type=&quot;3&quot; unique_id=&quot;10034&quot;&gt;&lt;property id=&quot;20148&quot; value=&quot;5&quot;/&gt;&lt;property id=&quot;20300&quot; value=&quot;Slide 63 - &amp;quot;The Gutenberg System&amp;quot;&quot;/&gt;&lt;property id=&quot;20307&quot; value=&quot;342&quot;/&gt;&lt;/object&gt;&lt;object type=&quot;3&quot; unique_id=&quot;10035&quot;&gt;&lt;property id=&quot;20148&quot; value=&quot;5&quot;/&gt;&lt;property id=&quot;20300&quot; value=&quot;Slide 65 - &amp;quot;Gutenberg – Type&amp;quot;&quot;/&gt;&lt;property id=&quot;20307&quot; value=&quot;355&quot;/&gt;&lt;/object&gt;&lt;object type=&quot;3&quot; unique_id=&quot;10036&quot;&gt;&lt;property id=&quot;20148&quot; value=&quot;5&quot;/&gt;&lt;property id=&quot;20300&quot; value=&quot;Slide 67 - &amp;quot;Gutenberg – Related technologies&amp;quot;&quot;/&gt;&lt;property id=&quot;20307&quot; value=&quot;318&quot;/&gt;&lt;/object&gt;&lt;object type=&quot;3&quot; unique_id=&quot;10037&quot;&gt;&lt;property id=&quot;20148&quot; value=&quot;5&quot;/&gt;&lt;property id=&quot;20300&quot; value=&quot;Slide 69 - &amp;quot;Gutenberg – Paper&amp;quot;&quot;/&gt;&lt;property id=&quot;20307&quot; value=&quot;357&quot;/&gt;&lt;/object&gt;&lt;object type=&quot;3&quot; unique_id=&quot;10038&quot;&gt;&lt;property id=&quot;20148&quot; value=&quot;5&quot;/&gt;&lt;property id=&quot;20300&quot; value=&quot;Slide 71 - &amp;quot;Gutenberg – Related technologies&amp;quot;&quot;/&gt;&lt;property id=&quot;20307&quot; value=&quot;372&quot;/&gt;&lt;/object&gt;&lt;object type=&quot;3&quot; unique_id=&quot;10039&quot;&gt;&lt;property id=&quot;20148&quot; value=&quot;5&quot;/&gt;&lt;property id=&quot;20300&quot; value=&quot;Slide 73 - &amp;quot;Gutenberg – Wine press&amp;quot;&quot;/&gt;&lt;property id=&quot;20307&quot; value=&quot;368&quot;/&gt;&lt;/object&gt;&lt;object type=&quot;3&quot; unique_id=&quot;10040&quot;&gt;&lt;property id=&quot;20148&quot; value=&quot;5&quot;/&gt;&lt;property id=&quot;20300&quot; value=&quot;Slide 75 - &amp;quot;Gutenberg – Press details&amp;quot;&quot;/&gt;&lt;property id=&quot;20307&quot; value=&quot;356&quot;/&gt;&lt;/object&gt;&lt;object type=&quot;3&quot; unique_id=&quot;10041&quot;&gt;&lt;property id=&quot;20148&quot; value=&quot;5&quot;/&gt;&lt;property id=&quot;20300&quot; value=&quot;Slide 77 - &amp;quot;Gutenberg – Project&amp;quot;&quot;/&gt;&lt;property id=&quot;20307&quot; value=&quot;374&quot;/&gt;&lt;/object&gt;&lt;object type=&quot;3&quot; unique_id=&quot;10042&quot;&gt;&lt;property id=&quot;20148&quot; value=&quot;5&quot;/&gt;&lt;property id=&quot;20300&quot; value=&quot;Slide 79 - &amp;quot;Gutenberg – Printed first sheet&amp;quot;&quot;/&gt;&lt;property id=&quot;20307&quot; value=&quot;358&quot;/&gt;&lt;/object&gt;&lt;object type=&quot;3&quot; unique_id=&quot;10043&quot;&gt;&lt;property id=&quot;20148&quot; value=&quot;5&quot;/&gt;&lt;property id=&quot;20300&quot; value=&quot;Slide 81 - &amp;quot;Gutenberg – Finished&amp;quot;&quot;/&gt;&lt;property id=&quot;20307&quot; value=&quot;359&quot;/&gt;&lt;/object&gt;&lt;object type=&quot;3&quot; unique_id=&quot;10044&quot;&gt;&lt;property id=&quot;20148&quot; value=&quot;5&quot;/&gt;&lt;property id=&quot;20300&quot; value=&quot;Slide 83&quot;/&gt;&lt;property id=&quot;20307&quot; value=&quot;326&quot;/&gt;&lt;/object&gt;&lt;object type=&quot;3&quot; unique_id=&quot;10045&quot;&gt;&lt;property id=&quot;20148&quot; value=&quot;5&quot;/&gt;&lt;property id=&quot;20300&quot; value=&quot;Slide 85 - &amp;quot;Discussion&amp;quot;&quot;/&gt;&lt;property id=&quot;20307&quot; value=&quot;349&quot;/&gt;&lt;/object&gt;&lt;object type=&quot;3&quot; unique_id=&quot;10046&quot;&gt;&lt;property id=&quot;20148&quot; value=&quot;5&quot;/&gt;&lt;property id=&quot;20300&quot; value=&quot;Slide 87 - &amp;quot;End of Middle Ages – Creativity&amp;quot;&quot;/&gt;&lt;property id=&quot;20307&quot; value=&quot;346&quot;/&gt;&lt;/object&gt;&lt;object type=&quot;3&quot; unique_id=&quot;10047&quot;&gt;&lt;property id=&quot;20148&quot; value=&quot;5&quot;/&gt;&lt;property id=&quot;20300&quot; value=&quot;Slide 89 - &amp;quot;Thank You&amp;quot;&quot;/&gt;&lt;property id=&quot;20307&quot; value=&quot;296&quot;/&gt;&lt;/object&gt;&lt;object type=&quot;3&quot; unique_id=&quot;15813&quot;&gt;&lt;property id=&quot;20148&quot; value=&quot;5&quot;/&gt;&lt;property id=&quot;20300&quot; value=&quot;Slide 4&quot;/&gt;&lt;property id=&quot;20307&quot; value=&quot;377&quot;/&gt;&lt;/object&gt;&lt;object type=&quot;3&quot; unique_id=&quot;15814&quot;&gt;&lt;property id=&quot;20148&quot; value=&quot;5&quot;/&gt;&lt;property id=&quot;20300&quot; value=&quot;Slide 6&quot;/&gt;&lt;property id=&quot;20307&quot; value=&quot;378&quot;/&gt;&lt;/object&gt;&lt;object type=&quot;3&quot; unique_id=&quot;15815&quot;&gt;&lt;property id=&quot;20148&quot; value=&quot;5&quot;/&gt;&lt;property id=&quot;20300&quot; value=&quot;Slide 10&quot;/&gt;&lt;property id=&quot;20307&quot; value=&quot;379&quot;/&gt;&lt;/object&gt;&lt;object type=&quot;3&quot; unique_id=&quot;15867&quot;&gt;&lt;property id=&quot;20148&quot; value=&quot;5&quot;/&gt;&lt;property id=&quot;20300&quot; value=&quot;Slide 8&quot;/&gt;&lt;property id=&quot;20307&quot; value=&quot;380&quot;/&gt;&lt;/object&gt;&lt;object type=&quot;3&quot; unique_id=&quot;16072&quot;&gt;&lt;property id=&quot;20148&quot; value=&quot;5&quot;/&gt;&lt;property id=&quot;20300&quot; value=&quot;Slide 12&quot;/&gt;&lt;property id=&quot;20307&quot; value=&quot;381&quot;/&gt;&lt;/object&gt;&lt;object type=&quot;3&quot; unique_id=&quot;16645&quot;&gt;&lt;property id=&quot;20148&quot; value=&quot;5&quot;/&gt;&lt;property id=&quot;20300&quot; value=&quot;Slide 14&quot;/&gt;&lt;property id=&quot;20307&quot; value=&quot;382&quot;/&gt;&lt;/object&gt;&lt;object type=&quot;3&quot; unique_id=&quot;16646&quot;&gt;&lt;property id=&quot;20148&quot; value=&quot;5&quot;/&gt;&lt;property id=&quot;20300&quot; value=&quot;Slide 16&quot;/&gt;&lt;property id=&quot;20307&quot; value=&quot;383&quot;/&gt;&lt;/object&gt;&lt;object type=&quot;3&quot; unique_id=&quot;16647&quot;&gt;&lt;property id=&quot;20148&quot; value=&quot;5&quot;/&gt;&lt;property id=&quot;20300&quot; value=&quot;Slide 18&quot;/&gt;&lt;property id=&quot;20307&quot; value=&quot;384&quot;/&gt;&lt;/object&gt;&lt;object type=&quot;3&quot; unique_id=&quot;16648&quot;&gt;&lt;property id=&quot;20148&quot; value=&quot;5&quot;/&gt;&lt;property id=&quot;20300&quot; value=&quot;Slide 20&quot;/&gt;&lt;property id=&quot;20307&quot; value=&quot;385&quot;/&gt;&lt;/object&gt;&lt;object type=&quot;3&quot; unique_id=&quot;16649&quot;&gt;&lt;property id=&quot;20148&quot; value=&quot;5&quot;/&gt;&lt;property id=&quot;20300&quot; value=&quot;Slide 22&quot;/&gt;&lt;property id=&quot;20307&quot; value=&quot;386&quot;/&gt;&lt;/object&gt;&lt;object type=&quot;3&quot; unique_id=&quot;16650&quot;&gt;&lt;property id=&quot;20148&quot; value=&quot;5&quot;/&gt;&lt;property id=&quot;20300&quot; value=&quot;Slide 24&quot;/&gt;&lt;property id=&quot;20307&quot; value=&quot;387&quot;/&gt;&lt;/object&gt;&lt;object type=&quot;3&quot; unique_id=&quot;16651&quot;&gt;&lt;property id=&quot;20148&quot; value=&quot;5&quot;/&gt;&lt;property id=&quot;20300&quot; value=&quot;Slide 26&quot;/&gt;&lt;property id=&quot;20307&quot; value=&quot;388&quot;/&gt;&lt;/object&gt;&lt;object type=&quot;3&quot; unique_id=&quot;16652&quot;&gt;&lt;property id=&quot;20148&quot; value=&quot;5&quot;/&gt;&lt;property id=&quot;20300&quot; value=&quot;Slide 28&quot;/&gt;&lt;property id=&quot;20307&quot; value=&quot;389&quot;/&gt;&lt;/object&gt;&lt;object type=&quot;3&quot; unique_id=&quot;16653&quot;&gt;&lt;property id=&quot;20148&quot; value=&quot;5&quot;/&gt;&lt;property id=&quot;20300&quot; value=&quot;Slide 30&quot;/&gt;&lt;property id=&quot;20307&quot; value=&quot;390&quot;/&gt;&lt;/object&gt;&lt;object type=&quot;3&quot; unique_id=&quot;17509&quot;&gt;&lt;property id=&quot;20148&quot; value=&quot;5&quot;/&gt;&lt;property id=&quot;20300&quot; value=&quot;Slide 32&quot;/&gt;&lt;property id=&quot;20307&quot; value=&quot;391&quot;/&gt;&lt;/object&gt;&lt;object type=&quot;3&quot; unique_id=&quot;17510&quot;&gt;&lt;property id=&quot;20148&quot; value=&quot;5&quot;/&gt;&lt;property id=&quot;20300&quot; value=&quot;Slide 34&quot;/&gt;&lt;property id=&quot;20307&quot; value=&quot;392&quot;/&gt;&lt;/object&gt;&lt;object type=&quot;3&quot; unique_id=&quot;17511&quot;&gt;&lt;property id=&quot;20148&quot; value=&quot;5&quot;/&gt;&lt;property id=&quot;20300&quot; value=&quot;Slide 36&quot;/&gt;&lt;property id=&quot;20307&quot; value=&quot;393&quot;/&gt;&lt;/object&gt;&lt;object type=&quot;3&quot; unique_id=&quot;17512&quot;&gt;&lt;property id=&quot;20148&quot; value=&quot;5&quot;/&gt;&lt;property id=&quot;20300&quot; value=&quot;Slide 38&quot;/&gt;&lt;property id=&quot;20307&quot; value=&quot;394&quot;/&gt;&lt;/object&gt;&lt;object type=&quot;3&quot; unique_id=&quot;17513&quot;&gt;&lt;property id=&quot;20148&quot; value=&quot;5&quot;/&gt;&lt;property id=&quot;20300&quot; value=&quot;Slide 40&quot;/&gt;&lt;property id=&quot;20307&quot; value=&quot;395&quot;/&gt;&lt;/object&gt;&lt;object type=&quot;3&quot; unique_id=&quot;17514&quot;&gt;&lt;property id=&quot;20148&quot; value=&quot;5&quot;/&gt;&lt;property id=&quot;20300&quot; value=&quot;Slide 42&quot;/&gt;&lt;property id=&quot;20307&quot; value=&quot;396&quot;/&gt;&lt;/object&gt;&lt;object type=&quot;3&quot; unique_id=&quot;17515&quot;&gt;&lt;property id=&quot;20148&quot; value=&quot;5&quot;/&gt;&lt;property id=&quot;20300&quot; value=&quot;Slide 44&quot;/&gt;&lt;property id=&quot;20307&quot; value=&quot;397&quot;/&gt;&lt;/object&gt;&lt;object type=&quot;3&quot; unique_id=&quot;17516&quot;&gt;&lt;property id=&quot;20148&quot; value=&quot;5&quot;/&gt;&lt;property id=&quot;20300&quot; value=&quot;Slide 46&quot;/&gt;&lt;property id=&quot;20307&quot; value=&quot;398&quot;/&gt;&lt;/object&gt;&lt;object type=&quot;3&quot; unique_id=&quot;17517&quot;&gt;&lt;property id=&quot;20148&quot; value=&quot;5&quot;/&gt;&lt;property id=&quot;20300&quot; value=&quot;Slide 48&quot;/&gt;&lt;property id=&quot;20307&quot; value=&quot;399&quot;/&gt;&lt;/object&gt;&lt;object type=&quot;3&quot; unique_id=&quot;17518&quot;&gt;&lt;property id=&quot;20148&quot; value=&quot;5&quot;/&gt;&lt;property id=&quot;20300&quot; value=&quot;Slide 50&quot;/&gt;&lt;property id=&quot;20307&quot; value=&quot;400&quot;/&gt;&lt;/object&gt;&lt;object type=&quot;3&quot; unique_id=&quot;17519&quot;&gt;&lt;property id=&quot;20148&quot; value=&quot;5&quot;/&gt;&lt;property id=&quot;20300&quot; value=&quot;Slide 52&quot;/&gt;&lt;property id=&quot;20307&quot; value=&quot;401&quot;/&gt;&lt;/object&gt;&lt;object type=&quot;3&quot; unique_id=&quot;17520&quot;&gt;&lt;property id=&quot;20148&quot; value=&quot;5&quot;/&gt;&lt;property id=&quot;20300&quot; value=&quot;Slide 54&quot;/&gt;&lt;property id=&quot;20307&quot; value=&quot;402&quot;/&gt;&lt;/object&gt;&lt;object type=&quot;3&quot; unique_id=&quot;17521&quot;&gt;&lt;property id=&quot;20148&quot; value=&quot;5&quot;/&gt;&lt;property id=&quot;20300&quot; value=&quot;Slide 56&quot;/&gt;&lt;property id=&quot;20307&quot; value=&quot;403&quot;/&gt;&lt;/object&gt;&lt;object type=&quot;3&quot; unique_id=&quot;17522&quot;&gt;&lt;property id=&quot;20148&quot; value=&quot;5&quot;/&gt;&lt;property id=&quot;20300&quot; value=&quot;Slide 58&quot;/&gt;&lt;property id=&quot;20307&quot; value=&quot;404&quot;/&gt;&lt;/object&gt;&lt;object type=&quot;3&quot; unique_id=&quot;18873&quot;&gt;&lt;property id=&quot;20148&quot; value=&quot;5&quot;/&gt;&lt;property id=&quot;20300&quot; value=&quot;Slide 60&quot;/&gt;&lt;property id=&quot;20307&quot; value=&quot;405&quot;/&gt;&lt;/object&gt;&lt;object type=&quot;3&quot; unique_id=&quot;18874&quot;&gt;&lt;property id=&quot;20148&quot; value=&quot;5&quot;/&gt;&lt;property id=&quot;20300&quot; value=&quot;Slide 62&quot;/&gt;&lt;property id=&quot;20307&quot; value=&quot;406&quot;/&gt;&lt;/object&gt;&lt;object type=&quot;3&quot; unique_id=&quot;18875&quot;&gt;&lt;property id=&quot;20148&quot; value=&quot;5&quot;/&gt;&lt;property id=&quot;20300&quot; value=&quot;Slide 64&quot;/&gt;&lt;property id=&quot;20307&quot; value=&quot;407&quot;/&gt;&lt;/object&gt;&lt;object type=&quot;3&quot; unique_id=&quot;18876&quot;&gt;&lt;property id=&quot;20148&quot; value=&quot;5&quot;/&gt;&lt;property id=&quot;20300&quot; value=&quot;Slide 66&quot;/&gt;&lt;property id=&quot;20307&quot; value=&quot;408&quot;/&gt;&lt;/object&gt;&lt;object type=&quot;3&quot; unique_id=&quot;18877&quot;&gt;&lt;property id=&quot;20148&quot; value=&quot;5&quot;/&gt;&lt;property id=&quot;20300&quot; value=&quot;Slide 68&quot;/&gt;&lt;property id=&quot;20307&quot; value=&quot;409&quot;/&gt;&lt;/object&gt;&lt;object type=&quot;3&quot; unique_id=&quot;18878&quot;&gt;&lt;property id=&quot;20148&quot; value=&quot;5&quot;/&gt;&lt;property id=&quot;20300&quot; value=&quot;Slide 70&quot;/&gt;&lt;property id=&quot;20307&quot; value=&quot;410&quot;/&gt;&lt;/object&gt;&lt;object type=&quot;3&quot; unique_id=&quot;18879&quot;&gt;&lt;property id=&quot;20148&quot; value=&quot;5&quot;/&gt;&lt;property id=&quot;20300&quot; value=&quot;Slide 72&quot;/&gt;&lt;property id=&quot;20307&quot; value=&quot;411&quot;/&gt;&lt;/object&gt;&lt;object type=&quot;3&quot; unique_id=&quot;18880&quot;&gt;&lt;property id=&quot;20148&quot; value=&quot;5&quot;/&gt;&lt;property id=&quot;20300&quot; value=&quot;Slide 74&quot;/&gt;&lt;property id=&quot;20307&quot; value=&quot;412&quot;/&gt;&lt;/object&gt;&lt;object type=&quot;3&quot; unique_id=&quot;18881&quot;&gt;&lt;property id=&quot;20148&quot; value=&quot;5&quot;/&gt;&lt;property id=&quot;20300&quot; value=&quot;Slide 76&quot;/&gt;&lt;property id=&quot;20307&quot; value=&quot;413&quot;/&gt;&lt;/object&gt;&lt;object type=&quot;3&quot; unique_id=&quot;18882&quot;&gt;&lt;property id=&quot;20148&quot; value=&quot;5&quot;/&gt;&lt;property id=&quot;20300&quot; value=&quot;Slide 78&quot;/&gt;&lt;property id=&quot;20307&quot; value=&quot;414&quot;/&gt;&lt;/object&gt;&lt;object type=&quot;3&quot; unique_id=&quot;18883&quot;&gt;&lt;property id=&quot;20148&quot; value=&quot;5&quot;/&gt;&lt;property id=&quot;20300&quot; value=&quot;Slide 80&quot;/&gt;&lt;property id=&quot;20307&quot; value=&quot;415&quot;/&gt;&lt;/object&gt;&lt;object type=&quot;3&quot; unique_id=&quot;18884&quot;&gt;&lt;property id=&quot;20148&quot; value=&quot;5&quot;/&gt;&lt;property id=&quot;20300&quot; value=&quot;Slide 82&quot;/&gt;&lt;property id=&quot;20307&quot; value=&quot;416&quot;/&gt;&lt;/object&gt;&lt;object type=&quot;3&quot; unique_id=&quot;18885&quot;&gt;&lt;property id=&quot;20148&quot; value=&quot;5&quot;/&gt;&lt;property id=&quot;20300&quot; value=&quot;Slide 84&quot;/&gt;&lt;property id=&quot;20307&quot; value=&quot;417&quot;/&gt;&lt;/object&gt;&lt;object type=&quot;3&quot; unique_id=&quot;18886&quot;&gt;&lt;property id=&quot;20148&quot; value=&quot;5&quot;/&gt;&lt;property id=&quot;20300&quot; value=&quot;Slide 86&quot;/&gt;&lt;property id=&quot;20307&quot; value=&quot;418&quot;/&gt;&lt;/object&gt;&lt;object type=&quot;3&quot; unique_id=&quot;18887&quot;&gt;&lt;property id=&quot;20148&quot; value=&quot;5&quot;/&gt;&lt;property id=&quot;20300&quot; value=&quot;Slide 88&quot;/&gt;&lt;property id=&quot;20307&quot; value=&quot;419&quot;/&gt;&lt;/object&gt;&lt;object type=&quot;3&quot; unique_id=&quot;19158&quot;&gt;&lt;property id=&quot;20148&quot; value=&quot;5&quot;/&gt;&lt;property id=&quot;20300&quot; value=&quot;Slide 2&quot;/&gt;&lt;property id=&quot;20307&quot; value=&quot;420&quot;/&gt;&lt;/object&gt;&lt;object type=&quot;3&quot; unique_id=&quot;19614&quot;&gt;&lt;property id=&quot;20148&quot; value=&quot;5&quot;/&gt;&lt;property id=&quot;20300&quot; value=&quot;Slide 90&quot;/&gt;&lt;property id=&quot;20307&quot; value=&quot;421&quot;/&gt;&lt;/object&gt;&lt;/object&gt;&lt;object type=&quot;8&quot; unique_id=&quot;10094&quo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8855</TotalTime>
  <Words>1842</Words>
  <Application>Microsoft Macintosh PowerPoint</Application>
  <PresentationFormat>On-screen Show (4:3)</PresentationFormat>
  <Paragraphs>325</Paragraphs>
  <Slides>47</Slides>
  <Notes>45</Notes>
  <HiddenSlides>0</HiddenSlides>
  <MMClips>9</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Creativity</dc:title>
  <dc:creator>strongb</dc:creator>
  <cp:lastModifiedBy>Brent Strong</cp:lastModifiedBy>
  <cp:revision>133</cp:revision>
  <dcterms:created xsi:type="dcterms:W3CDTF">2011-03-28T15:05:20Z</dcterms:created>
  <dcterms:modified xsi:type="dcterms:W3CDTF">2011-11-02T14:13:33Z</dcterms:modified>
</cp:coreProperties>
</file>