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1" Type="http://schemas.microsoft.com/office/2007/relationships/media" Target="file://localhost/Users/abs3/Documents/Mfg%20355/Lectures%202009/22%20Operations/Fall.wmv" TargetMode="External"/><Relationship Id="rId2" Type="http://schemas.openxmlformats.org/officeDocument/2006/relationships/video" Target="file://localhost/Users/abs3/Documents/Mfg%20355/Lectures%202009/22%20Operations/Fall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file://localhost/Users/abs3/Documents/Mfg%20355/Lectures%202009/22%20Operations/Slip.wmv" TargetMode="External"/><Relationship Id="rId2" Type="http://schemas.openxmlformats.org/officeDocument/2006/relationships/video" Target="file://localhost/Users/abs3/Documents/Mfg%20355/Lectures%202009/22%20Operations/Slip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2.png"/><Relationship Id="rId1" Type="http://schemas.microsoft.com/office/2007/relationships/media" Target="file://localhost/Users/abs3/Documents/Mfg%20355/Lectures%202009/22%20Operations/Factory.wmv" TargetMode="External"/><Relationship Id="rId2" Type="http://schemas.openxmlformats.org/officeDocument/2006/relationships/video" Target="file://localhost/Users/abs3/Documents/Mfg%20355/Lectures%202009/22%20Operations/Factory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19155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Operations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5875866"/>
            <a:ext cx="6400800" cy="77046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MFG 355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30" y="1710720"/>
            <a:ext cx="4403336" cy="35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Leadership/Management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On-time performance</a:t>
            </a:r>
          </a:p>
          <a:p>
            <a:pPr eaLnBrk="1" hangingPunct="1">
              <a:defRPr/>
            </a:pPr>
            <a:r>
              <a:rPr lang="en-US"/>
              <a:t>Community responsibility</a:t>
            </a:r>
          </a:p>
          <a:p>
            <a:pPr eaLnBrk="1" hangingPunct="1">
              <a:defRPr/>
            </a:pPr>
            <a:r>
              <a:rPr lang="en-US"/>
              <a:t>Profits</a:t>
            </a:r>
          </a:p>
          <a:p>
            <a:pPr eaLnBrk="1" hangingPunct="1">
              <a:defRPr/>
            </a:pPr>
            <a:r>
              <a:rPr lang="en-US"/>
              <a:t>Employees</a:t>
            </a:r>
          </a:p>
          <a:p>
            <a:pPr eaLnBrk="1" hangingPunct="1">
              <a:defRPr/>
            </a:pPr>
            <a:r>
              <a:rPr lang="en-US"/>
              <a:t>Customers</a:t>
            </a:r>
          </a:p>
          <a:p>
            <a:pPr eaLnBrk="1" hangingPunct="1">
              <a:defRPr/>
            </a:pPr>
            <a:r>
              <a:rPr lang="en-US"/>
              <a:t>Suppliers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Supplier Relationships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Good specifications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Acceptance criteria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Evaluate supplier’s satisfaction level to other companies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Reasonable and flexible in negotiations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Communication 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Loyalty (allocation)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Expectations on both sides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Fishbone (Isikawa) Diagram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91630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Deming’s 14 Quality Points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1. Constancy of purpose. (Continuous improvement, Alignment)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2. The new philosophy. (New methods of thinking)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3. Cease dependence on mass inspection.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4. End lowest-tender contracts. (Supplier relationships, 80/20)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5. Improve every process.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6. Institute training.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7. Institute leadership of people. (Empowerment, motivation)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8. Drive out fear. (Communications)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9. Break down barriers. (Silos of expertise)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10. Eliminate exhortations. (Not a campaign but, rather, a life)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11. Eliminate arbitrary numerical targets.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12. Permit pride or workmanship.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13. Encourage education.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/>
              <a:t>14. Top management and commitment to action.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Safety Issues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Mechanical and pressure dangers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Thermal dangers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Eye protection (plastics are brittle)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Proper tools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Workable safety rules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Compliance with legal rules and guidelines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Gloves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Loose clothing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Emergency procedures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Proper training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Cleanliness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38004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676400"/>
            <a:ext cx="292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image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28600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image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438400"/>
            <a:ext cx="3800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image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676400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image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1676400"/>
            <a:ext cx="25241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Safety First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/Users/abs3/Documents/Mfg 355/Lectures 2009/22 Operations/Fall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524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Preventable Accidents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74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/Users/abs3/Documents/Mfg 355/Lectures 2009/22 Operations/Slip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Slip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98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Forklift in Factory</a:t>
            </a:r>
          </a:p>
        </p:txBody>
      </p:sp>
      <p:pic>
        <p:nvPicPr>
          <p:cNvPr id="23555" name="Picture 3" descr="/Users/abs3/Documents/Mfg 355/Lectures 2009/22 Operations/Factory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581150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0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Plastic Handling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371600"/>
            <a:ext cx="1657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38600"/>
            <a:ext cx="1887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 b="10001"/>
          <a:stretch>
            <a:fillRect/>
          </a:stretch>
        </p:blipFill>
        <p:spPr bwMode="auto">
          <a:xfrm>
            <a:off x="5257800" y="4267200"/>
            <a:ext cx="33528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124200"/>
            <a:ext cx="22875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1C203"/>
              </a:clrFrom>
              <a:clrTo>
                <a:srgbClr val="F1C203">
                  <a:alpha val="0"/>
                </a:srgbClr>
              </a:clrTo>
            </a:clrChange>
          </a:blip>
          <a:srcRect l="3113" t="5992" r="9727" b="10112"/>
          <a:stretch>
            <a:fillRect/>
          </a:stretch>
        </p:blipFill>
        <p:spPr bwMode="auto">
          <a:xfrm>
            <a:off x="3810000" y="1295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9114"/>
          <a:stretch>
            <a:fillRect/>
          </a:stretch>
        </p:blipFill>
        <p:spPr bwMode="auto">
          <a:xfrm>
            <a:off x="0" y="1679575"/>
            <a:ext cx="2819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36525" y="1331913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Railcar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098925" y="338931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Gaylord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365125" y="5522913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Storage silo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346325" y="64912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Vacuum system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6096000" y="36576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Vacuum system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5410200" y="6491288"/>
            <a:ext cx="212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Delivery to process</a:t>
            </a:r>
          </a:p>
        </p:txBody>
      </p:sp>
      <p:sp>
        <p:nvSpPr>
          <p:cNvPr id="24591" name="Freeform 17"/>
          <p:cNvSpPr>
            <a:spLocks/>
          </p:cNvSpPr>
          <p:nvPr/>
        </p:nvSpPr>
        <p:spPr bwMode="auto">
          <a:xfrm>
            <a:off x="2514600" y="2362200"/>
            <a:ext cx="889000" cy="1295400"/>
          </a:xfrm>
          <a:custGeom>
            <a:avLst/>
            <a:gdLst>
              <a:gd name="T0" fmla="*/ 604837500 w 560"/>
              <a:gd name="T1" fmla="*/ 0 h 816"/>
              <a:gd name="T2" fmla="*/ 1330642500 w 560"/>
              <a:gd name="T3" fmla="*/ 725805000 h 816"/>
              <a:gd name="T4" fmla="*/ 1088707500 w 560"/>
              <a:gd name="T5" fmla="*/ 1693545000 h 816"/>
              <a:gd name="T6" fmla="*/ 0 w 560"/>
              <a:gd name="T7" fmla="*/ 205644750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560"/>
              <a:gd name="T13" fmla="*/ 0 h 816"/>
              <a:gd name="T14" fmla="*/ 560 w 560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0" h="816">
                <a:moveTo>
                  <a:pt x="240" y="0"/>
                </a:moveTo>
                <a:cubicBezTo>
                  <a:pt x="368" y="88"/>
                  <a:pt x="496" y="176"/>
                  <a:pt x="528" y="288"/>
                </a:cubicBezTo>
                <a:cubicBezTo>
                  <a:pt x="560" y="400"/>
                  <a:pt x="520" y="584"/>
                  <a:pt x="432" y="672"/>
                </a:cubicBezTo>
                <a:cubicBezTo>
                  <a:pt x="344" y="760"/>
                  <a:pt x="172" y="788"/>
                  <a:pt x="0" y="8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Freeform 18"/>
          <p:cNvSpPr>
            <a:spLocks/>
          </p:cNvSpPr>
          <p:nvPr/>
        </p:nvSpPr>
        <p:spPr bwMode="auto">
          <a:xfrm>
            <a:off x="1727200" y="5613400"/>
            <a:ext cx="406400" cy="736600"/>
          </a:xfrm>
          <a:custGeom>
            <a:avLst/>
            <a:gdLst>
              <a:gd name="T0" fmla="*/ 40322500 w 256"/>
              <a:gd name="T1" fmla="*/ 40322500 h 464"/>
              <a:gd name="T2" fmla="*/ 40322500 w 256"/>
              <a:gd name="T3" fmla="*/ 161290000 h 464"/>
              <a:gd name="T4" fmla="*/ 282257500 w 256"/>
              <a:gd name="T5" fmla="*/ 1008062500 h 464"/>
              <a:gd name="T6" fmla="*/ 645160000 w 256"/>
              <a:gd name="T7" fmla="*/ 1129030000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256"/>
              <a:gd name="T13" fmla="*/ 0 h 464"/>
              <a:gd name="T14" fmla="*/ 256 w 256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" h="464">
                <a:moveTo>
                  <a:pt x="16" y="16"/>
                </a:moveTo>
                <a:cubicBezTo>
                  <a:pt x="8" y="8"/>
                  <a:pt x="0" y="0"/>
                  <a:pt x="16" y="64"/>
                </a:cubicBezTo>
                <a:cubicBezTo>
                  <a:pt x="32" y="128"/>
                  <a:pt x="72" y="336"/>
                  <a:pt x="112" y="400"/>
                </a:cubicBezTo>
                <a:cubicBezTo>
                  <a:pt x="152" y="464"/>
                  <a:pt x="204" y="456"/>
                  <a:pt x="256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Freeform 20"/>
          <p:cNvSpPr>
            <a:spLocks/>
          </p:cNvSpPr>
          <p:nvPr/>
        </p:nvSpPr>
        <p:spPr bwMode="auto">
          <a:xfrm>
            <a:off x="4191000" y="5422900"/>
            <a:ext cx="990600" cy="508000"/>
          </a:xfrm>
          <a:custGeom>
            <a:avLst/>
            <a:gdLst>
              <a:gd name="T0" fmla="*/ 0 w 624"/>
              <a:gd name="T1" fmla="*/ 100806250 h 320"/>
              <a:gd name="T2" fmla="*/ 120967500 w 624"/>
              <a:gd name="T3" fmla="*/ 100806250 h 320"/>
              <a:gd name="T4" fmla="*/ 604837500 w 624"/>
              <a:gd name="T5" fmla="*/ 705643750 h 320"/>
              <a:gd name="T6" fmla="*/ 1572577500 w 624"/>
              <a:gd name="T7" fmla="*/ 705643750 h 320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320"/>
              <a:gd name="T14" fmla="*/ 624 w 624"/>
              <a:gd name="T15" fmla="*/ 320 h 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320">
                <a:moveTo>
                  <a:pt x="0" y="40"/>
                </a:moveTo>
                <a:cubicBezTo>
                  <a:pt x="4" y="20"/>
                  <a:pt x="8" y="0"/>
                  <a:pt x="48" y="40"/>
                </a:cubicBezTo>
                <a:cubicBezTo>
                  <a:pt x="88" y="80"/>
                  <a:pt x="144" y="240"/>
                  <a:pt x="240" y="280"/>
                </a:cubicBezTo>
                <a:cubicBezTo>
                  <a:pt x="336" y="320"/>
                  <a:pt x="480" y="300"/>
                  <a:pt x="624" y="2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Freeform 21"/>
          <p:cNvSpPr>
            <a:spLocks/>
          </p:cNvSpPr>
          <p:nvPr/>
        </p:nvSpPr>
        <p:spPr bwMode="auto">
          <a:xfrm>
            <a:off x="5181600" y="3581400"/>
            <a:ext cx="838200" cy="393700"/>
          </a:xfrm>
          <a:custGeom>
            <a:avLst/>
            <a:gdLst>
              <a:gd name="T0" fmla="*/ 0 w 528"/>
              <a:gd name="T1" fmla="*/ 0 h 248"/>
              <a:gd name="T2" fmla="*/ 362902500 w 528"/>
              <a:gd name="T3" fmla="*/ 604837500 h 248"/>
              <a:gd name="T4" fmla="*/ 1330642500 w 528"/>
              <a:gd name="T5" fmla="*/ 120967500 h 248"/>
              <a:gd name="T6" fmla="*/ 0 60000 65536"/>
              <a:gd name="T7" fmla="*/ 0 60000 65536"/>
              <a:gd name="T8" fmla="*/ 0 60000 65536"/>
              <a:gd name="T9" fmla="*/ 0 w 528"/>
              <a:gd name="T10" fmla="*/ 0 h 248"/>
              <a:gd name="T11" fmla="*/ 528 w 528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248">
                <a:moveTo>
                  <a:pt x="0" y="0"/>
                </a:moveTo>
                <a:cubicBezTo>
                  <a:pt x="28" y="116"/>
                  <a:pt x="56" y="232"/>
                  <a:pt x="144" y="240"/>
                </a:cubicBezTo>
                <a:cubicBezTo>
                  <a:pt x="232" y="248"/>
                  <a:pt x="380" y="148"/>
                  <a:pt x="52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Freeform 22"/>
          <p:cNvSpPr>
            <a:spLocks/>
          </p:cNvSpPr>
          <p:nvPr/>
        </p:nvSpPr>
        <p:spPr bwMode="auto">
          <a:xfrm>
            <a:off x="7823200" y="2590800"/>
            <a:ext cx="800100" cy="1600200"/>
          </a:xfrm>
          <a:custGeom>
            <a:avLst/>
            <a:gdLst>
              <a:gd name="T0" fmla="*/ 161290000 w 504"/>
              <a:gd name="T1" fmla="*/ 0 h 1008"/>
              <a:gd name="T2" fmla="*/ 161290000 w 504"/>
              <a:gd name="T3" fmla="*/ 120967500 h 1008"/>
              <a:gd name="T4" fmla="*/ 1129030000 w 504"/>
              <a:gd name="T5" fmla="*/ 725805000 h 1008"/>
              <a:gd name="T6" fmla="*/ 1008062500 w 504"/>
              <a:gd name="T7" fmla="*/ 1814512500 h 1008"/>
              <a:gd name="T8" fmla="*/ 524192500 w 504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4"/>
              <a:gd name="T16" fmla="*/ 0 h 1008"/>
              <a:gd name="T17" fmla="*/ 504 w 504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4" h="1008">
                <a:moveTo>
                  <a:pt x="64" y="0"/>
                </a:moveTo>
                <a:cubicBezTo>
                  <a:pt x="32" y="0"/>
                  <a:pt x="0" y="0"/>
                  <a:pt x="64" y="48"/>
                </a:cubicBezTo>
                <a:cubicBezTo>
                  <a:pt x="128" y="96"/>
                  <a:pt x="392" y="176"/>
                  <a:pt x="448" y="288"/>
                </a:cubicBezTo>
                <a:cubicBezTo>
                  <a:pt x="504" y="400"/>
                  <a:pt x="440" y="600"/>
                  <a:pt x="400" y="720"/>
                </a:cubicBezTo>
                <a:cubicBezTo>
                  <a:pt x="360" y="840"/>
                  <a:pt x="284" y="924"/>
                  <a:pt x="208" y="100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246</Words>
  <Application>Microsoft Macintosh PowerPoint</Application>
  <PresentationFormat>On-screen Show (4:3)</PresentationFormat>
  <Paragraphs>57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Operations</vt:lpstr>
      <vt:lpstr>Fishbone (Isikawa) Diagram</vt:lpstr>
      <vt:lpstr>Deming’s 14 Quality Points</vt:lpstr>
      <vt:lpstr>Safety Issues</vt:lpstr>
      <vt:lpstr>Safety First</vt:lpstr>
      <vt:lpstr>Preventable Accidents</vt:lpstr>
      <vt:lpstr>The Slip</vt:lpstr>
      <vt:lpstr>Forklift in Factory</vt:lpstr>
      <vt:lpstr>Plastic Handling</vt:lpstr>
      <vt:lpstr>Leadership/Management</vt:lpstr>
      <vt:lpstr>Supplier Relationships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29</cp:revision>
  <dcterms:created xsi:type="dcterms:W3CDTF">2010-11-27T03:57:37Z</dcterms:created>
  <dcterms:modified xsi:type="dcterms:W3CDTF">2012-04-07T21:16:08Z</dcterms:modified>
</cp:coreProperties>
</file>