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98" r:id="rId2"/>
    <p:sldId id="343" r:id="rId3"/>
    <p:sldId id="344" r:id="rId4"/>
    <p:sldId id="346" r:id="rId5"/>
    <p:sldId id="345"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2" r:id="rId21"/>
    <p:sldId id="365" r:id="rId22"/>
    <p:sldId id="363" r:id="rId23"/>
    <p:sldId id="364" r:id="rId24"/>
    <p:sldId id="367"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F2A4"/>
    <a:srgbClr val="FDE2B1"/>
    <a:srgbClr val="860000"/>
    <a:srgbClr val="FDD87B"/>
    <a:srgbClr val="FAFD7B"/>
    <a:srgbClr val="9A0000"/>
    <a:srgbClr val="A80000"/>
    <a:srgbClr val="5D6C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51FC2EE-5BD5-9C49-9ECF-19681BE9A8B7}" type="slidenum">
              <a:rPr lang="en-US"/>
              <a:pPr/>
              <a:t>‹#›</a:t>
            </a:fld>
            <a:endParaRPr lang="en-US"/>
          </a:p>
        </p:txBody>
      </p:sp>
    </p:spTree>
    <p:extLst>
      <p:ext uri="{BB962C8B-B14F-4D97-AF65-F5344CB8AC3E}">
        <p14:creationId xmlns:p14="http://schemas.microsoft.com/office/powerpoint/2010/main" val="1016631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420B51-9581-934A-9ED7-DC83CB1E7F5B}" type="slidenum">
              <a:rPr lang="en-US"/>
              <a:pPr eaLnBrk="1" hangingPunct="1"/>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7DD73E6-EBB5-FA4A-8186-026B0FC03EA4}" type="slidenum">
              <a:rPr lang="en-US"/>
              <a:pPr eaLnBrk="1" hangingPunct="1"/>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36BFE54-3F40-EE4E-9890-0C3DDAE5A7AE}" type="slidenum">
              <a:rPr lang="en-US"/>
              <a:pPr eaLnBrk="1" hangingPunct="1"/>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D05596-1E5E-104D-A993-0888689F211B}" type="slidenum">
              <a:rPr lang="en-US"/>
              <a:pPr eaLnBrk="1" hangingPunct="1"/>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2F334B9-4122-3D49-9DCF-C550D68523A1}" type="slidenum">
              <a:rPr lang="en-US"/>
              <a:pPr eaLnBrk="1" hangingPunct="1"/>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7B44BB2-EEC6-2041-AB42-F11E41B7DDA5}" type="slidenum">
              <a:rPr lang="en-US"/>
              <a:pPr eaLnBrk="1" hangingPunct="1"/>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552C70A-2835-874E-B259-ACFA7390EB64}" type="slidenum">
              <a:rPr lang="en-US"/>
              <a:pPr eaLnBrk="1" hangingPunct="1"/>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124DC7-5158-6547-870C-AFF46BF3F0F5}" type="slidenum">
              <a:rPr lang="en-US"/>
              <a:pPr eaLnBrk="1" hangingPunct="1"/>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94A9DD-C840-3E47-A378-6B6D78C28A59}" type="slidenum">
              <a:rPr lang="en-US"/>
              <a:pPr eaLnBrk="1" hangingPunct="1"/>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6EDB055-550B-8B4D-8EC3-CF517E3FDBF3}" type="slidenum">
              <a:rPr lang="en-US"/>
              <a:pPr eaLnBrk="1" hangingPunct="1"/>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D2E5199-AC43-5D48-AF09-5D799E01D0FB}" type="slidenum">
              <a:rPr lang="en-US"/>
              <a:pPr eaLnBrk="1" hangingPunct="1"/>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4494CB-17F2-D548-8E70-B916743D09EC}" type="slidenum">
              <a:rPr lang="en-US"/>
              <a:pPr eaLnBrk="1" hangingPunct="1"/>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0DD40D3-31C4-3D46-9E8E-84245F65D3FD}" type="slidenum">
              <a:rPr lang="en-US"/>
              <a:pPr eaLnBrk="1" hangingPunct="1"/>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7FBA8A-0A77-9140-8E5E-499437698D64}" type="slidenum">
              <a:rPr lang="en-US"/>
              <a:pPr eaLnBrk="1" hangingPunct="1"/>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1E970CC-34DC-F141-A2E2-5888A4B80A85}" type="slidenum">
              <a:rPr lang="en-US"/>
              <a:pPr eaLnBrk="1" hangingPunct="1"/>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52EB44D-0210-0D40-8164-6263926CEE9B}" type="slidenum">
              <a:rPr lang="en-US"/>
              <a:pPr eaLnBrk="1" hangingPunct="1"/>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5509413-64B2-7747-8FD7-92B29F7E6D0D}" type="slidenum">
              <a:rPr lang="en-US"/>
              <a:pPr eaLnBrk="1" hangingPunct="1"/>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A70AFA6-7E55-1E4D-87E1-A8EE1BBD3238}" type="slidenum">
              <a:rPr lang="en-US"/>
              <a:pPr eaLnBrk="1" hangingPunct="1"/>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448764-410A-7442-9E17-5B2A8EAE1BBB}" type="slidenum">
              <a:rPr lang="en-US"/>
              <a:pPr eaLnBrk="1" hangingPunct="1"/>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A14FD9E-0081-AE4F-A23E-3741FB86851E}" type="slidenum">
              <a:rPr lang="en-US"/>
              <a:pPr eaLnBrk="1" hangingPunct="1"/>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189712B-3536-8F47-BD76-26B9B65A2AA1}" type="slidenum">
              <a:rPr lang="en-US"/>
              <a:pPr eaLnBrk="1" hangingPunct="1"/>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B2476E5-0B50-4E41-BF24-42DF867D3B8D}" type="slidenum">
              <a:rPr lang="en-US"/>
              <a:pPr eaLnBrk="1" hangingPunct="1"/>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5E5B2D-60B0-304E-9ACD-1009D40BBD83}" type="slidenum">
              <a:rPr lang="en-US"/>
              <a:pPr/>
              <a:t>‹#›</a:t>
            </a:fld>
            <a:endParaRPr lang="en-US"/>
          </a:p>
        </p:txBody>
      </p:sp>
    </p:spTree>
    <p:extLst>
      <p:ext uri="{BB962C8B-B14F-4D97-AF65-F5344CB8AC3E}">
        <p14:creationId xmlns:p14="http://schemas.microsoft.com/office/powerpoint/2010/main" val="202174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0DCC99-AE58-6F42-B964-2906DA89FD95}" type="slidenum">
              <a:rPr lang="en-US"/>
              <a:pPr/>
              <a:t>‹#›</a:t>
            </a:fld>
            <a:endParaRPr lang="en-US"/>
          </a:p>
        </p:txBody>
      </p:sp>
    </p:spTree>
    <p:extLst>
      <p:ext uri="{BB962C8B-B14F-4D97-AF65-F5344CB8AC3E}">
        <p14:creationId xmlns:p14="http://schemas.microsoft.com/office/powerpoint/2010/main" val="309115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7BA200-834C-0A4D-A569-3173CAF180AD}" type="slidenum">
              <a:rPr lang="en-US"/>
              <a:pPr/>
              <a:t>‹#›</a:t>
            </a:fld>
            <a:endParaRPr lang="en-US"/>
          </a:p>
        </p:txBody>
      </p:sp>
    </p:spTree>
    <p:extLst>
      <p:ext uri="{BB962C8B-B14F-4D97-AF65-F5344CB8AC3E}">
        <p14:creationId xmlns:p14="http://schemas.microsoft.com/office/powerpoint/2010/main" val="227525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D432E0E-803B-D549-8763-A09695EB8AD2}" type="slidenum">
              <a:rPr lang="en-US"/>
              <a:pPr/>
              <a:t>‹#›</a:t>
            </a:fld>
            <a:endParaRPr lang="en-US"/>
          </a:p>
        </p:txBody>
      </p:sp>
    </p:spTree>
    <p:extLst>
      <p:ext uri="{BB962C8B-B14F-4D97-AF65-F5344CB8AC3E}">
        <p14:creationId xmlns:p14="http://schemas.microsoft.com/office/powerpoint/2010/main" val="150941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0CA4C0-A3D6-1246-90D9-DF9C83C00FCA}" type="slidenum">
              <a:rPr lang="en-US"/>
              <a:pPr/>
              <a:t>‹#›</a:t>
            </a:fld>
            <a:endParaRPr lang="en-US"/>
          </a:p>
        </p:txBody>
      </p:sp>
    </p:spTree>
    <p:extLst>
      <p:ext uri="{BB962C8B-B14F-4D97-AF65-F5344CB8AC3E}">
        <p14:creationId xmlns:p14="http://schemas.microsoft.com/office/powerpoint/2010/main" val="11544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3C3CA9-812A-464D-BB65-5AA51C198BEA}" type="slidenum">
              <a:rPr lang="en-US"/>
              <a:pPr/>
              <a:t>‹#›</a:t>
            </a:fld>
            <a:endParaRPr lang="en-US"/>
          </a:p>
        </p:txBody>
      </p:sp>
    </p:spTree>
    <p:extLst>
      <p:ext uri="{BB962C8B-B14F-4D97-AF65-F5344CB8AC3E}">
        <p14:creationId xmlns:p14="http://schemas.microsoft.com/office/powerpoint/2010/main" val="91317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F02A24-907E-3446-AFDB-AD2B3E868F20}" type="slidenum">
              <a:rPr lang="en-US"/>
              <a:pPr/>
              <a:t>‹#›</a:t>
            </a:fld>
            <a:endParaRPr lang="en-US"/>
          </a:p>
        </p:txBody>
      </p:sp>
    </p:spTree>
    <p:extLst>
      <p:ext uri="{BB962C8B-B14F-4D97-AF65-F5344CB8AC3E}">
        <p14:creationId xmlns:p14="http://schemas.microsoft.com/office/powerpoint/2010/main" val="314622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6D27B5-57CE-AC45-B8CF-EAB1934738DA}" type="slidenum">
              <a:rPr lang="en-US"/>
              <a:pPr/>
              <a:t>‹#›</a:t>
            </a:fld>
            <a:endParaRPr lang="en-US"/>
          </a:p>
        </p:txBody>
      </p:sp>
    </p:spTree>
    <p:extLst>
      <p:ext uri="{BB962C8B-B14F-4D97-AF65-F5344CB8AC3E}">
        <p14:creationId xmlns:p14="http://schemas.microsoft.com/office/powerpoint/2010/main" val="304428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E04E5A5-9B26-3545-8F22-3F5D4B8DEA5C}" type="slidenum">
              <a:rPr lang="en-US"/>
              <a:pPr/>
              <a:t>‹#›</a:t>
            </a:fld>
            <a:endParaRPr lang="en-US"/>
          </a:p>
        </p:txBody>
      </p:sp>
    </p:spTree>
    <p:extLst>
      <p:ext uri="{BB962C8B-B14F-4D97-AF65-F5344CB8AC3E}">
        <p14:creationId xmlns:p14="http://schemas.microsoft.com/office/powerpoint/2010/main" val="131297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31C0C45-9A7D-4B41-AC45-4C1996ABD050}" type="slidenum">
              <a:rPr lang="en-US"/>
              <a:pPr/>
              <a:t>‹#›</a:t>
            </a:fld>
            <a:endParaRPr lang="en-US"/>
          </a:p>
        </p:txBody>
      </p:sp>
    </p:spTree>
    <p:extLst>
      <p:ext uri="{BB962C8B-B14F-4D97-AF65-F5344CB8AC3E}">
        <p14:creationId xmlns:p14="http://schemas.microsoft.com/office/powerpoint/2010/main" val="427230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11D39A6-3EF9-E54E-B366-F5642ADBCC4B}" type="slidenum">
              <a:rPr lang="en-US"/>
              <a:pPr/>
              <a:t>‹#›</a:t>
            </a:fld>
            <a:endParaRPr lang="en-US"/>
          </a:p>
        </p:txBody>
      </p:sp>
    </p:spTree>
    <p:extLst>
      <p:ext uri="{BB962C8B-B14F-4D97-AF65-F5344CB8AC3E}">
        <p14:creationId xmlns:p14="http://schemas.microsoft.com/office/powerpoint/2010/main" val="280150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7D7B75-D42F-874A-9948-F3BCFA48DAA2}" type="slidenum">
              <a:rPr lang="en-US"/>
              <a:pPr/>
              <a:t>‹#›</a:t>
            </a:fld>
            <a:endParaRPr lang="en-US"/>
          </a:p>
        </p:txBody>
      </p:sp>
    </p:spTree>
    <p:extLst>
      <p:ext uri="{BB962C8B-B14F-4D97-AF65-F5344CB8AC3E}">
        <p14:creationId xmlns:p14="http://schemas.microsoft.com/office/powerpoint/2010/main" val="306644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F1BD27-2BD3-C34A-A43D-1DE5BA7476E6}" type="slidenum">
              <a:rPr lang="en-US"/>
              <a:pPr/>
              <a:t>‹#›</a:t>
            </a:fld>
            <a:endParaRPr lang="en-US"/>
          </a:p>
        </p:txBody>
      </p:sp>
    </p:spTree>
    <p:extLst>
      <p:ext uri="{BB962C8B-B14F-4D97-AF65-F5344CB8AC3E}">
        <p14:creationId xmlns:p14="http://schemas.microsoft.com/office/powerpoint/2010/main" val="1023179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4473A91-8A4C-9C45-8376-AEDBCD6318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big"/>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a:stretch>
            <a:fillRect/>
          </a:stretch>
        </p:blipFill>
        <p:spPr bwMode="auto">
          <a:xfrm>
            <a:off x="0" y="152400"/>
            <a:ext cx="9144000"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0"/>
          <p:cNvSpPr txBox="1">
            <a:spLocks noChangeArrowheads="1"/>
          </p:cNvSpPr>
          <p:nvPr/>
        </p:nvSpPr>
        <p:spPr bwMode="auto">
          <a:xfrm>
            <a:off x="1143000" y="62484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a:p>
        </p:txBody>
      </p:sp>
      <p:pic>
        <p:nvPicPr>
          <p:cNvPr id="6" name="Picture 5" descr="Henry_the_Navigator WM.jpg"/>
          <p:cNvPicPr>
            <a:picLocks noChangeAspect="1"/>
          </p:cNvPicPr>
          <p:nvPr/>
        </p:nvPicPr>
        <p:blipFill>
          <a:blip r:embed="rId3"/>
          <a:srcRect l="1384" t="2396" r="4767" b="2483"/>
          <a:stretch>
            <a:fillRect/>
          </a:stretch>
        </p:blipFill>
        <p:spPr>
          <a:xfrm>
            <a:off x="7238999" y="540295"/>
            <a:ext cx="1491343" cy="1719942"/>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pic>
      <p:pic>
        <p:nvPicPr>
          <p:cNvPr id="7" name="Picture 6" descr="Vasco_da_Gama_-_1838 WM.png"/>
          <p:cNvPicPr>
            <a:picLocks noChangeAspect="1"/>
          </p:cNvPicPr>
          <p:nvPr/>
        </p:nvPicPr>
        <p:blipFill>
          <a:blip r:embed="rId4"/>
          <a:stretch>
            <a:fillRect/>
          </a:stretch>
        </p:blipFill>
        <p:spPr>
          <a:xfrm>
            <a:off x="7375298" y="4466952"/>
            <a:ext cx="1355044" cy="1863372"/>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8" name="Picture 7" descr="columbus CristobalColon  WM.jpg"/>
          <p:cNvPicPr>
            <a:picLocks noChangeAspect="1"/>
          </p:cNvPicPr>
          <p:nvPr/>
        </p:nvPicPr>
        <p:blipFill>
          <a:blip r:embed="rId5"/>
          <a:stretch>
            <a:fillRect/>
          </a:stretch>
        </p:blipFill>
        <p:spPr>
          <a:xfrm>
            <a:off x="598714" y="551181"/>
            <a:ext cx="1375900" cy="176518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0" name="Picture 9" descr="Sir_Francis_Drake_Buckland_Abbey,_Devon WM.jpg"/>
          <p:cNvPicPr>
            <a:picLocks noChangeAspect="1"/>
          </p:cNvPicPr>
          <p:nvPr/>
        </p:nvPicPr>
        <p:blipFill>
          <a:blip r:embed="rId6"/>
          <a:stretch>
            <a:fillRect/>
          </a:stretch>
        </p:blipFill>
        <p:spPr>
          <a:xfrm>
            <a:off x="598714" y="4551646"/>
            <a:ext cx="1301714" cy="17786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
        <p:nvSpPr>
          <p:cNvPr id="13" name="Rectangle 12"/>
          <p:cNvSpPr>
            <a:spLocks noChangeArrowheads="1"/>
          </p:cNvSpPr>
          <p:nvPr/>
        </p:nvSpPr>
        <p:spPr bwMode="auto">
          <a:xfrm>
            <a:off x="0" y="6662738"/>
            <a:ext cx="9144000" cy="195262"/>
          </a:xfrm>
          <a:prstGeom prst="rect">
            <a:avLst/>
          </a:prstGeom>
          <a:solidFill>
            <a:srgbClr val="86000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1" name="Rectangle 10"/>
          <p:cNvSpPr>
            <a:spLocks noChangeArrowheads="1"/>
          </p:cNvSpPr>
          <p:nvPr/>
        </p:nvSpPr>
        <p:spPr bwMode="auto">
          <a:xfrm>
            <a:off x="0" y="0"/>
            <a:ext cx="9144000" cy="206375"/>
          </a:xfrm>
          <a:prstGeom prst="rect">
            <a:avLst/>
          </a:prstGeom>
          <a:solidFill>
            <a:srgbClr val="86000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2" name="Rectangle 11"/>
          <p:cNvSpPr/>
          <p:nvPr/>
        </p:nvSpPr>
        <p:spPr>
          <a:xfrm>
            <a:off x="2068286" y="892625"/>
            <a:ext cx="5061858" cy="762000"/>
          </a:xfrm>
          <a:prstGeom prst="rect">
            <a:avLst/>
          </a:prstGeom>
          <a:solidFill>
            <a:srgbClr val="FDE2B1"/>
          </a:solidFill>
          <a:ln>
            <a:no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2090054" y="5399314"/>
            <a:ext cx="5061858" cy="718459"/>
          </a:xfrm>
          <a:prstGeom prst="rect">
            <a:avLst/>
          </a:prstGeom>
          <a:solidFill>
            <a:srgbClr val="FDE2B1"/>
          </a:solidFill>
          <a:ln>
            <a:no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2292035" y="975247"/>
            <a:ext cx="4581702" cy="52322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b="1" dirty="0">
                <a:ln w="11430"/>
                <a:solidFill>
                  <a:srgbClr val="860000"/>
                </a:solidFill>
                <a:effectLst>
                  <a:outerShdw blurRad="25400" algn="tl" rotWithShape="0">
                    <a:srgbClr val="000000">
                      <a:alpha val="43000"/>
                    </a:srgbClr>
                  </a:outerShdw>
                </a:effectLst>
                <a:latin typeface="Verdana" charset="0"/>
                <a:ea typeface="ＭＳ Ｐゴシック" charset="-128"/>
                <a:cs typeface="+mn-cs"/>
              </a:rPr>
              <a:t>The</a:t>
            </a:r>
            <a:r>
              <a:rPr lang="en-US" sz="2800" b="1" dirty="0">
                <a:ln w="11430"/>
                <a:solidFill>
                  <a:srgbClr val="860000"/>
                </a:solidFill>
                <a:effectLst>
                  <a:outerShdw blurRad="25400" algn="tl" rotWithShape="0">
                    <a:srgbClr val="000000">
                      <a:alpha val="43000"/>
                    </a:srgbClr>
                  </a:outerShdw>
                </a:effectLst>
                <a:latin typeface="Verdana" charset="0"/>
                <a:ea typeface="ＭＳ Ｐゴシック" charset="-128"/>
                <a:cs typeface="+mn-cs"/>
              </a:rPr>
              <a:t> Age</a:t>
            </a:r>
            <a:r>
              <a:rPr lang="en-US" sz="2400" b="1" dirty="0">
                <a:ln w="11430"/>
                <a:solidFill>
                  <a:srgbClr val="860000"/>
                </a:solidFill>
                <a:effectLst>
                  <a:outerShdw blurRad="25400" algn="tl" rotWithShape="0">
                    <a:srgbClr val="000000">
                      <a:alpha val="43000"/>
                    </a:srgbClr>
                  </a:outerShdw>
                </a:effectLst>
                <a:latin typeface="Verdana" charset="0"/>
                <a:ea typeface="ＭＳ Ｐゴシック" charset="-128"/>
                <a:cs typeface="+mn-cs"/>
              </a:rPr>
              <a:t> of </a:t>
            </a:r>
            <a:r>
              <a:rPr lang="en-US" sz="2800" b="1" dirty="0">
                <a:ln w="11430"/>
                <a:solidFill>
                  <a:srgbClr val="860000"/>
                </a:solidFill>
                <a:effectLst>
                  <a:outerShdw blurRad="25400" algn="tl" rotWithShape="0">
                    <a:srgbClr val="000000">
                      <a:alpha val="43000"/>
                    </a:srgbClr>
                  </a:outerShdw>
                </a:effectLst>
                <a:latin typeface="Verdana" charset="0"/>
                <a:ea typeface="ＭＳ Ｐゴシック" charset="-128"/>
                <a:cs typeface="+mn-cs"/>
              </a:rPr>
              <a:t>Exploration</a:t>
            </a:r>
            <a:endParaRPr lang="en-US" sz="2800" b="1" dirty="0">
              <a:ln w="11430"/>
              <a:solidFill>
                <a:srgbClr val="860000"/>
              </a:solidFill>
              <a:effectLst>
                <a:outerShdw blurRad="25400" algn="tl" rotWithShape="0">
                  <a:srgbClr val="000000">
                    <a:alpha val="43000"/>
                  </a:srgbClr>
                </a:outerShdw>
              </a:effectLst>
              <a:ea typeface="ＭＳ Ｐゴシック" charset="-128"/>
              <a:cs typeface="+mn-cs"/>
            </a:endParaRPr>
          </a:p>
        </p:txBody>
      </p:sp>
      <p:sp>
        <p:nvSpPr>
          <p:cNvPr id="17" name="Rectangle 16"/>
          <p:cNvSpPr/>
          <p:nvPr/>
        </p:nvSpPr>
        <p:spPr>
          <a:xfrm>
            <a:off x="2283350" y="5481939"/>
            <a:ext cx="4642617" cy="52322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800" b="1" dirty="0">
                <a:ln w="11430"/>
                <a:solidFill>
                  <a:srgbClr val="860000"/>
                </a:solidFill>
                <a:effectLst>
                  <a:outerShdw blurRad="25400" algn="tl" rotWithShape="0">
                    <a:srgbClr val="000000">
                      <a:alpha val="43000"/>
                    </a:srgbClr>
                  </a:outerShdw>
                </a:effectLst>
                <a:latin typeface="Verdana" pitchFamily="34" charset="0"/>
                <a:ea typeface="ＭＳ Ｐゴシック" charset="-128"/>
                <a:cs typeface="+mn-cs"/>
              </a:rPr>
              <a:t>Discovering Creativity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9459"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800100"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Spain</a:t>
            </a:r>
          </a:p>
        </p:txBody>
      </p:sp>
      <p:sp>
        <p:nvSpPr>
          <p:cNvPr id="11" name="TextBox 10"/>
          <p:cNvSpPr txBox="1"/>
          <p:nvPr/>
        </p:nvSpPr>
        <p:spPr>
          <a:xfrm>
            <a:off x="1222375" y="3743325"/>
            <a:ext cx="1477963" cy="254000"/>
          </a:xfrm>
          <a:prstGeom prst="rect">
            <a:avLst/>
          </a:prstGeom>
          <a:noFill/>
        </p:spPr>
        <p:txBody>
          <a:bodyPr>
            <a:spAutoFit/>
          </a:bodyPr>
          <a:lstStyle/>
          <a:p>
            <a:pPr>
              <a:defRPr/>
            </a:pPr>
            <a:r>
              <a:rPr lang="en-US" sz="1050" dirty="0">
                <a:solidFill>
                  <a:srgbClr val="F4F0D0"/>
                </a:solidFill>
                <a:latin typeface="Verdana" pitchFamily="34" charset="0"/>
                <a:ea typeface="Verdana" pitchFamily="34" charset="0"/>
                <a:cs typeface="Verdana" pitchFamily="34" charset="0"/>
              </a:rPr>
              <a:t>Vasco De Gama</a:t>
            </a:r>
          </a:p>
        </p:txBody>
      </p:sp>
      <p:sp>
        <p:nvSpPr>
          <p:cNvPr id="9" name="Rectangle 3"/>
          <p:cNvSpPr txBox="1">
            <a:spLocks noChangeArrowheads="1"/>
          </p:cNvSpPr>
          <p:nvPr/>
        </p:nvSpPr>
        <p:spPr bwMode="auto">
          <a:xfrm>
            <a:off x="3476625" y="1387475"/>
            <a:ext cx="5443538" cy="5029200"/>
          </a:xfrm>
          <a:prstGeom prst="rect">
            <a:avLst/>
          </a:prstGeom>
          <a:noFill/>
          <a:ln w="9525">
            <a:noFill/>
            <a:miter lim="800000"/>
            <a:headEnd/>
            <a:tailEnd/>
          </a:ln>
        </p:spPr>
        <p:txBody>
          <a:bodyPr/>
          <a:lstStyle>
            <a:lvl1pPr eaLnBrk="0" hangingPunct="0">
              <a:defRPr>
                <a:solidFill>
                  <a:schemeClr val="tx1"/>
                </a:solidFill>
                <a:latin typeface="Arial" charset="0"/>
                <a:ea typeface="ＭＳ Ｐゴシック" charset="0"/>
                <a:cs typeface="ＭＳ Ｐゴシック" charset="0"/>
              </a:defRPr>
            </a:lvl1pPr>
            <a:lvl2pPr indent="-182563"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pPr>
            <a:r>
              <a:rPr lang="en-US" sz="3200" dirty="0">
                <a:latin typeface="Georgia" charset="0"/>
              </a:rPr>
              <a:t>Columbus</a:t>
            </a:r>
            <a:r>
              <a:rPr lang="ja-JP" altLang="en-US" sz="3200" dirty="0">
                <a:latin typeface="Georgia" charset="0"/>
              </a:rPr>
              <a:t>’</a:t>
            </a:r>
            <a:r>
              <a:rPr lang="en-US" sz="3200" dirty="0">
                <a:latin typeface="Georgia" charset="0"/>
              </a:rPr>
              <a:t> life </a:t>
            </a:r>
            <a:r>
              <a:rPr lang="en-US" sz="2400" dirty="0">
                <a:latin typeface="Georgia" charset="0"/>
              </a:rPr>
              <a:t>(1451-1506)</a:t>
            </a:r>
          </a:p>
          <a:p>
            <a:pPr lvl="1" eaLnBrk="1" hangingPunct="1">
              <a:spcBef>
                <a:spcPct val="20000"/>
              </a:spcBef>
              <a:buFont typeface="Arial" charset="0"/>
              <a:buChar char="•"/>
            </a:pPr>
            <a:r>
              <a:rPr lang="en-US" sz="2400" dirty="0">
                <a:latin typeface="Georgia" charset="0"/>
              </a:rPr>
              <a:t>Always believed he discovered India.</a:t>
            </a:r>
          </a:p>
          <a:p>
            <a:pPr lvl="1" eaLnBrk="1" hangingPunct="1">
              <a:spcBef>
                <a:spcPct val="20000"/>
              </a:spcBef>
              <a:buFont typeface="Arial" charset="0"/>
              <a:buChar char="•"/>
            </a:pPr>
            <a:r>
              <a:rPr lang="en-US" sz="2400" dirty="0">
                <a:latin typeface="Georgia" charset="0"/>
              </a:rPr>
              <a:t>Became the governor of all he </a:t>
            </a:r>
            <a:r>
              <a:rPr lang="en-US" sz="2400" dirty="0" smtClean="0">
                <a:latin typeface="Georgia" charset="0"/>
              </a:rPr>
              <a:t>discovered and got a royalty.</a:t>
            </a:r>
            <a:endParaRPr lang="en-US" sz="2400" dirty="0">
              <a:latin typeface="Georgia" charset="0"/>
            </a:endParaRPr>
          </a:p>
          <a:p>
            <a:pPr lvl="1" eaLnBrk="1" hangingPunct="1">
              <a:spcBef>
                <a:spcPct val="20000"/>
              </a:spcBef>
              <a:buFont typeface="Arial" charset="0"/>
              <a:buChar char="•"/>
            </a:pPr>
            <a:r>
              <a:rPr lang="en-US" sz="2400" dirty="0">
                <a:latin typeface="Georgia" charset="0"/>
              </a:rPr>
              <a:t>Governed poorly and constantly had problems both in America and Spain over his governorship.</a:t>
            </a:r>
          </a:p>
          <a:p>
            <a:pPr lvl="1" eaLnBrk="1" hangingPunct="1">
              <a:spcBef>
                <a:spcPct val="20000"/>
              </a:spcBef>
              <a:buFont typeface="Arial" charset="0"/>
              <a:buChar char="•"/>
            </a:pPr>
            <a:r>
              <a:rPr lang="en-US" sz="2400" dirty="0">
                <a:latin typeface="Georgia" charset="0"/>
              </a:rPr>
              <a:t>Died without full appreciation of his talents or full glory for what he did.</a:t>
            </a:r>
          </a:p>
        </p:txBody>
      </p:sp>
      <p:pic>
        <p:nvPicPr>
          <p:cNvPr id="10" name="Picture 9" descr="columbus CristobalColon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888" y="2063750"/>
            <a:ext cx="3022600" cy="38750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21507"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800100"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Spain</a:t>
            </a:r>
          </a:p>
        </p:txBody>
      </p:sp>
      <p:sp>
        <p:nvSpPr>
          <p:cNvPr id="8" name="Rectangle 2"/>
          <p:cNvSpPr txBox="1">
            <a:spLocks noChangeArrowheads="1"/>
          </p:cNvSpPr>
          <p:nvPr/>
        </p:nvSpPr>
        <p:spPr bwMode="auto">
          <a:xfrm>
            <a:off x="2519363" y="1354138"/>
            <a:ext cx="6262687" cy="4440237"/>
          </a:xfrm>
          <a:prstGeom prst="rect">
            <a:avLst/>
          </a:prstGeom>
          <a:noFill/>
          <a:ln w="9525">
            <a:noFill/>
            <a:miter lim="800000"/>
            <a:headEnd/>
            <a:tailEnd/>
          </a:ln>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pPr>
            <a:r>
              <a:rPr lang="en-US" sz="2400" i="1" dirty="0">
                <a:latin typeface="Georgia" charset="0"/>
              </a:rPr>
              <a:t>The story you have heard about Christopher Columbus was backwards. Columbus was the guy that had it wrong. There was a good reason that everyone laughed at him.  Christopher Columbus wanted to sail west to Asia. It was an incredibly stupid idea.  The leading navigators and scientists knew that the earth was round. But they also knew that Asia was much too far away to be reached by sailing west. Fifteenth century boats were incapable of making the </a:t>
            </a:r>
            <a:r>
              <a:rPr lang="en-US" sz="2400" i="1" dirty="0" smtClean="0">
                <a:latin typeface="Georgia" charset="0"/>
              </a:rPr>
              <a:t>journey…  </a:t>
            </a:r>
            <a:endParaRPr lang="en-US" sz="2400" i="1" dirty="0">
              <a:latin typeface="Georgia" charset="0"/>
            </a:endParaRPr>
          </a:p>
        </p:txBody>
      </p:sp>
      <p:pic>
        <p:nvPicPr>
          <p:cNvPr id="13" name="Picture 12" descr="Columbus Christopher_Columbus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739900"/>
            <a:ext cx="1831975" cy="22717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22531"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800100"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Spain</a:t>
            </a:r>
          </a:p>
        </p:txBody>
      </p:sp>
      <p:sp>
        <p:nvSpPr>
          <p:cNvPr id="6" name="Rectangle 5"/>
          <p:cNvSpPr/>
          <p:nvPr/>
        </p:nvSpPr>
        <p:spPr>
          <a:xfrm>
            <a:off x="2541588" y="1370013"/>
            <a:ext cx="6049962" cy="3416300"/>
          </a:xfrm>
          <a:prstGeom prst="rect">
            <a:avLst/>
          </a:prstGeom>
        </p:spPr>
        <p:txBody>
          <a:bodyPr>
            <a:spAutoFit/>
          </a:bodyPr>
          <a:lstStyle/>
          <a:p>
            <a:pPr>
              <a:spcBef>
                <a:spcPct val="20000"/>
              </a:spcBef>
            </a:pPr>
            <a:r>
              <a:rPr lang="en-US" sz="2400" i="1">
                <a:latin typeface="Georgia" charset="0"/>
              </a:rPr>
              <a:t>If it hadn't been for the totally unexpected intervention of the Americas, Columbus and his crews would have died at sea somewhere southeast of Hawaii.  Columbus had the facts all wrong. But Columbus's idea, wrong as it was, did get him out of a centuries-old rut. When he was finally given the resources to test his idea, he made a brilliant discovery . . . </a:t>
            </a:r>
          </a:p>
        </p:txBody>
      </p:sp>
      <p:pic>
        <p:nvPicPr>
          <p:cNvPr id="9" name="Picture 8" descr="Columbus Christopher_Columbus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739900"/>
            <a:ext cx="1831975" cy="22717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24579"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800100"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Spain</a:t>
            </a:r>
          </a:p>
        </p:txBody>
      </p:sp>
      <p:sp>
        <p:nvSpPr>
          <p:cNvPr id="8" name="Rectangle 2"/>
          <p:cNvSpPr txBox="1">
            <a:spLocks noChangeArrowheads="1"/>
          </p:cNvSpPr>
          <p:nvPr/>
        </p:nvSpPr>
        <p:spPr bwMode="auto">
          <a:xfrm>
            <a:off x="2616200" y="1192213"/>
            <a:ext cx="6197600" cy="5410200"/>
          </a:xfrm>
          <a:prstGeom prst="rect">
            <a:avLst/>
          </a:prstGeom>
          <a:noFill/>
          <a:ln w="9525">
            <a:noFill/>
            <a:miter lim="800000"/>
            <a:headEnd/>
            <a:tailEnd/>
          </a:ln>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pPr>
            <a:r>
              <a:rPr lang="en-US" sz="2400" i="1">
                <a:latin typeface="Georgia" charset="0"/>
              </a:rPr>
              <a:t>It was not the discovery he wanted to make, or thought he had made, but it was still important. All bad ideas are potential 'Chris Concepts'.  They may not be the solution you are looking for, but they could still carry you forward to a solution that no one has even imagined . . . Bad ideas, or Chris Concepts, are essential to developing good solutions.  Innovation is rarely a direct line from problem to solution. The path to a great solution twists, turns, and doubles back.  Along the way there are many failures that are essential to developing the final solution.</a:t>
            </a:r>
          </a:p>
          <a:p>
            <a:pPr eaLnBrk="1" hangingPunct="1">
              <a:spcBef>
                <a:spcPct val="20000"/>
              </a:spcBef>
            </a:pPr>
            <a:endParaRPr lang="en-US" sz="400">
              <a:latin typeface="Georgia" charset="0"/>
            </a:endParaRPr>
          </a:p>
          <a:p>
            <a:pPr algn="r" eaLnBrk="1" hangingPunct="1">
              <a:lnSpc>
                <a:spcPct val="90000"/>
              </a:lnSpc>
              <a:spcBef>
                <a:spcPct val="20000"/>
              </a:spcBef>
            </a:pPr>
            <a:r>
              <a:rPr lang="en-US" sz="1400">
                <a:latin typeface="Georgia" charset="0"/>
              </a:rPr>
              <a:t>—Thorpe, Scott, </a:t>
            </a:r>
            <a:r>
              <a:rPr lang="en-US" sz="1400" i="1">
                <a:latin typeface="Georgia" charset="0"/>
              </a:rPr>
              <a:t>How to Think Like Einstein</a:t>
            </a:r>
            <a:r>
              <a:rPr lang="en-US" sz="1400">
                <a:latin typeface="Georgia" charset="0"/>
              </a:rPr>
              <a:t>, </a:t>
            </a:r>
          </a:p>
          <a:p>
            <a:pPr algn="r" eaLnBrk="1" hangingPunct="1">
              <a:lnSpc>
                <a:spcPct val="90000"/>
              </a:lnSpc>
              <a:spcBef>
                <a:spcPct val="20000"/>
              </a:spcBef>
            </a:pPr>
            <a:r>
              <a:rPr lang="en-US" sz="800">
                <a:latin typeface="Georgia" charset="0"/>
              </a:rPr>
              <a:t>Barnes &amp; Noble Books, Inc., 2000, p. 47-49.</a:t>
            </a:r>
          </a:p>
        </p:txBody>
      </p:sp>
      <p:pic>
        <p:nvPicPr>
          <p:cNvPr id="9" name="Picture 8" descr="Columbus Christopher_Columbus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739900"/>
            <a:ext cx="1831975" cy="22717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26627"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800100" y="425450"/>
            <a:ext cx="7069138" cy="787400"/>
          </a:xfrm>
          <a:prstGeom prst="rect">
            <a:avLst/>
          </a:prstGeom>
          <a:noFill/>
          <a:ln w="9525">
            <a:noFill/>
            <a:miter lim="800000"/>
            <a:headEnd/>
            <a:tailEnd/>
          </a:ln>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90000"/>
              </a:lnSpc>
            </a:pPr>
            <a:r>
              <a:rPr lang="ja-JP" altLang="en-US" sz="3000" b="1">
                <a:solidFill>
                  <a:srgbClr val="600000"/>
                </a:solidFill>
                <a:latin typeface="Verdana" charset="0"/>
              </a:rPr>
              <a:t>“</a:t>
            </a:r>
            <a:r>
              <a:rPr lang="en-US" sz="3000" b="1">
                <a:solidFill>
                  <a:srgbClr val="600000"/>
                </a:solidFill>
                <a:latin typeface="Verdana" charset="0"/>
              </a:rPr>
              <a:t>Chris Concepts</a:t>
            </a:r>
            <a:r>
              <a:rPr lang="ja-JP" altLang="en-US" sz="3000" b="1">
                <a:solidFill>
                  <a:srgbClr val="600000"/>
                </a:solidFill>
                <a:latin typeface="Verdana" charset="0"/>
              </a:rPr>
              <a:t>”</a:t>
            </a:r>
            <a:endParaRPr lang="en-US" sz="3000" b="1">
              <a:solidFill>
                <a:srgbClr val="600000"/>
              </a:solidFill>
              <a:latin typeface="Verdana" charset="0"/>
            </a:endParaRPr>
          </a:p>
        </p:txBody>
      </p:sp>
      <p:sp>
        <p:nvSpPr>
          <p:cNvPr id="10" name="Rectangle 3"/>
          <p:cNvSpPr txBox="1">
            <a:spLocks noChangeArrowheads="1"/>
          </p:cNvSpPr>
          <p:nvPr/>
        </p:nvSpPr>
        <p:spPr bwMode="auto">
          <a:xfrm>
            <a:off x="1319213" y="1473200"/>
            <a:ext cx="6432550" cy="1525588"/>
          </a:xfrm>
          <a:prstGeom prst="rect">
            <a:avLst/>
          </a:prstGeom>
          <a:noFill/>
          <a:ln w="9525">
            <a:noFill/>
            <a:miter lim="800000"/>
            <a:headEnd/>
            <a:tailEnd/>
          </a:ln>
        </p:spPr>
        <p:txBody>
          <a:bodyPr/>
          <a:lstStyle/>
          <a:p>
            <a:pPr algn="ctr">
              <a:spcBef>
                <a:spcPct val="20000"/>
              </a:spcBef>
              <a:defRPr/>
            </a:pPr>
            <a:r>
              <a:rPr lang="en-US" sz="3600" kern="0" dirty="0">
                <a:latin typeface="Georgia" pitchFamily="18" charset="0"/>
                <a:ea typeface="ＭＳ Ｐゴシック" charset="-128"/>
                <a:cs typeface="ＭＳ Ｐゴシック" pitchFamily="-65" charset="-128"/>
              </a:rPr>
              <a:t>Can a person be creative even if their concept is wrong?</a:t>
            </a:r>
          </a:p>
        </p:txBody>
      </p:sp>
      <p:pic>
        <p:nvPicPr>
          <p:cNvPr id="11" name="Picture 10" descr="Landing_of_Columbus_(2) gov.jpg"/>
          <p:cNvPicPr>
            <a:picLocks noChangeAspect="1"/>
          </p:cNvPicPr>
          <p:nvPr/>
        </p:nvPicPr>
        <p:blipFill>
          <a:blip r:embed="rId3">
            <a:lum bright="10000" contrast="18000"/>
            <a:extLst>
              <a:ext uri="{28A0092B-C50C-407E-A947-70E740481C1C}">
                <a14:useLocalDpi xmlns:a14="http://schemas.microsoft.com/office/drawing/2010/main" val="0"/>
              </a:ext>
            </a:extLst>
          </a:blip>
          <a:srcRect/>
          <a:stretch>
            <a:fillRect/>
          </a:stretch>
        </p:blipFill>
        <p:spPr bwMode="auto">
          <a:xfrm>
            <a:off x="1860550" y="2828925"/>
            <a:ext cx="5089525" cy="334486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28675"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9" name="Rectangle 2"/>
          <p:cNvSpPr txBox="1">
            <a:spLocks noChangeArrowheads="1"/>
          </p:cNvSpPr>
          <p:nvPr/>
        </p:nvSpPr>
        <p:spPr bwMode="auto">
          <a:xfrm>
            <a:off x="468313" y="350838"/>
            <a:ext cx="8229600" cy="776287"/>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65" charset="-128"/>
              </a:rPr>
              <a:t>Spain and Portugal</a:t>
            </a:r>
          </a:p>
        </p:txBody>
      </p:sp>
      <p:sp>
        <p:nvSpPr>
          <p:cNvPr id="28677" name="Rectangle 10"/>
          <p:cNvSpPr>
            <a:spLocks noChangeArrowheads="1"/>
          </p:cNvSpPr>
          <p:nvPr/>
        </p:nvSpPr>
        <p:spPr bwMode="auto">
          <a:xfrm>
            <a:off x="0" y="1223963"/>
            <a:ext cx="91440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2800">
                <a:latin typeface="Georgia" charset="0"/>
              </a:rPr>
              <a:t>Treaty of Tordesillas </a:t>
            </a:r>
            <a:r>
              <a:rPr lang="en-US" sz="2400">
                <a:latin typeface="Georgia" charset="0"/>
              </a:rPr>
              <a:t>(Line of Demarcation)</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835150"/>
            <a:ext cx="8878888" cy="47894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reaty_of_Tordesillas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25" y="3641725"/>
            <a:ext cx="1930400" cy="26527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30723"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8" name="Title 4"/>
          <p:cNvSpPr txBox="1">
            <a:spLocks/>
          </p:cNvSpPr>
          <p:nvPr/>
        </p:nvSpPr>
        <p:spPr bwMode="auto">
          <a:xfrm>
            <a:off x="0" y="338138"/>
            <a:ext cx="9144000" cy="800100"/>
          </a:xfrm>
          <a:prstGeom prst="rect">
            <a:avLst/>
          </a:prstGeom>
          <a:noFill/>
          <a:ln w="9525">
            <a:noFill/>
            <a:miter lim="800000"/>
            <a:headEnd/>
            <a:tailEnd/>
          </a:ln>
        </p:spPr>
        <p:txBody>
          <a:bodyPr anchor="ctr"/>
          <a:lstStyle/>
          <a:p>
            <a:pPr algn="ctr" eaLnBrk="0" hangingPunct="0">
              <a:defRPr/>
            </a:pPr>
            <a:r>
              <a:rPr lang="en-US" sz="3000" b="1" kern="0" dirty="0">
                <a:solidFill>
                  <a:srgbClr val="600000"/>
                </a:solidFill>
                <a:latin typeface="Verdana" charset="0"/>
                <a:ea typeface="ＭＳ Ｐゴシック" charset="-128"/>
                <a:cs typeface="ＭＳ Ｐゴシック" pitchFamily="-65" charset="-128"/>
              </a:rPr>
              <a:t>Portuguese Colonies</a:t>
            </a:r>
          </a:p>
        </p:txBody>
      </p: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617663"/>
            <a:ext cx="8264525" cy="38258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32771"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8" name="Title 4"/>
          <p:cNvSpPr txBox="1">
            <a:spLocks/>
          </p:cNvSpPr>
          <p:nvPr/>
        </p:nvSpPr>
        <p:spPr bwMode="auto">
          <a:xfrm>
            <a:off x="0" y="338138"/>
            <a:ext cx="9144000" cy="800100"/>
          </a:xfrm>
          <a:prstGeom prst="rect">
            <a:avLst/>
          </a:prstGeom>
          <a:noFill/>
          <a:ln w="9525">
            <a:noFill/>
            <a:miter lim="800000"/>
            <a:headEnd/>
            <a:tailEnd/>
          </a:ln>
        </p:spPr>
        <p:txBody>
          <a:bodyPr anchor="ctr"/>
          <a:lstStyle/>
          <a:p>
            <a:pPr algn="ctr" eaLnBrk="0" hangingPunct="0">
              <a:defRPr/>
            </a:pPr>
            <a:r>
              <a:rPr lang="en-US" sz="3000" b="1" kern="0" dirty="0">
                <a:solidFill>
                  <a:srgbClr val="600000"/>
                </a:solidFill>
                <a:latin typeface="Verdana" charset="0"/>
                <a:ea typeface="ＭＳ Ｐゴシック" charset="-128"/>
                <a:cs typeface="ＭＳ Ｐゴシック" pitchFamily="-65" charset="-128"/>
              </a:rPr>
              <a:t>Spain</a:t>
            </a:r>
          </a:p>
        </p:txBody>
      </p:sp>
      <p:sp>
        <p:nvSpPr>
          <p:cNvPr id="6" name="Rectangle 3"/>
          <p:cNvSpPr txBox="1">
            <a:spLocks noChangeArrowheads="1"/>
          </p:cNvSpPr>
          <p:nvPr/>
        </p:nvSpPr>
        <p:spPr bwMode="auto">
          <a:xfrm>
            <a:off x="3381375" y="1284288"/>
            <a:ext cx="5762625" cy="3201987"/>
          </a:xfrm>
          <a:prstGeom prst="rect">
            <a:avLst/>
          </a:prstGeom>
          <a:noFill/>
          <a:ln w="9525">
            <a:noFill/>
            <a:miter lim="800000"/>
            <a:headEnd/>
            <a:tailEnd/>
          </a:ln>
        </p:spPr>
        <p:txBody>
          <a:bodyPr/>
          <a:lstStyle>
            <a:lvl1pPr eaLnBrk="0" hangingPunct="0">
              <a:defRPr>
                <a:solidFill>
                  <a:schemeClr val="tx1"/>
                </a:solidFill>
                <a:latin typeface="Arial" charset="0"/>
                <a:ea typeface="ＭＳ Ｐゴシック" charset="0"/>
                <a:cs typeface="ＭＳ Ｐゴシック" charset="0"/>
              </a:defRPr>
            </a:lvl1pPr>
            <a:lvl2pPr indent="-182563" eaLnBrk="0" hangingPunct="0">
              <a:defRPr>
                <a:solidFill>
                  <a:schemeClr val="tx1"/>
                </a:solidFill>
                <a:latin typeface="Arial" charset="0"/>
                <a:ea typeface="ＭＳ Ｐゴシック" charset="0"/>
              </a:defRPr>
            </a:lvl2pPr>
            <a:lvl3pPr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pPr>
            <a:r>
              <a:rPr lang="en-US" sz="3200">
                <a:latin typeface="Georgia" charset="0"/>
              </a:rPr>
              <a:t>Magellan</a:t>
            </a:r>
            <a:r>
              <a:rPr lang="en-US" sz="2800">
                <a:latin typeface="Georgia" charset="0"/>
              </a:rPr>
              <a:t> </a:t>
            </a:r>
            <a:r>
              <a:rPr lang="en-US" sz="2400">
                <a:latin typeface="Georgia" charset="0"/>
              </a:rPr>
              <a:t>(trip = 1519-1522)</a:t>
            </a:r>
          </a:p>
          <a:p>
            <a:pPr lvl="1" eaLnBrk="1" hangingPunct="1">
              <a:lnSpc>
                <a:spcPct val="90000"/>
              </a:lnSpc>
              <a:spcBef>
                <a:spcPct val="20000"/>
              </a:spcBef>
              <a:buFont typeface="Arial" charset="0"/>
              <a:buChar char="•"/>
            </a:pPr>
            <a:r>
              <a:rPr lang="en-US" sz="2800">
                <a:latin typeface="Georgia" charset="0"/>
              </a:rPr>
              <a:t>Portuguese; but lost favor with King</a:t>
            </a:r>
          </a:p>
          <a:p>
            <a:pPr lvl="2" eaLnBrk="1" hangingPunct="1">
              <a:spcBef>
                <a:spcPct val="20000"/>
              </a:spcBef>
            </a:pPr>
            <a:r>
              <a:rPr lang="en-US" sz="2400">
                <a:latin typeface="Georgia" charset="0"/>
              </a:rPr>
              <a:t>Didn</a:t>
            </a:r>
            <a:r>
              <a:rPr lang="ja-JP" altLang="en-US" sz="2400">
                <a:latin typeface="Georgia" charset="0"/>
              </a:rPr>
              <a:t>’</a:t>
            </a:r>
            <a:r>
              <a:rPr lang="en-US" sz="2400">
                <a:latin typeface="Georgia" charset="0"/>
              </a:rPr>
              <a:t>t claim the Philippines when he discovered it for Portugal</a:t>
            </a:r>
          </a:p>
          <a:p>
            <a:pPr lvl="1" eaLnBrk="1" hangingPunct="1">
              <a:lnSpc>
                <a:spcPct val="90000"/>
              </a:lnSpc>
              <a:spcBef>
                <a:spcPct val="20000"/>
              </a:spcBef>
              <a:buFont typeface="Arial" charset="0"/>
              <a:buChar char="•"/>
            </a:pPr>
            <a:r>
              <a:rPr lang="en-US" sz="2800">
                <a:latin typeface="Georgia" charset="0"/>
              </a:rPr>
              <a:t>Established westward route around Cape Horn </a:t>
            </a:r>
          </a:p>
          <a:p>
            <a:pPr lvl="1" eaLnBrk="1" hangingPunct="1">
              <a:spcBef>
                <a:spcPct val="20000"/>
              </a:spcBef>
            </a:pPr>
            <a:endParaRPr lang="en-US" sz="2800">
              <a:latin typeface="Georgia" charset="0"/>
            </a:endParaRPr>
          </a:p>
        </p:txBody>
      </p:sp>
      <p:pic>
        <p:nvPicPr>
          <p:cNvPr id="9" name="Picture 8" descr="Fernão_de_Magalhães_por_Charles_Legrand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370013"/>
            <a:ext cx="2825750" cy="28829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agellan map 2 CA.jpg"/>
          <p:cNvPicPr>
            <a:picLocks noChangeAspect="1"/>
          </p:cNvPicPr>
          <p:nvPr/>
        </p:nvPicPr>
        <p:blipFill>
          <a:blip r:embed="rId4">
            <a:extLst>
              <a:ext uri="{28A0092B-C50C-407E-A947-70E740481C1C}">
                <a14:useLocalDpi xmlns:a14="http://schemas.microsoft.com/office/drawing/2010/main" val="0"/>
              </a:ext>
            </a:extLst>
          </a:blip>
          <a:srcRect l="1395" t="3281" r="1860" b="2322"/>
          <a:stretch>
            <a:fillRect/>
          </a:stretch>
        </p:blipFill>
        <p:spPr bwMode="auto">
          <a:xfrm>
            <a:off x="425450" y="4413250"/>
            <a:ext cx="4648200" cy="22002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816475" y="4359275"/>
            <a:ext cx="4114800" cy="1625600"/>
          </a:xfrm>
          <a:prstGeom prst="rect">
            <a:avLst/>
          </a:prstGeom>
          <a:noFill/>
        </p:spPr>
        <p:txBody>
          <a:bodyPr>
            <a:spAutoFit/>
          </a:bodyPr>
          <a:lstStyle/>
          <a:p>
            <a:pPr lvl="2">
              <a:spcBef>
                <a:spcPct val="20000"/>
              </a:spcBef>
              <a:defRPr/>
            </a:pPr>
            <a:r>
              <a:rPr lang="en-US" sz="2400" kern="0" dirty="0">
                <a:latin typeface="Georgia" pitchFamily="18" charset="0"/>
                <a:ea typeface="ＭＳ Ｐゴシック" charset="-128"/>
                <a:cs typeface="+mn-cs"/>
              </a:rPr>
              <a:t>Saved by bumping into Guam</a:t>
            </a:r>
          </a:p>
          <a:p>
            <a:pPr lvl="1" indent="-182880">
              <a:spcBef>
                <a:spcPct val="20000"/>
              </a:spcBef>
              <a:buFont typeface="Arial" pitchFamily="34" charset="0"/>
              <a:buChar char="•"/>
              <a:defRPr/>
            </a:pPr>
            <a:r>
              <a:rPr lang="en-US" sz="2800" kern="0" dirty="0">
                <a:latin typeface="Georgia" pitchFamily="18" charset="0"/>
                <a:ea typeface="ＭＳ Ｐゴシック" charset="-128"/>
                <a:cs typeface="+mn-cs"/>
              </a:rPr>
              <a:t>Killed in Philippines</a:t>
            </a:r>
          </a:p>
          <a:p>
            <a:pPr>
              <a:defRPr/>
            </a:pPr>
            <a:endParaRPr lang="en-US" dirty="0">
              <a:ea typeface="ＭＳ Ｐゴシック"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34819"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8" name="Title 4"/>
          <p:cNvSpPr txBox="1">
            <a:spLocks/>
          </p:cNvSpPr>
          <p:nvPr/>
        </p:nvSpPr>
        <p:spPr bwMode="auto">
          <a:xfrm>
            <a:off x="0" y="338138"/>
            <a:ext cx="9144000" cy="800100"/>
          </a:xfrm>
          <a:prstGeom prst="rect">
            <a:avLst/>
          </a:prstGeom>
          <a:noFill/>
          <a:ln w="9525">
            <a:noFill/>
            <a:miter lim="800000"/>
            <a:headEnd/>
            <a:tailEnd/>
          </a:ln>
        </p:spPr>
        <p:txBody>
          <a:bodyPr anchor="ctr"/>
          <a:lstStyle/>
          <a:p>
            <a:pPr algn="ctr" eaLnBrk="0" hangingPunct="0">
              <a:defRPr/>
            </a:pPr>
            <a:r>
              <a:rPr lang="en-US" sz="3000" b="1" kern="0" dirty="0">
                <a:solidFill>
                  <a:srgbClr val="600000"/>
                </a:solidFill>
                <a:latin typeface="Verdana" charset="0"/>
                <a:ea typeface="ＭＳ Ｐゴシック" charset="-128"/>
                <a:cs typeface="ＭＳ Ｐゴシック" pitchFamily="-65" charset="-128"/>
              </a:rPr>
              <a:t>Spain</a:t>
            </a:r>
          </a:p>
        </p:txBody>
      </p:sp>
      <p:sp>
        <p:nvSpPr>
          <p:cNvPr id="10" name="Rectangle 3"/>
          <p:cNvSpPr txBox="1">
            <a:spLocks noChangeArrowheads="1"/>
          </p:cNvSpPr>
          <p:nvPr/>
        </p:nvSpPr>
        <p:spPr bwMode="auto">
          <a:xfrm>
            <a:off x="3902075" y="1360488"/>
            <a:ext cx="4986338" cy="3817937"/>
          </a:xfrm>
          <a:prstGeom prst="rect">
            <a:avLst/>
          </a:prstGeom>
          <a:noFill/>
          <a:ln w="9525">
            <a:noFill/>
            <a:miter lim="800000"/>
            <a:headEnd/>
            <a:tailEnd/>
          </a:ln>
        </p:spPr>
        <p:txBody>
          <a:bodyPr/>
          <a:lstStyle/>
          <a:p>
            <a:pPr>
              <a:lnSpc>
                <a:spcPct val="90000"/>
              </a:lnSpc>
              <a:spcBef>
                <a:spcPct val="20000"/>
              </a:spcBef>
              <a:defRPr/>
            </a:pPr>
            <a:r>
              <a:rPr lang="en-US" sz="3200" kern="0" dirty="0">
                <a:latin typeface="Georgia" pitchFamily="18" charset="0"/>
                <a:ea typeface="ＭＳ Ｐゴシック" charset="-128"/>
                <a:cs typeface="ＭＳ Ｐゴシック" pitchFamily="-65" charset="-128"/>
              </a:rPr>
              <a:t>Conquistadores</a:t>
            </a:r>
          </a:p>
          <a:p>
            <a:pPr lvl="1" indent="-182880">
              <a:lnSpc>
                <a:spcPct val="90000"/>
              </a:lnSpc>
              <a:spcBef>
                <a:spcPct val="20000"/>
              </a:spcBef>
              <a:buFont typeface="Arial" pitchFamily="34" charset="0"/>
              <a:buChar char="•"/>
              <a:defRPr/>
            </a:pPr>
            <a:r>
              <a:rPr lang="en-US" sz="2800" kern="0" dirty="0">
                <a:latin typeface="Georgia" pitchFamily="18" charset="0"/>
                <a:ea typeface="ＭＳ Ｐゴシック" charset="-128"/>
                <a:cs typeface="+mn-cs"/>
              </a:rPr>
              <a:t>Cortes defeated the Aztecs (Mexico)</a:t>
            </a:r>
          </a:p>
          <a:p>
            <a:pPr lvl="2">
              <a:lnSpc>
                <a:spcPct val="90000"/>
              </a:lnSpc>
              <a:spcBef>
                <a:spcPct val="20000"/>
              </a:spcBef>
              <a:defRPr/>
            </a:pPr>
            <a:r>
              <a:rPr lang="en-US" sz="2400" kern="0" dirty="0">
                <a:latin typeface="Georgia" pitchFamily="18" charset="0"/>
                <a:ea typeface="ＭＳ Ｐゴシック" charset="-128"/>
                <a:cs typeface="+mn-cs"/>
              </a:rPr>
              <a:t>Awe of firearms and horses</a:t>
            </a:r>
          </a:p>
          <a:p>
            <a:pPr lvl="2">
              <a:lnSpc>
                <a:spcPct val="90000"/>
              </a:lnSpc>
              <a:spcBef>
                <a:spcPct val="20000"/>
              </a:spcBef>
              <a:defRPr/>
            </a:pPr>
            <a:r>
              <a:rPr lang="en-US" sz="2400" kern="0" dirty="0">
                <a:latin typeface="Georgia" pitchFamily="18" charset="0"/>
                <a:ea typeface="ＭＳ Ｐゴシック" charset="-128"/>
                <a:cs typeface="+mn-cs"/>
              </a:rPr>
              <a:t>Surprise of violence and kidnapping</a:t>
            </a:r>
          </a:p>
          <a:p>
            <a:pPr lvl="2">
              <a:lnSpc>
                <a:spcPct val="90000"/>
              </a:lnSpc>
              <a:spcBef>
                <a:spcPct val="20000"/>
              </a:spcBef>
              <a:defRPr/>
            </a:pPr>
            <a:r>
              <a:rPr lang="en-US" sz="2400" kern="0" dirty="0">
                <a:latin typeface="Georgia" pitchFamily="18" charset="0"/>
                <a:ea typeface="ＭＳ Ｐゴシック" charset="-128"/>
                <a:cs typeface="+mn-cs"/>
              </a:rPr>
              <a:t>Quetzalcoatl</a:t>
            </a:r>
          </a:p>
          <a:p>
            <a:pPr lvl="1" indent="-182880">
              <a:lnSpc>
                <a:spcPct val="90000"/>
              </a:lnSpc>
              <a:spcBef>
                <a:spcPct val="20000"/>
              </a:spcBef>
              <a:buFont typeface="Arial" pitchFamily="34" charset="0"/>
              <a:buChar char="•"/>
              <a:defRPr/>
            </a:pPr>
            <a:r>
              <a:rPr lang="en-US" sz="2800" kern="0" dirty="0">
                <a:latin typeface="Georgia" pitchFamily="18" charset="0"/>
                <a:ea typeface="ＭＳ Ｐゴシック" charset="-128"/>
                <a:cs typeface="+mn-cs"/>
              </a:rPr>
              <a:t>Pizarro defeated the Incas (Peru)</a:t>
            </a:r>
          </a:p>
          <a:p>
            <a:pPr lvl="2">
              <a:lnSpc>
                <a:spcPct val="90000"/>
              </a:lnSpc>
              <a:spcBef>
                <a:spcPct val="20000"/>
              </a:spcBef>
              <a:defRPr/>
            </a:pPr>
            <a:r>
              <a:rPr lang="en-US" sz="2400" kern="0" dirty="0">
                <a:latin typeface="Georgia" pitchFamily="18" charset="0"/>
                <a:ea typeface="ＭＳ Ｐゴシック" charset="-128"/>
                <a:cs typeface="+mn-cs"/>
              </a:rPr>
              <a:t>Learned from Cortes</a:t>
            </a:r>
          </a:p>
        </p:txBody>
      </p:sp>
      <p:pic>
        <p:nvPicPr>
          <p:cNvPr id="14" name="Picture 13" descr="Francisco_Pizarro WM.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2488" y="3709988"/>
            <a:ext cx="1558925" cy="25558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ortes C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7063" y="3708400"/>
            <a:ext cx="1404937" cy="25542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onquistadors Fundacion_de_Santia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350" y="1370013"/>
            <a:ext cx="3048000" cy="224948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36867"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9" name="Rectangle 2"/>
          <p:cNvSpPr txBox="1">
            <a:spLocks noChangeArrowheads="1"/>
          </p:cNvSpPr>
          <p:nvPr/>
        </p:nvSpPr>
        <p:spPr bwMode="auto">
          <a:xfrm>
            <a:off x="457200" y="328613"/>
            <a:ext cx="8229600" cy="879475"/>
          </a:xfrm>
          <a:prstGeom prst="rect">
            <a:avLst/>
          </a:prstGeom>
          <a:noFill/>
          <a:ln w="9525">
            <a:noFill/>
            <a:miter lim="800000"/>
            <a:headEnd/>
            <a:tailEnd/>
          </a:ln>
        </p:spPr>
        <p:txBody>
          <a:bodyPr anchor="ctr"/>
          <a:lstStyle/>
          <a:p>
            <a:pPr algn="ctr">
              <a:lnSpc>
                <a:spcPct val="90000"/>
              </a:lnSpc>
              <a:defRPr/>
            </a:pPr>
            <a:r>
              <a:rPr lang="en-US" sz="3000" b="1" kern="0" dirty="0">
                <a:solidFill>
                  <a:srgbClr val="600000"/>
                </a:solidFill>
                <a:latin typeface="Verdana" charset="0"/>
                <a:ea typeface="ＭＳ Ｐゴシック" charset="-128"/>
                <a:cs typeface="ＭＳ Ｐゴシック" pitchFamily="-65" charset="-128"/>
              </a:rPr>
              <a:t>Spanish Colonies</a:t>
            </a:r>
          </a:p>
        </p:txBody>
      </p:sp>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338" y="1276350"/>
            <a:ext cx="3657600" cy="51038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63533" y="3022601"/>
            <a:ext cx="4021353" cy="646331"/>
          </a:xfrm>
          <a:prstGeom prst="rect">
            <a:avLst/>
          </a:prstGeom>
          <a:noFill/>
        </p:spPr>
        <p:txBody>
          <a:bodyPr wrap="none" rtlCol="0">
            <a:spAutoFit/>
          </a:bodyPr>
          <a:lstStyle/>
          <a:p>
            <a:r>
              <a:rPr lang="en-US" dirty="0" smtClean="0"/>
              <a:t>Many cities of large population before</a:t>
            </a:r>
          </a:p>
          <a:p>
            <a:r>
              <a:rPr lang="en-US" dirty="0" smtClean="0"/>
              <a:t>1600 with sophisticated infrastructure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4099" name="TextBox 5"/>
          <p:cNvSpPr txBox="1">
            <a:spLocks noChangeArrowheads="1"/>
          </p:cNvSpPr>
          <p:nvPr/>
        </p:nvSpPr>
        <p:spPr bwMode="auto">
          <a:xfrm>
            <a:off x="1312863" y="5929313"/>
            <a:ext cx="113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a:t>
            </a:r>
            <a:r>
              <a:rPr lang="en-US" sz="2800">
                <a:solidFill>
                  <a:srgbClr val="F4F0D0"/>
                </a:solidFill>
                <a:latin typeface="Georgia" charset="0"/>
              </a:rPr>
              <a:t> </a:t>
            </a:r>
            <a:r>
              <a:rPr lang="en-US" sz="2400">
                <a:solidFill>
                  <a:srgbClr val="F4F0D0"/>
                </a:solidFill>
                <a:latin typeface="Georgia" charset="0"/>
              </a:rPr>
              <a:t>476</a:t>
            </a:r>
          </a:p>
        </p:txBody>
      </p:sp>
      <p:sp>
        <p:nvSpPr>
          <p:cNvPr id="4100"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4101" name="Rectangle 15"/>
          <p:cNvSpPr>
            <a:spLocks noChangeArrowheads="1"/>
          </p:cNvSpPr>
          <p:nvPr/>
        </p:nvSpPr>
        <p:spPr bwMode="auto">
          <a:xfrm>
            <a:off x="0" y="4572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b="1">
                <a:solidFill>
                  <a:srgbClr val="600000"/>
                </a:solidFill>
                <a:latin typeface="Verdana" charset="0"/>
              </a:rPr>
              <a:t>Why the age of discovery?</a:t>
            </a:r>
            <a:endParaRPr lang="en-US" sz="3000" b="1"/>
          </a:p>
        </p:txBody>
      </p:sp>
      <p:pic>
        <p:nvPicPr>
          <p:cNvPr id="4102" name="Picture 8" descr="The image “file:///C:/Documents%20and%20Settings/ct410ta/Local%20Settings/Temporary%20Internet%20Files/Content.IE5/8RS12F0J/Trade%20Circuits%5B1%5D.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l="137" r="549"/>
          <a:stretch>
            <a:fillRect/>
          </a:stretch>
        </p:blipFill>
        <p:spPr bwMode="auto">
          <a:xfrm>
            <a:off x="1011238" y="1271588"/>
            <a:ext cx="7051675"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103" name="TextBox 5"/>
          <p:cNvSpPr txBox="1">
            <a:spLocks noChangeArrowheads="1"/>
          </p:cNvSpPr>
          <p:nvPr/>
        </p:nvSpPr>
        <p:spPr bwMode="auto">
          <a:xfrm>
            <a:off x="1398588" y="5307013"/>
            <a:ext cx="2152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a:latin typeface="Georgia" charset="0"/>
              </a:rPr>
              <a:t>Trade Zones</a:t>
            </a:r>
          </a:p>
        </p:txBody>
      </p:sp>
      <p:sp>
        <p:nvSpPr>
          <p:cNvPr id="10" name="Rectangle 9"/>
          <p:cNvSpPr>
            <a:spLocks noChangeArrowheads="1"/>
          </p:cNvSpPr>
          <p:nvPr/>
        </p:nvSpPr>
        <p:spPr bwMode="auto">
          <a:xfrm>
            <a:off x="3221038" y="1212850"/>
            <a:ext cx="5410200" cy="990600"/>
          </a:xfrm>
          <a:prstGeom prst="rect">
            <a:avLst/>
          </a:prstGeom>
          <a:solidFill>
            <a:srgbClr val="B8F2A4"/>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8" name="Rectangle 3"/>
          <p:cNvSpPr txBox="1">
            <a:spLocks noChangeArrowheads="1"/>
          </p:cNvSpPr>
          <p:nvPr/>
        </p:nvSpPr>
        <p:spPr bwMode="auto">
          <a:xfrm>
            <a:off x="3402013" y="1230313"/>
            <a:ext cx="4953000" cy="1066800"/>
          </a:xfrm>
          <a:prstGeom prst="rect">
            <a:avLst/>
          </a:prstGeom>
          <a:noFill/>
          <a:ln w="9525">
            <a:noFill/>
            <a:miter lim="800000"/>
            <a:headEnd/>
            <a:tailEnd/>
          </a:ln>
        </p:spPr>
        <p:txBody>
          <a:bodyPr/>
          <a:lstStyle/>
          <a:p>
            <a:pPr>
              <a:spcBef>
                <a:spcPct val="20000"/>
              </a:spcBef>
              <a:defRPr/>
            </a:pPr>
            <a:r>
              <a:rPr lang="en-US" sz="2800" kern="0" dirty="0">
                <a:latin typeface="Georgia" pitchFamily="18" charset="0"/>
                <a:ea typeface="ＭＳ Ｐゴシック" charset="-128"/>
                <a:cs typeface="ＭＳ Ｐゴシック" pitchFamily="-65" charset="-128"/>
              </a:rPr>
              <a:t>Loss of Constantinople</a:t>
            </a:r>
          </a:p>
          <a:p>
            <a:pPr lvl="1">
              <a:lnSpc>
                <a:spcPct val="80000"/>
              </a:lnSpc>
              <a:spcBef>
                <a:spcPct val="20000"/>
              </a:spcBef>
              <a:defRPr/>
            </a:pPr>
            <a:r>
              <a:rPr lang="en-US" sz="2400" kern="0" dirty="0">
                <a:latin typeface="Georgia" pitchFamily="18" charset="0"/>
                <a:ea typeface="ＭＳ Ｐゴシック" charset="-128"/>
                <a:cs typeface="+mn-cs"/>
              </a:rPr>
              <a:t>European trade zones collapsed</a:t>
            </a:r>
          </a:p>
        </p:txBody>
      </p:sp>
      <p:sp>
        <p:nvSpPr>
          <p:cNvPr id="11" name="Cross 10"/>
          <p:cNvSpPr>
            <a:spLocks noChangeArrowheads="1"/>
          </p:cNvSpPr>
          <p:nvPr/>
        </p:nvSpPr>
        <p:spPr bwMode="auto">
          <a:xfrm rot="-2700000">
            <a:off x="2422525" y="2573338"/>
            <a:ext cx="833438" cy="833437"/>
          </a:xfrm>
          <a:prstGeom prst="plus">
            <a:avLst>
              <a:gd name="adj" fmla="val 34903"/>
            </a:avLst>
          </a:prstGeom>
          <a:solidFill>
            <a:srgbClr val="C00000">
              <a:alpha val="59999"/>
            </a:srgbClr>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38915"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9" name="Rectangle 2"/>
          <p:cNvSpPr txBox="1">
            <a:spLocks noChangeArrowheads="1"/>
          </p:cNvSpPr>
          <p:nvPr/>
        </p:nvSpPr>
        <p:spPr bwMode="auto">
          <a:xfrm>
            <a:off x="457200" y="125413"/>
            <a:ext cx="8229600" cy="1143000"/>
          </a:xfrm>
          <a:prstGeom prst="rect">
            <a:avLst/>
          </a:prstGeom>
          <a:noFill/>
          <a:ln w="9525">
            <a:noFill/>
            <a:miter lim="800000"/>
            <a:headEnd/>
            <a:tailEnd/>
          </a:ln>
        </p:spPr>
        <p:txBody>
          <a:bodyPr anchor="ctr"/>
          <a:lstStyle/>
          <a:p>
            <a:pPr algn="ctr">
              <a:lnSpc>
                <a:spcPct val="90000"/>
              </a:lnSpc>
              <a:defRPr/>
            </a:pPr>
            <a:r>
              <a:rPr lang="en-US" sz="3000" b="1" kern="0" dirty="0">
                <a:solidFill>
                  <a:srgbClr val="600000"/>
                </a:solidFill>
                <a:latin typeface="Verdana" charset="0"/>
                <a:ea typeface="ＭＳ Ｐゴシック" charset="-128"/>
                <a:cs typeface="ＭＳ Ｐゴシック" pitchFamily="-65" charset="-128"/>
              </a:rPr>
              <a:t>Northern European Countries: England and France</a:t>
            </a:r>
          </a:p>
        </p:txBody>
      </p:sp>
      <p:pic>
        <p:nvPicPr>
          <p:cNvPr id="20" name="Picture 5" descr="mapp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412875"/>
            <a:ext cx="4011612" cy="40624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3"/>
          <p:cNvSpPr txBox="1">
            <a:spLocks noChangeArrowheads="1"/>
          </p:cNvSpPr>
          <p:nvPr/>
        </p:nvSpPr>
        <p:spPr bwMode="auto">
          <a:xfrm>
            <a:off x="4865688" y="1292225"/>
            <a:ext cx="4343400" cy="3375025"/>
          </a:xfrm>
          <a:prstGeom prst="rect">
            <a:avLst/>
          </a:prstGeom>
          <a:noFill/>
          <a:ln w="9525">
            <a:noFill/>
            <a:miter lim="800000"/>
            <a:headEnd/>
            <a:tailEnd/>
          </a:ln>
        </p:spPr>
        <p:txBody>
          <a:bodyPr/>
          <a:lstStyle/>
          <a:p>
            <a:pPr>
              <a:spcBef>
                <a:spcPct val="20000"/>
              </a:spcBef>
              <a:defRPr/>
            </a:pPr>
            <a:r>
              <a:rPr lang="en-US" sz="2800" kern="0" dirty="0">
                <a:latin typeface="Georgia" pitchFamily="18" charset="0"/>
                <a:ea typeface="ＭＳ Ｐゴシック" charset="-128"/>
                <a:cs typeface="ＭＳ Ｐゴシック" pitchFamily="-65" charset="-128"/>
              </a:rPr>
              <a:t>Started later</a:t>
            </a:r>
          </a:p>
          <a:p>
            <a:pPr>
              <a:spcBef>
                <a:spcPct val="20000"/>
              </a:spcBef>
              <a:defRPr/>
            </a:pPr>
            <a:r>
              <a:rPr lang="en-US" sz="2800" kern="0" dirty="0">
                <a:latin typeface="Georgia" pitchFamily="18" charset="0"/>
                <a:ea typeface="ＭＳ Ｐゴシック" charset="-128"/>
                <a:cs typeface="ＭＳ Ｐゴシック" pitchFamily="-65" charset="-128"/>
              </a:rPr>
              <a:t>Looked for NW passage</a:t>
            </a:r>
          </a:p>
          <a:p>
            <a:pPr>
              <a:spcBef>
                <a:spcPct val="20000"/>
              </a:spcBef>
              <a:defRPr/>
            </a:pPr>
            <a:r>
              <a:rPr lang="en-US" sz="2800" kern="0" dirty="0">
                <a:latin typeface="Georgia" pitchFamily="18" charset="0"/>
                <a:ea typeface="ＭＳ Ｐゴシック" charset="-128"/>
                <a:cs typeface="ＭＳ Ｐゴシック" pitchFamily="-65" charset="-128"/>
              </a:rPr>
              <a:t>North America</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Traded rather than extracted</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Privateers</a:t>
            </a:r>
          </a:p>
          <a:p>
            <a:pPr lvl="2">
              <a:spcBef>
                <a:spcPct val="20000"/>
              </a:spcBef>
              <a:defRPr/>
            </a:pPr>
            <a:r>
              <a:rPr lang="en-US" sz="2400" kern="0" dirty="0">
                <a:latin typeface="Georgia" pitchFamily="18" charset="0"/>
                <a:ea typeface="ＭＳ Ｐゴシック" charset="-128"/>
                <a:cs typeface="+mn-cs"/>
              </a:rPr>
              <a:t>Sir Francis Drake</a:t>
            </a:r>
          </a:p>
          <a:p>
            <a:pPr lvl="1">
              <a:spcBef>
                <a:spcPct val="20000"/>
              </a:spcBef>
              <a:defRPr/>
            </a:pPr>
            <a:endParaRPr lang="en-US" sz="2800" kern="0" dirty="0">
              <a:latin typeface="Georgia" pitchFamily="18" charset="0"/>
              <a:ea typeface="ＭＳ Ｐゴシック" charset="-128"/>
              <a:cs typeface="+mn-cs"/>
            </a:endParaRPr>
          </a:p>
          <a:p>
            <a:pPr lvl="1">
              <a:spcBef>
                <a:spcPct val="20000"/>
              </a:spcBef>
              <a:defRPr/>
            </a:pPr>
            <a:endParaRPr lang="en-US" sz="2800" kern="0" dirty="0">
              <a:latin typeface="Georgia" pitchFamily="18" charset="0"/>
              <a:ea typeface="ＭＳ Ｐゴシック" charset="-128"/>
              <a:cs typeface="+mn-cs"/>
            </a:endParaRPr>
          </a:p>
        </p:txBody>
      </p:sp>
      <p:pic>
        <p:nvPicPr>
          <p:cNvPr id="22" name="Picture 21" descr="Sir_Francis_Drake_Buckland_Abbey,_Devon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4144963"/>
            <a:ext cx="1785938" cy="24384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974731"/>
            <a:ext cx="9144000" cy="284283"/>
          </a:xfrm>
          <a:prstGeom prst="rect">
            <a:avLst/>
          </a:prstGeom>
          <a:solidFill>
            <a:srgbClr val="B9D0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0" y="4355124"/>
            <a:ext cx="9144000" cy="849921"/>
          </a:xfrm>
          <a:prstGeom prst="rect">
            <a:avLst/>
          </a:prstGeom>
          <a:solidFill>
            <a:srgbClr val="B9FFD9"/>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0" y="3534509"/>
            <a:ext cx="9144000" cy="536330"/>
          </a:xfrm>
          <a:prstGeom prst="rect">
            <a:avLst/>
          </a:prstGeom>
          <a:solidFill>
            <a:srgbClr val="B9FFD9"/>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2435470"/>
            <a:ext cx="9144000" cy="556844"/>
          </a:xfrm>
          <a:prstGeom prst="rect">
            <a:avLst/>
          </a:prstGeom>
          <a:solidFill>
            <a:srgbClr val="B9FFD9"/>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4073769"/>
            <a:ext cx="9144000" cy="284283"/>
          </a:xfrm>
          <a:prstGeom prst="rect">
            <a:avLst/>
          </a:prstGeom>
          <a:solidFill>
            <a:srgbClr val="FEBA9C"/>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0" y="3261946"/>
            <a:ext cx="9144000" cy="284283"/>
          </a:xfrm>
          <a:prstGeom prst="rect">
            <a:avLst/>
          </a:prstGeom>
          <a:solidFill>
            <a:srgbClr val="FEBA9C"/>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0" y="1582615"/>
            <a:ext cx="9144000" cy="852854"/>
          </a:xfrm>
          <a:prstGeom prst="rect">
            <a:avLst/>
          </a:prstGeom>
          <a:solidFill>
            <a:srgbClr val="FEBA9C"/>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457200" y="350838"/>
            <a:ext cx="8229600" cy="882650"/>
          </a:xfrm>
          <a:prstGeom prst="rect">
            <a:avLst/>
          </a:prstGeom>
          <a:noFill/>
          <a:ln w="9525">
            <a:noFill/>
            <a:miter lim="800000"/>
            <a:headEnd/>
            <a:tailEnd/>
          </a:ln>
        </p:spPr>
        <p:txBody>
          <a:bodyPr anchor="ctr"/>
          <a:lstStyle/>
          <a:p>
            <a:pPr algn="ctr">
              <a:defRPr/>
            </a:pPr>
            <a:r>
              <a:rPr lang="en-US" sz="3000" b="1" kern="0">
                <a:solidFill>
                  <a:srgbClr val="600000"/>
                </a:solidFill>
                <a:latin typeface="Verdana" charset="0"/>
                <a:ea typeface="ＭＳ Ｐゴシック" charset="-128"/>
                <a:cs typeface="ＭＳ Ｐゴシック" pitchFamily="-65" charset="-128"/>
              </a:rPr>
              <a:t>Voyages of Discovery</a:t>
            </a:r>
            <a:endParaRPr lang="en-US" sz="3000" b="1" kern="0" dirty="0">
              <a:solidFill>
                <a:srgbClr val="600000"/>
              </a:solidFill>
              <a:latin typeface="Verdana" charset="0"/>
              <a:ea typeface="ＭＳ Ｐゴシック" charset="-128"/>
              <a:cs typeface="ＭＳ Ｐゴシック" pitchFamily="-65" charset="-128"/>
            </a:endParaRPr>
          </a:p>
        </p:txBody>
      </p:sp>
      <p:sp>
        <p:nvSpPr>
          <p:cNvPr id="18" name="Rectangle 17"/>
          <p:cNvSpPr/>
          <p:nvPr/>
        </p:nvSpPr>
        <p:spPr>
          <a:xfrm>
            <a:off x="0" y="5150197"/>
            <a:ext cx="9144000" cy="891373"/>
          </a:xfrm>
          <a:prstGeom prst="rect">
            <a:avLst/>
          </a:prstGeom>
          <a:solidFill>
            <a:srgbClr val="A4B0B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0" y="6041990"/>
            <a:ext cx="9144000" cy="597876"/>
          </a:xfrm>
          <a:prstGeom prst="rect">
            <a:avLst/>
          </a:prstGeom>
          <a:solidFill>
            <a:srgbClr val="B9D0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0" y="1204547"/>
            <a:ext cx="9144000" cy="362996"/>
          </a:xfrm>
          <a:prstGeom prst="rect">
            <a:avLst/>
          </a:prstGeom>
          <a:solidFill>
            <a:srgbClr val="5D6C73"/>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ext Box 6"/>
          <p:cNvSpPr txBox="1">
            <a:spLocks noChangeArrowheads="1"/>
          </p:cNvSpPr>
          <p:nvPr/>
        </p:nvSpPr>
        <p:spPr bwMode="auto">
          <a:xfrm>
            <a:off x="381000" y="1228725"/>
            <a:ext cx="9144000" cy="5448300"/>
          </a:xfrm>
          <a:prstGeom prst="rect">
            <a:avLst/>
          </a:prstGeom>
          <a:noFill/>
          <a:ln w="9525">
            <a:noFill/>
            <a:miter lim="800000"/>
            <a:headEnd/>
            <a:tailEnd/>
          </a:ln>
        </p:spPr>
        <p:txBody>
          <a:bodyPr>
            <a:spAutoFit/>
          </a:bodyPr>
          <a:lstStyle/>
          <a:p>
            <a:pPr>
              <a:defRPr/>
            </a:pPr>
            <a:r>
              <a:rPr lang="en-US" b="1" dirty="0">
                <a:solidFill>
                  <a:srgbClr val="F4F0D0"/>
                </a:solidFill>
                <a:latin typeface="Georgia" pitchFamily="18" charset="0"/>
                <a:ea typeface="ＭＳ Ｐゴシック" charset="-128"/>
                <a:cs typeface="+mn-cs"/>
              </a:rPr>
              <a:t>Year</a:t>
            </a:r>
            <a:r>
              <a:rPr lang="en-US" dirty="0">
                <a:solidFill>
                  <a:srgbClr val="F4F0D0"/>
                </a:solidFill>
                <a:latin typeface="Georgia" pitchFamily="18" charset="0"/>
                <a:ea typeface="ＭＳ Ｐゴシック" charset="-128"/>
                <a:cs typeface="+mn-cs"/>
              </a:rPr>
              <a:t>	       </a:t>
            </a:r>
            <a:r>
              <a:rPr lang="en-US" b="1" dirty="0">
                <a:solidFill>
                  <a:srgbClr val="F4F0D0"/>
                </a:solidFill>
                <a:latin typeface="Georgia" pitchFamily="18" charset="0"/>
                <a:ea typeface="ＭＳ Ｐゴシック" charset="-128"/>
                <a:cs typeface="+mn-cs"/>
              </a:rPr>
              <a:t>Explorer</a:t>
            </a:r>
            <a:r>
              <a:rPr lang="en-US" dirty="0">
                <a:solidFill>
                  <a:srgbClr val="F4F0D0"/>
                </a:solidFill>
                <a:latin typeface="Georgia" pitchFamily="18" charset="0"/>
                <a:ea typeface="ＭＳ Ｐゴシック" charset="-128"/>
                <a:cs typeface="+mn-cs"/>
              </a:rPr>
              <a:t>	  </a:t>
            </a:r>
            <a:r>
              <a:rPr lang="en-US" b="1" dirty="0">
                <a:solidFill>
                  <a:srgbClr val="F4F0D0"/>
                </a:solidFill>
                <a:latin typeface="Georgia" pitchFamily="18" charset="0"/>
                <a:ea typeface="ＭＳ Ｐゴシック" charset="-128"/>
                <a:cs typeface="+mn-cs"/>
              </a:rPr>
              <a:t>Sponsor</a:t>
            </a:r>
            <a:r>
              <a:rPr lang="en-US" dirty="0">
                <a:solidFill>
                  <a:srgbClr val="F4F0D0"/>
                </a:solidFill>
                <a:latin typeface="Georgia" pitchFamily="18" charset="0"/>
                <a:ea typeface="ＭＳ Ｐゴシック" charset="-128"/>
                <a:cs typeface="+mn-cs"/>
              </a:rPr>
              <a:t> 	</a:t>
            </a:r>
            <a:r>
              <a:rPr lang="en-US" b="1" dirty="0">
                <a:solidFill>
                  <a:srgbClr val="F4F0D0"/>
                </a:solidFill>
                <a:latin typeface="Georgia" pitchFamily="18" charset="0"/>
                <a:ea typeface="ＭＳ Ｐゴシック" charset="-128"/>
                <a:cs typeface="+mn-cs"/>
              </a:rPr>
              <a:t>Area Explored</a:t>
            </a:r>
          </a:p>
          <a:p>
            <a:pPr>
              <a:defRPr/>
            </a:pPr>
            <a:endParaRPr lang="en-US" sz="200" b="1" dirty="0">
              <a:solidFill>
                <a:srgbClr val="F4F0D0"/>
              </a:solidFill>
              <a:latin typeface="Georgia" pitchFamily="18" charset="0"/>
              <a:ea typeface="ＭＳ Ｐゴシック" charset="-128"/>
              <a:cs typeface="+mn-cs"/>
            </a:endParaRPr>
          </a:p>
          <a:p>
            <a:pPr>
              <a:defRPr/>
            </a:pPr>
            <a:r>
              <a:rPr lang="en-US" dirty="0">
                <a:latin typeface="Georgia" pitchFamily="18" charset="0"/>
                <a:ea typeface="ＭＳ Ｐゴシック" charset="-128"/>
                <a:cs typeface="+mn-cs"/>
              </a:rPr>
              <a:t>1418-1460     Various	  Portugal	Madeira, Azores, west- 							African coast to cape Verde</a:t>
            </a:r>
          </a:p>
          <a:p>
            <a:pPr>
              <a:defRPr/>
            </a:pPr>
            <a:r>
              <a:rPr lang="en-US" dirty="0">
                <a:latin typeface="Georgia" pitchFamily="18" charset="0"/>
                <a:ea typeface="ＭＳ Ｐゴシック" charset="-128"/>
                <a:cs typeface="+mn-cs"/>
              </a:rPr>
              <a:t>1487-1488     Dias	                   Portugal	African coast to Cape of Good Hope</a:t>
            </a:r>
          </a:p>
          <a:p>
            <a:pPr>
              <a:defRPr/>
            </a:pPr>
            <a:r>
              <a:rPr lang="en-US" dirty="0">
                <a:latin typeface="Georgia" pitchFamily="18" charset="0"/>
                <a:ea typeface="ＭＳ Ｐゴシック" charset="-128"/>
                <a:cs typeface="+mn-cs"/>
              </a:rPr>
              <a:t>1492	        Columbus	  Spain		Bahamas, Santo Domingo</a:t>
            </a:r>
          </a:p>
          <a:p>
            <a:pPr marL="342900" indent="-342900">
              <a:buFontTx/>
              <a:buAutoNum type="arabicPlain" startAt="1493"/>
              <a:defRPr/>
            </a:pPr>
            <a:r>
              <a:rPr lang="en-US" dirty="0">
                <a:latin typeface="Georgia" pitchFamily="18" charset="0"/>
                <a:ea typeface="ＭＳ Ｐゴシック" charset="-128"/>
                <a:cs typeface="+mn-cs"/>
              </a:rPr>
              <a:t>                Columbus	  Spain		West Indian Islands</a:t>
            </a:r>
          </a:p>
          <a:p>
            <a:pPr marL="342900" indent="-342900">
              <a:buFontTx/>
              <a:buAutoNum type="arabicPlain" startAt="1493"/>
              <a:defRPr/>
            </a:pPr>
            <a:endParaRPr lang="en-US" sz="200" dirty="0">
              <a:latin typeface="Georgia" pitchFamily="18" charset="0"/>
              <a:ea typeface="ＭＳ Ｐゴシック" charset="-128"/>
              <a:cs typeface="+mn-cs"/>
            </a:endParaRPr>
          </a:p>
          <a:p>
            <a:pPr>
              <a:defRPr/>
            </a:pPr>
            <a:r>
              <a:rPr lang="en-US" dirty="0">
                <a:latin typeface="Georgia" pitchFamily="18" charset="0"/>
                <a:ea typeface="ＭＳ Ｐゴシック" charset="-128"/>
                <a:cs typeface="+mn-cs"/>
              </a:rPr>
              <a:t>1497-1498      Cabot	  England	Newfoundland, Nova Scotia</a:t>
            </a:r>
          </a:p>
          <a:p>
            <a:pPr>
              <a:defRPr/>
            </a:pPr>
            <a:r>
              <a:rPr lang="en-US" dirty="0">
                <a:latin typeface="Georgia" pitchFamily="18" charset="0"/>
                <a:ea typeface="ＭＳ Ｐゴシック" charset="-128"/>
                <a:cs typeface="+mn-cs"/>
              </a:rPr>
              <a:t>1497-1499      </a:t>
            </a:r>
            <a:r>
              <a:rPr lang="en-US" dirty="0" err="1">
                <a:latin typeface="Georgia" pitchFamily="18" charset="0"/>
                <a:ea typeface="ＭＳ Ｐゴシック" charset="-128"/>
                <a:cs typeface="+mn-cs"/>
              </a:rPr>
              <a:t>da</a:t>
            </a:r>
            <a:r>
              <a:rPr lang="en-US" dirty="0">
                <a:latin typeface="Georgia" pitchFamily="18" charset="0"/>
                <a:ea typeface="ＭＳ Ｐゴシック" charset="-128"/>
                <a:cs typeface="+mn-cs"/>
              </a:rPr>
              <a:t> Gama	  Portugal	Cape of Good Hope, Indian Ocean</a:t>
            </a:r>
          </a:p>
          <a:p>
            <a:pPr>
              <a:defRPr/>
            </a:pPr>
            <a:r>
              <a:rPr lang="en-US" dirty="0">
                <a:latin typeface="Georgia" pitchFamily="18" charset="0"/>
                <a:ea typeface="ＭＳ Ｐゴシック" charset="-128"/>
                <a:cs typeface="+mn-cs"/>
              </a:rPr>
              <a:t>1498	        Columbus	  Spain		Trinidad, Venezuela</a:t>
            </a:r>
          </a:p>
          <a:p>
            <a:pPr>
              <a:defRPr/>
            </a:pPr>
            <a:r>
              <a:rPr lang="en-US" dirty="0">
                <a:latin typeface="Georgia" pitchFamily="18" charset="0"/>
                <a:ea typeface="ＭＳ Ｐゴシック" charset="-128"/>
                <a:cs typeface="+mn-cs"/>
              </a:rPr>
              <a:t>1499	        Vespucci	  Spain		Northeastern coast of S. America</a:t>
            </a:r>
          </a:p>
          <a:p>
            <a:pPr>
              <a:defRPr/>
            </a:pPr>
            <a:r>
              <a:rPr lang="en-US" dirty="0">
                <a:latin typeface="Georgia" pitchFamily="18" charset="0"/>
                <a:ea typeface="ＭＳ Ｐゴシック" charset="-128"/>
                <a:cs typeface="+mn-cs"/>
              </a:rPr>
              <a:t>1500	        Cabral	  Portugal	Brazil, Indian Ocean to W. India</a:t>
            </a:r>
          </a:p>
          <a:p>
            <a:pPr>
              <a:defRPr/>
            </a:pPr>
            <a:r>
              <a:rPr lang="en-US" dirty="0">
                <a:latin typeface="Georgia" pitchFamily="18" charset="0"/>
                <a:ea typeface="ＭＳ Ｐゴシック" charset="-128"/>
                <a:cs typeface="+mn-cs"/>
              </a:rPr>
              <a:t>1502-1504     Columbus	  Spain		Central American Coast</a:t>
            </a:r>
          </a:p>
          <a:p>
            <a:pPr>
              <a:defRPr/>
            </a:pPr>
            <a:r>
              <a:rPr lang="en-US" dirty="0">
                <a:latin typeface="Georgia" pitchFamily="18" charset="0"/>
                <a:ea typeface="ＭＳ Ｐゴシック" charset="-128"/>
                <a:cs typeface="+mn-cs"/>
              </a:rPr>
              <a:t>1519-1522      Magellan	  Spain		First circumnavigation of globe, 					                 Cape Horn, Pacific Ocean</a:t>
            </a:r>
          </a:p>
          <a:p>
            <a:pPr>
              <a:defRPr/>
            </a:pPr>
            <a:r>
              <a:rPr lang="en-US" dirty="0">
                <a:latin typeface="Georgia" pitchFamily="18" charset="0"/>
                <a:ea typeface="ＭＳ Ｐゴシック" charset="-128"/>
                <a:cs typeface="+mn-cs"/>
              </a:rPr>
              <a:t>1524	        Verrazano	  France	                 American coast from Virginia to 					                 Newfoundland</a:t>
            </a:r>
          </a:p>
          <a:p>
            <a:pPr>
              <a:defRPr/>
            </a:pPr>
            <a:r>
              <a:rPr lang="en-US" dirty="0">
                <a:latin typeface="Georgia" pitchFamily="18" charset="0"/>
                <a:ea typeface="ＭＳ Ｐゴシック" charset="-128"/>
                <a:cs typeface="+mn-cs"/>
              </a:rPr>
              <a:t>1533, 1534     Cartier	  France	                 Quebec,  St. Lawrence River</a:t>
            </a:r>
          </a:p>
          <a:p>
            <a:pPr>
              <a:defRPr/>
            </a:pPr>
            <a:endParaRPr lang="en-US" sz="300" dirty="0">
              <a:latin typeface="Georgia" pitchFamily="18" charset="0"/>
              <a:ea typeface="ＭＳ Ｐゴシック" charset="-128"/>
              <a:cs typeface="+mn-cs"/>
            </a:endParaRPr>
          </a:p>
          <a:p>
            <a:pPr>
              <a:defRPr/>
            </a:pPr>
            <a:r>
              <a:rPr lang="en-US" dirty="0">
                <a:latin typeface="Georgia" pitchFamily="18" charset="0"/>
                <a:ea typeface="ＭＳ Ｐゴシック" charset="-128"/>
                <a:cs typeface="+mn-cs"/>
              </a:rPr>
              <a:t>1577-1580      Drake	  England	Circumnavigation of globe, W. coast 					of N. and S. America</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43011"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9" name="Rectangle 2"/>
          <p:cNvSpPr txBox="1">
            <a:spLocks noChangeArrowheads="1"/>
          </p:cNvSpPr>
          <p:nvPr/>
        </p:nvSpPr>
        <p:spPr bwMode="auto">
          <a:xfrm>
            <a:off x="457200" y="381000"/>
            <a:ext cx="8229600" cy="820738"/>
          </a:xfrm>
          <a:prstGeom prst="rect">
            <a:avLst/>
          </a:prstGeom>
          <a:noFill/>
          <a:ln w="9525">
            <a:noFill/>
            <a:miter lim="800000"/>
            <a:headEnd/>
            <a:tailEnd/>
          </a:ln>
        </p:spPr>
        <p:txBody>
          <a:bodyPr anchor="ctr"/>
          <a:lstStyle/>
          <a:p>
            <a:pPr algn="ctr">
              <a:lnSpc>
                <a:spcPct val="90000"/>
              </a:lnSpc>
              <a:defRPr/>
            </a:pPr>
            <a:r>
              <a:rPr lang="en-US" sz="3000" b="1" kern="0" dirty="0">
                <a:solidFill>
                  <a:srgbClr val="0070C0"/>
                </a:solidFill>
                <a:latin typeface="Verdana" charset="0"/>
                <a:ea typeface="ＭＳ Ｐゴシック" charset="-128"/>
                <a:cs typeface="ＭＳ Ｐゴシック" pitchFamily="-65" charset="-128"/>
              </a:rPr>
              <a:t>Discussion</a:t>
            </a:r>
          </a:p>
        </p:txBody>
      </p:sp>
      <p:sp>
        <p:nvSpPr>
          <p:cNvPr id="8" name="Rectangle 3"/>
          <p:cNvSpPr txBox="1">
            <a:spLocks noChangeArrowheads="1"/>
          </p:cNvSpPr>
          <p:nvPr/>
        </p:nvSpPr>
        <p:spPr bwMode="auto">
          <a:xfrm>
            <a:off x="3562350" y="1735138"/>
            <a:ext cx="5230813" cy="3273425"/>
          </a:xfrm>
          <a:prstGeom prst="rect">
            <a:avLst/>
          </a:prstGeom>
          <a:noFill/>
          <a:ln w="9525">
            <a:noFill/>
            <a:miter lim="800000"/>
            <a:headEnd/>
            <a:tailEnd/>
          </a:ln>
        </p:spPr>
        <p:txBody>
          <a:bodyPr/>
          <a:lstStyle/>
          <a:p>
            <a:pPr marL="182880" indent="-182880">
              <a:spcBef>
                <a:spcPct val="20000"/>
              </a:spcBef>
              <a:buFont typeface="Arial" pitchFamily="34" charset="0"/>
              <a:buChar char="•"/>
              <a:defRPr/>
            </a:pPr>
            <a:r>
              <a:rPr lang="en-US" sz="3200" kern="0" dirty="0">
                <a:latin typeface="Georgia" pitchFamily="18" charset="0"/>
                <a:ea typeface="ＭＳ Ｐゴシック" charset="-128"/>
                <a:cs typeface="ＭＳ Ｐゴシック" pitchFamily="-65" charset="-128"/>
              </a:rPr>
              <a:t>Is discovery a creative act?</a:t>
            </a:r>
          </a:p>
          <a:p>
            <a:pPr marL="182880" indent="-182880">
              <a:spcBef>
                <a:spcPct val="20000"/>
              </a:spcBef>
              <a:buFont typeface="Arial" pitchFamily="34" charset="0"/>
              <a:buChar char="•"/>
              <a:defRPr/>
            </a:pPr>
            <a:r>
              <a:rPr lang="en-US" sz="3200" kern="0" dirty="0">
                <a:latin typeface="Georgia" pitchFamily="18" charset="0"/>
                <a:ea typeface="ＭＳ Ｐゴシック" charset="-128"/>
                <a:cs typeface="ＭＳ Ｐゴシック" pitchFamily="-65" charset="-128"/>
              </a:rPr>
              <a:t>What were the motivations for exploration?</a:t>
            </a:r>
          </a:p>
          <a:p>
            <a:pPr marL="182880" indent="-182880">
              <a:spcBef>
                <a:spcPct val="20000"/>
              </a:spcBef>
              <a:buFont typeface="Arial" pitchFamily="34" charset="0"/>
              <a:buChar char="•"/>
              <a:defRPr/>
            </a:pPr>
            <a:r>
              <a:rPr lang="en-US" sz="3200" kern="0" dirty="0">
                <a:latin typeface="Georgia" pitchFamily="18" charset="0"/>
                <a:ea typeface="ＭＳ Ｐゴシック" charset="-128"/>
                <a:cs typeface="ＭＳ Ｐゴシック" pitchFamily="-65" charset="-128"/>
              </a:rPr>
              <a:t>Was the discovery by Europeans good or bad for the native Americans?</a:t>
            </a:r>
          </a:p>
          <a:p>
            <a:pPr algn="ctr">
              <a:spcBef>
                <a:spcPct val="20000"/>
              </a:spcBef>
              <a:defRPr/>
            </a:pPr>
            <a:endParaRPr lang="en-US" sz="2800" kern="0" dirty="0">
              <a:latin typeface="Georgia" pitchFamily="18" charset="0"/>
              <a:ea typeface="ＭＳ Ｐゴシック" charset="-128"/>
              <a:cs typeface="ＭＳ Ｐゴシック" pitchFamily="-65" charset="-128"/>
            </a:endParaRPr>
          </a:p>
        </p:txBody>
      </p:sp>
      <p:pic>
        <p:nvPicPr>
          <p:cNvPr id="41986" name="Picture 2" descr="C:\Users\Ken\AppData\Local\Microsoft\Windows\Temporary Internet Files\Content.IE5\2SD1EJIJ\MP900402279[1].jpg"/>
          <p:cNvPicPr>
            <a:picLocks noChangeAspect="1" noChangeArrowheads="1"/>
          </p:cNvPicPr>
          <p:nvPr/>
        </p:nvPicPr>
        <p:blipFill>
          <a:blip r:embed="rId3"/>
          <a:srcRect/>
          <a:stretch>
            <a:fillRect/>
          </a:stretch>
        </p:blipFill>
        <p:spPr bwMode="auto">
          <a:xfrm>
            <a:off x="340243" y="1925882"/>
            <a:ext cx="3094074" cy="2061910"/>
          </a:xfrm>
          <a:prstGeom prst="rect">
            <a:avLst/>
          </a:prstGeom>
          <a:noFill/>
          <a:effectLst>
            <a:outerShdw blurRad="50800" dist="38100" dir="2700000" algn="tl" rotWithShape="0">
              <a:prstClr val="black">
                <a:alpha val="40000"/>
              </a:prstClr>
            </a:outerShdw>
            <a:reflection blurRad="6350" stA="50000" endA="300" endPos="55000" dir="5400000" sy="-100000" algn="bl" rotWithShape="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45059"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9" name="Title 3"/>
          <p:cNvSpPr txBox="1">
            <a:spLocks/>
          </p:cNvSpPr>
          <p:nvPr/>
        </p:nvSpPr>
        <p:spPr bwMode="auto">
          <a:xfrm>
            <a:off x="457200" y="338138"/>
            <a:ext cx="8229600" cy="809625"/>
          </a:xfrm>
          <a:prstGeom prst="rect">
            <a:avLst/>
          </a:prstGeom>
          <a:noFill/>
          <a:ln w="9525">
            <a:noFill/>
            <a:miter lim="800000"/>
            <a:headEnd/>
            <a:tailEnd/>
          </a:ln>
        </p:spPr>
        <p:txBody>
          <a:bodyPr anchor="ctr"/>
          <a:lstStyle/>
          <a:p>
            <a:pPr algn="ctr" eaLnBrk="0" hangingPunct="0">
              <a:defRPr/>
            </a:pPr>
            <a:r>
              <a:rPr lang="en-US" sz="3000" b="1" kern="0">
                <a:solidFill>
                  <a:srgbClr val="600000"/>
                </a:solidFill>
                <a:latin typeface="Verdana" charset="0"/>
                <a:ea typeface="ＭＳ Ｐゴシック" charset="-128"/>
                <a:cs typeface="ＭＳ Ｐゴシック" pitchFamily="-65" charset="-128"/>
              </a:rPr>
              <a:t>Slave Trade</a:t>
            </a:r>
            <a:endParaRPr lang="en-US" sz="3000" b="1" kern="0" dirty="0">
              <a:solidFill>
                <a:srgbClr val="600000"/>
              </a:solidFill>
              <a:latin typeface="Verdana" charset="0"/>
              <a:ea typeface="ＭＳ Ｐゴシック" charset="-128"/>
              <a:cs typeface="ＭＳ Ｐゴシック" pitchFamily="-65" charset="-128"/>
            </a:endParaRPr>
          </a:p>
        </p:txBody>
      </p:sp>
      <p:pic>
        <p:nvPicPr>
          <p:cNvPr id="450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088" y="1360488"/>
            <a:ext cx="673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9" descr="big"/>
          <p:cNvPicPr>
            <a:picLocks noChangeAspect="1" noChangeArrowheads="1"/>
          </p:cNvPicPr>
          <p:nvPr/>
        </p:nvPicPr>
        <p:blipFill>
          <a:blip r:embed="rId2">
            <a:lum bright="8000" contrast="4000"/>
            <a:extLst>
              <a:ext uri="{28A0092B-C50C-407E-A947-70E740481C1C}">
                <a14:useLocalDpi xmlns:a14="http://schemas.microsoft.com/office/drawing/2010/main" val="0"/>
              </a:ext>
            </a:extLst>
          </a:blip>
          <a:srcRect/>
          <a:stretch>
            <a:fillRect/>
          </a:stretch>
        </p:blipFill>
        <p:spPr bwMode="auto">
          <a:xfrm>
            <a:off x="0" y="152400"/>
            <a:ext cx="9144000"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10"/>
          <p:cNvSpPr txBox="1">
            <a:spLocks noChangeArrowheads="1"/>
          </p:cNvSpPr>
          <p:nvPr/>
        </p:nvSpPr>
        <p:spPr bwMode="auto">
          <a:xfrm>
            <a:off x="1143000" y="62484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endParaRPr lang="en-US"/>
          </a:p>
        </p:txBody>
      </p:sp>
      <p:pic>
        <p:nvPicPr>
          <p:cNvPr id="6" name="Picture 5" descr="Henry_the_Navigator WM.jpg"/>
          <p:cNvPicPr>
            <a:picLocks noChangeAspect="1"/>
          </p:cNvPicPr>
          <p:nvPr/>
        </p:nvPicPr>
        <p:blipFill>
          <a:blip r:embed="rId3"/>
          <a:srcRect l="1384" t="2396" r="4767" b="2483"/>
          <a:stretch>
            <a:fillRect/>
          </a:stretch>
        </p:blipFill>
        <p:spPr>
          <a:xfrm>
            <a:off x="7238999" y="540295"/>
            <a:ext cx="1491343" cy="1719942"/>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a:bevelT/>
          </a:sp3d>
        </p:spPr>
      </p:pic>
      <p:pic>
        <p:nvPicPr>
          <p:cNvPr id="7" name="Picture 6" descr="Vasco_da_Gama_-_1838 WM.png"/>
          <p:cNvPicPr>
            <a:picLocks noChangeAspect="1"/>
          </p:cNvPicPr>
          <p:nvPr/>
        </p:nvPicPr>
        <p:blipFill>
          <a:blip r:embed="rId4"/>
          <a:stretch>
            <a:fillRect/>
          </a:stretch>
        </p:blipFill>
        <p:spPr>
          <a:xfrm>
            <a:off x="7375298" y="4466952"/>
            <a:ext cx="1355044" cy="1863372"/>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8" name="Picture 7" descr="columbus CristobalColon  WM.jpg"/>
          <p:cNvPicPr>
            <a:picLocks noChangeAspect="1"/>
          </p:cNvPicPr>
          <p:nvPr/>
        </p:nvPicPr>
        <p:blipFill>
          <a:blip r:embed="rId5"/>
          <a:stretch>
            <a:fillRect/>
          </a:stretch>
        </p:blipFill>
        <p:spPr>
          <a:xfrm>
            <a:off x="598714" y="551181"/>
            <a:ext cx="1375900" cy="1765186"/>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0" name="Picture 9" descr="Sir_Francis_Drake_Buckland_Abbey,_Devon WM.jpg"/>
          <p:cNvPicPr>
            <a:picLocks noChangeAspect="1"/>
          </p:cNvPicPr>
          <p:nvPr/>
        </p:nvPicPr>
        <p:blipFill>
          <a:blip r:embed="rId6"/>
          <a:stretch>
            <a:fillRect/>
          </a:stretch>
        </p:blipFill>
        <p:spPr>
          <a:xfrm>
            <a:off x="598714" y="4551646"/>
            <a:ext cx="1301714" cy="177867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sp>
        <p:nvSpPr>
          <p:cNvPr id="13" name="Rectangle 12"/>
          <p:cNvSpPr>
            <a:spLocks noChangeArrowheads="1"/>
          </p:cNvSpPr>
          <p:nvPr/>
        </p:nvSpPr>
        <p:spPr bwMode="auto">
          <a:xfrm>
            <a:off x="0" y="6662738"/>
            <a:ext cx="9144000" cy="195262"/>
          </a:xfrm>
          <a:prstGeom prst="rect">
            <a:avLst/>
          </a:prstGeom>
          <a:solidFill>
            <a:srgbClr val="86000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1" name="Rectangle 10"/>
          <p:cNvSpPr>
            <a:spLocks noChangeArrowheads="1"/>
          </p:cNvSpPr>
          <p:nvPr/>
        </p:nvSpPr>
        <p:spPr bwMode="auto">
          <a:xfrm>
            <a:off x="0" y="0"/>
            <a:ext cx="9144000" cy="206375"/>
          </a:xfrm>
          <a:prstGeom prst="rect">
            <a:avLst/>
          </a:prstGeom>
          <a:solidFill>
            <a:srgbClr val="A8000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2" name="Rectangle 11"/>
          <p:cNvSpPr/>
          <p:nvPr/>
        </p:nvSpPr>
        <p:spPr>
          <a:xfrm>
            <a:off x="2068286" y="892625"/>
            <a:ext cx="5061858" cy="762000"/>
          </a:xfrm>
          <a:prstGeom prst="rect">
            <a:avLst/>
          </a:prstGeom>
          <a:solidFill>
            <a:srgbClr val="FDE2B1"/>
          </a:solidFill>
          <a:ln>
            <a:no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2090054" y="5094514"/>
            <a:ext cx="5061858" cy="1023260"/>
          </a:xfrm>
          <a:prstGeom prst="rect">
            <a:avLst/>
          </a:prstGeom>
          <a:solidFill>
            <a:srgbClr val="FDE2B1"/>
          </a:solidFill>
          <a:ln>
            <a:no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DE2B1"/>
              </a:solidFill>
            </a:endParaRPr>
          </a:p>
        </p:txBody>
      </p:sp>
      <p:sp>
        <p:nvSpPr>
          <p:cNvPr id="16" name="Rectangle 15"/>
          <p:cNvSpPr/>
          <p:nvPr/>
        </p:nvSpPr>
        <p:spPr>
          <a:xfrm>
            <a:off x="3425359" y="1007905"/>
            <a:ext cx="2315057" cy="52322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800" b="1" dirty="0">
                <a:ln w="11430"/>
                <a:solidFill>
                  <a:srgbClr val="860000"/>
                </a:solidFill>
                <a:effectLst>
                  <a:outerShdw blurRad="25400" algn="tl" rotWithShape="0">
                    <a:srgbClr val="000000">
                      <a:alpha val="43000"/>
                    </a:srgbClr>
                  </a:outerShdw>
                </a:effectLst>
                <a:latin typeface="Verdana" charset="0"/>
                <a:ea typeface="ＭＳ Ｐゴシック" charset="-128"/>
                <a:cs typeface="+mn-cs"/>
              </a:rPr>
              <a:t>Thank You</a:t>
            </a:r>
            <a:endParaRPr lang="en-US" sz="2800" b="1" dirty="0">
              <a:ln w="11430"/>
              <a:solidFill>
                <a:srgbClr val="860000"/>
              </a:solidFill>
              <a:effectLst>
                <a:outerShdw blurRad="25400" algn="tl" rotWithShape="0">
                  <a:srgbClr val="000000">
                    <a:alpha val="43000"/>
                  </a:srgbClr>
                </a:outerShdw>
              </a:effectLst>
              <a:ea typeface="ＭＳ Ｐゴシック" charset="-128"/>
              <a:cs typeface="+mn-cs"/>
            </a:endParaRPr>
          </a:p>
        </p:txBody>
      </p:sp>
      <p:sp>
        <p:nvSpPr>
          <p:cNvPr id="17" name="Rectangle 16"/>
          <p:cNvSpPr/>
          <p:nvPr/>
        </p:nvSpPr>
        <p:spPr>
          <a:xfrm>
            <a:off x="2955957" y="5133592"/>
            <a:ext cx="3325109" cy="911019"/>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2800" b="1" dirty="0">
                <a:ln w="11430"/>
                <a:solidFill>
                  <a:srgbClr val="860000"/>
                </a:solidFill>
                <a:effectLst>
                  <a:outerShdw blurRad="25400" algn="tl" rotWithShape="0">
                    <a:srgbClr val="000000">
                      <a:alpha val="43000"/>
                    </a:srgbClr>
                  </a:outerShdw>
                </a:effectLst>
                <a:latin typeface="Verdana" pitchFamily="34" charset="0"/>
                <a:ea typeface="ＭＳ Ｐゴシック" charset="-128"/>
                <a:cs typeface="+mn-cs"/>
              </a:rPr>
              <a:t>Creativity can</a:t>
            </a:r>
          </a:p>
          <a:p>
            <a:pPr algn="ctr">
              <a:lnSpc>
                <a:spcPct val="90000"/>
              </a:lnSpc>
              <a:defRPr/>
            </a:pPr>
            <a:r>
              <a:rPr lang="en-US" sz="2800" b="1" dirty="0">
                <a:ln w="11430"/>
                <a:solidFill>
                  <a:srgbClr val="860000"/>
                </a:solidFill>
                <a:effectLst>
                  <a:outerShdw blurRad="25400" algn="tl" rotWithShape="0">
                    <a:srgbClr val="000000">
                      <a:alpha val="43000"/>
                    </a:srgbClr>
                  </a:outerShdw>
                </a:effectLst>
                <a:latin typeface="Verdana" pitchFamily="34" charset="0"/>
                <a:ea typeface="ＭＳ Ｐゴシック" charset="-128"/>
                <a:cs typeface="+mn-cs"/>
              </a:rPr>
              <a:t>make you rich</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6147" name="TextBox 5"/>
          <p:cNvSpPr txBox="1">
            <a:spLocks noChangeArrowheads="1"/>
          </p:cNvSpPr>
          <p:nvPr/>
        </p:nvSpPr>
        <p:spPr bwMode="auto">
          <a:xfrm>
            <a:off x="1312863" y="5929313"/>
            <a:ext cx="113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a:t>
            </a:r>
            <a:r>
              <a:rPr lang="en-US" sz="2800">
                <a:solidFill>
                  <a:srgbClr val="F4F0D0"/>
                </a:solidFill>
                <a:latin typeface="Georgia" charset="0"/>
              </a:rPr>
              <a:t> </a:t>
            </a:r>
            <a:r>
              <a:rPr lang="en-US" sz="2400">
                <a:solidFill>
                  <a:srgbClr val="F4F0D0"/>
                </a:solidFill>
                <a:latin typeface="Georgia" charset="0"/>
              </a:rPr>
              <a:t>476</a:t>
            </a:r>
          </a:p>
        </p:txBody>
      </p:sp>
      <p:sp>
        <p:nvSpPr>
          <p:cNvPr id="6148"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650875" y="115888"/>
            <a:ext cx="7069138" cy="11430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How to get to the eastern trade zones from Europe?</a:t>
            </a:r>
          </a:p>
        </p:txBody>
      </p:sp>
      <p:pic>
        <p:nvPicPr>
          <p:cNvPr id="7174" name="Picture 12" descr="Old Fries_worldmap_1522 WM.jpg"/>
          <p:cNvPicPr>
            <a:picLocks noChangeAspect="1"/>
          </p:cNvPicPr>
          <p:nvPr/>
        </p:nvPicPr>
        <p:blipFill>
          <a:blip r:embed="rId3">
            <a:extLst>
              <a:ext uri="{28A0092B-C50C-407E-A947-70E740481C1C}">
                <a14:useLocalDpi xmlns:a14="http://schemas.microsoft.com/office/drawing/2010/main" val="0"/>
              </a:ext>
            </a:extLst>
          </a:blip>
          <a:srcRect l="2779" r="2779" b="4680"/>
          <a:stretch>
            <a:fillRect/>
          </a:stretch>
        </p:blipFill>
        <p:spPr bwMode="auto">
          <a:xfrm>
            <a:off x="2162175" y="1425575"/>
            <a:ext cx="6621463" cy="48783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3"/>
          <p:cNvSpPr txBox="1">
            <a:spLocks noChangeArrowheads="1"/>
          </p:cNvSpPr>
          <p:nvPr/>
        </p:nvSpPr>
        <p:spPr bwMode="auto">
          <a:xfrm>
            <a:off x="214313" y="2714625"/>
            <a:ext cx="20335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4000" dirty="0">
                <a:solidFill>
                  <a:srgbClr val="C00000"/>
                </a:solidFill>
                <a:latin typeface="Georgia" charset="0"/>
              </a:rPr>
              <a:t>Around </a:t>
            </a:r>
          </a:p>
          <a:p>
            <a:pPr algn="ctr" eaLnBrk="1" hangingPunct="1"/>
            <a:r>
              <a:rPr lang="en-US" sz="4000" dirty="0">
                <a:solidFill>
                  <a:srgbClr val="C00000"/>
                </a:solidFill>
                <a:latin typeface="Georgia" charset="0"/>
              </a:rPr>
              <a:t>Africa</a:t>
            </a:r>
          </a:p>
        </p:txBody>
      </p:sp>
      <p:cxnSp>
        <p:nvCxnSpPr>
          <p:cNvPr id="19" name="Straight Arrow Connector 18"/>
          <p:cNvCxnSpPr>
            <a:cxnSpLocks noChangeShapeType="1"/>
          </p:cNvCxnSpPr>
          <p:nvPr/>
        </p:nvCxnSpPr>
        <p:spPr bwMode="auto">
          <a:xfrm rot="5400000">
            <a:off x="2611438" y="3903663"/>
            <a:ext cx="658812" cy="360362"/>
          </a:xfrm>
          <a:prstGeom prst="straightConnector1">
            <a:avLst/>
          </a:prstGeom>
          <a:noFill/>
          <a:ln w="38100">
            <a:solidFill>
              <a:srgbClr val="C0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2867025" y="4502150"/>
            <a:ext cx="1449388" cy="1389063"/>
          </a:xfrm>
          <a:prstGeom prst="straightConnector1">
            <a:avLst/>
          </a:prstGeom>
          <a:noFill/>
          <a:ln w="38100">
            <a:solidFill>
              <a:srgbClr val="C0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V="1">
            <a:off x="4457700" y="4810125"/>
            <a:ext cx="1108075" cy="1036638"/>
          </a:xfrm>
          <a:prstGeom prst="straightConnector1">
            <a:avLst/>
          </a:prstGeom>
          <a:noFill/>
          <a:ln w="38100">
            <a:solidFill>
              <a:srgbClr val="C0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wipe(up)">
                                      <p:cBhvr>
                                        <p:cTn id="9" dur="500"/>
                                        <p:tgtEl>
                                          <p:spTgt spid="1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8195"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650875"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Portugal</a:t>
            </a:r>
          </a:p>
        </p:txBody>
      </p:sp>
      <p:sp>
        <p:nvSpPr>
          <p:cNvPr id="11" name="Rectangle 3"/>
          <p:cNvSpPr txBox="1">
            <a:spLocks noChangeArrowheads="1"/>
          </p:cNvSpPr>
          <p:nvPr/>
        </p:nvSpPr>
        <p:spPr bwMode="auto">
          <a:xfrm>
            <a:off x="3611377" y="1473200"/>
            <a:ext cx="5288147" cy="4800600"/>
          </a:xfrm>
          <a:prstGeom prst="rect">
            <a:avLst/>
          </a:prstGeom>
          <a:noFill/>
          <a:ln w="9525">
            <a:noFill/>
            <a:miter lim="800000"/>
            <a:headEnd/>
            <a:tailEnd/>
          </a:ln>
        </p:spPr>
        <p:txBody>
          <a:bodyPr/>
          <a:lstStyle/>
          <a:p>
            <a:pPr>
              <a:spcBef>
                <a:spcPct val="20000"/>
              </a:spcBef>
              <a:defRPr/>
            </a:pPr>
            <a:r>
              <a:rPr lang="en-US" sz="2800" kern="0" dirty="0">
                <a:latin typeface="Georgia" pitchFamily="18" charset="0"/>
                <a:ea typeface="ＭＳ Ｐゴシック" charset="-128"/>
                <a:cs typeface="ＭＳ Ｐゴシック" pitchFamily="-65" charset="-128"/>
              </a:rPr>
              <a:t>Committed to sail to the Indies</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Closest nation to the West Coast of Africa</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Never strongly involved in Mediterranean trade</a:t>
            </a:r>
          </a:p>
          <a:p>
            <a:pPr>
              <a:spcBef>
                <a:spcPct val="20000"/>
              </a:spcBef>
              <a:defRPr/>
            </a:pPr>
            <a:r>
              <a:rPr lang="en-US" sz="2800" kern="0" dirty="0">
                <a:latin typeface="Georgia" pitchFamily="18" charset="0"/>
                <a:ea typeface="ＭＳ Ｐゴシック" charset="-128"/>
                <a:cs typeface="ＭＳ Ｐゴシック" pitchFamily="-65" charset="-128"/>
              </a:rPr>
              <a:t>Henry the Navigator (1394-1460)</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Established school for maritime pursuits</a:t>
            </a:r>
          </a:p>
          <a:p>
            <a:pPr lvl="2">
              <a:spcBef>
                <a:spcPct val="20000"/>
              </a:spcBef>
              <a:defRPr/>
            </a:pPr>
            <a:r>
              <a:rPr lang="en-US" sz="2400" kern="0" dirty="0">
                <a:latin typeface="Georgia" pitchFamily="18" charset="0"/>
                <a:ea typeface="ＭＳ Ｐゴシック" charset="-128"/>
                <a:cs typeface="+mn-cs"/>
              </a:rPr>
              <a:t>Compass, astrolabe, cartography</a:t>
            </a:r>
          </a:p>
        </p:txBody>
      </p:sp>
      <p:pic>
        <p:nvPicPr>
          <p:cNvPr id="17" name="Picture 16" descr="Henry_the_Navigator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5398" y="4335242"/>
            <a:ext cx="1875653" cy="213488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15991" y="1518687"/>
            <a:ext cx="3251200" cy="2331720"/>
          </a:xfrm>
          <a:prstGeom prst="rect">
            <a:avLst/>
          </a:prstGeom>
        </p:spPr>
      </p:pic>
      <p:sp>
        <p:nvSpPr>
          <p:cNvPr id="9" name="Oval 8"/>
          <p:cNvSpPr/>
          <p:nvPr/>
        </p:nvSpPr>
        <p:spPr>
          <a:xfrm>
            <a:off x="457902" y="2678400"/>
            <a:ext cx="561578" cy="1002240"/>
          </a:xfrm>
          <a:prstGeom prst="ellipse">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9219"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650875"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Portugal</a:t>
            </a:r>
          </a:p>
        </p:txBody>
      </p:sp>
      <p:sp>
        <p:nvSpPr>
          <p:cNvPr id="11" name="Rectangle 3"/>
          <p:cNvSpPr txBox="1">
            <a:spLocks noChangeArrowheads="1"/>
          </p:cNvSpPr>
          <p:nvPr/>
        </p:nvSpPr>
        <p:spPr bwMode="auto">
          <a:xfrm>
            <a:off x="4071938" y="1600200"/>
            <a:ext cx="4646612" cy="3057525"/>
          </a:xfrm>
          <a:prstGeom prst="rect">
            <a:avLst/>
          </a:prstGeom>
          <a:noFill/>
          <a:ln w="9525">
            <a:noFill/>
            <a:miter lim="800000"/>
            <a:headEnd/>
            <a:tailEnd/>
          </a:ln>
        </p:spPr>
        <p:txBody>
          <a:bodyPr/>
          <a:lstStyle/>
          <a:p>
            <a:pPr>
              <a:spcBef>
                <a:spcPct val="20000"/>
              </a:spcBef>
              <a:defRPr/>
            </a:pPr>
            <a:r>
              <a:rPr lang="en-US" sz="2800" kern="0" dirty="0">
                <a:latin typeface="Georgia" pitchFamily="18" charset="0"/>
                <a:ea typeface="ＭＳ Ｐゴシック" charset="-128"/>
                <a:cs typeface="ＭＳ Ｐゴシック" pitchFamily="-65" charset="-128"/>
              </a:rPr>
              <a:t>Developed the caravel</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Suitable for ocean travel</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Deep draft</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Lots of sails</a:t>
            </a:r>
          </a:p>
        </p:txBody>
      </p:sp>
      <p:pic>
        <p:nvPicPr>
          <p:cNvPr id="21" name="Picture 20" descr="Caravel2_(PSF) WM.jpg"/>
          <p:cNvPicPr>
            <a:picLocks noChangeAspect="1"/>
          </p:cNvPicPr>
          <p:nvPr/>
        </p:nvPicPr>
        <p:blipFill>
          <a:blip r:embed="rId3">
            <a:extLst>
              <a:ext uri="{28A0092B-C50C-407E-A947-70E740481C1C}">
                <a14:useLocalDpi xmlns:a14="http://schemas.microsoft.com/office/drawing/2010/main" val="0"/>
              </a:ext>
            </a:extLst>
          </a:blip>
          <a:srcRect l="2757" t="4276" r="5855" b="6064"/>
          <a:stretch>
            <a:fillRect/>
          </a:stretch>
        </p:blipFill>
        <p:spPr bwMode="auto">
          <a:xfrm>
            <a:off x="615950" y="1457325"/>
            <a:ext cx="2509838" cy="32004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Caravela_04 W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7963" y="3927475"/>
            <a:ext cx="2652712" cy="25511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SantaMaria Caravel WM.jpg"/>
          <p:cNvPicPr>
            <a:picLocks noChangeAspect="1"/>
          </p:cNvPicPr>
          <p:nvPr/>
        </p:nvPicPr>
        <p:blipFill>
          <a:blip r:embed="rId5">
            <a:lum bright="14000" contrast="20000"/>
            <a:extLst>
              <a:ext uri="{28A0092B-C50C-407E-A947-70E740481C1C}">
                <a14:useLocalDpi xmlns:a14="http://schemas.microsoft.com/office/drawing/2010/main" val="0"/>
              </a:ext>
            </a:extLst>
          </a:blip>
          <a:srcRect/>
          <a:stretch>
            <a:fillRect/>
          </a:stretch>
        </p:blipFill>
        <p:spPr bwMode="auto">
          <a:xfrm>
            <a:off x="5327650" y="3587750"/>
            <a:ext cx="1689100" cy="22050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1267"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650875"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Portugal</a:t>
            </a:r>
          </a:p>
        </p:txBody>
      </p:sp>
      <p:sp>
        <p:nvSpPr>
          <p:cNvPr id="9" name="Content Placeholder 5"/>
          <p:cNvSpPr txBox="1">
            <a:spLocks/>
          </p:cNvSpPr>
          <p:nvPr/>
        </p:nvSpPr>
        <p:spPr bwMode="auto">
          <a:xfrm>
            <a:off x="5029200" y="1430338"/>
            <a:ext cx="3944938" cy="4724400"/>
          </a:xfrm>
          <a:prstGeom prst="rect">
            <a:avLst/>
          </a:prstGeom>
          <a:noFill/>
          <a:ln w="9525">
            <a:noFill/>
            <a:miter lim="800000"/>
            <a:headEnd/>
            <a:tailEnd/>
          </a:ln>
        </p:spPr>
        <p:txBody>
          <a:bodyPr/>
          <a:lstStyle/>
          <a:p>
            <a:pPr eaLnBrk="0" hangingPunct="0">
              <a:spcBef>
                <a:spcPct val="20000"/>
              </a:spcBef>
              <a:defRPr/>
            </a:pPr>
            <a:r>
              <a:rPr lang="en-US" sz="2800" kern="0" dirty="0">
                <a:latin typeface="Georgia" pitchFamily="18" charset="0"/>
                <a:ea typeface="ＭＳ Ｐゴシック" charset="-128"/>
                <a:cs typeface="ＭＳ Ｐゴシック" pitchFamily="-65" charset="-128"/>
              </a:rPr>
              <a:t>Established trading sites along the coast of West Africa</a:t>
            </a:r>
          </a:p>
          <a:p>
            <a:pPr lvl="1" indent="-182880" eaLnBrk="0" hangingPunct="0">
              <a:spcBef>
                <a:spcPct val="20000"/>
              </a:spcBef>
              <a:buFont typeface="Arial" pitchFamily="34" charset="0"/>
              <a:buChar char="•"/>
              <a:defRPr/>
            </a:pPr>
            <a:r>
              <a:rPr lang="en-US" sz="2400" kern="0" dirty="0">
                <a:latin typeface="Georgia" pitchFamily="18" charset="0"/>
                <a:ea typeface="ＭＳ Ｐゴシック" charset="-128"/>
                <a:cs typeface="+mn-cs"/>
              </a:rPr>
              <a:t>Problem: winds below the bulge of Africa blew westward</a:t>
            </a:r>
          </a:p>
          <a:p>
            <a:pPr lvl="1" indent="-182880" eaLnBrk="0" hangingPunct="0">
              <a:spcBef>
                <a:spcPct val="20000"/>
              </a:spcBef>
              <a:buFont typeface="Arial" pitchFamily="34" charset="0"/>
              <a:buChar char="•"/>
              <a:defRPr/>
            </a:pPr>
            <a:r>
              <a:rPr lang="en-US" sz="2400" kern="0" dirty="0">
                <a:latin typeface="Georgia" pitchFamily="18" charset="0"/>
                <a:ea typeface="ＭＳ Ｐゴシック" charset="-128"/>
                <a:cs typeface="+mn-cs"/>
              </a:rPr>
              <a:t>Solution: Hug the coast</a:t>
            </a:r>
          </a:p>
        </p:txBody>
      </p:sp>
      <p:pic>
        <p:nvPicPr>
          <p:cNvPr id="11270" name="Picture 9" descr="African_map_1885 WM.jpg"/>
          <p:cNvPicPr>
            <a:picLocks noChangeAspect="1"/>
          </p:cNvPicPr>
          <p:nvPr/>
        </p:nvPicPr>
        <p:blipFill>
          <a:blip r:embed="rId3">
            <a:extLst>
              <a:ext uri="{28A0092B-C50C-407E-A947-70E740481C1C}">
                <a14:useLocalDpi xmlns:a14="http://schemas.microsoft.com/office/drawing/2010/main" val="0"/>
              </a:ext>
            </a:extLst>
          </a:blip>
          <a:srcRect t="-233"/>
          <a:stretch>
            <a:fillRect/>
          </a:stretch>
        </p:blipFill>
        <p:spPr bwMode="auto">
          <a:xfrm>
            <a:off x="874713" y="1371600"/>
            <a:ext cx="4068762"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p:cNvSpPr>
            <a:spLocks/>
          </p:cNvSpPr>
          <p:nvPr/>
        </p:nvSpPr>
        <p:spPr bwMode="auto">
          <a:xfrm>
            <a:off x="1552575" y="2306638"/>
            <a:ext cx="106363" cy="68262"/>
          </a:xfrm>
          <a:custGeom>
            <a:avLst/>
            <a:gdLst>
              <a:gd name="T0" fmla="*/ 0 w 106326"/>
              <a:gd name="T1" fmla="*/ 0 h 67727"/>
              <a:gd name="T2" fmla="*/ 53182 w 106326"/>
              <a:gd name="T3" fmla="*/ 42866 h 67727"/>
              <a:gd name="T4" fmla="*/ 106363 w 106326"/>
              <a:gd name="T5" fmla="*/ 64299 h 67727"/>
              <a:gd name="T6" fmla="*/ 0 60000 65536"/>
              <a:gd name="T7" fmla="*/ 0 60000 65536"/>
              <a:gd name="T8" fmla="*/ 0 60000 65536"/>
            </a:gdLst>
            <a:ahLst/>
            <a:cxnLst>
              <a:cxn ang="T6">
                <a:pos x="T0" y="T1"/>
              </a:cxn>
              <a:cxn ang="T7">
                <a:pos x="T2" y="T3"/>
              </a:cxn>
              <a:cxn ang="T8">
                <a:pos x="T4" y="T5"/>
              </a:cxn>
            </a:cxnLst>
            <a:rect l="0" t="0" r="r" b="b"/>
            <a:pathLst>
              <a:path w="106326" h="67727">
                <a:moveTo>
                  <a:pt x="0" y="0"/>
                </a:moveTo>
                <a:cubicBezTo>
                  <a:pt x="35849" y="53772"/>
                  <a:pt x="1806" y="16852"/>
                  <a:pt x="53163" y="42530"/>
                </a:cubicBezTo>
                <a:cubicBezTo>
                  <a:pt x="103558" y="67727"/>
                  <a:pt x="65294" y="63795"/>
                  <a:pt x="106326" y="63795"/>
                </a:cubicBezTo>
              </a:path>
            </a:pathLst>
          </a:custGeom>
          <a:noFill/>
          <a:ln w="25400" cap="flat" cmpd="sng">
            <a:solidFill>
              <a:schemeClr val="tx1"/>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5" name="Freeform 14"/>
          <p:cNvSpPr>
            <a:spLocks/>
          </p:cNvSpPr>
          <p:nvPr/>
        </p:nvSpPr>
        <p:spPr bwMode="auto">
          <a:xfrm>
            <a:off x="828675" y="2127250"/>
            <a:ext cx="2106613" cy="4029075"/>
          </a:xfrm>
          <a:custGeom>
            <a:avLst/>
            <a:gdLst/>
            <a:ahLst/>
            <a:cxnLst/>
            <a:rect l="0" t="0" r="r" b="b"/>
            <a:pathLst>
              <a:path w="2105246" h="4028281">
                <a:moveTo>
                  <a:pt x="850604" y="19807"/>
                </a:moveTo>
                <a:cubicBezTo>
                  <a:pt x="820488" y="110158"/>
                  <a:pt x="862489" y="0"/>
                  <a:pt x="818707" y="72970"/>
                </a:cubicBezTo>
                <a:cubicBezTo>
                  <a:pt x="799984" y="104175"/>
                  <a:pt x="814309" y="152409"/>
                  <a:pt x="765544" y="168663"/>
                </a:cubicBezTo>
                <a:lnTo>
                  <a:pt x="733646" y="179295"/>
                </a:lnTo>
                <a:cubicBezTo>
                  <a:pt x="726558" y="200560"/>
                  <a:pt x="728231" y="227240"/>
                  <a:pt x="712381" y="243090"/>
                </a:cubicBezTo>
                <a:cubicBezTo>
                  <a:pt x="705293" y="250179"/>
                  <a:pt x="697131" y="256336"/>
                  <a:pt x="691116" y="264356"/>
                </a:cubicBezTo>
                <a:cubicBezTo>
                  <a:pt x="675782" y="284802"/>
                  <a:pt x="666658" y="310080"/>
                  <a:pt x="648586" y="328151"/>
                </a:cubicBezTo>
                <a:cubicBezTo>
                  <a:pt x="641497" y="335239"/>
                  <a:pt x="633582" y="341588"/>
                  <a:pt x="627320" y="349416"/>
                </a:cubicBezTo>
                <a:cubicBezTo>
                  <a:pt x="586813" y="400049"/>
                  <a:pt x="628841" y="366123"/>
                  <a:pt x="574158" y="402579"/>
                </a:cubicBezTo>
                <a:cubicBezTo>
                  <a:pt x="567070" y="413212"/>
                  <a:pt x="560876" y="424498"/>
                  <a:pt x="552893" y="434477"/>
                </a:cubicBezTo>
                <a:cubicBezTo>
                  <a:pt x="530417" y="462572"/>
                  <a:pt x="496980" y="478840"/>
                  <a:pt x="467832" y="498272"/>
                </a:cubicBezTo>
                <a:lnTo>
                  <a:pt x="435934" y="519537"/>
                </a:lnTo>
                <a:lnTo>
                  <a:pt x="404037" y="540802"/>
                </a:lnTo>
                <a:cubicBezTo>
                  <a:pt x="377310" y="620979"/>
                  <a:pt x="416471" y="525259"/>
                  <a:pt x="361507" y="593965"/>
                </a:cubicBezTo>
                <a:cubicBezTo>
                  <a:pt x="354506" y="602717"/>
                  <a:pt x="356317" y="616066"/>
                  <a:pt x="350874" y="625863"/>
                </a:cubicBezTo>
                <a:cubicBezTo>
                  <a:pt x="338462" y="648204"/>
                  <a:pt x="316426" y="665412"/>
                  <a:pt x="308344" y="689658"/>
                </a:cubicBezTo>
                <a:cubicBezTo>
                  <a:pt x="304800" y="700291"/>
                  <a:pt x="306831" y="715042"/>
                  <a:pt x="297711" y="721556"/>
                </a:cubicBezTo>
                <a:cubicBezTo>
                  <a:pt x="279471" y="734585"/>
                  <a:pt x="252567" y="730387"/>
                  <a:pt x="233916" y="742821"/>
                </a:cubicBezTo>
                <a:lnTo>
                  <a:pt x="202018" y="764086"/>
                </a:lnTo>
                <a:cubicBezTo>
                  <a:pt x="198474" y="774718"/>
                  <a:pt x="197152" y="786373"/>
                  <a:pt x="191386" y="795983"/>
                </a:cubicBezTo>
                <a:cubicBezTo>
                  <a:pt x="186228" y="804579"/>
                  <a:pt x="174603" y="808282"/>
                  <a:pt x="170120" y="817249"/>
                </a:cubicBezTo>
                <a:cubicBezTo>
                  <a:pt x="94196" y="969095"/>
                  <a:pt x="190146" y="819107"/>
                  <a:pt x="127590" y="912942"/>
                </a:cubicBezTo>
                <a:lnTo>
                  <a:pt x="106325" y="976737"/>
                </a:lnTo>
                <a:cubicBezTo>
                  <a:pt x="102781" y="987370"/>
                  <a:pt x="101910" y="999310"/>
                  <a:pt x="95693" y="1008635"/>
                </a:cubicBezTo>
                <a:lnTo>
                  <a:pt x="74427" y="1040532"/>
                </a:lnTo>
                <a:lnTo>
                  <a:pt x="42530" y="1136225"/>
                </a:lnTo>
                <a:cubicBezTo>
                  <a:pt x="38986" y="1146858"/>
                  <a:pt x="38114" y="1158797"/>
                  <a:pt x="31897" y="1168123"/>
                </a:cubicBezTo>
                <a:lnTo>
                  <a:pt x="10632" y="1200021"/>
                </a:lnTo>
                <a:cubicBezTo>
                  <a:pt x="7088" y="1210653"/>
                  <a:pt x="0" y="1220711"/>
                  <a:pt x="0" y="1231918"/>
                </a:cubicBezTo>
                <a:cubicBezTo>
                  <a:pt x="0" y="1285199"/>
                  <a:pt x="5054" y="1338419"/>
                  <a:pt x="10632" y="1391407"/>
                </a:cubicBezTo>
                <a:cubicBezTo>
                  <a:pt x="12162" y="1405940"/>
                  <a:pt x="17066" y="1419940"/>
                  <a:pt x="21265" y="1433937"/>
                </a:cubicBezTo>
                <a:cubicBezTo>
                  <a:pt x="27706" y="1455407"/>
                  <a:pt x="35442" y="1476467"/>
                  <a:pt x="42530" y="1497732"/>
                </a:cubicBezTo>
                <a:lnTo>
                  <a:pt x="53162" y="1529630"/>
                </a:lnTo>
                <a:lnTo>
                  <a:pt x="63795" y="1561528"/>
                </a:lnTo>
                <a:cubicBezTo>
                  <a:pt x="67339" y="1572160"/>
                  <a:pt x="66502" y="1585500"/>
                  <a:pt x="74427" y="1593425"/>
                </a:cubicBezTo>
                <a:lnTo>
                  <a:pt x="116958" y="1635956"/>
                </a:lnTo>
                <a:cubicBezTo>
                  <a:pt x="120502" y="1646588"/>
                  <a:pt x="122578" y="1657829"/>
                  <a:pt x="127590" y="1667853"/>
                </a:cubicBezTo>
                <a:cubicBezTo>
                  <a:pt x="139538" y="1691750"/>
                  <a:pt x="160597" y="1714852"/>
                  <a:pt x="180753" y="1731649"/>
                </a:cubicBezTo>
                <a:cubicBezTo>
                  <a:pt x="190570" y="1739830"/>
                  <a:pt x="202018" y="1745826"/>
                  <a:pt x="212651" y="1752914"/>
                </a:cubicBezTo>
                <a:cubicBezTo>
                  <a:pt x="219739" y="1763546"/>
                  <a:pt x="225933" y="1774833"/>
                  <a:pt x="233916" y="1784811"/>
                </a:cubicBezTo>
                <a:cubicBezTo>
                  <a:pt x="246107" y="1800050"/>
                  <a:pt x="269925" y="1819718"/>
                  <a:pt x="287079" y="1827342"/>
                </a:cubicBezTo>
                <a:cubicBezTo>
                  <a:pt x="307562" y="1836446"/>
                  <a:pt x="332223" y="1836173"/>
                  <a:pt x="350874" y="1848607"/>
                </a:cubicBezTo>
                <a:cubicBezTo>
                  <a:pt x="392097" y="1876089"/>
                  <a:pt x="370649" y="1865831"/>
                  <a:pt x="414669" y="1880504"/>
                </a:cubicBezTo>
                <a:cubicBezTo>
                  <a:pt x="421757" y="1887593"/>
                  <a:pt x="427338" y="1896612"/>
                  <a:pt x="435934" y="1901770"/>
                </a:cubicBezTo>
                <a:cubicBezTo>
                  <a:pt x="476596" y="1926168"/>
                  <a:pt x="536216" y="1905564"/>
                  <a:pt x="574158" y="1901770"/>
                </a:cubicBezTo>
                <a:cubicBezTo>
                  <a:pt x="584790" y="1898226"/>
                  <a:pt x="594960" y="1892722"/>
                  <a:pt x="606055" y="1891137"/>
                </a:cubicBezTo>
                <a:cubicBezTo>
                  <a:pt x="769123" y="1867840"/>
                  <a:pt x="675869" y="1896218"/>
                  <a:pt x="754911" y="1869872"/>
                </a:cubicBezTo>
                <a:cubicBezTo>
                  <a:pt x="853186" y="1880791"/>
                  <a:pt x="862950" y="1888332"/>
                  <a:pt x="967562" y="1869872"/>
                </a:cubicBezTo>
                <a:cubicBezTo>
                  <a:pt x="989637" y="1865977"/>
                  <a:pt x="1010093" y="1855696"/>
                  <a:pt x="1031358" y="1848607"/>
                </a:cubicBezTo>
                <a:lnTo>
                  <a:pt x="1063255" y="1837974"/>
                </a:lnTo>
                <a:cubicBezTo>
                  <a:pt x="1102241" y="1841518"/>
                  <a:pt x="1142657" y="1837561"/>
                  <a:pt x="1180213" y="1848607"/>
                </a:cubicBezTo>
                <a:cubicBezTo>
                  <a:pt x="1204732" y="1855819"/>
                  <a:pt x="1219763" y="1883055"/>
                  <a:pt x="1244009" y="1891137"/>
                </a:cubicBezTo>
                <a:cubicBezTo>
                  <a:pt x="1324193" y="1917866"/>
                  <a:pt x="1225350" y="1881809"/>
                  <a:pt x="1307804" y="1923035"/>
                </a:cubicBezTo>
                <a:cubicBezTo>
                  <a:pt x="1337493" y="1937879"/>
                  <a:pt x="1386709" y="1940382"/>
                  <a:pt x="1414130" y="1944300"/>
                </a:cubicBezTo>
                <a:cubicBezTo>
                  <a:pt x="1439219" y="1952663"/>
                  <a:pt x="1452698" y="1951873"/>
                  <a:pt x="1467293" y="1976197"/>
                </a:cubicBezTo>
                <a:cubicBezTo>
                  <a:pt x="1473059" y="1985808"/>
                  <a:pt x="1474381" y="1997462"/>
                  <a:pt x="1477925" y="2008095"/>
                </a:cubicBezTo>
                <a:cubicBezTo>
                  <a:pt x="1463575" y="2108551"/>
                  <a:pt x="1461266" y="2085171"/>
                  <a:pt x="1477925" y="2210114"/>
                </a:cubicBezTo>
                <a:cubicBezTo>
                  <a:pt x="1479406" y="2221223"/>
                  <a:pt x="1482792" y="2232401"/>
                  <a:pt x="1488558" y="2242011"/>
                </a:cubicBezTo>
                <a:cubicBezTo>
                  <a:pt x="1493716" y="2250607"/>
                  <a:pt x="1503561" y="2255449"/>
                  <a:pt x="1509823" y="2263277"/>
                </a:cubicBezTo>
                <a:cubicBezTo>
                  <a:pt x="1517806" y="2273255"/>
                  <a:pt x="1524000" y="2284542"/>
                  <a:pt x="1531088" y="2295174"/>
                </a:cubicBezTo>
                <a:cubicBezTo>
                  <a:pt x="1561207" y="2385535"/>
                  <a:pt x="1519200" y="2275362"/>
                  <a:pt x="1562986" y="2348337"/>
                </a:cubicBezTo>
                <a:cubicBezTo>
                  <a:pt x="1568752" y="2357948"/>
                  <a:pt x="1568606" y="2370210"/>
                  <a:pt x="1573618" y="2380235"/>
                </a:cubicBezTo>
                <a:cubicBezTo>
                  <a:pt x="1579333" y="2391665"/>
                  <a:pt x="1589693" y="2400455"/>
                  <a:pt x="1594883" y="2412132"/>
                </a:cubicBezTo>
                <a:cubicBezTo>
                  <a:pt x="1632176" y="2496043"/>
                  <a:pt x="1590663" y="2458938"/>
                  <a:pt x="1648046" y="2497193"/>
                </a:cubicBezTo>
                <a:cubicBezTo>
                  <a:pt x="1664117" y="2561473"/>
                  <a:pt x="1654056" y="2525853"/>
                  <a:pt x="1679944" y="2603518"/>
                </a:cubicBezTo>
                <a:lnTo>
                  <a:pt x="1690576" y="2635416"/>
                </a:lnTo>
                <a:cubicBezTo>
                  <a:pt x="1678347" y="2806627"/>
                  <a:pt x="1695675" y="2737081"/>
                  <a:pt x="1658679" y="2848067"/>
                </a:cubicBezTo>
                <a:lnTo>
                  <a:pt x="1637413" y="2911863"/>
                </a:lnTo>
                <a:lnTo>
                  <a:pt x="1626781" y="2943760"/>
                </a:lnTo>
                <a:cubicBezTo>
                  <a:pt x="1630325" y="3004011"/>
                  <a:pt x="1628000" y="3064897"/>
                  <a:pt x="1637413" y="3124514"/>
                </a:cubicBezTo>
                <a:cubicBezTo>
                  <a:pt x="1638976" y="3134416"/>
                  <a:pt x="1654196" y="3136813"/>
                  <a:pt x="1658679" y="3145779"/>
                </a:cubicBezTo>
                <a:cubicBezTo>
                  <a:pt x="1668704" y="3165828"/>
                  <a:pt x="1667510" y="3190923"/>
                  <a:pt x="1679944" y="3209574"/>
                </a:cubicBezTo>
                <a:lnTo>
                  <a:pt x="1722474" y="3273370"/>
                </a:lnTo>
                <a:lnTo>
                  <a:pt x="1743739" y="3305267"/>
                </a:lnTo>
                <a:cubicBezTo>
                  <a:pt x="1759809" y="3369544"/>
                  <a:pt x="1749751" y="3333932"/>
                  <a:pt x="1775637" y="3411593"/>
                </a:cubicBezTo>
                <a:cubicBezTo>
                  <a:pt x="1779181" y="3422225"/>
                  <a:pt x="1784426" y="3432435"/>
                  <a:pt x="1786269" y="3443490"/>
                </a:cubicBezTo>
                <a:cubicBezTo>
                  <a:pt x="1789813" y="3464755"/>
                  <a:pt x="1791673" y="3486371"/>
                  <a:pt x="1796902" y="3507286"/>
                </a:cubicBezTo>
                <a:cubicBezTo>
                  <a:pt x="1802339" y="3529032"/>
                  <a:pt x="1811079" y="3549816"/>
                  <a:pt x="1818167" y="3571081"/>
                </a:cubicBezTo>
                <a:lnTo>
                  <a:pt x="1839432" y="3634877"/>
                </a:lnTo>
                <a:lnTo>
                  <a:pt x="1903227" y="3826263"/>
                </a:lnTo>
                <a:cubicBezTo>
                  <a:pt x="1942000" y="3942583"/>
                  <a:pt x="1880166" y="3766399"/>
                  <a:pt x="1935125" y="3890058"/>
                </a:cubicBezTo>
                <a:cubicBezTo>
                  <a:pt x="1947365" y="3917597"/>
                  <a:pt x="1951405" y="3962783"/>
                  <a:pt x="1977655" y="3985751"/>
                </a:cubicBezTo>
                <a:cubicBezTo>
                  <a:pt x="1996889" y="4002581"/>
                  <a:pt x="2041451" y="4028281"/>
                  <a:pt x="2041451" y="4028281"/>
                </a:cubicBezTo>
                <a:lnTo>
                  <a:pt x="2105246" y="4017649"/>
                </a:lnTo>
              </a:path>
            </a:pathLst>
          </a:custGeom>
          <a:noFill/>
          <a:ln w="25400" cap="flat" cmpd="sng">
            <a:solidFill>
              <a:schemeClr val="tx1"/>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 name="Freeform 15"/>
          <p:cNvSpPr>
            <a:spLocks/>
          </p:cNvSpPr>
          <p:nvPr/>
        </p:nvSpPr>
        <p:spPr bwMode="auto">
          <a:xfrm>
            <a:off x="2498725" y="4752975"/>
            <a:ext cx="127000" cy="11113"/>
          </a:xfrm>
          <a:custGeom>
            <a:avLst/>
            <a:gdLst>
              <a:gd name="T0" fmla="*/ 0 w 127591"/>
              <a:gd name="T1" fmla="*/ 11113 h 10954"/>
              <a:gd name="T2" fmla="*/ 127000 w 127591"/>
              <a:gd name="T3" fmla="*/ 326 h 10954"/>
              <a:gd name="T4" fmla="*/ 0 60000 65536"/>
              <a:gd name="T5" fmla="*/ 0 60000 65536"/>
            </a:gdLst>
            <a:ahLst/>
            <a:cxnLst>
              <a:cxn ang="T4">
                <a:pos x="T0" y="T1"/>
              </a:cxn>
              <a:cxn ang="T5">
                <a:pos x="T2" y="T3"/>
              </a:cxn>
            </a:cxnLst>
            <a:rect l="0" t="0" r="r" b="b"/>
            <a:pathLst>
              <a:path w="127591" h="10954">
                <a:moveTo>
                  <a:pt x="0" y="10954"/>
                </a:moveTo>
                <a:cubicBezTo>
                  <a:pt x="120488" y="0"/>
                  <a:pt x="77811" y="321"/>
                  <a:pt x="127591" y="321"/>
                </a:cubicBezTo>
              </a:path>
            </a:pathLst>
          </a:custGeom>
          <a:noFill/>
          <a:ln w="25400" cap="flat" cmpd="sng">
            <a:solidFill>
              <a:schemeClr val="tx1"/>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 name="Freeform 16"/>
          <p:cNvSpPr>
            <a:spLocks/>
          </p:cNvSpPr>
          <p:nvPr/>
        </p:nvSpPr>
        <p:spPr bwMode="auto">
          <a:xfrm>
            <a:off x="1987550" y="3902075"/>
            <a:ext cx="74613" cy="74613"/>
          </a:xfrm>
          <a:custGeom>
            <a:avLst/>
            <a:gdLst>
              <a:gd name="T0" fmla="*/ 0 w 74428"/>
              <a:gd name="T1" fmla="*/ 74613 h 74428"/>
              <a:gd name="T2" fmla="*/ 63955 w 74428"/>
              <a:gd name="T3" fmla="*/ 21318 h 74428"/>
              <a:gd name="T4" fmla="*/ 74613 w 74428"/>
              <a:gd name="T5" fmla="*/ 0 h 74428"/>
              <a:gd name="T6" fmla="*/ 0 60000 65536"/>
              <a:gd name="T7" fmla="*/ 0 60000 65536"/>
              <a:gd name="T8" fmla="*/ 0 60000 65536"/>
            </a:gdLst>
            <a:ahLst/>
            <a:cxnLst>
              <a:cxn ang="T6">
                <a:pos x="T0" y="T1"/>
              </a:cxn>
              <a:cxn ang="T7">
                <a:pos x="T2" y="T3"/>
              </a:cxn>
              <a:cxn ang="T8">
                <a:pos x="T4" y="T5"/>
              </a:cxn>
            </a:cxnLst>
            <a:rect l="0" t="0" r="r" b="b"/>
            <a:pathLst>
              <a:path w="74428" h="74428">
                <a:moveTo>
                  <a:pt x="0" y="74428"/>
                </a:moveTo>
                <a:cubicBezTo>
                  <a:pt x="29501" y="54761"/>
                  <a:pt x="40405" y="50504"/>
                  <a:pt x="63796" y="21265"/>
                </a:cubicBezTo>
                <a:cubicBezTo>
                  <a:pt x="68747" y="15077"/>
                  <a:pt x="70884" y="7088"/>
                  <a:pt x="74428" y="0"/>
                </a:cubicBezTo>
              </a:path>
            </a:pathLst>
          </a:custGeom>
          <a:noFill/>
          <a:ln w="25400" cap="flat" cmpd="sng">
            <a:solidFill>
              <a:schemeClr val="tx1"/>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1275" name="TextBox 18"/>
          <p:cNvSpPr txBox="1">
            <a:spLocks noChangeArrowheads="1"/>
          </p:cNvSpPr>
          <p:nvPr/>
        </p:nvSpPr>
        <p:spPr bwMode="auto">
          <a:xfrm>
            <a:off x="477838" y="1860550"/>
            <a:ext cx="1138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a:t>Portugal</a:t>
            </a:r>
          </a:p>
        </p:txBody>
      </p:sp>
      <p:cxnSp>
        <p:nvCxnSpPr>
          <p:cNvPr id="24" name="Straight Arrow Connector 23"/>
          <p:cNvCxnSpPr>
            <a:cxnSpLocks noChangeShapeType="1"/>
          </p:cNvCxnSpPr>
          <p:nvPr/>
        </p:nvCxnSpPr>
        <p:spPr bwMode="auto">
          <a:xfrm>
            <a:off x="1552575" y="2044700"/>
            <a:ext cx="190500" cy="1746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2301" name="Picture 27" descr="wind C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113" y="4106863"/>
            <a:ext cx="21161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p:cNvSpPr>
            <a:spLocks noChangeArrowheads="1"/>
          </p:cNvSpPr>
          <p:nvPr/>
        </p:nvSpPr>
        <p:spPr bwMode="auto">
          <a:xfrm rot="10800000">
            <a:off x="371475" y="4764088"/>
            <a:ext cx="1776413" cy="317500"/>
          </a:xfrm>
          <a:prstGeom prst="rightArrow">
            <a:avLst>
              <a:gd name="adj1" fmla="val 50000"/>
              <a:gd name="adj2" fmla="val 49992"/>
            </a:avLst>
          </a:prstGeom>
          <a:solidFill>
            <a:srgbClr val="C7CADB"/>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301"/>
                                        </p:tgtEl>
                                        <p:attrNameLst>
                                          <p:attrName>style.visibility</p:attrName>
                                        </p:attrNameLst>
                                      </p:cBhvr>
                                      <p:to>
                                        <p:strVal val="visible"/>
                                      </p:to>
                                    </p:set>
                                    <p:animEffect transition="in" filter="fade">
                                      <p:cBhvr>
                                        <p:cTn id="9" dur="1000"/>
                                        <p:tgtEl>
                                          <p:spTgt spid="12301"/>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3315"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650875"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Portugal</a:t>
            </a:r>
          </a:p>
        </p:txBody>
      </p:sp>
      <p:sp>
        <p:nvSpPr>
          <p:cNvPr id="18" name="Rectangle 3"/>
          <p:cNvSpPr txBox="1">
            <a:spLocks noChangeArrowheads="1"/>
          </p:cNvSpPr>
          <p:nvPr/>
        </p:nvSpPr>
        <p:spPr bwMode="auto">
          <a:xfrm>
            <a:off x="2987675" y="1301750"/>
            <a:ext cx="5816600" cy="4525963"/>
          </a:xfrm>
          <a:prstGeom prst="rect">
            <a:avLst/>
          </a:prstGeom>
          <a:noFill/>
          <a:ln w="9525">
            <a:noFill/>
            <a:miter lim="800000"/>
            <a:headEnd/>
            <a:tailEnd/>
          </a:ln>
        </p:spPr>
        <p:txBody>
          <a:bodyPr/>
          <a:lstStyle/>
          <a:p>
            <a:pPr>
              <a:spcBef>
                <a:spcPct val="20000"/>
              </a:spcBef>
              <a:defRPr/>
            </a:pPr>
            <a:r>
              <a:rPr lang="en-US" sz="2800" kern="0" dirty="0">
                <a:latin typeface="Georgia" pitchFamily="18" charset="0"/>
                <a:ea typeface="ＭＳ Ｐゴシック" charset="-128"/>
                <a:cs typeface="ＭＳ Ｐゴシック" pitchFamily="-65" charset="-128"/>
              </a:rPr>
              <a:t>King John II </a:t>
            </a:r>
            <a:r>
              <a:rPr lang="en-US" sz="2400" kern="0" dirty="0">
                <a:latin typeface="Georgia" pitchFamily="18" charset="0"/>
                <a:ea typeface="ＭＳ Ｐゴシック" charset="-128"/>
                <a:cs typeface="ＭＳ Ｐゴシック" pitchFamily="-65" charset="-128"/>
              </a:rPr>
              <a:t>(1481-1495)</a:t>
            </a:r>
          </a:p>
          <a:p>
            <a:pPr lvl="1">
              <a:spcBef>
                <a:spcPct val="20000"/>
              </a:spcBef>
              <a:defRPr/>
            </a:pPr>
            <a:r>
              <a:rPr lang="en-US" sz="2800" kern="0" dirty="0">
                <a:latin typeface="Georgia" pitchFamily="18" charset="0"/>
                <a:ea typeface="ＭＳ Ｐゴシック" charset="-128"/>
                <a:cs typeface="+mn-cs"/>
              </a:rPr>
              <a:t>Bartholomew Diaz </a:t>
            </a:r>
            <a:r>
              <a:rPr lang="en-US" sz="2400" kern="0" dirty="0">
                <a:latin typeface="Georgia" pitchFamily="18" charset="0"/>
                <a:ea typeface="ＭＳ Ｐゴシック" charset="-128"/>
                <a:cs typeface="+mn-cs"/>
              </a:rPr>
              <a:t>(1487)</a:t>
            </a:r>
          </a:p>
          <a:p>
            <a:pPr lvl="2">
              <a:spcBef>
                <a:spcPct val="20000"/>
              </a:spcBef>
              <a:defRPr/>
            </a:pPr>
            <a:r>
              <a:rPr lang="en-US" sz="2400" kern="0" dirty="0">
                <a:latin typeface="Georgia" pitchFamily="18" charset="0"/>
                <a:ea typeface="ＭＳ Ｐゴシック" charset="-128"/>
                <a:cs typeface="+mn-cs"/>
              </a:rPr>
              <a:t>Discovered the Cape of Good Hope</a:t>
            </a:r>
          </a:p>
          <a:p>
            <a:pPr lvl="2">
              <a:spcBef>
                <a:spcPct val="20000"/>
              </a:spcBef>
              <a:defRPr/>
            </a:pPr>
            <a:r>
              <a:rPr lang="en-US" sz="2400" kern="0" dirty="0">
                <a:latin typeface="Georgia" pitchFamily="18" charset="0"/>
                <a:ea typeface="ＭＳ Ｐゴシック" charset="-128"/>
                <a:cs typeface="+mn-cs"/>
              </a:rPr>
              <a:t>Confirmed possibility of sailing around Africa</a:t>
            </a:r>
          </a:p>
          <a:p>
            <a:pPr lvl="1">
              <a:spcBef>
                <a:spcPct val="20000"/>
              </a:spcBef>
              <a:defRPr/>
            </a:pPr>
            <a:r>
              <a:rPr lang="en-US" sz="2800" kern="0" dirty="0">
                <a:latin typeface="Georgia" pitchFamily="18" charset="0"/>
                <a:ea typeface="ＭＳ Ｐゴシック" charset="-128"/>
                <a:cs typeface="+mn-cs"/>
              </a:rPr>
              <a:t>Turned down Columbus</a:t>
            </a:r>
          </a:p>
          <a:p>
            <a:pPr lvl="2">
              <a:spcBef>
                <a:spcPct val="20000"/>
              </a:spcBef>
              <a:defRPr/>
            </a:pPr>
            <a:r>
              <a:rPr lang="en-US" sz="2800" kern="0" dirty="0">
                <a:latin typeface="Georgia" pitchFamily="18" charset="0"/>
                <a:ea typeface="ＭＳ Ｐゴシック" charset="-128"/>
                <a:cs typeface="+mn-cs"/>
              </a:rPr>
              <a:t>Portugal did not need to fund a radical venture because they already had a safe route confirmed.</a:t>
            </a:r>
          </a:p>
          <a:p>
            <a:pPr lvl="3">
              <a:spcBef>
                <a:spcPct val="20000"/>
              </a:spcBef>
              <a:defRPr/>
            </a:pPr>
            <a:r>
              <a:rPr lang="en-US" sz="2400" kern="0" dirty="0">
                <a:latin typeface="Georgia" pitchFamily="18" charset="0"/>
                <a:ea typeface="ＭＳ Ｐゴシック" charset="-128"/>
                <a:cs typeface="+mn-cs"/>
              </a:rPr>
              <a:t>But they had not rounded the Cape yet.</a:t>
            </a:r>
          </a:p>
          <a:p>
            <a:pPr>
              <a:spcBef>
                <a:spcPct val="20000"/>
              </a:spcBef>
              <a:defRPr/>
            </a:pPr>
            <a:endParaRPr lang="en-US" sz="2800" kern="0" dirty="0">
              <a:latin typeface="Georgia" pitchFamily="18" charset="0"/>
              <a:ea typeface="ＭＳ Ｐゴシック" charset="-128"/>
              <a:cs typeface="ＭＳ Ｐゴシック" pitchFamily="-65" charset="-128"/>
            </a:endParaRPr>
          </a:p>
        </p:txBody>
      </p:sp>
      <p:pic>
        <p:nvPicPr>
          <p:cNvPr id="20" name="Picture 19" descr="Portrait_of_John_II_of_Portugal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13" y="1408113"/>
            <a:ext cx="2189162" cy="27590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bartholomew dias C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3600450"/>
            <a:ext cx="2006600" cy="27146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5363"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650875"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Portugal</a:t>
            </a:r>
          </a:p>
        </p:txBody>
      </p:sp>
      <p:sp>
        <p:nvSpPr>
          <p:cNvPr id="8" name="Rectangle 3"/>
          <p:cNvSpPr txBox="1">
            <a:spLocks noChangeArrowheads="1"/>
          </p:cNvSpPr>
          <p:nvPr/>
        </p:nvSpPr>
        <p:spPr bwMode="auto">
          <a:xfrm>
            <a:off x="3519488" y="1143000"/>
            <a:ext cx="5348287" cy="5486400"/>
          </a:xfrm>
          <a:prstGeom prst="rect">
            <a:avLst/>
          </a:prstGeom>
          <a:noFill/>
          <a:ln w="9525">
            <a:noFill/>
            <a:miter lim="800000"/>
            <a:headEnd/>
            <a:tailEnd/>
          </a:ln>
        </p:spPr>
        <p:txBody>
          <a:bodyPr/>
          <a:lstStyle/>
          <a:p>
            <a:pPr>
              <a:spcBef>
                <a:spcPct val="20000"/>
              </a:spcBef>
              <a:defRPr/>
            </a:pPr>
            <a:r>
              <a:rPr lang="en-US" sz="2800" kern="0" dirty="0">
                <a:latin typeface="Georgia" pitchFamily="18" charset="0"/>
                <a:ea typeface="ＭＳ Ｐゴシック" charset="-128"/>
                <a:cs typeface="ＭＳ Ｐゴシック" pitchFamily="-65" charset="-128"/>
              </a:rPr>
              <a:t>Manuel the Fortunate </a:t>
            </a:r>
            <a:r>
              <a:rPr lang="en-US" sz="2400" kern="0" dirty="0">
                <a:latin typeface="Georgia" pitchFamily="18" charset="0"/>
                <a:ea typeface="ＭＳ Ｐゴシック" charset="-128"/>
                <a:cs typeface="ＭＳ Ｐゴシック" pitchFamily="-65" charset="-128"/>
              </a:rPr>
              <a:t>(1495-1521)</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Panicked because of Columbus</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Urgently needed to get to the Indies to establish trading sites</a:t>
            </a:r>
          </a:p>
          <a:p>
            <a:pPr>
              <a:spcBef>
                <a:spcPct val="20000"/>
              </a:spcBef>
              <a:defRPr/>
            </a:pPr>
            <a:r>
              <a:rPr lang="en-US" sz="2800" kern="0" dirty="0">
                <a:latin typeface="Georgia" pitchFamily="18" charset="0"/>
                <a:ea typeface="ＭＳ Ｐゴシック" charset="-128"/>
                <a:cs typeface="ＭＳ Ｐゴシック" pitchFamily="-65" charset="-128"/>
              </a:rPr>
              <a:t>Vasco </a:t>
            </a:r>
            <a:r>
              <a:rPr lang="en-US" sz="2800" kern="0" dirty="0" err="1">
                <a:latin typeface="Georgia" pitchFamily="18" charset="0"/>
                <a:ea typeface="ＭＳ Ｐゴシック" charset="-128"/>
                <a:cs typeface="ＭＳ Ｐゴシック" pitchFamily="-65" charset="-128"/>
              </a:rPr>
              <a:t>da</a:t>
            </a:r>
            <a:r>
              <a:rPr lang="en-US" sz="2800" kern="0" dirty="0">
                <a:latin typeface="Georgia" pitchFamily="18" charset="0"/>
                <a:ea typeface="ＭＳ Ｐゴシック" charset="-128"/>
                <a:cs typeface="ＭＳ Ｐゴシック" pitchFamily="-65" charset="-128"/>
              </a:rPr>
              <a:t> Gama </a:t>
            </a:r>
            <a:r>
              <a:rPr lang="en-US" sz="2400" kern="0" dirty="0">
                <a:latin typeface="Georgia" pitchFamily="18" charset="0"/>
                <a:ea typeface="ＭＳ Ｐゴシック" charset="-128"/>
                <a:cs typeface="ＭＳ Ｐゴシック" pitchFamily="-65" charset="-128"/>
              </a:rPr>
              <a:t>(1497-1499)</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Used winds to sweep him toward the Cape of Good Hope</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Rounded the Cape and proceeded to India</a:t>
            </a:r>
          </a:p>
          <a:p>
            <a:pPr lvl="1" indent="-182880">
              <a:spcBef>
                <a:spcPct val="20000"/>
              </a:spcBef>
              <a:buFont typeface="Arial" pitchFamily="34" charset="0"/>
              <a:buChar char="•"/>
              <a:defRPr/>
            </a:pPr>
            <a:r>
              <a:rPr lang="en-US" sz="2400" kern="0" dirty="0">
                <a:latin typeface="Georgia" pitchFamily="18" charset="0"/>
                <a:ea typeface="ＭＳ Ｐゴシック" charset="-128"/>
                <a:cs typeface="+mn-cs"/>
              </a:rPr>
              <a:t>Gained control of spice trade</a:t>
            </a:r>
          </a:p>
          <a:p>
            <a:pPr lvl="2">
              <a:spcBef>
                <a:spcPct val="20000"/>
              </a:spcBef>
              <a:defRPr/>
            </a:pPr>
            <a:r>
              <a:rPr lang="en-US" sz="2400" kern="0" dirty="0">
                <a:latin typeface="Georgia" pitchFamily="18" charset="0"/>
                <a:ea typeface="ＭＳ Ｐゴシック" charset="-128"/>
                <a:cs typeface="+mn-cs"/>
              </a:rPr>
              <a:t>Cannons used on second trip</a:t>
            </a:r>
          </a:p>
        </p:txBody>
      </p:sp>
      <p:pic>
        <p:nvPicPr>
          <p:cNvPr id="10" name="Picture 9" descr="Vasco_da_Gama_-_1838 W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325563"/>
            <a:ext cx="1949450" cy="26828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22375" y="3743325"/>
            <a:ext cx="1477963" cy="254000"/>
          </a:xfrm>
          <a:prstGeom prst="rect">
            <a:avLst/>
          </a:prstGeom>
          <a:noFill/>
        </p:spPr>
        <p:txBody>
          <a:bodyPr>
            <a:spAutoFit/>
          </a:bodyPr>
          <a:lstStyle/>
          <a:p>
            <a:pPr>
              <a:defRPr/>
            </a:pPr>
            <a:r>
              <a:rPr lang="en-US" sz="1050" dirty="0">
                <a:solidFill>
                  <a:srgbClr val="F4F0D0"/>
                </a:solidFill>
                <a:latin typeface="Verdana" pitchFamily="34" charset="0"/>
                <a:ea typeface="Verdana" pitchFamily="34" charset="0"/>
                <a:cs typeface="Verdana" pitchFamily="34" charset="0"/>
              </a:rPr>
              <a:t>Vasco De Gama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 y="3608388"/>
            <a:ext cx="3000375" cy="30226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7411" name="TextBox 7"/>
          <p:cNvSpPr txBox="1">
            <a:spLocks noChangeArrowheads="1"/>
          </p:cNvSpPr>
          <p:nvPr/>
        </p:nvSpPr>
        <p:spPr bwMode="auto">
          <a:xfrm>
            <a:off x="7843838" y="5946775"/>
            <a:ext cx="1311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a:solidFill>
                  <a:srgbClr val="F4F0D0"/>
                </a:solidFill>
                <a:latin typeface="Georgia" charset="0"/>
              </a:rPr>
              <a:t>AD </a:t>
            </a:r>
            <a:r>
              <a:rPr lang="en-US" sz="2400">
                <a:solidFill>
                  <a:srgbClr val="F4F0D0"/>
                </a:solidFill>
                <a:latin typeface="Georgia" charset="0"/>
              </a:rPr>
              <a:t>1450</a:t>
            </a:r>
          </a:p>
        </p:txBody>
      </p:sp>
      <p:sp>
        <p:nvSpPr>
          <p:cNvPr id="12" name="Title 5"/>
          <p:cNvSpPr txBox="1">
            <a:spLocks/>
          </p:cNvSpPr>
          <p:nvPr/>
        </p:nvSpPr>
        <p:spPr bwMode="auto">
          <a:xfrm>
            <a:off x="800100" y="425450"/>
            <a:ext cx="7069138" cy="787400"/>
          </a:xfrm>
          <a:prstGeom prst="rect">
            <a:avLst/>
          </a:prstGeom>
          <a:noFill/>
          <a:ln w="9525">
            <a:noFill/>
            <a:miter lim="800000"/>
            <a:headEnd/>
            <a:tailEnd/>
          </a:ln>
        </p:spPr>
        <p:txBody>
          <a:bodyPr anchor="ctr"/>
          <a:lstStyle/>
          <a:p>
            <a:pPr algn="ctr" eaLnBrk="0" hangingPunct="0">
              <a:lnSpc>
                <a:spcPct val="90000"/>
              </a:lnSpc>
              <a:defRPr/>
            </a:pPr>
            <a:r>
              <a:rPr lang="en-US" sz="3000" b="1" kern="0" dirty="0">
                <a:solidFill>
                  <a:srgbClr val="600000"/>
                </a:solidFill>
                <a:latin typeface="Verdana" charset="0"/>
                <a:ea typeface="ＭＳ Ｐゴシック" charset="-128"/>
                <a:cs typeface="ＭＳ Ｐゴシック" pitchFamily="-65" charset="-128"/>
              </a:rPr>
              <a:t>Spain</a:t>
            </a:r>
          </a:p>
        </p:txBody>
      </p:sp>
      <p:sp>
        <p:nvSpPr>
          <p:cNvPr id="11" name="TextBox 10"/>
          <p:cNvSpPr txBox="1"/>
          <p:nvPr/>
        </p:nvSpPr>
        <p:spPr>
          <a:xfrm>
            <a:off x="1222375" y="3743325"/>
            <a:ext cx="1477963" cy="254000"/>
          </a:xfrm>
          <a:prstGeom prst="rect">
            <a:avLst/>
          </a:prstGeom>
          <a:noFill/>
        </p:spPr>
        <p:txBody>
          <a:bodyPr>
            <a:spAutoFit/>
          </a:bodyPr>
          <a:lstStyle/>
          <a:p>
            <a:pPr>
              <a:defRPr/>
            </a:pPr>
            <a:r>
              <a:rPr lang="en-US" sz="1050" dirty="0">
                <a:solidFill>
                  <a:srgbClr val="F4F0D0"/>
                </a:solidFill>
                <a:latin typeface="Verdana" pitchFamily="34" charset="0"/>
                <a:ea typeface="Verdana" pitchFamily="34" charset="0"/>
                <a:cs typeface="Verdana" pitchFamily="34" charset="0"/>
              </a:rPr>
              <a:t>Vasco De Gama</a:t>
            </a:r>
          </a:p>
        </p:txBody>
      </p:sp>
      <p:sp>
        <p:nvSpPr>
          <p:cNvPr id="13" name="Rectangle 3"/>
          <p:cNvSpPr txBox="1">
            <a:spLocks noChangeArrowheads="1"/>
          </p:cNvSpPr>
          <p:nvPr/>
        </p:nvSpPr>
        <p:spPr bwMode="auto">
          <a:xfrm>
            <a:off x="2636838" y="1435100"/>
            <a:ext cx="6273800" cy="4736159"/>
          </a:xfrm>
          <a:prstGeom prst="rect">
            <a:avLst/>
          </a:prstGeom>
          <a:noFill/>
          <a:ln w="9525">
            <a:noFill/>
            <a:miter lim="800000"/>
            <a:headEnd/>
            <a:tailEnd/>
          </a:ln>
        </p:spPr>
        <p:txBody>
          <a:bodyPr/>
          <a:lstStyle>
            <a:lvl1pPr eaLnBrk="0" hangingPunct="0">
              <a:defRPr>
                <a:solidFill>
                  <a:schemeClr val="tx1"/>
                </a:solidFill>
                <a:latin typeface="Arial" charset="0"/>
                <a:ea typeface="ＭＳ Ｐゴシック" charset="0"/>
                <a:cs typeface="ＭＳ Ｐゴシック" charset="0"/>
              </a:defRPr>
            </a:lvl1pPr>
            <a:lvl2pPr indent="-182563"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pPr>
            <a:r>
              <a:rPr lang="en-US" sz="2800" dirty="0">
                <a:latin typeface="Georgia" charset="0"/>
              </a:rPr>
              <a:t>Decision to fund Columbus</a:t>
            </a:r>
          </a:p>
          <a:p>
            <a:pPr lvl="1" eaLnBrk="1" hangingPunct="1">
              <a:spcBef>
                <a:spcPct val="20000"/>
              </a:spcBef>
              <a:buFont typeface="Arial" charset="0"/>
              <a:buChar char="•"/>
            </a:pPr>
            <a:r>
              <a:rPr lang="en-US" sz="2800" dirty="0">
                <a:latin typeface="Georgia" charset="0"/>
              </a:rPr>
              <a:t>Aware of </a:t>
            </a:r>
            <a:r>
              <a:rPr lang="en-US" sz="2800" dirty="0" smtClean="0">
                <a:latin typeface="Georgia" charset="0"/>
              </a:rPr>
              <a:t>Portugal’s </a:t>
            </a:r>
            <a:r>
              <a:rPr lang="en-US" sz="2800" dirty="0">
                <a:latin typeface="Georgia" charset="0"/>
              </a:rPr>
              <a:t>success</a:t>
            </a:r>
          </a:p>
          <a:p>
            <a:pPr lvl="1" eaLnBrk="1" hangingPunct="1">
              <a:spcBef>
                <a:spcPct val="20000"/>
              </a:spcBef>
              <a:buFont typeface="Arial" charset="0"/>
              <a:buChar char="•"/>
            </a:pPr>
            <a:r>
              <a:rPr lang="en-US" sz="2800" dirty="0">
                <a:latin typeface="Georgia" charset="0"/>
              </a:rPr>
              <a:t>Successful </a:t>
            </a:r>
            <a:r>
              <a:rPr lang="en-US" sz="2800" dirty="0" err="1">
                <a:latin typeface="Georgia" charset="0"/>
              </a:rPr>
              <a:t>reconquest</a:t>
            </a:r>
            <a:r>
              <a:rPr lang="en-US" sz="2800" dirty="0">
                <a:latin typeface="Georgia" charset="0"/>
              </a:rPr>
              <a:t> (of Moors)</a:t>
            </a:r>
          </a:p>
          <a:p>
            <a:pPr lvl="1" eaLnBrk="1" hangingPunct="1">
              <a:spcBef>
                <a:spcPct val="20000"/>
              </a:spcBef>
              <a:buFont typeface="Arial" charset="0"/>
              <a:buChar char="•"/>
            </a:pPr>
            <a:r>
              <a:rPr lang="en-US" sz="2800" dirty="0">
                <a:latin typeface="Georgia" charset="0"/>
              </a:rPr>
              <a:t>Columbus</a:t>
            </a:r>
            <a:r>
              <a:rPr lang="ja-JP" altLang="en-US" sz="2800" dirty="0">
                <a:latin typeface="Georgia" charset="0"/>
              </a:rPr>
              <a:t>’</a:t>
            </a:r>
            <a:r>
              <a:rPr lang="en-US" sz="2800" dirty="0">
                <a:latin typeface="Georgia" charset="0"/>
              </a:rPr>
              <a:t> demands were extravagant but so were the potential rewards</a:t>
            </a:r>
          </a:p>
          <a:p>
            <a:pPr lvl="1" eaLnBrk="1" hangingPunct="1">
              <a:spcBef>
                <a:spcPct val="20000"/>
              </a:spcBef>
              <a:buFont typeface="Arial" charset="0"/>
              <a:buChar char="•"/>
            </a:pPr>
            <a:r>
              <a:rPr lang="en-US" sz="2800" dirty="0">
                <a:latin typeface="Georgia" charset="0"/>
              </a:rPr>
              <a:t>Initially turned Columbus down, but friends convinced Ferdinand and Isabella to fund him </a:t>
            </a:r>
          </a:p>
        </p:txBody>
      </p:sp>
      <p:pic>
        <p:nvPicPr>
          <p:cNvPr id="16" name="Picture 15" descr="Ferdinand_and_Isabella_1838_title_pages WM.jpg"/>
          <p:cNvPicPr>
            <a:picLocks noChangeAspect="1"/>
          </p:cNvPicPr>
          <p:nvPr/>
        </p:nvPicPr>
        <p:blipFill>
          <a:blip r:embed="rId3">
            <a:lum bright="10000" contrast="12000"/>
            <a:extLst>
              <a:ext uri="{28A0092B-C50C-407E-A947-70E740481C1C}">
                <a14:useLocalDpi xmlns:a14="http://schemas.microsoft.com/office/drawing/2010/main" val="0"/>
              </a:ext>
            </a:extLst>
          </a:blip>
          <a:srcRect l="5350" t="6279" r="53722" b="54079"/>
          <a:stretch>
            <a:fillRect/>
          </a:stretch>
        </p:blipFill>
        <p:spPr bwMode="auto">
          <a:xfrm>
            <a:off x="361950" y="1582738"/>
            <a:ext cx="1892300" cy="2382837"/>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erdinand_and_Isabella_1838_title_pages WM.jpg"/>
          <p:cNvPicPr>
            <a:picLocks noChangeAspect="1"/>
          </p:cNvPicPr>
          <p:nvPr/>
        </p:nvPicPr>
        <p:blipFill>
          <a:blip r:embed="rId3">
            <a:lum bright="10000" contrast="12000"/>
            <a:extLst>
              <a:ext uri="{28A0092B-C50C-407E-A947-70E740481C1C}">
                <a14:useLocalDpi xmlns:a14="http://schemas.microsoft.com/office/drawing/2010/main" val="0"/>
              </a:ext>
            </a:extLst>
          </a:blip>
          <a:srcRect l="50745" t="6532" r="8698" b="54007"/>
          <a:stretch>
            <a:fillRect/>
          </a:stretch>
        </p:blipFill>
        <p:spPr bwMode="auto">
          <a:xfrm>
            <a:off x="823913" y="3784600"/>
            <a:ext cx="1887537" cy="2387600"/>
          </a:xfrm>
          <a:prstGeom prst="rect">
            <a:avLst/>
          </a:prstGeom>
          <a:noFill/>
          <a:ln>
            <a:noFill/>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8&quot;/&gt;&lt;/object&gt;&lt;object type=&quot;3&quot; unique_id=&quot;10005&quot;&gt;&lt;property id=&quot;20148&quot; value=&quot;5&quot;/&gt;&lt;property id=&quot;20300&quot; value=&quot;Slide 2 - &amp;quot;Why the age of discovery?&amp;quot;&quot;/&gt;&lt;property id=&quot;20307&quot; value=&quot;318&quot;/&gt;&lt;/object&gt;&lt;object type=&quot;3&quot; unique_id=&quot;10006&quot;&gt;&lt;property id=&quot;20148&quot; value=&quot;5&quot;/&gt;&lt;property id=&quot;20300&quot; value=&quot;Slide 4 - &amp;quot;How to get to the eastern trade zones from Europe?&amp;quot;&quot;/&gt;&lt;property id=&quot;20307&quot; value=&quot;338&quot;/&gt;&lt;/object&gt;&lt;object type=&quot;3&quot; unique_id=&quot;10007&quot;&gt;&lt;property id=&quot;20148&quot; value=&quot;5&quot;/&gt;&lt;property id=&quot;20300&quot; value=&quot;Slide 6 - &amp;quot;Portugal&amp;quot;&quot;/&gt;&lt;property id=&quot;20307&quot; value=&quot;301&quot;/&gt;&lt;/object&gt;&lt;object type=&quot;3&quot; unique_id=&quot;10008&quot;&gt;&lt;property id=&quot;20148&quot; value=&quot;5&quot;/&gt;&lt;property id=&quot;20300&quot; value=&quot;Slide 9 - &amp;quot;Portugal&amp;quot;&quot;/&gt;&lt;property id=&quot;20307&quot; value=&quot;340&quot;/&gt;&lt;/object&gt;&lt;object type=&quot;3&quot; unique_id=&quot;10009&quot;&gt;&lt;property id=&quot;20148&quot; value=&quot;5&quot;/&gt;&lt;property id=&quot;20300&quot; value=&quot;Slide 11 - &amp;quot;Portugal&amp;quot;&quot;/&gt;&lt;property id=&quot;20307&quot; value=&quot;325&quot;/&gt;&lt;/object&gt;&lt;object type=&quot;3&quot; unique_id=&quot;10010&quot;&gt;&lt;property id=&quot;20148&quot; value=&quot;5&quot;/&gt;&lt;property id=&quot;20300&quot; value=&quot;Slide 13 - &amp;quot;Portugal&amp;quot;&quot;/&gt;&lt;property id=&quot;20307&quot; value=&quot;302&quot;/&gt;&lt;/object&gt;&lt;object type=&quot;3&quot; unique_id=&quot;10011&quot;&gt;&lt;property id=&quot;20148&quot; value=&quot;5&quot;/&gt;&lt;property id=&quot;20300&quot; value=&quot;Slide 15 - &amp;quot;Spain&amp;quot;&quot;/&gt;&lt;property id=&quot;20307&quot; value=&quot;303&quot;/&gt;&lt;/object&gt;&lt;object type=&quot;3&quot; unique_id=&quot;10012&quot;&gt;&lt;property id=&quot;20148&quot; value=&quot;5&quot;/&gt;&lt;property id=&quot;20300&quot; value=&quot;Slide 17 - &amp;quot;Spain&amp;quot;&quot;/&gt;&lt;property id=&quot;20307&quot; value=&quot;304&quot;/&gt;&lt;/object&gt;&lt;object type=&quot;3&quot; unique_id=&quot;10013&quot;&gt;&lt;property id=&quot;20148&quot; value=&quot;5&quot;/&gt;&lt;property id=&quot;20300&quot; value=&quot;Slide 19&quot;/&gt;&lt;property id=&quot;20307&quot; value=&quot;309&quot;/&gt;&lt;/object&gt;&lt;object type=&quot;3&quot; unique_id=&quot;10014&quot;&gt;&lt;property id=&quot;20148&quot; value=&quot;5&quot;/&gt;&lt;property id=&quot;20300&quot; value=&quot;Slide 22&quot;/&gt;&lt;property id=&quot;20307&quot; value=&quot;310&quot;/&gt;&lt;/object&gt;&lt;object type=&quot;3&quot; unique_id=&quot;10015&quot;&gt;&lt;property id=&quot;20148&quot; value=&quot;5&quot;/&gt;&lt;property id=&quot;20300&quot; value=&quot;Slide 24 - &amp;quot;&amp;quot;Chris Concepts&amp;quot;&amp;quot;&quot;/&gt;&lt;property id=&quot;20307&quot; value=&quot;329&quot;/&gt;&lt;/object&gt;&lt;object type=&quot;3&quot; unique_id=&quot;10016&quot;&gt;&lt;property id=&quot;20148&quot; value=&quot;5&quot;/&gt;&lt;property id=&quot;20300&quot; value=&quot;Slide 26 - &amp;quot;Spain and Portugal&amp;quot;&quot;/&gt;&lt;property id=&quot;20307&quot; value=&quot;323&quot;/&gt;&lt;/object&gt;&lt;object type=&quot;3&quot; unique_id=&quot;10017&quot;&gt;&lt;property id=&quot;20148&quot; value=&quot;5&quot;/&gt;&lt;property id=&quot;20300&quot; value=&quot;Slide 28 - &amp;quot;Portuguese Colonies&amp;quot;&quot;/&gt;&lt;property id=&quot;20307&quot; value=&quot;341&quot;/&gt;&lt;/object&gt;&lt;object type=&quot;3&quot; unique_id=&quot;10018&quot;&gt;&lt;property id=&quot;20148&quot; value=&quot;5&quot;/&gt;&lt;property id=&quot;20300&quot; value=&quot;Slide 30 - &amp;quot;Spain&amp;quot;&quot;/&gt;&lt;property id=&quot;20307&quot; value=&quot;305&quot;/&gt;&lt;/object&gt;&lt;object type=&quot;3&quot; unique_id=&quot;10019&quot;&gt;&lt;property id=&quot;20148&quot; value=&quot;5&quot;/&gt;&lt;property id=&quot;20300&quot; value=&quot;Slide 32 - &amp;quot;Spain&amp;quot;&quot;/&gt;&lt;property id=&quot;20307&quot; value=&quot;313&quot;/&gt;&lt;/object&gt;&lt;object type=&quot;3&quot; unique_id=&quot;10020&quot;&gt;&lt;property id=&quot;20148&quot; value=&quot;5&quot;/&gt;&lt;property id=&quot;20300&quot; value=&quot;Slide 34 - &amp;quot;Spanish Colonies&amp;quot;&quot;/&gt;&lt;property id=&quot;20307&quot; value=&quot;342&quot;/&gt;&lt;/object&gt;&lt;object type=&quot;3&quot; unique_id=&quot;10021&quot;&gt;&lt;property id=&quot;20148&quot; value=&quot;5&quot;/&gt;&lt;property id=&quot;20300&quot; value=&quot;Slide 36 - &amp;quot;Northern European Countries: England and France&amp;quot;&quot;/&gt;&lt;property id=&quot;20307&quot; value=&quot;326&quot;/&gt;&lt;/object&gt;&lt;object type=&quot;3&quot; unique_id=&quot;10022&quot;&gt;&lt;property id=&quot;20148&quot; value=&quot;5&quot;/&gt;&lt;property id=&quot;20300&quot; value=&quot;Slide 38 - &amp;quot;Voyages of Discovery&amp;quot;&quot;/&gt;&lt;property id=&quot;20307&quot; value=&quot;320&quot;/&gt;&lt;/object&gt;&lt;object type=&quot;3&quot; unique_id=&quot;10023&quot;&gt;&lt;property id=&quot;20148&quot; value=&quot;5&quot;/&gt;&lt;property id=&quot;20300&quot; value=&quot;Slide 40 - &amp;quot;Discussion&amp;quot;&quot;/&gt;&lt;property id=&quot;20307&quot; value=&quot;327&quot;/&gt;&lt;/object&gt;&lt;object type=&quot;3&quot; unique_id=&quot;10024&quot;&gt;&lt;property id=&quot;20148&quot; value=&quot;5&quot;/&gt;&lt;property id=&quot;20300&quot; value=&quot;Slide 42 - &amp;quot;Slave Trade&amp;quot;&quot;/&gt;&lt;property id=&quot;20307&quot; value=&quot;339&quot;/&gt;&lt;/object&gt;&lt;object type=&quot;3&quot; unique_id=&quot;10025&quot;&gt;&lt;property id=&quot;20148&quot; value=&quot;5&quot;/&gt;&lt;property id=&quot;20300&quot; value=&quot;Slide 44 - &amp;quot;Thank You&amp;quot;&quot;/&gt;&lt;property id=&quot;20307&quot; value=&quot;308&quot;/&gt;&lt;/object&gt;&lt;object type=&quot;3&quot; unique_id=&quot;10026&quot;&gt;&lt;property id=&quot;20148&quot; value=&quot;5&quot;/&gt;&lt;property id=&quot;20300&quot; value=&quot;Slide 3&quot;/&gt;&lt;property id=&quot;20307&quot; value=&quot;343&quot;/&gt;&lt;/object&gt;&lt;object type=&quot;3&quot; unique_id=&quot;10027&quot;&gt;&lt;property id=&quot;20148&quot; value=&quot;5&quot;/&gt;&lt;property id=&quot;20300&quot; value=&quot;Slide 5&quot;/&gt;&lt;property id=&quot;20307&quot; value=&quot;344&quot;/&gt;&lt;/object&gt;&lt;object type=&quot;3&quot; unique_id=&quot;10028&quot;&gt;&lt;property id=&quot;20148&quot; value=&quot;5&quot;/&gt;&lt;property id=&quot;20300&quot; value=&quot;Slide 7&quot;/&gt;&lt;property id=&quot;20307&quot; value=&quot;346&quot;/&gt;&lt;/object&gt;&lt;object type=&quot;3&quot; unique_id=&quot;10029&quot;&gt;&lt;property id=&quot;20148&quot; value=&quot;5&quot;/&gt;&lt;property id=&quot;20300&quot; value=&quot;Slide 8&quot;/&gt;&lt;property id=&quot;20307&quot; value=&quot;345&quot;/&gt;&lt;/object&gt;&lt;object type=&quot;3&quot; unique_id=&quot;10030&quot;&gt;&lt;property id=&quot;20148&quot; value=&quot;5&quot;/&gt;&lt;property id=&quot;20300&quot; value=&quot;Slide 10&quot;/&gt;&lt;property id=&quot;20307&quot; value=&quot;347&quot;/&gt;&lt;/object&gt;&lt;object type=&quot;3&quot; unique_id=&quot;10031&quot;&gt;&lt;property id=&quot;20148&quot; value=&quot;5&quot;/&gt;&lt;property id=&quot;20300&quot; value=&quot;Slide 12&quot;/&gt;&lt;property id=&quot;20307&quot; value=&quot;348&quot;/&gt;&lt;/object&gt;&lt;object type=&quot;3&quot; unique_id=&quot;10032&quot;&gt;&lt;property id=&quot;20148&quot; value=&quot;5&quot;/&gt;&lt;property id=&quot;20300&quot; value=&quot;Slide 14&quot;/&gt;&lt;property id=&quot;20307&quot; value=&quot;349&quot;/&gt;&lt;/object&gt;&lt;object type=&quot;3&quot; unique_id=&quot;10033&quot;&gt;&lt;property id=&quot;20148&quot; value=&quot;5&quot;/&gt;&lt;property id=&quot;20300&quot; value=&quot;Slide 16&quot;/&gt;&lt;property id=&quot;20307&quot; value=&quot;350&quot;/&gt;&lt;/object&gt;&lt;object type=&quot;3&quot; unique_id=&quot;10034&quot;&gt;&lt;property id=&quot;20148&quot; value=&quot;5&quot;/&gt;&lt;property id=&quot;20300&quot; value=&quot;Slide 18&quot;/&gt;&lt;property id=&quot;20307&quot; value=&quot;351&quot;/&gt;&lt;/object&gt;&lt;object type=&quot;3&quot; unique_id=&quot;10035&quot;&gt;&lt;property id=&quot;20148&quot; value=&quot;5&quot;/&gt;&lt;property id=&quot;20300&quot; value=&quot;Slide 20&quot;/&gt;&lt;property id=&quot;20307&quot; value=&quot;352&quot;/&gt;&lt;/object&gt;&lt;object type=&quot;3&quot; unique_id=&quot;10036&quot;&gt;&lt;property id=&quot;20148&quot; value=&quot;5&quot;/&gt;&lt;property id=&quot;20300&quot; value=&quot;Slide 21&quot;/&gt;&lt;property id=&quot;20307&quot; value=&quot;353&quot;/&gt;&lt;/object&gt;&lt;object type=&quot;3&quot; unique_id=&quot;10037&quot;&gt;&lt;property id=&quot;20148&quot; value=&quot;5&quot;/&gt;&lt;property id=&quot;20300&quot; value=&quot;Slide 23&quot;/&gt;&lt;property id=&quot;20307&quot; value=&quot;354&quot;/&gt;&lt;/object&gt;&lt;object type=&quot;3&quot; unique_id=&quot;10038&quot;&gt;&lt;property id=&quot;20148&quot; value=&quot;5&quot;/&gt;&lt;property id=&quot;20300&quot; value=&quot;Slide 25&quot;/&gt;&lt;property id=&quot;20307&quot; value=&quot;355&quot;/&gt;&lt;/object&gt;&lt;object type=&quot;3&quot; unique_id=&quot;10039&quot;&gt;&lt;property id=&quot;20148&quot; value=&quot;5&quot;/&gt;&lt;property id=&quot;20300&quot; value=&quot;Slide 27&quot;/&gt;&lt;property id=&quot;20307&quot; value=&quot;356&quot;/&gt;&lt;/object&gt;&lt;object type=&quot;3&quot; unique_id=&quot;10040&quot;&gt;&lt;property id=&quot;20148&quot; value=&quot;5&quot;/&gt;&lt;property id=&quot;20300&quot; value=&quot;Slide 29&quot;/&gt;&lt;property id=&quot;20307&quot; value=&quot;357&quot;/&gt;&lt;/object&gt;&lt;object type=&quot;3&quot; unique_id=&quot;10041&quot;&gt;&lt;property id=&quot;20148&quot; value=&quot;5&quot;/&gt;&lt;property id=&quot;20300&quot; value=&quot;Slide 31&quot;/&gt;&lt;property id=&quot;20307&quot; value=&quot;358&quot;/&gt;&lt;/object&gt;&lt;object type=&quot;3&quot; unique_id=&quot;10042&quot;&gt;&lt;property id=&quot;20148&quot; value=&quot;5&quot;/&gt;&lt;property id=&quot;20300&quot; value=&quot;Slide 33&quot;/&gt;&lt;property id=&quot;20307&quot; value=&quot;359&quot;/&gt;&lt;/object&gt;&lt;object type=&quot;3&quot; unique_id=&quot;10043&quot;&gt;&lt;property id=&quot;20148&quot; value=&quot;5&quot;/&gt;&lt;property id=&quot;20300&quot; value=&quot;Slide 35&quot;/&gt;&lt;property id=&quot;20307&quot; value=&quot;360&quot;/&gt;&lt;/object&gt;&lt;object type=&quot;3&quot; unique_id=&quot;10044&quot;&gt;&lt;property id=&quot;20148&quot; value=&quot;5&quot;/&gt;&lt;property id=&quot;20300&quot; value=&quot;Slide 37&quot;/&gt;&lt;property id=&quot;20307&quot; value=&quot;362&quot;/&gt;&lt;/object&gt;&lt;object type=&quot;3&quot; unique_id=&quot;10045&quot;&gt;&lt;property id=&quot;20148&quot; value=&quot;5&quot;/&gt;&lt;property id=&quot;20300&quot; value=&quot;Slide 39&quot;/&gt;&lt;property id=&quot;20307&quot; value=&quot;365&quot;/&gt;&lt;/object&gt;&lt;object type=&quot;3&quot; unique_id=&quot;10046&quot;&gt;&lt;property id=&quot;20148&quot; value=&quot;5&quot;/&gt;&lt;property id=&quot;20300&quot; value=&quot;Slide 41&quot;/&gt;&lt;property id=&quot;20307&quot; value=&quot;363&quot;/&gt;&lt;/object&gt;&lt;object type=&quot;3&quot; unique_id=&quot;10047&quot;&gt;&lt;property id=&quot;20148&quot; value=&quot;5&quot;/&gt;&lt;property id=&quot;20300&quot; value=&quot;Slide 43&quot;/&gt;&lt;property id=&quot;20307&quot; value=&quot;364&quot;/&gt;&lt;/object&gt;&lt;object type=&quot;3&quot; unique_id=&quot;10141&quot;&gt;&lt;property id=&quot;20148&quot; value=&quot;5&quot;/&gt;&lt;property id=&quot;20300&quot; value=&quot;Slide 45&quot;/&gt;&lt;property id=&quot;20307&quot; value=&quot;36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7386</TotalTime>
  <Words>884</Words>
  <Application>Microsoft Macintosh PowerPoint</Application>
  <PresentationFormat>On-screen Show (4:3)</PresentationFormat>
  <Paragraphs>169</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Creativity</dc:title>
  <dc:creator>strongb</dc:creator>
  <cp:lastModifiedBy>Brent Strong</cp:lastModifiedBy>
  <cp:revision>112</cp:revision>
  <dcterms:created xsi:type="dcterms:W3CDTF">2011-04-01T18:35:17Z</dcterms:created>
  <dcterms:modified xsi:type="dcterms:W3CDTF">2011-11-28T17:44:03Z</dcterms:modified>
</cp:coreProperties>
</file>