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14.xml" ContentType="application/vnd.openxmlformats-officedocument.presentationml.slideLayout+xml"/>
  <Override PartName="/ppt/slides/slide18.xml" ContentType="application/vnd.openxmlformats-officedocument.presentationml.slide+xml"/>
  <Override PartName="/ppt/slides/slide23.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Layouts/slideLayout12.xml" ContentType="application/vnd.openxmlformats-officedocument.presentationml.slideLayout+xml"/>
  <Override PartName="/ppt/slides/slide16.xml" ContentType="application/vnd.openxmlformats-officedocument.presentationml.slide+xml"/>
  <Override PartName="/ppt/slides/slide21.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s/slide19.xml" ContentType="application/vnd.openxmlformats-officedocument.presentationml.slide+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13.xml" ContentType="application/vnd.openxmlformats-officedocument.presentationml.slideLayout+xml"/>
  <Override PartName="/ppt/slides/slide17.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s/slide20.xml" ContentType="application/vnd.openxmlformats-officedocument.presentationml.slide+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25"/>
  </p:notes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Arial" charset="0"/>
        <a:cs typeface="Arial" charset="0"/>
      </a:defRPr>
    </a:lvl1pPr>
    <a:lvl2pPr marL="457200" algn="l" rtl="0" fontAlgn="base">
      <a:spcBef>
        <a:spcPct val="0"/>
      </a:spcBef>
      <a:spcAft>
        <a:spcPct val="0"/>
      </a:spcAft>
      <a:defRPr kern="1200">
        <a:solidFill>
          <a:schemeClr val="tx1"/>
        </a:solidFill>
        <a:latin typeface="Arial" charset="0"/>
        <a:ea typeface="Arial" charset="0"/>
        <a:cs typeface="Arial" charset="0"/>
      </a:defRPr>
    </a:lvl2pPr>
    <a:lvl3pPr marL="914400" algn="l" rtl="0" fontAlgn="base">
      <a:spcBef>
        <a:spcPct val="0"/>
      </a:spcBef>
      <a:spcAft>
        <a:spcPct val="0"/>
      </a:spcAft>
      <a:defRPr kern="1200">
        <a:solidFill>
          <a:schemeClr val="tx1"/>
        </a:solidFill>
        <a:latin typeface="Arial" charset="0"/>
        <a:ea typeface="Arial" charset="0"/>
        <a:cs typeface="Arial" charset="0"/>
      </a:defRPr>
    </a:lvl3pPr>
    <a:lvl4pPr marL="1371600" algn="l" rtl="0" fontAlgn="base">
      <a:spcBef>
        <a:spcPct val="0"/>
      </a:spcBef>
      <a:spcAft>
        <a:spcPct val="0"/>
      </a:spcAft>
      <a:defRPr kern="1200">
        <a:solidFill>
          <a:schemeClr val="tx1"/>
        </a:solidFill>
        <a:latin typeface="Arial" charset="0"/>
        <a:ea typeface="Arial" charset="0"/>
        <a:cs typeface="Arial" charset="0"/>
      </a:defRPr>
    </a:lvl4pPr>
    <a:lvl5pPr marL="1828800" algn="l" rtl="0" fontAlgn="base">
      <a:spcBef>
        <a:spcPct val="0"/>
      </a:spcBef>
      <a:spcAft>
        <a:spcPct val="0"/>
      </a:spcAft>
      <a:defRPr kern="1200">
        <a:solidFill>
          <a:schemeClr val="tx1"/>
        </a:solidFill>
        <a:latin typeface="Arial" charset="0"/>
        <a:ea typeface="Arial" charset="0"/>
        <a:cs typeface="Arial" charset="0"/>
      </a:defRPr>
    </a:lvl5pPr>
    <a:lvl6pPr marL="2286000" algn="l" defTabSz="457200" rtl="0" eaLnBrk="1" latinLnBrk="0" hangingPunct="1">
      <a:defRPr kern="1200">
        <a:solidFill>
          <a:schemeClr val="tx1"/>
        </a:solidFill>
        <a:latin typeface="Arial" charset="0"/>
        <a:ea typeface="Arial" charset="0"/>
        <a:cs typeface="Arial" charset="0"/>
      </a:defRPr>
    </a:lvl6pPr>
    <a:lvl7pPr marL="2743200" algn="l" defTabSz="457200" rtl="0" eaLnBrk="1" latinLnBrk="0" hangingPunct="1">
      <a:defRPr kern="1200">
        <a:solidFill>
          <a:schemeClr val="tx1"/>
        </a:solidFill>
        <a:latin typeface="Arial" charset="0"/>
        <a:ea typeface="Arial" charset="0"/>
        <a:cs typeface="Arial" charset="0"/>
      </a:defRPr>
    </a:lvl7pPr>
    <a:lvl8pPr marL="3200400" algn="l" defTabSz="457200" rtl="0" eaLnBrk="1" latinLnBrk="0" hangingPunct="1">
      <a:defRPr kern="1200">
        <a:solidFill>
          <a:schemeClr val="tx1"/>
        </a:solidFill>
        <a:latin typeface="Arial" charset="0"/>
        <a:ea typeface="Arial" charset="0"/>
        <a:cs typeface="Arial" charset="0"/>
      </a:defRPr>
    </a:lvl8pPr>
    <a:lvl9pPr marL="3657600" algn="l" defTabSz="457200" rtl="0" eaLnBrk="1" latinLnBrk="0" hangingPunct="1">
      <a:defRPr kern="1200">
        <a:solidFill>
          <a:schemeClr val="tx1"/>
        </a:solidFill>
        <a:latin typeface="Arial" charset="0"/>
        <a:ea typeface="Arial"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0000"/>
    <a:srgbClr val="00FFFF"/>
    <a:srgbClr val="00CCFF"/>
    <a:srgbClr val="9933FF"/>
    <a:srgbClr val="990099"/>
    <a:srgbClr val="0066FF"/>
    <a:srgbClr val="009900"/>
    <a:srgbClr val="00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p:cViewPr varScale="1">
        <p:scale>
          <a:sx n="150" d="100"/>
          <a:sy n="150" d="100"/>
        </p:scale>
        <p:origin x="-105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33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3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33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7B67187-A8D2-C14A-A412-92A751816F4D}"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Arial" charset="0"/>
        <a:cs typeface="Arial" charset="0"/>
      </a:defRPr>
    </a:lvl1pPr>
    <a:lvl2pPr marL="457200" algn="l" rtl="0" fontAlgn="base">
      <a:spcBef>
        <a:spcPct val="30000"/>
      </a:spcBef>
      <a:spcAft>
        <a:spcPct val="0"/>
      </a:spcAft>
      <a:defRPr sz="1200" kern="1200">
        <a:solidFill>
          <a:schemeClr val="tx1"/>
        </a:solidFill>
        <a:latin typeface="Arial" charset="0"/>
        <a:ea typeface="Arial" charset="0"/>
        <a:cs typeface="Arial" charset="0"/>
      </a:defRPr>
    </a:lvl2pPr>
    <a:lvl3pPr marL="914400" algn="l" rtl="0" fontAlgn="base">
      <a:spcBef>
        <a:spcPct val="30000"/>
      </a:spcBef>
      <a:spcAft>
        <a:spcPct val="0"/>
      </a:spcAft>
      <a:defRPr sz="1200" kern="1200">
        <a:solidFill>
          <a:schemeClr val="tx1"/>
        </a:solidFill>
        <a:latin typeface="Arial" charset="0"/>
        <a:ea typeface="Arial" charset="0"/>
        <a:cs typeface="Arial" charset="0"/>
      </a:defRPr>
    </a:lvl3pPr>
    <a:lvl4pPr marL="1371600" algn="l" rtl="0" fontAlgn="base">
      <a:spcBef>
        <a:spcPct val="30000"/>
      </a:spcBef>
      <a:spcAft>
        <a:spcPct val="0"/>
      </a:spcAft>
      <a:defRPr sz="1200" kern="1200">
        <a:solidFill>
          <a:schemeClr val="tx1"/>
        </a:solidFill>
        <a:latin typeface="Arial" charset="0"/>
        <a:ea typeface="Arial" charset="0"/>
        <a:cs typeface="Arial" charset="0"/>
      </a:defRPr>
    </a:lvl4pPr>
    <a:lvl5pPr marL="1828800" algn="l" rtl="0" fontAlgn="base">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8448AE60-661B-774E-AB71-3BED169DE0E7}"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851AC1B4-52CF-EB47-B743-9C05D24974FB}"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840476D2-AEFD-7A4E-B7DA-4B6069BF9FB3}"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smtClean="0"/>
            </a:lvl1pPr>
          </a:lstStyle>
          <a:p>
            <a:fld id="{431FB056-D7FD-344C-A6BA-CD3AC70BF82C}"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smtClean="0"/>
            </a:lvl1pPr>
          </a:lstStyle>
          <a:p>
            <a:fld id="{0AF6DC9A-2078-0F48-8C5A-9D71C5BC4337}"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rtlCol="0">
            <a:normAutofit/>
          </a:bodyPr>
          <a:lstStyle/>
          <a:p>
            <a:pPr lvl="0"/>
            <a:endParaRPr lang="en-US" noProof="0"/>
          </a:p>
        </p:txBody>
      </p:sp>
      <p:sp>
        <p:nvSpPr>
          <p:cNvPr id="4" name="Date Placeholder 3"/>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pPr>
              <a:defRPr/>
            </a:pPr>
            <a:fld id="{CD8BA111-5D14-784E-9669-36D5D4C9BD3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C3DCD3D2-DC58-A848-91BE-3A4E47736236}"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76FF1708-45E8-BF42-AED0-E6E0189BF31C}"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EA8B82E3-17C2-8749-80D1-0C15AF339081}"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smtClean="0"/>
            </a:lvl1pPr>
          </a:lstStyle>
          <a:p>
            <a:fld id="{80B901FB-E7A0-D745-B064-58CF2611F678}"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smtClean="0"/>
            </a:lvl1pPr>
          </a:lstStyle>
          <a:p>
            <a:fld id="{77D74892-EF39-C140-93C5-522994EF57AA}"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smtClean="0"/>
            </a:lvl1pPr>
          </a:lstStyle>
          <a:p>
            <a:fld id="{B0EA49F4-ABAA-614E-B88C-7814B7183C5C}"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3ACE6F90-1D7C-4F41-86F8-668171FE3BE3}"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EFE3DC46-C1D6-7346-B61F-8BBF7E487362}"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16"/>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4E86F07-8B16-5840-A5D5-AEA2C785622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Arial" charset="0"/>
          <a:cs typeface="Arial" charset="0"/>
        </a:defRPr>
      </a:lvl2pPr>
      <a:lvl3pPr algn="ctr" rtl="0" fontAlgn="base">
        <a:spcBef>
          <a:spcPct val="0"/>
        </a:spcBef>
        <a:spcAft>
          <a:spcPct val="0"/>
        </a:spcAft>
        <a:defRPr sz="4400">
          <a:solidFill>
            <a:schemeClr val="tx2"/>
          </a:solidFill>
          <a:latin typeface="Arial" charset="0"/>
          <a:ea typeface="Arial" charset="0"/>
          <a:cs typeface="Arial" charset="0"/>
        </a:defRPr>
      </a:lvl3pPr>
      <a:lvl4pPr algn="ctr" rtl="0" fontAlgn="base">
        <a:spcBef>
          <a:spcPct val="0"/>
        </a:spcBef>
        <a:spcAft>
          <a:spcPct val="0"/>
        </a:spcAft>
        <a:defRPr sz="4400">
          <a:solidFill>
            <a:schemeClr val="tx2"/>
          </a:solidFill>
          <a:latin typeface="Arial" charset="0"/>
          <a:ea typeface="Arial" charset="0"/>
          <a:cs typeface="Arial" charset="0"/>
        </a:defRPr>
      </a:lvl4pPr>
      <a:lvl5pPr algn="ctr" rtl="0" fontAlgn="base">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cs typeface="+mn-cs"/>
        </a:defRPr>
      </a:lvl2pPr>
      <a:lvl3pPr marL="1143000" indent="-228600" algn="l" rtl="0" fontAlgn="base">
        <a:spcBef>
          <a:spcPct val="20000"/>
        </a:spcBef>
        <a:spcAft>
          <a:spcPct val="0"/>
        </a:spcAft>
        <a:buChar char="•"/>
        <a:defRPr sz="2400">
          <a:solidFill>
            <a:schemeClr val="tx1"/>
          </a:solidFill>
          <a:latin typeface="+mn-lt"/>
          <a:ea typeface="+mn-ea"/>
          <a:cs typeface="+mn-cs"/>
        </a:defRPr>
      </a:lvl3pPr>
      <a:lvl4pPr marL="1600200" indent="-228600" algn="l" rtl="0" fontAlgn="base">
        <a:spcBef>
          <a:spcPct val="20000"/>
        </a:spcBef>
        <a:spcAft>
          <a:spcPct val="0"/>
        </a:spcAft>
        <a:buChar char="–"/>
        <a:defRPr sz="2000">
          <a:solidFill>
            <a:schemeClr val="tx1"/>
          </a:solidFill>
          <a:latin typeface="+mn-lt"/>
          <a:ea typeface="+mn-ea"/>
          <a:cs typeface="+mn-cs"/>
        </a:defRPr>
      </a:lvl4pPr>
      <a:lvl5pPr marL="2057400" indent="-228600" algn="l" rtl="0" fontAlgn="base">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 Id="rId3"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hyperlink" Target="http://www.celebrityfuzz.com/Devon-Sawa/?title=Sweden" TargetMode="External"/><Relationship Id="rId4" Type="http://schemas.openxmlformats.org/officeDocument/2006/relationships/hyperlink" Target="http://www.celebrityfuzz.com/Devon-Sawa/?title=Image:Sopf%C3%B6rbr%C3%A4nningsanl%C3%A4ggningen_p%C3%A5_Spillepengen,_Malm%C3%B6.jpg" TargetMode="External"/><Relationship Id="rId5" Type="http://schemas.openxmlformats.org/officeDocument/2006/relationships/image" Target="../media/image25.jpeg"/><Relationship Id="rId6" Type="http://schemas.openxmlformats.org/officeDocument/2006/relationships/image" Target="../media/image26.png"/><Relationship Id="rId1" Type="http://schemas.openxmlformats.org/officeDocument/2006/relationships/slideLayout" Target="../slideLayouts/slideLayout7.xml"/><Relationship Id="rId2" Type="http://schemas.openxmlformats.org/officeDocument/2006/relationships/hyperlink" Target="http://www.celebrityfuzz.com/Devon-Sawa/?title=Malm%C3%B6"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video" Target="file://localhost/Users/abs3/Documents/Mfg%20355/Lectures%202009/23%20Environmnent/garbage.wmv" TargetMode="External"/><Relationship Id="rId2" Type="http://schemas.openxmlformats.org/officeDocument/2006/relationships/slideLayout" Target="../slideLayouts/slideLayout6.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hyperlink" Target="http://www.grrn.org/resources/paper_plastic.html%23footnot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 Id="rId9" Type="http://schemas.openxmlformats.org/officeDocument/2006/relationships/image" Target="../media/image15.png"/><Relationship Id="rId10"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video" Target="file://localhost/Users/abs3/Movies/Bottle%20Bank%20Arcade%20-%20TheFunTheory.com%20-%20Rolighetsteorin.se.mp4" TargetMode="External"/><Relationship Id="rId2" Type="http://schemas.openxmlformats.org/officeDocument/2006/relationships/slideLayout" Target="../slideLayouts/slideLayout6.xml"/><Relationship Id="rId3"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35000" y="140758"/>
            <a:ext cx="7772400" cy="1470025"/>
          </a:xfrm>
        </p:spPr>
        <p:txBody>
          <a:bodyPr/>
          <a:lstStyle/>
          <a:p>
            <a:pPr>
              <a:defRPr/>
            </a:pPr>
            <a:r>
              <a:rPr lang="en-US" dirty="0"/>
              <a:t>Environmental Aspects of Plastics</a:t>
            </a:r>
          </a:p>
        </p:txBody>
      </p:sp>
      <p:sp>
        <p:nvSpPr>
          <p:cNvPr id="2051" name="Rectangle 3"/>
          <p:cNvSpPr>
            <a:spLocks noGrp="1" noChangeArrowheads="1"/>
          </p:cNvSpPr>
          <p:nvPr>
            <p:ph type="subTitle" idx="1"/>
          </p:nvPr>
        </p:nvSpPr>
        <p:spPr>
          <a:xfrm>
            <a:off x="1456266" y="6121400"/>
            <a:ext cx="6400800" cy="609600"/>
          </a:xfrm>
        </p:spPr>
        <p:txBody>
          <a:bodyPr rtlCol="0">
            <a:normAutofit/>
          </a:bodyPr>
          <a:lstStyle/>
          <a:p>
            <a:pPr fontAlgn="auto">
              <a:spcAft>
                <a:spcPts val="0"/>
              </a:spcAft>
              <a:buFont typeface="Arial" pitchFamily="34" charset="0"/>
              <a:buNone/>
              <a:defRPr/>
            </a:pPr>
            <a:r>
              <a:rPr lang="en-US" dirty="0"/>
              <a:t>MFG 355</a:t>
            </a:r>
          </a:p>
        </p:txBody>
      </p:sp>
      <p:pic>
        <p:nvPicPr>
          <p:cNvPr id="18436" name="Picture 3"/>
          <p:cNvPicPr>
            <a:picLocks noChangeAspect="1"/>
          </p:cNvPicPr>
          <p:nvPr/>
        </p:nvPicPr>
        <p:blipFill>
          <a:blip r:embed="rId2"/>
          <a:srcRect/>
          <a:stretch>
            <a:fillRect/>
          </a:stretch>
        </p:blipFill>
        <p:spPr bwMode="auto">
          <a:xfrm>
            <a:off x="1854200" y="1890184"/>
            <a:ext cx="5410200" cy="3498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defRPr/>
            </a:pPr>
            <a:r>
              <a:rPr lang="en-US"/>
              <a:t>Degradation</a:t>
            </a:r>
          </a:p>
        </p:txBody>
      </p:sp>
      <p:sp>
        <p:nvSpPr>
          <p:cNvPr id="13315" name="Rectangle 3"/>
          <p:cNvSpPr>
            <a:spLocks noGrp="1" noChangeArrowheads="1"/>
          </p:cNvSpPr>
          <p:nvPr>
            <p:ph idx="1"/>
          </p:nvPr>
        </p:nvSpPr>
        <p:spPr/>
        <p:txBody>
          <a:bodyPr/>
          <a:lstStyle/>
          <a:p>
            <a:pPr>
              <a:defRPr/>
            </a:pPr>
            <a:r>
              <a:rPr lang="en-US"/>
              <a:t>Plastics that can break down into smaller molecules by natural means are degradable</a:t>
            </a:r>
          </a:p>
          <a:p>
            <a:pPr>
              <a:defRPr/>
            </a:pPr>
            <a:r>
              <a:rPr lang="en-US"/>
              <a:t>Degraded byproducts are sometimes more dangerous than original product</a:t>
            </a:r>
          </a:p>
          <a:p>
            <a:pPr>
              <a:defRPr/>
            </a:pP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defRPr/>
            </a:pPr>
            <a:r>
              <a:rPr lang="en-US"/>
              <a:t>Waste Left to Degrade</a:t>
            </a:r>
          </a:p>
        </p:txBody>
      </p:sp>
      <p:sp>
        <p:nvSpPr>
          <p:cNvPr id="14339" name="Rectangle 3"/>
          <p:cNvSpPr>
            <a:spLocks noGrp="1" noChangeArrowheads="1"/>
          </p:cNvSpPr>
          <p:nvPr>
            <p:ph idx="1"/>
          </p:nvPr>
        </p:nvSpPr>
        <p:spPr/>
        <p:txBody>
          <a:bodyPr/>
          <a:lstStyle/>
          <a:p>
            <a:pPr>
              <a:defRPr/>
            </a:pPr>
            <a:endParaRPr lang="en-US"/>
          </a:p>
        </p:txBody>
      </p:sp>
      <p:pic>
        <p:nvPicPr>
          <p:cNvPr id="28676" name="Picture 4"/>
          <p:cNvPicPr>
            <a:picLocks noChangeAspect="1" noChangeArrowheads="1"/>
          </p:cNvPicPr>
          <p:nvPr/>
        </p:nvPicPr>
        <p:blipFill>
          <a:blip r:embed="rId2"/>
          <a:srcRect/>
          <a:stretch>
            <a:fillRect/>
          </a:stretch>
        </p:blipFill>
        <p:spPr bwMode="auto">
          <a:xfrm>
            <a:off x="76200" y="1600200"/>
            <a:ext cx="4419600" cy="2781300"/>
          </a:xfrm>
          <a:prstGeom prst="rect">
            <a:avLst/>
          </a:prstGeom>
          <a:noFill/>
          <a:ln w="9525">
            <a:noFill/>
            <a:miter lim="800000"/>
            <a:headEnd/>
            <a:tailEnd/>
          </a:ln>
        </p:spPr>
      </p:pic>
      <p:sp>
        <p:nvSpPr>
          <p:cNvPr id="28677" name="Text Box 5"/>
          <p:cNvSpPr txBox="1">
            <a:spLocks noChangeArrowheads="1"/>
          </p:cNvSpPr>
          <p:nvPr/>
        </p:nvSpPr>
        <p:spPr bwMode="auto">
          <a:xfrm>
            <a:off x="19050" y="4038600"/>
            <a:ext cx="4476750" cy="366713"/>
          </a:xfrm>
          <a:prstGeom prst="rect">
            <a:avLst/>
          </a:prstGeom>
          <a:noFill/>
          <a:ln w="9525">
            <a:noFill/>
            <a:miter lim="800000"/>
            <a:headEnd/>
            <a:tailEnd/>
          </a:ln>
        </p:spPr>
        <p:txBody>
          <a:bodyPr wrap="none">
            <a:prstTxWarp prst="textNoShape">
              <a:avLst/>
            </a:prstTxWarp>
            <a:spAutoFit/>
          </a:bodyPr>
          <a:lstStyle/>
          <a:p>
            <a:r>
              <a:rPr lang="en-US"/>
              <a:t>Volume of waste found on Ohio’s roadside</a:t>
            </a:r>
          </a:p>
        </p:txBody>
      </p:sp>
      <p:pic>
        <p:nvPicPr>
          <p:cNvPr id="28678" name="Picture 6"/>
          <p:cNvPicPr>
            <a:picLocks noChangeAspect="1" noChangeArrowheads="1"/>
          </p:cNvPicPr>
          <p:nvPr/>
        </p:nvPicPr>
        <p:blipFill>
          <a:blip r:embed="rId3"/>
          <a:srcRect/>
          <a:stretch>
            <a:fillRect/>
          </a:stretch>
        </p:blipFill>
        <p:spPr bwMode="auto">
          <a:xfrm>
            <a:off x="4648200" y="1600200"/>
            <a:ext cx="4419600" cy="2779713"/>
          </a:xfrm>
          <a:prstGeom prst="rect">
            <a:avLst/>
          </a:prstGeom>
          <a:noFill/>
          <a:ln w="9525">
            <a:noFill/>
            <a:miter lim="800000"/>
            <a:headEnd/>
            <a:tailEnd/>
          </a:ln>
        </p:spPr>
      </p:pic>
      <p:sp>
        <p:nvSpPr>
          <p:cNvPr id="28679" name="Text Box 7"/>
          <p:cNvSpPr txBox="1">
            <a:spLocks noChangeArrowheads="1"/>
          </p:cNvSpPr>
          <p:nvPr/>
        </p:nvSpPr>
        <p:spPr bwMode="auto">
          <a:xfrm>
            <a:off x="4667250" y="4038600"/>
            <a:ext cx="4413250" cy="366713"/>
          </a:xfrm>
          <a:prstGeom prst="rect">
            <a:avLst/>
          </a:prstGeom>
          <a:noFill/>
          <a:ln w="9525">
            <a:noFill/>
            <a:miter lim="800000"/>
            <a:headEnd/>
            <a:tailEnd/>
          </a:ln>
        </p:spPr>
        <p:txBody>
          <a:bodyPr wrap="none">
            <a:prstTxWarp prst="textNoShape">
              <a:avLst/>
            </a:prstTxWarp>
            <a:spAutoFit/>
          </a:bodyPr>
          <a:lstStyle/>
          <a:p>
            <a:r>
              <a:rPr lang="en-US"/>
              <a:t>Weight of waste found on Ohio’s roadside</a:t>
            </a:r>
          </a:p>
        </p:txBody>
      </p:sp>
      <p:sp>
        <p:nvSpPr>
          <p:cNvPr id="28680" name="Rectangle 8"/>
          <p:cNvSpPr>
            <a:spLocks noChangeArrowheads="1"/>
          </p:cNvSpPr>
          <p:nvPr/>
        </p:nvSpPr>
        <p:spPr bwMode="auto">
          <a:xfrm>
            <a:off x="2012950" y="5029200"/>
            <a:ext cx="5302250" cy="915988"/>
          </a:xfrm>
          <a:prstGeom prst="rect">
            <a:avLst/>
          </a:prstGeom>
          <a:noFill/>
          <a:ln w="9525">
            <a:noFill/>
            <a:miter lim="800000"/>
            <a:headEnd/>
            <a:tailEnd/>
          </a:ln>
        </p:spPr>
        <p:txBody>
          <a:bodyPr anchor="ctr">
            <a:prstTxWarp prst="textNoShape">
              <a:avLst/>
            </a:prstTxWarp>
            <a:spAutoFit/>
          </a:bodyPr>
          <a:lstStyle/>
          <a:p>
            <a:r>
              <a:rPr lang="en-US"/>
              <a:t>“the total annual estimated roadside litter in Ohio for all road types and interchanges is 11,772 TONS!” </a:t>
            </a:r>
            <a:r>
              <a:rPr lang="en-US" sz="1000"/>
              <a:t>http://www.dnr.state.oh.us/recycling/news/040716litterstudy.htm</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4"/>
          <p:cNvSpPr>
            <a:spLocks noGrp="1" noChangeArrowheads="1"/>
          </p:cNvSpPr>
          <p:nvPr>
            <p:ph type="title"/>
          </p:nvPr>
        </p:nvSpPr>
        <p:spPr/>
        <p:txBody>
          <a:bodyPr/>
          <a:lstStyle/>
          <a:p>
            <a:pPr>
              <a:defRPr/>
            </a:pPr>
            <a:r>
              <a:rPr lang="en-US"/>
              <a:t>Where does it go?</a:t>
            </a:r>
          </a:p>
        </p:txBody>
      </p:sp>
      <p:pic>
        <p:nvPicPr>
          <p:cNvPr id="29699" name="Picture 5"/>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971800" y="2133600"/>
            <a:ext cx="2857500" cy="3429000"/>
          </a:xfrm>
          <a:prstGeom prst="rect">
            <a:avLst/>
          </a:prstGeom>
          <a:noFill/>
          <a:ln w="9525">
            <a:noFill/>
            <a:miter lim="800000"/>
            <a:headEnd/>
            <a:tailEnd/>
          </a:ln>
        </p:spPr>
      </p:pic>
      <p:sp>
        <p:nvSpPr>
          <p:cNvPr id="29700" name="Text Box 6"/>
          <p:cNvSpPr txBox="1">
            <a:spLocks noChangeArrowheads="1"/>
          </p:cNvSpPr>
          <p:nvPr/>
        </p:nvSpPr>
        <p:spPr bwMode="auto">
          <a:xfrm>
            <a:off x="3184525" y="5370513"/>
            <a:ext cx="1679575" cy="366712"/>
          </a:xfrm>
          <a:prstGeom prst="rect">
            <a:avLst/>
          </a:prstGeom>
          <a:noFill/>
          <a:ln w="9525">
            <a:noFill/>
            <a:miter lim="800000"/>
            <a:headEnd/>
            <a:tailEnd/>
          </a:ln>
        </p:spPr>
        <p:txBody>
          <a:bodyPr wrap="none">
            <a:prstTxWarp prst="textNoShape">
              <a:avLst/>
            </a:prstTxWarp>
            <a:spAutoFit/>
          </a:bodyPr>
          <a:lstStyle/>
          <a:p>
            <a:r>
              <a:rPr lang="en-US" sz="1000"/>
              <a:t>Source: www.eia.doe.gov</a:t>
            </a:r>
            <a:r>
              <a:rPr lang="en-US"/>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defRPr/>
            </a:pPr>
            <a:r>
              <a:rPr lang="en-US"/>
              <a:t>Landfill Waste</a:t>
            </a:r>
          </a:p>
        </p:txBody>
      </p:sp>
      <p:pic>
        <p:nvPicPr>
          <p:cNvPr id="30723" name="Picture 9"/>
          <p:cNvPicPr>
            <a:picLocks noChangeAspect="1" noChangeArrowheads="1"/>
          </p:cNvPicPr>
          <p:nvPr/>
        </p:nvPicPr>
        <p:blipFill>
          <a:blip r:embed="rId2"/>
          <a:srcRect t="52591"/>
          <a:stretch>
            <a:fillRect/>
          </a:stretch>
        </p:blipFill>
        <p:spPr bwMode="auto">
          <a:xfrm>
            <a:off x="4495800" y="2752725"/>
            <a:ext cx="4551363" cy="3571875"/>
          </a:xfrm>
          <a:prstGeom prst="rect">
            <a:avLst/>
          </a:prstGeom>
          <a:noFill/>
          <a:ln w="9525">
            <a:noFill/>
            <a:miter lim="800000"/>
            <a:headEnd/>
            <a:tailEnd/>
          </a:ln>
        </p:spPr>
      </p:pic>
      <p:pic>
        <p:nvPicPr>
          <p:cNvPr id="30724" name="Picture 10"/>
          <p:cNvPicPr>
            <a:picLocks noChangeAspect="1" noChangeArrowheads="1"/>
          </p:cNvPicPr>
          <p:nvPr/>
        </p:nvPicPr>
        <p:blipFill>
          <a:blip r:embed="rId2"/>
          <a:srcRect b="49931"/>
          <a:stretch>
            <a:fillRect/>
          </a:stretch>
        </p:blipFill>
        <p:spPr bwMode="auto">
          <a:xfrm>
            <a:off x="114300" y="2743200"/>
            <a:ext cx="4305300" cy="3568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defRPr/>
            </a:pPr>
            <a:r>
              <a:rPr lang="en-US"/>
              <a:t>Landfills</a:t>
            </a:r>
          </a:p>
        </p:txBody>
      </p:sp>
      <p:sp>
        <p:nvSpPr>
          <p:cNvPr id="17411" name="Rectangle 3"/>
          <p:cNvSpPr>
            <a:spLocks noGrp="1" noChangeArrowheads="1"/>
          </p:cNvSpPr>
          <p:nvPr>
            <p:ph idx="1"/>
          </p:nvPr>
        </p:nvSpPr>
        <p:spPr/>
        <p:txBody>
          <a:bodyPr/>
          <a:lstStyle/>
          <a:p>
            <a:pPr>
              <a:defRPr/>
            </a:pPr>
            <a:endParaRPr lang="en-US"/>
          </a:p>
        </p:txBody>
      </p:sp>
      <p:pic>
        <p:nvPicPr>
          <p:cNvPr id="31748" name="Picture 4"/>
          <p:cNvPicPr>
            <a:picLocks noChangeAspect="1" noChangeArrowheads="1"/>
          </p:cNvPicPr>
          <p:nvPr/>
        </p:nvPicPr>
        <p:blipFill>
          <a:blip r:embed="rId2"/>
          <a:srcRect/>
          <a:stretch>
            <a:fillRect/>
          </a:stretch>
        </p:blipFill>
        <p:spPr bwMode="auto">
          <a:xfrm>
            <a:off x="76200" y="1600200"/>
            <a:ext cx="6400800" cy="4286250"/>
          </a:xfrm>
          <a:prstGeom prst="rect">
            <a:avLst/>
          </a:prstGeom>
          <a:noFill/>
          <a:ln w="9525">
            <a:noFill/>
            <a:miter lim="800000"/>
            <a:headEnd/>
            <a:tailEnd/>
          </a:ln>
        </p:spPr>
      </p:pic>
      <p:pic>
        <p:nvPicPr>
          <p:cNvPr id="31749" name="Picture 5"/>
          <p:cNvPicPr>
            <a:picLocks noChangeAspect="1" noChangeArrowheads="1"/>
          </p:cNvPicPr>
          <p:nvPr/>
        </p:nvPicPr>
        <p:blipFill>
          <a:blip r:embed="rId3"/>
          <a:srcRect/>
          <a:stretch>
            <a:fillRect/>
          </a:stretch>
        </p:blipFill>
        <p:spPr bwMode="auto">
          <a:xfrm>
            <a:off x="6553200" y="1600200"/>
            <a:ext cx="2438400" cy="281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defRPr/>
            </a:pPr>
            <a:r>
              <a:rPr lang="en-US"/>
              <a:t>Landfills</a:t>
            </a:r>
          </a:p>
        </p:txBody>
      </p:sp>
      <p:sp>
        <p:nvSpPr>
          <p:cNvPr id="18435" name="Rectangle 3"/>
          <p:cNvSpPr>
            <a:spLocks noGrp="1" noChangeArrowheads="1"/>
          </p:cNvSpPr>
          <p:nvPr>
            <p:ph idx="1"/>
          </p:nvPr>
        </p:nvSpPr>
        <p:spPr/>
        <p:txBody>
          <a:bodyPr/>
          <a:lstStyle/>
          <a:p>
            <a:pPr>
              <a:defRPr/>
            </a:pPr>
            <a:endParaRPr lang="en-US"/>
          </a:p>
        </p:txBody>
      </p:sp>
      <p:pic>
        <p:nvPicPr>
          <p:cNvPr id="32772" name="Picture 4"/>
          <p:cNvPicPr>
            <a:picLocks noChangeAspect="1" noChangeArrowheads="1"/>
          </p:cNvPicPr>
          <p:nvPr/>
        </p:nvPicPr>
        <p:blipFill>
          <a:blip r:embed="rId2"/>
          <a:srcRect/>
          <a:stretch>
            <a:fillRect/>
          </a:stretch>
        </p:blipFill>
        <p:spPr bwMode="auto">
          <a:xfrm>
            <a:off x="352425" y="1581150"/>
            <a:ext cx="8439150" cy="5124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38"/>
          <p:cNvSpPr>
            <a:spLocks noChangeArrowheads="1"/>
          </p:cNvSpPr>
          <p:nvPr/>
        </p:nvSpPr>
        <p:spPr bwMode="auto">
          <a:xfrm>
            <a:off x="4572000" y="1676400"/>
            <a:ext cx="4191000" cy="2286000"/>
          </a:xfrm>
          <a:prstGeom prst="rect">
            <a:avLst/>
          </a:prstGeom>
          <a:solidFill>
            <a:srgbClr val="969696"/>
          </a:solidFill>
          <a:ln w="9525">
            <a:solidFill>
              <a:schemeClr val="tx1"/>
            </a:solidFill>
            <a:miter lim="800000"/>
            <a:headEnd/>
            <a:tailEnd/>
          </a:ln>
        </p:spPr>
        <p:txBody>
          <a:bodyPr wrap="none" anchor="ctr">
            <a:prstTxWarp prst="textNoShape">
              <a:avLst/>
            </a:prstTxWarp>
          </a:bodyPr>
          <a:lstStyle/>
          <a:p>
            <a:endParaRPr lang="en-US"/>
          </a:p>
        </p:txBody>
      </p:sp>
      <p:sp>
        <p:nvSpPr>
          <p:cNvPr id="19459" name="Rectangle 2"/>
          <p:cNvSpPr>
            <a:spLocks noGrp="1" noChangeArrowheads="1"/>
          </p:cNvSpPr>
          <p:nvPr>
            <p:ph type="title"/>
          </p:nvPr>
        </p:nvSpPr>
        <p:spPr/>
        <p:txBody>
          <a:bodyPr/>
          <a:lstStyle/>
          <a:p>
            <a:pPr>
              <a:defRPr/>
            </a:pPr>
            <a:r>
              <a:rPr lang="en-US"/>
              <a:t>Incineration</a:t>
            </a:r>
          </a:p>
        </p:txBody>
      </p:sp>
      <p:sp>
        <p:nvSpPr>
          <p:cNvPr id="11267" name="Rectangle 3"/>
          <p:cNvSpPr>
            <a:spLocks noGrp="1" noChangeArrowheads="1"/>
          </p:cNvSpPr>
          <p:nvPr>
            <p:ph type="body" sz="half" idx="1"/>
          </p:nvPr>
        </p:nvSpPr>
        <p:spPr/>
        <p:txBody>
          <a:bodyPr rtlCol="0">
            <a:normAutofit lnSpcReduction="10000"/>
          </a:bodyPr>
          <a:lstStyle/>
          <a:p>
            <a:pPr fontAlgn="auto">
              <a:spcAft>
                <a:spcPts val="0"/>
              </a:spcAft>
              <a:buFont typeface="Arial" pitchFamily="34" charset="0"/>
              <a:buChar char="•"/>
              <a:defRPr/>
            </a:pPr>
            <a:r>
              <a:rPr lang="en-US" sz="2800"/>
              <a:t>British Thermal Units (BTU) is the standard for measuring heat generated from incineration</a:t>
            </a:r>
          </a:p>
          <a:p>
            <a:pPr fontAlgn="auto">
              <a:spcAft>
                <a:spcPts val="0"/>
              </a:spcAft>
              <a:buFont typeface="Arial" pitchFamily="34" charset="0"/>
              <a:buChar char="•"/>
              <a:defRPr/>
            </a:pPr>
            <a:r>
              <a:rPr lang="en-US" sz="2800"/>
              <a:t>Particulate Parts per Million (PPM) is one standard unit of measure to determine pollution when burning</a:t>
            </a:r>
          </a:p>
        </p:txBody>
      </p:sp>
      <p:graphicFrame>
        <p:nvGraphicFramePr>
          <p:cNvPr id="11308" name="Group 44"/>
          <p:cNvGraphicFramePr>
            <a:graphicFrameLocks noGrp="1"/>
          </p:cNvGraphicFramePr>
          <p:nvPr>
            <p:ph sz="half" idx="2"/>
          </p:nvPr>
        </p:nvGraphicFramePr>
        <p:xfrm>
          <a:off x="4648200" y="1778000"/>
          <a:ext cx="4038600" cy="2065021"/>
        </p:xfrm>
        <a:graphic>
          <a:graphicData uri="http://schemas.openxmlformats.org/drawingml/2006/table">
            <a:tbl>
              <a:tblPr/>
              <a:tblGrid>
                <a:gridCol w="1752600"/>
                <a:gridCol w="2286000"/>
              </a:tblGrid>
              <a:tr h="4746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rPr>
                        <a:t>MATERIAL</a:t>
                      </a:r>
                      <a:endParaRPr kumimoji="0" lang="en-US" sz="1600" b="0"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solidFill>
                      <a:srgbClr val="CCCCCC"/>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rPr>
                        <a:t>FUEL VALUE(BTUs) </a:t>
                      </a:r>
                      <a:endParaRPr kumimoji="0" lang="en-US" sz="1600" b="0"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solidFill>
                      <a:srgbClr val="CCCCCC"/>
                    </a:solidFill>
                  </a:tcPr>
                </a:tc>
              </a:tr>
              <a:tr h="2000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Polyethylene</a:t>
                      </a:r>
                    </a:p>
                  </a:txBody>
                  <a:tcPr horzOverflow="overflow">
                    <a:lnL>
                      <a:noFill/>
                    </a:lnL>
                    <a:lnR>
                      <a:noFill/>
                    </a:lnR>
                    <a:lnT>
                      <a:noFill/>
                    </a:lnT>
                    <a:lnB>
                      <a:noFill/>
                    </a:lnB>
                    <a:lnTlToBr>
                      <a:noFill/>
                    </a:lnTlToBr>
                    <a:lnBlToTr>
                      <a:noFill/>
                    </a:lnBlToTr>
                    <a:solidFill>
                      <a:srgbClr val="CCCCCC"/>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19,900</a:t>
                      </a:r>
                    </a:p>
                  </a:txBody>
                  <a:tcPr horzOverflow="overflow">
                    <a:lnL>
                      <a:noFill/>
                    </a:lnL>
                    <a:lnR>
                      <a:noFill/>
                    </a:lnR>
                    <a:lnT>
                      <a:noFill/>
                    </a:lnT>
                    <a:lnB>
                      <a:noFill/>
                    </a:lnB>
                    <a:lnTlToBr>
                      <a:noFill/>
                    </a:lnTlToBr>
                    <a:lnBlToTr>
                      <a:noFill/>
                    </a:lnBlToTr>
                    <a:solidFill>
                      <a:srgbClr val="CCCCCC"/>
                    </a:solidFill>
                  </a:tcPr>
                </a:tc>
              </a:tr>
              <a:tr h="2000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Polypropylene</a:t>
                      </a:r>
                    </a:p>
                  </a:txBody>
                  <a:tcPr horzOverflow="overflow">
                    <a:lnL>
                      <a:noFill/>
                    </a:lnL>
                    <a:lnR>
                      <a:noFill/>
                    </a:lnR>
                    <a:lnT>
                      <a:noFill/>
                    </a:lnT>
                    <a:lnB>
                      <a:noFill/>
                    </a:lnB>
                    <a:lnTlToBr>
                      <a:noFill/>
                    </a:lnTlToBr>
                    <a:lnBlToTr>
                      <a:noFill/>
                    </a:lnBlToTr>
                    <a:solidFill>
                      <a:srgbClr val="CCCCCC"/>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19,850</a:t>
                      </a:r>
                    </a:p>
                  </a:txBody>
                  <a:tcPr horzOverflow="overflow">
                    <a:lnL>
                      <a:noFill/>
                    </a:lnL>
                    <a:lnR>
                      <a:noFill/>
                    </a:lnR>
                    <a:lnT>
                      <a:noFill/>
                    </a:lnT>
                    <a:lnB>
                      <a:noFill/>
                    </a:lnB>
                    <a:lnTlToBr>
                      <a:noFill/>
                    </a:lnTlToBr>
                    <a:lnBlToTr>
                      <a:noFill/>
                    </a:lnBlToTr>
                    <a:solidFill>
                      <a:srgbClr val="CCCCCC"/>
                    </a:solidFill>
                  </a:tcPr>
                </a:tc>
              </a:tr>
              <a:tr h="2000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Newspaper</a:t>
                      </a:r>
                    </a:p>
                  </a:txBody>
                  <a:tcPr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8,000</a:t>
                      </a:r>
                    </a:p>
                  </a:txBody>
                  <a:tcPr horzOverflow="overflow">
                    <a:lnL>
                      <a:noFill/>
                    </a:lnL>
                    <a:lnR>
                      <a:noFill/>
                    </a:lnR>
                    <a:lnT>
                      <a:noFill/>
                    </a:lnT>
                    <a:lnB>
                      <a:noFill/>
                    </a:lnB>
                    <a:lnTlToBr>
                      <a:noFill/>
                    </a:lnTlToBr>
                    <a:lnBlToTr>
                      <a:noFill/>
                    </a:lnBlToTr>
                    <a:noFill/>
                  </a:tcPr>
                </a:tc>
              </a:tr>
              <a:tr h="2000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Fuel Oil </a:t>
                      </a:r>
                    </a:p>
                  </a:txBody>
                  <a:tcPr horzOverflow="overflow">
                    <a:lnL>
                      <a:noFill/>
                    </a:lnL>
                    <a:lnR>
                      <a:noFill/>
                    </a:lnR>
                    <a:lnT>
                      <a:noFill/>
                    </a:lnT>
                    <a:lnB>
                      <a:noFill/>
                    </a:lnB>
                    <a:lnTlToBr>
                      <a:noFill/>
                    </a:lnTlToBr>
                    <a:lnBlToTr>
                      <a:noFill/>
                    </a:lnBlToTr>
                    <a:solidFill>
                      <a:srgbClr val="CCCCCC"/>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20,900</a:t>
                      </a:r>
                    </a:p>
                  </a:txBody>
                  <a:tcPr horzOverflow="overflow">
                    <a:lnL>
                      <a:noFill/>
                    </a:lnL>
                    <a:lnR>
                      <a:noFill/>
                    </a:lnR>
                    <a:lnT>
                      <a:noFill/>
                    </a:lnT>
                    <a:lnB>
                      <a:noFill/>
                    </a:lnB>
                    <a:lnTlToBr>
                      <a:noFill/>
                    </a:lnTlToBr>
                    <a:lnBlToTr>
                      <a:noFill/>
                    </a:lnBlToTr>
                    <a:solidFill>
                      <a:srgbClr val="CCCCCC"/>
                    </a:solidFill>
                  </a:tcPr>
                </a:tc>
              </a:tr>
              <a:tr h="249238">
                <a:tc grid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charset="0"/>
                        </a:rPr>
                        <a:t>Source: Data from Council on Plastics and Packaging in the Environment Waste to Energy Fact Sheet 1989</a:t>
                      </a:r>
                      <a:endParaRPr kumimoji="0" lang="en-US" sz="1800" b="0" i="0" u="none" strike="noStrike" cap="none" normalizeH="0" baseline="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solidFill>
                      <a:srgbClr val="CCCCCC"/>
                    </a:solidFill>
                  </a:tcPr>
                </a:tc>
                <a:tc hMerge="1">
                  <a:txBody>
                    <a:bodyPr/>
                    <a:lstStyle/>
                    <a:p>
                      <a:endParaRPr lang="en-US"/>
                    </a:p>
                  </a:txBody>
                  <a:tcPr/>
                </a:tc>
              </a:tr>
            </a:tbl>
          </a:graphicData>
        </a:graphic>
      </p:graphicFrame>
      <p:sp>
        <p:nvSpPr>
          <p:cNvPr id="33809" name="Text Box 45"/>
          <p:cNvSpPr txBox="1">
            <a:spLocks noChangeArrowheads="1"/>
          </p:cNvSpPr>
          <p:nvPr/>
        </p:nvSpPr>
        <p:spPr bwMode="auto">
          <a:xfrm>
            <a:off x="4670425" y="4173538"/>
            <a:ext cx="4244975" cy="1465262"/>
          </a:xfrm>
          <a:prstGeom prst="rect">
            <a:avLst/>
          </a:prstGeom>
          <a:noFill/>
          <a:ln w="9525">
            <a:noFill/>
            <a:miter lim="800000"/>
            <a:headEnd/>
            <a:tailEnd/>
          </a:ln>
        </p:spPr>
        <p:txBody>
          <a:bodyPr>
            <a:prstTxWarp prst="textNoShape">
              <a:avLst/>
            </a:prstTxWarp>
            <a:spAutoFit/>
          </a:bodyPr>
          <a:lstStyle/>
          <a:p>
            <a:pPr>
              <a:spcBef>
                <a:spcPct val="50000"/>
              </a:spcBef>
            </a:pPr>
            <a:r>
              <a:rPr lang="en-US"/>
              <a:t>Air quality standards in the US are determined by the EPA and in accordance with international treaties. Any kind of incinerator must comply with these regulations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4"/>
          <p:cNvSpPr>
            <a:spLocks noChangeArrowheads="1"/>
          </p:cNvSpPr>
          <p:nvPr/>
        </p:nvSpPr>
        <p:spPr bwMode="auto">
          <a:xfrm>
            <a:off x="3581400" y="1433513"/>
            <a:ext cx="2514600" cy="1739900"/>
          </a:xfrm>
          <a:prstGeom prst="rect">
            <a:avLst/>
          </a:prstGeom>
          <a:noFill/>
          <a:ln w="9525">
            <a:noFill/>
            <a:miter lim="800000"/>
            <a:headEnd/>
            <a:tailEnd/>
          </a:ln>
        </p:spPr>
        <p:txBody>
          <a:bodyPr anchor="ctr">
            <a:prstTxWarp prst="textNoShape">
              <a:avLst/>
            </a:prstTxWarp>
            <a:spAutoFit/>
          </a:bodyPr>
          <a:lstStyle/>
          <a:p>
            <a:pPr eaLnBrk="0" hangingPunct="0"/>
            <a:r>
              <a:rPr lang="en-US"/>
              <a:t>SYSAV incineration plant in </a:t>
            </a:r>
            <a:r>
              <a:rPr lang="en-US">
                <a:hlinkClick r:id="rId2" tooltip="Malmö"/>
              </a:rPr>
              <a:t>Malmö</a:t>
            </a:r>
            <a:r>
              <a:rPr lang="en-US"/>
              <a:t>, </a:t>
            </a:r>
            <a:r>
              <a:rPr lang="en-US">
                <a:hlinkClick r:id="rId3" tooltip="Sweden"/>
              </a:rPr>
              <a:t>Sweden</a:t>
            </a:r>
            <a:r>
              <a:rPr lang="en-US"/>
              <a:t> capable of handling 25 tonnes per hour household waste. (March 2007).</a:t>
            </a:r>
          </a:p>
        </p:txBody>
      </p:sp>
      <p:pic>
        <p:nvPicPr>
          <p:cNvPr id="34819" name="Picture 5" descr="SYSAV incineration plant in Malmö, Sweden capable of handling 25 tonnes per hour household waste. To the left of the stack, a new identical oven line is under construction (March 2007).">
            <a:hlinkClick r:id="rId4" tooltip="SYSAV incineration plant in Malmö, Sweden capable of handling 25 tonnes per hour household waste. To the left of the stack, a new identical oven line is under construction (March 2007)."/>
          </p:cNvPr>
          <p:cNvPicPr>
            <a:picLocks noChangeAspect="1" noChangeArrowheads="1"/>
          </p:cNvPicPr>
          <p:nvPr/>
        </p:nvPicPr>
        <p:blipFill>
          <a:blip r:embed="rId5"/>
          <a:srcRect/>
          <a:stretch>
            <a:fillRect/>
          </a:stretch>
        </p:blipFill>
        <p:spPr bwMode="auto">
          <a:xfrm>
            <a:off x="304800" y="457200"/>
            <a:ext cx="2857500" cy="3676650"/>
          </a:xfrm>
          <a:prstGeom prst="rect">
            <a:avLst/>
          </a:prstGeom>
          <a:noFill/>
          <a:ln w="9525">
            <a:noFill/>
            <a:miter lim="800000"/>
            <a:headEnd/>
            <a:tailEnd/>
          </a:ln>
        </p:spPr>
      </p:pic>
      <p:pic>
        <p:nvPicPr>
          <p:cNvPr id="34820" name="Picture 7"/>
          <p:cNvPicPr>
            <a:picLocks noChangeAspect="1" noChangeArrowheads="1"/>
          </p:cNvPicPr>
          <p:nvPr/>
        </p:nvPicPr>
        <p:blipFill>
          <a:blip r:embed="rId6"/>
          <a:srcRect/>
          <a:stretch>
            <a:fillRect/>
          </a:stretch>
        </p:blipFill>
        <p:spPr bwMode="auto">
          <a:xfrm>
            <a:off x="457200" y="4419600"/>
            <a:ext cx="3810000" cy="2066925"/>
          </a:xfrm>
          <a:prstGeom prst="rect">
            <a:avLst/>
          </a:prstGeom>
          <a:noFill/>
          <a:ln w="9525">
            <a:noFill/>
            <a:miter lim="800000"/>
            <a:headEnd/>
            <a:tailEnd/>
          </a:ln>
        </p:spPr>
      </p:pic>
      <p:sp>
        <p:nvSpPr>
          <p:cNvPr id="34821" name="Text Box 8"/>
          <p:cNvSpPr txBox="1">
            <a:spLocks noChangeArrowheads="1"/>
          </p:cNvSpPr>
          <p:nvPr/>
        </p:nvSpPr>
        <p:spPr bwMode="auto">
          <a:xfrm>
            <a:off x="4343400" y="5181600"/>
            <a:ext cx="3714750" cy="366713"/>
          </a:xfrm>
          <a:prstGeom prst="rect">
            <a:avLst/>
          </a:prstGeom>
          <a:noFill/>
          <a:ln w="9525">
            <a:noFill/>
            <a:miter lim="800000"/>
            <a:headEnd/>
            <a:tailEnd/>
          </a:ln>
        </p:spPr>
        <p:txBody>
          <a:bodyPr wrap="none">
            <a:prstTxWarp prst="textNoShape">
              <a:avLst/>
            </a:prstTxWarp>
            <a:spAutoFit/>
          </a:bodyPr>
          <a:lstStyle/>
          <a:p>
            <a:r>
              <a:rPr lang="en-US"/>
              <a:t>Inside a “moving grate incinerator”.</a:t>
            </a:r>
          </a:p>
        </p:txBody>
      </p:sp>
      <p:sp>
        <p:nvSpPr>
          <p:cNvPr id="34822" name="Text Box 9"/>
          <p:cNvSpPr txBox="1">
            <a:spLocks noChangeArrowheads="1"/>
          </p:cNvSpPr>
          <p:nvPr/>
        </p:nvSpPr>
        <p:spPr bwMode="auto">
          <a:xfrm>
            <a:off x="4724400" y="304800"/>
            <a:ext cx="2571750" cy="641350"/>
          </a:xfrm>
          <a:prstGeom prst="rect">
            <a:avLst/>
          </a:prstGeom>
          <a:noFill/>
          <a:ln w="9525">
            <a:noFill/>
            <a:miter lim="800000"/>
            <a:headEnd/>
            <a:tailEnd/>
          </a:ln>
        </p:spPr>
        <p:txBody>
          <a:bodyPr wrap="none">
            <a:prstTxWarp prst="textNoShape">
              <a:avLst/>
            </a:prstTxWarp>
            <a:spAutoFit/>
          </a:bodyPr>
          <a:lstStyle/>
          <a:p>
            <a:r>
              <a:rPr lang="en-US" sz="3600"/>
              <a:t>Incinerators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defRPr/>
            </a:pPr>
            <a:r>
              <a:rPr lang="en-US"/>
              <a:t>Regeneration</a:t>
            </a:r>
          </a:p>
        </p:txBody>
      </p:sp>
      <p:sp>
        <p:nvSpPr>
          <p:cNvPr id="21507" name="Rectangle 3"/>
          <p:cNvSpPr>
            <a:spLocks noGrp="1" noChangeArrowheads="1"/>
          </p:cNvSpPr>
          <p:nvPr>
            <p:ph idx="1"/>
          </p:nvPr>
        </p:nvSpPr>
        <p:spPr/>
        <p:txBody>
          <a:bodyPr/>
          <a:lstStyle/>
          <a:p>
            <a:pPr>
              <a:defRPr/>
            </a:pPr>
            <a:r>
              <a:rPr lang="en-US"/>
              <a:t>Breaking down the polymer molecules in the plastic in the basic chemicals</a:t>
            </a:r>
          </a:p>
          <a:p>
            <a:pPr>
              <a:defRPr/>
            </a:pPr>
            <a:r>
              <a:rPr lang="en-US"/>
              <a:t>The chemicals are then used to create new polymers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26686" name="Group 62"/>
          <p:cNvGraphicFramePr>
            <a:graphicFrameLocks noGrp="1"/>
          </p:cNvGraphicFramePr>
          <p:nvPr>
            <p:ph/>
          </p:nvPr>
        </p:nvGraphicFramePr>
        <p:xfrm>
          <a:off x="0" y="1162050"/>
          <a:ext cx="8991600" cy="5637849"/>
        </p:xfrm>
        <a:graphic>
          <a:graphicData uri="http://schemas.openxmlformats.org/drawingml/2006/table">
            <a:tbl>
              <a:tblPr/>
              <a:tblGrid>
                <a:gridCol w="2247900"/>
                <a:gridCol w="2247900"/>
                <a:gridCol w="2247900"/>
                <a:gridCol w="2247900"/>
              </a:tblGrid>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Item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452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Detail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452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Paper Cup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452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Plastic Cup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4526"/>
                    </a:solidFill>
                  </a:tcPr>
                </a:tc>
              </a:tr>
              <a:tr h="731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Raw mat'l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Wood, oil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25g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3.4g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0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Finish wt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10.1g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1.5g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1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Utilities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Steam, etc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10,000kg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5,000kg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1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Water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Volume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100m</a:t>
                      </a:r>
                      <a:r>
                        <a:rPr kumimoji="0" lang="en-US" sz="2800" b="0" i="0" u="none" strike="noStrike" cap="none" normalizeH="0" baseline="30000">
                          <a:ln>
                            <a:noFill/>
                          </a:ln>
                          <a:solidFill>
                            <a:schemeClr val="tx1"/>
                          </a:solidFill>
                          <a:effectLst/>
                          <a:latin typeface="Arial" charset="0"/>
                        </a:rPr>
                        <a:t>3</a:t>
                      </a: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3m</a:t>
                      </a:r>
                      <a:r>
                        <a:rPr kumimoji="0" lang="en-US" sz="2800" b="0" i="0" u="none" strike="noStrike" cap="none" normalizeH="0" baseline="30000">
                          <a:ln>
                            <a:noFill/>
                          </a:ln>
                          <a:solidFill>
                            <a:schemeClr val="tx1"/>
                          </a:solidFill>
                          <a:effectLst/>
                          <a:latin typeface="Arial" charset="0"/>
                        </a:rPr>
                        <a:t>3</a:t>
                      </a: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1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Air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Emissions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13kg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40kg (pent.)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0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Recycle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Consumer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Difficult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Easy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1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Heat content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Incineration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20MJ/kg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40MJ/kg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2577" name="Rectangle 2"/>
          <p:cNvSpPr>
            <a:spLocks noGrp="1" noChangeArrowheads="1"/>
          </p:cNvSpPr>
          <p:nvPr>
            <p:ph type="title" idx="4294967295"/>
          </p:nvPr>
        </p:nvSpPr>
        <p:spPr>
          <a:xfrm>
            <a:off x="0" y="228600"/>
            <a:ext cx="8229600" cy="792163"/>
          </a:xfrm>
        </p:spPr>
        <p:txBody>
          <a:bodyPr/>
          <a:lstStyle/>
          <a:p>
            <a:pPr>
              <a:defRPr/>
            </a:pPr>
            <a:r>
              <a:rPr lang="en-US"/>
              <a:t>Total Product Life Cycle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Title 4"/>
          <p:cNvSpPr>
            <a:spLocks noGrp="1"/>
          </p:cNvSpPr>
          <p:nvPr>
            <p:ph type="title"/>
          </p:nvPr>
        </p:nvSpPr>
        <p:spPr/>
        <p:txBody>
          <a:bodyPr/>
          <a:lstStyle/>
          <a:p>
            <a:pPr>
              <a:defRPr/>
            </a:pPr>
            <a:r>
              <a:rPr lang="en-US"/>
              <a:t>Garbage</a:t>
            </a:r>
          </a:p>
        </p:txBody>
      </p:sp>
      <p:pic>
        <p:nvPicPr>
          <p:cNvPr id="19459" name="Picture 3" descr="/Users/abs3/Documents/Mfg 355/Lectures 2009/23 Environmnent/garbage.wmv">
            <a:hlinkClick r:id="" action="ppaction://media"/>
          </p:cNvPr>
          <p:cNvPicPr/>
          <p:nvPr>
            <a:videoFile r:link="rId1"/>
          </p:nvPr>
        </p:nvPicPr>
        <p:blipFill>
          <a:blip r:embed="rId3"/>
          <a:srcRect/>
          <a:stretch>
            <a:fillRect/>
          </a:stretch>
        </p:blipFill>
        <p:spPr bwMode="auto">
          <a:xfrm>
            <a:off x="1295400" y="1447800"/>
            <a:ext cx="6705600" cy="5029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5272" fill="hold"/>
                                        <p:tgtEl>
                                          <p:spTgt spid="1945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9459"/>
                </p:tgtEl>
              </p:cMediaNode>
            </p:video>
            <p:seq concurrent="1" nextAc="seek">
              <p:cTn id="8" restart="whenNotActive" fill="hold" evtFilter="cancelBubble" nodeType="interactiveSeq">
                <p:stCondLst>
                  <p:cond evt="onClick" delay="0">
                    <p:tgtEl>
                      <p:spTgt spid="1945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9459"/>
                                        </p:tgtEl>
                                      </p:cBhvr>
                                    </p:cmd>
                                  </p:childTnLst>
                                </p:cTn>
                              </p:par>
                            </p:childTnLst>
                          </p:cTn>
                        </p:par>
                      </p:childTnLst>
                    </p:cTn>
                  </p:par>
                </p:childTnLst>
              </p:cTn>
              <p:nextCondLst>
                <p:cond evt="onClick" delay="0">
                  <p:tgtEl>
                    <p:spTgt spid="19459"/>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defRPr/>
            </a:pPr>
            <a:r>
              <a:rPr lang="en-US"/>
              <a:t>Total Product Life Cycle</a:t>
            </a:r>
          </a:p>
        </p:txBody>
      </p:sp>
      <p:sp>
        <p:nvSpPr>
          <p:cNvPr id="23555" name="Rectangle 3"/>
          <p:cNvSpPr>
            <a:spLocks noGrp="1" noChangeArrowheads="1"/>
          </p:cNvSpPr>
          <p:nvPr>
            <p:ph idx="1"/>
          </p:nvPr>
        </p:nvSpPr>
        <p:spPr/>
        <p:txBody>
          <a:bodyPr/>
          <a:lstStyle/>
          <a:p>
            <a:pPr>
              <a:defRPr/>
            </a:pPr>
            <a:r>
              <a:rPr lang="en-US"/>
              <a:t>Energy Requirements to manufacture a grocery bag</a:t>
            </a:r>
          </a:p>
          <a:p>
            <a:pPr>
              <a:buFontTx/>
              <a:buNone/>
              <a:defRPr/>
            </a:pPr>
            <a:endParaRPr lang="en-US"/>
          </a:p>
        </p:txBody>
      </p:sp>
      <p:graphicFrame>
        <p:nvGraphicFramePr>
          <p:cNvPr id="28698" name="Group 26"/>
          <p:cNvGraphicFramePr>
            <a:graphicFrameLocks noGrp="1"/>
          </p:cNvGraphicFramePr>
          <p:nvPr/>
        </p:nvGraphicFramePr>
        <p:xfrm>
          <a:off x="1447800" y="2971800"/>
          <a:ext cx="6096000" cy="3261359"/>
        </p:xfrm>
        <a:graphic>
          <a:graphicData uri="http://schemas.openxmlformats.org/drawingml/2006/table">
            <a:tbl>
              <a:tblPr/>
              <a:tblGrid>
                <a:gridCol w="2032000"/>
                <a:gridCol w="2032000"/>
                <a:gridCol w="2032000"/>
              </a:tblGrid>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452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Paper Bag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452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Plastic Bag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4526"/>
                    </a:solidFill>
                  </a:tcPr>
                </a:tc>
              </a:tr>
              <a:tr h="1355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Energy required for 0 recycle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16.2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9.8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54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Energy required for 100 recycle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9.8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7.0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defRPr/>
            </a:pPr>
            <a:r>
              <a:rPr lang="en-US"/>
              <a:t>Total Product Life Cycle</a:t>
            </a:r>
          </a:p>
        </p:txBody>
      </p:sp>
      <p:sp>
        <p:nvSpPr>
          <p:cNvPr id="24579" name="Rectangle 3"/>
          <p:cNvSpPr>
            <a:spLocks noGrp="1" noChangeArrowheads="1"/>
          </p:cNvSpPr>
          <p:nvPr>
            <p:ph idx="1"/>
          </p:nvPr>
        </p:nvSpPr>
        <p:spPr>
          <a:xfrm>
            <a:off x="457200" y="1600200"/>
            <a:ext cx="5791200" cy="4525963"/>
          </a:xfrm>
        </p:spPr>
        <p:txBody>
          <a:bodyPr/>
          <a:lstStyle/>
          <a:p>
            <a:pPr>
              <a:defRPr/>
            </a:pPr>
            <a:r>
              <a:rPr lang="en-US"/>
              <a:t>Where do we look for production materials</a:t>
            </a:r>
          </a:p>
          <a:p>
            <a:pPr>
              <a:defRPr/>
            </a:pPr>
            <a:r>
              <a:rPr lang="en-US"/>
              <a:t>How can we plan/engineer products so that they can be more readily reused/recycled/regenerated</a:t>
            </a:r>
          </a:p>
          <a:p>
            <a:pPr>
              <a:defRPr/>
            </a:pPr>
            <a:r>
              <a:rPr lang="en-US"/>
              <a:t>Think ahead</a:t>
            </a:r>
          </a:p>
        </p:txBody>
      </p:sp>
      <p:pic>
        <p:nvPicPr>
          <p:cNvPr id="38916" name="Picture 4"/>
          <p:cNvPicPr>
            <a:picLocks noChangeAspect="1" noChangeArrowheads="1"/>
          </p:cNvPicPr>
          <p:nvPr/>
        </p:nvPicPr>
        <p:blipFill>
          <a:blip r:embed="rId2"/>
          <a:srcRect/>
          <a:stretch>
            <a:fillRect/>
          </a:stretch>
        </p:blipFill>
        <p:spPr bwMode="auto">
          <a:xfrm>
            <a:off x="6105525" y="1905000"/>
            <a:ext cx="2809875" cy="4386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defRPr/>
            </a:pPr>
            <a:r>
              <a:rPr lang="en-US"/>
              <a:t>Future</a:t>
            </a:r>
          </a:p>
        </p:txBody>
      </p:sp>
      <p:sp>
        <p:nvSpPr>
          <p:cNvPr id="25603" name="Rectangle 3"/>
          <p:cNvSpPr>
            <a:spLocks noGrp="1" noChangeArrowheads="1"/>
          </p:cNvSpPr>
          <p:nvPr>
            <p:ph idx="1"/>
          </p:nvPr>
        </p:nvSpPr>
        <p:spPr/>
        <p:txBody>
          <a:bodyPr/>
          <a:lstStyle/>
          <a:p>
            <a:pPr>
              <a:defRPr/>
            </a:pPr>
            <a:r>
              <a:rPr lang="en-US"/>
              <a:t>Rational analysis of each product type and its own particular use</a:t>
            </a:r>
          </a:p>
          <a:p>
            <a:pPr>
              <a:defRPr/>
            </a:pPr>
            <a:r>
              <a:rPr lang="en-US"/>
              <a:t>Be open to suggestions from environmental lobbyists</a:t>
            </a:r>
          </a:p>
          <a:p>
            <a:pPr>
              <a:defRPr/>
            </a:pPr>
            <a:r>
              <a:rPr lang="en-US"/>
              <a:t>Put aside emotional issues in favor of reasoned positions based on scientific principles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4"/>
          <p:cNvSpPr>
            <a:spLocks noGrp="1" noChangeArrowheads="1"/>
          </p:cNvSpPr>
          <p:nvPr>
            <p:ph type="ctrTitle"/>
          </p:nvPr>
        </p:nvSpPr>
        <p:spPr/>
        <p:txBody>
          <a:bodyPr/>
          <a:lstStyle/>
          <a:p>
            <a:pPr>
              <a:defRPr/>
            </a:pPr>
            <a:r>
              <a:rPr lang="en-US"/>
              <a:t>Thank You</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defRPr/>
            </a:pPr>
            <a:r>
              <a:rPr lang="en-US"/>
              <a:t>Overview</a:t>
            </a:r>
          </a:p>
        </p:txBody>
      </p:sp>
      <p:sp>
        <p:nvSpPr>
          <p:cNvPr id="7171" name="Rectangle 3"/>
          <p:cNvSpPr>
            <a:spLocks noGrp="1" noChangeArrowheads="1"/>
          </p:cNvSpPr>
          <p:nvPr>
            <p:ph idx="1"/>
          </p:nvPr>
        </p:nvSpPr>
        <p:spPr/>
        <p:txBody>
          <a:bodyPr/>
          <a:lstStyle/>
          <a:p>
            <a:pPr>
              <a:lnSpc>
                <a:spcPct val="90000"/>
              </a:lnSpc>
              <a:defRPr/>
            </a:pPr>
            <a:r>
              <a:rPr lang="en-US"/>
              <a:t>Source Reduction</a:t>
            </a:r>
          </a:p>
          <a:p>
            <a:pPr>
              <a:lnSpc>
                <a:spcPct val="90000"/>
              </a:lnSpc>
              <a:defRPr/>
            </a:pPr>
            <a:r>
              <a:rPr lang="en-US"/>
              <a:t>Recycling</a:t>
            </a:r>
          </a:p>
          <a:p>
            <a:pPr>
              <a:lnSpc>
                <a:spcPct val="90000"/>
              </a:lnSpc>
              <a:defRPr/>
            </a:pPr>
            <a:r>
              <a:rPr lang="en-US"/>
              <a:t>Degradation</a:t>
            </a:r>
          </a:p>
          <a:p>
            <a:pPr>
              <a:lnSpc>
                <a:spcPct val="90000"/>
              </a:lnSpc>
              <a:defRPr/>
            </a:pPr>
            <a:r>
              <a:rPr lang="en-US"/>
              <a:t>Landfill</a:t>
            </a:r>
          </a:p>
          <a:p>
            <a:pPr>
              <a:lnSpc>
                <a:spcPct val="90000"/>
              </a:lnSpc>
              <a:defRPr/>
            </a:pPr>
            <a:r>
              <a:rPr lang="en-US"/>
              <a:t>Incineration</a:t>
            </a:r>
          </a:p>
          <a:p>
            <a:pPr>
              <a:lnSpc>
                <a:spcPct val="90000"/>
              </a:lnSpc>
              <a:defRPr/>
            </a:pPr>
            <a:r>
              <a:rPr lang="en-US"/>
              <a:t>Regeneration</a:t>
            </a:r>
          </a:p>
          <a:p>
            <a:pPr>
              <a:lnSpc>
                <a:spcPct val="90000"/>
              </a:lnSpc>
              <a:defRPr/>
            </a:pPr>
            <a:r>
              <a:rPr lang="en-US"/>
              <a:t>Total product life cycle</a:t>
            </a:r>
          </a:p>
          <a:p>
            <a:pPr>
              <a:lnSpc>
                <a:spcPct val="90000"/>
              </a:lnSpc>
              <a:defRPr/>
            </a:pPr>
            <a:r>
              <a:rPr lang="en-US"/>
              <a:t>Future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defRPr/>
            </a:pPr>
            <a:r>
              <a:rPr lang="en-US"/>
              <a:t>Source Reduction</a:t>
            </a:r>
          </a:p>
        </p:txBody>
      </p:sp>
      <p:sp>
        <p:nvSpPr>
          <p:cNvPr id="8195" name="Rectangle 9"/>
          <p:cNvSpPr>
            <a:spLocks noGrp="1" noChangeArrowheads="1"/>
          </p:cNvSpPr>
          <p:nvPr>
            <p:ph idx="1"/>
          </p:nvPr>
        </p:nvSpPr>
        <p:spPr>
          <a:xfrm>
            <a:off x="457200" y="1600200"/>
            <a:ext cx="6400800" cy="4525963"/>
          </a:xfrm>
        </p:spPr>
        <p:txBody>
          <a:bodyPr/>
          <a:lstStyle/>
          <a:p>
            <a:pPr>
              <a:defRPr/>
            </a:pPr>
            <a:r>
              <a:rPr lang="en-US"/>
              <a:t>Replacing bulky/heavy products with properly engineered, lighter, lower volume per part products</a:t>
            </a:r>
          </a:p>
        </p:txBody>
      </p:sp>
      <p:sp>
        <p:nvSpPr>
          <p:cNvPr id="21508" name="Rectangle 4"/>
          <p:cNvSpPr>
            <a:spLocks noChangeArrowheads="1"/>
          </p:cNvSpPr>
          <p:nvPr/>
        </p:nvSpPr>
        <p:spPr bwMode="auto">
          <a:xfrm>
            <a:off x="228600" y="3913188"/>
            <a:ext cx="8350250" cy="2563812"/>
          </a:xfrm>
          <a:prstGeom prst="rect">
            <a:avLst/>
          </a:prstGeom>
          <a:noFill/>
          <a:ln w="9525">
            <a:noFill/>
            <a:miter lim="800000"/>
            <a:headEnd/>
            <a:tailEnd/>
          </a:ln>
        </p:spPr>
        <p:txBody>
          <a:bodyPr anchor="ctr">
            <a:prstTxWarp prst="textNoShape">
              <a:avLst/>
            </a:prstTxWarp>
            <a:spAutoFit/>
          </a:bodyPr>
          <a:lstStyle/>
          <a:p>
            <a:r>
              <a:rPr lang="en-US"/>
              <a:t>“In a comparison of the two types of grocery bags, Franklin Associates</a:t>
            </a:r>
            <a:r>
              <a:rPr lang="en-US">
                <a:hlinkClick r:id="rId2"/>
              </a:rPr>
              <a:t>*</a:t>
            </a:r>
            <a:r>
              <a:rPr lang="en-US"/>
              <a:t> concluded that the manufacture of plastic bags produced considerably less air pollution, water borne wastes, and industrial solid-waste than the manufacture of paper. Because plastic bags are lighter, they also produce less post-consumer solid waste, taking up less space in landfills. Researchers found that plastic sacks have these advantages even when grocery store clerks pack less in each bag, thereby using 1.5 or 2 times as many plastic bags to pack the same groceries as paper.” </a:t>
            </a:r>
            <a:r>
              <a:rPr lang="en-US" sz="1000"/>
              <a:t>Brower, Michael &amp; Leon, Warren (1999) The Consumer's Guide to Effective Environmental Choices - Practical Advice from the Union of Concerned Scientists, Three Rivers Press, New York, p. 132-133.</a:t>
            </a:r>
            <a:r>
              <a:rPr lang="en-US"/>
              <a:t> </a:t>
            </a:r>
          </a:p>
        </p:txBody>
      </p:sp>
      <p:pic>
        <p:nvPicPr>
          <p:cNvPr id="21509" name="Picture 6"/>
          <p:cNvPicPr>
            <a:picLocks noChangeAspect="1" noChangeArrowheads="1"/>
          </p:cNvPicPr>
          <p:nvPr/>
        </p:nvPicPr>
        <p:blipFill>
          <a:blip r:embed="rId3"/>
          <a:srcRect/>
          <a:stretch>
            <a:fillRect/>
          </a:stretch>
        </p:blipFill>
        <p:spPr bwMode="auto">
          <a:xfrm>
            <a:off x="6477000" y="2362200"/>
            <a:ext cx="2133600" cy="1600200"/>
          </a:xfrm>
          <a:prstGeom prst="rect">
            <a:avLst/>
          </a:prstGeom>
          <a:noFill/>
          <a:ln w="9525">
            <a:noFill/>
            <a:miter lim="800000"/>
            <a:headEnd/>
            <a:tailEnd/>
          </a:ln>
        </p:spPr>
      </p:pic>
      <p:pic>
        <p:nvPicPr>
          <p:cNvPr id="21510" name="Picture 8"/>
          <p:cNvPicPr>
            <a:picLocks noChangeAspect="1" noChangeArrowheads="1"/>
          </p:cNvPicPr>
          <p:nvPr/>
        </p:nvPicPr>
        <p:blipFill>
          <a:blip r:embed="rId4"/>
          <a:srcRect/>
          <a:stretch>
            <a:fillRect/>
          </a:stretch>
        </p:blipFill>
        <p:spPr bwMode="auto">
          <a:xfrm>
            <a:off x="7391400" y="884238"/>
            <a:ext cx="1600200" cy="14017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defRPr/>
            </a:pPr>
            <a:r>
              <a:rPr lang="en-US"/>
              <a:t>Reduction</a:t>
            </a:r>
          </a:p>
        </p:txBody>
      </p:sp>
      <p:graphicFrame>
        <p:nvGraphicFramePr>
          <p:cNvPr id="22569" name="Group 41"/>
          <p:cNvGraphicFramePr>
            <a:graphicFrameLocks noGrp="1"/>
          </p:cNvGraphicFramePr>
          <p:nvPr>
            <p:ph type="tbl" idx="1"/>
          </p:nvPr>
        </p:nvGraphicFramePr>
        <p:xfrm>
          <a:off x="457200" y="2286000"/>
          <a:ext cx="8229600" cy="2935224"/>
        </p:xfrm>
        <a:graphic>
          <a:graphicData uri="http://schemas.openxmlformats.org/drawingml/2006/table">
            <a:tbl>
              <a:tblPr/>
              <a:tblGrid>
                <a:gridCol w="2743200"/>
                <a:gridCol w="2743200"/>
                <a:gridCol w="2743200"/>
              </a:tblGrid>
              <a:tr h="952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C6B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0000FF"/>
                          </a:solidFill>
                          <a:effectLst/>
                          <a:latin typeface="Arial" charset="0"/>
                        </a:rPr>
                        <a:t>Original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C6B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0000FF"/>
                          </a:solidFill>
                          <a:effectLst/>
                          <a:latin typeface="Arial" charset="0"/>
                        </a:rPr>
                        <a:t>Current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C6B4"/>
                    </a:solidFill>
                  </a:tcPr>
                </a:tc>
              </a:tr>
              <a:tr h="952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Milk Jugs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95 grams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60 grams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2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Trash Bags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3 mils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1 mil</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defRPr/>
            </a:pPr>
            <a:r>
              <a:rPr lang="en-US"/>
              <a:t>Paper or Plastic</a:t>
            </a:r>
          </a:p>
        </p:txBody>
      </p:sp>
      <p:sp>
        <p:nvSpPr>
          <p:cNvPr id="23555" name="Rectangle 4"/>
          <p:cNvSpPr>
            <a:spLocks noChangeArrowheads="1"/>
          </p:cNvSpPr>
          <p:nvPr/>
        </p:nvSpPr>
        <p:spPr bwMode="auto">
          <a:xfrm>
            <a:off x="2222500" y="1524000"/>
            <a:ext cx="1981200" cy="4724400"/>
          </a:xfrm>
          <a:prstGeom prst="rect">
            <a:avLst/>
          </a:prstGeom>
          <a:pattFill prst="narHorz">
            <a:fgClr>
              <a:schemeClr val="tx1"/>
            </a:fgClr>
            <a:bgClr>
              <a:schemeClr val="bg1"/>
            </a:bgClr>
          </a:pattFill>
          <a:ln w="9525">
            <a:solidFill>
              <a:schemeClr val="tx1"/>
            </a:solidFill>
            <a:miter lim="800000"/>
            <a:headEnd/>
            <a:tailEnd/>
          </a:ln>
        </p:spPr>
        <p:txBody>
          <a:bodyPr wrap="none" anchor="ctr">
            <a:prstTxWarp prst="textNoShape">
              <a:avLst/>
            </a:prstTxWarp>
          </a:bodyPr>
          <a:lstStyle/>
          <a:p>
            <a:endParaRPr lang="en-US"/>
          </a:p>
        </p:txBody>
      </p:sp>
      <p:sp>
        <p:nvSpPr>
          <p:cNvPr id="23556" name="Line 5"/>
          <p:cNvSpPr>
            <a:spLocks noChangeShapeType="1"/>
          </p:cNvSpPr>
          <p:nvPr/>
        </p:nvSpPr>
        <p:spPr bwMode="auto">
          <a:xfrm>
            <a:off x="1993900" y="1524000"/>
            <a:ext cx="0" cy="4724400"/>
          </a:xfrm>
          <a:prstGeom prst="line">
            <a:avLst/>
          </a:prstGeom>
          <a:noFill/>
          <a:ln w="9525">
            <a:solidFill>
              <a:schemeClr val="tx1"/>
            </a:solidFill>
            <a:round/>
            <a:headEnd type="triangle" w="med" len="med"/>
            <a:tailEnd type="triangle" w="med" len="med"/>
          </a:ln>
        </p:spPr>
        <p:txBody>
          <a:bodyPr>
            <a:prstTxWarp prst="textNoShape">
              <a:avLst/>
            </a:prstTxWarp>
          </a:bodyPr>
          <a:lstStyle/>
          <a:p>
            <a:endParaRPr lang="en-US"/>
          </a:p>
        </p:txBody>
      </p:sp>
      <p:sp>
        <p:nvSpPr>
          <p:cNvPr id="23557" name="Text Box 6"/>
          <p:cNvSpPr txBox="1">
            <a:spLocks noChangeArrowheads="1"/>
          </p:cNvSpPr>
          <p:nvPr/>
        </p:nvSpPr>
        <p:spPr bwMode="auto">
          <a:xfrm>
            <a:off x="850900" y="3541713"/>
            <a:ext cx="1162050" cy="366712"/>
          </a:xfrm>
          <a:prstGeom prst="rect">
            <a:avLst/>
          </a:prstGeom>
          <a:noFill/>
          <a:ln w="9525">
            <a:noFill/>
            <a:miter lim="800000"/>
            <a:headEnd/>
            <a:tailEnd/>
          </a:ln>
        </p:spPr>
        <p:txBody>
          <a:bodyPr wrap="none">
            <a:prstTxWarp prst="textNoShape">
              <a:avLst/>
            </a:prstTxWarp>
            <a:spAutoFit/>
          </a:bodyPr>
          <a:lstStyle/>
          <a:p>
            <a:r>
              <a:rPr lang="en-US"/>
              <a:t>46 inches</a:t>
            </a:r>
          </a:p>
        </p:txBody>
      </p:sp>
      <p:sp>
        <p:nvSpPr>
          <p:cNvPr id="23558" name="Text Box 7"/>
          <p:cNvSpPr txBox="1">
            <a:spLocks noChangeArrowheads="1"/>
          </p:cNvSpPr>
          <p:nvPr/>
        </p:nvSpPr>
        <p:spPr bwMode="auto">
          <a:xfrm>
            <a:off x="1993900" y="6284913"/>
            <a:ext cx="2349500" cy="366712"/>
          </a:xfrm>
          <a:prstGeom prst="rect">
            <a:avLst/>
          </a:prstGeom>
          <a:noFill/>
          <a:ln w="9525">
            <a:noFill/>
            <a:miter lim="800000"/>
            <a:headEnd/>
            <a:tailEnd/>
          </a:ln>
        </p:spPr>
        <p:txBody>
          <a:bodyPr wrap="none">
            <a:prstTxWarp prst="textNoShape">
              <a:avLst/>
            </a:prstTxWarp>
            <a:spAutoFit/>
          </a:bodyPr>
          <a:lstStyle/>
          <a:p>
            <a:r>
              <a:rPr lang="en-US"/>
              <a:t>Weight = 140 pounds</a:t>
            </a:r>
          </a:p>
        </p:txBody>
      </p:sp>
      <p:sp>
        <p:nvSpPr>
          <p:cNvPr id="23559" name="Rectangle 8"/>
          <p:cNvSpPr>
            <a:spLocks noChangeArrowheads="1"/>
          </p:cNvSpPr>
          <p:nvPr/>
        </p:nvSpPr>
        <p:spPr bwMode="auto">
          <a:xfrm>
            <a:off x="4876800" y="5867400"/>
            <a:ext cx="1981200" cy="357188"/>
          </a:xfrm>
          <a:prstGeom prst="rect">
            <a:avLst/>
          </a:prstGeom>
          <a:pattFill prst="narHorz">
            <a:fgClr>
              <a:schemeClr val="tx1"/>
            </a:fgClr>
            <a:bgClr>
              <a:schemeClr val="bg1"/>
            </a:bgClr>
          </a:pattFill>
          <a:ln w="9525">
            <a:solidFill>
              <a:schemeClr val="tx1"/>
            </a:solidFill>
            <a:miter lim="800000"/>
            <a:headEnd/>
            <a:tailEnd/>
          </a:ln>
        </p:spPr>
        <p:txBody>
          <a:bodyPr wrap="none" anchor="ctr">
            <a:prstTxWarp prst="textNoShape">
              <a:avLst/>
            </a:prstTxWarp>
          </a:bodyPr>
          <a:lstStyle/>
          <a:p>
            <a:endParaRPr lang="en-US"/>
          </a:p>
        </p:txBody>
      </p:sp>
      <p:sp>
        <p:nvSpPr>
          <p:cNvPr id="23560" name="Text Box 9"/>
          <p:cNvSpPr txBox="1">
            <a:spLocks noChangeArrowheads="1"/>
          </p:cNvSpPr>
          <p:nvPr/>
        </p:nvSpPr>
        <p:spPr bwMode="auto">
          <a:xfrm>
            <a:off x="2863850" y="1179513"/>
            <a:ext cx="793750" cy="366712"/>
          </a:xfrm>
          <a:prstGeom prst="rect">
            <a:avLst/>
          </a:prstGeom>
          <a:noFill/>
          <a:ln w="9525">
            <a:noFill/>
            <a:miter lim="800000"/>
            <a:headEnd/>
            <a:tailEnd/>
          </a:ln>
        </p:spPr>
        <p:txBody>
          <a:bodyPr wrap="none">
            <a:prstTxWarp prst="textNoShape">
              <a:avLst/>
            </a:prstTxWarp>
            <a:spAutoFit/>
          </a:bodyPr>
          <a:lstStyle/>
          <a:p>
            <a:r>
              <a:rPr lang="en-US"/>
              <a:t>Paper</a:t>
            </a:r>
          </a:p>
        </p:txBody>
      </p:sp>
      <p:sp>
        <p:nvSpPr>
          <p:cNvPr id="23561" name="Text Box 10"/>
          <p:cNvSpPr txBox="1">
            <a:spLocks noChangeArrowheads="1"/>
          </p:cNvSpPr>
          <p:nvPr/>
        </p:nvSpPr>
        <p:spPr bwMode="auto">
          <a:xfrm>
            <a:off x="5467350" y="5522913"/>
            <a:ext cx="857250" cy="366712"/>
          </a:xfrm>
          <a:prstGeom prst="rect">
            <a:avLst/>
          </a:prstGeom>
          <a:noFill/>
          <a:ln w="9525">
            <a:noFill/>
            <a:miter lim="800000"/>
            <a:headEnd/>
            <a:tailEnd/>
          </a:ln>
        </p:spPr>
        <p:txBody>
          <a:bodyPr wrap="none">
            <a:prstTxWarp prst="textNoShape">
              <a:avLst/>
            </a:prstTxWarp>
            <a:spAutoFit/>
          </a:bodyPr>
          <a:lstStyle/>
          <a:p>
            <a:r>
              <a:rPr lang="en-US"/>
              <a:t>Plastic</a:t>
            </a:r>
          </a:p>
        </p:txBody>
      </p:sp>
      <p:sp>
        <p:nvSpPr>
          <p:cNvPr id="23562" name="Text Box 12"/>
          <p:cNvSpPr txBox="1">
            <a:spLocks noChangeArrowheads="1"/>
          </p:cNvSpPr>
          <p:nvPr/>
        </p:nvSpPr>
        <p:spPr bwMode="auto">
          <a:xfrm>
            <a:off x="4673600" y="6262688"/>
            <a:ext cx="2413000" cy="366712"/>
          </a:xfrm>
          <a:prstGeom prst="rect">
            <a:avLst/>
          </a:prstGeom>
          <a:noFill/>
          <a:ln w="9525">
            <a:noFill/>
            <a:miter lim="800000"/>
            <a:headEnd/>
            <a:tailEnd/>
          </a:ln>
        </p:spPr>
        <p:txBody>
          <a:bodyPr wrap="none">
            <a:prstTxWarp prst="textNoShape">
              <a:avLst/>
            </a:prstTxWarp>
            <a:spAutoFit/>
          </a:bodyPr>
          <a:lstStyle/>
          <a:p>
            <a:r>
              <a:rPr lang="en-US"/>
              <a:t>Weight = 15.6 pounds</a:t>
            </a:r>
          </a:p>
        </p:txBody>
      </p:sp>
      <p:sp>
        <p:nvSpPr>
          <p:cNvPr id="23563" name="Line 13"/>
          <p:cNvSpPr>
            <a:spLocks noChangeShapeType="1"/>
          </p:cNvSpPr>
          <p:nvPr/>
        </p:nvSpPr>
        <p:spPr bwMode="auto">
          <a:xfrm>
            <a:off x="7010400" y="5867400"/>
            <a:ext cx="304800"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23564" name="Line 14"/>
          <p:cNvSpPr>
            <a:spLocks noChangeShapeType="1"/>
          </p:cNvSpPr>
          <p:nvPr/>
        </p:nvSpPr>
        <p:spPr bwMode="auto">
          <a:xfrm>
            <a:off x="7010400" y="6248400"/>
            <a:ext cx="304800"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23565" name="Text Box 15"/>
          <p:cNvSpPr txBox="1">
            <a:spLocks noChangeArrowheads="1"/>
          </p:cNvSpPr>
          <p:nvPr/>
        </p:nvSpPr>
        <p:spPr bwMode="auto">
          <a:xfrm>
            <a:off x="7070725" y="5881688"/>
            <a:ext cx="1225550" cy="366712"/>
          </a:xfrm>
          <a:prstGeom prst="rect">
            <a:avLst/>
          </a:prstGeom>
          <a:noFill/>
          <a:ln w="9525">
            <a:noFill/>
            <a:miter lim="800000"/>
            <a:headEnd/>
            <a:tailEnd/>
          </a:ln>
        </p:spPr>
        <p:txBody>
          <a:bodyPr wrap="none">
            <a:prstTxWarp prst="textNoShape">
              <a:avLst/>
            </a:prstTxWarp>
            <a:spAutoFit/>
          </a:bodyPr>
          <a:lstStyle/>
          <a:p>
            <a:r>
              <a:rPr lang="en-US"/>
              <a:t>3.5 inches</a:t>
            </a:r>
          </a:p>
        </p:txBody>
      </p:sp>
      <p:sp>
        <p:nvSpPr>
          <p:cNvPr id="23566" name="Text Box 16"/>
          <p:cNvSpPr txBox="1">
            <a:spLocks noChangeArrowheads="1"/>
          </p:cNvSpPr>
          <p:nvPr/>
        </p:nvSpPr>
        <p:spPr bwMode="auto">
          <a:xfrm>
            <a:off x="4632325" y="3124200"/>
            <a:ext cx="3041650" cy="641350"/>
          </a:xfrm>
          <a:prstGeom prst="rect">
            <a:avLst/>
          </a:prstGeom>
          <a:noFill/>
          <a:ln w="9525">
            <a:noFill/>
            <a:miter lim="800000"/>
            <a:headEnd/>
            <a:tailEnd/>
          </a:ln>
        </p:spPr>
        <p:txBody>
          <a:bodyPr wrap="none">
            <a:prstTxWarp prst="textNoShape">
              <a:avLst/>
            </a:prstTxWarp>
            <a:spAutoFit/>
          </a:bodyPr>
          <a:lstStyle/>
          <a:p>
            <a:r>
              <a:rPr lang="en-US"/>
              <a:t>1000 Grocery sacks of both </a:t>
            </a:r>
          </a:p>
          <a:p>
            <a:r>
              <a:rPr lang="en-US"/>
              <a:t>paper and plastic (to scale)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defRPr/>
            </a:pPr>
            <a:r>
              <a:rPr lang="en-US"/>
              <a:t>Recycling</a:t>
            </a:r>
          </a:p>
        </p:txBody>
      </p:sp>
      <p:sp>
        <p:nvSpPr>
          <p:cNvPr id="11267" name="Rectangle 3"/>
          <p:cNvSpPr>
            <a:spLocks noGrp="1" noChangeArrowheads="1"/>
          </p:cNvSpPr>
          <p:nvPr>
            <p:ph idx="1"/>
          </p:nvPr>
        </p:nvSpPr>
        <p:spPr/>
        <p:txBody>
          <a:bodyPr/>
          <a:lstStyle/>
          <a:p>
            <a:pPr>
              <a:defRPr/>
            </a:pPr>
            <a:r>
              <a:rPr lang="en-US"/>
              <a:t>Reprocessing and refabrication of a material that has been used and discarded by a consumer</a:t>
            </a:r>
          </a:p>
          <a:p>
            <a:pPr>
              <a:defRPr/>
            </a:pPr>
            <a:r>
              <a:rPr lang="en-US"/>
              <a:t>Postcunsumer recycle (PCR)</a:t>
            </a:r>
          </a:p>
        </p:txBody>
      </p:sp>
      <p:pic>
        <p:nvPicPr>
          <p:cNvPr id="24580" name="Picture 4"/>
          <p:cNvPicPr>
            <a:picLocks noChangeAspect="1" noChangeArrowheads="1"/>
          </p:cNvPicPr>
          <p:nvPr/>
        </p:nvPicPr>
        <p:blipFill>
          <a:blip r:embed="rId2"/>
          <a:srcRect/>
          <a:stretch>
            <a:fillRect/>
          </a:stretch>
        </p:blipFill>
        <p:spPr bwMode="auto">
          <a:xfrm>
            <a:off x="790575" y="3714750"/>
            <a:ext cx="2409825" cy="3067050"/>
          </a:xfrm>
          <a:prstGeom prst="rect">
            <a:avLst/>
          </a:prstGeom>
          <a:noFill/>
          <a:ln w="9525">
            <a:noFill/>
            <a:miter lim="800000"/>
            <a:headEnd/>
            <a:tailEnd/>
          </a:ln>
        </p:spPr>
      </p:pic>
      <p:pic>
        <p:nvPicPr>
          <p:cNvPr id="24581" name="Picture 5"/>
          <p:cNvPicPr>
            <a:picLocks noChangeAspect="1" noChangeArrowheads="1"/>
          </p:cNvPicPr>
          <p:nvPr/>
        </p:nvPicPr>
        <p:blipFill>
          <a:blip r:embed="rId3"/>
          <a:srcRect/>
          <a:stretch>
            <a:fillRect/>
          </a:stretch>
        </p:blipFill>
        <p:spPr bwMode="auto">
          <a:xfrm>
            <a:off x="5715000" y="3733800"/>
            <a:ext cx="3124200" cy="3014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defRPr/>
            </a:pPr>
            <a:r>
              <a:rPr lang="en-US"/>
              <a:t>Recycling</a:t>
            </a:r>
          </a:p>
        </p:txBody>
      </p:sp>
      <p:sp>
        <p:nvSpPr>
          <p:cNvPr id="19459" name="Rectangle 3"/>
          <p:cNvSpPr>
            <a:spLocks noGrp="1" noChangeArrowheads="1"/>
          </p:cNvSpPr>
          <p:nvPr>
            <p:ph idx="1"/>
          </p:nvPr>
        </p:nvSpPr>
        <p:spPr/>
        <p:txBody>
          <a:bodyPr/>
          <a:lstStyle/>
          <a:p>
            <a:pPr>
              <a:defRPr/>
            </a:pPr>
            <a:r>
              <a:rPr lang="en-US"/>
              <a:t>Collection</a:t>
            </a:r>
          </a:p>
          <a:p>
            <a:pPr>
              <a:defRPr/>
            </a:pPr>
            <a:r>
              <a:rPr lang="en-US"/>
              <a:t>Handling/Sorting</a:t>
            </a:r>
          </a:p>
          <a:p>
            <a:pPr>
              <a:defRPr/>
            </a:pPr>
            <a:r>
              <a:rPr lang="en-US"/>
              <a:t>Reclamation/Cleaning</a:t>
            </a:r>
          </a:p>
          <a:p>
            <a:pPr>
              <a:defRPr/>
            </a:pPr>
            <a:r>
              <a:rPr lang="en-US"/>
              <a:t>End uses</a:t>
            </a:r>
          </a:p>
        </p:txBody>
      </p:sp>
      <p:pic>
        <p:nvPicPr>
          <p:cNvPr id="19460" name="Picture 4"/>
          <p:cNvPicPr>
            <a:picLocks noChangeAspect="1" noChangeArrowheads="1"/>
          </p:cNvPicPr>
          <p:nvPr/>
        </p:nvPicPr>
        <p:blipFill>
          <a:blip r:embed="rId2"/>
          <a:srcRect/>
          <a:stretch>
            <a:fillRect/>
          </a:stretch>
        </p:blipFill>
        <p:spPr bwMode="auto">
          <a:xfrm>
            <a:off x="7391400" y="838200"/>
            <a:ext cx="1428750" cy="1943100"/>
          </a:xfrm>
          <a:prstGeom prst="rect">
            <a:avLst/>
          </a:prstGeom>
          <a:noFill/>
          <a:ln w="9525">
            <a:noFill/>
            <a:miter lim="800000"/>
            <a:headEnd/>
            <a:tailEnd/>
          </a:ln>
        </p:spPr>
      </p:pic>
      <p:pic>
        <p:nvPicPr>
          <p:cNvPr id="19461" name="Picture 5"/>
          <p:cNvPicPr>
            <a:picLocks noChangeAspect="1" noChangeArrowheads="1"/>
          </p:cNvPicPr>
          <p:nvPr/>
        </p:nvPicPr>
        <p:blipFill>
          <a:blip r:embed="rId3"/>
          <a:srcRect/>
          <a:stretch>
            <a:fillRect/>
          </a:stretch>
        </p:blipFill>
        <p:spPr bwMode="auto">
          <a:xfrm>
            <a:off x="5943600" y="838200"/>
            <a:ext cx="1381125" cy="2105025"/>
          </a:xfrm>
          <a:prstGeom prst="rect">
            <a:avLst/>
          </a:prstGeom>
          <a:noFill/>
          <a:ln w="9525">
            <a:noFill/>
            <a:miter lim="800000"/>
            <a:headEnd/>
            <a:tailEnd/>
          </a:ln>
        </p:spPr>
      </p:pic>
      <p:pic>
        <p:nvPicPr>
          <p:cNvPr id="19462" name="Picture 6"/>
          <p:cNvPicPr>
            <a:picLocks noChangeAspect="1" noChangeArrowheads="1"/>
          </p:cNvPicPr>
          <p:nvPr/>
        </p:nvPicPr>
        <p:blipFill>
          <a:blip r:embed="rId4"/>
          <a:srcRect/>
          <a:stretch>
            <a:fillRect/>
          </a:stretch>
        </p:blipFill>
        <p:spPr bwMode="auto">
          <a:xfrm>
            <a:off x="7500938" y="2819400"/>
            <a:ext cx="1490662" cy="1647825"/>
          </a:xfrm>
          <a:prstGeom prst="rect">
            <a:avLst/>
          </a:prstGeom>
          <a:noFill/>
          <a:ln w="9525">
            <a:noFill/>
            <a:miter lim="800000"/>
            <a:headEnd/>
            <a:tailEnd/>
          </a:ln>
        </p:spPr>
      </p:pic>
      <p:pic>
        <p:nvPicPr>
          <p:cNvPr id="19463" name="Picture 7"/>
          <p:cNvPicPr>
            <a:picLocks noChangeAspect="1" noChangeArrowheads="1"/>
          </p:cNvPicPr>
          <p:nvPr/>
        </p:nvPicPr>
        <p:blipFill>
          <a:blip r:embed="rId5"/>
          <a:srcRect/>
          <a:stretch>
            <a:fillRect/>
          </a:stretch>
        </p:blipFill>
        <p:spPr bwMode="auto">
          <a:xfrm>
            <a:off x="5334000" y="4267200"/>
            <a:ext cx="2058988" cy="2362200"/>
          </a:xfrm>
          <a:prstGeom prst="rect">
            <a:avLst/>
          </a:prstGeom>
          <a:noFill/>
          <a:ln w="9525">
            <a:noFill/>
            <a:miter lim="800000"/>
            <a:headEnd/>
            <a:tailEnd/>
          </a:ln>
        </p:spPr>
      </p:pic>
      <p:pic>
        <p:nvPicPr>
          <p:cNvPr id="19464" name="Picture 8"/>
          <p:cNvPicPr>
            <a:picLocks noChangeAspect="1" noChangeArrowheads="1"/>
          </p:cNvPicPr>
          <p:nvPr/>
        </p:nvPicPr>
        <p:blipFill>
          <a:blip r:embed="rId6"/>
          <a:srcRect/>
          <a:stretch>
            <a:fillRect/>
          </a:stretch>
        </p:blipFill>
        <p:spPr bwMode="auto">
          <a:xfrm>
            <a:off x="7524750" y="4648200"/>
            <a:ext cx="1466850" cy="1957388"/>
          </a:xfrm>
          <a:prstGeom prst="rect">
            <a:avLst/>
          </a:prstGeom>
          <a:noFill/>
          <a:ln w="9525">
            <a:noFill/>
            <a:miter lim="800000"/>
            <a:headEnd/>
            <a:tailEnd/>
          </a:ln>
        </p:spPr>
      </p:pic>
      <p:pic>
        <p:nvPicPr>
          <p:cNvPr id="19465" name="Picture 9"/>
          <p:cNvPicPr>
            <a:picLocks noChangeAspect="1" noChangeArrowheads="1"/>
          </p:cNvPicPr>
          <p:nvPr/>
        </p:nvPicPr>
        <p:blipFill>
          <a:blip r:embed="rId7"/>
          <a:srcRect/>
          <a:stretch>
            <a:fillRect/>
          </a:stretch>
        </p:blipFill>
        <p:spPr bwMode="auto">
          <a:xfrm>
            <a:off x="3124200" y="3667125"/>
            <a:ext cx="2133600" cy="1668463"/>
          </a:xfrm>
          <a:prstGeom prst="rect">
            <a:avLst/>
          </a:prstGeom>
          <a:noFill/>
          <a:ln w="9525">
            <a:noFill/>
            <a:miter lim="800000"/>
            <a:headEnd/>
            <a:tailEnd/>
          </a:ln>
        </p:spPr>
      </p:pic>
      <p:pic>
        <p:nvPicPr>
          <p:cNvPr id="19466" name="Picture 10"/>
          <p:cNvPicPr>
            <a:picLocks noChangeAspect="1" noChangeArrowheads="1"/>
          </p:cNvPicPr>
          <p:nvPr/>
        </p:nvPicPr>
        <p:blipFill>
          <a:blip r:embed="rId8"/>
          <a:srcRect/>
          <a:stretch>
            <a:fillRect/>
          </a:stretch>
        </p:blipFill>
        <p:spPr bwMode="auto">
          <a:xfrm>
            <a:off x="76200" y="4038600"/>
            <a:ext cx="2971800" cy="1987550"/>
          </a:xfrm>
          <a:prstGeom prst="rect">
            <a:avLst/>
          </a:prstGeom>
          <a:noFill/>
          <a:ln w="9525">
            <a:noFill/>
            <a:miter lim="800000"/>
            <a:headEnd/>
            <a:tailEnd/>
          </a:ln>
        </p:spPr>
      </p:pic>
      <p:pic>
        <p:nvPicPr>
          <p:cNvPr id="19467" name="Picture 11"/>
          <p:cNvPicPr>
            <a:picLocks noChangeAspect="1" noChangeArrowheads="1"/>
          </p:cNvPicPr>
          <p:nvPr/>
        </p:nvPicPr>
        <p:blipFill>
          <a:blip r:embed="rId9"/>
          <a:srcRect/>
          <a:stretch>
            <a:fillRect/>
          </a:stretch>
        </p:blipFill>
        <p:spPr bwMode="auto">
          <a:xfrm>
            <a:off x="3276600" y="5414963"/>
            <a:ext cx="1828800" cy="1366837"/>
          </a:xfrm>
          <a:prstGeom prst="rect">
            <a:avLst/>
          </a:prstGeom>
          <a:noFill/>
          <a:ln w="9525">
            <a:noFill/>
            <a:miter lim="800000"/>
            <a:headEnd/>
            <a:tailEnd/>
          </a:ln>
        </p:spPr>
      </p:pic>
      <p:pic>
        <p:nvPicPr>
          <p:cNvPr id="19468" name="Picture 12"/>
          <p:cNvPicPr>
            <a:picLocks noChangeAspect="1" noChangeArrowheads="1"/>
          </p:cNvPicPr>
          <p:nvPr/>
        </p:nvPicPr>
        <p:blipFill>
          <a:blip r:embed="rId10"/>
          <a:srcRect/>
          <a:stretch>
            <a:fillRect/>
          </a:stretch>
        </p:blipFill>
        <p:spPr bwMode="auto">
          <a:xfrm>
            <a:off x="5410200" y="2984500"/>
            <a:ext cx="1809750" cy="1206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6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46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46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459">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46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46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46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459">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46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9459">
                                            <p:txEl>
                                              <p:pRg st="3" end="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46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94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smtClean="0"/>
              <a:t>Recycling Problem</a:t>
            </a:r>
            <a:endParaRPr lang="en-US" dirty="0"/>
          </a:p>
        </p:txBody>
      </p:sp>
      <p:pic>
        <p:nvPicPr>
          <p:cNvPr id="26627" name="Picture 3" descr="/Users/abs3/Movies/Bottle Bank Arcade - TheFunTheory.com - Rolighetsteorin.se.mp4">
            <a:hlinkClick r:id="" action="ppaction://media"/>
          </p:cNvPr>
          <p:cNvPicPr/>
          <p:nvPr>
            <a:videoFile r:link="rId1"/>
          </p:nvPr>
        </p:nvPicPr>
        <p:blipFill>
          <a:blip r:embed="rId3"/>
          <a:srcRect/>
          <a:stretch>
            <a:fillRect/>
          </a:stretch>
        </p:blipFill>
        <p:spPr bwMode="auto">
          <a:xfrm>
            <a:off x="1524000" y="1714500"/>
            <a:ext cx="6096000" cy="3429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6598" fill="hold"/>
                                        <p:tgtEl>
                                          <p:spTgt spid="2662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26627"/>
                </p:tgtEl>
              </p:cMediaNode>
            </p:video>
            <p:seq concurrent="1" nextAc="seek">
              <p:cTn id="8" restart="whenNotActive" fill="hold" evtFilter="cancelBubble" nodeType="interactiveSeq">
                <p:stCondLst>
                  <p:cond evt="onClick" delay="0">
                    <p:tgtEl>
                      <p:spTgt spid="2662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6627"/>
                                        </p:tgtEl>
                                      </p:cBhvr>
                                    </p:cmd>
                                  </p:childTnLst>
                                </p:cTn>
                              </p:par>
                            </p:childTnLst>
                          </p:cTn>
                        </p:par>
                      </p:childTnLst>
                    </p:cTn>
                  </p:par>
                </p:childTnLst>
              </p:cTn>
              <p:nextCondLst>
                <p:cond evt="onClick" delay="0">
                  <p:tgtEl>
                    <p:spTgt spid="26627"/>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233</TotalTime>
  <Words>638</Words>
  <Application>Microsoft Macintosh PowerPoint</Application>
  <PresentationFormat>On-screen Show (4:3)</PresentationFormat>
  <Paragraphs>126</Paragraphs>
  <Slides>23</Slides>
  <Notes>0</Notes>
  <HiddenSlides>0</HiddenSlides>
  <MMClips>2</MMClips>
  <ScaleCrop>false</ScaleCrop>
  <HeadingPairs>
    <vt:vector size="4" baseType="variant">
      <vt:variant>
        <vt:lpstr>Design Template</vt:lpstr>
      </vt:variant>
      <vt:variant>
        <vt:i4>1</vt:i4>
      </vt:variant>
      <vt:variant>
        <vt:lpstr>Slide Titles</vt:lpstr>
      </vt:variant>
      <vt:variant>
        <vt:i4>23</vt:i4>
      </vt:variant>
    </vt:vector>
  </HeadingPairs>
  <TitlesOfParts>
    <vt:vector size="24" baseType="lpstr">
      <vt:lpstr>Default Design</vt:lpstr>
      <vt:lpstr>Environmental Aspects of Plastics</vt:lpstr>
      <vt:lpstr>Garbage</vt:lpstr>
      <vt:lpstr>Overview</vt:lpstr>
      <vt:lpstr>Source Reduction</vt:lpstr>
      <vt:lpstr>Reduction</vt:lpstr>
      <vt:lpstr>Paper or Plastic</vt:lpstr>
      <vt:lpstr>Recycling</vt:lpstr>
      <vt:lpstr>Recycling</vt:lpstr>
      <vt:lpstr>Recycling Problem</vt:lpstr>
      <vt:lpstr>Degradation</vt:lpstr>
      <vt:lpstr>Waste Left to Degrade</vt:lpstr>
      <vt:lpstr>Where does it go?</vt:lpstr>
      <vt:lpstr>Landfill Waste</vt:lpstr>
      <vt:lpstr>Landfills</vt:lpstr>
      <vt:lpstr>Landfills</vt:lpstr>
      <vt:lpstr>Incineration</vt:lpstr>
      <vt:lpstr>Slide 17</vt:lpstr>
      <vt:lpstr>Regeneration</vt:lpstr>
      <vt:lpstr>Total Product Life Cycle</vt:lpstr>
      <vt:lpstr>Total Product Life Cycle</vt:lpstr>
      <vt:lpstr>Total Product Life Cycle</vt:lpstr>
      <vt:lpstr>Future</vt:lpstr>
      <vt:lpstr>Thank You</vt:lpstr>
    </vt:vector>
  </TitlesOfParts>
  <Company>BYU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Rethinking and Repositioning Engineering Technology</dc:title>
  <dc:creator>strongb</dc:creator>
  <cp:lastModifiedBy>Brent Strong</cp:lastModifiedBy>
  <cp:revision>28</cp:revision>
  <dcterms:created xsi:type="dcterms:W3CDTF">2010-11-27T03:59:56Z</dcterms:created>
  <dcterms:modified xsi:type="dcterms:W3CDTF">2010-11-27T04:01:38Z</dcterms:modified>
</cp:coreProperties>
</file>