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1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305" r:id="rId2"/>
    <p:sldId id="377" r:id="rId3"/>
    <p:sldId id="37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420" r:id="rId25"/>
    <p:sldId id="400" r:id="rId26"/>
    <p:sldId id="401" r:id="rId27"/>
    <p:sldId id="402" r:id="rId28"/>
    <p:sldId id="403" r:id="rId29"/>
    <p:sldId id="404" r:id="rId30"/>
    <p:sldId id="405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21" r:id="rId39"/>
    <p:sldId id="422" r:id="rId40"/>
    <p:sldId id="414" r:id="rId41"/>
    <p:sldId id="423" r:id="rId42"/>
    <p:sldId id="424" r:id="rId43"/>
    <p:sldId id="425" r:id="rId44"/>
    <p:sldId id="426" r:id="rId45"/>
    <p:sldId id="427" r:id="rId46"/>
    <p:sldId id="428" r:id="rId47"/>
    <p:sldId id="429" r:id="rId48"/>
    <p:sldId id="430" r:id="rId49"/>
    <p:sldId id="415" r:id="rId50"/>
    <p:sldId id="419" r:id="rId51"/>
    <p:sldId id="418" r:id="rId52"/>
    <p:sldId id="416" r:id="rId53"/>
    <p:sldId id="417" r:id="rId54"/>
    <p:sldId id="432" r:id="rId55"/>
    <p:sldId id="431" r:id="rId56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E5FF"/>
    <a:srgbClr val="EDD6A9"/>
    <a:srgbClr val="F4F0D0"/>
    <a:srgbClr val="4C0000"/>
    <a:srgbClr val="2E0000"/>
    <a:srgbClr val="420000"/>
    <a:srgbClr val="6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120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tags" Target="tags/tag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28C18A2-12B6-2442-A900-EE97DAB0FE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5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0FCDA5-C688-C544-9809-7679161941C6}" type="slidenum">
              <a:rPr lang="en-US"/>
              <a:pPr eaLnBrk="1" hangingPunct="1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D06CB9-D94B-F145-97B1-BB96DCAE0757}" type="slidenum">
              <a:rPr lang="en-US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E5C207-F25A-0840-AC5F-846DECFC6B02}" type="slidenum">
              <a:rPr lang="en-US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4E75B0-D66B-B645-A6F7-6D49C2B0B081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477660-7C14-374C-945F-8962BCB8170A}" type="slidenum">
              <a:rPr lang="en-US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8352BF-1EBB-7649-BBBC-B6CC67C32157}" type="slidenum">
              <a:rPr lang="en-US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04BB85-B863-B543-93B3-4987A667F4AD}" type="slidenum">
              <a:rPr lang="en-US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0D6555-7FBA-EB4D-AEE3-85794F22728F}" type="slidenum">
              <a:rPr lang="en-US"/>
              <a:pPr eaLnBrk="1" hangingPunct="1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771827-093B-F54D-BCA7-BB723DB454EE}" type="slidenum">
              <a:rPr lang="en-US"/>
              <a:pPr eaLnBrk="1" hangingPunct="1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6C57B6-AF0F-0A48-BA9F-923C16BBC8B5}" type="slidenum">
              <a:rPr lang="en-US"/>
              <a:pPr eaLnBrk="1" hangingPunct="1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DC2514-EF5F-EE41-8905-AF5CD7B4794F}" type="slidenum">
              <a:rPr lang="en-US"/>
              <a:pPr eaLnBrk="1" hangingPunct="1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93EC02-8689-E746-8198-D720EFAE2AD0}" type="slidenum">
              <a:rPr lang="en-US"/>
              <a:pPr eaLnBrk="1" hangingPunct="1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A114FE-8E27-624C-B5B1-A56630F7FAA9}" type="slidenum">
              <a:rPr lang="en-US"/>
              <a:pPr eaLnBrk="1" hangingPunct="1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A2C8BB-768B-CD4B-81E8-8558149EF3A3}" type="slidenum">
              <a:rPr lang="en-US"/>
              <a:pPr eaLnBrk="1" hangingPunct="1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6BF80D-2A24-F74B-B73F-01C1D8792FEB}" type="slidenum">
              <a:rPr lang="en-US"/>
              <a:pPr eaLnBrk="1" hangingPunct="1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DA3E2E-8FFE-A14C-AD97-E133DA4797EF}" type="slidenum">
              <a:rPr lang="en-US"/>
              <a:pPr eaLnBrk="1" hangingPunct="1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9630B9-2A5B-2F43-89A9-4CBC23B86889}" type="slidenum">
              <a:rPr lang="en-US"/>
              <a:pPr eaLnBrk="1" hangingPunct="1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C5C706-A88D-CB4E-9464-8935D136FEBF}" type="slidenum">
              <a:rPr lang="en-US"/>
              <a:pPr eaLnBrk="1" hangingPunct="1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5C8D73-595C-7D4A-8611-E27688B9AC38}" type="slidenum">
              <a:rPr lang="en-US"/>
              <a:pPr eaLnBrk="1" hangingPunct="1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45D871-2A69-BD4D-9739-415465D02367}" type="slidenum">
              <a:rPr lang="en-US"/>
              <a:pPr eaLnBrk="1" hangingPunct="1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5A0C4A-A456-034E-B67B-945133A86137}" type="slidenum">
              <a:rPr lang="en-US"/>
              <a:pPr eaLnBrk="1" hangingPunct="1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FF2D7B-195E-0F4B-8D72-BD52FC4C95E4}" type="slidenum">
              <a:rPr lang="en-US"/>
              <a:pPr eaLnBrk="1" hangingPunct="1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2CA44C-0399-034F-9B96-8A074F79DBEF}" type="slidenum">
              <a:rPr lang="en-US"/>
              <a:pPr eaLnBrk="1" hangingPunct="1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025DEC-EB30-5B45-99A0-712BC1E21B3F}" type="slidenum">
              <a:rPr lang="en-US"/>
              <a:pPr eaLnBrk="1" hangingPunct="1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5D0B86-FFB5-504B-AF2B-C317A20CC04F}" type="slidenum">
              <a:rPr lang="en-US"/>
              <a:pPr eaLnBrk="1" hangingPunct="1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47BF9-D8E3-1C49-BAE3-1803D6C092F2}" type="slidenum">
              <a:rPr lang="en-US"/>
              <a:pPr eaLnBrk="1" hangingPunct="1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2056CB-9AC6-B24D-B4AD-65B7A3C142BD}" type="slidenum">
              <a:rPr lang="en-US"/>
              <a:pPr eaLnBrk="1" hangingPunct="1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8563A1-7B4B-0647-84D6-A48210EEEC42}" type="slidenum">
              <a:rPr lang="en-US"/>
              <a:pPr eaLnBrk="1" hangingPunct="1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CF91C7-2ACB-A74F-9794-FA2BA8918B7E}" type="slidenum">
              <a:rPr lang="en-US"/>
              <a:pPr eaLnBrk="1" hangingPunct="1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28F093-9F9D-C446-BA46-EB470CF2CA8A}" type="slidenum">
              <a:rPr lang="en-US"/>
              <a:pPr eaLnBrk="1" hangingPunct="1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C52AA5-CEC7-E94B-B299-D05351D0C7B8}" type="slidenum">
              <a:rPr lang="en-US"/>
              <a:pPr eaLnBrk="1" hangingPunct="1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8558B8-DE97-F34A-B7DC-D8B9ECCCE04D}" type="slidenum">
              <a:rPr lang="en-US"/>
              <a:pPr eaLnBrk="1" hangingPunct="1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67A6D1-3D4F-FE45-9197-7EFCACDB7B8C}" type="slidenum">
              <a:rPr lang="en-US"/>
              <a:pPr eaLnBrk="1" hangingPunct="1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246DAF-289F-3748-BCD9-ABFBB49C3A1E}" type="slidenum">
              <a:rPr lang="en-US"/>
              <a:pPr eaLnBrk="1" hangingPunct="1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9365E3-AEDC-6242-B7EB-83D5DA34A0C7}" type="slidenum">
              <a:rPr lang="en-US"/>
              <a:pPr eaLnBrk="1" hangingPunct="1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9C9C0D-869A-6846-9352-C847553A5B4D}" type="slidenum">
              <a:rPr lang="en-US"/>
              <a:pPr eaLnBrk="1" hangingPunct="1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D768ED-C5A2-8C4A-900D-9706D304DE05}" type="slidenum">
              <a:rPr lang="en-US"/>
              <a:pPr eaLnBrk="1" hangingPunct="1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A08AF6-17D4-604D-8044-E27BD58C8AD2}" type="slidenum">
              <a:rPr lang="en-US"/>
              <a:pPr eaLnBrk="1" hangingPunct="1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9C8F0-841D-244B-B889-56E52D29A3A3}" type="slidenum">
              <a:rPr lang="en-US"/>
              <a:pPr eaLnBrk="1" hangingPunct="1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5B37E5-6CEE-E642-8605-8D6CB5C9C5E7}" type="slidenum">
              <a:rPr lang="en-US"/>
              <a:pPr eaLnBrk="1" hangingPunct="1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9F7098-55B6-334F-8814-C97D58856354}" type="slidenum">
              <a:rPr lang="en-US"/>
              <a:pPr eaLnBrk="1" hangingPunct="1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BFD427-D687-3F47-BCA3-9BDEBA42BD74}" type="slidenum">
              <a:rPr lang="en-US"/>
              <a:pPr eaLnBrk="1" hangingPunct="1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C72B0B-906F-4948-B406-3D7BF5705025}" type="slidenum">
              <a:rPr lang="en-US"/>
              <a:pPr eaLnBrk="1" hangingPunct="1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80D390-A23D-B44F-8287-A3013FE241FA}" type="slidenum">
              <a:rPr lang="en-US"/>
              <a:pPr eaLnBrk="1" hangingPunct="1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E63A49-9607-B749-A4ED-3562E6F654FB}" type="slidenum">
              <a:rPr lang="en-US"/>
              <a:pPr eaLnBrk="1" hangingPunct="1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6821F-C132-D841-A491-6943EE5ABAE3}" type="slidenum">
              <a:rPr lang="en-US"/>
              <a:pPr eaLnBrk="1" hangingPunct="1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4B2B9B-1290-8441-9626-0BE5D808ADA8}" type="slidenum">
              <a:rPr lang="en-US"/>
              <a:pPr eaLnBrk="1" hangingPunct="1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168C65-6353-8C41-81FE-DC136C27FD61}" type="slidenum">
              <a:rPr lang="en-US"/>
              <a:pPr eaLnBrk="1" hangingPunct="1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1AA388-C306-E341-8AAA-61D2E2617E48}" type="slidenum">
              <a:rPr lang="en-US"/>
              <a:pPr eaLnBrk="1" hangingPunct="1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74F490-F451-9F44-877D-FB18E3F44F75}" type="slidenum">
              <a:rPr lang="en-US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39327C-AFEE-FE40-BE27-9A05F195E3D9}" type="slidenum">
              <a:rPr lang="en-US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875598-0332-2047-AE21-C7EA68C2D8B4}" type="slidenum">
              <a:rPr lang="en-US"/>
              <a:pPr eaLnBrk="1" hangingPunct="1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6C4F4F-2BC1-9047-9176-5F460D2976C3}" type="slidenum">
              <a:rPr lang="en-US"/>
              <a:pPr eaLnBrk="1" hangingPunct="1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725AB-FACB-774E-BAF8-DACBCB6EAD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7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F89DE-3F6D-1C46-84CE-20410C9AA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3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E5A15-2A77-AB4A-8ACC-D0ADE20C9D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1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198FE-603A-8743-924E-90311CCAC6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84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023A3-B207-9142-8494-558C4D37B8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5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485DF-72C9-AE4A-B410-4C93511F4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DE4C1-58A6-B444-92D4-39E7D7BDD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3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75993-EE4D-F244-A390-D041EBF44A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41480-A932-F04C-8B91-6B087ABB1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7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FA048-998C-6F4F-AF59-3EBAE9F05A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E57F1-D94E-6641-95F0-6805FF26B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DDD48-4A1C-F749-9419-0FF7586BB3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CE7DE-500E-C047-8CB3-A0B08C1D0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7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2D626F-8E1D-2A43-A067-1DFB2975FB2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5.png"/><Relationship Id="rId1" Type="http://schemas.microsoft.com/office/2007/relationships/media" Target="file://localhost/Users/abs3/Movies/Japan/Samurai%20Death.mov" TargetMode="External"/><Relationship Id="rId2" Type="http://schemas.openxmlformats.org/officeDocument/2006/relationships/video" Target="file://localhost/Users/abs3/Movies/Japan/Samurai%20Death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1" Type="http://schemas.microsoft.com/office/2007/relationships/media" Target="file://localhost/Users/abs3/Movies/Japan/Isolation.mov" TargetMode="External"/><Relationship Id="rId2" Type="http://schemas.openxmlformats.org/officeDocument/2006/relationships/video" Target="file://localhost/Users/abs3/Movies/Japan/Isolation.mo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1.png"/><Relationship Id="rId1" Type="http://schemas.microsoft.com/office/2007/relationships/media" Target="file://localhost/Users/abs3/Movies/Japan/isolation%20problems.mov" TargetMode="External"/><Relationship Id="rId2" Type="http://schemas.openxmlformats.org/officeDocument/2006/relationships/video" Target="file://localhost/Users/abs3/Movies/Japan/isolation%20problems.m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35.png"/><Relationship Id="rId1" Type="http://schemas.microsoft.com/office/2007/relationships/media" Target="file://localhost/Users/abs3/Movies/Japan/US%20Entry.mov" TargetMode="External"/><Relationship Id="rId2" Type="http://schemas.openxmlformats.org/officeDocument/2006/relationships/video" Target="file://localhost/Users/abs3/Movies/Japan/US%20Entry.m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46.png"/><Relationship Id="rId1" Type="http://schemas.microsoft.com/office/2007/relationships/media" Target="file://localhost/Users/abs3/Movies/Africa/zimbabwe%20edited.mov" TargetMode="External"/><Relationship Id="rId2" Type="http://schemas.openxmlformats.org/officeDocument/2006/relationships/video" Target="file://localhost/Users/abs3/Movies/Africa/zimbabwe%20edited.mo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53.png"/><Relationship Id="rId1" Type="http://schemas.microsoft.com/office/2007/relationships/media" Target="file://localhost/Users/abs3/Movies/Africa/Cry,%20The%20Beloved%20Country,%20fathers.mov" TargetMode="External"/><Relationship Id="rId2" Type="http://schemas.openxmlformats.org/officeDocument/2006/relationships/video" Target="file://localhost/Users/abs3/Movies/Africa/Cry,%20The%20Beloved%20Country,%20fathers.mo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54.png"/><Relationship Id="rId1" Type="http://schemas.microsoft.com/office/2007/relationships/media" Target="file://localhost/Users/abs3/Movies/Africa/Cry,%20The%20Beloved%20Country,%20church.mov" TargetMode="External"/><Relationship Id="rId2" Type="http://schemas.openxmlformats.org/officeDocument/2006/relationships/video" Target="file://localhost/Users/abs3/Movies/Africa/Cry,%20The%20Beloved%20Country,%20church.mo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55.png"/><Relationship Id="rId1" Type="http://schemas.microsoft.com/office/2007/relationships/media" Target="file://localhost/Users/abs3/Movies/Africa/Ghana.wmv" TargetMode="External"/><Relationship Id="rId2" Type="http://schemas.openxmlformats.org/officeDocument/2006/relationships/video" Target="file://localhost/Users/abs3/Movies/Africa/Ghana.wm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9.jpeg"/><Relationship Id="rId5" Type="http://schemas.openxmlformats.org/officeDocument/2006/relationships/image" Target="../media/image8.jpe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69.png"/><Relationship Id="rId1" Type="http://schemas.microsoft.com/office/2007/relationships/media" Target="file://localhost/Users/abs3/Movies/Maya/general.mov" TargetMode="External"/><Relationship Id="rId2" Type="http://schemas.openxmlformats.org/officeDocument/2006/relationships/video" Target="file://localhost/Users/abs3/Movies/Maya/general.mo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60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75.png"/><Relationship Id="rId1" Type="http://schemas.microsoft.com/office/2007/relationships/media" Target="file://localhost/Users/abs3/Movies/Maya/architecture.mov" TargetMode="External"/><Relationship Id="rId2" Type="http://schemas.openxmlformats.org/officeDocument/2006/relationships/video" Target="file://localhost/Users/abs3/Movies/Maya/architecture.mo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6.png"/><Relationship Id="rId1" Type="http://schemas.microsoft.com/office/2007/relationships/media" Target="file://localhost/Users/abs3/Movies/India/taj.mov" TargetMode="External"/><Relationship Id="rId2" Type="http://schemas.openxmlformats.org/officeDocument/2006/relationships/video" Target="file://localhost/Users/abs3/Movies/India/taj.mo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2.png"/><Relationship Id="rId1" Type="http://schemas.microsoft.com/office/2007/relationships/media" Target="file://localhost/Users/abs3/Movies/China/Forbidden%20City.mov" TargetMode="External"/><Relationship Id="rId2" Type="http://schemas.openxmlformats.org/officeDocument/2006/relationships/video" Target="file://localhost/Users/abs3/Movies/China/Forbidden%20City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china 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2320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j mahal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443288"/>
            <a:ext cx="3382963" cy="22288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frica tree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3438525"/>
            <a:ext cx="3386137" cy="22336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 descr="Mexico_SunMoonPyramidTeotihuacan WM Attrib.jpg"/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r="5756"/>
          <a:stretch>
            <a:fillRect/>
          </a:stretch>
        </p:blipFill>
        <p:spPr bwMode="auto">
          <a:xfrm>
            <a:off x="2235200" y="0"/>
            <a:ext cx="434657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 descr="Peru_Machu_Picchu_Sunrise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25717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mes verde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t="8601" b="6206"/>
          <a:stretch>
            <a:fillRect/>
          </a:stretch>
        </p:blipFill>
        <p:spPr bwMode="auto">
          <a:xfrm>
            <a:off x="0" y="3430588"/>
            <a:ext cx="286226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Kabuki Okuni_kabuki_byobu-zu_cropped_and_enhanced W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12338"/>
          <a:stretch>
            <a:fillRect/>
          </a:stretch>
        </p:blipFill>
        <p:spPr bwMode="auto">
          <a:xfrm>
            <a:off x="6113463" y="5684838"/>
            <a:ext cx="67468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Mayan snake Brit Mu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1149"/>
          <a:stretch>
            <a:fillRect/>
          </a:stretch>
        </p:blipFill>
        <p:spPr bwMode="auto">
          <a:xfrm>
            <a:off x="6808788" y="5670550"/>
            <a:ext cx="23352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Aztec gold sculptu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8382" b="13419"/>
          <a:stretch>
            <a:fillRect/>
          </a:stretch>
        </p:blipFill>
        <p:spPr bwMode="auto">
          <a:xfrm>
            <a:off x="0" y="5672138"/>
            <a:ext cx="9271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0" descr="china mtns C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6" b="32874"/>
          <a:stretch>
            <a:fillRect/>
          </a:stretch>
        </p:blipFill>
        <p:spPr bwMode="auto">
          <a:xfrm>
            <a:off x="2532063" y="5638800"/>
            <a:ext cx="35861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8" descr="Ming -Kinnara_Chine_Guimet_21107 W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0"/>
          <a:stretch>
            <a:fillRect/>
          </a:stretch>
        </p:blipFill>
        <p:spPr bwMode="auto">
          <a:xfrm>
            <a:off x="928688" y="5664200"/>
            <a:ext cx="15970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56657" y="2732314"/>
            <a:ext cx="6117772" cy="1110343"/>
          </a:xfrm>
          <a:prstGeom prst="rect">
            <a:avLst/>
          </a:prstGeom>
          <a:solidFill>
            <a:srgbClr val="4C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5551488"/>
            <a:ext cx="9144000" cy="1746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20473" y="2771387"/>
            <a:ext cx="5303054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000" b="1" spc="150" dirty="0">
                <a:ln w="11430"/>
                <a:solidFill>
                  <a:srgbClr val="EDD6A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charset="0"/>
                <a:ea typeface="ＭＳ Ｐゴシック" charset="-128"/>
                <a:cs typeface="+mn-cs"/>
              </a:rPr>
              <a:t>The Discovered World</a:t>
            </a:r>
            <a:endParaRPr lang="en-US" sz="3000" b="1" spc="150" dirty="0">
              <a:ln w="11430"/>
              <a:solidFill>
                <a:srgbClr val="EDD6A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6953" y="3195941"/>
            <a:ext cx="4790093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000" b="1" spc="150" dirty="0">
                <a:ln w="11430"/>
                <a:solidFill>
                  <a:srgbClr val="9BE5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charset="0"/>
                <a:ea typeface="ＭＳ Ｐゴシック" charset="-128"/>
                <a:cs typeface="+mn-cs"/>
              </a:rPr>
              <a:t>Unknown Creativity</a:t>
            </a:r>
            <a:endParaRPr lang="en-US" sz="3000" b="1" spc="150" dirty="0">
              <a:ln w="11430"/>
              <a:solidFill>
                <a:srgbClr val="9BE5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China—Isolation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375025" y="1436688"/>
            <a:ext cx="55514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Chinese fleet toured to India, Africa and the Middle East.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The admiral found no culture as advanced as the Chinese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When the fleet returned, the emperor decided to abandon trade because the Chinese didn't need anything from another country.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The fleet was destroyed.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China entered an extended period of isolation.</a:t>
            </a:r>
          </a:p>
        </p:txBody>
      </p:sp>
      <p:pic>
        <p:nvPicPr>
          <p:cNvPr id="8" name="Picture 7" descr="chinese shi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579688"/>
            <a:ext cx="3025775" cy="27114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</a:t>
            </a:r>
          </a:p>
        </p:txBody>
      </p:sp>
      <p:sp>
        <p:nvSpPr>
          <p:cNvPr id="24581" name="Rectangle 9"/>
          <p:cNvSpPr>
            <a:spLocks noChangeArrowheads="1"/>
          </p:cNvSpPr>
          <p:nvPr/>
        </p:nvSpPr>
        <p:spPr bwMode="auto">
          <a:xfrm>
            <a:off x="1422400" y="1262063"/>
            <a:ext cx="6145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Georgia" charset="0"/>
              </a:rPr>
              <a:t>Between the ancient period and 1500</a:t>
            </a:r>
          </a:p>
        </p:txBody>
      </p:sp>
      <p:pic>
        <p:nvPicPr>
          <p:cNvPr id="24582" name="Picture 9" descr="japan map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27225"/>
            <a:ext cx="6002338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157538" y="1230313"/>
            <a:ext cx="5583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Settled by people from Korea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Culture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(language, writing, early customs, religion) </a:t>
            </a: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came from China.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Attempted invasion by the Yuan Dynasty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(Mongols under Kublai Kahn).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Japan saved by a typhoon (Kamikaze)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Japan developed a class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(stratified) </a:t>
            </a: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society with Samurai at the highest level.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Samurai believed that honor was the highest good.</a:t>
            </a:r>
          </a:p>
        </p:txBody>
      </p:sp>
      <p:pic>
        <p:nvPicPr>
          <p:cNvPr id="9" name="Picture 8" descr="Ming-Empire2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b="22398"/>
          <a:stretch>
            <a:fillRect/>
          </a:stretch>
        </p:blipFill>
        <p:spPr bwMode="auto">
          <a:xfrm>
            <a:off x="490538" y="1416050"/>
            <a:ext cx="2438400" cy="36131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2079625" y="2655888"/>
            <a:ext cx="544513" cy="13017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 rot="-1998511">
            <a:off x="1704975" y="3425825"/>
            <a:ext cx="873125" cy="133350"/>
          </a:xfrm>
          <a:prstGeom prst="rightArrow">
            <a:avLst>
              <a:gd name="adj1" fmla="val 50000"/>
              <a:gd name="adj2" fmla="val 49986"/>
            </a:avLst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Samurai Death</a:t>
            </a:r>
          </a:p>
        </p:txBody>
      </p:sp>
      <p:pic>
        <p:nvPicPr>
          <p:cNvPr id="12" name="Samurai Death.mov" descr="/Users/abs3/Movies/Japan/Samurai Death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16025"/>
            <a:ext cx="81534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24263" y="1349375"/>
            <a:ext cx="51927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Muromachi-Momoyama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 Period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(1333-1603)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Shoguns (heads of all the lords) ruled from near the emperor in Kyoto.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Portuguese introduced Christianity and firearms.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Christians persecuted and expelled because they introduced a change in Japanese culture.</a:t>
            </a:r>
          </a:p>
        </p:txBody>
      </p:sp>
      <p:pic>
        <p:nvPicPr>
          <p:cNvPr id="8" name="Picture 7" descr="Shogun Sakanoue_Tamuramaro_in_a_rain_of_arrows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450975"/>
            <a:ext cx="2986087" cy="44386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198688" y="1273175"/>
            <a:ext cx="66944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Edo Period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(1603-1868)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The shogun moved the government from Kyoto to </a:t>
            </a:r>
            <a:r>
              <a:rPr lang="en-US" sz="2800" kern="0" dirty="0" smtClean="0">
                <a:latin typeface="Georgia" pitchFamily="18" charset="0"/>
                <a:ea typeface="ＭＳ Ｐゴシック" charset="-128"/>
                <a:cs typeface="+mn-cs"/>
              </a:rPr>
              <a:t>Edo 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</a:rPr>
              <a:t>(</a:t>
            </a:r>
            <a:r>
              <a:rPr lang="en-US" sz="2400" kern="0" dirty="0">
                <a:latin typeface="Georgia" pitchFamily="18" charset="0"/>
                <a:ea typeface="ＭＳ Ｐゴシック" charset="-128"/>
              </a:rPr>
              <a:t>present-day Tokyo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</a:rPr>
              <a:t>)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 .</a:t>
            </a: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Separated from the immediate vicinity of the emperor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This further decreased the emperor's power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Ceremonies and arts flourished during the period of peace brought about by the strong shoguns of this period.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Over 85% of the population of Edo 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was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literate.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Drama </a:t>
            </a:r>
            <a:r>
              <a:rPr lang="en-US" sz="2000" kern="0" dirty="0">
                <a:latin typeface="Georgia" pitchFamily="18" charset="0"/>
                <a:ea typeface="ＭＳ Ｐゴシック" charset="-128"/>
                <a:cs typeface="+mn-cs"/>
              </a:rPr>
              <a:t>(Kabuki)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was very popular.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32774" name="Picture 9" descr="Kabuki Okuni_kabuki_byobu-zu_cropped_and_enhanced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12338"/>
          <a:stretch>
            <a:fillRect/>
          </a:stretch>
        </p:blipFill>
        <p:spPr bwMode="auto">
          <a:xfrm>
            <a:off x="369888" y="1981200"/>
            <a:ext cx="209867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Isolation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3908425" y="1566863"/>
            <a:ext cx="49307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Georgia" charset="0"/>
              </a:rPr>
              <a:t>The shogun wanted to maintain </a:t>
            </a:r>
            <a:r>
              <a:rPr lang="en-US" sz="2800" dirty="0" smtClean="0">
                <a:latin typeface="Georgia" charset="0"/>
              </a:rPr>
              <a:t>Japan’s </a:t>
            </a:r>
            <a:r>
              <a:rPr lang="en-US" sz="2800" dirty="0">
                <a:latin typeface="Georgia" charset="0"/>
              </a:rPr>
              <a:t>high level of art and sophistication.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Georgia" charset="0"/>
              </a:rPr>
              <a:t>The shogun decided that isolation was the best way to ensure that Japan remained unique.</a:t>
            </a:r>
          </a:p>
        </p:txBody>
      </p:sp>
      <p:pic>
        <p:nvPicPr>
          <p:cNvPr id="13" name="Picture 12" descr="Kabuki_Jūhachiban_-_Fuwa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330325"/>
            <a:ext cx="2616200" cy="35464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an,_Japanese WM 18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4454525"/>
            <a:ext cx="1984375" cy="2057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apan Sculpture Maitreya_Yachuji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>
            <a:fillRect/>
          </a:stretch>
        </p:blipFill>
        <p:spPr bwMode="auto">
          <a:xfrm>
            <a:off x="498475" y="4718050"/>
            <a:ext cx="1220788" cy="17922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Isolation</a:t>
            </a:r>
          </a:p>
        </p:txBody>
      </p:sp>
      <p:pic>
        <p:nvPicPr>
          <p:cNvPr id="10" name="Isolation.mov" descr="/Users/abs3/Movies/Japan/Isolation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241425"/>
            <a:ext cx="8115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Problems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09938" y="1501775"/>
            <a:ext cx="56816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Isolation maintains the purity of the culture but also freezes the culture in the past.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Compare to Egypt and China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Egypt froze because of religion.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China froze because they were more advanced and did not anticipate that others would catch up.</a:t>
            </a:r>
          </a:p>
        </p:txBody>
      </p:sp>
      <p:pic>
        <p:nvPicPr>
          <p:cNvPr id="8" name="Picture 7" descr="Ming-Empire2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b="22398"/>
          <a:stretch>
            <a:fillRect/>
          </a:stretch>
        </p:blipFill>
        <p:spPr bwMode="auto">
          <a:xfrm>
            <a:off x="642938" y="1754188"/>
            <a:ext cx="2438400" cy="36131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rot="574653">
            <a:off x="2492827" y="2013853"/>
            <a:ext cx="664029" cy="1839686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Isolation Problems</a:t>
            </a:r>
          </a:p>
        </p:txBody>
      </p:sp>
      <p:pic>
        <p:nvPicPr>
          <p:cNvPr id="10" name="isolation problems.mov" descr="/Users/abs3/Movies/Japan/isolation problems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241425"/>
            <a:ext cx="813117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609600" y="457200"/>
            <a:ext cx="706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India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91000" y="1371600"/>
            <a:ext cx="464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Gupta Empire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(AD 320-535)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Major Hindu epics were written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i="1" kern="0" dirty="0">
                <a:latin typeface="Georgia" pitchFamily="18" charset="0"/>
                <a:ea typeface="ＭＳ Ｐゴシック" charset="-128"/>
                <a:cs typeface="+mn-cs"/>
              </a:rPr>
              <a:t>Mahabharata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i="1" kern="0" dirty="0">
                <a:latin typeface="Georgia" pitchFamily="18" charset="0"/>
                <a:ea typeface="ＭＳ Ｐゴシック" charset="-128"/>
                <a:cs typeface="+mn-cs"/>
              </a:rPr>
              <a:t>Ramayana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Persecution of Buddhists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b="1" kern="0" dirty="0">
                <a:latin typeface="Georgia" pitchFamily="18" charset="0"/>
                <a:ea typeface="ＭＳ Ｐゴシック" charset="-128"/>
                <a:cs typeface="+mn-cs"/>
              </a:rPr>
              <a:t>Last Hindu rulers over </a:t>
            </a:r>
            <a:r>
              <a:rPr lang="en-US" sz="2800" b="1" kern="0" dirty="0" smtClean="0">
                <a:latin typeface="Georgia" pitchFamily="18" charset="0"/>
                <a:ea typeface="ＭＳ Ｐゴシック" charset="-128"/>
                <a:cs typeface="+mn-cs"/>
              </a:rPr>
              <a:t>India until modern times</a:t>
            </a:r>
            <a:endParaRPr lang="en-US" sz="2800" b="1" kern="0" dirty="0"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057400"/>
            <a:ext cx="3514725" cy="2819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Modern World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657600" y="1382713"/>
            <a:ext cx="5127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>
                <a:latin typeface="Georgia" charset="0"/>
              </a:rPr>
              <a:t>Forces from the modern world inevitably impinged upon Japan.</a:t>
            </a:r>
          </a:p>
          <a:p>
            <a:pPr>
              <a:spcBef>
                <a:spcPct val="20000"/>
              </a:spcBef>
            </a:pPr>
            <a:r>
              <a:rPr lang="en-US" sz="2800">
                <a:latin typeface="Georgia" charset="0"/>
              </a:rPr>
              <a:t>Japan was in a dilemma—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Open their ports so that they could learn of the advances of the modern world</a:t>
            </a:r>
          </a:p>
          <a:p>
            <a:pPr lvl="1">
              <a:spcBef>
                <a:spcPct val="20000"/>
              </a:spcBef>
            </a:pPr>
            <a:r>
              <a:rPr lang="en-US" sz="2400">
                <a:latin typeface="Georgia" charset="0"/>
              </a:rPr>
              <a:t>                  Or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Remain closed and suffer invasion</a:t>
            </a:r>
          </a:p>
          <a:p>
            <a:pPr lvl="1">
              <a:spcBef>
                <a:spcPct val="20000"/>
              </a:spcBef>
            </a:pPr>
            <a:endParaRPr lang="en-US" sz="2800">
              <a:latin typeface="Georgia" charset="0"/>
            </a:endParaRPr>
          </a:p>
        </p:txBody>
      </p:sp>
      <p:pic>
        <p:nvPicPr>
          <p:cNvPr id="8" name="Picture 7" descr="Ming-Empire2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b="22398"/>
          <a:stretch>
            <a:fillRect/>
          </a:stretch>
        </p:blipFill>
        <p:spPr bwMode="auto">
          <a:xfrm>
            <a:off x="642938" y="1590675"/>
            <a:ext cx="2438400" cy="36131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rot="574653">
            <a:off x="2492827" y="1850563"/>
            <a:ext cx="664029" cy="1839686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 rot="-4796763">
            <a:off x="1475581" y="1797844"/>
            <a:ext cx="574675" cy="1087438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59595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-2816446">
            <a:off x="1856581" y="1100932"/>
            <a:ext cx="574675" cy="1087438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59595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 rot="7945344">
            <a:off x="3121025" y="3455988"/>
            <a:ext cx="574675" cy="962025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59595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 rot="-6968631">
            <a:off x="1173162" y="2676526"/>
            <a:ext cx="574675" cy="1955800"/>
          </a:xfrm>
          <a:prstGeom prst="downArrow">
            <a:avLst>
              <a:gd name="adj1" fmla="val 50000"/>
              <a:gd name="adj2" fmla="val 49994"/>
            </a:avLst>
          </a:prstGeom>
          <a:solidFill>
            <a:srgbClr val="59595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Modern World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819150" y="1303338"/>
            <a:ext cx="78851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Three western nations threatened Japan.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   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Russia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              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England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             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United States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The United States needed trade with Japan to secure coal and whales (for oil).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The first nation to establish trading rights would likely dominate Japanese trade.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Japan was unable to deal with the threat creatively. </a:t>
            </a:r>
          </a:p>
        </p:txBody>
      </p:sp>
      <p:pic>
        <p:nvPicPr>
          <p:cNvPr id="17" name="Picture 16" descr="Flag_of_the_United_Kingdom.svg W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384425"/>
            <a:ext cx="1608138" cy="8032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Flag_of_Russia_with_border.svg W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393950"/>
            <a:ext cx="1173163" cy="784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US_flag_15_stars.svg W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389188"/>
            <a:ext cx="1322388" cy="7937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Japan: Modern World</a:t>
            </a:r>
          </a:p>
        </p:txBody>
      </p:sp>
      <p:pic>
        <p:nvPicPr>
          <p:cNvPr id="10" name="US Entry.mov" descr="/Users/abs3/Movies/Japan/US Entry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300163"/>
            <a:ext cx="790575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312863" y="1185863"/>
            <a:ext cx="6751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Georgia" charset="0"/>
              </a:rPr>
              <a:t>Between the ancient period and AD 1500.</a:t>
            </a:r>
          </a:p>
        </p:txBody>
      </p:sp>
      <p:pic>
        <p:nvPicPr>
          <p:cNvPr id="8" name="Picture 7" descr="africa tree 2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838325"/>
            <a:ext cx="6932612" cy="4573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frican village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41538"/>
            <a:ext cx="2551112" cy="17018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frica giraffe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/>
          <a:stretch>
            <a:fillRect/>
          </a:stretch>
        </p:blipFill>
        <p:spPr bwMode="auto">
          <a:xfrm>
            <a:off x="384175" y="3890963"/>
            <a:ext cx="2505075" cy="17160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frica hands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3"/>
          <a:stretch>
            <a:fillRect/>
          </a:stretch>
        </p:blipFill>
        <p:spPr bwMode="auto">
          <a:xfrm>
            <a:off x="2528888" y="5291138"/>
            <a:ext cx="1400175" cy="12969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frican person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901950"/>
            <a:ext cx="1370013" cy="20621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 bwMode="auto">
          <a:xfrm>
            <a:off x="1805467" y="1273175"/>
            <a:ext cx="714327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Black-white interactions have changed over the centuries.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Originally the whites depreciated all black culture.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"There is no African history"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Whites discovered historical locations and tried to attribute them to whites.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This attitude justified white domination   of Africa.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Whites 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learned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to co-exist and then to cooperate.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Whites 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recognized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their need to assist Africans</a:t>
            </a:r>
            <a:r>
              <a:rPr lang="en-US" sz="2600" kern="0" dirty="0">
                <a:latin typeface="Georgia" pitchFamily="18" charset="0"/>
                <a:ea typeface="ＭＳ Ｐゴシック" charset="-128"/>
                <a:cs typeface="+mn-cs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0063" y="1317625"/>
            <a:ext cx="1362075" cy="513715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4000">
                <a:srgbClr val="000000"/>
              </a:gs>
              <a:gs pos="69000">
                <a:srgbClr val="FFFFFF"/>
              </a:gs>
              <a:gs pos="100000">
                <a:schemeClr val="bg1"/>
              </a:gs>
            </a:gsLst>
            <a:lin ang="5400000"/>
          </a:gra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524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6263" y="1358900"/>
            <a:ext cx="76977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Unification of Africa was difficult.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Forested  areas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Geographical isolation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History is largely lost because of oral traditions.</a:t>
            </a:r>
          </a:p>
          <a:p>
            <a:pPr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7" descr="ghana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4985" r="6541" b="16512"/>
          <a:stretch>
            <a:fillRect/>
          </a:stretch>
        </p:blipFill>
        <p:spPr bwMode="auto">
          <a:xfrm>
            <a:off x="2252663" y="3378200"/>
            <a:ext cx="4489450" cy="3008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frican woman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646488"/>
            <a:ext cx="1630363" cy="2438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frica saha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4214813"/>
            <a:ext cx="2012950" cy="13446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Great Zimbabwe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35488" y="1524000"/>
            <a:ext cx="4294187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One of the major areas of southern Africa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Dated: AD 1000 to 1400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469015" y="1299028"/>
            <a:ext cx="3872647" cy="4833256"/>
            <a:chOff x="1100387" y="1342571"/>
            <a:chExt cx="3872647" cy="4833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Africa map CA.jpg"/>
            <p:cNvPicPr>
              <a:picLocks noChangeAspect="1"/>
            </p:cNvPicPr>
            <p:nvPr/>
          </p:nvPicPr>
          <p:blipFill>
            <a:blip r:embed="rId3">
              <a:lum bright="11000" contrast="23000"/>
            </a:blip>
            <a:stretch>
              <a:fillRect/>
            </a:stretch>
          </p:blipFill>
          <p:spPr>
            <a:xfrm>
              <a:off x="1100387" y="1342571"/>
              <a:ext cx="3872647" cy="4833256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3522536" y="4607920"/>
              <a:ext cx="221343" cy="329962"/>
            </a:xfrm>
            <a:custGeom>
              <a:avLst/>
              <a:gdLst>
                <a:gd name="connsiteX0" fmla="*/ 217714 w 221343"/>
                <a:gd name="connsiteY0" fmla="*/ 284605 h 329962"/>
                <a:gd name="connsiteX1" fmla="*/ 195942 w 221343"/>
                <a:gd name="connsiteY1" fmla="*/ 317262 h 329962"/>
                <a:gd name="connsiteX2" fmla="*/ 141514 w 221343"/>
                <a:gd name="connsiteY2" fmla="*/ 306376 h 329962"/>
                <a:gd name="connsiteX3" fmla="*/ 97971 w 221343"/>
                <a:gd name="connsiteY3" fmla="*/ 262833 h 329962"/>
                <a:gd name="connsiteX4" fmla="*/ 65314 w 221343"/>
                <a:gd name="connsiteY4" fmla="*/ 241062 h 329962"/>
                <a:gd name="connsiteX5" fmla="*/ 21771 w 221343"/>
                <a:gd name="connsiteY5" fmla="*/ 186633 h 329962"/>
                <a:gd name="connsiteX6" fmla="*/ 0 w 221343"/>
                <a:gd name="connsiteY6" fmla="*/ 110433 h 329962"/>
                <a:gd name="connsiteX7" fmla="*/ 10885 w 221343"/>
                <a:gd name="connsiteY7" fmla="*/ 56005 h 329962"/>
                <a:gd name="connsiteX8" fmla="*/ 32657 w 221343"/>
                <a:gd name="connsiteY8" fmla="*/ 34233 h 329962"/>
                <a:gd name="connsiteX9" fmla="*/ 97971 w 221343"/>
                <a:gd name="connsiteY9" fmla="*/ 1576 h 329962"/>
                <a:gd name="connsiteX10" fmla="*/ 206828 w 221343"/>
                <a:gd name="connsiteY10" fmla="*/ 12462 h 329962"/>
                <a:gd name="connsiteX11" fmla="*/ 217714 w 221343"/>
                <a:gd name="connsiteY11" fmla="*/ 45119 h 329962"/>
                <a:gd name="connsiteX12" fmla="*/ 217714 w 221343"/>
                <a:gd name="connsiteY12" fmla="*/ 284605 h 32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343" h="329962">
                  <a:moveTo>
                    <a:pt x="217714" y="284605"/>
                  </a:moveTo>
                  <a:cubicBezTo>
                    <a:pt x="214085" y="329962"/>
                    <a:pt x="208522" y="313668"/>
                    <a:pt x="195942" y="317262"/>
                  </a:cubicBezTo>
                  <a:cubicBezTo>
                    <a:pt x="178152" y="322345"/>
                    <a:pt x="157688" y="315361"/>
                    <a:pt x="141514" y="306376"/>
                  </a:cubicBezTo>
                  <a:cubicBezTo>
                    <a:pt x="123571" y="296407"/>
                    <a:pt x="112485" y="277347"/>
                    <a:pt x="97971" y="262833"/>
                  </a:cubicBezTo>
                  <a:cubicBezTo>
                    <a:pt x="88720" y="253582"/>
                    <a:pt x="75530" y="249235"/>
                    <a:pt x="65314" y="241062"/>
                  </a:cubicBezTo>
                  <a:cubicBezTo>
                    <a:pt x="48438" y="227562"/>
                    <a:pt x="31201" y="205494"/>
                    <a:pt x="21771" y="186633"/>
                  </a:cubicBezTo>
                  <a:cubicBezTo>
                    <a:pt x="13961" y="171012"/>
                    <a:pt x="3489" y="124390"/>
                    <a:pt x="0" y="110433"/>
                  </a:cubicBezTo>
                  <a:cubicBezTo>
                    <a:pt x="3628" y="92290"/>
                    <a:pt x="3597" y="73011"/>
                    <a:pt x="10885" y="56005"/>
                  </a:cubicBezTo>
                  <a:cubicBezTo>
                    <a:pt x="14928" y="46571"/>
                    <a:pt x="24643" y="40644"/>
                    <a:pt x="32657" y="34233"/>
                  </a:cubicBezTo>
                  <a:cubicBezTo>
                    <a:pt x="62802" y="10117"/>
                    <a:pt x="63479" y="13074"/>
                    <a:pt x="97971" y="1576"/>
                  </a:cubicBezTo>
                  <a:cubicBezTo>
                    <a:pt x="134257" y="5205"/>
                    <a:pt x="172557" y="0"/>
                    <a:pt x="206828" y="12462"/>
                  </a:cubicBezTo>
                  <a:cubicBezTo>
                    <a:pt x="217612" y="16383"/>
                    <a:pt x="217255" y="33654"/>
                    <a:pt x="217714" y="45119"/>
                  </a:cubicBezTo>
                  <a:cubicBezTo>
                    <a:pt x="220905" y="124884"/>
                    <a:pt x="221343" y="239248"/>
                    <a:pt x="217714" y="28460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949575" y="4713288"/>
            <a:ext cx="76200" cy="76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Great Zimbabwe_wall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373438"/>
            <a:ext cx="3235325" cy="21240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Great Zimbabwe_stone_lintel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3965575"/>
            <a:ext cx="1419225" cy="21526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>
            <a:cxnSpLocks noChangeShapeType="1"/>
            <a:stCxn id="17" idx="3"/>
          </p:cNvCxnSpPr>
          <p:nvPr/>
        </p:nvCxnSpPr>
        <p:spPr bwMode="auto">
          <a:xfrm>
            <a:off x="3025775" y="4751388"/>
            <a:ext cx="1676400" cy="723900"/>
          </a:xfrm>
          <a:prstGeom prst="line">
            <a:avLst/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3052763" y="3429000"/>
            <a:ext cx="1660525" cy="1295400"/>
          </a:xfrm>
          <a:prstGeom prst="line">
            <a:avLst/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Great Zimbabwe</a:t>
            </a:r>
          </a:p>
        </p:txBody>
      </p:sp>
      <p:pic>
        <p:nvPicPr>
          <p:cNvPr id="8" name="zimbabwe edited.mov" descr="/Users/abs3/Movies/Africa/zimbabwe edited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320800"/>
            <a:ext cx="6986588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10088" y="1860550"/>
            <a:ext cx="4373562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East African cultures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Strong Muslim influence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Swahili tribes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Dominated by Portuguese after Vasco </a:t>
            </a: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da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Gama.</a:t>
            </a:r>
          </a:p>
        </p:txBody>
      </p:sp>
      <p:pic>
        <p:nvPicPr>
          <p:cNvPr id="59398" name="Picture 7" descr="East-Africa.svg W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/>
          <a:stretch>
            <a:fillRect/>
          </a:stretch>
        </p:blipFill>
        <p:spPr bwMode="auto">
          <a:xfrm>
            <a:off x="349250" y="1249363"/>
            <a:ext cx="41719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9"/>
          <p:cNvSpPr txBox="1">
            <a:spLocks noChangeArrowheads="1"/>
          </p:cNvSpPr>
          <p:nvPr/>
        </p:nvSpPr>
        <p:spPr bwMode="auto">
          <a:xfrm>
            <a:off x="2517775" y="2732088"/>
            <a:ext cx="755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Verdana" charset="0"/>
              </a:rPr>
              <a:t>SUDAN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3244850"/>
            <a:ext cx="10890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-150" dirty="0">
                <a:solidFill>
                  <a:srgbClr val="F4F0D0"/>
                </a:solidFill>
                <a:latin typeface="Verdana" pitchFamily="34" charset="0"/>
                <a:ea typeface="ＭＳ Ｐゴシック" charset="-128"/>
                <a:cs typeface="+mn-cs"/>
              </a:rPr>
              <a:t>E</a:t>
            </a:r>
            <a:r>
              <a:rPr lang="en-US" sz="1100" b="1" spc="-100" dirty="0">
                <a:solidFill>
                  <a:srgbClr val="F4F0D0"/>
                </a:solidFill>
                <a:latin typeface="Verdana" pitchFamily="34" charset="0"/>
                <a:ea typeface="ＭＳ Ｐゴシック" charset="-128"/>
                <a:cs typeface="+mn-cs"/>
              </a:rPr>
              <a:t>THIOPI</a:t>
            </a:r>
            <a:r>
              <a:rPr lang="en-US" sz="1100" b="1" spc="-150" dirty="0">
                <a:solidFill>
                  <a:srgbClr val="F4F0D0"/>
                </a:solidFill>
                <a:latin typeface="Verdana" pitchFamily="34" charset="0"/>
                <a:ea typeface="ＭＳ Ｐゴシック" charset="-128"/>
                <a:cs typeface="+mn-cs"/>
              </a:rPr>
              <a:t>A</a:t>
            </a:r>
          </a:p>
        </p:txBody>
      </p:sp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4565650" y="4216400"/>
            <a:ext cx="8810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solidFill>
                  <a:srgbClr val="F4F0D0"/>
                </a:solidFill>
                <a:latin typeface="Verdana" charset="0"/>
              </a:rPr>
              <a:t>KENYA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7374" y="3803649"/>
            <a:ext cx="8240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spc="-90" dirty="0">
                <a:solidFill>
                  <a:srgbClr val="F4F0D0"/>
                </a:solidFill>
                <a:latin typeface="Verdana" pitchFamily="34" charset="0"/>
                <a:ea typeface="ＭＳ Ｐゴシック" charset="-128"/>
                <a:cs typeface="+mn-cs"/>
              </a:rPr>
              <a:t>KENYA</a:t>
            </a:r>
          </a:p>
        </p:txBody>
      </p:sp>
      <p:sp>
        <p:nvSpPr>
          <p:cNvPr id="15" name="TextBox 14"/>
          <p:cNvSpPr txBox="1"/>
          <p:nvPr/>
        </p:nvSpPr>
        <p:spPr>
          <a:xfrm rot="3011500">
            <a:off x="2775744" y="4329907"/>
            <a:ext cx="10890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-90" dirty="0">
                <a:solidFill>
                  <a:srgbClr val="F4F0D0"/>
                </a:solidFill>
                <a:latin typeface="Verdana" pitchFamily="34" charset="0"/>
                <a:ea typeface="ＭＳ Ｐゴシック" charset="-128"/>
                <a:cs typeface="+mn-cs"/>
              </a:rPr>
              <a:t>TANZANIA</a:t>
            </a:r>
          </a:p>
        </p:txBody>
      </p:sp>
      <p:sp>
        <p:nvSpPr>
          <p:cNvPr id="16" name="TextBox 15"/>
          <p:cNvSpPr txBox="1"/>
          <p:nvPr/>
        </p:nvSpPr>
        <p:spPr>
          <a:xfrm rot="18833042">
            <a:off x="3532981" y="3420269"/>
            <a:ext cx="10890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-90" dirty="0">
                <a:solidFill>
                  <a:srgbClr val="F4F0D0"/>
                </a:solidFill>
                <a:latin typeface="Verdana" pitchFamily="34" charset="0"/>
                <a:ea typeface="ＭＳ Ｐゴシック" charset="-128"/>
                <a:cs typeface="+mn-cs"/>
              </a:rPr>
              <a:t>SOMALIA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1738" y="2884488"/>
            <a:ext cx="9652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-50" dirty="0">
                <a:latin typeface="Verdana" pitchFamily="34" charset="0"/>
                <a:ea typeface="ＭＳ Ｐゴシック" charset="-128"/>
                <a:cs typeface="+mn-cs"/>
              </a:rPr>
              <a:t>DJIBOUTI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43288" y="2608263"/>
            <a:ext cx="965200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-50" dirty="0">
                <a:latin typeface="Verdana" pitchFamily="34" charset="0"/>
                <a:ea typeface="ＭＳ Ｐゴシック" charset="-128"/>
                <a:cs typeface="+mn-cs"/>
              </a:rPr>
              <a:t>ERITREA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3219" y="3916673"/>
            <a:ext cx="9856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spc="-50" dirty="0">
                <a:latin typeface="Verdana" pitchFamily="34" charset="0"/>
                <a:ea typeface="ＭＳ Ｐゴシック" charset="-128"/>
                <a:cs typeface="+mn-cs"/>
              </a:rPr>
              <a:t>RWANDA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4850" y="4075113"/>
            <a:ext cx="9652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100" b="1" spc="-50" dirty="0">
                <a:latin typeface="Verdana" pitchFamily="34" charset="0"/>
                <a:ea typeface="ＭＳ Ｐゴシック" charset="-128"/>
                <a:cs typeface="+mn-cs"/>
              </a:rPr>
              <a:t>BURUNDI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9713" y="5540375"/>
            <a:ext cx="1262062" cy="642938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10138" y="1406525"/>
            <a:ext cx="44196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North African Culture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Conquered by Muslims in AD 650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Timbuktu was a major trading center.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Sub-Saharan trade</a:t>
            </a:r>
          </a:p>
        </p:txBody>
      </p:sp>
      <p:pic>
        <p:nvPicPr>
          <p:cNvPr id="13" name="Picture 12" descr="Almohad1200b WM Attri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343025"/>
            <a:ext cx="4292600" cy="31845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istockphoto_11196763-mali-mos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90900"/>
            <a:ext cx="1143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3" descr="istockphoto_11196763-mali-mos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90900"/>
            <a:ext cx="1143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stockphoto_11196763-mali-mos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152900"/>
            <a:ext cx="3373438" cy="22367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5" descr="timbuktu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2869" r="2524" b="3705"/>
          <a:stretch>
            <a:fillRect/>
          </a:stretch>
        </p:blipFill>
        <p:spPr bwMode="auto">
          <a:xfrm>
            <a:off x="1893888" y="4681538"/>
            <a:ext cx="286385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609600" y="457200"/>
            <a:ext cx="706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India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48200" y="1524000"/>
            <a:ext cx="426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Muslim involvement</a:t>
            </a:r>
          </a:p>
          <a:p>
            <a:pPr marL="9144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Delhi sultanate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(11</a:t>
            </a:r>
            <a:r>
              <a:rPr lang="en-US" sz="2400" kern="0" baseline="30000" dirty="0">
                <a:latin typeface="Georgia" pitchFamily="18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 C)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Delhi named the capital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Majority continued as Hindus</a:t>
            </a:r>
          </a:p>
          <a:p>
            <a:pPr marL="9144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Mughal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 dynasty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(1526)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Expansion under Shah </a:t>
            </a: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Jahan</a:t>
            </a:r>
            <a:endParaRPr lang="en-US" sz="2400" kern="0" dirty="0"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r="1845"/>
          <a:stretch>
            <a:fillRect/>
          </a:stretch>
        </p:blipFill>
        <p:spPr bwMode="auto">
          <a:xfrm>
            <a:off x="598488" y="1654175"/>
            <a:ext cx="3854450" cy="39322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8350" y="1568450"/>
            <a:ext cx="4329113" cy="485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West African Culture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Began around Senegal River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Power through trade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Gold, hides, ivory, pepper and slaves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Expanded into central Africa by river and 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trail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Moved southward following minerals and trade goods (e.g. Gold Coast and Ivory Coast)</a:t>
            </a:r>
            <a:endParaRPr lang="en-US" sz="2400" kern="0" dirty="0"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63494" name="Picture 6" descr="Parthian Empire enlarge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>
            <a:fillRect/>
          </a:stretch>
        </p:blipFill>
        <p:spPr bwMode="auto">
          <a:xfrm>
            <a:off x="319088" y="1636713"/>
            <a:ext cx="4114800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 rot="20729166">
            <a:off x="1211559" y="2702738"/>
            <a:ext cx="3613577" cy="294486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220152">
            <a:off x="2565293" y="4638195"/>
            <a:ext cx="2374486" cy="241750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3651250" y="1589088"/>
            <a:ext cx="51768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Prejudices made change difficult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Some people overcame those prejudices and established a basis for cooperation</a:t>
            </a:r>
          </a:p>
          <a:p>
            <a:pPr marL="182880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Example:                                    </a:t>
            </a:r>
            <a:r>
              <a:rPr lang="en-US" sz="2800" i="1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Cry, the Beloved Country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6567" name="Group 25"/>
          <p:cNvGrpSpPr>
            <a:grpSpLocks/>
          </p:cNvGrpSpPr>
          <p:nvPr/>
        </p:nvGrpSpPr>
        <p:grpSpPr bwMode="auto">
          <a:xfrm>
            <a:off x="885825" y="1593850"/>
            <a:ext cx="2443163" cy="3606800"/>
            <a:chOff x="885824" y="1594278"/>
            <a:chExt cx="2443710" cy="3606334"/>
          </a:xfrm>
        </p:grpSpPr>
        <p:pic>
          <p:nvPicPr>
            <p:cNvPr id="132099" name="Picture 3" descr="C:\Documents and Settings\lelutes.CONED\Local Settings\Temporary Internet Files\Content.IE5\DF80JQ7D\MP900400788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5"/>
            <a:stretch>
              <a:fillRect/>
            </a:stretch>
          </p:blipFill>
          <p:spPr bwMode="auto">
            <a:xfrm>
              <a:off x="914405" y="1594278"/>
              <a:ext cx="2415129" cy="36063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9" name="TextBox 20"/>
            <p:cNvSpPr txBox="1">
              <a:spLocks noChangeArrowheads="1"/>
            </p:cNvSpPr>
            <p:nvPr/>
          </p:nvSpPr>
          <p:spPr bwMode="auto">
            <a:xfrm>
              <a:off x="1200701" y="1957174"/>
              <a:ext cx="179967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>
                  <a:solidFill>
                    <a:srgbClr val="4C0000"/>
                  </a:solidFill>
                  <a:latin typeface="Bernard MT Condensed" charset="0"/>
                </a:rPr>
                <a:t>Cry,</a:t>
              </a:r>
            </a:p>
            <a:p>
              <a:pPr algn="ctr" eaLnBrk="1" hangingPunct="1"/>
              <a:r>
                <a:rPr lang="en-US" sz="2400">
                  <a:solidFill>
                    <a:srgbClr val="4C0000"/>
                  </a:solidFill>
                  <a:latin typeface="Bernard MT Condensed" charset="0"/>
                </a:rPr>
                <a:t> The Beloved Country</a:t>
              </a:r>
            </a:p>
          </p:txBody>
        </p:sp>
        <p:sp>
          <p:nvSpPr>
            <p:cNvPr id="66570" name="TextBox 17"/>
            <p:cNvSpPr txBox="1">
              <a:spLocks noChangeArrowheads="1"/>
            </p:cNvSpPr>
            <p:nvPr/>
          </p:nvSpPr>
          <p:spPr bwMode="auto">
            <a:xfrm>
              <a:off x="885824" y="4826353"/>
              <a:ext cx="24003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2E0000"/>
                  </a:solidFill>
                  <a:latin typeface="Verdana" charset="0"/>
                </a:rPr>
                <a:t>Alan Paton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Africa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3571875" y="1557338"/>
            <a:ext cx="51149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A white, South African, rancher</a:t>
            </a:r>
            <a:r>
              <a:rPr lang="ja-JP" altLang="en-US" sz="2400">
                <a:latin typeface="Georgia" charset="0"/>
              </a:rPr>
              <a:t>’</a:t>
            </a:r>
            <a:r>
              <a:rPr lang="en-US" sz="2400">
                <a:latin typeface="Georgia" charset="0"/>
              </a:rPr>
              <a:t>s son is a wonderful humanitarian serving blacks in Africa.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He is killed, inadvertently, during an attempted robbery by a black, South African minister</a:t>
            </a:r>
            <a:r>
              <a:rPr lang="ja-JP" altLang="en-US" sz="2400">
                <a:latin typeface="Georgia" charset="0"/>
              </a:rPr>
              <a:t>’</a:t>
            </a:r>
            <a:r>
              <a:rPr lang="en-US" sz="2400">
                <a:latin typeface="Georgia" charset="0"/>
              </a:rPr>
              <a:t>s son.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The fathers live in the same vicinity but the white father does not know the linkage of the killer with the black minister.</a:t>
            </a:r>
          </a:p>
        </p:txBody>
      </p:sp>
      <p:grpSp>
        <p:nvGrpSpPr>
          <p:cNvPr id="68615" name="Group 14"/>
          <p:cNvGrpSpPr>
            <a:grpSpLocks/>
          </p:cNvGrpSpPr>
          <p:nvPr/>
        </p:nvGrpSpPr>
        <p:grpSpPr bwMode="auto">
          <a:xfrm>
            <a:off x="885825" y="1593850"/>
            <a:ext cx="2443163" cy="3606800"/>
            <a:chOff x="885824" y="1594278"/>
            <a:chExt cx="2443710" cy="3606334"/>
          </a:xfrm>
        </p:grpSpPr>
        <p:pic>
          <p:nvPicPr>
            <p:cNvPr id="16" name="Picture 3" descr="C:\Documents and Settings\lelutes.CONED\Local Settings\Temporary Internet Files\Content.IE5\DF80JQ7D\MP900400788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5"/>
            <a:stretch>
              <a:fillRect/>
            </a:stretch>
          </p:blipFill>
          <p:spPr bwMode="auto">
            <a:xfrm>
              <a:off x="914405" y="1594278"/>
              <a:ext cx="2415129" cy="36063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TextBox 16"/>
            <p:cNvSpPr txBox="1">
              <a:spLocks noChangeArrowheads="1"/>
            </p:cNvSpPr>
            <p:nvPr/>
          </p:nvSpPr>
          <p:spPr bwMode="auto">
            <a:xfrm>
              <a:off x="1200701" y="1957174"/>
              <a:ext cx="179967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>
                  <a:solidFill>
                    <a:srgbClr val="4C0000"/>
                  </a:solidFill>
                  <a:latin typeface="Bernard MT Condensed" charset="0"/>
                </a:rPr>
                <a:t>Cry,</a:t>
              </a:r>
            </a:p>
            <a:p>
              <a:pPr algn="ctr" eaLnBrk="1" hangingPunct="1"/>
              <a:r>
                <a:rPr lang="en-US" sz="2400">
                  <a:solidFill>
                    <a:srgbClr val="4C0000"/>
                  </a:solidFill>
                  <a:latin typeface="Bernard MT Condensed" charset="0"/>
                </a:rPr>
                <a:t> The Beloved Country</a:t>
              </a:r>
            </a:p>
          </p:txBody>
        </p:sp>
        <p:sp>
          <p:nvSpPr>
            <p:cNvPr id="68618" name="TextBox 18"/>
            <p:cNvSpPr txBox="1">
              <a:spLocks noChangeArrowheads="1"/>
            </p:cNvSpPr>
            <p:nvPr/>
          </p:nvSpPr>
          <p:spPr bwMode="auto">
            <a:xfrm>
              <a:off x="885824" y="4826353"/>
              <a:ext cx="24003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420000"/>
                  </a:solidFill>
                  <a:latin typeface="Verdana" charset="0"/>
                </a:rPr>
                <a:t>Alan Paton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5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Cry, The Beloved Country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Cry, The Beloved Country, fathers.mov" descr="/Users/abs3/Movies/Africa/Cry, The Beloved Country, fathers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300163"/>
            <a:ext cx="803592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Cry, The Beloved Country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Cry, The Beloved Country, church.mov" descr="/Users/abs3/Movies/Africa/Cry, The Beloved Country, church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290638"/>
            <a:ext cx="78581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1488" y="157163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BYU Manufacturing Project</a:t>
            </a:r>
          </a:p>
        </p:txBody>
      </p:sp>
      <p:pic>
        <p:nvPicPr>
          <p:cNvPr id="10" name="Ghana.wmv" descr="/Users/abs3/Movies/Africa/Ghana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343025"/>
            <a:ext cx="68008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8738" y="185738"/>
            <a:ext cx="6643687" cy="985837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600000"/>
                </a:solidFill>
                <a:latin typeface="Georgia" charset="0"/>
                <a:ea typeface="ＭＳ Ｐゴシック" charset="0"/>
                <a:cs typeface="ＭＳ Ｐゴシック" charset="0"/>
              </a:rPr>
              <a:t>Pre-Columbian America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9" t="1912" r="-3423" b="1350"/>
          <a:stretch>
            <a:fillRect/>
          </a:stretch>
        </p:blipFill>
        <p:spPr bwMode="auto">
          <a:xfrm>
            <a:off x="708025" y="1349375"/>
            <a:ext cx="34798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Aztec gold sculpture.jpg"/>
          <p:cNvPicPr>
            <a:picLocks noChangeAspect="1"/>
          </p:cNvPicPr>
          <p:nvPr/>
        </p:nvPicPr>
        <p:blipFill>
          <a:blip r:embed="rId4">
            <a:lum bright="2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t="3143" r="16856" b="6952"/>
          <a:stretch>
            <a:fillRect/>
          </a:stretch>
        </p:blipFill>
        <p:spPr bwMode="auto">
          <a:xfrm>
            <a:off x="4071938" y="1349375"/>
            <a:ext cx="188277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8" descr="Mayan snake Brit M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1149"/>
          <a:stretch>
            <a:fillRect/>
          </a:stretch>
        </p:blipFill>
        <p:spPr bwMode="auto">
          <a:xfrm>
            <a:off x="4071938" y="3908425"/>
            <a:ext cx="4168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aztec  Brit Mu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349375"/>
            <a:ext cx="231933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56288" y="3635375"/>
            <a:ext cx="2384425" cy="3603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90575" y="1804988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313"/>
            <a:ext cx="9144000" cy="962025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600000"/>
                </a:solidFill>
                <a:latin typeface="Georgia" charset="0"/>
                <a:ea typeface="ＭＳ Ｐゴシック" charset="0"/>
                <a:cs typeface="ＭＳ Ｐゴシック" charset="0"/>
              </a:rPr>
              <a:t>General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86338" y="1622425"/>
            <a:ext cx="3395662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Areas of civilization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North America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Meso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-America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South America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Civilization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Sophisticated cities and agriculture</a:t>
            </a:r>
          </a:p>
        </p:txBody>
      </p:sp>
      <p:pic>
        <p:nvPicPr>
          <p:cNvPr id="78855" name="Picture 5" descr="pre_map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328738"/>
            <a:ext cx="4090988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ississippian_Village_with_two_mound_plazas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4"/>
          <a:stretch>
            <a:fillRect/>
          </a:stretch>
        </p:blipFill>
        <p:spPr bwMode="auto">
          <a:xfrm>
            <a:off x="2898775" y="1546225"/>
            <a:ext cx="1320800" cy="1230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ayan bldgs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028950"/>
            <a:ext cx="1328737" cy="8874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eru_Machu_Picchu_Sunrise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383088"/>
            <a:ext cx="1393825" cy="18573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>
            <a:spLocks noChangeArrowheads="1"/>
          </p:cNvSpPr>
          <p:nvPr/>
        </p:nvSpPr>
        <p:spPr bwMode="auto">
          <a:xfrm rot="-2271903">
            <a:off x="1895475" y="4227513"/>
            <a:ext cx="671513" cy="4000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 rot="-4921543">
            <a:off x="1038225" y="2678113"/>
            <a:ext cx="636588" cy="379412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FFC0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-9356259">
            <a:off x="1770063" y="1725613"/>
            <a:ext cx="1192212" cy="373062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FFC0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8862" name="TextBox 16"/>
          <p:cNvSpPr txBox="1">
            <a:spLocks noChangeArrowheads="1"/>
          </p:cNvSpPr>
          <p:nvPr/>
        </p:nvSpPr>
        <p:spPr bwMode="auto">
          <a:xfrm rot="-2319193">
            <a:off x="1830388" y="4205288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South</a:t>
            </a:r>
          </a:p>
        </p:txBody>
      </p:sp>
      <p:sp>
        <p:nvSpPr>
          <p:cNvPr id="78863" name="TextBox 17"/>
          <p:cNvSpPr txBox="1">
            <a:spLocks noChangeArrowheads="1"/>
          </p:cNvSpPr>
          <p:nvPr/>
        </p:nvSpPr>
        <p:spPr bwMode="auto">
          <a:xfrm rot="-5097296">
            <a:off x="978694" y="2686844"/>
            <a:ext cx="757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Meso</a:t>
            </a:r>
          </a:p>
        </p:txBody>
      </p:sp>
      <p:sp>
        <p:nvSpPr>
          <p:cNvPr id="78864" name="TextBox 18"/>
          <p:cNvSpPr txBox="1">
            <a:spLocks noChangeArrowheads="1"/>
          </p:cNvSpPr>
          <p:nvPr/>
        </p:nvSpPr>
        <p:spPr bwMode="auto">
          <a:xfrm rot="1417683">
            <a:off x="2103438" y="1843088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Verdana" charset="0"/>
              </a:rPr>
              <a:t>North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89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90575" y="1804988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313"/>
            <a:ext cx="9144000" cy="962025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600000"/>
                </a:solidFill>
                <a:latin typeface="Georgia" charset="0"/>
                <a:ea typeface="ＭＳ Ｐゴシック" charset="0"/>
                <a:cs typeface="ＭＳ Ｐゴシック" charset="0"/>
              </a:rPr>
              <a:t>Meso- America</a:t>
            </a:r>
          </a:p>
        </p:txBody>
      </p:sp>
      <p:pic>
        <p:nvPicPr>
          <p:cNvPr id="17" name="Picture 4" descr="Meso map"/>
          <p:cNvPicPr>
            <a:picLocks noChangeAspect="1" noChangeArrowheads="1"/>
          </p:cNvPicPr>
          <p:nvPr/>
        </p:nvPicPr>
        <p:blipFill>
          <a:blip r:embed="rId3">
            <a:lum bright="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44600"/>
            <a:ext cx="7478712" cy="5335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18" descr="Mayan pyramind 2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3371850"/>
            <a:ext cx="1490662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19" descr="mayan 2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71763"/>
            <a:ext cx="9509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20" descr="mayan observatory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4654550"/>
            <a:ext cx="17859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313"/>
            <a:ext cx="9144000" cy="962025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600000"/>
                </a:solidFill>
                <a:latin typeface="Georgia" charset="0"/>
                <a:ea typeface="ＭＳ Ｐゴシック" charset="0"/>
                <a:cs typeface="ＭＳ Ｐゴシック" charset="0"/>
              </a:rPr>
              <a:t>Mayans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168775" y="1371600"/>
            <a:ext cx="4757738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Precursor civilization dated from 2000 BC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Mayans date from 500 BC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Isolated city states 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Division of Labor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Commerce </a:t>
            </a:r>
          </a:p>
          <a:p>
            <a:pPr marL="731520"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Crushed Limestone Roads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Intensive irrigation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Abandoned about AD 900</a:t>
            </a:r>
          </a:p>
        </p:txBody>
      </p:sp>
      <p:pic>
        <p:nvPicPr>
          <p:cNvPr id="11" name="Picture 10" descr="mayan pyramid 4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4562475"/>
            <a:ext cx="2781300" cy="18494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ayan observatory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624138"/>
            <a:ext cx="1628775" cy="2438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15" descr="maya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3113088"/>
            <a:ext cx="93027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34" y="1285875"/>
            <a:ext cx="1719665" cy="179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609600" y="457200"/>
            <a:ext cx="706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Taj</a:t>
            </a: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 </a:t>
            </a:r>
            <a:r>
              <a:rPr lang="en-US" sz="3000" b="1" kern="0" dirty="0" err="1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Mahal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pitchFamily="-65" charset="-128"/>
            </a:endParaRPr>
          </a:p>
        </p:txBody>
      </p:sp>
      <p:pic>
        <p:nvPicPr>
          <p:cNvPr id="10" name="Picture 9" descr="taj mahal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409700"/>
            <a:ext cx="5824537" cy="38369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ajCenotaphs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768725"/>
            <a:ext cx="3600450" cy="28479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371600"/>
            <a:ext cx="2744787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eneral.mov" descr="/Users/abs3/Movies/Maya/general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243013"/>
            <a:ext cx="79724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 bwMode="auto">
          <a:xfrm>
            <a:off x="457200" y="40005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Maya: General 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313"/>
            <a:ext cx="9144000" cy="962025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600000"/>
                </a:solidFill>
                <a:latin typeface="Georgia" charset="0"/>
                <a:ea typeface="ＭＳ Ｐゴシック" charset="0"/>
                <a:cs typeface="ＭＳ Ｐゴシック" charset="0"/>
              </a:rPr>
              <a:t>Classic Mayan Period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59313" y="1535113"/>
            <a:ext cx="40386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Written language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Hieroglyphics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Idea and Phonetic-syllabic writing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Rebus and logographs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409700"/>
            <a:ext cx="3951287" cy="2511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6"/>
          <a:stretch>
            <a:fillRect/>
          </a:stretch>
        </p:blipFill>
        <p:spPr bwMode="auto">
          <a:xfrm>
            <a:off x="414338" y="4089400"/>
            <a:ext cx="4005262" cy="24415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313"/>
            <a:ext cx="9144000" cy="962025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600000"/>
                </a:solidFill>
                <a:latin typeface="Georgia" charset="0"/>
                <a:ea typeface="ＭＳ Ｐゴシック" charset="0"/>
                <a:cs typeface="ＭＳ Ｐゴシック" charset="0"/>
              </a:rPr>
              <a:t>Mayan Science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767263" y="1295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Astronomy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Eclipses, solstices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Orbit of Venus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Calendars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Solar (365 days)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260 day lunar calendar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Long count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Mathematics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20-based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Positional Notation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Zero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38150" y="2028825"/>
          <a:ext cx="4198938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4" imgW="5196410" imgH="3047748" progId="Photoshop.Image.8">
                  <p:embed/>
                </p:oleObj>
              </mc:Choice>
              <mc:Fallback>
                <p:oleObj name="Image" r:id="rId4" imgW="5196410" imgH="3047748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2028825"/>
                        <a:ext cx="4198938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61938" y="46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Classic Maya Period</a:t>
            </a:r>
            <a:b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</a:br>
            <a:r>
              <a:rPr lang="en-US" sz="28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(AD 250-900)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137025" y="1284288"/>
            <a:ext cx="483235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Architecture</a:t>
            </a:r>
          </a:p>
          <a:p>
            <a:pPr marL="274320"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Many rooms</a:t>
            </a:r>
          </a:p>
          <a:p>
            <a:pPr marL="274320"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No arches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Corbelled vaults</a:t>
            </a:r>
          </a:p>
          <a:p>
            <a:pPr marL="274320"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Fortified with ditches</a:t>
            </a:r>
          </a:p>
          <a:p>
            <a:pPr marL="274320"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Long masonry causeways</a:t>
            </a:r>
          </a:p>
          <a:p>
            <a:pPr marL="274320"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Aligned with astronomy</a:t>
            </a:r>
          </a:p>
        </p:txBody>
      </p:sp>
      <p:pic>
        <p:nvPicPr>
          <p:cNvPr id="17" name="Picture 16" descr="Mayan bldgs CA.jpg"/>
          <p:cNvPicPr>
            <a:picLocks noChangeAspect="1"/>
          </p:cNvPicPr>
          <p:nvPr/>
        </p:nvPicPr>
        <p:blipFill>
          <a:blip r:embed="rId3">
            <a:lum bright="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474788"/>
            <a:ext cx="3516312" cy="23415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Mayan bldgs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229100"/>
            <a:ext cx="2700338" cy="1801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mayan observatory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951288"/>
            <a:ext cx="1627187" cy="2438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3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Mayan Blood Rite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343400" y="1557338"/>
            <a:ext cx="4049713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Drawing blood and inflicting pain were part of the religion.</a:t>
            </a:r>
          </a:p>
          <a:p>
            <a:pPr lvl="1" eaLnBrk="0" hangingPunct="0">
              <a:spcBef>
                <a:spcPts val="6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King performing blood rite on the queen</a:t>
            </a:r>
          </a:p>
        </p:txBody>
      </p:sp>
      <p:pic>
        <p:nvPicPr>
          <p:cNvPr id="11" name="Picture 3" descr="Mayan blood rite3.jpg"/>
          <p:cNvPicPr>
            <a:picLocks noChangeAspect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1958" r="3018" b="6770"/>
          <a:stretch>
            <a:fillRect/>
          </a:stretch>
        </p:blipFill>
        <p:spPr bwMode="auto">
          <a:xfrm>
            <a:off x="804863" y="1425575"/>
            <a:ext cx="3059112" cy="40608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8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457200" y="31750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Maya: Architecture </a:t>
            </a:r>
          </a:p>
        </p:txBody>
      </p:sp>
      <p:pic>
        <p:nvPicPr>
          <p:cNvPr id="12" name="architecture.mov" descr="/Users/abs3/Movies/Maya/architecture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241425"/>
            <a:ext cx="809942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315913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Teotihuacan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5257800" y="1317625"/>
            <a:ext cx="388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Georgia" charset="0"/>
              </a:rPr>
              <a:t>Teotihuacan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ja-JP" altLang="en-US" sz="2400">
                <a:latin typeface="Georgia" charset="0"/>
              </a:rPr>
              <a:t>“</a:t>
            </a:r>
            <a:r>
              <a:rPr lang="en-US" sz="2400">
                <a:latin typeface="Georgia" charset="0"/>
              </a:rPr>
              <a:t>Place where men become Gods</a:t>
            </a:r>
            <a:r>
              <a:rPr lang="ja-JP" altLang="en-US" sz="2400">
                <a:latin typeface="Georgia" charset="0"/>
              </a:rPr>
              <a:t>”</a:t>
            </a:r>
            <a:endParaRPr lang="en-US" sz="2400">
              <a:latin typeface="Georgia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</a:rPr>
              <a:t>Trade and irrigation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Strong military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Pyramids and religious edifices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Largest pyramid in Mesoamerica</a:t>
            </a:r>
          </a:p>
        </p:txBody>
      </p:sp>
      <p:pic>
        <p:nvPicPr>
          <p:cNvPr id="13" name="Picture 12" descr="Mexico_SunMoonPyramidTeotihuacan WM Attrib.jpg"/>
          <p:cNvPicPr>
            <a:picLocks noChangeAspect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370013"/>
            <a:ext cx="3959225" cy="29098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yramid largest CA.jpg"/>
          <p:cNvPicPr>
            <a:picLocks noChangeAspect="1"/>
          </p:cNvPicPr>
          <p:nvPr/>
        </p:nvPicPr>
        <p:blipFill>
          <a:blip r:embed="rId4">
            <a:lum bright="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4179888"/>
            <a:ext cx="3160712" cy="21097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8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82575"/>
            <a:ext cx="82296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Mayans Today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724400" y="1938338"/>
            <a:ext cx="3929063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 Indigenous Languages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 Dress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709738"/>
            <a:ext cx="3981450" cy="26701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4100513"/>
            <a:ext cx="2187575" cy="16462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82575"/>
            <a:ext cx="82296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Mayans Today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24338" y="1447800"/>
            <a:ext cx="47339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latin typeface="Georgia" charset="0"/>
              </a:rPr>
              <a:t>Toltecs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Nahua-speaking people from North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Chichen Itza—Merge of Toltec and Maya religion and society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Quetzalcoatl was principal God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800">
              <a:latin typeface="Georgia" charset="0"/>
            </a:endParaRPr>
          </a:p>
        </p:txBody>
      </p:sp>
      <p:pic>
        <p:nvPicPr>
          <p:cNvPr id="14" name="Picture 13" descr="Chichen-Itza-Platform-of-the-Tombs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395413"/>
            <a:ext cx="2971800" cy="22288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hichen-Itza-Place-of-Sculptured-Columns-Column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482975"/>
            <a:ext cx="2263775" cy="3019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r="3488"/>
          <a:stretch>
            <a:fillRect/>
          </a:stretch>
        </p:blipFill>
        <p:spPr bwMode="auto">
          <a:xfrm>
            <a:off x="2297113" y="4056063"/>
            <a:ext cx="2317750" cy="19367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+mn-ea"/>
                <a:cs typeface="+mn-cs"/>
              </a:rPr>
              <a:t>Maya Classical Period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4213225" y="1458913"/>
            <a:ext cx="457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Aztecs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Nomadic tribe from the north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Conquered </a:t>
            </a: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Toltecs</a:t>
            </a:r>
            <a:endParaRPr lang="en-US" sz="24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Built capital </a:t>
            </a: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(Tenochtitlan)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200,000 people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Site of Mexico City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Strongly religious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Human Sacrifice</a:t>
            </a:r>
          </a:p>
          <a:p>
            <a:pPr lvl="1" indent="-18288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Cortez conquered</a:t>
            </a:r>
          </a:p>
        </p:txBody>
      </p:sp>
      <p:pic>
        <p:nvPicPr>
          <p:cNvPr id="35" name="Picture 34" descr="cortes aztecs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468438"/>
            <a:ext cx="3360738" cy="46609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609600" y="457200"/>
            <a:ext cx="706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Taj</a:t>
            </a: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 </a:t>
            </a:r>
            <a:r>
              <a:rPr lang="en-US" sz="3000" b="1" kern="0" dirty="0" err="1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Mahal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pitchFamily="-65" charset="-128"/>
            </a:endParaRPr>
          </a:p>
        </p:txBody>
      </p:sp>
      <p:pic>
        <p:nvPicPr>
          <p:cNvPr id="8" name="taj.mov" descr="/Users/abs3/Movies/India/taj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317625"/>
            <a:ext cx="67167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2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229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South America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411538" y="1244600"/>
            <a:ext cx="43434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Peru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Nazca</a:t>
            </a:r>
          </a:p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Incas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Cuzco—capital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Machu Picchu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25,000 miles of foot roads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Georgia" charset="0"/>
              </a:rPr>
              <a:t>Conquered by Pizarro</a:t>
            </a:r>
          </a:p>
        </p:txBody>
      </p:sp>
      <p:pic>
        <p:nvPicPr>
          <p:cNvPr id="22" name="Picture 21" descr="Nazca-lineas-perro-c01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352550"/>
            <a:ext cx="2251075" cy="19383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PC Peru road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/>
          <a:stretch>
            <a:fillRect/>
          </a:stretch>
        </p:blipFill>
        <p:spPr bwMode="auto">
          <a:xfrm>
            <a:off x="1003300" y="3149600"/>
            <a:ext cx="2428875" cy="29067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usco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586288"/>
            <a:ext cx="3065463" cy="20669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eru_map_de W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252538"/>
            <a:ext cx="2100262" cy="22526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>
            <a:off x="4899025" y="2035175"/>
            <a:ext cx="2546350" cy="9255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flipV="1">
            <a:off x="6030913" y="2884488"/>
            <a:ext cx="1708150" cy="44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7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229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Machu Picchu</a:t>
            </a:r>
          </a:p>
        </p:txBody>
      </p:sp>
      <p:pic>
        <p:nvPicPr>
          <p:cNvPr id="16" name="Picture 15" descr="Peru_Machu_Picchu_Sunrise W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70000"/>
            <a:ext cx="3889375" cy="518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macchu picchu  10 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413" y="1927225"/>
            <a:ext cx="2587625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machu picchu 5 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3" y="2600325"/>
            <a:ext cx="1736725" cy="260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2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229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Pacific/North America</a:t>
            </a:r>
            <a:endParaRPr lang="en-US" sz="3000" b="1" kern="0" dirty="0">
              <a:solidFill>
                <a:srgbClr val="600000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14800" y="1528763"/>
            <a:ext cx="472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Polynesians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Kon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</a:t>
            </a: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Tiki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showed feasibility of travel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en-US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Southwest (</a:t>
            </a: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charset="-128"/>
              </a:rPr>
              <a:t>Anasazi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Houses (pueblos)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Sophisticated irrigation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en-US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Mississippi Basin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Hunter gather</a:t>
            </a:r>
          </a:p>
        </p:txBody>
      </p:sp>
      <p:pic>
        <p:nvPicPr>
          <p:cNvPr id="14" name="Picture 13" descr="Kon-Tiki_raft_-_IMG_9232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466850"/>
            <a:ext cx="3386138" cy="25384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es verde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/>
          <a:stretch>
            <a:fillRect/>
          </a:stretch>
        </p:blipFill>
        <p:spPr bwMode="auto">
          <a:xfrm>
            <a:off x="947738" y="3810000"/>
            <a:ext cx="2608262" cy="24257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1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91063" y="1363663"/>
            <a:ext cx="44751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Disease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Technology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Belief that Europeans were returning gods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Capture of divine kings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Conversion to the </a:t>
            </a:r>
            <a:r>
              <a:rPr lang="ja-JP" altLang="en-US" sz="2800">
                <a:latin typeface="Georgia" charset="0"/>
              </a:rPr>
              <a:t>“</a:t>
            </a:r>
            <a:r>
              <a:rPr lang="en-US" sz="2800">
                <a:latin typeface="Georgia" charset="0"/>
              </a:rPr>
              <a:t>stronger</a:t>
            </a:r>
            <a:r>
              <a:rPr lang="ja-JP" altLang="en-US" sz="2800">
                <a:latin typeface="Georgia" charset="0"/>
              </a:rPr>
              <a:t>”</a:t>
            </a:r>
            <a:r>
              <a:rPr lang="en-US" sz="2800">
                <a:latin typeface="Georgia" charset="0"/>
              </a:rPr>
              <a:t> god  </a:t>
            </a:r>
            <a:r>
              <a:rPr lang="en-US" sz="2400">
                <a:latin typeface="Georgia" charset="0"/>
              </a:rPr>
              <a:t>(Christianity)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Lack of internal unity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8229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How the Europeans conquered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704975"/>
            <a:ext cx="3800475" cy="28051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15" descr="conquistador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165600"/>
            <a:ext cx="21971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1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01688" y="1771650"/>
            <a:ext cx="2562225" cy="3613150"/>
          </a:xfrm>
          <a:prstGeom prst="rect">
            <a:avLst/>
          </a:prstGeom>
          <a:noFill/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284163"/>
            <a:ext cx="8229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0070C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Discussion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005263" y="1338263"/>
            <a:ext cx="47688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What was the greatest contribution of the native Americans?</a:t>
            </a:r>
          </a:p>
          <a:p>
            <a:pPr>
              <a:spcBef>
                <a:spcPct val="20000"/>
              </a:spcBef>
              <a:defRPr/>
            </a:pPr>
            <a:endParaRPr lang="en-US" sz="1000" kern="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Why did the Europeans depreciate the creativity of the Native Americans?</a:t>
            </a:r>
          </a:p>
          <a:p>
            <a:pPr>
              <a:spcBef>
                <a:spcPct val="20000"/>
              </a:spcBef>
              <a:defRPr/>
            </a:pPr>
            <a:endParaRPr lang="en-US" sz="1000" kern="0" dirty="0">
              <a:latin typeface="Georgia" pitchFamily="18" charset="0"/>
              <a:ea typeface="ＭＳ Ｐゴシック" charset="-128"/>
              <a:cs typeface="ＭＳ Ｐゴシック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What type of civilization would exist in America today without European contact?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7272" r="12727" b="3030"/>
          <a:stretch>
            <a:fillRect/>
          </a:stretch>
        </p:blipFill>
        <p:spPr bwMode="auto">
          <a:xfrm>
            <a:off x="631825" y="2035175"/>
            <a:ext cx="3048000" cy="2819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9" descr="china 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2320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j mahal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443288"/>
            <a:ext cx="3382963" cy="22288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frica tree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3438525"/>
            <a:ext cx="3386137" cy="22336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0" descr="Mexico_SunMoonPyramidTeotihuacan WM Attrib.jpg"/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r="5756"/>
          <a:stretch>
            <a:fillRect/>
          </a:stretch>
        </p:blipFill>
        <p:spPr bwMode="auto">
          <a:xfrm>
            <a:off x="2235200" y="0"/>
            <a:ext cx="434657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11" descr="Peru_Machu_Picchu_Sunrise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25717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13" descr="mes verde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t="8601" b="6206"/>
          <a:stretch>
            <a:fillRect/>
          </a:stretch>
        </p:blipFill>
        <p:spPr bwMode="auto">
          <a:xfrm>
            <a:off x="0" y="3430588"/>
            <a:ext cx="286226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9" descr="Kabuki Okuni_kabuki_byobu-zu_cropped_and_enhanced W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12338"/>
          <a:stretch>
            <a:fillRect/>
          </a:stretch>
        </p:blipFill>
        <p:spPr bwMode="auto">
          <a:xfrm>
            <a:off x="6113463" y="5684838"/>
            <a:ext cx="67468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3" name="Picture 8" descr="Mayan snake Brit Mu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1149"/>
          <a:stretch>
            <a:fillRect/>
          </a:stretch>
        </p:blipFill>
        <p:spPr bwMode="auto">
          <a:xfrm>
            <a:off x="6808788" y="5670550"/>
            <a:ext cx="23352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4" name="Picture 15" descr="Aztec gold sculptu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8382" b="13419"/>
          <a:stretch>
            <a:fillRect/>
          </a:stretch>
        </p:blipFill>
        <p:spPr bwMode="auto">
          <a:xfrm>
            <a:off x="0" y="5672138"/>
            <a:ext cx="9271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5" name="Picture 10" descr="china mtns C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6" b="32874"/>
          <a:stretch>
            <a:fillRect/>
          </a:stretch>
        </p:blipFill>
        <p:spPr bwMode="auto">
          <a:xfrm>
            <a:off x="2532063" y="5638800"/>
            <a:ext cx="358616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6" name="Picture 18" descr="Ming -Kinnara_Chine_Guimet_21107 W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0"/>
          <a:stretch>
            <a:fillRect/>
          </a:stretch>
        </p:blipFill>
        <p:spPr bwMode="auto">
          <a:xfrm>
            <a:off x="928688" y="5664200"/>
            <a:ext cx="15970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56657" y="2732314"/>
            <a:ext cx="6117772" cy="1110343"/>
          </a:xfrm>
          <a:prstGeom prst="rect">
            <a:avLst/>
          </a:prstGeom>
          <a:solidFill>
            <a:srgbClr val="4C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5551488"/>
            <a:ext cx="9144000" cy="1746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53372" y="2978221"/>
            <a:ext cx="2637260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000" b="1" spc="150" dirty="0">
                <a:ln w="11430"/>
                <a:solidFill>
                  <a:srgbClr val="EDD6A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charset="0"/>
                <a:ea typeface="ＭＳ Ｐゴシック" charset="-128"/>
                <a:cs typeface="+mn-cs"/>
              </a:rPr>
              <a:t>Thank You</a:t>
            </a:r>
            <a:endParaRPr lang="en-US" sz="3000" b="1" spc="150" dirty="0">
              <a:ln w="11430"/>
              <a:solidFill>
                <a:srgbClr val="EDD6A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609600" y="457200"/>
            <a:ext cx="70691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China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35313" y="1633538"/>
            <a:ext cx="3222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Pre-Middle Ages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Qin Dynasty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Han Dynasty</a:t>
            </a:r>
          </a:p>
        </p:txBody>
      </p:sp>
      <p:pic>
        <p:nvPicPr>
          <p:cNvPr id="14342" name="Picture 9" descr="china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371600"/>
            <a:ext cx="2613025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07113" y="1622425"/>
            <a:ext cx="2732087" cy="2573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Middle Ages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Tang Dynasty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Song Dynasty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Yuan Dynasty</a:t>
            </a:r>
          </a:p>
          <a:p>
            <a:pPr lvl="1" indent="-18288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Ming Dynasty</a:t>
            </a:r>
          </a:p>
          <a:p>
            <a:pPr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  <p:pic>
        <p:nvPicPr>
          <p:cNvPr id="14344" name="Picture 10" descr="china mtns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8"/>
          <a:stretch>
            <a:fillRect/>
          </a:stretch>
        </p:blipFill>
        <p:spPr bwMode="auto">
          <a:xfrm>
            <a:off x="1019175" y="4305300"/>
            <a:ext cx="54800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3" descr="China 5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197350"/>
            <a:ext cx="17399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90938" y="1349375"/>
            <a:ext cx="4919662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Mongol conquerors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1</a:t>
            </a:r>
            <a:r>
              <a:rPr lang="en-US" sz="2400" kern="0" baseline="30000" dirty="0">
                <a:latin typeface="Georgia" pitchFamily="18" charset="0"/>
                <a:ea typeface="ＭＳ Ｐゴシック" charset="-128"/>
                <a:cs typeface="+mn-cs"/>
              </a:rPr>
              <a:t>st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time non-Han people ruled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Capital moved to Beijing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Natives distrusted the Mongols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Economic and diplomatic difficulties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206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Yuan Dynasty </a:t>
            </a:r>
            <a:r>
              <a:rPr lang="en-US" sz="24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(1260-1368</a:t>
            </a:r>
            <a:r>
              <a:rPr lang="en-US" sz="28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  <p:pic>
        <p:nvPicPr>
          <p:cNvPr id="19" name="Picture 18" descr="Porcelaine_chinoise_Guimet_231106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3787775"/>
            <a:ext cx="1601787" cy="24844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630px-Foliated_dish_with_underglaze_blue_design_of_melons,_bamboo_and_grapes,_Jingdezhen_ware,_Yuan,_1271-1368,_Shanghai_Museum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466850"/>
            <a:ext cx="2509838" cy="23860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206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Ming Dynasty </a:t>
            </a:r>
            <a:r>
              <a:rPr lang="en-US" sz="24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(1368-1644</a:t>
            </a:r>
            <a:r>
              <a:rPr lang="en-US" sz="28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84625" y="1404938"/>
            <a:ext cx="47894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charset="-128"/>
              </a:rPr>
              <a:t>Native Chinese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Wanted to keep China free from invasion ― expand wall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Kept capital at Beijing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Built the Forbidden City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Merchants were given prestige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Comparable with European Renaissance</a:t>
            </a:r>
          </a:p>
        </p:txBody>
      </p:sp>
      <p:pic>
        <p:nvPicPr>
          <p:cNvPr id="11" name="Picture 10" descr="Ming-Empire2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470025"/>
            <a:ext cx="3216275" cy="4278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1501775" y="3101975"/>
            <a:ext cx="1546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latin typeface="Verdana" charset="0"/>
              </a:rPr>
              <a:t>Ming</a:t>
            </a:r>
          </a:p>
          <a:p>
            <a:pPr eaLnBrk="1" hangingPunct="1"/>
            <a:r>
              <a:rPr lang="en-US" sz="2400" b="1">
                <a:latin typeface="Verdana" charset="0"/>
              </a:rPr>
              <a:t>Empire</a:t>
            </a:r>
          </a:p>
        </p:txBody>
      </p:sp>
      <p:pic>
        <p:nvPicPr>
          <p:cNvPr id="13" name="Picture 12" descr="ming dynasty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4905375"/>
            <a:ext cx="1100138" cy="1625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ing -Kinnara_Chine_Guimet_21107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4913313"/>
            <a:ext cx="1544637" cy="16287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 sz="2400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206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Ming Dynasty—Forbidden City</a:t>
            </a:r>
          </a:p>
        </p:txBody>
      </p:sp>
      <p:pic>
        <p:nvPicPr>
          <p:cNvPr id="15" name="Forbidden City.mov" descr="/Users/abs3/Movies/China/Forbidden City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70025"/>
            <a:ext cx="79517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473&quot;&gt;&lt;object type=&quot;3&quot; unique_id=&quot;10474&quot;&gt;&lt;property id=&quot;20148&quot; value=&quot;5&quot;/&gt;&lt;property id=&quot;20300&quot; value=&quot;Slide 1&quot;/&gt;&lt;property id=&quot;20307&quot; value=&quot;305&quot;/&gt;&lt;/object&gt;&lt;object type=&quot;3&quot; unique_id=&quot;10475&quot;&gt;&lt;property id=&quot;20148&quot; value=&quot;5&quot;/&gt;&lt;property id=&quot;20300&quot; value=&quot;Slide 2 - &amp;quot;India&amp;quot;&quot;/&gt;&lt;property id=&quot;20307&quot; value=&quot;298&quot;/&gt;&lt;/object&gt;&lt;object type=&quot;3&quot; unique_id=&quot;10476&quot;&gt;&lt;property id=&quot;20148&quot; value=&quot;5&quot;/&gt;&lt;property id=&quot;20300&quot; value=&quot;Slide 4 - &amp;quot;India&amp;quot;&quot;/&gt;&lt;property id=&quot;20307&quot; value=&quot;268&quot;/&gt;&lt;/object&gt;&lt;object type=&quot;3&quot; unique_id=&quot;10477&quot;&gt;&lt;property id=&quot;20148&quot; value=&quot;5&quot;/&gt;&lt;property id=&quot;20300&quot; value=&quot;Slide 6 - &amp;quot;Taj Majal&amp;quot;&quot;/&gt;&lt;property id=&quot;20307&quot; value=&quot;293&quot;/&gt;&lt;/object&gt;&lt;object type=&quot;3&quot; unique_id=&quot;10478&quot;&gt;&lt;property id=&quot;20148&quot; value=&quot;5&quot;/&gt;&lt;property id=&quot;20300&quot; value=&quot;Slide 8 - &amp;quot;Taj Mahal&amp;quot;&quot;/&gt;&lt;property id=&quot;20307&quot; value=&quot;343&quot;/&gt;&lt;/object&gt;&lt;object type=&quot;3&quot; unique_id=&quot;10479&quot;&gt;&lt;property id=&quot;20148&quot; value=&quot;5&quot;/&gt;&lt;property id=&quot;20300&quot; value=&quot;Slide 10 - &amp;quot;China&amp;quot;&quot;/&gt;&lt;property id=&quot;20307&quot; value=&quot;351&quot;/&gt;&lt;/object&gt;&lt;object type=&quot;3&quot; unique_id=&quot;10480&quot;&gt;&lt;property id=&quot;20148&quot; value=&quot;5&quot;/&gt;&lt;property id=&quot;20300&quot; value=&quot;Slide 12 - &amp;quot;Yuan Dynasty (1260-1368)&amp;quot;&quot;/&gt;&lt;property id=&quot;20307&quot; value=&quot;274&quot;/&gt;&lt;/object&gt;&lt;object type=&quot;3&quot; unique_id=&quot;10481&quot;&gt;&lt;property id=&quot;20148&quot; value=&quot;5&quot;/&gt;&lt;property id=&quot;20300&quot; value=&quot;Slide 14 - &amp;quot;Ming Dynasty (1368-1644)&amp;quot;&quot;/&gt;&lt;property id=&quot;20307&quot; value=&quot;275&quot;/&gt;&lt;/object&gt;&lt;object type=&quot;3&quot; unique_id=&quot;10482&quot;&gt;&lt;property id=&quot;20148&quot; value=&quot;5&quot;/&gt;&lt;property id=&quot;20300&quot; value=&quot;Slide 16 - &amp;quot;Ming Dynasty – Forbidden City&amp;quot;&quot;/&gt;&lt;property id=&quot;20307&quot; value=&quot;342&quot;/&gt;&lt;/object&gt;&lt;object type=&quot;3&quot; unique_id=&quot;10483&quot;&gt;&lt;property id=&quot;20148&quot; value=&quot;5&quot;/&gt;&lt;property id=&quot;20300&quot; value=&quot;Slide 18 - &amp;quot;China – Isolation&amp;quot;&quot;/&gt;&lt;property id=&quot;20307&quot; value=&quot;372&quot;/&gt;&lt;/object&gt;&lt;object type=&quot;3&quot; unique_id=&quot;10484&quot;&gt;&lt;property id=&quot;20148&quot; value=&quot;5&quot;/&gt;&lt;property id=&quot;20300&quot; value=&quot;Slide 20 - &amp;quot;Japan&amp;quot;&quot;/&gt;&lt;property id=&quot;20307&quot; value=&quot;295&quot;/&gt;&lt;/object&gt;&lt;object type=&quot;3&quot; unique_id=&quot;10485&quot;&gt;&lt;property id=&quot;20148&quot; value=&quot;5&quot;/&gt;&lt;property id=&quot;20300&quot; value=&quot;Slide 22 - &amp;quot;Early Japan&amp;quot;&quot;/&gt;&lt;property id=&quot;20307&quot; value=&quot;352&quot;/&gt;&lt;/object&gt;&lt;object type=&quot;3&quot; unique_id=&quot;10486&quot;&gt;&lt;property id=&quot;20148&quot; value=&quot;5&quot;/&gt;&lt;property id=&quot;20300&quot; value=&quot;Slide 24 - &amp;quot;Samurai Death&amp;quot;&quot;/&gt;&lt;property id=&quot;20307&quot; value=&quot;356&quot;/&gt;&lt;/object&gt;&lt;object type=&quot;3&quot; unique_id=&quot;10487&quot;&gt;&lt;property id=&quot;20148&quot; value=&quot;5&quot;/&gt;&lt;property id=&quot;20300&quot; value=&quot;Slide 26 - &amp;quot;Japan&amp;quot;&quot;/&gt;&lt;property id=&quot;20307&quot; value=&quot;303&quot;/&gt;&lt;/object&gt;&lt;object type=&quot;3&quot; unique_id=&quot;10488&quot;&gt;&lt;property id=&quot;20148&quot; value=&quot;5&quot;/&gt;&lt;property id=&quot;20300&quot; value=&quot;Slide 28 - &amp;quot;Japan&amp;quot;&quot;/&gt;&lt;property id=&quot;20307&quot; value=&quot;353&quot;/&gt;&lt;/object&gt;&lt;object type=&quot;3&quot; unique_id=&quot;10489&quot;&gt;&lt;property id=&quot;20148&quot; value=&quot;5&quot;/&gt;&lt;property id=&quot;20300&quot; value=&quot;Slide 30 - &amp;quot;Japan – Isolation&amp;quot;&quot;/&gt;&lt;property id=&quot;20307&quot; value=&quot;369&quot;/&gt;&lt;/object&gt;&lt;object type=&quot;3&quot; unique_id=&quot;10490&quot;&gt;&lt;property id=&quot;20148&quot; value=&quot;5&quot;/&gt;&lt;property id=&quot;20300&quot; value=&quot;Slide 32 - &amp;quot;Japan: Isolation&amp;quot;&quot;/&gt;&lt;property id=&quot;20307&quot; value=&quot;354&quot;/&gt;&lt;/object&gt;&lt;object type=&quot;3&quot; unique_id=&quot;10491&quot;&gt;&lt;property id=&quot;20148&quot; value=&quot;5&quot;/&gt;&lt;property id=&quot;20300&quot; value=&quot;Slide 34 - &amp;quot;Isolation – Problems&amp;quot;&quot;/&gt;&lt;property id=&quot;20307&quot; value=&quot;371&quot;/&gt;&lt;/object&gt;&lt;object type=&quot;3&quot; unique_id=&quot;10492&quot;&gt;&lt;property id=&quot;20148&quot; value=&quot;5&quot;/&gt;&lt;property id=&quot;20300&quot; value=&quot;Slide 36 - &amp;quot;Japan: Isolation problems&amp;quot;&quot;/&gt;&lt;property id=&quot;20307&quot; value=&quot;346&quot;/&gt;&lt;/object&gt;&lt;object type=&quot;3&quot; unique_id=&quot;10493&quot;&gt;&lt;property id=&quot;20148&quot; value=&quot;5&quot;/&gt;&lt;property id=&quot;20300&quot; value=&quot;Slide 38 - &amp;quot;Japan – Modern world&amp;quot;&quot;/&gt;&lt;property id=&quot;20307&quot; value=&quot;370&quot;/&gt;&lt;/object&gt;&lt;object type=&quot;3&quot; unique_id=&quot;10494&quot;&gt;&lt;property id=&quot;20148&quot; value=&quot;5&quot;/&gt;&lt;property id=&quot;20300&quot; value=&quot;Slide 40 - &amp;quot;Japan: Outside Threats&amp;quot;&quot;/&gt;&lt;property id=&quot;20307&quot; value=&quot;360&quot;/&gt;&lt;/object&gt;&lt;object type=&quot;3&quot; unique_id=&quot;10495&quot;&gt;&lt;property id=&quot;20148&quot; value=&quot;5&quot;/&gt;&lt;property id=&quot;20300&quot; value=&quot;Slide 42 - &amp;quot;Japan: American opening &amp;quot;&quot;/&gt;&lt;property id=&quot;20307&quot; value=&quot;359&quot;/&gt;&lt;/object&gt;&lt;object type=&quot;3&quot; unique_id=&quot;10496&quot;&gt;&lt;property id=&quot;20148&quot; value=&quot;5&quot;/&gt;&lt;property id=&quot;20300&quot; value=&quot;Slide 44 - &amp;quot;Africa&amp;quot;&quot;/&gt;&lt;property id=&quot;20307&quot; value=&quot;296&quot;/&gt;&lt;/object&gt;&lt;object type=&quot;3&quot; unique_id=&quot;10497&quot;&gt;&lt;property id=&quot;20148&quot; value=&quot;5&quot;/&gt;&lt;property id=&quot;20300&quot; value=&quot;Slide 46 - &amp;quot;Africa&amp;quot;&quot;/&gt;&lt;property id=&quot;20307&quot; value=&quot;373&quot;/&gt;&lt;/object&gt;&lt;object type=&quot;3&quot; unique_id=&quot;10498&quot;&gt;&lt;property id=&quot;20148&quot; value=&quot;5&quot;/&gt;&lt;property id=&quot;20300&quot; value=&quot;Slide 48 - &amp;quot;Africa&amp;quot;&quot;/&gt;&lt;property id=&quot;20307&quot; value=&quot;312&quot;/&gt;&lt;/object&gt;&lt;object type=&quot;3&quot; unique_id=&quot;10499&quot;&gt;&lt;property id=&quot;20148&quot; value=&quot;5&quot;/&gt;&lt;property id=&quot;20300&quot; value=&quot;Slide 50 - &amp;quot;Great Zimbabwe&amp;quot;&quot;/&gt;&lt;property id=&quot;20307&quot; value=&quot;374&quot;/&gt;&lt;/object&gt;&lt;object type=&quot;3&quot; unique_id=&quot;10500&quot;&gt;&lt;property id=&quot;20148&quot; value=&quot;5&quot;/&gt;&lt;property id=&quot;20300&quot; value=&quot;Slide 52 - &amp;quot;Great Zimbabwe&amp;quot;&quot;/&gt;&lt;property id=&quot;20307&quot; value=&quot;344&quot;/&gt;&lt;/object&gt;&lt;object type=&quot;3&quot; unique_id=&quot;10501&quot;&gt;&lt;property id=&quot;20148&quot; value=&quot;5&quot;/&gt;&lt;property id=&quot;20300&quot; value=&quot;Slide 54 - &amp;quot;Africa&amp;quot;&quot;/&gt;&lt;property id=&quot;20307&quot; value=&quot;283&quot;/&gt;&lt;/object&gt;&lt;object type=&quot;3&quot; unique_id=&quot;10502&quot;&gt;&lt;property id=&quot;20148&quot; value=&quot;5&quot;/&gt;&lt;property id=&quot;20300&quot; value=&quot;Slide 56 - &amp;quot;Africa&amp;quot;&quot;/&gt;&lt;property id=&quot;20307&quot; value=&quot;282&quot;/&gt;&lt;/object&gt;&lt;object type=&quot;3&quot; unique_id=&quot;10503&quot;&gt;&lt;property id=&quot;20148&quot; value=&quot;5&quot;/&gt;&lt;property id=&quot;20300&quot; value=&quot;Slide 58 - &amp;quot;Africa&amp;quot;&quot;/&gt;&lt;property id=&quot;20307&quot; value=&quot;281&quot;/&gt;&lt;/object&gt;&lt;object type=&quot;3&quot; unique_id=&quot;10504&quot;&gt;&lt;property id=&quot;20148&quot; value=&quot;5&quot;/&gt;&lt;property id=&quot;20300&quot; value=&quot;Slide 61 - &amp;quot;Africa – Whites and Blacks&amp;quot;&quot;/&gt;&lt;property id=&quot;20307&quot; value=&quot;375&quot;/&gt;&lt;/object&gt;&lt;object type=&quot;3&quot; unique_id=&quot;10505&quot;&gt;&lt;property id=&quot;20148&quot; value=&quot;5&quot;/&gt;&lt;property id=&quot;20300&quot; value=&quot;Slide 63 - &amp;quot;Cry, The Beloved Country&amp;quot;&quot;/&gt;&lt;property id=&quot;20307&quot; value=&quot;362&quot;/&gt;&lt;/object&gt;&lt;object type=&quot;3&quot; unique_id=&quot;10506&quot;&gt;&lt;property id=&quot;20148&quot; value=&quot;5&quot;/&gt;&lt;property id=&quot;20300&quot; value=&quot;Slide 65 - &amp;quot;Cry, The Beloved Country: Fathers&amp;quot;&quot;/&gt;&lt;property id=&quot;20307&quot; value=&quot;361&quot;/&gt;&lt;/object&gt;&lt;object type=&quot;3&quot; unique_id=&quot;10507&quot;&gt;&lt;property id=&quot;20148&quot; value=&quot;5&quot;/&gt;&lt;property id=&quot;20300&quot; value=&quot;Slide 67 - &amp;quot;Cry, The Beloved Country: Church&amp;quot;&quot;/&gt;&lt;property id=&quot;20307&quot; value=&quot;345&quot;/&gt;&lt;/object&gt;&lt;object type=&quot;3&quot; unique_id=&quot;10508&quot;&gt;&lt;property id=&quot;20148&quot; value=&quot;5&quot;/&gt;&lt;property id=&quot;20300&quot; value=&quot;Slide 69 - &amp;quot;BYU Manufacturing Project&amp;quot;&quot;/&gt;&lt;property id=&quot;20307&quot; value=&quot;349&quot;/&gt;&lt;/object&gt;&lt;object type=&quot;3&quot; unique_id=&quot;10509&quot;&gt;&lt;property id=&quot;20148&quot; value=&quot;5&quot;/&gt;&lt;property id=&quot;20300&quot; value=&quot;Slide 71 - &amp;quot;Pre-Columbian America&amp;quot;&quot;/&gt;&lt;property id=&quot;20307&quot; value=&quot;313&quot;/&gt;&lt;/object&gt;&lt;object type=&quot;3&quot; unique_id=&quot;10510&quot;&gt;&lt;property id=&quot;20148&quot; value=&quot;5&quot;/&gt;&lt;property id=&quot;20300&quot; value=&quot;Slide 73 - &amp;quot;General&amp;quot;&quot;/&gt;&lt;property id=&quot;20307&quot; value=&quot;314&quot;/&gt;&lt;/object&gt;&lt;object type=&quot;3&quot; unique_id=&quot;10511&quot;&gt;&lt;property id=&quot;20148&quot; value=&quot;5&quot;/&gt;&lt;property id=&quot;20300&quot; value=&quot;Slide 75 - &amp;quot;Meso-America &amp;quot;&quot;/&gt;&lt;property id=&quot;20307&quot; value=&quot;316&quot;/&gt;&lt;/object&gt;&lt;object type=&quot;3&quot; unique_id=&quot;10512&quot;&gt;&lt;property id=&quot;20148&quot; value=&quot;5&quot;/&gt;&lt;property id=&quot;20300&quot; value=&quot;Slide 77 - &amp;quot;Mayans&amp;quot;&quot;/&gt;&lt;property id=&quot;20307&quot; value=&quot;319&quot;/&gt;&lt;/object&gt;&lt;object type=&quot;3&quot; unique_id=&quot;10513&quot;&gt;&lt;property id=&quot;20148&quot; value=&quot;5&quot;/&gt;&lt;property id=&quot;20300&quot; value=&quot;Slide 79 - &amp;quot;Maya: General &amp;quot;&quot;/&gt;&lt;property id=&quot;20307&quot; value=&quot;363&quot;/&gt;&lt;/object&gt;&lt;object type=&quot;3&quot; unique_id=&quot;10514&quot;&gt;&lt;property id=&quot;20148&quot; value=&quot;5&quot;/&gt;&lt;property id=&quot;20300&quot; value=&quot;Slide 81 - &amp;quot;Classic Maya Period &amp;quot;&quot;/&gt;&lt;property id=&quot;20307&quot; value=&quot;320&quot;/&gt;&lt;/object&gt;&lt;object type=&quot;3&quot; unique_id=&quot;10515&quot;&gt;&lt;property id=&quot;20148&quot; value=&quot;5&quot;/&gt;&lt;property id=&quot;20300&quot; value=&quot;Slide 83&quot;/&gt;&lt;property id=&quot;20307&quot; value=&quot;328&quot;/&gt;&lt;/object&gt;&lt;object type=&quot;3&quot; unique_id=&quot;10516&quot;&gt;&lt;property id=&quot;20148&quot; value=&quot;5&quot;/&gt;&lt;property id=&quot;20300&quot; value=&quot;Slide 85 - &amp;quot;Classic Maya Period&amp;#x0D;&amp;#x0A;(250-900 AD)&amp;quot;&quot;/&gt;&lt;property id=&quot;20307&quot; value=&quot;322&quot;/&gt;&lt;/object&gt;&lt;object type=&quot;3&quot; unique_id=&quot;10517&quot;&gt;&lt;property id=&quot;20148&quot; value=&quot;5&quot;/&gt;&lt;property id=&quot;20300&quot; value=&quot;Slide 87 - &amp;quot;Mayan Blood Rite&amp;quot;&quot;/&gt;&lt;property id=&quot;20307&quot; value=&quot;376&quot;/&gt;&lt;/object&gt;&lt;object type=&quot;3&quot; unique_id=&quot;10518&quot;&gt;&lt;property id=&quot;20148&quot; value=&quot;5&quot;/&gt;&lt;property id=&quot;20300&quot; value=&quot;Slide 89 - &amp;quot;Maya: Architecture &amp;quot;&quot;/&gt;&lt;property id=&quot;20307&quot; value=&quot;365&quot;/&gt;&lt;/object&gt;&lt;object type=&quot;3&quot; unique_id=&quot;10519&quot;&gt;&lt;property id=&quot;20148&quot; value=&quot;5&quot;/&gt;&lt;property id=&quot;20300&quot; value=&quot;Slide 91 - &amp;quot;Teotihuacan&amp;quot;&quot;/&gt;&lt;property id=&quot;20307&quot; value=&quot;331&quot;/&gt;&lt;/object&gt;&lt;object type=&quot;3&quot; unique_id=&quot;10520&quot;&gt;&lt;property id=&quot;20148&quot; value=&quot;5&quot;/&gt;&lt;property id=&quot;20300&quot; value=&quot;Slide 93 - &amp;quot;Mayans Today&amp;quot;&quot;/&gt;&lt;property id=&quot;20307&quot; value=&quot;332&quot;/&gt;&lt;/object&gt;&lt;object type=&quot;3&quot; unique_id=&quot;10521&quot;&gt;&lt;property id=&quot;20148&quot; value=&quot;5&quot;/&gt;&lt;property id=&quot;20300&quot; value=&quot;Slide 95&quot;/&gt;&lt;property id=&quot;20307&quot; value=&quot;329&quot;/&gt;&lt;/object&gt;&lt;object type=&quot;3&quot; unique_id=&quot;10522&quot;&gt;&lt;property id=&quot;20148&quot; value=&quot;5&quot;/&gt;&lt;property id=&quot;20300&quot; value=&quot;Slide 97&quot;/&gt;&lt;property id=&quot;20307&quot; value=&quot;334&quot;/&gt;&lt;/object&gt;&lt;object type=&quot;3&quot; unique_id=&quot;10523&quot;&gt;&lt;property id=&quot;20148&quot; value=&quot;5&quot;/&gt;&lt;property id=&quot;20300&quot; value=&quot;Slide 99 - &amp;quot;South America &amp;quot;&quot;/&gt;&lt;property id=&quot;20307&quot; value=&quot;335&quot;/&gt;&lt;/object&gt;&lt;object type=&quot;3&quot; unique_id=&quot;10524&quot;&gt;&lt;property id=&quot;20148&quot; value=&quot;5&quot;/&gt;&lt;property id=&quot;20300&quot; value=&quot;Slide 101 - &amp;quot;Machu Picchu &amp;quot;&quot;/&gt;&lt;property id=&quot;20307&quot; value=&quot;336&quot;/&gt;&lt;/object&gt;&lt;object type=&quot;3&quot; unique_id=&quot;10525&quot;&gt;&lt;property id=&quot;20148&quot; value=&quot;5&quot;/&gt;&lt;property id=&quot;20300&quot; value=&quot;Slide 103 - &amp;quot;Pacific/North America&amp;quot;&quot;/&gt;&lt;property id=&quot;20307&quot; value=&quot;337&quot;/&gt;&lt;/object&gt;&lt;object type=&quot;3&quot; unique_id=&quot;10526&quot;&gt;&lt;property id=&quot;20148&quot; value=&quot;5&quot;/&gt;&lt;property id=&quot;20300&quot; value=&quot;Slide 105 - &amp;quot;How the Europeans conquered&amp;quot;&quot;/&gt;&lt;property id=&quot;20307&quot; value=&quot;338&quot;/&gt;&lt;/object&gt;&lt;object type=&quot;3&quot; unique_id=&quot;10527&quot;&gt;&lt;property id=&quot;20148&quot; value=&quot;5&quot;/&gt;&lt;property id=&quot;20300&quot; value=&quot;Slide 107 - &amp;quot;Discussion&amp;quot;&quot;/&gt;&lt;property id=&quot;20307&quot; value=&quot;339&quot;/&gt;&lt;/object&gt;&lt;object type=&quot;3&quot; unique_id=&quot;10528&quot;&gt;&lt;property id=&quot;20148&quot; value=&quot;5&quot;/&gt;&lt;property id=&quot;20300&quot; value=&quot;Slide 109 - &amp;quot;Thank You&amp;quot;&quot;/&gt;&lt;property id=&quot;20307&quot; value=&quot;292&quot;/&gt;&lt;/object&gt;&lt;object type=&quot;3&quot; unique_id=&quot;10643&quot;&gt;&lt;property id=&quot;20148&quot; value=&quot;5&quot;/&gt;&lt;property id=&quot;20300&quot; value=&quot;Slide 3&quot;/&gt;&lt;property id=&quot;20307&quot; value=&quot;377&quot;/&gt;&lt;/object&gt;&lt;object type=&quot;3&quot; unique_id=&quot;11398&quot;&gt;&lt;property id=&quot;20148&quot; value=&quot;5&quot;/&gt;&lt;property id=&quot;20300&quot; value=&quot;Slide 5&quot;/&gt;&lt;property id=&quot;20307&quot; value=&quot;378&quot;/&gt;&lt;/object&gt;&lt;object type=&quot;3&quot; unique_id=&quot;11399&quot;&gt;&lt;property id=&quot;20148&quot; value=&quot;5&quot;/&gt;&lt;property id=&quot;20300&quot; value=&quot;Slide 7&quot;/&gt;&lt;property id=&quot;20307&quot; value=&quot;379&quot;/&gt;&lt;/object&gt;&lt;object type=&quot;3&quot; unique_id=&quot;11400&quot;&gt;&lt;property id=&quot;20148&quot; value=&quot;5&quot;/&gt;&lt;property id=&quot;20300&quot; value=&quot;Slide 9&quot;/&gt;&lt;property id=&quot;20307&quot; value=&quot;380&quot;/&gt;&lt;/object&gt;&lt;object type=&quot;3&quot; unique_id=&quot;11401&quot;&gt;&lt;property id=&quot;20148&quot; value=&quot;5&quot;/&gt;&lt;property id=&quot;20300&quot; value=&quot;Slide 11&quot;/&gt;&lt;property id=&quot;20307&quot; value=&quot;381&quot;/&gt;&lt;/object&gt;&lt;object type=&quot;3&quot; unique_id=&quot;11402&quot;&gt;&lt;property id=&quot;20148&quot; value=&quot;5&quot;/&gt;&lt;property id=&quot;20300&quot; value=&quot;Slide 13&quot;/&gt;&lt;property id=&quot;20307&quot; value=&quot;382&quot;/&gt;&lt;/object&gt;&lt;object type=&quot;3&quot; unique_id=&quot;11403&quot;&gt;&lt;property id=&quot;20148&quot; value=&quot;5&quot;/&gt;&lt;property id=&quot;20300&quot; value=&quot;Slide 15&quot;/&gt;&lt;property id=&quot;20307&quot; value=&quot;383&quot;/&gt;&lt;/object&gt;&lt;object type=&quot;3&quot; unique_id=&quot;11404&quot;&gt;&lt;property id=&quot;20148&quot; value=&quot;5&quot;/&gt;&lt;property id=&quot;20300&quot; value=&quot;Slide 17&quot;/&gt;&lt;property id=&quot;20307&quot; value=&quot;384&quot;/&gt;&lt;/object&gt;&lt;object type=&quot;3&quot; unique_id=&quot;11405&quot;&gt;&lt;property id=&quot;20148&quot; value=&quot;5&quot;/&gt;&lt;property id=&quot;20300&quot; value=&quot;Slide 19&quot;/&gt;&lt;property id=&quot;20307&quot; value=&quot;385&quot;/&gt;&lt;/object&gt;&lt;object type=&quot;3&quot; unique_id=&quot;11406&quot;&gt;&lt;property id=&quot;20148&quot; value=&quot;5&quot;/&gt;&lt;property id=&quot;20300&quot; value=&quot;Slide 21&quot;/&gt;&lt;property id=&quot;20307&quot; value=&quot;386&quot;/&gt;&lt;/object&gt;&lt;object type=&quot;3&quot; unique_id=&quot;11407&quot;&gt;&lt;property id=&quot;20148&quot; value=&quot;5&quot;/&gt;&lt;property id=&quot;20300&quot; value=&quot;Slide 23&quot;/&gt;&lt;property id=&quot;20307&quot; value=&quot;387&quot;/&gt;&lt;/object&gt;&lt;object type=&quot;3&quot; unique_id=&quot;11477&quot;&gt;&lt;property id=&quot;20148&quot; value=&quot;5&quot;/&gt;&lt;property id=&quot;20300&quot; value=&quot;Slide 25&quot;/&gt;&lt;property id=&quot;20307&quot; value=&quot;388&quot;/&gt;&lt;/object&gt;&lt;object type=&quot;3&quot; unique_id=&quot;12583&quot;&gt;&lt;property id=&quot;20148&quot; value=&quot;5&quot;/&gt;&lt;property id=&quot;20300&quot; value=&quot;Slide 27&quot;/&gt;&lt;property id=&quot;20307&quot; value=&quot;389&quot;/&gt;&lt;/object&gt;&lt;object type=&quot;3&quot; unique_id=&quot;12584&quot;&gt;&lt;property id=&quot;20148&quot; value=&quot;5&quot;/&gt;&lt;property id=&quot;20300&quot; value=&quot;Slide 29&quot;/&gt;&lt;property id=&quot;20307&quot; value=&quot;390&quot;/&gt;&lt;/object&gt;&lt;object type=&quot;3&quot; unique_id=&quot;12585&quot;&gt;&lt;property id=&quot;20148&quot; value=&quot;5&quot;/&gt;&lt;property id=&quot;20300&quot; value=&quot;Slide 31&quot;/&gt;&lt;property id=&quot;20307&quot; value=&quot;391&quot;/&gt;&lt;/object&gt;&lt;object type=&quot;3&quot; unique_id=&quot;12586&quot;&gt;&lt;property id=&quot;20148&quot; value=&quot;5&quot;/&gt;&lt;property id=&quot;20300&quot; value=&quot;Slide 33&quot;/&gt;&lt;property id=&quot;20307&quot; value=&quot;392&quot;/&gt;&lt;/object&gt;&lt;object type=&quot;3&quot; unique_id=&quot;12587&quot;&gt;&lt;property id=&quot;20148&quot; value=&quot;5&quot;/&gt;&lt;property id=&quot;20300&quot; value=&quot;Slide 35&quot;/&gt;&lt;property id=&quot;20307&quot; value=&quot;393&quot;/&gt;&lt;/object&gt;&lt;object type=&quot;3&quot; unique_id=&quot;12588&quot;&gt;&lt;property id=&quot;20148&quot; value=&quot;5&quot;/&gt;&lt;property id=&quot;20300&quot; value=&quot;Slide 37&quot;/&gt;&lt;property id=&quot;20307&quot; value=&quot;394&quot;/&gt;&lt;/object&gt;&lt;object type=&quot;3&quot; unique_id=&quot;12589&quot;&gt;&lt;property id=&quot;20148&quot; value=&quot;5&quot;/&gt;&lt;property id=&quot;20300&quot; value=&quot;Slide 39&quot;/&gt;&lt;property id=&quot;20307&quot; value=&quot;395&quot;/&gt;&lt;/object&gt;&lt;object type=&quot;3&quot; unique_id=&quot;12590&quot;&gt;&lt;property id=&quot;20148&quot; value=&quot;5&quot;/&gt;&lt;property id=&quot;20300&quot; value=&quot;Slide 41&quot;/&gt;&lt;property id=&quot;20307&quot; value=&quot;396&quot;/&gt;&lt;/object&gt;&lt;object type=&quot;3&quot; unique_id=&quot;12591&quot;&gt;&lt;property id=&quot;20148&quot; value=&quot;5&quot;/&gt;&lt;property id=&quot;20300&quot; value=&quot;Slide 43&quot;/&gt;&lt;property id=&quot;20307&quot; value=&quot;397&quot;/&gt;&lt;/object&gt;&lt;object type=&quot;3&quot; unique_id=&quot;12592&quot;&gt;&lt;property id=&quot;20148&quot; value=&quot;5&quot;/&gt;&lt;property id=&quot;20300&quot; value=&quot;Slide 45&quot;/&gt;&lt;property id=&quot;20307&quot; value=&quot;398&quot;/&gt;&lt;/object&gt;&lt;object type=&quot;3&quot; unique_id=&quot;12594&quot;&gt;&lt;property id=&quot;20148&quot; value=&quot;5&quot;/&gt;&lt;property id=&quot;20300&quot; value=&quot;Slide 49&quot;/&gt;&lt;property id=&quot;20307&quot; value=&quot;400&quot;/&gt;&lt;/object&gt;&lt;object type=&quot;3&quot; unique_id=&quot;12595&quot;&gt;&lt;property id=&quot;20148&quot; value=&quot;5&quot;/&gt;&lt;property id=&quot;20300&quot; value=&quot;Slide 51&quot;/&gt;&lt;property id=&quot;20307&quot; value=&quot;401&quot;/&gt;&lt;/object&gt;&lt;object type=&quot;3&quot; unique_id=&quot;12596&quot;&gt;&lt;property id=&quot;20148&quot; value=&quot;5&quot;/&gt;&lt;property id=&quot;20300&quot; value=&quot;Slide 53&quot;/&gt;&lt;property id=&quot;20307&quot; value=&quot;402&quot;/&gt;&lt;/object&gt;&lt;object type=&quot;3&quot; unique_id=&quot;12597&quot;&gt;&lt;property id=&quot;20148&quot; value=&quot;5&quot;/&gt;&lt;property id=&quot;20300&quot; value=&quot;Slide 55&quot;/&gt;&lt;property id=&quot;20307&quot; value=&quot;403&quot;/&gt;&lt;/object&gt;&lt;object type=&quot;3&quot; unique_id=&quot;12598&quot;&gt;&lt;property id=&quot;20148&quot; value=&quot;5&quot;/&gt;&lt;property id=&quot;20300&quot; value=&quot;Slide 57&quot;/&gt;&lt;property id=&quot;20307&quot; value=&quot;404&quot;/&gt;&lt;/object&gt;&lt;object type=&quot;3&quot; unique_id=&quot;13194&quot;&gt;&lt;property id=&quot;20148&quot; value=&quot;5&quot;/&gt;&lt;property id=&quot;20300&quot; value=&quot;Slide 59&quot;/&gt;&lt;property id=&quot;20307&quot; value=&quot;405&quot;/&gt;&lt;/object&gt;&lt;object type=&quot;3&quot; unique_id=&quot;13282&quot;&gt;&lt;property id=&quot;20148&quot; value=&quot;5&quot;/&gt;&lt;property id=&quot;20300&quot; value=&quot;Slide 60&quot;/&gt;&lt;property id=&quot;20307&quot; value=&quot;406&quot;/&gt;&lt;/object&gt;&lt;object type=&quot;3&quot; unique_id=&quot;14240&quot;&gt;&lt;property id=&quot;20148&quot; value=&quot;5&quot;/&gt;&lt;property id=&quot;20300&quot; value=&quot;Slide 62&quot;/&gt;&lt;property id=&quot;20307&quot; value=&quot;407&quot;/&gt;&lt;/object&gt;&lt;object type=&quot;3&quot; unique_id=&quot;14241&quot;&gt;&lt;property id=&quot;20148&quot; value=&quot;5&quot;/&gt;&lt;property id=&quot;20300&quot; value=&quot;Slide 64&quot;/&gt;&lt;property id=&quot;20307&quot; value=&quot;408&quot;/&gt;&lt;/object&gt;&lt;object type=&quot;3&quot; unique_id=&quot;14242&quot;&gt;&lt;property id=&quot;20148&quot; value=&quot;5&quot;/&gt;&lt;property id=&quot;20300&quot; value=&quot;Slide 66&quot;/&gt;&lt;property id=&quot;20307&quot; value=&quot;409&quot;/&gt;&lt;/object&gt;&lt;object type=&quot;3&quot; unique_id=&quot;14243&quot;&gt;&lt;property id=&quot;20148&quot; value=&quot;5&quot;/&gt;&lt;property id=&quot;20300&quot; value=&quot;Slide 68&quot;/&gt;&lt;property id=&quot;20307&quot; value=&quot;410&quot;/&gt;&lt;/object&gt;&lt;object type=&quot;3&quot; unique_id=&quot;14244&quot;&gt;&lt;property id=&quot;20148&quot; value=&quot;5&quot;/&gt;&lt;property id=&quot;20300&quot; value=&quot;Slide 70&quot;/&gt;&lt;property id=&quot;20307&quot; value=&quot;411&quot;/&gt;&lt;/object&gt;&lt;object type=&quot;3&quot; unique_id=&quot;14245&quot;&gt;&lt;property id=&quot;20148&quot; value=&quot;5&quot;/&gt;&lt;property id=&quot;20300&quot; value=&quot;Slide 72 - &amp;quot;Pre-Columbian America&amp;quot;&quot;/&gt;&lt;property id=&quot;20307&quot; value=&quot;412&quot;/&gt;&lt;/object&gt;&lt;object type=&quot;3&quot; unique_id=&quot;14246&quot;&gt;&lt;property id=&quot;20148&quot; value=&quot;5&quot;/&gt;&lt;property id=&quot;20300&quot; value=&quot;Slide 74 - &amp;quot;General&amp;quot;&quot;/&gt;&lt;property id=&quot;20307&quot; value=&quot;413&quot;/&gt;&lt;/object&gt;&lt;object type=&quot;3&quot; unique_id=&quot;14811&quot;&gt;&lt;property id=&quot;20148&quot; value=&quot;5&quot;/&gt;&lt;property id=&quot;20300&quot; value=&quot;Slide 80&quot;/&gt;&lt;property id=&quot;20307&quot; value=&quot;414&quot;/&gt;&lt;/object&gt;&lt;object type=&quot;3&quot; unique_id=&quot;14812&quot;&gt;&lt;property id=&quot;20148&quot; value=&quot;5&quot;/&gt;&lt;property id=&quot;20300&quot; value=&quot;Slide 98&quot;/&gt;&lt;property id=&quot;20307&quot; value=&quot;415&quot;/&gt;&lt;/object&gt;&lt;object type=&quot;3&quot; unique_id=&quot;14813&quot;&gt;&lt;property id=&quot;20148&quot; value=&quot;5&quot;/&gt;&lt;property id=&quot;20300&quot; value=&quot;Slide 104&quot;/&gt;&lt;property id=&quot;20307&quot; value=&quot;416&quot;/&gt;&lt;/object&gt;&lt;object type=&quot;3&quot; unique_id=&quot;14814&quot;&gt;&lt;property id=&quot;20148&quot; value=&quot;5&quot;/&gt;&lt;property id=&quot;20300&quot; value=&quot;Slide 106&quot;/&gt;&lt;property id=&quot;20307&quot; value=&quot;417&quot;/&gt;&lt;/object&gt;&lt;object type=&quot;3&quot; unique_id=&quot;15109&quot;&gt;&lt;property id=&quot;20148&quot; value=&quot;5&quot;/&gt;&lt;property id=&quot;20300&quot; value=&quot;Slide 102&quot;/&gt;&lt;property id=&quot;20307&quot; value=&quot;418&quot;/&gt;&lt;/object&gt;&lt;object type=&quot;3&quot; unique_id=&quot;15605&quot;&gt;&lt;property id=&quot;20148&quot; value=&quot;5&quot;/&gt;&lt;property id=&quot;20300&quot; value=&quot;Slide 100&quot;/&gt;&lt;property id=&quot;20307&quot; value=&quot;419&quot;/&gt;&lt;/object&gt;&lt;object type=&quot;3&quot; unique_id=&quot;17207&quot;&gt;&lt;property id=&quot;20148&quot; value=&quot;5&quot;/&gt;&lt;property id=&quot;20300&quot; value=&quot;Slide 47&quot;/&gt;&lt;property id=&quot;20307&quot; value=&quot;420&quot;/&gt;&lt;/object&gt;&lt;object type=&quot;3&quot; unique_id=&quot;17208&quot;&gt;&lt;property id=&quot;20148&quot; value=&quot;5&quot;/&gt;&lt;property id=&quot;20300&quot; value=&quot;Slide 76 - &amp;quot;Meso- America&amp;quot;&quot;/&gt;&lt;property id=&quot;20307&quot; value=&quot;421&quot;/&gt;&lt;/object&gt;&lt;object type=&quot;3&quot; unique_id=&quot;17209&quot;&gt;&lt;property id=&quot;20148&quot; value=&quot;5&quot;/&gt;&lt;property id=&quot;20300&quot; value=&quot;Slide 78 - &amp;quot;Mayans&amp;quot;&quot;/&gt;&lt;property id=&quot;20307&quot; value=&quot;422&quot;/&gt;&lt;/object&gt;&lt;object type=&quot;3&quot; unique_id=&quot;17210&quot;&gt;&lt;property id=&quot;20148&quot; value=&quot;5&quot;/&gt;&lt;property id=&quot;20300&quot; value=&quot;Slide 82 - &amp;quot;Classic Mayan Period&amp;quot;&quot;/&gt;&lt;property id=&quot;20307&quot; value=&quot;423&quot;/&gt;&lt;/object&gt;&lt;object type=&quot;3&quot; unique_id=&quot;17211&quot;&gt;&lt;property id=&quot;20148&quot; value=&quot;5&quot;/&gt;&lt;property id=&quot;20300&quot; value=&quot;Slide 84 - &amp;quot;Mayan Science&amp;quot;&quot;/&gt;&lt;property id=&quot;20307&quot; value=&quot;424&quot;/&gt;&lt;/object&gt;&lt;object type=&quot;3&quot; unique_id=&quot;17212&quot;&gt;&lt;property id=&quot;20148&quot; value=&quot;5&quot;/&gt;&lt;property id=&quot;20300&quot; value=&quot;Slide 86&quot;/&gt;&lt;property id=&quot;20307&quot; value=&quot;425&quot;/&gt;&lt;/object&gt;&lt;object type=&quot;3&quot; unique_id=&quot;17213&quot;&gt;&lt;property id=&quot;20148&quot; value=&quot;5&quot;/&gt;&lt;property id=&quot;20300&quot; value=&quot;Slide 88&quot;/&gt;&lt;property id=&quot;20307&quot; value=&quot;426&quot;/&gt;&lt;/object&gt;&lt;object type=&quot;3&quot; unique_id=&quot;17214&quot;&gt;&lt;property id=&quot;20148&quot; value=&quot;5&quot;/&gt;&lt;property id=&quot;20300&quot; value=&quot;Slide 90&quot;/&gt;&lt;property id=&quot;20307&quot; value=&quot;427&quot;/&gt;&lt;/object&gt;&lt;object type=&quot;3&quot; unique_id=&quot;17215&quot;&gt;&lt;property id=&quot;20148&quot; value=&quot;5&quot;/&gt;&lt;property id=&quot;20300&quot; value=&quot;Slide 92&quot;/&gt;&lt;property id=&quot;20307&quot; value=&quot;428&quot;/&gt;&lt;/object&gt;&lt;object type=&quot;3&quot; unique_id=&quot;17216&quot;&gt;&lt;property id=&quot;20148&quot; value=&quot;5&quot;/&gt;&lt;property id=&quot;20300&quot; value=&quot;Slide 94&quot;/&gt;&lt;property id=&quot;20307&quot; value=&quot;429&quot;/&gt;&lt;/object&gt;&lt;object type=&quot;3&quot; unique_id=&quot;17217&quot;&gt;&lt;property id=&quot;20148&quot; value=&quot;5&quot;/&gt;&lt;property id=&quot;20300&quot; value=&quot;Slide 96&quot;/&gt;&lt;property id=&quot;20307&quot; value=&quot;430&quot;/&gt;&lt;/object&gt;&lt;object type=&quot;3&quot; unique_id=&quot;17218&quot;&gt;&lt;property id=&quot;20148&quot; value=&quot;5&quot;/&gt;&lt;property id=&quot;20300&quot; value=&quot;Slide 108&quot;/&gt;&lt;property id=&quot;20307&quot; value=&quot;432&quot;/&gt;&lt;/object&gt;&lt;object type=&quot;3&quot; unique_id=&quot;17219&quot;&gt;&lt;property id=&quot;20148&quot; value=&quot;5&quot;/&gt;&lt;property id=&quot;20300&quot; value=&quot;Slide 110&quot;/&gt;&lt;property id=&quot;20307&quot; value=&quot;431&quot;/&gt;&lt;/object&gt;&lt;/object&gt;&lt;object type=&quot;8&quot; unique_id=&quot;1058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10551</TotalTime>
  <Words>1422</Words>
  <Application>Microsoft Macintosh PowerPoint</Application>
  <PresentationFormat>On-screen Show (4:3)</PresentationFormat>
  <Paragraphs>375</Paragraphs>
  <Slides>55</Slides>
  <Notes>53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Pre-Columbian America</vt:lpstr>
      <vt:lpstr>General</vt:lpstr>
      <vt:lpstr>Meso- America</vt:lpstr>
      <vt:lpstr>Mayans</vt:lpstr>
      <vt:lpstr>PowerPoint Presentation</vt:lpstr>
      <vt:lpstr>Classic Mayan Period</vt:lpstr>
      <vt:lpstr>Mayan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127</cp:revision>
  <cp:lastPrinted>2011-06-19T03:34:12Z</cp:lastPrinted>
  <dcterms:created xsi:type="dcterms:W3CDTF">2009-09-30T17:58:25Z</dcterms:created>
  <dcterms:modified xsi:type="dcterms:W3CDTF">2011-11-29T16:31:40Z</dcterms:modified>
</cp:coreProperties>
</file>