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531" r:id="rId2"/>
    <p:sldId id="500" r:id="rId3"/>
    <p:sldId id="501" r:id="rId4"/>
    <p:sldId id="502" r:id="rId5"/>
    <p:sldId id="503" r:id="rId6"/>
    <p:sldId id="504" r:id="rId7"/>
    <p:sldId id="505" r:id="rId8"/>
    <p:sldId id="506" r:id="rId9"/>
    <p:sldId id="507" r:id="rId10"/>
    <p:sldId id="508" r:id="rId11"/>
    <p:sldId id="509" r:id="rId12"/>
    <p:sldId id="510" r:id="rId13"/>
    <p:sldId id="511" r:id="rId14"/>
    <p:sldId id="512" r:id="rId15"/>
    <p:sldId id="513" r:id="rId16"/>
    <p:sldId id="514" r:id="rId17"/>
    <p:sldId id="534" r:id="rId18"/>
    <p:sldId id="515" r:id="rId19"/>
    <p:sldId id="516" r:id="rId20"/>
    <p:sldId id="517" r:id="rId21"/>
    <p:sldId id="518" r:id="rId22"/>
    <p:sldId id="519" r:id="rId23"/>
    <p:sldId id="521" r:id="rId24"/>
    <p:sldId id="532" r:id="rId25"/>
    <p:sldId id="522" r:id="rId26"/>
    <p:sldId id="523" r:id="rId27"/>
    <p:sldId id="524" r:id="rId28"/>
    <p:sldId id="525" r:id="rId29"/>
    <p:sldId id="526" r:id="rId30"/>
    <p:sldId id="527" r:id="rId31"/>
    <p:sldId id="528" r:id="rId32"/>
    <p:sldId id="530" r:id="rId33"/>
    <p:sldId id="533" r:id="rId34"/>
  </p:sldIdLst>
  <p:sldSz cx="9144000" cy="6858000" type="screen4x3"/>
  <p:notesSz cx="6858000" cy="9144000"/>
  <p:custDataLst>
    <p:tags r:id="rId37"/>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A900"/>
    <a:srgbClr val="FFD03B"/>
    <a:srgbClr val="FFD347"/>
    <a:srgbClr val="F4F0D0"/>
    <a:srgbClr val="F7F7F7"/>
    <a:srgbClr val="EAEAEA"/>
    <a:srgbClr val="60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7" d="100"/>
          <a:sy n="87" d="100"/>
        </p:scale>
        <p:origin x="-464" y="-7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2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gs" Target="tags/tag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409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09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09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409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D893032E-EEE7-D54A-B343-111ABBA16E8D}" type="slidenum">
              <a:rPr lang="en-US"/>
              <a:pPr>
                <a:defRPr/>
              </a:pPr>
              <a:t>‹#›</a:t>
            </a:fld>
            <a:endParaRPr lang="en-US"/>
          </a:p>
        </p:txBody>
      </p:sp>
    </p:spTree>
    <p:extLst>
      <p:ext uri="{BB962C8B-B14F-4D97-AF65-F5344CB8AC3E}">
        <p14:creationId xmlns:p14="http://schemas.microsoft.com/office/powerpoint/2010/main" val="181203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ln/>
        </p:spPr>
      </p:sp>
      <p:sp>
        <p:nvSpPr>
          <p:cNvPr id="18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8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DE6A18-983A-F646-B5A8-B6B60954D408}"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26AA81-9436-944F-9EAA-0645D647178E}" type="slidenum">
              <a:rPr lang="en-US" sz="1200"/>
              <a:pPr eaLnBrk="1" hangingPunct="1"/>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CAF69E-09FD-AB4C-A319-39BEF47A1FE2}" type="slidenum">
              <a:rPr lang="en-US" sz="1200"/>
              <a:pPr eaLnBrk="1" hangingPunct="1"/>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62D1B7-D859-A445-929F-4BB2C78CA809}" type="slidenum">
              <a:rPr lang="en-US" sz="1200"/>
              <a:pPr eaLnBrk="1" hangingPunct="1"/>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E0F529-5A0E-B646-B7C7-ABEE4067C3DC}" type="slidenum">
              <a:rPr lang="en-US" sz="1200"/>
              <a:pPr eaLnBrk="1" hangingPunct="1"/>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89613D-DE57-C54B-9664-D919C2C6FEE0}" type="slidenum">
              <a:rPr lang="en-US" sz="1200"/>
              <a:pPr eaLnBrk="1" hangingPunct="1"/>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ln/>
        </p:spPr>
      </p:sp>
      <p:sp>
        <p:nvSpPr>
          <p:cNvPr id="61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61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9ED00FF-315C-6E4A-A27A-5BAA7BC2D3E4}" type="slidenum">
              <a:rPr lang="en-US" sz="1200"/>
              <a:pPr eaLnBrk="1" hangingPunct="1"/>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92A445-7C23-CE42-9796-8058F5260862}" type="slidenum">
              <a:rPr lang="en-US" sz="1200"/>
              <a:pPr eaLnBrk="1" hangingPunct="1"/>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92A445-7C23-CE42-9796-8058F5260862}" type="slidenum">
              <a:rPr lang="en-US" sz="1200"/>
              <a:pPr eaLnBrk="1" hangingPunct="1"/>
              <a:t>17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162EC6-9993-274C-8270-51576A9B59CC}" type="slidenum">
              <a:rPr lang="en-US" sz="1200"/>
              <a:pPr eaLnBrk="1" hangingPunct="1"/>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E2E9CF4-BD89-8C49-B05A-42CFC54516D5}" type="slidenum">
              <a:rPr lang="en-US" sz="1200"/>
              <a:pPr eaLnBrk="1" hangingPunct="1"/>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6C7545-6EC6-F04C-BBA3-55373BD67688}" type="slidenum">
              <a:rPr lang="en-US" sz="1200"/>
              <a:pPr eaLnBrk="1" hangingPunct="1"/>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F0CDC21-C10C-3A40-8213-9EFE0E68ADB0}" type="slidenum">
              <a:rPr lang="en-US" sz="1200"/>
              <a:pPr eaLnBrk="1" hangingPunct="1"/>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869BCB-49AE-9D49-85F1-8AEE480177C2}" type="slidenum">
              <a:rPr lang="en-US" sz="1200"/>
              <a:pPr eaLnBrk="1" hangingPunct="1"/>
              <a:t>21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a:ln/>
        </p:spPr>
      </p:sp>
      <p:sp>
        <p:nvSpPr>
          <p:cNvPr id="798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798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85DFC2-2E22-D544-8B37-0D5671842671}" type="slidenum">
              <a:rPr lang="en-US" sz="1200"/>
              <a:pPr eaLnBrk="1" hangingPunct="1"/>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DF9894-DA62-E040-AA63-A50F8EFBFA6B}" type="slidenum">
              <a:rPr lang="en-US" sz="1200"/>
              <a:pPr eaLnBrk="1" hangingPunct="1"/>
              <a:t>23</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35A245-730A-7742-BBB1-A846EA9E69A2}" type="slidenum">
              <a:rPr lang="en-US" sz="1200"/>
              <a:pPr eaLnBrk="1" hangingPunct="1"/>
              <a:t>24</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796D9F-D098-524A-BF21-9E4F3C920ECC}" type="slidenum">
              <a:rPr lang="en-US" sz="1200"/>
              <a:pPr eaLnBrk="1" hangingPunct="1"/>
              <a:t>25</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D47CF3-3B88-774F-9384-DCD6CC9BC4AB}" type="slidenum">
              <a:rPr lang="en-US" sz="1200"/>
              <a:pPr eaLnBrk="1" hangingPunct="1"/>
              <a:t>26</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AD31C5-7DAD-DD42-8359-C267F9DA9218}" type="slidenum">
              <a:rPr lang="en-US" sz="1200"/>
              <a:pPr eaLnBrk="1" hangingPunct="1"/>
              <a:t>27</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5ABC66-BA5D-9244-9C8A-AC3BA21C15E0}" type="slidenum">
              <a:rPr lang="en-US" sz="1200"/>
              <a:pPr eaLnBrk="1" hangingPunct="1"/>
              <a:t>28</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DF6BF4-041E-F54A-A962-5635905D56BA}" type="slidenum">
              <a:rPr lang="en-US" sz="1200"/>
              <a:pPr eaLnBrk="1" hangingPunct="1"/>
              <a:t>29</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E47039-6394-7544-8D63-075CE4B7AFBB}" type="slidenum">
              <a:rPr lang="en-US" sz="1200"/>
              <a:pPr eaLnBrk="1" hangingPunct="1"/>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04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92DAD4-FF13-F740-97BC-CECAA439055A}" type="slidenum">
              <a:rPr lang="en-US" sz="1200"/>
              <a:pPr eaLnBrk="1" hangingPunct="1"/>
              <a:t>30</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588CFA-6435-2D44-AE00-EA62FED681CE}" type="slidenum">
              <a:rPr lang="en-US" sz="1200"/>
              <a:pPr eaLnBrk="1" hangingPunct="1"/>
              <a:t>31</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a:ln/>
        </p:spPr>
      </p:sp>
      <p:sp>
        <p:nvSpPr>
          <p:cNvPr id="1116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116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AA1157-E445-8D47-958D-5D28C34C6A58}" type="slidenum">
              <a:rPr lang="en-US" sz="1200"/>
              <a:pPr eaLnBrk="1" hangingPunct="1"/>
              <a:t>32</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a:ln/>
        </p:spPr>
      </p:sp>
      <p:sp>
        <p:nvSpPr>
          <p:cNvPr id="1146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146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DFEE74-63E7-4540-B542-ECAD6BB36949}" type="slidenum">
              <a:rPr lang="en-US" sz="1200"/>
              <a:pPr eaLnBrk="1" hangingPunct="1"/>
              <a:t>33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24D070-8E13-0C4F-B4BA-86FFAE762B53}" type="slidenum">
              <a:rPr lang="en-US" sz="1200"/>
              <a:pPr eaLnBrk="1" hangingPunct="1"/>
              <a:t>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3B5DC0-F789-9A46-A8CC-781E430E4678}" type="slidenum">
              <a:rPr lang="en-US" sz="1200"/>
              <a:pPr eaLnBrk="1" hangingPunct="1"/>
              <a:t>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289E9F-ABBE-E848-AFD0-363E648149CF}" type="slidenum">
              <a:rPr lang="en-US" sz="1200"/>
              <a:pPr eaLnBrk="1" hangingPunct="1"/>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0205E9-D58B-484D-9889-74FF49CAD57E}" type="slidenum">
              <a:rPr lang="en-US" sz="1200"/>
              <a:pPr eaLnBrk="1" hangingPunct="1"/>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F21619-6B54-2244-A093-DF92DECBE2A9}" type="slidenum">
              <a:rPr lang="en-US" sz="1200"/>
              <a:pPr eaLnBrk="1" hangingPunct="1"/>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AB37A1-3AC9-9E43-A529-8E340716F629}" type="slidenum">
              <a:rPr lang="en-US" sz="1200"/>
              <a:pPr eaLnBrk="1" hangingPunct="1"/>
              <a:t>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035949-AC73-4844-BE7A-F7F67488FDA6}" type="slidenum">
              <a:rPr lang="en-US"/>
              <a:pPr>
                <a:defRPr/>
              </a:pPr>
              <a:t>‹#›</a:t>
            </a:fld>
            <a:endParaRPr lang="en-US"/>
          </a:p>
        </p:txBody>
      </p:sp>
    </p:spTree>
    <p:extLst>
      <p:ext uri="{BB962C8B-B14F-4D97-AF65-F5344CB8AC3E}">
        <p14:creationId xmlns:p14="http://schemas.microsoft.com/office/powerpoint/2010/main" val="1928606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C0312C-F441-2040-815F-63276BE0895C}" type="slidenum">
              <a:rPr lang="en-US"/>
              <a:pPr>
                <a:defRPr/>
              </a:pPr>
              <a:t>‹#›</a:t>
            </a:fld>
            <a:endParaRPr lang="en-US"/>
          </a:p>
        </p:txBody>
      </p:sp>
    </p:spTree>
    <p:extLst>
      <p:ext uri="{BB962C8B-B14F-4D97-AF65-F5344CB8AC3E}">
        <p14:creationId xmlns:p14="http://schemas.microsoft.com/office/powerpoint/2010/main" val="2579498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E6F22A-F563-2B4B-ACA9-AB62B08A27AA}" type="slidenum">
              <a:rPr lang="en-US"/>
              <a:pPr>
                <a:defRPr/>
              </a:pPr>
              <a:t>‹#›</a:t>
            </a:fld>
            <a:endParaRPr lang="en-US"/>
          </a:p>
        </p:txBody>
      </p:sp>
    </p:spTree>
    <p:extLst>
      <p:ext uri="{BB962C8B-B14F-4D97-AF65-F5344CB8AC3E}">
        <p14:creationId xmlns:p14="http://schemas.microsoft.com/office/powerpoint/2010/main" val="3883652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23B909-CED0-7548-BF11-C0CC372CB4B9}" type="slidenum">
              <a:rPr lang="en-US"/>
              <a:pPr>
                <a:defRPr/>
              </a:pPr>
              <a:t>‹#›</a:t>
            </a:fld>
            <a:endParaRPr lang="en-US"/>
          </a:p>
        </p:txBody>
      </p:sp>
    </p:spTree>
    <p:extLst>
      <p:ext uri="{BB962C8B-B14F-4D97-AF65-F5344CB8AC3E}">
        <p14:creationId xmlns:p14="http://schemas.microsoft.com/office/powerpoint/2010/main" val="3484897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0A548C-CFF1-4143-82CC-617BCD6CF4AE}" type="slidenum">
              <a:rPr lang="en-US"/>
              <a:pPr>
                <a:defRPr/>
              </a:pPr>
              <a:t>‹#›</a:t>
            </a:fld>
            <a:endParaRPr lang="en-US"/>
          </a:p>
        </p:txBody>
      </p:sp>
    </p:spTree>
    <p:extLst>
      <p:ext uri="{BB962C8B-B14F-4D97-AF65-F5344CB8AC3E}">
        <p14:creationId xmlns:p14="http://schemas.microsoft.com/office/powerpoint/2010/main" val="2207950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C2E319-19C1-4D44-90FA-B681567798AB}" type="slidenum">
              <a:rPr lang="en-US"/>
              <a:pPr>
                <a:defRPr/>
              </a:pPr>
              <a:t>‹#›</a:t>
            </a:fld>
            <a:endParaRPr lang="en-US"/>
          </a:p>
        </p:txBody>
      </p:sp>
    </p:spTree>
    <p:extLst>
      <p:ext uri="{BB962C8B-B14F-4D97-AF65-F5344CB8AC3E}">
        <p14:creationId xmlns:p14="http://schemas.microsoft.com/office/powerpoint/2010/main" val="1234694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A0F079-36FB-6B45-B7C4-21EDDA2FBE5E}" type="slidenum">
              <a:rPr lang="en-US"/>
              <a:pPr>
                <a:defRPr/>
              </a:pPr>
              <a:t>‹#›</a:t>
            </a:fld>
            <a:endParaRPr lang="en-US"/>
          </a:p>
        </p:txBody>
      </p:sp>
    </p:spTree>
    <p:extLst>
      <p:ext uri="{BB962C8B-B14F-4D97-AF65-F5344CB8AC3E}">
        <p14:creationId xmlns:p14="http://schemas.microsoft.com/office/powerpoint/2010/main" val="3949176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F55A99-55AA-CA41-B143-361E48ADF2BD}" type="slidenum">
              <a:rPr lang="en-US"/>
              <a:pPr>
                <a:defRPr/>
              </a:pPr>
              <a:t>‹#›</a:t>
            </a:fld>
            <a:endParaRPr lang="en-US"/>
          </a:p>
        </p:txBody>
      </p:sp>
    </p:spTree>
    <p:extLst>
      <p:ext uri="{BB962C8B-B14F-4D97-AF65-F5344CB8AC3E}">
        <p14:creationId xmlns:p14="http://schemas.microsoft.com/office/powerpoint/2010/main" val="3130899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FB0E782-1C19-5947-8F36-E3438B442F97}" type="slidenum">
              <a:rPr lang="en-US"/>
              <a:pPr>
                <a:defRPr/>
              </a:pPr>
              <a:t>‹#›</a:t>
            </a:fld>
            <a:endParaRPr lang="en-US"/>
          </a:p>
        </p:txBody>
      </p:sp>
    </p:spTree>
    <p:extLst>
      <p:ext uri="{BB962C8B-B14F-4D97-AF65-F5344CB8AC3E}">
        <p14:creationId xmlns:p14="http://schemas.microsoft.com/office/powerpoint/2010/main" val="3515085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43E6F1-757B-C549-9B45-12E459EA2E45}" type="slidenum">
              <a:rPr lang="en-US"/>
              <a:pPr>
                <a:defRPr/>
              </a:pPr>
              <a:t>‹#›</a:t>
            </a:fld>
            <a:endParaRPr lang="en-US"/>
          </a:p>
        </p:txBody>
      </p:sp>
    </p:spTree>
    <p:extLst>
      <p:ext uri="{BB962C8B-B14F-4D97-AF65-F5344CB8AC3E}">
        <p14:creationId xmlns:p14="http://schemas.microsoft.com/office/powerpoint/2010/main" val="3644928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78DB445-7E29-8C48-898B-29FFFB2DF1E7}" type="slidenum">
              <a:rPr lang="en-US"/>
              <a:pPr>
                <a:defRPr/>
              </a:pPr>
              <a:t>‹#›</a:t>
            </a:fld>
            <a:endParaRPr lang="en-US"/>
          </a:p>
        </p:txBody>
      </p:sp>
    </p:spTree>
    <p:extLst>
      <p:ext uri="{BB962C8B-B14F-4D97-AF65-F5344CB8AC3E}">
        <p14:creationId xmlns:p14="http://schemas.microsoft.com/office/powerpoint/2010/main" val="2729230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EC0B35-8BF9-2743-B3C2-0C62A83A36A9}" type="slidenum">
              <a:rPr lang="en-US"/>
              <a:pPr>
                <a:defRPr/>
              </a:pPr>
              <a:t>‹#›</a:t>
            </a:fld>
            <a:endParaRPr lang="en-US"/>
          </a:p>
        </p:txBody>
      </p:sp>
    </p:spTree>
    <p:extLst>
      <p:ext uri="{BB962C8B-B14F-4D97-AF65-F5344CB8AC3E}">
        <p14:creationId xmlns:p14="http://schemas.microsoft.com/office/powerpoint/2010/main" val="1600259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EB1D1E-EE6D-E24E-846C-8738DED6C459}" type="slidenum">
              <a:rPr lang="en-US"/>
              <a:pPr>
                <a:defRPr/>
              </a:pPr>
              <a:t>‹#›</a:t>
            </a:fld>
            <a:endParaRPr lang="en-US"/>
          </a:p>
        </p:txBody>
      </p:sp>
    </p:spTree>
    <p:extLst>
      <p:ext uri="{BB962C8B-B14F-4D97-AF65-F5344CB8AC3E}">
        <p14:creationId xmlns:p14="http://schemas.microsoft.com/office/powerpoint/2010/main" val="39640129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0D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BE3FAC9C-B420-9244-B937-11A80E4BC3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jpeg"/><Relationship Id="rId12" Type="http://schemas.openxmlformats.org/officeDocument/2006/relationships/image" Target="../media/image10.jpeg"/><Relationship Id="rId13" Type="http://schemas.openxmlformats.org/officeDocument/2006/relationships/image" Target="../media/image11.jpeg"/><Relationship Id="rId14" Type="http://schemas.openxmlformats.org/officeDocument/2006/relationships/image" Target="../media/image12.jpeg"/><Relationship Id="rId15" Type="http://schemas.openxmlformats.org/officeDocument/2006/relationships/image" Target="../media/image13.jpeg"/><Relationship Id="rId16" Type="http://schemas.openxmlformats.org/officeDocument/2006/relationships/image" Target="../media/image14.png"/><Relationship Id="rId17"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jpeg"/><Relationship Id="rId5" Type="http://schemas.openxmlformats.org/officeDocument/2006/relationships/image" Target="../media/image39.jpeg"/><Relationship Id="rId6"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5.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67.png"/><Relationship Id="rId12" Type="http://schemas.openxmlformats.org/officeDocument/2006/relationships/image" Target="../media/image68.png"/><Relationship Id="rId13"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xml"/><Relationship Id="rId5" Type="http://schemas.openxmlformats.org/officeDocument/2006/relationships/image" Target="../media/image16.png"/><Relationship Id="rId1" Type="http://schemas.microsoft.com/office/2007/relationships/media" Target="file://localhost/Users/abs3/Movies/Creativity/Flying%20Machine%20WINNER.mov" TargetMode="External"/><Relationship Id="rId2" Type="http://schemas.openxmlformats.org/officeDocument/2006/relationships/video" Target="file://localhost/Users/abs3/Movies/Creativity/Flying%20Machine%20WINNER.mov"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5" Type="http://schemas.openxmlformats.org/officeDocument/2006/relationships/image" Target="../media/image84.png"/><Relationship Id="rId6" Type="http://schemas.openxmlformats.org/officeDocument/2006/relationships/image" Target="../media/image85.jpeg"/><Relationship Id="rId7"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91.png"/><Relationship Id="rId5" Type="http://schemas.openxmlformats.org/officeDocument/2006/relationships/image" Target="../media/image92.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5" Type="http://schemas.openxmlformats.org/officeDocument/2006/relationships/image" Target="../media/image95.jpeg"/><Relationship Id="rId6" Type="http://schemas.openxmlformats.org/officeDocument/2006/relationships/image" Target="../media/image96.jpeg"/><Relationship Id="rId7" Type="http://schemas.openxmlformats.org/officeDocument/2006/relationships/image" Target="../media/image97.jpeg"/><Relationship Id="rId8" Type="http://schemas.openxmlformats.org/officeDocument/2006/relationships/image" Target="../media/image98.jpeg"/><Relationship Id="rId9" Type="http://schemas.openxmlformats.org/officeDocument/2006/relationships/image" Target="../media/image99.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jpeg"/><Relationship Id="rId6" Type="http://schemas.openxmlformats.org/officeDocument/2006/relationships/image" Target="../media/image103.jpe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jpe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5" Type="http://schemas.openxmlformats.org/officeDocument/2006/relationships/image" Target="../media/image110.jpe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1" Type="http://schemas.openxmlformats.org/officeDocument/2006/relationships/image" Target="../media/image9.jpeg"/><Relationship Id="rId12" Type="http://schemas.openxmlformats.org/officeDocument/2006/relationships/image" Target="../media/image10.jpeg"/><Relationship Id="rId13" Type="http://schemas.openxmlformats.org/officeDocument/2006/relationships/image" Target="../media/image11.jpeg"/><Relationship Id="rId14" Type="http://schemas.openxmlformats.org/officeDocument/2006/relationships/image" Target="../media/image12.jpeg"/><Relationship Id="rId15" Type="http://schemas.openxmlformats.org/officeDocument/2006/relationships/image" Target="../media/image13.jpeg"/><Relationship Id="rId16" Type="http://schemas.openxmlformats.org/officeDocument/2006/relationships/image" Target="../media/image14.png"/><Relationship Id="rId17"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0" y="0"/>
            <a:ext cx="9144000" cy="6858000"/>
          </a:xfrm>
          <a:prstGeom prst="rect">
            <a:avLst/>
          </a:prstGeom>
          <a:solidFill>
            <a:schemeClr val="tx1"/>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17410" name="Picture 13" descr="Earth_Eastern_Hemisphe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1393825"/>
            <a:ext cx="3382962"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Egypt_Giza_pyramid_complex WM Attribut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8225" y="4995863"/>
            <a:ext cx="2230438" cy="15271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rches river C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775" y="468313"/>
            <a:ext cx="2387600" cy="164623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agia_Sophia_325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40550" y="1987550"/>
            <a:ext cx="1874838" cy="145256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utenberg.press W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51088" y="4957763"/>
            <a:ext cx="2133600" cy="159543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5" descr="Athena_Parthenos_Altemps_Inv8622 WM.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2113" y="2335213"/>
            <a:ext cx="1089025"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6" descr="ark of the covenant phs.jpg"/>
          <p:cNvPicPr>
            <a:picLocks noChangeAspect="1"/>
          </p:cNvPicPr>
          <p:nvPr/>
        </p:nvPicPr>
        <p:blipFill>
          <a:blip r:embed="rId9">
            <a:extLst>
              <a:ext uri="{28A0092B-C50C-407E-A947-70E740481C1C}">
                <a14:useLocalDpi xmlns:a14="http://schemas.microsoft.com/office/drawing/2010/main" val="0"/>
              </a:ext>
            </a:extLst>
          </a:blip>
          <a:srcRect l="1691" t="4228" r="3171" b="4440"/>
          <a:stretch>
            <a:fillRect/>
          </a:stretch>
        </p:blipFill>
        <p:spPr bwMode="auto">
          <a:xfrm>
            <a:off x="7261225" y="3668713"/>
            <a:ext cx="1587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71" descr="05 Minoan_gold_earring2008-full Attribute.jpg"/>
          <p:cNvPicPr>
            <a:picLocks noChangeAspect="1"/>
          </p:cNvPicPr>
          <p:nvPr/>
        </p:nvPicPr>
        <p:blipFill>
          <a:blip r:embed="rId10">
            <a:extLst>
              <a:ext uri="{28A0092B-C50C-407E-A947-70E740481C1C}">
                <a14:useLocalDpi xmlns:a14="http://schemas.microsoft.com/office/drawing/2010/main" val="0"/>
              </a:ext>
            </a:extLst>
          </a:blip>
          <a:srcRect l="17078" t="7416" r="10786" b="8090"/>
          <a:stretch>
            <a:fillRect/>
          </a:stretch>
        </p:blipFill>
        <p:spPr bwMode="auto">
          <a:xfrm>
            <a:off x="4702175" y="5508625"/>
            <a:ext cx="116522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72" descr="taj mahal CA.jpg"/>
          <p:cNvPicPr>
            <a:picLocks noChangeAspect="1"/>
          </p:cNvPicPr>
          <p:nvPr/>
        </p:nvPicPr>
        <p:blipFill>
          <a:blip r:embed="rId11">
            <a:extLst>
              <a:ext uri="{28A0092B-C50C-407E-A947-70E740481C1C}">
                <a14:useLocalDpi xmlns:a14="http://schemas.microsoft.com/office/drawing/2010/main" val="0"/>
              </a:ext>
            </a:extLst>
          </a:blip>
          <a:srcRect l="13686" r="19862"/>
          <a:stretch>
            <a:fillRect/>
          </a:stretch>
        </p:blipFill>
        <p:spPr bwMode="auto">
          <a:xfrm>
            <a:off x="6748463" y="446088"/>
            <a:ext cx="133985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73" descr="Aztec gold sculpture.jpg"/>
          <p:cNvPicPr>
            <a:picLocks noChangeAspect="1"/>
          </p:cNvPicPr>
          <p:nvPr/>
        </p:nvPicPr>
        <p:blipFill>
          <a:blip r:embed="rId12">
            <a:lum bright="20000" contrast="36000"/>
            <a:extLst>
              <a:ext uri="{28A0092B-C50C-407E-A947-70E740481C1C}">
                <a14:useLocalDpi xmlns:a14="http://schemas.microsoft.com/office/drawing/2010/main" val="0"/>
              </a:ext>
            </a:extLst>
          </a:blip>
          <a:srcRect l="17506" r="20145"/>
          <a:stretch>
            <a:fillRect/>
          </a:stretch>
        </p:blipFill>
        <p:spPr bwMode="auto">
          <a:xfrm>
            <a:off x="8207375" y="773113"/>
            <a:ext cx="708025"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74" descr="Mayan snake Brit Mus.jpg"/>
          <p:cNvPicPr>
            <a:picLocks noChangeAspect="1"/>
          </p:cNvPicPr>
          <p:nvPr/>
        </p:nvPicPr>
        <p:blipFill>
          <a:blip r:embed="rId13">
            <a:extLst>
              <a:ext uri="{28A0092B-C50C-407E-A947-70E740481C1C}">
                <a14:useLocalDpi xmlns:a14="http://schemas.microsoft.com/office/drawing/2010/main" val="0"/>
              </a:ext>
            </a:extLst>
          </a:blip>
          <a:srcRect t="13725" b="21568"/>
          <a:stretch>
            <a:fillRect/>
          </a:stretch>
        </p:blipFill>
        <p:spPr bwMode="auto">
          <a:xfrm>
            <a:off x="4757738" y="4659313"/>
            <a:ext cx="110966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175" descr="Dante Inferno WM.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692275" y="3070225"/>
            <a:ext cx="10287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2" name="Picture 176" descr="NotreDameDeParis WM Attrib.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8188" y="4737100"/>
            <a:ext cx="137477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TextBox 177"/>
          <p:cNvSpPr txBox="1">
            <a:spLocks noChangeArrowheads="1"/>
          </p:cNvSpPr>
          <p:nvPr/>
        </p:nvSpPr>
        <p:spPr bwMode="auto">
          <a:xfrm>
            <a:off x="1893888" y="2286000"/>
            <a:ext cx="9032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4400">
                <a:solidFill>
                  <a:srgbClr val="FFD347"/>
                </a:solidFill>
                <a:latin typeface="Georgia" charset="0"/>
              </a:rPr>
              <a:t>Ω</a:t>
            </a:r>
            <a:endParaRPr lang="en-US" sz="4400">
              <a:solidFill>
                <a:srgbClr val="FFD347"/>
              </a:solidFill>
              <a:latin typeface="Georgia" charset="0"/>
            </a:endParaRPr>
          </a:p>
        </p:txBody>
      </p:sp>
      <p:sp>
        <p:nvSpPr>
          <p:cNvPr id="17424" name="TextBox 178"/>
          <p:cNvSpPr txBox="1">
            <a:spLocks noChangeArrowheads="1"/>
          </p:cNvSpPr>
          <p:nvPr/>
        </p:nvSpPr>
        <p:spPr bwMode="auto">
          <a:xfrm>
            <a:off x="8435975" y="5268913"/>
            <a:ext cx="5984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a:solidFill>
                  <a:srgbClr val="FFD347"/>
                </a:solidFill>
                <a:latin typeface="Georgia" charset="0"/>
              </a:rPr>
              <a:t>0</a:t>
            </a:r>
          </a:p>
        </p:txBody>
      </p:sp>
      <p:pic>
        <p:nvPicPr>
          <p:cNvPr id="17425" name="Picture 180" descr="knight armor CA.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938838" y="1682750"/>
            <a:ext cx="712787"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181" descr="Cardinal_ricci WM.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145213" y="3668713"/>
            <a:ext cx="974725"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Rectangle 182"/>
          <p:cNvSpPr/>
          <p:nvPr/>
        </p:nvSpPr>
        <p:spPr>
          <a:xfrm>
            <a:off x="2320306" y="391886"/>
            <a:ext cx="4287321" cy="1200329"/>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a:lnSpc>
                <a:spcPct val="90000"/>
              </a:lnSpc>
              <a:defRPr/>
            </a:pPr>
            <a:r>
              <a:rPr lang="en-US" sz="4000" b="1" dirty="0">
                <a:ln w="50800"/>
                <a:solidFill>
                  <a:srgbClr val="FFD03B"/>
                </a:solidFill>
                <a:latin typeface="Verdana" charset="0"/>
                <a:ea typeface="ＭＳ Ｐゴシック" charset="-128"/>
                <a:cs typeface="+mn-cs"/>
              </a:rPr>
              <a:t>Creativity </a:t>
            </a:r>
            <a:br>
              <a:rPr lang="en-US" sz="4000" b="1" dirty="0">
                <a:ln w="50800"/>
                <a:solidFill>
                  <a:srgbClr val="FFD03B"/>
                </a:solidFill>
                <a:latin typeface="Verdana" charset="0"/>
                <a:ea typeface="ＭＳ Ｐゴシック" charset="-128"/>
                <a:cs typeface="+mn-cs"/>
              </a:rPr>
            </a:br>
            <a:r>
              <a:rPr lang="en-US" sz="4000" b="1" dirty="0">
                <a:ln w="50800"/>
                <a:solidFill>
                  <a:srgbClr val="FFD03B"/>
                </a:solidFill>
                <a:latin typeface="Verdana" charset="0"/>
                <a:ea typeface="ＭＳ Ｐゴシック" charset="-128"/>
                <a:cs typeface="+mn-cs"/>
              </a:rPr>
              <a:t>Revisited</a:t>
            </a:r>
            <a:endParaRPr lang="en-US" sz="4000" b="1" dirty="0">
              <a:ln w="50800"/>
              <a:solidFill>
                <a:srgbClr val="FFD03B"/>
              </a:solidFill>
              <a:ea typeface="ＭＳ Ｐゴシック" charset="-128"/>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 name="Rectangle 2"/>
          <p:cNvSpPr txBox="1">
            <a:spLocks noChangeArrowheads="1"/>
          </p:cNvSpPr>
          <p:nvPr/>
        </p:nvSpPr>
        <p:spPr bwMode="auto">
          <a:xfrm>
            <a:off x="457200" y="361950"/>
            <a:ext cx="8229600" cy="769938"/>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Chinese Creativity</a:t>
            </a:r>
          </a:p>
        </p:txBody>
      </p:sp>
      <p:sp>
        <p:nvSpPr>
          <p:cNvPr id="8" name="Rectangle 5"/>
          <p:cNvSpPr txBox="1">
            <a:spLocks noChangeArrowheads="1"/>
          </p:cNvSpPr>
          <p:nvPr/>
        </p:nvSpPr>
        <p:spPr bwMode="auto">
          <a:xfrm>
            <a:off x="4876800" y="1577975"/>
            <a:ext cx="3690938" cy="4525963"/>
          </a:xfrm>
          <a:prstGeom prst="rect">
            <a:avLst/>
          </a:prstGeom>
          <a:noFill/>
          <a:ln w="9525">
            <a:noFill/>
            <a:miter lim="800000"/>
            <a:headEnd/>
            <a:tailEnd/>
          </a:ln>
        </p:spPr>
        <p:txBody>
          <a:bodyPr/>
          <a:lstStyle/>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Rarely invaded</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Writing methods and materials</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Bureaucracy based upon Confucius</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Gun powder</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Compass</a:t>
            </a:r>
          </a:p>
          <a:p>
            <a:pPr>
              <a:spcBef>
                <a:spcPct val="20000"/>
              </a:spcBef>
              <a:buFont typeface="Arial" pitchFamily="34" charset="0"/>
              <a:buChar char="•"/>
              <a:defRPr/>
            </a:pPr>
            <a:endParaRPr lang="en-US" sz="2800" kern="0" dirty="0">
              <a:latin typeface="Georgia" pitchFamily="18" charset="0"/>
              <a:ea typeface="ＭＳ Ｐゴシック" charset="-128"/>
              <a:cs typeface="ＭＳ Ｐゴシック" pitchFamily="-112" charset="-128"/>
            </a:endParaRPr>
          </a:p>
        </p:txBody>
      </p:sp>
      <p:pic>
        <p:nvPicPr>
          <p:cNvPr id="50178" name="Picture 2" descr="C:\Documents and Settings\lelutes.CONED\Local Settings\Temporary Internet Files\Content.IE5\6MPV3DXY\MP900427603[1].jpg"/>
          <p:cNvPicPr>
            <a:picLocks noChangeAspect="1" noChangeArrowheads="1"/>
          </p:cNvPicPr>
          <p:nvPr/>
        </p:nvPicPr>
        <p:blipFill>
          <a:blip r:embed="rId3">
            <a:lum bright="16000" contrast="16000"/>
            <a:extLst>
              <a:ext uri="{28A0092B-C50C-407E-A947-70E740481C1C}">
                <a14:useLocalDpi xmlns:a14="http://schemas.microsoft.com/office/drawing/2010/main" val="0"/>
              </a:ext>
            </a:extLst>
          </a:blip>
          <a:srcRect/>
          <a:stretch>
            <a:fillRect/>
          </a:stretch>
        </p:blipFill>
        <p:spPr bwMode="auto">
          <a:xfrm>
            <a:off x="973138" y="3713163"/>
            <a:ext cx="3575050" cy="24495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hin char XingshuLantingxv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1525" y="1520825"/>
            <a:ext cx="1643063" cy="24034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descr="C:\Documents and Settings\lelutes.CONED\Local Settings\Temporary Internet Files\Content.IE5\ETKSHN4N\MP900400051[1].jpg"/>
          <p:cNvPicPr>
            <a:picLocks noChangeAspect="1" noChangeArrowheads="1"/>
          </p:cNvPicPr>
          <p:nvPr/>
        </p:nvPicPr>
        <p:blipFill>
          <a:blip r:embed="rId5">
            <a:lum bright="8000" contrast="18000"/>
            <a:extLst>
              <a:ext uri="{28A0092B-C50C-407E-A947-70E740481C1C}">
                <a14:useLocalDpi xmlns:a14="http://schemas.microsoft.com/office/drawing/2010/main" val="0"/>
              </a:ext>
            </a:extLst>
          </a:blip>
          <a:srcRect/>
          <a:stretch>
            <a:fillRect/>
          </a:stretch>
        </p:blipFill>
        <p:spPr bwMode="auto">
          <a:xfrm>
            <a:off x="2640013" y="1946275"/>
            <a:ext cx="1319212" cy="19764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8130" name="Rectangle 2"/>
          <p:cNvSpPr txBox="1">
            <a:spLocks noChangeArrowheads="1"/>
          </p:cNvSpPr>
          <p:nvPr/>
        </p:nvSpPr>
        <p:spPr bwMode="auto">
          <a:xfrm>
            <a:off x="457200" y="361950"/>
            <a:ext cx="8229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a:solidFill>
                  <a:srgbClr val="600000"/>
                </a:solidFill>
                <a:latin typeface="Verdana" charset="0"/>
              </a:rPr>
              <a:t>Greek and Hellenistic Creativity</a:t>
            </a:r>
          </a:p>
        </p:txBody>
      </p:sp>
      <p:sp>
        <p:nvSpPr>
          <p:cNvPr id="9" name="Rectangle 5"/>
          <p:cNvSpPr txBox="1">
            <a:spLocks noChangeArrowheads="1"/>
          </p:cNvSpPr>
          <p:nvPr/>
        </p:nvSpPr>
        <p:spPr bwMode="auto">
          <a:xfrm>
            <a:off x="4745038" y="1522413"/>
            <a:ext cx="3727450" cy="3624262"/>
          </a:xfrm>
          <a:prstGeom prst="rect">
            <a:avLst/>
          </a:prstGeom>
          <a:noFill/>
          <a:ln w="9525">
            <a:noFill/>
            <a:miter lim="800000"/>
            <a:headEnd/>
            <a:tailEnd/>
          </a:ln>
        </p:spPr>
        <p:txBody>
          <a:bodyPr/>
          <a:lstStyle/>
          <a:p>
            <a:pPr>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 Trade and education</a:t>
            </a:r>
          </a:p>
          <a:p>
            <a:pPr>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 Science</a:t>
            </a:r>
          </a:p>
          <a:p>
            <a:pPr>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 Vowels</a:t>
            </a:r>
          </a:p>
          <a:p>
            <a:pPr>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 Oral stories</a:t>
            </a:r>
          </a:p>
          <a:p>
            <a:pPr lvl="1">
              <a:spcBef>
                <a:spcPct val="20000"/>
              </a:spcBef>
              <a:defRPr/>
            </a:pPr>
            <a:r>
              <a:rPr lang="en-US" sz="2400" i="1" kern="0" dirty="0">
                <a:latin typeface="Georgia" pitchFamily="18" charset="0"/>
                <a:ea typeface="ＭＳ Ｐゴシック" charset="-128"/>
                <a:cs typeface="+mn-cs"/>
              </a:rPr>
              <a:t>Illiad and Odyssey</a:t>
            </a:r>
          </a:p>
          <a:p>
            <a:pPr>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 Leisure time vs. war</a:t>
            </a:r>
          </a:p>
          <a:p>
            <a:pPr>
              <a:spcBef>
                <a:spcPct val="20000"/>
              </a:spcBef>
              <a:defRPr/>
            </a:pPr>
            <a:endParaRPr lang="en-US" sz="2800" kern="0" dirty="0">
              <a:latin typeface="Georgia" pitchFamily="18" charset="0"/>
              <a:ea typeface="ＭＳ Ｐゴシック" charset="-128"/>
              <a:cs typeface="ＭＳ Ｐゴシック" pitchFamily="-112" charset="-128"/>
            </a:endParaRPr>
          </a:p>
        </p:txBody>
      </p:sp>
      <p:pic>
        <p:nvPicPr>
          <p:cNvPr id="12" name="Picture 11" descr="624px-Laocoon_Pio-Clementino_Inv1059-1064-1067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413" y="1406525"/>
            <a:ext cx="3416300" cy="32845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2" descr="Parthenon illustrati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45088" y="4857750"/>
            <a:ext cx="28892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15"/>
          <p:cNvSpPr txBox="1">
            <a:spLocks noChangeArrowheads="1"/>
          </p:cNvSpPr>
          <p:nvPr/>
        </p:nvSpPr>
        <p:spPr bwMode="auto">
          <a:xfrm>
            <a:off x="6423025" y="2155825"/>
            <a:ext cx="793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6000">
                <a:solidFill>
                  <a:srgbClr val="C00000"/>
                </a:solidFill>
                <a:latin typeface="Georgia" charset="0"/>
              </a:rPr>
              <a:t>Ω</a:t>
            </a:r>
            <a:endParaRPr lang="en-US" sz="6000">
              <a:solidFill>
                <a:srgbClr val="C00000"/>
              </a:solidFill>
              <a:latin typeface="Georgia" charset="0"/>
            </a:endParaRPr>
          </a:p>
        </p:txBody>
      </p:sp>
      <p:sp>
        <p:nvSpPr>
          <p:cNvPr id="48135" name="TextBox 16"/>
          <p:cNvSpPr txBox="1">
            <a:spLocks noChangeArrowheads="1"/>
          </p:cNvSpPr>
          <p:nvPr/>
        </p:nvSpPr>
        <p:spPr bwMode="auto">
          <a:xfrm>
            <a:off x="7456488" y="2503488"/>
            <a:ext cx="6858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4400">
                <a:solidFill>
                  <a:srgbClr val="C00000"/>
                </a:solidFill>
                <a:latin typeface="Georgia" charset="0"/>
              </a:rPr>
              <a:t>δ</a:t>
            </a:r>
            <a:endParaRPr lang="en-US" sz="4400">
              <a:solidFill>
                <a:srgbClr val="C00000"/>
              </a:solidFill>
            </a:endParaRPr>
          </a:p>
        </p:txBody>
      </p:sp>
      <p:sp>
        <p:nvSpPr>
          <p:cNvPr id="48136" name="TextBox 17"/>
          <p:cNvSpPr txBox="1">
            <a:spLocks noChangeArrowheads="1"/>
          </p:cNvSpPr>
          <p:nvPr/>
        </p:nvSpPr>
        <p:spPr bwMode="auto">
          <a:xfrm>
            <a:off x="7129463" y="2133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3200">
                <a:solidFill>
                  <a:srgbClr val="C00000"/>
                </a:solidFill>
                <a:latin typeface="Georgia" charset="0"/>
              </a:rPr>
              <a:t>β</a:t>
            </a:r>
            <a:endParaRPr lang="en-US" sz="3200">
              <a:solidFill>
                <a:srgbClr val="C00000"/>
              </a:solidFill>
            </a:endParaRPr>
          </a:p>
        </p:txBody>
      </p:sp>
      <p:pic>
        <p:nvPicPr>
          <p:cNvPr id="19" name="Picture 18" descr="Greek_Phalanx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125" y="4757738"/>
            <a:ext cx="3444875" cy="172243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1202" name="Rectangle 2"/>
          <p:cNvSpPr txBox="1">
            <a:spLocks noChangeArrowheads="1"/>
          </p:cNvSpPr>
          <p:nvPr/>
        </p:nvSpPr>
        <p:spPr bwMode="auto">
          <a:xfrm>
            <a:off x="457200" y="361950"/>
            <a:ext cx="8229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a:solidFill>
                  <a:srgbClr val="600000"/>
                </a:solidFill>
                <a:latin typeface="Verdana" charset="0"/>
              </a:rPr>
              <a:t>Roman Creativity</a:t>
            </a:r>
          </a:p>
        </p:txBody>
      </p:sp>
      <p:sp>
        <p:nvSpPr>
          <p:cNvPr id="51203" name="Rectangle 5"/>
          <p:cNvSpPr txBox="1">
            <a:spLocks noChangeArrowheads="1"/>
          </p:cNvSpPr>
          <p:nvPr/>
        </p:nvSpPr>
        <p:spPr bwMode="auto">
          <a:xfrm>
            <a:off x="4452938" y="1481138"/>
            <a:ext cx="4691062"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2800">
                <a:latin typeface="Georgia" charset="0"/>
              </a:rPr>
              <a:t>Modified others</a:t>
            </a:r>
            <a:r>
              <a:rPr lang="ja-JP" altLang="en-US" sz="2800">
                <a:latin typeface="Georgia" charset="0"/>
              </a:rPr>
              <a:t>’</a:t>
            </a:r>
            <a:r>
              <a:rPr lang="en-US" altLang="ja-JP" sz="2800">
                <a:latin typeface="Georgia" charset="0"/>
              </a:rPr>
              <a:t> ideas</a:t>
            </a:r>
          </a:p>
          <a:p>
            <a:pPr eaLnBrk="1" hangingPunct="1">
              <a:spcBef>
                <a:spcPct val="20000"/>
              </a:spcBef>
              <a:buFont typeface="Arial" charset="0"/>
              <a:buChar char="•"/>
            </a:pPr>
            <a:r>
              <a:rPr lang="en-US" sz="2800">
                <a:latin typeface="Georgia" charset="0"/>
              </a:rPr>
              <a:t>Checks and balances</a:t>
            </a:r>
          </a:p>
          <a:p>
            <a:pPr eaLnBrk="1" hangingPunct="1">
              <a:spcBef>
                <a:spcPct val="20000"/>
              </a:spcBef>
              <a:buFont typeface="Arial" charset="0"/>
              <a:buChar char="•"/>
            </a:pPr>
            <a:r>
              <a:rPr lang="en-US" sz="2800">
                <a:latin typeface="Georgia" charset="0"/>
              </a:rPr>
              <a:t>Alphabet and number system</a:t>
            </a:r>
          </a:p>
          <a:p>
            <a:pPr eaLnBrk="1" hangingPunct="1">
              <a:spcBef>
                <a:spcPct val="20000"/>
              </a:spcBef>
              <a:buFont typeface="Arial" charset="0"/>
              <a:buChar char="•"/>
            </a:pPr>
            <a:r>
              <a:rPr lang="en-US" sz="2800">
                <a:latin typeface="Georgia" charset="0"/>
              </a:rPr>
              <a:t>Aqueducts and buildings</a:t>
            </a:r>
          </a:p>
          <a:p>
            <a:pPr eaLnBrk="1" hangingPunct="1">
              <a:spcBef>
                <a:spcPct val="20000"/>
              </a:spcBef>
              <a:buFont typeface="Arial" charset="0"/>
              <a:buChar char="•"/>
            </a:pPr>
            <a:r>
              <a:rPr lang="en-US" sz="2800">
                <a:latin typeface="Georgia" charset="0"/>
              </a:rPr>
              <a:t>Road system</a:t>
            </a:r>
          </a:p>
        </p:txBody>
      </p:sp>
      <p:pic>
        <p:nvPicPr>
          <p:cNvPr id="51204" name="Picture 14" descr="1000px-Roman_SPQR_banner.svg WM GNU.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5213" y="4751388"/>
            <a:ext cx="184785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rches river C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2150" y="1528763"/>
            <a:ext cx="3417888" cy="22764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road 3 C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6463" y="3516313"/>
            <a:ext cx="3019425" cy="201453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Trebula_Mutuesca_latin_scription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17900" y="4583113"/>
            <a:ext cx="1611313" cy="19192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4274" name="Rectangle 2"/>
          <p:cNvSpPr txBox="1">
            <a:spLocks noChangeArrowheads="1"/>
          </p:cNvSpPr>
          <p:nvPr/>
        </p:nvSpPr>
        <p:spPr bwMode="auto">
          <a:xfrm>
            <a:off x="457200" y="361950"/>
            <a:ext cx="8229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a:solidFill>
                  <a:srgbClr val="600000"/>
                </a:solidFill>
                <a:latin typeface="Verdana" charset="0"/>
              </a:rPr>
              <a:t>Byzantine Creativity</a:t>
            </a:r>
          </a:p>
        </p:txBody>
      </p:sp>
      <p:sp>
        <p:nvSpPr>
          <p:cNvPr id="54275" name="Rectangle 5"/>
          <p:cNvSpPr txBox="1">
            <a:spLocks noChangeArrowheads="1"/>
          </p:cNvSpPr>
          <p:nvPr/>
        </p:nvSpPr>
        <p:spPr bwMode="auto">
          <a:xfrm>
            <a:off x="5072063" y="1458913"/>
            <a:ext cx="3059112"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2800">
                <a:latin typeface="Georgia" charset="0"/>
              </a:rPr>
              <a:t> Mosaics</a:t>
            </a:r>
          </a:p>
          <a:p>
            <a:pPr eaLnBrk="1" hangingPunct="1">
              <a:spcBef>
                <a:spcPct val="20000"/>
              </a:spcBef>
              <a:buFont typeface="Arial" charset="0"/>
              <a:buChar char="•"/>
            </a:pPr>
            <a:r>
              <a:rPr lang="en-US" sz="2800">
                <a:latin typeface="Georgia" charset="0"/>
              </a:rPr>
              <a:t> Hagia Sophia</a:t>
            </a:r>
          </a:p>
          <a:p>
            <a:pPr eaLnBrk="1" hangingPunct="1">
              <a:spcBef>
                <a:spcPct val="20000"/>
              </a:spcBef>
              <a:buFont typeface="Arial" charset="0"/>
              <a:buChar char="•"/>
            </a:pPr>
            <a:r>
              <a:rPr lang="en-US" sz="2800">
                <a:latin typeface="Georgia" charset="0"/>
              </a:rPr>
              <a:t> Icons</a:t>
            </a:r>
          </a:p>
          <a:p>
            <a:pPr eaLnBrk="1" hangingPunct="1">
              <a:spcBef>
                <a:spcPct val="20000"/>
              </a:spcBef>
              <a:buFont typeface="Arial" charset="0"/>
              <a:buChar char="•"/>
            </a:pPr>
            <a:r>
              <a:rPr lang="en-US" sz="2800">
                <a:latin typeface="Georgia" charset="0"/>
              </a:rPr>
              <a:t> Greek Fire</a:t>
            </a:r>
          </a:p>
          <a:p>
            <a:pPr eaLnBrk="1" hangingPunct="1">
              <a:spcBef>
                <a:spcPct val="20000"/>
              </a:spcBef>
              <a:buFont typeface="Arial" charset="0"/>
              <a:buChar char="•"/>
            </a:pPr>
            <a:r>
              <a:rPr lang="en-US" sz="2800">
                <a:latin typeface="Georgia" charset="0"/>
              </a:rPr>
              <a:t> Defense system</a:t>
            </a:r>
          </a:p>
          <a:p>
            <a:pPr eaLnBrk="1" hangingPunct="1">
              <a:spcBef>
                <a:spcPct val="20000"/>
              </a:spcBef>
              <a:buFont typeface="Arial" charset="0"/>
              <a:buChar char="•"/>
            </a:pPr>
            <a:r>
              <a:rPr lang="en-US" sz="2800">
                <a:latin typeface="Georgia" charset="0"/>
              </a:rPr>
              <a:t> Ports—Venice</a:t>
            </a:r>
          </a:p>
        </p:txBody>
      </p:sp>
      <p:sp>
        <p:nvSpPr>
          <p:cNvPr id="54276" name="TextBox 9"/>
          <p:cNvSpPr txBox="1">
            <a:spLocks noChangeArrowheads="1"/>
          </p:cNvSpPr>
          <p:nvPr/>
        </p:nvSpPr>
        <p:spPr bwMode="auto">
          <a:xfrm>
            <a:off x="708025" y="6008688"/>
            <a:ext cx="79898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smtClean="0">
                <a:latin typeface="Georgia" charset="0"/>
              </a:rPr>
              <a:t>Constantinople’</a:t>
            </a:r>
            <a:r>
              <a:rPr lang="en-US" altLang="ja-JP" sz="2800" dirty="0" smtClean="0">
                <a:latin typeface="Georgia" charset="0"/>
              </a:rPr>
              <a:t>s </a:t>
            </a:r>
            <a:r>
              <a:rPr lang="en-US" altLang="ja-JP" sz="2800" dirty="0">
                <a:latin typeface="Georgia" charset="0"/>
              </a:rPr>
              <a:t>fall     Rise of the Renaissance</a:t>
            </a:r>
          </a:p>
          <a:p>
            <a:pPr eaLnBrk="1" hangingPunct="1"/>
            <a:endParaRPr lang="en-US" sz="1800" dirty="0"/>
          </a:p>
        </p:txBody>
      </p:sp>
      <p:pic>
        <p:nvPicPr>
          <p:cNvPr id="12" name="Picture 11" descr="Hagia_Sophia_325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513" y="2689225"/>
            <a:ext cx="4165600" cy="31242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venice C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4263" y="4575175"/>
            <a:ext cx="1865312" cy="12430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Justinian mosaic color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9575" y="1295400"/>
            <a:ext cx="1803400" cy="22971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57346" name="Rectangle 2"/>
          <p:cNvSpPr txBox="1">
            <a:spLocks noChangeArrowheads="1"/>
          </p:cNvSpPr>
          <p:nvPr/>
        </p:nvSpPr>
        <p:spPr bwMode="auto">
          <a:xfrm>
            <a:off x="457200" y="361950"/>
            <a:ext cx="8229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a:solidFill>
                  <a:srgbClr val="600000"/>
                </a:solidFill>
                <a:latin typeface="Verdana" charset="0"/>
              </a:rPr>
              <a:t>Islamic Creativity</a:t>
            </a:r>
          </a:p>
        </p:txBody>
      </p:sp>
      <p:sp>
        <p:nvSpPr>
          <p:cNvPr id="14" name="Rectangle 5"/>
          <p:cNvSpPr txBox="1">
            <a:spLocks noChangeArrowheads="1"/>
          </p:cNvSpPr>
          <p:nvPr/>
        </p:nvSpPr>
        <p:spPr bwMode="auto">
          <a:xfrm>
            <a:off x="4484688" y="1524000"/>
            <a:ext cx="4495800" cy="3916363"/>
          </a:xfrm>
          <a:prstGeom prst="rect">
            <a:avLst/>
          </a:prstGeom>
          <a:noFill/>
          <a:ln w="9525">
            <a:noFill/>
            <a:miter lim="800000"/>
            <a:headEnd/>
            <a:tailEnd/>
          </a:ln>
        </p:spPr>
        <p:txBody>
          <a:bodyPr/>
          <a:lstStyle/>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Architecture</a:t>
            </a:r>
          </a:p>
          <a:p>
            <a:pPr marL="182880" lvl="1" indent="-182880">
              <a:spcBef>
                <a:spcPct val="20000"/>
              </a:spcBef>
              <a:defRPr/>
            </a:pPr>
            <a:r>
              <a:rPr lang="en-US" sz="2800" kern="0" dirty="0">
                <a:latin typeface="Georgia" pitchFamily="18" charset="0"/>
                <a:ea typeface="ＭＳ Ｐゴシック" charset="-128"/>
                <a:cs typeface="+mn-cs"/>
              </a:rPr>
              <a:t>       </a:t>
            </a:r>
            <a:r>
              <a:rPr lang="en-US" sz="2400" kern="0" dirty="0">
                <a:latin typeface="Georgia" pitchFamily="18" charset="0"/>
                <a:ea typeface="ＭＳ Ｐゴシック" charset="-128"/>
                <a:cs typeface="+mn-cs"/>
              </a:rPr>
              <a:t>Dome of the Rock</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Literature</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Arabic script an art form</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Science developed</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Islamic influences added to other cultures</a:t>
            </a:r>
          </a:p>
        </p:txBody>
      </p:sp>
      <p:pic>
        <p:nvPicPr>
          <p:cNvPr id="15" name="Picture 14" descr="architecture 3 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792663"/>
            <a:ext cx="2438400" cy="16271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Dome_of_the_Rock_3 WM.jpg"/>
          <p:cNvPicPr>
            <a:picLocks noChangeAspect="1"/>
          </p:cNvPicPr>
          <p:nvPr/>
        </p:nvPicPr>
        <p:blipFill>
          <a:blip r:embed="rId4">
            <a:lum bright="16000" contrast="4000"/>
            <a:extLst>
              <a:ext uri="{28A0092B-C50C-407E-A947-70E740481C1C}">
                <a14:useLocalDpi xmlns:a14="http://schemas.microsoft.com/office/drawing/2010/main" val="0"/>
              </a:ext>
            </a:extLst>
          </a:blip>
          <a:srcRect/>
          <a:stretch>
            <a:fillRect/>
          </a:stretch>
        </p:blipFill>
        <p:spPr bwMode="auto">
          <a:xfrm>
            <a:off x="1303338" y="1273175"/>
            <a:ext cx="2989262" cy="22431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rchitecture 8 C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300413"/>
            <a:ext cx="2438400" cy="16287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Fatima Panel_hunters_Louvre_OA_6265-1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3113" y="5151438"/>
            <a:ext cx="2960687" cy="12668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ottoman empire symbol CA.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48013" y="3700463"/>
            <a:ext cx="893762" cy="9144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0418" name="Rectangle 2"/>
          <p:cNvSpPr txBox="1">
            <a:spLocks noChangeArrowheads="1"/>
          </p:cNvSpPr>
          <p:nvPr/>
        </p:nvSpPr>
        <p:spPr bwMode="auto">
          <a:xfrm>
            <a:off x="457200" y="361950"/>
            <a:ext cx="8229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a:solidFill>
                  <a:srgbClr val="600000"/>
                </a:solidFill>
                <a:latin typeface="Verdana" charset="0"/>
              </a:rPr>
              <a:t>Medieval European Creativity</a:t>
            </a:r>
          </a:p>
        </p:txBody>
      </p:sp>
      <p:sp>
        <p:nvSpPr>
          <p:cNvPr id="10" name="Rectangle 5"/>
          <p:cNvSpPr txBox="1">
            <a:spLocks noChangeArrowheads="1"/>
          </p:cNvSpPr>
          <p:nvPr/>
        </p:nvSpPr>
        <p:spPr bwMode="auto">
          <a:xfrm>
            <a:off x="4648200" y="1501775"/>
            <a:ext cx="4267200" cy="4678363"/>
          </a:xfrm>
          <a:prstGeom prst="rect">
            <a:avLst/>
          </a:prstGeom>
          <a:noFill/>
          <a:ln w="9525">
            <a:noFill/>
            <a:miter lim="800000"/>
            <a:headEnd/>
            <a:tailEnd/>
          </a:ln>
        </p:spPr>
        <p:txBody>
          <a:bodyPr/>
          <a:lstStyle/>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Gothic cathedrals</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Literature and art</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Catholic church</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Politics and war</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Language development</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Interactions - 	    lateral-thinking</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Crusades - creativity</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Printing press</a:t>
            </a:r>
          </a:p>
        </p:txBody>
      </p:sp>
      <p:pic>
        <p:nvPicPr>
          <p:cNvPr id="17" name="Picture 16" descr="cologne cathedral Kölner_Dom_um_1900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63" y="3425825"/>
            <a:ext cx="3406775" cy="257016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Gutenberg.press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17675" y="1652588"/>
            <a:ext cx="2668588" cy="19954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utenberg_bible WM.jpg"/>
          <p:cNvPicPr>
            <a:picLocks noChangeAspect="1"/>
          </p:cNvPicPr>
          <p:nvPr/>
        </p:nvPicPr>
        <p:blipFill>
          <a:blip r:embed="rId5">
            <a:extLst>
              <a:ext uri="{28A0092B-C50C-407E-A947-70E740481C1C}">
                <a14:useLocalDpi xmlns:a14="http://schemas.microsoft.com/office/drawing/2010/main" val="0"/>
              </a:ext>
            </a:extLst>
          </a:blip>
          <a:srcRect t="2599" r="9267" b="4234"/>
          <a:stretch>
            <a:fillRect/>
          </a:stretch>
        </p:blipFill>
        <p:spPr bwMode="auto">
          <a:xfrm>
            <a:off x="3044825" y="3417888"/>
            <a:ext cx="852488" cy="11969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Pope John22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725" y="1806575"/>
            <a:ext cx="1176338" cy="154146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Canterbury_Cathedral_031_marriage_at_Can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5148263"/>
            <a:ext cx="1185863" cy="11874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 name="Rectangle 2"/>
          <p:cNvSpPr txBox="1">
            <a:spLocks noChangeArrowheads="1"/>
          </p:cNvSpPr>
          <p:nvPr/>
        </p:nvSpPr>
        <p:spPr bwMode="auto">
          <a:xfrm>
            <a:off x="457200" y="361950"/>
            <a:ext cx="8229600" cy="769938"/>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Creativity and Preparation</a:t>
            </a:r>
          </a:p>
        </p:txBody>
      </p:sp>
      <p:sp>
        <p:nvSpPr>
          <p:cNvPr id="12" name="Rectangle 3"/>
          <p:cNvSpPr txBox="1">
            <a:spLocks noChangeArrowheads="1"/>
          </p:cNvSpPr>
          <p:nvPr/>
        </p:nvSpPr>
        <p:spPr bwMode="auto">
          <a:xfrm>
            <a:off x="3226221" y="1143000"/>
            <a:ext cx="5330404" cy="4536110"/>
          </a:xfrm>
          <a:prstGeom prst="rect">
            <a:avLst/>
          </a:prstGeom>
          <a:noFill/>
          <a:ln w="9525">
            <a:noFill/>
            <a:miter lim="800000"/>
            <a:headEnd/>
            <a:tailEnd/>
          </a:ln>
        </p:spPr>
        <p:txBody>
          <a:bodyPr/>
          <a:lstStyle/>
          <a:p>
            <a:pPr>
              <a:spcBef>
                <a:spcPct val="20000"/>
              </a:spcBef>
              <a:defRPr/>
            </a:pPr>
            <a:r>
              <a:rPr lang="en-US" sz="2800" i="1" kern="0" dirty="0">
                <a:latin typeface="Georgia" pitchFamily="18" charset="0"/>
                <a:ea typeface="ＭＳ Ｐゴシック" charset="-128"/>
                <a:cs typeface="ＭＳ Ｐゴシック" pitchFamily="-112" charset="-128"/>
              </a:rPr>
              <a:t>Solving a problem is like looking for valuable antiques. You will find only junk unless you know what you are looking for. Great new ideas are too different from our current thinking, and too similar to non-solutions to be casually recognized. But </a:t>
            </a:r>
            <a:r>
              <a:rPr lang="en-US" sz="2800" i="1" kern="0" dirty="0">
                <a:solidFill>
                  <a:srgbClr val="C00000"/>
                </a:solidFill>
                <a:latin typeface="Georgia" pitchFamily="18" charset="0"/>
                <a:ea typeface="ＭＳ Ｐゴシック" charset="-128"/>
                <a:cs typeface="ＭＳ Ｐゴシック" pitchFamily="-112" charset="-128"/>
              </a:rPr>
              <a:t>when we know what to look for, the probability of finding a great solution </a:t>
            </a:r>
            <a:r>
              <a:rPr lang="en-US" sz="2800" i="1" kern="0" dirty="0" smtClean="0">
                <a:solidFill>
                  <a:srgbClr val="C00000"/>
                </a:solidFill>
                <a:latin typeface="Georgia" pitchFamily="18" charset="0"/>
                <a:ea typeface="ＭＳ Ｐゴシック" charset="-128"/>
                <a:cs typeface="ＭＳ Ｐゴシック" pitchFamily="-112" charset="-128"/>
              </a:rPr>
              <a:t>soars… </a:t>
            </a:r>
            <a:endParaRPr lang="en-US" sz="2800" i="1" kern="0" dirty="0">
              <a:solidFill>
                <a:srgbClr val="C00000"/>
              </a:solidFill>
              <a:latin typeface="Georgia" pitchFamily="18" charset="0"/>
              <a:ea typeface="ＭＳ Ｐゴシック" charset="-128"/>
              <a:cs typeface="ＭＳ Ｐゴシック" pitchFamily="-112" charset="-128"/>
            </a:endParaRPr>
          </a:p>
        </p:txBody>
      </p:sp>
      <p:pic>
        <p:nvPicPr>
          <p:cNvPr id="2" name="Picture 1"/>
          <p:cNvPicPr>
            <a:picLocks noChangeAspect="1"/>
          </p:cNvPicPr>
          <p:nvPr/>
        </p:nvPicPr>
        <p:blipFill>
          <a:blip r:embed="rId3"/>
          <a:stretch>
            <a:fillRect/>
          </a:stretch>
        </p:blipFill>
        <p:spPr>
          <a:xfrm>
            <a:off x="173138" y="2131491"/>
            <a:ext cx="2859389" cy="266933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 name="Rectangle 2"/>
          <p:cNvSpPr txBox="1">
            <a:spLocks noChangeArrowheads="1"/>
          </p:cNvSpPr>
          <p:nvPr/>
        </p:nvSpPr>
        <p:spPr bwMode="auto">
          <a:xfrm>
            <a:off x="457200" y="361950"/>
            <a:ext cx="8229600" cy="769938"/>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Creativity and Preparation</a:t>
            </a:r>
          </a:p>
        </p:txBody>
      </p:sp>
      <p:pic>
        <p:nvPicPr>
          <p:cNvPr id="63492" name="Picture 13" descr="Archimedes bath CA.jpg"/>
          <p:cNvPicPr>
            <a:picLocks noChangeAspect="1"/>
          </p:cNvPicPr>
          <p:nvPr/>
        </p:nvPicPr>
        <p:blipFill>
          <a:blip r:embed="rId3">
            <a:extLst>
              <a:ext uri="{28A0092B-C50C-407E-A947-70E740481C1C}">
                <a14:useLocalDpi xmlns:a14="http://schemas.microsoft.com/office/drawing/2010/main" val="0"/>
              </a:ext>
            </a:extLst>
          </a:blip>
          <a:srcRect l="4910" t="9592" r="4910" b="4837"/>
          <a:stretch>
            <a:fillRect/>
          </a:stretch>
        </p:blipFill>
        <p:spPr bwMode="auto">
          <a:xfrm>
            <a:off x="0" y="1401529"/>
            <a:ext cx="3570957" cy="254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17"/>
          <p:cNvSpPr txBox="1">
            <a:spLocks noChangeArrowheads="1"/>
          </p:cNvSpPr>
          <p:nvPr/>
        </p:nvSpPr>
        <p:spPr bwMode="auto">
          <a:xfrm>
            <a:off x="3559175" y="1130510"/>
            <a:ext cx="55848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i="1" dirty="0">
                <a:latin typeface="Georgia" charset="0"/>
              </a:rPr>
              <a:t>The ancient genius Archimedes took baths all of his life, and each time he entered the bath, the water rose. But only when he was looking for a way to measure the volume of the king</a:t>
            </a:r>
            <a:r>
              <a:rPr lang="ja-JP" altLang="en-US" i="1" dirty="0">
                <a:latin typeface="Georgia" charset="0"/>
              </a:rPr>
              <a:t>’</a:t>
            </a:r>
            <a:r>
              <a:rPr lang="en-US" altLang="ja-JP" i="1" dirty="0">
                <a:latin typeface="Georgia" charset="0"/>
              </a:rPr>
              <a:t>s crown did he recognize </a:t>
            </a:r>
            <a:r>
              <a:rPr lang="en-US" altLang="ja-JP" i="1" dirty="0" smtClean="0">
                <a:latin typeface="Georgia" charset="0"/>
              </a:rPr>
              <a:t>the rising water as a brilliant volume-measuring solution…</a:t>
            </a:r>
            <a:endParaRPr lang="en-US" sz="2000" dirty="0"/>
          </a:p>
        </p:txBody>
      </p:sp>
      <p:sp>
        <p:nvSpPr>
          <p:cNvPr id="63494" name="TextBox 18"/>
          <p:cNvSpPr txBox="1">
            <a:spLocks noChangeArrowheads="1"/>
          </p:cNvSpPr>
          <p:nvPr/>
        </p:nvSpPr>
        <p:spPr bwMode="auto">
          <a:xfrm>
            <a:off x="424238" y="4234149"/>
            <a:ext cx="8349329" cy="236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dirty="0" smtClean="0">
                <a:latin typeface="Georgia" charset="0"/>
              </a:rPr>
              <a:t>To </a:t>
            </a:r>
            <a:r>
              <a:rPr lang="en-US" sz="2800" i="1" dirty="0">
                <a:latin typeface="Georgia" charset="0"/>
              </a:rPr>
              <a:t>find a breakthrough that exciting, </a:t>
            </a:r>
            <a:r>
              <a:rPr lang="en-US" sz="2800" i="1" dirty="0">
                <a:solidFill>
                  <a:srgbClr val="C00000"/>
                </a:solidFill>
                <a:latin typeface="Georgia" charset="0"/>
              </a:rPr>
              <a:t>you must have a clear vision of the solution that you are seeking. </a:t>
            </a:r>
            <a:r>
              <a:rPr lang="en-US" sz="2800" i="1" dirty="0">
                <a:latin typeface="Georgia" charset="0"/>
              </a:rPr>
              <a:t>Then you too can recognize your answer when you step into it.</a:t>
            </a:r>
          </a:p>
          <a:p>
            <a:pPr lvl="1" algn="r" eaLnBrk="1" hangingPunct="1">
              <a:lnSpc>
                <a:spcPct val="90000"/>
              </a:lnSpc>
              <a:spcBef>
                <a:spcPct val="20000"/>
              </a:spcBef>
            </a:pPr>
            <a:r>
              <a:rPr lang="en-US" sz="1600" dirty="0">
                <a:latin typeface="Georgia" charset="0"/>
              </a:rPr>
              <a:t>— Scott Thorpe</a:t>
            </a:r>
          </a:p>
          <a:p>
            <a:pPr eaLnBrk="1" hangingPunct="1"/>
            <a:endParaRPr lang="en-US" sz="1800" dirty="0"/>
          </a:p>
        </p:txBody>
      </p:sp>
    </p:spTree>
    <p:extLst>
      <p:ext uri="{BB962C8B-B14F-4D97-AF65-F5344CB8AC3E}">
        <p14:creationId xmlns:p14="http://schemas.microsoft.com/office/powerpoint/2010/main" val="253247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 name="Rectangle 6"/>
          <p:cNvSpPr txBox="1">
            <a:spLocks noChangeArrowheads="1"/>
          </p:cNvSpPr>
          <p:nvPr/>
        </p:nvSpPr>
        <p:spPr bwMode="auto">
          <a:xfrm>
            <a:off x="457200" y="415925"/>
            <a:ext cx="8229600" cy="70485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The </a:t>
            </a:r>
            <a:r>
              <a:rPr lang="en-US" sz="3000" b="1" kern="0" dirty="0" smtClean="0">
                <a:solidFill>
                  <a:srgbClr val="600000"/>
                </a:solidFill>
                <a:latin typeface="Verdana" charset="0"/>
                <a:ea typeface="ＭＳ Ｐゴシック" charset="-128"/>
                <a:cs typeface="ＭＳ Ｐゴシック" pitchFamily="-112" charset="-128"/>
              </a:rPr>
              <a:t>Scope </a:t>
            </a:r>
            <a:r>
              <a:rPr lang="en-US" sz="3000" b="1" kern="0" dirty="0">
                <a:solidFill>
                  <a:srgbClr val="600000"/>
                </a:solidFill>
                <a:latin typeface="Verdana" charset="0"/>
                <a:ea typeface="ＭＳ Ｐゴシック" charset="-128"/>
                <a:cs typeface="ＭＳ Ｐゴシック" pitchFamily="-112" charset="-128"/>
              </a:rPr>
              <a:t>of MFG 201</a:t>
            </a:r>
          </a:p>
        </p:txBody>
      </p:sp>
      <p:sp>
        <p:nvSpPr>
          <p:cNvPr id="66563" name="Text Box 2"/>
          <p:cNvSpPr txBox="1">
            <a:spLocks noChangeArrowheads="1"/>
          </p:cNvSpPr>
          <p:nvPr/>
        </p:nvSpPr>
        <p:spPr bwMode="auto">
          <a:xfrm>
            <a:off x="338138" y="3200400"/>
            <a:ext cx="1858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atin typeface="Arial Black" charset="0"/>
              </a:rPr>
              <a:t>Scientists</a:t>
            </a:r>
          </a:p>
        </p:txBody>
      </p:sp>
      <p:sp>
        <p:nvSpPr>
          <p:cNvPr id="66564" name="Text Box 3"/>
          <p:cNvSpPr txBox="1">
            <a:spLocks noChangeArrowheads="1"/>
          </p:cNvSpPr>
          <p:nvPr/>
        </p:nvSpPr>
        <p:spPr bwMode="auto">
          <a:xfrm>
            <a:off x="7114865" y="3179393"/>
            <a:ext cx="18807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latin typeface="Freestyle Script" charset="0"/>
              </a:rPr>
              <a:t>Humanists</a:t>
            </a:r>
          </a:p>
        </p:txBody>
      </p:sp>
      <p:sp>
        <p:nvSpPr>
          <p:cNvPr id="66565" name="AutoShape 4" descr="spectrum"/>
          <p:cNvSpPr>
            <a:spLocks noChangeArrowheads="1"/>
          </p:cNvSpPr>
          <p:nvPr/>
        </p:nvSpPr>
        <p:spPr bwMode="auto">
          <a:xfrm>
            <a:off x="2339975" y="2895600"/>
            <a:ext cx="4627563" cy="1143000"/>
          </a:xfrm>
          <a:prstGeom prst="leftRightArrow">
            <a:avLst>
              <a:gd name="adj1" fmla="val 50000"/>
              <a:gd name="adj2" fmla="val 89351"/>
            </a:avLst>
          </a:prstGeom>
          <a:blipFill dpi="0" rotWithShape="1">
            <a:blip r:embed="rId3"/>
            <a:srcRect/>
            <a:stretch>
              <a:fillRect/>
            </a:stretch>
          </a:blipFill>
          <a:ln w="9525">
            <a:solidFill>
              <a:schemeClr val="tx1"/>
            </a:solidFill>
            <a:miter lim="800000"/>
            <a:headEnd/>
            <a:tailEnd/>
          </a:ln>
        </p:spPr>
        <p:txBody>
          <a:bodyPr wrap="none" anchor="ctr"/>
          <a:lstStyle/>
          <a:p>
            <a:endParaRPr lang="en-US"/>
          </a:p>
        </p:txBody>
      </p:sp>
      <p:sp>
        <p:nvSpPr>
          <p:cNvPr id="66566" name="Text Box 5"/>
          <p:cNvSpPr txBox="1">
            <a:spLocks noChangeArrowheads="1"/>
          </p:cNvSpPr>
          <p:nvPr/>
        </p:nvSpPr>
        <p:spPr bwMode="auto">
          <a:xfrm>
            <a:off x="860425" y="5976938"/>
            <a:ext cx="7608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chemeClr val="tx2"/>
                </a:solidFill>
                <a:latin typeface="Georgia" charset="0"/>
              </a:rPr>
              <a:t>(Derived from Snow, C.P., </a:t>
            </a:r>
            <a:r>
              <a:rPr lang="en-US" sz="1600" i="1">
                <a:solidFill>
                  <a:schemeClr val="tx2"/>
                </a:solidFill>
                <a:latin typeface="Georgia" charset="0"/>
              </a:rPr>
              <a:t>The Two Cultures, </a:t>
            </a:r>
            <a:r>
              <a:rPr lang="en-US" sz="1600">
                <a:solidFill>
                  <a:schemeClr val="tx2"/>
                </a:solidFill>
                <a:latin typeface="Georgia" charset="0"/>
              </a:rPr>
              <a:t>Cambridge University Press, 1998)</a:t>
            </a:r>
          </a:p>
        </p:txBody>
      </p:sp>
      <p:pic>
        <p:nvPicPr>
          <p:cNvPr id="66567" name="Picture 16" descr="scientist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175" y="3548063"/>
            <a:ext cx="1725613"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19" descr="writer C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51688" y="3787775"/>
            <a:ext cx="1741487"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20" descr="engineer CA.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4975" y="1535113"/>
            <a:ext cx="1763713"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21" descr="painter CA.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05663" y="1481138"/>
            <a:ext cx="1438275"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 name="Rectangle 6"/>
          <p:cNvSpPr txBox="1">
            <a:spLocks noChangeArrowheads="1"/>
          </p:cNvSpPr>
          <p:nvPr/>
        </p:nvSpPr>
        <p:spPr bwMode="auto">
          <a:xfrm>
            <a:off x="457200" y="415925"/>
            <a:ext cx="8229600" cy="70485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Creativity</a:t>
            </a:r>
          </a:p>
        </p:txBody>
      </p:sp>
      <p:sp>
        <p:nvSpPr>
          <p:cNvPr id="69635" name="Rectangle 4"/>
          <p:cNvSpPr>
            <a:spLocks noGrp="1" noChangeArrowheads="1"/>
          </p:cNvSpPr>
          <p:nvPr>
            <p:ph type="ctrTitle"/>
          </p:nvPr>
        </p:nvSpPr>
        <p:spPr>
          <a:xfrm>
            <a:off x="719138" y="1154113"/>
            <a:ext cx="7521575" cy="750887"/>
          </a:xfrm>
        </p:spPr>
        <p:txBody>
          <a:bodyPr/>
          <a:lstStyle/>
          <a:p>
            <a:pPr eaLnBrk="1" hangingPunct="1"/>
            <a:r>
              <a:rPr lang="en-US" sz="3000" b="1">
                <a:solidFill>
                  <a:srgbClr val="600000"/>
                </a:solidFill>
                <a:latin typeface="Georgia" charset="0"/>
                <a:ea typeface="ＭＳ Ｐゴシック" charset="0"/>
                <a:cs typeface="ＭＳ Ｐゴシック" charset="0"/>
              </a:rPr>
              <a:t>To maximize our creativity</a:t>
            </a:r>
            <a:endParaRPr lang="en-US" sz="3000">
              <a:solidFill>
                <a:srgbClr val="600000"/>
              </a:solidFill>
              <a:latin typeface="Georgia" charset="0"/>
              <a:ea typeface="ＭＳ Ｐゴシック" charset="0"/>
              <a:cs typeface="ＭＳ Ｐゴシック" charset="0"/>
            </a:endParaRPr>
          </a:p>
        </p:txBody>
      </p:sp>
      <p:sp>
        <p:nvSpPr>
          <p:cNvPr id="14" name="Rectangle 5"/>
          <p:cNvSpPr>
            <a:spLocks noGrp="1" noChangeArrowheads="1"/>
          </p:cNvSpPr>
          <p:nvPr>
            <p:ph type="subTitle" idx="1"/>
          </p:nvPr>
        </p:nvSpPr>
        <p:spPr>
          <a:xfrm>
            <a:off x="1393825" y="1773238"/>
            <a:ext cx="6400800" cy="588962"/>
          </a:xfrm>
        </p:spPr>
        <p:txBody>
          <a:bodyPr/>
          <a:lstStyle/>
          <a:p>
            <a:pPr eaLnBrk="1" hangingPunct="1"/>
            <a:r>
              <a:rPr lang="en-US" sz="2800">
                <a:latin typeface="Georgia" charset="0"/>
                <a:ea typeface="ＭＳ Ｐゴシック" charset="0"/>
                <a:cs typeface="ＭＳ Ｐゴシック" charset="0"/>
              </a:rPr>
              <a:t>We must learn from many disciplines.</a:t>
            </a:r>
          </a:p>
        </p:txBody>
      </p:sp>
      <p:pic>
        <p:nvPicPr>
          <p:cNvPr id="69637" name="Picture 5" descr="cpeopple cowboy 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3330575"/>
            <a:ext cx="159067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9" descr="poeple kids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2613025"/>
            <a:ext cx="12446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10" descr="people diver C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3906838"/>
            <a:ext cx="14954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11" descr="scientist 2 CA.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2384425"/>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12" descr="people real estate CA.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67538" y="5246688"/>
            <a:ext cx="16319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14" descr="people mother CA.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1525" y="2830513"/>
            <a:ext cx="915988"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15" descr="people athlete CA.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5508625"/>
            <a:ext cx="17414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16" descr="people musician CA.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68575" y="4887913"/>
            <a:ext cx="1481138"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5" name="Picture 17" descr="Students.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82625" y="4833938"/>
            <a:ext cx="11890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6" name="Picture 18" descr="people car washer CA.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37288" y="3821113"/>
            <a:ext cx="1349375"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19" descr="people pilot CA.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05400" y="2590800"/>
            <a:ext cx="162242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048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2" name="Title 5"/>
          <p:cNvSpPr txBox="1">
            <a:spLocks/>
          </p:cNvSpPr>
          <p:nvPr/>
        </p:nvSpPr>
        <p:spPr bwMode="auto">
          <a:xfrm>
            <a:off x="609600" y="457200"/>
            <a:ext cx="7069138" cy="6858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600000"/>
                </a:solidFill>
                <a:latin typeface="Verdana" charset="0"/>
                <a:ea typeface="ＭＳ Ｐゴシック" charset="-128"/>
                <a:cs typeface="ＭＳ Ｐゴシック" pitchFamily="-65" charset="-128"/>
              </a:rPr>
              <a:t>A Creativity Project</a:t>
            </a:r>
          </a:p>
        </p:txBody>
      </p:sp>
      <p:pic>
        <p:nvPicPr>
          <p:cNvPr id="10" name="Flying Machine WINNER.mov" descr="/Users/abs3/Movies/Flying Machine WINNER.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914400" y="1219200"/>
            <a:ext cx="70358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557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p:cTn id="12"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3" name="Rectangle 2"/>
          <p:cNvSpPr txBox="1">
            <a:spLocks noChangeArrowheads="1"/>
          </p:cNvSpPr>
          <p:nvPr/>
        </p:nvSpPr>
        <p:spPr bwMode="auto">
          <a:xfrm>
            <a:off x="282575" y="88900"/>
            <a:ext cx="8686800" cy="1143000"/>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pitchFamily="-112" charset="-128"/>
              </a:rPr>
              <a:t>Historical Examination of Creativity (Case study method)</a:t>
            </a:r>
          </a:p>
        </p:txBody>
      </p:sp>
      <p:sp>
        <p:nvSpPr>
          <p:cNvPr id="24" name="Rectangle 3"/>
          <p:cNvSpPr txBox="1">
            <a:spLocks noChangeArrowheads="1"/>
          </p:cNvSpPr>
          <p:nvPr/>
        </p:nvSpPr>
        <p:spPr bwMode="auto">
          <a:xfrm>
            <a:off x="1416050" y="1316038"/>
            <a:ext cx="6943725" cy="2678112"/>
          </a:xfrm>
          <a:prstGeom prst="rect">
            <a:avLst/>
          </a:prstGeom>
          <a:noFill/>
          <a:ln w="9525">
            <a:noFill/>
            <a:miter lim="800000"/>
            <a:headEnd/>
            <a:tailEnd/>
          </a:ln>
        </p:spPr>
        <p:txBody>
          <a:bodyPr/>
          <a:lstStyle/>
          <a:p>
            <a:pPr>
              <a:spcBef>
                <a:spcPct val="20000"/>
              </a:spcBef>
              <a:defRPr/>
            </a:pPr>
            <a:r>
              <a:rPr lang="en-US" sz="2800" kern="0" dirty="0">
                <a:latin typeface="Georgia" pitchFamily="18" charset="0"/>
                <a:ea typeface="ＭＳ Ｐゴシック" charset="-128"/>
                <a:cs typeface="ＭＳ Ｐゴシック" pitchFamily="-112" charset="-128"/>
              </a:rPr>
              <a:t>Look at people and times to understand creativity better.</a:t>
            </a:r>
          </a:p>
          <a:p>
            <a:pPr lvl="1">
              <a:spcBef>
                <a:spcPct val="20000"/>
              </a:spcBef>
              <a:buFont typeface="Arial" pitchFamily="34" charset="0"/>
              <a:buChar char="•"/>
              <a:defRPr/>
            </a:pPr>
            <a:r>
              <a:rPr lang="en-US" sz="2800" kern="0" dirty="0">
                <a:latin typeface="Georgia" pitchFamily="18" charset="0"/>
                <a:ea typeface="ＭＳ Ｐゴシック" charset="-128"/>
                <a:cs typeface="+mn-cs"/>
              </a:rPr>
              <a:t> </a:t>
            </a:r>
            <a:r>
              <a:rPr lang="en-US" sz="2400" kern="0" dirty="0">
                <a:latin typeface="Georgia" pitchFamily="18" charset="0"/>
                <a:ea typeface="ＭＳ Ｐゴシック" charset="-128"/>
                <a:cs typeface="+mn-cs"/>
              </a:rPr>
              <a:t>What traits made them creative?</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What environmental conditions existed?</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What was the process of creativity?</a:t>
            </a:r>
          </a:p>
        </p:txBody>
      </p:sp>
      <p:pic>
        <p:nvPicPr>
          <p:cNvPr id="5" name="Picture 4" descr="800px-Maler_der_Grabkammer_des_Rechmirê_002  Egyptians tools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4775" y="3811588"/>
            <a:ext cx="3778250" cy="26431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3" name="Rectangle 2"/>
          <p:cNvSpPr txBox="1">
            <a:spLocks noChangeArrowheads="1"/>
          </p:cNvSpPr>
          <p:nvPr/>
        </p:nvSpPr>
        <p:spPr bwMode="auto">
          <a:xfrm>
            <a:off x="282575" y="88900"/>
            <a:ext cx="8686800" cy="1143000"/>
          </a:xfrm>
          <a:prstGeom prst="rect">
            <a:avLst/>
          </a:prstGeom>
          <a:noFill/>
          <a:ln w="9525">
            <a:noFill/>
            <a:miter lim="800000"/>
            <a:headEnd/>
            <a:tailEnd/>
          </a:ln>
        </p:spPr>
        <p:txBody>
          <a:bodyPr anchor="ctr"/>
          <a:lstStyle/>
          <a:p>
            <a:pPr algn="ctr">
              <a:lnSpc>
                <a:spcPct val="90000"/>
              </a:lnSpc>
              <a:defRPr/>
            </a:pPr>
            <a:r>
              <a:rPr lang="en-US" sz="3000" b="1" kern="0" dirty="0">
                <a:solidFill>
                  <a:srgbClr val="600000"/>
                </a:solidFill>
                <a:latin typeface="Verdana" charset="0"/>
                <a:ea typeface="ＭＳ Ｐゴシック" charset="-128"/>
                <a:cs typeface="ＭＳ Ｐゴシック" pitchFamily="-112" charset="-128"/>
              </a:rPr>
              <a:t>Historical Examination of Creativity </a:t>
            </a:r>
            <a:r>
              <a:rPr lang="en-US" sz="2600" b="1" kern="0" dirty="0">
                <a:solidFill>
                  <a:srgbClr val="600000"/>
                </a:solidFill>
                <a:latin typeface="Verdana" charset="0"/>
                <a:ea typeface="ＭＳ Ｐゴシック" charset="-128"/>
                <a:cs typeface="ＭＳ Ｐゴシック" pitchFamily="-112" charset="-128"/>
              </a:rPr>
              <a:t>(Case study method)</a:t>
            </a:r>
          </a:p>
        </p:txBody>
      </p:sp>
      <p:sp>
        <p:nvSpPr>
          <p:cNvPr id="5" name="Rectangle 3"/>
          <p:cNvSpPr txBox="1">
            <a:spLocks noChangeArrowheads="1"/>
          </p:cNvSpPr>
          <p:nvPr/>
        </p:nvSpPr>
        <p:spPr bwMode="auto">
          <a:xfrm>
            <a:off x="4092575" y="1382713"/>
            <a:ext cx="4518025" cy="4525962"/>
          </a:xfrm>
          <a:prstGeom prst="rect">
            <a:avLst/>
          </a:prstGeom>
          <a:noFill/>
          <a:ln w="9525">
            <a:noFill/>
            <a:miter lim="800000"/>
            <a:headEnd/>
            <a:tailEnd/>
          </a:ln>
        </p:spPr>
        <p:txBody>
          <a:bodyPr/>
          <a:lstStyle/>
          <a:p>
            <a:pPr>
              <a:spcBef>
                <a:spcPct val="20000"/>
              </a:spcBef>
              <a:defRPr/>
            </a:pPr>
            <a:r>
              <a:rPr lang="en-US" sz="3200" kern="0" dirty="0">
                <a:latin typeface="Georgia" pitchFamily="18" charset="0"/>
                <a:ea typeface="ＭＳ Ｐゴシック" charset="-128"/>
                <a:cs typeface="ＭＳ Ｐゴシック" pitchFamily="-112" charset="-128"/>
              </a:rPr>
              <a:t>History</a:t>
            </a:r>
          </a:p>
          <a:p>
            <a:pPr lvl="1" indent="-182880">
              <a:spcBef>
                <a:spcPct val="20000"/>
              </a:spcBef>
              <a:buFont typeface="Arial" pitchFamily="34" charset="0"/>
              <a:buChar char="•"/>
              <a:defRPr/>
            </a:pPr>
            <a:r>
              <a:rPr lang="en-US" sz="2400" kern="0" dirty="0">
                <a:latin typeface="Georgia" pitchFamily="18" charset="0"/>
                <a:ea typeface="ＭＳ Ｐゴシック" charset="-128"/>
                <a:cs typeface="+mn-cs"/>
              </a:rPr>
              <a:t> Mesopotamia, Egypt, India, China</a:t>
            </a:r>
          </a:p>
          <a:p>
            <a:pPr lvl="1" indent="-182880">
              <a:spcBef>
                <a:spcPct val="20000"/>
              </a:spcBef>
              <a:buFont typeface="Arial" pitchFamily="34" charset="0"/>
              <a:buChar char="•"/>
              <a:defRPr/>
            </a:pPr>
            <a:r>
              <a:rPr lang="en-US" sz="2400" kern="0" dirty="0">
                <a:latin typeface="Georgia" pitchFamily="18" charset="0"/>
                <a:ea typeface="ＭＳ Ｐゴシック" charset="-128"/>
                <a:cs typeface="+mn-cs"/>
              </a:rPr>
              <a:t> Greece</a:t>
            </a:r>
          </a:p>
          <a:p>
            <a:pPr lvl="1" indent="-182880">
              <a:spcBef>
                <a:spcPct val="20000"/>
              </a:spcBef>
              <a:buFont typeface="Arial" pitchFamily="34" charset="0"/>
              <a:buChar char="•"/>
              <a:defRPr/>
            </a:pPr>
            <a:r>
              <a:rPr lang="en-US" sz="2400" kern="0" dirty="0">
                <a:latin typeface="Georgia" pitchFamily="18" charset="0"/>
                <a:ea typeface="ＭＳ Ｐゴシック" charset="-128"/>
                <a:cs typeface="+mn-cs"/>
              </a:rPr>
              <a:t> Rome</a:t>
            </a:r>
          </a:p>
          <a:p>
            <a:pPr lvl="1" indent="-182880">
              <a:spcBef>
                <a:spcPct val="20000"/>
              </a:spcBef>
              <a:buFont typeface="Arial" pitchFamily="34" charset="0"/>
              <a:buChar char="•"/>
              <a:defRPr/>
            </a:pPr>
            <a:r>
              <a:rPr lang="en-US" sz="2400" kern="0" dirty="0">
                <a:latin typeface="Georgia" pitchFamily="18" charset="0"/>
                <a:ea typeface="ＭＳ Ｐゴシック" charset="-128"/>
                <a:cs typeface="+mn-cs"/>
              </a:rPr>
              <a:t> Byzantium</a:t>
            </a:r>
          </a:p>
          <a:p>
            <a:pPr lvl="1" indent="-182880">
              <a:spcBef>
                <a:spcPct val="20000"/>
              </a:spcBef>
              <a:buFont typeface="Arial" pitchFamily="34" charset="0"/>
              <a:buChar char="•"/>
              <a:defRPr/>
            </a:pPr>
            <a:r>
              <a:rPr lang="en-US" sz="2400" kern="0" dirty="0">
                <a:latin typeface="Georgia" pitchFamily="18" charset="0"/>
                <a:ea typeface="ＭＳ Ｐゴシック" charset="-128"/>
                <a:cs typeface="+mn-cs"/>
              </a:rPr>
              <a:t> Islam</a:t>
            </a:r>
          </a:p>
          <a:p>
            <a:pPr lvl="1" indent="-182880">
              <a:spcBef>
                <a:spcPct val="20000"/>
              </a:spcBef>
              <a:buFont typeface="Arial" pitchFamily="34" charset="0"/>
              <a:buChar char="•"/>
              <a:defRPr/>
            </a:pPr>
            <a:r>
              <a:rPr lang="en-US" sz="2400" kern="0" dirty="0">
                <a:latin typeface="Georgia" pitchFamily="18" charset="0"/>
                <a:ea typeface="ＭＳ Ｐゴシック" charset="-128"/>
                <a:cs typeface="+mn-cs"/>
              </a:rPr>
              <a:t> Middle Ages Europe</a:t>
            </a:r>
          </a:p>
          <a:p>
            <a:pPr lvl="1" indent="-182880">
              <a:spcBef>
                <a:spcPct val="20000"/>
              </a:spcBef>
              <a:buFont typeface="Arial" pitchFamily="34" charset="0"/>
              <a:buChar char="•"/>
              <a:defRPr/>
            </a:pPr>
            <a:r>
              <a:rPr lang="en-US" sz="2400" kern="0" dirty="0">
                <a:latin typeface="Georgia" pitchFamily="18" charset="0"/>
                <a:ea typeface="ＭＳ Ｐゴシック" charset="-128"/>
                <a:cs typeface="+mn-cs"/>
              </a:rPr>
              <a:t> Pre-Colombian Americas</a:t>
            </a:r>
          </a:p>
        </p:txBody>
      </p:sp>
      <p:pic>
        <p:nvPicPr>
          <p:cNvPr id="10" name="Picture 9" descr="Sutton_Hoo_replica_(fa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6013" y="5062538"/>
            <a:ext cx="1449387" cy="13271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8" descr="Peru_Machu_Picchu_Sunrise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4227513"/>
            <a:ext cx="1604963" cy="21399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descr="Egyptian pyramid sphnix C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33538"/>
            <a:ext cx="2613025" cy="17272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descr="Parthenon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5463" y="3292475"/>
            <a:ext cx="2025650" cy="15192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381000" y="185738"/>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Learning from many disciplines</a:t>
            </a:r>
          </a:p>
        </p:txBody>
      </p:sp>
      <p:sp>
        <p:nvSpPr>
          <p:cNvPr id="8" name="Rectangle 3"/>
          <p:cNvSpPr txBox="1">
            <a:spLocks noChangeArrowheads="1"/>
          </p:cNvSpPr>
          <p:nvPr/>
        </p:nvSpPr>
        <p:spPr bwMode="auto">
          <a:xfrm>
            <a:off x="4430713" y="1433513"/>
            <a:ext cx="4038600" cy="4525962"/>
          </a:xfrm>
          <a:prstGeom prst="rect">
            <a:avLst/>
          </a:prstGeom>
          <a:noFill/>
          <a:ln w="9525">
            <a:noFill/>
            <a:miter lim="800000"/>
            <a:headEnd/>
            <a:tailEnd/>
          </a:ln>
        </p:spPr>
        <p:txBody>
          <a:bodyPr/>
          <a:lstStyle/>
          <a:p>
            <a:pPr>
              <a:spcBef>
                <a:spcPct val="20000"/>
              </a:spcBef>
              <a:defRPr/>
            </a:pPr>
            <a:r>
              <a:rPr lang="en-US" sz="3200" kern="0" dirty="0">
                <a:latin typeface="Georgia" pitchFamily="18" charset="0"/>
                <a:ea typeface="ＭＳ Ｐゴシック" charset="-128"/>
                <a:cs typeface="ＭＳ Ｐゴシック" pitchFamily="-112" charset="-128"/>
              </a:rPr>
              <a:t>Law </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Hammurabi</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Bible</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Draco</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a:t>
            </a:r>
            <a:r>
              <a:rPr lang="en-US" sz="2400" kern="0" dirty="0" err="1">
                <a:latin typeface="Georgia" pitchFamily="18" charset="0"/>
                <a:ea typeface="ＭＳ Ｐゴシック" charset="-128"/>
                <a:cs typeface="+mn-cs"/>
              </a:rPr>
              <a:t>Augustian</a:t>
            </a:r>
            <a:r>
              <a:rPr lang="en-US" sz="2400" kern="0" dirty="0">
                <a:latin typeface="Georgia" pitchFamily="18" charset="0"/>
                <a:ea typeface="ＭＳ Ｐゴシック" charset="-128"/>
                <a:cs typeface="+mn-cs"/>
              </a:rPr>
              <a:t> (Roman)</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Justinian</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Magna </a:t>
            </a:r>
            <a:r>
              <a:rPr lang="en-US" sz="2400" kern="0" dirty="0" err="1">
                <a:latin typeface="Georgia" pitchFamily="18" charset="0"/>
                <a:ea typeface="ＭＳ Ｐゴシック" charset="-128"/>
                <a:cs typeface="+mn-cs"/>
              </a:rPr>
              <a:t>Carta</a:t>
            </a:r>
            <a:endParaRPr lang="en-US" sz="2400" kern="0" dirty="0">
              <a:latin typeface="Georgia" pitchFamily="18" charset="0"/>
              <a:ea typeface="ＭＳ Ｐゴシック" charset="-128"/>
              <a:cs typeface="+mn-cs"/>
            </a:endParaRPr>
          </a:p>
        </p:txBody>
      </p:sp>
      <p:pic>
        <p:nvPicPr>
          <p:cNvPr id="44037" name="Picture 4" descr="augus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 y="1619250"/>
            <a:ext cx="2030413" cy="40227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magna Carta CA.jpg"/>
          <p:cNvPicPr>
            <a:picLocks noChangeAspect="1"/>
          </p:cNvPicPr>
          <p:nvPr/>
        </p:nvPicPr>
        <p:blipFill>
          <a:blip r:embed="rId4">
            <a:extLst>
              <a:ext uri="{28A0092B-C50C-407E-A947-70E740481C1C}">
                <a14:useLocalDpi xmlns:a14="http://schemas.microsoft.com/office/drawing/2010/main" val="0"/>
              </a:ext>
            </a:extLst>
          </a:blip>
          <a:srcRect l="2275" t="1558" r="2585" b="1503"/>
          <a:stretch>
            <a:fillRect/>
          </a:stretch>
        </p:blipFill>
        <p:spPr bwMode="auto">
          <a:xfrm>
            <a:off x="2828925" y="3600450"/>
            <a:ext cx="1752600" cy="24574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ible GI.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910795">
            <a:off x="2794000" y="1974850"/>
            <a:ext cx="1011238" cy="15748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381000" y="185738"/>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Learning from many disciplines</a:t>
            </a:r>
          </a:p>
        </p:txBody>
      </p:sp>
      <p:sp>
        <p:nvSpPr>
          <p:cNvPr id="10" name="Rectangle 3"/>
          <p:cNvSpPr txBox="1">
            <a:spLocks noChangeArrowheads="1"/>
          </p:cNvSpPr>
          <p:nvPr/>
        </p:nvSpPr>
        <p:spPr bwMode="auto">
          <a:xfrm>
            <a:off x="4364038" y="1439863"/>
            <a:ext cx="4038600" cy="4525962"/>
          </a:xfrm>
          <a:prstGeom prst="rect">
            <a:avLst/>
          </a:prstGeom>
          <a:noFill/>
          <a:ln w="9525">
            <a:noFill/>
            <a:miter lim="800000"/>
            <a:headEnd/>
            <a:tailEnd/>
          </a:ln>
        </p:spPr>
        <p:txBody>
          <a:bodyPr/>
          <a:lstStyle/>
          <a:p>
            <a:pPr>
              <a:spcBef>
                <a:spcPct val="20000"/>
              </a:spcBef>
              <a:defRPr/>
            </a:pPr>
            <a:r>
              <a:rPr lang="en-US" sz="3200" kern="0" dirty="0">
                <a:latin typeface="Georgia" pitchFamily="18" charset="0"/>
                <a:ea typeface="ＭＳ Ｐゴシック" charset="-128"/>
                <a:cs typeface="ＭＳ Ｐゴシック" pitchFamily="-112" charset="-128"/>
              </a:rPr>
              <a:t>Government</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Kings and pharaohs</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Greek democracy</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Roman Republic</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Roman Empire</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Religious</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Feudal</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Nation</a:t>
            </a:r>
          </a:p>
        </p:txBody>
      </p:sp>
      <p:pic>
        <p:nvPicPr>
          <p:cNvPr id="11" name="Picture 10" descr="Ciceron_Vaux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619250"/>
            <a:ext cx="1666875" cy="25003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Knights_of_the_Round_Table._Graal_(15th_century) WM.jpg"/>
          <p:cNvPicPr>
            <a:picLocks noChangeAspect="1"/>
          </p:cNvPicPr>
          <p:nvPr/>
        </p:nvPicPr>
        <p:blipFill>
          <a:blip r:embed="rId4">
            <a:extLst>
              <a:ext uri="{28A0092B-C50C-407E-A947-70E740481C1C}">
                <a14:useLocalDpi xmlns:a14="http://schemas.microsoft.com/office/drawing/2010/main" val="0"/>
              </a:ext>
            </a:extLst>
          </a:blip>
          <a:srcRect l="8408" t="4247" r="8542" b="5457"/>
          <a:stretch>
            <a:fillRect/>
          </a:stretch>
        </p:blipFill>
        <p:spPr bwMode="auto">
          <a:xfrm>
            <a:off x="1304925" y="4191000"/>
            <a:ext cx="1685925" cy="17335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Edward King_Edward_III WM.jpg"/>
          <p:cNvPicPr>
            <a:picLocks noChangeAspect="1"/>
          </p:cNvPicPr>
          <p:nvPr/>
        </p:nvPicPr>
        <p:blipFill>
          <a:blip r:embed="rId5">
            <a:extLst>
              <a:ext uri="{28A0092B-C50C-407E-A947-70E740481C1C}">
                <a14:useLocalDpi xmlns:a14="http://schemas.microsoft.com/office/drawing/2010/main" val="0"/>
              </a:ext>
            </a:extLst>
          </a:blip>
          <a:srcRect l="2156" r="3131" b="1778"/>
          <a:stretch>
            <a:fillRect/>
          </a:stretch>
        </p:blipFill>
        <p:spPr bwMode="auto">
          <a:xfrm>
            <a:off x="2638425" y="1887538"/>
            <a:ext cx="1152525" cy="15605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Gregorythegreat C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95625" y="3535363"/>
            <a:ext cx="1219200" cy="17113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381000" y="185738"/>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Learning from many disciplines</a:t>
            </a:r>
          </a:p>
        </p:txBody>
      </p:sp>
      <p:sp>
        <p:nvSpPr>
          <p:cNvPr id="9" name="Rectangle 3"/>
          <p:cNvSpPr txBox="1">
            <a:spLocks noChangeArrowheads="1"/>
          </p:cNvSpPr>
          <p:nvPr/>
        </p:nvSpPr>
        <p:spPr bwMode="auto">
          <a:xfrm>
            <a:off x="5895975" y="1352550"/>
            <a:ext cx="3028950" cy="3638550"/>
          </a:xfrm>
          <a:prstGeom prst="rect">
            <a:avLst/>
          </a:prstGeom>
          <a:noFill/>
          <a:ln w="9525">
            <a:noFill/>
            <a:miter lim="800000"/>
            <a:headEnd/>
            <a:tailEnd/>
          </a:ln>
        </p:spPr>
        <p:txBody>
          <a:bodyPr/>
          <a:lstStyle/>
          <a:p>
            <a:pPr>
              <a:spcBef>
                <a:spcPct val="20000"/>
              </a:spcBef>
              <a:defRPr/>
            </a:pPr>
            <a:r>
              <a:rPr lang="en-US" sz="3200" kern="0" dirty="0">
                <a:latin typeface="Georgia" pitchFamily="18" charset="0"/>
                <a:ea typeface="ＭＳ Ｐゴシック" charset="-128"/>
                <a:cs typeface="ＭＳ Ｐゴシック" pitchFamily="-112" charset="-128"/>
              </a:rPr>
              <a:t>Religion</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Hebrew</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Pagan</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Hindu</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Buddhism</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Christianity</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Islam</a:t>
            </a:r>
          </a:p>
          <a:p>
            <a:pPr lvl="1" algn="ctr">
              <a:spcBef>
                <a:spcPct val="20000"/>
              </a:spcBef>
              <a:defRPr/>
            </a:pPr>
            <a:endParaRPr lang="en-US" sz="2400" kern="0" dirty="0">
              <a:latin typeface="Georgia" pitchFamily="18" charset="0"/>
              <a:ea typeface="ＭＳ Ｐゴシック" charset="-128"/>
              <a:cs typeface="+mn-cs"/>
            </a:endParaRPr>
          </a:p>
        </p:txBody>
      </p:sp>
      <p:pic>
        <p:nvPicPr>
          <p:cNvPr id="15" name="Picture 14" descr="Moslem pray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3038475"/>
            <a:ext cx="1530350" cy="19462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olomon FirstTemplen GI.jpg"/>
          <p:cNvPicPr>
            <a:picLocks noChangeAspect="1"/>
          </p:cNvPicPr>
          <p:nvPr/>
        </p:nvPicPr>
        <p:blipFill>
          <a:blip r:embed="rId4">
            <a:lum bright="14000" contrast="14000"/>
            <a:extLst>
              <a:ext uri="{28A0092B-C50C-407E-A947-70E740481C1C}">
                <a14:useLocalDpi xmlns:a14="http://schemas.microsoft.com/office/drawing/2010/main" val="0"/>
              </a:ext>
            </a:extLst>
          </a:blip>
          <a:srcRect/>
          <a:stretch>
            <a:fillRect/>
          </a:stretch>
        </p:blipFill>
        <p:spPr bwMode="auto">
          <a:xfrm>
            <a:off x="885825" y="1395413"/>
            <a:ext cx="2333625" cy="15763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17" descr="Star_of_David.svg W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9175" y="1563688"/>
            <a:ext cx="2857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Vishnu Bronze_sculpt_NMND-5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9775" y="5060950"/>
            <a:ext cx="1162050" cy="15494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9463" y="2376488"/>
            <a:ext cx="2071687" cy="32051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381000" y="185738"/>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Learning from many disciplines</a:t>
            </a:r>
          </a:p>
        </p:txBody>
      </p:sp>
      <p:sp>
        <p:nvSpPr>
          <p:cNvPr id="8" name="Rectangle 3"/>
          <p:cNvSpPr txBox="1">
            <a:spLocks noChangeArrowheads="1"/>
          </p:cNvSpPr>
          <p:nvPr/>
        </p:nvSpPr>
        <p:spPr bwMode="auto">
          <a:xfrm>
            <a:off x="4638675" y="1341438"/>
            <a:ext cx="4224338" cy="4525962"/>
          </a:xfrm>
          <a:prstGeom prst="rect">
            <a:avLst/>
          </a:prstGeom>
          <a:noFill/>
          <a:ln w="9525">
            <a:noFill/>
            <a:miter lim="800000"/>
            <a:headEnd/>
            <a:tailEnd/>
          </a:ln>
        </p:spPr>
        <p:txBody>
          <a:bodyPr/>
          <a:lstStyle/>
          <a:p>
            <a:pPr marL="342900" indent="-342900">
              <a:spcBef>
                <a:spcPct val="20000"/>
              </a:spcBef>
              <a:defRPr/>
            </a:pPr>
            <a:r>
              <a:rPr lang="en-US" sz="3200" kern="0" dirty="0">
                <a:latin typeface="Georgia" pitchFamily="18" charset="0"/>
                <a:ea typeface="ＭＳ Ｐゴシック" charset="-128"/>
                <a:cs typeface="ＭＳ Ｐゴシック" pitchFamily="-112" charset="-128"/>
              </a:rPr>
              <a:t>Architecture</a:t>
            </a:r>
          </a:p>
          <a:p>
            <a:pPr marL="742950" lvl="1" indent="-285750">
              <a:spcBef>
                <a:spcPct val="20000"/>
              </a:spcBef>
              <a:buFont typeface="Arial" pitchFamily="34" charset="0"/>
              <a:buChar char="•"/>
              <a:defRPr/>
            </a:pPr>
            <a:r>
              <a:rPr lang="en-US" sz="2800" kern="0" dirty="0">
                <a:latin typeface="Georgia" pitchFamily="18" charset="0"/>
                <a:ea typeface="ＭＳ Ｐゴシック" charset="-128"/>
                <a:cs typeface="+mn-cs"/>
              </a:rPr>
              <a:t>Ziggurats and pyramids</a:t>
            </a:r>
          </a:p>
          <a:p>
            <a:pPr marL="742950" lvl="1" indent="-285750">
              <a:spcBef>
                <a:spcPct val="20000"/>
              </a:spcBef>
              <a:buFont typeface="Arial" pitchFamily="34" charset="0"/>
              <a:buChar char="•"/>
              <a:defRPr/>
            </a:pPr>
            <a:r>
              <a:rPr lang="en-US" sz="2800" kern="0" dirty="0">
                <a:latin typeface="Georgia" pitchFamily="18" charset="0"/>
                <a:ea typeface="ＭＳ Ｐゴシック" charset="-128"/>
                <a:cs typeface="+mn-cs"/>
              </a:rPr>
              <a:t>Egyptian and Greek temples</a:t>
            </a:r>
          </a:p>
          <a:p>
            <a:pPr marL="742950" lvl="1" indent="-285750">
              <a:spcBef>
                <a:spcPct val="20000"/>
              </a:spcBef>
              <a:buFont typeface="Arial" pitchFamily="34" charset="0"/>
              <a:buChar char="•"/>
              <a:defRPr/>
            </a:pPr>
            <a:r>
              <a:rPr lang="en-US" sz="2800" kern="0" dirty="0">
                <a:latin typeface="Georgia" pitchFamily="18" charset="0"/>
                <a:ea typeface="ＭＳ Ｐゴシック" charset="-128"/>
                <a:cs typeface="+mn-cs"/>
              </a:rPr>
              <a:t>Roman arches, vaults, domes</a:t>
            </a:r>
          </a:p>
          <a:p>
            <a:pPr marL="742950" lvl="1" indent="-285750">
              <a:spcBef>
                <a:spcPct val="20000"/>
              </a:spcBef>
              <a:buFont typeface="Arial" pitchFamily="34" charset="0"/>
              <a:buChar char="•"/>
              <a:defRPr/>
            </a:pPr>
            <a:r>
              <a:rPr lang="en-US" sz="2800" kern="0" dirty="0">
                <a:latin typeface="Georgia" pitchFamily="18" charset="0"/>
                <a:ea typeface="ＭＳ Ｐゴシック" charset="-128"/>
                <a:cs typeface="+mn-cs"/>
              </a:rPr>
              <a:t>Islamic</a:t>
            </a:r>
          </a:p>
          <a:p>
            <a:pPr marL="742950" lvl="1" indent="-285750">
              <a:spcBef>
                <a:spcPct val="20000"/>
              </a:spcBef>
              <a:buFont typeface="Arial" pitchFamily="34" charset="0"/>
              <a:buChar char="•"/>
              <a:defRPr/>
            </a:pPr>
            <a:r>
              <a:rPr lang="en-US" sz="2800" kern="0" dirty="0">
                <a:latin typeface="Georgia" pitchFamily="18" charset="0"/>
                <a:ea typeface="ＭＳ Ｐゴシック" charset="-128"/>
                <a:cs typeface="+mn-cs"/>
              </a:rPr>
              <a:t>Gothic</a:t>
            </a:r>
          </a:p>
        </p:txBody>
      </p:sp>
      <p:pic>
        <p:nvPicPr>
          <p:cNvPr id="10" name="Picture 9" descr="ziggurat_at_Ali_Air_Base_Iraq_2005 Attribut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490663"/>
            <a:ext cx="3314700" cy="24860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800px-Aachen_Dom_um_1900 LO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00300" y="3133725"/>
            <a:ext cx="2349500" cy="174148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lexandria lighthouse color CA.png"/>
          <p:cNvPicPr>
            <a:picLocks noChangeAspect="1"/>
          </p:cNvPicPr>
          <p:nvPr/>
        </p:nvPicPr>
        <p:blipFill>
          <a:blip r:embed="rId5">
            <a:extLst>
              <a:ext uri="{28A0092B-C50C-407E-A947-70E740481C1C}">
                <a14:useLocalDpi xmlns:a14="http://schemas.microsoft.com/office/drawing/2010/main" val="0"/>
              </a:ext>
            </a:extLst>
          </a:blip>
          <a:srcRect t="1151"/>
          <a:stretch>
            <a:fillRect/>
          </a:stretch>
        </p:blipFill>
        <p:spPr bwMode="auto">
          <a:xfrm>
            <a:off x="182563" y="3219450"/>
            <a:ext cx="1789112" cy="24003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rches colloseum  C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8150" y="4705350"/>
            <a:ext cx="1901825" cy="13906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381000" y="185738"/>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Learning from many disciplines</a:t>
            </a:r>
          </a:p>
        </p:txBody>
      </p:sp>
      <p:sp>
        <p:nvSpPr>
          <p:cNvPr id="10" name="Rectangle 3"/>
          <p:cNvSpPr txBox="1">
            <a:spLocks noChangeArrowheads="1"/>
          </p:cNvSpPr>
          <p:nvPr/>
        </p:nvSpPr>
        <p:spPr bwMode="auto">
          <a:xfrm>
            <a:off x="4548188" y="2017713"/>
            <a:ext cx="4267200" cy="4525962"/>
          </a:xfrm>
          <a:prstGeom prst="rect">
            <a:avLst/>
          </a:prstGeom>
          <a:noFill/>
          <a:ln w="9525">
            <a:noFill/>
            <a:miter lim="800000"/>
            <a:headEnd/>
            <a:tailEnd/>
          </a:ln>
        </p:spPr>
        <p:txBody>
          <a:bodyPr/>
          <a:lstStyle/>
          <a:p>
            <a:pPr lvl="1">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 "I can understand it."</a:t>
            </a:r>
          </a:p>
          <a:p>
            <a:pPr lvl="1">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 Non-changing entity</a:t>
            </a:r>
          </a:p>
          <a:p>
            <a:pPr lvl="1">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 Small whole numbers</a:t>
            </a:r>
          </a:p>
          <a:p>
            <a:pPr lvl="1">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 Aristotelian method </a:t>
            </a:r>
          </a:p>
          <a:p>
            <a:pPr lvl="1">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 Levers and catapults</a:t>
            </a:r>
          </a:p>
          <a:p>
            <a:pPr lvl="1">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 Buoyancy</a:t>
            </a:r>
          </a:p>
          <a:p>
            <a:pPr lvl="1">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 Euclidian geometry </a:t>
            </a:r>
          </a:p>
          <a:p>
            <a:pPr lvl="1">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 Roman roads</a:t>
            </a:r>
          </a:p>
          <a:p>
            <a:pPr lvl="1">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 Ptolemaic universe </a:t>
            </a:r>
          </a:p>
          <a:p>
            <a:pPr lvl="1">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 Plows</a:t>
            </a:r>
          </a:p>
          <a:p>
            <a:pPr lvl="1">
              <a:lnSpc>
                <a:spcPct val="90000"/>
              </a:lnSpc>
              <a:spcBef>
                <a:spcPct val="20000"/>
              </a:spcBef>
              <a:buFont typeface="Arial" pitchFamily="34" charset="0"/>
              <a:buChar char="•"/>
              <a:defRPr/>
            </a:pPr>
            <a:r>
              <a:rPr lang="en-US" sz="2400" kern="0" dirty="0">
                <a:latin typeface="Georgia" pitchFamily="18" charset="0"/>
                <a:ea typeface="ＭＳ Ｐゴシック" charset="-128"/>
                <a:cs typeface="+mn-cs"/>
              </a:rPr>
              <a:t> Number systems </a:t>
            </a:r>
          </a:p>
          <a:p>
            <a:pPr lvl="1">
              <a:lnSpc>
                <a:spcPct val="80000"/>
              </a:lnSpc>
              <a:spcBef>
                <a:spcPct val="20000"/>
              </a:spcBef>
              <a:defRPr/>
            </a:pPr>
            <a:endParaRPr lang="en-US" sz="2400" kern="0" dirty="0">
              <a:latin typeface="Georgia" pitchFamily="18" charset="0"/>
              <a:ea typeface="ＭＳ Ｐゴシック" charset="-128"/>
              <a:cs typeface="+mn-cs"/>
            </a:endParaRPr>
          </a:p>
          <a:p>
            <a:pPr lvl="1">
              <a:lnSpc>
                <a:spcPct val="80000"/>
              </a:lnSpc>
              <a:spcBef>
                <a:spcPct val="20000"/>
              </a:spcBef>
              <a:defRPr/>
            </a:pPr>
            <a:endParaRPr lang="en-US" sz="2400" kern="0" dirty="0">
              <a:latin typeface="Georgia" pitchFamily="18" charset="0"/>
              <a:ea typeface="ＭＳ Ｐゴシック" charset="-128"/>
              <a:cs typeface="+mn-cs"/>
            </a:endParaRPr>
          </a:p>
          <a:p>
            <a:pPr lvl="1">
              <a:lnSpc>
                <a:spcPct val="80000"/>
              </a:lnSpc>
              <a:spcBef>
                <a:spcPct val="20000"/>
              </a:spcBef>
              <a:defRPr/>
            </a:pPr>
            <a:endParaRPr lang="en-US" sz="2400" kern="0" dirty="0">
              <a:latin typeface="Georgia" pitchFamily="18" charset="0"/>
              <a:ea typeface="ＭＳ Ｐゴシック" charset="-128"/>
              <a:cs typeface="+mn-cs"/>
            </a:endParaRPr>
          </a:p>
          <a:p>
            <a:pPr lvl="1">
              <a:lnSpc>
                <a:spcPct val="80000"/>
              </a:lnSpc>
              <a:spcBef>
                <a:spcPct val="20000"/>
              </a:spcBef>
              <a:defRPr/>
            </a:pPr>
            <a:endParaRPr lang="en-US" sz="2400" kern="0" dirty="0">
              <a:latin typeface="Georgia" pitchFamily="18" charset="0"/>
              <a:ea typeface="ＭＳ Ｐゴシック" charset="-128"/>
              <a:cs typeface="+mn-cs"/>
            </a:endParaRPr>
          </a:p>
        </p:txBody>
      </p:sp>
      <p:pic>
        <p:nvPicPr>
          <p:cNvPr id="9" name="Picture 8" descr="road 3 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703638"/>
            <a:ext cx="3248025" cy="21685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10" descr="1000px-TriangleNumbers.svg WM attribut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5125" y="2695575"/>
            <a:ext cx="17081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atapult C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9125" y="2306638"/>
            <a:ext cx="2105025" cy="14351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181100" y="1314450"/>
            <a:ext cx="7172325" cy="584200"/>
          </a:xfrm>
          <a:prstGeom prst="rect">
            <a:avLst/>
          </a:prstGeom>
          <a:noFill/>
        </p:spPr>
        <p:txBody>
          <a:bodyPr>
            <a:spAutoFit/>
          </a:bodyPr>
          <a:lstStyle/>
          <a:p>
            <a:pPr>
              <a:defRPr/>
            </a:pPr>
            <a:r>
              <a:rPr lang="en-US" sz="3200" kern="0" dirty="0">
                <a:latin typeface="Georgia" pitchFamily="18" charset="0"/>
                <a:ea typeface="ＭＳ Ｐゴシック" charset="-128"/>
                <a:cs typeface="ＭＳ Ｐゴシック" pitchFamily="-112" charset="-128"/>
              </a:rPr>
              <a:t>Science, engineering, and technology</a:t>
            </a:r>
            <a:endParaRPr lang="en-US" sz="3200" dirty="0">
              <a:latin typeface="Georgia" pitchFamily="18" charset="0"/>
              <a:ea typeface="ＭＳ Ｐゴシック" charset="-128"/>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381000" y="185738"/>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Learning from many disciplines</a:t>
            </a:r>
          </a:p>
        </p:txBody>
      </p:sp>
      <p:sp>
        <p:nvSpPr>
          <p:cNvPr id="8" name="Rectangle 3"/>
          <p:cNvSpPr txBox="1">
            <a:spLocks noChangeArrowheads="1"/>
          </p:cNvSpPr>
          <p:nvPr/>
        </p:nvSpPr>
        <p:spPr bwMode="auto">
          <a:xfrm>
            <a:off x="5357813" y="1708150"/>
            <a:ext cx="2559050" cy="4525963"/>
          </a:xfrm>
          <a:prstGeom prst="rect">
            <a:avLst/>
          </a:prstGeom>
          <a:noFill/>
          <a:ln w="9525">
            <a:noFill/>
            <a:miter lim="800000"/>
            <a:headEnd/>
            <a:tailEnd/>
          </a:ln>
        </p:spPr>
        <p:txBody>
          <a:bodyPr/>
          <a:lstStyle/>
          <a:p>
            <a:pPr>
              <a:spcBef>
                <a:spcPct val="20000"/>
              </a:spcBef>
              <a:defRPr/>
            </a:pPr>
            <a:r>
              <a:rPr lang="en-US" sz="3200" kern="0" dirty="0">
                <a:latin typeface="Georgia" pitchFamily="18" charset="0"/>
                <a:ea typeface="ＭＳ Ｐゴシック" charset="-128"/>
                <a:cs typeface="ＭＳ Ｐゴシック" pitchFamily="-112" charset="-128"/>
              </a:rPr>
              <a:t>Sculpture</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Egyptian</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Greek</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a:t>
            </a:r>
            <a:r>
              <a:rPr lang="en-US" sz="2400" kern="0" dirty="0" err="1">
                <a:latin typeface="Georgia" pitchFamily="18" charset="0"/>
                <a:ea typeface="ＭＳ Ｐゴシック" charset="-128"/>
                <a:cs typeface="+mn-cs"/>
              </a:rPr>
              <a:t>Helenistic</a:t>
            </a:r>
            <a:endParaRPr lang="en-US" sz="2400" kern="0" dirty="0">
              <a:latin typeface="Georgia" pitchFamily="18" charset="0"/>
              <a:ea typeface="ＭＳ Ｐゴシック" charset="-128"/>
              <a:cs typeface="+mn-cs"/>
            </a:endParaRPr>
          </a:p>
          <a:p>
            <a:pPr lvl="1">
              <a:spcBef>
                <a:spcPct val="20000"/>
              </a:spcBef>
              <a:buFont typeface="Arial" pitchFamily="34" charset="0"/>
              <a:buChar char="•"/>
              <a:defRPr/>
            </a:pPr>
            <a:r>
              <a:rPr lang="en-US" sz="2400" kern="0" dirty="0">
                <a:latin typeface="Georgia" pitchFamily="18" charset="0"/>
                <a:ea typeface="ＭＳ Ｐゴシック" charset="-128"/>
                <a:cs typeface="+mn-cs"/>
              </a:rPr>
              <a:t> Roman</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Medieval</a:t>
            </a:r>
          </a:p>
        </p:txBody>
      </p:sp>
      <p:pic>
        <p:nvPicPr>
          <p:cNvPr id="94212" name="Picture 8" descr="450px-Winged_Victory_of_Samothrace_side WM GNU.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488" y="1581150"/>
            <a:ext cx="2151062"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10" descr="roman torso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1581150"/>
            <a:ext cx="100647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11" descr="York_York_minster_interior_005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81325" y="2962275"/>
            <a:ext cx="19558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12" descr="Brahma_Inde_Musée_Guimet_27971 WM.jpg"/>
          <p:cNvPicPr>
            <a:picLocks noChangeAspect="1"/>
          </p:cNvPicPr>
          <p:nvPr/>
        </p:nvPicPr>
        <p:blipFill>
          <a:blip r:embed="rId6">
            <a:extLst>
              <a:ext uri="{28A0092B-C50C-407E-A947-70E740481C1C}">
                <a14:useLocalDpi xmlns:a14="http://schemas.microsoft.com/office/drawing/2010/main" val="0"/>
              </a:ext>
            </a:extLst>
          </a:blip>
          <a:srcRect b="3911"/>
          <a:stretch>
            <a:fillRect/>
          </a:stretch>
        </p:blipFill>
        <p:spPr bwMode="auto">
          <a:xfrm>
            <a:off x="3941763" y="1581150"/>
            <a:ext cx="992187"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13" descr="MyanRainGodChac0180Rot W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47725" y="4438650"/>
            <a:ext cx="982663"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14" descr="bullleaper_front_l BrtM.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38325" y="4438650"/>
            <a:ext cx="1619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15" descr="romanesque-Maastricht_OLV_Oath WM.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470275" y="4435475"/>
            <a:ext cx="14636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p:cNvCxnSpPr>
            <a:cxnSpLocks noChangeShapeType="1"/>
          </p:cNvCxnSpPr>
          <p:nvPr/>
        </p:nvCxnSpPr>
        <p:spPr bwMode="auto">
          <a:xfrm flipV="1">
            <a:off x="847725" y="4429125"/>
            <a:ext cx="4086225" cy="19050"/>
          </a:xfrm>
          <a:prstGeom prst="line">
            <a:avLst/>
          </a:prstGeom>
          <a:noFill/>
          <a:ln w="38100">
            <a:solidFill>
              <a:schemeClr val="tx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381000" y="185738"/>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Learning from many disciplines</a:t>
            </a:r>
          </a:p>
        </p:txBody>
      </p:sp>
      <p:sp>
        <p:nvSpPr>
          <p:cNvPr id="11" name="Rectangle 3"/>
          <p:cNvSpPr txBox="1">
            <a:spLocks noChangeArrowheads="1"/>
          </p:cNvSpPr>
          <p:nvPr/>
        </p:nvSpPr>
        <p:spPr bwMode="auto">
          <a:xfrm>
            <a:off x="4808538" y="1379538"/>
            <a:ext cx="3330575" cy="2187575"/>
          </a:xfrm>
          <a:prstGeom prst="rect">
            <a:avLst/>
          </a:prstGeom>
          <a:noFill/>
          <a:ln w="9525">
            <a:noFill/>
            <a:miter lim="800000"/>
            <a:headEnd/>
            <a:tailEnd/>
          </a:ln>
        </p:spPr>
        <p:txBody>
          <a:bodyPr/>
          <a:lstStyle/>
          <a:p>
            <a:pPr>
              <a:spcBef>
                <a:spcPct val="20000"/>
              </a:spcBef>
              <a:defRPr/>
            </a:pPr>
            <a:r>
              <a:rPr lang="en-US" sz="3200" kern="0" dirty="0">
                <a:latin typeface="Georgia" pitchFamily="18" charset="0"/>
                <a:ea typeface="ＭＳ Ｐゴシック" charset="-128"/>
                <a:cs typeface="ＭＳ Ｐゴシック" pitchFamily="-112" charset="-128"/>
              </a:rPr>
              <a:t>Painting/mosaics</a:t>
            </a:r>
          </a:p>
          <a:p>
            <a:pPr marL="914400" lvl="1">
              <a:spcBef>
                <a:spcPct val="20000"/>
              </a:spcBef>
              <a:buFont typeface="Arial" pitchFamily="34" charset="0"/>
              <a:buChar char="•"/>
              <a:defRPr/>
            </a:pPr>
            <a:r>
              <a:rPr lang="en-US" sz="2400" kern="0" dirty="0">
                <a:latin typeface="Georgia" pitchFamily="18" charset="0"/>
                <a:ea typeface="ＭＳ Ｐゴシック" charset="-128"/>
                <a:cs typeface="+mn-cs"/>
              </a:rPr>
              <a:t> Egyptian</a:t>
            </a:r>
          </a:p>
          <a:p>
            <a:pPr marL="914400" lvl="1">
              <a:spcBef>
                <a:spcPct val="20000"/>
              </a:spcBef>
              <a:buFont typeface="Arial" pitchFamily="34" charset="0"/>
              <a:buChar char="•"/>
              <a:defRPr/>
            </a:pPr>
            <a:r>
              <a:rPr lang="en-US" sz="2400" kern="0" dirty="0">
                <a:latin typeface="Georgia" pitchFamily="18" charset="0"/>
                <a:ea typeface="ＭＳ Ｐゴシック" charset="-128"/>
                <a:cs typeface="+mn-cs"/>
              </a:rPr>
              <a:t> Greek</a:t>
            </a:r>
          </a:p>
          <a:p>
            <a:pPr marL="914400" lvl="1">
              <a:spcBef>
                <a:spcPct val="20000"/>
              </a:spcBef>
              <a:buFont typeface="Arial" pitchFamily="34" charset="0"/>
              <a:buChar char="•"/>
              <a:defRPr/>
            </a:pPr>
            <a:r>
              <a:rPr lang="en-US" sz="2400" kern="0" dirty="0">
                <a:latin typeface="Georgia" pitchFamily="18" charset="0"/>
                <a:ea typeface="ＭＳ Ｐゴシック" charset="-128"/>
                <a:cs typeface="+mn-cs"/>
              </a:rPr>
              <a:t> Medieval</a:t>
            </a:r>
          </a:p>
          <a:p>
            <a:pPr marL="914400" lvl="1">
              <a:spcBef>
                <a:spcPct val="20000"/>
              </a:spcBef>
              <a:buFont typeface="Arial" pitchFamily="34" charset="0"/>
              <a:buChar char="•"/>
              <a:defRPr/>
            </a:pPr>
            <a:r>
              <a:rPr lang="en-US" sz="2400" kern="0" dirty="0">
                <a:latin typeface="Georgia" pitchFamily="18" charset="0"/>
                <a:ea typeface="ＭＳ Ｐゴシック" charset="-128"/>
                <a:cs typeface="+mn-cs"/>
              </a:rPr>
              <a:t> Islamic</a:t>
            </a:r>
          </a:p>
        </p:txBody>
      </p:sp>
      <p:pic>
        <p:nvPicPr>
          <p:cNvPr id="8" name="Picture 7" descr="Lotfollahmosque WM.jpg"/>
          <p:cNvPicPr>
            <a:picLocks noChangeAspect="1"/>
          </p:cNvPicPr>
          <p:nvPr/>
        </p:nvPicPr>
        <p:blipFill>
          <a:blip r:embed="rId3">
            <a:lum bright="20000" contrast="24000"/>
            <a:extLst>
              <a:ext uri="{28A0092B-C50C-407E-A947-70E740481C1C}">
                <a14:useLocalDpi xmlns:a14="http://schemas.microsoft.com/office/drawing/2010/main" val="0"/>
              </a:ext>
            </a:extLst>
          </a:blip>
          <a:srcRect/>
          <a:stretch>
            <a:fillRect/>
          </a:stretch>
        </p:blipFill>
        <p:spPr bwMode="auto">
          <a:xfrm>
            <a:off x="568325" y="1511300"/>
            <a:ext cx="2984500" cy="44704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orgia_Apartment_001 WM.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89300" y="2338388"/>
            <a:ext cx="1936750" cy="214788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py of Egyptians rowing boa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040188"/>
            <a:ext cx="2438400" cy="15589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pocalypseFolio016rFourHorsemen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67213" y="4324350"/>
            <a:ext cx="1501775" cy="15954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381000" y="185738"/>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Learning from many disciplines</a:t>
            </a:r>
          </a:p>
        </p:txBody>
      </p:sp>
      <p:sp>
        <p:nvSpPr>
          <p:cNvPr id="8" name="Rectangle 3"/>
          <p:cNvSpPr txBox="1">
            <a:spLocks noChangeArrowheads="1"/>
          </p:cNvSpPr>
          <p:nvPr/>
        </p:nvSpPr>
        <p:spPr bwMode="auto">
          <a:xfrm>
            <a:off x="4811713" y="1492250"/>
            <a:ext cx="3886200" cy="4525963"/>
          </a:xfrm>
          <a:prstGeom prst="rect">
            <a:avLst/>
          </a:prstGeom>
          <a:noFill/>
          <a:ln w="9525">
            <a:noFill/>
            <a:miter lim="800000"/>
            <a:headEnd/>
            <a:tailEnd/>
          </a:ln>
        </p:spPr>
        <p:txBody>
          <a:bodyPr/>
          <a:lstStyle/>
          <a:p>
            <a:pPr>
              <a:lnSpc>
                <a:spcPct val="90000"/>
              </a:lnSpc>
              <a:spcBef>
                <a:spcPct val="20000"/>
              </a:spcBef>
              <a:defRPr/>
            </a:pPr>
            <a:r>
              <a:rPr lang="en-US" sz="3200" kern="0" dirty="0">
                <a:latin typeface="Georgia" pitchFamily="18" charset="0"/>
                <a:ea typeface="ＭＳ Ｐゴシック" charset="-128"/>
                <a:cs typeface="ＭＳ Ｐゴシック" pitchFamily="-112" charset="-128"/>
              </a:rPr>
              <a:t>Music and drama</a:t>
            </a:r>
          </a:p>
          <a:p>
            <a:pPr lvl="1">
              <a:lnSpc>
                <a:spcPct val="90000"/>
              </a:lnSpc>
              <a:spcBef>
                <a:spcPct val="20000"/>
              </a:spcBef>
              <a:defRPr/>
            </a:pPr>
            <a:r>
              <a:rPr lang="en-US" sz="2800" kern="0" dirty="0">
                <a:latin typeface="Georgia" pitchFamily="18" charset="0"/>
                <a:ea typeface="ＭＳ Ｐゴシック" charset="-128"/>
                <a:cs typeface="+mn-cs"/>
              </a:rPr>
              <a:t>Greek tragedies</a:t>
            </a:r>
          </a:p>
          <a:p>
            <a:pPr lvl="1">
              <a:lnSpc>
                <a:spcPct val="90000"/>
              </a:lnSpc>
              <a:spcBef>
                <a:spcPct val="20000"/>
              </a:spcBef>
              <a:defRPr/>
            </a:pPr>
            <a:r>
              <a:rPr lang="en-US" sz="2800" kern="0" dirty="0">
                <a:latin typeface="Georgia" pitchFamily="18" charset="0"/>
                <a:ea typeface="ＭＳ Ｐゴシック" charset="-128"/>
                <a:cs typeface="+mn-cs"/>
              </a:rPr>
              <a:t>Musical scales</a:t>
            </a:r>
          </a:p>
          <a:p>
            <a:pPr lvl="1">
              <a:lnSpc>
                <a:spcPct val="90000"/>
              </a:lnSpc>
              <a:spcBef>
                <a:spcPct val="20000"/>
              </a:spcBef>
              <a:defRPr/>
            </a:pPr>
            <a:r>
              <a:rPr lang="en-US" sz="2800" kern="0" dirty="0">
                <a:latin typeface="Georgia" pitchFamily="18" charset="0"/>
                <a:ea typeface="ＭＳ Ｐゴシック" charset="-128"/>
                <a:cs typeface="+mn-cs"/>
              </a:rPr>
              <a:t>Gregorian chants</a:t>
            </a:r>
          </a:p>
          <a:p>
            <a:pPr lvl="1">
              <a:lnSpc>
                <a:spcPct val="90000"/>
              </a:lnSpc>
              <a:spcBef>
                <a:spcPct val="20000"/>
              </a:spcBef>
              <a:defRPr/>
            </a:pPr>
            <a:r>
              <a:rPr lang="en-US" sz="2800" kern="0" dirty="0">
                <a:latin typeface="Georgia" pitchFamily="18" charset="0"/>
                <a:ea typeface="ＭＳ Ｐゴシック" charset="-128"/>
                <a:cs typeface="+mn-cs"/>
              </a:rPr>
              <a:t>Polyphony </a:t>
            </a:r>
            <a:r>
              <a:rPr lang="en-US" sz="2400" kern="0" dirty="0">
                <a:latin typeface="Georgia" pitchFamily="18" charset="0"/>
                <a:ea typeface="ＭＳ Ｐゴシック" charset="-128"/>
                <a:cs typeface="+mn-cs"/>
              </a:rPr>
              <a:t>(motets, </a:t>
            </a:r>
            <a:r>
              <a:rPr lang="en-US" sz="2400" kern="0" dirty="0" err="1">
                <a:latin typeface="Georgia" pitchFamily="18" charset="0"/>
                <a:ea typeface="ＭＳ Ｐゴシック" charset="-128"/>
                <a:cs typeface="+mn-cs"/>
              </a:rPr>
              <a:t>Ars</a:t>
            </a:r>
            <a:r>
              <a:rPr lang="en-US" sz="2400" kern="0" dirty="0">
                <a:latin typeface="Georgia" pitchFamily="18" charset="0"/>
                <a:ea typeface="ＭＳ Ｐゴシック" charset="-128"/>
                <a:cs typeface="+mn-cs"/>
              </a:rPr>
              <a:t> Nova, troubadour)</a:t>
            </a:r>
          </a:p>
        </p:txBody>
      </p:sp>
      <p:pic>
        <p:nvPicPr>
          <p:cNvPr id="9" name="Picture 8" descr="greek theatre.jpg"/>
          <p:cNvPicPr>
            <a:picLocks noChangeAspect="1"/>
          </p:cNvPicPr>
          <p:nvPr/>
        </p:nvPicPr>
        <p:blipFill>
          <a:blip r:embed="rId3">
            <a:extLst>
              <a:ext uri="{28A0092B-C50C-407E-A947-70E740481C1C}">
                <a14:useLocalDpi xmlns:a14="http://schemas.microsoft.com/office/drawing/2010/main" val="0"/>
              </a:ext>
            </a:extLst>
          </a:blip>
          <a:srcRect l="1137" t="1408" r="1521" b="1422"/>
          <a:stretch>
            <a:fillRect/>
          </a:stretch>
        </p:blipFill>
        <p:spPr bwMode="auto">
          <a:xfrm>
            <a:off x="495300" y="1685925"/>
            <a:ext cx="4076700" cy="26289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gorian Chant Liber_Responsorialis_1895_p054 WM.jpg"/>
          <p:cNvPicPr>
            <a:picLocks noChangeAspect="1"/>
          </p:cNvPicPr>
          <p:nvPr/>
        </p:nvPicPr>
        <p:blipFill>
          <a:blip r:embed="rId4">
            <a:extLst>
              <a:ext uri="{28A0092B-C50C-407E-A947-70E740481C1C}">
                <a14:useLocalDpi xmlns:a14="http://schemas.microsoft.com/office/drawing/2010/main" val="0"/>
              </a:ext>
            </a:extLst>
          </a:blip>
          <a:srcRect l="1530" t="1508" r="2126" b="2750"/>
          <a:stretch>
            <a:fillRect/>
          </a:stretch>
        </p:blipFill>
        <p:spPr bwMode="auto">
          <a:xfrm>
            <a:off x="1066800" y="4162425"/>
            <a:ext cx="2590800" cy="19907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3554"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6" name="Title 2"/>
          <p:cNvSpPr txBox="1">
            <a:spLocks/>
          </p:cNvSpPr>
          <p:nvPr/>
        </p:nvSpPr>
        <p:spPr bwMode="auto">
          <a:xfrm>
            <a:off x="1828800" y="76200"/>
            <a:ext cx="5562600" cy="11430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600000"/>
                </a:solidFill>
                <a:latin typeface="Verdana" charset="0"/>
                <a:ea typeface="ＭＳ Ｐゴシック" charset="-128"/>
                <a:cs typeface="ＭＳ Ｐゴシック" pitchFamily="-112" charset="-128"/>
              </a:rPr>
              <a:t>What do you think after seeing the video?</a:t>
            </a:r>
          </a:p>
        </p:txBody>
      </p:sp>
      <p:pic>
        <p:nvPicPr>
          <p:cNvPr id="7175" name="Picture 7" descr="C:\Documents and Settings\lelutes.CONED\Local Settings\Temporary Internet Files\Content.IE5\DF80JQ7D\MP900444071[1].jpg"/>
          <p:cNvPicPr>
            <a:picLocks noChangeAspect="1" noChangeArrowheads="1"/>
          </p:cNvPicPr>
          <p:nvPr/>
        </p:nvPicPr>
        <p:blipFill>
          <a:blip r:embed="rId3">
            <a:extLst>
              <a:ext uri="{28A0092B-C50C-407E-A947-70E740481C1C}">
                <a14:useLocalDpi xmlns:a14="http://schemas.microsoft.com/office/drawing/2010/main" val="0"/>
              </a:ext>
            </a:extLst>
          </a:blip>
          <a:srcRect r="27179"/>
          <a:stretch>
            <a:fillRect/>
          </a:stretch>
        </p:blipFill>
        <p:spPr bwMode="auto">
          <a:xfrm>
            <a:off x="3240088" y="1730375"/>
            <a:ext cx="3463925" cy="31654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C:\Documents and Settings\lelutes.CONED\Local Settings\Temporary Internet Files\Content.IE5\ETKSHN4N\MP900444079[1].jpg"/>
          <p:cNvPicPr>
            <a:picLocks noChangeAspect="1" noChangeArrowheads="1"/>
          </p:cNvPicPr>
          <p:nvPr/>
        </p:nvPicPr>
        <p:blipFill>
          <a:blip r:embed="rId4">
            <a:extLst>
              <a:ext uri="{28A0092B-C50C-407E-A947-70E740481C1C}">
                <a14:useLocalDpi xmlns:a14="http://schemas.microsoft.com/office/drawing/2010/main" val="0"/>
              </a:ext>
            </a:extLst>
          </a:blip>
          <a:srcRect l="8891" t="4718" r="11803" b="6953"/>
          <a:stretch>
            <a:fillRect/>
          </a:stretch>
        </p:blipFill>
        <p:spPr bwMode="auto">
          <a:xfrm>
            <a:off x="1924050" y="3879850"/>
            <a:ext cx="2886075" cy="20923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381000" y="185738"/>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Learning from many disciplines</a:t>
            </a:r>
          </a:p>
        </p:txBody>
      </p:sp>
      <p:sp>
        <p:nvSpPr>
          <p:cNvPr id="10" name="Rectangle 3"/>
          <p:cNvSpPr txBox="1">
            <a:spLocks noChangeArrowheads="1"/>
          </p:cNvSpPr>
          <p:nvPr/>
        </p:nvSpPr>
        <p:spPr bwMode="auto">
          <a:xfrm>
            <a:off x="4625975" y="1416050"/>
            <a:ext cx="4038600" cy="4525963"/>
          </a:xfrm>
          <a:prstGeom prst="rect">
            <a:avLst/>
          </a:prstGeom>
          <a:noFill/>
          <a:ln w="9525">
            <a:noFill/>
            <a:miter lim="800000"/>
            <a:headEnd/>
            <a:tailEnd/>
          </a:ln>
        </p:spPr>
        <p:txBody>
          <a:bodyPr/>
          <a:lstStyle/>
          <a:p>
            <a:pPr>
              <a:spcBef>
                <a:spcPct val="20000"/>
              </a:spcBef>
              <a:defRPr/>
            </a:pPr>
            <a:r>
              <a:rPr lang="en-US" sz="3200" kern="0" dirty="0">
                <a:latin typeface="Georgia" pitchFamily="18" charset="0"/>
                <a:ea typeface="ＭＳ Ｐゴシック" charset="-128"/>
                <a:cs typeface="ＭＳ Ｐゴシック" pitchFamily="-112" charset="-128"/>
              </a:rPr>
              <a:t>Philosophy</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Dialectic method</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The Form</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Stoics</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Epicureans</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Scholasticism</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Buddha</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Confucius</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Lao-Tzu</a:t>
            </a:r>
          </a:p>
          <a:p>
            <a:pPr lvl="1" algn="ctr">
              <a:spcBef>
                <a:spcPct val="20000"/>
              </a:spcBef>
              <a:defRPr/>
            </a:pPr>
            <a:endParaRPr lang="en-US" sz="2400" kern="0" dirty="0">
              <a:latin typeface="Georgia" pitchFamily="18" charset="0"/>
              <a:ea typeface="ＭＳ Ｐゴシック" charset="-128"/>
              <a:cs typeface="+mn-cs"/>
            </a:endParaRPr>
          </a:p>
          <a:p>
            <a:pPr lvl="1" algn="ctr">
              <a:spcBef>
                <a:spcPct val="20000"/>
              </a:spcBef>
              <a:defRPr/>
            </a:pPr>
            <a:endParaRPr lang="en-US" sz="2400" kern="0" dirty="0">
              <a:latin typeface="Georgia" pitchFamily="18" charset="0"/>
              <a:ea typeface="ＭＳ Ｐゴシック" charset="-128"/>
              <a:cs typeface="+mn-cs"/>
            </a:endParaRPr>
          </a:p>
        </p:txBody>
      </p:sp>
      <p:pic>
        <p:nvPicPr>
          <p:cNvPr id="8" name="Picture 7" descr="Aristotle and Plato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200" y="1511300"/>
            <a:ext cx="2338388" cy="30607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nfucius_Laozi_Buddha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3392488"/>
            <a:ext cx="1868487" cy="27035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381000" y="185738"/>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Learning from many disciplines</a:t>
            </a:r>
          </a:p>
        </p:txBody>
      </p:sp>
      <p:sp>
        <p:nvSpPr>
          <p:cNvPr id="9" name="Rectangle 3"/>
          <p:cNvSpPr txBox="1">
            <a:spLocks noChangeArrowheads="1"/>
          </p:cNvSpPr>
          <p:nvPr/>
        </p:nvSpPr>
        <p:spPr bwMode="auto">
          <a:xfrm>
            <a:off x="5073650" y="1387475"/>
            <a:ext cx="3386138" cy="3798888"/>
          </a:xfrm>
          <a:prstGeom prst="rect">
            <a:avLst/>
          </a:prstGeom>
          <a:noFill/>
          <a:ln w="9525">
            <a:noFill/>
            <a:miter lim="800000"/>
            <a:headEnd/>
            <a:tailEnd/>
          </a:ln>
        </p:spPr>
        <p:txBody>
          <a:bodyPr/>
          <a:lstStyle/>
          <a:p>
            <a:pPr>
              <a:spcBef>
                <a:spcPct val="20000"/>
              </a:spcBef>
              <a:defRPr/>
            </a:pPr>
            <a:r>
              <a:rPr lang="en-US" sz="3200" kern="0" dirty="0">
                <a:latin typeface="Georgia" pitchFamily="18" charset="0"/>
                <a:ea typeface="ＭＳ Ｐゴシック" charset="-128"/>
                <a:cs typeface="ＭＳ Ｐゴシック" pitchFamily="-112" charset="-128"/>
              </a:rPr>
              <a:t>Literature</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Homer</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Aesop</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Vergil</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Chivalry legends</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Dante</a:t>
            </a:r>
          </a:p>
          <a:p>
            <a:pPr lvl="1">
              <a:spcBef>
                <a:spcPct val="20000"/>
              </a:spcBef>
              <a:buFont typeface="Arial" pitchFamily="34" charset="0"/>
              <a:buChar char="•"/>
              <a:defRPr/>
            </a:pPr>
            <a:r>
              <a:rPr lang="en-US" sz="2400" kern="0" dirty="0">
                <a:latin typeface="Georgia" pitchFamily="18" charset="0"/>
                <a:ea typeface="ＭＳ Ｐゴシック" charset="-128"/>
                <a:cs typeface="+mn-cs"/>
              </a:rPr>
              <a:t> Chaucer</a:t>
            </a:r>
          </a:p>
          <a:p>
            <a:pPr lvl="1" algn="ctr">
              <a:spcBef>
                <a:spcPct val="20000"/>
              </a:spcBef>
              <a:defRPr/>
            </a:pPr>
            <a:endParaRPr lang="en-US" sz="2400" kern="0" dirty="0">
              <a:latin typeface="Georgia" pitchFamily="18" charset="0"/>
              <a:ea typeface="ＭＳ Ｐゴシック" charset="-128"/>
              <a:cs typeface="+mn-cs"/>
            </a:endParaRPr>
          </a:p>
          <a:p>
            <a:pPr lvl="1" algn="ctr">
              <a:spcBef>
                <a:spcPct val="20000"/>
              </a:spcBef>
              <a:defRPr/>
            </a:pPr>
            <a:endParaRPr lang="en-US" sz="2400" kern="0" dirty="0">
              <a:latin typeface="Georgia" pitchFamily="18" charset="0"/>
              <a:ea typeface="ＭＳ Ｐゴシック" charset="-128"/>
              <a:cs typeface="+mn-cs"/>
            </a:endParaRPr>
          </a:p>
        </p:txBody>
      </p:sp>
      <p:pic>
        <p:nvPicPr>
          <p:cNvPr id="8" name="Picture 7" descr="Chaucer_knight WM.jpg"/>
          <p:cNvPicPr>
            <a:picLocks noChangeAspect="1"/>
          </p:cNvPicPr>
          <p:nvPr/>
        </p:nvPicPr>
        <p:blipFill>
          <a:blip r:embed="rId3">
            <a:extLst>
              <a:ext uri="{28A0092B-C50C-407E-A947-70E740481C1C}">
                <a14:useLocalDpi xmlns:a14="http://schemas.microsoft.com/office/drawing/2010/main" val="0"/>
              </a:ext>
            </a:extLst>
          </a:blip>
          <a:srcRect r="2191"/>
          <a:stretch>
            <a:fillRect/>
          </a:stretch>
        </p:blipFill>
        <p:spPr bwMode="auto">
          <a:xfrm>
            <a:off x="523875" y="1552575"/>
            <a:ext cx="3028950" cy="43719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anteAndHisPoem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3767138"/>
            <a:ext cx="2063750" cy="167163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omer C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2219325"/>
            <a:ext cx="1468438" cy="14763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3" name="Isosceles Triangle 12"/>
          <p:cNvSpPr/>
          <p:nvPr/>
        </p:nvSpPr>
        <p:spPr>
          <a:xfrm>
            <a:off x="3630613" y="1125538"/>
            <a:ext cx="1654175" cy="1274762"/>
          </a:xfrm>
          <a:prstGeom prst="triangle">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Isosceles Triangle 13"/>
          <p:cNvSpPr/>
          <p:nvPr/>
        </p:nvSpPr>
        <p:spPr>
          <a:xfrm>
            <a:off x="3879851" y="1283680"/>
            <a:ext cx="1060702" cy="914398"/>
          </a:xfrm>
          <a:prstGeom prst="triangle">
            <a:avLst/>
          </a:prstGeom>
          <a:solidFill>
            <a:srgbClr val="F9F383"/>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ectangle 28"/>
          <p:cNvSpPr/>
          <p:nvPr/>
        </p:nvSpPr>
        <p:spPr>
          <a:xfrm>
            <a:off x="1717431" y="2259625"/>
            <a:ext cx="5662246" cy="662360"/>
          </a:xfrm>
          <a:prstGeom prst="rect">
            <a:avLst/>
          </a:prstGeom>
          <a:solidFill>
            <a:srgbClr val="58C5F6"/>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31" name="Rectangle 30"/>
          <p:cNvSpPr/>
          <p:nvPr/>
        </p:nvSpPr>
        <p:spPr>
          <a:xfrm>
            <a:off x="1717431" y="2920515"/>
            <a:ext cx="5662246" cy="662360"/>
          </a:xfrm>
          <a:prstGeom prst="rect">
            <a:avLst/>
          </a:prstGeom>
          <a:solidFill>
            <a:srgbClr val="0DACF3"/>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Rectangle 31"/>
          <p:cNvSpPr/>
          <p:nvPr/>
        </p:nvSpPr>
        <p:spPr>
          <a:xfrm>
            <a:off x="1717431" y="3581405"/>
            <a:ext cx="5662246" cy="662360"/>
          </a:xfrm>
          <a:prstGeom prst="rect">
            <a:avLst/>
          </a:prstGeom>
          <a:solidFill>
            <a:srgbClr val="0A8CC6"/>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ectangle 32"/>
          <p:cNvSpPr/>
          <p:nvPr/>
        </p:nvSpPr>
        <p:spPr>
          <a:xfrm>
            <a:off x="1717431" y="4242295"/>
            <a:ext cx="5662246" cy="662360"/>
          </a:xfrm>
          <a:prstGeom prst="rect">
            <a:avLst/>
          </a:prstGeom>
          <a:solidFill>
            <a:srgbClr val="08679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Rectangle 33"/>
          <p:cNvSpPr/>
          <p:nvPr/>
        </p:nvSpPr>
        <p:spPr>
          <a:xfrm>
            <a:off x="1717431" y="4903183"/>
            <a:ext cx="5662246" cy="662360"/>
          </a:xfrm>
          <a:prstGeom prst="rect">
            <a:avLst/>
          </a:prstGeom>
          <a:solidFill>
            <a:srgbClr val="065274"/>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TextBox 34"/>
          <p:cNvSpPr txBox="1"/>
          <p:nvPr/>
        </p:nvSpPr>
        <p:spPr>
          <a:xfrm>
            <a:off x="3232150" y="4994275"/>
            <a:ext cx="2462213" cy="522288"/>
          </a:xfrm>
          <a:prstGeom prst="rect">
            <a:avLst/>
          </a:prstGeom>
          <a:noFill/>
        </p:spPr>
        <p:txBody>
          <a:bodyPr>
            <a:spAutoFit/>
          </a:bodyPr>
          <a:lstStyle/>
          <a:p>
            <a:pPr algn="ctr">
              <a:defRPr/>
            </a:pPr>
            <a:r>
              <a:rPr lang="en-US" sz="2800" dirty="0">
                <a:solidFill>
                  <a:schemeClr val="bg1">
                    <a:lumMod val="95000"/>
                  </a:schemeClr>
                </a:solidFill>
                <a:latin typeface="Verdana" pitchFamily="34" charset="0"/>
                <a:ea typeface="Verdana" pitchFamily="34" charset="0"/>
                <a:cs typeface="Verdana" pitchFamily="34" charset="0"/>
              </a:rPr>
              <a:t>Physiological</a:t>
            </a:r>
          </a:p>
        </p:txBody>
      </p:sp>
      <p:sp>
        <p:nvSpPr>
          <p:cNvPr id="110614" name="TextBox 38"/>
          <p:cNvSpPr txBox="1">
            <a:spLocks noChangeArrowheads="1"/>
          </p:cNvSpPr>
          <p:nvPr/>
        </p:nvSpPr>
        <p:spPr bwMode="auto">
          <a:xfrm>
            <a:off x="3405188" y="2297113"/>
            <a:ext cx="206375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pPr>
            <a:r>
              <a:rPr lang="en-US" sz="2000">
                <a:solidFill>
                  <a:srgbClr val="F7F7F7"/>
                </a:solidFill>
                <a:latin typeface="Verdana" charset="0"/>
              </a:rPr>
              <a:t>Self- Actualization</a:t>
            </a:r>
          </a:p>
        </p:txBody>
      </p:sp>
      <p:sp>
        <p:nvSpPr>
          <p:cNvPr id="40" name="TextBox 39"/>
          <p:cNvSpPr txBox="1"/>
          <p:nvPr/>
        </p:nvSpPr>
        <p:spPr>
          <a:xfrm>
            <a:off x="3232150" y="3054350"/>
            <a:ext cx="2462213" cy="430213"/>
          </a:xfrm>
          <a:prstGeom prst="rect">
            <a:avLst/>
          </a:prstGeom>
          <a:noFill/>
        </p:spPr>
        <p:txBody>
          <a:bodyPr>
            <a:spAutoFit/>
          </a:bodyPr>
          <a:lstStyle/>
          <a:p>
            <a:pPr algn="ctr">
              <a:defRPr/>
            </a:pPr>
            <a:r>
              <a:rPr lang="en-US" sz="2200" dirty="0">
                <a:solidFill>
                  <a:schemeClr val="bg1">
                    <a:lumMod val="95000"/>
                  </a:schemeClr>
                </a:solidFill>
                <a:latin typeface="Verdana" pitchFamily="34" charset="0"/>
                <a:ea typeface="Verdana" pitchFamily="34" charset="0"/>
                <a:cs typeface="Verdana" pitchFamily="34" charset="0"/>
              </a:rPr>
              <a:t>Self-Esteem</a:t>
            </a:r>
          </a:p>
        </p:txBody>
      </p:sp>
      <p:sp>
        <p:nvSpPr>
          <p:cNvPr id="41" name="TextBox 40"/>
          <p:cNvSpPr txBox="1"/>
          <p:nvPr/>
        </p:nvSpPr>
        <p:spPr>
          <a:xfrm>
            <a:off x="2947988" y="3660775"/>
            <a:ext cx="3030537" cy="461963"/>
          </a:xfrm>
          <a:prstGeom prst="rect">
            <a:avLst/>
          </a:prstGeom>
          <a:noFill/>
        </p:spPr>
        <p:txBody>
          <a:bodyPr>
            <a:spAutoFit/>
          </a:bodyPr>
          <a:lstStyle/>
          <a:p>
            <a:pPr algn="ctr">
              <a:defRPr/>
            </a:pPr>
            <a:r>
              <a:rPr lang="en-US" sz="2400" dirty="0">
                <a:solidFill>
                  <a:schemeClr val="bg1">
                    <a:lumMod val="95000"/>
                  </a:schemeClr>
                </a:solidFill>
                <a:latin typeface="Verdana" pitchFamily="34" charset="0"/>
                <a:ea typeface="Verdana" pitchFamily="34" charset="0"/>
                <a:cs typeface="Verdana" pitchFamily="34" charset="0"/>
              </a:rPr>
              <a:t>Love &amp; Belonging</a:t>
            </a:r>
          </a:p>
        </p:txBody>
      </p:sp>
      <p:sp>
        <p:nvSpPr>
          <p:cNvPr id="42" name="TextBox 41"/>
          <p:cNvSpPr txBox="1"/>
          <p:nvPr/>
        </p:nvSpPr>
        <p:spPr>
          <a:xfrm>
            <a:off x="3232150" y="4337050"/>
            <a:ext cx="2462213" cy="493713"/>
          </a:xfrm>
          <a:prstGeom prst="rect">
            <a:avLst/>
          </a:prstGeom>
          <a:noFill/>
        </p:spPr>
        <p:txBody>
          <a:bodyPr>
            <a:spAutoFit/>
          </a:bodyPr>
          <a:lstStyle/>
          <a:p>
            <a:pPr algn="ctr">
              <a:defRPr/>
            </a:pPr>
            <a:r>
              <a:rPr lang="en-US" sz="2600" dirty="0">
                <a:solidFill>
                  <a:schemeClr val="bg1">
                    <a:lumMod val="95000"/>
                  </a:schemeClr>
                </a:solidFill>
                <a:latin typeface="Verdana" pitchFamily="34" charset="0"/>
                <a:ea typeface="Verdana" pitchFamily="34" charset="0"/>
                <a:cs typeface="Verdana" pitchFamily="34" charset="0"/>
              </a:rPr>
              <a:t>Safety</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43" name="Right Triangle 42"/>
          <p:cNvSpPr/>
          <p:nvPr/>
        </p:nvSpPr>
        <p:spPr>
          <a:xfrm flipV="1">
            <a:off x="1204913" y="1292225"/>
            <a:ext cx="3182937" cy="5451475"/>
          </a:xfrm>
          <a:prstGeom prst="rtTriangle">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ight Triangle 43"/>
          <p:cNvSpPr/>
          <p:nvPr/>
        </p:nvSpPr>
        <p:spPr>
          <a:xfrm flipH="1" flipV="1">
            <a:off x="4433888" y="1285875"/>
            <a:ext cx="3321050" cy="5451475"/>
          </a:xfrm>
          <a:prstGeom prst="rtTriangle">
            <a:avLst/>
          </a:prstGeom>
          <a:solidFill>
            <a:srgbClr val="F4F0D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542" name="TextBox 44"/>
          <p:cNvSpPr txBox="1">
            <a:spLocks noChangeArrowheads="1"/>
          </p:cNvSpPr>
          <p:nvPr/>
        </p:nvSpPr>
        <p:spPr bwMode="auto">
          <a:xfrm>
            <a:off x="5819775" y="2295525"/>
            <a:ext cx="1987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8A0000"/>
                </a:solidFill>
                <a:latin typeface="Verdana" charset="0"/>
              </a:rPr>
              <a:t>Creativity</a:t>
            </a:r>
          </a:p>
        </p:txBody>
      </p:sp>
      <p:sp>
        <p:nvSpPr>
          <p:cNvPr id="64543" name="TextBox 45"/>
          <p:cNvSpPr txBox="1">
            <a:spLocks noChangeArrowheads="1"/>
          </p:cNvSpPr>
          <p:nvPr/>
        </p:nvSpPr>
        <p:spPr bwMode="auto">
          <a:xfrm>
            <a:off x="5191125" y="1436688"/>
            <a:ext cx="1985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C00000"/>
                </a:solidFill>
                <a:latin typeface="Verdana" charset="0"/>
              </a:rPr>
              <a:t>Charity</a:t>
            </a:r>
          </a:p>
        </p:txBody>
      </p:sp>
      <p:sp>
        <p:nvSpPr>
          <p:cNvPr id="48" name="Right Arrow 47"/>
          <p:cNvSpPr/>
          <p:nvPr/>
        </p:nvSpPr>
        <p:spPr>
          <a:xfrm rot="10800000">
            <a:off x="4686300" y="1590675"/>
            <a:ext cx="544513" cy="193675"/>
          </a:xfrm>
          <a:prstGeom prst="right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Right Arrow 48"/>
          <p:cNvSpPr/>
          <p:nvPr/>
        </p:nvSpPr>
        <p:spPr>
          <a:xfrm rot="10800000">
            <a:off x="5305425" y="2447925"/>
            <a:ext cx="544513" cy="192088"/>
          </a:xfrm>
          <a:prstGeom prst="rightArrow">
            <a:avLst/>
          </a:prstGeom>
          <a:solidFill>
            <a:srgbClr val="8A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0625" name="TextBox 49"/>
          <p:cNvSpPr txBox="1">
            <a:spLocks noChangeArrowheads="1"/>
          </p:cNvSpPr>
          <p:nvPr/>
        </p:nvSpPr>
        <p:spPr bwMode="auto">
          <a:xfrm>
            <a:off x="668338" y="5741988"/>
            <a:ext cx="74914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Georgia" charset="0"/>
              </a:rPr>
              <a:t>Currently unsatisfied but felt needs are motivators</a:t>
            </a:r>
          </a:p>
        </p:txBody>
      </p:sp>
      <p:sp>
        <p:nvSpPr>
          <p:cNvPr id="110626" name="Rectangle 50"/>
          <p:cNvSpPr>
            <a:spLocks noChangeArrowheads="1"/>
          </p:cNvSpPr>
          <p:nvPr/>
        </p:nvSpPr>
        <p:spPr bwMode="auto">
          <a:xfrm>
            <a:off x="1130300" y="484188"/>
            <a:ext cx="69945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b="1">
                <a:solidFill>
                  <a:srgbClr val="8A0000"/>
                </a:solidFill>
                <a:latin typeface="Verdana" charset="0"/>
              </a:rPr>
              <a:t>Maslow</a:t>
            </a:r>
            <a:r>
              <a:rPr lang="ja-JP" altLang="en-US" sz="3000" b="1">
                <a:solidFill>
                  <a:srgbClr val="8A0000"/>
                </a:solidFill>
                <a:latin typeface="Verdana" charset="0"/>
              </a:rPr>
              <a:t>’</a:t>
            </a:r>
            <a:r>
              <a:rPr lang="en-US" altLang="ja-JP" sz="3000" b="1">
                <a:solidFill>
                  <a:srgbClr val="8A0000"/>
                </a:solidFill>
                <a:latin typeface="Verdana" charset="0"/>
              </a:rPr>
              <a:t>s </a:t>
            </a:r>
            <a:r>
              <a:rPr lang="ja-JP" altLang="en-US" sz="3000" b="1">
                <a:solidFill>
                  <a:srgbClr val="8A0000"/>
                </a:solidFill>
                <a:latin typeface="Verdana" charset="0"/>
              </a:rPr>
              <a:t>“</a:t>
            </a:r>
            <a:r>
              <a:rPr lang="en-US" altLang="ja-JP" sz="3000" b="1">
                <a:solidFill>
                  <a:srgbClr val="8A0000"/>
                </a:solidFill>
                <a:latin typeface="Verdana" charset="0"/>
              </a:rPr>
              <a:t>Hierarchy of Needs</a:t>
            </a:r>
            <a:r>
              <a:rPr lang="ja-JP" altLang="en-US" sz="3000" b="1">
                <a:solidFill>
                  <a:srgbClr val="8A0000"/>
                </a:solidFill>
                <a:latin typeface="Verdana" charset="0"/>
              </a:rPr>
              <a:t>”</a:t>
            </a:r>
            <a:r>
              <a:rPr lang="en-US" altLang="ja-JP" sz="3000" b="1">
                <a:solidFill>
                  <a:srgbClr val="8A0000"/>
                </a:solidFill>
                <a:latin typeface="Verdana" charset="0"/>
              </a:rPr>
              <a:t> </a:t>
            </a:r>
            <a:endParaRPr lang="en-US" sz="3000" b="1">
              <a:solidFill>
                <a:srgbClr val="8A0000"/>
              </a:solidFill>
              <a:latin typeface="Verdan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42"/>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wipe(right)">
                                      <p:cBhvr>
                                        <p:cTn id="9" dur="500"/>
                                        <p:tgtEl>
                                          <p:spTgt spid="4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43"/>
                                        </p:tgtEl>
                                        <p:attrNameLst>
                                          <p:attrName>style.visibility</p:attrName>
                                        </p:attrNameLst>
                                      </p:cBhvr>
                                      <p:to>
                                        <p:strVal val="visible"/>
                                      </p:to>
                                    </p:set>
                                  </p:childTnLst>
                                </p:cTn>
                              </p:par>
                              <p:par>
                                <p:cTn id="19" presetID="22" presetClass="entr" presetSubtype="2"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right)">
                                      <p:cBhvr>
                                        <p:cTn id="2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42" grpId="0"/>
      <p:bldP spid="64543" grpId="0"/>
      <p:bldP spid="48" grpId="0" animBg="1"/>
      <p:bldP spid="4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a:spLocks noChangeArrowheads="1"/>
          </p:cNvSpPr>
          <p:nvPr/>
        </p:nvSpPr>
        <p:spPr bwMode="auto">
          <a:xfrm>
            <a:off x="0" y="0"/>
            <a:ext cx="9144000" cy="6858000"/>
          </a:xfrm>
          <a:prstGeom prst="rect">
            <a:avLst/>
          </a:prstGeom>
          <a:solidFill>
            <a:schemeClr val="tx1"/>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113666" name="Picture 13" descr="Earth_Eastern_Hemisphe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1393825"/>
            <a:ext cx="3382962"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Egypt_Giza_pyramid_complex WM Attribut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8225" y="4995863"/>
            <a:ext cx="2230438" cy="15271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rches river C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775" y="468313"/>
            <a:ext cx="2387600" cy="164623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agia_Sophia_325 W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40550" y="1987550"/>
            <a:ext cx="1874838" cy="145256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utenberg.press W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51088" y="4957763"/>
            <a:ext cx="2133600" cy="159543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15" descr="Athena_Parthenos_Altemps_Inv8622 WM.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2113" y="2335213"/>
            <a:ext cx="1089025"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2" name="Picture 16" descr="ark of the covenant phs.jpg"/>
          <p:cNvPicPr>
            <a:picLocks noChangeAspect="1"/>
          </p:cNvPicPr>
          <p:nvPr/>
        </p:nvPicPr>
        <p:blipFill>
          <a:blip r:embed="rId9">
            <a:extLst>
              <a:ext uri="{28A0092B-C50C-407E-A947-70E740481C1C}">
                <a14:useLocalDpi xmlns:a14="http://schemas.microsoft.com/office/drawing/2010/main" val="0"/>
              </a:ext>
            </a:extLst>
          </a:blip>
          <a:srcRect l="1691" t="4228" r="3171" b="4440"/>
          <a:stretch>
            <a:fillRect/>
          </a:stretch>
        </p:blipFill>
        <p:spPr bwMode="auto">
          <a:xfrm>
            <a:off x="7261225" y="3668713"/>
            <a:ext cx="1587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3" name="Picture 171" descr="05 Minoan_gold_earring2008-full Attribute.jpg"/>
          <p:cNvPicPr>
            <a:picLocks noChangeAspect="1"/>
          </p:cNvPicPr>
          <p:nvPr/>
        </p:nvPicPr>
        <p:blipFill>
          <a:blip r:embed="rId10">
            <a:extLst>
              <a:ext uri="{28A0092B-C50C-407E-A947-70E740481C1C}">
                <a14:useLocalDpi xmlns:a14="http://schemas.microsoft.com/office/drawing/2010/main" val="0"/>
              </a:ext>
            </a:extLst>
          </a:blip>
          <a:srcRect l="17078" t="7416" r="10786" b="8090"/>
          <a:stretch>
            <a:fillRect/>
          </a:stretch>
        </p:blipFill>
        <p:spPr bwMode="auto">
          <a:xfrm>
            <a:off x="4702175" y="5508625"/>
            <a:ext cx="116522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4" name="Picture 172" descr="taj mahal CA.jpg"/>
          <p:cNvPicPr>
            <a:picLocks noChangeAspect="1"/>
          </p:cNvPicPr>
          <p:nvPr/>
        </p:nvPicPr>
        <p:blipFill>
          <a:blip r:embed="rId11">
            <a:extLst>
              <a:ext uri="{28A0092B-C50C-407E-A947-70E740481C1C}">
                <a14:useLocalDpi xmlns:a14="http://schemas.microsoft.com/office/drawing/2010/main" val="0"/>
              </a:ext>
            </a:extLst>
          </a:blip>
          <a:srcRect l="13686" r="19862"/>
          <a:stretch>
            <a:fillRect/>
          </a:stretch>
        </p:blipFill>
        <p:spPr bwMode="auto">
          <a:xfrm>
            <a:off x="6748463" y="446088"/>
            <a:ext cx="133985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5" name="Picture 173" descr="Aztec gold sculpture.jpg"/>
          <p:cNvPicPr>
            <a:picLocks noChangeAspect="1"/>
          </p:cNvPicPr>
          <p:nvPr/>
        </p:nvPicPr>
        <p:blipFill>
          <a:blip r:embed="rId12">
            <a:lum bright="20000" contrast="36000"/>
            <a:extLst>
              <a:ext uri="{28A0092B-C50C-407E-A947-70E740481C1C}">
                <a14:useLocalDpi xmlns:a14="http://schemas.microsoft.com/office/drawing/2010/main" val="0"/>
              </a:ext>
            </a:extLst>
          </a:blip>
          <a:srcRect l="17506" r="20145"/>
          <a:stretch>
            <a:fillRect/>
          </a:stretch>
        </p:blipFill>
        <p:spPr bwMode="auto">
          <a:xfrm>
            <a:off x="8207375" y="773113"/>
            <a:ext cx="708025"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6" name="Picture 174" descr="Mayan snake Brit Mus.jpg"/>
          <p:cNvPicPr>
            <a:picLocks noChangeAspect="1"/>
          </p:cNvPicPr>
          <p:nvPr/>
        </p:nvPicPr>
        <p:blipFill>
          <a:blip r:embed="rId13">
            <a:extLst>
              <a:ext uri="{28A0092B-C50C-407E-A947-70E740481C1C}">
                <a14:useLocalDpi xmlns:a14="http://schemas.microsoft.com/office/drawing/2010/main" val="0"/>
              </a:ext>
            </a:extLst>
          </a:blip>
          <a:srcRect t="13725" b="21568"/>
          <a:stretch>
            <a:fillRect/>
          </a:stretch>
        </p:blipFill>
        <p:spPr bwMode="auto">
          <a:xfrm>
            <a:off x="4757738" y="4659313"/>
            <a:ext cx="110966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7" name="Picture 175" descr="Dante Inferno WM.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692275" y="3070225"/>
            <a:ext cx="10287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8" name="Picture 176" descr="NotreDameDeParis WM Attrib.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38188" y="4737100"/>
            <a:ext cx="1374775"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9" name="TextBox 177"/>
          <p:cNvSpPr txBox="1">
            <a:spLocks noChangeArrowheads="1"/>
          </p:cNvSpPr>
          <p:nvPr/>
        </p:nvSpPr>
        <p:spPr bwMode="auto">
          <a:xfrm>
            <a:off x="1893888" y="2286000"/>
            <a:ext cx="90328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4400">
                <a:solidFill>
                  <a:srgbClr val="FFD347"/>
                </a:solidFill>
                <a:latin typeface="Georgia" charset="0"/>
              </a:rPr>
              <a:t>Ω</a:t>
            </a:r>
            <a:endParaRPr lang="en-US" sz="4400">
              <a:solidFill>
                <a:srgbClr val="FFD347"/>
              </a:solidFill>
              <a:latin typeface="Georgia" charset="0"/>
            </a:endParaRPr>
          </a:p>
        </p:txBody>
      </p:sp>
      <p:sp>
        <p:nvSpPr>
          <p:cNvPr id="113680" name="TextBox 178"/>
          <p:cNvSpPr txBox="1">
            <a:spLocks noChangeArrowheads="1"/>
          </p:cNvSpPr>
          <p:nvPr/>
        </p:nvSpPr>
        <p:spPr bwMode="auto">
          <a:xfrm>
            <a:off x="8435975" y="5268913"/>
            <a:ext cx="59848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a:solidFill>
                  <a:srgbClr val="FFD347"/>
                </a:solidFill>
                <a:latin typeface="Georgia" charset="0"/>
              </a:rPr>
              <a:t>0</a:t>
            </a:r>
          </a:p>
        </p:txBody>
      </p:sp>
      <p:pic>
        <p:nvPicPr>
          <p:cNvPr id="113681" name="Picture 180" descr="knight armor CA.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938838" y="1682750"/>
            <a:ext cx="712787"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2" name="Picture 181" descr="Cardinal_ricci WM.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145213" y="3668713"/>
            <a:ext cx="974725"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Rectangle 182"/>
          <p:cNvSpPr/>
          <p:nvPr/>
        </p:nvSpPr>
        <p:spPr>
          <a:xfrm>
            <a:off x="2995220" y="740228"/>
            <a:ext cx="3340265" cy="757130"/>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a:lnSpc>
                <a:spcPct val="90000"/>
              </a:lnSpc>
              <a:defRPr/>
            </a:pPr>
            <a:r>
              <a:rPr lang="en-US" sz="2400" b="1" dirty="0">
                <a:ln w="50800"/>
                <a:solidFill>
                  <a:srgbClr val="FFD03B"/>
                </a:solidFill>
                <a:latin typeface="Verdana" charset="0"/>
                <a:ea typeface="ＭＳ Ｐゴシック" charset="-128"/>
                <a:cs typeface="+mn-cs"/>
              </a:rPr>
              <a:t>You have learned to be creative</a:t>
            </a:r>
            <a:endParaRPr lang="en-US" sz="2400" b="1" dirty="0">
              <a:ln w="50800"/>
              <a:solidFill>
                <a:srgbClr val="FFD03B"/>
              </a:solidFill>
              <a:ea typeface="ＭＳ Ｐゴシック" charset="-128"/>
              <a:cs typeface="+mn-cs"/>
            </a:endParaRPr>
          </a:p>
        </p:txBody>
      </p:sp>
      <p:sp>
        <p:nvSpPr>
          <p:cNvPr id="21" name="Rectangle 20"/>
          <p:cNvSpPr/>
          <p:nvPr/>
        </p:nvSpPr>
        <p:spPr>
          <a:xfrm>
            <a:off x="2538020" y="239485"/>
            <a:ext cx="4287321" cy="535531"/>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a:lnSpc>
                <a:spcPct val="90000"/>
              </a:lnSpc>
              <a:defRPr/>
            </a:pPr>
            <a:r>
              <a:rPr lang="en-US" sz="3200" b="1" dirty="0">
                <a:ln w="50800"/>
                <a:solidFill>
                  <a:srgbClr val="DEA900"/>
                </a:solidFill>
                <a:latin typeface="Verdana" charset="0"/>
                <a:ea typeface="ＭＳ Ｐゴシック" charset="-128"/>
                <a:cs typeface="+mn-cs"/>
              </a:rPr>
              <a:t>Thank You</a:t>
            </a:r>
            <a:endParaRPr lang="en-US" sz="3200" b="1" dirty="0">
              <a:ln w="50800"/>
              <a:solidFill>
                <a:srgbClr val="DEA900"/>
              </a:solidFill>
              <a:ea typeface="ＭＳ Ｐゴシック" charset="-128"/>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1120775" y="1295400"/>
            <a:ext cx="6781800" cy="5334000"/>
          </a:xfrm>
          <a:prstGeom prst="rect">
            <a:avLst/>
          </a:prstGeom>
          <a:solidFill>
            <a:schemeClr val="bg1"/>
          </a:solidFill>
          <a:ln>
            <a:noFill/>
          </a:ln>
          <a:effectLst>
            <a:outerShdw blurRad="63500" dist="38100" dir="2700000" algn="tl" rotWithShape="0">
              <a:srgbClr val="000000">
                <a:alpha val="39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6627"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8" name="Title 2"/>
          <p:cNvSpPr txBox="1">
            <a:spLocks/>
          </p:cNvSpPr>
          <p:nvPr/>
        </p:nvSpPr>
        <p:spPr bwMode="auto">
          <a:xfrm>
            <a:off x="1828800" y="381000"/>
            <a:ext cx="5562600" cy="8382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600000"/>
                </a:solidFill>
                <a:latin typeface="Verdana" charset="0"/>
                <a:ea typeface="ＭＳ Ｐゴシック" charset="-128"/>
                <a:cs typeface="ＭＳ Ｐゴシック" pitchFamily="-112" charset="-128"/>
              </a:rPr>
              <a:t>Creativity</a:t>
            </a:r>
          </a:p>
        </p:txBody>
      </p:sp>
      <p:pic>
        <p:nvPicPr>
          <p:cNvPr id="26629" name="Picture 8" descr="iStock_000008845773Medium light bulb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75" y="3341688"/>
            <a:ext cx="5486400"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3"/>
          <p:cNvSpPr txBox="1">
            <a:spLocks noChangeArrowheads="1"/>
          </p:cNvSpPr>
          <p:nvPr/>
        </p:nvSpPr>
        <p:spPr bwMode="auto">
          <a:xfrm>
            <a:off x="1600200" y="1470025"/>
            <a:ext cx="60086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600" i="1">
                <a:latin typeface="Georgia" charset="0"/>
              </a:rPr>
              <a:t>There are indeed certain instances in which social/cultural realities largely determine the possibility or lack of possibility for developing creativity in a given field.</a:t>
            </a:r>
            <a:r>
              <a:rPr lang="en-US" sz="2800">
                <a:latin typeface="Georgia" charset="0"/>
              </a:rPr>
              <a:t>                              </a:t>
            </a:r>
            <a:r>
              <a:rPr lang="en-US" sz="1600">
                <a:latin typeface="Georgia" charset="0"/>
              </a:rPr>
              <a:t>—</a:t>
            </a:r>
            <a:r>
              <a:rPr lang="en-US" sz="1400">
                <a:latin typeface="Georgia" charset="0"/>
              </a:rPr>
              <a:t>D. H. Feldman</a:t>
            </a:r>
          </a:p>
          <a:p>
            <a:pPr eaLnBrk="1" hangingPunct="1">
              <a:spcBef>
                <a:spcPct val="20000"/>
              </a:spcBef>
            </a:pPr>
            <a:endParaRPr lang="en-US" sz="2600">
              <a:latin typeface="Georgia"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1349375" y="1295400"/>
            <a:ext cx="6781800" cy="5062538"/>
          </a:xfrm>
          <a:prstGeom prst="rect">
            <a:avLst/>
          </a:prstGeom>
          <a:solidFill>
            <a:schemeClr val="bg1"/>
          </a:solidFill>
          <a:ln>
            <a:noFill/>
          </a:ln>
          <a:effectLst>
            <a:outerShdw blurRad="63500" dist="38100" dir="2700000" algn="tl" rotWithShape="0">
              <a:srgbClr val="000000">
                <a:alpha val="39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9699"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8" name="Title 2"/>
          <p:cNvSpPr txBox="1">
            <a:spLocks/>
          </p:cNvSpPr>
          <p:nvPr/>
        </p:nvSpPr>
        <p:spPr bwMode="auto">
          <a:xfrm>
            <a:off x="1828800" y="381000"/>
            <a:ext cx="5562600" cy="8382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600000"/>
                </a:solidFill>
                <a:latin typeface="Verdana" charset="0"/>
                <a:ea typeface="ＭＳ Ｐゴシック" charset="-128"/>
                <a:cs typeface="ＭＳ Ｐゴシック" pitchFamily="-112" charset="-128"/>
              </a:rPr>
              <a:t>Creativity and Freedom</a:t>
            </a:r>
          </a:p>
        </p:txBody>
      </p:sp>
      <p:sp>
        <p:nvSpPr>
          <p:cNvPr id="29701" name="Rectangle 3"/>
          <p:cNvSpPr txBox="1">
            <a:spLocks noChangeArrowheads="1"/>
          </p:cNvSpPr>
          <p:nvPr/>
        </p:nvSpPr>
        <p:spPr bwMode="auto">
          <a:xfrm>
            <a:off x="1622425" y="1447800"/>
            <a:ext cx="636746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600" i="1">
                <a:latin typeface="Georgia" charset="0"/>
              </a:rPr>
              <a:t>So you feel that creativity comes from a balance of regimentation and freedom?  Yes, but </a:t>
            </a:r>
            <a:r>
              <a:rPr lang="en-US" sz="2600" i="1">
                <a:solidFill>
                  <a:srgbClr val="C00000"/>
                </a:solidFill>
                <a:latin typeface="Georgia" charset="0"/>
              </a:rPr>
              <a:t>freedom is most important of all.</a:t>
            </a:r>
            <a:r>
              <a:rPr lang="en-US" sz="2600" i="1">
                <a:latin typeface="Georgia" charset="0"/>
              </a:rPr>
              <a:t>  Genius lies in developing complete and perfect freedom within a human being.</a:t>
            </a:r>
          </a:p>
          <a:p>
            <a:pPr eaLnBrk="1" hangingPunct="1">
              <a:spcBef>
                <a:spcPct val="20000"/>
              </a:spcBef>
            </a:pPr>
            <a:endParaRPr lang="en-US" sz="900">
              <a:latin typeface="Georgia" charset="0"/>
            </a:endParaRPr>
          </a:p>
          <a:p>
            <a:pPr algn="r" eaLnBrk="1" hangingPunct="1">
              <a:lnSpc>
                <a:spcPct val="80000"/>
              </a:lnSpc>
              <a:spcBef>
                <a:spcPct val="20000"/>
              </a:spcBef>
            </a:pPr>
            <a:r>
              <a:rPr lang="en-US" sz="1600">
                <a:latin typeface="Georgia" charset="0"/>
              </a:rPr>
              <a:t>—Dr. Yoshiro NakaMats</a:t>
            </a:r>
          </a:p>
          <a:p>
            <a:pPr algn="r" eaLnBrk="1" hangingPunct="1">
              <a:lnSpc>
                <a:spcPct val="80000"/>
              </a:lnSpc>
              <a:spcBef>
                <a:spcPct val="20000"/>
              </a:spcBef>
            </a:pPr>
            <a:r>
              <a:rPr lang="en-US" sz="1600">
                <a:latin typeface="Georgia" charset="0"/>
              </a:rPr>
              <a:t>(The man who has more patents</a:t>
            </a:r>
          </a:p>
          <a:p>
            <a:pPr algn="r" eaLnBrk="1" hangingPunct="1">
              <a:lnSpc>
                <a:spcPct val="80000"/>
              </a:lnSpc>
              <a:spcBef>
                <a:spcPct val="20000"/>
              </a:spcBef>
            </a:pPr>
            <a:r>
              <a:rPr lang="en-US" sz="1600">
                <a:latin typeface="Georgia" charset="0"/>
              </a:rPr>
              <a:t> than any other person)</a:t>
            </a:r>
          </a:p>
        </p:txBody>
      </p:sp>
      <p:pic>
        <p:nvPicPr>
          <p:cNvPr id="12" name="Picture 11" descr="creative thought woman CA.jpg"/>
          <p:cNvPicPr>
            <a:picLocks noChangeAspect="1"/>
          </p:cNvPicPr>
          <p:nvPr/>
        </p:nvPicPr>
        <p:blipFill>
          <a:blip r:embed="rId3">
            <a:extLst>
              <a:ext uri="{28A0092B-C50C-407E-A947-70E740481C1C}">
                <a14:useLocalDpi xmlns:a14="http://schemas.microsoft.com/office/drawing/2010/main" val="0"/>
              </a:ext>
            </a:extLst>
          </a:blip>
          <a:srcRect l="7671"/>
          <a:stretch>
            <a:fillRect/>
          </a:stretch>
        </p:blipFill>
        <p:spPr bwMode="auto">
          <a:xfrm>
            <a:off x="1817688" y="3722688"/>
            <a:ext cx="2882900" cy="20939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1143000" y="1295400"/>
            <a:ext cx="6781800" cy="5062538"/>
          </a:xfrm>
          <a:prstGeom prst="rect">
            <a:avLst/>
          </a:prstGeom>
          <a:solidFill>
            <a:schemeClr val="bg1"/>
          </a:solidFill>
          <a:ln>
            <a:noFill/>
          </a:ln>
          <a:effectLst>
            <a:outerShdw blurRad="63500" dist="38100" dir="2700000" algn="tl" rotWithShape="0">
              <a:srgbClr val="000000">
                <a:alpha val="39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2771"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8" name="Title 2"/>
          <p:cNvSpPr txBox="1">
            <a:spLocks/>
          </p:cNvSpPr>
          <p:nvPr/>
        </p:nvSpPr>
        <p:spPr bwMode="auto">
          <a:xfrm>
            <a:off x="1828800" y="381000"/>
            <a:ext cx="5562600" cy="838200"/>
          </a:xfrm>
          <a:prstGeom prst="rect">
            <a:avLst/>
          </a:prstGeom>
          <a:noFill/>
          <a:ln w="9525">
            <a:noFill/>
            <a:miter lim="800000"/>
            <a:headEnd/>
            <a:tailEnd/>
          </a:ln>
        </p:spPr>
        <p:txBody>
          <a:bodyPr anchor="ctr"/>
          <a:lstStyle/>
          <a:p>
            <a:pPr algn="ctr" eaLnBrk="0" hangingPunct="0">
              <a:lnSpc>
                <a:spcPct val="90000"/>
              </a:lnSpc>
              <a:defRPr/>
            </a:pPr>
            <a:r>
              <a:rPr lang="en-US" sz="3000" b="1" kern="0" dirty="0">
                <a:solidFill>
                  <a:srgbClr val="600000"/>
                </a:solidFill>
                <a:latin typeface="Verdana" charset="0"/>
                <a:ea typeface="ＭＳ Ｐゴシック" charset="-128"/>
                <a:cs typeface="ＭＳ Ｐゴシック" pitchFamily="-112" charset="-128"/>
              </a:rPr>
              <a:t>Creativity and Freedom</a:t>
            </a:r>
          </a:p>
        </p:txBody>
      </p:sp>
      <p:sp>
        <p:nvSpPr>
          <p:cNvPr id="32773" name="Rectangle 3"/>
          <p:cNvSpPr txBox="1">
            <a:spLocks noChangeArrowheads="1"/>
          </p:cNvSpPr>
          <p:nvPr/>
        </p:nvSpPr>
        <p:spPr bwMode="auto">
          <a:xfrm>
            <a:off x="1752600" y="1897063"/>
            <a:ext cx="548640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sz="3200" i="1">
                <a:latin typeface="Georgia" charset="0"/>
              </a:rPr>
              <a:t>Creativity is the engine that drives cultural evolution.</a:t>
            </a:r>
          </a:p>
          <a:p>
            <a:pPr algn="r" eaLnBrk="1" hangingPunct="1">
              <a:spcBef>
                <a:spcPct val="20000"/>
              </a:spcBef>
            </a:pPr>
            <a:endParaRPr lang="en-US" sz="800">
              <a:latin typeface="Georgia" charset="0"/>
            </a:endParaRPr>
          </a:p>
          <a:p>
            <a:pPr algn="r" eaLnBrk="1" hangingPunct="1">
              <a:spcBef>
                <a:spcPct val="20000"/>
              </a:spcBef>
            </a:pPr>
            <a:r>
              <a:rPr lang="en-US" sz="1600">
                <a:latin typeface="Georgia" charset="0"/>
              </a:rPr>
              <a:t>—M. Csikszentmihalyi</a:t>
            </a:r>
          </a:p>
          <a:p>
            <a:pPr algn="ctr" eaLnBrk="1" hangingPunct="1">
              <a:spcBef>
                <a:spcPct val="20000"/>
              </a:spcBef>
            </a:pPr>
            <a:endParaRPr lang="en-US" sz="2800">
              <a:latin typeface="Georgia" charset="0"/>
            </a:endParaRPr>
          </a:p>
        </p:txBody>
      </p:sp>
      <p:pic>
        <p:nvPicPr>
          <p:cNvPr id="32774" name="Picture 9" descr="brain creative C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98825" y="3538538"/>
            <a:ext cx="2427288"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35842" name="TextBox 7"/>
          <p:cNvSpPr txBox="1">
            <a:spLocks noChangeArrowheads="1"/>
          </p:cNvSpPr>
          <p:nvPr/>
        </p:nvSpPr>
        <p:spPr bwMode="auto">
          <a:xfrm>
            <a:off x="7843838" y="5946775"/>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4F0D0"/>
                </a:solidFill>
                <a:latin typeface="Georgia" charset="0"/>
              </a:rPr>
              <a:t>AD </a:t>
            </a:r>
            <a:r>
              <a:rPr lang="en-US">
                <a:solidFill>
                  <a:srgbClr val="F4F0D0"/>
                </a:solidFill>
                <a:latin typeface="Georgia" charset="0"/>
              </a:rPr>
              <a:t>1450</a:t>
            </a:r>
          </a:p>
        </p:txBody>
      </p:sp>
      <p:sp>
        <p:nvSpPr>
          <p:cNvPr id="11" name="Rectangle 2"/>
          <p:cNvSpPr txBox="1">
            <a:spLocks noChangeArrowheads="1"/>
          </p:cNvSpPr>
          <p:nvPr/>
        </p:nvSpPr>
        <p:spPr bwMode="auto">
          <a:xfrm>
            <a:off x="457200" y="361950"/>
            <a:ext cx="8229600" cy="769938"/>
          </a:xfrm>
          <a:prstGeom prst="rect">
            <a:avLst/>
          </a:prstGeom>
          <a:noFill/>
          <a:ln w="9525">
            <a:noFill/>
            <a:miter lim="800000"/>
            <a:headEnd/>
            <a:tailEnd/>
          </a:ln>
        </p:spPr>
        <p:txBody>
          <a:bodyPr anchor="ctr"/>
          <a:lstStyle/>
          <a:p>
            <a:pPr algn="ctr">
              <a:defRPr/>
            </a:pPr>
            <a:r>
              <a:rPr lang="en-US" sz="3000" b="1" kern="0">
                <a:solidFill>
                  <a:srgbClr val="600000"/>
                </a:solidFill>
                <a:latin typeface="Verdana" charset="0"/>
                <a:ea typeface="ＭＳ Ｐゴシック" charset="-128"/>
                <a:cs typeface="ＭＳ Ｐゴシック" pitchFamily="-112" charset="-128"/>
              </a:rPr>
              <a:t>Mesopotamian Creativity</a:t>
            </a:r>
            <a:endParaRPr lang="en-US" sz="3000" b="1" kern="0" dirty="0">
              <a:solidFill>
                <a:srgbClr val="600000"/>
              </a:solidFill>
              <a:latin typeface="Verdana" charset="0"/>
              <a:ea typeface="ＭＳ Ｐゴシック" charset="-128"/>
              <a:cs typeface="ＭＳ Ｐゴシック" pitchFamily="-112" charset="-128"/>
            </a:endParaRPr>
          </a:p>
        </p:txBody>
      </p:sp>
      <p:sp>
        <p:nvSpPr>
          <p:cNvPr id="12" name="Rectangle 3"/>
          <p:cNvSpPr txBox="1">
            <a:spLocks noChangeArrowheads="1"/>
          </p:cNvSpPr>
          <p:nvPr/>
        </p:nvSpPr>
        <p:spPr bwMode="auto">
          <a:xfrm>
            <a:off x="4081463" y="1481138"/>
            <a:ext cx="4343400" cy="4525962"/>
          </a:xfrm>
          <a:prstGeom prst="rect">
            <a:avLst/>
          </a:prstGeom>
          <a:noFill/>
          <a:ln w="9525">
            <a:noFill/>
            <a:miter lim="800000"/>
            <a:headEnd/>
            <a:tailEnd/>
          </a:ln>
        </p:spPr>
        <p:txBody>
          <a:bodyPr/>
          <a:lstStyle/>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Agriculture</a:t>
            </a:r>
          </a:p>
          <a:p>
            <a:pPr marL="182880" lvl="1" indent="-182880">
              <a:spcBef>
                <a:spcPct val="20000"/>
              </a:spcBef>
              <a:defRPr/>
            </a:pPr>
            <a:r>
              <a:rPr lang="en-US" sz="2400" kern="0" dirty="0">
                <a:latin typeface="Georgia" pitchFamily="18" charset="0"/>
                <a:ea typeface="ＭＳ Ｐゴシック" charset="-128"/>
                <a:cs typeface="+mn-cs"/>
              </a:rPr>
              <a:t>	     Cities</a:t>
            </a:r>
          </a:p>
          <a:p>
            <a:pPr marL="182880" lvl="1" indent="-182880">
              <a:spcBef>
                <a:spcPct val="20000"/>
              </a:spcBef>
              <a:defRPr/>
            </a:pPr>
            <a:r>
              <a:rPr lang="en-US" sz="2400" kern="0" dirty="0">
                <a:latin typeface="Georgia" pitchFamily="18" charset="0"/>
                <a:ea typeface="ＭＳ Ｐゴシック" charset="-128"/>
                <a:cs typeface="+mn-cs"/>
              </a:rPr>
              <a:t>	     Differentiate occupation</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Advances in metal use</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Invasion brought new knowledge</a:t>
            </a:r>
          </a:p>
          <a:p>
            <a:pPr marL="182880" indent="-182880">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Hebrew religion </a:t>
            </a:r>
            <a:r>
              <a:rPr lang="en-US" sz="2400" kern="0" dirty="0">
                <a:latin typeface="Georgia" pitchFamily="18" charset="0"/>
                <a:ea typeface="ＭＳ Ｐゴシック" charset="-128"/>
                <a:cs typeface="ＭＳ Ｐゴシック" pitchFamily="-112" charset="-128"/>
              </a:rPr>
              <a:t>(separated from others)</a:t>
            </a:r>
          </a:p>
        </p:txBody>
      </p:sp>
      <p:pic>
        <p:nvPicPr>
          <p:cNvPr id="13" name="Picture 12" descr="Cuneiform barley ration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3736975"/>
            <a:ext cx="1778000" cy="172561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The_ancient_city_of_Mari WM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963" y="1504950"/>
            <a:ext cx="3254375" cy="204946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4" descr="Wheat illust gif.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614738"/>
            <a:ext cx="1236663"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menorah CA.png"/>
          <p:cNvPicPr>
            <a:picLocks noChangeAspect="1"/>
          </p:cNvPicPr>
          <p:nvPr/>
        </p:nvPicPr>
        <p:blipFill>
          <a:blip r:embed="rId6"/>
          <a:stretch>
            <a:fillRect/>
          </a:stretch>
        </p:blipFill>
        <p:spPr>
          <a:xfrm>
            <a:off x="7653310" y="3885255"/>
            <a:ext cx="1087918" cy="1241916"/>
          </a:xfrm>
          <a:prstGeom prst="rect">
            <a:avLst/>
          </a:prstGeom>
          <a:effectLst>
            <a:reflection blurRad="6350" stA="52000" endA="300" endPos="35000" dir="5400000" sy="-100000" algn="bl" rotWithShape="0"/>
          </a:effec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 name="Rectangle 2"/>
          <p:cNvSpPr txBox="1">
            <a:spLocks noChangeArrowheads="1"/>
          </p:cNvSpPr>
          <p:nvPr/>
        </p:nvSpPr>
        <p:spPr bwMode="auto">
          <a:xfrm>
            <a:off x="457200" y="361950"/>
            <a:ext cx="8229600" cy="769938"/>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Egyptian Creativity</a:t>
            </a:r>
          </a:p>
        </p:txBody>
      </p:sp>
      <p:sp>
        <p:nvSpPr>
          <p:cNvPr id="10" name="Rectangle 5"/>
          <p:cNvSpPr txBox="1">
            <a:spLocks noChangeArrowheads="1"/>
          </p:cNvSpPr>
          <p:nvPr/>
        </p:nvSpPr>
        <p:spPr bwMode="auto">
          <a:xfrm>
            <a:off x="4343400" y="1546225"/>
            <a:ext cx="4614863" cy="2992438"/>
          </a:xfrm>
          <a:prstGeom prst="rect">
            <a:avLst/>
          </a:prstGeom>
          <a:noFill/>
          <a:ln w="9525">
            <a:noFill/>
            <a:miter lim="800000"/>
            <a:headEnd/>
            <a:tailEnd/>
          </a:ln>
        </p:spPr>
        <p:txBody>
          <a:bodyPr/>
          <a:lstStyle/>
          <a:p>
            <a:pPr>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 Initially highly innovative</a:t>
            </a:r>
          </a:p>
          <a:p>
            <a:pPr>
              <a:spcBef>
                <a:spcPct val="20000"/>
              </a:spcBef>
              <a:buFont typeface="Arial" pitchFamily="34" charset="0"/>
              <a:buChar char="•"/>
              <a:defRPr/>
            </a:pPr>
            <a:r>
              <a:rPr lang="en-US" sz="2800" kern="0">
                <a:latin typeface="Georgia" pitchFamily="18" charset="0"/>
                <a:ea typeface="ＭＳ Ｐゴシック" charset="-128"/>
                <a:cs typeface="ＭＳ Ｐゴシック" pitchFamily="-112" charset="-128"/>
              </a:rPr>
              <a:t> </a:t>
            </a:r>
            <a:r>
              <a:rPr lang="en-US" sz="2800" kern="0" smtClean="0">
                <a:latin typeface="Georgia" pitchFamily="18" charset="0"/>
                <a:ea typeface="ＭＳ Ｐゴシック" charset="-128"/>
                <a:cs typeface="ＭＳ Ｐゴシック" pitchFamily="-112" charset="-128"/>
              </a:rPr>
              <a:t>Hieroglyphs</a:t>
            </a:r>
            <a:endParaRPr lang="en-US" sz="2800" kern="0" dirty="0">
              <a:latin typeface="Georgia" pitchFamily="18" charset="0"/>
              <a:ea typeface="ＭＳ Ｐゴシック" charset="-128"/>
              <a:cs typeface="ＭＳ Ｐゴシック" pitchFamily="-112" charset="-128"/>
            </a:endParaRPr>
          </a:p>
          <a:p>
            <a:pPr>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 Religious beliefs</a:t>
            </a:r>
          </a:p>
          <a:p>
            <a:pPr lvl="1">
              <a:spcBef>
                <a:spcPct val="20000"/>
              </a:spcBef>
              <a:defRPr/>
            </a:pPr>
            <a:r>
              <a:rPr lang="en-US" sz="2400" kern="0" dirty="0">
                <a:latin typeface="Georgia" pitchFamily="18" charset="0"/>
                <a:ea typeface="ＭＳ Ｐゴシック" charset="-128"/>
                <a:cs typeface="+mn-cs"/>
              </a:rPr>
              <a:t>Pyramids</a:t>
            </a:r>
          </a:p>
          <a:p>
            <a:pPr lvl="1">
              <a:spcBef>
                <a:spcPct val="20000"/>
              </a:spcBef>
              <a:defRPr/>
            </a:pPr>
            <a:r>
              <a:rPr lang="en-US" sz="2400" kern="0" dirty="0">
                <a:latin typeface="Georgia" pitchFamily="18" charset="0"/>
                <a:ea typeface="ＭＳ Ｐゴシック" charset="-128"/>
                <a:cs typeface="+mn-cs"/>
              </a:rPr>
              <a:t>Valued priests</a:t>
            </a:r>
          </a:p>
          <a:p>
            <a:pPr>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 Isolated culture</a:t>
            </a:r>
          </a:p>
          <a:p>
            <a:pPr>
              <a:spcBef>
                <a:spcPct val="20000"/>
              </a:spcBef>
              <a:buFont typeface="Arial" pitchFamily="34" charset="0"/>
              <a:buChar char="•"/>
              <a:defRPr/>
            </a:pPr>
            <a:endParaRPr lang="en-US" sz="2800" kern="0" dirty="0">
              <a:latin typeface="Georgia" pitchFamily="18" charset="0"/>
              <a:ea typeface="ＭＳ Ｐゴシック" charset="-128"/>
              <a:cs typeface="ＭＳ Ｐゴシック" pitchFamily="-112" charset="-128"/>
            </a:endParaRPr>
          </a:p>
        </p:txBody>
      </p:sp>
      <p:pic>
        <p:nvPicPr>
          <p:cNvPr id="21" name="Picture 20" descr="Egypt_Giza_pyramid_complex WM Attribut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863" y="1577975"/>
            <a:ext cx="3789362" cy="25241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Egypt E-104princessrelief WM.jpg"/>
          <p:cNvPicPr>
            <a:picLocks noChangeAspect="1"/>
          </p:cNvPicPr>
          <p:nvPr/>
        </p:nvPicPr>
        <p:blipFill>
          <a:blip r:embed="rId4">
            <a:extLst>
              <a:ext uri="{28A0092B-C50C-407E-A947-70E740481C1C}">
                <a14:useLocalDpi xmlns:a14="http://schemas.microsoft.com/office/drawing/2010/main" val="0"/>
              </a:ext>
            </a:extLst>
          </a:blip>
          <a:srcRect l="8385" t="3729" r="8394" b="3391"/>
          <a:stretch>
            <a:fillRect/>
          </a:stretch>
        </p:blipFill>
        <p:spPr bwMode="auto">
          <a:xfrm>
            <a:off x="555625" y="3471863"/>
            <a:ext cx="1087438" cy="25701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422px-Egyptian_Carpenter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31975" y="4002088"/>
            <a:ext cx="1550988" cy="22034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Tutenkamen death mask CA.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4538663"/>
            <a:ext cx="1219200" cy="17970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 name="Rectangle 2"/>
          <p:cNvSpPr txBox="1">
            <a:spLocks noChangeArrowheads="1"/>
          </p:cNvSpPr>
          <p:nvPr/>
        </p:nvSpPr>
        <p:spPr bwMode="auto">
          <a:xfrm>
            <a:off x="457200" y="361950"/>
            <a:ext cx="8229600" cy="769938"/>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112" charset="-128"/>
              </a:rPr>
              <a:t>Indian Creativity</a:t>
            </a:r>
          </a:p>
        </p:txBody>
      </p:sp>
      <p:sp>
        <p:nvSpPr>
          <p:cNvPr id="9" name="Rectangle 8"/>
          <p:cNvSpPr txBox="1">
            <a:spLocks noChangeArrowheads="1"/>
          </p:cNvSpPr>
          <p:nvPr/>
        </p:nvSpPr>
        <p:spPr bwMode="auto">
          <a:xfrm>
            <a:off x="5224463" y="1490663"/>
            <a:ext cx="2863850" cy="4525962"/>
          </a:xfrm>
          <a:prstGeom prst="rect">
            <a:avLst/>
          </a:prstGeom>
          <a:noFill/>
          <a:ln w="9525">
            <a:noFill/>
            <a:miter lim="800000"/>
            <a:headEnd/>
            <a:tailEnd/>
          </a:ln>
        </p:spPr>
        <p:txBody>
          <a:bodyPr/>
          <a:lstStyle/>
          <a:p>
            <a:pPr>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 Often invaded</a:t>
            </a:r>
          </a:p>
          <a:p>
            <a:pPr>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 Caste system</a:t>
            </a:r>
          </a:p>
          <a:p>
            <a:pPr>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 Religion</a:t>
            </a:r>
          </a:p>
          <a:p>
            <a:pPr lvl="1">
              <a:spcBef>
                <a:spcPct val="20000"/>
              </a:spcBef>
              <a:defRPr/>
            </a:pPr>
            <a:r>
              <a:rPr lang="en-US" sz="2400" kern="0" dirty="0">
                <a:latin typeface="Georgia" pitchFamily="18" charset="0"/>
                <a:ea typeface="ＭＳ Ｐゴシック" charset="-128"/>
                <a:cs typeface="+mn-cs"/>
              </a:rPr>
              <a:t>Hinduism </a:t>
            </a:r>
          </a:p>
          <a:p>
            <a:pPr lvl="1">
              <a:spcBef>
                <a:spcPct val="20000"/>
              </a:spcBef>
              <a:defRPr/>
            </a:pPr>
            <a:r>
              <a:rPr lang="en-US" sz="2400" kern="0" dirty="0">
                <a:latin typeface="Georgia" pitchFamily="18" charset="0"/>
                <a:ea typeface="ＭＳ Ｐゴシック" charset="-128"/>
                <a:cs typeface="+mn-cs"/>
              </a:rPr>
              <a:t>Jainism</a:t>
            </a:r>
          </a:p>
          <a:p>
            <a:pPr lvl="1">
              <a:spcBef>
                <a:spcPct val="20000"/>
              </a:spcBef>
              <a:defRPr/>
            </a:pPr>
            <a:r>
              <a:rPr lang="en-US" sz="2400" kern="0" dirty="0">
                <a:latin typeface="Georgia" pitchFamily="18" charset="0"/>
                <a:ea typeface="ＭＳ Ｐゴシック" charset="-128"/>
                <a:cs typeface="+mn-cs"/>
              </a:rPr>
              <a:t>Sikhism</a:t>
            </a:r>
          </a:p>
          <a:p>
            <a:pPr lvl="1">
              <a:spcBef>
                <a:spcPct val="20000"/>
              </a:spcBef>
              <a:defRPr/>
            </a:pPr>
            <a:r>
              <a:rPr lang="en-US" sz="2400" kern="0" dirty="0">
                <a:latin typeface="Georgia" pitchFamily="18" charset="0"/>
                <a:ea typeface="ＭＳ Ｐゴシック" charset="-128"/>
                <a:cs typeface="+mn-cs"/>
              </a:rPr>
              <a:t>Buddhism</a:t>
            </a:r>
          </a:p>
          <a:p>
            <a:pPr>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 Concept of zero</a:t>
            </a:r>
          </a:p>
          <a:p>
            <a:pPr>
              <a:spcBef>
                <a:spcPct val="20000"/>
              </a:spcBef>
              <a:buFont typeface="Arial" pitchFamily="34" charset="0"/>
              <a:buChar char="•"/>
              <a:defRPr/>
            </a:pPr>
            <a:r>
              <a:rPr lang="en-US" sz="2800" kern="0" dirty="0">
                <a:latin typeface="Georgia" pitchFamily="18" charset="0"/>
                <a:ea typeface="ＭＳ Ｐゴシック" charset="-128"/>
                <a:cs typeface="ＭＳ Ｐゴシック" pitchFamily="-112" charset="-128"/>
              </a:rPr>
              <a:t> Buildings</a:t>
            </a:r>
          </a:p>
        </p:txBody>
      </p:sp>
      <p:pic>
        <p:nvPicPr>
          <p:cNvPr id="12" name="Picture 11" descr="Hinduism Sculptu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975" y="1490663"/>
            <a:ext cx="2917825" cy="43973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Hindu temple C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8488" y="3365500"/>
            <a:ext cx="1536700" cy="23018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3" descr="Zero C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55988" y="1690688"/>
            <a:ext cx="97790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Creativity Revisited&amp;quot;&quot;/&gt;&lt;property id=&quot;20307&quot; value=&quot;257&quot;/&gt;&lt;/object&gt;&lt;object type=&quot;3&quot; unique_id=&quot;10005&quot;&gt;&lt;property id=&quot;20148&quot; value=&quot;5&quot;/&gt;&lt;property id=&quot;20300&quot; value=&quot;Slide 3 - &amp;quot;A Creativity Project&amp;quot;&quot;/&gt;&lt;property id=&quot;20307&quot; value=&quot;497&quot;/&gt;&lt;/object&gt;&lt;object type=&quot;3&quot; unique_id=&quot;10006&quot;&gt;&lt;property id=&quot;20148&quot; value=&quot;5&quot;/&gt;&lt;property id=&quot;20300&quot; value=&quot;Slide 5 - &amp;quot;What do you think after seeing the video?&amp;quot;&quot;/&gt;&lt;property id=&quot;20307&quot; value=&quot;498&quot;/&gt;&lt;/object&gt;&lt;object type=&quot;3&quot; unique_id=&quot;10007&quot;&gt;&lt;property id=&quot;20148&quot; value=&quot;5&quot;/&gt;&lt;property id=&quot;20300&quot; value=&quot;Slide 7&quot;/&gt;&lt;property id=&quot;20307&quot; value=&quot;467&quot;/&gt;&lt;/object&gt;&lt;object type=&quot;3&quot; unique_id=&quot;10008&quot;&gt;&lt;property id=&quot;20148&quot; value=&quot;5&quot;/&gt;&lt;property id=&quot;20300&quot; value=&quot;Slide 9&quot;/&gt;&lt;property id=&quot;20307&quot; value=&quot;499&quot;/&gt;&lt;/object&gt;&lt;object type=&quot;3&quot; unique_id=&quot;10009&quot;&gt;&lt;property id=&quot;20148&quot; value=&quot;5&quot;/&gt;&lt;property id=&quot;20300&quot; value=&quot;Slide 11&quot;/&gt;&lt;property id=&quot;20307&quot; value=&quot;466&quot;/&gt;&lt;/object&gt;&lt;object type=&quot;3&quot; unique_id=&quot;10010&quot;&gt;&lt;property id=&quot;20148&quot; value=&quot;5&quot;/&gt;&lt;property id=&quot;20300&quot; value=&quot;Slide 13 - &amp;quot;Mesopotamian Creativity&amp;quot;&quot;/&gt;&lt;property id=&quot;20307&quot; value=&quot;468&quot;/&gt;&lt;/object&gt;&lt;object type=&quot;3&quot; unique_id=&quot;10011&quot;&gt;&lt;property id=&quot;20148&quot; value=&quot;5&quot;/&gt;&lt;property id=&quot;20300&quot; value=&quot;Slide 15 - &amp;quot;Egyptian Creativity&amp;quot;&quot;/&gt;&lt;property id=&quot;20307&quot; value=&quot;469&quot;/&gt;&lt;/object&gt;&lt;object type=&quot;3&quot; unique_id=&quot;10012&quot;&gt;&lt;property id=&quot;20148&quot; value=&quot;5&quot;/&gt;&lt;property id=&quot;20300&quot; value=&quot;Slide 17 - &amp;quot;Indian Creativity&amp;quot;&quot;/&gt;&lt;property id=&quot;20307&quot; value=&quot;470&quot;/&gt;&lt;/object&gt;&lt;object type=&quot;3&quot; unique_id=&quot;10013&quot;&gt;&lt;property id=&quot;20148&quot; value=&quot;5&quot;/&gt;&lt;property id=&quot;20300&quot; value=&quot;Slide 19 - &amp;quot;Chinese Creativity&amp;quot;&quot;/&gt;&lt;property id=&quot;20307&quot; value=&quot;471&quot;/&gt;&lt;/object&gt;&lt;object type=&quot;3&quot; unique_id=&quot;10014&quot;&gt;&lt;property id=&quot;20148&quot; value=&quot;5&quot;/&gt;&lt;property id=&quot;20300&quot; value=&quot;Slide 21 - &amp;quot;Greek and Hellenistic Creativity&amp;quot;&quot;/&gt;&lt;property id=&quot;20307&quot; value=&quot;472&quot;/&gt;&lt;/object&gt;&lt;object type=&quot;3&quot; unique_id=&quot;10015&quot;&gt;&lt;property id=&quot;20148&quot; value=&quot;5&quot;/&gt;&lt;property id=&quot;20300&quot; value=&quot;Slide 23 - &amp;quot;Roman Creativity&amp;quot;&quot;/&gt;&lt;property id=&quot;20307&quot; value=&quot;473&quot;/&gt;&lt;/object&gt;&lt;object type=&quot;3&quot; unique_id=&quot;10016&quot;&gt;&lt;property id=&quot;20148&quot; value=&quot;5&quot;/&gt;&lt;property id=&quot;20300&quot; value=&quot;Slide 25 - &amp;quot;Byzantine Creativity&amp;quot;&quot;/&gt;&lt;property id=&quot;20307&quot; value=&quot;474&quot;/&gt;&lt;/object&gt;&lt;object type=&quot;3&quot; unique_id=&quot;10017&quot;&gt;&lt;property id=&quot;20148&quot; value=&quot;5&quot;/&gt;&lt;property id=&quot;20300&quot; value=&quot;Slide 27 - &amp;quot;Islamic Creativity&amp;quot;&quot;/&gt;&lt;property id=&quot;20307&quot; value=&quot;475&quot;/&gt;&lt;/object&gt;&lt;object type=&quot;3&quot; unique_id=&quot;10018&quot;&gt;&lt;property id=&quot;20148&quot; value=&quot;5&quot;/&gt;&lt;property id=&quot;20300&quot; value=&quot;Slide 29 - &amp;quot;Medieval European Creativity&amp;quot;&quot;/&gt;&lt;property id=&quot;20307&quot; value=&quot;476&quot;/&gt;&lt;/object&gt;&lt;object type=&quot;3&quot; unique_id=&quot;10019&quot;&gt;&lt;property id=&quot;20148&quot; value=&quot;5&quot;/&gt;&lt;property id=&quot;20300&quot; value=&quot;Slide 31&quot;/&gt;&lt;property id=&quot;20307&quot; value=&quot;482&quot;/&gt;&lt;/object&gt;&lt;object type=&quot;3&quot; unique_id=&quot;10020&quot;&gt;&lt;property id=&quot;20148&quot; value=&quot;5&quot;/&gt;&lt;property id=&quot;20300&quot; value=&quot;Slide 33 - &amp;quot;The scope of MFG 201&amp;quot;&quot;/&gt;&lt;property id=&quot;20307&quot; value=&quot;494&quot;/&gt;&lt;/object&gt;&lt;object type=&quot;3&quot; unique_id=&quot;10021&quot;&gt;&lt;property id=&quot;20148&quot; value=&quot;5&quot;/&gt;&lt;property id=&quot;20300&quot; value=&quot;Slide 35 - &amp;quot;To maximize our creativity –&amp;quot;&quot;/&gt;&lt;property id=&quot;20307&quot; value=&quot;496&quot;/&gt;&lt;/object&gt;&lt;object type=&quot;3&quot; unique_id=&quot;10022&quot;&gt;&lt;property id=&quot;20148&quot; value=&quot;5&quot;/&gt;&lt;property id=&quot;20300&quot; value=&quot;Slide 37 - &amp;quot;Historical Examination of Creativity (Case study method)&amp;quot;&quot;/&gt;&lt;property id=&quot;20307&quot; value=&quot;356&quot;/&gt;&lt;/object&gt;&lt;object type=&quot;3&quot; unique_id=&quot;10023&quot;&gt;&lt;property id=&quot;20148&quot; value=&quot;5&quot;/&gt;&lt;property id=&quot;20300&quot; value=&quot;Slide 39 - &amp;quot;Learning from many disciplines&amp;quot;&quot;/&gt;&lt;property id=&quot;20307&quot; value=&quot;483&quot;/&gt;&lt;/object&gt;&lt;object type=&quot;3&quot; unique_id=&quot;10024&quot;&gt;&lt;property id=&quot;20148&quot; value=&quot;5&quot;/&gt;&lt;property id=&quot;20300&quot; value=&quot;Slide 41 - &amp;quot;Learning from many disciplines&amp;quot;&quot;/&gt;&lt;property id=&quot;20307&quot; value=&quot;484&quot;/&gt;&lt;/object&gt;&lt;object type=&quot;3&quot; unique_id=&quot;10025&quot;&gt;&lt;property id=&quot;20148&quot; value=&quot;5&quot;/&gt;&lt;property id=&quot;20300&quot; value=&quot;Slide 43 - &amp;quot;Learning from many disciplines&amp;quot;&quot;/&gt;&lt;property id=&quot;20307&quot; value=&quot;485&quot;/&gt;&lt;/object&gt;&lt;object type=&quot;3&quot; unique_id=&quot;10026&quot;&gt;&lt;property id=&quot;20148&quot; value=&quot;5&quot;/&gt;&lt;property id=&quot;20300&quot; value=&quot;Slide 45 - &amp;quot;Learning from many disciplines&amp;quot;&quot;/&gt;&lt;property id=&quot;20307&quot; value=&quot;486&quot;/&gt;&lt;/object&gt;&lt;object type=&quot;3&quot; unique_id=&quot;10027&quot;&gt;&lt;property id=&quot;20148&quot; value=&quot;5&quot;/&gt;&lt;property id=&quot;20300&quot; value=&quot;Slide 47 - &amp;quot;Learning from many disciplines&amp;quot;&quot;/&gt;&lt;property id=&quot;20307&quot; value=&quot;487&quot;/&gt;&lt;/object&gt;&lt;object type=&quot;3&quot; unique_id=&quot;10028&quot;&gt;&lt;property id=&quot;20148&quot; value=&quot;5&quot;/&gt;&lt;property id=&quot;20300&quot; value=&quot;Slide 49 - &amp;quot;Learning from many disciplines&amp;quot;&quot;/&gt;&lt;property id=&quot;20307&quot; value=&quot;488&quot;/&gt;&lt;/object&gt;&lt;object type=&quot;3&quot; unique_id=&quot;10029&quot;&gt;&lt;property id=&quot;20148&quot; value=&quot;5&quot;/&gt;&lt;property id=&quot;20300&quot; value=&quot;Slide 51 - &amp;quot;Learning from many disciplines&amp;quot;&quot;/&gt;&lt;property id=&quot;20307&quot; value=&quot;489&quot;/&gt;&lt;/object&gt;&lt;object type=&quot;3&quot; unique_id=&quot;10030&quot;&gt;&lt;property id=&quot;20148&quot; value=&quot;5&quot;/&gt;&lt;property id=&quot;20300&quot; value=&quot;Slide 53 - &amp;quot;Learning from many disciplines&amp;quot;&quot;/&gt;&lt;property id=&quot;20307&quot; value=&quot;490&quot;/&gt;&lt;/object&gt;&lt;object type=&quot;3&quot; unique_id=&quot;10031&quot;&gt;&lt;property id=&quot;20148&quot; value=&quot;5&quot;/&gt;&lt;property id=&quot;20300&quot; value=&quot;Slide 55 - &amp;quot;Learning from many disciplines&amp;quot;&quot;/&gt;&lt;property id=&quot;20307&quot; value=&quot;491&quot;/&gt;&lt;/object&gt;&lt;object type=&quot;3&quot; unique_id=&quot;10032&quot;&gt;&lt;property id=&quot;20148&quot; value=&quot;5&quot;/&gt;&lt;property id=&quot;20300&quot; value=&quot;Slide 57 - &amp;quot;Learning from many disciplines&amp;quot;&quot;/&gt;&lt;property id=&quot;20307&quot; value=&quot;492&quot;/&gt;&lt;/object&gt;&lt;object type=&quot;3&quot; unique_id=&quot;10033&quot;&gt;&lt;property id=&quot;20148&quot; value=&quot;5&quot;/&gt;&lt;property id=&quot;20300&quot; value=&quot;Slide 59 - &amp;quot;Learning from many disciplines&amp;quot;&quot;/&gt;&lt;property id=&quot;20307&quot; value=&quot;493&quot;/&gt;&lt;/object&gt;&lt;object type=&quot;3&quot; unique_id=&quot;10034&quot;&gt;&lt;property id=&quot;20148&quot; value=&quot;5&quot;/&gt;&lt;property id=&quot;20300&quot; value=&quot;Slide 61&quot;/&gt;&lt;property id=&quot;20307&quot; value=&quot;495&quot;/&gt;&lt;/object&gt;&lt;object type=&quot;3&quot; unique_id=&quot;10035&quot;&gt;&lt;property id=&quot;20148&quot; value=&quot;5&quot;/&gt;&lt;property id=&quot;20300&quot; value=&quot;Slide 63 - &amp;quot;Thank You&amp;quot;&quot;/&gt;&lt;property id=&quot;20307&quot; value=&quot;430&quot;/&gt;&lt;/object&gt;&lt;object type=&quot;3&quot; unique_id=&quot;10274&quot;&gt;&lt;property id=&quot;20148&quot; value=&quot;5&quot;/&gt;&lt;property id=&quot;20300&quot; value=&quot;Slide 4&quot;/&gt;&lt;property id=&quot;20307&quot; value=&quot;500&quot;/&gt;&lt;/object&gt;&lt;object type=&quot;3&quot; unique_id=&quot;10275&quot;&gt;&lt;property id=&quot;20148&quot; value=&quot;5&quot;/&gt;&lt;property id=&quot;20300&quot; value=&quot;Slide 6&quot;/&gt;&lt;property id=&quot;20307&quot; value=&quot;501&quot;/&gt;&lt;/object&gt;&lt;object type=&quot;3&quot; unique_id=&quot;10276&quot;&gt;&lt;property id=&quot;20148&quot; value=&quot;5&quot;/&gt;&lt;property id=&quot;20300&quot; value=&quot;Slide 8&quot;/&gt;&lt;property id=&quot;20307&quot; value=&quot;502&quot;/&gt;&lt;/object&gt;&lt;object type=&quot;3&quot; unique_id=&quot;10277&quot;&gt;&lt;property id=&quot;20148&quot; value=&quot;5&quot;/&gt;&lt;property id=&quot;20300&quot; value=&quot;Slide 10&quot;/&gt;&lt;property id=&quot;20307&quot; value=&quot;503&quot;/&gt;&lt;/object&gt;&lt;object type=&quot;3&quot; unique_id=&quot;10278&quot;&gt;&lt;property id=&quot;20148&quot; value=&quot;5&quot;/&gt;&lt;property id=&quot;20300&quot; value=&quot;Slide 12&quot;/&gt;&lt;property id=&quot;20307&quot; value=&quot;504&quot;/&gt;&lt;/object&gt;&lt;object type=&quot;3&quot; unique_id=&quot;10279&quot;&gt;&lt;property id=&quot;20148&quot; value=&quot;5&quot;/&gt;&lt;property id=&quot;20300&quot; value=&quot;Slide 14&quot;/&gt;&lt;property id=&quot;20307&quot; value=&quot;505&quot;/&gt;&lt;/object&gt;&lt;object type=&quot;3&quot; unique_id=&quot;10280&quot;&gt;&lt;property id=&quot;20148&quot; value=&quot;5&quot;/&gt;&lt;property id=&quot;20300&quot; value=&quot;Slide 16&quot;/&gt;&lt;property id=&quot;20307&quot; value=&quot;506&quot;/&gt;&lt;/object&gt;&lt;object type=&quot;3&quot; unique_id=&quot;10691&quot;&gt;&lt;property id=&quot;20148&quot; value=&quot;5&quot;/&gt;&lt;property id=&quot;20300&quot; value=&quot;Slide 18&quot;/&gt;&lt;property id=&quot;20307&quot; value=&quot;507&quot;/&gt;&lt;/object&gt;&lt;object type=&quot;3&quot; unique_id=&quot;10692&quot;&gt;&lt;property id=&quot;20148&quot; value=&quot;5&quot;/&gt;&lt;property id=&quot;20300&quot; value=&quot;Slide 20&quot;/&gt;&lt;property id=&quot;20307&quot; value=&quot;508&quot;/&gt;&lt;/object&gt;&lt;object type=&quot;3&quot; unique_id=&quot;10693&quot;&gt;&lt;property id=&quot;20148&quot; value=&quot;5&quot;/&gt;&lt;property id=&quot;20300&quot; value=&quot;Slide 22&quot;/&gt;&lt;property id=&quot;20307&quot; value=&quot;509&quot;/&gt;&lt;/object&gt;&lt;object type=&quot;3&quot; unique_id=&quot;10694&quot;&gt;&lt;property id=&quot;20148&quot; value=&quot;5&quot;/&gt;&lt;property id=&quot;20300&quot; value=&quot;Slide 24&quot;/&gt;&lt;property id=&quot;20307&quot; value=&quot;510&quot;/&gt;&lt;/object&gt;&lt;object type=&quot;3&quot; unique_id=&quot;10695&quot;&gt;&lt;property id=&quot;20148&quot; value=&quot;5&quot;/&gt;&lt;property id=&quot;20300&quot; value=&quot;Slide 26&quot;/&gt;&lt;property id=&quot;20307&quot; value=&quot;511&quot;/&gt;&lt;/object&gt;&lt;object type=&quot;3&quot; unique_id=&quot;10696&quot;&gt;&lt;property id=&quot;20148&quot; value=&quot;5&quot;/&gt;&lt;property id=&quot;20300&quot; value=&quot;Slide 28&quot;/&gt;&lt;property id=&quot;20307&quot; value=&quot;512&quot;/&gt;&lt;/object&gt;&lt;object type=&quot;3&quot; unique_id=&quot;10697&quot;&gt;&lt;property id=&quot;20148&quot; value=&quot;5&quot;/&gt;&lt;property id=&quot;20300&quot; value=&quot;Slide 30&quot;/&gt;&lt;property id=&quot;20307&quot; value=&quot;513&quot;/&gt;&lt;/object&gt;&lt;object type=&quot;3&quot; unique_id=&quot;10890&quot;&gt;&lt;property id=&quot;20148&quot; value=&quot;5&quot;/&gt;&lt;property id=&quot;20300&quot; value=&quot;Slide 32&quot;/&gt;&lt;property id=&quot;20307&quot; value=&quot;514&quot;/&gt;&lt;/object&gt;&lt;object type=&quot;3&quot; unique_id=&quot;11038&quot;&gt;&lt;property id=&quot;20148&quot; value=&quot;5&quot;/&gt;&lt;property id=&quot;20300&quot; value=&quot;Slide 34&quot;/&gt;&lt;property id=&quot;20307&quot; value=&quot;515&quot;/&gt;&lt;/object&gt;&lt;object type=&quot;3&quot; unique_id=&quot;11189&quot;&gt;&lt;property id=&quot;20148&quot; value=&quot;5&quot;/&gt;&lt;property id=&quot;20300&quot; value=&quot;Slide 36 - &amp;quot;To maximize our creativity&amp;quot;&quot;/&gt;&lt;property id=&quot;20307&quot; value=&quot;516&quot;/&gt;&lt;/object&gt;&lt;object type=&quot;3&quot; unique_id=&quot;11853&quot;&gt;&lt;property id=&quot;20148&quot; value=&quot;5&quot;/&gt;&lt;property id=&quot;20300&quot; value=&quot;Slide 38&quot;/&gt;&lt;property id=&quot;20307&quot; value=&quot;517&quot;/&gt;&lt;/object&gt;&lt;object type=&quot;3&quot; unique_id=&quot;11854&quot;&gt;&lt;property id=&quot;20148&quot; value=&quot;5&quot;/&gt;&lt;property id=&quot;20300&quot; value=&quot;Slide 40&quot;/&gt;&lt;property id=&quot;20307&quot; value=&quot;518&quot;/&gt;&lt;/object&gt;&lt;object type=&quot;3&quot; unique_id=&quot;11855&quot;&gt;&lt;property id=&quot;20148&quot; value=&quot;5&quot;/&gt;&lt;property id=&quot;20300&quot; value=&quot;Slide 42&quot;/&gt;&lt;property id=&quot;20307&quot; value=&quot;519&quot;/&gt;&lt;/object&gt;&lt;object type=&quot;3&quot; unique_id=&quot;11857&quot;&gt;&lt;property id=&quot;20148&quot; value=&quot;5&quot;/&gt;&lt;property id=&quot;20300&quot; value=&quot;Slide 44&quot;/&gt;&lt;property id=&quot;20307&quot; value=&quot;521&quot;/&gt;&lt;/object&gt;&lt;object type=&quot;3&quot; unique_id=&quot;11858&quot;&gt;&lt;property id=&quot;20148&quot; value=&quot;5&quot;/&gt;&lt;property id=&quot;20300&quot; value=&quot;Slide 48&quot;/&gt;&lt;property id=&quot;20307&quot; value=&quot;522&quot;/&gt;&lt;/object&gt;&lt;object type=&quot;3&quot; unique_id=&quot;11859&quot;&gt;&lt;property id=&quot;20148&quot; value=&quot;5&quot;/&gt;&lt;property id=&quot;20300&quot; value=&quot;Slide 50&quot;/&gt;&lt;property id=&quot;20307&quot; value=&quot;523&quot;/&gt;&lt;/object&gt;&lt;object type=&quot;3&quot; unique_id=&quot;11860&quot;&gt;&lt;property id=&quot;20148&quot; value=&quot;5&quot;/&gt;&lt;property id=&quot;20300&quot; value=&quot;Slide 52&quot;/&gt;&lt;property id=&quot;20307&quot; value=&quot;524&quot;/&gt;&lt;/object&gt;&lt;object type=&quot;3&quot; unique_id=&quot;11861&quot;&gt;&lt;property id=&quot;20148&quot; value=&quot;5&quot;/&gt;&lt;property id=&quot;20300&quot; value=&quot;Slide 54&quot;/&gt;&lt;property id=&quot;20307&quot; value=&quot;525&quot;/&gt;&lt;/object&gt;&lt;object type=&quot;3&quot; unique_id=&quot;11862&quot;&gt;&lt;property id=&quot;20148&quot; value=&quot;5&quot;/&gt;&lt;property id=&quot;20300&quot; value=&quot;Slide 56&quot;/&gt;&lt;property id=&quot;20307&quot; value=&quot;526&quot;/&gt;&lt;/object&gt;&lt;object type=&quot;3&quot; unique_id=&quot;11863&quot;&gt;&lt;property id=&quot;20148&quot; value=&quot;5&quot;/&gt;&lt;property id=&quot;20300&quot; value=&quot;Slide 58&quot;/&gt;&lt;property id=&quot;20307&quot; value=&quot;527&quot;/&gt;&lt;/object&gt;&lt;object type=&quot;3&quot; unique_id=&quot;11864&quot;&gt;&lt;property id=&quot;20148&quot; value=&quot;5&quot;/&gt;&lt;property id=&quot;20300&quot; value=&quot;Slide 60&quot;/&gt;&lt;property id=&quot;20307&quot; value=&quot;528&quot;/&gt;&lt;/object&gt;&lt;object type=&quot;3&quot; unique_id=&quot;12186&quot;&gt;&lt;property id=&quot;20148&quot; value=&quot;5&quot;/&gt;&lt;property id=&quot;20300&quot; value=&quot;Slide 62&quot;/&gt;&lt;property id=&quot;20307&quot; value=&quot;530&quot;/&gt;&lt;/object&gt;&lt;object type=&quot;3&quot; unique_id=&quot;12315&quot;&gt;&lt;property id=&quot;20148&quot; value=&quot;5&quot;/&gt;&lt;property id=&quot;20300&quot; value=&quot;Slide 2&quot;/&gt;&lt;property id=&quot;20307&quot; value=&quot;531&quot;/&gt;&lt;/object&gt;&lt;object type=&quot;3&quot; unique_id=&quot;12316&quot;&gt;&lt;property id=&quot;20148&quot; value=&quot;5&quot;/&gt;&lt;property id=&quot;20300&quot; value=&quot;Slide 46&quot;/&gt;&lt;property id=&quot;20307&quot; value=&quot;532&quot;/&gt;&lt;/object&gt;&lt;object type=&quot;3&quot; unique_id=&quot;12317&quot;&gt;&lt;property id=&quot;20148&quot; value=&quot;5&quot;/&gt;&lt;property id=&quot;20300&quot; value=&quot;Slide 64&quot;/&gt;&lt;property id=&quot;20307&quot; value=&quot;533&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6797</TotalTime>
  <Words>871</Words>
  <Application>Microsoft Macintosh PowerPoint</Application>
  <PresentationFormat>On-screen Show (4:3)</PresentationFormat>
  <Paragraphs>251</Paragraphs>
  <Slides>33</Slides>
  <Notes>33</Notes>
  <HiddenSlides>0</HiddenSlides>
  <MMClips>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maximize our creativity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BYU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Creativity</dc:title>
  <dc:creator>strongb</dc:creator>
  <cp:lastModifiedBy>Brent Strong</cp:lastModifiedBy>
  <cp:revision>97</cp:revision>
  <dcterms:created xsi:type="dcterms:W3CDTF">2009-10-23T13:59:24Z</dcterms:created>
  <dcterms:modified xsi:type="dcterms:W3CDTF">2011-12-06T13:40:12Z</dcterms:modified>
</cp:coreProperties>
</file>