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29B163-09AE-4715-9617-6E19CB80CF7A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C73C60-F9AA-4A8A-BC01-C492CA78BA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 r="11476" b="4225"/>
          <a:stretch>
            <a:fillRect/>
          </a:stretch>
        </p:blipFill>
        <p:spPr bwMode="auto">
          <a:xfrm>
            <a:off x="4943007" y="533400"/>
            <a:ext cx="42009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Fundamentals of </a:t>
            </a:r>
            <a:br>
              <a:rPr lang="en-US" dirty="0" smtClean="0"/>
            </a:br>
            <a:r>
              <a:rPr lang="en-US" sz="6000" dirty="0" smtClean="0"/>
              <a:t>Composites Manufacturing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Materials, Methods, &amp;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8077200" cy="14996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Chapter 10 :  Quality and Testing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10-5  Types of forces</a:t>
            </a:r>
            <a:endParaRPr lang="en-US" sz="2400" dirty="0"/>
          </a:p>
        </p:txBody>
      </p:sp>
      <p:pic>
        <p:nvPicPr>
          <p:cNvPr id="4" name="Picture 3" descr="FIg 10-5.jpg"/>
          <p:cNvPicPr>
            <a:picLocks noChangeAspect="1"/>
          </p:cNvPicPr>
          <p:nvPr/>
        </p:nvPicPr>
        <p:blipFill>
          <a:blip r:embed="rId2"/>
          <a:srcRect l="3898" t="6024" r="5475" b="17671"/>
          <a:stretch>
            <a:fillRect/>
          </a:stretch>
        </p:blipFill>
        <p:spPr>
          <a:xfrm>
            <a:off x="228600" y="2209800"/>
            <a:ext cx="876500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Table 10-1  Mechanical properties of a typical carbon-epoxy composite</a:t>
            </a:r>
            <a:endParaRPr lang="en-US" sz="2400" dirty="0"/>
          </a:p>
        </p:txBody>
      </p:sp>
      <p:pic>
        <p:nvPicPr>
          <p:cNvPr id="4" name="Picture 3" descr="Table 10-1.jpg"/>
          <p:cNvPicPr>
            <a:picLocks noChangeAspect="1"/>
          </p:cNvPicPr>
          <p:nvPr/>
        </p:nvPicPr>
        <p:blipFill>
          <a:blip r:embed="rId2"/>
          <a:srcRect t="16210"/>
          <a:stretch>
            <a:fillRect/>
          </a:stretch>
        </p:blipFill>
        <p:spPr>
          <a:xfrm>
            <a:off x="1600200" y="2438400"/>
            <a:ext cx="5638800" cy="44043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10-6  Tensile test specimens</a:t>
            </a:r>
            <a:endParaRPr lang="en-US" sz="2400" dirty="0"/>
          </a:p>
        </p:txBody>
      </p:sp>
      <p:pic>
        <p:nvPicPr>
          <p:cNvPr id="4" name="Picture 3" descr="Fig 10-6.jpg"/>
          <p:cNvPicPr>
            <a:picLocks noChangeAspect="1"/>
          </p:cNvPicPr>
          <p:nvPr/>
        </p:nvPicPr>
        <p:blipFill>
          <a:blip r:embed="rId2" cstate="print"/>
          <a:srcRect l="4728" t="2764" r="11348" b="8789"/>
          <a:stretch>
            <a:fillRect/>
          </a:stretch>
        </p:blipFill>
        <p:spPr>
          <a:xfrm>
            <a:off x="1600200" y="1981200"/>
            <a:ext cx="5410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10-7  Relationships of the tensile strength of fiber, matrix, and composite.</a:t>
            </a:r>
            <a:endParaRPr lang="en-US" sz="2400" dirty="0"/>
          </a:p>
        </p:txBody>
      </p:sp>
      <p:pic>
        <p:nvPicPr>
          <p:cNvPr id="4" name="Picture 3" descr="Fig 10-7.jpg"/>
          <p:cNvPicPr>
            <a:picLocks noChangeAspect="1"/>
          </p:cNvPicPr>
          <p:nvPr/>
        </p:nvPicPr>
        <p:blipFill>
          <a:blip r:embed="rId2"/>
          <a:srcRect l="4131" t="6386" r="7055" b="23372"/>
          <a:stretch>
            <a:fillRect/>
          </a:stretch>
        </p:blipFill>
        <p:spPr>
          <a:xfrm>
            <a:off x="2057400" y="2468526"/>
            <a:ext cx="5105400" cy="39180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Tensile Testing</a:t>
            </a:r>
          </a:p>
          <a:p>
            <a:pPr lvl="1"/>
            <a:r>
              <a:rPr lang="en-US" dirty="0" smtClean="0"/>
              <a:t>Relationship between stress and strain</a:t>
            </a:r>
          </a:p>
          <a:p>
            <a:pPr lvl="2"/>
            <a:r>
              <a:rPr lang="en-US" dirty="0" smtClean="0"/>
              <a:t>F/A = </a:t>
            </a:r>
            <a:r>
              <a:rPr lang="el-GR" dirty="0" smtClean="0"/>
              <a:t>σ</a:t>
            </a:r>
            <a:r>
              <a:rPr lang="en-US" dirty="0" smtClean="0"/>
              <a:t> = </a:t>
            </a:r>
            <a:r>
              <a:rPr lang="en-US" i="1" dirty="0" smtClean="0"/>
              <a:t>E</a:t>
            </a:r>
            <a:r>
              <a:rPr lang="el-GR" dirty="0" smtClean="0"/>
              <a:t>ε</a:t>
            </a:r>
            <a:endParaRPr lang="en-US" dirty="0" smtClean="0"/>
          </a:p>
          <a:p>
            <a:pPr lvl="2"/>
            <a:r>
              <a:rPr lang="en-US" dirty="0" smtClean="0"/>
              <a:t>where:</a:t>
            </a:r>
          </a:p>
          <a:p>
            <a:pPr lvl="3"/>
            <a:r>
              <a:rPr lang="en-US" dirty="0" smtClean="0"/>
              <a:t>F = Force</a:t>
            </a:r>
          </a:p>
          <a:p>
            <a:pPr lvl="3"/>
            <a:r>
              <a:rPr lang="en-US" dirty="0" smtClean="0"/>
              <a:t>A = cross-sectional area</a:t>
            </a:r>
          </a:p>
          <a:p>
            <a:pPr lvl="3"/>
            <a:r>
              <a:rPr lang="el-GR" dirty="0" smtClean="0"/>
              <a:t>σ</a:t>
            </a:r>
            <a:r>
              <a:rPr lang="en-US" dirty="0" smtClean="0"/>
              <a:t> = stress</a:t>
            </a:r>
          </a:p>
          <a:p>
            <a:pPr lvl="3"/>
            <a:r>
              <a:rPr lang="en-US" dirty="0" smtClean="0"/>
              <a:t>ε = strain</a:t>
            </a:r>
          </a:p>
          <a:p>
            <a:pPr lvl="3"/>
            <a:r>
              <a:rPr lang="en-US" i="1" dirty="0" smtClean="0"/>
              <a:t>E</a:t>
            </a:r>
            <a:r>
              <a:rPr lang="en-US" dirty="0" smtClean="0"/>
              <a:t> = modulus or Young’s modulus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Tensile Testing</a:t>
            </a:r>
          </a:p>
          <a:p>
            <a:pPr lvl="1"/>
            <a:r>
              <a:rPr lang="en-US" dirty="0" smtClean="0"/>
              <a:t>Burst Test</a:t>
            </a:r>
          </a:p>
          <a:p>
            <a:pPr lvl="1"/>
            <a:r>
              <a:rPr lang="en-US" dirty="0" smtClean="0"/>
              <a:t>Open-hole tensile test</a:t>
            </a:r>
          </a:p>
          <a:p>
            <a:r>
              <a:rPr lang="en-US" dirty="0" smtClean="0"/>
              <a:t>Compression and Compression-After-Impact Properties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10-8  flexural test</a:t>
            </a:r>
            <a:endParaRPr lang="en-US" sz="2400" dirty="0"/>
          </a:p>
        </p:txBody>
      </p:sp>
      <p:pic>
        <p:nvPicPr>
          <p:cNvPr id="4" name="Picture 3" descr="Fig 10-8.jpg"/>
          <p:cNvPicPr>
            <a:picLocks noChangeAspect="1"/>
          </p:cNvPicPr>
          <p:nvPr/>
        </p:nvPicPr>
        <p:blipFill>
          <a:blip r:embed="rId2"/>
          <a:srcRect l="8534" t="6078" r="4424" b="18963"/>
          <a:stretch>
            <a:fillRect/>
          </a:stretch>
        </p:blipFill>
        <p:spPr>
          <a:xfrm>
            <a:off x="1981200" y="2590800"/>
            <a:ext cx="5251622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10-9  Simple peel test</a:t>
            </a:r>
            <a:endParaRPr lang="en-US" sz="2400" dirty="0"/>
          </a:p>
        </p:txBody>
      </p:sp>
      <p:pic>
        <p:nvPicPr>
          <p:cNvPr id="4" name="Picture 3" descr="Fig 10-9.jpg"/>
          <p:cNvPicPr>
            <a:picLocks noChangeAspect="1"/>
          </p:cNvPicPr>
          <p:nvPr/>
        </p:nvPicPr>
        <p:blipFill>
          <a:blip r:embed="rId2"/>
          <a:srcRect l="8163" t="3091" r="10204" b="12709"/>
          <a:stretch>
            <a:fillRect/>
          </a:stretch>
        </p:blipFill>
        <p:spPr>
          <a:xfrm>
            <a:off x="2743200" y="2133600"/>
            <a:ext cx="3505200" cy="46443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10-10  Rolling drum peel test</a:t>
            </a:r>
            <a:endParaRPr lang="en-US" sz="2400" dirty="0"/>
          </a:p>
        </p:txBody>
      </p:sp>
      <p:pic>
        <p:nvPicPr>
          <p:cNvPr id="4" name="Picture 3" descr="Fig 10-10.jpg"/>
          <p:cNvPicPr>
            <a:picLocks noChangeAspect="1"/>
          </p:cNvPicPr>
          <p:nvPr/>
        </p:nvPicPr>
        <p:blipFill>
          <a:blip r:embed="rId2" cstate="print"/>
          <a:srcRect l="16287" t="3912" r="2280" b="10981"/>
          <a:stretch>
            <a:fillRect/>
          </a:stretch>
        </p:blipFill>
        <p:spPr>
          <a:xfrm>
            <a:off x="3048000" y="2133600"/>
            <a:ext cx="3048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10-11  </a:t>
            </a:r>
            <a:r>
              <a:rPr lang="en-US" sz="2400" dirty="0" err="1" smtClean="0"/>
              <a:t>Izod</a:t>
            </a:r>
            <a:r>
              <a:rPr lang="en-US" sz="2400" dirty="0" smtClean="0"/>
              <a:t> and </a:t>
            </a:r>
            <a:r>
              <a:rPr lang="en-US" sz="2400" dirty="0" err="1" smtClean="0"/>
              <a:t>Charpy</a:t>
            </a:r>
            <a:r>
              <a:rPr lang="en-US" sz="2400" dirty="0" smtClean="0"/>
              <a:t> impact tester and specimens</a:t>
            </a:r>
            <a:endParaRPr lang="en-US" sz="2400" dirty="0"/>
          </a:p>
        </p:txBody>
      </p:sp>
      <p:pic>
        <p:nvPicPr>
          <p:cNvPr id="4" name="Picture 3" descr="Fig 10-11.jpg"/>
          <p:cNvPicPr>
            <a:picLocks noChangeAspect="1"/>
          </p:cNvPicPr>
          <p:nvPr/>
        </p:nvPicPr>
        <p:blipFill>
          <a:blip r:embed="rId2" cstate="print"/>
          <a:srcRect l="3666" t="5219" r="5914" b="9534"/>
          <a:stretch>
            <a:fillRect/>
          </a:stretch>
        </p:blipFill>
        <p:spPr>
          <a:xfrm>
            <a:off x="1328057" y="2133600"/>
            <a:ext cx="644434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10:  Quality and Testing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composite materials testing</a:t>
            </a:r>
          </a:p>
          <a:p>
            <a:r>
              <a:rPr lang="en-US" dirty="0" smtClean="0"/>
              <a:t>Quality control principles</a:t>
            </a:r>
          </a:p>
          <a:p>
            <a:r>
              <a:rPr lang="en-US" dirty="0" smtClean="0"/>
              <a:t>Component materials testing</a:t>
            </a:r>
          </a:p>
          <a:p>
            <a:r>
              <a:rPr lang="en-US" dirty="0" smtClean="0"/>
              <a:t>Mechanical testing</a:t>
            </a:r>
          </a:p>
          <a:p>
            <a:r>
              <a:rPr lang="en-US" dirty="0" smtClean="0"/>
              <a:t>Thermal and environmental testing</a:t>
            </a:r>
          </a:p>
          <a:p>
            <a:r>
              <a:rPr lang="en-US" dirty="0" smtClean="0"/>
              <a:t>Flammability testing</a:t>
            </a:r>
          </a:p>
          <a:p>
            <a:r>
              <a:rPr lang="en-US" dirty="0" smtClean="0"/>
              <a:t>Non-destructive testing and inspection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10-12  Creep test</a:t>
            </a:r>
            <a:endParaRPr lang="en-US" sz="2400" dirty="0"/>
          </a:p>
        </p:txBody>
      </p:sp>
      <p:pic>
        <p:nvPicPr>
          <p:cNvPr id="4" name="Picture 3" descr="Fig 10-12.jpg"/>
          <p:cNvPicPr>
            <a:picLocks noChangeAspect="1"/>
          </p:cNvPicPr>
          <p:nvPr/>
        </p:nvPicPr>
        <p:blipFill>
          <a:blip r:embed="rId2"/>
          <a:srcRect l="7663" t="5882" r="6134" b="15686"/>
          <a:stretch>
            <a:fillRect/>
          </a:stretch>
        </p:blipFill>
        <p:spPr>
          <a:xfrm>
            <a:off x="2286000" y="2286000"/>
            <a:ext cx="48863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Creep</a:t>
            </a:r>
          </a:p>
          <a:p>
            <a:pPr lvl="1"/>
            <a:r>
              <a:rPr lang="en-US" dirty="0" smtClean="0"/>
              <a:t>σ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err="1" smtClean="0"/>
              <a:t>t,T</a:t>
            </a:r>
            <a:r>
              <a:rPr lang="en-US" dirty="0" smtClean="0"/>
              <a:t>)</a:t>
            </a:r>
            <a:r>
              <a:rPr lang="el-GR" dirty="0" smtClean="0"/>
              <a:t>ε</a:t>
            </a:r>
            <a:r>
              <a:rPr lang="en-US" dirty="0" smtClean="0"/>
              <a:t>(</a:t>
            </a:r>
            <a:r>
              <a:rPr lang="en-US" i="1" dirty="0" err="1" smtClean="0"/>
              <a:t>t,T</a:t>
            </a:r>
            <a:r>
              <a:rPr lang="en-US" i="1" dirty="0" smtClean="0"/>
              <a:t>)</a:t>
            </a:r>
          </a:p>
          <a:p>
            <a:pPr lvl="2"/>
            <a:r>
              <a:rPr lang="en-US" sz="3600" baseline="-25000" dirty="0" smtClean="0"/>
              <a:t>Where:</a:t>
            </a:r>
          </a:p>
          <a:p>
            <a:pPr lvl="3"/>
            <a:r>
              <a:rPr lang="en-US" sz="3600" baseline="-25000" dirty="0" smtClean="0"/>
              <a:t> </a:t>
            </a:r>
            <a:r>
              <a:rPr lang="en-US" sz="2800" dirty="0" smtClean="0"/>
              <a:t>σ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applied stress (usually a constant)</a:t>
            </a:r>
          </a:p>
          <a:p>
            <a:pPr lvl="3"/>
            <a:r>
              <a:rPr lang="en-US" sz="2800" i="1" dirty="0" smtClean="0"/>
              <a:t>E</a:t>
            </a:r>
            <a:r>
              <a:rPr lang="en-US" sz="2800" dirty="0" smtClean="0"/>
              <a:t> = creep modulus</a:t>
            </a:r>
          </a:p>
          <a:p>
            <a:pPr lvl="3"/>
            <a:r>
              <a:rPr lang="en-US" sz="2800" i="1" dirty="0" smtClean="0"/>
              <a:t>ε = </a:t>
            </a:r>
            <a:r>
              <a:rPr lang="en-US" sz="2800" dirty="0" smtClean="0"/>
              <a:t>amount of deformation (strain due to creep)</a:t>
            </a:r>
            <a:endParaRPr lang="en-US" sz="28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Creep</a:t>
            </a:r>
          </a:p>
          <a:p>
            <a:pPr lvl="1"/>
            <a:r>
              <a:rPr lang="en-US" dirty="0" smtClean="0"/>
              <a:t>Methods used to reduce creep</a:t>
            </a:r>
          </a:p>
          <a:p>
            <a:pPr lvl="2"/>
            <a:r>
              <a:rPr lang="en-US" dirty="0" smtClean="0"/>
              <a:t>Orient fibers in directions of highest loads</a:t>
            </a:r>
          </a:p>
          <a:p>
            <a:pPr lvl="2"/>
            <a:r>
              <a:rPr lang="en-US" dirty="0" smtClean="0"/>
              <a:t>Increase the fiber content</a:t>
            </a:r>
          </a:p>
          <a:p>
            <a:pPr lvl="2"/>
            <a:r>
              <a:rPr lang="en-US" dirty="0" smtClean="0"/>
              <a:t>Select high-modulus fibers (increase stiffness)</a:t>
            </a:r>
          </a:p>
          <a:p>
            <a:pPr lvl="2"/>
            <a:r>
              <a:rPr lang="en-US" dirty="0" smtClean="0"/>
              <a:t>Reduce the stress level</a:t>
            </a:r>
          </a:p>
          <a:p>
            <a:pPr lvl="2"/>
            <a:r>
              <a:rPr lang="en-US" dirty="0" smtClean="0"/>
              <a:t>Reduce the temperature</a:t>
            </a:r>
          </a:p>
          <a:p>
            <a:pPr lvl="2"/>
            <a:r>
              <a:rPr lang="en-US" dirty="0" smtClean="0"/>
              <a:t>Utilize initial loading cycles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Composites tend to stabilize early in fatigue loading through the following mechanisms:</a:t>
            </a:r>
          </a:p>
          <a:p>
            <a:pPr lvl="2"/>
            <a:r>
              <a:rPr lang="en-US" dirty="0" smtClean="0"/>
              <a:t>Matrix micro-cracking</a:t>
            </a:r>
          </a:p>
          <a:p>
            <a:pPr lvl="2"/>
            <a:r>
              <a:rPr lang="en-US" dirty="0" smtClean="0"/>
              <a:t>Blunting of cracks at the fiber surface</a:t>
            </a:r>
          </a:p>
          <a:p>
            <a:pPr lvl="2"/>
            <a:r>
              <a:rPr lang="en-US" dirty="0" err="1" smtClean="0"/>
              <a:t>Delaminations</a:t>
            </a:r>
            <a:r>
              <a:rPr lang="en-US" dirty="0" smtClean="0"/>
              <a:t> between layers</a:t>
            </a:r>
          </a:p>
          <a:p>
            <a:pPr lvl="2"/>
            <a:r>
              <a:rPr lang="en-US" dirty="0" smtClean="0"/>
              <a:t>Stress redistribution and load sharing</a:t>
            </a:r>
          </a:p>
          <a:p>
            <a:pPr lvl="2"/>
            <a:r>
              <a:rPr lang="en-US" dirty="0" smtClean="0"/>
              <a:t>Energy dissipation from </a:t>
            </a:r>
            <a:r>
              <a:rPr lang="en-US" dirty="0" err="1" smtClean="0"/>
              <a:t>visco</a:t>
            </a:r>
            <a:r>
              <a:rPr lang="en-US" dirty="0" smtClean="0"/>
              <a:t>-elastic effects of the matrix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10-13  Fatigue testing for various materials</a:t>
            </a:r>
            <a:endParaRPr lang="en-US" sz="2400" dirty="0"/>
          </a:p>
        </p:txBody>
      </p:sp>
      <p:pic>
        <p:nvPicPr>
          <p:cNvPr id="4" name="Picture 3" descr="Fig 10-13.jpg"/>
          <p:cNvPicPr>
            <a:picLocks noChangeAspect="1"/>
          </p:cNvPicPr>
          <p:nvPr/>
        </p:nvPicPr>
        <p:blipFill>
          <a:blip r:embed="rId2" cstate="print"/>
          <a:srcRect l="3728" t="2967" r="4324" b="9496"/>
          <a:stretch>
            <a:fillRect/>
          </a:stretch>
        </p:blipFill>
        <p:spPr>
          <a:xfrm>
            <a:off x="1828800" y="2209800"/>
            <a:ext cx="5638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Mechanical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Vibration and Damping</a:t>
            </a:r>
          </a:p>
          <a:p>
            <a:pPr lvl="1"/>
            <a:r>
              <a:rPr lang="en-US" dirty="0" smtClean="0"/>
              <a:t>Constrained layer damping</a:t>
            </a:r>
          </a:p>
          <a:p>
            <a:pPr lvl="1"/>
            <a:r>
              <a:rPr lang="en-US" dirty="0" smtClean="0"/>
              <a:t>Active damping</a:t>
            </a:r>
          </a:p>
          <a:p>
            <a:pPr lvl="1"/>
            <a:r>
              <a:rPr lang="en-US" dirty="0" smtClean="0"/>
              <a:t>Stress-couples activated damping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and Environmental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Temperature Effects</a:t>
            </a:r>
          </a:p>
          <a:p>
            <a:pPr lvl="1"/>
            <a:r>
              <a:rPr lang="en-US" sz="2400" dirty="0" smtClean="0"/>
              <a:t>Coefficient of thermal expansion (CTE)</a:t>
            </a:r>
          </a:p>
          <a:p>
            <a:pPr lvl="1"/>
            <a:r>
              <a:rPr lang="en-US" sz="2400" dirty="0" smtClean="0"/>
              <a:t>Table 10-2  Representative coefficients of thermal expansion for epoxy-matrix composites</a:t>
            </a:r>
            <a:endParaRPr lang="en-US" sz="2400" dirty="0"/>
          </a:p>
        </p:txBody>
      </p:sp>
      <p:pic>
        <p:nvPicPr>
          <p:cNvPr id="4" name="Picture 3" descr="Table 10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3200400"/>
            <a:ext cx="8946619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and Environmental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10-14  Specific strength as a function of temperature</a:t>
            </a:r>
            <a:endParaRPr lang="en-US" sz="2400" dirty="0"/>
          </a:p>
        </p:txBody>
      </p:sp>
      <p:pic>
        <p:nvPicPr>
          <p:cNvPr id="4" name="Picture 3" descr="Fig 10-14.jpg"/>
          <p:cNvPicPr>
            <a:picLocks noChangeAspect="1"/>
          </p:cNvPicPr>
          <p:nvPr/>
        </p:nvPicPr>
        <p:blipFill>
          <a:blip r:embed="rId2" cstate="print"/>
          <a:srcRect l="6739" t="7019" r="10153" b="10163"/>
          <a:stretch>
            <a:fillRect/>
          </a:stretch>
        </p:blipFill>
        <p:spPr>
          <a:xfrm rot="167864">
            <a:off x="1752600" y="2057400"/>
            <a:ext cx="5638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and Environmental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Table </a:t>
            </a:r>
            <a:r>
              <a:rPr lang="en-US" sz="2400" dirty="0" smtClean="0"/>
              <a:t>10-3  Moisture and absorption for neat (non-reinforced) resins</a:t>
            </a:r>
            <a:endParaRPr lang="en-US" sz="2400" dirty="0"/>
          </a:p>
        </p:txBody>
      </p:sp>
      <p:pic>
        <p:nvPicPr>
          <p:cNvPr id="4" name="Picture 3" descr="Table 1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2087">
            <a:off x="2757989" y="2512613"/>
            <a:ext cx="344880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and Environmental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10-15  Fiberglass-epoxy exposure to various moisture conditions</a:t>
            </a:r>
            <a:endParaRPr lang="en-US" sz="2400" dirty="0"/>
          </a:p>
        </p:txBody>
      </p:sp>
      <p:pic>
        <p:nvPicPr>
          <p:cNvPr id="4" name="Picture 3" descr="Fig 10-15.jpg"/>
          <p:cNvPicPr>
            <a:picLocks noChangeAspect="1"/>
          </p:cNvPicPr>
          <p:nvPr/>
        </p:nvPicPr>
        <p:blipFill>
          <a:blip r:embed="rId2" cstate="print"/>
          <a:srcRect l="2828" t="3020" r="5670" b="14591"/>
          <a:stretch>
            <a:fillRect/>
          </a:stretch>
        </p:blipFill>
        <p:spPr>
          <a:xfrm>
            <a:off x="1066800" y="2438400"/>
            <a:ext cx="6757718" cy="37442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History of Composite Materials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explaining the lack of accepted composited data</a:t>
            </a:r>
          </a:p>
          <a:p>
            <a:pPr lvl="1"/>
            <a:r>
              <a:rPr lang="en-US" dirty="0" smtClean="0"/>
              <a:t>The complexity of composites</a:t>
            </a:r>
          </a:p>
          <a:p>
            <a:pPr lvl="1"/>
            <a:r>
              <a:rPr lang="en-US" dirty="0" smtClean="0"/>
              <a:t>The relative newness of composites as materials</a:t>
            </a:r>
          </a:p>
          <a:p>
            <a:pPr lvl="1"/>
            <a:r>
              <a:rPr lang="en-US" dirty="0" smtClean="0"/>
              <a:t>The continuous development of new composites</a:t>
            </a:r>
          </a:p>
          <a:p>
            <a:pPr lvl="1"/>
            <a:r>
              <a:rPr lang="en-US" dirty="0" smtClean="0"/>
              <a:t>The scarcity of standardized tests for composites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and Environmental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Aging and Service Life Considerations</a:t>
            </a:r>
          </a:p>
          <a:p>
            <a:pPr lvl="1"/>
            <a:r>
              <a:rPr lang="en-US" dirty="0" smtClean="0"/>
              <a:t>Suggestions for establishing a basis for predicting service life:</a:t>
            </a:r>
          </a:p>
          <a:p>
            <a:pPr lvl="2"/>
            <a:r>
              <a:rPr lang="en-US" dirty="0" smtClean="0"/>
              <a:t>Define the service environment in terms of exposure time, temp, humidity, and loading conditions</a:t>
            </a:r>
          </a:p>
          <a:p>
            <a:pPr lvl="2"/>
            <a:r>
              <a:rPr lang="en-US" dirty="0" smtClean="0"/>
              <a:t>Review the database after selecting materials to see what is already known about them</a:t>
            </a:r>
          </a:p>
          <a:p>
            <a:pPr lvl="2"/>
            <a:r>
              <a:rPr lang="en-US" dirty="0" smtClean="0"/>
              <a:t>Conduct accelerated aging tests on the materials</a:t>
            </a:r>
          </a:p>
          <a:p>
            <a:pPr lvl="2"/>
            <a:r>
              <a:rPr lang="en-US" dirty="0" smtClean="0"/>
              <a:t>Accelerated aging analysis</a:t>
            </a:r>
          </a:p>
          <a:p>
            <a:pPr lvl="2"/>
            <a:r>
              <a:rPr lang="en-US" dirty="0" smtClean="0"/>
              <a:t>Verify the data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Flammability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 How Composites Burn</a:t>
            </a:r>
          </a:p>
          <a:p>
            <a:r>
              <a:rPr lang="en-US" dirty="0" smtClean="0"/>
              <a:t>Combustion Characteristics of Organic Resins and Plastics</a:t>
            </a:r>
          </a:p>
          <a:p>
            <a:pPr lvl="1"/>
            <a:r>
              <a:rPr lang="en-US" dirty="0" smtClean="0"/>
              <a:t>Properties considered when examining the burning of composites/plastics</a:t>
            </a:r>
          </a:p>
          <a:p>
            <a:pPr lvl="2"/>
            <a:r>
              <a:rPr lang="en-US" dirty="0" smtClean="0"/>
              <a:t>Ease of ignition/flame resistance</a:t>
            </a:r>
          </a:p>
          <a:p>
            <a:pPr lvl="2"/>
            <a:r>
              <a:rPr lang="en-US" dirty="0" smtClean="0"/>
              <a:t>Flame spread/fire-retardant properties/surface flammability</a:t>
            </a:r>
          </a:p>
          <a:p>
            <a:pPr lvl="2"/>
            <a:r>
              <a:rPr lang="en-US" dirty="0" smtClean="0"/>
              <a:t>Heat release rate</a:t>
            </a:r>
          </a:p>
          <a:p>
            <a:pPr lvl="2"/>
            <a:r>
              <a:rPr lang="en-US" dirty="0" smtClean="0"/>
              <a:t>Fire endurance</a:t>
            </a:r>
          </a:p>
          <a:p>
            <a:pPr lvl="2"/>
            <a:r>
              <a:rPr lang="en-US" dirty="0" smtClean="0"/>
              <a:t>Ease of extermination</a:t>
            </a:r>
          </a:p>
          <a:p>
            <a:pPr lvl="2"/>
            <a:r>
              <a:rPr lang="en-US" dirty="0" smtClean="0"/>
              <a:t>Smoke emission/toxicity</a:t>
            </a:r>
          </a:p>
          <a:p>
            <a:pPr lvl="2"/>
            <a:r>
              <a:rPr lang="en-US" dirty="0" smtClean="0"/>
              <a:t>Physical characteristics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Flammability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Flammability Testing</a:t>
            </a:r>
          </a:p>
          <a:p>
            <a:pPr lvl="1"/>
            <a:r>
              <a:rPr lang="en-US" dirty="0" smtClean="0"/>
              <a:t>Test Categories</a:t>
            </a:r>
          </a:p>
          <a:p>
            <a:pPr lvl="2"/>
            <a:r>
              <a:rPr lang="en-US" dirty="0" smtClean="0"/>
              <a:t>Official tests</a:t>
            </a:r>
          </a:p>
          <a:p>
            <a:pPr lvl="2"/>
            <a:r>
              <a:rPr lang="en-US" dirty="0" smtClean="0"/>
              <a:t>Laboratory tests</a:t>
            </a:r>
          </a:p>
          <a:p>
            <a:pPr lvl="2"/>
            <a:r>
              <a:rPr lang="en-US" dirty="0" smtClean="0"/>
              <a:t>Full-scale tests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Flammability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Table </a:t>
            </a:r>
            <a:r>
              <a:rPr lang="en-US" sz="2400" dirty="0" smtClean="0"/>
              <a:t>10-4  Summary of fire requirements for composite materials in the US.</a:t>
            </a:r>
            <a:endParaRPr lang="en-US" sz="2400" dirty="0"/>
          </a:p>
        </p:txBody>
      </p:sp>
      <p:pic>
        <p:nvPicPr>
          <p:cNvPr id="4" name="Picture 3" descr="Table 10-4.jpg"/>
          <p:cNvPicPr>
            <a:picLocks noChangeAspect="1"/>
          </p:cNvPicPr>
          <p:nvPr/>
        </p:nvPicPr>
        <p:blipFill>
          <a:blip r:embed="rId2" cstate="print"/>
          <a:srcRect l="5637" r="5637" b="8452"/>
          <a:stretch>
            <a:fillRect/>
          </a:stretch>
        </p:blipFill>
        <p:spPr>
          <a:xfrm>
            <a:off x="1600200" y="2362200"/>
            <a:ext cx="5946208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Flammability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10-16  Limiting oxygen index test</a:t>
            </a:r>
            <a:endParaRPr lang="en-US" sz="2400" dirty="0"/>
          </a:p>
        </p:txBody>
      </p:sp>
      <p:pic>
        <p:nvPicPr>
          <p:cNvPr id="4" name="Picture 3" descr="Fig 10-16.jpg"/>
          <p:cNvPicPr>
            <a:picLocks noChangeAspect="1"/>
          </p:cNvPicPr>
          <p:nvPr/>
        </p:nvPicPr>
        <p:blipFill>
          <a:blip r:embed="rId2"/>
          <a:srcRect l="9434" t="6895" r="13208" b="13811"/>
          <a:stretch>
            <a:fillRect/>
          </a:stretch>
        </p:blipFill>
        <p:spPr>
          <a:xfrm>
            <a:off x="2514600" y="2070410"/>
            <a:ext cx="4267200" cy="47875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Non-Destructive Testing and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 Principles</a:t>
            </a:r>
          </a:p>
          <a:p>
            <a:pPr lvl="1"/>
            <a:r>
              <a:rPr lang="en-US" dirty="0" smtClean="0"/>
              <a:t>Sending an energy signal (wave) through or onto the part and then detecting changes in that signal compared to some standard.  </a:t>
            </a:r>
          </a:p>
          <a:p>
            <a:r>
              <a:rPr lang="en-US" dirty="0" smtClean="0"/>
              <a:t>Ultrasonic Testing</a:t>
            </a:r>
          </a:p>
          <a:p>
            <a:r>
              <a:rPr lang="en-US" dirty="0" smtClean="0"/>
              <a:t>Acoustic Emission</a:t>
            </a:r>
          </a:p>
          <a:p>
            <a:r>
              <a:rPr lang="en-US" dirty="0" smtClean="0"/>
              <a:t>Radiography</a:t>
            </a:r>
          </a:p>
          <a:p>
            <a:r>
              <a:rPr lang="en-US" dirty="0" err="1" smtClean="0"/>
              <a:t>Thermography</a:t>
            </a:r>
            <a:endParaRPr lang="en-US" dirty="0" smtClean="0"/>
          </a:p>
          <a:p>
            <a:r>
              <a:rPr lang="en-US" dirty="0" smtClean="0"/>
              <a:t>Optical Holography</a:t>
            </a:r>
          </a:p>
          <a:p>
            <a:r>
              <a:rPr lang="en-US" dirty="0" smtClean="0"/>
              <a:t>Microwave Frequencies</a:t>
            </a:r>
          </a:p>
          <a:p>
            <a:r>
              <a:rPr lang="en-US" dirty="0" smtClean="0"/>
              <a:t>Eddy Current</a:t>
            </a:r>
          </a:p>
          <a:p>
            <a:r>
              <a:rPr lang="en-US" dirty="0" smtClean="0"/>
              <a:t>Visual </a:t>
            </a:r>
            <a:r>
              <a:rPr lang="en-US" dirty="0" err="1" smtClean="0"/>
              <a:t>Inspeciton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Control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Quality is a process, not a destination.</a:t>
            </a:r>
          </a:p>
          <a:p>
            <a:r>
              <a:rPr lang="en-US" dirty="0" smtClean="0"/>
              <a:t>5 primary functions that quality tools are to address</a:t>
            </a:r>
          </a:p>
          <a:p>
            <a:pPr lvl="1"/>
            <a:r>
              <a:rPr lang="en-US" dirty="0" smtClean="0"/>
              <a:t>Documentation and certification programs</a:t>
            </a:r>
          </a:p>
          <a:p>
            <a:pPr lvl="1"/>
            <a:r>
              <a:rPr lang="en-US" dirty="0" smtClean="0"/>
              <a:t>Analysis and statistical tools</a:t>
            </a:r>
          </a:p>
          <a:p>
            <a:pPr lvl="1"/>
            <a:r>
              <a:rPr lang="en-US" dirty="0" smtClean="0"/>
              <a:t>Improvement methods</a:t>
            </a:r>
          </a:p>
          <a:p>
            <a:pPr lvl="2"/>
            <a:r>
              <a:rPr lang="en-US" dirty="0" smtClean="0"/>
              <a:t>FMEA, Cause-and-effect diagram, QFD, Benchmarking, Taguchi loss function</a:t>
            </a:r>
          </a:p>
          <a:p>
            <a:pPr lvl="1"/>
            <a:r>
              <a:rPr lang="en-US" dirty="0" smtClean="0"/>
              <a:t>System integration strategies</a:t>
            </a:r>
          </a:p>
          <a:p>
            <a:pPr lvl="1"/>
            <a:r>
              <a:rPr lang="en-US" dirty="0" smtClean="0"/>
              <a:t>Management philosophies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Control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10-1  Correlation plot of hardness versus temperature</a:t>
            </a:r>
            <a:endParaRPr lang="en-US" sz="2400" dirty="0"/>
          </a:p>
        </p:txBody>
      </p:sp>
      <p:pic>
        <p:nvPicPr>
          <p:cNvPr id="4" name="Picture 3" descr="Fig 10-1.jpg"/>
          <p:cNvPicPr>
            <a:picLocks noChangeAspect="1"/>
          </p:cNvPicPr>
          <p:nvPr/>
        </p:nvPicPr>
        <p:blipFill>
          <a:blip r:embed="rId2"/>
          <a:srcRect l="1256" t="9370" r="5826" b="11919"/>
          <a:stretch>
            <a:fillRect/>
          </a:stretch>
        </p:blipFill>
        <p:spPr>
          <a:xfrm>
            <a:off x="685800" y="2133600"/>
            <a:ext cx="7786914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Control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10-2  Histogram</a:t>
            </a:r>
            <a:endParaRPr lang="en-US" sz="2400" dirty="0"/>
          </a:p>
        </p:txBody>
      </p:sp>
      <p:pic>
        <p:nvPicPr>
          <p:cNvPr id="4" name="Picture 3" descr="Fig 10-2.jpg"/>
          <p:cNvPicPr>
            <a:picLocks noChangeAspect="1"/>
          </p:cNvPicPr>
          <p:nvPr/>
        </p:nvPicPr>
        <p:blipFill>
          <a:blip r:embed="rId2" cstate="print"/>
          <a:srcRect l="4527" t="6103" r="4027" b="12530"/>
          <a:stretch>
            <a:fillRect/>
          </a:stretch>
        </p:blipFill>
        <p:spPr>
          <a:xfrm>
            <a:off x="762000" y="2590800"/>
            <a:ext cx="7696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Quality Control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229600" cy="4625609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Figure </a:t>
            </a:r>
            <a:r>
              <a:rPr lang="en-US" sz="2400" dirty="0" smtClean="0"/>
              <a:t>10-3  Pareto chart</a:t>
            </a:r>
            <a:endParaRPr lang="en-US" sz="2400" dirty="0"/>
          </a:p>
        </p:txBody>
      </p:sp>
      <p:pic>
        <p:nvPicPr>
          <p:cNvPr id="4" name="Picture 3" descr="Fig 10-3.jpg"/>
          <p:cNvPicPr>
            <a:picLocks noChangeAspect="1"/>
          </p:cNvPicPr>
          <p:nvPr/>
        </p:nvPicPr>
        <p:blipFill>
          <a:blip r:embed="rId2"/>
          <a:srcRect l="9337" t="4811" r="6629" b="13402"/>
          <a:stretch>
            <a:fillRect/>
          </a:stretch>
        </p:blipFill>
        <p:spPr>
          <a:xfrm>
            <a:off x="2133600" y="2133599"/>
            <a:ext cx="4876800" cy="46058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 Material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</a:t>
            </a:r>
            <a:r>
              <a:rPr lang="en-US" sz="2400" dirty="0" smtClean="0"/>
              <a:t>10-4  Viscosity measuring equipment</a:t>
            </a:r>
            <a:endParaRPr lang="en-US" sz="2400" dirty="0"/>
          </a:p>
        </p:txBody>
      </p:sp>
      <p:pic>
        <p:nvPicPr>
          <p:cNvPr id="4" name="Picture 3" descr="Fig 10-4.jpg"/>
          <p:cNvPicPr>
            <a:picLocks noChangeAspect="1"/>
          </p:cNvPicPr>
          <p:nvPr/>
        </p:nvPicPr>
        <p:blipFill>
          <a:blip r:embed="rId2"/>
          <a:srcRect l="2082" t="5228" r="4225" b="14604"/>
          <a:stretch>
            <a:fillRect/>
          </a:stretch>
        </p:blipFill>
        <p:spPr>
          <a:xfrm>
            <a:off x="487017" y="2057400"/>
            <a:ext cx="8199783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 Material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Material Testing</a:t>
            </a:r>
          </a:p>
          <a:p>
            <a:pPr lvl="1"/>
            <a:r>
              <a:rPr lang="en-US" dirty="0" smtClean="0"/>
              <a:t>Drape test</a:t>
            </a:r>
          </a:p>
          <a:p>
            <a:pPr lvl="1"/>
            <a:r>
              <a:rPr lang="en-US" dirty="0" smtClean="0"/>
              <a:t>Tack Test</a:t>
            </a:r>
          </a:p>
          <a:p>
            <a:r>
              <a:rPr lang="en-US" dirty="0" smtClean="0"/>
              <a:t>Curing Tests</a:t>
            </a:r>
          </a:p>
          <a:p>
            <a:pPr lvl="1"/>
            <a:r>
              <a:rPr lang="en-US" dirty="0" smtClean="0"/>
              <a:t>DSC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Brain</Template>
  <TotalTime>161</TotalTime>
  <Words>682</Words>
  <Application>Microsoft Office PowerPoint</Application>
  <PresentationFormat>On-screen Show (4:3)</PresentationFormat>
  <Paragraphs>153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Brain</vt:lpstr>
      <vt:lpstr>Fundamentals of  Composites Manufacturing Materials, Methods, &amp; Applications</vt:lpstr>
      <vt:lpstr>Chapter 10:  Quality and Testing - Overview</vt:lpstr>
      <vt:lpstr>History of Composite Materials Testing</vt:lpstr>
      <vt:lpstr>Quality Control Principles</vt:lpstr>
      <vt:lpstr>Quality Control Principles</vt:lpstr>
      <vt:lpstr>Quality Control Principles</vt:lpstr>
      <vt:lpstr>Quality Control Principles</vt:lpstr>
      <vt:lpstr>Component Material Testing</vt:lpstr>
      <vt:lpstr>Component Material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Mechanical Testing</vt:lpstr>
      <vt:lpstr>Thermal and Environmental Testing</vt:lpstr>
      <vt:lpstr>Thermal and Environmental Testing</vt:lpstr>
      <vt:lpstr>Thermal and Environmental Testing</vt:lpstr>
      <vt:lpstr>Thermal and Environmental Testing</vt:lpstr>
      <vt:lpstr>Thermal and Environmental Testing</vt:lpstr>
      <vt:lpstr>Flammability Testing</vt:lpstr>
      <vt:lpstr>Flammability Testing</vt:lpstr>
      <vt:lpstr>Flammability Testing</vt:lpstr>
      <vt:lpstr>Flammability Testing</vt:lpstr>
      <vt:lpstr>Non-Destructive Testing and Inspection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Composites Manufacturing Materials, Methods, &amp; Applications</dc:title>
  <dc:creator>Mackinnon</dc:creator>
  <cp:lastModifiedBy>Mackinnon</cp:lastModifiedBy>
  <cp:revision>52</cp:revision>
  <dcterms:created xsi:type="dcterms:W3CDTF">2009-04-11T00:48:50Z</dcterms:created>
  <dcterms:modified xsi:type="dcterms:W3CDTF">2009-04-22T02:51:54Z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TC300040801033</vt:lpwstr>
  </property>
</Properties>
</file>