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1188" y="-90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</a:defRPr>
            </a:lvl1pPr>
          </a:lstStyle>
          <a:p>
            <a:fld id="{5CE077E9-3D22-418C-992C-269EB9B5C0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</a:defRPr>
            </a:lvl1pPr>
          </a:lstStyle>
          <a:p>
            <a:fld id="{0B38A6F2-CDE1-4EE4-8F14-770AE74635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222EA-709B-48D2-A02A-68F5F9E38219}" type="slidenum">
              <a:rPr lang="en-US"/>
              <a:pPr/>
              <a:t>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981200"/>
            <a:ext cx="63246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00"/>
            </a:lvl1pPr>
          </a:lstStyle>
          <a:p>
            <a:fld id="{38B12EF2-8578-455F-86FC-DB6CD34FF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9F974-2648-4134-A32B-938DC9C15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676400"/>
            <a:ext cx="1695450" cy="444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1676400"/>
            <a:ext cx="493395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23E78-8819-4483-AD35-DCEFE697E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E1341-D6C8-460D-B93B-BAAF0CD6F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BBC86-F24C-4373-90FD-9396FA3CC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78DC6-8597-48B9-91EB-1056B0C76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77A65-FBEF-4E0F-ADA4-266EE6F07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CC85-F73C-4DC4-9B49-340E20964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A02EA-0540-47B1-8C31-8E8E0904D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6F65-593A-4B88-8AC8-210B941E0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5AC3D-B425-4B88-8CC5-94CCCD5E3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13379-B30D-4EE4-9E99-5281E7A27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36DFA-261B-4815-A5BC-B7B9EBA96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A06CC-D003-4206-9489-A3664DC5A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3041F-E4F1-4C25-91B8-6434AB879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76400"/>
            <a:ext cx="7086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2819400"/>
            <a:ext cx="7086600" cy="3124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23D153-9DD6-4A3B-A9CD-820D82B365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E0BEC-45DE-47CA-B8D9-F7824FB8A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F5A8C-C9C7-45C7-926A-4073F91EA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993F0-7C6D-414B-AE99-BA993B033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EF778-435A-4DDB-A757-625CDF755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1D43-F0A0-4F74-B948-77314AD54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5114-27BB-4C0B-BE12-6E172F84F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C2CF9-513E-41E7-B1E5-D16BB18EA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676400"/>
            <a:ext cx="6781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819400"/>
            <a:ext cx="67818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+mn-lt"/>
              </a:defRPr>
            </a:lvl1pPr>
          </a:lstStyle>
          <a:p>
            <a:fld id="{4DCEFC67-A3AB-48F1-8F8C-03320C9EF8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+mn-lt"/>
              </a:defRPr>
            </a:lvl1pPr>
          </a:lstStyle>
          <a:p>
            <a:fld id="{03A0BA11-0C5E-4918-859D-90C69914DD8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209800"/>
          </a:xfrm>
        </p:spPr>
        <p:txBody>
          <a:bodyPr/>
          <a:lstStyle/>
          <a:p>
            <a:pPr algn="ctr"/>
            <a:r>
              <a:rPr lang="en-US" sz="2800" dirty="0" smtClean="0"/>
              <a:t>Fundamentals of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Composites Manufacturing</a:t>
            </a:r>
            <a:br>
              <a:rPr lang="en-US" sz="4400" dirty="0" smtClean="0"/>
            </a:br>
            <a:r>
              <a:rPr lang="en-US" sz="2800" dirty="0" smtClean="0"/>
              <a:t>Materials, Methods, &amp; Applications</a:t>
            </a:r>
            <a:endParaRPr lang="en-US" sz="3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343400"/>
            <a:ext cx="6324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Chapter 6:  Thermoplastic Composites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Thermoplastic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Thermoplastic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polyimides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related polymers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Sintering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Polyamide-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imide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Melt-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processible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resins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Polytherimide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Polybenzimidazole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086600" cy="884238"/>
          </a:xfrm>
        </p:spPr>
        <p:txBody>
          <a:bodyPr/>
          <a:lstStyle/>
          <a:p>
            <a:pPr algn="ctr"/>
            <a:r>
              <a:rPr lang="en-US" dirty="0"/>
              <a:t>High Performance Thermoplastic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7086600" cy="3124200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6-3 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Polyetheretherketone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(PEEK)</a:t>
            </a:r>
          </a:p>
          <a:p>
            <a:endParaRPr lang="en-US" dirty="0"/>
          </a:p>
        </p:txBody>
      </p:sp>
      <p:pic>
        <p:nvPicPr>
          <p:cNvPr id="4" name="Picture 3" descr="Fig 6-3.jpg"/>
          <p:cNvPicPr>
            <a:picLocks noChangeAspect="1"/>
          </p:cNvPicPr>
          <p:nvPr/>
        </p:nvPicPr>
        <p:blipFill>
          <a:blip r:embed="rId2"/>
          <a:srcRect l="4527" t="13944" r="4935" b="20319"/>
          <a:stretch>
            <a:fillRect/>
          </a:stretch>
        </p:blipFill>
        <p:spPr>
          <a:xfrm>
            <a:off x="228600" y="2895600"/>
            <a:ext cx="8728364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086600" cy="884238"/>
          </a:xfrm>
        </p:spPr>
        <p:txBody>
          <a:bodyPr/>
          <a:lstStyle/>
          <a:p>
            <a:pPr algn="ctr"/>
            <a:r>
              <a:rPr lang="en-US" dirty="0"/>
              <a:t>High Performance Thermoplastic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086600" cy="3124200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6-4 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Sulphur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-containing advanced thermoplastics</a:t>
            </a:r>
          </a:p>
          <a:p>
            <a:endParaRPr lang="en-US" dirty="0"/>
          </a:p>
        </p:txBody>
      </p:sp>
      <p:pic>
        <p:nvPicPr>
          <p:cNvPr id="4" name="Picture 3" descr="Fig 6-4.jpg"/>
          <p:cNvPicPr>
            <a:picLocks noChangeAspect="1"/>
          </p:cNvPicPr>
          <p:nvPr/>
        </p:nvPicPr>
        <p:blipFill>
          <a:blip r:embed="rId2"/>
          <a:srcRect l="5333" t="8239" r="6667" b="17608"/>
          <a:stretch>
            <a:fillRect/>
          </a:stretch>
        </p:blipFill>
        <p:spPr>
          <a:xfrm>
            <a:off x="1828800" y="2362200"/>
            <a:ext cx="6096000" cy="41563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Thermoplastic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Liquid Crystal Polymers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7086600" cy="884238"/>
          </a:xfrm>
        </p:spPr>
        <p:txBody>
          <a:bodyPr/>
          <a:lstStyle/>
          <a:p>
            <a:pPr algn="ctr"/>
            <a:r>
              <a:rPr lang="en-US" dirty="0"/>
              <a:t>High Performance Thermoplastic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086600" cy="3124200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6-5  Three-dimensional representation of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liquid crystalline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polymer</a:t>
            </a:r>
          </a:p>
          <a:p>
            <a:endParaRPr lang="en-US" dirty="0"/>
          </a:p>
        </p:txBody>
      </p:sp>
      <p:pic>
        <p:nvPicPr>
          <p:cNvPr id="4" name="Picture 3" descr="Fig 6-5.jpg"/>
          <p:cNvPicPr>
            <a:picLocks noChangeAspect="1"/>
          </p:cNvPicPr>
          <p:nvPr/>
        </p:nvPicPr>
        <p:blipFill>
          <a:blip r:embed="rId2"/>
          <a:srcRect l="6329" t="6052" r="10127" b="18157"/>
          <a:stretch>
            <a:fillRect/>
          </a:stretch>
        </p:blipFill>
        <p:spPr>
          <a:xfrm>
            <a:off x="2286000" y="2514600"/>
            <a:ext cx="4578404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7086600" cy="884238"/>
          </a:xfrm>
        </p:spPr>
        <p:txBody>
          <a:bodyPr/>
          <a:lstStyle/>
          <a:p>
            <a:r>
              <a:rPr lang="en-US" dirty="0" smtClean="0"/>
              <a:t>Chapter 6 Thermoplastic Composites -  Overview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2133600"/>
            <a:ext cx="7086600" cy="3124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thermoset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thermoplastic composites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 thermoplastic composites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performance thermoplastic composites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8763000" cy="134143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Review of </a:t>
            </a:r>
            <a:r>
              <a:rPr lang="en-US" sz="3200" dirty="0" err="1">
                <a:solidFill>
                  <a:schemeClr val="tx1"/>
                </a:solidFill>
              </a:rPr>
              <a:t>Thermoset</a:t>
            </a:r>
            <a:r>
              <a:rPr lang="en-US" sz="3200" dirty="0">
                <a:solidFill>
                  <a:schemeClr val="tx1"/>
                </a:solidFill>
              </a:rPr>
              <a:t> and Thermoplastic Composites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Molecular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weights</a:t>
            </a: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Crosslinking</a:t>
            </a:r>
            <a:endParaRPr lang="en-US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Advantages/Disadvantages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82000" cy="1265238"/>
          </a:xfrm>
        </p:spPr>
        <p:txBody>
          <a:bodyPr/>
          <a:lstStyle/>
          <a:p>
            <a:pPr algn="ctr"/>
            <a:r>
              <a:rPr lang="en-US" sz="2800" dirty="0"/>
              <a:t>Review of </a:t>
            </a:r>
            <a:r>
              <a:rPr lang="en-US" sz="2800" dirty="0" err="1"/>
              <a:t>Thermoset</a:t>
            </a:r>
            <a:r>
              <a:rPr lang="en-US" sz="2800" dirty="0"/>
              <a:t> and Thermoplastic Composites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31242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 between engineering and high performance composites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6-1  Characteristics of engineering and advanced, high performance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thermoset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thermoplastic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composites.</a:t>
            </a:r>
          </a:p>
          <a:p>
            <a:endParaRPr lang="en-US" dirty="0"/>
          </a:p>
        </p:txBody>
      </p:sp>
      <p:pic>
        <p:nvPicPr>
          <p:cNvPr id="4" name="Picture 3" descr="Table 6-1.jpg"/>
          <p:cNvPicPr>
            <a:picLocks noChangeAspect="1"/>
          </p:cNvPicPr>
          <p:nvPr/>
        </p:nvPicPr>
        <p:blipFill>
          <a:blip r:embed="rId2" cstate="print"/>
          <a:srcRect l="5137" t="5448" r="6017" b="5448"/>
          <a:stretch>
            <a:fillRect/>
          </a:stretch>
        </p:blipFill>
        <p:spPr>
          <a:xfrm>
            <a:off x="990600" y="2514601"/>
            <a:ext cx="7315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884238"/>
          </a:xfrm>
        </p:spPr>
        <p:txBody>
          <a:bodyPr/>
          <a:lstStyle/>
          <a:p>
            <a:pPr algn="ctr"/>
            <a:r>
              <a:rPr lang="en-US" sz="2800" dirty="0" smtClean="0"/>
              <a:t>Review of </a:t>
            </a:r>
            <a:r>
              <a:rPr lang="en-US" sz="2800" dirty="0" err="1" smtClean="0"/>
              <a:t>Thermoset</a:t>
            </a:r>
            <a:r>
              <a:rPr lang="en-US" sz="2800" dirty="0" smtClean="0"/>
              <a:t> and Thermoplastic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086600" cy="3124200"/>
          </a:xfrm>
        </p:spPr>
        <p:txBody>
          <a:bodyPr/>
          <a:lstStyle/>
          <a:p>
            <a:r>
              <a:rPr lang="en-US" dirty="0" smtClean="0"/>
              <a:t>Table 6-2  Comparison of advanced and engineering thermoplastics and </a:t>
            </a:r>
            <a:r>
              <a:rPr lang="en-US" dirty="0" err="1" smtClean="0"/>
              <a:t>thermosets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able 6-2.jpg"/>
          <p:cNvPicPr>
            <a:picLocks noChangeAspect="1"/>
          </p:cNvPicPr>
          <p:nvPr/>
        </p:nvPicPr>
        <p:blipFill>
          <a:blip r:embed="rId2"/>
          <a:srcRect t="10751"/>
          <a:stretch>
            <a:fillRect/>
          </a:stretch>
        </p:blipFill>
        <p:spPr>
          <a:xfrm>
            <a:off x="228600" y="2286000"/>
            <a:ext cx="86868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086600" cy="884238"/>
          </a:xfrm>
        </p:spPr>
        <p:txBody>
          <a:bodyPr/>
          <a:lstStyle/>
          <a:p>
            <a:pPr algn="ctr"/>
            <a:r>
              <a:rPr lang="en-US" dirty="0"/>
              <a:t>Engineering Thermoplastic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086600" cy="312420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6-3  Effects of fiberglass content on mechanical properties of various engineering thermoplastic resins</a:t>
            </a:r>
          </a:p>
          <a:p>
            <a:endParaRPr lang="en-US" dirty="0"/>
          </a:p>
        </p:txBody>
      </p:sp>
      <p:pic>
        <p:nvPicPr>
          <p:cNvPr id="4" name="Picture 3" descr="Table 6-3.jpg"/>
          <p:cNvPicPr>
            <a:picLocks noChangeAspect="1"/>
          </p:cNvPicPr>
          <p:nvPr/>
        </p:nvPicPr>
        <p:blipFill>
          <a:blip r:embed="rId2" cstate="print"/>
          <a:srcRect t="3914" b="7359"/>
          <a:stretch>
            <a:fillRect/>
          </a:stretch>
        </p:blipFill>
        <p:spPr>
          <a:xfrm>
            <a:off x="697992" y="1676400"/>
            <a:ext cx="7748016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884238"/>
          </a:xfrm>
        </p:spPr>
        <p:txBody>
          <a:bodyPr/>
          <a:lstStyle/>
          <a:p>
            <a:pPr algn="ctr"/>
            <a:r>
              <a:rPr lang="en-US" dirty="0"/>
              <a:t>Engineering Thermoplastic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7086600" cy="312420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6-1  Effects of fiber content on the properties of nylon</a:t>
            </a:r>
          </a:p>
          <a:p>
            <a:endParaRPr lang="en-US" dirty="0"/>
          </a:p>
        </p:txBody>
      </p:sp>
      <p:pic>
        <p:nvPicPr>
          <p:cNvPr id="4" name="Picture 3" descr="Fig 6-1.jpg"/>
          <p:cNvPicPr>
            <a:picLocks noChangeAspect="1"/>
          </p:cNvPicPr>
          <p:nvPr/>
        </p:nvPicPr>
        <p:blipFill>
          <a:blip r:embed="rId2" cstate="print"/>
          <a:srcRect l="3715" t="3030" r="4656" b="7576"/>
          <a:stretch>
            <a:fillRect/>
          </a:stretch>
        </p:blipFill>
        <p:spPr>
          <a:xfrm>
            <a:off x="1521417" y="1752600"/>
            <a:ext cx="6403383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086600" cy="884238"/>
          </a:xfrm>
        </p:spPr>
        <p:txBody>
          <a:bodyPr/>
          <a:lstStyle/>
          <a:p>
            <a:pPr algn="ctr"/>
            <a:r>
              <a:rPr lang="en-US" dirty="0"/>
              <a:t>Engineering Thermoplastic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7086600" cy="312420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6-4  Coefficient of thermal expansion (CTE),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ppm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degreeF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ppm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degreeC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for various thermoplastic composites at different fiber content levels</a:t>
            </a:r>
          </a:p>
          <a:p>
            <a:endParaRPr lang="en-US" dirty="0"/>
          </a:p>
        </p:txBody>
      </p:sp>
      <p:pic>
        <p:nvPicPr>
          <p:cNvPr id="4" name="Picture 3" descr="Table 6-4.jpg"/>
          <p:cNvPicPr>
            <a:picLocks noChangeAspect="1"/>
          </p:cNvPicPr>
          <p:nvPr/>
        </p:nvPicPr>
        <p:blipFill>
          <a:blip r:embed="rId2"/>
          <a:srcRect l="3777" t="11290" r="4638" b="16129"/>
          <a:stretch>
            <a:fillRect/>
          </a:stretch>
        </p:blipFill>
        <p:spPr>
          <a:xfrm>
            <a:off x="304799" y="2362200"/>
            <a:ext cx="854117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086600" cy="884238"/>
          </a:xfrm>
        </p:spPr>
        <p:txBody>
          <a:bodyPr/>
          <a:lstStyle/>
          <a:p>
            <a:pPr algn="ctr"/>
            <a:r>
              <a:rPr lang="en-US" dirty="0"/>
              <a:t>High Performance Thermoplastic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086600" cy="3124200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6-2  Thermoplastic polyimide</a:t>
            </a:r>
          </a:p>
          <a:p>
            <a:endParaRPr lang="en-US" dirty="0"/>
          </a:p>
        </p:txBody>
      </p:sp>
      <p:pic>
        <p:nvPicPr>
          <p:cNvPr id="4" name="Picture 3" descr="Fig 6-2.jpg"/>
          <p:cNvPicPr>
            <a:picLocks noChangeAspect="1"/>
          </p:cNvPicPr>
          <p:nvPr/>
        </p:nvPicPr>
        <p:blipFill>
          <a:blip r:embed="rId2"/>
          <a:srcRect l="3550" t="13011" r="7298" b="20802"/>
          <a:stretch>
            <a:fillRect/>
          </a:stretch>
        </p:blipFill>
        <p:spPr>
          <a:xfrm>
            <a:off x="457200" y="2743200"/>
            <a:ext cx="8305800" cy="266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nancial performance presentation">
  <a:themeElements>
    <a:clrScheme name="Blue Strands Design Templat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Blue Strand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Strands Design Templat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6">
        <a:dk1>
          <a:srgbClr val="3366CC"/>
        </a:dk1>
        <a:lt1>
          <a:srgbClr val="008080"/>
        </a:lt1>
        <a:dk2>
          <a:srgbClr val="3399FF"/>
        </a:dk2>
        <a:lt2>
          <a:srgbClr val="005A58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Financial performance presentation</Template>
  <TotalTime>33</TotalTime>
  <Words>199</Words>
  <Application>Microsoft PowerPoint</Application>
  <PresentationFormat>On-screen Show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Financial performance presentation</vt:lpstr>
      <vt:lpstr>1_Custom Design</vt:lpstr>
      <vt:lpstr>Fundamentals of  Composites Manufacturing Materials, Methods, &amp; Applications</vt:lpstr>
      <vt:lpstr>Chapter 6 Thermoplastic Composites -  Overview </vt:lpstr>
      <vt:lpstr>Review of Thermoset and Thermoplastic Composites </vt:lpstr>
      <vt:lpstr>Review of Thermoset and Thermoplastic Composites </vt:lpstr>
      <vt:lpstr>Review of Thermoset and Thermoplastic Composites</vt:lpstr>
      <vt:lpstr>Engineering Thermoplastic Composites </vt:lpstr>
      <vt:lpstr>Engineering Thermoplastic Composites </vt:lpstr>
      <vt:lpstr>Engineering Thermoplastic Composites </vt:lpstr>
      <vt:lpstr>High Performance Thermoplastic Composites </vt:lpstr>
      <vt:lpstr>High Performance Thermoplastic Composites </vt:lpstr>
      <vt:lpstr>High Performance Thermoplastic Composites </vt:lpstr>
      <vt:lpstr>High Performance Thermoplastic Composites </vt:lpstr>
      <vt:lpstr>High Performance Thermoplastic Composites </vt:lpstr>
      <vt:lpstr>High Performance Thermoplastic Composites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 Composites Manufacturing Materials, Methods, &amp; Applications</dc:title>
  <dc:creator>Mackinnon</dc:creator>
  <cp:lastModifiedBy>Mackinnon</cp:lastModifiedBy>
  <cp:revision>21</cp:revision>
  <cp:lastPrinted>1601-01-01T00:00:00Z</cp:lastPrinted>
  <dcterms:created xsi:type="dcterms:W3CDTF">2009-04-20T21:34:51Z</dcterms:created>
  <dcterms:modified xsi:type="dcterms:W3CDTF">2009-04-21T01:56:22Z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TC010175311033</vt:lpwstr>
  </property>
</Properties>
</file>