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8FB5"/>
    <a:srgbClr val="0099CC"/>
    <a:srgbClr val="0000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719" autoAdjust="0"/>
    <p:restoredTop sz="94660"/>
  </p:normalViewPr>
  <p:slideViewPr>
    <p:cSldViewPr>
      <p:cViewPr varScale="1">
        <p:scale>
          <a:sx n="75" d="100"/>
          <a:sy n="75" d="100"/>
        </p:scale>
        <p:origin x="-9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04800"/>
            <a:ext cx="8839200" cy="2209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2628900"/>
            <a:ext cx="4724400" cy="24765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C9E9A9E-6B71-4F43-8F9C-59C2601A14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69040-8879-4170-840C-BC141546F0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2400"/>
            <a:ext cx="22098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4770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A3A02-3AA2-450C-8324-77ED3EBDB8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EE3A7-357E-44D5-ACF0-95CD41C78E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BCC49-2E4A-45D2-ABCB-C4177DE877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59A03-B4FF-4D65-80FC-3BD9EE1539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91F43-42A5-4F31-A042-480698B376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278D0-00D5-4EA2-B268-167CE06C06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C55F3-5E71-48CC-947F-E67FD0F91E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628BA-84C7-4AAF-8E0C-5C8A3515AB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D4858-8A36-4C85-9CE6-E624AEBA9F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524000"/>
            <a:ext cx="8839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246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246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065EF1-644C-4268-8E41-E2ECF6A847C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Fundamentals of </a:t>
            </a:r>
            <a:br>
              <a:rPr lang="en-US" dirty="0" smtClean="0"/>
            </a:br>
            <a:r>
              <a:rPr lang="en-US" sz="4400" dirty="0" smtClean="0"/>
              <a:t>Composites Manufacturing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Materials, Methods, &amp; Applications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9 Summary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Prepregs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</a:p>
          <a:p>
            <a:pPr lvl="1"/>
            <a:r>
              <a:rPr lang="en-US" dirty="0" smtClean="0"/>
              <a:t>“Drape”</a:t>
            </a:r>
          </a:p>
          <a:p>
            <a:pPr lvl="2"/>
            <a:r>
              <a:rPr lang="en-US" dirty="0" smtClean="0"/>
              <a:t>The degree of flexibility of the </a:t>
            </a:r>
            <a:r>
              <a:rPr lang="en-US" dirty="0" err="1" smtClean="0"/>
              <a:t>prepreg</a:t>
            </a:r>
            <a:endParaRPr lang="en-US" dirty="0" smtClean="0"/>
          </a:p>
          <a:p>
            <a:pPr lvl="1"/>
            <a:r>
              <a:rPr lang="en-US" dirty="0" smtClean="0"/>
              <a:t>“Tack”</a:t>
            </a:r>
          </a:p>
          <a:p>
            <a:pPr lvl="2"/>
            <a:r>
              <a:rPr lang="en-US" dirty="0" smtClean="0"/>
              <a:t>The </a:t>
            </a:r>
            <a:r>
              <a:rPr lang="en-US" dirty="0" err="1" smtClean="0"/>
              <a:t>stickyness</a:t>
            </a:r>
            <a:r>
              <a:rPr lang="en-US" dirty="0" smtClean="0"/>
              <a:t> of the </a:t>
            </a:r>
            <a:r>
              <a:rPr lang="en-US" dirty="0" err="1" smtClean="0"/>
              <a:t>prepreg</a:t>
            </a:r>
            <a:r>
              <a:rPr lang="en-US" dirty="0" smtClean="0"/>
              <a:t> surface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Braided, Stitched, and Three-Dimensional Laminates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Braided Reinforcements</a:t>
            </a:r>
            <a:endParaRPr lang="en-US" dirty="0"/>
          </a:p>
          <a:p>
            <a:r>
              <a:rPr lang="en-US" dirty="0" smtClean="0"/>
              <a:t>Stitched Laminates</a:t>
            </a:r>
          </a:p>
          <a:p>
            <a:pPr lvl="1"/>
            <a:r>
              <a:rPr lang="en-US" dirty="0" smtClean="0"/>
              <a:t>Trans-laminar reinforced composite</a:t>
            </a:r>
          </a:p>
          <a:p>
            <a:pPr lvl="1"/>
            <a:r>
              <a:rPr lang="en-US" dirty="0" smtClean="0"/>
              <a:t>Z-fiber construction</a:t>
            </a:r>
          </a:p>
          <a:p>
            <a:pPr lvl="1"/>
            <a:r>
              <a:rPr lang="en-US" dirty="0" smtClean="0"/>
              <a:t>Comprehensive stitching</a:t>
            </a:r>
          </a:p>
          <a:p>
            <a:pPr lvl="1"/>
            <a:r>
              <a:rPr lang="en-US" dirty="0" smtClean="0"/>
              <a:t>Selective Stitching</a:t>
            </a:r>
          </a:p>
          <a:p>
            <a:r>
              <a:rPr lang="en-US" dirty="0" smtClean="0"/>
              <a:t>Three-dimensional Laminates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Concept</a:t>
            </a:r>
          </a:p>
          <a:p>
            <a:pPr lvl="1"/>
            <a:r>
              <a:rPr lang="en-US" dirty="0" smtClean="0"/>
              <a:t>“Net </a:t>
            </a:r>
            <a:r>
              <a:rPr lang="en-US" dirty="0" err="1" smtClean="0"/>
              <a:t>Shapt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Make the reinforcement package in the shape of the final product (or nearly so)</a:t>
            </a:r>
          </a:p>
          <a:p>
            <a:pPr lvl="1"/>
            <a:r>
              <a:rPr lang="en-US" dirty="0" smtClean="0"/>
              <a:t>“Kitting”</a:t>
            </a:r>
          </a:p>
          <a:p>
            <a:pPr lvl="2"/>
            <a:r>
              <a:rPr lang="en-US" dirty="0" smtClean="0"/>
              <a:t>Precutting and assembling stacks of material so that the molding station operator does not have to worry about getting the materials in the proper lay-up.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Figure 9-6  Selective placement of fibers within hybrid composites</a:t>
            </a:r>
            <a:endParaRPr lang="en-US" dirty="0"/>
          </a:p>
        </p:txBody>
      </p:sp>
      <p:pic>
        <p:nvPicPr>
          <p:cNvPr id="4" name="Picture 3" descr="Fig 9-6.jpg"/>
          <p:cNvPicPr>
            <a:picLocks noChangeAspect="1"/>
          </p:cNvPicPr>
          <p:nvPr/>
        </p:nvPicPr>
        <p:blipFill>
          <a:blip r:embed="rId2"/>
          <a:srcRect l="5278" t="8398" r="8515" b="16070"/>
          <a:stretch>
            <a:fillRect/>
          </a:stretch>
        </p:blipFill>
        <p:spPr>
          <a:xfrm>
            <a:off x="3962400" y="2514600"/>
            <a:ext cx="4419600" cy="423920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Whiskers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Comparison to Fibers</a:t>
            </a:r>
          </a:p>
          <a:p>
            <a:pPr lvl="1"/>
            <a:r>
              <a:rPr lang="en-US" dirty="0" smtClean="0"/>
              <a:t>Whiskers are shorter</a:t>
            </a:r>
          </a:p>
          <a:p>
            <a:pPr lvl="2"/>
            <a:r>
              <a:rPr lang="en-US" dirty="0" smtClean="0"/>
              <a:t>&lt; 5mm</a:t>
            </a:r>
          </a:p>
          <a:p>
            <a:pPr lvl="2"/>
            <a:r>
              <a:rPr lang="en-US" dirty="0" smtClean="0"/>
              <a:t>Maintains a high length to radius ratio</a:t>
            </a:r>
          </a:p>
          <a:p>
            <a:pPr lvl="2"/>
            <a:r>
              <a:rPr lang="en-US" dirty="0" smtClean="0"/>
              <a:t>&lt; 5mm w/ a low aspect ration is called a “particle”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9-1:  Braided </a:t>
            </a:r>
            <a:r>
              <a:rPr lang="en-US" dirty="0" err="1" smtClean="0"/>
              <a:t>Preform</a:t>
            </a:r>
            <a:r>
              <a:rPr lang="en-US" dirty="0" smtClean="0"/>
              <a:t> Use in Hockey Sticks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9:  Reinforcement Forms -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Filaments, strands, tows, </a:t>
            </a:r>
            <a:r>
              <a:rPr lang="en-US" dirty="0" err="1" smtClean="0"/>
              <a:t>rovings</a:t>
            </a:r>
            <a:r>
              <a:rPr lang="en-US" dirty="0" smtClean="0"/>
              <a:t>, and yarns</a:t>
            </a:r>
          </a:p>
          <a:p>
            <a:r>
              <a:rPr lang="en-US" dirty="0" smtClean="0"/>
              <a:t>Woven and knitted fabrics (cloth)</a:t>
            </a:r>
          </a:p>
          <a:p>
            <a:r>
              <a:rPr lang="en-US" dirty="0" smtClean="0"/>
              <a:t>Non-woven fabrics (mat)</a:t>
            </a:r>
          </a:p>
          <a:p>
            <a:r>
              <a:rPr lang="en-US" dirty="0" err="1" smtClean="0"/>
              <a:t>Prepregs</a:t>
            </a:r>
            <a:endParaRPr lang="en-US" dirty="0" smtClean="0"/>
          </a:p>
          <a:p>
            <a:r>
              <a:rPr lang="en-US" dirty="0" smtClean="0"/>
              <a:t>Braided, stitched, and three-dimensional laminates</a:t>
            </a:r>
          </a:p>
          <a:p>
            <a:r>
              <a:rPr lang="en-US" dirty="0" err="1" smtClean="0"/>
              <a:t>Preforms</a:t>
            </a:r>
            <a:endParaRPr lang="en-US" dirty="0" smtClean="0"/>
          </a:p>
          <a:p>
            <a:r>
              <a:rPr lang="en-US" dirty="0" smtClean="0"/>
              <a:t>Hybrids</a:t>
            </a:r>
          </a:p>
          <a:p>
            <a:r>
              <a:rPr lang="en-US" dirty="0" smtClean="0"/>
              <a:t>Whiskers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Filaments, Strands, Tows, </a:t>
            </a:r>
            <a:r>
              <a:rPr lang="en-US" dirty="0" err="1" smtClean="0"/>
              <a:t>Rovings</a:t>
            </a:r>
            <a:r>
              <a:rPr lang="en-US" dirty="0" smtClean="0"/>
              <a:t>, and Yarns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Figure 9-1  Various continuous fiber forms</a:t>
            </a:r>
            <a:endParaRPr lang="en-US" dirty="0"/>
          </a:p>
        </p:txBody>
      </p:sp>
      <p:pic>
        <p:nvPicPr>
          <p:cNvPr id="4" name="Picture 3" descr="Fig 9-1.jpg"/>
          <p:cNvPicPr>
            <a:picLocks noChangeAspect="1"/>
          </p:cNvPicPr>
          <p:nvPr/>
        </p:nvPicPr>
        <p:blipFill>
          <a:blip r:embed="rId2"/>
          <a:srcRect l="5935" t="14311" r="9495" b="19502"/>
          <a:stretch>
            <a:fillRect/>
          </a:stretch>
        </p:blipFill>
        <p:spPr>
          <a:xfrm>
            <a:off x="1143000" y="2209800"/>
            <a:ext cx="6324600" cy="410544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Filaments, Strands, Tows, </a:t>
            </a:r>
            <a:r>
              <a:rPr lang="en-US" dirty="0" err="1" smtClean="0"/>
              <a:t>Rovings</a:t>
            </a:r>
            <a:r>
              <a:rPr lang="en-US" dirty="0" smtClean="0"/>
              <a:t>, and Yarns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Table 9-1  Selected diameter designations for fiberglass products (U.S. System)</a:t>
            </a:r>
            <a:endParaRPr lang="en-US" dirty="0"/>
          </a:p>
        </p:txBody>
      </p:sp>
      <p:pic>
        <p:nvPicPr>
          <p:cNvPr id="4" name="Picture 3" descr="Table 9-1.jpg"/>
          <p:cNvPicPr>
            <a:picLocks noChangeAspect="1"/>
          </p:cNvPicPr>
          <p:nvPr/>
        </p:nvPicPr>
        <p:blipFill>
          <a:blip r:embed="rId2"/>
          <a:srcRect l="1639" t="11651" r="4918" b="11219"/>
          <a:stretch>
            <a:fillRect/>
          </a:stretch>
        </p:blipFill>
        <p:spPr>
          <a:xfrm>
            <a:off x="2057400" y="2438400"/>
            <a:ext cx="48006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Woven and Knitted Fabrics (Cloth)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Figure 9-2  Roll terminology</a:t>
            </a:r>
            <a:endParaRPr lang="en-US" dirty="0"/>
          </a:p>
        </p:txBody>
      </p:sp>
      <p:pic>
        <p:nvPicPr>
          <p:cNvPr id="4" name="Picture 3" descr="Fig 9-2.jpg"/>
          <p:cNvPicPr>
            <a:picLocks noChangeAspect="1"/>
          </p:cNvPicPr>
          <p:nvPr/>
        </p:nvPicPr>
        <p:blipFill>
          <a:blip r:embed="rId2" cstate="print"/>
          <a:srcRect l="5270" t="3546" r="1270" b="8511"/>
          <a:stretch>
            <a:fillRect/>
          </a:stretch>
        </p:blipFill>
        <p:spPr>
          <a:xfrm>
            <a:off x="1295401" y="2038120"/>
            <a:ext cx="6248400" cy="46674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Woven and Knitted Fabrics (Cloth)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weaves</a:t>
            </a:r>
          </a:p>
          <a:p>
            <a:pPr lvl="1"/>
            <a:r>
              <a:rPr lang="en-US" dirty="0" smtClean="0"/>
              <a:t>Figure 9-3  Fabric construction forms</a:t>
            </a:r>
            <a:endParaRPr lang="en-US" dirty="0"/>
          </a:p>
        </p:txBody>
      </p:sp>
      <p:pic>
        <p:nvPicPr>
          <p:cNvPr id="4" name="Picture 3" descr="Fig 9-3.jpg"/>
          <p:cNvPicPr>
            <a:picLocks noChangeAspect="1"/>
          </p:cNvPicPr>
          <p:nvPr/>
        </p:nvPicPr>
        <p:blipFill>
          <a:blip r:embed="rId2" cstate="print"/>
          <a:srcRect l="3431" t="4374" r="5882" b="7520"/>
          <a:stretch>
            <a:fillRect/>
          </a:stretch>
        </p:blipFill>
        <p:spPr>
          <a:xfrm>
            <a:off x="1828800" y="2475470"/>
            <a:ext cx="5791200" cy="43825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Woven and Knitted Fabrics (Cloth)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839200" cy="4724400"/>
          </a:xfrm>
        </p:spPr>
        <p:txBody>
          <a:bodyPr/>
          <a:lstStyle/>
          <a:p>
            <a:r>
              <a:rPr lang="en-US" dirty="0" smtClean="0"/>
              <a:t>Types of Weaves</a:t>
            </a:r>
          </a:p>
          <a:p>
            <a:pPr lvl="1"/>
            <a:r>
              <a:rPr lang="en-US" dirty="0" smtClean="0"/>
              <a:t>Figure 9-4  Knitted fabrics</a:t>
            </a:r>
            <a:endParaRPr lang="en-US" dirty="0"/>
          </a:p>
        </p:txBody>
      </p:sp>
      <p:pic>
        <p:nvPicPr>
          <p:cNvPr id="4" name="Picture 3" descr="Fig 9-4.jpg"/>
          <p:cNvPicPr>
            <a:picLocks noChangeAspect="1"/>
          </p:cNvPicPr>
          <p:nvPr/>
        </p:nvPicPr>
        <p:blipFill>
          <a:blip r:embed="rId2" cstate="print"/>
          <a:srcRect l="4642" t="5098" r="4642" b="6547"/>
          <a:stretch>
            <a:fillRect/>
          </a:stretch>
        </p:blipFill>
        <p:spPr>
          <a:xfrm>
            <a:off x="5334000" y="1523999"/>
            <a:ext cx="2895600" cy="51950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Non-Woven Fabrics (MAT)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Figure 9-5  Types of mat</a:t>
            </a:r>
            <a:endParaRPr lang="en-US" dirty="0"/>
          </a:p>
        </p:txBody>
      </p:sp>
      <p:pic>
        <p:nvPicPr>
          <p:cNvPr id="4" name="Picture 3" descr="Fig 9-5.jpg"/>
          <p:cNvPicPr>
            <a:picLocks noChangeAspect="1"/>
          </p:cNvPicPr>
          <p:nvPr/>
        </p:nvPicPr>
        <p:blipFill>
          <a:blip r:embed="rId2" cstate="print"/>
          <a:srcRect l="7669" t="2654" r="5419" b="5786"/>
          <a:stretch>
            <a:fillRect/>
          </a:stretch>
        </p:blipFill>
        <p:spPr>
          <a:xfrm>
            <a:off x="5562600" y="1600200"/>
            <a:ext cx="2590800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Prepregs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Fibers which are pre-impregnated with the matrix resin</a:t>
            </a:r>
          </a:p>
          <a:p>
            <a:r>
              <a:rPr lang="en-US" dirty="0" smtClean="0"/>
              <a:t>“Out-time”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graphy globe design template">
  <a:themeElements>
    <a:clrScheme name="">
      <a:dk1>
        <a:srgbClr val="000000"/>
      </a:dk1>
      <a:lt1>
        <a:srgbClr val="B2B2B2"/>
      </a:lt1>
      <a:dk2>
        <a:srgbClr val="336699"/>
      </a:dk2>
      <a:lt2>
        <a:srgbClr val="808080"/>
      </a:lt2>
      <a:accent1>
        <a:srgbClr val="BBE0E3"/>
      </a:accent1>
      <a:accent2>
        <a:srgbClr val="333399"/>
      </a:accent2>
      <a:accent3>
        <a:srgbClr val="D5D5D5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660033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4">
        <a:dk1>
          <a:srgbClr val="000000"/>
        </a:dk1>
        <a:lt1>
          <a:srgbClr val="FFFFFF"/>
        </a:lt1>
        <a:dk2>
          <a:srgbClr val="8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6">
        <a:dk1>
          <a:srgbClr val="808080"/>
        </a:dk1>
        <a:lt1>
          <a:srgbClr val="FFFFFF"/>
        </a:lt1>
        <a:dk2>
          <a:srgbClr val="B2B2B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Geography globe design template</Template>
  <TotalTime>58</TotalTime>
  <Words>291</Words>
  <Application>Microsoft Office PowerPoint</Application>
  <PresentationFormat>On-screen Show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Geography globe design template</vt:lpstr>
      <vt:lpstr>Fundamentals of  Composites Manufacturing Materials, Methods, &amp; Applications</vt:lpstr>
      <vt:lpstr>Chapter 9:  Reinforcement Forms - Overview</vt:lpstr>
      <vt:lpstr>Filaments, Strands, Tows, Rovings, and Yarns</vt:lpstr>
      <vt:lpstr>Filaments, Strands, Tows, Rovings, and Yarns</vt:lpstr>
      <vt:lpstr>Woven and Knitted Fabrics (Cloth)</vt:lpstr>
      <vt:lpstr>Woven and Knitted Fabrics (Cloth)</vt:lpstr>
      <vt:lpstr>Woven and Knitted Fabrics (Cloth)</vt:lpstr>
      <vt:lpstr>Non-Woven Fabrics (MAT)</vt:lpstr>
      <vt:lpstr>Prepregs</vt:lpstr>
      <vt:lpstr>Prepregs</vt:lpstr>
      <vt:lpstr>Braided, Stitched, and Three-Dimensional Laminates</vt:lpstr>
      <vt:lpstr>Preforms</vt:lpstr>
      <vt:lpstr>Hybrids</vt:lpstr>
      <vt:lpstr>Whiskers</vt:lpstr>
      <vt:lpstr>Case Study 9-1:  Braided Preform Use in Hockey Sticks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 Composites Manufacturing Materials, Methods, &amp; Applications</dc:title>
  <dc:creator>Mackinnon</dc:creator>
  <cp:lastModifiedBy>Mackinnon</cp:lastModifiedBy>
  <cp:revision>14</cp:revision>
  <dcterms:created xsi:type="dcterms:W3CDTF">2009-03-31T01:38:01Z</dcterms:created>
  <dcterms:modified xsi:type="dcterms:W3CDTF">2009-04-22T02:34:41Z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TC102885651033</vt:lpwstr>
  </property>
</Properties>
</file>