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5" r:id="rId1"/>
  </p:sldMasterIdLst>
  <p:notesMasterIdLst>
    <p:notesMasterId r:id="rId4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91" r:id="rId34"/>
    <p:sldId id="292" r:id="rId35"/>
    <p:sldId id="293" r:id="rId36"/>
    <p:sldId id="294" r:id="rId37"/>
    <p:sldId id="295" r:id="rId38"/>
    <p:sldId id="296" r:id="rId39"/>
    <p:sldId id="297" r:id="rId40"/>
    <p:sldId id="298" r:id="rId41"/>
  </p:sldIdLst>
  <p:sldSz cx="12192000" cy="6858000"/>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47AB88E-F6BC-4C0B-BEB8-D4FEB5A41E6B}">
  <a:tblStyle styleId="{947AB88E-F6BC-4C0B-BEB8-D4FEB5A41E6B}"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FF5E6"/>
          </a:solidFill>
        </a:fill>
      </a:tcStyle>
    </a:wholeTbl>
    <a:band1H>
      <a:tcTxStyle/>
      <a:tcStyle>
        <a:tcBdr/>
        <a:fill>
          <a:solidFill>
            <a:srgbClr val="FFECCA"/>
          </a:solidFill>
        </a:fill>
      </a:tcStyle>
    </a:band1H>
    <a:band2H>
      <a:tcTxStyle/>
      <a:tcStyle>
        <a:tcBdr/>
      </a:tcStyle>
    </a:band2H>
    <a:band1V>
      <a:tcTxStyle/>
      <a:tcStyle>
        <a:tcBdr/>
        <a:fill>
          <a:solidFill>
            <a:srgbClr val="FFECCA"/>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136"/>
    <p:restoredTop sz="94681"/>
  </p:normalViewPr>
  <p:slideViewPr>
    <p:cSldViewPr snapToGrid="0">
      <p:cViewPr varScale="1">
        <p:scale>
          <a:sx n="59" d="100"/>
          <a:sy n="59" d="100"/>
        </p:scale>
        <p:origin x="208" y="16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8475" cy="46513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338" y="0"/>
            <a:ext cx="3038475" cy="46513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675"/>
            <a:ext cx="3038475" cy="465138"/>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1: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 am happy that you were here today, and I hope to see you for the next video in this series on composites.</a:t>
            </a:r>
            <a:endParaRPr/>
          </a:p>
        </p:txBody>
      </p:sp>
      <p:sp>
        <p:nvSpPr>
          <p:cNvPr id="151" name="Google Shape;151;p1: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10: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To meet the pollution requirements mandated for the United States and many other countries, car companies have streamlined the design of cars, improved mechanical efficiency of the engine and other moving parts, reduced the thickness of the steel, and numerous other changes. However, the cars are still not able to meet the mandates. Simply, the most effective way to reduce pollution now and to meet the standards is to reduce the weight of the car. Composites are the enabler for the weight reduction.</a:t>
            </a:r>
            <a:endParaRPr/>
          </a:p>
        </p:txBody>
      </p:sp>
      <p:sp>
        <p:nvSpPr>
          <p:cNvPr id="247" name="Google Shape;247;p10: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11: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If composites are used as the frames and bodies of automobiles, you might wonder whether the cars would be as safe as the current steel cars. Tests have been conducted to compare the energy absorbed in collisions of steel cars and composite cars. The tests showed that composite cars absorb much more energy during the crashes compared to both steel and aluminum, thus capturing that energy within the frame and preventing it from entering the passenger compartment and causing injuries to the passengers. Hence, composite cars are safer than steel cars.</a:t>
            </a:r>
            <a:endParaRPr/>
          </a:p>
        </p:txBody>
      </p:sp>
      <p:sp>
        <p:nvSpPr>
          <p:cNvPr id="255" name="Google Shape;255;p11: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p12: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 important way to use less material and less energy to make products that last longer. All products wear out eventually, most because of use. Therefore, it is important to look at how many use cycles a product can withstand before breaking. A nice way to test that is to make samples using different materials and then flex them until they break. We can see that after one million cycles (10</a:t>
            </a:r>
            <a:r>
              <a:rPr lang="en-US" baseline="30000"/>
              <a:t>6</a:t>
            </a:r>
            <a:r>
              <a:rPr lang="en-US"/>
              <a:t>), the graphite composite performs better than all the other materials and that its decline is nearly flat, suggesting that the longevity of use will be even longer beyond 10 million cycles. </a:t>
            </a:r>
            <a:endParaRPr/>
          </a:p>
        </p:txBody>
      </p:sp>
      <p:sp>
        <p:nvSpPr>
          <p:cNvPr id="265" name="Google Shape;265;p12: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1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p13: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Composites don’t corrode in water like steel. Therefore, for products like pipes, ship hulls, and wind turbine towers, composites are much better and will last much longer than steel products. Composite pipes are common in many industries and applications, including hard to transport materials like crude oil. Most pleasure boats are made of composites and many war ships and some cruise ships and freight ships are also being made with composites. </a:t>
            </a:r>
            <a:endParaRPr/>
          </a:p>
        </p:txBody>
      </p:sp>
      <p:sp>
        <p:nvSpPr>
          <p:cNvPr id="277" name="Google Shape;277;p13: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p14: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Composites don’t corrode in water like steel. Therefore, for products like pipes, ship hulls, and wind turbine towers, composites are much better and will last much longer than steel products. Composite pipes are common in many industries and applications, including hard to transport materials like crude oil. Most pleasure boats are made of composites and many war ships and some cruise ships and freight ships are also being made with composites. </a:t>
            </a:r>
            <a:endParaRPr/>
          </a:p>
        </p:txBody>
      </p:sp>
      <p:sp>
        <p:nvSpPr>
          <p:cNvPr id="289" name="Google Shape;289;p14: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5: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Having a strong national defense is an important component in preserving our way of life. Therefore, if we are to ensure good awareness of people, we need to maintain a strong defense. Composites are critical to that task. Every branch of the military uses composites extensively. The Air Force has built all composite planes for many years, and they have become the standard for fighters, bombers, and cargo planes. Missiles have been made of composites for decades and most helicopters are made from composites to give them maneuverability and range. </a:t>
            </a:r>
            <a:endParaRPr/>
          </a:p>
        </p:txBody>
      </p:sp>
      <p:sp>
        <p:nvSpPr>
          <p:cNvPr id="300" name="Google Shape;300;p15: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16: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Stealth is important in national defense. It depends, to a large extent, on composites and one of the best examples is the B-2. Some amazing facts can tell us how effective stealth properties have become. Comparing the size of the B-2 and the B-52 shows that they are about the same size, but the stealth properties are vastly different. </a:t>
            </a:r>
            <a:endParaRPr/>
          </a:p>
          <a:p>
            <a:pPr marL="0" lvl="0" indent="0" algn="l" rtl="0">
              <a:spcBef>
                <a:spcPts val="0"/>
              </a:spcBef>
              <a:spcAft>
                <a:spcPts val="0"/>
              </a:spcAft>
              <a:buNone/>
            </a:pPr>
            <a:endParaRPr/>
          </a:p>
        </p:txBody>
      </p:sp>
      <p:sp>
        <p:nvSpPr>
          <p:cNvPr id="310" name="Google Shape;310;p16: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1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p17: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Stealth is measured by determining the size that an object appears on a radar screen. That measurement is called the radar cross section. For example, a person appears to be about 1 square meter cross section, that is, the width times the height of a person is about 1 square meter. The radar cross sections of other objects are shown with the B-52 at about 10 square meters. Note that a small bird is only about .01 square meter—hardly detectable on most radars. The B-2 is only 0.01—one thousand times less than the B-52. Now we have the F-35, and it is about half the radar cross section as the B-2.</a:t>
            </a:r>
            <a:endParaRPr/>
          </a:p>
        </p:txBody>
      </p:sp>
      <p:sp>
        <p:nvSpPr>
          <p:cNvPr id="320" name="Google Shape;320;p17: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1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p18: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preservation and improvement of our lifestyle also depends on the ability of our industry to sell products, both at home and abroad. Composites are helping us take the most advanced technologies developed for defense and to migrate them into products for consumers. Some of the fields that have benefited the most are airlines, sports, and recreations. Bicycles and artificial limbs are good examples of composites taken from military and are now are used in the best products for consumers.</a:t>
            </a:r>
            <a:endParaRPr/>
          </a:p>
        </p:txBody>
      </p:sp>
      <p:sp>
        <p:nvSpPr>
          <p:cNvPr id="328" name="Google Shape;328;p18: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19: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Of course, having a well-paying job can be important in the having a good life. Comparing the salaries of aerospace engineers, the category that best fits for composite engineers, with salaries of all other engineers, shows that composite engineers earn about 20% more. The premium for composite technicians is similar or a bit more. As the composite market continues to grow, the demand for composite engineers will be even higher and the pay differential will likely increase. </a:t>
            </a:r>
            <a:endParaRPr/>
          </a:p>
        </p:txBody>
      </p:sp>
      <p:sp>
        <p:nvSpPr>
          <p:cNvPr id="338" name="Google Shape;338;p19: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2: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 am happy that you were here today, and I hope to see you for the next video in this series on composites.</a:t>
            </a:r>
            <a:endParaRPr/>
          </a:p>
        </p:txBody>
      </p:sp>
      <p:sp>
        <p:nvSpPr>
          <p:cNvPr id="157" name="Google Shape;157;p2: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20: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000000"/>
                </a:solidFill>
                <a:latin typeface="Calibri"/>
                <a:ea typeface="Calibri"/>
                <a:cs typeface="Calibri"/>
                <a:sym typeface="Calibri"/>
              </a:rPr>
              <a:t>20</a:t>
            </a:fld>
            <a:endParaRPr sz="1200">
              <a:solidFill>
                <a:srgbClr val="000000"/>
              </a:solidFill>
              <a:latin typeface="Calibri"/>
              <a:ea typeface="Calibri"/>
              <a:cs typeface="Calibri"/>
              <a:sym typeface="Calibri"/>
            </a:endParaRPr>
          </a:p>
        </p:txBody>
      </p:sp>
      <p:sp>
        <p:nvSpPr>
          <p:cNvPr id="345" name="Google Shape;345;p20:notes"/>
          <p:cNvSpPr>
            <a:spLocks noGrp="1" noRot="1" noChangeAspect="1"/>
          </p:cNvSpPr>
          <p:nvPr>
            <p:ph type="sldImg" idx="2"/>
          </p:nvPr>
        </p:nvSpPr>
        <p:spPr>
          <a:xfrm>
            <a:off x="423863" y="693738"/>
            <a:ext cx="6165850" cy="3468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46" name="Google Shape;346;p20:notes"/>
          <p:cNvSpPr txBox="1">
            <a:spLocks noGrp="1"/>
          </p:cNvSpPr>
          <p:nvPr>
            <p:ph type="body" idx="1"/>
          </p:nvPr>
        </p:nvSpPr>
        <p:spPr>
          <a:xfrm>
            <a:off x="934113" y="4393042"/>
            <a:ext cx="5142177" cy="423933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Looking at the total of structural materials use in the United States, shows that steel is by far the most commonly used material followed by lumber and aluminum. Composites are still a very small part of the market but, as we have seen, will continue to grow. The growth in the composites market reflects the many new uses being found for composites. There is a lot of future growth in composites.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2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p21: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There are two ways to define composites—one very broad and the other much narrower and, for us, more appropriate. The broad definition is that composites are solid materials composed of more than one component in which the components are physically separate. In theory, you could pick one material out of the other just by looking at them and extracting the one you want. Some examples that fit this definition are aggregate like floor terrazzo, concrete with rebar, and fiberglass reinforced plastics.</a:t>
            </a:r>
            <a:endParaRPr/>
          </a:p>
        </p:txBody>
      </p:sp>
      <p:sp>
        <p:nvSpPr>
          <p:cNvPr id="356" name="Google Shape;356;p21: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2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p22: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narrow definition is simpler. Composites are solid materials containing a fiber reinforcement in a matrix. The matrix can be polymeric, ceramic, or metallic and polymeric is the most common. An analogy is the ocean with islands in it. The ocean is the matrix, and it surrounds all the islands. The islands are like the fibers.</a:t>
            </a:r>
            <a:endParaRPr/>
          </a:p>
        </p:txBody>
      </p:sp>
      <p:sp>
        <p:nvSpPr>
          <p:cNvPr id="367" name="Google Shape;367;p22: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2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p23: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Sometimes something almost impossible can happen in materials. Consider a simple mixture of two materials. We would expect the properties to be the sum of the individual parts. But sometimes, synergy occurs, and it seems like magic. The sum of the properties is greater than either of the properties by itself. This has happened with composites.</a:t>
            </a:r>
            <a:endParaRPr/>
          </a:p>
        </p:txBody>
      </p:sp>
      <p:sp>
        <p:nvSpPr>
          <p:cNvPr id="375" name="Google Shape;375;p23: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2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p24: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Nature understood composites and made some plants as composites. Celery is a good example, but so are trees and many other natural objects.</a:t>
            </a:r>
            <a:endParaRPr/>
          </a:p>
        </p:txBody>
      </p:sp>
      <p:sp>
        <p:nvSpPr>
          <p:cNvPr id="384" name="Google Shape;384;p24: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2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Google Shape;393;p25: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ancient Egyptians recognized the value of putting straw into mud bricks to make stronger bricks. They even described it in a tomb painting, and it is mentioned in the Bible.</a:t>
            </a:r>
            <a:endParaRPr/>
          </a:p>
        </p:txBody>
      </p:sp>
      <p:sp>
        <p:nvSpPr>
          <p:cNvPr id="394" name="Google Shape;394;p25: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25</a:t>
            </a:fld>
            <a:endParaRPr>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2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 name="Google Shape;402;p26: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a:latin typeface="Calibri"/>
                <a:ea typeface="Calibri"/>
                <a:cs typeface="Calibri"/>
                <a:sym typeface="Calibri"/>
              </a:rPr>
              <a:t>To repeat, in the narrow definition of composites fibers are surrounded by a matrix. There are four general categories of matrix materials. These are organics (also called polymer) matrix composites, metals, ceramics and carbon-carbon. For most of our discussions, we will focus only on the organics/polymerics. Note that there are two different types of organic matrix materials—thermosets and thermoplastics. The metal matrix, ceramic matrix, and carbon matrix materials are used for special applications.</a:t>
            </a:r>
            <a:endParaRPr/>
          </a:p>
          <a:p>
            <a:pPr marL="0" lvl="0" indent="0" algn="l" rtl="0">
              <a:spcBef>
                <a:spcPts val="0"/>
              </a:spcBef>
              <a:spcAft>
                <a:spcPts val="0"/>
              </a:spcAft>
              <a:buNone/>
            </a:pPr>
            <a:endParaRPr/>
          </a:p>
        </p:txBody>
      </p:sp>
      <p:sp>
        <p:nvSpPr>
          <p:cNvPr id="403" name="Google Shape;403;p26: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2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8" name="Google Shape;418;p27: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a:latin typeface="Calibri"/>
                <a:ea typeface="Calibri"/>
                <a:cs typeface="Calibri"/>
                <a:sym typeface="Calibri"/>
              </a:rPr>
              <a:t>To repeat, in the narrow definition of composites fibers are surrounded by a matrix. There are four general categories of matrix materials. These are organics (also called polymer) matrix composites, metals, ceramics and carbon-carbon. For most of our discussions, we will focus only on the organics/polymerics. Note that there are two different types of organic matrix materials—thermosets and thermoplastics. The metal matrix, ceramic matrix, and carbon matrix materials are used for special applications.</a:t>
            </a:r>
            <a:endParaRPr/>
          </a:p>
          <a:p>
            <a:pPr marL="0" lvl="0" indent="0" algn="l" rtl="0">
              <a:spcBef>
                <a:spcPts val="0"/>
              </a:spcBef>
              <a:spcAft>
                <a:spcPts val="0"/>
              </a:spcAft>
              <a:buNone/>
            </a:pPr>
            <a:endParaRPr/>
          </a:p>
        </p:txBody>
      </p:sp>
      <p:sp>
        <p:nvSpPr>
          <p:cNvPr id="419" name="Google Shape;419;p27: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2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4" name="Google Shape;434;p28: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In what types of products are composites being used today. The largest are electrical and electronics, construction, aerospace, wind energy, and transportation. Each of these will continue to grow and, surely, the other markets will grow also.</a:t>
            </a:r>
            <a:endParaRPr/>
          </a:p>
        </p:txBody>
      </p:sp>
      <p:sp>
        <p:nvSpPr>
          <p:cNvPr id="435" name="Google Shape;435;p28: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2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p29: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fibers are much more expensive than the matrix. The prices have dropped over time, but the consumption has continued to grow and major changes in the prices of fibers and matrix have slowed greatly</a:t>
            </a:r>
            <a:endParaRPr/>
          </a:p>
        </p:txBody>
      </p:sp>
      <p:sp>
        <p:nvSpPr>
          <p:cNvPr id="445" name="Google Shape;445;p29: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3: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Hello. I’m glad you have joined me today. We are going to explore how composite materials are helping to make the world better. This is the first of four videos that will discuss composites. In this first video, we will discuss the benefits of composites in today’s world and discuss what composites are. In the other videos we will explore the materials that make up composites, the way composites are designed in order to make things lighter, stronger, and better, and then the ways that composite parts are made. </a:t>
            </a:r>
            <a:endParaRPr/>
          </a:p>
        </p:txBody>
      </p:sp>
      <p:sp>
        <p:nvSpPr>
          <p:cNvPr id="163" name="Google Shape;163;p3: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3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 name="Google Shape;452;p30: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a:latin typeface="Calibri"/>
                <a:ea typeface="Calibri"/>
                <a:cs typeface="Calibri"/>
                <a:sym typeface="Calibri"/>
              </a:rPr>
              <a:t>How can composites be recycled? If possible, composites should be reused without modifications. This is possible because some applications, such as bicycles and golf clubs, see people change to a new product long before the old product wears out. </a:t>
            </a:r>
            <a:endParaRPr/>
          </a:p>
          <a:p>
            <a:pPr marL="0" lvl="0" indent="0" algn="l" rtl="0">
              <a:spcBef>
                <a:spcPts val="0"/>
              </a:spcBef>
              <a:spcAft>
                <a:spcPts val="0"/>
              </a:spcAft>
              <a:buNone/>
            </a:pPr>
            <a:endParaRPr/>
          </a:p>
        </p:txBody>
      </p:sp>
      <p:sp>
        <p:nvSpPr>
          <p:cNvPr id="453" name="Google Shape;453;p30: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3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p31: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Next best is to recover the fibers and matrix and to maintain their properties. This is best done by solvolysis—dissolving the matrix away from the fibers and then evaporating the solvent to recover the matrix. </a:t>
            </a:r>
            <a:endParaRPr/>
          </a:p>
        </p:txBody>
      </p:sp>
      <p:sp>
        <p:nvSpPr>
          <p:cNvPr id="463" name="Google Shape;463;p31: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3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p32: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a:latin typeface="Calibri"/>
                <a:ea typeface="Calibri"/>
                <a:cs typeface="Calibri"/>
                <a:sym typeface="Calibri"/>
              </a:rPr>
              <a:t>After that is to recover the most expensive component, the fibers. When it is difficult to dissolve the matrix, pyrolysis is used. This is heating without oxygen. It decomposes the matrix and leaves the fibers with near original properties. Computer cases use recycled fibers.</a:t>
            </a:r>
            <a:r>
              <a:rPr lang="en-US"/>
              <a:t> .</a:t>
            </a:r>
            <a:endParaRPr/>
          </a:p>
        </p:txBody>
      </p:sp>
      <p:sp>
        <p:nvSpPr>
          <p:cNvPr id="471" name="Google Shape;471;p32: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3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9" name="Google Shape;499;p36: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latin typeface="Calibri"/>
                <a:ea typeface="Calibri"/>
                <a:cs typeface="Calibri"/>
                <a:sym typeface="Calibri"/>
              </a:rPr>
              <a:t>Some composites are difficult to recycle and must be chopped so that additional matrix can be added, and the mixture remolded. Sometimes the fiber and resin can be reused in new, generally less valuable, applications without separation but with additional processing. Park benches are a typical application.</a:t>
            </a:r>
            <a:endParaRPr dirty="0"/>
          </a:p>
        </p:txBody>
      </p:sp>
      <p:sp>
        <p:nvSpPr>
          <p:cNvPr id="500" name="Google Shape;500;p36: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3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p37: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a:latin typeface="Calibri"/>
                <a:ea typeface="Calibri"/>
                <a:cs typeface="Calibri"/>
                <a:sym typeface="Calibri"/>
              </a:rPr>
              <a:t>Sometimes prepreg materials can simply be remolded without chopping. This usually works only for applications in which strength and stiffness are not critical or in which adding thickness uniformity will not be a strict requirement. Dimensions are often uneven with these products. A good application is sound barriers in airports, especially where the light weight of composites allows the sound barriers to be moved.</a:t>
            </a:r>
            <a:endParaRPr/>
          </a:p>
          <a:p>
            <a:pPr marL="0" lvl="0" indent="0" algn="l" rtl="0">
              <a:spcBef>
                <a:spcPts val="0"/>
              </a:spcBef>
              <a:spcAft>
                <a:spcPts val="0"/>
              </a:spcAft>
              <a:buNone/>
            </a:pPr>
            <a:endParaRPr/>
          </a:p>
        </p:txBody>
      </p:sp>
      <p:sp>
        <p:nvSpPr>
          <p:cNvPr id="508" name="Google Shape;508;p37: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3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p38: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 hope that some of you will have an interest in composites. That generally requires making a decision to become involved in a work or school program involving composites. To help you make that decision, let’s discuss decision-making for a minute.</a:t>
            </a:r>
            <a:endParaRPr/>
          </a:p>
          <a:p>
            <a:pPr marL="0" lvl="0" indent="0" algn="l" rtl="0">
              <a:spcBef>
                <a:spcPts val="0"/>
              </a:spcBef>
              <a:spcAft>
                <a:spcPts val="0"/>
              </a:spcAft>
              <a:buNone/>
            </a:pPr>
            <a:endParaRPr/>
          </a:p>
          <a:p>
            <a:pPr marL="0" lvl="0" indent="0" algn="l" rtl="0">
              <a:spcBef>
                <a:spcPts val="0"/>
              </a:spcBef>
              <a:spcAft>
                <a:spcPts val="0"/>
              </a:spcAft>
              <a:buNone/>
            </a:pPr>
            <a:r>
              <a:rPr lang="en-US"/>
              <a:t>There are three general types of decisions—immediate, structural, and strategic. We make immediate living decisions every day. They are things like when to get up, what to eat, what to wear, how to get to school, and so on. These decisions are usually easy to make and have only minor consequences if we choose poorly.</a:t>
            </a:r>
            <a:endParaRPr/>
          </a:p>
          <a:p>
            <a:pPr marL="0" lvl="0" indent="0" algn="l" rtl="0">
              <a:spcBef>
                <a:spcPts val="0"/>
              </a:spcBef>
              <a:spcAft>
                <a:spcPts val="0"/>
              </a:spcAft>
              <a:buNone/>
            </a:pPr>
            <a:endParaRPr/>
          </a:p>
          <a:p>
            <a:pPr marL="0" lvl="0" indent="0" algn="l" rtl="0">
              <a:spcBef>
                <a:spcPts val="0"/>
              </a:spcBef>
              <a:spcAft>
                <a:spcPts val="0"/>
              </a:spcAft>
              <a:buNone/>
            </a:pPr>
            <a:r>
              <a:rPr lang="en-US"/>
              <a:t>Structural decisions require more thought and have greater consequences in how our lives are led. These are decisions that affect where you live, the school you will go to, the type of company you work for, and the specific nature of your job. This might be a decision you make when you graduate from high school or from college. </a:t>
            </a:r>
            <a:endParaRPr/>
          </a:p>
          <a:p>
            <a:pPr marL="0" lvl="0" indent="0" algn="l" rtl="0">
              <a:spcBef>
                <a:spcPts val="0"/>
              </a:spcBef>
              <a:spcAft>
                <a:spcPts val="0"/>
              </a:spcAft>
              <a:buNone/>
            </a:pPr>
            <a:endParaRPr/>
          </a:p>
          <a:p>
            <a:pPr marL="0" lvl="0" indent="0" algn="l" rtl="0">
              <a:spcBef>
                <a:spcPts val="0"/>
              </a:spcBef>
              <a:spcAft>
                <a:spcPts val="0"/>
              </a:spcAft>
              <a:buNone/>
            </a:pPr>
            <a:r>
              <a:rPr lang="en-US"/>
              <a:t>Finally, you might want to take more time and think strategically. These decisions are made infrequently and have longer-lasting consequences. Your basic values in living and choices affecting your career and family are examples of strategic decisions. You might want to consider, for example, whether you want to enter the composites field. To help you with that strategic decision, here are some questions you can ask yourself.</a:t>
            </a:r>
            <a:endParaRPr/>
          </a:p>
        </p:txBody>
      </p:sp>
      <p:sp>
        <p:nvSpPr>
          <p:cNvPr id="516" name="Google Shape;516;p38: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3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2" name="Google Shape;522;p39: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do you want to be doing in 10 years? I have interviewed many students over my 27-year career as a professor and this is the question that I have found is most effective is getting the student to think strategically. You should consider the future in terms of growth, likelihood for innovation, salary, and, of course, interest. There are many types of jobs within the composites field as will be more obvious after you have seen the other videos in this series.</a:t>
            </a:r>
            <a:endParaRPr/>
          </a:p>
          <a:p>
            <a:pPr marL="0" lvl="0" indent="0" algn="l" rtl="0">
              <a:spcBef>
                <a:spcPts val="0"/>
              </a:spcBef>
              <a:spcAft>
                <a:spcPts val="0"/>
              </a:spcAft>
              <a:buNone/>
            </a:pPr>
            <a:endParaRPr/>
          </a:p>
          <a:p>
            <a:pPr marL="0" lvl="0" indent="0" algn="l" rtl="0">
              <a:spcBef>
                <a:spcPts val="0"/>
              </a:spcBef>
              <a:spcAft>
                <a:spcPts val="0"/>
              </a:spcAft>
              <a:buNone/>
            </a:pPr>
            <a:r>
              <a:rPr lang="en-US"/>
              <a:t>After asking yourself the future question, think about how to position yourself now to ensure that you will be on a path to accomplish your objective. That might be additional schooling but could also be just making a decision to continue to learn about your chosen field now. I hope you will at least consider composites as a potential career.</a:t>
            </a:r>
            <a:endParaRPr/>
          </a:p>
        </p:txBody>
      </p:sp>
      <p:sp>
        <p:nvSpPr>
          <p:cNvPr id="523" name="Google Shape;523;p39: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4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9" name="Google Shape;529;p40: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Four factors are critical in deciding what career you should pursue or what company or job you should accept. These factors concern you personally. They are: Skills (that is, what do you have in your toolbox from school and life), Abilities (what innate strengths do you have), Values (what is important to you), and Interests (what do you do when you aren’t working). You might want to make a written list of each of these factors because often writing will help you focus better.</a:t>
            </a:r>
            <a:endParaRPr/>
          </a:p>
        </p:txBody>
      </p:sp>
      <p:sp>
        <p:nvSpPr>
          <p:cNvPr id="530" name="Google Shape;530;p40: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4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6" name="Google Shape;536;p41: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After careful consideration of each factor, put them together in a Venn Diagram where you list each of the factors in a circle and overlap the circles. Consider what overlaps there are between each pair of factors. And then, seek to find careers or jobs that might overlap with all the factors. Write down a diagram for each possible career choice and identify where it fits. Hopefully, one or more will lie in the convergence area and be a perfect career choice.</a:t>
            </a:r>
            <a:endParaRPr/>
          </a:p>
        </p:txBody>
      </p:sp>
      <p:sp>
        <p:nvSpPr>
          <p:cNvPr id="537" name="Google Shape;537;p41: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4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7" name="Google Shape;557;p42: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a:latin typeface="Calibri"/>
                <a:ea typeface="Calibri"/>
                <a:cs typeface="Calibri"/>
                <a:sym typeface="Calibri"/>
              </a:rPr>
              <a:t>Thank you for being here. See you next time in part 4</a:t>
            </a:r>
            <a:endParaRPr/>
          </a:p>
          <a:p>
            <a:pPr marL="0" lvl="0" indent="0" algn="l" rtl="0">
              <a:spcBef>
                <a:spcPts val="0"/>
              </a:spcBef>
              <a:spcAft>
                <a:spcPts val="0"/>
              </a:spcAft>
              <a:buNone/>
            </a:pPr>
            <a:endParaRPr/>
          </a:p>
        </p:txBody>
      </p:sp>
      <p:sp>
        <p:nvSpPr>
          <p:cNvPr id="558" name="Google Shape;558;p42: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4: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 am happy that you were here today, and I hope to see you for the next video in this series on composites.</a:t>
            </a:r>
            <a:endParaRPr/>
          </a:p>
        </p:txBody>
      </p:sp>
      <p:sp>
        <p:nvSpPr>
          <p:cNvPr id="181" name="Google Shape;181;p4: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4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4" name="Google Shape;564;p43: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 am happy that you were here today, and I hope to see you for the next video in this series on composites.</a:t>
            </a:r>
            <a:endParaRPr/>
          </a:p>
        </p:txBody>
      </p:sp>
      <p:sp>
        <p:nvSpPr>
          <p:cNvPr id="565" name="Google Shape;565;p43: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5: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 am happy that you were here today, and I hope to see you for the next video in this series on composites.</a:t>
            </a:r>
            <a:endParaRPr/>
          </a:p>
        </p:txBody>
      </p:sp>
      <p:sp>
        <p:nvSpPr>
          <p:cNvPr id="188" name="Google Shape;188;p5: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p6: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 want to talk with you about some very important subjects that are our responsibilities as humans and to discuss how composite materials are important in meeting those responsibilities. I have summarized our human responsibilities as </a:t>
            </a:r>
            <a:r>
              <a:rPr lang="en-US" b="1"/>
              <a:t>Earth Stewardship and People Awareness</a:t>
            </a:r>
            <a:r>
              <a:rPr lang="en-US"/>
              <a:t>. We should take care of both the planet we live on and try to help the people on the planet live better lives. These are complex subjects with many different aspects. I think you will see how composite materials are important in several key ways to allow us to take care of the earth and to ensure that people have opportunities for good lives. </a:t>
            </a:r>
            <a:endParaRPr/>
          </a:p>
        </p:txBody>
      </p:sp>
      <p:sp>
        <p:nvSpPr>
          <p:cNvPr id="195" name="Google Shape;195;p6: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7: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Energy is important to support our modern lives and we hear a lot about how to reduce the amount of energy that we use so that we can use the energy we have more effectively. One of the most important ways to save energy is to reduce the weight of things that move, such as our cars, bicycles, boats, and airplanes. We have found that by using composites these products can all be made lighter and that means less energy is required to move them. There are now car models and some airplanes, boats, and bicycles that have all composite frames. </a:t>
            </a:r>
            <a:endParaRPr/>
          </a:p>
          <a:p>
            <a:pPr marL="0" lvl="0" indent="0" algn="l" rtl="0">
              <a:spcBef>
                <a:spcPts val="0"/>
              </a:spcBef>
              <a:spcAft>
                <a:spcPts val="0"/>
              </a:spcAft>
              <a:buNone/>
            </a:pPr>
            <a:endParaRPr/>
          </a:p>
          <a:p>
            <a:pPr marL="0" lvl="0" indent="0" algn="l" rtl="0">
              <a:spcBef>
                <a:spcPts val="0"/>
              </a:spcBef>
              <a:spcAft>
                <a:spcPts val="0"/>
              </a:spcAft>
              <a:buNone/>
            </a:pPr>
            <a:r>
              <a:rPr lang="en-US"/>
              <a:t>Another way to use energy more effectively is to change from burning carbon-based fuels to other energy sources such as wind turbines. Today, one of the largest uses of composites is in wind turbine blades and the demand is growing rapidly.</a:t>
            </a:r>
            <a:endParaRPr/>
          </a:p>
          <a:p>
            <a:pPr marL="0" lvl="0" indent="0" algn="l" rtl="0">
              <a:spcBef>
                <a:spcPts val="0"/>
              </a:spcBef>
              <a:spcAft>
                <a:spcPts val="0"/>
              </a:spcAft>
              <a:buNone/>
            </a:pPr>
            <a:endParaRPr/>
          </a:p>
          <a:p>
            <a:pPr marL="0" lvl="0" indent="0" algn="l" rtl="0">
              <a:spcBef>
                <a:spcPts val="0"/>
              </a:spcBef>
              <a:spcAft>
                <a:spcPts val="0"/>
              </a:spcAft>
              <a:buNone/>
            </a:pPr>
            <a:r>
              <a:rPr lang="en-US"/>
              <a:t>Making more energy available helps people live better lives. As people get better access to energy, they can do more things and their standard of living increases. For example, instead of walking an hour to get water from a stream, with electricity the people can have the water pumped into their homes. The time saved allows the people to work in their garden and raise more food, both to consume themselves and to sell. Similarly, electricity allows school kids to do homework after dark and parents to use cell phones to get better information and, perhaps, to work from their homes. Composites are helping to make it happen.</a:t>
            </a:r>
            <a:endParaRPr/>
          </a:p>
        </p:txBody>
      </p:sp>
      <p:sp>
        <p:nvSpPr>
          <p:cNvPr id="223" name="Google Shape;223;p7: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p8: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Energy is important to support our modern lives and we hear a lot about how to reduce the amount of energy that we use so that we can use the energy we have more effectively. One of the most important ways to save energy is to reduce the weight of things that move, such as our cars, bicycles, boats, and airplanes. We have found that by using composites these products can all be made lighter and that means less energy is required to move them. There are now car models and some airplanes, boats, and bicycles that have all composite frames. </a:t>
            </a:r>
            <a:endParaRPr/>
          </a:p>
          <a:p>
            <a:pPr marL="0" lvl="0" indent="0" algn="l" rtl="0">
              <a:spcBef>
                <a:spcPts val="0"/>
              </a:spcBef>
              <a:spcAft>
                <a:spcPts val="0"/>
              </a:spcAft>
              <a:buNone/>
            </a:pPr>
            <a:endParaRPr/>
          </a:p>
          <a:p>
            <a:pPr marL="0" lvl="0" indent="0" algn="l" rtl="0">
              <a:spcBef>
                <a:spcPts val="0"/>
              </a:spcBef>
              <a:spcAft>
                <a:spcPts val="0"/>
              </a:spcAft>
              <a:buNone/>
            </a:pPr>
            <a:r>
              <a:rPr lang="en-US"/>
              <a:t>Another way to use energy more effectively is to change from burning carbon-based fuels to other energy sources such as wind turbines. Today, one of the largest uses of composites is in wind turbine blades and the demand is growing rapidly.</a:t>
            </a:r>
            <a:endParaRPr/>
          </a:p>
          <a:p>
            <a:pPr marL="0" lvl="0" indent="0" algn="l" rtl="0">
              <a:spcBef>
                <a:spcPts val="0"/>
              </a:spcBef>
              <a:spcAft>
                <a:spcPts val="0"/>
              </a:spcAft>
              <a:buNone/>
            </a:pPr>
            <a:endParaRPr/>
          </a:p>
          <a:p>
            <a:pPr marL="0" lvl="0" indent="0" algn="l" rtl="0">
              <a:spcBef>
                <a:spcPts val="0"/>
              </a:spcBef>
              <a:spcAft>
                <a:spcPts val="0"/>
              </a:spcAft>
              <a:buNone/>
            </a:pPr>
            <a:r>
              <a:rPr lang="en-US"/>
              <a:t>Making more energy available helps people live better lives. As people get better access to energy, they can do more things and their standard of living increases. For example, instead of walking an hour to get water from a stream, with electricity the people can have the water pumped into their homes. The time saved allows the people to work in their garden and raise more food, both to consume themselves and to sell. Similarly, electricity allows school kids to do homework after dark and parents to use cell phones to get better information and, perhaps, to work from their homes. Composites are helping to make it happen.</a:t>
            </a:r>
            <a:endParaRPr/>
          </a:p>
        </p:txBody>
      </p:sp>
      <p:sp>
        <p:nvSpPr>
          <p:cNvPr id="231" name="Google Shape;231;p8: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9: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To meet the pollution requirements mandated for the United States and many other countries, car companies have streamlined the design of cars, improved mechanical efficiency of the engine and other moving parts, reduced the thickness of the steel, and numerous other changes. However, the cars are still not able to meet the mandates. Simply, the most effective way to reduce pollution now and to meet the standards is to reduce the weight of the car. Composites are the enabler for the weight reduction.</a:t>
            </a:r>
            <a:endParaRPr/>
          </a:p>
        </p:txBody>
      </p:sp>
      <p:sp>
        <p:nvSpPr>
          <p:cNvPr id="239" name="Google Shape;239;p9: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6"/>
        <p:cNvGrpSpPr/>
        <p:nvPr/>
      </p:nvGrpSpPr>
      <p:grpSpPr>
        <a:xfrm>
          <a:off x="0" y="0"/>
          <a:ext cx="0" cy="0"/>
          <a:chOff x="0" y="0"/>
          <a:chExt cx="0" cy="0"/>
        </a:xfrm>
      </p:grpSpPr>
      <p:grpSp>
        <p:nvGrpSpPr>
          <p:cNvPr id="27" name="Google Shape;27;p2"/>
          <p:cNvGrpSpPr/>
          <p:nvPr/>
        </p:nvGrpSpPr>
        <p:grpSpPr>
          <a:xfrm>
            <a:off x="0" y="-8467"/>
            <a:ext cx="12192000" cy="6866467"/>
            <a:chOff x="0" y="-8467"/>
            <a:chExt cx="12192000" cy="6866467"/>
          </a:xfrm>
        </p:grpSpPr>
        <p:sp>
          <p:nvSpPr>
            <p:cNvPr id="28" name="Google Shape;28;p2"/>
            <p:cNvSpPr/>
            <p:nvPr/>
          </p:nvSpPr>
          <p:spPr>
            <a:xfrm>
              <a:off x="0" y="-7862"/>
              <a:ext cx="863600" cy="5698067"/>
            </a:xfrm>
            <a:custGeom>
              <a:avLst/>
              <a:gdLst/>
              <a:ahLst/>
              <a:cxnLst/>
              <a:rect l="l" t="t" r="r" b="b"/>
              <a:pathLst>
                <a:path w="863600" h="5698067" extrusionOk="0">
                  <a:moveTo>
                    <a:pt x="0" y="8467"/>
                  </a:moveTo>
                  <a:lnTo>
                    <a:pt x="863600" y="0"/>
                  </a:lnTo>
                  <a:lnTo>
                    <a:pt x="863600" y="16934"/>
                  </a:lnTo>
                  <a:lnTo>
                    <a:pt x="0" y="5698067"/>
                  </a:lnTo>
                  <a:lnTo>
                    <a:pt x="0" y="8467"/>
                  </a:lnTo>
                  <a:close/>
                </a:path>
              </a:pathLst>
            </a:custGeom>
            <a:solidFill>
              <a:schemeClr val="accent1">
                <a:alpha val="69803"/>
              </a:schemeClr>
            </a:solidFill>
            <a:ln>
              <a:noFill/>
            </a:ln>
          </p:spPr>
        </p:sp>
        <p:cxnSp>
          <p:nvCxnSpPr>
            <p:cNvPr id="29" name="Google Shape;29;p2"/>
            <p:cNvCxnSpPr/>
            <p:nvPr/>
          </p:nvCxnSpPr>
          <p:spPr>
            <a:xfrm>
              <a:off x="9371012" y="0"/>
              <a:ext cx="1219200" cy="6858000"/>
            </a:xfrm>
            <a:prstGeom prst="straightConnector1">
              <a:avLst/>
            </a:prstGeom>
            <a:noFill/>
            <a:ln w="9525" cap="flat" cmpd="sng">
              <a:solidFill>
                <a:schemeClr val="accent1">
                  <a:alpha val="69803"/>
                </a:schemeClr>
              </a:solidFill>
              <a:prstDash val="solid"/>
              <a:round/>
              <a:headEnd type="none" w="sm" len="sm"/>
              <a:tailEnd type="none" w="sm" len="sm"/>
            </a:ln>
          </p:spPr>
        </p:cxnSp>
        <p:cxnSp>
          <p:nvCxnSpPr>
            <p:cNvPr id="30" name="Google Shape;30;p2"/>
            <p:cNvCxnSpPr/>
            <p:nvPr/>
          </p:nvCxnSpPr>
          <p:spPr>
            <a:xfrm flipH="1">
              <a:off x="7425267" y="3681413"/>
              <a:ext cx="4763558" cy="3176587"/>
            </a:xfrm>
            <a:prstGeom prst="straightConnector1">
              <a:avLst/>
            </a:prstGeom>
            <a:noFill/>
            <a:ln w="9525" cap="flat" cmpd="sng">
              <a:solidFill>
                <a:schemeClr val="accent1">
                  <a:alpha val="69803"/>
                </a:schemeClr>
              </a:solidFill>
              <a:prstDash val="solid"/>
              <a:round/>
              <a:headEnd type="none" w="sm" len="sm"/>
              <a:tailEnd type="none" w="sm" len="sm"/>
            </a:ln>
          </p:spPr>
        </p:cxnSp>
        <p:sp>
          <p:nvSpPr>
            <p:cNvPr id="31" name="Google Shape;31;p2"/>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35686"/>
              </a:schemeClr>
            </a:solidFill>
            <a:ln>
              <a:noFill/>
            </a:ln>
          </p:spPr>
        </p:sp>
        <p:sp>
          <p:nvSpPr>
            <p:cNvPr id="32" name="Google Shape;32;p2"/>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33" name="Google Shape;33;p2"/>
            <p:cNvSpPr/>
            <p:nvPr/>
          </p:nvSpPr>
          <p:spPr>
            <a:xfrm>
              <a:off x="8932333" y="3048000"/>
              <a:ext cx="3259667" cy="3810000"/>
            </a:xfrm>
            <a:prstGeom prst="triangle">
              <a:avLst>
                <a:gd name="adj" fmla="val 100000"/>
              </a:avLst>
            </a:prstGeom>
            <a:solidFill>
              <a:srgbClr val="C59A00">
                <a:alpha val="6588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C59A00">
                <a:alpha val="49803"/>
              </a:srgbClr>
            </a:solidFill>
            <a:ln>
              <a:noFill/>
            </a:ln>
          </p:spPr>
        </p:sp>
        <p:sp>
          <p:nvSpPr>
            <p:cNvPr id="35" name="Google Shape;35;p2"/>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chemeClr val="accent2">
                <a:alpha val="69803"/>
              </a:schemeClr>
            </a:solidFill>
            <a:ln>
              <a:noFill/>
            </a:ln>
          </p:spPr>
        </p:sp>
        <p:sp>
          <p:nvSpPr>
            <p:cNvPr id="36" name="Google Shape;36;p2"/>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C96F06">
                <a:alpha val="80000"/>
              </a:srgbClr>
            </a:solidFill>
            <a:ln>
              <a:noFill/>
            </a:ln>
          </p:spPr>
        </p:sp>
        <p:sp>
          <p:nvSpPr>
            <p:cNvPr id="37" name="Google Shape;37;p2"/>
            <p:cNvSpPr/>
            <p:nvPr/>
          </p:nvSpPr>
          <p:spPr>
            <a:xfrm>
              <a:off x="10371666" y="3589867"/>
              <a:ext cx="1817159" cy="3268133"/>
            </a:xfrm>
            <a:prstGeom prst="triangle">
              <a:avLst>
                <a:gd name="adj" fmla="val 100000"/>
              </a:avLst>
            </a:prstGeom>
            <a:solidFill>
              <a:srgbClr val="C59A00">
                <a:alpha val="6588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Google Shape;38;p2"/>
          <p:cNvSpPr txBox="1">
            <a:spLocks noGrp="1"/>
          </p:cNvSpPr>
          <p:nvPr>
            <p:ph type="ctrTitle"/>
          </p:nvPr>
        </p:nvSpPr>
        <p:spPr>
          <a:xfrm>
            <a:off x="1507067" y="2404534"/>
            <a:ext cx="7766936" cy="1646302"/>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Clr>
                <a:schemeClr val="accent1"/>
              </a:buClr>
              <a:buSzPts val="5400"/>
              <a:buFont typeface="Arial"/>
              <a:buNone/>
              <a:defRPr sz="5400">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
          <p:cNvSpPr txBox="1">
            <a:spLocks noGrp="1"/>
          </p:cNvSpPr>
          <p:nvPr>
            <p:ph type="subTitle" idx="1"/>
          </p:nvPr>
        </p:nvSpPr>
        <p:spPr>
          <a:xfrm>
            <a:off x="1507067" y="4050833"/>
            <a:ext cx="7766936" cy="1096899"/>
          </a:xfrm>
          <a:prstGeom prst="rect">
            <a:avLst/>
          </a:prstGeom>
          <a:noFill/>
          <a:ln>
            <a:noFill/>
          </a:ln>
        </p:spPr>
        <p:txBody>
          <a:bodyPr spcFirstLastPara="1" wrap="square" lIns="91425" tIns="45700" rIns="91425" bIns="45700" anchor="t" anchorCtr="0">
            <a:normAutofit/>
          </a:bodyPr>
          <a:lstStyle>
            <a:lvl1pPr lvl="0" algn="r">
              <a:spcBef>
                <a:spcPts val="1000"/>
              </a:spcBef>
              <a:spcAft>
                <a:spcPts val="0"/>
              </a:spcAft>
              <a:buSzPts val="1440"/>
              <a:buNone/>
              <a:defRPr>
                <a:solidFill>
                  <a:srgbClr val="7F7F7F"/>
                </a:solidFill>
              </a:defRPr>
            </a:lvl1pPr>
            <a:lvl2pPr lvl="1" algn="ctr">
              <a:spcBef>
                <a:spcPts val="1000"/>
              </a:spcBef>
              <a:spcAft>
                <a:spcPts val="0"/>
              </a:spcAft>
              <a:buSzPts val="1280"/>
              <a:buNone/>
              <a:defRPr>
                <a:solidFill>
                  <a:srgbClr val="888888"/>
                </a:solidFill>
              </a:defRPr>
            </a:lvl2pPr>
            <a:lvl3pPr lvl="2" algn="ctr">
              <a:spcBef>
                <a:spcPts val="1000"/>
              </a:spcBef>
              <a:spcAft>
                <a:spcPts val="0"/>
              </a:spcAft>
              <a:buSzPts val="1120"/>
              <a:buNone/>
              <a:defRPr>
                <a:solidFill>
                  <a:srgbClr val="888888"/>
                </a:solidFill>
              </a:defRPr>
            </a:lvl3pPr>
            <a:lvl4pPr lvl="3" algn="ctr">
              <a:spcBef>
                <a:spcPts val="1000"/>
              </a:spcBef>
              <a:spcAft>
                <a:spcPts val="0"/>
              </a:spcAft>
              <a:buSzPts val="960"/>
              <a:buNone/>
              <a:defRPr>
                <a:solidFill>
                  <a:srgbClr val="888888"/>
                </a:solidFill>
              </a:defRPr>
            </a:lvl4pPr>
            <a:lvl5pPr lvl="4" algn="ctr">
              <a:spcBef>
                <a:spcPts val="1000"/>
              </a:spcBef>
              <a:spcAft>
                <a:spcPts val="0"/>
              </a:spcAft>
              <a:buSzPts val="960"/>
              <a:buNone/>
              <a:defRPr>
                <a:solidFill>
                  <a:srgbClr val="888888"/>
                </a:solidFill>
              </a:defRPr>
            </a:lvl5pPr>
            <a:lvl6pPr lvl="5" algn="ctr">
              <a:spcBef>
                <a:spcPts val="1000"/>
              </a:spcBef>
              <a:spcAft>
                <a:spcPts val="0"/>
              </a:spcAft>
              <a:buSzPts val="960"/>
              <a:buNone/>
              <a:defRPr>
                <a:solidFill>
                  <a:srgbClr val="888888"/>
                </a:solidFill>
              </a:defRPr>
            </a:lvl6pPr>
            <a:lvl7pPr lvl="6" algn="ctr">
              <a:spcBef>
                <a:spcPts val="1000"/>
              </a:spcBef>
              <a:spcAft>
                <a:spcPts val="0"/>
              </a:spcAft>
              <a:buSzPts val="960"/>
              <a:buNone/>
              <a:defRPr>
                <a:solidFill>
                  <a:srgbClr val="888888"/>
                </a:solidFill>
              </a:defRPr>
            </a:lvl7pPr>
            <a:lvl8pPr lvl="7" algn="ctr">
              <a:spcBef>
                <a:spcPts val="1000"/>
              </a:spcBef>
              <a:spcAft>
                <a:spcPts val="0"/>
              </a:spcAft>
              <a:buSzPts val="960"/>
              <a:buNone/>
              <a:defRPr>
                <a:solidFill>
                  <a:srgbClr val="888888"/>
                </a:solidFill>
              </a:defRPr>
            </a:lvl8pPr>
            <a:lvl9pPr lvl="8" algn="ctr">
              <a:spcBef>
                <a:spcPts val="1000"/>
              </a:spcBef>
              <a:spcAft>
                <a:spcPts val="0"/>
              </a:spcAft>
              <a:buSzPts val="960"/>
              <a:buNone/>
              <a:defRPr>
                <a:solidFill>
                  <a:srgbClr val="888888"/>
                </a:solidFill>
              </a:defRPr>
            </a:lvl9pPr>
          </a:lstStyle>
          <a:p>
            <a:endParaRPr/>
          </a:p>
        </p:txBody>
      </p:sp>
      <p:sp>
        <p:nvSpPr>
          <p:cNvPr id="40" name="Google Shape;40;p2"/>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2"/>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2"/>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2"/>
        <p:cNvGrpSpPr/>
        <p:nvPr/>
      </p:nvGrpSpPr>
      <p:grpSpPr>
        <a:xfrm>
          <a:off x="0" y="0"/>
          <a:ext cx="0" cy="0"/>
          <a:chOff x="0" y="0"/>
          <a:chExt cx="0" cy="0"/>
        </a:xfrm>
      </p:grpSpPr>
      <p:sp>
        <p:nvSpPr>
          <p:cNvPr id="93" name="Google Shape;93;p11"/>
          <p:cNvSpPr txBox="1">
            <a:spLocks noGrp="1"/>
          </p:cNvSpPr>
          <p:nvPr>
            <p:ph type="title"/>
          </p:nvPr>
        </p:nvSpPr>
        <p:spPr>
          <a:xfrm>
            <a:off x="677334" y="4800600"/>
            <a:ext cx="8596667"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2400"/>
              <a:buFont typeface="Arial"/>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1"/>
          <p:cNvSpPr>
            <a:spLocks noGrp="1"/>
          </p:cNvSpPr>
          <p:nvPr>
            <p:ph type="pic" idx="2"/>
          </p:nvPr>
        </p:nvSpPr>
        <p:spPr>
          <a:xfrm>
            <a:off x="677334" y="609600"/>
            <a:ext cx="8596668" cy="3845718"/>
          </a:xfrm>
          <a:prstGeom prst="rect">
            <a:avLst/>
          </a:prstGeom>
          <a:noFill/>
          <a:ln>
            <a:noFill/>
          </a:ln>
        </p:spPr>
      </p:sp>
      <p:sp>
        <p:nvSpPr>
          <p:cNvPr id="95" name="Google Shape;95;p11"/>
          <p:cNvSpPr txBox="1">
            <a:spLocks noGrp="1"/>
          </p:cNvSpPr>
          <p:nvPr>
            <p:ph type="body" idx="1"/>
          </p:nvPr>
        </p:nvSpPr>
        <p:spPr>
          <a:xfrm>
            <a:off x="677334" y="5367338"/>
            <a:ext cx="8596667" cy="67402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960"/>
              <a:buNone/>
              <a:defRPr sz="12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96" name="Google Shape;96;p11"/>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11"/>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98" name="Google Shape;98;p11"/>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99"/>
        <p:cNvGrpSpPr/>
        <p:nvPr/>
      </p:nvGrpSpPr>
      <p:grpSpPr>
        <a:xfrm>
          <a:off x="0" y="0"/>
          <a:ext cx="0" cy="0"/>
          <a:chOff x="0" y="0"/>
          <a:chExt cx="0" cy="0"/>
        </a:xfrm>
      </p:grpSpPr>
      <p:sp>
        <p:nvSpPr>
          <p:cNvPr id="100" name="Google Shape;100;p12"/>
          <p:cNvSpPr txBox="1">
            <a:spLocks noGrp="1"/>
          </p:cNvSpPr>
          <p:nvPr>
            <p:ph type="title"/>
          </p:nvPr>
        </p:nvSpPr>
        <p:spPr>
          <a:xfrm>
            <a:off x="677335" y="609600"/>
            <a:ext cx="8596668" cy="3403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Arial"/>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2"/>
          <p:cNvSpPr txBox="1">
            <a:spLocks noGrp="1"/>
          </p:cNvSpPr>
          <p:nvPr>
            <p:ph type="body" idx="1"/>
          </p:nvPr>
        </p:nvSpPr>
        <p:spPr>
          <a:xfrm>
            <a:off x="677335" y="4470400"/>
            <a:ext cx="8596668" cy="1570962"/>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02" name="Google Shape;102;p12"/>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12"/>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2"/>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05"/>
        <p:cNvGrpSpPr/>
        <p:nvPr/>
      </p:nvGrpSpPr>
      <p:grpSpPr>
        <a:xfrm>
          <a:off x="0" y="0"/>
          <a:ext cx="0" cy="0"/>
          <a:chOff x="0" y="0"/>
          <a:chExt cx="0" cy="0"/>
        </a:xfrm>
      </p:grpSpPr>
      <p:sp>
        <p:nvSpPr>
          <p:cNvPr id="106" name="Google Shape;106;p13"/>
          <p:cNvSpPr txBox="1">
            <a:spLocks noGrp="1"/>
          </p:cNvSpPr>
          <p:nvPr>
            <p:ph type="title"/>
          </p:nvPr>
        </p:nvSpPr>
        <p:spPr>
          <a:xfrm>
            <a:off x="931334" y="609600"/>
            <a:ext cx="8094134"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Arial"/>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3"/>
          <p:cNvSpPr txBox="1">
            <a:spLocks noGrp="1"/>
          </p:cNvSpPr>
          <p:nvPr>
            <p:ph type="body" idx="1"/>
          </p:nvPr>
        </p:nvSpPr>
        <p:spPr>
          <a:xfrm>
            <a:off x="1366139" y="3632200"/>
            <a:ext cx="7224524" cy="381000"/>
          </a:xfrm>
          <a:prstGeom prst="rect">
            <a:avLst/>
          </a:prstGeom>
          <a:noFill/>
          <a:ln>
            <a:noFill/>
          </a:ln>
        </p:spPr>
        <p:txBody>
          <a:bodyPr spcFirstLastPara="1" wrap="square" lIns="91425" tIns="45700" rIns="91425" bIns="45700" anchor="ctr" anchorCtr="0">
            <a:noAutofit/>
          </a:bodyPr>
          <a:lstStyle>
            <a:lvl1pPr marL="457200" lvl="0" indent="-228600" algn="l">
              <a:spcBef>
                <a:spcPts val="1000"/>
              </a:spcBef>
              <a:spcAft>
                <a:spcPts val="0"/>
              </a:spcAft>
              <a:buSzPts val="1280"/>
              <a:buFont typeface="Arial"/>
              <a:buNone/>
              <a:defRPr sz="1600">
                <a:solidFill>
                  <a:srgbClr val="7F7F7F"/>
                </a:solidFill>
              </a:defRPr>
            </a:lvl1pPr>
            <a:lvl2pPr marL="914400" lvl="1" indent="-228600" algn="l">
              <a:spcBef>
                <a:spcPts val="1000"/>
              </a:spcBef>
              <a:spcAft>
                <a:spcPts val="0"/>
              </a:spcAft>
              <a:buSzPts val="1280"/>
              <a:buFont typeface="Arial"/>
              <a:buNone/>
              <a:defRPr/>
            </a:lvl2pPr>
            <a:lvl3pPr marL="1371600" lvl="2" indent="-228600" algn="l">
              <a:spcBef>
                <a:spcPts val="1000"/>
              </a:spcBef>
              <a:spcAft>
                <a:spcPts val="0"/>
              </a:spcAft>
              <a:buSzPts val="1120"/>
              <a:buFont typeface="Arial"/>
              <a:buNone/>
              <a:defRPr/>
            </a:lvl3pPr>
            <a:lvl4pPr marL="1828800" lvl="3" indent="-228600" algn="l">
              <a:spcBef>
                <a:spcPts val="1000"/>
              </a:spcBef>
              <a:spcAft>
                <a:spcPts val="0"/>
              </a:spcAft>
              <a:buSzPts val="960"/>
              <a:buFont typeface="Arial"/>
              <a:buNone/>
              <a:defRPr/>
            </a:lvl4pPr>
            <a:lvl5pPr marL="2286000" lvl="4" indent="-228600" algn="l">
              <a:spcBef>
                <a:spcPts val="1000"/>
              </a:spcBef>
              <a:spcAft>
                <a:spcPts val="0"/>
              </a:spcAft>
              <a:buSzPts val="960"/>
              <a:buFont typeface="Arial"/>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08" name="Google Shape;108;p13"/>
          <p:cNvSpPr txBox="1">
            <a:spLocks noGrp="1"/>
          </p:cNvSpPr>
          <p:nvPr>
            <p:ph type="body" idx="2"/>
          </p:nvPr>
        </p:nvSpPr>
        <p:spPr>
          <a:xfrm>
            <a:off x="677335" y="4470400"/>
            <a:ext cx="8596668" cy="1570962"/>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09" name="Google Shape;109;p13"/>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13"/>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13"/>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12" name="Google Shape;112;p13"/>
          <p:cNvSpPr txBox="1"/>
          <p:nvPr/>
        </p:nvSpPr>
        <p:spPr>
          <a:xfrm>
            <a:off x="541870" y="790378"/>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rgbClr val="FFDE6A"/>
                </a:solidFill>
                <a:latin typeface="Arial"/>
                <a:ea typeface="Arial"/>
                <a:cs typeface="Arial"/>
                <a:sym typeface="Arial"/>
              </a:rPr>
              <a:t>“</a:t>
            </a:r>
            <a:endParaRPr/>
          </a:p>
        </p:txBody>
      </p:sp>
      <p:sp>
        <p:nvSpPr>
          <p:cNvPr id="113" name="Google Shape;113;p13"/>
          <p:cNvSpPr txBox="1"/>
          <p:nvPr/>
        </p:nvSpPr>
        <p:spPr>
          <a:xfrm>
            <a:off x="8893011" y="288655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rgbClr val="FFDE6A"/>
                </a:solidFill>
                <a:latin typeface="Arial"/>
                <a:ea typeface="Arial"/>
                <a:cs typeface="Arial"/>
                <a:sym typeface="Arial"/>
              </a:rPr>
              <a:t>”</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14"/>
        <p:cNvGrpSpPr/>
        <p:nvPr/>
      </p:nvGrpSpPr>
      <p:grpSpPr>
        <a:xfrm>
          <a:off x="0" y="0"/>
          <a:ext cx="0" cy="0"/>
          <a:chOff x="0" y="0"/>
          <a:chExt cx="0" cy="0"/>
        </a:xfrm>
      </p:grpSpPr>
      <p:sp>
        <p:nvSpPr>
          <p:cNvPr id="115" name="Google Shape;115;p14"/>
          <p:cNvSpPr txBox="1">
            <a:spLocks noGrp="1"/>
          </p:cNvSpPr>
          <p:nvPr>
            <p:ph type="title"/>
          </p:nvPr>
        </p:nvSpPr>
        <p:spPr>
          <a:xfrm>
            <a:off x="677335" y="1931988"/>
            <a:ext cx="8596668" cy="259546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4400"/>
              <a:buFont typeface="Arial"/>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14"/>
          <p:cNvSpPr txBox="1">
            <a:spLocks noGrp="1"/>
          </p:cNvSpPr>
          <p:nvPr>
            <p:ph type="body" idx="1"/>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17" name="Google Shape;117;p14"/>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14"/>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14"/>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20"/>
        <p:cNvGrpSpPr/>
        <p:nvPr/>
      </p:nvGrpSpPr>
      <p:grpSpPr>
        <a:xfrm>
          <a:off x="0" y="0"/>
          <a:ext cx="0" cy="0"/>
          <a:chOff x="0" y="0"/>
          <a:chExt cx="0" cy="0"/>
        </a:xfrm>
      </p:grpSpPr>
      <p:sp>
        <p:nvSpPr>
          <p:cNvPr id="121" name="Google Shape;121;p15"/>
          <p:cNvSpPr txBox="1">
            <a:spLocks noGrp="1"/>
          </p:cNvSpPr>
          <p:nvPr>
            <p:ph type="title"/>
          </p:nvPr>
        </p:nvSpPr>
        <p:spPr>
          <a:xfrm>
            <a:off x="931334" y="609600"/>
            <a:ext cx="8094134"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Arial"/>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15"/>
          <p:cNvSpPr txBox="1">
            <a:spLocks noGrp="1"/>
          </p:cNvSpPr>
          <p:nvPr>
            <p:ph type="body" idx="1"/>
          </p:nvPr>
        </p:nvSpPr>
        <p:spPr>
          <a:xfrm>
            <a:off x="677332" y="4013200"/>
            <a:ext cx="8596669" cy="514248"/>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Font typeface="Arial"/>
              <a:buNone/>
              <a:defRPr sz="2400">
                <a:solidFill>
                  <a:srgbClr val="3F3F3F"/>
                </a:solidFill>
              </a:defRPr>
            </a:lvl1pPr>
            <a:lvl2pPr marL="914400" lvl="1" indent="-228600" algn="l">
              <a:spcBef>
                <a:spcPts val="1000"/>
              </a:spcBef>
              <a:spcAft>
                <a:spcPts val="0"/>
              </a:spcAft>
              <a:buSzPts val="1280"/>
              <a:buFont typeface="Arial"/>
              <a:buNone/>
              <a:defRPr/>
            </a:lvl2pPr>
            <a:lvl3pPr marL="1371600" lvl="2" indent="-228600" algn="l">
              <a:spcBef>
                <a:spcPts val="1000"/>
              </a:spcBef>
              <a:spcAft>
                <a:spcPts val="0"/>
              </a:spcAft>
              <a:buSzPts val="1120"/>
              <a:buFont typeface="Arial"/>
              <a:buNone/>
              <a:defRPr/>
            </a:lvl3pPr>
            <a:lvl4pPr marL="1828800" lvl="3" indent="-228600" algn="l">
              <a:spcBef>
                <a:spcPts val="1000"/>
              </a:spcBef>
              <a:spcAft>
                <a:spcPts val="0"/>
              </a:spcAft>
              <a:buSzPts val="960"/>
              <a:buFont typeface="Arial"/>
              <a:buNone/>
              <a:defRPr/>
            </a:lvl4pPr>
            <a:lvl5pPr marL="2286000" lvl="4" indent="-228600" algn="l">
              <a:spcBef>
                <a:spcPts val="1000"/>
              </a:spcBef>
              <a:spcAft>
                <a:spcPts val="0"/>
              </a:spcAft>
              <a:buSzPts val="960"/>
              <a:buFont typeface="Arial"/>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23" name="Google Shape;123;p15"/>
          <p:cNvSpPr txBox="1">
            <a:spLocks noGrp="1"/>
          </p:cNvSpPr>
          <p:nvPr>
            <p:ph type="body" idx="2"/>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24" name="Google Shape;124;p15"/>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15"/>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15"/>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27" name="Google Shape;127;p15"/>
          <p:cNvSpPr txBox="1"/>
          <p:nvPr/>
        </p:nvSpPr>
        <p:spPr>
          <a:xfrm>
            <a:off x="541870" y="790378"/>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rgbClr val="FFDE6A"/>
                </a:solidFill>
                <a:latin typeface="Arial"/>
                <a:ea typeface="Arial"/>
                <a:cs typeface="Arial"/>
                <a:sym typeface="Arial"/>
              </a:rPr>
              <a:t>“</a:t>
            </a:r>
            <a:endParaRPr/>
          </a:p>
        </p:txBody>
      </p:sp>
      <p:sp>
        <p:nvSpPr>
          <p:cNvPr id="128" name="Google Shape;128;p15"/>
          <p:cNvSpPr txBox="1"/>
          <p:nvPr/>
        </p:nvSpPr>
        <p:spPr>
          <a:xfrm>
            <a:off x="8893011" y="288655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rgbClr val="FFDE6A"/>
                </a:solidFill>
                <a:latin typeface="Arial"/>
                <a:ea typeface="Arial"/>
                <a:cs typeface="Arial"/>
                <a:sym typeface="Arial"/>
              </a:rPr>
              <a:t>”</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29"/>
        <p:cNvGrpSpPr/>
        <p:nvPr/>
      </p:nvGrpSpPr>
      <p:grpSpPr>
        <a:xfrm>
          <a:off x="0" y="0"/>
          <a:ext cx="0" cy="0"/>
          <a:chOff x="0" y="0"/>
          <a:chExt cx="0" cy="0"/>
        </a:xfrm>
      </p:grpSpPr>
      <p:sp>
        <p:nvSpPr>
          <p:cNvPr id="130" name="Google Shape;130;p16"/>
          <p:cNvSpPr txBox="1">
            <a:spLocks noGrp="1"/>
          </p:cNvSpPr>
          <p:nvPr>
            <p:ph type="title"/>
          </p:nvPr>
        </p:nvSpPr>
        <p:spPr>
          <a:xfrm>
            <a:off x="685799" y="609600"/>
            <a:ext cx="8588203"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Arial"/>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16"/>
          <p:cNvSpPr txBox="1">
            <a:spLocks noGrp="1"/>
          </p:cNvSpPr>
          <p:nvPr>
            <p:ph type="body" idx="1"/>
          </p:nvPr>
        </p:nvSpPr>
        <p:spPr>
          <a:xfrm>
            <a:off x="677332" y="4013200"/>
            <a:ext cx="8596669" cy="514248"/>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Font typeface="Arial"/>
              <a:buNone/>
              <a:defRPr sz="2400">
                <a:solidFill>
                  <a:schemeClr val="accent1"/>
                </a:solidFill>
              </a:defRPr>
            </a:lvl1pPr>
            <a:lvl2pPr marL="914400" lvl="1" indent="-228600" algn="l">
              <a:spcBef>
                <a:spcPts val="1000"/>
              </a:spcBef>
              <a:spcAft>
                <a:spcPts val="0"/>
              </a:spcAft>
              <a:buSzPts val="1280"/>
              <a:buFont typeface="Arial"/>
              <a:buNone/>
              <a:defRPr/>
            </a:lvl2pPr>
            <a:lvl3pPr marL="1371600" lvl="2" indent="-228600" algn="l">
              <a:spcBef>
                <a:spcPts val="1000"/>
              </a:spcBef>
              <a:spcAft>
                <a:spcPts val="0"/>
              </a:spcAft>
              <a:buSzPts val="1120"/>
              <a:buFont typeface="Arial"/>
              <a:buNone/>
              <a:defRPr/>
            </a:lvl3pPr>
            <a:lvl4pPr marL="1828800" lvl="3" indent="-228600" algn="l">
              <a:spcBef>
                <a:spcPts val="1000"/>
              </a:spcBef>
              <a:spcAft>
                <a:spcPts val="0"/>
              </a:spcAft>
              <a:buSzPts val="960"/>
              <a:buFont typeface="Arial"/>
              <a:buNone/>
              <a:defRPr/>
            </a:lvl4pPr>
            <a:lvl5pPr marL="2286000" lvl="4" indent="-228600" algn="l">
              <a:spcBef>
                <a:spcPts val="1000"/>
              </a:spcBef>
              <a:spcAft>
                <a:spcPts val="0"/>
              </a:spcAft>
              <a:buSzPts val="960"/>
              <a:buFont typeface="Arial"/>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32" name="Google Shape;132;p16"/>
          <p:cNvSpPr txBox="1">
            <a:spLocks noGrp="1"/>
          </p:cNvSpPr>
          <p:nvPr>
            <p:ph type="body" idx="2"/>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33" name="Google Shape;133;p16"/>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16"/>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16"/>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6"/>
        <p:cNvGrpSpPr/>
        <p:nvPr/>
      </p:nvGrpSpPr>
      <p:grpSpPr>
        <a:xfrm>
          <a:off x="0" y="0"/>
          <a:ext cx="0" cy="0"/>
          <a:chOff x="0" y="0"/>
          <a:chExt cx="0" cy="0"/>
        </a:xfrm>
      </p:grpSpPr>
      <p:sp>
        <p:nvSpPr>
          <p:cNvPr id="137" name="Google Shape;137;p17"/>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17"/>
          <p:cNvSpPr txBox="1">
            <a:spLocks noGrp="1"/>
          </p:cNvSpPr>
          <p:nvPr>
            <p:ph type="body" idx="1"/>
          </p:nvPr>
        </p:nvSpPr>
        <p:spPr>
          <a:xfrm rot="5400000">
            <a:off x="3035281" y="-197358"/>
            <a:ext cx="3880773" cy="8596668"/>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39" name="Google Shape;139;p17"/>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17"/>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17"/>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2"/>
        <p:cNvGrpSpPr/>
        <p:nvPr/>
      </p:nvGrpSpPr>
      <p:grpSpPr>
        <a:xfrm>
          <a:off x="0" y="0"/>
          <a:ext cx="0" cy="0"/>
          <a:chOff x="0" y="0"/>
          <a:chExt cx="0" cy="0"/>
        </a:xfrm>
      </p:grpSpPr>
      <p:sp>
        <p:nvSpPr>
          <p:cNvPr id="143" name="Google Shape;143;p18"/>
          <p:cNvSpPr txBox="1">
            <a:spLocks noGrp="1"/>
          </p:cNvSpPr>
          <p:nvPr>
            <p:ph type="title"/>
          </p:nvPr>
        </p:nvSpPr>
        <p:spPr>
          <a:xfrm rot="5400000">
            <a:off x="5994319" y="2582953"/>
            <a:ext cx="5251451" cy="1304743"/>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18"/>
          <p:cNvSpPr txBox="1">
            <a:spLocks noGrp="1"/>
          </p:cNvSpPr>
          <p:nvPr>
            <p:ph type="body" idx="1"/>
          </p:nvPr>
        </p:nvSpPr>
        <p:spPr>
          <a:xfrm rot="5400000">
            <a:off x="1581685" y="-294750"/>
            <a:ext cx="5251450" cy="7060150"/>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45" name="Google Shape;145;p18"/>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18"/>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18"/>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43"/>
        <p:cNvGrpSpPr/>
        <p:nvPr/>
      </p:nvGrpSpPr>
      <p:grpSpPr>
        <a:xfrm>
          <a:off x="0" y="0"/>
          <a:ext cx="0" cy="0"/>
          <a:chOff x="0" y="0"/>
          <a:chExt cx="0" cy="0"/>
        </a:xfrm>
      </p:grpSpPr>
      <p:sp>
        <p:nvSpPr>
          <p:cNvPr id="44" name="Google Shape;44;p3"/>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rmAutofit/>
          </a:bodyPr>
          <a:lstStyle>
            <a:lvl1pPr marL="457200" lvl="0" indent="-411480" algn="l">
              <a:spcBef>
                <a:spcPts val="1000"/>
              </a:spcBef>
              <a:spcAft>
                <a:spcPts val="0"/>
              </a:spcAft>
              <a:buSzPts val="2880"/>
              <a:buFont typeface="Arial"/>
              <a:buChar char="•"/>
              <a:defRPr sz="3600">
                <a:solidFill>
                  <a:srgbClr val="183650"/>
                </a:solidFill>
              </a:defRPr>
            </a:lvl1pPr>
            <a:lvl2pPr marL="914400" lvl="1" indent="-388619" algn="l">
              <a:spcBef>
                <a:spcPts val="1000"/>
              </a:spcBef>
              <a:spcAft>
                <a:spcPts val="0"/>
              </a:spcAft>
              <a:buSzPts val="2520"/>
              <a:buFont typeface="Noto Sans Symbols"/>
              <a:buChar char="✔"/>
              <a:defRPr sz="2800">
                <a:solidFill>
                  <a:srgbClr val="183650"/>
                </a:solidFill>
              </a:defRPr>
            </a:lvl2pPr>
            <a:lvl3pPr marL="1371600" lvl="2" indent="-350519" algn="l">
              <a:spcBef>
                <a:spcPts val="1000"/>
              </a:spcBef>
              <a:spcAft>
                <a:spcPts val="0"/>
              </a:spcAft>
              <a:buSzPts val="1920"/>
              <a:buChar char="►"/>
              <a:defRPr sz="2400">
                <a:solidFill>
                  <a:srgbClr val="183650"/>
                </a:solidFill>
              </a:defRPr>
            </a:lvl3pPr>
            <a:lvl4pPr marL="1828800" lvl="3" indent="-289560" algn="l">
              <a:spcBef>
                <a:spcPts val="1000"/>
              </a:spcBef>
              <a:spcAft>
                <a:spcPts val="0"/>
              </a:spcAft>
              <a:buSzPts val="960"/>
              <a:buChar char="►"/>
              <a:defRPr>
                <a:solidFill>
                  <a:srgbClr val="183650"/>
                </a:solidFill>
              </a:defRPr>
            </a:lvl4pPr>
            <a:lvl5pPr marL="2286000" lvl="4" indent="-289560" algn="l">
              <a:spcBef>
                <a:spcPts val="1000"/>
              </a:spcBef>
              <a:spcAft>
                <a:spcPts val="0"/>
              </a:spcAft>
              <a:buSzPts val="960"/>
              <a:buChar char="►"/>
              <a:defRPr>
                <a:solidFill>
                  <a:srgbClr val="183650"/>
                </a:solidFill>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45" name="Google Shape;45;p3"/>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3"/>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8"/>
        <p:cNvGrpSpPr/>
        <p:nvPr/>
      </p:nvGrpSpPr>
      <p:grpSpPr>
        <a:xfrm>
          <a:off x="0" y="0"/>
          <a:ext cx="0" cy="0"/>
          <a:chOff x="0" y="0"/>
          <a:chExt cx="0" cy="0"/>
        </a:xfrm>
      </p:grpSpPr>
      <p:sp>
        <p:nvSpPr>
          <p:cNvPr id="49" name="Google Shape;49;p4"/>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4"/>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51" name="Google Shape;51;p4"/>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4"/>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4"/>
        <p:cNvGrpSpPr/>
        <p:nvPr/>
      </p:nvGrpSpPr>
      <p:grpSpPr>
        <a:xfrm>
          <a:off x="0" y="0"/>
          <a:ext cx="0" cy="0"/>
          <a:chOff x="0" y="0"/>
          <a:chExt cx="0" cy="0"/>
        </a:xfrm>
      </p:grpSpPr>
      <p:sp>
        <p:nvSpPr>
          <p:cNvPr id="55" name="Google Shape;55;p5"/>
          <p:cNvSpPr txBox="1">
            <a:spLocks noGrp="1"/>
          </p:cNvSpPr>
          <p:nvPr>
            <p:ph type="title"/>
          </p:nvPr>
        </p:nvSpPr>
        <p:spPr>
          <a:xfrm>
            <a:off x="677335" y="2700867"/>
            <a:ext cx="8596668" cy="182658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4000"/>
              <a:buFont typeface="Arial"/>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5"/>
          <p:cNvSpPr txBox="1">
            <a:spLocks noGrp="1"/>
          </p:cNvSpPr>
          <p:nvPr>
            <p:ph type="body" idx="1"/>
          </p:nvPr>
        </p:nvSpPr>
        <p:spPr>
          <a:xfrm>
            <a:off x="677335" y="4527448"/>
            <a:ext cx="8596668" cy="860400"/>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600"/>
              <a:buNone/>
              <a:defRPr sz="20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57" name="Google Shape;57;p5"/>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5"/>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5"/>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0"/>
        <p:cNvGrpSpPr/>
        <p:nvPr/>
      </p:nvGrpSpPr>
      <p:grpSpPr>
        <a:xfrm>
          <a:off x="0" y="0"/>
          <a:ext cx="0" cy="0"/>
          <a:chOff x="0" y="0"/>
          <a:chExt cx="0" cy="0"/>
        </a:xfrm>
      </p:grpSpPr>
      <p:sp>
        <p:nvSpPr>
          <p:cNvPr id="61" name="Google Shape;61;p6"/>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6"/>
          <p:cNvSpPr txBox="1">
            <a:spLocks noGrp="1"/>
          </p:cNvSpPr>
          <p:nvPr>
            <p:ph type="body" idx="1"/>
          </p:nvPr>
        </p:nvSpPr>
        <p:spPr>
          <a:xfrm>
            <a:off x="677334" y="2160589"/>
            <a:ext cx="4184035" cy="3880772"/>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63" name="Google Shape;63;p6"/>
          <p:cNvSpPr txBox="1">
            <a:spLocks noGrp="1"/>
          </p:cNvSpPr>
          <p:nvPr>
            <p:ph type="body" idx="2"/>
          </p:nvPr>
        </p:nvSpPr>
        <p:spPr>
          <a:xfrm>
            <a:off x="5089970" y="2160589"/>
            <a:ext cx="4184034" cy="3880773"/>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64" name="Google Shape;64;p6"/>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6"/>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6"/>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7"/>
        <p:cNvGrpSpPr/>
        <p:nvPr/>
      </p:nvGrpSpPr>
      <p:grpSpPr>
        <a:xfrm>
          <a:off x="0" y="0"/>
          <a:ext cx="0" cy="0"/>
          <a:chOff x="0" y="0"/>
          <a:chExt cx="0" cy="0"/>
        </a:xfrm>
      </p:grpSpPr>
      <p:sp>
        <p:nvSpPr>
          <p:cNvPr id="68" name="Google Shape;68;p7"/>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3600"/>
              <a:buFont typeface="Aria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7"/>
          <p:cNvSpPr txBox="1">
            <a:spLocks noGrp="1"/>
          </p:cNvSpPr>
          <p:nvPr>
            <p:ph type="body" idx="1"/>
          </p:nvPr>
        </p:nvSpPr>
        <p:spPr>
          <a:xfrm>
            <a:off x="675745" y="2160983"/>
            <a:ext cx="4185623"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70" name="Google Shape;70;p7"/>
          <p:cNvSpPr txBox="1">
            <a:spLocks noGrp="1"/>
          </p:cNvSpPr>
          <p:nvPr>
            <p:ph type="body" idx="2"/>
          </p:nvPr>
        </p:nvSpPr>
        <p:spPr>
          <a:xfrm>
            <a:off x="675745" y="2737245"/>
            <a:ext cx="4185623" cy="330411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71" name="Google Shape;71;p7"/>
          <p:cNvSpPr txBox="1">
            <a:spLocks noGrp="1"/>
          </p:cNvSpPr>
          <p:nvPr>
            <p:ph type="body" idx="3"/>
          </p:nvPr>
        </p:nvSpPr>
        <p:spPr>
          <a:xfrm>
            <a:off x="5088383" y="2160983"/>
            <a:ext cx="4185618"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72" name="Google Shape;72;p7"/>
          <p:cNvSpPr txBox="1">
            <a:spLocks noGrp="1"/>
          </p:cNvSpPr>
          <p:nvPr>
            <p:ph type="body" idx="4"/>
          </p:nvPr>
        </p:nvSpPr>
        <p:spPr>
          <a:xfrm>
            <a:off x="5088384" y="2737245"/>
            <a:ext cx="4185617" cy="330411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73" name="Google Shape;73;p7"/>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7"/>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7"/>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6"/>
        <p:cNvGrpSpPr/>
        <p:nvPr/>
      </p:nvGrpSpPr>
      <p:grpSpPr>
        <a:xfrm>
          <a:off x="0" y="0"/>
          <a:ext cx="0" cy="0"/>
          <a:chOff x="0" y="0"/>
          <a:chExt cx="0" cy="0"/>
        </a:xfrm>
      </p:grpSpPr>
      <p:sp>
        <p:nvSpPr>
          <p:cNvPr id="77" name="Google Shape;77;p8"/>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8"/>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8"/>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8"/>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1"/>
        <p:cNvGrpSpPr/>
        <p:nvPr/>
      </p:nvGrpSpPr>
      <p:grpSpPr>
        <a:xfrm>
          <a:off x="0" y="0"/>
          <a:ext cx="0" cy="0"/>
          <a:chOff x="0" y="0"/>
          <a:chExt cx="0" cy="0"/>
        </a:xfrm>
      </p:grpSpPr>
      <p:sp>
        <p:nvSpPr>
          <p:cNvPr id="82" name="Google Shape;82;p9"/>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9"/>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9"/>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5"/>
        <p:cNvGrpSpPr/>
        <p:nvPr/>
      </p:nvGrpSpPr>
      <p:grpSpPr>
        <a:xfrm>
          <a:off x="0" y="0"/>
          <a:ext cx="0" cy="0"/>
          <a:chOff x="0" y="0"/>
          <a:chExt cx="0" cy="0"/>
        </a:xfrm>
      </p:grpSpPr>
      <p:sp>
        <p:nvSpPr>
          <p:cNvPr id="86" name="Google Shape;86;p10"/>
          <p:cNvSpPr txBox="1">
            <a:spLocks noGrp="1"/>
          </p:cNvSpPr>
          <p:nvPr>
            <p:ph type="title"/>
          </p:nvPr>
        </p:nvSpPr>
        <p:spPr>
          <a:xfrm>
            <a:off x="677334" y="1498604"/>
            <a:ext cx="3854528" cy="127846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2000"/>
              <a:buFont typeface="Arial"/>
              <a:buNone/>
              <a:defRPr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0"/>
          <p:cNvSpPr txBox="1">
            <a:spLocks noGrp="1"/>
          </p:cNvSpPr>
          <p:nvPr>
            <p:ph type="body" idx="1"/>
          </p:nvPr>
        </p:nvSpPr>
        <p:spPr>
          <a:xfrm>
            <a:off x="4760461" y="514924"/>
            <a:ext cx="4513541" cy="552643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88" name="Google Shape;88;p10"/>
          <p:cNvSpPr txBox="1">
            <a:spLocks noGrp="1"/>
          </p:cNvSpPr>
          <p:nvPr>
            <p:ph type="body" idx="2"/>
          </p:nvPr>
        </p:nvSpPr>
        <p:spPr>
          <a:xfrm>
            <a:off x="677334" y="2777069"/>
            <a:ext cx="3854528" cy="2584449"/>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1120"/>
              <a:buNone/>
              <a:defRPr sz="1400"/>
            </a:lvl2pPr>
            <a:lvl3pPr marL="1371600" lvl="2" indent="-228600" algn="l">
              <a:spcBef>
                <a:spcPts val="1000"/>
              </a:spcBef>
              <a:spcAft>
                <a:spcPts val="0"/>
              </a:spcAft>
              <a:buSzPts val="960"/>
              <a:buNone/>
              <a:defRPr sz="1200"/>
            </a:lvl3pPr>
            <a:lvl4pPr marL="1828800" lvl="3" indent="-228600" algn="l">
              <a:spcBef>
                <a:spcPts val="1000"/>
              </a:spcBef>
              <a:spcAft>
                <a:spcPts val="0"/>
              </a:spcAft>
              <a:buSzPts val="800"/>
              <a:buNone/>
              <a:defRPr sz="1000"/>
            </a:lvl4pPr>
            <a:lvl5pPr marL="2286000" lvl="4" indent="-228600" algn="l">
              <a:spcBef>
                <a:spcPts val="1000"/>
              </a:spcBef>
              <a:spcAft>
                <a:spcPts val="0"/>
              </a:spcAft>
              <a:buSzPts val="800"/>
              <a:buNone/>
              <a:defRPr sz="1000"/>
            </a:lvl5pPr>
            <a:lvl6pPr marL="2743200" lvl="5" indent="-228600" algn="l">
              <a:spcBef>
                <a:spcPts val="1000"/>
              </a:spcBef>
              <a:spcAft>
                <a:spcPts val="0"/>
              </a:spcAft>
              <a:buSzPts val="800"/>
              <a:buNone/>
              <a:defRPr sz="1000"/>
            </a:lvl6pPr>
            <a:lvl7pPr marL="3200400" lvl="6" indent="-228600" algn="l">
              <a:spcBef>
                <a:spcPts val="1000"/>
              </a:spcBef>
              <a:spcAft>
                <a:spcPts val="0"/>
              </a:spcAft>
              <a:buSzPts val="800"/>
              <a:buNone/>
              <a:defRPr sz="1000"/>
            </a:lvl7pPr>
            <a:lvl8pPr marL="3657600" lvl="7" indent="-228600" algn="l">
              <a:spcBef>
                <a:spcPts val="1000"/>
              </a:spcBef>
              <a:spcAft>
                <a:spcPts val="0"/>
              </a:spcAft>
              <a:buSzPts val="800"/>
              <a:buNone/>
              <a:defRPr sz="1000"/>
            </a:lvl8pPr>
            <a:lvl9pPr marL="4114800" lvl="8" indent="-228600" algn="l">
              <a:spcBef>
                <a:spcPts val="1000"/>
              </a:spcBef>
              <a:spcAft>
                <a:spcPts val="0"/>
              </a:spcAft>
              <a:buSzPts val="800"/>
              <a:buNone/>
              <a:defRPr sz="1000"/>
            </a:lvl9pPr>
          </a:lstStyle>
          <a:p>
            <a:endParaRPr/>
          </a:p>
        </p:txBody>
      </p:sp>
      <p:sp>
        <p:nvSpPr>
          <p:cNvPr id="89" name="Google Shape;89;p10"/>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0"/>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0"/>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pSp>
        <p:nvGrpSpPr>
          <p:cNvPr id="10" name="Google Shape;10;p1"/>
          <p:cNvGrpSpPr/>
          <p:nvPr/>
        </p:nvGrpSpPr>
        <p:grpSpPr>
          <a:xfrm>
            <a:off x="0" y="-8467"/>
            <a:ext cx="12192000" cy="6866467"/>
            <a:chOff x="0" y="-8467"/>
            <a:chExt cx="12192000" cy="6866467"/>
          </a:xfrm>
        </p:grpSpPr>
        <p:cxnSp>
          <p:nvCxnSpPr>
            <p:cNvPr id="11" name="Google Shape;11;p1"/>
            <p:cNvCxnSpPr/>
            <p:nvPr/>
          </p:nvCxnSpPr>
          <p:spPr>
            <a:xfrm>
              <a:off x="9371012" y="0"/>
              <a:ext cx="1219200" cy="6858000"/>
            </a:xfrm>
            <a:prstGeom prst="straightConnector1">
              <a:avLst/>
            </a:prstGeom>
            <a:noFill/>
            <a:ln w="9525" cap="flat" cmpd="sng">
              <a:solidFill>
                <a:schemeClr val="accent1">
                  <a:alpha val="69803"/>
                </a:schemeClr>
              </a:solidFill>
              <a:prstDash val="solid"/>
              <a:round/>
              <a:headEnd type="none" w="sm" len="sm"/>
              <a:tailEnd type="none" w="sm" len="sm"/>
            </a:ln>
          </p:spPr>
        </p:cxnSp>
        <p:cxnSp>
          <p:nvCxnSpPr>
            <p:cNvPr id="12" name="Google Shape;12;p1"/>
            <p:cNvCxnSpPr/>
            <p:nvPr/>
          </p:nvCxnSpPr>
          <p:spPr>
            <a:xfrm flipH="1">
              <a:off x="7425267" y="3681413"/>
              <a:ext cx="4763558" cy="3176587"/>
            </a:xfrm>
            <a:prstGeom prst="straightConnector1">
              <a:avLst/>
            </a:prstGeom>
            <a:noFill/>
            <a:ln w="9525" cap="flat" cmpd="sng">
              <a:solidFill>
                <a:schemeClr val="accent1">
                  <a:alpha val="69803"/>
                </a:schemeClr>
              </a:solidFill>
              <a:prstDash val="solid"/>
              <a:round/>
              <a:headEnd type="none" w="sm" len="sm"/>
              <a:tailEnd type="none" w="sm" len="sm"/>
            </a:ln>
          </p:spPr>
        </p:cxnSp>
        <p:sp>
          <p:nvSpPr>
            <p:cNvPr id="13" name="Google Shape;13;p1"/>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35686"/>
              </a:schemeClr>
            </a:solidFill>
            <a:ln>
              <a:noFill/>
            </a:ln>
          </p:spPr>
        </p:sp>
        <p:sp>
          <p:nvSpPr>
            <p:cNvPr id="14" name="Google Shape;14;p1"/>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5" name="Google Shape;15;p1"/>
            <p:cNvSpPr/>
            <p:nvPr/>
          </p:nvSpPr>
          <p:spPr>
            <a:xfrm>
              <a:off x="8932333" y="3048000"/>
              <a:ext cx="3259667" cy="3810000"/>
            </a:xfrm>
            <a:prstGeom prst="triangle">
              <a:avLst>
                <a:gd name="adj" fmla="val 100000"/>
              </a:avLst>
            </a:prstGeom>
            <a:solidFill>
              <a:srgbClr val="C59A00">
                <a:alpha val="6588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1"/>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C59A00">
                <a:alpha val="49803"/>
              </a:srgbClr>
            </a:solidFill>
            <a:ln>
              <a:noFill/>
            </a:ln>
          </p:spPr>
        </p:sp>
        <p:sp>
          <p:nvSpPr>
            <p:cNvPr id="17" name="Google Shape;17;p1"/>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chemeClr val="accent2">
                <a:alpha val="69803"/>
              </a:schemeClr>
            </a:solidFill>
            <a:ln>
              <a:noFill/>
            </a:ln>
          </p:spPr>
        </p:sp>
        <p:sp>
          <p:nvSpPr>
            <p:cNvPr id="18" name="Google Shape;18;p1"/>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C96F06">
                <a:alpha val="80000"/>
              </a:srgbClr>
            </a:solidFill>
            <a:ln>
              <a:noFill/>
            </a:ln>
          </p:spPr>
        </p:sp>
        <p:sp>
          <p:nvSpPr>
            <p:cNvPr id="19" name="Google Shape;19;p1"/>
            <p:cNvSpPr/>
            <p:nvPr/>
          </p:nvSpPr>
          <p:spPr>
            <a:xfrm>
              <a:off x="10371666" y="3589867"/>
              <a:ext cx="1817159" cy="3268133"/>
            </a:xfrm>
            <a:prstGeom prst="triangle">
              <a:avLst>
                <a:gd name="adj" fmla="val 100000"/>
              </a:avLst>
            </a:prstGeom>
            <a:solidFill>
              <a:srgbClr val="C59A00">
                <a:alpha val="6588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1"/>
            <p:cNvSpPr/>
            <p:nvPr/>
          </p:nvSpPr>
          <p:spPr>
            <a:xfrm>
              <a:off x="0" y="4013200"/>
              <a:ext cx="448733" cy="2844800"/>
            </a:xfrm>
            <a:prstGeom prst="triangle">
              <a:avLst>
                <a:gd name="adj" fmla="val 0"/>
              </a:avLst>
            </a:prstGeom>
            <a:solidFill>
              <a:schemeClr val="accent1">
                <a:alpha val="69803"/>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1"/>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22" name="Google Shape;22;p1"/>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rmAutofit/>
          </a:bodyPr>
          <a:lstStyle>
            <a:lvl1pPr marL="457200" marR="0" lvl="0" indent="-320040" algn="l" rtl="0">
              <a:spcBef>
                <a:spcPts val="1000"/>
              </a:spcBef>
              <a:spcAft>
                <a:spcPts val="0"/>
              </a:spcAft>
              <a:buClr>
                <a:schemeClr val="accent1"/>
              </a:buClr>
              <a:buSzPts val="1440"/>
              <a:buFont typeface="Noto Sans Symbols"/>
              <a:buChar char="►"/>
              <a:defRPr sz="1800" b="0" i="0" u="none" strike="noStrike" cap="none">
                <a:solidFill>
                  <a:srgbClr val="3F3F3F"/>
                </a:solidFill>
                <a:latin typeface="Arial"/>
                <a:ea typeface="Arial"/>
                <a:cs typeface="Arial"/>
                <a:sym typeface="Arial"/>
              </a:defRPr>
            </a:lvl1pPr>
            <a:lvl2pPr marL="914400" marR="0" lvl="1" indent="-309880" algn="l" rtl="0">
              <a:spcBef>
                <a:spcPts val="1000"/>
              </a:spcBef>
              <a:spcAft>
                <a:spcPts val="0"/>
              </a:spcAft>
              <a:buClr>
                <a:schemeClr val="accent1"/>
              </a:buClr>
              <a:buSzPts val="1280"/>
              <a:buFont typeface="Noto Sans Symbols"/>
              <a:buChar char="►"/>
              <a:defRPr sz="1600" b="0" i="0" u="none" strike="noStrike" cap="none">
                <a:solidFill>
                  <a:srgbClr val="3F3F3F"/>
                </a:solidFill>
                <a:latin typeface="Arial"/>
                <a:ea typeface="Arial"/>
                <a:cs typeface="Arial"/>
                <a:sym typeface="Arial"/>
              </a:defRPr>
            </a:lvl2pPr>
            <a:lvl3pPr marL="1371600" marR="0" lvl="2" indent="-299719" algn="l" rtl="0">
              <a:spcBef>
                <a:spcPts val="1000"/>
              </a:spcBef>
              <a:spcAft>
                <a:spcPts val="0"/>
              </a:spcAft>
              <a:buClr>
                <a:schemeClr val="accent1"/>
              </a:buClr>
              <a:buSzPts val="1120"/>
              <a:buFont typeface="Noto Sans Symbols"/>
              <a:buChar char="►"/>
              <a:defRPr sz="1400" b="0" i="0" u="none" strike="noStrike" cap="none">
                <a:solidFill>
                  <a:srgbClr val="3F3F3F"/>
                </a:solidFill>
                <a:latin typeface="Arial"/>
                <a:ea typeface="Arial"/>
                <a:cs typeface="Arial"/>
                <a:sym typeface="Arial"/>
              </a:defRPr>
            </a:lvl3pPr>
            <a:lvl4pPr marL="1828800" marR="0" lvl="3"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Arial"/>
                <a:ea typeface="Arial"/>
                <a:cs typeface="Arial"/>
                <a:sym typeface="Arial"/>
              </a:defRPr>
            </a:lvl4pPr>
            <a:lvl5pPr marL="2286000" marR="0" lvl="4"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Arial"/>
                <a:ea typeface="Arial"/>
                <a:cs typeface="Arial"/>
                <a:sym typeface="Arial"/>
              </a:defRPr>
            </a:lvl5pPr>
            <a:lvl6pPr marL="2743200" marR="0" lvl="5"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Arial"/>
                <a:ea typeface="Arial"/>
                <a:cs typeface="Arial"/>
                <a:sym typeface="Arial"/>
              </a:defRPr>
            </a:lvl6pPr>
            <a:lvl7pPr marL="3200400" marR="0" lvl="6"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Arial"/>
                <a:ea typeface="Arial"/>
                <a:cs typeface="Arial"/>
                <a:sym typeface="Arial"/>
              </a:defRPr>
            </a:lvl7pPr>
            <a:lvl8pPr marL="3657600" marR="0" lvl="7"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Arial"/>
                <a:ea typeface="Arial"/>
                <a:cs typeface="Arial"/>
                <a:sym typeface="Arial"/>
              </a:defRPr>
            </a:lvl8pPr>
            <a:lvl9pPr marL="4114800" marR="0" lvl="8"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Arial"/>
                <a:ea typeface="Arial"/>
                <a:cs typeface="Arial"/>
                <a:sym typeface="Arial"/>
              </a:defRPr>
            </a:lvl9pPr>
          </a:lstStyle>
          <a:p>
            <a:endParaRPr/>
          </a:p>
        </p:txBody>
      </p:sp>
      <p:sp>
        <p:nvSpPr>
          <p:cNvPr id="23" name="Google Shape;23;p1"/>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4" name="Google Shape;24;p1"/>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5" name="Google Shape;25;p1"/>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chemeClr val="accent1"/>
                </a:solidFill>
                <a:latin typeface="Arial"/>
                <a:ea typeface="Arial"/>
                <a:cs typeface="Arial"/>
                <a:sym typeface="Arial"/>
              </a:defRPr>
            </a:lvl1pPr>
            <a:lvl2pPr marL="0" marR="0" lvl="1" indent="0" algn="r" rtl="0">
              <a:spcBef>
                <a:spcPts val="0"/>
              </a:spcBef>
              <a:buNone/>
              <a:defRPr sz="900" b="0" i="0" u="none" strike="noStrike" cap="none">
                <a:solidFill>
                  <a:schemeClr val="accent1"/>
                </a:solidFill>
                <a:latin typeface="Arial"/>
                <a:ea typeface="Arial"/>
                <a:cs typeface="Arial"/>
                <a:sym typeface="Arial"/>
              </a:defRPr>
            </a:lvl2pPr>
            <a:lvl3pPr marL="0" marR="0" lvl="2" indent="0" algn="r" rtl="0">
              <a:spcBef>
                <a:spcPts val="0"/>
              </a:spcBef>
              <a:buNone/>
              <a:defRPr sz="900" b="0" i="0" u="none" strike="noStrike" cap="none">
                <a:solidFill>
                  <a:schemeClr val="accent1"/>
                </a:solidFill>
                <a:latin typeface="Arial"/>
                <a:ea typeface="Arial"/>
                <a:cs typeface="Arial"/>
                <a:sym typeface="Arial"/>
              </a:defRPr>
            </a:lvl3pPr>
            <a:lvl4pPr marL="0" marR="0" lvl="3" indent="0" algn="r" rtl="0">
              <a:spcBef>
                <a:spcPts val="0"/>
              </a:spcBef>
              <a:buNone/>
              <a:defRPr sz="900" b="0" i="0" u="none" strike="noStrike" cap="none">
                <a:solidFill>
                  <a:schemeClr val="accent1"/>
                </a:solidFill>
                <a:latin typeface="Arial"/>
                <a:ea typeface="Arial"/>
                <a:cs typeface="Arial"/>
                <a:sym typeface="Arial"/>
              </a:defRPr>
            </a:lvl4pPr>
            <a:lvl5pPr marL="0" marR="0" lvl="4" indent="0" algn="r" rtl="0">
              <a:spcBef>
                <a:spcPts val="0"/>
              </a:spcBef>
              <a:buNone/>
              <a:defRPr sz="900" b="0" i="0" u="none" strike="noStrike" cap="none">
                <a:solidFill>
                  <a:schemeClr val="accent1"/>
                </a:solidFill>
                <a:latin typeface="Arial"/>
                <a:ea typeface="Arial"/>
                <a:cs typeface="Arial"/>
                <a:sym typeface="Arial"/>
              </a:defRPr>
            </a:lvl5pPr>
            <a:lvl6pPr marL="0" marR="0" lvl="5" indent="0" algn="r" rtl="0">
              <a:spcBef>
                <a:spcPts val="0"/>
              </a:spcBef>
              <a:buNone/>
              <a:defRPr sz="900" b="0" i="0" u="none" strike="noStrike" cap="none">
                <a:solidFill>
                  <a:schemeClr val="accent1"/>
                </a:solidFill>
                <a:latin typeface="Arial"/>
                <a:ea typeface="Arial"/>
                <a:cs typeface="Arial"/>
                <a:sym typeface="Arial"/>
              </a:defRPr>
            </a:lvl6pPr>
            <a:lvl7pPr marL="0" marR="0" lvl="6" indent="0" algn="r" rtl="0">
              <a:spcBef>
                <a:spcPts val="0"/>
              </a:spcBef>
              <a:buNone/>
              <a:defRPr sz="900" b="0" i="0" u="none" strike="noStrike" cap="none">
                <a:solidFill>
                  <a:schemeClr val="accent1"/>
                </a:solidFill>
                <a:latin typeface="Arial"/>
                <a:ea typeface="Arial"/>
                <a:cs typeface="Arial"/>
                <a:sym typeface="Arial"/>
              </a:defRPr>
            </a:lvl7pPr>
            <a:lvl8pPr marL="0" marR="0" lvl="7" indent="0" algn="r" rtl="0">
              <a:spcBef>
                <a:spcPts val="0"/>
              </a:spcBef>
              <a:buNone/>
              <a:defRPr sz="900" b="0" i="0" u="none" strike="noStrike" cap="none">
                <a:solidFill>
                  <a:schemeClr val="accent1"/>
                </a:solidFill>
                <a:latin typeface="Arial"/>
                <a:ea typeface="Arial"/>
                <a:cs typeface="Arial"/>
                <a:sym typeface="Arial"/>
              </a:defRPr>
            </a:lvl8pPr>
            <a:lvl9pPr marL="0" marR="0" lvl="8" indent="0" algn="r" rtl="0">
              <a:spcBef>
                <a:spcPts val="0"/>
              </a:spcBef>
              <a:buNone/>
              <a:defRPr sz="9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31.jpg"/></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3.jpg"/><Relationship Id="rId4" Type="http://schemas.openxmlformats.org/officeDocument/2006/relationships/image" Target="../media/image42.jpg"/></Relationships>
</file>

<file path=ppt/slides/_rels/slide3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19"/>
          <p:cNvSpPr txBox="1"/>
          <p:nvPr/>
        </p:nvSpPr>
        <p:spPr>
          <a:xfrm>
            <a:off x="533400" y="2209800"/>
            <a:ext cx="9296400" cy="2246769"/>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b="0" i="0" u="none" strike="noStrike" cap="none">
                <a:solidFill>
                  <a:srgbClr val="006699"/>
                </a:solidFill>
                <a:latin typeface="Arial"/>
                <a:ea typeface="Arial"/>
                <a:cs typeface="Arial"/>
                <a:sym typeface="Arial"/>
              </a:rPr>
              <a:t>COMPOSITES</a:t>
            </a:r>
            <a:endParaRPr/>
          </a:p>
          <a:p>
            <a:pPr marL="0" marR="0" lvl="0" indent="0" algn="ctr" rtl="0">
              <a:spcBef>
                <a:spcPts val="0"/>
              </a:spcBef>
              <a:spcAft>
                <a:spcPts val="0"/>
              </a:spcAft>
              <a:buNone/>
            </a:pPr>
            <a:r>
              <a:rPr lang="en-US" sz="6000" b="0" i="0" u="none" strike="noStrike" cap="none">
                <a:solidFill>
                  <a:srgbClr val="FFD858"/>
                </a:solidFill>
                <a:latin typeface="Arial"/>
                <a:ea typeface="Arial"/>
                <a:cs typeface="Arial"/>
                <a:sym typeface="Arial"/>
              </a:rPr>
              <a:t>Lighter</a:t>
            </a:r>
            <a:r>
              <a:rPr lang="en-US" sz="6000" b="0" i="0" u="none" strike="noStrike" cap="none">
                <a:solidFill>
                  <a:schemeClr val="accent1"/>
                </a:solidFill>
                <a:latin typeface="Arial"/>
                <a:ea typeface="Arial"/>
                <a:cs typeface="Arial"/>
                <a:sym typeface="Arial"/>
              </a:rPr>
              <a:t> / </a:t>
            </a:r>
            <a:r>
              <a:rPr lang="en-US" sz="6000" b="0" i="0" u="none" strike="noStrike" cap="none">
                <a:solidFill>
                  <a:srgbClr val="DBAF20"/>
                </a:solidFill>
                <a:latin typeface="Arial"/>
                <a:ea typeface="Arial"/>
                <a:cs typeface="Arial"/>
                <a:sym typeface="Arial"/>
              </a:rPr>
              <a:t>Stronger</a:t>
            </a:r>
            <a:r>
              <a:rPr lang="en-US" sz="6000" b="0" i="0" u="none" strike="noStrike" cap="none">
                <a:solidFill>
                  <a:schemeClr val="accent1"/>
                </a:solidFill>
                <a:latin typeface="Arial"/>
                <a:ea typeface="Arial"/>
                <a:cs typeface="Arial"/>
                <a:sym typeface="Arial"/>
              </a:rPr>
              <a:t> / </a:t>
            </a:r>
            <a:r>
              <a:rPr lang="en-US" sz="6000" b="0" i="0" u="none" strike="noStrike" cap="none">
                <a:solidFill>
                  <a:srgbClr val="D17707"/>
                </a:solidFill>
                <a:latin typeface="Arial"/>
                <a:ea typeface="Arial"/>
                <a:cs typeface="Arial"/>
                <a:sym typeface="Arial"/>
              </a:rPr>
              <a:t>Better</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28"/>
          <p:cNvSpPr txBox="1"/>
          <p:nvPr/>
        </p:nvSpPr>
        <p:spPr>
          <a:xfrm>
            <a:off x="1066800" y="436811"/>
            <a:ext cx="7543800" cy="78065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41608A"/>
              </a:buClr>
              <a:buSzPts val="4400"/>
              <a:buFont typeface="Arial"/>
              <a:buNone/>
            </a:pPr>
            <a:r>
              <a:rPr lang="en-US" sz="4400" b="1" cap="none">
                <a:solidFill>
                  <a:srgbClr val="41608A"/>
                </a:solidFill>
                <a:latin typeface="Arial"/>
                <a:ea typeface="Arial"/>
                <a:cs typeface="Arial"/>
                <a:sym typeface="Arial"/>
              </a:rPr>
              <a:t>REDUCED POLLUTION</a:t>
            </a:r>
            <a:endParaRPr/>
          </a:p>
        </p:txBody>
      </p:sp>
      <p:pic>
        <p:nvPicPr>
          <p:cNvPr id="250" name="Google Shape;250;p28" descr="honda-city-cng-3.jpg"/>
          <p:cNvPicPr preferRelativeResize="0"/>
          <p:nvPr/>
        </p:nvPicPr>
        <p:blipFill rotWithShape="1">
          <a:blip r:embed="rId3">
            <a:alphaModFix/>
          </a:blip>
          <a:srcRect l="5269" r="5675"/>
          <a:stretch/>
        </p:blipFill>
        <p:spPr>
          <a:xfrm>
            <a:off x="343012" y="1336155"/>
            <a:ext cx="5423429" cy="3882362"/>
          </a:xfrm>
          <a:prstGeom prst="rect">
            <a:avLst/>
          </a:prstGeom>
          <a:noFill/>
          <a:ln>
            <a:noFill/>
          </a:ln>
          <a:effectLst>
            <a:outerShdw blurRad="50800" dist="190500" dir="2700000" algn="tl" rotWithShape="0">
              <a:srgbClr val="3C67B0">
                <a:alpha val="40000"/>
              </a:srgbClr>
            </a:outerShdw>
          </a:effectLst>
        </p:spPr>
      </p:pic>
      <p:sp>
        <p:nvSpPr>
          <p:cNvPr id="251" name="Google Shape;251;p28"/>
          <p:cNvSpPr txBox="1"/>
          <p:nvPr/>
        </p:nvSpPr>
        <p:spPr>
          <a:xfrm>
            <a:off x="6311004" y="1336155"/>
            <a:ext cx="3546762" cy="1754326"/>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4000" b="0" i="0" u="none" strike="noStrike" cap="none">
                <a:solidFill>
                  <a:srgbClr val="3F3F3F"/>
                </a:solidFill>
                <a:latin typeface="Arial"/>
                <a:ea typeface="Arial"/>
                <a:cs typeface="Arial"/>
                <a:sym typeface="Arial"/>
              </a:rPr>
              <a:t>Changing to non-polluting fuels</a:t>
            </a:r>
            <a:endParaRPr/>
          </a:p>
        </p:txBody>
      </p:sp>
      <p:sp>
        <p:nvSpPr>
          <p:cNvPr id="2" name="TextBox 1">
            <a:extLst>
              <a:ext uri="{FF2B5EF4-FFF2-40B4-BE49-F238E27FC236}">
                <a16:creationId xmlns:a16="http://schemas.microsoft.com/office/drawing/2014/main" id="{CED98AC8-798A-585A-EC85-B10789C90080}"/>
              </a:ext>
            </a:extLst>
          </p:cNvPr>
          <p:cNvSpPr txBox="1"/>
          <p:nvPr/>
        </p:nvSpPr>
        <p:spPr>
          <a:xfrm>
            <a:off x="7026672" y="4851529"/>
            <a:ext cx="3167855" cy="1569660"/>
          </a:xfrm>
          <a:prstGeom prst="rect">
            <a:avLst/>
          </a:prstGeom>
          <a:noFill/>
        </p:spPr>
        <p:txBody>
          <a:bodyPr wrap="none" rtlCol="0">
            <a:spAutoFit/>
          </a:bodyPr>
          <a:lstStyle/>
          <a:p>
            <a:r>
              <a:rPr lang="en-US" sz="3200" dirty="0"/>
              <a:t>Hydrogen tanks </a:t>
            </a:r>
          </a:p>
          <a:p>
            <a:r>
              <a:rPr lang="en-US" sz="3200" dirty="0"/>
              <a:t>are made of </a:t>
            </a:r>
          </a:p>
          <a:p>
            <a:r>
              <a:rPr lang="en-US" sz="3200" dirty="0"/>
              <a:t>composites</a:t>
            </a:r>
          </a:p>
        </p:txBody>
      </p:sp>
      <p:sp>
        <p:nvSpPr>
          <p:cNvPr id="3" name="TextBox 2">
            <a:extLst>
              <a:ext uri="{FF2B5EF4-FFF2-40B4-BE49-F238E27FC236}">
                <a16:creationId xmlns:a16="http://schemas.microsoft.com/office/drawing/2014/main" id="{38F8F29C-F69E-DF01-D337-B50B3A55FBDF}"/>
              </a:ext>
            </a:extLst>
          </p:cNvPr>
          <p:cNvSpPr txBox="1"/>
          <p:nvPr/>
        </p:nvSpPr>
        <p:spPr>
          <a:xfrm>
            <a:off x="6689911" y="3151983"/>
            <a:ext cx="4669868" cy="1569660"/>
          </a:xfrm>
          <a:prstGeom prst="rect">
            <a:avLst/>
          </a:prstGeom>
          <a:noFill/>
        </p:spPr>
        <p:txBody>
          <a:bodyPr wrap="none" rtlCol="0">
            <a:spAutoFit/>
          </a:bodyPr>
          <a:lstStyle/>
          <a:p>
            <a:r>
              <a:rPr lang="en-US" sz="3200" dirty="0"/>
              <a:t>Hydrogen-powered cars </a:t>
            </a:r>
          </a:p>
          <a:p>
            <a:r>
              <a:rPr lang="en-US" sz="3200" dirty="0"/>
              <a:t>have more range than </a:t>
            </a:r>
          </a:p>
          <a:p>
            <a:r>
              <a:rPr lang="en-US" sz="3200" dirty="0"/>
              <a:t>electric-powered cars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graphicFrame>
        <p:nvGraphicFramePr>
          <p:cNvPr id="257" name="Google Shape;257;p29"/>
          <p:cNvGraphicFramePr/>
          <p:nvPr/>
        </p:nvGraphicFramePr>
        <p:xfrm>
          <a:off x="1248432" y="1352490"/>
          <a:ext cx="8207200" cy="2076475"/>
        </p:xfrm>
        <a:graphic>
          <a:graphicData uri="http://schemas.openxmlformats.org/drawingml/2006/table">
            <a:tbl>
              <a:tblPr firstRow="1" bandRow="1">
                <a:noFill/>
                <a:tableStyleId>{947AB88E-F6BC-4C0B-BEB8-D4FEB5A41E6B}</a:tableStyleId>
              </a:tblPr>
              <a:tblGrid>
                <a:gridCol w="4103600">
                  <a:extLst>
                    <a:ext uri="{9D8B030D-6E8A-4147-A177-3AD203B41FA5}">
                      <a16:colId xmlns:a16="http://schemas.microsoft.com/office/drawing/2014/main" val="20000"/>
                    </a:ext>
                  </a:extLst>
                </a:gridCol>
                <a:gridCol w="4103600">
                  <a:extLst>
                    <a:ext uri="{9D8B030D-6E8A-4147-A177-3AD203B41FA5}">
                      <a16:colId xmlns:a16="http://schemas.microsoft.com/office/drawing/2014/main" val="20001"/>
                    </a:ext>
                  </a:extLst>
                </a:gridCol>
              </a:tblGrid>
              <a:tr h="710875">
                <a:tc gridSpan="2">
                  <a:txBody>
                    <a:bodyPr/>
                    <a:lstStyle/>
                    <a:p>
                      <a:pPr marL="0" marR="0" lvl="0" indent="0" algn="ctr" rtl="0">
                        <a:spcBef>
                          <a:spcPts val="0"/>
                        </a:spcBef>
                        <a:spcAft>
                          <a:spcPts val="0"/>
                        </a:spcAft>
                        <a:buNone/>
                      </a:pPr>
                      <a:r>
                        <a:rPr lang="en-US" sz="1600" u="none" strike="noStrike" cap="none">
                          <a:solidFill>
                            <a:schemeClr val="dk1"/>
                          </a:solidFill>
                        </a:rPr>
                        <a:t>Energy Absorption In Automobile Crashes For Various MaterialsLon</a:t>
                      </a:r>
                      <a:endParaRPr sz="1600" u="none" strike="noStrike" cap="none">
                        <a:solidFill>
                          <a:schemeClr val="dk1"/>
                        </a:solidFill>
                      </a:endParaRPr>
                    </a:p>
                  </a:txBody>
                  <a:tcPr marL="91450" marR="91450" marT="45725" marB="45725"/>
                </a:tc>
                <a:tc hMerge="1">
                  <a:txBody>
                    <a:bodyPr/>
                    <a:lstStyle/>
                    <a:p>
                      <a:endParaRPr lang="en-US"/>
                    </a:p>
                  </a:txBody>
                  <a:tcPr/>
                </a:tc>
                <a:extLst>
                  <a:ext uri="{0D108BD9-81ED-4DB2-BD59-A6C34878D82A}">
                    <a16:rowId xmlns:a16="http://schemas.microsoft.com/office/drawing/2014/main" val="10000"/>
                  </a:ext>
                </a:extLst>
              </a:tr>
              <a:tr h="455200">
                <a:tc>
                  <a:txBody>
                    <a:bodyPr/>
                    <a:lstStyle/>
                    <a:p>
                      <a:pPr marL="0" marR="0" lvl="0" indent="0" algn="l" rtl="0">
                        <a:spcBef>
                          <a:spcPts val="0"/>
                        </a:spcBef>
                        <a:spcAft>
                          <a:spcPts val="0"/>
                        </a:spcAft>
                        <a:buNone/>
                      </a:pPr>
                      <a:r>
                        <a:rPr lang="en-US" sz="1800" u="none" strike="noStrike" cap="none"/>
                        <a:t>Composites</a:t>
                      </a:r>
                      <a:endParaRPr/>
                    </a:p>
                  </a:txBody>
                  <a:tcPr marL="91450" marR="91450" marT="45725" marB="45725"/>
                </a:tc>
                <a:tc>
                  <a:txBody>
                    <a:bodyPr/>
                    <a:lstStyle/>
                    <a:p>
                      <a:pPr marL="0" marR="0" lvl="0" indent="0" algn="l" rtl="0">
                        <a:spcBef>
                          <a:spcPts val="0"/>
                        </a:spcBef>
                        <a:spcAft>
                          <a:spcPts val="0"/>
                        </a:spcAft>
                        <a:buNone/>
                      </a:pPr>
                      <a:r>
                        <a:rPr lang="en-US" sz="1800"/>
                        <a:t>100 J/g</a:t>
                      </a:r>
                      <a:endParaRPr/>
                    </a:p>
                  </a:txBody>
                  <a:tcPr marL="91450" marR="91450" marT="45725" marB="45725"/>
                </a:tc>
                <a:extLst>
                  <a:ext uri="{0D108BD9-81ED-4DB2-BD59-A6C34878D82A}">
                    <a16:rowId xmlns:a16="http://schemas.microsoft.com/office/drawing/2014/main" val="10001"/>
                  </a:ext>
                </a:extLst>
              </a:tr>
              <a:tr h="455200">
                <a:tc>
                  <a:txBody>
                    <a:bodyPr/>
                    <a:lstStyle/>
                    <a:p>
                      <a:pPr marL="0" marR="0" lvl="0" indent="0" algn="l" rtl="0">
                        <a:spcBef>
                          <a:spcPts val="0"/>
                        </a:spcBef>
                        <a:spcAft>
                          <a:spcPts val="0"/>
                        </a:spcAft>
                        <a:buNone/>
                      </a:pPr>
                      <a:r>
                        <a:rPr lang="en-US" sz="1800"/>
                        <a:t>Steel</a:t>
                      </a:r>
                      <a:endParaRPr/>
                    </a:p>
                  </a:txBody>
                  <a:tcPr marL="91450" marR="91450" marT="45725" marB="45725"/>
                </a:tc>
                <a:tc>
                  <a:txBody>
                    <a:bodyPr/>
                    <a:lstStyle/>
                    <a:p>
                      <a:pPr marL="0" marR="0" lvl="0" indent="0" algn="l" rtl="0">
                        <a:spcBef>
                          <a:spcPts val="0"/>
                        </a:spcBef>
                        <a:spcAft>
                          <a:spcPts val="0"/>
                        </a:spcAft>
                        <a:buNone/>
                      </a:pPr>
                      <a:r>
                        <a:rPr lang="en-US" sz="1800"/>
                        <a:t>20-25 J/g</a:t>
                      </a:r>
                      <a:endParaRPr/>
                    </a:p>
                  </a:txBody>
                  <a:tcPr marL="91450" marR="91450" marT="45725" marB="45725"/>
                </a:tc>
                <a:extLst>
                  <a:ext uri="{0D108BD9-81ED-4DB2-BD59-A6C34878D82A}">
                    <a16:rowId xmlns:a16="http://schemas.microsoft.com/office/drawing/2014/main" val="10002"/>
                  </a:ext>
                </a:extLst>
              </a:tr>
              <a:tr h="455200">
                <a:tc>
                  <a:txBody>
                    <a:bodyPr/>
                    <a:lstStyle/>
                    <a:p>
                      <a:pPr marL="0" marR="0" lvl="0" indent="0" algn="l" rtl="0">
                        <a:spcBef>
                          <a:spcPts val="0"/>
                        </a:spcBef>
                        <a:spcAft>
                          <a:spcPts val="0"/>
                        </a:spcAft>
                        <a:buNone/>
                      </a:pPr>
                      <a:r>
                        <a:rPr lang="en-US" sz="1800"/>
                        <a:t>Aluminum</a:t>
                      </a:r>
                      <a:endParaRPr/>
                    </a:p>
                  </a:txBody>
                  <a:tcPr marL="91450" marR="91450" marT="45725" marB="45725"/>
                </a:tc>
                <a:tc>
                  <a:txBody>
                    <a:bodyPr/>
                    <a:lstStyle/>
                    <a:p>
                      <a:pPr marL="0" marR="0" lvl="0" indent="0" algn="l" rtl="0">
                        <a:spcBef>
                          <a:spcPts val="0"/>
                        </a:spcBef>
                        <a:spcAft>
                          <a:spcPts val="0"/>
                        </a:spcAft>
                        <a:buNone/>
                      </a:pPr>
                      <a:r>
                        <a:rPr lang="en-US" sz="1800"/>
                        <a:t>35 J/g</a:t>
                      </a:r>
                      <a:endParaRPr/>
                    </a:p>
                  </a:txBody>
                  <a:tcPr marL="91450" marR="91450" marT="45725" marB="45725"/>
                </a:tc>
                <a:extLst>
                  <a:ext uri="{0D108BD9-81ED-4DB2-BD59-A6C34878D82A}">
                    <a16:rowId xmlns:a16="http://schemas.microsoft.com/office/drawing/2014/main" val="10003"/>
                  </a:ext>
                </a:extLst>
              </a:tr>
            </a:tbl>
          </a:graphicData>
        </a:graphic>
      </p:graphicFrame>
      <p:pic>
        <p:nvPicPr>
          <p:cNvPr id="258" name="Google Shape;258;p29"/>
          <p:cNvPicPr preferRelativeResize="0"/>
          <p:nvPr/>
        </p:nvPicPr>
        <p:blipFill rotWithShape="1">
          <a:blip r:embed="rId3">
            <a:alphaModFix/>
          </a:blip>
          <a:srcRect/>
          <a:stretch/>
        </p:blipFill>
        <p:spPr>
          <a:xfrm>
            <a:off x="3385207" y="3773580"/>
            <a:ext cx="3933652" cy="2617667"/>
          </a:xfrm>
          <a:prstGeom prst="rect">
            <a:avLst/>
          </a:prstGeom>
          <a:noFill/>
          <a:ln>
            <a:noFill/>
          </a:ln>
          <a:effectLst>
            <a:outerShdw blurRad="50800" dist="190500" dir="2700000" algn="tl" rotWithShape="0">
              <a:srgbClr val="41608A">
                <a:alpha val="40000"/>
              </a:srgbClr>
            </a:outerShdw>
          </a:effectLst>
        </p:spPr>
      </p:pic>
      <p:sp>
        <p:nvSpPr>
          <p:cNvPr id="259" name="Google Shape;259;p29"/>
          <p:cNvSpPr txBox="1">
            <a:spLocks noGrp="1"/>
          </p:cNvSpPr>
          <p:nvPr>
            <p:ph type="title" idx="4294967295"/>
          </p:nvPr>
        </p:nvSpPr>
        <p:spPr>
          <a:xfrm>
            <a:off x="2779266" y="334300"/>
            <a:ext cx="5145534" cy="1018190"/>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rgbClr val="41608A"/>
              </a:buClr>
              <a:buSzPct val="100000"/>
              <a:buFont typeface="Arial"/>
              <a:buNone/>
            </a:pPr>
            <a:r>
              <a:rPr lang="en-US" sz="4400" b="1">
                <a:solidFill>
                  <a:srgbClr val="41608A"/>
                </a:solidFill>
                <a:latin typeface="Arial"/>
                <a:ea typeface="Arial"/>
                <a:cs typeface="Arial"/>
                <a:sym typeface="Arial"/>
              </a:rPr>
              <a:t>IMPROVED SAFETY</a:t>
            </a:r>
            <a:endParaRPr/>
          </a:p>
        </p:txBody>
      </p:sp>
      <p:sp>
        <p:nvSpPr>
          <p:cNvPr id="260" name="Google Shape;260;p29"/>
          <p:cNvSpPr txBox="1"/>
          <p:nvPr/>
        </p:nvSpPr>
        <p:spPr>
          <a:xfrm>
            <a:off x="3325364" y="2058505"/>
            <a:ext cx="854750"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rgbClr val="FF0000"/>
                </a:solidFill>
                <a:latin typeface="Arial"/>
                <a:ea typeface="Arial"/>
                <a:cs typeface="Arial"/>
                <a:sym typeface="Arial"/>
              </a:rPr>
              <a:t>Best</a:t>
            </a:r>
            <a:endParaRPr dirty="0"/>
          </a:p>
        </p:txBody>
      </p:sp>
      <p:sp>
        <p:nvSpPr>
          <p:cNvPr id="261" name="Google Shape;261;p29"/>
          <p:cNvSpPr/>
          <p:nvPr/>
        </p:nvSpPr>
        <p:spPr>
          <a:xfrm>
            <a:off x="2779266" y="2182360"/>
            <a:ext cx="546099" cy="152400"/>
          </a:xfrm>
          <a:prstGeom prst="leftArrow">
            <a:avLst>
              <a:gd name="adj1" fmla="val 50000"/>
              <a:gd name="adj2" fmla="val 50000"/>
            </a:avLst>
          </a:prstGeom>
          <a:solidFill>
            <a:srgbClr val="FF0000"/>
          </a:solidFill>
          <a:ln w="19050" cap="rnd"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0"/>
          <p:cNvSpPr txBox="1">
            <a:spLocks noGrp="1"/>
          </p:cNvSpPr>
          <p:nvPr>
            <p:ph type="title" idx="4294967295"/>
          </p:nvPr>
        </p:nvSpPr>
        <p:spPr>
          <a:xfrm>
            <a:off x="1295400" y="437782"/>
            <a:ext cx="8286750" cy="972454"/>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41608A"/>
              </a:buClr>
              <a:buSzPts val="4400"/>
              <a:buFont typeface="Arial"/>
              <a:buNone/>
            </a:pPr>
            <a:r>
              <a:rPr lang="en-US" sz="4400" b="1">
                <a:solidFill>
                  <a:srgbClr val="41608A"/>
                </a:solidFill>
                <a:latin typeface="Arial"/>
                <a:ea typeface="Arial"/>
                <a:cs typeface="Arial"/>
                <a:sym typeface="Arial"/>
              </a:rPr>
              <a:t>LONGER-LIVED PRODUCTS</a:t>
            </a:r>
            <a:endParaRPr/>
          </a:p>
        </p:txBody>
      </p:sp>
      <p:grpSp>
        <p:nvGrpSpPr>
          <p:cNvPr id="268" name="Google Shape;268;p30"/>
          <p:cNvGrpSpPr/>
          <p:nvPr/>
        </p:nvGrpSpPr>
        <p:grpSpPr>
          <a:xfrm>
            <a:off x="2068831" y="1558769"/>
            <a:ext cx="7379969" cy="4334059"/>
            <a:chOff x="969453" y="1741331"/>
            <a:chExt cx="7379969" cy="4334059"/>
          </a:xfrm>
        </p:grpSpPr>
        <p:pic>
          <p:nvPicPr>
            <p:cNvPr id="269" name="Google Shape;269;p30" descr="fatigue strength composites.JPG"/>
            <p:cNvPicPr preferRelativeResize="0"/>
            <p:nvPr/>
          </p:nvPicPr>
          <p:blipFill rotWithShape="1">
            <a:blip r:embed="rId3">
              <a:alphaModFix/>
            </a:blip>
            <a:srcRect/>
            <a:stretch/>
          </p:blipFill>
          <p:spPr>
            <a:xfrm>
              <a:off x="969453" y="1741331"/>
              <a:ext cx="6629400" cy="4334059"/>
            </a:xfrm>
            <a:prstGeom prst="rect">
              <a:avLst/>
            </a:prstGeom>
            <a:noFill/>
            <a:ln>
              <a:noFill/>
            </a:ln>
          </p:spPr>
        </p:pic>
        <p:sp>
          <p:nvSpPr>
            <p:cNvPr id="270" name="Google Shape;270;p30"/>
            <p:cNvSpPr/>
            <p:nvPr/>
          </p:nvSpPr>
          <p:spPr>
            <a:xfrm>
              <a:off x="6629400" y="3535362"/>
              <a:ext cx="1034222" cy="198438"/>
            </a:xfrm>
            <a:prstGeom prst="leftArrow">
              <a:avLst>
                <a:gd name="adj1" fmla="val 50000"/>
                <a:gd name="adj2" fmla="val 50000"/>
              </a:avLst>
            </a:prstGeom>
            <a:solidFill>
              <a:srgbClr val="FF0000"/>
            </a:solidFill>
            <a:ln w="1905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Arial"/>
                <a:ea typeface="Arial"/>
                <a:cs typeface="Arial"/>
                <a:sym typeface="Arial"/>
              </a:endParaRPr>
            </a:p>
          </p:txBody>
        </p:sp>
        <p:sp>
          <p:nvSpPr>
            <p:cNvPr id="271" name="Google Shape;271;p30"/>
            <p:cNvSpPr txBox="1"/>
            <p:nvPr/>
          </p:nvSpPr>
          <p:spPr>
            <a:xfrm>
              <a:off x="7703091" y="3440668"/>
              <a:ext cx="6463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F0000"/>
                  </a:solidFill>
                  <a:latin typeface="Arial"/>
                  <a:ea typeface="Arial"/>
                  <a:cs typeface="Arial"/>
                  <a:sym typeface="Arial"/>
                </a:rPr>
                <a:t>Best</a:t>
              </a:r>
              <a:endParaRPr/>
            </a:p>
          </p:txBody>
        </p:sp>
        <p:sp>
          <p:nvSpPr>
            <p:cNvPr id="272" name="Google Shape;272;p30"/>
            <p:cNvSpPr/>
            <p:nvPr/>
          </p:nvSpPr>
          <p:spPr>
            <a:xfrm>
              <a:off x="3118981" y="3331923"/>
              <a:ext cx="3106455" cy="300625"/>
            </a:xfrm>
            <a:custGeom>
              <a:avLst/>
              <a:gdLst/>
              <a:ahLst/>
              <a:cxnLst/>
              <a:rect l="l" t="t" r="r" b="b"/>
              <a:pathLst>
                <a:path w="3106455" h="300625" extrusionOk="0">
                  <a:moveTo>
                    <a:pt x="0" y="0"/>
                  </a:moveTo>
                  <a:cubicBezTo>
                    <a:pt x="78287" y="38622"/>
                    <a:pt x="156575" y="77245"/>
                    <a:pt x="237994" y="100209"/>
                  </a:cubicBezTo>
                  <a:cubicBezTo>
                    <a:pt x="319413" y="123173"/>
                    <a:pt x="392482" y="121086"/>
                    <a:pt x="488515" y="137787"/>
                  </a:cubicBezTo>
                  <a:cubicBezTo>
                    <a:pt x="584548" y="154488"/>
                    <a:pt x="682669" y="181628"/>
                    <a:pt x="814192" y="200417"/>
                  </a:cubicBezTo>
                  <a:cubicBezTo>
                    <a:pt x="945715" y="219206"/>
                    <a:pt x="1110641" y="237995"/>
                    <a:pt x="1277655" y="250521"/>
                  </a:cubicBezTo>
                  <a:cubicBezTo>
                    <a:pt x="1444669" y="263047"/>
                    <a:pt x="1816274" y="275573"/>
                    <a:pt x="1816274" y="275573"/>
                  </a:cubicBezTo>
                  <a:lnTo>
                    <a:pt x="3106455" y="300625"/>
                  </a:lnTo>
                  <a:lnTo>
                    <a:pt x="3106455" y="300625"/>
                  </a:lnTo>
                </a:path>
              </a:pathLst>
            </a:custGeom>
            <a:noFill/>
            <a:ln w="28575" cap="flat" cmpd="sng">
              <a:solidFill>
                <a:schemeClr val="dk1"/>
              </a:solidFill>
              <a:prstDash val="solid"/>
              <a:round/>
              <a:headEnd type="none" w="sm" len="sm"/>
              <a:tailEnd type="none" w="sm" len="sm"/>
            </a:ln>
            <a:effectLst>
              <a:outerShdw blurRad="38100" dist="254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273" name="Google Shape;273;p30"/>
          <p:cNvSpPr/>
          <p:nvPr/>
        </p:nvSpPr>
        <p:spPr>
          <a:xfrm>
            <a:off x="6324600" y="3124200"/>
            <a:ext cx="1145064" cy="593498"/>
          </a:xfrm>
          <a:prstGeom prst="ellipse">
            <a:avLst/>
          </a:prstGeom>
          <a:noFill/>
          <a:ln w="539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10000"/>
                                  </p:stCondLst>
                                  <p:childTnLst>
                                    <p:set>
                                      <p:cBhvr>
                                        <p:cTn id="6" dur="1" fill="hold">
                                          <p:stCondLst>
                                            <p:cond delay="0"/>
                                          </p:stCondLst>
                                        </p:cTn>
                                        <p:tgtEl>
                                          <p:spTgt spid="273"/>
                                        </p:tgtEl>
                                        <p:attrNameLst>
                                          <p:attrName>style.visibility</p:attrName>
                                        </p:attrNameLst>
                                      </p:cBhvr>
                                      <p:to>
                                        <p:strVal val="visible"/>
                                      </p:to>
                                    </p:set>
                                    <p:anim calcmode="lin" valueType="num">
                                      <p:cBhvr additive="base">
                                        <p:cTn id="7" dur="2000"/>
                                        <p:tgtEl>
                                          <p:spTgt spid="273"/>
                                        </p:tgtEl>
                                        <p:attrNameLst>
                                          <p:attrName>ppt_w</p:attrName>
                                        </p:attrNameLst>
                                      </p:cBhvr>
                                      <p:tavLst>
                                        <p:tav tm="0">
                                          <p:val>
                                            <p:strVal val="0"/>
                                          </p:val>
                                        </p:tav>
                                        <p:tav tm="100000">
                                          <p:val>
                                            <p:strVal val="#ppt_w"/>
                                          </p:val>
                                        </p:tav>
                                      </p:tavLst>
                                    </p:anim>
                                    <p:anim calcmode="lin" valueType="num">
                                      <p:cBhvr additive="base">
                                        <p:cTn id="8" dur="2000"/>
                                        <p:tgtEl>
                                          <p:spTgt spid="27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31"/>
          <p:cNvSpPr txBox="1">
            <a:spLocks noGrp="1"/>
          </p:cNvSpPr>
          <p:nvPr>
            <p:ph type="body" idx="1"/>
          </p:nvPr>
        </p:nvSpPr>
        <p:spPr>
          <a:xfrm>
            <a:off x="1790700" y="1751543"/>
            <a:ext cx="8610600" cy="4953000"/>
          </a:xfrm>
          <a:prstGeom prst="rect">
            <a:avLst/>
          </a:prstGeom>
          <a:noFill/>
          <a:ln>
            <a:noFill/>
          </a:ln>
        </p:spPr>
        <p:txBody>
          <a:bodyPr spcFirstLastPara="1" wrap="square" lIns="91425" tIns="45700" rIns="91425" bIns="45700" anchor="t" anchorCtr="0">
            <a:normAutofit/>
          </a:bodyPr>
          <a:lstStyle/>
          <a:p>
            <a:pPr marL="342900" lvl="1" indent="0" algn="l" rtl="0">
              <a:spcBef>
                <a:spcPts val="0"/>
              </a:spcBef>
              <a:spcAft>
                <a:spcPts val="0"/>
              </a:spcAft>
              <a:buSzPts val="1710"/>
              <a:buNone/>
            </a:pPr>
            <a:endParaRPr sz="1900">
              <a:solidFill>
                <a:srgbClr val="000000"/>
              </a:solidFill>
            </a:endParaRPr>
          </a:p>
          <a:p>
            <a:pPr marL="1143000" lvl="2" indent="-106680" algn="l" rtl="0">
              <a:spcBef>
                <a:spcPts val="1000"/>
              </a:spcBef>
              <a:spcAft>
                <a:spcPts val="0"/>
              </a:spcAft>
              <a:buSzPts val="1920"/>
              <a:buNone/>
            </a:pPr>
            <a:endParaRPr>
              <a:solidFill>
                <a:srgbClr val="000000"/>
              </a:solidFill>
            </a:endParaRPr>
          </a:p>
        </p:txBody>
      </p:sp>
      <p:sp>
        <p:nvSpPr>
          <p:cNvPr id="280" name="Google Shape;280;p31"/>
          <p:cNvSpPr txBox="1">
            <a:spLocks noGrp="1"/>
          </p:cNvSpPr>
          <p:nvPr>
            <p:ph type="title" idx="4294967295"/>
          </p:nvPr>
        </p:nvSpPr>
        <p:spPr>
          <a:xfrm>
            <a:off x="2240264" y="345107"/>
            <a:ext cx="6934200" cy="1325562"/>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41608A"/>
              </a:buClr>
              <a:buSzPts val="4400"/>
              <a:buFont typeface="Arial"/>
              <a:buNone/>
            </a:pPr>
            <a:r>
              <a:rPr lang="en-US" sz="4400" b="1">
                <a:solidFill>
                  <a:srgbClr val="41608A"/>
                </a:solidFill>
                <a:latin typeface="Arial"/>
                <a:ea typeface="Arial"/>
                <a:cs typeface="Arial"/>
                <a:sym typeface="Arial"/>
              </a:rPr>
              <a:t>REDUCED CORROSION</a:t>
            </a:r>
            <a:endParaRPr/>
          </a:p>
        </p:txBody>
      </p:sp>
      <p:pic>
        <p:nvPicPr>
          <p:cNvPr id="281" name="Google Shape;281;p31"/>
          <p:cNvPicPr preferRelativeResize="0"/>
          <p:nvPr/>
        </p:nvPicPr>
        <p:blipFill rotWithShape="1">
          <a:blip r:embed="rId3">
            <a:alphaModFix/>
          </a:blip>
          <a:srcRect/>
          <a:stretch/>
        </p:blipFill>
        <p:spPr>
          <a:xfrm>
            <a:off x="609600" y="1230560"/>
            <a:ext cx="4641713" cy="2610963"/>
          </a:xfrm>
          <a:prstGeom prst="rect">
            <a:avLst/>
          </a:prstGeom>
          <a:noFill/>
          <a:ln>
            <a:noFill/>
          </a:ln>
          <a:effectLst>
            <a:outerShdw blurRad="50800" dist="190500" dir="2700000" algn="tl" rotWithShape="0">
              <a:srgbClr val="3C67B0">
                <a:alpha val="40000"/>
              </a:srgbClr>
            </a:outerShdw>
          </a:effectLst>
        </p:spPr>
      </p:pic>
      <p:sp>
        <p:nvSpPr>
          <p:cNvPr id="282" name="Google Shape;282;p31"/>
          <p:cNvSpPr txBox="1"/>
          <p:nvPr/>
        </p:nvSpPr>
        <p:spPr>
          <a:xfrm>
            <a:off x="942473" y="4026189"/>
            <a:ext cx="259558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Arial"/>
                <a:ea typeface="Arial"/>
                <a:cs typeface="Arial"/>
                <a:sym typeface="Arial"/>
              </a:rPr>
              <a:t>Metal Pipes</a:t>
            </a:r>
            <a:endParaRPr/>
          </a:p>
        </p:txBody>
      </p:sp>
      <p:sp>
        <p:nvSpPr>
          <p:cNvPr id="283" name="Google Shape;283;p31"/>
          <p:cNvSpPr/>
          <p:nvPr/>
        </p:nvSpPr>
        <p:spPr>
          <a:xfrm rot="10800000" flipH="1">
            <a:off x="7595377" y="3841523"/>
            <a:ext cx="9096126" cy="36933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284" name="Google Shape;284;p31"/>
          <p:cNvPicPr preferRelativeResize="0"/>
          <p:nvPr/>
        </p:nvPicPr>
        <p:blipFill rotWithShape="1">
          <a:blip r:embed="rId4">
            <a:alphaModFix/>
          </a:blip>
          <a:srcRect/>
          <a:stretch/>
        </p:blipFill>
        <p:spPr>
          <a:xfrm>
            <a:off x="5580951" y="2983475"/>
            <a:ext cx="4098769" cy="2731525"/>
          </a:xfrm>
          <a:prstGeom prst="rect">
            <a:avLst/>
          </a:prstGeom>
          <a:noFill/>
          <a:ln>
            <a:noFill/>
          </a:ln>
          <a:effectLst>
            <a:outerShdw blurRad="50800" dist="190500" dir="2700000" algn="tl" rotWithShape="0">
              <a:srgbClr val="3C67B0">
                <a:alpha val="40000"/>
              </a:srgbClr>
            </a:outerShdw>
          </a:effectLst>
        </p:spPr>
      </p:pic>
      <p:sp>
        <p:nvSpPr>
          <p:cNvPr id="285" name="Google Shape;285;p31"/>
          <p:cNvSpPr txBox="1"/>
          <p:nvPr/>
        </p:nvSpPr>
        <p:spPr>
          <a:xfrm>
            <a:off x="6781800" y="5795874"/>
            <a:ext cx="226215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Arial"/>
                <a:ea typeface="Arial"/>
                <a:cs typeface="Arial"/>
                <a:sym typeface="Arial"/>
              </a:rPr>
              <a:t>Ship Hulls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32"/>
          <p:cNvSpPr txBox="1">
            <a:spLocks noGrp="1"/>
          </p:cNvSpPr>
          <p:nvPr>
            <p:ph type="title" idx="4294967295"/>
          </p:nvPr>
        </p:nvSpPr>
        <p:spPr>
          <a:xfrm>
            <a:off x="121336" y="256705"/>
            <a:ext cx="9053128" cy="1325562"/>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41608A"/>
              </a:buClr>
              <a:buSzPts val="4400"/>
              <a:buFont typeface="Arial"/>
              <a:buNone/>
            </a:pPr>
            <a:r>
              <a:rPr lang="en-US" sz="4400" b="1">
                <a:solidFill>
                  <a:srgbClr val="41608A"/>
                </a:solidFill>
                <a:latin typeface="Arial"/>
                <a:ea typeface="Arial"/>
                <a:cs typeface="Arial"/>
                <a:sym typeface="Arial"/>
              </a:rPr>
              <a:t>REDUCED CORROSION</a:t>
            </a:r>
            <a:endParaRPr/>
          </a:p>
        </p:txBody>
      </p:sp>
      <p:sp>
        <p:nvSpPr>
          <p:cNvPr id="292" name="Google Shape;292;p32"/>
          <p:cNvSpPr/>
          <p:nvPr/>
        </p:nvSpPr>
        <p:spPr>
          <a:xfrm rot="10800000" flipH="1">
            <a:off x="7595377" y="3841523"/>
            <a:ext cx="9096126" cy="36933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3" name="Google Shape;293;p32"/>
          <p:cNvSpPr txBox="1"/>
          <p:nvPr/>
        </p:nvSpPr>
        <p:spPr>
          <a:xfrm>
            <a:off x="121336" y="1751543"/>
            <a:ext cx="5974664" cy="1524000"/>
          </a:xfrm>
          <a:prstGeom prst="rect">
            <a:avLst/>
          </a:prstGeom>
          <a:noFill/>
          <a:ln>
            <a:noFill/>
          </a:ln>
        </p:spPr>
        <p:txBody>
          <a:bodyPr spcFirstLastPara="1" wrap="square" lIns="91425" tIns="45700" rIns="91425" bIns="45700" anchor="t" anchorCtr="0">
            <a:noAutofit/>
          </a:bodyPr>
          <a:lstStyle/>
          <a:p>
            <a:pPr marL="514350" marR="0" lvl="1" indent="-228600" algn="l" rtl="0">
              <a:spcBef>
                <a:spcPts val="0"/>
              </a:spcBef>
              <a:spcAft>
                <a:spcPts val="0"/>
              </a:spcAft>
              <a:buClr>
                <a:schemeClr val="accent1"/>
              </a:buClr>
              <a:buSzPts val="3600"/>
              <a:buFont typeface="Noto Sans Symbols"/>
              <a:buChar char="✔"/>
            </a:pPr>
            <a:r>
              <a:rPr lang="en-US" sz="4000" b="0" i="0" u="none" strike="noStrike" cap="none">
                <a:solidFill>
                  <a:schemeClr val="dk1"/>
                </a:solidFill>
                <a:latin typeface="Arial"/>
                <a:ea typeface="Arial"/>
                <a:cs typeface="Arial"/>
                <a:sym typeface="Arial"/>
              </a:rPr>
              <a:t>Cell Phone Towers</a:t>
            </a:r>
            <a:endParaRPr/>
          </a:p>
          <a:p>
            <a:pPr marL="514350" marR="0" lvl="1" indent="-228600" algn="l" rtl="0">
              <a:spcBef>
                <a:spcPts val="1000"/>
              </a:spcBef>
              <a:spcAft>
                <a:spcPts val="0"/>
              </a:spcAft>
              <a:buClr>
                <a:schemeClr val="accent1"/>
              </a:buClr>
              <a:buSzPts val="3600"/>
              <a:buFont typeface="Noto Sans Symbols"/>
              <a:buChar char="✔"/>
            </a:pPr>
            <a:r>
              <a:rPr lang="en-US" sz="4000" b="0" i="0" u="none" strike="noStrike" cap="none">
                <a:solidFill>
                  <a:schemeClr val="dk1"/>
                </a:solidFill>
                <a:latin typeface="Arial"/>
                <a:ea typeface="Arial"/>
                <a:cs typeface="Arial"/>
                <a:sym typeface="Arial"/>
              </a:rPr>
              <a:t>Wind Turbine Towers</a:t>
            </a:r>
            <a:endParaRPr/>
          </a:p>
        </p:txBody>
      </p:sp>
      <p:pic>
        <p:nvPicPr>
          <p:cNvPr id="294" name="Google Shape;294;p32"/>
          <p:cNvPicPr preferRelativeResize="0"/>
          <p:nvPr/>
        </p:nvPicPr>
        <p:blipFill rotWithShape="1">
          <a:blip r:embed="rId3">
            <a:alphaModFix/>
          </a:blip>
          <a:srcRect/>
          <a:stretch/>
        </p:blipFill>
        <p:spPr>
          <a:xfrm>
            <a:off x="6096000" y="2022791"/>
            <a:ext cx="2870988" cy="4410503"/>
          </a:xfrm>
          <a:prstGeom prst="rect">
            <a:avLst/>
          </a:prstGeom>
          <a:noFill/>
          <a:ln>
            <a:noFill/>
          </a:ln>
          <a:effectLst>
            <a:outerShdw blurRad="50800" dist="190500" dir="2700000" algn="tl" rotWithShape="0">
              <a:srgbClr val="3C67B0">
                <a:alpha val="40000"/>
              </a:srgbClr>
            </a:outerShdw>
          </a:effectLst>
        </p:spPr>
      </p:pic>
      <p:pic>
        <p:nvPicPr>
          <p:cNvPr id="295" name="Google Shape;295;p32"/>
          <p:cNvPicPr preferRelativeResize="0"/>
          <p:nvPr/>
        </p:nvPicPr>
        <p:blipFill rotWithShape="1">
          <a:blip r:embed="rId4">
            <a:alphaModFix/>
          </a:blip>
          <a:srcRect/>
          <a:stretch/>
        </p:blipFill>
        <p:spPr>
          <a:xfrm>
            <a:off x="799036" y="3402853"/>
            <a:ext cx="4648200" cy="2968525"/>
          </a:xfrm>
          <a:prstGeom prst="rect">
            <a:avLst/>
          </a:prstGeom>
          <a:noFill/>
          <a:ln>
            <a:noFill/>
          </a:ln>
          <a:effectLst>
            <a:outerShdw blurRad="50800" dist="190500" dir="2700000" algn="tl" rotWithShape="0">
              <a:srgbClr val="3C67B0">
                <a:alpha val="40000"/>
              </a:srgbClr>
            </a:outerShdw>
          </a:effectLst>
        </p:spPr>
      </p:pic>
      <p:sp>
        <p:nvSpPr>
          <p:cNvPr id="296" name="Google Shape;296;p32"/>
          <p:cNvSpPr txBox="1"/>
          <p:nvPr/>
        </p:nvSpPr>
        <p:spPr>
          <a:xfrm>
            <a:off x="121336" y="832613"/>
            <a:ext cx="9327464" cy="7916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accent1"/>
              </a:buClr>
              <a:buSzPts val="3200"/>
              <a:buFont typeface="Arial"/>
              <a:buNone/>
            </a:pPr>
            <a:r>
              <a:rPr lang="en-US" sz="4000">
                <a:solidFill>
                  <a:schemeClr val="dk1"/>
                </a:solidFill>
                <a:latin typeface="Arial"/>
                <a:ea typeface="Arial"/>
                <a:cs typeface="Arial"/>
                <a:sym typeface="Arial"/>
              </a:rPr>
              <a:t>Open Structure Towers </a:t>
            </a:r>
            <a:endParaRPr/>
          </a:p>
          <a:p>
            <a:pPr marL="514350" marR="0" lvl="1" indent="-11430" algn="ctr" rtl="0">
              <a:spcBef>
                <a:spcPts val="1000"/>
              </a:spcBef>
              <a:spcAft>
                <a:spcPts val="0"/>
              </a:spcAft>
              <a:buClr>
                <a:schemeClr val="accent1"/>
              </a:buClr>
              <a:buSzPts val="2520"/>
              <a:buFont typeface="Noto Sans Symbols"/>
              <a:buNone/>
            </a:pPr>
            <a:endParaRPr sz="2800" b="0" i="0" u="none" strike="noStrike" cap="none">
              <a:solidFill>
                <a:schemeClr val="dk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2" name="Google Shape;302;p33" descr="Unknown.jpeg"/>
          <p:cNvPicPr preferRelativeResize="0"/>
          <p:nvPr/>
        </p:nvPicPr>
        <p:blipFill rotWithShape="1">
          <a:blip r:embed="rId3">
            <a:alphaModFix/>
          </a:blip>
          <a:srcRect/>
          <a:stretch/>
        </p:blipFill>
        <p:spPr>
          <a:xfrm>
            <a:off x="1784872" y="1260512"/>
            <a:ext cx="3451873" cy="2465624"/>
          </a:xfrm>
          <a:prstGeom prst="rect">
            <a:avLst/>
          </a:prstGeom>
          <a:noFill/>
          <a:ln>
            <a:noFill/>
          </a:ln>
          <a:effectLst>
            <a:outerShdw blurRad="50800" dist="190500" dir="2700000" algn="tl" rotWithShape="0">
              <a:srgbClr val="41608A">
                <a:alpha val="40000"/>
              </a:srgbClr>
            </a:outerShdw>
          </a:effectLst>
        </p:spPr>
      </p:pic>
      <p:pic>
        <p:nvPicPr>
          <p:cNvPr id="303" name="Google Shape;303;p33" descr="Top 10 Most Advanced Attack Helicopters in The World - Wonderslist"/>
          <p:cNvPicPr preferRelativeResize="0"/>
          <p:nvPr/>
        </p:nvPicPr>
        <p:blipFill rotWithShape="1">
          <a:blip r:embed="rId4">
            <a:alphaModFix/>
          </a:blip>
          <a:srcRect/>
          <a:stretch/>
        </p:blipFill>
        <p:spPr>
          <a:xfrm>
            <a:off x="5625151" y="4017934"/>
            <a:ext cx="3518849" cy="2046619"/>
          </a:xfrm>
          <a:prstGeom prst="rect">
            <a:avLst/>
          </a:prstGeom>
          <a:noFill/>
          <a:ln>
            <a:noFill/>
          </a:ln>
          <a:effectLst>
            <a:outerShdw blurRad="50800" dist="190500" dir="2700000" algn="tl" rotWithShape="0">
              <a:srgbClr val="41608A">
                <a:alpha val="40000"/>
              </a:srgbClr>
            </a:outerShdw>
          </a:effectLst>
        </p:spPr>
      </p:pic>
      <p:pic>
        <p:nvPicPr>
          <p:cNvPr id="304" name="Google Shape;304;p33" descr="Ohio-Class Ballistic-Missile Submarines: The U.S. Military's Ultimate  Weapon? | The National Interest"/>
          <p:cNvPicPr preferRelativeResize="0"/>
          <p:nvPr/>
        </p:nvPicPr>
        <p:blipFill rotWithShape="1">
          <a:blip r:embed="rId5">
            <a:alphaModFix/>
          </a:blip>
          <a:srcRect/>
          <a:stretch/>
        </p:blipFill>
        <p:spPr>
          <a:xfrm>
            <a:off x="5625151" y="1311866"/>
            <a:ext cx="3451873" cy="2300650"/>
          </a:xfrm>
          <a:prstGeom prst="rect">
            <a:avLst/>
          </a:prstGeom>
          <a:noFill/>
          <a:ln>
            <a:noFill/>
          </a:ln>
          <a:effectLst>
            <a:outerShdw blurRad="50800" dist="190500" dir="2700000" algn="tl" rotWithShape="0">
              <a:srgbClr val="41608A">
                <a:alpha val="40000"/>
              </a:srgbClr>
            </a:outerShdw>
          </a:effectLst>
        </p:spPr>
      </p:pic>
      <p:pic>
        <p:nvPicPr>
          <p:cNvPr id="305" name="Google Shape;305;p33" descr="U.S. Army Flexes New Land-based, Anti-Ship Capabilities | Aviation Week  Network"/>
          <p:cNvPicPr preferRelativeResize="0"/>
          <p:nvPr/>
        </p:nvPicPr>
        <p:blipFill rotWithShape="1">
          <a:blip r:embed="rId6">
            <a:alphaModFix/>
          </a:blip>
          <a:srcRect/>
          <a:stretch/>
        </p:blipFill>
        <p:spPr>
          <a:xfrm>
            <a:off x="1784872" y="4083353"/>
            <a:ext cx="3518849" cy="1981200"/>
          </a:xfrm>
          <a:prstGeom prst="rect">
            <a:avLst/>
          </a:prstGeom>
          <a:noFill/>
          <a:ln>
            <a:noFill/>
          </a:ln>
          <a:effectLst>
            <a:outerShdw blurRad="50800" dist="190500" dir="2700000" algn="tl" rotWithShape="0">
              <a:srgbClr val="41608A">
                <a:alpha val="40000"/>
              </a:srgbClr>
            </a:outerShdw>
          </a:effectLst>
        </p:spPr>
      </p:pic>
      <p:sp>
        <p:nvSpPr>
          <p:cNvPr id="306" name="Google Shape;306;p33"/>
          <p:cNvSpPr txBox="1">
            <a:spLocks noGrp="1"/>
          </p:cNvSpPr>
          <p:nvPr>
            <p:ph type="title" idx="4294967295"/>
          </p:nvPr>
        </p:nvSpPr>
        <p:spPr>
          <a:xfrm>
            <a:off x="1676400" y="336188"/>
            <a:ext cx="7468374" cy="1325562"/>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3C67B0"/>
              </a:buClr>
              <a:buSzPts val="4400"/>
              <a:buFont typeface="Arial"/>
              <a:buNone/>
            </a:pPr>
            <a:r>
              <a:rPr lang="en-US" sz="4400" b="1">
                <a:solidFill>
                  <a:srgbClr val="3C67B0"/>
                </a:solidFill>
                <a:latin typeface="Arial"/>
                <a:ea typeface="Arial"/>
                <a:cs typeface="Arial"/>
                <a:sym typeface="Arial"/>
              </a:rPr>
              <a:t>NATIONAL DEFENSE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312" name="Google Shape;312;p34"/>
          <p:cNvPicPr preferRelativeResize="0"/>
          <p:nvPr/>
        </p:nvPicPr>
        <p:blipFill rotWithShape="1">
          <a:blip r:embed="rId3">
            <a:alphaModFix/>
          </a:blip>
          <a:srcRect/>
          <a:stretch/>
        </p:blipFill>
        <p:spPr>
          <a:xfrm>
            <a:off x="165946" y="2518787"/>
            <a:ext cx="3582550" cy="2388367"/>
          </a:xfrm>
          <a:prstGeom prst="rect">
            <a:avLst/>
          </a:prstGeom>
          <a:noFill/>
          <a:ln>
            <a:noFill/>
          </a:ln>
          <a:effectLst>
            <a:outerShdw blurRad="50800" dist="190500" dir="2700000" algn="tl" rotWithShape="0">
              <a:srgbClr val="3C67B0">
                <a:alpha val="40000"/>
              </a:srgbClr>
            </a:outerShdw>
          </a:effectLst>
        </p:spPr>
      </p:pic>
      <p:sp>
        <p:nvSpPr>
          <p:cNvPr id="313" name="Google Shape;313;p34"/>
          <p:cNvSpPr/>
          <p:nvPr/>
        </p:nvSpPr>
        <p:spPr>
          <a:xfrm>
            <a:off x="1044402" y="211801"/>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a:solidFill>
                  <a:srgbClr val="41608A"/>
                </a:solidFill>
                <a:latin typeface="Arial"/>
                <a:ea typeface="Arial"/>
                <a:cs typeface="Arial"/>
                <a:sym typeface="Arial"/>
              </a:rPr>
              <a:t>STEALTH</a:t>
            </a:r>
            <a:endParaRPr/>
          </a:p>
          <a:p>
            <a:pPr marL="0" marR="0" lvl="0" indent="0" algn="ctr" rtl="0">
              <a:spcBef>
                <a:spcPts val="0"/>
              </a:spcBef>
              <a:spcAft>
                <a:spcPts val="0"/>
              </a:spcAft>
              <a:buNone/>
            </a:pPr>
            <a:r>
              <a:rPr lang="en-US" sz="4400" b="1">
                <a:solidFill>
                  <a:srgbClr val="41608A"/>
                </a:solidFill>
                <a:latin typeface="Arial"/>
                <a:ea typeface="Arial"/>
                <a:cs typeface="Arial"/>
                <a:sym typeface="Arial"/>
              </a:rPr>
              <a:t>B-52/B-2 SIZE COMPARISON</a:t>
            </a:r>
            <a:endParaRPr/>
          </a:p>
        </p:txBody>
      </p:sp>
      <p:pic>
        <p:nvPicPr>
          <p:cNvPr id="314" name="Google Shape;314;p34" descr="b-2 top"/>
          <p:cNvPicPr preferRelativeResize="0"/>
          <p:nvPr/>
        </p:nvPicPr>
        <p:blipFill rotWithShape="1">
          <a:blip r:embed="rId4">
            <a:alphaModFix/>
          </a:blip>
          <a:srcRect r="9292" b="9083"/>
          <a:stretch/>
        </p:blipFill>
        <p:spPr>
          <a:xfrm>
            <a:off x="4183652" y="1752597"/>
            <a:ext cx="2467791" cy="4111625"/>
          </a:xfrm>
          <a:prstGeom prst="rect">
            <a:avLst/>
          </a:prstGeom>
          <a:noFill/>
          <a:ln>
            <a:noFill/>
          </a:ln>
          <a:effectLst>
            <a:outerShdw blurRad="50800" dist="190500" dir="2700000" algn="tl" rotWithShape="0">
              <a:srgbClr val="3C67B0">
                <a:alpha val="40000"/>
              </a:srgbClr>
            </a:outerShdw>
          </a:effectLst>
        </p:spPr>
      </p:pic>
      <p:pic>
        <p:nvPicPr>
          <p:cNvPr id="315" name="Google Shape;315;p34" descr="B-52 and B-2 sequel"/>
          <p:cNvPicPr preferRelativeResize="0"/>
          <p:nvPr/>
        </p:nvPicPr>
        <p:blipFill rotWithShape="1">
          <a:blip r:embed="rId5">
            <a:alphaModFix/>
          </a:blip>
          <a:srcRect/>
          <a:stretch/>
        </p:blipFill>
        <p:spPr>
          <a:xfrm rot="-5400000">
            <a:off x="7202548" y="2415379"/>
            <a:ext cx="2554167" cy="2786063"/>
          </a:xfrm>
          <a:prstGeom prst="rect">
            <a:avLst/>
          </a:prstGeom>
          <a:noFill/>
          <a:ln w="25400" cap="flat" cmpd="sng">
            <a:solidFill>
              <a:schemeClr val="dk1"/>
            </a:solidFill>
            <a:prstDash val="solid"/>
            <a:miter lim="800000"/>
            <a:headEnd type="none" w="sm" len="sm"/>
            <a:tailEnd type="none" w="sm" len="sm"/>
          </a:ln>
          <a:effectLst>
            <a:outerShdw blurRad="50800" dist="190500" dir="2700000" algn="tl" rotWithShape="0">
              <a:srgbClr val="3C67B0">
                <a:alpha val="40000"/>
              </a:srgbClr>
            </a:outerShdw>
          </a:effectLst>
        </p:spPr>
      </p:pic>
      <p:sp>
        <p:nvSpPr>
          <p:cNvPr id="316" name="Google Shape;316;p34"/>
          <p:cNvSpPr/>
          <p:nvPr/>
        </p:nvSpPr>
        <p:spPr>
          <a:xfrm>
            <a:off x="10443873" y="0"/>
            <a:ext cx="223203" cy="139700"/>
          </a:xfrm>
          <a:custGeom>
            <a:avLst/>
            <a:gdLst/>
            <a:ahLst/>
            <a:cxnLst/>
            <a:rect l="l" t="t" r="r" b="b"/>
            <a:pathLst>
              <a:path w="446405" h="279400" extrusionOk="0">
                <a:moveTo>
                  <a:pt x="445810" y="279054"/>
                </a:moveTo>
                <a:lnTo>
                  <a:pt x="40043" y="53037"/>
                </a:lnTo>
                <a:lnTo>
                  <a:pt x="9787" y="23508"/>
                </a:lnTo>
                <a:lnTo>
                  <a:pt x="0" y="0"/>
                </a:lnTo>
                <a:lnTo>
                  <a:pt x="445810" y="0"/>
                </a:lnTo>
                <a:lnTo>
                  <a:pt x="445810" y="279054"/>
                </a:lnTo>
                <a:close/>
              </a:path>
            </a:pathLst>
          </a:custGeom>
          <a:solidFill>
            <a:srgbClr val="00416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5"/>
                                        </p:tgtEl>
                                        <p:attrNameLst>
                                          <p:attrName>style.visibility</p:attrName>
                                        </p:attrNameLst>
                                      </p:cBhvr>
                                      <p:to>
                                        <p:strVal val="visible"/>
                                      </p:to>
                                    </p:set>
                                    <p:animEffect transition="in" filter="fade">
                                      <p:cBhvr>
                                        <p:cTn id="7" dur="500"/>
                                        <p:tgtEl>
                                          <p:spTgt spid="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35"/>
          <p:cNvSpPr txBox="1">
            <a:spLocks noGrp="1"/>
          </p:cNvSpPr>
          <p:nvPr>
            <p:ph type="body" idx="1"/>
          </p:nvPr>
        </p:nvSpPr>
        <p:spPr>
          <a:xfrm>
            <a:off x="1981200" y="2013856"/>
            <a:ext cx="3717131" cy="4906120"/>
          </a:xfrm>
          <a:prstGeom prst="rect">
            <a:avLst/>
          </a:prstGeom>
          <a:noFill/>
          <a:ln>
            <a:noFill/>
          </a:ln>
        </p:spPr>
        <p:txBody>
          <a:bodyPr spcFirstLastPara="1" wrap="square" lIns="91425" tIns="45700" rIns="91425" bIns="45700" anchor="t" anchorCtr="0">
            <a:normAutofit/>
          </a:bodyPr>
          <a:lstStyle/>
          <a:p>
            <a:pPr marL="171450" lvl="0" indent="-171450" algn="l" rtl="0">
              <a:lnSpc>
                <a:spcPct val="80000"/>
              </a:lnSpc>
              <a:spcBef>
                <a:spcPts val="0"/>
              </a:spcBef>
              <a:spcAft>
                <a:spcPts val="0"/>
              </a:spcAft>
              <a:buSzPts val="1920"/>
              <a:buFont typeface="Arial"/>
              <a:buNone/>
            </a:pPr>
            <a:r>
              <a:rPr lang="en-US" sz="2400" u="sng">
                <a:solidFill>
                  <a:schemeClr val="dk1"/>
                </a:solidFill>
              </a:rPr>
              <a:t>Object</a:t>
            </a:r>
            <a:endParaRPr sz="2400">
              <a:solidFill>
                <a:schemeClr val="dk1"/>
              </a:solidFill>
            </a:endParaRPr>
          </a:p>
          <a:p>
            <a:pPr marL="171450" lvl="0" indent="-171450" algn="l" rtl="0">
              <a:lnSpc>
                <a:spcPct val="80000"/>
              </a:lnSpc>
              <a:spcBef>
                <a:spcPts val="1000"/>
              </a:spcBef>
              <a:spcAft>
                <a:spcPts val="0"/>
              </a:spcAft>
              <a:buSzPts val="1920"/>
              <a:buNone/>
            </a:pPr>
            <a:r>
              <a:rPr lang="en-US" sz="2400"/>
              <a:t>Person</a:t>
            </a:r>
            <a:endParaRPr/>
          </a:p>
          <a:p>
            <a:pPr marL="171450" lvl="0" indent="-171450" algn="l" rtl="0">
              <a:lnSpc>
                <a:spcPct val="80000"/>
              </a:lnSpc>
              <a:spcBef>
                <a:spcPts val="1000"/>
              </a:spcBef>
              <a:spcAft>
                <a:spcPts val="0"/>
              </a:spcAft>
              <a:buSzPts val="1920"/>
              <a:buFont typeface="Arial"/>
              <a:buNone/>
            </a:pPr>
            <a:r>
              <a:rPr lang="en-US" sz="2400"/>
              <a:t>747 (Jumbo Jet)</a:t>
            </a:r>
            <a:endParaRPr/>
          </a:p>
          <a:p>
            <a:pPr marL="171450" lvl="0" indent="-171450" algn="l" rtl="0">
              <a:lnSpc>
                <a:spcPct val="80000"/>
              </a:lnSpc>
              <a:spcBef>
                <a:spcPts val="1000"/>
              </a:spcBef>
              <a:spcAft>
                <a:spcPts val="0"/>
              </a:spcAft>
              <a:buSzPts val="1920"/>
              <a:buFont typeface="Arial"/>
              <a:buNone/>
            </a:pPr>
            <a:r>
              <a:rPr lang="en-US" sz="2400"/>
              <a:t>B-17 (WWII)</a:t>
            </a:r>
            <a:endParaRPr/>
          </a:p>
          <a:p>
            <a:pPr marL="171450" lvl="0" indent="-171450" algn="l" rtl="0">
              <a:lnSpc>
                <a:spcPct val="80000"/>
              </a:lnSpc>
              <a:spcBef>
                <a:spcPts val="1000"/>
              </a:spcBef>
              <a:spcAft>
                <a:spcPts val="0"/>
              </a:spcAft>
              <a:buSzPts val="1920"/>
              <a:buFont typeface="Arial"/>
              <a:buNone/>
            </a:pPr>
            <a:r>
              <a:rPr lang="en-US" sz="2400"/>
              <a:t>B-47 (Korean War)</a:t>
            </a:r>
            <a:endParaRPr/>
          </a:p>
          <a:p>
            <a:pPr marL="171450" lvl="0" indent="-171450" algn="l" rtl="0">
              <a:lnSpc>
                <a:spcPct val="80000"/>
              </a:lnSpc>
              <a:spcBef>
                <a:spcPts val="1000"/>
              </a:spcBef>
              <a:spcAft>
                <a:spcPts val="0"/>
              </a:spcAft>
              <a:buSzPts val="1920"/>
              <a:buFont typeface="Arial"/>
              <a:buNone/>
            </a:pPr>
            <a:r>
              <a:rPr lang="en-US" sz="2400"/>
              <a:t>B-52 (Cold War)</a:t>
            </a:r>
            <a:endParaRPr/>
          </a:p>
          <a:p>
            <a:pPr marL="171450" lvl="0" indent="-171450" algn="l" rtl="0">
              <a:lnSpc>
                <a:spcPct val="80000"/>
              </a:lnSpc>
              <a:spcBef>
                <a:spcPts val="1000"/>
              </a:spcBef>
              <a:spcAft>
                <a:spcPts val="0"/>
              </a:spcAft>
              <a:buSzPts val="1920"/>
              <a:buFont typeface="Arial"/>
              <a:buNone/>
            </a:pPr>
            <a:r>
              <a:rPr lang="en-US" sz="2400"/>
              <a:t>B-1B (First stealth)</a:t>
            </a:r>
            <a:endParaRPr/>
          </a:p>
          <a:p>
            <a:pPr marL="171450" lvl="0" indent="-171450" algn="l" rtl="0">
              <a:lnSpc>
                <a:spcPct val="80000"/>
              </a:lnSpc>
              <a:spcBef>
                <a:spcPts val="1000"/>
              </a:spcBef>
              <a:spcAft>
                <a:spcPts val="0"/>
              </a:spcAft>
              <a:buSzPts val="1920"/>
              <a:buFont typeface="Arial"/>
              <a:buNone/>
            </a:pPr>
            <a:r>
              <a:rPr lang="en-US" sz="2400"/>
              <a:t>Small single engine plane</a:t>
            </a:r>
            <a:endParaRPr/>
          </a:p>
          <a:p>
            <a:pPr marL="171450" lvl="0" indent="-171450" algn="l" rtl="0">
              <a:lnSpc>
                <a:spcPct val="80000"/>
              </a:lnSpc>
              <a:spcBef>
                <a:spcPts val="1000"/>
              </a:spcBef>
              <a:spcAft>
                <a:spcPts val="0"/>
              </a:spcAft>
              <a:buSzPts val="1920"/>
              <a:buFont typeface="Arial"/>
              <a:buNone/>
            </a:pPr>
            <a:r>
              <a:rPr lang="en-US" sz="2400"/>
              <a:t>Small bird</a:t>
            </a:r>
            <a:endParaRPr/>
          </a:p>
          <a:p>
            <a:pPr marL="171450" lvl="0" indent="-171450" algn="l" rtl="0">
              <a:lnSpc>
                <a:spcPct val="80000"/>
              </a:lnSpc>
              <a:spcBef>
                <a:spcPts val="1000"/>
              </a:spcBef>
              <a:spcAft>
                <a:spcPts val="0"/>
              </a:spcAft>
              <a:buSzPts val="1920"/>
              <a:buNone/>
            </a:pPr>
            <a:r>
              <a:rPr lang="en-US" sz="2400"/>
              <a:t>B-2 (Stealth Bomber)</a:t>
            </a:r>
            <a:endParaRPr/>
          </a:p>
          <a:p>
            <a:pPr marL="171450" lvl="0" indent="-171450" algn="l" rtl="0">
              <a:lnSpc>
                <a:spcPct val="80000"/>
              </a:lnSpc>
              <a:spcBef>
                <a:spcPts val="1000"/>
              </a:spcBef>
              <a:spcAft>
                <a:spcPts val="0"/>
              </a:spcAft>
              <a:buSzPts val="1920"/>
              <a:buFont typeface="Arial"/>
              <a:buNone/>
            </a:pPr>
            <a:r>
              <a:rPr lang="en-US" sz="2400">
                <a:solidFill>
                  <a:schemeClr val="dk1"/>
                </a:solidFill>
              </a:rPr>
              <a:t>F-35 (Stealth Fighter)</a:t>
            </a:r>
            <a:endParaRPr/>
          </a:p>
          <a:p>
            <a:pPr marL="171450" lvl="0" indent="-171450" algn="l" rtl="0">
              <a:lnSpc>
                <a:spcPct val="80000"/>
              </a:lnSpc>
              <a:spcBef>
                <a:spcPts val="1000"/>
              </a:spcBef>
              <a:spcAft>
                <a:spcPts val="0"/>
              </a:spcAft>
              <a:buSzPts val="1920"/>
              <a:buFont typeface="Arial"/>
              <a:buNone/>
            </a:pPr>
            <a:endParaRPr sz="2400" u="sng"/>
          </a:p>
        </p:txBody>
      </p:sp>
      <p:sp>
        <p:nvSpPr>
          <p:cNvPr id="323" name="Google Shape;323;p35"/>
          <p:cNvSpPr txBox="1">
            <a:spLocks noGrp="1"/>
          </p:cNvSpPr>
          <p:nvPr>
            <p:ph type="title" idx="4294967295"/>
          </p:nvPr>
        </p:nvSpPr>
        <p:spPr>
          <a:xfrm>
            <a:off x="152400" y="136524"/>
            <a:ext cx="9677400" cy="1844675"/>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3C67B0"/>
              </a:buClr>
              <a:buSzPts val="4400"/>
              <a:buFont typeface="Arial"/>
              <a:buNone/>
            </a:pPr>
            <a:r>
              <a:rPr lang="en-US" sz="4400" b="1">
                <a:solidFill>
                  <a:srgbClr val="3C67B0"/>
                </a:solidFill>
                <a:latin typeface="Arial"/>
                <a:ea typeface="Arial"/>
                <a:cs typeface="Arial"/>
                <a:sym typeface="Arial"/>
              </a:rPr>
              <a:t>STEALTH </a:t>
            </a:r>
            <a:br>
              <a:rPr lang="en-US" sz="4400" b="1">
                <a:solidFill>
                  <a:srgbClr val="3C67B0"/>
                </a:solidFill>
                <a:latin typeface="Arial"/>
                <a:ea typeface="Arial"/>
                <a:cs typeface="Arial"/>
                <a:sym typeface="Arial"/>
              </a:rPr>
            </a:br>
            <a:r>
              <a:rPr lang="en-US" sz="3200" b="1">
                <a:solidFill>
                  <a:srgbClr val="3C67B0"/>
                </a:solidFill>
                <a:latin typeface="Arial"/>
                <a:ea typeface="Arial"/>
                <a:cs typeface="Arial"/>
                <a:sym typeface="Arial"/>
              </a:rPr>
              <a:t>RADAR CROSS SECTION OF TYPICAL AIRBORNE OBJECTS</a:t>
            </a:r>
            <a:endParaRPr/>
          </a:p>
        </p:txBody>
      </p:sp>
      <p:sp>
        <p:nvSpPr>
          <p:cNvPr id="324" name="Google Shape;324;p35"/>
          <p:cNvSpPr txBox="1">
            <a:spLocks noGrp="1"/>
          </p:cNvSpPr>
          <p:nvPr>
            <p:ph type="body" idx="4294967295"/>
          </p:nvPr>
        </p:nvSpPr>
        <p:spPr>
          <a:xfrm>
            <a:off x="5257800" y="1981199"/>
            <a:ext cx="4357687" cy="4892675"/>
          </a:xfrm>
          <a:prstGeom prst="rect">
            <a:avLst/>
          </a:prstGeom>
          <a:noFill/>
          <a:ln>
            <a:noFill/>
          </a:ln>
        </p:spPr>
        <p:txBody>
          <a:bodyPr spcFirstLastPara="1" wrap="square" lIns="91425" tIns="45700" rIns="91425" bIns="45700" anchor="t" anchorCtr="0">
            <a:normAutofit/>
          </a:bodyPr>
          <a:lstStyle/>
          <a:p>
            <a:pPr marL="342900" lvl="0" indent="-342900" algn="l" rtl="0">
              <a:lnSpc>
                <a:spcPct val="80000"/>
              </a:lnSpc>
              <a:spcBef>
                <a:spcPts val="0"/>
              </a:spcBef>
              <a:spcAft>
                <a:spcPts val="0"/>
              </a:spcAft>
              <a:buSzPts val="1920"/>
              <a:buFont typeface="Arial"/>
              <a:buNone/>
            </a:pPr>
            <a:r>
              <a:rPr lang="en-US" sz="2400" u="sng" dirty="0">
                <a:solidFill>
                  <a:schemeClr val="dk1"/>
                </a:solidFill>
              </a:rPr>
              <a:t>Radar Cross Section (m</a:t>
            </a:r>
            <a:r>
              <a:rPr lang="en-US" sz="2400" u="sng" baseline="30000" dirty="0">
                <a:solidFill>
                  <a:schemeClr val="dk1"/>
                </a:solidFill>
              </a:rPr>
              <a:t>2</a:t>
            </a:r>
            <a:r>
              <a:rPr lang="en-US" sz="2400" u="sng" dirty="0">
                <a:solidFill>
                  <a:schemeClr val="dk1"/>
                </a:solidFill>
              </a:rPr>
              <a:t>)</a:t>
            </a:r>
            <a:endParaRPr sz="2400" dirty="0">
              <a:solidFill>
                <a:schemeClr val="dk1"/>
              </a:solidFill>
            </a:endParaRPr>
          </a:p>
          <a:p>
            <a:pPr marL="342900" lvl="0" indent="-342900" algn="l" rtl="0">
              <a:lnSpc>
                <a:spcPct val="80000"/>
              </a:lnSpc>
              <a:spcBef>
                <a:spcPts val="1000"/>
              </a:spcBef>
              <a:spcAft>
                <a:spcPts val="0"/>
              </a:spcAft>
              <a:buSzPts val="1920"/>
              <a:buNone/>
            </a:pPr>
            <a:r>
              <a:rPr lang="en-US" sz="2400" dirty="0"/>
              <a:t>		1.0</a:t>
            </a:r>
            <a:endParaRPr dirty="0"/>
          </a:p>
          <a:p>
            <a:pPr marL="342900" lvl="0" indent="-342900" algn="l" rtl="0">
              <a:lnSpc>
                <a:spcPct val="80000"/>
              </a:lnSpc>
              <a:spcBef>
                <a:spcPts val="1000"/>
              </a:spcBef>
              <a:spcAft>
                <a:spcPts val="0"/>
              </a:spcAft>
              <a:buSzPts val="1920"/>
              <a:buFont typeface="Arial"/>
              <a:buNone/>
            </a:pPr>
            <a:r>
              <a:rPr lang="en-US" sz="2400" dirty="0"/>
              <a:t>		100</a:t>
            </a:r>
            <a:endParaRPr dirty="0"/>
          </a:p>
          <a:p>
            <a:pPr marL="342900" lvl="0" indent="-342900" algn="l" rtl="0">
              <a:lnSpc>
                <a:spcPct val="80000"/>
              </a:lnSpc>
              <a:spcBef>
                <a:spcPts val="1000"/>
              </a:spcBef>
              <a:spcAft>
                <a:spcPts val="0"/>
              </a:spcAft>
              <a:buSzPts val="1920"/>
              <a:buFont typeface="Arial"/>
              <a:buNone/>
            </a:pPr>
            <a:r>
              <a:rPr lang="en-US" sz="2400" dirty="0"/>
              <a:t>		80</a:t>
            </a:r>
            <a:endParaRPr dirty="0"/>
          </a:p>
          <a:p>
            <a:pPr marL="342900" lvl="0" indent="-342900" algn="l" rtl="0">
              <a:lnSpc>
                <a:spcPct val="80000"/>
              </a:lnSpc>
              <a:spcBef>
                <a:spcPts val="1000"/>
              </a:spcBef>
              <a:spcAft>
                <a:spcPts val="0"/>
              </a:spcAft>
              <a:buSzPts val="1920"/>
              <a:buFont typeface="Arial"/>
              <a:buNone/>
            </a:pPr>
            <a:r>
              <a:rPr lang="en-US" sz="2400" dirty="0"/>
              <a:t>		40</a:t>
            </a:r>
            <a:endParaRPr dirty="0"/>
          </a:p>
          <a:p>
            <a:pPr marL="342900" lvl="0" indent="-342900" algn="l" rtl="0">
              <a:lnSpc>
                <a:spcPct val="80000"/>
              </a:lnSpc>
              <a:spcBef>
                <a:spcPts val="1000"/>
              </a:spcBef>
              <a:spcAft>
                <a:spcPts val="0"/>
              </a:spcAft>
              <a:buSzPts val="1920"/>
              <a:buFont typeface="Arial"/>
              <a:buNone/>
            </a:pPr>
            <a:r>
              <a:rPr lang="en-US" sz="2400" dirty="0"/>
              <a:t>		10</a:t>
            </a:r>
            <a:endParaRPr dirty="0"/>
          </a:p>
          <a:p>
            <a:pPr marL="342900" lvl="0" indent="-342900" algn="l" rtl="0">
              <a:lnSpc>
                <a:spcPct val="80000"/>
              </a:lnSpc>
              <a:spcBef>
                <a:spcPts val="1000"/>
              </a:spcBef>
              <a:spcAft>
                <a:spcPts val="0"/>
              </a:spcAft>
              <a:buSzPts val="1920"/>
              <a:buFont typeface="Arial"/>
              <a:buNone/>
            </a:pPr>
            <a:r>
              <a:rPr lang="en-US" sz="2400" dirty="0"/>
              <a:t>		1.0</a:t>
            </a:r>
            <a:endParaRPr dirty="0"/>
          </a:p>
          <a:p>
            <a:pPr marL="342900" lvl="0" indent="-342900" algn="l" rtl="0">
              <a:lnSpc>
                <a:spcPct val="80000"/>
              </a:lnSpc>
              <a:spcBef>
                <a:spcPts val="1000"/>
              </a:spcBef>
              <a:spcAft>
                <a:spcPts val="0"/>
              </a:spcAft>
              <a:buSzPts val="1920"/>
              <a:buFont typeface="Arial"/>
              <a:buNone/>
            </a:pPr>
            <a:r>
              <a:rPr lang="en-US" sz="2400" dirty="0"/>
              <a:t>		1.0</a:t>
            </a:r>
            <a:endParaRPr dirty="0"/>
          </a:p>
          <a:p>
            <a:pPr marL="342900" lvl="0" indent="-342900" algn="l" rtl="0">
              <a:lnSpc>
                <a:spcPct val="80000"/>
              </a:lnSpc>
              <a:spcBef>
                <a:spcPts val="1000"/>
              </a:spcBef>
              <a:spcAft>
                <a:spcPts val="0"/>
              </a:spcAft>
              <a:buSzPts val="1920"/>
              <a:buFont typeface="Arial"/>
              <a:buNone/>
            </a:pPr>
            <a:r>
              <a:rPr lang="en-US" sz="2400" dirty="0"/>
              <a:t>		0.01</a:t>
            </a:r>
            <a:endParaRPr dirty="0"/>
          </a:p>
          <a:p>
            <a:pPr marL="342900" lvl="0" indent="-342900" algn="l" rtl="0">
              <a:lnSpc>
                <a:spcPct val="80000"/>
              </a:lnSpc>
              <a:spcBef>
                <a:spcPts val="1000"/>
              </a:spcBef>
              <a:spcAft>
                <a:spcPts val="0"/>
              </a:spcAft>
              <a:buSzPts val="1920"/>
              <a:buNone/>
            </a:pPr>
            <a:r>
              <a:rPr lang="en-US" sz="2400" dirty="0"/>
              <a:t>		0.01</a:t>
            </a:r>
            <a:endParaRPr dirty="0"/>
          </a:p>
          <a:p>
            <a:pPr marL="342900" lvl="0" indent="-342900" algn="l" rtl="0">
              <a:lnSpc>
                <a:spcPct val="80000"/>
              </a:lnSpc>
              <a:spcBef>
                <a:spcPts val="1000"/>
              </a:spcBef>
              <a:spcAft>
                <a:spcPts val="0"/>
              </a:spcAft>
              <a:buSzPts val="1920"/>
              <a:buNone/>
            </a:pPr>
            <a:r>
              <a:rPr lang="en-US" sz="2400" dirty="0"/>
              <a:t>		</a:t>
            </a:r>
            <a:r>
              <a:rPr lang="en-US" sz="2400" dirty="0">
                <a:solidFill>
                  <a:schemeClr val="dk1"/>
                </a:solidFill>
              </a:rPr>
              <a:t>0.005</a:t>
            </a:r>
            <a:r>
              <a:rPr lang="en-US" sz="2400" dirty="0"/>
              <a:t> 		</a:t>
            </a:r>
            <a:endParaRPr sz="2400" u="sng" dirty="0"/>
          </a:p>
        </p:txBody>
      </p:sp>
      <p:sp>
        <p:nvSpPr>
          <p:cNvPr id="2" name="Oval 1">
            <a:extLst>
              <a:ext uri="{FF2B5EF4-FFF2-40B4-BE49-F238E27FC236}">
                <a16:creationId xmlns:a16="http://schemas.microsoft.com/office/drawing/2014/main" id="{3CD00250-B893-E28C-736C-CFE5629087B2}"/>
              </a:ext>
            </a:extLst>
          </p:cNvPr>
          <p:cNvSpPr/>
          <p:nvPr/>
        </p:nvSpPr>
        <p:spPr>
          <a:xfrm>
            <a:off x="6096000" y="2394857"/>
            <a:ext cx="762000" cy="413657"/>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4C1F399A-7A32-4383-7752-4D6439DA7473}"/>
              </a:ext>
            </a:extLst>
          </p:cNvPr>
          <p:cNvSpPr/>
          <p:nvPr/>
        </p:nvSpPr>
        <p:spPr>
          <a:xfrm>
            <a:off x="6112671" y="4053259"/>
            <a:ext cx="762000" cy="413657"/>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8E474BF-CAAF-3E37-FFA2-17A71274D1A8}"/>
              </a:ext>
            </a:extLst>
          </p:cNvPr>
          <p:cNvSpPr/>
          <p:nvPr/>
        </p:nvSpPr>
        <p:spPr>
          <a:xfrm>
            <a:off x="6177987" y="5729629"/>
            <a:ext cx="762000" cy="413657"/>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E8782C4-0CEB-4028-CC93-C3BB5A3CD9BB}"/>
              </a:ext>
            </a:extLst>
          </p:cNvPr>
          <p:cNvSpPr/>
          <p:nvPr/>
        </p:nvSpPr>
        <p:spPr>
          <a:xfrm>
            <a:off x="6112671" y="6143278"/>
            <a:ext cx="1050129" cy="578198"/>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36"/>
          <p:cNvSpPr txBox="1">
            <a:spLocks noGrp="1"/>
          </p:cNvSpPr>
          <p:nvPr>
            <p:ph type="title" idx="4294967295"/>
          </p:nvPr>
        </p:nvSpPr>
        <p:spPr>
          <a:xfrm>
            <a:off x="1140463" y="309148"/>
            <a:ext cx="7810012" cy="1325562"/>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3C67B0"/>
              </a:buClr>
              <a:buSzPts val="4400"/>
              <a:buFont typeface="Arial"/>
              <a:buNone/>
            </a:pPr>
            <a:r>
              <a:rPr lang="en-US" sz="4400" b="1">
                <a:solidFill>
                  <a:srgbClr val="3C67B0"/>
                </a:solidFill>
                <a:latin typeface="Arial"/>
                <a:ea typeface="Arial"/>
                <a:cs typeface="Arial"/>
                <a:sym typeface="Arial"/>
              </a:rPr>
              <a:t>TECHNICAL SUPERIORITY</a:t>
            </a:r>
            <a:endParaRPr/>
          </a:p>
        </p:txBody>
      </p:sp>
      <p:pic>
        <p:nvPicPr>
          <p:cNvPr id="331" name="Google Shape;331;p36" descr="Dreamliner_rendering_787-3.jpg"/>
          <p:cNvPicPr preferRelativeResize="0"/>
          <p:nvPr/>
        </p:nvPicPr>
        <p:blipFill rotWithShape="1">
          <a:blip r:embed="rId3">
            <a:alphaModFix/>
          </a:blip>
          <a:srcRect/>
          <a:stretch/>
        </p:blipFill>
        <p:spPr>
          <a:xfrm>
            <a:off x="817316" y="1836966"/>
            <a:ext cx="4200252" cy="2184131"/>
          </a:xfrm>
          <a:prstGeom prst="rect">
            <a:avLst/>
          </a:prstGeom>
          <a:noFill/>
          <a:ln>
            <a:noFill/>
          </a:ln>
          <a:effectLst>
            <a:outerShdw blurRad="50800" dist="190500" dir="2700000" algn="tl" rotWithShape="0">
              <a:srgbClr val="41608A">
                <a:alpha val="40000"/>
              </a:srgbClr>
            </a:outerShdw>
          </a:effectLst>
        </p:spPr>
      </p:pic>
      <p:pic>
        <p:nvPicPr>
          <p:cNvPr id="332" name="Google Shape;332;p36" descr="ENVE SES disc brake wheels reinvent rims for aero disc brake road bikes -  Bikerumor"/>
          <p:cNvPicPr preferRelativeResize="0"/>
          <p:nvPr/>
        </p:nvPicPr>
        <p:blipFill rotWithShape="1">
          <a:blip r:embed="rId4">
            <a:alphaModFix/>
          </a:blip>
          <a:srcRect/>
          <a:stretch/>
        </p:blipFill>
        <p:spPr>
          <a:xfrm>
            <a:off x="6002998" y="1205527"/>
            <a:ext cx="2362200" cy="1578081"/>
          </a:xfrm>
          <a:prstGeom prst="rect">
            <a:avLst/>
          </a:prstGeom>
          <a:noFill/>
          <a:ln>
            <a:noFill/>
          </a:ln>
          <a:effectLst>
            <a:outerShdw blurRad="50800" dist="190500" dir="2700000" algn="tl" rotWithShape="0">
              <a:srgbClr val="41608A">
                <a:alpha val="40000"/>
              </a:srgbClr>
            </a:outerShdw>
          </a:effectLst>
        </p:spPr>
      </p:pic>
      <p:pic>
        <p:nvPicPr>
          <p:cNvPr id="333" name="Google Shape;333;p36"/>
          <p:cNvPicPr preferRelativeResize="0"/>
          <p:nvPr/>
        </p:nvPicPr>
        <p:blipFill rotWithShape="1">
          <a:blip r:embed="rId5">
            <a:alphaModFix/>
          </a:blip>
          <a:srcRect/>
          <a:stretch/>
        </p:blipFill>
        <p:spPr>
          <a:xfrm>
            <a:off x="5670578" y="3124200"/>
            <a:ext cx="3543299" cy="2362200"/>
          </a:xfrm>
          <a:prstGeom prst="rect">
            <a:avLst/>
          </a:prstGeom>
          <a:noFill/>
          <a:ln>
            <a:noFill/>
          </a:ln>
          <a:effectLst>
            <a:outerShdw blurRad="50800" dist="190500" dir="2700000" algn="tl" rotWithShape="0">
              <a:srgbClr val="41608A">
                <a:alpha val="40000"/>
              </a:srgbClr>
            </a:outerShdw>
          </a:effectLst>
        </p:spPr>
      </p:pic>
      <p:sp>
        <p:nvSpPr>
          <p:cNvPr id="334" name="Google Shape;334;p36"/>
          <p:cNvSpPr txBox="1"/>
          <p:nvPr/>
        </p:nvSpPr>
        <p:spPr>
          <a:xfrm>
            <a:off x="1503116" y="5558036"/>
            <a:ext cx="7563289"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Taking Airplane Technology </a:t>
            </a:r>
            <a:endParaRPr/>
          </a:p>
          <a:p>
            <a:pPr marL="0" marR="0" lvl="0" indent="0" algn="ctr" rtl="0">
              <a:spcBef>
                <a:spcPts val="0"/>
              </a:spcBef>
              <a:spcAft>
                <a:spcPts val="0"/>
              </a:spcAft>
              <a:buNone/>
            </a:pPr>
            <a:r>
              <a:rPr lang="en-US" sz="3200">
                <a:solidFill>
                  <a:schemeClr val="dk1"/>
                </a:solidFill>
                <a:latin typeface="Arial"/>
                <a:ea typeface="Arial"/>
                <a:cs typeface="Arial"/>
                <a:sym typeface="Arial"/>
              </a:rPr>
              <a:t>and Putting it Into Sports and Recreation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37"/>
          <p:cNvSpPr txBox="1">
            <a:spLocks noGrp="1"/>
          </p:cNvSpPr>
          <p:nvPr>
            <p:ph type="title" idx="4294967295"/>
          </p:nvPr>
        </p:nvSpPr>
        <p:spPr>
          <a:xfrm>
            <a:off x="1066800" y="211493"/>
            <a:ext cx="7658100" cy="1325563"/>
          </a:xfrm>
          <a:prstGeom prst="rect">
            <a:avLst/>
          </a:prstGeom>
          <a:noFill/>
          <a:ln>
            <a:noFill/>
          </a:ln>
        </p:spPr>
        <p:txBody>
          <a:bodyPr spcFirstLastPara="1" wrap="square" lIns="91425" tIns="45700" rIns="91425" bIns="45700" anchor="t" anchorCtr="0">
            <a:normAutofit fontScale="90000"/>
          </a:bodyPr>
          <a:lstStyle/>
          <a:p>
            <a:pPr marL="0" lvl="0" indent="0" algn="ctr" rtl="0">
              <a:spcBef>
                <a:spcPts val="0"/>
              </a:spcBef>
              <a:spcAft>
                <a:spcPts val="0"/>
              </a:spcAft>
              <a:buClr>
                <a:srgbClr val="41608A"/>
              </a:buClr>
              <a:buSzPct val="100000"/>
              <a:buFont typeface="Arial"/>
              <a:buNone/>
            </a:pPr>
            <a:r>
              <a:rPr lang="en-US" sz="4000" b="1">
                <a:solidFill>
                  <a:srgbClr val="41608A"/>
                </a:solidFill>
                <a:latin typeface="Arial"/>
                <a:ea typeface="Arial"/>
                <a:cs typeface="Arial"/>
                <a:sym typeface="Arial"/>
              </a:rPr>
              <a:t>IMPROVED JOBS</a:t>
            </a:r>
            <a:br>
              <a:rPr lang="en-US" sz="2000" b="1">
                <a:solidFill>
                  <a:srgbClr val="41608A"/>
                </a:solidFill>
                <a:latin typeface="Arial"/>
                <a:ea typeface="Arial"/>
                <a:cs typeface="Arial"/>
                <a:sym typeface="Arial"/>
              </a:rPr>
            </a:br>
            <a:r>
              <a:rPr lang="en-US" sz="2700" b="1">
                <a:solidFill>
                  <a:srgbClr val="41608A"/>
                </a:solidFill>
                <a:latin typeface="Arial"/>
                <a:ea typeface="Arial"/>
                <a:cs typeface="Arial"/>
                <a:sym typeface="Arial"/>
              </a:rPr>
              <a:t>COMPOSITE ENGINEERS AND TECHNICIANS EARN 20% MORE THAN OTHERS</a:t>
            </a:r>
            <a:br>
              <a:rPr lang="en-US" sz="2000" b="1">
                <a:solidFill>
                  <a:srgbClr val="41608A"/>
                </a:solidFill>
                <a:latin typeface="Arial"/>
                <a:ea typeface="Arial"/>
                <a:cs typeface="Arial"/>
                <a:sym typeface="Arial"/>
              </a:rPr>
            </a:br>
            <a:endParaRPr sz="2000" b="1">
              <a:solidFill>
                <a:srgbClr val="41608A"/>
              </a:solidFill>
              <a:latin typeface="Arial"/>
              <a:ea typeface="Arial"/>
              <a:cs typeface="Arial"/>
              <a:sym typeface="Arial"/>
            </a:endParaRPr>
          </a:p>
        </p:txBody>
      </p:sp>
      <p:sp>
        <p:nvSpPr>
          <p:cNvPr id="341" name="Google Shape;341;p37"/>
          <p:cNvSpPr txBox="1"/>
          <p:nvPr/>
        </p:nvSpPr>
        <p:spPr>
          <a:xfrm>
            <a:off x="2242879" y="1777770"/>
            <a:ext cx="5305940" cy="2308324"/>
          </a:xfrm>
          <a:prstGeom prst="rect">
            <a:avLst/>
          </a:prstGeom>
          <a:noFill/>
          <a:ln w="2857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u="sng">
                <a:solidFill>
                  <a:schemeClr val="dk1"/>
                </a:solidFill>
                <a:latin typeface="Arial"/>
                <a:ea typeface="Arial"/>
                <a:cs typeface="Arial"/>
                <a:sym typeface="Arial"/>
              </a:rPr>
              <a:t>Average Engineer Salary</a:t>
            </a:r>
            <a:endParaRPr/>
          </a:p>
          <a:p>
            <a:pPr marL="0" marR="0" lvl="0" indent="0" algn="ctr" rtl="0">
              <a:spcBef>
                <a:spcPts val="0"/>
              </a:spcBef>
              <a:spcAft>
                <a:spcPts val="0"/>
              </a:spcAft>
              <a:buNone/>
            </a:pPr>
            <a:r>
              <a:rPr lang="en-US" sz="3600">
                <a:solidFill>
                  <a:schemeClr val="dk1"/>
                </a:solidFill>
                <a:latin typeface="Arial"/>
                <a:ea typeface="Arial"/>
                <a:cs typeface="Arial"/>
                <a:sym typeface="Arial"/>
              </a:rPr>
              <a:t>Aerospace  $86,034</a:t>
            </a:r>
            <a:endParaRPr/>
          </a:p>
          <a:p>
            <a:pPr marL="0" marR="0" lvl="0" indent="0" algn="ctr" rtl="0">
              <a:spcBef>
                <a:spcPts val="0"/>
              </a:spcBef>
              <a:spcAft>
                <a:spcPts val="0"/>
              </a:spcAft>
              <a:buNone/>
            </a:pPr>
            <a:r>
              <a:rPr lang="en-US" sz="3600">
                <a:solidFill>
                  <a:schemeClr val="dk1"/>
                </a:solidFill>
                <a:latin typeface="Arial"/>
                <a:ea typeface="Arial"/>
                <a:cs typeface="Arial"/>
                <a:sym typeface="Arial"/>
              </a:rPr>
              <a:t> vs.</a:t>
            </a:r>
            <a:endParaRPr/>
          </a:p>
          <a:p>
            <a:pPr marL="0" marR="0" lvl="0" indent="0" algn="ctr" rtl="0">
              <a:spcBef>
                <a:spcPts val="0"/>
              </a:spcBef>
              <a:spcAft>
                <a:spcPts val="0"/>
              </a:spcAft>
              <a:buNone/>
            </a:pPr>
            <a:r>
              <a:rPr lang="en-US" sz="3600">
                <a:solidFill>
                  <a:schemeClr val="dk1"/>
                </a:solidFill>
                <a:latin typeface="Arial"/>
                <a:ea typeface="Arial"/>
                <a:cs typeface="Arial"/>
                <a:sym typeface="Arial"/>
              </a:rPr>
              <a:t>All Other     $72,000</a:t>
            </a:r>
            <a:endParaRPr/>
          </a:p>
        </p:txBody>
      </p:sp>
      <p:sp>
        <p:nvSpPr>
          <p:cNvPr id="342" name="Google Shape;342;p37"/>
          <p:cNvSpPr txBox="1"/>
          <p:nvPr/>
        </p:nvSpPr>
        <p:spPr>
          <a:xfrm>
            <a:off x="2080271" y="4338183"/>
            <a:ext cx="6127558" cy="2308324"/>
          </a:xfrm>
          <a:prstGeom prst="rect">
            <a:avLst/>
          </a:prstGeom>
          <a:noFill/>
          <a:ln w="2857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u="sng" dirty="0">
                <a:solidFill>
                  <a:schemeClr val="dk1"/>
                </a:solidFill>
                <a:latin typeface="Arial"/>
                <a:ea typeface="Arial"/>
                <a:cs typeface="Arial"/>
                <a:sym typeface="Arial"/>
              </a:rPr>
              <a:t>Average Technician Salary</a:t>
            </a:r>
            <a:endParaRPr dirty="0"/>
          </a:p>
          <a:p>
            <a:pPr marL="0" marR="0" lvl="0" indent="0" algn="ctr" rtl="0">
              <a:spcBef>
                <a:spcPts val="0"/>
              </a:spcBef>
              <a:spcAft>
                <a:spcPts val="0"/>
              </a:spcAft>
              <a:buNone/>
            </a:pPr>
            <a:r>
              <a:rPr lang="en-US" sz="3600" dirty="0">
                <a:solidFill>
                  <a:schemeClr val="dk1"/>
                </a:solidFill>
                <a:latin typeface="Arial"/>
                <a:ea typeface="Arial"/>
                <a:cs typeface="Arial"/>
                <a:sym typeface="Arial"/>
              </a:rPr>
              <a:t>Aerospace  $42,000</a:t>
            </a:r>
            <a:endParaRPr dirty="0"/>
          </a:p>
          <a:p>
            <a:pPr marL="0" marR="0" lvl="0" indent="0" algn="ctr" rtl="0">
              <a:spcBef>
                <a:spcPts val="0"/>
              </a:spcBef>
              <a:spcAft>
                <a:spcPts val="0"/>
              </a:spcAft>
              <a:buNone/>
            </a:pPr>
            <a:r>
              <a:rPr lang="en-US" sz="3600" dirty="0">
                <a:solidFill>
                  <a:schemeClr val="dk1"/>
                </a:solidFill>
                <a:latin typeface="Arial"/>
                <a:ea typeface="Arial"/>
                <a:cs typeface="Arial"/>
                <a:sym typeface="Arial"/>
              </a:rPr>
              <a:t> vs.</a:t>
            </a:r>
            <a:endParaRPr dirty="0"/>
          </a:p>
          <a:p>
            <a:pPr marL="0" marR="0" lvl="0" indent="0" algn="ctr" rtl="0">
              <a:spcBef>
                <a:spcPts val="0"/>
              </a:spcBef>
              <a:spcAft>
                <a:spcPts val="0"/>
              </a:spcAft>
              <a:buNone/>
            </a:pPr>
            <a:r>
              <a:rPr lang="en-US" sz="3600" dirty="0">
                <a:solidFill>
                  <a:schemeClr val="dk1"/>
                </a:solidFill>
                <a:latin typeface="Arial"/>
                <a:ea typeface="Arial"/>
                <a:cs typeface="Arial"/>
                <a:sym typeface="Arial"/>
              </a:rPr>
              <a:t>All Other   $33,700</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0"/>
          <p:cNvSpPr txBox="1"/>
          <p:nvPr/>
        </p:nvSpPr>
        <p:spPr>
          <a:xfrm>
            <a:off x="609600" y="2044005"/>
            <a:ext cx="8991600" cy="2769989"/>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600" b="0" i="0" u="none" strike="noStrike" cap="none">
                <a:solidFill>
                  <a:srgbClr val="006699"/>
                </a:solidFill>
                <a:latin typeface="Arial"/>
                <a:ea typeface="Arial"/>
                <a:cs typeface="Arial"/>
                <a:sym typeface="Arial"/>
              </a:rPr>
              <a:t>Project Produced</a:t>
            </a:r>
            <a:endParaRPr/>
          </a:p>
          <a:p>
            <a:pPr marL="0" marR="0" lvl="0" indent="0" algn="ctr" rtl="0">
              <a:spcBef>
                <a:spcPts val="0"/>
              </a:spcBef>
              <a:spcAft>
                <a:spcPts val="0"/>
              </a:spcAft>
              <a:buNone/>
            </a:pPr>
            <a:r>
              <a:rPr lang="en-US" sz="5200" b="0" i="0" u="none" strike="noStrike" cap="none">
                <a:solidFill>
                  <a:srgbClr val="FFD858"/>
                </a:solidFill>
                <a:latin typeface="Arial"/>
                <a:ea typeface="Arial"/>
                <a:cs typeface="Arial"/>
                <a:sym typeface="Arial"/>
              </a:rPr>
              <a:t> with the</a:t>
            </a:r>
            <a:r>
              <a:rPr lang="en-US" sz="5200" b="0" i="0" u="none" strike="noStrike" cap="none">
                <a:solidFill>
                  <a:schemeClr val="accent1"/>
                </a:solidFill>
                <a:latin typeface="Arial"/>
                <a:ea typeface="Arial"/>
                <a:cs typeface="Arial"/>
                <a:sym typeface="Arial"/>
              </a:rPr>
              <a:t> </a:t>
            </a:r>
            <a:r>
              <a:rPr lang="en-US" sz="5600" b="0" i="0" u="none" strike="noStrike" cap="none">
                <a:solidFill>
                  <a:srgbClr val="D17707"/>
                </a:solidFill>
                <a:latin typeface="Arial"/>
                <a:ea typeface="Arial"/>
                <a:cs typeface="Arial"/>
                <a:sym typeface="Arial"/>
              </a:rPr>
              <a:t>Generous Support</a:t>
            </a:r>
            <a:endParaRPr/>
          </a:p>
          <a:p>
            <a:pPr marL="0" marR="0" lvl="0" indent="0" algn="ctr" rtl="0">
              <a:spcBef>
                <a:spcPts val="0"/>
              </a:spcBef>
              <a:spcAft>
                <a:spcPts val="0"/>
              </a:spcAft>
              <a:buNone/>
            </a:pPr>
            <a:r>
              <a:rPr lang="en-US" sz="5200" b="0" i="0" u="none" strike="noStrike" cap="none">
                <a:solidFill>
                  <a:srgbClr val="FFD858"/>
                </a:solidFill>
                <a:latin typeface="Arial"/>
                <a:ea typeface="Arial"/>
                <a:cs typeface="Arial"/>
                <a:sym typeface="Arial"/>
              </a:rPr>
              <a:t>of the </a:t>
            </a:r>
            <a:r>
              <a:rPr lang="en-US" sz="5600" b="0" i="0" u="none" strike="noStrike" cap="none">
                <a:solidFill>
                  <a:srgbClr val="006699"/>
                </a:solidFill>
                <a:latin typeface="Arial"/>
                <a:ea typeface="Arial"/>
                <a:cs typeface="Arial"/>
                <a:sym typeface="Arial"/>
              </a:rPr>
              <a:t>Following</a:t>
            </a:r>
            <a:endParaRPr sz="5600" b="0" i="0" u="none" strike="noStrike" cap="none">
              <a:solidFill>
                <a:srgbClr val="D17707"/>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38"/>
          <p:cNvSpPr txBox="1">
            <a:spLocks noGrp="1"/>
          </p:cNvSpPr>
          <p:nvPr>
            <p:ph type="title" idx="4294967295"/>
          </p:nvPr>
        </p:nvSpPr>
        <p:spPr>
          <a:xfrm>
            <a:off x="667417" y="443079"/>
            <a:ext cx="8590663" cy="1325562"/>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41608A"/>
              </a:buClr>
              <a:buSzPts val="4400"/>
              <a:buFont typeface="Arial"/>
              <a:buNone/>
            </a:pPr>
            <a:r>
              <a:rPr lang="en-US" sz="4400" b="1">
                <a:solidFill>
                  <a:srgbClr val="41608A"/>
                </a:solidFill>
                <a:latin typeface="Arial"/>
                <a:ea typeface="Arial"/>
                <a:cs typeface="Arial"/>
                <a:sym typeface="Arial"/>
              </a:rPr>
              <a:t>COMPOSITES INDUSTRY</a:t>
            </a:r>
            <a:br>
              <a:rPr lang="en-US" sz="4400" b="1">
                <a:solidFill>
                  <a:srgbClr val="41608A"/>
                </a:solidFill>
                <a:latin typeface="Arial"/>
                <a:ea typeface="Arial"/>
                <a:cs typeface="Arial"/>
                <a:sym typeface="Arial"/>
              </a:rPr>
            </a:br>
            <a:r>
              <a:rPr lang="en-US" sz="2800" b="1">
                <a:solidFill>
                  <a:srgbClr val="41608A"/>
                </a:solidFill>
                <a:latin typeface="Arial"/>
                <a:ea typeface="Arial"/>
                <a:cs typeface="Arial"/>
                <a:sym typeface="Arial"/>
              </a:rPr>
              <a:t>THERE IS PLENTY OF ROOM FOR GROWTH</a:t>
            </a:r>
            <a:endParaRPr/>
          </a:p>
        </p:txBody>
      </p:sp>
      <p:pic>
        <p:nvPicPr>
          <p:cNvPr id="349" name="Google Shape;349;p38"/>
          <p:cNvPicPr preferRelativeResize="0"/>
          <p:nvPr/>
        </p:nvPicPr>
        <p:blipFill rotWithShape="1">
          <a:blip r:embed="rId3">
            <a:alphaModFix/>
          </a:blip>
          <a:srcRect/>
          <a:stretch/>
        </p:blipFill>
        <p:spPr>
          <a:xfrm>
            <a:off x="5791200" y="2636175"/>
            <a:ext cx="4068213" cy="2706688"/>
          </a:xfrm>
          <a:prstGeom prst="rect">
            <a:avLst/>
          </a:prstGeom>
          <a:noFill/>
          <a:ln w="9525" cap="flat" cmpd="sng">
            <a:solidFill>
              <a:schemeClr val="dk1"/>
            </a:solidFill>
            <a:prstDash val="solid"/>
            <a:round/>
            <a:headEnd type="none" w="sm" len="sm"/>
            <a:tailEnd type="none" w="sm" len="sm"/>
          </a:ln>
        </p:spPr>
      </p:pic>
      <p:sp>
        <p:nvSpPr>
          <p:cNvPr id="350" name="Google Shape;350;p38"/>
          <p:cNvSpPr txBox="1"/>
          <p:nvPr/>
        </p:nvSpPr>
        <p:spPr>
          <a:xfrm>
            <a:off x="1350460" y="1717823"/>
            <a:ext cx="730520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Arial"/>
                <a:ea typeface="Arial"/>
                <a:cs typeface="Arial"/>
                <a:sym typeface="Arial"/>
              </a:rPr>
              <a:t>Total Material Use in The United States</a:t>
            </a:r>
            <a:endParaRPr/>
          </a:p>
        </p:txBody>
      </p:sp>
      <p:sp>
        <p:nvSpPr>
          <p:cNvPr id="351" name="Google Shape;351;p38"/>
          <p:cNvSpPr txBox="1"/>
          <p:nvPr/>
        </p:nvSpPr>
        <p:spPr>
          <a:xfrm>
            <a:off x="2438400" y="5676440"/>
            <a:ext cx="5791200"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Arial"/>
                <a:ea typeface="Arial"/>
                <a:cs typeface="Arial"/>
                <a:sym typeface="Arial"/>
              </a:rPr>
              <a:t>Composites is a Field Where</a:t>
            </a:r>
            <a:endParaRPr/>
          </a:p>
          <a:p>
            <a:pPr marL="0" marR="0" lvl="0" indent="0" algn="ctr" rtl="0">
              <a:spcBef>
                <a:spcPts val="0"/>
              </a:spcBef>
              <a:spcAft>
                <a:spcPts val="0"/>
              </a:spcAft>
              <a:buNone/>
            </a:pPr>
            <a:r>
              <a:rPr lang="en-US" sz="2800">
                <a:solidFill>
                  <a:schemeClr val="dk1"/>
                </a:solidFill>
                <a:latin typeface="Arial"/>
                <a:ea typeface="Arial"/>
                <a:cs typeface="Arial"/>
                <a:sym typeface="Arial"/>
              </a:rPr>
              <a:t>the Future is Very Positive.</a:t>
            </a:r>
            <a:endParaRPr/>
          </a:p>
        </p:txBody>
      </p:sp>
      <p:pic>
        <p:nvPicPr>
          <p:cNvPr id="352" name="Google Shape;352;p38" descr="Composites Market Size to Estimate US$ 163.1 Billion by 2030"/>
          <p:cNvPicPr preferRelativeResize="0"/>
          <p:nvPr/>
        </p:nvPicPr>
        <p:blipFill rotWithShape="1">
          <a:blip r:embed="rId4">
            <a:alphaModFix/>
          </a:blip>
          <a:srcRect/>
          <a:stretch/>
        </p:blipFill>
        <p:spPr>
          <a:xfrm>
            <a:off x="381000" y="2450208"/>
            <a:ext cx="5200255" cy="307862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39"/>
          <p:cNvSpPr txBox="1">
            <a:spLocks noGrp="1"/>
          </p:cNvSpPr>
          <p:nvPr>
            <p:ph type="body" idx="1"/>
          </p:nvPr>
        </p:nvSpPr>
        <p:spPr>
          <a:xfrm>
            <a:off x="381000" y="1152584"/>
            <a:ext cx="9144000" cy="3721114"/>
          </a:xfrm>
          <a:prstGeom prst="rect">
            <a:avLst/>
          </a:prstGeom>
          <a:noFill/>
          <a:ln>
            <a:noFill/>
          </a:ln>
        </p:spPr>
        <p:txBody>
          <a:bodyPr spcFirstLastPara="1" wrap="square" lIns="91425" tIns="45700" rIns="91425" bIns="45700" anchor="t" anchorCtr="0">
            <a:normAutofit fontScale="92500"/>
          </a:bodyPr>
          <a:lstStyle/>
          <a:p>
            <a:pPr marL="0" lvl="0" indent="0" algn="l" rtl="0">
              <a:spcBef>
                <a:spcPts val="0"/>
              </a:spcBef>
              <a:spcAft>
                <a:spcPts val="0"/>
              </a:spcAft>
              <a:buSzPct val="80000"/>
              <a:buNone/>
            </a:pPr>
            <a:r>
              <a:rPr lang="en-US" sz="3200">
                <a:solidFill>
                  <a:srgbClr val="D2790F"/>
                </a:solidFill>
              </a:rPr>
              <a:t>BROAD DEFINITION: </a:t>
            </a:r>
            <a:r>
              <a:rPr lang="en-US" sz="3200">
                <a:solidFill>
                  <a:schemeClr val="dk1"/>
                </a:solidFill>
              </a:rPr>
              <a:t>Solid materials composed of more than one component wherein those components are separate phases (physically distinct)</a:t>
            </a:r>
            <a:endParaRPr/>
          </a:p>
          <a:p>
            <a:pPr marL="514350" lvl="1" indent="-171450" algn="l" rtl="0">
              <a:spcBef>
                <a:spcPts val="1000"/>
              </a:spcBef>
              <a:spcAft>
                <a:spcPts val="0"/>
              </a:spcAft>
              <a:buSzPct val="90000"/>
              <a:buFont typeface="Arial"/>
              <a:buChar char="•"/>
            </a:pPr>
            <a:r>
              <a:rPr lang="en-US" sz="3000">
                <a:solidFill>
                  <a:schemeClr val="dk1"/>
                </a:solidFill>
              </a:rPr>
              <a:t>Many types of composites under this definition</a:t>
            </a:r>
            <a:endParaRPr/>
          </a:p>
          <a:p>
            <a:pPr marL="1143000" lvl="2" indent="-228600" algn="l" rtl="0">
              <a:spcBef>
                <a:spcPts val="1000"/>
              </a:spcBef>
              <a:spcAft>
                <a:spcPts val="0"/>
              </a:spcAft>
              <a:buSzPct val="79999"/>
              <a:buChar char="►"/>
            </a:pPr>
            <a:r>
              <a:rPr lang="en-US" sz="2600">
                <a:solidFill>
                  <a:schemeClr val="dk1"/>
                </a:solidFill>
              </a:rPr>
              <a:t>Aggregate floor terrazzo</a:t>
            </a:r>
            <a:endParaRPr/>
          </a:p>
          <a:p>
            <a:pPr marL="1143000" lvl="2" indent="-228600" algn="l" rtl="0">
              <a:spcBef>
                <a:spcPts val="1000"/>
              </a:spcBef>
              <a:spcAft>
                <a:spcPts val="0"/>
              </a:spcAft>
              <a:buSzPct val="79999"/>
              <a:buChar char="►"/>
            </a:pPr>
            <a:r>
              <a:rPr lang="en-US" sz="2600">
                <a:solidFill>
                  <a:schemeClr val="dk1"/>
                </a:solidFill>
              </a:rPr>
              <a:t>Concrete with rebar</a:t>
            </a:r>
            <a:endParaRPr/>
          </a:p>
          <a:p>
            <a:pPr marL="1143000" lvl="2" indent="-228600" algn="l" rtl="0">
              <a:spcBef>
                <a:spcPts val="1000"/>
              </a:spcBef>
              <a:spcAft>
                <a:spcPts val="0"/>
              </a:spcAft>
              <a:buSzPct val="79999"/>
              <a:buChar char="►"/>
            </a:pPr>
            <a:r>
              <a:rPr lang="en-US" sz="2600">
                <a:solidFill>
                  <a:schemeClr val="dk1"/>
                </a:solidFill>
              </a:rPr>
              <a:t>Fiberglass reinforced plastics</a:t>
            </a:r>
            <a:endParaRPr/>
          </a:p>
          <a:p>
            <a:pPr marL="0" lvl="0" indent="0" algn="l" rtl="0">
              <a:spcBef>
                <a:spcPts val="1000"/>
              </a:spcBef>
              <a:spcAft>
                <a:spcPts val="0"/>
              </a:spcAft>
              <a:buSzPct val="80000"/>
              <a:buNone/>
            </a:pPr>
            <a:endParaRPr sz="3200">
              <a:solidFill>
                <a:schemeClr val="dk1"/>
              </a:solidFill>
            </a:endParaRPr>
          </a:p>
        </p:txBody>
      </p:sp>
      <p:sp>
        <p:nvSpPr>
          <p:cNvPr id="359" name="Google Shape;359;p39"/>
          <p:cNvSpPr txBox="1">
            <a:spLocks noGrp="1"/>
          </p:cNvSpPr>
          <p:nvPr>
            <p:ph type="title" idx="4294967295"/>
          </p:nvPr>
        </p:nvSpPr>
        <p:spPr>
          <a:xfrm>
            <a:off x="1387302" y="271073"/>
            <a:ext cx="7886700" cy="13255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41608A"/>
              </a:buClr>
              <a:buSzPts val="4400"/>
              <a:buFont typeface="Arial"/>
              <a:buNone/>
            </a:pPr>
            <a:r>
              <a:rPr lang="en-US" sz="4400" b="1">
                <a:solidFill>
                  <a:srgbClr val="41608A"/>
                </a:solidFill>
                <a:latin typeface="Arial"/>
                <a:ea typeface="Arial"/>
                <a:cs typeface="Arial"/>
                <a:sym typeface="Arial"/>
              </a:rPr>
              <a:t>WHAT ARE COMPOSITES?</a:t>
            </a:r>
            <a:endParaRPr/>
          </a:p>
        </p:txBody>
      </p:sp>
      <p:grpSp>
        <p:nvGrpSpPr>
          <p:cNvPr id="360" name="Google Shape;360;p39"/>
          <p:cNvGrpSpPr/>
          <p:nvPr/>
        </p:nvGrpSpPr>
        <p:grpSpPr>
          <a:xfrm>
            <a:off x="2286000" y="4848801"/>
            <a:ext cx="4899659" cy="1713230"/>
            <a:chOff x="0" y="0"/>
            <a:chExt cx="10371619" cy="5767339"/>
          </a:xfrm>
        </p:grpSpPr>
        <p:pic>
          <p:nvPicPr>
            <p:cNvPr id="361" name="Google Shape;361;p39" descr="rocks in the concrete path background texture"/>
            <p:cNvPicPr preferRelativeResize="0"/>
            <p:nvPr/>
          </p:nvPicPr>
          <p:blipFill rotWithShape="1">
            <a:blip r:embed="rId3">
              <a:alphaModFix/>
            </a:blip>
            <a:srcRect l="4015" r="9061" b="-2"/>
            <a:stretch/>
          </p:blipFill>
          <p:spPr>
            <a:xfrm rot="10800000" flipH="1">
              <a:off x="0" y="1"/>
              <a:ext cx="3462131" cy="5751713"/>
            </a:xfrm>
            <a:prstGeom prst="rect">
              <a:avLst/>
            </a:prstGeom>
            <a:noFill/>
            <a:ln w="9525" cap="flat" cmpd="sng">
              <a:solidFill>
                <a:schemeClr val="dk1"/>
              </a:solidFill>
              <a:prstDash val="solid"/>
              <a:round/>
              <a:headEnd type="none" w="sm" len="sm"/>
              <a:tailEnd type="none" w="sm" len="sm"/>
            </a:ln>
          </p:spPr>
        </p:pic>
        <p:pic>
          <p:nvPicPr>
            <p:cNvPr id="362" name="Google Shape;362;p39" descr="Best Pipe or Hose Product - Flexible PVC Hose, Tubing &amp; EZ-Flow Flexible  PVC Pipe | FlexPVC®.com"/>
            <p:cNvPicPr preferRelativeResize="0"/>
            <p:nvPr/>
          </p:nvPicPr>
          <p:blipFill rotWithShape="1">
            <a:blip r:embed="rId4">
              <a:alphaModFix/>
            </a:blip>
            <a:srcRect t="26927" r="1"/>
            <a:stretch/>
          </p:blipFill>
          <p:spPr>
            <a:xfrm rot="-5400000">
              <a:off x="5848214" y="1228309"/>
              <a:ext cx="5751713" cy="3295096"/>
            </a:xfrm>
            <a:prstGeom prst="rect">
              <a:avLst/>
            </a:prstGeom>
            <a:noFill/>
            <a:ln w="9525" cap="flat" cmpd="sng">
              <a:solidFill>
                <a:schemeClr val="dk1"/>
              </a:solidFill>
              <a:prstDash val="solid"/>
              <a:round/>
              <a:headEnd type="none" w="sm" len="sm"/>
              <a:tailEnd type="none" w="sm" len="sm"/>
            </a:ln>
          </p:spPr>
        </p:pic>
        <p:pic>
          <p:nvPicPr>
            <p:cNvPr id="363" name="Google Shape;363;p39" descr="Reinforced Concrete and Importance of Rebar - Basic Civil Engineering"/>
            <p:cNvPicPr preferRelativeResize="0"/>
            <p:nvPr/>
          </p:nvPicPr>
          <p:blipFill rotWithShape="1">
            <a:blip r:embed="rId5">
              <a:alphaModFix/>
            </a:blip>
            <a:srcRect l="52361" r="7769" b="2"/>
            <a:stretch/>
          </p:blipFill>
          <p:spPr>
            <a:xfrm>
              <a:off x="3549397" y="15626"/>
              <a:ext cx="3439859" cy="5751713"/>
            </a:xfrm>
            <a:prstGeom prst="rect">
              <a:avLst/>
            </a:prstGeom>
            <a:noFill/>
            <a:ln w="9525" cap="flat" cmpd="sng">
              <a:solidFill>
                <a:schemeClr val="dk1"/>
              </a:solidFill>
              <a:prstDash val="solid"/>
              <a:round/>
              <a:headEnd type="none" w="sm" len="sm"/>
              <a:tailEnd type="none" w="sm" len="sm"/>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40"/>
          <p:cNvSpPr txBox="1">
            <a:spLocks noGrp="1"/>
          </p:cNvSpPr>
          <p:nvPr>
            <p:ph type="body" idx="1"/>
          </p:nvPr>
        </p:nvSpPr>
        <p:spPr>
          <a:xfrm>
            <a:off x="381000" y="1152583"/>
            <a:ext cx="9144000" cy="3545315"/>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2560"/>
              <a:buNone/>
            </a:pPr>
            <a:r>
              <a:rPr lang="en-US" sz="3200">
                <a:solidFill>
                  <a:srgbClr val="CF7F18"/>
                </a:solidFill>
              </a:rPr>
              <a:t>NARROW DEFINITION: </a:t>
            </a:r>
            <a:r>
              <a:rPr lang="en-US" sz="3200">
                <a:solidFill>
                  <a:schemeClr val="dk1"/>
                </a:solidFill>
              </a:rPr>
              <a:t>Solid materials made from fibers surrounded by a matrix </a:t>
            </a:r>
            <a:endParaRPr/>
          </a:p>
          <a:p>
            <a:pPr marL="171450" lvl="0" indent="-171450" algn="l" rtl="0">
              <a:spcBef>
                <a:spcPts val="1000"/>
              </a:spcBef>
              <a:spcAft>
                <a:spcPts val="0"/>
              </a:spcAft>
              <a:buSzPts val="2240"/>
              <a:buFont typeface="Arial"/>
              <a:buChar char="•"/>
            </a:pPr>
            <a:r>
              <a:rPr lang="en-US" sz="2800">
                <a:solidFill>
                  <a:schemeClr val="dk1"/>
                </a:solidFill>
              </a:rPr>
              <a:t>The matrix is a continuous phase that surrounds each of the fibers</a:t>
            </a:r>
            <a:endParaRPr/>
          </a:p>
          <a:p>
            <a:pPr marL="1143000" lvl="2" indent="-228600" algn="l" rtl="0">
              <a:spcBef>
                <a:spcPts val="1000"/>
              </a:spcBef>
              <a:spcAft>
                <a:spcPts val="0"/>
              </a:spcAft>
              <a:buSzPts val="1920"/>
              <a:buChar char="►"/>
            </a:pPr>
            <a:r>
              <a:rPr lang="en-US">
                <a:solidFill>
                  <a:schemeClr val="dk1"/>
                </a:solidFill>
              </a:rPr>
              <a:t>Like the ocean surrounding islands</a:t>
            </a:r>
            <a:endParaRPr/>
          </a:p>
          <a:p>
            <a:pPr marL="514350" lvl="1" indent="-11430" algn="l" rtl="0">
              <a:spcBef>
                <a:spcPts val="1000"/>
              </a:spcBef>
              <a:spcAft>
                <a:spcPts val="0"/>
              </a:spcAft>
              <a:buSzPts val="2520"/>
              <a:buNone/>
            </a:pPr>
            <a:endParaRPr/>
          </a:p>
        </p:txBody>
      </p:sp>
      <p:sp>
        <p:nvSpPr>
          <p:cNvPr id="370" name="Google Shape;370;p40"/>
          <p:cNvSpPr txBox="1">
            <a:spLocks noGrp="1"/>
          </p:cNvSpPr>
          <p:nvPr>
            <p:ph type="title" idx="4294967295"/>
          </p:nvPr>
        </p:nvSpPr>
        <p:spPr>
          <a:xfrm>
            <a:off x="1387302" y="271073"/>
            <a:ext cx="7886700" cy="13255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41608A"/>
              </a:buClr>
              <a:buSzPts val="4400"/>
              <a:buFont typeface="Arial"/>
              <a:buNone/>
            </a:pPr>
            <a:r>
              <a:rPr lang="en-US" sz="4400" b="1">
                <a:solidFill>
                  <a:srgbClr val="41608A"/>
                </a:solidFill>
                <a:latin typeface="Arial"/>
                <a:ea typeface="Arial"/>
                <a:cs typeface="Arial"/>
                <a:sym typeface="Arial"/>
              </a:rPr>
              <a:t>WHAT ARE COMPOSITES?</a:t>
            </a:r>
            <a:endParaRPr/>
          </a:p>
        </p:txBody>
      </p:sp>
      <p:pic>
        <p:nvPicPr>
          <p:cNvPr id="371" name="Google Shape;371;p40"/>
          <p:cNvPicPr preferRelativeResize="0"/>
          <p:nvPr/>
        </p:nvPicPr>
        <p:blipFill rotWithShape="1">
          <a:blip r:embed="rId3">
            <a:alphaModFix/>
          </a:blip>
          <a:srcRect/>
          <a:stretch/>
        </p:blipFill>
        <p:spPr>
          <a:xfrm>
            <a:off x="2667000" y="4191000"/>
            <a:ext cx="4805554" cy="1981200"/>
          </a:xfrm>
          <a:prstGeom prst="rect">
            <a:avLst/>
          </a:prstGeom>
          <a:noFill/>
          <a:ln>
            <a:noFill/>
          </a:ln>
          <a:effectLst>
            <a:outerShdw blurRad="50800" dist="190500" dir="2700000" algn="tl" rotWithShape="0">
              <a:srgbClr val="41608A">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41"/>
          <p:cNvSpPr txBox="1">
            <a:spLocks noGrp="1"/>
          </p:cNvSpPr>
          <p:nvPr>
            <p:ph type="body" idx="1"/>
          </p:nvPr>
        </p:nvSpPr>
        <p:spPr>
          <a:xfrm>
            <a:off x="457201" y="1740170"/>
            <a:ext cx="6981886" cy="3394253"/>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SzPts val="2240"/>
              <a:buFont typeface="Arial"/>
              <a:buChar char="•"/>
            </a:pPr>
            <a:r>
              <a:rPr lang="en-US" sz="2800">
                <a:solidFill>
                  <a:schemeClr val="dk1"/>
                </a:solidFill>
              </a:rPr>
              <a:t>A mixture of two materials </a:t>
            </a:r>
            <a:endParaRPr/>
          </a:p>
          <a:p>
            <a:pPr marL="171450" lvl="0" indent="-171450" algn="l" rtl="0">
              <a:spcBef>
                <a:spcPts val="1000"/>
              </a:spcBef>
              <a:spcAft>
                <a:spcPts val="0"/>
              </a:spcAft>
              <a:buSzPts val="2240"/>
              <a:buFont typeface="Arial"/>
              <a:buChar char="•"/>
            </a:pPr>
            <a:r>
              <a:rPr lang="en-US" sz="2800">
                <a:solidFill>
                  <a:schemeClr val="dk1"/>
                </a:solidFill>
              </a:rPr>
              <a:t>The mixture can be </a:t>
            </a:r>
            <a:r>
              <a:rPr lang="en-US" sz="2800">
                <a:solidFill>
                  <a:srgbClr val="FF0000"/>
                </a:solidFill>
              </a:rPr>
              <a:t>synergistic</a:t>
            </a:r>
            <a:endParaRPr/>
          </a:p>
          <a:p>
            <a:pPr marL="514350" lvl="1" indent="-171450" algn="l" rtl="0">
              <a:spcBef>
                <a:spcPts val="1000"/>
              </a:spcBef>
              <a:spcAft>
                <a:spcPts val="0"/>
              </a:spcAft>
              <a:buSzPts val="2160"/>
              <a:buChar char="✔"/>
            </a:pPr>
            <a:r>
              <a:rPr lang="en-US" sz="2400">
                <a:solidFill>
                  <a:schemeClr val="dk1"/>
                </a:solidFill>
              </a:rPr>
              <a:t>Combined properties are greater than separate properties</a:t>
            </a:r>
            <a:endParaRPr/>
          </a:p>
          <a:p>
            <a:pPr marL="171450" lvl="0" indent="-171450" algn="l" rtl="0">
              <a:spcBef>
                <a:spcPts val="1000"/>
              </a:spcBef>
              <a:spcAft>
                <a:spcPts val="0"/>
              </a:spcAft>
              <a:buSzPts val="2240"/>
              <a:buFont typeface="Arial"/>
              <a:buChar char="•"/>
            </a:pPr>
            <a:r>
              <a:rPr lang="en-US" sz="2800">
                <a:solidFill>
                  <a:schemeClr val="dk1"/>
                </a:solidFill>
              </a:rPr>
              <a:t>These synergistic composites are the composites we will discuss</a:t>
            </a:r>
            <a:endParaRPr/>
          </a:p>
          <a:p>
            <a:pPr marL="514350" lvl="1" indent="-171450" algn="l" rtl="0">
              <a:spcBef>
                <a:spcPts val="1000"/>
              </a:spcBef>
              <a:spcAft>
                <a:spcPts val="0"/>
              </a:spcAft>
              <a:buSzPts val="2160"/>
              <a:buChar char="✔"/>
            </a:pPr>
            <a:r>
              <a:rPr lang="en-US" sz="2400">
                <a:solidFill>
                  <a:schemeClr val="dk1"/>
                </a:solidFill>
              </a:rPr>
              <a:t>All will be fiber reinforced</a:t>
            </a:r>
            <a:endParaRPr/>
          </a:p>
        </p:txBody>
      </p:sp>
      <p:sp>
        <p:nvSpPr>
          <p:cNvPr id="378" name="Google Shape;378;p41"/>
          <p:cNvSpPr txBox="1">
            <a:spLocks noGrp="1"/>
          </p:cNvSpPr>
          <p:nvPr>
            <p:ph type="title" idx="4294967295"/>
          </p:nvPr>
        </p:nvSpPr>
        <p:spPr>
          <a:xfrm>
            <a:off x="376268" y="123660"/>
            <a:ext cx="8839200" cy="1325563"/>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41608A"/>
              </a:buClr>
              <a:buSzPts val="4400"/>
              <a:buFont typeface="Arial"/>
              <a:buNone/>
            </a:pPr>
            <a:r>
              <a:rPr lang="en-US" sz="4400" b="1">
                <a:solidFill>
                  <a:srgbClr val="41608A"/>
                </a:solidFill>
                <a:latin typeface="Arial"/>
                <a:ea typeface="Arial"/>
                <a:cs typeface="Arial"/>
                <a:sym typeface="Arial"/>
              </a:rPr>
              <a:t>SOME COMPOSITES HAVE “MAGIC”</a:t>
            </a:r>
            <a:endParaRPr/>
          </a:p>
        </p:txBody>
      </p:sp>
      <p:pic>
        <p:nvPicPr>
          <p:cNvPr id="379" name="Google Shape;379;p41" descr="1plus1equals3.png"/>
          <p:cNvPicPr preferRelativeResize="0"/>
          <p:nvPr/>
        </p:nvPicPr>
        <p:blipFill rotWithShape="1">
          <a:blip r:embed="rId3">
            <a:alphaModFix/>
          </a:blip>
          <a:srcRect t="28687" b="23124"/>
          <a:stretch/>
        </p:blipFill>
        <p:spPr>
          <a:xfrm>
            <a:off x="6858000" y="3429000"/>
            <a:ext cx="2975456" cy="1082400"/>
          </a:xfrm>
          <a:prstGeom prst="rect">
            <a:avLst/>
          </a:prstGeom>
          <a:noFill/>
          <a:ln>
            <a:noFill/>
          </a:ln>
        </p:spPr>
      </p:pic>
      <p:pic>
        <p:nvPicPr>
          <p:cNvPr id="380" name="Google Shape;380;p41" descr="1plus1equals3.png"/>
          <p:cNvPicPr preferRelativeResize="0"/>
          <p:nvPr/>
        </p:nvPicPr>
        <p:blipFill rotWithShape="1">
          <a:blip r:embed="rId3">
            <a:alphaModFix/>
          </a:blip>
          <a:srcRect t="19511" r="45240" b="26665"/>
          <a:stretch/>
        </p:blipFill>
        <p:spPr>
          <a:xfrm>
            <a:off x="7023639" y="2171465"/>
            <a:ext cx="2202249" cy="123039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7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77">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7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42"/>
          <p:cNvSpPr txBox="1">
            <a:spLocks noGrp="1"/>
          </p:cNvSpPr>
          <p:nvPr>
            <p:ph type="body" idx="1"/>
          </p:nvPr>
        </p:nvSpPr>
        <p:spPr>
          <a:xfrm>
            <a:off x="850710" y="1708416"/>
            <a:ext cx="7886700" cy="1325563"/>
          </a:xfrm>
          <a:prstGeom prst="rect">
            <a:avLst/>
          </a:prstGeom>
          <a:noFill/>
          <a:ln>
            <a:noFill/>
          </a:ln>
        </p:spPr>
        <p:txBody>
          <a:bodyPr spcFirstLastPara="1" wrap="square" lIns="91425" tIns="45700" rIns="91425" bIns="45700" anchor="t" anchorCtr="0">
            <a:noAutofit/>
          </a:bodyPr>
          <a:lstStyle/>
          <a:p>
            <a:pPr marL="171450" lvl="0" indent="-203200" algn="l" rtl="0">
              <a:spcBef>
                <a:spcPts val="0"/>
              </a:spcBef>
              <a:spcAft>
                <a:spcPts val="0"/>
              </a:spcAft>
              <a:buSzPts val="3200"/>
              <a:buFont typeface="Arial"/>
              <a:buChar char="•"/>
            </a:pPr>
            <a:r>
              <a:rPr lang="en-US" sz="4000"/>
              <a:t>Reinforcement = fibrils</a:t>
            </a:r>
            <a:endParaRPr/>
          </a:p>
          <a:p>
            <a:pPr marL="171450" lvl="0" indent="-203200" algn="l" rtl="0">
              <a:spcBef>
                <a:spcPts val="1000"/>
              </a:spcBef>
              <a:spcAft>
                <a:spcPts val="0"/>
              </a:spcAft>
              <a:buSzPts val="3200"/>
              <a:buFont typeface="Arial"/>
              <a:buChar char="•"/>
            </a:pPr>
            <a:r>
              <a:rPr lang="en-US" sz="4000"/>
              <a:t>Matrix = cellulose</a:t>
            </a:r>
            <a:endParaRPr/>
          </a:p>
        </p:txBody>
      </p:sp>
      <p:sp>
        <p:nvSpPr>
          <p:cNvPr id="387" name="Google Shape;387;p42"/>
          <p:cNvSpPr txBox="1">
            <a:spLocks noGrp="1"/>
          </p:cNvSpPr>
          <p:nvPr>
            <p:ph type="title" idx="4294967295"/>
          </p:nvPr>
        </p:nvSpPr>
        <p:spPr>
          <a:xfrm>
            <a:off x="838200" y="148133"/>
            <a:ext cx="7886700" cy="1325563"/>
          </a:xfrm>
          <a:prstGeom prst="rect">
            <a:avLst/>
          </a:prstGeom>
          <a:noFill/>
          <a:ln>
            <a:noFill/>
          </a:ln>
        </p:spPr>
        <p:txBody>
          <a:bodyPr spcFirstLastPara="1" wrap="square" lIns="91425" tIns="45700" rIns="91425" bIns="45700" anchor="t" anchorCtr="0">
            <a:normAutofit fontScale="90000"/>
          </a:bodyPr>
          <a:lstStyle/>
          <a:p>
            <a:pPr marL="0" lvl="0" indent="0" algn="ctr" rtl="0">
              <a:spcBef>
                <a:spcPts val="0"/>
              </a:spcBef>
              <a:spcAft>
                <a:spcPts val="0"/>
              </a:spcAft>
              <a:buClr>
                <a:srgbClr val="41608A"/>
              </a:buClr>
              <a:buSzPct val="100000"/>
              <a:buFont typeface="Arial"/>
              <a:buNone/>
            </a:pPr>
            <a:r>
              <a:rPr lang="en-US" sz="4400" b="1">
                <a:solidFill>
                  <a:srgbClr val="41608A"/>
                </a:solidFill>
                <a:latin typeface="Arial"/>
                <a:ea typeface="Arial"/>
                <a:cs typeface="Arial"/>
                <a:sym typeface="Arial"/>
              </a:rPr>
              <a:t>NATURAL COMPOSITES</a:t>
            </a:r>
            <a:br>
              <a:rPr lang="en-US" sz="4400" b="1">
                <a:solidFill>
                  <a:srgbClr val="41608A"/>
                </a:solidFill>
                <a:latin typeface="Arial"/>
                <a:ea typeface="Arial"/>
                <a:cs typeface="Arial"/>
                <a:sym typeface="Arial"/>
              </a:rPr>
            </a:br>
            <a:r>
              <a:rPr lang="en-US" sz="4400" b="1">
                <a:solidFill>
                  <a:srgbClr val="41608A"/>
                </a:solidFill>
                <a:latin typeface="Arial"/>
                <a:ea typeface="Arial"/>
                <a:cs typeface="Arial"/>
                <a:sym typeface="Arial"/>
              </a:rPr>
              <a:t>CELERY</a:t>
            </a:r>
            <a:endParaRPr/>
          </a:p>
        </p:txBody>
      </p:sp>
      <p:grpSp>
        <p:nvGrpSpPr>
          <p:cNvPr id="388" name="Google Shape;388;p42"/>
          <p:cNvGrpSpPr/>
          <p:nvPr/>
        </p:nvGrpSpPr>
        <p:grpSpPr>
          <a:xfrm>
            <a:off x="852985" y="3449805"/>
            <a:ext cx="8200884" cy="2857501"/>
            <a:chOff x="838200" y="3276600"/>
            <a:chExt cx="8200884" cy="2857501"/>
          </a:xfrm>
        </p:grpSpPr>
        <p:pic>
          <p:nvPicPr>
            <p:cNvPr id="389" name="Google Shape;389;p42"/>
            <p:cNvPicPr preferRelativeResize="0"/>
            <p:nvPr/>
          </p:nvPicPr>
          <p:blipFill rotWithShape="1">
            <a:blip r:embed="rId3">
              <a:alphaModFix/>
            </a:blip>
            <a:srcRect r="9088" b="9399"/>
            <a:stretch/>
          </p:blipFill>
          <p:spPr>
            <a:xfrm>
              <a:off x="838200" y="3276600"/>
              <a:ext cx="4283202" cy="2857501"/>
            </a:xfrm>
            <a:prstGeom prst="rect">
              <a:avLst/>
            </a:prstGeom>
            <a:noFill/>
            <a:ln>
              <a:noFill/>
            </a:ln>
            <a:effectLst>
              <a:outerShdw blurRad="50800" dist="190500" dir="2700000" algn="tl" rotWithShape="0">
                <a:srgbClr val="3C67B0">
                  <a:alpha val="40000"/>
                </a:srgbClr>
              </a:outerShdw>
            </a:effectLst>
          </p:spPr>
        </p:pic>
        <p:pic>
          <p:nvPicPr>
            <p:cNvPr id="390" name="Google Shape;390;p42"/>
            <p:cNvPicPr preferRelativeResize="0"/>
            <p:nvPr/>
          </p:nvPicPr>
          <p:blipFill rotWithShape="1">
            <a:blip r:embed="rId4">
              <a:alphaModFix/>
            </a:blip>
            <a:srcRect l="16981" t="7817" r="12817" b="6869"/>
            <a:stretch/>
          </p:blipFill>
          <p:spPr>
            <a:xfrm>
              <a:off x="5349938" y="3363121"/>
              <a:ext cx="3689146" cy="2104627"/>
            </a:xfrm>
            <a:prstGeom prst="rect">
              <a:avLst/>
            </a:prstGeom>
            <a:noFill/>
            <a:ln>
              <a:noFill/>
            </a:ln>
            <a:effectLst>
              <a:outerShdw blurRad="50800" dist="190500" dir="2700000" algn="tl" rotWithShape="0">
                <a:srgbClr val="3C67B0">
                  <a:alpha val="40000"/>
                </a:srgbClr>
              </a:outerShdw>
            </a:effectLst>
          </p:spPr>
        </p:pic>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43"/>
          <p:cNvSpPr txBox="1">
            <a:spLocks noGrp="1"/>
          </p:cNvSpPr>
          <p:nvPr>
            <p:ph type="title" idx="4294967295"/>
          </p:nvPr>
        </p:nvSpPr>
        <p:spPr>
          <a:xfrm>
            <a:off x="1073496" y="307095"/>
            <a:ext cx="7848600" cy="9144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3C67B0"/>
              </a:buClr>
              <a:buSzPts val="4400"/>
              <a:buFont typeface="Arial"/>
              <a:buNone/>
            </a:pPr>
            <a:r>
              <a:rPr lang="en-US" sz="4400" b="1">
                <a:solidFill>
                  <a:srgbClr val="3C67B0"/>
                </a:solidFill>
                <a:latin typeface="Arial"/>
                <a:ea typeface="Arial"/>
                <a:cs typeface="Arial"/>
                <a:sym typeface="Arial"/>
              </a:rPr>
              <a:t>MAN-MADE COMPOSITES</a:t>
            </a:r>
            <a:endParaRPr/>
          </a:p>
        </p:txBody>
      </p:sp>
      <p:sp>
        <p:nvSpPr>
          <p:cNvPr id="397" name="Google Shape;397;p43"/>
          <p:cNvSpPr txBox="1"/>
          <p:nvPr/>
        </p:nvSpPr>
        <p:spPr>
          <a:xfrm>
            <a:off x="602194" y="1238861"/>
            <a:ext cx="5493806" cy="25545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Arial"/>
                <a:ea typeface="Arial"/>
                <a:cs typeface="Arial"/>
                <a:sym typeface="Arial"/>
              </a:rPr>
              <a:t>Egyptians Combined Mud with Straw to Achieve Strengthened</a:t>
            </a:r>
            <a:endParaRPr/>
          </a:p>
          <a:p>
            <a:pPr marL="0" marR="0" lvl="0" indent="0" algn="ctr" rtl="0">
              <a:spcBef>
                <a:spcPts val="0"/>
              </a:spcBef>
              <a:spcAft>
                <a:spcPts val="0"/>
              </a:spcAft>
              <a:buNone/>
            </a:pPr>
            <a:r>
              <a:rPr lang="en-US" sz="4000">
                <a:solidFill>
                  <a:schemeClr val="dk1"/>
                </a:solidFill>
                <a:latin typeface="Arial"/>
                <a:ea typeface="Arial"/>
                <a:cs typeface="Arial"/>
                <a:sym typeface="Arial"/>
              </a:rPr>
              <a:t>Bricks</a:t>
            </a:r>
            <a:endParaRPr/>
          </a:p>
        </p:txBody>
      </p:sp>
      <p:pic>
        <p:nvPicPr>
          <p:cNvPr id="398" name="Google Shape;398;p43" descr="A close-up of a stone wall&#10;&#10;Description automatically generated with medium confidence"/>
          <p:cNvPicPr preferRelativeResize="0"/>
          <p:nvPr/>
        </p:nvPicPr>
        <p:blipFill rotWithShape="1">
          <a:blip r:embed="rId3">
            <a:alphaModFix/>
          </a:blip>
          <a:srcRect/>
          <a:stretch/>
        </p:blipFill>
        <p:spPr>
          <a:xfrm>
            <a:off x="1368003" y="4038600"/>
            <a:ext cx="3962188" cy="2220206"/>
          </a:xfrm>
          <a:prstGeom prst="rect">
            <a:avLst/>
          </a:prstGeom>
          <a:noFill/>
          <a:ln>
            <a:noFill/>
          </a:ln>
          <a:effectLst>
            <a:outerShdw blurRad="50800" dist="139700" dir="2700000" algn="tl" rotWithShape="0">
              <a:srgbClr val="3C67B0">
                <a:alpha val="40000"/>
              </a:srgbClr>
            </a:outerShdw>
          </a:effectLst>
        </p:spPr>
      </p:pic>
      <p:pic>
        <p:nvPicPr>
          <p:cNvPr id="399" name="Google Shape;399;p43" descr="A picture containing text&#10;&#10;Description automatically generated"/>
          <p:cNvPicPr preferRelativeResize="0"/>
          <p:nvPr/>
        </p:nvPicPr>
        <p:blipFill rotWithShape="1">
          <a:blip r:embed="rId4">
            <a:alphaModFix/>
          </a:blip>
          <a:srcRect/>
          <a:stretch/>
        </p:blipFill>
        <p:spPr>
          <a:xfrm>
            <a:off x="5943600" y="1320673"/>
            <a:ext cx="3657600" cy="3753395"/>
          </a:xfrm>
          <a:prstGeom prst="rect">
            <a:avLst/>
          </a:prstGeom>
          <a:noFill/>
          <a:ln>
            <a:noFill/>
          </a:ln>
          <a:effectLst>
            <a:outerShdw blurRad="50800" dist="152400" dir="2700000" algn="tl" rotWithShape="0">
              <a:srgbClr val="3C67B0">
                <a:alpha val="40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44"/>
          <p:cNvSpPr/>
          <p:nvPr/>
        </p:nvSpPr>
        <p:spPr>
          <a:xfrm>
            <a:off x="5434785" y="2669086"/>
            <a:ext cx="4005714" cy="312211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06" name="Google Shape;406;p44"/>
          <p:cNvSpPr txBox="1"/>
          <p:nvPr/>
        </p:nvSpPr>
        <p:spPr>
          <a:xfrm>
            <a:off x="5146989" y="2805023"/>
            <a:ext cx="4293515" cy="3062377"/>
          </a:xfrm>
          <a:prstGeom prst="rect">
            <a:avLst/>
          </a:prstGeom>
          <a:noFill/>
          <a:ln>
            <a:noFill/>
          </a:ln>
        </p:spPr>
        <p:txBody>
          <a:bodyPr spcFirstLastPara="1" wrap="square" lIns="91425" tIns="45700" rIns="91425" bIns="45700" anchor="t" anchorCtr="0">
            <a:spAutoFit/>
          </a:bodyPr>
          <a:lstStyle/>
          <a:p>
            <a:pPr marL="274320" marR="0" lvl="1" indent="0" algn="l" rtl="0">
              <a:spcBef>
                <a:spcPts val="0"/>
              </a:spcBef>
              <a:spcAft>
                <a:spcPts val="0"/>
              </a:spcAft>
              <a:buClr>
                <a:schemeClr val="dk1"/>
              </a:buClr>
              <a:buSzPts val="2600"/>
              <a:buFont typeface="Noto Sans Symbols"/>
              <a:buNone/>
            </a:pPr>
            <a:r>
              <a:rPr lang="en-US" sz="2600" b="0" i="0" u="none" strike="noStrike" cap="none">
                <a:solidFill>
                  <a:schemeClr val="dk1"/>
                </a:solidFill>
                <a:latin typeface="Arial"/>
                <a:ea typeface="Arial"/>
                <a:cs typeface="Arial"/>
                <a:sym typeface="Arial"/>
              </a:rPr>
              <a:t>Ceramics</a:t>
            </a:r>
            <a:r>
              <a:rPr lang="en-US" sz="2600" b="1" i="0" u="none" strike="noStrike" cap="none">
                <a:solidFill>
                  <a:schemeClr val="dk1"/>
                </a:solidFill>
                <a:latin typeface="Arial"/>
                <a:ea typeface="Arial"/>
                <a:cs typeface="Arial"/>
                <a:sym typeface="Arial"/>
              </a:rPr>
              <a:t> </a:t>
            </a:r>
            <a:r>
              <a:rPr lang="en-US" sz="2600" b="0" i="0" u="none" strike="noStrike" cap="none">
                <a:solidFill>
                  <a:schemeClr val="dk1"/>
                </a:solidFill>
                <a:latin typeface="Arial"/>
                <a:ea typeface="Arial"/>
                <a:cs typeface="Arial"/>
                <a:sym typeface="Arial"/>
              </a:rPr>
              <a:t>(CMC)</a:t>
            </a:r>
            <a:endParaRPr/>
          </a:p>
          <a:p>
            <a:pPr marL="1371600" marR="0" lvl="2" indent="-457200" algn="l" rtl="0">
              <a:spcBef>
                <a:spcPts val="0"/>
              </a:spcBef>
              <a:spcAft>
                <a:spcPts val="0"/>
              </a:spcAft>
              <a:buClr>
                <a:schemeClr val="dk1"/>
              </a:buClr>
              <a:buSzPts val="2300"/>
              <a:buFont typeface="Noto Sans Symbols"/>
              <a:buChar char="▪"/>
            </a:pPr>
            <a:r>
              <a:rPr lang="en-US" sz="2300" b="0" i="0" u="none" strike="noStrike" cap="none">
                <a:solidFill>
                  <a:schemeClr val="dk1"/>
                </a:solidFill>
                <a:latin typeface="Arial"/>
                <a:ea typeface="Arial"/>
                <a:cs typeface="Arial"/>
                <a:sym typeface="Arial"/>
              </a:rPr>
              <a:t>Pyrex</a:t>
            </a:r>
            <a:endParaRPr/>
          </a:p>
          <a:p>
            <a:pPr marL="1371600" marR="0" lvl="2" indent="-457200" algn="l" rtl="0">
              <a:spcBef>
                <a:spcPts val="0"/>
              </a:spcBef>
              <a:spcAft>
                <a:spcPts val="0"/>
              </a:spcAft>
              <a:buClr>
                <a:schemeClr val="dk1"/>
              </a:buClr>
              <a:buSzPts val="2300"/>
              <a:buFont typeface="Noto Sans Symbols"/>
              <a:buChar char="▪"/>
            </a:pPr>
            <a:r>
              <a:rPr lang="en-US" sz="2300" b="0" i="0" u="none" strike="noStrike" cap="none">
                <a:solidFill>
                  <a:schemeClr val="dk1"/>
                </a:solidFill>
                <a:latin typeface="Arial"/>
                <a:ea typeface="Arial"/>
                <a:cs typeface="Arial"/>
                <a:sym typeface="Arial"/>
              </a:rPr>
              <a:t>Silica</a:t>
            </a:r>
            <a:endParaRPr/>
          </a:p>
          <a:p>
            <a:pPr marL="1371600" marR="0" lvl="2" indent="-457200" algn="l" rtl="0">
              <a:spcBef>
                <a:spcPts val="0"/>
              </a:spcBef>
              <a:spcAft>
                <a:spcPts val="0"/>
              </a:spcAft>
              <a:buClr>
                <a:schemeClr val="dk1"/>
              </a:buClr>
              <a:buSzPts val="2300"/>
              <a:buFont typeface="Noto Sans Symbols"/>
              <a:buChar char="▪"/>
            </a:pPr>
            <a:r>
              <a:rPr lang="en-US" sz="2300" b="0" i="0" u="none" strike="noStrike" cap="none">
                <a:solidFill>
                  <a:schemeClr val="dk1"/>
                </a:solidFill>
                <a:latin typeface="Arial"/>
                <a:ea typeface="Arial"/>
                <a:cs typeface="Arial"/>
                <a:sym typeface="Arial"/>
              </a:rPr>
              <a:t>Alumina</a:t>
            </a:r>
            <a:endParaRPr/>
          </a:p>
          <a:p>
            <a:pPr marL="1371600" marR="0" lvl="2" indent="-457200" algn="l" rtl="0">
              <a:spcBef>
                <a:spcPts val="0"/>
              </a:spcBef>
              <a:spcAft>
                <a:spcPts val="0"/>
              </a:spcAft>
              <a:buClr>
                <a:schemeClr val="dk1"/>
              </a:buClr>
              <a:buSzPts val="2300"/>
              <a:buFont typeface="Noto Sans Symbols"/>
              <a:buChar char="▪"/>
            </a:pPr>
            <a:r>
              <a:rPr lang="en-US" sz="2300" b="0" i="0" u="none" strike="noStrike" cap="none">
                <a:solidFill>
                  <a:schemeClr val="dk1"/>
                </a:solidFill>
                <a:latin typeface="Arial"/>
                <a:ea typeface="Arial"/>
                <a:cs typeface="Arial"/>
                <a:sym typeface="Arial"/>
              </a:rPr>
              <a:t>Boron Nitride</a:t>
            </a:r>
            <a:endParaRPr/>
          </a:p>
          <a:p>
            <a:pPr marL="274320" marR="0" lvl="1" indent="0" algn="l" rtl="0">
              <a:spcBef>
                <a:spcPts val="0"/>
              </a:spcBef>
              <a:spcAft>
                <a:spcPts val="0"/>
              </a:spcAft>
              <a:buClr>
                <a:schemeClr val="dk1"/>
              </a:buClr>
              <a:buSzPts val="2600"/>
              <a:buFont typeface="Noto Sans Symbols"/>
              <a:buNone/>
            </a:pPr>
            <a:endParaRPr sz="2600" b="0" i="0" u="none" strike="noStrike" cap="none">
              <a:solidFill>
                <a:schemeClr val="dk1"/>
              </a:solidFill>
              <a:latin typeface="Calibri"/>
              <a:ea typeface="Calibri"/>
              <a:cs typeface="Calibri"/>
              <a:sym typeface="Calibri"/>
            </a:endParaRPr>
          </a:p>
          <a:p>
            <a:pPr marL="274320" marR="0" lvl="1" indent="0" algn="l" rtl="0">
              <a:spcBef>
                <a:spcPts val="0"/>
              </a:spcBef>
              <a:spcAft>
                <a:spcPts val="0"/>
              </a:spcAft>
              <a:buClr>
                <a:schemeClr val="dk1"/>
              </a:buClr>
              <a:buSzPts val="2600"/>
              <a:buFont typeface="Noto Sans Symbols"/>
              <a:buNone/>
            </a:pPr>
            <a:r>
              <a:rPr lang="en-US" sz="2600" b="0" i="0" u="none" strike="noStrike" cap="none">
                <a:solidFill>
                  <a:schemeClr val="dk1"/>
                </a:solidFill>
                <a:latin typeface="Calibri"/>
                <a:ea typeface="Calibri"/>
                <a:cs typeface="Calibri"/>
                <a:sym typeface="Calibri"/>
              </a:rPr>
              <a:t>Carbon</a:t>
            </a:r>
            <a:r>
              <a:rPr lang="en-US" sz="2600" b="1" i="0" u="none" strike="noStrike" cap="none">
                <a:solidFill>
                  <a:schemeClr val="dk1"/>
                </a:solidFill>
                <a:latin typeface="Arial"/>
                <a:ea typeface="Arial"/>
                <a:cs typeface="Arial"/>
                <a:sym typeface="Arial"/>
              </a:rPr>
              <a:t> </a:t>
            </a:r>
            <a:r>
              <a:rPr lang="en-US" sz="2600" b="0" i="0" u="none" strike="noStrike" cap="none">
                <a:solidFill>
                  <a:schemeClr val="dk1"/>
                </a:solidFill>
                <a:latin typeface="Arial"/>
                <a:ea typeface="Arial"/>
                <a:cs typeface="Arial"/>
                <a:sym typeface="Arial"/>
              </a:rPr>
              <a:t>(CC)</a:t>
            </a:r>
            <a:endParaRPr/>
          </a:p>
          <a:p>
            <a:pPr marL="1371600" marR="0" lvl="2" indent="-457200" algn="l" rtl="0">
              <a:spcBef>
                <a:spcPts val="0"/>
              </a:spcBef>
              <a:spcAft>
                <a:spcPts val="0"/>
              </a:spcAft>
              <a:buClr>
                <a:schemeClr val="dk1"/>
              </a:buClr>
              <a:buSzPts val="2300"/>
              <a:buFont typeface="Arial"/>
              <a:buChar char="•"/>
            </a:pPr>
            <a:r>
              <a:rPr lang="en-US" sz="2300" b="0" i="0" u="none" strike="noStrike" cap="none">
                <a:solidFill>
                  <a:schemeClr val="dk1"/>
                </a:solidFill>
                <a:latin typeface="Arial"/>
                <a:ea typeface="Arial"/>
                <a:cs typeface="Arial"/>
                <a:sym typeface="Arial"/>
              </a:rPr>
              <a:t>Amorphous Carbon</a:t>
            </a:r>
            <a:endParaRPr/>
          </a:p>
        </p:txBody>
      </p:sp>
      <p:sp>
        <p:nvSpPr>
          <p:cNvPr id="407" name="Google Shape;407;p44"/>
          <p:cNvSpPr/>
          <p:nvPr/>
        </p:nvSpPr>
        <p:spPr>
          <a:xfrm>
            <a:off x="914221" y="2642702"/>
            <a:ext cx="4064871" cy="311548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08" name="Google Shape;408;p44"/>
          <p:cNvSpPr txBox="1">
            <a:spLocks noGrp="1"/>
          </p:cNvSpPr>
          <p:nvPr>
            <p:ph type="title" idx="4294967295"/>
          </p:nvPr>
        </p:nvSpPr>
        <p:spPr>
          <a:xfrm>
            <a:off x="1387302" y="144179"/>
            <a:ext cx="7886700" cy="1081103"/>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41608A"/>
              </a:buClr>
              <a:buSzPts val="4400"/>
              <a:buFont typeface="Arial"/>
              <a:buNone/>
            </a:pPr>
            <a:r>
              <a:rPr lang="en-US" sz="4400" b="1">
                <a:solidFill>
                  <a:srgbClr val="41608A"/>
                </a:solidFill>
                <a:latin typeface="Arial"/>
                <a:ea typeface="Arial"/>
                <a:cs typeface="Arial"/>
                <a:sym typeface="Arial"/>
              </a:rPr>
              <a:t>RESINS </a:t>
            </a:r>
            <a:r>
              <a:rPr lang="en-US" b="1">
                <a:solidFill>
                  <a:srgbClr val="41608A"/>
                </a:solidFill>
                <a:latin typeface="Arial"/>
                <a:ea typeface="Arial"/>
                <a:cs typeface="Arial"/>
                <a:sym typeface="Arial"/>
              </a:rPr>
              <a:t>(MATRIX)</a:t>
            </a:r>
            <a:endParaRPr/>
          </a:p>
        </p:txBody>
      </p:sp>
      <p:grpSp>
        <p:nvGrpSpPr>
          <p:cNvPr id="409" name="Google Shape;409;p44"/>
          <p:cNvGrpSpPr/>
          <p:nvPr/>
        </p:nvGrpSpPr>
        <p:grpSpPr>
          <a:xfrm>
            <a:off x="3078864" y="1853311"/>
            <a:ext cx="3676650" cy="771525"/>
            <a:chOff x="2476500" y="2019300"/>
            <a:chExt cx="3676650" cy="771525"/>
          </a:xfrm>
        </p:grpSpPr>
        <p:cxnSp>
          <p:nvCxnSpPr>
            <p:cNvPr id="410" name="Google Shape;410;p44"/>
            <p:cNvCxnSpPr/>
            <p:nvPr/>
          </p:nvCxnSpPr>
          <p:spPr>
            <a:xfrm>
              <a:off x="4238625" y="2019300"/>
              <a:ext cx="0" cy="514350"/>
            </a:xfrm>
            <a:prstGeom prst="straightConnector1">
              <a:avLst/>
            </a:prstGeom>
            <a:noFill/>
            <a:ln w="34925" cap="flat" cmpd="sng">
              <a:solidFill>
                <a:srgbClr val="FF0000"/>
              </a:solidFill>
              <a:prstDash val="solid"/>
              <a:round/>
              <a:headEnd type="none" w="sm" len="sm"/>
              <a:tailEnd type="none" w="sm" len="sm"/>
            </a:ln>
          </p:spPr>
        </p:cxnSp>
        <p:cxnSp>
          <p:nvCxnSpPr>
            <p:cNvPr id="411" name="Google Shape;411;p44"/>
            <p:cNvCxnSpPr/>
            <p:nvPr/>
          </p:nvCxnSpPr>
          <p:spPr>
            <a:xfrm>
              <a:off x="2476500" y="2533650"/>
              <a:ext cx="3676650" cy="0"/>
            </a:xfrm>
            <a:prstGeom prst="straightConnector1">
              <a:avLst/>
            </a:prstGeom>
            <a:noFill/>
            <a:ln w="34925" cap="flat" cmpd="sng">
              <a:solidFill>
                <a:srgbClr val="FF0000"/>
              </a:solidFill>
              <a:prstDash val="solid"/>
              <a:round/>
              <a:headEnd type="none" w="sm" len="sm"/>
              <a:tailEnd type="none" w="sm" len="sm"/>
            </a:ln>
          </p:spPr>
        </p:cxnSp>
        <p:cxnSp>
          <p:nvCxnSpPr>
            <p:cNvPr id="412" name="Google Shape;412;p44"/>
            <p:cNvCxnSpPr/>
            <p:nvPr/>
          </p:nvCxnSpPr>
          <p:spPr>
            <a:xfrm flipH="1">
              <a:off x="2495550" y="2543175"/>
              <a:ext cx="1" cy="247650"/>
            </a:xfrm>
            <a:prstGeom prst="straightConnector1">
              <a:avLst/>
            </a:prstGeom>
            <a:noFill/>
            <a:ln w="38100" cap="flat" cmpd="sng">
              <a:solidFill>
                <a:srgbClr val="FF0000"/>
              </a:solidFill>
              <a:prstDash val="solid"/>
              <a:round/>
              <a:headEnd type="none" w="sm" len="sm"/>
              <a:tailEnd type="none" w="sm" len="sm"/>
            </a:ln>
          </p:spPr>
        </p:cxnSp>
        <p:cxnSp>
          <p:nvCxnSpPr>
            <p:cNvPr id="413" name="Google Shape;413;p44"/>
            <p:cNvCxnSpPr/>
            <p:nvPr/>
          </p:nvCxnSpPr>
          <p:spPr>
            <a:xfrm flipH="1">
              <a:off x="6134100" y="2533650"/>
              <a:ext cx="1" cy="247650"/>
            </a:xfrm>
            <a:prstGeom prst="straightConnector1">
              <a:avLst/>
            </a:prstGeom>
            <a:noFill/>
            <a:ln w="38100" cap="flat" cmpd="sng">
              <a:solidFill>
                <a:srgbClr val="FF0000"/>
              </a:solidFill>
              <a:prstDash val="solid"/>
              <a:round/>
              <a:headEnd type="none" w="sm" len="sm"/>
              <a:tailEnd type="none" w="sm" len="sm"/>
            </a:ln>
          </p:spPr>
        </p:cxnSp>
      </p:grpSp>
      <p:sp>
        <p:nvSpPr>
          <p:cNvPr id="414" name="Google Shape;414;p44"/>
          <p:cNvSpPr txBox="1"/>
          <p:nvPr/>
        </p:nvSpPr>
        <p:spPr>
          <a:xfrm>
            <a:off x="685800" y="1228501"/>
            <a:ext cx="7769224" cy="815386"/>
          </a:xfrm>
          <a:prstGeom prst="rect">
            <a:avLst/>
          </a:prstGeom>
          <a:noFill/>
          <a:ln>
            <a:noFill/>
          </a:ln>
        </p:spPr>
        <p:txBody>
          <a:bodyPr spcFirstLastPara="1" wrap="square" lIns="91425" tIns="45700" rIns="91425" bIns="45700" anchor="t" anchorCtr="0">
            <a:normAutofit/>
          </a:bodyPr>
          <a:lstStyle/>
          <a:p>
            <a:pPr marL="0" marR="0" lvl="0" indent="0" algn="l" rtl="0">
              <a:spcBef>
                <a:spcPts val="0"/>
              </a:spcBef>
              <a:spcAft>
                <a:spcPts val="0"/>
              </a:spcAft>
              <a:buClr>
                <a:schemeClr val="accent1"/>
              </a:buClr>
              <a:buSzPts val="2880"/>
              <a:buFont typeface="Arial"/>
              <a:buNone/>
            </a:pPr>
            <a:r>
              <a:rPr lang="en-US" sz="3600" b="1" i="1">
                <a:solidFill>
                  <a:schemeClr val="dk1"/>
                </a:solidFill>
                <a:latin typeface="Arial"/>
                <a:ea typeface="Arial"/>
                <a:cs typeface="Arial"/>
                <a:sym typeface="Arial"/>
              </a:rPr>
              <a:t>		             Matrix Families</a:t>
            </a:r>
            <a:endParaRPr/>
          </a:p>
          <a:p>
            <a:pPr marL="171450" marR="0" lvl="0" indent="-120650" algn="l" rtl="0">
              <a:spcBef>
                <a:spcPts val="2800"/>
              </a:spcBef>
              <a:spcAft>
                <a:spcPts val="0"/>
              </a:spcAft>
              <a:buClr>
                <a:schemeClr val="accent1"/>
              </a:buClr>
              <a:buSzPts val="800"/>
              <a:buFont typeface="Arial"/>
              <a:buNone/>
            </a:pPr>
            <a:endParaRPr sz="1000" b="1" i="1">
              <a:solidFill>
                <a:schemeClr val="dk1"/>
              </a:solidFill>
              <a:latin typeface="Arial"/>
              <a:ea typeface="Arial"/>
              <a:cs typeface="Arial"/>
              <a:sym typeface="Arial"/>
            </a:endParaRPr>
          </a:p>
          <a:p>
            <a:pPr marL="1143000" marR="0" lvl="2" indent="-228600" algn="l" rtl="0">
              <a:spcBef>
                <a:spcPts val="2800"/>
              </a:spcBef>
              <a:spcAft>
                <a:spcPts val="0"/>
              </a:spcAft>
              <a:buClr>
                <a:schemeClr val="accent1"/>
              </a:buClr>
              <a:buSzPts val="2240"/>
              <a:buFont typeface="Noto Sans Symbols"/>
              <a:buNone/>
            </a:pPr>
            <a:endParaRPr sz="2800" b="0" i="0" u="none" strike="noStrike" cap="none">
              <a:solidFill>
                <a:schemeClr val="dk1"/>
              </a:solidFill>
              <a:latin typeface="Arial"/>
              <a:ea typeface="Arial"/>
              <a:cs typeface="Arial"/>
              <a:sym typeface="Arial"/>
            </a:endParaRPr>
          </a:p>
        </p:txBody>
      </p:sp>
      <p:sp>
        <p:nvSpPr>
          <p:cNvPr id="415" name="Google Shape;415;p44"/>
          <p:cNvSpPr txBox="1"/>
          <p:nvPr/>
        </p:nvSpPr>
        <p:spPr>
          <a:xfrm>
            <a:off x="685577" y="2843734"/>
            <a:ext cx="4293515" cy="3108543"/>
          </a:xfrm>
          <a:prstGeom prst="rect">
            <a:avLst/>
          </a:prstGeom>
          <a:noFill/>
          <a:ln>
            <a:noFill/>
          </a:ln>
        </p:spPr>
        <p:txBody>
          <a:bodyPr spcFirstLastPara="1" wrap="square" lIns="91425" tIns="45700" rIns="91425" bIns="45700" anchor="t" anchorCtr="0">
            <a:spAutoFit/>
          </a:bodyPr>
          <a:lstStyle/>
          <a:p>
            <a:pPr marL="274320" marR="0" lvl="1" indent="0" algn="l" rtl="0">
              <a:spcBef>
                <a:spcPts val="0"/>
              </a:spcBef>
              <a:spcAft>
                <a:spcPts val="0"/>
              </a:spcAft>
              <a:buClr>
                <a:schemeClr val="dk1"/>
              </a:buClr>
              <a:buSzPts val="2600"/>
              <a:buFont typeface="Noto Sans Symbols"/>
              <a:buNone/>
            </a:pPr>
            <a:r>
              <a:rPr lang="en-US" sz="2600" b="0" i="0" u="none" strike="noStrike" cap="none">
                <a:solidFill>
                  <a:schemeClr val="dk1"/>
                </a:solidFill>
                <a:latin typeface="Arial"/>
                <a:ea typeface="Arial"/>
                <a:cs typeface="Arial"/>
                <a:sym typeface="Arial"/>
              </a:rPr>
              <a:t>Organics</a:t>
            </a:r>
            <a:r>
              <a:rPr lang="en-US" sz="2600" b="1" i="0" u="none" strike="noStrike" cap="none">
                <a:solidFill>
                  <a:schemeClr val="dk1"/>
                </a:solidFill>
                <a:latin typeface="Arial"/>
                <a:ea typeface="Arial"/>
                <a:cs typeface="Arial"/>
                <a:sym typeface="Arial"/>
              </a:rPr>
              <a:t> </a:t>
            </a:r>
            <a:r>
              <a:rPr lang="en-US" sz="2600" b="0" i="0" u="none" strike="noStrike" cap="none">
                <a:solidFill>
                  <a:schemeClr val="dk1"/>
                </a:solidFill>
                <a:latin typeface="Arial"/>
                <a:ea typeface="Arial"/>
                <a:cs typeface="Arial"/>
                <a:sym typeface="Arial"/>
              </a:rPr>
              <a:t>(PMC)</a:t>
            </a:r>
            <a:endParaRPr/>
          </a:p>
          <a:p>
            <a:pPr marL="1371600" marR="0" lvl="2" indent="-457200" algn="l" rtl="0">
              <a:spcBef>
                <a:spcPts val="0"/>
              </a:spcBef>
              <a:spcAft>
                <a:spcPts val="0"/>
              </a:spcAft>
              <a:buClr>
                <a:schemeClr val="dk1"/>
              </a:buClr>
              <a:buSzPts val="2300"/>
              <a:buFont typeface="Noto Sans Symbols"/>
              <a:buChar char="▪"/>
            </a:pPr>
            <a:r>
              <a:rPr lang="en-US" sz="2300" b="0" i="0" u="none" strike="noStrike" cap="none">
                <a:solidFill>
                  <a:schemeClr val="dk1"/>
                </a:solidFill>
                <a:latin typeface="Arial"/>
                <a:ea typeface="Arial"/>
                <a:cs typeface="Arial"/>
                <a:sym typeface="Arial"/>
              </a:rPr>
              <a:t>Thermoset resins</a:t>
            </a:r>
            <a:endParaRPr/>
          </a:p>
          <a:p>
            <a:pPr marL="1371600" marR="0" lvl="2" indent="-457200" algn="l" rtl="0">
              <a:spcBef>
                <a:spcPts val="0"/>
              </a:spcBef>
              <a:spcAft>
                <a:spcPts val="0"/>
              </a:spcAft>
              <a:buClr>
                <a:schemeClr val="dk1"/>
              </a:buClr>
              <a:buSzPts val="2300"/>
              <a:buFont typeface="Noto Sans Symbols"/>
              <a:buChar char="▪"/>
            </a:pPr>
            <a:r>
              <a:rPr lang="en-US" sz="2300" b="0" i="0" u="none" strike="noStrike" cap="none">
                <a:solidFill>
                  <a:schemeClr val="dk1"/>
                </a:solidFill>
                <a:latin typeface="Arial"/>
                <a:ea typeface="Arial"/>
                <a:cs typeface="Arial"/>
                <a:sym typeface="Arial"/>
              </a:rPr>
              <a:t>Thermoplastic resins</a:t>
            </a:r>
            <a:endParaRPr/>
          </a:p>
          <a:p>
            <a:pPr marL="274320" marR="0" lvl="1" indent="0" algn="l" rtl="0">
              <a:spcBef>
                <a:spcPts val="0"/>
              </a:spcBef>
              <a:spcAft>
                <a:spcPts val="0"/>
              </a:spcAft>
              <a:buClr>
                <a:schemeClr val="dk1"/>
              </a:buClr>
              <a:buSzPts val="2600"/>
              <a:buFont typeface="Noto Sans Symbols"/>
              <a:buNone/>
            </a:pPr>
            <a:endParaRPr sz="2600" b="0" i="0" u="none" strike="noStrike" cap="none">
              <a:solidFill>
                <a:schemeClr val="dk1"/>
              </a:solidFill>
              <a:latin typeface="Calibri"/>
              <a:ea typeface="Calibri"/>
              <a:cs typeface="Calibri"/>
              <a:sym typeface="Calibri"/>
            </a:endParaRPr>
          </a:p>
          <a:p>
            <a:pPr marL="274320" marR="0" lvl="1" indent="0" algn="l" rtl="0">
              <a:spcBef>
                <a:spcPts val="0"/>
              </a:spcBef>
              <a:spcAft>
                <a:spcPts val="0"/>
              </a:spcAft>
              <a:buClr>
                <a:schemeClr val="dk1"/>
              </a:buClr>
              <a:buSzPts val="2600"/>
              <a:buFont typeface="Noto Sans Symbols"/>
              <a:buNone/>
            </a:pPr>
            <a:r>
              <a:rPr lang="en-US" sz="2600" b="0" i="0" u="none" strike="noStrike" cap="none">
                <a:solidFill>
                  <a:schemeClr val="dk1"/>
                </a:solidFill>
                <a:latin typeface="Calibri"/>
                <a:ea typeface="Calibri"/>
                <a:cs typeface="Calibri"/>
                <a:sym typeface="Calibri"/>
              </a:rPr>
              <a:t>Metals</a:t>
            </a:r>
            <a:r>
              <a:rPr lang="en-US" sz="2600" b="1" i="0" u="none" strike="noStrike" cap="none">
                <a:solidFill>
                  <a:schemeClr val="dk1"/>
                </a:solidFill>
                <a:latin typeface="Arial"/>
                <a:ea typeface="Arial"/>
                <a:cs typeface="Arial"/>
                <a:sym typeface="Arial"/>
              </a:rPr>
              <a:t> </a:t>
            </a:r>
            <a:r>
              <a:rPr lang="en-US" sz="2600" b="0" i="0" u="none" strike="noStrike" cap="none">
                <a:solidFill>
                  <a:schemeClr val="dk1"/>
                </a:solidFill>
                <a:latin typeface="Arial"/>
                <a:ea typeface="Arial"/>
                <a:cs typeface="Arial"/>
                <a:sym typeface="Arial"/>
              </a:rPr>
              <a:t>(MMC)</a:t>
            </a:r>
            <a:endParaRPr/>
          </a:p>
          <a:p>
            <a:pPr marL="1371600" marR="0" lvl="2" indent="-457200" algn="l" rtl="0">
              <a:spcBef>
                <a:spcPts val="0"/>
              </a:spcBef>
              <a:spcAft>
                <a:spcPts val="0"/>
              </a:spcAft>
              <a:buClr>
                <a:schemeClr val="dk1"/>
              </a:buClr>
              <a:buSzPts val="2300"/>
              <a:buFont typeface="Arial"/>
              <a:buChar char="•"/>
            </a:pPr>
            <a:r>
              <a:rPr lang="en-US" sz="2300" b="0" i="0" u="none" strike="noStrike" cap="none">
                <a:solidFill>
                  <a:schemeClr val="dk1"/>
                </a:solidFill>
                <a:latin typeface="Arial"/>
                <a:ea typeface="Arial"/>
                <a:cs typeface="Arial"/>
                <a:sym typeface="Arial"/>
              </a:rPr>
              <a:t>Aluminum</a:t>
            </a:r>
            <a:endParaRPr/>
          </a:p>
          <a:p>
            <a:pPr marL="1371600" marR="0" lvl="2" indent="-457200" algn="l" rtl="0">
              <a:spcBef>
                <a:spcPts val="0"/>
              </a:spcBef>
              <a:spcAft>
                <a:spcPts val="0"/>
              </a:spcAft>
              <a:buClr>
                <a:schemeClr val="dk1"/>
              </a:buClr>
              <a:buSzPts val="2300"/>
              <a:buFont typeface="Arial"/>
              <a:buChar char="•"/>
            </a:pPr>
            <a:r>
              <a:rPr lang="en-US" sz="2300" b="0" i="0" u="none" strike="noStrike" cap="none">
                <a:solidFill>
                  <a:schemeClr val="dk1"/>
                </a:solidFill>
                <a:latin typeface="Arial"/>
                <a:ea typeface="Arial"/>
                <a:cs typeface="Arial"/>
                <a:sym typeface="Arial"/>
              </a:rPr>
              <a:t>Titanium</a:t>
            </a:r>
            <a:endParaRPr/>
          </a:p>
          <a:p>
            <a:pPr marL="0" marR="0" lvl="0" indent="0" algn="l" rtl="0">
              <a:spcBef>
                <a:spcPts val="0"/>
              </a:spcBef>
              <a:spcAft>
                <a:spcPts val="0"/>
              </a:spcAft>
              <a:buNone/>
            </a:pPr>
            <a:endParaRPr sz="2600">
              <a:solidFill>
                <a:schemeClr val="dk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45"/>
          <p:cNvSpPr/>
          <p:nvPr/>
        </p:nvSpPr>
        <p:spPr>
          <a:xfrm>
            <a:off x="5434785" y="2669086"/>
            <a:ext cx="4005714" cy="182125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22" name="Google Shape;422;p45"/>
          <p:cNvSpPr txBox="1"/>
          <p:nvPr/>
        </p:nvSpPr>
        <p:spPr>
          <a:xfrm>
            <a:off x="5146989" y="2805023"/>
            <a:ext cx="3844611" cy="1600438"/>
          </a:xfrm>
          <a:prstGeom prst="rect">
            <a:avLst/>
          </a:prstGeom>
          <a:noFill/>
          <a:ln>
            <a:noFill/>
          </a:ln>
        </p:spPr>
        <p:txBody>
          <a:bodyPr spcFirstLastPara="1" wrap="square" lIns="91425" tIns="45700" rIns="91425" bIns="45700" anchor="t" anchorCtr="0">
            <a:spAutoFit/>
          </a:bodyPr>
          <a:lstStyle/>
          <a:p>
            <a:pPr marL="274320" marR="0" lvl="1" indent="0" algn="l" rtl="0">
              <a:spcBef>
                <a:spcPts val="0"/>
              </a:spcBef>
              <a:spcAft>
                <a:spcPts val="0"/>
              </a:spcAft>
              <a:buClr>
                <a:schemeClr val="dk1"/>
              </a:buClr>
              <a:buSzPts val="2600"/>
              <a:buFont typeface="Noto Sans Symbols"/>
              <a:buNone/>
            </a:pPr>
            <a:r>
              <a:rPr lang="en-US" sz="2600" b="0" i="0" u="none" strike="noStrike" cap="none">
                <a:solidFill>
                  <a:schemeClr val="dk1"/>
                </a:solidFill>
                <a:latin typeface="Arial"/>
                <a:ea typeface="Arial"/>
                <a:cs typeface="Arial"/>
                <a:sym typeface="Arial"/>
              </a:rPr>
              <a:t>Engineering</a:t>
            </a:r>
            <a:endParaRPr sz="2600" b="0" i="0" u="none" strike="noStrike" cap="none">
              <a:solidFill>
                <a:schemeClr val="dk1"/>
              </a:solidFill>
              <a:latin typeface="Arial"/>
              <a:ea typeface="Arial"/>
              <a:cs typeface="Arial"/>
              <a:sym typeface="Arial"/>
            </a:endParaRPr>
          </a:p>
          <a:p>
            <a:pPr marL="1371600" marR="0" lvl="2" indent="-457200" algn="l" rtl="0">
              <a:spcBef>
                <a:spcPts val="0"/>
              </a:spcBef>
              <a:spcAft>
                <a:spcPts val="0"/>
              </a:spcAft>
              <a:buClr>
                <a:schemeClr val="dk1"/>
              </a:buClr>
              <a:buSzPts val="2300"/>
              <a:buFont typeface="Noto Sans Symbols"/>
              <a:buChar char="▪"/>
            </a:pPr>
            <a:r>
              <a:rPr lang="en-US" sz="2300" b="0" i="0" u="none" strike="noStrike" cap="none">
                <a:solidFill>
                  <a:schemeClr val="dk1"/>
                </a:solidFill>
                <a:latin typeface="Arial"/>
                <a:ea typeface="Arial"/>
                <a:cs typeface="Arial"/>
                <a:sym typeface="Arial"/>
              </a:rPr>
              <a:t>Fiberglass</a:t>
            </a:r>
            <a:endParaRPr/>
          </a:p>
          <a:p>
            <a:pPr marL="1371600" marR="0" lvl="2" indent="-457200" algn="l" rtl="0">
              <a:spcBef>
                <a:spcPts val="0"/>
              </a:spcBef>
              <a:spcAft>
                <a:spcPts val="0"/>
              </a:spcAft>
              <a:buClr>
                <a:schemeClr val="dk1"/>
              </a:buClr>
              <a:buSzPts val="2300"/>
              <a:buFont typeface="Noto Sans Symbols"/>
              <a:buChar char="▪"/>
            </a:pPr>
            <a:r>
              <a:rPr lang="en-US" sz="2300" b="0" i="0" u="none" strike="noStrike" cap="none">
                <a:solidFill>
                  <a:schemeClr val="dk1"/>
                </a:solidFill>
                <a:latin typeface="Arial"/>
                <a:ea typeface="Arial"/>
                <a:cs typeface="Arial"/>
                <a:sym typeface="Arial"/>
              </a:rPr>
              <a:t>Natural</a:t>
            </a:r>
            <a:endParaRPr/>
          </a:p>
          <a:p>
            <a:pPr marL="274320" marR="0" lvl="1" indent="0" algn="l" rtl="0">
              <a:spcBef>
                <a:spcPts val="0"/>
              </a:spcBef>
              <a:spcAft>
                <a:spcPts val="0"/>
              </a:spcAft>
              <a:buClr>
                <a:schemeClr val="dk1"/>
              </a:buClr>
              <a:buSzPts val="2600"/>
              <a:buFont typeface="Noto Sans Symbols"/>
              <a:buNone/>
            </a:pPr>
            <a:endParaRPr sz="2600" b="0" i="0" u="none" strike="noStrike" cap="none">
              <a:solidFill>
                <a:schemeClr val="dk1"/>
              </a:solidFill>
              <a:latin typeface="Calibri"/>
              <a:ea typeface="Calibri"/>
              <a:cs typeface="Calibri"/>
              <a:sym typeface="Calibri"/>
            </a:endParaRPr>
          </a:p>
        </p:txBody>
      </p:sp>
      <p:sp>
        <p:nvSpPr>
          <p:cNvPr id="423" name="Google Shape;423;p45"/>
          <p:cNvSpPr/>
          <p:nvPr/>
        </p:nvSpPr>
        <p:spPr>
          <a:xfrm>
            <a:off x="914221" y="2642703"/>
            <a:ext cx="4064871" cy="184763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24" name="Google Shape;424;p45"/>
          <p:cNvSpPr txBox="1">
            <a:spLocks noGrp="1"/>
          </p:cNvSpPr>
          <p:nvPr>
            <p:ph type="title" idx="4294967295"/>
          </p:nvPr>
        </p:nvSpPr>
        <p:spPr>
          <a:xfrm>
            <a:off x="1387302" y="144179"/>
            <a:ext cx="7886700" cy="1081103"/>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41608A"/>
              </a:buClr>
              <a:buSzPts val="4400"/>
              <a:buFont typeface="Arial"/>
              <a:buNone/>
            </a:pPr>
            <a:r>
              <a:rPr lang="en-US" sz="4400" b="1">
                <a:solidFill>
                  <a:srgbClr val="41608A"/>
                </a:solidFill>
                <a:latin typeface="Arial"/>
                <a:ea typeface="Arial"/>
                <a:cs typeface="Arial"/>
                <a:sym typeface="Arial"/>
              </a:rPr>
              <a:t>FIBERS FOR COMPOSITES</a:t>
            </a:r>
            <a:endParaRPr b="1">
              <a:solidFill>
                <a:srgbClr val="41608A"/>
              </a:solidFill>
              <a:latin typeface="Arial"/>
              <a:ea typeface="Arial"/>
              <a:cs typeface="Arial"/>
              <a:sym typeface="Arial"/>
            </a:endParaRPr>
          </a:p>
        </p:txBody>
      </p:sp>
      <p:grpSp>
        <p:nvGrpSpPr>
          <p:cNvPr id="425" name="Google Shape;425;p45"/>
          <p:cNvGrpSpPr/>
          <p:nvPr/>
        </p:nvGrpSpPr>
        <p:grpSpPr>
          <a:xfrm>
            <a:off x="3078864" y="1853311"/>
            <a:ext cx="3676650" cy="771525"/>
            <a:chOff x="2476500" y="2019300"/>
            <a:chExt cx="3676650" cy="771525"/>
          </a:xfrm>
        </p:grpSpPr>
        <p:cxnSp>
          <p:nvCxnSpPr>
            <p:cNvPr id="426" name="Google Shape;426;p45"/>
            <p:cNvCxnSpPr/>
            <p:nvPr/>
          </p:nvCxnSpPr>
          <p:spPr>
            <a:xfrm>
              <a:off x="4238625" y="2019300"/>
              <a:ext cx="0" cy="514350"/>
            </a:xfrm>
            <a:prstGeom prst="straightConnector1">
              <a:avLst/>
            </a:prstGeom>
            <a:noFill/>
            <a:ln w="34925" cap="flat" cmpd="sng">
              <a:solidFill>
                <a:srgbClr val="FF0000"/>
              </a:solidFill>
              <a:prstDash val="solid"/>
              <a:round/>
              <a:headEnd type="none" w="sm" len="sm"/>
              <a:tailEnd type="none" w="sm" len="sm"/>
            </a:ln>
          </p:spPr>
        </p:cxnSp>
        <p:cxnSp>
          <p:nvCxnSpPr>
            <p:cNvPr id="427" name="Google Shape;427;p45"/>
            <p:cNvCxnSpPr/>
            <p:nvPr/>
          </p:nvCxnSpPr>
          <p:spPr>
            <a:xfrm>
              <a:off x="2476500" y="2533650"/>
              <a:ext cx="3676650" cy="0"/>
            </a:xfrm>
            <a:prstGeom prst="straightConnector1">
              <a:avLst/>
            </a:prstGeom>
            <a:noFill/>
            <a:ln w="34925" cap="flat" cmpd="sng">
              <a:solidFill>
                <a:srgbClr val="FF0000"/>
              </a:solidFill>
              <a:prstDash val="solid"/>
              <a:round/>
              <a:headEnd type="none" w="sm" len="sm"/>
              <a:tailEnd type="none" w="sm" len="sm"/>
            </a:ln>
          </p:spPr>
        </p:cxnSp>
        <p:cxnSp>
          <p:nvCxnSpPr>
            <p:cNvPr id="428" name="Google Shape;428;p45"/>
            <p:cNvCxnSpPr/>
            <p:nvPr/>
          </p:nvCxnSpPr>
          <p:spPr>
            <a:xfrm flipH="1">
              <a:off x="2495550" y="2543175"/>
              <a:ext cx="1" cy="247650"/>
            </a:xfrm>
            <a:prstGeom prst="straightConnector1">
              <a:avLst/>
            </a:prstGeom>
            <a:noFill/>
            <a:ln w="38100" cap="flat" cmpd="sng">
              <a:solidFill>
                <a:srgbClr val="FF0000"/>
              </a:solidFill>
              <a:prstDash val="solid"/>
              <a:round/>
              <a:headEnd type="none" w="sm" len="sm"/>
              <a:tailEnd type="none" w="sm" len="sm"/>
            </a:ln>
          </p:spPr>
        </p:cxnSp>
        <p:cxnSp>
          <p:nvCxnSpPr>
            <p:cNvPr id="429" name="Google Shape;429;p45"/>
            <p:cNvCxnSpPr/>
            <p:nvPr/>
          </p:nvCxnSpPr>
          <p:spPr>
            <a:xfrm flipH="1">
              <a:off x="6134100" y="2533650"/>
              <a:ext cx="1" cy="247650"/>
            </a:xfrm>
            <a:prstGeom prst="straightConnector1">
              <a:avLst/>
            </a:prstGeom>
            <a:noFill/>
            <a:ln w="38100" cap="flat" cmpd="sng">
              <a:solidFill>
                <a:srgbClr val="FF0000"/>
              </a:solidFill>
              <a:prstDash val="solid"/>
              <a:round/>
              <a:headEnd type="none" w="sm" len="sm"/>
              <a:tailEnd type="none" w="sm" len="sm"/>
            </a:ln>
          </p:spPr>
        </p:cxnSp>
      </p:grpSp>
      <p:sp>
        <p:nvSpPr>
          <p:cNvPr id="430" name="Google Shape;430;p45"/>
          <p:cNvSpPr txBox="1"/>
          <p:nvPr/>
        </p:nvSpPr>
        <p:spPr>
          <a:xfrm>
            <a:off x="685800" y="1228501"/>
            <a:ext cx="7769224" cy="815386"/>
          </a:xfrm>
          <a:prstGeom prst="rect">
            <a:avLst/>
          </a:prstGeom>
          <a:noFill/>
          <a:ln>
            <a:noFill/>
          </a:ln>
        </p:spPr>
        <p:txBody>
          <a:bodyPr spcFirstLastPara="1" wrap="square" lIns="91425" tIns="45700" rIns="91425" bIns="45700" anchor="t" anchorCtr="0">
            <a:normAutofit/>
          </a:bodyPr>
          <a:lstStyle/>
          <a:p>
            <a:pPr marL="0" marR="0" lvl="0" indent="0" algn="l" rtl="0">
              <a:spcBef>
                <a:spcPts val="0"/>
              </a:spcBef>
              <a:spcAft>
                <a:spcPts val="0"/>
              </a:spcAft>
              <a:buClr>
                <a:schemeClr val="accent1"/>
              </a:buClr>
              <a:buSzPts val="2880"/>
              <a:buFont typeface="Arial"/>
              <a:buNone/>
            </a:pPr>
            <a:r>
              <a:rPr lang="en-US" sz="3600" b="1" i="1">
                <a:solidFill>
                  <a:schemeClr val="dk1"/>
                </a:solidFill>
                <a:latin typeface="Arial"/>
                <a:ea typeface="Arial"/>
                <a:cs typeface="Arial"/>
                <a:sym typeface="Arial"/>
              </a:rPr>
              <a:t>		             Fiber Families</a:t>
            </a:r>
            <a:endParaRPr/>
          </a:p>
          <a:p>
            <a:pPr marL="171450" marR="0" lvl="0" indent="-120650" algn="l" rtl="0">
              <a:spcBef>
                <a:spcPts val="2800"/>
              </a:spcBef>
              <a:spcAft>
                <a:spcPts val="0"/>
              </a:spcAft>
              <a:buClr>
                <a:schemeClr val="accent1"/>
              </a:buClr>
              <a:buSzPts val="800"/>
              <a:buFont typeface="Arial"/>
              <a:buNone/>
            </a:pPr>
            <a:endParaRPr sz="1000" b="1" i="1">
              <a:solidFill>
                <a:schemeClr val="dk1"/>
              </a:solidFill>
              <a:latin typeface="Arial"/>
              <a:ea typeface="Arial"/>
              <a:cs typeface="Arial"/>
              <a:sym typeface="Arial"/>
            </a:endParaRPr>
          </a:p>
          <a:p>
            <a:pPr marL="1143000" marR="0" lvl="2" indent="-228600" algn="l" rtl="0">
              <a:spcBef>
                <a:spcPts val="2800"/>
              </a:spcBef>
              <a:spcAft>
                <a:spcPts val="0"/>
              </a:spcAft>
              <a:buClr>
                <a:schemeClr val="accent1"/>
              </a:buClr>
              <a:buSzPts val="2240"/>
              <a:buFont typeface="Noto Sans Symbols"/>
              <a:buNone/>
            </a:pPr>
            <a:endParaRPr sz="2800" b="0" i="0" u="none" strike="noStrike" cap="none">
              <a:solidFill>
                <a:schemeClr val="dk1"/>
              </a:solidFill>
              <a:latin typeface="Arial"/>
              <a:ea typeface="Arial"/>
              <a:cs typeface="Arial"/>
              <a:sym typeface="Arial"/>
            </a:endParaRPr>
          </a:p>
        </p:txBody>
      </p:sp>
      <p:sp>
        <p:nvSpPr>
          <p:cNvPr id="431" name="Google Shape;431;p45"/>
          <p:cNvSpPr txBox="1"/>
          <p:nvPr/>
        </p:nvSpPr>
        <p:spPr>
          <a:xfrm>
            <a:off x="685577" y="2843734"/>
            <a:ext cx="4293515" cy="2031325"/>
          </a:xfrm>
          <a:prstGeom prst="rect">
            <a:avLst/>
          </a:prstGeom>
          <a:noFill/>
          <a:ln>
            <a:noFill/>
          </a:ln>
        </p:spPr>
        <p:txBody>
          <a:bodyPr spcFirstLastPara="1" wrap="square" lIns="91425" tIns="45700" rIns="91425" bIns="45700" anchor="t" anchorCtr="0">
            <a:spAutoFit/>
          </a:bodyPr>
          <a:lstStyle/>
          <a:p>
            <a:pPr marL="274320" marR="0" lvl="1" indent="0" algn="l" rtl="0">
              <a:spcBef>
                <a:spcPts val="0"/>
              </a:spcBef>
              <a:spcAft>
                <a:spcPts val="0"/>
              </a:spcAft>
              <a:buClr>
                <a:schemeClr val="dk1"/>
              </a:buClr>
              <a:buSzPts val="2800"/>
              <a:buFont typeface="Noto Sans Symbols"/>
              <a:buNone/>
            </a:pPr>
            <a:r>
              <a:rPr lang="en-US" sz="2800" b="0" i="0" u="none" strike="noStrike" cap="none">
                <a:solidFill>
                  <a:schemeClr val="dk1"/>
                </a:solidFill>
                <a:latin typeface="Arial"/>
                <a:ea typeface="Arial"/>
                <a:cs typeface="Arial"/>
                <a:sym typeface="Arial"/>
              </a:rPr>
              <a:t>Advanced</a:t>
            </a:r>
            <a:endParaRPr sz="2600" b="0" i="0" u="none" strike="noStrike" cap="none">
              <a:solidFill>
                <a:schemeClr val="dk1"/>
              </a:solidFill>
              <a:latin typeface="Arial"/>
              <a:ea typeface="Arial"/>
              <a:cs typeface="Arial"/>
              <a:sym typeface="Arial"/>
            </a:endParaRPr>
          </a:p>
          <a:p>
            <a:pPr marL="1371600" marR="0" lvl="2" indent="-457200" algn="l" rtl="0">
              <a:spcBef>
                <a:spcPts val="0"/>
              </a:spcBef>
              <a:spcAft>
                <a:spcPts val="0"/>
              </a:spcAft>
              <a:buClr>
                <a:schemeClr val="dk1"/>
              </a:buClr>
              <a:buSzPts val="2300"/>
              <a:buFont typeface="Noto Sans Symbols"/>
              <a:buChar char="▪"/>
            </a:pPr>
            <a:r>
              <a:rPr lang="en-US" sz="2300" b="0" i="0" u="none" strike="noStrike" cap="none">
                <a:solidFill>
                  <a:schemeClr val="dk1"/>
                </a:solidFill>
                <a:latin typeface="Arial"/>
                <a:ea typeface="Arial"/>
                <a:cs typeface="Arial"/>
                <a:sym typeface="Arial"/>
              </a:rPr>
              <a:t>Carbon / Graphite</a:t>
            </a:r>
            <a:endParaRPr/>
          </a:p>
          <a:p>
            <a:pPr marL="1371600" marR="0" lvl="2" indent="-457200" algn="l" rtl="0">
              <a:spcBef>
                <a:spcPts val="0"/>
              </a:spcBef>
              <a:spcAft>
                <a:spcPts val="0"/>
              </a:spcAft>
              <a:buClr>
                <a:schemeClr val="dk1"/>
              </a:buClr>
              <a:buSzPts val="2300"/>
              <a:buFont typeface="Noto Sans Symbols"/>
              <a:buChar char="▪"/>
            </a:pPr>
            <a:r>
              <a:rPr lang="en-US" sz="2300" b="0" i="0" u="none" strike="noStrike" cap="none">
                <a:solidFill>
                  <a:schemeClr val="dk1"/>
                </a:solidFill>
                <a:latin typeface="Arial"/>
                <a:ea typeface="Arial"/>
                <a:cs typeface="Arial"/>
                <a:sym typeface="Arial"/>
              </a:rPr>
              <a:t>Aramid (Kevlar)</a:t>
            </a:r>
            <a:endParaRPr/>
          </a:p>
          <a:p>
            <a:pPr marL="274320" marR="0" lvl="1" indent="0" algn="l" rtl="0">
              <a:spcBef>
                <a:spcPts val="0"/>
              </a:spcBef>
              <a:spcAft>
                <a:spcPts val="0"/>
              </a:spcAft>
              <a:buClr>
                <a:schemeClr val="dk1"/>
              </a:buClr>
              <a:buSzPts val="2600"/>
              <a:buFont typeface="Noto Sans Symbols"/>
              <a:buNone/>
            </a:pPr>
            <a:endParaRPr sz="26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2600">
              <a:solidFill>
                <a:schemeClr val="dk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46"/>
          <p:cNvSpPr/>
          <p:nvPr/>
        </p:nvSpPr>
        <p:spPr>
          <a:xfrm>
            <a:off x="1752600" y="5865813"/>
            <a:ext cx="8915400" cy="755650"/>
          </a:xfrm>
          <a:prstGeom prst="rect">
            <a:avLst/>
          </a:prstGeom>
          <a:noFill/>
          <a:ln>
            <a:noFill/>
          </a:ln>
        </p:spPr>
        <p:txBody>
          <a:bodyPr spcFirstLastPara="1" wrap="square" lIns="90475" tIns="44450" rIns="90475" bIns="44450" anchor="ctr" anchorCtr="0">
            <a:noAutofit/>
          </a:bodyPr>
          <a:lstStyle/>
          <a:p>
            <a:pPr marL="0" marR="0" lvl="0" indent="0" algn="l" rtl="0">
              <a:spcBef>
                <a:spcPts val="0"/>
              </a:spcBef>
              <a:spcAft>
                <a:spcPts val="0"/>
              </a:spcAft>
              <a:buNone/>
            </a:pPr>
            <a:r>
              <a:rPr lang="en-US" sz="4400">
                <a:solidFill>
                  <a:schemeClr val="dk2"/>
                </a:solidFill>
                <a:latin typeface="Arial"/>
                <a:ea typeface="Arial"/>
                <a:cs typeface="Arial"/>
                <a:sym typeface="Arial"/>
              </a:rPr>
              <a:t> </a:t>
            </a:r>
            <a:r>
              <a:rPr lang="en-US" sz="4800">
                <a:solidFill>
                  <a:schemeClr val="dk2"/>
                </a:solidFill>
                <a:latin typeface="Arial"/>
                <a:ea typeface="Arial"/>
                <a:cs typeface="Arial"/>
                <a:sym typeface="Arial"/>
              </a:rPr>
              <a:t> </a:t>
            </a:r>
            <a:endParaRPr sz="4400">
              <a:solidFill>
                <a:schemeClr val="dk2"/>
              </a:solidFill>
              <a:latin typeface="Arial"/>
              <a:ea typeface="Arial"/>
              <a:cs typeface="Arial"/>
              <a:sym typeface="Arial"/>
            </a:endParaRPr>
          </a:p>
        </p:txBody>
      </p:sp>
      <p:sp>
        <p:nvSpPr>
          <p:cNvPr id="438" name="Google Shape;438;p46"/>
          <p:cNvSpPr txBox="1"/>
          <p:nvPr/>
        </p:nvSpPr>
        <p:spPr>
          <a:xfrm>
            <a:off x="457200" y="5975132"/>
            <a:ext cx="929640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dk1"/>
                </a:solidFill>
                <a:latin typeface="Arial"/>
                <a:ea typeface="Arial"/>
                <a:cs typeface="Arial"/>
                <a:sym typeface="Arial"/>
              </a:rPr>
              <a:t>Est. 3.9 Billion Pounds of Shipments</a:t>
            </a:r>
            <a:endParaRPr sz="3600">
              <a:solidFill>
                <a:schemeClr val="dk1"/>
              </a:solidFill>
              <a:latin typeface="Arial"/>
              <a:ea typeface="Arial"/>
              <a:cs typeface="Arial"/>
              <a:sym typeface="Arial"/>
            </a:endParaRPr>
          </a:p>
        </p:txBody>
      </p:sp>
      <p:sp>
        <p:nvSpPr>
          <p:cNvPr id="439" name="Google Shape;439;p46"/>
          <p:cNvSpPr/>
          <p:nvPr/>
        </p:nvSpPr>
        <p:spPr>
          <a:xfrm>
            <a:off x="1981201" y="457200"/>
            <a:ext cx="7934325" cy="4775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40" name="Google Shape;440;p46"/>
          <p:cNvSpPr txBox="1">
            <a:spLocks noGrp="1"/>
          </p:cNvSpPr>
          <p:nvPr>
            <p:ph type="title" idx="4294967295"/>
          </p:nvPr>
        </p:nvSpPr>
        <p:spPr>
          <a:xfrm>
            <a:off x="1001232" y="122449"/>
            <a:ext cx="7886700" cy="1325563"/>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41608A"/>
              </a:buClr>
              <a:buSzPts val="4400"/>
              <a:buFont typeface="Arial"/>
              <a:buNone/>
            </a:pPr>
            <a:r>
              <a:rPr lang="en-US" sz="4400" b="1">
                <a:solidFill>
                  <a:srgbClr val="41608A"/>
                </a:solidFill>
                <a:latin typeface="Arial"/>
                <a:ea typeface="Arial"/>
                <a:cs typeface="Arial"/>
                <a:sym typeface="Arial"/>
              </a:rPr>
              <a:t>COMPOSITES SHIPMENTS </a:t>
            </a:r>
            <a:r>
              <a:rPr lang="en-US" b="1">
                <a:solidFill>
                  <a:srgbClr val="41608A"/>
                </a:solidFill>
                <a:latin typeface="Arial"/>
                <a:ea typeface="Arial"/>
                <a:cs typeface="Arial"/>
                <a:sym typeface="Arial"/>
              </a:rPr>
              <a:t>BY INDUSTRY</a:t>
            </a:r>
            <a:endParaRPr/>
          </a:p>
        </p:txBody>
      </p:sp>
      <p:pic>
        <p:nvPicPr>
          <p:cNvPr id="441" name="Google Shape;441;p46" descr="Global market of composite materials in 2017. Values in $ mil. [4]. |  Download Scientific Diagram"/>
          <p:cNvPicPr preferRelativeResize="0"/>
          <p:nvPr/>
        </p:nvPicPr>
        <p:blipFill rotWithShape="1">
          <a:blip r:embed="rId3">
            <a:alphaModFix/>
          </a:blip>
          <a:srcRect/>
          <a:stretch/>
        </p:blipFill>
        <p:spPr>
          <a:xfrm>
            <a:off x="2276474" y="1662988"/>
            <a:ext cx="5505450" cy="408115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47"/>
          <p:cNvSpPr txBox="1">
            <a:spLocks noGrp="1"/>
          </p:cNvSpPr>
          <p:nvPr>
            <p:ph type="body" idx="1"/>
          </p:nvPr>
        </p:nvSpPr>
        <p:spPr>
          <a:xfrm>
            <a:off x="228600" y="1690024"/>
            <a:ext cx="3505200" cy="4351338"/>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SzPts val="2240"/>
              <a:buFont typeface="Arial"/>
              <a:buChar char="•"/>
            </a:pPr>
            <a:r>
              <a:rPr lang="en-US" sz="2800">
                <a:solidFill>
                  <a:schemeClr val="dk1"/>
                </a:solidFill>
              </a:rPr>
              <a:t>Carbon Fibers Cost From $15/Pound</a:t>
            </a:r>
            <a:endParaRPr/>
          </a:p>
          <a:p>
            <a:pPr marL="514350" lvl="1" indent="-171450" algn="l" rtl="0">
              <a:spcBef>
                <a:spcPts val="1000"/>
              </a:spcBef>
              <a:spcAft>
                <a:spcPts val="0"/>
              </a:spcAft>
              <a:buSzPts val="2160"/>
              <a:buChar char="✔"/>
            </a:pPr>
            <a:r>
              <a:rPr lang="en-US" sz="2400">
                <a:solidFill>
                  <a:schemeClr val="dk1"/>
                </a:solidFill>
              </a:rPr>
              <a:t>Some Carbon Fiber Is Over $100/Pound</a:t>
            </a:r>
            <a:endParaRPr/>
          </a:p>
          <a:p>
            <a:pPr marL="171450" lvl="0" indent="-171450" algn="l" rtl="0">
              <a:spcBef>
                <a:spcPts val="1000"/>
              </a:spcBef>
              <a:spcAft>
                <a:spcPts val="0"/>
              </a:spcAft>
              <a:buSzPts val="2240"/>
              <a:buFont typeface="Arial"/>
              <a:buChar char="•"/>
            </a:pPr>
            <a:r>
              <a:rPr lang="en-US" sz="2800">
                <a:solidFill>
                  <a:schemeClr val="dk1"/>
                </a:solidFill>
              </a:rPr>
              <a:t>Fiberglass Costs About $2.00/Pound</a:t>
            </a:r>
            <a:endParaRPr/>
          </a:p>
          <a:p>
            <a:pPr marL="171450" lvl="0" indent="-171450" algn="l" rtl="0">
              <a:spcBef>
                <a:spcPts val="1000"/>
              </a:spcBef>
              <a:spcAft>
                <a:spcPts val="0"/>
              </a:spcAft>
              <a:buSzPts val="2240"/>
              <a:buFont typeface="Arial"/>
              <a:buChar char="•"/>
            </a:pPr>
            <a:r>
              <a:rPr lang="en-US" sz="2800">
                <a:solidFill>
                  <a:schemeClr val="dk1"/>
                </a:solidFill>
              </a:rPr>
              <a:t>Most Resins Cost $3.00/Pound To $8.00/Pound</a:t>
            </a:r>
            <a:endParaRPr/>
          </a:p>
        </p:txBody>
      </p:sp>
      <p:sp>
        <p:nvSpPr>
          <p:cNvPr id="448" name="Google Shape;448;p47"/>
          <p:cNvSpPr txBox="1">
            <a:spLocks noGrp="1"/>
          </p:cNvSpPr>
          <p:nvPr>
            <p:ph type="title" idx="4294967295"/>
          </p:nvPr>
        </p:nvSpPr>
        <p:spPr>
          <a:xfrm>
            <a:off x="1045632" y="187656"/>
            <a:ext cx="7886700" cy="1325563"/>
          </a:xfrm>
          <a:prstGeom prst="rect">
            <a:avLst/>
          </a:prstGeom>
          <a:noFill/>
          <a:ln>
            <a:noFill/>
          </a:ln>
        </p:spPr>
        <p:txBody>
          <a:bodyPr spcFirstLastPara="1" wrap="square" lIns="91425" tIns="45700" rIns="91425" bIns="45700" anchor="t" anchorCtr="0">
            <a:normAutofit fontScale="90000"/>
          </a:bodyPr>
          <a:lstStyle/>
          <a:p>
            <a:pPr marL="0" lvl="0" indent="0" algn="ctr" rtl="0">
              <a:spcBef>
                <a:spcPts val="0"/>
              </a:spcBef>
              <a:spcAft>
                <a:spcPts val="0"/>
              </a:spcAft>
              <a:buClr>
                <a:srgbClr val="41608A"/>
              </a:buClr>
              <a:buSzPct val="100000"/>
              <a:buFont typeface="Arial"/>
              <a:buNone/>
            </a:pPr>
            <a:r>
              <a:rPr lang="en-US" sz="4400" b="1">
                <a:solidFill>
                  <a:srgbClr val="41608A"/>
                </a:solidFill>
                <a:latin typeface="Arial"/>
                <a:ea typeface="Arial"/>
                <a:cs typeface="Arial"/>
                <a:sym typeface="Arial"/>
              </a:rPr>
              <a:t>COSTS OF FIBERS</a:t>
            </a:r>
            <a:br>
              <a:rPr lang="en-US" sz="4400" b="1">
                <a:solidFill>
                  <a:srgbClr val="41608A"/>
                </a:solidFill>
                <a:latin typeface="Arial"/>
                <a:ea typeface="Arial"/>
                <a:cs typeface="Arial"/>
                <a:sym typeface="Arial"/>
              </a:rPr>
            </a:br>
            <a:r>
              <a:rPr lang="en-US" sz="4400" b="1">
                <a:solidFill>
                  <a:srgbClr val="41608A"/>
                </a:solidFill>
                <a:latin typeface="Arial"/>
                <a:ea typeface="Arial"/>
                <a:cs typeface="Arial"/>
                <a:sym typeface="Arial"/>
              </a:rPr>
              <a:t>and RESINS</a:t>
            </a:r>
            <a:endParaRPr/>
          </a:p>
        </p:txBody>
      </p:sp>
      <p:pic>
        <p:nvPicPr>
          <p:cNvPr id="449" name="Google Shape;449;p47"/>
          <p:cNvPicPr preferRelativeResize="0"/>
          <p:nvPr/>
        </p:nvPicPr>
        <p:blipFill rotWithShape="1">
          <a:blip r:embed="rId3">
            <a:alphaModFix/>
          </a:blip>
          <a:srcRect/>
          <a:stretch/>
        </p:blipFill>
        <p:spPr>
          <a:xfrm>
            <a:off x="3733800" y="1861805"/>
            <a:ext cx="5807840" cy="36626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grpSp>
        <p:nvGrpSpPr>
          <p:cNvPr id="165" name="Google Shape;165;p21"/>
          <p:cNvGrpSpPr/>
          <p:nvPr/>
        </p:nvGrpSpPr>
        <p:grpSpPr>
          <a:xfrm>
            <a:off x="850668" y="1066800"/>
            <a:ext cx="8674332" cy="5216526"/>
            <a:chOff x="1153990" y="757434"/>
            <a:chExt cx="8674332" cy="5216526"/>
          </a:xfrm>
        </p:grpSpPr>
        <p:pic>
          <p:nvPicPr>
            <p:cNvPr id="166" name="Google Shape;166;p21" descr="Homepage - Boston Materials"/>
            <p:cNvPicPr preferRelativeResize="0"/>
            <p:nvPr/>
          </p:nvPicPr>
          <p:blipFill rotWithShape="1">
            <a:blip r:embed="rId3">
              <a:alphaModFix/>
            </a:blip>
            <a:srcRect/>
            <a:stretch/>
          </p:blipFill>
          <p:spPr>
            <a:xfrm>
              <a:off x="7564787" y="4343400"/>
              <a:ext cx="1819275" cy="539115"/>
            </a:xfrm>
            <a:prstGeom prst="rect">
              <a:avLst/>
            </a:prstGeom>
            <a:noFill/>
            <a:ln>
              <a:noFill/>
            </a:ln>
          </p:spPr>
        </p:pic>
        <p:pic>
          <p:nvPicPr>
            <p:cNvPr id="167" name="Google Shape;167;p21" descr="Logo, company name&#10;&#10;Description automatically generated"/>
            <p:cNvPicPr preferRelativeResize="0"/>
            <p:nvPr/>
          </p:nvPicPr>
          <p:blipFill rotWithShape="1">
            <a:blip r:embed="rId4">
              <a:alphaModFix/>
            </a:blip>
            <a:srcRect/>
            <a:stretch/>
          </p:blipFill>
          <p:spPr>
            <a:xfrm>
              <a:off x="6526270" y="2495396"/>
              <a:ext cx="1624965" cy="904240"/>
            </a:xfrm>
            <a:prstGeom prst="rect">
              <a:avLst/>
            </a:prstGeom>
            <a:noFill/>
            <a:ln>
              <a:noFill/>
            </a:ln>
          </p:spPr>
        </p:pic>
        <p:pic>
          <p:nvPicPr>
            <p:cNvPr id="168" name="Google Shape;168;p21" descr="Home - KraussMaffei"/>
            <p:cNvPicPr preferRelativeResize="0"/>
            <p:nvPr/>
          </p:nvPicPr>
          <p:blipFill rotWithShape="1">
            <a:blip r:embed="rId5">
              <a:alphaModFix/>
            </a:blip>
            <a:srcRect/>
            <a:stretch/>
          </p:blipFill>
          <p:spPr>
            <a:xfrm>
              <a:off x="4663356" y="5047495"/>
              <a:ext cx="1212215" cy="926465"/>
            </a:xfrm>
            <a:prstGeom prst="rect">
              <a:avLst/>
            </a:prstGeom>
            <a:noFill/>
            <a:ln>
              <a:noFill/>
            </a:ln>
          </p:spPr>
        </p:pic>
        <p:pic>
          <p:nvPicPr>
            <p:cNvPr id="169" name="Google Shape;169;p21" descr="Airtech | SAMPE Europe"/>
            <p:cNvPicPr preferRelativeResize="0"/>
            <p:nvPr/>
          </p:nvPicPr>
          <p:blipFill rotWithShape="1">
            <a:blip r:embed="rId6">
              <a:alphaModFix/>
            </a:blip>
            <a:srcRect/>
            <a:stretch/>
          </p:blipFill>
          <p:spPr>
            <a:xfrm>
              <a:off x="1153990" y="4343400"/>
              <a:ext cx="1864400" cy="568642"/>
            </a:xfrm>
            <a:prstGeom prst="rect">
              <a:avLst/>
            </a:prstGeom>
            <a:noFill/>
            <a:ln>
              <a:noFill/>
            </a:ln>
          </p:spPr>
        </p:pic>
        <p:sp>
          <p:nvSpPr>
            <p:cNvPr id="170" name="Google Shape;170;p21"/>
            <p:cNvSpPr txBox="1"/>
            <p:nvPr/>
          </p:nvSpPr>
          <p:spPr>
            <a:xfrm>
              <a:off x="1160448" y="2865094"/>
              <a:ext cx="285001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chemeClr val="dk1"/>
                  </a:solidFill>
                  <a:latin typeface="Arial"/>
                  <a:ea typeface="Arial"/>
                  <a:cs typeface="Arial"/>
                  <a:sym typeface="Arial"/>
                </a:rPr>
                <a:t>William Dahlgren Family</a:t>
              </a:r>
              <a:endParaRPr/>
            </a:p>
          </p:txBody>
        </p:sp>
        <p:sp>
          <p:nvSpPr>
            <p:cNvPr id="171" name="Google Shape;171;p21"/>
            <p:cNvSpPr txBox="1"/>
            <p:nvPr/>
          </p:nvSpPr>
          <p:spPr>
            <a:xfrm>
              <a:off x="7120529" y="3002130"/>
              <a:ext cx="270779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chemeClr val="dk1"/>
                  </a:solidFill>
                  <a:latin typeface="Arial"/>
                  <a:ea typeface="Arial"/>
                  <a:cs typeface="Arial"/>
                  <a:sym typeface="Arial"/>
                </a:rPr>
                <a:t>Ernest Solvay Fund Managed</a:t>
              </a:r>
              <a:endParaRPr/>
            </a:p>
            <a:p>
              <a:pPr marL="0" marR="0" lvl="0" indent="0" algn="l" rtl="0">
                <a:spcBef>
                  <a:spcPts val="0"/>
                </a:spcBef>
                <a:spcAft>
                  <a:spcPts val="0"/>
                </a:spcAft>
                <a:buNone/>
              </a:pPr>
              <a:r>
                <a:rPr lang="en-US" sz="1200" b="1">
                  <a:solidFill>
                    <a:schemeClr val="dk1"/>
                  </a:solidFill>
                  <a:latin typeface="Arial"/>
                  <a:ea typeface="Arial"/>
                  <a:cs typeface="Arial"/>
                  <a:sym typeface="Arial"/>
                </a:rPr>
                <a:t>by The King Baudouin Foundation</a:t>
              </a:r>
              <a:endParaRPr/>
            </a:p>
          </p:txBody>
        </p:sp>
        <p:grpSp>
          <p:nvGrpSpPr>
            <p:cNvPr id="172" name="Google Shape;172;p21"/>
            <p:cNvGrpSpPr/>
            <p:nvPr/>
          </p:nvGrpSpPr>
          <p:grpSpPr>
            <a:xfrm>
              <a:off x="3523915" y="2622335"/>
              <a:ext cx="3453068" cy="1825985"/>
              <a:chOff x="3154450" y="4000779"/>
              <a:chExt cx="3708556" cy="1961088"/>
            </a:xfrm>
          </p:grpSpPr>
          <p:pic>
            <p:nvPicPr>
              <p:cNvPr id="173" name="Google Shape;173;p21" descr="A picture containing text&#10;&#10;Description automatically generated"/>
              <p:cNvPicPr preferRelativeResize="0"/>
              <p:nvPr/>
            </p:nvPicPr>
            <p:blipFill rotWithShape="1">
              <a:blip r:embed="rId7">
                <a:alphaModFix/>
              </a:blip>
              <a:srcRect/>
              <a:stretch/>
            </p:blipFill>
            <p:spPr>
              <a:xfrm>
                <a:off x="4532478" y="4000779"/>
                <a:ext cx="952500" cy="1333500"/>
              </a:xfrm>
              <a:prstGeom prst="rect">
                <a:avLst/>
              </a:prstGeom>
              <a:noFill/>
              <a:ln>
                <a:noFill/>
              </a:ln>
            </p:spPr>
          </p:pic>
          <p:sp>
            <p:nvSpPr>
              <p:cNvPr id="174" name="Google Shape;174;p21"/>
              <p:cNvSpPr txBox="1"/>
              <p:nvPr/>
            </p:nvSpPr>
            <p:spPr>
              <a:xfrm>
                <a:off x="3154450" y="5315536"/>
                <a:ext cx="370855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dk1"/>
                    </a:solidFill>
                    <a:latin typeface="Arial"/>
                    <a:ea typeface="Arial"/>
                    <a:cs typeface="Arial"/>
                    <a:sym typeface="Arial"/>
                  </a:rPr>
                  <a:t>St. Margaret’s</a:t>
                </a:r>
                <a:endParaRPr/>
              </a:p>
              <a:p>
                <a:pPr marL="0" marR="0" lvl="0" indent="0" algn="ctr" rtl="0">
                  <a:spcBef>
                    <a:spcPts val="0"/>
                  </a:spcBef>
                  <a:spcAft>
                    <a:spcPts val="0"/>
                  </a:spcAft>
                  <a:buNone/>
                </a:pPr>
                <a:r>
                  <a:rPr lang="en-US" sz="1800" b="1">
                    <a:solidFill>
                      <a:schemeClr val="dk1"/>
                    </a:solidFill>
                    <a:latin typeface="Arial"/>
                    <a:ea typeface="Arial"/>
                    <a:cs typeface="Arial"/>
                    <a:sym typeface="Arial"/>
                  </a:rPr>
                  <a:t>Episcopal School</a:t>
                </a:r>
                <a:endParaRPr/>
              </a:p>
            </p:txBody>
          </p:sp>
        </p:grpSp>
        <p:grpSp>
          <p:nvGrpSpPr>
            <p:cNvPr id="175" name="Google Shape;175;p21"/>
            <p:cNvGrpSpPr/>
            <p:nvPr/>
          </p:nvGrpSpPr>
          <p:grpSpPr>
            <a:xfrm>
              <a:off x="2547154" y="757434"/>
              <a:ext cx="5853493" cy="1254042"/>
              <a:chOff x="2742075" y="2996746"/>
              <a:chExt cx="5853493" cy="1254042"/>
            </a:xfrm>
          </p:grpSpPr>
          <p:pic>
            <p:nvPicPr>
              <p:cNvPr id="176" name="Google Shape;176;p21" descr="Logo, company name&#10;&#10;Description automatically generated"/>
              <p:cNvPicPr preferRelativeResize="0"/>
              <p:nvPr/>
            </p:nvPicPr>
            <p:blipFill rotWithShape="1">
              <a:blip r:embed="rId8">
                <a:alphaModFix/>
              </a:blip>
              <a:srcRect b="33511"/>
              <a:stretch/>
            </p:blipFill>
            <p:spPr>
              <a:xfrm>
                <a:off x="2742075" y="2996746"/>
                <a:ext cx="4232403" cy="1100486"/>
              </a:xfrm>
              <a:prstGeom prst="rect">
                <a:avLst/>
              </a:prstGeom>
              <a:noFill/>
              <a:ln>
                <a:noFill/>
              </a:ln>
            </p:spPr>
          </p:pic>
          <p:sp>
            <p:nvSpPr>
              <p:cNvPr id="177" name="Google Shape;177;p21"/>
              <p:cNvSpPr txBox="1"/>
              <p:nvPr/>
            </p:nvSpPr>
            <p:spPr>
              <a:xfrm>
                <a:off x="5712983" y="3881456"/>
                <a:ext cx="288258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Los Angeles Chapter</a:t>
                </a:r>
                <a:endParaRPr/>
              </a:p>
            </p:txBody>
          </p:sp>
        </p:gr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48"/>
          <p:cNvSpPr txBox="1">
            <a:spLocks noGrp="1"/>
          </p:cNvSpPr>
          <p:nvPr>
            <p:ph type="body" idx="1"/>
          </p:nvPr>
        </p:nvSpPr>
        <p:spPr>
          <a:xfrm>
            <a:off x="404155" y="1247571"/>
            <a:ext cx="6838950" cy="4909295"/>
          </a:xfrm>
          <a:prstGeom prst="rect">
            <a:avLst/>
          </a:prstGeom>
          <a:noFill/>
          <a:ln>
            <a:noFill/>
          </a:ln>
        </p:spPr>
        <p:txBody>
          <a:bodyPr spcFirstLastPara="1" wrap="square" lIns="91425" tIns="45700" rIns="91425" bIns="45700" anchor="t" anchorCtr="0">
            <a:normAutofit/>
          </a:bodyPr>
          <a:lstStyle/>
          <a:p>
            <a:pPr marL="171450" lvl="0" indent="-177800" algn="l" rtl="0">
              <a:spcBef>
                <a:spcPts val="0"/>
              </a:spcBef>
              <a:spcAft>
                <a:spcPts val="0"/>
              </a:spcAft>
              <a:buSzPts val="2800"/>
              <a:buFont typeface="Noto Sans Symbols"/>
              <a:buChar char="▪"/>
            </a:pPr>
            <a:r>
              <a:rPr lang="en-US" sz="3500">
                <a:solidFill>
                  <a:schemeClr val="dk1"/>
                </a:solidFill>
              </a:rPr>
              <a:t>Reuse Composite Parts with Little or No Modification</a:t>
            </a:r>
            <a:endParaRPr/>
          </a:p>
        </p:txBody>
      </p:sp>
      <p:sp>
        <p:nvSpPr>
          <p:cNvPr id="456" name="Google Shape;456;p48"/>
          <p:cNvSpPr txBox="1">
            <a:spLocks noGrp="1"/>
          </p:cNvSpPr>
          <p:nvPr>
            <p:ph type="title" idx="4294967295"/>
          </p:nvPr>
        </p:nvSpPr>
        <p:spPr>
          <a:xfrm>
            <a:off x="1059487" y="183593"/>
            <a:ext cx="7886700" cy="1325563"/>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41608A"/>
              </a:buClr>
              <a:buSzPts val="4400"/>
              <a:buFont typeface="Arial"/>
              <a:buNone/>
            </a:pPr>
            <a:r>
              <a:rPr lang="en-US" sz="4400" b="1">
                <a:solidFill>
                  <a:srgbClr val="41608A"/>
                </a:solidFill>
                <a:latin typeface="Arial"/>
                <a:ea typeface="Arial"/>
                <a:cs typeface="Arial"/>
                <a:sym typeface="Arial"/>
              </a:rPr>
              <a:t>RECYCLING </a:t>
            </a:r>
            <a:r>
              <a:rPr lang="en-US" b="1">
                <a:solidFill>
                  <a:srgbClr val="41608A"/>
                </a:solidFill>
                <a:latin typeface="Arial"/>
                <a:ea typeface="Arial"/>
                <a:cs typeface="Arial"/>
                <a:sym typeface="Arial"/>
              </a:rPr>
              <a:t>(REUSE)</a:t>
            </a:r>
            <a:endParaRPr/>
          </a:p>
        </p:txBody>
      </p:sp>
      <p:pic>
        <p:nvPicPr>
          <p:cNvPr id="457" name="Google Shape;457;p48"/>
          <p:cNvPicPr preferRelativeResize="0"/>
          <p:nvPr/>
        </p:nvPicPr>
        <p:blipFill rotWithShape="1">
          <a:blip r:embed="rId3">
            <a:alphaModFix/>
          </a:blip>
          <a:srcRect/>
          <a:stretch/>
        </p:blipFill>
        <p:spPr>
          <a:xfrm>
            <a:off x="7516640" y="1089811"/>
            <a:ext cx="1757362" cy="1828800"/>
          </a:xfrm>
          <a:prstGeom prst="rect">
            <a:avLst/>
          </a:prstGeom>
          <a:noFill/>
          <a:ln>
            <a:noFill/>
          </a:ln>
        </p:spPr>
      </p:pic>
      <p:pic>
        <p:nvPicPr>
          <p:cNvPr id="458" name="Google Shape;458;p48" descr="2021 Trek Emonda SL 7 Road Bike in Gloss Radioactive Red/Matte Carbon"/>
          <p:cNvPicPr preferRelativeResize="0"/>
          <p:nvPr/>
        </p:nvPicPr>
        <p:blipFill rotWithShape="1">
          <a:blip r:embed="rId4">
            <a:alphaModFix/>
          </a:blip>
          <a:srcRect/>
          <a:stretch/>
        </p:blipFill>
        <p:spPr>
          <a:xfrm>
            <a:off x="4767534" y="2952399"/>
            <a:ext cx="4185580" cy="3124447"/>
          </a:xfrm>
          <a:prstGeom prst="rect">
            <a:avLst/>
          </a:prstGeom>
          <a:noFill/>
          <a:ln>
            <a:noFill/>
          </a:ln>
        </p:spPr>
      </p:pic>
      <p:pic>
        <p:nvPicPr>
          <p:cNvPr id="459" name="Google Shape;459;p48" descr="TaylorMade's Stealth drivers have a carbon-fiber face"/>
          <p:cNvPicPr preferRelativeResize="0"/>
          <p:nvPr/>
        </p:nvPicPr>
        <p:blipFill rotWithShape="1">
          <a:blip r:embed="rId5">
            <a:alphaModFix/>
          </a:blip>
          <a:srcRect/>
          <a:stretch/>
        </p:blipFill>
        <p:spPr>
          <a:xfrm>
            <a:off x="533400" y="3435927"/>
            <a:ext cx="3984285" cy="2390571"/>
          </a:xfrm>
          <a:prstGeom prst="rect">
            <a:avLst/>
          </a:prstGeom>
          <a:noFill/>
          <a:ln>
            <a:noFill/>
          </a:ln>
          <a:effectLst>
            <a:outerShdw blurRad="50800" dist="190500" dir="2700000" algn="tl" rotWithShape="0">
              <a:srgbClr val="3C67B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5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49"/>
          <p:cNvSpPr txBox="1">
            <a:spLocks noGrp="1"/>
          </p:cNvSpPr>
          <p:nvPr>
            <p:ph type="body" idx="1"/>
          </p:nvPr>
        </p:nvSpPr>
        <p:spPr>
          <a:xfrm>
            <a:off x="228600" y="1676169"/>
            <a:ext cx="7886700" cy="4351338"/>
          </a:xfrm>
          <a:prstGeom prst="rect">
            <a:avLst/>
          </a:prstGeom>
          <a:noFill/>
          <a:ln>
            <a:noFill/>
          </a:ln>
        </p:spPr>
        <p:txBody>
          <a:bodyPr spcFirstLastPara="1" wrap="square" lIns="91425" tIns="45700" rIns="91425" bIns="45700" anchor="t" anchorCtr="0">
            <a:normAutofit/>
          </a:bodyPr>
          <a:lstStyle/>
          <a:p>
            <a:pPr marL="171450" lvl="0" indent="-171450" algn="l" rtl="0">
              <a:spcBef>
                <a:spcPts val="0"/>
              </a:spcBef>
              <a:spcAft>
                <a:spcPts val="0"/>
              </a:spcAft>
              <a:buSzPts val="2240"/>
              <a:buFont typeface="Arial"/>
              <a:buChar char="•"/>
            </a:pPr>
            <a:r>
              <a:rPr lang="en-US" sz="2800">
                <a:solidFill>
                  <a:schemeClr val="dk1"/>
                </a:solidFill>
              </a:rPr>
              <a:t>Dissolve the matrix in a solvent and recover the fibers</a:t>
            </a:r>
            <a:endParaRPr/>
          </a:p>
          <a:p>
            <a:pPr marL="514350" lvl="1" indent="-171450" algn="l" rtl="0">
              <a:spcBef>
                <a:spcPts val="1000"/>
              </a:spcBef>
              <a:spcAft>
                <a:spcPts val="0"/>
              </a:spcAft>
              <a:buSzPts val="2160"/>
              <a:buChar char="✔"/>
            </a:pPr>
            <a:r>
              <a:rPr lang="en-US" sz="2400">
                <a:solidFill>
                  <a:schemeClr val="dk1"/>
                </a:solidFill>
              </a:rPr>
              <a:t>Resin can be recovered by evaporation of the solvent</a:t>
            </a:r>
            <a:endParaRPr/>
          </a:p>
          <a:p>
            <a:pPr marL="171450" lvl="0" indent="-171450" algn="l" rtl="0">
              <a:spcBef>
                <a:spcPts val="1000"/>
              </a:spcBef>
              <a:spcAft>
                <a:spcPts val="0"/>
              </a:spcAft>
              <a:buSzPts val="2240"/>
              <a:buFont typeface="Arial"/>
              <a:buChar char="•"/>
            </a:pPr>
            <a:r>
              <a:rPr lang="en-US" sz="2800">
                <a:solidFill>
                  <a:schemeClr val="dk1"/>
                </a:solidFill>
              </a:rPr>
              <a:t>Properties can be maintained</a:t>
            </a:r>
            <a:endParaRPr/>
          </a:p>
          <a:p>
            <a:pPr marL="514350" lvl="1" indent="-171450" algn="l" rtl="0">
              <a:spcBef>
                <a:spcPts val="1000"/>
              </a:spcBef>
              <a:spcAft>
                <a:spcPts val="0"/>
              </a:spcAft>
              <a:buSzPts val="2160"/>
              <a:buChar char="✔"/>
            </a:pPr>
            <a:r>
              <a:rPr lang="en-US" sz="2400">
                <a:solidFill>
                  <a:schemeClr val="dk1"/>
                </a:solidFill>
              </a:rPr>
              <a:t>&gt;90%</a:t>
            </a:r>
            <a:endParaRPr/>
          </a:p>
          <a:p>
            <a:pPr marL="514350" lvl="1" indent="-171450" algn="l" rtl="0">
              <a:spcBef>
                <a:spcPts val="1000"/>
              </a:spcBef>
              <a:spcAft>
                <a:spcPts val="0"/>
              </a:spcAft>
              <a:buSzPts val="2160"/>
              <a:buChar char="✔"/>
            </a:pPr>
            <a:r>
              <a:rPr lang="en-US" sz="2400">
                <a:solidFill>
                  <a:schemeClr val="dk1"/>
                </a:solidFill>
              </a:rPr>
              <a:t>Automotive is a good application</a:t>
            </a:r>
            <a:endParaRPr/>
          </a:p>
        </p:txBody>
      </p:sp>
      <p:sp>
        <p:nvSpPr>
          <p:cNvPr id="466" name="Google Shape;466;p49"/>
          <p:cNvSpPr txBox="1">
            <a:spLocks noGrp="1"/>
          </p:cNvSpPr>
          <p:nvPr>
            <p:ph type="title" idx="4294967295"/>
          </p:nvPr>
        </p:nvSpPr>
        <p:spPr>
          <a:xfrm>
            <a:off x="1011382" y="115540"/>
            <a:ext cx="7886700" cy="1325563"/>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41608A"/>
              </a:buClr>
              <a:buSzPts val="4400"/>
              <a:buFont typeface="Arial"/>
              <a:buNone/>
            </a:pPr>
            <a:r>
              <a:rPr lang="en-US" sz="4400" b="1">
                <a:solidFill>
                  <a:srgbClr val="41608A"/>
                </a:solidFill>
                <a:latin typeface="Arial"/>
                <a:ea typeface="Arial"/>
                <a:cs typeface="Arial"/>
                <a:sym typeface="Arial"/>
              </a:rPr>
              <a:t>RECYCLING METHOD </a:t>
            </a:r>
            <a:r>
              <a:rPr lang="en-US" b="1">
                <a:solidFill>
                  <a:srgbClr val="41608A"/>
                </a:solidFill>
                <a:latin typeface="Arial"/>
                <a:ea typeface="Arial"/>
                <a:cs typeface="Arial"/>
                <a:sym typeface="Arial"/>
              </a:rPr>
              <a:t>SOLVOLYSIS</a:t>
            </a:r>
            <a:endParaRPr/>
          </a:p>
        </p:txBody>
      </p:sp>
      <p:pic>
        <p:nvPicPr>
          <p:cNvPr id="467" name="Google Shape;467;p49" descr="2021 BMW i3 Review, Pricing, and Specs"/>
          <p:cNvPicPr preferRelativeResize="0"/>
          <p:nvPr/>
        </p:nvPicPr>
        <p:blipFill rotWithShape="1">
          <a:blip r:embed="rId3">
            <a:alphaModFix/>
          </a:blip>
          <a:srcRect/>
          <a:stretch/>
        </p:blipFill>
        <p:spPr>
          <a:xfrm>
            <a:off x="5677744" y="3429000"/>
            <a:ext cx="3596257" cy="2624144"/>
          </a:xfrm>
          <a:prstGeom prst="rect">
            <a:avLst/>
          </a:prstGeom>
          <a:noFill/>
          <a:ln>
            <a:noFill/>
          </a:ln>
          <a:effectLst>
            <a:outerShdw blurRad="50800" dist="190500" dir="2700000" algn="tl" rotWithShape="0">
              <a:srgbClr val="3C67B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6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50"/>
          <p:cNvSpPr txBox="1">
            <a:spLocks noGrp="1"/>
          </p:cNvSpPr>
          <p:nvPr>
            <p:ph type="body" idx="1"/>
          </p:nvPr>
        </p:nvSpPr>
        <p:spPr>
          <a:xfrm>
            <a:off x="457200" y="1441333"/>
            <a:ext cx="7886700" cy="4351338"/>
          </a:xfrm>
          <a:prstGeom prst="rect">
            <a:avLst/>
          </a:prstGeom>
          <a:noFill/>
          <a:ln>
            <a:noFill/>
          </a:ln>
        </p:spPr>
        <p:txBody>
          <a:bodyPr spcFirstLastPara="1" wrap="square" lIns="91425" tIns="45700" rIns="91425" bIns="45700" anchor="t" anchorCtr="0">
            <a:normAutofit/>
          </a:bodyPr>
          <a:lstStyle/>
          <a:p>
            <a:pPr marL="171450" lvl="0" indent="-171450" algn="l" rtl="0">
              <a:spcBef>
                <a:spcPts val="0"/>
              </a:spcBef>
              <a:spcAft>
                <a:spcPts val="0"/>
              </a:spcAft>
              <a:buSzPts val="2240"/>
              <a:buFont typeface="Arial"/>
              <a:buChar char="•"/>
            </a:pPr>
            <a:r>
              <a:rPr lang="en-US" sz="2800">
                <a:solidFill>
                  <a:schemeClr val="dk1"/>
                </a:solidFill>
              </a:rPr>
              <a:t>Heating Without Oxygen (No Burning)</a:t>
            </a:r>
            <a:endParaRPr/>
          </a:p>
          <a:p>
            <a:pPr marL="171450" lvl="0" indent="-171450" algn="l" rtl="0">
              <a:spcBef>
                <a:spcPts val="1000"/>
              </a:spcBef>
              <a:spcAft>
                <a:spcPts val="0"/>
              </a:spcAft>
              <a:buSzPts val="2240"/>
              <a:buFont typeface="Arial"/>
              <a:buChar char="•"/>
            </a:pPr>
            <a:r>
              <a:rPr lang="en-US" sz="2800">
                <a:solidFill>
                  <a:schemeClr val="dk1"/>
                </a:solidFill>
              </a:rPr>
              <a:t>Fiber Properties Retained Quite Well (&gt;80%)</a:t>
            </a:r>
            <a:endParaRPr/>
          </a:p>
          <a:p>
            <a:pPr marL="171450" lvl="0" indent="-171450" algn="l" rtl="0">
              <a:spcBef>
                <a:spcPts val="1000"/>
              </a:spcBef>
              <a:spcAft>
                <a:spcPts val="0"/>
              </a:spcAft>
              <a:buSzPts val="2240"/>
              <a:buFont typeface="Arial"/>
              <a:buChar char="•"/>
            </a:pPr>
            <a:r>
              <a:rPr lang="en-US" sz="2800">
                <a:solidFill>
                  <a:schemeClr val="dk1"/>
                </a:solidFill>
              </a:rPr>
              <a:t>Computer Cases Are Made With Recovered Fibers</a:t>
            </a:r>
            <a:endParaRPr/>
          </a:p>
        </p:txBody>
      </p:sp>
      <p:pic>
        <p:nvPicPr>
          <p:cNvPr id="474" name="Google Shape;474;p50"/>
          <p:cNvPicPr preferRelativeResize="0"/>
          <p:nvPr/>
        </p:nvPicPr>
        <p:blipFill rotWithShape="1">
          <a:blip r:embed="rId3">
            <a:alphaModFix/>
          </a:blip>
          <a:srcRect/>
          <a:stretch/>
        </p:blipFill>
        <p:spPr>
          <a:xfrm>
            <a:off x="5358393" y="4102837"/>
            <a:ext cx="3626280" cy="2627660"/>
          </a:xfrm>
          <a:prstGeom prst="rect">
            <a:avLst/>
          </a:prstGeom>
          <a:noFill/>
          <a:ln>
            <a:noFill/>
          </a:ln>
        </p:spPr>
      </p:pic>
      <p:sp>
        <p:nvSpPr>
          <p:cNvPr id="475" name="Google Shape;475;p50"/>
          <p:cNvSpPr txBox="1"/>
          <p:nvPr/>
        </p:nvSpPr>
        <p:spPr>
          <a:xfrm>
            <a:off x="1011382" y="115540"/>
            <a:ext cx="7886700" cy="13255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41608A"/>
              </a:buClr>
              <a:buSzPts val="4400"/>
              <a:buFont typeface="Arial"/>
              <a:buNone/>
            </a:pPr>
            <a:r>
              <a:rPr lang="en-US" sz="4400" b="1">
                <a:solidFill>
                  <a:srgbClr val="41608A"/>
                </a:solidFill>
                <a:latin typeface="Arial"/>
                <a:ea typeface="Arial"/>
                <a:cs typeface="Arial"/>
                <a:sym typeface="Arial"/>
              </a:rPr>
              <a:t>RECYCLING METHOD </a:t>
            </a:r>
            <a:r>
              <a:rPr lang="en-US" sz="3600" b="1">
                <a:solidFill>
                  <a:srgbClr val="41608A"/>
                </a:solidFill>
                <a:latin typeface="Arial"/>
                <a:ea typeface="Arial"/>
                <a:cs typeface="Arial"/>
                <a:sym typeface="Arial"/>
              </a:rPr>
              <a:t>PYROLYSIS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54"/>
          <p:cNvSpPr txBox="1">
            <a:spLocks noGrp="1"/>
          </p:cNvSpPr>
          <p:nvPr>
            <p:ph type="body" idx="1"/>
          </p:nvPr>
        </p:nvSpPr>
        <p:spPr>
          <a:xfrm>
            <a:off x="381000" y="1528257"/>
            <a:ext cx="7886700" cy="2212975"/>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SzPts val="2240"/>
              <a:buFont typeface="Arial"/>
              <a:buChar char="•"/>
            </a:pPr>
            <a:r>
              <a:rPr lang="en-US" sz="2800">
                <a:solidFill>
                  <a:schemeClr val="dk1"/>
                </a:solidFill>
              </a:rPr>
              <a:t>Chopped Into Pieces That Move In The Mold</a:t>
            </a:r>
            <a:endParaRPr/>
          </a:p>
          <a:p>
            <a:pPr marL="171450" lvl="0" indent="-171450" algn="l" rtl="0">
              <a:spcBef>
                <a:spcPts val="1000"/>
              </a:spcBef>
              <a:spcAft>
                <a:spcPts val="0"/>
              </a:spcAft>
              <a:buSzPts val="2240"/>
              <a:buFont typeface="Arial"/>
              <a:buChar char="•"/>
            </a:pPr>
            <a:r>
              <a:rPr lang="en-US" sz="2800">
                <a:solidFill>
                  <a:schemeClr val="dk1"/>
                </a:solidFill>
              </a:rPr>
              <a:t>Re-Molded</a:t>
            </a:r>
            <a:endParaRPr/>
          </a:p>
          <a:p>
            <a:pPr marL="171450" lvl="0" indent="-171450" algn="l" rtl="0">
              <a:spcBef>
                <a:spcPts val="1000"/>
              </a:spcBef>
              <a:spcAft>
                <a:spcPts val="0"/>
              </a:spcAft>
              <a:buSzPts val="2240"/>
              <a:buFont typeface="Arial"/>
              <a:buChar char="•"/>
            </a:pPr>
            <a:r>
              <a:rPr lang="en-US" sz="2800">
                <a:solidFill>
                  <a:schemeClr val="dk1"/>
                </a:solidFill>
              </a:rPr>
              <a:t>Used In Products Where High Mechanical Properties Are Not Critical</a:t>
            </a:r>
            <a:endParaRPr/>
          </a:p>
        </p:txBody>
      </p:sp>
      <p:pic>
        <p:nvPicPr>
          <p:cNvPr id="503" name="Google Shape;503;p54"/>
          <p:cNvPicPr preferRelativeResize="0"/>
          <p:nvPr/>
        </p:nvPicPr>
        <p:blipFill rotWithShape="1">
          <a:blip r:embed="rId3">
            <a:alphaModFix/>
          </a:blip>
          <a:srcRect/>
          <a:stretch/>
        </p:blipFill>
        <p:spPr>
          <a:xfrm>
            <a:off x="4765700" y="4038600"/>
            <a:ext cx="3852672" cy="2568448"/>
          </a:xfrm>
          <a:prstGeom prst="rect">
            <a:avLst/>
          </a:prstGeom>
          <a:noFill/>
          <a:ln>
            <a:noFill/>
          </a:ln>
          <a:effectLst>
            <a:outerShdw blurRad="50800" dist="190500" dir="2700000" algn="tl" rotWithShape="0">
              <a:srgbClr val="3C67B0">
                <a:alpha val="40000"/>
              </a:srgbClr>
            </a:outerShdw>
          </a:effectLst>
        </p:spPr>
      </p:pic>
      <p:sp>
        <p:nvSpPr>
          <p:cNvPr id="504" name="Google Shape;504;p54"/>
          <p:cNvSpPr txBox="1"/>
          <p:nvPr/>
        </p:nvSpPr>
        <p:spPr>
          <a:xfrm>
            <a:off x="1011382" y="115540"/>
            <a:ext cx="7886700" cy="13255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41608A"/>
              </a:buClr>
              <a:buSzPts val="4400"/>
              <a:buFont typeface="Arial"/>
              <a:buNone/>
            </a:pPr>
            <a:r>
              <a:rPr lang="en-US" sz="4400" b="1">
                <a:solidFill>
                  <a:srgbClr val="41608A"/>
                </a:solidFill>
                <a:latin typeface="Arial"/>
                <a:ea typeface="Arial"/>
                <a:cs typeface="Arial"/>
                <a:sym typeface="Arial"/>
              </a:rPr>
              <a:t>RECYCLING METHOD </a:t>
            </a:r>
            <a:r>
              <a:rPr lang="en-US" sz="3600" b="1">
                <a:solidFill>
                  <a:srgbClr val="41608A"/>
                </a:solidFill>
                <a:latin typeface="Arial"/>
                <a:ea typeface="Arial"/>
                <a:cs typeface="Arial"/>
                <a:sym typeface="Arial"/>
              </a:rPr>
              <a:t>CHOPPING and MOLDING</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55"/>
          <p:cNvSpPr txBox="1">
            <a:spLocks noGrp="1"/>
          </p:cNvSpPr>
          <p:nvPr>
            <p:ph type="body" idx="1"/>
          </p:nvPr>
        </p:nvSpPr>
        <p:spPr>
          <a:xfrm>
            <a:off x="584228" y="1633364"/>
            <a:ext cx="8238995" cy="1908175"/>
          </a:xfrm>
          <a:prstGeom prst="rect">
            <a:avLst/>
          </a:prstGeom>
          <a:noFill/>
          <a:ln>
            <a:noFill/>
          </a:ln>
        </p:spPr>
        <p:txBody>
          <a:bodyPr spcFirstLastPara="1" wrap="square" lIns="91425" tIns="45700" rIns="91425" bIns="45700" anchor="t" anchorCtr="0">
            <a:normAutofit lnSpcReduction="10000"/>
          </a:bodyPr>
          <a:lstStyle/>
          <a:p>
            <a:pPr marL="171450" lvl="0" indent="-171450" algn="l" rtl="0">
              <a:spcBef>
                <a:spcPts val="0"/>
              </a:spcBef>
              <a:spcAft>
                <a:spcPts val="0"/>
              </a:spcAft>
              <a:buSzPts val="2400"/>
              <a:buFont typeface="Arial"/>
              <a:buChar char="•"/>
            </a:pPr>
            <a:r>
              <a:rPr lang="en-US" sz="3000">
                <a:solidFill>
                  <a:schemeClr val="dk1"/>
                </a:solidFill>
              </a:rPr>
              <a:t>Placing Prepreg Pieces Into The Mold</a:t>
            </a:r>
            <a:endParaRPr/>
          </a:p>
          <a:p>
            <a:pPr marL="171450" lvl="0" indent="-171450" algn="l" rtl="0">
              <a:spcBef>
                <a:spcPts val="1000"/>
              </a:spcBef>
              <a:spcAft>
                <a:spcPts val="0"/>
              </a:spcAft>
              <a:buSzPts val="2400"/>
              <a:buFont typeface="Arial"/>
              <a:buChar char="•"/>
            </a:pPr>
            <a:r>
              <a:rPr lang="en-US" sz="3000">
                <a:solidFill>
                  <a:schemeClr val="dk1"/>
                </a:solidFill>
              </a:rPr>
              <a:t>Compression Molding</a:t>
            </a:r>
            <a:endParaRPr/>
          </a:p>
          <a:p>
            <a:pPr marL="514350" lvl="1" indent="-171450" algn="l" rtl="0">
              <a:spcBef>
                <a:spcPts val="1000"/>
              </a:spcBef>
              <a:spcAft>
                <a:spcPts val="0"/>
              </a:spcAft>
              <a:buSzPts val="2160"/>
              <a:buChar char="✔"/>
            </a:pPr>
            <a:r>
              <a:rPr lang="en-US" sz="2400">
                <a:solidFill>
                  <a:schemeClr val="dk1"/>
                </a:solidFill>
              </a:rPr>
              <a:t>Used Where Thickness Uniformity And Weight Are Not Critical</a:t>
            </a:r>
            <a:endParaRPr/>
          </a:p>
        </p:txBody>
      </p:sp>
      <p:pic>
        <p:nvPicPr>
          <p:cNvPr id="511" name="Google Shape;511;p55" descr="MOTORWAYCARE | Noise Barriers | Acoustic Barriers | Noise Control"/>
          <p:cNvPicPr preferRelativeResize="0"/>
          <p:nvPr/>
        </p:nvPicPr>
        <p:blipFill rotWithShape="1">
          <a:blip r:embed="rId3">
            <a:alphaModFix/>
          </a:blip>
          <a:srcRect/>
          <a:stretch/>
        </p:blipFill>
        <p:spPr>
          <a:xfrm>
            <a:off x="816790" y="3733800"/>
            <a:ext cx="7773873" cy="2791036"/>
          </a:xfrm>
          <a:prstGeom prst="rect">
            <a:avLst/>
          </a:prstGeom>
          <a:noFill/>
          <a:ln>
            <a:noFill/>
          </a:ln>
          <a:effectLst>
            <a:outerShdw blurRad="50800" dist="190500" dir="2700000" algn="tl" rotWithShape="0">
              <a:srgbClr val="3C67B0">
                <a:alpha val="40000"/>
              </a:srgbClr>
            </a:outerShdw>
          </a:effectLst>
        </p:spPr>
      </p:pic>
      <p:sp>
        <p:nvSpPr>
          <p:cNvPr id="512" name="Google Shape;512;p55"/>
          <p:cNvSpPr txBox="1"/>
          <p:nvPr/>
        </p:nvSpPr>
        <p:spPr>
          <a:xfrm>
            <a:off x="1011382" y="115540"/>
            <a:ext cx="7886700" cy="13255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41608A"/>
              </a:buClr>
              <a:buSzPts val="4400"/>
              <a:buFont typeface="Arial"/>
              <a:buNone/>
            </a:pPr>
            <a:r>
              <a:rPr lang="en-US" sz="4400" b="1">
                <a:solidFill>
                  <a:srgbClr val="41608A"/>
                </a:solidFill>
                <a:latin typeface="Arial"/>
                <a:ea typeface="Arial"/>
                <a:cs typeface="Arial"/>
                <a:sym typeface="Arial"/>
              </a:rPr>
              <a:t>RECYCLING METHOD </a:t>
            </a:r>
            <a:r>
              <a:rPr lang="en-US" sz="3600" b="1">
                <a:solidFill>
                  <a:srgbClr val="41608A"/>
                </a:solidFill>
                <a:latin typeface="Arial"/>
                <a:ea typeface="Arial"/>
                <a:cs typeface="Arial"/>
                <a:sym typeface="Arial"/>
              </a:rPr>
              <a:t>DIRECT MOLDING</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56"/>
          <p:cNvSpPr txBox="1">
            <a:spLocks noGrp="1"/>
          </p:cNvSpPr>
          <p:nvPr>
            <p:ph type="body" idx="1"/>
          </p:nvPr>
        </p:nvSpPr>
        <p:spPr>
          <a:xfrm>
            <a:off x="703963" y="1447800"/>
            <a:ext cx="7886700" cy="4351338"/>
          </a:xfrm>
          <a:prstGeom prst="rect">
            <a:avLst/>
          </a:prstGeom>
          <a:noFill/>
          <a:ln>
            <a:noFill/>
          </a:ln>
        </p:spPr>
        <p:txBody>
          <a:bodyPr spcFirstLastPara="1" wrap="square" lIns="91425" tIns="45700" rIns="91425" bIns="45700" anchor="t" anchorCtr="0">
            <a:normAutofit fontScale="92500" lnSpcReduction="20000"/>
          </a:bodyPr>
          <a:lstStyle/>
          <a:p>
            <a:pPr marL="171450" lvl="0" indent="-171450" algn="l" rtl="0">
              <a:spcBef>
                <a:spcPts val="0"/>
              </a:spcBef>
              <a:spcAft>
                <a:spcPts val="0"/>
              </a:spcAft>
              <a:buSzPct val="80000"/>
              <a:buFont typeface="Arial"/>
              <a:buChar char="•"/>
            </a:pPr>
            <a:r>
              <a:rPr lang="en-US" sz="3200">
                <a:solidFill>
                  <a:schemeClr val="dk1"/>
                </a:solidFill>
              </a:rPr>
              <a:t>Three Types Of Decisions</a:t>
            </a:r>
            <a:endParaRPr/>
          </a:p>
          <a:p>
            <a:pPr marL="857250" lvl="1" indent="-514350" algn="l" rtl="0">
              <a:spcBef>
                <a:spcPts val="1000"/>
              </a:spcBef>
              <a:spcAft>
                <a:spcPts val="0"/>
              </a:spcAft>
              <a:buSzPct val="90000"/>
              <a:buFont typeface="Arial"/>
              <a:buAutoNum type="arabicPeriod"/>
            </a:pPr>
            <a:r>
              <a:rPr lang="en-US">
                <a:solidFill>
                  <a:schemeClr val="dk1"/>
                </a:solidFill>
              </a:rPr>
              <a:t>Immediate Living </a:t>
            </a:r>
            <a:endParaRPr/>
          </a:p>
          <a:p>
            <a:pPr marL="1143000" lvl="2" indent="-228600" algn="l" rtl="0">
              <a:spcBef>
                <a:spcPts val="1000"/>
              </a:spcBef>
              <a:spcAft>
                <a:spcPts val="0"/>
              </a:spcAft>
              <a:buSzPct val="79999"/>
              <a:buChar char="►"/>
            </a:pPr>
            <a:r>
              <a:rPr lang="en-US" sz="2600">
                <a:solidFill>
                  <a:schemeClr val="dk1"/>
                </a:solidFill>
              </a:rPr>
              <a:t>Day-to-day to Just Live Life</a:t>
            </a:r>
            <a:endParaRPr/>
          </a:p>
          <a:p>
            <a:pPr marL="857250" lvl="1" indent="-514350" algn="l" rtl="0">
              <a:spcBef>
                <a:spcPts val="1000"/>
              </a:spcBef>
              <a:spcAft>
                <a:spcPts val="0"/>
              </a:spcAft>
              <a:buSzPct val="90000"/>
              <a:buFont typeface="Arial"/>
              <a:buAutoNum type="arabicPeriod"/>
            </a:pPr>
            <a:r>
              <a:rPr lang="en-US">
                <a:solidFill>
                  <a:schemeClr val="dk1"/>
                </a:solidFill>
              </a:rPr>
              <a:t>Structural</a:t>
            </a:r>
            <a:endParaRPr/>
          </a:p>
          <a:p>
            <a:pPr marL="1143000" lvl="2" indent="-228600" algn="l" rtl="0">
              <a:spcBef>
                <a:spcPts val="1000"/>
              </a:spcBef>
              <a:spcAft>
                <a:spcPts val="0"/>
              </a:spcAft>
              <a:buSzPct val="79999"/>
              <a:buChar char="►"/>
            </a:pPr>
            <a:r>
              <a:rPr lang="en-US" sz="2600">
                <a:solidFill>
                  <a:schemeClr val="dk1"/>
                </a:solidFill>
              </a:rPr>
              <a:t>Affecting Structure Of Life (Family, Place To Live, Friends)</a:t>
            </a:r>
            <a:endParaRPr/>
          </a:p>
          <a:p>
            <a:pPr marL="857250" lvl="1" indent="-514350" algn="l" rtl="0">
              <a:spcBef>
                <a:spcPts val="1000"/>
              </a:spcBef>
              <a:spcAft>
                <a:spcPts val="0"/>
              </a:spcAft>
              <a:buSzPct val="90000"/>
              <a:buFont typeface="Arial"/>
              <a:buAutoNum type="arabicPeriod"/>
            </a:pPr>
            <a:r>
              <a:rPr lang="en-US">
                <a:solidFill>
                  <a:schemeClr val="dk1"/>
                </a:solidFill>
              </a:rPr>
              <a:t>Strategic</a:t>
            </a:r>
            <a:endParaRPr/>
          </a:p>
          <a:p>
            <a:pPr marL="1143000" lvl="2" indent="-228600" algn="l" rtl="0">
              <a:spcBef>
                <a:spcPts val="1000"/>
              </a:spcBef>
              <a:spcAft>
                <a:spcPts val="0"/>
              </a:spcAft>
              <a:buSzPct val="79999"/>
              <a:buChar char="►"/>
            </a:pPr>
            <a:r>
              <a:rPr lang="en-US" sz="2600">
                <a:solidFill>
                  <a:schemeClr val="dk1"/>
                </a:solidFill>
              </a:rPr>
              <a:t>Made Infrequently</a:t>
            </a:r>
            <a:endParaRPr/>
          </a:p>
          <a:p>
            <a:pPr marL="1143000" lvl="2" indent="-228600" algn="l" rtl="0">
              <a:spcBef>
                <a:spcPts val="1000"/>
              </a:spcBef>
              <a:spcAft>
                <a:spcPts val="0"/>
              </a:spcAft>
              <a:buSzPct val="79999"/>
              <a:buChar char="►"/>
            </a:pPr>
            <a:r>
              <a:rPr lang="en-US" sz="2600">
                <a:solidFill>
                  <a:schemeClr val="dk1"/>
                </a:solidFill>
              </a:rPr>
              <a:t>Concern Basic Values</a:t>
            </a:r>
            <a:endParaRPr/>
          </a:p>
          <a:p>
            <a:pPr marL="1143000" lvl="2" indent="-228600" algn="l" rtl="0">
              <a:spcBef>
                <a:spcPts val="1000"/>
              </a:spcBef>
              <a:spcAft>
                <a:spcPts val="0"/>
              </a:spcAft>
              <a:buSzPct val="79999"/>
              <a:buChar char="►"/>
            </a:pPr>
            <a:r>
              <a:rPr lang="en-US" sz="2600">
                <a:solidFill>
                  <a:schemeClr val="dk1"/>
                </a:solidFill>
              </a:rPr>
              <a:t>Strong Consequences</a:t>
            </a:r>
            <a:endParaRPr/>
          </a:p>
        </p:txBody>
      </p:sp>
      <p:sp>
        <p:nvSpPr>
          <p:cNvPr id="519" name="Google Shape;519;p56"/>
          <p:cNvSpPr txBox="1">
            <a:spLocks noGrp="1"/>
          </p:cNvSpPr>
          <p:nvPr>
            <p:ph type="title" idx="4294967295"/>
          </p:nvPr>
        </p:nvSpPr>
        <p:spPr>
          <a:xfrm>
            <a:off x="914400" y="254086"/>
            <a:ext cx="7886700" cy="1325563"/>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41608A"/>
              </a:buClr>
              <a:buSzPts val="4400"/>
              <a:buFont typeface="Arial"/>
              <a:buNone/>
            </a:pPr>
            <a:r>
              <a:rPr lang="en-US" sz="4400" b="1">
                <a:solidFill>
                  <a:srgbClr val="41608A"/>
                </a:solidFill>
                <a:latin typeface="Arial"/>
                <a:ea typeface="Arial"/>
                <a:cs typeface="Arial"/>
                <a:sym typeface="Arial"/>
              </a:rPr>
              <a:t>PLANNING YOUR FUTURE</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57"/>
          <p:cNvSpPr txBox="1">
            <a:spLocks noGrp="1"/>
          </p:cNvSpPr>
          <p:nvPr>
            <p:ph type="body" idx="1"/>
          </p:nvPr>
        </p:nvSpPr>
        <p:spPr>
          <a:xfrm>
            <a:off x="677334" y="1867767"/>
            <a:ext cx="8596668" cy="3880773"/>
          </a:xfrm>
          <a:prstGeom prst="rect">
            <a:avLst/>
          </a:prstGeom>
          <a:noFill/>
          <a:ln>
            <a:noFill/>
          </a:ln>
        </p:spPr>
        <p:txBody>
          <a:bodyPr spcFirstLastPara="1" wrap="square" lIns="91425" tIns="45700" rIns="91425" bIns="45700" anchor="t" anchorCtr="0">
            <a:normAutofit/>
          </a:bodyPr>
          <a:lstStyle/>
          <a:p>
            <a:pPr marL="171450" lvl="0" indent="-171450" algn="l" rtl="0">
              <a:spcBef>
                <a:spcPts val="0"/>
              </a:spcBef>
              <a:spcAft>
                <a:spcPts val="0"/>
              </a:spcAft>
              <a:buSzPts val="2560"/>
              <a:buFont typeface="Arial"/>
              <a:buChar char="•"/>
            </a:pPr>
            <a:r>
              <a:rPr lang="en-US" sz="3200">
                <a:solidFill>
                  <a:schemeClr val="dk1"/>
                </a:solidFill>
              </a:rPr>
              <a:t>What Do You Want To Be Doing In 10 Years?</a:t>
            </a:r>
            <a:endParaRPr/>
          </a:p>
          <a:p>
            <a:pPr marL="171450" lvl="0" indent="-171450" algn="l" rtl="0">
              <a:spcBef>
                <a:spcPts val="1000"/>
              </a:spcBef>
              <a:spcAft>
                <a:spcPts val="0"/>
              </a:spcAft>
              <a:buSzPts val="2560"/>
              <a:buFont typeface="Arial"/>
              <a:buChar char="•"/>
            </a:pPr>
            <a:r>
              <a:rPr lang="en-US" sz="3200">
                <a:solidFill>
                  <a:schemeClr val="dk1"/>
                </a:solidFill>
              </a:rPr>
              <a:t>How Should You Get To The Pathway That Will Lead To Your Objective?</a:t>
            </a:r>
            <a:endParaRPr/>
          </a:p>
        </p:txBody>
      </p:sp>
      <p:sp>
        <p:nvSpPr>
          <p:cNvPr id="526" name="Google Shape;526;p57"/>
          <p:cNvSpPr txBox="1">
            <a:spLocks noGrp="1"/>
          </p:cNvSpPr>
          <p:nvPr>
            <p:ph type="title" idx="4294967295"/>
          </p:nvPr>
        </p:nvSpPr>
        <p:spPr>
          <a:xfrm>
            <a:off x="1066414" y="304800"/>
            <a:ext cx="7886700" cy="1325563"/>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41608A"/>
              </a:buClr>
              <a:buSzPts val="4400"/>
              <a:buFont typeface="Arial"/>
              <a:buNone/>
            </a:pPr>
            <a:r>
              <a:rPr lang="en-US" sz="4400" b="1">
                <a:solidFill>
                  <a:srgbClr val="41608A"/>
                </a:solidFill>
                <a:latin typeface="Arial"/>
                <a:ea typeface="Arial"/>
                <a:cs typeface="Arial"/>
                <a:sym typeface="Arial"/>
              </a:rPr>
              <a:t>STRATEGIC QUESTIONS</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58"/>
          <p:cNvSpPr txBox="1">
            <a:spLocks noGrp="1"/>
          </p:cNvSpPr>
          <p:nvPr>
            <p:ph type="body" idx="1"/>
          </p:nvPr>
        </p:nvSpPr>
        <p:spPr>
          <a:xfrm>
            <a:off x="677334" y="2498005"/>
            <a:ext cx="8596668" cy="3880773"/>
          </a:xfrm>
          <a:prstGeom prst="rect">
            <a:avLst/>
          </a:prstGeom>
          <a:noFill/>
          <a:ln>
            <a:noFill/>
          </a:ln>
        </p:spPr>
        <p:txBody>
          <a:bodyPr spcFirstLastPara="1" wrap="square" lIns="91425" tIns="45700" rIns="91425" bIns="45700" anchor="t" anchorCtr="0">
            <a:normAutofit fontScale="92500" lnSpcReduction="10000"/>
          </a:bodyPr>
          <a:lstStyle/>
          <a:p>
            <a:pPr marL="171450" lvl="0" indent="-171450" algn="l" rtl="0">
              <a:lnSpc>
                <a:spcPct val="90000"/>
              </a:lnSpc>
              <a:spcBef>
                <a:spcPts val="0"/>
              </a:spcBef>
              <a:spcAft>
                <a:spcPts val="0"/>
              </a:spcAft>
              <a:buSzPct val="80000"/>
              <a:buChar char="•"/>
            </a:pPr>
            <a:r>
              <a:rPr lang="en-US" sz="3000" b="1">
                <a:solidFill>
                  <a:schemeClr val="dk1"/>
                </a:solidFill>
              </a:rPr>
              <a:t>Skills</a:t>
            </a:r>
            <a:endParaRPr/>
          </a:p>
          <a:p>
            <a:pPr marL="514350" lvl="1" indent="-171449" algn="l" rtl="0">
              <a:lnSpc>
                <a:spcPct val="90000"/>
              </a:lnSpc>
              <a:spcBef>
                <a:spcPts val="1000"/>
              </a:spcBef>
              <a:spcAft>
                <a:spcPts val="0"/>
              </a:spcAft>
              <a:buSzPct val="90000"/>
              <a:buChar char="✔"/>
            </a:pPr>
            <a:r>
              <a:rPr lang="en-US" sz="2600">
                <a:solidFill>
                  <a:schemeClr val="dk1"/>
                </a:solidFill>
              </a:rPr>
              <a:t>What Do You Have In Your “Toolbox” From School And Life?</a:t>
            </a:r>
            <a:endParaRPr/>
          </a:p>
          <a:p>
            <a:pPr marL="171450" lvl="0" indent="-171450" algn="l" rtl="0">
              <a:lnSpc>
                <a:spcPct val="90000"/>
              </a:lnSpc>
              <a:spcBef>
                <a:spcPts val="1000"/>
              </a:spcBef>
              <a:spcAft>
                <a:spcPts val="0"/>
              </a:spcAft>
              <a:buSzPct val="80000"/>
              <a:buChar char="•"/>
            </a:pPr>
            <a:r>
              <a:rPr lang="en-US" sz="3000" b="1">
                <a:solidFill>
                  <a:schemeClr val="dk1"/>
                </a:solidFill>
              </a:rPr>
              <a:t>Abilities</a:t>
            </a:r>
            <a:endParaRPr/>
          </a:p>
          <a:p>
            <a:pPr marL="514350" lvl="1" indent="-171449" algn="l" rtl="0">
              <a:lnSpc>
                <a:spcPct val="90000"/>
              </a:lnSpc>
              <a:spcBef>
                <a:spcPts val="1000"/>
              </a:spcBef>
              <a:spcAft>
                <a:spcPts val="0"/>
              </a:spcAft>
              <a:buSzPct val="90000"/>
              <a:buChar char="✔"/>
            </a:pPr>
            <a:r>
              <a:rPr lang="en-US" sz="2600">
                <a:solidFill>
                  <a:schemeClr val="dk1"/>
                </a:solidFill>
              </a:rPr>
              <a:t>What Innate Strengths Do You Have?</a:t>
            </a:r>
            <a:endParaRPr/>
          </a:p>
          <a:p>
            <a:pPr marL="171450" lvl="0" indent="-171450" algn="l" rtl="0">
              <a:lnSpc>
                <a:spcPct val="90000"/>
              </a:lnSpc>
              <a:spcBef>
                <a:spcPts val="1000"/>
              </a:spcBef>
              <a:spcAft>
                <a:spcPts val="0"/>
              </a:spcAft>
              <a:buSzPct val="80000"/>
              <a:buChar char="•"/>
            </a:pPr>
            <a:r>
              <a:rPr lang="en-US" sz="3000" b="1">
                <a:solidFill>
                  <a:schemeClr val="dk1"/>
                </a:solidFill>
              </a:rPr>
              <a:t>Values</a:t>
            </a:r>
            <a:endParaRPr/>
          </a:p>
          <a:p>
            <a:pPr marL="514350" lvl="1" indent="-171449" algn="l" rtl="0">
              <a:lnSpc>
                <a:spcPct val="90000"/>
              </a:lnSpc>
              <a:spcBef>
                <a:spcPts val="1000"/>
              </a:spcBef>
              <a:spcAft>
                <a:spcPts val="0"/>
              </a:spcAft>
              <a:buSzPct val="90000"/>
              <a:buChar char="✔"/>
            </a:pPr>
            <a:r>
              <a:rPr lang="en-US" sz="2600">
                <a:solidFill>
                  <a:schemeClr val="dk1"/>
                </a:solidFill>
              </a:rPr>
              <a:t>What Is Important To You?</a:t>
            </a:r>
            <a:endParaRPr/>
          </a:p>
          <a:p>
            <a:pPr marL="171450" lvl="0" indent="-171450" algn="l" rtl="0">
              <a:lnSpc>
                <a:spcPct val="90000"/>
              </a:lnSpc>
              <a:spcBef>
                <a:spcPts val="1000"/>
              </a:spcBef>
              <a:spcAft>
                <a:spcPts val="0"/>
              </a:spcAft>
              <a:buSzPct val="80000"/>
              <a:buChar char="•"/>
            </a:pPr>
            <a:r>
              <a:rPr lang="en-US" sz="3000" b="1">
                <a:solidFill>
                  <a:schemeClr val="dk1"/>
                </a:solidFill>
              </a:rPr>
              <a:t>Interests</a:t>
            </a:r>
            <a:endParaRPr/>
          </a:p>
          <a:p>
            <a:pPr marL="514350" lvl="1" indent="-171449" algn="l" rtl="0">
              <a:lnSpc>
                <a:spcPct val="90000"/>
              </a:lnSpc>
              <a:spcBef>
                <a:spcPts val="1000"/>
              </a:spcBef>
              <a:spcAft>
                <a:spcPts val="0"/>
              </a:spcAft>
              <a:buSzPct val="90000"/>
              <a:buChar char="✔"/>
            </a:pPr>
            <a:r>
              <a:rPr lang="en-US" sz="2600">
                <a:solidFill>
                  <a:schemeClr val="dk1"/>
                </a:solidFill>
              </a:rPr>
              <a:t>What Do You Do When You Aren’t Working</a:t>
            </a:r>
            <a:r>
              <a:rPr lang="en-US" sz="2600">
                <a:solidFill>
                  <a:schemeClr val="lt1"/>
                </a:solidFill>
              </a:rPr>
              <a:t>?</a:t>
            </a:r>
            <a:endParaRPr/>
          </a:p>
          <a:p>
            <a:pPr marL="171450" lvl="0" indent="0" algn="l" rtl="0">
              <a:spcBef>
                <a:spcPts val="1000"/>
              </a:spcBef>
              <a:spcAft>
                <a:spcPts val="0"/>
              </a:spcAft>
              <a:buSzPct val="79999"/>
              <a:buFont typeface="Arial"/>
              <a:buNone/>
            </a:pPr>
            <a:endParaRPr/>
          </a:p>
        </p:txBody>
      </p:sp>
      <p:sp>
        <p:nvSpPr>
          <p:cNvPr id="533" name="Google Shape;533;p58"/>
          <p:cNvSpPr txBox="1"/>
          <p:nvPr/>
        </p:nvSpPr>
        <p:spPr>
          <a:xfrm>
            <a:off x="1143000" y="609600"/>
            <a:ext cx="7886700"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41608A"/>
              </a:buClr>
              <a:buSzPts val="4400"/>
              <a:buFont typeface="Arial"/>
              <a:buNone/>
            </a:pPr>
            <a:r>
              <a:rPr lang="en-US" sz="4400" b="1">
                <a:solidFill>
                  <a:srgbClr val="41608A"/>
                </a:solidFill>
                <a:latin typeface="Arial"/>
                <a:ea typeface="Arial"/>
                <a:cs typeface="Arial"/>
                <a:sym typeface="Arial"/>
              </a:rPr>
              <a:t>FACTORS TO CONSIDER IN CHOOSING A CAREER OR COMPANY OR JOB</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59"/>
          <p:cNvSpPr txBox="1"/>
          <p:nvPr/>
        </p:nvSpPr>
        <p:spPr>
          <a:xfrm>
            <a:off x="152400" y="286493"/>
            <a:ext cx="9372600" cy="1325563"/>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41608A"/>
              </a:buClr>
              <a:buSzPts val="4400"/>
              <a:buFont typeface="Arial"/>
              <a:buNone/>
            </a:pPr>
            <a:r>
              <a:rPr lang="en-US" sz="4400" b="1">
                <a:solidFill>
                  <a:srgbClr val="41608A"/>
                </a:solidFill>
                <a:latin typeface="Arial"/>
                <a:ea typeface="Arial"/>
                <a:cs typeface="Arial"/>
                <a:sym typeface="Arial"/>
              </a:rPr>
              <a:t>PUTTING THE FACTORS TOGETHER</a:t>
            </a:r>
            <a:endParaRPr/>
          </a:p>
        </p:txBody>
      </p:sp>
      <p:sp>
        <p:nvSpPr>
          <p:cNvPr id="540" name="Google Shape;540;p59"/>
          <p:cNvSpPr txBox="1"/>
          <p:nvPr/>
        </p:nvSpPr>
        <p:spPr>
          <a:xfrm>
            <a:off x="215477" y="3354050"/>
            <a:ext cx="3103735" cy="1446550"/>
          </a:xfrm>
          <a:prstGeom prst="rect">
            <a:avLst/>
          </a:prstGeom>
          <a:noFill/>
          <a:ln w="28575" cap="flat" cmpd="sng">
            <a:solidFill>
              <a:srgbClr val="BA9305"/>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a:solidFill>
                  <a:schemeClr val="dk1"/>
                </a:solidFill>
                <a:latin typeface="Arial"/>
                <a:ea typeface="Arial"/>
                <a:cs typeface="Arial"/>
                <a:sym typeface="Arial"/>
              </a:rPr>
              <a:t>The Perfect</a:t>
            </a:r>
            <a:endParaRPr/>
          </a:p>
          <a:p>
            <a:pPr marL="0" marR="0" lvl="0" indent="0" algn="ctr" rtl="0">
              <a:spcBef>
                <a:spcPts val="0"/>
              </a:spcBef>
              <a:spcAft>
                <a:spcPts val="0"/>
              </a:spcAft>
              <a:buNone/>
            </a:pPr>
            <a:r>
              <a:rPr lang="en-US" sz="4400">
                <a:solidFill>
                  <a:schemeClr val="dk1"/>
                </a:solidFill>
                <a:latin typeface="Arial"/>
                <a:ea typeface="Arial"/>
                <a:cs typeface="Arial"/>
                <a:sym typeface="Arial"/>
              </a:rPr>
              <a:t>Career!</a:t>
            </a:r>
            <a:endParaRPr/>
          </a:p>
        </p:txBody>
      </p:sp>
      <p:grpSp>
        <p:nvGrpSpPr>
          <p:cNvPr id="541" name="Google Shape;541;p59"/>
          <p:cNvGrpSpPr/>
          <p:nvPr/>
        </p:nvGrpSpPr>
        <p:grpSpPr>
          <a:xfrm>
            <a:off x="3998377" y="1974094"/>
            <a:ext cx="4803377" cy="4569597"/>
            <a:chOff x="4641726" y="1974095"/>
            <a:chExt cx="4160028" cy="3957560"/>
          </a:xfrm>
        </p:grpSpPr>
        <p:grpSp>
          <p:nvGrpSpPr>
            <p:cNvPr id="542" name="Google Shape;542;p59"/>
            <p:cNvGrpSpPr/>
            <p:nvPr/>
          </p:nvGrpSpPr>
          <p:grpSpPr>
            <a:xfrm>
              <a:off x="4641726" y="2004172"/>
              <a:ext cx="2908548" cy="2849655"/>
              <a:chOff x="4038600" y="1714500"/>
              <a:chExt cx="2095500" cy="2095500"/>
            </a:xfrm>
          </p:grpSpPr>
          <p:sp>
            <p:nvSpPr>
              <p:cNvPr id="543" name="Google Shape;543;p59"/>
              <p:cNvSpPr/>
              <p:nvPr/>
            </p:nvSpPr>
            <p:spPr>
              <a:xfrm>
                <a:off x="4038600" y="1714500"/>
                <a:ext cx="2095500" cy="2095500"/>
              </a:xfrm>
              <a:prstGeom prst="ellipse">
                <a:avLst/>
              </a:prstGeom>
              <a:solidFill>
                <a:schemeClr val="accent2">
                  <a:alpha val="46274"/>
                </a:schemeClr>
              </a:solidFill>
              <a:ln w="19050" cap="rnd" cmpd="sng">
                <a:solidFill>
                  <a:srgbClr val="BA930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44" name="Google Shape;544;p59"/>
              <p:cNvSpPr txBox="1"/>
              <p:nvPr/>
            </p:nvSpPr>
            <p:spPr>
              <a:xfrm>
                <a:off x="4355234" y="2011103"/>
                <a:ext cx="9669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SKILLS</a:t>
                </a:r>
                <a:endParaRPr/>
              </a:p>
            </p:txBody>
          </p:sp>
        </p:grpSp>
        <p:grpSp>
          <p:nvGrpSpPr>
            <p:cNvPr id="545" name="Google Shape;545;p59"/>
            <p:cNvGrpSpPr/>
            <p:nvPr/>
          </p:nvGrpSpPr>
          <p:grpSpPr>
            <a:xfrm>
              <a:off x="5893207" y="1974095"/>
              <a:ext cx="2908547" cy="2849654"/>
              <a:chOff x="6649456" y="1690436"/>
              <a:chExt cx="2095499" cy="2095499"/>
            </a:xfrm>
          </p:grpSpPr>
          <p:sp>
            <p:nvSpPr>
              <p:cNvPr id="546" name="Google Shape;546;p59"/>
              <p:cNvSpPr/>
              <p:nvPr/>
            </p:nvSpPr>
            <p:spPr>
              <a:xfrm>
                <a:off x="6649456" y="1690436"/>
                <a:ext cx="2095499" cy="2095499"/>
              </a:xfrm>
              <a:prstGeom prst="ellipse">
                <a:avLst/>
              </a:prstGeom>
              <a:solidFill>
                <a:schemeClr val="accent1">
                  <a:alpha val="53725"/>
                </a:schemeClr>
              </a:solidFill>
              <a:ln w="19050" cap="rnd" cmpd="sng">
                <a:solidFill>
                  <a:srgbClr val="BA930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47" name="Google Shape;547;p59"/>
              <p:cNvSpPr txBox="1"/>
              <p:nvPr/>
            </p:nvSpPr>
            <p:spPr>
              <a:xfrm>
                <a:off x="7315200" y="2011103"/>
                <a:ext cx="12618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ABILITIES</a:t>
                </a:r>
                <a:endParaRPr/>
              </a:p>
            </p:txBody>
          </p:sp>
        </p:grpSp>
        <p:grpSp>
          <p:nvGrpSpPr>
            <p:cNvPr id="548" name="Google Shape;548;p59"/>
            <p:cNvGrpSpPr/>
            <p:nvPr/>
          </p:nvGrpSpPr>
          <p:grpSpPr>
            <a:xfrm>
              <a:off x="4641726" y="3082000"/>
              <a:ext cx="2908548" cy="2849655"/>
              <a:chOff x="4000500" y="4209047"/>
              <a:chExt cx="2095500" cy="2095500"/>
            </a:xfrm>
          </p:grpSpPr>
          <p:sp>
            <p:nvSpPr>
              <p:cNvPr id="549" name="Google Shape;549;p59"/>
              <p:cNvSpPr/>
              <p:nvPr/>
            </p:nvSpPr>
            <p:spPr>
              <a:xfrm>
                <a:off x="4000500" y="4209047"/>
                <a:ext cx="2095500" cy="2095500"/>
              </a:xfrm>
              <a:prstGeom prst="ellipse">
                <a:avLst/>
              </a:prstGeom>
              <a:solidFill>
                <a:schemeClr val="accent4">
                  <a:alpha val="57647"/>
                </a:schemeClr>
              </a:solidFill>
              <a:ln w="19050" cap="rnd" cmpd="sng">
                <a:solidFill>
                  <a:srgbClr val="BA930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50" name="Google Shape;550;p59"/>
              <p:cNvSpPr txBox="1"/>
              <p:nvPr/>
            </p:nvSpPr>
            <p:spPr>
              <a:xfrm>
                <a:off x="4299673" y="5562600"/>
                <a:ext cx="107805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VALUES</a:t>
                </a:r>
                <a:endParaRPr/>
              </a:p>
            </p:txBody>
          </p:sp>
        </p:grpSp>
        <p:grpSp>
          <p:nvGrpSpPr>
            <p:cNvPr id="551" name="Google Shape;551;p59"/>
            <p:cNvGrpSpPr/>
            <p:nvPr/>
          </p:nvGrpSpPr>
          <p:grpSpPr>
            <a:xfrm>
              <a:off x="5893206" y="3074155"/>
              <a:ext cx="2908548" cy="2849655"/>
              <a:chOff x="6649455" y="4229100"/>
              <a:chExt cx="2095500" cy="2095500"/>
            </a:xfrm>
          </p:grpSpPr>
          <p:sp>
            <p:nvSpPr>
              <p:cNvPr id="552" name="Google Shape;552;p59"/>
              <p:cNvSpPr/>
              <p:nvPr/>
            </p:nvSpPr>
            <p:spPr>
              <a:xfrm>
                <a:off x="6649455" y="4229100"/>
                <a:ext cx="2095500" cy="2095500"/>
              </a:xfrm>
              <a:prstGeom prst="ellipse">
                <a:avLst/>
              </a:prstGeom>
              <a:solidFill>
                <a:schemeClr val="accent3">
                  <a:alpha val="38039"/>
                </a:schemeClr>
              </a:solidFill>
              <a:ln w="19050" cap="rnd" cmpd="sng">
                <a:solidFill>
                  <a:srgbClr val="BA930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53" name="Google Shape;553;p59"/>
              <p:cNvSpPr txBox="1"/>
              <p:nvPr/>
            </p:nvSpPr>
            <p:spPr>
              <a:xfrm>
                <a:off x="7331242" y="5556584"/>
                <a:ext cx="132600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INTEREST</a:t>
                </a:r>
                <a:endParaRPr/>
              </a:p>
            </p:txBody>
          </p:sp>
        </p:grpSp>
      </p:grpSp>
      <p:cxnSp>
        <p:nvCxnSpPr>
          <p:cNvPr id="554" name="Google Shape;554;p59"/>
          <p:cNvCxnSpPr>
            <a:stCxn id="540" idx="3"/>
          </p:cNvCxnSpPr>
          <p:nvPr/>
        </p:nvCxnSpPr>
        <p:spPr>
          <a:xfrm>
            <a:off x="3319212" y="4077325"/>
            <a:ext cx="2886300" cy="0"/>
          </a:xfrm>
          <a:prstGeom prst="straightConnector1">
            <a:avLst/>
          </a:prstGeom>
          <a:noFill/>
          <a:ln w="50800" cap="flat" cmpd="sng">
            <a:solidFill>
              <a:schemeClr val="dk1"/>
            </a:solidFill>
            <a:prstDash val="solid"/>
            <a:round/>
            <a:headEnd type="none" w="sm" len="sm"/>
            <a:tailEnd type="triangle" w="lg" len="lg"/>
          </a:ln>
        </p:spPr>
      </p:cxn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60"/>
          <p:cNvSpPr txBox="1">
            <a:spLocks noGrp="1"/>
          </p:cNvSpPr>
          <p:nvPr>
            <p:ph type="ctrTitle"/>
          </p:nvPr>
        </p:nvSpPr>
        <p:spPr>
          <a:xfrm>
            <a:off x="1143000" y="1600200"/>
            <a:ext cx="8055768" cy="11084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accent1"/>
              </a:buClr>
              <a:buSzPts val="5400"/>
              <a:buFont typeface="Arial"/>
              <a:buNone/>
            </a:pPr>
            <a:r>
              <a:rPr lang="en-US"/>
              <a:t>Thank You</a:t>
            </a:r>
            <a:endParaRPr/>
          </a:p>
        </p:txBody>
      </p:sp>
      <p:sp>
        <p:nvSpPr>
          <p:cNvPr id="561" name="Google Shape;561;p60"/>
          <p:cNvSpPr txBox="1">
            <a:spLocks noGrp="1"/>
          </p:cNvSpPr>
          <p:nvPr>
            <p:ph type="subTitle" idx="1"/>
          </p:nvPr>
        </p:nvSpPr>
        <p:spPr>
          <a:xfrm>
            <a:off x="1143000" y="3574968"/>
            <a:ext cx="8055768" cy="1613707"/>
          </a:xfrm>
          <a:prstGeom prst="rect">
            <a:avLst/>
          </a:prstGeom>
          <a:noFill/>
          <a:ln>
            <a:noFill/>
          </a:ln>
        </p:spPr>
        <p:txBody>
          <a:bodyPr spcFirstLastPara="1" wrap="square" lIns="91425" tIns="45700" rIns="91425" bIns="45700" anchor="t" anchorCtr="0">
            <a:normAutofit/>
          </a:bodyPr>
          <a:lstStyle/>
          <a:p>
            <a:pPr marL="0" lvl="0" indent="0" algn="r" rtl="0">
              <a:spcBef>
                <a:spcPts val="0"/>
              </a:spcBef>
              <a:spcAft>
                <a:spcPts val="0"/>
              </a:spcAft>
              <a:buSzPts val="1440"/>
              <a:buNone/>
            </a:pPr>
            <a:r>
              <a:rPr lang="en-US">
                <a:solidFill>
                  <a:srgbClr val="0070C0"/>
                </a:solidFill>
              </a:rPr>
              <a:t>Part 1:</a:t>
            </a:r>
            <a:endParaRPr/>
          </a:p>
          <a:p>
            <a:pPr marL="0" lvl="0" indent="0" algn="r" rtl="0">
              <a:spcBef>
                <a:spcPts val="1000"/>
              </a:spcBef>
              <a:spcAft>
                <a:spcPts val="0"/>
              </a:spcAft>
              <a:buSzPts val="1440"/>
              <a:buNone/>
            </a:pPr>
            <a:r>
              <a:rPr lang="en-US">
                <a:solidFill>
                  <a:schemeClr val="accent1"/>
                </a:solidFill>
              </a:rPr>
              <a:t>Making The World </a:t>
            </a:r>
            <a:r>
              <a:rPr lang="en-US">
                <a:solidFill>
                  <a:srgbClr val="0070C0"/>
                </a:solidFill>
              </a:rPr>
              <a:t>Better With Composites</a:t>
            </a:r>
            <a:endParaRPr/>
          </a:p>
          <a:p>
            <a:pPr marL="0" lvl="0" indent="0" algn="r" rtl="0">
              <a:spcBef>
                <a:spcPts val="1000"/>
              </a:spcBef>
              <a:spcAft>
                <a:spcPts val="0"/>
              </a:spcAft>
              <a:buSzPts val="1440"/>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22" descr="Logo, company name&#10;&#10;Description automatically generated"/>
          <p:cNvPicPr preferRelativeResize="0"/>
          <p:nvPr/>
        </p:nvPicPr>
        <p:blipFill rotWithShape="1">
          <a:blip r:embed="rId3">
            <a:alphaModFix/>
          </a:blip>
          <a:srcRect/>
          <a:stretch/>
        </p:blipFill>
        <p:spPr>
          <a:xfrm>
            <a:off x="685800" y="1066800"/>
            <a:ext cx="8792936" cy="3429000"/>
          </a:xfrm>
          <a:prstGeom prst="rect">
            <a:avLst/>
          </a:prstGeom>
          <a:noFill/>
          <a:ln>
            <a:noFill/>
          </a:ln>
        </p:spPr>
      </p:pic>
      <p:sp>
        <p:nvSpPr>
          <p:cNvPr id="184" name="Google Shape;184;p22"/>
          <p:cNvSpPr txBox="1"/>
          <p:nvPr/>
        </p:nvSpPr>
        <p:spPr>
          <a:xfrm>
            <a:off x="2696699" y="3276600"/>
            <a:ext cx="6248400" cy="156966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600">
                <a:solidFill>
                  <a:schemeClr val="accent2"/>
                </a:solidFill>
                <a:latin typeface="Arial"/>
                <a:ea typeface="Arial"/>
                <a:cs typeface="Arial"/>
                <a:sym typeface="Arial"/>
              </a:rPr>
              <a:t>Presents</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3"/>
          <p:cNvSpPr txBox="1"/>
          <p:nvPr/>
        </p:nvSpPr>
        <p:spPr>
          <a:xfrm>
            <a:off x="1066800" y="3810000"/>
            <a:ext cx="7924800" cy="2057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accent1"/>
              </a:buClr>
              <a:buSzPts val="3200"/>
              <a:buFont typeface="Noto Sans Symbols"/>
              <a:buNone/>
            </a:pPr>
            <a:r>
              <a:rPr lang="en-US" sz="4000">
                <a:solidFill>
                  <a:srgbClr val="0070C0"/>
                </a:solidFill>
                <a:latin typeface="Arial"/>
                <a:ea typeface="Arial"/>
                <a:cs typeface="Arial"/>
                <a:sym typeface="Arial"/>
              </a:rPr>
              <a:t>Part 1:</a:t>
            </a:r>
            <a:endParaRPr/>
          </a:p>
          <a:p>
            <a:pPr marL="0" marR="0" lvl="0" indent="0" algn="l" rtl="0">
              <a:spcBef>
                <a:spcPts val="1000"/>
              </a:spcBef>
              <a:spcAft>
                <a:spcPts val="0"/>
              </a:spcAft>
              <a:buClr>
                <a:schemeClr val="accent1"/>
              </a:buClr>
              <a:buSzPts val="2880"/>
              <a:buFont typeface="Noto Sans Symbols"/>
              <a:buNone/>
            </a:pPr>
            <a:r>
              <a:rPr lang="en-US" sz="3600">
                <a:solidFill>
                  <a:schemeClr val="accent1"/>
                </a:solidFill>
                <a:latin typeface="Arial"/>
                <a:ea typeface="Arial"/>
                <a:cs typeface="Arial"/>
                <a:sym typeface="Arial"/>
              </a:rPr>
              <a:t>Making The World Better</a:t>
            </a:r>
            <a:endParaRPr sz="3600">
              <a:solidFill>
                <a:srgbClr val="0070C0"/>
              </a:solidFill>
              <a:latin typeface="Arial"/>
              <a:ea typeface="Arial"/>
              <a:cs typeface="Arial"/>
              <a:sym typeface="Arial"/>
            </a:endParaRPr>
          </a:p>
          <a:p>
            <a:pPr marL="0" marR="0" lvl="0" indent="0" algn="l" rtl="0">
              <a:spcBef>
                <a:spcPts val="1000"/>
              </a:spcBef>
              <a:spcAft>
                <a:spcPts val="0"/>
              </a:spcAft>
              <a:buClr>
                <a:schemeClr val="accent1"/>
              </a:buClr>
              <a:buSzPts val="2880"/>
              <a:buFont typeface="Noto Sans Symbols"/>
              <a:buNone/>
            </a:pPr>
            <a:r>
              <a:rPr lang="en-US" sz="3600">
                <a:solidFill>
                  <a:srgbClr val="CD7907"/>
                </a:solidFill>
                <a:latin typeface="Arial"/>
                <a:ea typeface="Arial"/>
                <a:cs typeface="Arial"/>
                <a:sym typeface="Arial"/>
              </a:rPr>
              <a:t>with Composites</a:t>
            </a:r>
            <a:endParaRPr/>
          </a:p>
        </p:txBody>
      </p:sp>
      <p:sp>
        <p:nvSpPr>
          <p:cNvPr id="191" name="Google Shape;191;p23"/>
          <p:cNvSpPr txBox="1"/>
          <p:nvPr/>
        </p:nvSpPr>
        <p:spPr>
          <a:xfrm>
            <a:off x="1066800" y="1364031"/>
            <a:ext cx="8055768" cy="1817741"/>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Clr>
                <a:srgbClr val="006699"/>
              </a:buClr>
              <a:buSzPts val="5400"/>
              <a:buFont typeface="Arial"/>
              <a:buNone/>
            </a:pPr>
            <a:r>
              <a:rPr lang="en-US" sz="5400">
                <a:solidFill>
                  <a:srgbClr val="006699"/>
                </a:solidFill>
                <a:latin typeface="Arial"/>
                <a:ea typeface="Arial"/>
                <a:cs typeface="Arial"/>
                <a:sym typeface="Arial"/>
              </a:rPr>
              <a:t>COMPOSITES </a:t>
            </a:r>
            <a:br>
              <a:rPr lang="en-US" sz="5400">
                <a:solidFill>
                  <a:schemeClr val="accent1"/>
                </a:solidFill>
                <a:latin typeface="Arial"/>
                <a:ea typeface="Arial"/>
                <a:cs typeface="Arial"/>
                <a:sym typeface="Arial"/>
              </a:rPr>
            </a:br>
            <a:r>
              <a:rPr lang="en-US" sz="5400">
                <a:solidFill>
                  <a:srgbClr val="FFD858"/>
                </a:solidFill>
                <a:latin typeface="Arial"/>
                <a:ea typeface="Arial"/>
                <a:cs typeface="Arial"/>
                <a:sym typeface="Arial"/>
              </a:rPr>
              <a:t>Lighter</a:t>
            </a:r>
            <a:r>
              <a:rPr lang="en-US" sz="5400">
                <a:solidFill>
                  <a:schemeClr val="accent1"/>
                </a:solidFill>
                <a:latin typeface="Arial"/>
                <a:ea typeface="Arial"/>
                <a:cs typeface="Arial"/>
                <a:sym typeface="Arial"/>
              </a:rPr>
              <a:t> / </a:t>
            </a:r>
            <a:r>
              <a:rPr lang="en-US" sz="5400">
                <a:solidFill>
                  <a:srgbClr val="DBAF20"/>
                </a:solidFill>
                <a:latin typeface="Arial"/>
                <a:ea typeface="Arial"/>
                <a:cs typeface="Arial"/>
                <a:sym typeface="Arial"/>
              </a:rPr>
              <a:t>Stronger</a:t>
            </a:r>
            <a:r>
              <a:rPr lang="en-US" sz="5400">
                <a:solidFill>
                  <a:schemeClr val="accent1"/>
                </a:solidFill>
                <a:latin typeface="Arial"/>
                <a:ea typeface="Arial"/>
                <a:cs typeface="Arial"/>
                <a:sym typeface="Arial"/>
              </a:rPr>
              <a:t> / </a:t>
            </a:r>
            <a:r>
              <a:rPr lang="en-US" sz="5400">
                <a:solidFill>
                  <a:srgbClr val="D17707"/>
                </a:solidFill>
                <a:latin typeface="Arial"/>
                <a:ea typeface="Arial"/>
                <a:cs typeface="Arial"/>
                <a:sym typeface="Arial"/>
              </a:rPr>
              <a:t>Better</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6"/>
        <p:cNvGrpSpPr/>
        <p:nvPr/>
      </p:nvGrpSpPr>
      <p:grpSpPr>
        <a:xfrm>
          <a:off x="0" y="0"/>
          <a:ext cx="0" cy="0"/>
          <a:chOff x="0" y="0"/>
          <a:chExt cx="0" cy="0"/>
        </a:xfrm>
      </p:grpSpPr>
      <p:grpSp>
        <p:nvGrpSpPr>
          <p:cNvPr id="197" name="Google Shape;197;p24"/>
          <p:cNvGrpSpPr/>
          <p:nvPr/>
        </p:nvGrpSpPr>
        <p:grpSpPr>
          <a:xfrm>
            <a:off x="0" y="-8467"/>
            <a:ext cx="12192000" cy="6866467"/>
            <a:chOff x="0" y="-8467"/>
            <a:chExt cx="12192000" cy="6866467"/>
          </a:xfrm>
        </p:grpSpPr>
        <p:cxnSp>
          <p:nvCxnSpPr>
            <p:cNvPr id="198" name="Google Shape;198;p24"/>
            <p:cNvCxnSpPr/>
            <p:nvPr/>
          </p:nvCxnSpPr>
          <p:spPr>
            <a:xfrm>
              <a:off x="9371012" y="0"/>
              <a:ext cx="1219200" cy="6858000"/>
            </a:xfrm>
            <a:prstGeom prst="straightConnector1">
              <a:avLst/>
            </a:prstGeom>
            <a:noFill/>
            <a:ln w="9525" cap="flat" cmpd="sng">
              <a:solidFill>
                <a:schemeClr val="accent1">
                  <a:alpha val="69803"/>
                </a:schemeClr>
              </a:solidFill>
              <a:prstDash val="solid"/>
              <a:round/>
              <a:headEnd type="none" w="sm" len="sm"/>
              <a:tailEnd type="none" w="sm" len="sm"/>
            </a:ln>
          </p:spPr>
        </p:cxnSp>
        <p:cxnSp>
          <p:nvCxnSpPr>
            <p:cNvPr id="199" name="Google Shape;199;p24"/>
            <p:cNvCxnSpPr/>
            <p:nvPr/>
          </p:nvCxnSpPr>
          <p:spPr>
            <a:xfrm flipH="1">
              <a:off x="7425267" y="3681413"/>
              <a:ext cx="4763558" cy="3176587"/>
            </a:xfrm>
            <a:prstGeom prst="straightConnector1">
              <a:avLst/>
            </a:prstGeom>
            <a:noFill/>
            <a:ln w="9525" cap="flat" cmpd="sng">
              <a:solidFill>
                <a:schemeClr val="accent1">
                  <a:alpha val="69803"/>
                </a:schemeClr>
              </a:solidFill>
              <a:prstDash val="solid"/>
              <a:round/>
              <a:headEnd type="none" w="sm" len="sm"/>
              <a:tailEnd type="none" w="sm" len="sm"/>
            </a:ln>
          </p:spPr>
        </p:cxnSp>
        <p:sp>
          <p:nvSpPr>
            <p:cNvPr id="200" name="Google Shape;200;p24"/>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35686"/>
              </a:schemeClr>
            </a:solidFill>
            <a:ln>
              <a:noFill/>
            </a:ln>
          </p:spPr>
        </p:sp>
        <p:sp>
          <p:nvSpPr>
            <p:cNvPr id="201" name="Google Shape;201;p24"/>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202" name="Google Shape;202;p24"/>
            <p:cNvSpPr/>
            <p:nvPr/>
          </p:nvSpPr>
          <p:spPr>
            <a:xfrm>
              <a:off x="8932333" y="3048000"/>
              <a:ext cx="3259667" cy="3810000"/>
            </a:xfrm>
            <a:prstGeom prst="triangle">
              <a:avLst>
                <a:gd name="adj" fmla="val 100000"/>
              </a:avLst>
            </a:prstGeom>
            <a:solidFill>
              <a:srgbClr val="C59A00">
                <a:alpha val="6588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4"/>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C59A00">
                <a:alpha val="49803"/>
              </a:srgbClr>
            </a:solidFill>
            <a:ln>
              <a:noFill/>
            </a:ln>
          </p:spPr>
        </p:sp>
        <p:sp>
          <p:nvSpPr>
            <p:cNvPr id="204" name="Google Shape;204;p24"/>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chemeClr val="accent2">
                <a:alpha val="69803"/>
              </a:schemeClr>
            </a:solidFill>
            <a:ln>
              <a:noFill/>
            </a:ln>
          </p:spPr>
        </p:sp>
        <p:sp>
          <p:nvSpPr>
            <p:cNvPr id="205" name="Google Shape;205;p24"/>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C96F06">
                <a:alpha val="80000"/>
              </a:srgbClr>
            </a:solidFill>
            <a:ln>
              <a:noFill/>
            </a:ln>
          </p:spPr>
        </p:sp>
        <p:sp>
          <p:nvSpPr>
            <p:cNvPr id="206" name="Google Shape;206;p24"/>
            <p:cNvSpPr/>
            <p:nvPr/>
          </p:nvSpPr>
          <p:spPr>
            <a:xfrm>
              <a:off x="10371666" y="3589867"/>
              <a:ext cx="1817159" cy="3268133"/>
            </a:xfrm>
            <a:prstGeom prst="triangle">
              <a:avLst>
                <a:gd name="adj" fmla="val 100000"/>
              </a:avLst>
            </a:prstGeom>
            <a:solidFill>
              <a:srgbClr val="C59A00">
                <a:alpha val="6588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4"/>
            <p:cNvSpPr/>
            <p:nvPr/>
          </p:nvSpPr>
          <p:spPr>
            <a:xfrm>
              <a:off x="0" y="4013200"/>
              <a:ext cx="448733" cy="2844800"/>
            </a:xfrm>
            <a:prstGeom prst="triangle">
              <a:avLst>
                <a:gd name="adj" fmla="val 0"/>
              </a:avLst>
            </a:prstGeom>
            <a:solidFill>
              <a:schemeClr val="accent1">
                <a:alpha val="69803"/>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8" name="Google Shape;208;p24" descr="Do humans provide any benefit to planet Earth except for ourselves? | New  Scientist"/>
          <p:cNvPicPr preferRelativeResize="0"/>
          <p:nvPr/>
        </p:nvPicPr>
        <p:blipFill rotWithShape="1">
          <a:blip r:embed="rId3">
            <a:alphaModFix/>
          </a:blip>
          <a:srcRect l="6681" r="6681"/>
          <a:stretch/>
        </p:blipFill>
        <p:spPr>
          <a:xfrm>
            <a:off x="4269854" y="-1"/>
            <a:ext cx="7922146" cy="6858001"/>
          </a:xfrm>
          <a:custGeom>
            <a:avLst/>
            <a:gdLst/>
            <a:ahLst/>
            <a:cxnLst/>
            <a:rect l="l" t="t" r="r" b="b"/>
            <a:pathLst>
              <a:path w="7922146" h="6858001" extrusionOk="0">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a:ln>
            <a:noFill/>
          </a:ln>
        </p:spPr>
      </p:pic>
      <p:sp>
        <p:nvSpPr>
          <p:cNvPr id="209" name="Google Shape;209;p24"/>
          <p:cNvSpPr txBox="1"/>
          <p:nvPr/>
        </p:nvSpPr>
        <p:spPr>
          <a:xfrm>
            <a:off x="677333" y="609600"/>
            <a:ext cx="3851123" cy="13208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41608A"/>
              </a:buClr>
              <a:buSzPts val="2800"/>
              <a:buFont typeface="Arial"/>
              <a:buNone/>
            </a:pPr>
            <a:r>
              <a:rPr lang="en-US" sz="2800" b="1" cap="none">
                <a:solidFill>
                  <a:srgbClr val="41608A"/>
                </a:solidFill>
                <a:latin typeface="Arial"/>
                <a:ea typeface="Arial"/>
                <a:cs typeface="Arial"/>
                <a:sym typeface="Arial"/>
              </a:rPr>
              <a:t>OUR RESPONSIBILITIES AS HUMANS</a:t>
            </a:r>
            <a:endParaRPr/>
          </a:p>
        </p:txBody>
      </p:sp>
      <p:sp>
        <p:nvSpPr>
          <p:cNvPr id="210" name="Google Shape;210;p24"/>
          <p:cNvSpPr txBox="1">
            <a:spLocks noGrp="1"/>
          </p:cNvSpPr>
          <p:nvPr>
            <p:ph type="body" idx="1"/>
          </p:nvPr>
        </p:nvSpPr>
        <p:spPr>
          <a:xfrm>
            <a:off x="677334" y="2057400"/>
            <a:ext cx="4763558" cy="3809999"/>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2880"/>
              <a:buNone/>
            </a:pPr>
            <a:endParaRPr>
              <a:solidFill>
                <a:srgbClr val="3F3F3F"/>
              </a:solidFill>
            </a:endParaRPr>
          </a:p>
          <a:p>
            <a:pPr marL="0" lvl="0" indent="0" algn="l" rtl="0">
              <a:spcBef>
                <a:spcPts val="1000"/>
              </a:spcBef>
              <a:spcAft>
                <a:spcPts val="0"/>
              </a:spcAft>
              <a:buSzPts val="2880"/>
              <a:buFont typeface="Noto Sans Symbols"/>
              <a:buChar char="►"/>
            </a:pPr>
            <a:r>
              <a:rPr lang="en-US">
                <a:solidFill>
                  <a:srgbClr val="3F3F3F"/>
                </a:solidFill>
                <a:latin typeface="Arial"/>
                <a:ea typeface="Arial"/>
                <a:cs typeface="Arial"/>
                <a:sym typeface="Arial"/>
              </a:rPr>
              <a:t>Earth Stewardship</a:t>
            </a:r>
            <a:endParaRPr/>
          </a:p>
          <a:p>
            <a:pPr marL="0" lvl="0" indent="0" algn="l" rtl="0">
              <a:spcBef>
                <a:spcPts val="1000"/>
              </a:spcBef>
              <a:spcAft>
                <a:spcPts val="0"/>
              </a:spcAft>
              <a:buSzPts val="2880"/>
              <a:buFont typeface="Noto Sans Symbols"/>
              <a:buChar char="►"/>
            </a:pPr>
            <a:r>
              <a:rPr lang="en-US">
                <a:solidFill>
                  <a:srgbClr val="3F3F3F"/>
                </a:solidFill>
                <a:latin typeface="Arial"/>
                <a:ea typeface="Arial"/>
                <a:cs typeface="Arial"/>
                <a:sym typeface="Arial"/>
              </a:rPr>
              <a:t>People Awareness </a:t>
            </a:r>
            <a:endParaRPr/>
          </a:p>
        </p:txBody>
      </p:sp>
      <p:cxnSp>
        <p:nvCxnSpPr>
          <p:cNvPr id="211" name="Google Shape;211;p24"/>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212" name="Google Shape;212;p24"/>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213" name="Google Shape;213;p24"/>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214" name="Google Shape;214;p24"/>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215" name="Google Shape;215;p24"/>
          <p:cNvSpPr/>
          <p:nvPr/>
        </p:nvSpPr>
        <p:spPr>
          <a:xfrm>
            <a:off x="8932333" y="3048000"/>
            <a:ext cx="3259667" cy="3810000"/>
          </a:xfrm>
          <a:prstGeom prst="triangle">
            <a:avLst>
              <a:gd name="adj" fmla="val 100000"/>
            </a:avLst>
          </a:prstGeom>
          <a:solidFill>
            <a:schemeClr val="accent2">
              <a:alpha val="7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4"/>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C96F06">
              <a:alpha val="46666"/>
            </a:srgbClr>
          </a:solidFill>
          <a:ln>
            <a:noFill/>
          </a:ln>
        </p:spPr>
      </p:sp>
      <p:sp>
        <p:nvSpPr>
          <p:cNvPr id="217" name="Google Shape;217;p24"/>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FFDE6A">
              <a:alpha val="69803"/>
            </a:srgbClr>
          </a:solidFill>
          <a:ln>
            <a:noFill/>
          </a:ln>
        </p:spPr>
      </p:sp>
      <p:sp>
        <p:nvSpPr>
          <p:cNvPr id="218" name="Google Shape;218;p24"/>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219" name="Google Shape;219;p24"/>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5"/>
          <p:cNvSpPr txBox="1">
            <a:spLocks noGrp="1"/>
          </p:cNvSpPr>
          <p:nvPr>
            <p:ph type="body" idx="1"/>
          </p:nvPr>
        </p:nvSpPr>
        <p:spPr>
          <a:xfrm>
            <a:off x="1981200" y="5249965"/>
            <a:ext cx="6324599" cy="1608035"/>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SzPts val="3840"/>
              <a:buNone/>
            </a:pPr>
            <a:r>
              <a:rPr lang="en-US" sz="4800">
                <a:solidFill>
                  <a:schemeClr val="dk1"/>
                </a:solidFill>
                <a:latin typeface="Arial"/>
                <a:ea typeface="Arial"/>
                <a:cs typeface="Arial"/>
                <a:sym typeface="Arial"/>
              </a:rPr>
              <a:t>Lighter Weight Autos</a:t>
            </a:r>
            <a:endParaRPr/>
          </a:p>
        </p:txBody>
      </p:sp>
      <p:sp>
        <p:nvSpPr>
          <p:cNvPr id="226" name="Google Shape;226;p25"/>
          <p:cNvSpPr txBox="1"/>
          <p:nvPr/>
        </p:nvSpPr>
        <p:spPr>
          <a:xfrm>
            <a:off x="1066800" y="436811"/>
            <a:ext cx="7543800" cy="1320800"/>
          </a:xfrm>
          <a:prstGeom prst="rect">
            <a:avLst/>
          </a:prstGeom>
          <a:noFill/>
          <a:ln>
            <a:noFill/>
          </a:ln>
        </p:spPr>
        <p:txBody>
          <a:bodyPr spcFirstLastPara="1" wrap="square" lIns="91425" tIns="45700" rIns="91425" bIns="45700" anchor="t" anchorCtr="0">
            <a:normAutofit lnSpcReduction="10000"/>
          </a:bodyPr>
          <a:lstStyle/>
          <a:p>
            <a:pPr marL="0" marR="0" lvl="0" indent="0" algn="ctr" rtl="0">
              <a:lnSpc>
                <a:spcPct val="90000"/>
              </a:lnSpc>
              <a:spcBef>
                <a:spcPts val="0"/>
              </a:spcBef>
              <a:spcAft>
                <a:spcPts val="0"/>
              </a:spcAft>
              <a:buClr>
                <a:srgbClr val="41608A"/>
              </a:buClr>
              <a:buSzPts val="4400"/>
              <a:buFont typeface="Arial"/>
              <a:buNone/>
            </a:pPr>
            <a:r>
              <a:rPr lang="en-US" sz="4400" b="1" cap="none">
                <a:solidFill>
                  <a:srgbClr val="41608A"/>
                </a:solidFill>
                <a:latin typeface="Arial"/>
                <a:ea typeface="Arial"/>
                <a:cs typeface="Arial"/>
                <a:sym typeface="Arial"/>
              </a:rPr>
              <a:t>IMPROVED ENERGY</a:t>
            </a:r>
            <a:endParaRPr/>
          </a:p>
          <a:p>
            <a:pPr marL="0" marR="0" lvl="0" indent="0" algn="ctr" rtl="0">
              <a:lnSpc>
                <a:spcPct val="90000"/>
              </a:lnSpc>
              <a:spcBef>
                <a:spcPts val="600"/>
              </a:spcBef>
              <a:spcAft>
                <a:spcPts val="0"/>
              </a:spcAft>
              <a:buClr>
                <a:srgbClr val="41608A"/>
              </a:buClr>
              <a:buSzPts val="4400"/>
              <a:buFont typeface="Arial"/>
              <a:buNone/>
            </a:pPr>
            <a:r>
              <a:rPr lang="en-US" sz="4400" b="1" cap="none">
                <a:solidFill>
                  <a:srgbClr val="41608A"/>
                </a:solidFill>
                <a:latin typeface="Arial"/>
                <a:ea typeface="Arial"/>
                <a:cs typeface="Arial"/>
                <a:sym typeface="Arial"/>
              </a:rPr>
              <a:t>MANAGEMENT</a:t>
            </a:r>
            <a:endParaRPr/>
          </a:p>
        </p:txBody>
      </p:sp>
      <p:sp>
        <p:nvSpPr>
          <p:cNvPr id="227" name="Google Shape;227;p25" descr="A picture containing road, person, person, outdoor&#10;&#10;Description automatically generated"/>
          <p:cNvSpPr/>
          <p:nvPr/>
        </p:nvSpPr>
        <p:spPr>
          <a:xfrm>
            <a:off x="1959429" y="1767759"/>
            <a:ext cx="5746646" cy="3839573"/>
          </a:xfrm>
          <a:prstGeom prst="rect">
            <a:avLst/>
          </a:prstGeom>
          <a:solidFill>
            <a:srgbClr val="FFFFFF"/>
          </a:solidFill>
          <a:ln>
            <a:noFill/>
          </a:ln>
          <a:effectLst>
            <a:outerShdw blurRad="50800" dist="139700" dir="2700000" algn="tl" rotWithShape="0">
              <a:srgbClr val="3C67B0">
                <a:alpha val="40000"/>
              </a:srgbClr>
            </a:outerShdw>
          </a:effectLst>
        </p:spPr>
      </p:sp>
      <p:pic>
        <p:nvPicPr>
          <p:cNvPr id="2" name="Picture 1" descr="Passenger-compartment-bwm-i3.jpg">
            <a:extLst>
              <a:ext uri="{FF2B5EF4-FFF2-40B4-BE49-F238E27FC236}">
                <a16:creationId xmlns:a16="http://schemas.microsoft.com/office/drawing/2014/main" id="{BD26F318-3D8C-A8F6-0814-0235F2BDD9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4201" y="1697183"/>
            <a:ext cx="5903645" cy="39319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26"/>
          <p:cNvSpPr txBox="1">
            <a:spLocks noGrp="1"/>
          </p:cNvSpPr>
          <p:nvPr>
            <p:ph type="body" idx="1"/>
          </p:nvPr>
        </p:nvSpPr>
        <p:spPr>
          <a:xfrm>
            <a:off x="1676400" y="5249965"/>
            <a:ext cx="6324599" cy="160803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SzPts val="3840"/>
              <a:buNone/>
            </a:pPr>
            <a:r>
              <a:rPr lang="en-US" sz="4800">
                <a:solidFill>
                  <a:schemeClr val="dk1"/>
                </a:solidFill>
                <a:latin typeface="Arial"/>
                <a:ea typeface="Arial"/>
                <a:cs typeface="Arial"/>
                <a:sym typeface="Arial"/>
              </a:rPr>
              <a:t>Wind Energy</a:t>
            </a:r>
            <a:endParaRPr/>
          </a:p>
        </p:txBody>
      </p:sp>
      <p:sp>
        <p:nvSpPr>
          <p:cNvPr id="234" name="Google Shape;234;p26"/>
          <p:cNvSpPr txBox="1"/>
          <p:nvPr/>
        </p:nvSpPr>
        <p:spPr>
          <a:xfrm>
            <a:off x="1066800" y="436811"/>
            <a:ext cx="7543800" cy="1320800"/>
          </a:xfrm>
          <a:prstGeom prst="rect">
            <a:avLst/>
          </a:prstGeom>
          <a:noFill/>
          <a:ln>
            <a:noFill/>
          </a:ln>
        </p:spPr>
        <p:txBody>
          <a:bodyPr spcFirstLastPara="1" wrap="square" lIns="91425" tIns="45700" rIns="91425" bIns="45700" anchor="t" anchorCtr="0">
            <a:normAutofit lnSpcReduction="10000"/>
          </a:bodyPr>
          <a:lstStyle/>
          <a:p>
            <a:pPr marL="0" marR="0" lvl="0" indent="0" algn="ctr" rtl="0">
              <a:lnSpc>
                <a:spcPct val="90000"/>
              </a:lnSpc>
              <a:spcBef>
                <a:spcPts val="0"/>
              </a:spcBef>
              <a:spcAft>
                <a:spcPts val="0"/>
              </a:spcAft>
              <a:buClr>
                <a:srgbClr val="41608A"/>
              </a:buClr>
              <a:buSzPts val="4400"/>
              <a:buFont typeface="Arial"/>
              <a:buNone/>
            </a:pPr>
            <a:r>
              <a:rPr lang="en-US" sz="4400" b="1" cap="none">
                <a:solidFill>
                  <a:srgbClr val="41608A"/>
                </a:solidFill>
                <a:latin typeface="Arial"/>
                <a:ea typeface="Arial"/>
                <a:cs typeface="Arial"/>
                <a:sym typeface="Arial"/>
              </a:rPr>
              <a:t>IMPROVED ENERGY</a:t>
            </a:r>
            <a:endParaRPr/>
          </a:p>
          <a:p>
            <a:pPr marL="0" marR="0" lvl="0" indent="0" algn="ctr" rtl="0">
              <a:lnSpc>
                <a:spcPct val="90000"/>
              </a:lnSpc>
              <a:spcBef>
                <a:spcPts val="600"/>
              </a:spcBef>
              <a:spcAft>
                <a:spcPts val="0"/>
              </a:spcAft>
              <a:buClr>
                <a:srgbClr val="41608A"/>
              </a:buClr>
              <a:buSzPts val="4400"/>
              <a:buFont typeface="Arial"/>
              <a:buNone/>
            </a:pPr>
            <a:r>
              <a:rPr lang="en-US" sz="4400" b="1" cap="none">
                <a:solidFill>
                  <a:srgbClr val="41608A"/>
                </a:solidFill>
                <a:latin typeface="Arial"/>
                <a:ea typeface="Arial"/>
                <a:cs typeface="Arial"/>
                <a:sym typeface="Arial"/>
              </a:rPr>
              <a:t>MANAGEMENT</a:t>
            </a:r>
            <a:endParaRPr/>
          </a:p>
        </p:txBody>
      </p:sp>
      <p:pic>
        <p:nvPicPr>
          <p:cNvPr id="235" name="Google Shape;235;p26"/>
          <p:cNvPicPr preferRelativeResize="0"/>
          <p:nvPr/>
        </p:nvPicPr>
        <p:blipFill rotWithShape="1">
          <a:blip r:embed="rId3">
            <a:alphaModFix/>
          </a:blip>
          <a:srcRect/>
          <a:stretch/>
        </p:blipFill>
        <p:spPr>
          <a:xfrm>
            <a:off x="1981200" y="1676400"/>
            <a:ext cx="5770432" cy="3842314"/>
          </a:xfrm>
          <a:prstGeom prst="rect">
            <a:avLst/>
          </a:prstGeom>
          <a:noFill/>
          <a:ln>
            <a:noFill/>
          </a:ln>
          <a:effectLst>
            <a:outerShdw blurRad="50800" dist="190500" dir="2700000" algn="tl" rotWithShape="0">
              <a:srgbClr val="3C67B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27"/>
          <p:cNvSpPr txBox="1">
            <a:spLocks noGrp="1"/>
          </p:cNvSpPr>
          <p:nvPr>
            <p:ph type="body" idx="1"/>
          </p:nvPr>
        </p:nvSpPr>
        <p:spPr>
          <a:xfrm>
            <a:off x="603853" y="1217461"/>
            <a:ext cx="8763000" cy="1260620"/>
          </a:xfrm>
          <a:prstGeom prst="rect">
            <a:avLst/>
          </a:prstGeom>
          <a:noFill/>
          <a:ln>
            <a:noFill/>
          </a:ln>
        </p:spPr>
        <p:txBody>
          <a:bodyPr spcFirstLastPara="1" wrap="square" lIns="91425" tIns="45700" rIns="91425" bIns="45700" anchor="t" anchorCtr="0">
            <a:noAutofit/>
          </a:bodyPr>
          <a:lstStyle/>
          <a:p>
            <a:pPr marL="0" lvl="0" indent="0" algn="ctr" rtl="0">
              <a:lnSpc>
                <a:spcPct val="110000"/>
              </a:lnSpc>
              <a:spcBef>
                <a:spcPts val="0"/>
              </a:spcBef>
              <a:spcAft>
                <a:spcPts val="0"/>
              </a:spcAft>
              <a:buSzPts val="2880"/>
              <a:buNone/>
            </a:pPr>
            <a:r>
              <a:rPr lang="en-US">
                <a:solidFill>
                  <a:schemeClr val="dk1"/>
                </a:solidFill>
              </a:rPr>
              <a:t>Reducing Vehicle Weight 50 To 70%</a:t>
            </a:r>
            <a:endParaRPr/>
          </a:p>
          <a:p>
            <a:pPr marL="0" lvl="0" indent="0" algn="ctr" rtl="0">
              <a:lnSpc>
                <a:spcPct val="110000"/>
              </a:lnSpc>
              <a:spcBef>
                <a:spcPts val="1000"/>
              </a:spcBef>
              <a:spcAft>
                <a:spcPts val="0"/>
              </a:spcAft>
              <a:buSzPts val="2880"/>
              <a:buNone/>
            </a:pPr>
            <a:r>
              <a:rPr lang="en-US">
                <a:solidFill>
                  <a:schemeClr val="dk1"/>
                </a:solidFill>
              </a:rPr>
              <a:t>…will Reduce Emissions By 40% </a:t>
            </a:r>
            <a:endParaRPr/>
          </a:p>
        </p:txBody>
      </p:sp>
      <p:pic>
        <p:nvPicPr>
          <p:cNvPr id="242" name="Google Shape;242;p27" descr="Diagram&#10;&#10;Description automatically generated with medium confidence"/>
          <p:cNvPicPr preferRelativeResize="0"/>
          <p:nvPr/>
        </p:nvPicPr>
        <p:blipFill rotWithShape="1">
          <a:blip r:embed="rId3">
            <a:alphaModFix/>
          </a:blip>
          <a:srcRect t="29709" r="-2" b="25581"/>
          <a:stretch/>
        </p:blipFill>
        <p:spPr>
          <a:xfrm>
            <a:off x="685800" y="2791097"/>
            <a:ext cx="8681053" cy="2309293"/>
          </a:xfrm>
          <a:prstGeom prst="rect">
            <a:avLst/>
          </a:prstGeom>
          <a:noFill/>
          <a:ln>
            <a:noFill/>
          </a:ln>
          <a:effectLst>
            <a:outerShdw blurRad="50800" dist="190500" dir="2700000" algn="tl" rotWithShape="0">
              <a:srgbClr val="3C67B0">
                <a:alpha val="40000"/>
              </a:srgbClr>
            </a:outerShdw>
          </a:effectLst>
        </p:spPr>
      </p:pic>
      <p:sp>
        <p:nvSpPr>
          <p:cNvPr id="243" name="Google Shape;243;p27"/>
          <p:cNvSpPr txBox="1"/>
          <p:nvPr/>
        </p:nvSpPr>
        <p:spPr>
          <a:xfrm>
            <a:off x="1066800" y="436811"/>
            <a:ext cx="7543800" cy="78065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41608A"/>
              </a:buClr>
              <a:buSzPts val="4400"/>
              <a:buFont typeface="Arial"/>
              <a:buNone/>
            </a:pPr>
            <a:r>
              <a:rPr lang="en-US" sz="4400" b="1" cap="none">
                <a:solidFill>
                  <a:srgbClr val="41608A"/>
                </a:solidFill>
                <a:latin typeface="Arial"/>
                <a:ea typeface="Arial"/>
                <a:cs typeface="Arial"/>
                <a:sym typeface="Arial"/>
              </a:rPr>
              <a:t>REDUCED POLLUTION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acet">
  <a:themeElements>
    <a:clrScheme name="Yellow">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4269</Words>
  <Application>Microsoft Macintosh PowerPoint</Application>
  <PresentationFormat>Widescreen</PresentationFormat>
  <Paragraphs>300</Paragraphs>
  <Slides>40</Slides>
  <Notes>40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40</vt:i4>
      </vt:variant>
    </vt:vector>
  </HeadingPairs>
  <TitlesOfParts>
    <vt:vector size="44" baseType="lpstr">
      <vt:lpstr>Arial</vt:lpstr>
      <vt:lpstr>Calibri</vt:lpstr>
      <vt:lpstr>Noto Sans Symbols</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IMPROVED SAFETY</vt:lpstr>
      <vt:lpstr>LONGER-LIVED PRODUCTS</vt:lpstr>
      <vt:lpstr>REDUCED CORROSION</vt:lpstr>
      <vt:lpstr>REDUCED CORROSION</vt:lpstr>
      <vt:lpstr>NATIONAL DEFENSE</vt:lpstr>
      <vt:lpstr>PowerPoint Presentation</vt:lpstr>
      <vt:lpstr>STEALTH  RADAR CROSS SECTION OF TYPICAL AIRBORNE OBJECTS</vt:lpstr>
      <vt:lpstr>TECHNICAL SUPERIORITY</vt:lpstr>
      <vt:lpstr>IMPROVED JOBS COMPOSITE ENGINEERS AND TECHNICIANS EARN 20% MORE THAN OTHERS </vt:lpstr>
      <vt:lpstr>COMPOSITES INDUSTRY THERE IS PLENTY OF ROOM FOR GROWTH</vt:lpstr>
      <vt:lpstr>WHAT ARE COMPOSITES?</vt:lpstr>
      <vt:lpstr>WHAT ARE COMPOSITES?</vt:lpstr>
      <vt:lpstr>SOME COMPOSITES HAVE “MAGIC”</vt:lpstr>
      <vt:lpstr>NATURAL COMPOSITES CELERY</vt:lpstr>
      <vt:lpstr>MAN-MADE COMPOSITES</vt:lpstr>
      <vt:lpstr>RESINS (MATRIX)</vt:lpstr>
      <vt:lpstr>FIBERS FOR COMPOSITES</vt:lpstr>
      <vt:lpstr>COMPOSITES SHIPMENTS BY INDUSTRY</vt:lpstr>
      <vt:lpstr>COSTS OF FIBERS and RESINS</vt:lpstr>
      <vt:lpstr>RECYCLING (REUSE)</vt:lpstr>
      <vt:lpstr>RECYCLING METHOD SOLVOLYSIS</vt:lpstr>
      <vt:lpstr>PowerPoint Presentation</vt:lpstr>
      <vt:lpstr>PowerPoint Presentation</vt:lpstr>
      <vt:lpstr>PowerPoint Presentation</vt:lpstr>
      <vt:lpstr>PLANNING YOUR FUTURE</vt:lpstr>
      <vt:lpstr>STRATEGIC QUESTIONS</vt:lpstr>
      <vt:lpstr>PowerPoint Presentation</vt:lpstr>
      <vt:lpstr>PowerPoint Presentation</vt:lpstr>
      <vt:lpstr>Thank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Arthur Brent Strong</cp:lastModifiedBy>
  <cp:revision>1</cp:revision>
  <dcterms:modified xsi:type="dcterms:W3CDTF">2023-01-31T15:51:35Z</dcterms:modified>
</cp:coreProperties>
</file>