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010400" cy="9296400"/>
  <p:embeddedFontLst>
    <p:embeddedFont>
      <p:font typeface="Arial Narrow" panose="020B0604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2" d="100"/>
          <a:sy n="102" d="100"/>
        </p:scale>
        <p:origin x="192" y="4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236" name="Google Shape;236;p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directionality of fibers has been proven by experiment. Some composite sheets were made where all the fibers were in one direction. Then, loads were placed on the composite sheets in various directions with respect to the direction of the fibers. The strength of the composite was strongest when the loads were exactly in the direction of the fibers. This direction was called the 0-degree direction. The strength diminished as the angle changed until the lowest strength was when the load was at 90-degrees from the fiber direction.</a:t>
            </a:r>
            <a:endParaRPr/>
          </a:p>
        </p:txBody>
      </p:sp>
      <p:sp>
        <p:nvSpPr>
          <p:cNvPr id="365" name="Google Shape;365;p1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Knowing that the fibers are only strong in the fiber direction is important in aligning the fibers with the expected load. However, what if the composite receives loads in different directions. The fibers might have to be oriented in multiple ways. Two terms are used to describe how the fibers are oriented. If all the fibers are in the same direction, the arrangement is called anisotropic. If the fibers are oriented in all directions, the term is isotropic.</a:t>
            </a:r>
            <a:endParaRPr/>
          </a:p>
        </p:txBody>
      </p:sp>
      <p:sp>
        <p:nvSpPr>
          <p:cNvPr id="377" name="Google Shape;377;p1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Because the fibers are often in a sheet, composites are usually laminar. In most advanced composites that have the highest performance, the layers are unidirectional fibers that are put in place with the fibers in the direction of the loads. When a stack of layers has the fibers in many directions, the arrangement is called pseudoisotropic. This means it is like an isotropic material where the forces applied in all directions are the same. Note that one of the directions is called the x and in the same plane is called y and vertical is called z.</a:t>
            </a:r>
            <a:endParaRPr/>
          </a:p>
        </p:txBody>
      </p:sp>
      <p:sp>
        <p:nvSpPr>
          <p:cNvPr id="386" name="Google Shape;386;p1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Because the fibers are often in a sheet, composites are usually laminar. In most advanced composites that have the highest performance, the layers are unidirectional fibers that are put in place with the fibers in the direction of the loads. When a stack of layers has the fibers in many directions, the arrangement is called pseudoisotropic. This means it is like an isotropic material where the forces applied in all directions are the same. Note that one of the directions is called the x and in the same plane is called y and vertical is called z.</a:t>
            </a:r>
            <a:endParaRPr/>
          </a:p>
        </p:txBody>
      </p:sp>
      <p:sp>
        <p:nvSpPr>
          <p:cNvPr id="395" name="Google Shape;395;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Laying up the sheets of unidirectional prepreg is the essence of making advanced composite parts. Much care and technology is needed to anticipate what the forces will be on a part, the direction of the forces, the magnitude of the forces, and the number and direction of the fiber sheets to withstand those forces (and have a small safety factor). </a:t>
            </a:r>
            <a:endParaRPr/>
          </a:p>
          <a:p>
            <a:pPr marL="0" lvl="0" indent="0" algn="l" rtl="0">
              <a:spcBef>
                <a:spcPts val="0"/>
              </a:spcBef>
              <a:spcAft>
                <a:spcPts val="0"/>
              </a:spcAft>
              <a:buNone/>
            </a:pPr>
            <a:endParaRPr/>
          </a:p>
          <a:p>
            <a:pPr marL="0" lvl="0" indent="0" algn="l" rtl="0">
              <a:spcBef>
                <a:spcPts val="0"/>
              </a:spcBef>
              <a:spcAft>
                <a:spcPts val="0"/>
              </a:spcAft>
              <a:buNone/>
            </a:pPr>
            <a:r>
              <a:rPr lang="en-US"/>
              <a:t>Not only is it important to know the number of sheets needed in a particular directions, but it is also important to lay the sheets up in certain orders. Especially important are ensuring that the stack is both symmetric and balanced. Symmetric means that the directions and number of sheets are mirrored above and below the mid-point of the stack. Balance means that the number of sheets rotated to the positive direction (to the left) is the same as the number rotated in the negative direction (to the right). If both symmetry and balance are not observed, the part will be warped after it is cured.</a:t>
            </a:r>
            <a:endParaRPr/>
          </a:p>
        </p:txBody>
      </p:sp>
      <p:sp>
        <p:nvSpPr>
          <p:cNvPr id="404" name="Google Shape;404;p1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Long fibers are stronger than short fibers because any discontinuity in the composite, like the end of a fiber, is a potential point of crack initiation when the composite is put under load. The best strength comes when the composite layers are continuous. Therefore, any break or end of a part is to be avoided. </a:t>
            </a:r>
            <a:endParaRPr/>
          </a:p>
          <a:p>
            <a:pPr marL="0" lvl="0" indent="0" algn="l" rtl="0">
              <a:spcBef>
                <a:spcPts val="0"/>
              </a:spcBef>
              <a:spcAft>
                <a:spcPts val="0"/>
              </a:spcAft>
              <a:buNone/>
            </a:pPr>
            <a:endParaRPr/>
          </a:p>
          <a:p>
            <a:pPr marL="0" lvl="0" indent="0" algn="l" rtl="0">
              <a:spcBef>
                <a:spcPts val="0"/>
              </a:spcBef>
              <a:spcAft>
                <a:spcPts val="0"/>
              </a:spcAft>
              <a:buNone/>
            </a:pPr>
            <a:r>
              <a:rPr lang="en-US"/>
              <a:t>However, sometimes weight can be saved by reducing the thickness of the part, that is, reducing the number of plies, wherever the loads are reduced. An example of this is the tips of airplane wings. The weight of the composite is reduced by decreasing the number of layers. This means that somewhere along the length of the part the number of plies decreases and, of course, that means that some plies end. Rather than reducing the thickness all at once, it is better to reduce it one layer at a time with some distance between the reductions. This is called tapering. </a:t>
            </a:r>
            <a:endParaRPr/>
          </a:p>
          <a:p>
            <a:pPr marL="0" lvl="0" indent="0" algn="l" rtl="0">
              <a:spcBef>
                <a:spcPts val="0"/>
              </a:spcBef>
              <a:spcAft>
                <a:spcPts val="0"/>
              </a:spcAft>
              <a:buNone/>
            </a:pPr>
            <a:endParaRPr/>
          </a:p>
          <a:p>
            <a:pPr marL="0" lvl="0" indent="0" algn="l" rtl="0">
              <a:spcBef>
                <a:spcPts val="0"/>
              </a:spcBef>
              <a:spcAft>
                <a:spcPts val="0"/>
              </a:spcAft>
              <a:buNone/>
            </a:pPr>
            <a:r>
              <a:rPr lang="en-US"/>
              <a:t>Therefore, the value of saving weight by reducing the thickness needs to be weighed against the decrease in strength caused when fibers are terminated. A compromise is usually the answer.</a:t>
            </a:r>
            <a:endParaRPr/>
          </a:p>
        </p:txBody>
      </p:sp>
      <p:sp>
        <p:nvSpPr>
          <p:cNvPr id="415" name="Google Shape;415;p1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Layups can often be done faster if woven materials are used rather than unidirectional sheets. However, each time a fiber crosses over another in the same layer, the fibers are compressed and a weak point is created. Therefore, if the part is to be optimized, unidirectional sheets are best.</a:t>
            </a:r>
            <a:endParaRPr/>
          </a:p>
        </p:txBody>
      </p:sp>
      <p:sp>
        <p:nvSpPr>
          <p:cNvPr id="423" name="Google Shape;423;p1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we have seen, most composites are laminar with the fibers only in the x and y directions. But what do we do if some of the load is also in the z direction? This case results in the top of the composite begin placed in compression (pushing force) and the bottom being in tension (pulling force). </a:t>
            </a:r>
            <a:endParaRPr/>
          </a:p>
        </p:txBody>
      </p:sp>
      <p:sp>
        <p:nvSpPr>
          <p:cNvPr id="431" name="Google Shape;431;p1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One method of increasing the ability of the composite to withstand a z-direction force is to simply add more layers. The load is spread across a greater thickness and that helps resist the load. However, adding thickness also adds weight and in some applications, like an airplane wing, adding weight is not good. </a:t>
            </a:r>
            <a:endParaRPr/>
          </a:p>
        </p:txBody>
      </p:sp>
      <p:sp>
        <p:nvSpPr>
          <p:cNvPr id="448" name="Google Shape;448;p1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1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Another way to add strength and, especially, stiffness in the z-direction, is to use core materials to make sandwich structures. The sandwich structure is made by placing a core material between two composite laminates and then adhesively bonding them all together. This is like a peanut butter and jelly sandwich where the bread is the composite laminates, the peanut butter is the adhesive, and the jelly is the core.</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thickness of the core material is twice the thickness of the original laminate, the stiffness goes up 7 times and the strength is 3.5 times more while the weight only increases 3%. If the thickness of the core is 3 times the original, the stiffness is 37 times greater, and the strength is over 9 times greater with only a 6% increase in weight. Clearly making sandwich structures has some major advantages. However, there are some disadvantages in time to manufacture and the possibility of picking u p water through microcracks in the structure and, therefore, adding weight. This has been found to be important for planes on aircraft carriers.</a:t>
            </a:r>
            <a:endParaRPr/>
          </a:p>
        </p:txBody>
      </p:sp>
      <p:sp>
        <p:nvSpPr>
          <p:cNvPr id="471" name="Google Shape;471;p1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242" name="Google Shape;242;p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The most common core materials are very light weight and stiff materials like honeycombs, foams, and light wood. </a:t>
            </a:r>
            <a:endParaRPr/>
          </a:p>
        </p:txBody>
      </p:sp>
      <p:sp>
        <p:nvSpPr>
          <p:cNvPr id="545" name="Google Shape;545;p2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9" name="Google Shape;559;p2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Yet another way to get strength and stiffness in the z-direction is to orient some fibers vertically or nearly vertical. Some shaped pieces have been developed that have proven to be very effective in giving z-directional strength and stiffness. These pieces are usually named after their shape. Examples are hats, T stiffeners, and J stiffeners. Sometimes compound curves where some of the fibers are curved into a general upward direction will also give some strength and stiffness. These shapes are used extensively by Boeing.</a:t>
            </a:r>
            <a:endParaRPr/>
          </a:p>
        </p:txBody>
      </p:sp>
      <p:sp>
        <p:nvSpPr>
          <p:cNvPr id="560" name="Google Shape;560;p2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2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an example of the use of sandwich material and C-stiffeners in a wing structure.</a:t>
            </a:r>
            <a:endParaRPr/>
          </a:p>
        </p:txBody>
      </p:sp>
      <p:sp>
        <p:nvSpPr>
          <p:cNvPr id="571" name="Google Shape;571;p2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Failures of composites occur when the fibers break, cracks appear in the matrix, the matrix bond to the fibers is broken, and foreign objects are present in the layup. These defects can occur because of many reasons including impacts, too much force, delaminations from improper manufacturing, insufficient pressure during cure, and accidental inclusion of debris. </a:t>
            </a:r>
            <a:endParaRPr/>
          </a:p>
        </p:txBody>
      </p:sp>
      <p:sp>
        <p:nvSpPr>
          <p:cNvPr id="578" name="Google Shape;578;p2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2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have looked at how composites are designed. The process is obviously quite complex and, in truth, is more difficult than designing a part using metals. Therefore, there must be a good reason why composites are growing so rapidly and taking the place of metals in so many applications. The reasons are simply the superior properties of composites compared to metals. Remember that each of these properties is adjusted by the weight of the part.</a:t>
            </a:r>
            <a:endParaRPr/>
          </a:p>
          <a:p>
            <a:pPr marL="0" lvl="0" indent="0" algn="l" rtl="0">
              <a:spcBef>
                <a:spcPts val="0"/>
              </a:spcBef>
              <a:spcAft>
                <a:spcPts val="0"/>
              </a:spcAft>
              <a:buNone/>
            </a:pPr>
            <a:endParaRPr/>
          </a:p>
          <a:p>
            <a:pPr marL="0" lvl="0" indent="0" algn="l" rtl="0">
              <a:spcBef>
                <a:spcPts val="0"/>
              </a:spcBef>
              <a:spcAft>
                <a:spcPts val="0"/>
              </a:spcAft>
              <a:buNone/>
            </a:pPr>
            <a:r>
              <a:rPr lang="en-US"/>
              <a:t>Composites are about 9 times lighter than steel and about a third the weight of aluminum. The thermal expansion of composites is almost zero and that is, of course, much less than the metals. The stiffness of composites is much more than either steel or aluminum and the strength is also greater. Fatigue resistance is the ability of a material to withstand continued use and composites are much better than either steel or aluminum.</a:t>
            </a:r>
            <a:endParaRPr/>
          </a:p>
          <a:p>
            <a:pPr marL="0" lvl="0" indent="0" algn="l" rtl="0">
              <a:spcBef>
                <a:spcPts val="0"/>
              </a:spcBef>
              <a:spcAft>
                <a:spcPts val="0"/>
              </a:spcAft>
              <a:buNone/>
            </a:pPr>
            <a:endParaRPr/>
          </a:p>
          <a:p>
            <a:pPr marL="0" marR="0" lvl="0" indent="0" algn="l" rtl="0">
              <a:spcBef>
                <a:spcPts val="0"/>
              </a:spcBef>
              <a:spcAft>
                <a:spcPts val="0"/>
              </a:spcAft>
              <a:buNone/>
            </a:pPr>
            <a:r>
              <a:rPr lang="en-US" sz="1800">
                <a:latin typeface="Calibri"/>
                <a:ea typeface="Calibri"/>
                <a:cs typeface="Calibri"/>
                <a:sym typeface="Calibri"/>
              </a:rPr>
              <a:t>This demonstration unit has strips of composites and metals. It is intended to compare the stiffness of these materials when placed under a bending force. I will add a 100 gram weight to the end of each of the strips. You will be able to see which material is stiffest.</a:t>
            </a:r>
            <a:endParaRPr/>
          </a:p>
        </p:txBody>
      </p:sp>
      <p:sp>
        <p:nvSpPr>
          <p:cNvPr id="586" name="Google Shape;586;p2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Thank you for being here. See you next time in part 4</a:t>
            </a:r>
            <a:endParaRPr/>
          </a:p>
          <a:p>
            <a:pPr marL="0" lvl="0" indent="0" algn="l" rtl="0">
              <a:spcBef>
                <a:spcPts val="0"/>
              </a:spcBef>
              <a:spcAft>
                <a:spcPts val="0"/>
              </a:spcAft>
              <a:buNone/>
            </a:pPr>
            <a:endParaRPr/>
          </a:p>
        </p:txBody>
      </p:sp>
      <p:sp>
        <p:nvSpPr>
          <p:cNvPr id="594" name="Google Shape;594;p2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2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601" name="Google Shape;601;p2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Hello. I’m glad you have joined me today. We are going to explore how composite materials are helping to make the world better. This is the first of four videos that will discuss composites. In this first video, we will discuss the benefits of composites in today’s world and discuss what composites are. In the other videos we will explore the materials that make up composites, the way composites are designed in order to make things lighter, stronger, and better, and then the ways that composite parts are made. </a:t>
            </a:r>
            <a:endParaRPr/>
          </a:p>
        </p:txBody>
      </p:sp>
      <p:sp>
        <p:nvSpPr>
          <p:cNvPr id="248" name="Google Shape;248;p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266" name="Google Shape;266;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273" name="Google Shape;273;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terms loads and forces are used interchangeably in this discussion, and both have to do with how stress is placed on a part. There are five major types of forces. The most common is tension (pulling on the part). Others are compression (pushing on the top and bottom), shear (holding one end in place and pressing sideways on the other end), bending (where the force is applied to flex the part), and torsion (where the part is twisted).</a:t>
            </a:r>
            <a:endParaRPr/>
          </a:p>
        </p:txBody>
      </p:sp>
      <p:sp>
        <p:nvSpPr>
          <p:cNvPr id="280" name="Google Shape;280;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 might help to understand these forces by seeing them in real life situations. Tension is like two teams pulling on a rope in a tug-of-war. Compression is like the soldier standing on his artificial leg. The composite leg is being pressed on the top and straight down to the bottom. Shear is the force caused when a knife cuts through something. It is how shears got their name. Bending can occur either in the middle of a part that is anchored on the ends or on the end of a part that is anchored on one end like a diving board. Torsion is twisting to create the forces that break the cap from the small ring below it.</a:t>
            </a:r>
            <a:endParaRPr/>
          </a:p>
        </p:txBody>
      </p:sp>
      <p:sp>
        <p:nvSpPr>
          <p:cNvPr id="287" name="Google Shape;287;p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chart is important because it tells engineers what fraction of the load is carried by the fibers and what fraction is carried by the matrix, what properties of the resin and the fiber are important in carrying the load, and how much of each component should be used in a part.</a:t>
            </a:r>
            <a:endParaRPr/>
          </a:p>
          <a:p>
            <a:pPr marL="0" lvl="0" indent="0" algn="l" rtl="0">
              <a:spcBef>
                <a:spcPts val="0"/>
              </a:spcBef>
              <a:spcAft>
                <a:spcPts val="0"/>
              </a:spcAft>
              <a:buNone/>
            </a:pPr>
            <a:endParaRPr/>
          </a:p>
          <a:p>
            <a:pPr marL="0" lvl="0" indent="0" algn="l" rtl="0">
              <a:spcBef>
                <a:spcPts val="0"/>
              </a:spcBef>
              <a:spcAft>
                <a:spcPts val="0"/>
              </a:spcAft>
              <a:buNone/>
            </a:pPr>
            <a:r>
              <a:rPr lang="en-US"/>
              <a:t>The fraction of the load carried by the fibers is the vertical (y) axis of the chart. It is the load carried by the fibers divided by the total load on the composite. The horizontal (x) axis is the ratio of the stiffness of the fibers divided by the stiffness of the matrix. Engineers have found that the stiffness, symbolized here by E, is very important in determining the share of the load carried by each component. Typically, the fibers are much stiffer than the matrix. It is not unusual to see the ratio of stiffness of fiber to matrix to be 4 or higher.</a:t>
            </a:r>
            <a:endParaRPr/>
          </a:p>
          <a:p>
            <a:pPr marL="0" lvl="0" indent="0" algn="l" rtl="0">
              <a:spcBef>
                <a:spcPts val="0"/>
              </a:spcBef>
              <a:spcAft>
                <a:spcPts val="0"/>
              </a:spcAft>
              <a:buNone/>
            </a:pPr>
            <a:endParaRPr/>
          </a:p>
          <a:p>
            <a:pPr marL="0" lvl="0" indent="0" algn="l" rtl="0">
              <a:spcBef>
                <a:spcPts val="0"/>
              </a:spcBef>
              <a:spcAft>
                <a:spcPts val="0"/>
              </a:spcAft>
              <a:buNone/>
            </a:pPr>
            <a:r>
              <a:rPr lang="en-US"/>
              <a:t>The curves in the chart are lines of fiber volume fraction, that is, what fraction of the total volume of the composite is taken by the fibers.</a:t>
            </a:r>
            <a:endParaRPr/>
          </a:p>
          <a:p>
            <a:pPr marL="0" lvl="0" indent="0" algn="l" rtl="0">
              <a:spcBef>
                <a:spcPts val="0"/>
              </a:spcBef>
              <a:spcAft>
                <a:spcPts val="0"/>
              </a:spcAft>
              <a:buNone/>
            </a:pPr>
            <a:endParaRPr/>
          </a:p>
          <a:p>
            <a:pPr marL="0" lvl="0" indent="0" algn="l" rtl="0">
              <a:spcBef>
                <a:spcPts val="0"/>
              </a:spcBef>
              <a:spcAft>
                <a:spcPts val="0"/>
              </a:spcAft>
              <a:buNone/>
            </a:pPr>
            <a:r>
              <a:rPr lang="en-US"/>
              <a:t>Let’s do a typical case. Assume the stiffness ratio (x-axis) is 5 and the fiber fraction (curve) is 0.6 (60% of the volume is fibers). Going up from 5 to meet the 0.6 line is shown as being within the red circle. That circle is typical of advanced composites. If we then move straight across horizontally to the y-axis, we see that the fraction of the load carried by the fibers is above 90. That means that the fibers are carrying over 90% of the load. </a:t>
            </a:r>
            <a:endParaRPr/>
          </a:p>
          <a:p>
            <a:pPr marL="0" lvl="0" indent="0" algn="l" rtl="0">
              <a:spcBef>
                <a:spcPts val="0"/>
              </a:spcBef>
              <a:spcAft>
                <a:spcPts val="0"/>
              </a:spcAft>
              <a:buNone/>
            </a:pPr>
            <a:endParaRPr/>
          </a:p>
          <a:p>
            <a:pPr marL="0" lvl="0" indent="0" algn="l" rtl="0">
              <a:spcBef>
                <a:spcPts val="0"/>
              </a:spcBef>
              <a:spcAft>
                <a:spcPts val="0"/>
              </a:spcAft>
              <a:buNone/>
            </a:pPr>
            <a:r>
              <a:rPr lang="en-US"/>
              <a:t>Of course, if the volume of fibers is reduced or the fibers are not 5 times stiffer than the matrix, the fraction of the load carried by the fibers will be less. However, the most efficient composites are those in which the fibers carry as much of the load as possible. Hence, the advanced composites typically use over 60% fiber volume and use carbon fiber, the stiffest fiber we know for its weight.</a:t>
            </a:r>
            <a:endParaRPr/>
          </a:p>
        </p:txBody>
      </p:sp>
      <p:sp>
        <p:nvSpPr>
          <p:cNvPr id="304" name="Google Shape;304;p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think it is obvious, but in composites the fibers only carry loads in the fiber direction. Pulling on the ends of a rope gives strength but pulling sideways on a rope gives little strength. Hence, always remember that the fibers only carry loads in the fiber direction.</a:t>
            </a:r>
            <a:endParaRPr/>
          </a:p>
        </p:txBody>
      </p:sp>
      <p:sp>
        <p:nvSpPr>
          <p:cNvPr id="352" name="Google Shape;352;p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sp>
          <p:nvSpPr>
            <p:cNvPr id="28" name="Google Shape;28;p2"/>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9" name="Google Shape;29;p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0" name="Google Shape;30;p2"/>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1" name="Google Shape;31;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Google Shape;32;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2"/>
            <p:cNvSpPr/>
            <p:nvPr/>
          </p:nvSpPr>
          <p:spPr>
            <a:xfrm>
              <a:off x="8932333" y="3048000"/>
              <a:ext cx="3259667" cy="3810000"/>
            </a:xfrm>
            <a:prstGeom prst="triangle">
              <a:avLst>
                <a:gd name="adj" fmla="val 100000"/>
              </a:avLst>
            </a:prstGeom>
            <a:solidFill>
              <a:srgbClr val="C59A00">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59A00">
                <a:alpha val="49803"/>
              </a:srgbClr>
            </a:solidFill>
            <a:ln>
              <a:noFill/>
            </a:ln>
          </p:spPr>
        </p:sp>
        <p:sp>
          <p:nvSpPr>
            <p:cNvPr id="35" name="Google Shape;35;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6" name="Google Shape;36;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C96F06">
                <a:alpha val="80000"/>
              </a:srgbClr>
            </a:solidFill>
            <a:ln>
              <a:noFill/>
            </a:ln>
          </p:spPr>
        </p:sp>
        <p:sp>
          <p:nvSpPr>
            <p:cNvPr id="37" name="Google Shape;37;p2"/>
            <p:cNvSpPr/>
            <p:nvPr/>
          </p:nvSpPr>
          <p:spPr>
            <a:xfrm>
              <a:off x="10371666" y="3589867"/>
              <a:ext cx="1817159" cy="3268133"/>
            </a:xfrm>
            <a:prstGeom prst="triangle">
              <a:avLst>
                <a:gd name="adj" fmla="val 100000"/>
              </a:avLst>
            </a:prstGeom>
            <a:solidFill>
              <a:srgbClr val="C59A00">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Arial"/>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6_Title and Content">
  <p:cSld name="46_Title and Content">
    <p:spTree>
      <p:nvGrpSpPr>
        <p:cNvPr id="1" name="Shape 83"/>
        <p:cNvGrpSpPr/>
        <p:nvPr/>
      </p:nvGrpSpPr>
      <p:grpSpPr>
        <a:xfrm>
          <a:off x="0" y="0"/>
          <a:ext cx="0" cy="0"/>
          <a:chOff x="0" y="0"/>
          <a:chExt cx="0" cy="0"/>
        </a:xfrm>
      </p:grpSpPr>
      <p:sp>
        <p:nvSpPr>
          <p:cNvPr id="84" name="Google Shape;84;p1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5" name="Google Shape;85;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88"/>
        <p:cNvGrpSpPr/>
        <p:nvPr/>
      </p:nvGrpSpPr>
      <p:grpSpPr>
        <a:xfrm>
          <a:off x="0" y="0"/>
          <a:ext cx="0" cy="0"/>
          <a:chOff x="0" y="0"/>
          <a:chExt cx="0" cy="0"/>
        </a:xfrm>
      </p:grpSpPr>
      <p:sp>
        <p:nvSpPr>
          <p:cNvPr id="89" name="Google Shape;89;p1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0" name="Google Shape;9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8_Title and Content">
  <p:cSld name="48_Title and Content">
    <p:spTree>
      <p:nvGrpSpPr>
        <p:cNvPr id="1" name="Shape 93"/>
        <p:cNvGrpSpPr/>
        <p:nvPr/>
      </p:nvGrpSpPr>
      <p:grpSpPr>
        <a:xfrm>
          <a:off x="0" y="0"/>
          <a:ext cx="0" cy="0"/>
          <a:chOff x="0" y="0"/>
          <a:chExt cx="0" cy="0"/>
        </a:xfrm>
      </p:grpSpPr>
      <p:sp>
        <p:nvSpPr>
          <p:cNvPr id="94" name="Google Shape;94;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5" name="Google Shape;95;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9_Title and Content">
  <p:cSld name="49_Title and Content">
    <p:spTree>
      <p:nvGrpSpPr>
        <p:cNvPr id="1" name="Shape 98"/>
        <p:cNvGrpSpPr/>
        <p:nvPr/>
      </p:nvGrpSpPr>
      <p:grpSpPr>
        <a:xfrm>
          <a:off x="0" y="0"/>
          <a:ext cx="0" cy="0"/>
          <a:chOff x="0" y="0"/>
          <a:chExt cx="0" cy="0"/>
        </a:xfrm>
      </p:grpSpPr>
      <p:sp>
        <p:nvSpPr>
          <p:cNvPr id="99" name="Google Shape;99;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0" name="Google Shape;100;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0_Title and Content">
  <p:cSld name="50_Title and Content">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1_Title and Content">
  <p:cSld name="51_Title and Content">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0" name="Google Shape;11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2_Title and Content">
  <p:cSld name="52_Title and Content">
    <p:spTree>
      <p:nvGrpSpPr>
        <p:cNvPr id="1" name="Shape 113"/>
        <p:cNvGrpSpPr/>
        <p:nvPr/>
      </p:nvGrpSpPr>
      <p:grpSpPr>
        <a:xfrm>
          <a:off x="0" y="0"/>
          <a:ext cx="0" cy="0"/>
          <a:chOff x="0" y="0"/>
          <a:chExt cx="0" cy="0"/>
        </a:xfrm>
      </p:grpSpPr>
      <p:sp>
        <p:nvSpPr>
          <p:cNvPr id="114" name="Google Shape;114;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5" name="Google Shape;115;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3_Title and Content">
  <p:cSld name="53_Title and Content">
    <p:spTree>
      <p:nvGrpSpPr>
        <p:cNvPr id="1" name="Shape 118"/>
        <p:cNvGrpSpPr/>
        <p:nvPr/>
      </p:nvGrpSpPr>
      <p:grpSpPr>
        <a:xfrm>
          <a:off x="0" y="0"/>
          <a:ext cx="0" cy="0"/>
          <a:chOff x="0" y="0"/>
          <a:chExt cx="0" cy="0"/>
        </a:xfrm>
      </p:grpSpPr>
      <p:sp>
        <p:nvSpPr>
          <p:cNvPr id="119" name="Google Shape;119;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0" name="Google Shape;120;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4_Title and Content">
  <p:cSld name="54_Title and Content">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5" name="Google Shape;125;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5_Title and Content">
  <p:cSld name="55_Title and Content">
    <p:spTree>
      <p:nvGrpSpPr>
        <p:cNvPr id="1" name="Shape 128"/>
        <p:cNvGrpSpPr/>
        <p:nvPr/>
      </p:nvGrpSpPr>
      <p:grpSpPr>
        <a:xfrm>
          <a:off x="0" y="0"/>
          <a:ext cx="0" cy="0"/>
          <a:chOff x="0" y="0"/>
          <a:chExt cx="0" cy="0"/>
        </a:xfrm>
      </p:grpSpPr>
      <p:sp>
        <p:nvSpPr>
          <p:cNvPr id="129" name="Google Shape;129;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43"/>
        <p:cNvGrpSpPr/>
        <p:nvPr/>
      </p:nvGrpSpPr>
      <p:grpSpPr>
        <a:xfrm>
          <a:off x="0" y="0"/>
          <a:ext cx="0" cy="0"/>
          <a:chOff x="0" y="0"/>
          <a:chExt cx="0" cy="0"/>
        </a:xfrm>
      </p:grpSpPr>
      <p:sp>
        <p:nvSpPr>
          <p:cNvPr id="44" name="Google Shape;44;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A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42" name="Google Shape;142;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3"/>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8" name="Google Shape;148;p23"/>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9" name="Google Shape;149;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4"/>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5" name="Google Shape;155;p24"/>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6" name="Google Shape;156;p24"/>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7" name="Google Shape;157;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8" name="Google Shape;158;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Google Shape;167;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Arial"/>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7"/>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3" name="Google Shape;173;p27"/>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174" name="Google Shape;174;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a:spLocks noGrp="1"/>
          </p:cNvSpPr>
          <p:nvPr>
            <p:ph type="pic" idx="2"/>
          </p:nvPr>
        </p:nvSpPr>
        <p:spPr>
          <a:xfrm>
            <a:off x="677334" y="609600"/>
            <a:ext cx="8596668" cy="3845718"/>
          </a:xfrm>
          <a:prstGeom prst="rect">
            <a:avLst/>
          </a:prstGeom>
          <a:noFill/>
          <a:ln>
            <a:noFill/>
          </a:ln>
        </p:spPr>
      </p:sp>
      <p:sp>
        <p:nvSpPr>
          <p:cNvPr id="180" name="Google Shape;180;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1" name="Google Shape;181;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7" name="Google Shape;187;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0"/>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Arial"/>
              <a:buNone/>
              <a:defRPr sz="1600">
                <a:solidFill>
                  <a:srgbClr val="7F7F7F"/>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93" name="Google Shape;193;p30"/>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4" name="Google Shape;194;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3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FDE6A"/>
                </a:solidFill>
                <a:latin typeface="Arial"/>
                <a:ea typeface="Arial"/>
                <a:cs typeface="Arial"/>
                <a:sym typeface="Arial"/>
              </a:rPr>
              <a:t>“</a:t>
            </a:r>
            <a:endParaRPr/>
          </a:p>
        </p:txBody>
      </p:sp>
      <p:sp>
        <p:nvSpPr>
          <p:cNvPr id="198" name="Google Shape;198;p3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FDE6A"/>
                </a:solidFill>
                <a:latin typeface="Arial"/>
                <a:ea typeface="Arial"/>
                <a:cs typeface="Arial"/>
                <a:sym typeface="Arial"/>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48"/>
        <p:cNvGrpSpPr/>
        <p:nvPr/>
      </p:nvGrpSpPr>
      <p:grpSpPr>
        <a:xfrm>
          <a:off x="0" y="0"/>
          <a:ext cx="0" cy="0"/>
          <a:chOff x="0" y="0"/>
          <a:chExt cx="0" cy="0"/>
        </a:xfrm>
      </p:grpSpPr>
      <p:sp>
        <p:nvSpPr>
          <p:cNvPr id="49" name="Google Shape;49;p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0" name="Google Shape;50;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2" name="Google Shape;202;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rgbClr val="3F3F3F"/>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8" name="Google Shape;208;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9" name="Google Shape;209;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3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FDE6A"/>
                </a:solidFill>
                <a:latin typeface="Arial"/>
                <a:ea typeface="Arial"/>
                <a:cs typeface="Arial"/>
                <a:sym typeface="Arial"/>
              </a:rPr>
              <a:t>“</a:t>
            </a:r>
            <a:endParaRPr/>
          </a:p>
        </p:txBody>
      </p:sp>
      <p:sp>
        <p:nvSpPr>
          <p:cNvPr id="213" name="Google Shape;213;p3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FDE6A"/>
                </a:solidFill>
                <a:latin typeface="Arial"/>
                <a:ea typeface="Arial"/>
                <a:cs typeface="Arial"/>
                <a:sym typeface="Arial"/>
              </a:rPr>
              <a:t>”</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chemeClr val="accent1"/>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7" name="Google Shape;217;p33"/>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18" name="Google Shape;218;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4"/>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4" name="Google Shape;224;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5"/>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0" name="Google Shape;230;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53"/>
        <p:cNvGrpSpPr/>
        <p:nvPr/>
      </p:nvGrpSpPr>
      <p:grpSpPr>
        <a:xfrm>
          <a:off x="0" y="0"/>
          <a:ext cx="0" cy="0"/>
          <a:chOff x="0" y="0"/>
          <a:chExt cx="0" cy="0"/>
        </a:xfrm>
      </p:grpSpPr>
      <p:sp>
        <p:nvSpPr>
          <p:cNvPr id="54" name="Google Shape;54;p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58"/>
        <p:cNvGrpSpPr/>
        <p:nvPr/>
      </p:nvGrpSpPr>
      <p:grpSpPr>
        <a:xfrm>
          <a:off x="0" y="0"/>
          <a:ext cx="0" cy="0"/>
          <a:chOff x="0" y="0"/>
          <a:chExt cx="0" cy="0"/>
        </a:xfrm>
      </p:grpSpPr>
      <p:sp>
        <p:nvSpPr>
          <p:cNvPr id="59" name="Google Shape;59;p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2_Title and Content">
  <p:cSld name="42_Title and Content">
    <p:spTree>
      <p:nvGrpSpPr>
        <p:cNvPr id="1" name="Shape 63"/>
        <p:cNvGrpSpPr/>
        <p:nvPr/>
      </p:nvGrpSpPr>
      <p:grpSpPr>
        <a:xfrm>
          <a:off x="0" y="0"/>
          <a:ext cx="0" cy="0"/>
          <a:chOff x="0" y="0"/>
          <a:chExt cx="0" cy="0"/>
        </a:xfrm>
      </p:grpSpPr>
      <p:sp>
        <p:nvSpPr>
          <p:cNvPr id="64" name="Google Shape;64;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3_Title and Content">
  <p:cSld name="43_Title and Content">
    <p:spTree>
      <p:nvGrpSpPr>
        <p:cNvPr id="1" name="Shape 68"/>
        <p:cNvGrpSpPr/>
        <p:nvPr/>
      </p:nvGrpSpPr>
      <p:grpSpPr>
        <a:xfrm>
          <a:off x="0" y="0"/>
          <a:ext cx="0" cy="0"/>
          <a:chOff x="0" y="0"/>
          <a:chExt cx="0" cy="0"/>
        </a:xfrm>
      </p:grpSpPr>
      <p:sp>
        <p:nvSpPr>
          <p:cNvPr id="69" name="Google Shape;69;p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4_Title and Content">
  <p:cSld name="44_Title and Content">
    <p:spTree>
      <p:nvGrpSpPr>
        <p:cNvPr id="1" name="Shape 73"/>
        <p:cNvGrpSpPr/>
        <p:nvPr/>
      </p:nvGrpSpPr>
      <p:grpSpPr>
        <a:xfrm>
          <a:off x="0" y="0"/>
          <a:ext cx="0" cy="0"/>
          <a:chOff x="0" y="0"/>
          <a:chExt cx="0" cy="0"/>
        </a:xfrm>
      </p:grpSpPr>
      <p:sp>
        <p:nvSpPr>
          <p:cNvPr id="74" name="Google Shape;74;p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5" name="Google Shape;75;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5_Title and Content">
  <p:cSld name="45_Title and Content">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0" name="Google Shape;80;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rgbClr val="C59A00">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59A00">
                <a:alpha val="4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C96F06">
                <a:alpha val="80000"/>
              </a:srgbClr>
            </a:solidFill>
            <a:ln>
              <a:noFill/>
            </a:ln>
          </p:spPr>
        </p:sp>
        <p:sp>
          <p:nvSpPr>
            <p:cNvPr id="19" name="Google Shape;19;p1"/>
            <p:cNvSpPr/>
            <p:nvPr/>
          </p:nvSpPr>
          <p:spPr>
            <a:xfrm>
              <a:off x="10371666" y="3589867"/>
              <a:ext cx="1817159" cy="3268133"/>
            </a:xfrm>
            <a:prstGeom prst="triangle">
              <a:avLst>
                <a:gd name="adj" fmla="val 100000"/>
              </a:avLst>
            </a:prstGeom>
            <a:solidFill>
              <a:srgbClr val="C59A00">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al"/>
                <a:ea typeface="Arial"/>
                <a:cs typeface="Arial"/>
                <a:sym typeface="Arial"/>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al"/>
                <a:ea typeface="Arial"/>
                <a:cs typeface="Arial"/>
                <a:sym typeface="Arial"/>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Arial"/>
                <a:ea typeface="Arial"/>
                <a:cs typeface="Arial"/>
                <a:sym typeface="Arial"/>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Arial"/>
                <a:ea typeface="Arial"/>
                <a:cs typeface="Arial"/>
                <a:sym typeface="Arial"/>
              </a:defRPr>
            </a:lvl1pPr>
            <a:lvl2pPr marL="0" marR="0" lvl="1" indent="0" algn="r" rtl="0">
              <a:spcBef>
                <a:spcPts val="0"/>
              </a:spcBef>
              <a:buNone/>
              <a:defRPr sz="900" b="0" i="0" u="none" strike="noStrike" cap="none">
                <a:solidFill>
                  <a:schemeClr val="accent1"/>
                </a:solidFill>
                <a:latin typeface="Arial"/>
                <a:ea typeface="Arial"/>
                <a:cs typeface="Arial"/>
                <a:sym typeface="Arial"/>
              </a:defRPr>
            </a:lvl2pPr>
            <a:lvl3pPr marL="0" marR="0" lvl="2" indent="0" algn="r" rtl="0">
              <a:spcBef>
                <a:spcPts val="0"/>
              </a:spcBef>
              <a:buNone/>
              <a:defRPr sz="900" b="0" i="0" u="none" strike="noStrike" cap="none">
                <a:solidFill>
                  <a:schemeClr val="accent1"/>
                </a:solidFill>
                <a:latin typeface="Arial"/>
                <a:ea typeface="Arial"/>
                <a:cs typeface="Arial"/>
                <a:sym typeface="Arial"/>
              </a:defRPr>
            </a:lvl3pPr>
            <a:lvl4pPr marL="0" marR="0" lvl="3" indent="0" algn="r" rtl="0">
              <a:spcBef>
                <a:spcPts val="0"/>
              </a:spcBef>
              <a:buNone/>
              <a:defRPr sz="900" b="0" i="0" u="none" strike="noStrike" cap="none">
                <a:solidFill>
                  <a:schemeClr val="accent1"/>
                </a:solidFill>
                <a:latin typeface="Arial"/>
                <a:ea typeface="Arial"/>
                <a:cs typeface="Arial"/>
                <a:sym typeface="Arial"/>
              </a:defRPr>
            </a:lvl4pPr>
            <a:lvl5pPr marL="0" marR="0" lvl="4" indent="0" algn="r" rtl="0">
              <a:spcBef>
                <a:spcPts val="0"/>
              </a:spcBef>
              <a:buNone/>
              <a:defRPr sz="900" b="0" i="0" u="none" strike="noStrike" cap="none">
                <a:solidFill>
                  <a:schemeClr val="accent1"/>
                </a:solidFill>
                <a:latin typeface="Arial"/>
                <a:ea typeface="Arial"/>
                <a:cs typeface="Arial"/>
                <a:sym typeface="Arial"/>
              </a:defRPr>
            </a:lvl5pPr>
            <a:lvl6pPr marL="0" marR="0" lvl="5" indent="0" algn="r" rtl="0">
              <a:spcBef>
                <a:spcPts val="0"/>
              </a:spcBef>
              <a:buNone/>
              <a:defRPr sz="900" b="0" i="0" u="none" strike="noStrike" cap="none">
                <a:solidFill>
                  <a:schemeClr val="accent1"/>
                </a:solidFill>
                <a:latin typeface="Arial"/>
                <a:ea typeface="Arial"/>
                <a:cs typeface="Arial"/>
                <a:sym typeface="Arial"/>
              </a:defRPr>
            </a:lvl6pPr>
            <a:lvl7pPr marL="0" marR="0" lvl="6" indent="0" algn="r" rtl="0">
              <a:spcBef>
                <a:spcPts val="0"/>
              </a:spcBef>
              <a:buNone/>
              <a:defRPr sz="900" b="0" i="0" u="none" strike="noStrike" cap="none">
                <a:solidFill>
                  <a:schemeClr val="accent1"/>
                </a:solidFill>
                <a:latin typeface="Arial"/>
                <a:ea typeface="Arial"/>
                <a:cs typeface="Arial"/>
                <a:sym typeface="Arial"/>
              </a:defRPr>
            </a:lvl7pPr>
            <a:lvl8pPr marL="0" marR="0" lvl="7" indent="0" algn="r" rtl="0">
              <a:spcBef>
                <a:spcPts val="0"/>
              </a:spcBef>
              <a:buNone/>
              <a:defRPr sz="900" b="0" i="0" u="none" strike="noStrike" cap="none">
                <a:solidFill>
                  <a:schemeClr val="accent1"/>
                </a:solidFill>
                <a:latin typeface="Arial"/>
                <a:ea typeface="Arial"/>
                <a:cs typeface="Arial"/>
                <a:sym typeface="Arial"/>
              </a:defRPr>
            </a:lvl8pPr>
            <a:lvl9pPr marL="0" marR="0" lvl="8" indent="0" algn="r" rtl="0">
              <a:spcBef>
                <a:spcPts val="0"/>
              </a:spcBef>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p:nvPr/>
        </p:nvSpPr>
        <p:spPr>
          <a:xfrm>
            <a:off x="533400" y="2209800"/>
            <a:ext cx="9296400" cy="224676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0" i="0" u="none" strike="noStrike" cap="none">
                <a:solidFill>
                  <a:srgbClr val="006699"/>
                </a:solidFill>
                <a:latin typeface="Arial"/>
                <a:ea typeface="Arial"/>
                <a:cs typeface="Arial"/>
                <a:sym typeface="Arial"/>
              </a:rPr>
              <a:t>COMPOSITES</a:t>
            </a:r>
            <a:endParaRPr/>
          </a:p>
          <a:p>
            <a:pPr marL="0" marR="0" lvl="0" indent="0" algn="ctr" rtl="0">
              <a:spcBef>
                <a:spcPts val="0"/>
              </a:spcBef>
              <a:spcAft>
                <a:spcPts val="0"/>
              </a:spcAft>
              <a:buNone/>
            </a:pPr>
            <a:r>
              <a:rPr lang="en-US" sz="6000" b="0" i="0" u="none" strike="noStrike" cap="none">
                <a:solidFill>
                  <a:srgbClr val="FFD858"/>
                </a:solidFill>
                <a:latin typeface="Arial"/>
                <a:ea typeface="Arial"/>
                <a:cs typeface="Arial"/>
                <a:sym typeface="Arial"/>
              </a:rPr>
              <a:t>Lighter</a:t>
            </a:r>
            <a:r>
              <a:rPr lang="en-US" sz="6000" b="0" i="0" u="none" strike="noStrike" cap="none">
                <a:solidFill>
                  <a:schemeClr val="accent1"/>
                </a:solidFill>
                <a:latin typeface="Arial"/>
                <a:ea typeface="Arial"/>
                <a:cs typeface="Arial"/>
                <a:sym typeface="Arial"/>
              </a:rPr>
              <a:t> / </a:t>
            </a:r>
            <a:r>
              <a:rPr lang="en-US" sz="6000" b="0" i="0" u="none" strike="noStrike" cap="none">
                <a:solidFill>
                  <a:srgbClr val="DBAF20"/>
                </a:solidFill>
                <a:latin typeface="Arial"/>
                <a:ea typeface="Arial"/>
                <a:cs typeface="Arial"/>
                <a:sym typeface="Arial"/>
              </a:rPr>
              <a:t>Stronger</a:t>
            </a:r>
            <a:r>
              <a:rPr lang="en-US" sz="6000" b="0" i="0" u="none" strike="noStrike" cap="none">
                <a:solidFill>
                  <a:schemeClr val="accent1"/>
                </a:solidFill>
                <a:latin typeface="Arial"/>
                <a:ea typeface="Arial"/>
                <a:cs typeface="Arial"/>
                <a:sym typeface="Arial"/>
              </a:rPr>
              <a:t> / </a:t>
            </a:r>
            <a:r>
              <a:rPr lang="en-US" sz="6000" b="0" i="0" u="none" strike="noStrike" cap="none">
                <a:solidFill>
                  <a:srgbClr val="D17707"/>
                </a:solidFill>
                <a:latin typeface="Arial"/>
                <a:ea typeface="Arial"/>
                <a:cs typeface="Arial"/>
                <a:sym typeface="Arial"/>
              </a:rPr>
              <a:t>Better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5"/>
          <p:cNvSpPr txBox="1">
            <a:spLocks noGrp="1"/>
          </p:cNvSpPr>
          <p:nvPr>
            <p:ph type="body" idx="1"/>
          </p:nvPr>
        </p:nvSpPr>
        <p:spPr>
          <a:xfrm>
            <a:off x="247542" y="1981200"/>
            <a:ext cx="4840369" cy="270510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40"/>
              <a:buFont typeface="Arial"/>
              <a:buChar char="•"/>
            </a:pPr>
            <a:r>
              <a:rPr lang="en-US" sz="2800">
                <a:solidFill>
                  <a:schemeClr val="dk1"/>
                </a:solidFill>
              </a:rPr>
              <a:t>Strong In The Direction Of The Fibers </a:t>
            </a:r>
            <a:endParaRPr/>
          </a:p>
          <a:p>
            <a:pPr marL="171450" lvl="0" indent="-171450" algn="l" rtl="0">
              <a:spcBef>
                <a:spcPts val="1000"/>
              </a:spcBef>
              <a:spcAft>
                <a:spcPts val="0"/>
              </a:spcAft>
              <a:buSzPts val="2240"/>
              <a:buFont typeface="Arial"/>
              <a:buChar char="•"/>
            </a:pPr>
            <a:r>
              <a:rPr lang="en-US" sz="2800">
                <a:solidFill>
                  <a:schemeClr val="dk1"/>
                </a:solidFill>
              </a:rPr>
              <a:t>Strength Decreases As The Angle Departs From The 0° Direction</a:t>
            </a:r>
            <a:endParaRPr/>
          </a:p>
          <a:p>
            <a:pPr marL="171450" lvl="0" indent="-44450" algn="l" rtl="0">
              <a:spcBef>
                <a:spcPts val="1000"/>
              </a:spcBef>
              <a:spcAft>
                <a:spcPts val="0"/>
              </a:spcAft>
              <a:buSzPts val="2000"/>
              <a:buFont typeface="Arial"/>
              <a:buNone/>
            </a:pPr>
            <a:endParaRPr sz="2500">
              <a:solidFill>
                <a:schemeClr val="dk1"/>
              </a:solidFill>
            </a:endParaRPr>
          </a:p>
          <a:p>
            <a:pPr marL="171450" lvl="0" indent="-44450" algn="l" rtl="0">
              <a:spcBef>
                <a:spcPts val="1000"/>
              </a:spcBef>
              <a:spcAft>
                <a:spcPts val="0"/>
              </a:spcAft>
              <a:buSzPts val="2000"/>
              <a:buFont typeface="Arial"/>
              <a:buNone/>
            </a:pPr>
            <a:endParaRPr sz="2500" b="1">
              <a:solidFill>
                <a:schemeClr val="dk1"/>
              </a:solidFill>
              <a:latin typeface="Arial"/>
              <a:ea typeface="Arial"/>
              <a:cs typeface="Arial"/>
              <a:sym typeface="Arial"/>
            </a:endParaRPr>
          </a:p>
        </p:txBody>
      </p:sp>
      <p:grpSp>
        <p:nvGrpSpPr>
          <p:cNvPr id="368" name="Google Shape;368;p45"/>
          <p:cNvGrpSpPr/>
          <p:nvPr/>
        </p:nvGrpSpPr>
        <p:grpSpPr>
          <a:xfrm>
            <a:off x="5087911" y="1100423"/>
            <a:ext cx="4247611" cy="4508500"/>
            <a:chOff x="6201343" y="1727200"/>
            <a:chExt cx="4247611" cy="4508500"/>
          </a:xfrm>
        </p:grpSpPr>
        <p:grpSp>
          <p:nvGrpSpPr>
            <p:cNvPr id="369" name="Google Shape;369;p45"/>
            <p:cNvGrpSpPr/>
            <p:nvPr/>
          </p:nvGrpSpPr>
          <p:grpSpPr>
            <a:xfrm>
              <a:off x="6201343" y="1727200"/>
              <a:ext cx="4247611" cy="4508500"/>
              <a:chOff x="4677342" y="1727200"/>
              <a:chExt cx="4247611" cy="4508500"/>
            </a:xfrm>
          </p:grpSpPr>
          <p:pic>
            <p:nvPicPr>
              <p:cNvPr id="370" name="Google Shape;370;p45"/>
              <p:cNvPicPr preferRelativeResize="0"/>
              <p:nvPr/>
            </p:nvPicPr>
            <p:blipFill rotWithShape="1">
              <a:blip r:embed="rId3">
                <a:alphaModFix/>
              </a:blip>
              <a:srcRect/>
              <a:stretch/>
            </p:blipFill>
            <p:spPr>
              <a:xfrm>
                <a:off x="4677342" y="1727200"/>
                <a:ext cx="4247611" cy="4508500"/>
              </a:xfrm>
              <a:prstGeom prst="rect">
                <a:avLst/>
              </a:prstGeom>
              <a:noFill/>
              <a:ln>
                <a:noFill/>
              </a:ln>
            </p:spPr>
          </p:pic>
          <p:sp>
            <p:nvSpPr>
              <p:cNvPr id="371" name="Google Shape;371;p45"/>
              <p:cNvSpPr txBox="1"/>
              <p:nvPr/>
            </p:nvSpPr>
            <p:spPr>
              <a:xfrm>
                <a:off x="6324600" y="2362200"/>
                <a:ext cx="18774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Stress Direction </a:t>
                </a:r>
                <a:endParaRPr/>
              </a:p>
            </p:txBody>
          </p:sp>
        </p:grpSp>
        <p:cxnSp>
          <p:nvCxnSpPr>
            <p:cNvPr id="372" name="Google Shape;372;p45"/>
            <p:cNvCxnSpPr/>
            <p:nvPr/>
          </p:nvCxnSpPr>
          <p:spPr>
            <a:xfrm>
              <a:off x="9708549" y="2227289"/>
              <a:ext cx="0" cy="685800"/>
            </a:xfrm>
            <a:prstGeom prst="straightConnector1">
              <a:avLst/>
            </a:prstGeom>
            <a:noFill/>
            <a:ln w="41275" cap="flat" cmpd="sng">
              <a:solidFill>
                <a:schemeClr val="dk1"/>
              </a:solidFill>
              <a:prstDash val="solid"/>
              <a:round/>
              <a:headEnd type="triangle" w="med" len="med"/>
              <a:tailEnd type="triangle" w="med" len="med"/>
            </a:ln>
          </p:spPr>
        </p:cxnSp>
      </p:grpSp>
      <p:sp>
        <p:nvSpPr>
          <p:cNvPr id="373" name="Google Shape;373;p45"/>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REINFORCEMENT DIRECTION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6"/>
          <p:cNvSpPr txBox="1">
            <a:spLocks noGrp="1"/>
          </p:cNvSpPr>
          <p:nvPr>
            <p:ph type="body" idx="1"/>
          </p:nvPr>
        </p:nvSpPr>
        <p:spPr>
          <a:xfrm>
            <a:off x="1828800" y="1087931"/>
            <a:ext cx="6400800" cy="2947595"/>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560"/>
              <a:buFont typeface="Arial"/>
              <a:buChar char="•"/>
            </a:pPr>
            <a:r>
              <a:rPr lang="en-US" sz="3200">
                <a:solidFill>
                  <a:schemeClr val="dk1"/>
                </a:solidFill>
              </a:rPr>
              <a:t>Anisotropic or Non-isotropic</a:t>
            </a:r>
            <a:endParaRPr/>
          </a:p>
          <a:p>
            <a:pPr marL="514350" lvl="1" indent="-171450" algn="l" rtl="0">
              <a:spcBef>
                <a:spcPts val="1000"/>
              </a:spcBef>
              <a:spcAft>
                <a:spcPts val="0"/>
              </a:spcAft>
              <a:buSzPts val="2520"/>
              <a:buChar char="✔"/>
            </a:pPr>
            <a:r>
              <a:rPr lang="en-US">
                <a:solidFill>
                  <a:schemeClr val="dk1"/>
                </a:solidFill>
              </a:rPr>
              <a:t>Fibers Are Directionally Oriented</a:t>
            </a:r>
            <a:endParaRPr/>
          </a:p>
          <a:p>
            <a:pPr marL="171450" lvl="0" indent="-171450" algn="l" rtl="0">
              <a:spcBef>
                <a:spcPts val="1000"/>
              </a:spcBef>
              <a:spcAft>
                <a:spcPts val="0"/>
              </a:spcAft>
              <a:buSzPts val="2560"/>
              <a:buFont typeface="Arial"/>
              <a:buChar char="•"/>
            </a:pPr>
            <a:r>
              <a:rPr lang="en-US" sz="3200">
                <a:solidFill>
                  <a:schemeClr val="dk1"/>
                </a:solidFill>
              </a:rPr>
              <a:t>Isotropic</a:t>
            </a:r>
            <a:endParaRPr/>
          </a:p>
          <a:p>
            <a:pPr marL="514350" lvl="1" indent="-171450" algn="l" rtl="0">
              <a:spcBef>
                <a:spcPts val="1000"/>
              </a:spcBef>
              <a:spcAft>
                <a:spcPts val="0"/>
              </a:spcAft>
              <a:buSzPts val="2520"/>
              <a:buChar char="✔"/>
            </a:pPr>
            <a:r>
              <a:rPr lang="en-US">
                <a:solidFill>
                  <a:schemeClr val="dk1"/>
                </a:solidFill>
              </a:rPr>
              <a:t>Fibers Are Randomly Oriented</a:t>
            </a:r>
            <a:endParaRPr/>
          </a:p>
        </p:txBody>
      </p:sp>
      <p:pic>
        <p:nvPicPr>
          <p:cNvPr id="380" name="Google Shape;380;p46" descr="Composite materials: A simple introduction - Explain that Stuff"/>
          <p:cNvPicPr preferRelativeResize="0"/>
          <p:nvPr/>
        </p:nvPicPr>
        <p:blipFill rotWithShape="1">
          <a:blip r:embed="rId3">
            <a:alphaModFix/>
          </a:blip>
          <a:srcRect r="51425" b="6575"/>
          <a:stretch/>
        </p:blipFill>
        <p:spPr>
          <a:xfrm>
            <a:off x="1845039" y="3661979"/>
            <a:ext cx="2743200" cy="2901815"/>
          </a:xfrm>
          <a:prstGeom prst="rect">
            <a:avLst/>
          </a:prstGeom>
          <a:noFill/>
          <a:ln>
            <a:noFill/>
          </a:ln>
        </p:spPr>
      </p:pic>
      <p:pic>
        <p:nvPicPr>
          <p:cNvPr id="381" name="Google Shape;381;p46" descr="Composite materials: A simple introduction - Explain that Stuff"/>
          <p:cNvPicPr preferRelativeResize="0"/>
          <p:nvPr/>
        </p:nvPicPr>
        <p:blipFill rotWithShape="1">
          <a:blip r:embed="rId3">
            <a:alphaModFix/>
          </a:blip>
          <a:srcRect l="51424" b="6575"/>
          <a:stretch/>
        </p:blipFill>
        <p:spPr>
          <a:xfrm>
            <a:off x="4754397" y="3661979"/>
            <a:ext cx="2743200" cy="2901815"/>
          </a:xfrm>
          <a:prstGeom prst="rect">
            <a:avLst/>
          </a:prstGeom>
          <a:noFill/>
          <a:ln>
            <a:noFill/>
          </a:ln>
        </p:spPr>
      </p:pic>
      <p:sp>
        <p:nvSpPr>
          <p:cNvPr id="382" name="Google Shape;382;p46"/>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ANISOTROPIC and ISOTROPIC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7"/>
          <p:cNvSpPr txBox="1">
            <a:spLocks noGrp="1"/>
          </p:cNvSpPr>
          <p:nvPr>
            <p:ph type="body" idx="1"/>
          </p:nvPr>
        </p:nvSpPr>
        <p:spPr>
          <a:xfrm>
            <a:off x="609600" y="1058862"/>
            <a:ext cx="4552950" cy="4740276"/>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560"/>
              <a:buFont typeface="Arial"/>
              <a:buChar char="•"/>
            </a:pPr>
            <a:r>
              <a:rPr lang="en-US" sz="3200">
                <a:solidFill>
                  <a:schemeClr val="dk1"/>
                </a:solidFill>
              </a:rPr>
              <a:t>Composites Are Often Laminar </a:t>
            </a:r>
            <a:endParaRPr/>
          </a:p>
        </p:txBody>
      </p:sp>
      <p:pic>
        <p:nvPicPr>
          <p:cNvPr id="389" name="Google Shape;389;p47" descr="http://fugahumana.files.wordpress.com/2012/07/laminate.jpg"/>
          <p:cNvPicPr preferRelativeResize="0"/>
          <p:nvPr/>
        </p:nvPicPr>
        <p:blipFill rotWithShape="1">
          <a:blip r:embed="rId3">
            <a:alphaModFix/>
          </a:blip>
          <a:srcRect/>
          <a:stretch/>
        </p:blipFill>
        <p:spPr>
          <a:xfrm>
            <a:off x="2887340" y="1883768"/>
            <a:ext cx="5447309" cy="4104089"/>
          </a:xfrm>
          <a:prstGeom prst="rect">
            <a:avLst/>
          </a:prstGeom>
          <a:noFill/>
          <a:ln>
            <a:noFill/>
          </a:ln>
          <a:effectLst>
            <a:outerShdw blurRad="50800" dist="152400" dir="2700000" algn="tl" rotWithShape="0">
              <a:srgbClr val="3C67B0">
                <a:alpha val="40000"/>
              </a:srgbClr>
            </a:outerShdw>
          </a:effectLst>
        </p:spPr>
      </p:pic>
      <p:sp>
        <p:nvSpPr>
          <p:cNvPr id="390" name="Google Shape;390;p47"/>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LAYERING</a:t>
            </a:r>
            <a:endParaRPr/>
          </a:p>
        </p:txBody>
      </p:sp>
      <p:sp>
        <p:nvSpPr>
          <p:cNvPr id="391" name="Google Shape;391;p47"/>
          <p:cNvSpPr txBox="1"/>
          <p:nvPr/>
        </p:nvSpPr>
        <p:spPr>
          <a:xfrm>
            <a:off x="2302585" y="6140805"/>
            <a:ext cx="70494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 Microscopic Side View of Composite Laminate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body" idx="1"/>
          </p:nvPr>
        </p:nvSpPr>
        <p:spPr>
          <a:xfrm>
            <a:off x="609600" y="1058862"/>
            <a:ext cx="4552950" cy="4740276"/>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560"/>
              <a:buFont typeface="Arial"/>
              <a:buChar char="•"/>
            </a:pPr>
            <a:r>
              <a:rPr lang="en-US" sz="3200">
                <a:solidFill>
                  <a:schemeClr val="dk1"/>
                </a:solidFill>
              </a:rPr>
              <a:t>The Layers Are Oriented In The Direction Of Expected Stress</a:t>
            </a:r>
            <a:endParaRPr/>
          </a:p>
          <a:p>
            <a:pPr marL="1143000" lvl="2" indent="-228600" algn="l" rtl="0">
              <a:spcBef>
                <a:spcPts val="1000"/>
              </a:spcBef>
              <a:spcAft>
                <a:spcPts val="0"/>
              </a:spcAft>
              <a:buSzPts val="2080"/>
              <a:buChar char="►"/>
            </a:pPr>
            <a:r>
              <a:rPr lang="en-US" sz="2600">
                <a:solidFill>
                  <a:schemeClr val="dk1"/>
                </a:solidFill>
              </a:rPr>
              <a:t>Layers Can Be Crossed To Give Strength In Multiple Directions</a:t>
            </a:r>
            <a:endParaRPr/>
          </a:p>
        </p:txBody>
      </p:sp>
      <p:pic>
        <p:nvPicPr>
          <p:cNvPr id="398" name="Google Shape;398;p48"/>
          <p:cNvPicPr preferRelativeResize="0"/>
          <p:nvPr/>
        </p:nvPicPr>
        <p:blipFill rotWithShape="1">
          <a:blip r:embed="rId3">
            <a:alphaModFix/>
          </a:blip>
          <a:srcRect/>
          <a:stretch/>
        </p:blipFill>
        <p:spPr>
          <a:xfrm>
            <a:off x="4920123" y="1316180"/>
            <a:ext cx="4439447" cy="4322620"/>
          </a:xfrm>
          <a:prstGeom prst="rect">
            <a:avLst/>
          </a:prstGeom>
          <a:noFill/>
          <a:ln>
            <a:noFill/>
          </a:ln>
        </p:spPr>
      </p:pic>
      <p:sp>
        <p:nvSpPr>
          <p:cNvPr id="399" name="Google Shape;399;p48"/>
          <p:cNvSpPr txBox="1"/>
          <p:nvPr/>
        </p:nvSpPr>
        <p:spPr>
          <a:xfrm>
            <a:off x="5840665" y="5839567"/>
            <a:ext cx="23775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Pseudoisotropic</a:t>
            </a:r>
            <a:endParaRPr/>
          </a:p>
        </p:txBody>
      </p:sp>
      <p:sp>
        <p:nvSpPr>
          <p:cNvPr id="400" name="Google Shape;400;p48"/>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LAYERING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9"/>
          <p:cNvSpPr txBox="1">
            <a:spLocks noGrp="1"/>
          </p:cNvSpPr>
          <p:nvPr>
            <p:ph type="body" idx="1"/>
          </p:nvPr>
        </p:nvSpPr>
        <p:spPr>
          <a:xfrm>
            <a:off x="190808" y="1524000"/>
            <a:ext cx="3435404" cy="478155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1920"/>
              <a:buFont typeface="Arial"/>
              <a:buChar char="•"/>
            </a:pPr>
            <a:r>
              <a:rPr lang="en-US" sz="2400">
                <a:solidFill>
                  <a:schemeClr val="dk1"/>
                </a:solidFill>
              </a:rPr>
              <a:t>Layers Are Stacked In Specific Orders and Direction</a:t>
            </a:r>
            <a:endParaRPr/>
          </a:p>
          <a:p>
            <a:pPr marL="514350" lvl="1" indent="-171449" algn="l" rtl="0">
              <a:spcBef>
                <a:spcPts val="1000"/>
              </a:spcBef>
              <a:spcAft>
                <a:spcPts val="0"/>
              </a:spcAft>
              <a:buSzPts val="1080"/>
              <a:buChar char="✔"/>
            </a:pPr>
            <a:r>
              <a:rPr lang="en-US" sz="1200">
                <a:solidFill>
                  <a:schemeClr val="dk1"/>
                </a:solidFill>
              </a:rPr>
              <a:t> </a:t>
            </a:r>
            <a:r>
              <a:rPr lang="en-US" sz="1800">
                <a:solidFill>
                  <a:schemeClr val="dk1"/>
                </a:solidFill>
              </a:rPr>
              <a:t>Symmetric - the Layers Are Mirror Images From The Mid-point Of The Stack</a:t>
            </a:r>
            <a:endParaRPr/>
          </a:p>
          <a:p>
            <a:pPr marL="514350" lvl="1" indent="-171450" algn="l" rtl="0">
              <a:spcBef>
                <a:spcPts val="1000"/>
              </a:spcBef>
              <a:spcAft>
                <a:spcPts val="0"/>
              </a:spcAft>
              <a:buSzPts val="1620"/>
              <a:buChar char="✔"/>
            </a:pPr>
            <a:r>
              <a:rPr lang="en-US" sz="1800">
                <a:solidFill>
                  <a:schemeClr val="dk1"/>
                </a:solidFill>
              </a:rPr>
              <a:t>Balanced - the Number In Each Direction (+ And -) Is The Same</a:t>
            </a:r>
            <a:endParaRPr/>
          </a:p>
          <a:p>
            <a:pPr marL="514350" lvl="1" indent="-171450" algn="l" rtl="0">
              <a:spcBef>
                <a:spcPts val="1000"/>
              </a:spcBef>
              <a:spcAft>
                <a:spcPts val="0"/>
              </a:spcAft>
              <a:buSzPts val="1620"/>
              <a:buChar char="✔"/>
            </a:pPr>
            <a:r>
              <a:rPr lang="en-US" sz="1800">
                <a:solidFill>
                  <a:schemeClr val="dk1"/>
                </a:solidFill>
              </a:rPr>
              <a:t>All Stacks Should Be Both Symmetric And Balanced</a:t>
            </a:r>
            <a:endParaRPr sz="1200">
              <a:solidFill>
                <a:schemeClr val="dk1"/>
              </a:solidFill>
            </a:endParaRPr>
          </a:p>
        </p:txBody>
      </p:sp>
      <p:cxnSp>
        <p:nvCxnSpPr>
          <p:cNvPr id="407" name="Google Shape;407;p49"/>
          <p:cNvCxnSpPr/>
          <p:nvPr/>
        </p:nvCxnSpPr>
        <p:spPr>
          <a:xfrm rot="5400000" flipH="1">
            <a:off x="3591056" y="2584400"/>
            <a:ext cx="1219200" cy="444600"/>
          </a:xfrm>
          <a:prstGeom prst="bentConnector3">
            <a:avLst>
              <a:gd name="adj1" fmla="val -373"/>
            </a:avLst>
          </a:prstGeom>
          <a:noFill/>
          <a:ln w="12700" cap="rnd" cmpd="sng">
            <a:solidFill>
              <a:srgbClr val="FF0000"/>
            </a:solidFill>
            <a:prstDash val="solid"/>
            <a:round/>
            <a:headEnd type="none" w="sm" len="sm"/>
            <a:tailEnd type="triangle" w="med" len="med"/>
          </a:ln>
        </p:spPr>
      </p:cxnSp>
      <p:cxnSp>
        <p:nvCxnSpPr>
          <p:cNvPr id="408" name="Google Shape;408;p49"/>
          <p:cNvCxnSpPr/>
          <p:nvPr/>
        </p:nvCxnSpPr>
        <p:spPr>
          <a:xfrm rot="5400000">
            <a:off x="3597456" y="3886200"/>
            <a:ext cx="1219200" cy="457200"/>
          </a:xfrm>
          <a:prstGeom prst="bentConnector3">
            <a:avLst>
              <a:gd name="adj1" fmla="val 0"/>
            </a:avLst>
          </a:prstGeom>
          <a:noFill/>
          <a:ln w="12700" cap="rnd" cmpd="sng">
            <a:solidFill>
              <a:srgbClr val="FF0000"/>
            </a:solidFill>
            <a:prstDash val="solid"/>
            <a:round/>
            <a:headEnd type="none" w="sm" len="sm"/>
            <a:tailEnd type="triangle" w="med" len="med"/>
          </a:ln>
        </p:spPr>
      </p:cxnSp>
      <p:sp>
        <p:nvSpPr>
          <p:cNvPr id="409" name="Google Shape;409;p49"/>
          <p:cNvSpPr txBox="1"/>
          <p:nvPr/>
        </p:nvSpPr>
        <p:spPr>
          <a:xfrm>
            <a:off x="3631221" y="2362201"/>
            <a:ext cx="421782" cy="2124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Arial Narrow"/>
                <a:ea typeface="Arial Narrow"/>
                <a:cs typeface="Arial Narrow"/>
                <a:sym typeface="Arial Narrow"/>
              </a:rPr>
              <a:t>MIRRORED</a:t>
            </a:r>
            <a:endParaRPr/>
          </a:p>
        </p:txBody>
      </p:sp>
      <p:sp>
        <p:nvSpPr>
          <p:cNvPr id="410" name="Google Shape;410;p49"/>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FIBER ORIENTATION</a:t>
            </a:r>
            <a:endParaRPr/>
          </a:p>
        </p:txBody>
      </p:sp>
      <p:pic>
        <p:nvPicPr>
          <p:cNvPr id="411" name="Google Shape;411;p49"/>
          <p:cNvPicPr preferRelativeResize="0"/>
          <p:nvPr/>
        </p:nvPicPr>
        <p:blipFill rotWithShape="1">
          <a:blip r:embed="rId3">
            <a:alphaModFix/>
          </a:blip>
          <a:srcRect/>
          <a:stretch/>
        </p:blipFill>
        <p:spPr>
          <a:xfrm>
            <a:off x="4267200" y="1494430"/>
            <a:ext cx="5184610" cy="42250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50"/>
          <p:cNvPicPr preferRelativeResize="0"/>
          <p:nvPr/>
        </p:nvPicPr>
        <p:blipFill rotWithShape="1">
          <a:blip r:embed="rId3">
            <a:alphaModFix/>
          </a:blip>
          <a:srcRect t="6655"/>
          <a:stretch/>
        </p:blipFill>
        <p:spPr>
          <a:xfrm>
            <a:off x="2971800" y="4800600"/>
            <a:ext cx="5269230" cy="1306830"/>
          </a:xfrm>
          <a:prstGeom prst="rect">
            <a:avLst/>
          </a:prstGeom>
          <a:noFill/>
          <a:ln w="9525" cap="flat" cmpd="sng">
            <a:solidFill>
              <a:srgbClr val="000000"/>
            </a:solidFill>
            <a:prstDash val="solid"/>
            <a:round/>
            <a:headEnd type="none" w="sm" len="sm"/>
            <a:tailEnd type="none" w="sm" len="sm"/>
          </a:ln>
        </p:spPr>
      </p:pic>
      <p:sp>
        <p:nvSpPr>
          <p:cNvPr id="418" name="Google Shape;418;p50"/>
          <p:cNvSpPr txBox="1">
            <a:spLocks noGrp="1"/>
          </p:cNvSpPr>
          <p:nvPr>
            <p:ph type="body" idx="1"/>
          </p:nvPr>
        </p:nvSpPr>
        <p:spPr>
          <a:xfrm>
            <a:off x="762000" y="1143000"/>
            <a:ext cx="7886700" cy="4351338"/>
          </a:xfrm>
          <a:prstGeom prst="rect">
            <a:avLst/>
          </a:prstGeom>
          <a:noFill/>
          <a:ln>
            <a:noFill/>
          </a:ln>
        </p:spPr>
        <p:txBody>
          <a:bodyPr spcFirstLastPara="1" wrap="square" lIns="91425" tIns="45700" rIns="91425" bIns="45700" anchor="t" anchorCtr="0">
            <a:normAutofit lnSpcReduction="10000"/>
          </a:bodyPr>
          <a:lstStyle/>
          <a:p>
            <a:pPr marL="171450" lvl="0" indent="-182880" algn="l" rtl="0">
              <a:spcBef>
                <a:spcPts val="0"/>
              </a:spcBef>
              <a:spcAft>
                <a:spcPts val="0"/>
              </a:spcAft>
              <a:buSzPts val="2880"/>
              <a:buFont typeface="Arial"/>
              <a:buChar char="•"/>
            </a:pPr>
            <a:r>
              <a:rPr lang="en-US">
                <a:solidFill>
                  <a:schemeClr val="dk1"/>
                </a:solidFill>
              </a:rPr>
              <a:t>Longer Fibers Have Higher Strength</a:t>
            </a:r>
            <a:endParaRPr/>
          </a:p>
          <a:p>
            <a:pPr marL="514350" lvl="1" indent="-171450" algn="l" rtl="0">
              <a:spcBef>
                <a:spcPts val="1000"/>
              </a:spcBef>
              <a:spcAft>
                <a:spcPts val="0"/>
              </a:spcAft>
              <a:buSzPts val="2520"/>
              <a:buChar char="✔"/>
            </a:pPr>
            <a:r>
              <a:rPr lang="en-US">
                <a:solidFill>
                  <a:schemeClr val="dk1"/>
                </a:solidFill>
              </a:rPr>
              <a:t>Up To 25% More With Twice The Length</a:t>
            </a:r>
            <a:endParaRPr/>
          </a:p>
          <a:p>
            <a:pPr marL="514350" lvl="1" indent="-171450" algn="l" rtl="0">
              <a:spcBef>
                <a:spcPts val="1000"/>
              </a:spcBef>
              <a:spcAft>
                <a:spcPts val="0"/>
              </a:spcAft>
              <a:buSzPts val="2520"/>
              <a:buChar char="✔"/>
            </a:pPr>
            <a:r>
              <a:rPr lang="en-US">
                <a:solidFill>
                  <a:schemeClr val="dk1"/>
                </a:solidFill>
              </a:rPr>
              <a:t>Continuous Fibers Are Preferred For Advanced Composites</a:t>
            </a:r>
            <a:endParaRPr/>
          </a:p>
          <a:p>
            <a:pPr marL="171450" lvl="0" indent="-182880" algn="l" rtl="0">
              <a:spcBef>
                <a:spcPts val="1000"/>
              </a:spcBef>
              <a:spcAft>
                <a:spcPts val="0"/>
              </a:spcAft>
              <a:buSzPts val="2880"/>
              <a:buFont typeface="Arial"/>
              <a:buChar char="•"/>
            </a:pPr>
            <a:r>
              <a:rPr lang="en-US">
                <a:solidFill>
                  <a:schemeClr val="dk1"/>
                </a:solidFill>
              </a:rPr>
              <a:t>Discontinuities Are Crack Initiation Points</a:t>
            </a:r>
            <a:endParaRPr/>
          </a:p>
          <a:p>
            <a:pPr marL="514350" lvl="1" indent="-171450" algn="l" rtl="0">
              <a:spcBef>
                <a:spcPts val="1000"/>
              </a:spcBef>
              <a:spcAft>
                <a:spcPts val="0"/>
              </a:spcAft>
              <a:buSzPts val="2520"/>
              <a:buChar char="✔"/>
            </a:pPr>
            <a:r>
              <a:rPr lang="en-US">
                <a:solidFill>
                  <a:schemeClr val="dk1"/>
                </a:solidFill>
              </a:rPr>
              <a:t>Tapering Is Used To Help Reduce The Stresses</a:t>
            </a:r>
            <a:endParaRPr/>
          </a:p>
        </p:txBody>
      </p:sp>
      <p:sp>
        <p:nvSpPr>
          <p:cNvPr id="419" name="Google Shape;419;p50"/>
          <p:cNvSpPr txBox="1"/>
          <p:nvPr/>
        </p:nvSpPr>
        <p:spPr>
          <a:xfrm>
            <a:off x="161155" y="294206"/>
            <a:ext cx="9744845"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000"/>
              <a:buFont typeface="Arial"/>
              <a:buNone/>
            </a:pPr>
            <a:r>
              <a:rPr lang="en-US" sz="4000" b="1" i="0">
                <a:solidFill>
                  <a:srgbClr val="41608A"/>
                </a:solidFill>
                <a:latin typeface="Arial"/>
                <a:ea typeface="Arial"/>
                <a:cs typeface="Arial"/>
                <a:sym typeface="Arial"/>
              </a:rPr>
              <a:t>FIBER LENGTH CONSIDERATIONS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1"/>
          <p:cNvSpPr txBox="1">
            <a:spLocks noGrp="1"/>
          </p:cNvSpPr>
          <p:nvPr>
            <p:ph type="body" idx="1"/>
          </p:nvPr>
        </p:nvSpPr>
        <p:spPr>
          <a:xfrm>
            <a:off x="451316" y="1447800"/>
            <a:ext cx="8610598" cy="4724400"/>
          </a:xfrm>
          <a:prstGeom prst="rect">
            <a:avLst/>
          </a:prstGeom>
          <a:noFill/>
          <a:ln>
            <a:noFill/>
          </a:ln>
        </p:spPr>
        <p:txBody>
          <a:bodyPr spcFirstLastPara="1" wrap="square" lIns="91425" tIns="45700" rIns="91425" bIns="45700" anchor="t" anchorCtr="0">
            <a:normAutofit fontScale="92500" lnSpcReduction="20000"/>
          </a:bodyPr>
          <a:lstStyle/>
          <a:p>
            <a:pPr marL="171450" lvl="0" indent="-171450" algn="l" rtl="0">
              <a:spcBef>
                <a:spcPts val="0"/>
              </a:spcBef>
              <a:spcAft>
                <a:spcPts val="0"/>
              </a:spcAft>
              <a:buSzPct val="80000"/>
              <a:buFont typeface="Arial"/>
              <a:buChar char="•"/>
            </a:pPr>
            <a:r>
              <a:rPr lang="en-US" sz="3200">
                <a:solidFill>
                  <a:schemeClr val="dk1"/>
                </a:solidFill>
              </a:rPr>
              <a:t>Reinforcement In Two Directions Using A Woven Fabric Can Save Manufacturing Time</a:t>
            </a:r>
            <a:endParaRPr/>
          </a:p>
          <a:p>
            <a:pPr marL="514350" lvl="1" indent="-171449" algn="l" rtl="0">
              <a:spcBef>
                <a:spcPts val="1000"/>
              </a:spcBef>
              <a:spcAft>
                <a:spcPts val="0"/>
              </a:spcAft>
              <a:buSzPct val="90000"/>
              <a:buChar char="✔"/>
            </a:pPr>
            <a:r>
              <a:rPr lang="en-US" sz="2600">
                <a:solidFill>
                  <a:schemeClr val="dk1"/>
                </a:solidFill>
              </a:rPr>
              <a:t>This Works Best With Plain Weave Fabric, Where The Long Continuous Strands Are Oriented At 90°to One Another</a:t>
            </a:r>
            <a:endParaRPr/>
          </a:p>
          <a:p>
            <a:pPr marL="171450" lvl="0" indent="-58674" algn="l" rtl="0">
              <a:spcBef>
                <a:spcPts val="1000"/>
              </a:spcBef>
              <a:spcAft>
                <a:spcPts val="0"/>
              </a:spcAft>
              <a:buSzPct val="80000"/>
              <a:buFont typeface="Arial"/>
              <a:buNone/>
            </a:pPr>
            <a:endParaRPr sz="2400">
              <a:solidFill>
                <a:schemeClr val="dk1"/>
              </a:solidFill>
            </a:endParaRPr>
          </a:p>
          <a:p>
            <a:pPr marL="171450" lvl="0" indent="-58674" algn="l" rtl="0">
              <a:spcBef>
                <a:spcPts val="1000"/>
              </a:spcBef>
              <a:spcAft>
                <a:spcPts val="0"/>
              </a:spcAft>
              <a:buSzPct val="80000"/>
              <a:buFont typeface="Arial"/>
              <a:buNone/>
            </a:pPr>
            <a:endParaRPr sz="2400">
              <a:solidFill>
                <a:schemeClr val="dk1"/>
              </a:solidFill>
            </a:endParaRPr>
          </a:p>
          <a:p>
            <a:pPr marL="171450" lvl="0" indent="-58674" algn="l" rtl="0">
              <a:spcBef>
                <a:spcPts val="1000"/>
              </a:spcBef>
              <a:spcAft>
                <a:spcPts val="0"/>
              </a:spcAft>
              <a:buSzPct val="80000"/>
              <a:buFont typeface="Arial"/>
              <a:buNone/>
            </a:pPr>
            <a:endParaRPr sz="2400">
              <a:solidFill>
                <a:schemeClr val="dk1"/>
              </a:solidFill>
            </a:endParaRPr>
          </a:p>
          <a:p>
            <a:pPr marL="0" lvl="0" indent="0" algn="l" rtl="0">
              <a:spcBef>
                <a:spcPts val="1000"/>
              </a:spcBef>
              <a:spcAft>
                <a:spcPts val="0"/>
              </a:spcAft>
              <a:buSzPct val="80000"/>
              <a:buNone/>
            </a:pPr>
            <a:endParaRPr sz="3200">
              <a:solidFill>
                <a:schemeClr val="dk1"/>
              </a:solidFill>
            </a:endParaRPr>
          </a:p>
          <a:p>
            <a:pPr marL="0" lvl="0" indent="0" algn="l" rtl="0">
              <a:spcBef>
                <a:spcPts val="1000"/>
              </a:spcBef>
              <a:spcAft>
                <a:spcPts val="0"/>
              </a:spcAft>
              <a:buSzPct val="80000"/>
              <a:buNone/>
            </a:pPr>
            <a:endParaRPr sz="3200">
              <a:solidFill>
                <a:schemeClr val="dk1"/>
              </a:solidFill>
            </a:endParaRPr>
          </a:p>
          <a:p>
            <a:pPr marL="514350" lvl="1" indent="-171449" algn="l" rtl="0">
              <a:spcBef>
                <a:spcPts val="1000"/>
              </a:spcBef>
              <a:spcAft>
                <a:spcPts val="0"/>
              </a:spcAft>
              <a:buSzPct val="90000"/>
              <a:buChar char="✔"/>
            </a:pPr>
            <a:r>
              <a:rPr lang="en-US" sz="2400">
                <a:solidFill>
                  <a:schemeClr val="dk1"/>
                </a:solidFill>
              </a:rPr>
              <a:t>However, Each Cross-over Point (Node) Is A Weaker Point, And Some Strength Is Lost When </a:t>
            </a:r>
            <a:r>
              <a:rPr lang="en-US" sz="2400">
                <a:solidFill>
                  <a:schemeClr val="lt1"/>
                </a:solidFill>
              </a:rPr>
              <a:t>Woven Materials Are Used</a:t>
            </a:r>
            <a:endParaRPr sz="2400">
              <a:solidFill>
                <a:schemeClr val="lt1"/>
              </a:solidFill>
            </a:endParaRPr>
          </a:p>
          <a:p>
            <a:pPr marL="171450" lvl="0" indent="-58674" algn="l" rtl="0">
              <a:spcBef>
                <a:spcPts val="1000"/>
              </a:spcBef>
              <a:spcAft>
                <a:spcPts val="0"/>
              </a:spcAft>
              <a:buSzPct val="80000"/>
              <a:buFont typeface="Arial"/>
              <a:buNone/>
            </a:pPr>
            <a:endParaRPr sz="2400">
              <a:solidFill>
                <a:schemeClr val="dk1"/>
              </a:solidFill>
            </a:endParaRPr>
          </a:p>
          <a:p>
            <a:pPr marL="171450" lvl="0" indent="-58674" algn="l" rtl="0">
              <a:spcBef>
                <a:spcPts val="1000"/>
              </a:spcBef>
              <a:spcAft>
                <a:spcPts val="0"/>
              </a:spcAft>
              <a:buSzPct val="80000"/>
              <a:buFont typeface="Arial"/>
              <a:buNone/>
            </a:pPr>
            <a:endParaRPr sz="2400" b="1">
              <a:solidFill>
                <a:schemeClr val="dk1"/>
              </a:solidFill>
              <a:latin typeface="Arial"/>
              <a:ea typeface="Arial"/>
              <a:cs typeface="Arial"/>
              <a:sym typeface="Arial"/>
            </a:endParaRPr>
          </a:p>
        </p:txBody>
      </p:sp>
      <p:sp>
        <p:nvSpPr>
          <p:cNvPr id="426" name="Google Shape;426;p51"/>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WOVEN MATERIALS</a:t>
            </a:r>
            <a:endParaRPr/>
          </a:p>
        </p:txBody>
      </p:sp>
      <p:pic>
        <p:nvPicPr>
          <p:cNvPr id="427" name="Google Shape;427;p51"/>
          <p:cNvPicPr preferRelativeResize="0"/>
          <p:nvPr/>
        </p:nvPicPr>
        <p:blipFill rotWithShape="1">
          <a:blip r:embed="rId3">
            <a:alphaModFix/>
          </a:blip>
          <a:srcRect/>
          <a:stretch/>
        </p:blipFill>
        <p:spPr>
          <a:xfrm>
            <a:off x="2763921" y="3124200"/>
            <a:ext cx="3985387" cy="20859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2"/>
          <p:cNvSpPr txBox="1">
            <a:spLocks noGrp="1"/>
          </p:cNvSpPr>
          <p:nvPr>
            <p:ph type="body" idx="1"/>
          </p:nvPr>
        </p:nvSpPr>
        <p:spPr>
          <a:xfrm>
            <a:off x="1940819" y="933130"/>
            <a:ext cx="5631591" cy="523220"/>
          </a:xfrm>
          <a:prstGeom prst="rect">
            <a:avLst/>
          </a:prstGeom>
          <a:noFill/>
          <a:ln>
            <a:noFill/>
          </a:ln>
        </p:spPr>
        <p:txBody>
          <a:bodyPr spcFirstLastPara="1" wrap="square" lIns="91425" tIns="45700" rIns="91425" bIns="45700" anchor="t" anchorCtr="0">
            <a:normAutofit/>
          </a:bodyPr>
          <a:lstStyle/>
          <a:p>
            <a:pPr marL="171450" lvl="0" indent="-171450" algn="ctr" rtl="0">
              <a:spcBef>
                <a:spcPts val="0"/>
              </a:spcBef>
              <a:spcAft>
                <a:spcPts val="0"/>
              </a:spcAft>
              <a:buSzPts val="2240"/>
              <a:buChar char="•"/>
            </a:pPr>
            <a:r>
              <a:rPr lang="en-US" sz="2800">
                <a:solidFill>
                  <a:schemeClr val="dk1"/>
                </a:solidFill>
              </a:rPr>
              <a:t>Z-direction Loads</a:t>
            </a:r>
            <a:endParaRPr/>
          </a:p>
        </p:txBody>
      </p:sp>
      <p:grpSp>
        <p:nvGrpSpPr>
          <p:cNvPr id="434" name="Google Shape;434;p52"/>
          <p:cNvGrpSpPr/>
          <p:nvPr/>
        </p:nvGrpSpPr>
        <p:grpSpPr>
          <a:xfrm>
            <a:off x="1524000" y="1566263"/>
            <a:ext cx="6242712" cy="5098885"/>
            <a:chOff x="-2691760" y="1413863"/>
            <a:chExt cx="6242712" cy="5098885"/>
          </a:xfrm>
        </p:grpSpPr>
        <p:grpSp>
          <p:nvGrpSpPr>
            <p:cNvPr id="435" name="Google Shape;435;p52"/>
            <p:cNvGrpSpPr/>
            <p:nvPr/>
          </p:nvGrpSpPr>
          <p:grpSpPr>
            <a:xfrm>
              <a:off x="-2691760" y="1756767"/>
              <a:ext cx="6242712" cy="4755981"/>
              <a:chOff x="-2691760" y="1756767"/>
              <a:chExt cx="6242712" cy="4755981"/>
            </a:xfrm>
          </p:grpSpPr>
          <p:pic>
            <p:nvPicPr>
              <p:cNvPr id="436" name="Google Shape;436;p52"/>
              <p:cNvPicPr preferRelativeResize="0"/>
              <p:nvPr/>
            </p:nvPicPr>
            <p:blipFill rotWithShape="1">
              <a:blip r:embed="rId3">
                <a:alphaModFix/>
              </a:blip>
              <a:srcRect/>
              <a:stretch/>
            </p:blipFill>
            <p:spPr>
              <a:xfrm>
                <a:off x="-2691760" y="1756767"/>
                <a:ext cx="6242712" cy="4171206"/>
              </a:xfrm>
              <a:prstGeom prst="rect">
                <a:avLst/>
              </a:prstGeom>
              <a:noFill/>
              <a:ln>
                <a:noFill/>
              </a:ln>
            </p:spPr>
          </p:pic>
          <p:sp>
            <p:nvSpPr>
              <p:cNvPr id="437" name="Google Shape;437;p52"/>
              <p:cNvSpPr txBox="1"/>
              <p:nvPr/>
            </p:nvSpPr>
            <p:spPr>
              <a:xfrm>
                <a:off x="-582294" y="5927973"/>
                <a:ext cx="246253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Arial"/>
                    <a:ea typeface="Arial"/>
                    <a:cs typeface="Arial"/>
                    <a:sym typeface="Arial"/>
                  </a:rPr>
                  <a:t>Tension side</a:t>
                </a:r>
                <a:endParaRPr sz="1800">
                  <a:solidFill>
                    <a:srgbClr val="FF0000"/>
                  </a:solidFill>
                  <a:latin typeface="Arial"/>
                  <a:ea typeface="Arial"/>
                  <a:cs typeface="Arial"/>
                  <a:sym typeface="Arial"/>
                </a:endParaRPr>
              </a:p>
            </p:txBody>
          </p:sp>
          <p:cxnSp>
            <p:nvCxnSpPr>
              <p:cNvPr id="438" name="Google Shape;438;p52"/>
              <p:cNvCxnSpPr/>
              <p:nvPr/>
            </p:nvCxnSpPr>
            <p:spPr>
              <a:xfrm rot="10800000">
                <a:off x="553623" y="5478578"/>
                <a:ext cx="0" cy="500770"/>
              </a:xfrm>
              <a:prstGeom prst="straightConnector1">
                <a:avLst/>
              </a:prstGeom>
              <a:noFill/>
              <a:ln w="38100" cap="flat" cmpd="sng">
                <a:solidFill>
                  <a:srgbClr val="FF0000"/>
                </a:solidFill>
                <a:prstDash val="solid"/>
                <a:round/>
                <a:headEnd type="none" w="sm" len="sm"/>
                <a:tailEnd type="triangle" w="med" len="med"/>
              </a:ln>
            </p:spPr>
          </p:cxnSp>
          <p:cxnSp>
            <p:nvCxnSpPr>
              <p:cNvPr id="439" name="Google Shape;439;p52"/>
              <p:cNvCxnSpPr/>
              <p:nvPr/>
            </p:nvCxnSpPr>
            <p:spPr>
              <a:xfrm rot="10800000">
                <a:off x="1126568" y="5478578"/>
                <a:ext cx="0" cy="413630"/>
              </a:xfrm>
              <a:prstGeom prst="straightConnector1">
                <a:avLst/>
              </a:prstGeom>
              <a:noFill/>
              <a:ln w="38100" cap="flat" cmpd="sng">
                <a:solidFill>
                  <a:srgbClr val="FF0000"/>
                </a:solidFill>
                <a:prstDash val="solid"/>
                <a:round/>
                <a:headEnd type="none" w="sm" len="sm"/>
                <a:tailEnd type="triangle" w="med" len="med"/>
              </a:ln>
            </p:spPr>
          </p:cxnSp>
          <p:cxnSp>
            <p:nvCxnSpPr>
              <p:cNvPr id="440" name="Google Shape;440;p52"/>
              <p:cNvCxnSpPr/>
              <p:nvPr/>
            </p:nvCxnSpPr>
            <p:spPr>
              <a:xfrm rot="10800000">
                <a:off x="-16432" y="5478578"/>
                <a:ext cx="0" cy="413630"/>
              </a:xfrm>
              <a:prstGeom prst="straightConnector1">
                <a:avLst/>
              </a:prstGeom>
              <a:noFill/>
              <a:ln w="38100" cap="flat" cmpd="sng">
                <a:solidFill>
                  <a:srgbClr val="FF0000"/>
                </a:solidFill>
                <a:prstDash val="solid"/>
                <a:round/>
                <a:headEnd type="none" w="sm" len="sm"/>
                <a:tailEnd type="triangle" w="med" len="med"/>
              </a:ln>
            </p:spPr>
          </p:cxnSp>
        </p:grpSp>
        <p:sp>
          <p:nvSpPr>
            <p:cNvPr id="441" name="Google Shape;441;p52"/>
            <p:cNvSpPr txBox="1"/>
            <p:nvPr/>
          </p:nvSpPr>
          <p:spPr>
            <a:xfrm>
              <a:off x="-397432" y="1413863"/>
              <a:ext cx="1828800" cy="523220"/>
            </a:xfrm>
            <a:prstGeom prst="rect">
              <a:avLst/>
            </a:prstGeom>
            <a:gradFill>
              <a:gsLst>
                <a:gs pos="0">
                  <a:srgbClr val="FFFCF2"/>
                </a:gs>
                <a:gs pos="74000">
                  <a:srgbClr val="FFE68F"/>
                </a:gs>
                <a:gs pos="83000">
                  <a:srgbClr val="FFE68F"/>
                </a:gs>
                <a:gs pos="100000">
                  <a:srgbClr val="FFEEB3"/>
                </a:gs>
              </a:gsLst>
              <a:lin ang="54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NO LOAD</a:t>
              </a:r>
              <a:endParaRPr/>
            </a:p>
          </p:txBody>
        </p:sp>
        <p:sp>
          <p:nvSpPr>
            <p:cNvPr id="442" name="Google Shape;442;p52"/>
            <p:cNvSpPr txBox="1"/>
            <p:nvPr/>
          </p:nvSpPr>
          <p:spPr>
            <a:xfrm>
              <a:off x="-448149" y="3113488"/>
              <a:ext cx="1755490" cy="523220"/>
            </a:xfrm>
            <a:prstGeom prst="rect">
              <a:avLst/>
            </a:prstGeom>
            <a:gradFill>
              <a:gsLst>
                <a:gs pos="0">
                  <a:srgbClr val="FFFCF2"/>
                </a:gs>
                <a:gs pos="74000">
                  <a:srgbClr val="FFE68F"/>
                </a:gs>
                <a:gs pos="83000">
                  <a:srgbClr val="FFE68F"/>
                </a:gs>
                <a:gs pos="100000">
                  <a:srgbClr val="FFEEB3"/>
                </a:gs>
              </a:gsLst>
              <a:lin ang="54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LOADED</a:t>
              </a:r>
              <a:endParaRPr sz="1600" b="1">
                <a:solidFill>
                  <a:schemeClr val="dk1"/>
                </a:solidFill>
                <a:latin typeface="Arial"/>
                <a:ea typeface="Arial"/>
                <a:cs typeface="Arial"/>
                <a:sym typeface="Arial"/>
              </a:endParaRPr>
            </a:p>
          </p:txBody>
        </p:sp>
      </p:grpSp>
      <p:sp>
        <p:nvSpPr>
          <p:cNvPr id="443" name="Google Shape;443;p52"/>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LOADING A COMPOSITE</a:t>
            </a:r>
            <a:endParaRPr/>
          </a:p>
        </p:txBody>
      </p:sp>
      <p:sp>
        <p:nvSpPr>
          <p:cNvPr id="444" name="Google Shape;444;p52"/>
          <p:cNvSpPr txBox="1"/>
          <p:nvPr/>
        </p:nvSpPr>
        <p:spPr>
          <a:xfrm>
            <a:off x="2913151" y="3686060"/>
            <a:ext cx="35333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Compression Side</a:t>
            </a:r>
            <a:endParaRPr sz="2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3"/>
          <p:cNvSpPr txBox="1">
            <a:spLocks noGrp="1"/>
          </p:cNvSpPr>
          <p:nvPr>
            <p:ph type="body" idx="1"/>
          </p:nvPr>
        </p:nvSpPr>
        <p:spPr>
          <a:xfrm>
            <a:off x="1327615" y="3360276"/>
            <a:ext cx="6858000" cy="3177676"/>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40"/>
              <a:buFont typeface="Arial"/>
              <a:buChar char="•"/>
            </a:pPr>
            <a:r>
              <a:rPr lang="en-US" sz="2800">
                <a:solidFill>
                  <a:schemeClr val="dk1"/>
                </a:solidFill>
              </a:rPr>
              <a:t>By Placing Additional Fiber Plies Across the Load Bearing Surface, the Structure is Better Able to Resist/Support the Applied Loads.</a:t>
            </a:r>
            <a:endParaRPr/>
          </a:p>
          <a:p>
            <a:pPr marL="514350" lvl="1" indent="-171450" algn="l" rtl="0">
              <a:spcBef>
                <a:spcPts val="1000"/>
              </a:spcBef>
              <a:spcAft>
                <a:spcPts val="0"/>
              </a:spcAft>
              <a:buSzPts val="1800"/>
              <a:buChar char="✔"/>
            </a:pPr>
            <a:r>
              <a:rPr lang="en-US" sz="2000">
                <a:solidFill>
                  <a:schemeClr val="dk1"/>
                </a:solidFill>
              </a:rPr>
              <a:t>The Load is Spread Across a Greater Thickness   </a:t>
            </a:r>
            <a:r>
              <a:rPr lang="en-US" sz="1800">
                <a:solidFill>
                  <a:schemeClr val="dk1"/>
                </a:solidFill>
              </a:rPr>
              <a:t>(More Plies) </a:t>
            </a:r>
            <a:r>
              <a:rPr lang="en-US" sz="2000">
                <a:solidFill>
                  <a:schemeClr val="dk1"/>
                </a:solidFill>
              </a:rPr>
              <a:t>Which Resists the Applied Load</a:t>
            </a:r>
            <a:endParaRPr/>
          </a:p>
          <a:p>
            <a:pPr marL="514350" lvl="1" indent="-57150" algn="l" rtl="0">
              <a:spcBef>
                <a:spcPts val="1000"/>
              </a:spcBef>
              <a:spcAft>
                <a:spcPts val="0"/>
              </a:spcAft>
              <a:buSzPts val="1800"/>
              <a:buNone/>
            </a:pPr>
            <a:endParaRPr sz="2000">
              <a:solidFill>
                <a:schemeClr val="dk1"/>
              </a:solidFill>
            </a:endParaRPr>
          </a:p>
        </p:txBody>
      </p:sp>
      <p:grpSp>
        <p:nvGrpSpPr>
          <p:cNvPr id="451" name="Google Shape;451;p53"/>
          <p:cNvGrpSpPr/>
          <p:nvPr/>
        </p:nvGrpSpPr>
        <p:grpSpPr>
          <a:xfrm>
            <a:off x="1447800" y="1143000"/>
            <a:ext cx="6589966" cy="2440173"/>
            <a:chOff x="330201" y="3677930"/>
            <a:chExt cx="7454899" cy="2545070"/>
          </a:xfrm>
        </p:grpSpPr>
        <p:grpSp>
          <p:nvGrpSpPr>
            <p:cNvPr id="452" name="Google Shape;452;p53"/>
            <p:cNvGrpSpPr/>
            <p:nvPr/>
          </p:nvGrpSpPr>
          <p:grpSpPr>
            <a:xfrm>
              <a:off x="1333500" y="4051300"/>
              <a:ext cx="6451600" cy="2171700"/>
              <a:chOff x="1358900" y="3911600"/>
              <a:chExt cx="6451600" cy="2171700"/>
            </a:xfrm>
          </p:grpSpPr>
          <p:pic>
            <p:nvPicPr>
              <p:cNvPr id="453" name="Google Shape;453;p53"/>
              <p:cNvPicPr preferRelativeResize="0"/>
              <p:nvPr/>
            </p:nvPicPr>
            <p:blipFill rotWithShape="1">
              <a:blip r:embed="rId3">
                <a:alphaModFix/>
              </a:blip>
              <a:srcRect b="48486"/>
              <a:stretch/>
            </p:blipFill>
            <p:spPr>
              <a:xfrm>
                <a:off x="1358900" y="4385336"/>
                <a:ext cx="6451600" cy="1697964"/>
              </a:xfrm>
              <a:prstGeom prst="rect">
                <a:avLst/>
              </a:prstGeom>
              <a:noFill/>
              <a:ln>
                <a:noFill/>
              </a:ln>
            </p:spPr>
          </p:pic>
          <p:cxnSp>
            <p:nvCxnSpPr>
              <p:cNvPr id="454" name="Google Shape;454;p53"/>
              <p:cNvCxnSpPr/>
              <p:nvPr/>
            </p:nvCxnSpPr>
            <p:spPr>
              <a:xfrm>
                <a:off x="2197100" y="4559300"/>
                <a:ext cx="4864100" cy="0"/>
              </a:xfrm>
              <a:prstGeom prst="straightConnector1">
                <a:avLst/>
              </a:prstGeom>
              <a:noFill/>
              <a:ln w="19050" cap="flat" cmpd="sng">
                <a:solidFill>
                  <a:srgbClr val="FF0000"/>
                </a:solidFill>
                <a:prstDash val="solid"/>
                <a:round/>
                <a:headEnd type="none" w="sm" len="sm"/>
                <a:tailEnd type="none" w="sm" len="sm"/>
              </a:ln>
            </p:spPr>
          </p:cxnSp>
          <p:cxnSp>
            <p:nvCxnSpPr>
              <p:cNvPr id="455" name="Google Shape;455;p53"/>
              <p:cNvCxnSpPr/>
              <p:nvPr/>
            </p:nvCxnSpPr>
            <p:spPr>
              <a:xfrm>
                <a:off x="2197100" y="4457700"/>
                <a:ext cx="4864100" cy="0"/>
              </a:xfrm>
              <a:prstGeom prst="straightConnector1">
                <a:avLst/>
              </a:prstGeom>
              <a:noFill/>
              <a:ln w="19050" cap="flat" cmpd="sng">
                <a:solidFill>
                  <a:srgbClr val="FF0000"/>
                </a:solidFill>
                <a:prstDash val="solid"/>
                <a:round/>
                <a:headEnd type="none" w="sm" len="sm"/>
                <a:tailEnd type="none" w="sm" len="sm"/>
              </a:ln>
            </p:spPr>
          </p:cxnSp>
          <p:cxnSp>
            <p:nvCxnSpPr>
              <p:cNvPr id="456" name="Google Shape;456;p53"/>
              <p:cNvCxnSpPr/>
              <p:nvPr/>
            </p:nvCxnSpPr>
            <p:spPr>
              <a:xfrm>
                <a:off x="3606800" y="3911600"/>
                <a:ext cx="0" cy="431800"/>
              </a:xfrm>
              <a:prstGeom prst="straightConnector1">
                <a:avLst/>
              </a:prstGeom>
              <a:noFill/>
              <a:ln w="25400" cap="flat" cmpd="sng">
                <a:solidFill>
                  <a:schemeClr val="dk1"/>
                </a:solidFill>
                <a:prstDash val="solid"/>
                <a:round/>
                <a:headEnd type="none" w="sm" len="sm"/>
                <a:tailEnd type="triangle" w="lg" len="lg"/>
              </a:ln>
            </p:spPr>
          </p:cxnSp>
          <p:cxnSp>
            <p:nvCxnSpPr>
              <p:cNvPr id="457" name="Google Shape;457;p53"/>
              <p:cNvCxnSpPr/>
              <p:nvPr/>
            </p:nvCxnSpPr>
            <p:spPr>
              <a:xfrm>
                <a:off x="4279900" y="3911600"/>
                <a:ext cx="0" cy="431800"/>
              </a:xfrm>
              <a:prstGeom prst="straightConnector1">
                <a:avLst/>
              </a:prstGeom>
              <a:noFill/>
              <a:ln w="25400" cap="flat" cmpd="sng">
                <a:solidFill>
                  <a:schemeClr val="dk1"/>
                </a:solidFill>
                <a:prstDash val="solid"/>
                <a:round/>
                <a:headEnd type="none" w="sm" len="sm"/>
                <a:tailEnd type="triangle" w="lg" len="lg"/>
              </a:ln>
            </p:spPr>
          </p:cxnSp>
          <p:cxnSp>
            <p:nvCxnSpPr>
              <p:cNvPr id="458" name="Google Shape;458;p53"/>
              <p:cNvCxnSpPr/>
              <p:nvPr/>
            </p:nvCxnSpPr>
            <p:spPr>
              <a:xfrm>
                <a:off x="4965700" y="3924300"/>
                <a:ext cx="0" cy="431800"/>
              </a:xfrm>
              <a:prstGeom prst="straightConnector1">
                <a:avLst/>
              </a:prstGeom>
              <a:noFill/>
              <a:ln w="25400" cap="flat" cmpd="sng">
                <a:solidFill>
                  <a:schemeClr val="dk1"/>
                </a:solidFill>
                <a:prstDash val="solid"/>
                <a:round/>
                <a:headEnd type="none" w="sm" len="sm"/>
                <a:tailEnd type="triangle" w="lg" len="lg"/>
              </a:ln>
            </p:spPr>
          </p:cxnSp>
          <p:cxnSp>
            <p:nvCxnSpPr>
              <p:cNvPr id="459" name="Google Shape;459;p53"/>
              <p:cNvCxnSpPr/>
              <p:nvPr/>
            </p:nvCxnSpPr>
            <p:spPr>
              <a:xfrm>
                <a:off x="5626100" y="3924300"/>
                <a:ext cx="0" cy="431800"/>
              </a:xfrm>
              <a:prstGeom prst="straightConnector1">
                <a:avLst/>
              </a:prstGeom>
              <a:noFill/>
              <a:ln w="25400" cap="flat" cmpd="sng">
                <a:solidFill>
                  <a:schemeClr val="dk1"/>
                </a:solidFill>
                <a:prstDash val="solid"/>
                <a:round/>
                <a:headEnd type="none" w="sm" len="sm"/>
                <a:tailEnd type="triangle" w="lg" len="lg"/>
              </a:ln>
            </p:spPr>
          </p:cxnSp>
          <p:cxnSp>
            <p:nvCxnSpPr>
              <p:cNvPr id="460" name="Google Shape;460;p53"/>
              <p:cNvCxnSpPr/>
              <p:nvPr/>
            </p:nvCxnSpPr>
            <p:spPr>
              <a:xfrm>
                <a:off x="6299200" y="3924300"/>
                <a:ext cx="0" cy="431800"/>
              </a:xfrm>
              <a:prstGeom prst="straightConnector1">
                <a:avLst/>
              </a:prstGeom>
              <a:noFill/>
              <a:ln w="25400" cap="flat" cmpd="sng">
                <a:solidFill>
                  <a:schemeClr val="dk1"/>
                </a:solidFill>
                <a:prstDash val="solid"/>
                <a:round/>
                <a:headEnd type="none" w="sm" len="sm"/>
                <a:tailEnd type="triangle" w="lg" len="lg"/>
              </a:ln>
            </p:spPr>
          </p:cxnSp>
          <p:cxnSp>
            <p:nvCxnSpPr>
              <p:cNvPr id="461" name="Google Shape;461;p53"/>
              <p:cNvCxnSpPr/>
              <p:nvPr/>
            </p:nvCxnSpPr>
            <p:spPr>
              <a:xfrm>
                <a:off x="6946900" y="3924300"/>
                <a:ext cx="0" cy="431800"/>
              </a:xfrm>
              <a:prstGeom prst="straightConnector1">
                <a:avLst/>
              </a:prstGeom>
              <a:noFill/>
              <a:ln w="25400" cap="flat" cmpd="sng">
                <a:solidFill>
                  <a:schemeClr val="dk1"/>
                </a:solidFill>
                <a:prstDash val="solid"/>
                <a:round/>
                <a:headEnd type="none" w="sm" len="sm"/>
                <a:tailEnd type="triangle" w="lg" len="lg"/>
              </a:ln>
            </p:spPr>
          </p:cxnSp>
          <p:cxnSp>
            <p:nvCxnSpPr>
              <p:cNvPr id="462" name="Google Shape;462;p53"/>
              <p:cNvCxnSpPr/>
              <p:nvPr/>
            </p:nvCxnSpPr>
            <p:spPr>
              <a:xfrm>
                <a:off x="2298700" y="3911600"/>
                <a:ext cx="0" cy="431800"/>
              </a:xfrm>
              <a:prstGeom prst="straightConnector1">
                <a:avLst/>
              </a:prstGeom>
              <a:noFill/>
              <a:ln w="25400" cap="flat" cmpd="sng">
                <a:solidFill>
                  <a:schemeClr val="dk1"/>
                </a:solidFill>
                <a:prstDash val="solid"/>
                <a:round/>
                <a:headEnd type="none" w="sm" len="sm"/>
                <a:tailEnd type="triangle" w="lg" len="lg"/>
              </a:ln>
            </p:spPr>
          </p:cxnSp>
          <p:cxnSp>
            <p:nvCxnSpPr>
              <p:cNvPr id="463" name="Google Shape;463;p53"/>
              <p:cNvCxnSpPr/>
              <p:nvPr/>
            </p:nvCxnSpPr>
            <p:spPr>
              <a:xfrm>
                <a:off x="2921000" y="3911600"/>
                <a:ext cx="0" cy="431800"/>
              </a:xfrm>
              <a:prstGeom prst="straightConnector1">
                <a:avLst/>
              </a:prstGeom>
              <a:noFill/>
              <a:ln w="25400" cap="flat" cmpd="sng">
                <a:solidFill>
                  <a:schemeClr val="dk1"/>
                </a:solidFill>
                <a:prstDash val="solid"/>
                <a:round/>
                <a:headEnd type="none" w="sm" len="sm"/>
                <a:tailEnd type="triangle" w="lg" len="lg"/>
              </a:ln>
            </p:spPr>
          </p:cxnSp>
        </p:grpSp>
        <p:sp>
          <p:nvSpPr>
            <p:cNvPr id="464" name="Google Shape;464;p53"/>
            <p:cNvSpPr txBox="1"/>
            <p:nvPr/>
          </p:nvSpPr>
          <p:spPr>
            <a:xfrm>
              <a:off x="330201" y="4241800"/>
              <a:ext cx="1612899" cy="6741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Narrow"/>
                  <a:ea typeface="Arial Narrow"/>
                  <a:cs typeface="Arial Narrow"/>
                  <a:sym typeface="Arial Narrow"/>
                </a:rPr>
                <a:t>Additional</a:t>
              </a:r>
              <a:endParaRPr/>
            </a:p>
            <a:p>
              <a:pPr marL="0" marR="0" lvl="0" indent="0" algn="ctr" rtl="0">
                <a:spcBef>
                  <a:spcPts val="0"/>
                </a:spcBef>
                <a:spcAft>
                  <a:spcPts val="0"/>
                </a:spcAft>
                <a:buNone/>
              </a:pPr>
              <a:r>
                <a:rPr lang="en-US" sz="1800">
                  <a:solidFill>
                    <a:schemeClr val="dk1"/>
                  </a:solidFill>
                  <a:latin typeface="Arial Narrow"/>
                  <a:ea typeface="Arial Narrow"/>
                  <a:cs typeface="Arial Narrow"/>
                  <a:sym typeface="Arial Narrow"/>
                </a:rPr>
                <a:t> Plies</a:t>
              </a:r>
              <a:endParaRPr/>
            </a:p>
          </p:txBody>
        </p:sp>
        <p:cxnSp>
          <p:nvCxnSpPr>
            <p:cNvPr id="465" name="Google Shape;465;p53"/>
            <p:cNvCxnSpPr/>
            <p:nvPr/>
          </p:nvCxnSpPr>
          <p:spPr>
            <a:xfrm>
              <a:off x="1676400" y="4622800"/>
              <a:ext cx="457200" cy="25400"/>
            </a:xfrm>
            <a:prstGeom prst="straightConnector1">
              <a:avLst/>
            </a:prstGeom>
            <a:noFill/>
            <a:ln w="19050" cap="flat" cmpd="sng">
              <a:solidFill>
                <a:srgbClr val="FF0000"/>
              </a:solidFill>
              <a:prstDash val="solid"/>
              <a:round/>
              <a:headEnd type="none" w="sm" len="sm"/>
              <a:tailEnd type="triangle" w="med" len="med"/>
            </a:ln>
          </p:spPr>
        </p:cxnSp>
        <p:sp>
          <p:nvSpPr>
            <p:cNvPr id="466" name="Google Shape;466;p53"/>
            <p:cNvSpPr txBox="1"/>
            <p:nvPr/>
          </p:nvSpPr>
          <p:spPr>
            <a:xfrm>
              <a:off x="4211474" y="3677930"/>
              <a:ext cx="955343" cy="353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LOAD</a:t>
              </a:r>
              <a:endParaRPr/>
            </a:p>
          </p:txBody>
        </p:sp>
      </p:grpSp>
      <p:sp>
        <p:nvSpPr>
          <p:cNvPr id="467" name="Google Shape;467;p53"/>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LOADING A COMPOSITE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4"/>
          <p:cNvSpPr/>
          <p:nvPr/>
        </p:nvSpPr>
        <p:spPr>
          <a:xfrm>
            <a:off x="935383" y="3685417"/>
            <a:ext cx="1905000" cy="2500521"/>
          </a:xfrm>
          <a:prstGeom prst="rect">
            <a:avLst/>
          </a:prstGeom>
          <a:solidFill>
            <a:schemeClr val="accent1">
              <a:alpha val="40000"/>
            </a:schemeClr>
          </a:solidFill>
          <a:ln w="19050" cap="rnd" cmpd="sng">
            <a:solidFill>
              <a:srgbClr val="BA930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4" name="Google Shape;474;p54"/>
          <p:cNvSpPr txBox="1"/>
          <p:nvPr/>
        </p:nvSpPr>
        <p:spPr>
          <a:xfrm>
            <a:off x="970899" y="1523079"/>
            <a:ext cx="1820574"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How to increase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stiffness and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strength in the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vertical (z) direction</a:t>
            </a:r>
            <a:endParaRPr/>
          </a:p>
        </p:txBody>
      </p:sp>
      <p:grpSp>
        <p:nvGrpSpPr>
          <p:cNvPr id="475" name="Google Shape;475;p54"/>
          <p:cNvGrpSpPr/>
          <p:nvPr/>
        </p:nvGrpSpPr>
        <p:grpSpPr>
          <a:xfrm>
            <a:off x="914400" y="1371600"/>
            <a:ext cx="8077200" cy="4831112"/>
            <a:chOff x="1328844" y="1447800"/>
            <a:chExt cx="8077200" cy="4831112"/>
          </a:xfrm>
        </p:grpSpPr>
        <p:grpSp>
          <p:nvGrpSpPr>
            <p:cNvPr id="476" name="Google Shape;476;p54"/>
            <p:cNvGrpSpPr/>
            <p:nvPr/>
          </p:nvGrpSpPr>
          <p:grpSpPr>
            <a:xfrm>
              <a:off x="1328844" y="1447800"/>
              <a:ext cx="8077200" cy="4831112"/>
              <a:chOff x="533400" y="1676400"/>
              <a:chExt cx="8077200" cy="4831112"/>
            </a:xfrm>
          </p:grpSpPr>
          <p:grpSp>
            <p:nvGrpSpPr>
              <p:cNvPr id="477" name="Google Shape;477;p54"/>
              <p:cNvGrpSpPr/>
              <p:nvPr/>
            </p:nvGrpSpPr>
            <p:grpSpPr>
              <a:xfrm>
                <a:off x="533400" y="1676400"/>
                <a:ext cx="7930751" cy="4831112"/>
                <a:chOff x="768" y="986"/>
                <a:chExt cx="4224" cy="2375"/>
              </a:xfrm>
            </p:grpSpPr>
            <p:grpSp>
              <p:nvGrpSpPr>
                <p:cNvPr id="478" name="Google Shape;478;p54"/>
                <p:cNvGrpSpPr/>
                <p:nvPr/>
              </p:nvGrpSpPr>
              <p:grpSpPr>
                <a:xfrm>
                  <a:off x="775" y="986"/>
                  <a:ext cx="4217" cy="2375"/>
                  <a:chOff x="775" y="986"/>
                  <a:chExt cx="4217" cy="2375"/>
                </a:xfrm>
              </p:grpSpPr>
              <p:sp>
                <p:nvSpPr>
                  <p:cNvPr id="479" name="Google Shape;479;p54"/>
                  <p:cNvSpPr/>
                  <p:nvPr/>
                </p:nvSpPr>
                <p:spPr>
                  <a:xfrm>
                    <a:off x="775" y="986"/>
                    <a:ext cx="4217" cy="2375"/>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80" name="Google Shape;480;p54"/>
                  <p:cNvCxnSpPr/>
                  <p:nvPr/>
                </p:nvCxnSpPr>
                <p:spPr>
                  <a:xfrm>
                    <a:off x="1791" y="986"/>
                    <a:ext cx="0" cy="2360"/>
                  </a:xfrm>
                  <a:prstGeom prst="straightConnector1">
                    <a:avLst/>
                  </a:prstGeom>
                  <a:noFill/>
                  <a:ln w="28575" cap="flat" cmpd="sng">
                    <a:solidFill>
                      <a:schemeClr val="dk1"/>
                    </a:solidFill>
                    <a:prstDash val="solid"/>
                    <a:round/>
                    <a:headEnd type="none" w="med" len="med"/>
                    <a:tailEnd type="none" w="med" len="med"/>
                  </a:ln>
                </p:spPr>
              </p:cxnSp>
              <p:cxnSp>
                <p:nvCxnSpPr>
                  <p:cNvPr id="481" name="Google Shape;481;p54"/>
                  <p:cNvCxnSpPr/>
                  <p:nvPr/>
                </p:nvCxnSpPr>
                <p:spPr>
                  <a:xfrm>
                    <a:off x="2806" y="986"/>
                    <a:ext cx="0" cy="2360"/>
                  </a:xfrm>
                  <a:prstGeom prst="straightConnector1">
                    <a:avLst/>
                  </a:prstGeom>
                  <a:noFill/>
                  <a:ln w="28575" cap="flat" cmpd="sng">
                    <a:solidFill>
                      <a:schemeClr val="dk1"/>
                    </a:solidFill>
                    <a:prstDash val="solid"/>
                    <a:round/>
                    <a:headEnd type="none" w="med" len="med"/>
                    <a:tailEnd type="none" w="med" len="med"/>
                  </a:ln>
                </p:spPr>
              </p:cxnSp>
              <p:cxnSp>
                <p:nvCxnSpPr>
                  <p:cNvPr id="482" name="Google Shape;482;p54"/>
                  <p:cNvCxnSpPr/>
                  <p:nvPr/>
                </p:nvCxnSpPr>
                <p:spPr>
                  <a:xfrm>
                    <a:off x="3885" y="986"/>
                    <a:ext cx="0" cy="2360"/>
                  </a:xfrm>
                  <a:prstGeom prst="straightConnector1">
                    <a:avLst/>
                  </a:prstGeom>
                  <a:noFill/>
                  <a:ln w="28575" cap="flat" cmpd="sng">
                    <a:solidFill>
                      <a:schemeClr val="dk1"/>
                    </a:solidFill>
                    <a:prstDash val="solid"/>
                    <a:round/>
                    <a:headEnd type="none" w="med" len="med"/>
                    <a:tailEnd type="none" w="med" len="med"/>
                  </a:ln>
                </p:spPr>
              </p:cxnSp>
            </p:grpSp>
            <p:cxnSp>
              <p:nvCxnSpPr>
                <p:cNvPr id="483" name="Google Shape;483;p54"/>
                <p:cNvCxnSpPr/>
                <p:nvPr/>
              </p:nvCxnSpPr>
              <p:spPr>
                <a:xfrm>
                  <a:off x="768" y="2132"/>
                  <a:ext cx="4224" cy="0"/>
                </a:xfrm>
                <a:prstGeom prst="straightConnector1">
                  <a:avLst/>
                </a:prstGeom>
                <a:noFill/>
                <a:ln w="28575" cap="flat" cmpd="sng">
                  <a:solidFill>
                    <a:schemeClr val="dk1"/>
                  </a:solidFill>
                  <a:prstDash val="solid"/>
                  <a:round/>
                  <a:headEnd type="none" w="med" len="med"/>
                  <a:tailEnd type="none" w="med" len="med"/>
                </a:ln>
              </p:spPr>
            </p:cxnSp>
            <p:cxnSp>
              <p:nvCxnSpPr>
                <p:cNvPr id="484" name="Google Shape;484;p54"/>
                <p:cNvCxnSpPr/>
                <p:nvPr/>
              </p:nvCxnSpPr>
              <p:spPr>
                <a:xfrm>
                  <a:off x="768" y="2510"/>
                  <a:ext cx="4224" cy="0"/>
                </a:xfrm>
                <a:prstGeom prst="straightConnector1">
                  <a:avLst/>
                </a:prstGeom>
                <a:noFill/>
                <a:ln w="28575" cap="flat" cmpd="sng">
                  <a:solidFill>
                    <a:schemeClr val="dk1"/>
                  </a:solidFill>
                  <a:prstDash val="solid"/>
                  <a:round/>
                  <a:headEnd type="none" w="med" len="med"/>
                  <a:tailEnd type="none" w="med" len="med"/>
                </a:ln>
              </p:spPr>
            </p:cxnSp>
            <p:cxnSp>
              <p:nvCxnSpPr>
                <p:cNvPr id="485" name="Google Shape;485;p54"/>
                <p:cNvCxnSpPr/>
                <p:nvPr/>
              </p:nvCxnSpPr>
              <p:spPr>
                <a:xfrm>
                  <a:off x="768" y="2915"/>
                  <a:ext cx="4224" cy="0"/>
                </a:xfrm>
                <a:prstGeom prst="straightConnector1">
                  <a:avLst/>
                </a:prstGeom>
                <a:noFill/>
                <a:ln w="28575" cap="flat" cmpd="sng">
                  <a:solidFill>
                    <a:schemeClr val="dk1"/>
                  </a:solidFill>
                  <a:prstDash val="solid"/>
                  <a:round/>
                  <a:headEnd type="none" w="med" len="med"/>
                  <a:tailEnd type="none" w="med" len="med"/>
                </a:ln>
              </p:spPr>
            </p:cxnSp>
          </p:grpSp>
          <p:sp>
            <p:nvSpPr>
              <p:cNvPr id="486" name="Google Shape;486;p54"/>
              <p:cNvSpPr/>
              <p:nvPr/>
            </p:nvSpPr>
            <p:spPr>
              <a:xfrm>
                <a:off x="2557356" y="3380003"/>
                <a:ext cx="1275792" cy="22477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7" name="Google Shape;487;p54"/>
              <p:cNvSpPr/>
              <p:nvPr/>
            </p:nvSpPr>
            <p:spPr>
              <a:xfrm>
                <a:off x="4579510" y="3155671"/>
                <a:ext cx="1284238" cy="45974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88" name="Google Shape;488;p54"/>
              <p:cNvCxnSpPr/>
              <p:nvPr/>
            </p:nvCxnSpPr>
            <p:spPr>
              <a:xfrm>
                <a:off x="4579510" y="3535615"/>
                <a:ext cx="1287996" cy="0"/>
              </a:xfrm>
              <a:prstGeom prst="straightConnector1">
                <a:avLst/>
              </a:prstGeom>
              <a:noFill/>
              <a:ln w="9525" cap="flat" cmpd="sng">
                <a:solidFill>
                  <a:schemeClr val="dk1"/>
                </a:solidFill>
                <a:prstDash val="solid"/>
                <a:round/>
                <a:headEnd type="none" w="med" len="med"/>
                <a:tailEnd type="none" w="med" len="med"/>
              </a:ln>
            </p:spPr>
          </p:cxnSp>
          <p:cxnSp>
            <p:nvCxnSpPr>
              <p:cNvPr id="489" name="Google Shape;489;p54"/>
              <p:cNvCxnSpPr/>
              <p:nvPr/>
            </p:nvCxnSpPr>
            <p:spPr>
              <a:xfrm>
                <a:off x="6547178" y="2811457"/>
                <a:ext cx="1299261" cy="0"/>
              </a:xfrm>
              <a:prstGeom prst="straightConnector1">
                <a:avLst/>
              </a:prstGeom>
              <a:noFill/>
              <a:ln w="9525" cap="flat" cmpd="sng">
                <a:solidFill>
                  <a:schemeClr val="dk1"/>
                </a:solidFill>
                <a:prstDash val="solid"/>
                <a:round/>
                <a:headEnd type="none" w="med" len="med"/>
                <a:tailEnd type="none" w="med" len="med"/>
              </a:ln>
            </p:spPr>
          </p:cxnSp>
          <p:cxnSp>
            <p:nvCxnSpPr>
              <p:cNvPr id="490" name="Google Shape;490;p54"/>
              <p:cNvCxnSpPr/>
              <p:nvPr/>
            </p:nvCxnSpPr>
            <p:spPr>
              <a:xfrm>
                <a:off x="6547178" y="3535615"/>
                <a:ext cx="1299261" cy="0"/>
              </a:xfrm>
              <a:prstGeom prst="straightConnector1">
                <a:avLst/>
              </a:prstGeom>
              <a:noFill/>
              <a:ln w="9525" cap="flat" cmpd="sng">
                <a:solidFill>
                  <a:schemeClr val="dk1"/>
                </a:solidFill>
                <a:prstDash val="solid"/>
                <a:round/>
                <a:headEnd type="none" w="med" len="med"/>
                <a:tailEnd type="none" w="med" len="med"/>
              </a:ln>
            </p:spPr>
          </p:cxnSp>
          <p:cxnSp>
            <p:nvCxnSpPr>
              <p:cNvPr id="491" name="Google Shape;491;p54"/>
              <p:cNvCxnSpPr/>
              <p:nvPr/>
            </p:nvCxnSpPr>
            <p:spPr>
              <a:xfrm>
                <a:off x="4579510" y="3234561"/>
                <a:ext cx="1287996" cy="0"/>
              </a:xfrm>
              <a:prstGeom prst="straightConnector1">
                <a:avLst/>
              </a:prstGeom>
              <a:noFill/>
              <a:ln w="9525" cap="flat" cmpd="sng">
                <a:solidFill>
                  <a:schemeClr val="dk1"/>
                </a:solidFill>
                <a:prstDash val="solid"/>
                <a:round/>
                <a:headEnd type="none" w="med" len="med"/>
                <a:tailEnd type="none" w="med" len="med"/>
              </a:ln>
            </p:spPr>
          </p:cxnSp>
          <p:cxnSp>
            <p:nvCxnSpPr>
              <p:cNvPr id="492" name="Google Shape;492;p54"/>
              <p:cNvCxnSpPr/>
              <p:nvPr/>
            </p:nvCxnSpPr>
            <p:spPr>
              <a:xfrm>
                <a:off x="6650443" y="2811457"/>
                <a:ext cx="0" cy="724158"/>
              </a:xfrm>
              <a:prstGeom prst="straightConnector1">
                <a:avLst/>
              </a:prstGeom>
              <a:noFill/>
              <a:ln w="9525" cap="flat" cmpd="sng">
                <a:solidFill>
                  <a:schemeClr val="dk1"/>
                </a:solidFill>
                <a:prstDash val="solid"/>
                <a:round/>
                <a:headEnd type="none" w="med" len="med"/>
                <a:tailEnd type="none" w="med" len="med"/>
              </a:ln>
            </p:spPr>
          </p:cxnSp>
          <p:cxnSp>
            <p:nvCxnSpPr>
              <p:cNvPr id="493" name="Google Shape;493;p54"/>
              <p:cNvCxnSpPr/>
              <p:nvPr/>
            </p:nvCxnSpPr>
            <p:spPr>
              <a:xfrm>
                <a:off x="6778116" y="2811457"/>
                <a:ext cx="0" cy="724158"/>
              </a:xfrm>
              <a:prstGeom prst="straightConnector1">
                <a:avLst/>
              </a:prstGeom>
              <a:noFill/>
              <a:ln w="9525" cap="flat" cmpd="sng">
                <a:solidFill>
                  <a:schemeClr val="dk1"/>
                </a:solidFill>
                <a:prstDash val="solid"/>
                <a:round/>
                <a:headEnd type="none" w="med" len="med"/>
                <a:tailEnd type="none" w="med" len="med"/>
              </a:ln>
            </p:spPr>
          </p:cxnSp>
          <p:cxnSp>
            <p:nvCxnSpPr>
              <p:cNvPr id="494" name="Google Shape;494;p54"/>
              <p:cNvCxnSpPr/>
              <p:nvPr/>
            </p:nvCxnSpPr>
            <p:spPr>
              <a:xfrm>
                <a:off x="6909544" y="2811457"/>
                <a:ext cx="0" cy="724158"/>
              </a:xfrm>
              <a:prstGeom prst="straightConnector1">
                <a:avLst/>
              </a:prstGeom>
              <a:noFill/>
              <a:ln w="9525" cap="flat" cmpd="sng">
                <a:solidFill>
                  <a:schemeClr val="dk1"/>
                </a:solidFill>
                <a:prstDash val="solid"/>
                <a:round/>
                <a:headEnd type="none" w="med" len="med"/>
                <a:tailEnd type="none" w="med" len="med"/>
              </a:ln>
            </p:spPr>
          </p:cxnSp>
          <p:cxnSp>
            <p:nvCxnSpPr>
              <p:cNvPr id="495" name="Google Shape;495;p54"/>
              <p:cNvCxnSpPr/>
              <p:nvPr/>
            </p:nvCxnSpPr>
            <p:spPr>
              <a:xfrm>
                <a:off x="7044727" y="2811457"/>
                <a:ext cx="0" cy="724158"/>
              </a:xfrm>
              <a:prstGeom prst="straightConnector1">
                <a:avLst/>
              </a:prstGeom>
              <a:noFill/>
              <a:ln w="9525" cap="flat" cmpd="sng">
                <a:solidFill>
                  <a:schemeClr val="dk1"/>
                </a:solidFill>
                <a:prstDash val="solid"/>
                <a:round/>
                <a:headEnd type="none" w="med" len="med"/>
                <a:tailEnd type="none" w="med" len="med"/>
              </a:ln>
            </p:spPr>
          </p:cxnSp>
          <p:cxnSp>
            <p:nvCxnSpPr>
              <p:cNvPr id="496" name="Google Shape;496;p54"/>
              <p:cNvCxnSpPr/>
              <p:nvPr/>
            </p:nvCxnSpPr>
            <p:spPr>
              <a:xfrm>
                <a:off x="7191176" y="2811457"/>
                <a:ext cx="0" cy="724158"/>
              </a:xfrm>
              <a:prstGeom prst="straightConnector1">
                <a:avLst/>
              </a:prstGeom>
              <a:noFill/>
              <a:ln w="9525" cap="flat" cmpd="sng">
                <a:solidFill>
                  <a:schemeClr val="dk1"/>
                </a:solidFill>
                <a:prstDash val="solid"/>
                <a:round/>
                <a:headEnd type="none" w="med" len="med"/>
                <a:tailEnd type="none" w="med" len="med"/>
              </a:ln>
            </p:spPr>
          </p:cxnSp>
          <p:cxnSp>
            <p:nvCxnSpPr>
              <p:cNvPr id="497" name="Google Shape;497;p54"/>
              <p:cNvCxnSpPr/>
              <p:nvPr/>
            </p:nvCxnSpPr>
            <p:spPr>
              <a:xfrm>
                <a:off x="7337624" y="2811457"/>
                <a:ext cx="0" cy="724158"/>
              </a:xfrm>
              <a:prstGeom prst="straightConnector1">
                <a:avLst/>
              </a:prstGeom>
              <a:noFill/>
              <a:ln w="9525" cap="flat" cmpd="sng">
                <a:solidFill>
                  <a:schemeClr val="dk1"/>
                </a:solidFill>
                <a:prstDash val="solid"/>
                <a:round/>
                <a:headEnd type="none" w="med" len="med"/>
                <a:tailEnd type="none" w="med" len="med"/>
              </a:ln>
            </p:spPr>
          </p:cxnSp>
          <p:cxnSp>
            <p:nvCxnSpPr>
              <p:cNvPr id="498" name="Google Shape;498;p54"/>
              <p:cNvCxnSpPr/>
              <p:nvPr/>
            </p:nvCxnSpPr>
            <p:spPr>
              <a:xfrm>
                <a:off x="7472808" y="2811457"/>
                <a:ext cx="0" cy="724158"/>
              </a:xfrm>
              <a:prstGeom prst="straightConnector1">
                <a:avLst/>
              </a:prstGeom>
              <a:noFill/>
              <a:ln w="9525" cap="flat" cmpd="sng">
                <a:solidFill>
                  <a:schemeClr val="dk1"/>
                </a:solidFill>
                <a:prstDash val="solid"/>
                <a:round/>
                <a:headEnd type="none" w="med" len="med"/>
                <a:tailEnd type="none" w="med" len="med"/>
              </a:ln>
            </p:spPr>
          </p:cxnSp>
          <p:cxnSp>
            <p:nvCxnSpPr>
              <p:cNvPr id="499" name="Google Shape;499;p54"/>
              <p:cNvCxnSpPr/>
              <p:nvPr/>
            </p:nvCxnSpPr>
            <p:spPr>
              <a:xfrm>
                <a:off x="7604236" y="2811457"/>
                <a:ext cx="0" cy="724158"/>
              </a:xfrm>
              <a:prstGeom prst="straightConnector1">
                <a:avLst/>
              </a:prstGeom>
              <a:noFill/>
              <a:ln w="9525" cap="flat" cmpd="sng">
                <a:solidFill>
                  <a:schemeClr val="dk1"/>
                </a:solidFill>
                <a:prstDash val="solid"/>
                <a:round/>
                <a:headEnd type="none" w="med" len="med"/>
                <a:tailEnd type="none" w="med" len="med"/>
              </a:ln>
            </p:spPr>
          </p:cxnSp>
          <p:sp>
            <p:nvSpPr>
              <p:cNvPr id="500" name="Google Shape;500;p54"/>
              <p:cNvSpPr txBox="1"/>
              <p:nvPr/>
            </p:nvSpPr>
            <p:spPr>
              <a:xfrm>
                <a:off x="681726" y="4052290"/>
                <a:ext cx="1719832" cy="707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Relative Stiffness</a:t>
                </a:r>
                <a:endParaRPr/>
              </a:p>
            </p:txBody>
          </p:sp>
          <p:sp>
            <p:nvSpPr>
              <p:cNvPr id="501" name="Google Shape;501;p54"/>
              <p:cNvSpPr txBox="1"/>
              <p:nvPr/>
            </p:nvSpPr>
            <p:spPr>
              <a:xfrm>
                <a:off x="668583" y="4833405"/>
                <a:ext cx="1680403" cy="707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Relative Strength</a:t>
                </a:r>
                <a:endParaRPr/>
              </a:p>
            </p:txBody>
          </p:sp>
          <p:sp>
            <p:nvSpPr>
              <p:cNvPr id="502" name="Google Shape;502;p54"/>
              <p:cNvSpPr txBox="1"/>
              <p:nvPr/>
            </p:nvSpPr>
            <p:spPr>
              <a:xfrm>
                <a:off x="687998" y="5694369"/>
                <a:ext cx="1691668" cy="707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Relative Weight</a:t>
                </a:r>
                <a:endParaRPr/>
              </a:p>
            </p:txBody>
          </p:sp>
          <p:sp>
            <p:nvSpPr>
              <p:cNvPr id="503" name="Google Shape;503;p54"/>
              <p:cNvSpPr txBox="1"/>
              <p:nvPr/>
            </p:nvSpPr>
            <p:spPr>
              <a:xfrm>
                <a:off x="3101882" y="4192647"/>
                <a:ext cx="623345" cy="4007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100</a:t>
                </a:r>
                <a:endParaRPr/>
              </a:p>
            </p:txBody>
          </p:sp>
          <p:sp>
            <p:nvSpPr>
              <p:cNvPr id="504" name="Google Shape;504;p54"/>
              <p:cNvSpPr txBox="1"/>
              <p:nvPr/>
            </p:nvSpPr>
            <p:spPr>
              <a:xfrm>
                <a:off x="3101882" y="5040888"/>
                <a:ext cx="623345" cy="4007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100</a:t>
                </a:r>
                <a:endParaRPr/>
              </a:p>
            </p:txBody>
          </p:sp>
          <p:sp>
            <p:nvSpPr>
              <p:cNvPr id="505" name="Google Shape;505;p54"/>
              <p:cNvSpPr txBox="1"/>
              <p:nvPr/>
            </p:nvSpPr>
            <p:spPr>
              <a:xfrm>
                <a:off x="3101882" y="5834208"/>
                <a:ext cx="745385" cy="4007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1.00</a:t>
                </a:r>
                <a:endParaRPr/>
              </a:p>
            </p:txBody>
          </p:sp>
          <p:sp>
            <p:nvSpPr>
              <p:cNvPr id="506" name="Google Shape;506;p54"/>
              <p:cNvSpPr txBox="1"/>
              <p:nvPr/>
            </p:nvSpPr>
            <p:spPr>
              <a:xfrm>
                <a:off x="4158940" y="4072632"/>
                <a:ext cx="2388238" cy="6163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700</a:t>
                </a:r>
                <a:endParaRPr/>
              </a:p>
              <a:p>
                <a:pPr marL="0" marR="0" lvl="0" indent="0" algn="ctr" rtl="0">
                  <a:spcBef>
                    <a:spcPts val="0"/>
                  </a:spcBef>
                  <a:spcAft>
                    <a:spcPts val="0"/>
                  </a:spcAft>
                  <a:buNone/>
                </a:pPr>
                <a:r>
                  <a:rPr lang="en-US" sz="1400" b="1">
                    <a:solidFill>
                      <a:schemeClr val="dk1"/>
                    </a:solidFill>
                    <a:latin typeface="Arial"/>
                    <a:ea typeface="Arial"/>
                    <a:cs typeface="Arial"/>
                    <a:sym typeface="Arial"/>
                  </a:rPr>
                  <a:t>7 times more rigid</a:t>
                </a:r>
                <a:endParaRPr/>
              </a:p>
            </p:txBody>
          </p:sp>
          <p:sp>
            <p:nvSpPr>
              <p:cNvPr id="507" name="Google Shape;507;p54"/>
              <p:cNvSpPr txBox="1"/>
              <p:nvPr/>
            </p:nvSpPr>
            <p:spPr>
              <a:xfrm>
                <a:off x="4192736" y="4863917"/>
                <a:ext cx="2388238" cy="6163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350</a:t>
                </a:r>
                <a:endParaRPr/>
              </a:p>
              <a:p>
                <a:pPr marL="0" marR="0" lvl="0" indent="0" algn="ctr" rtl="0">
                  <a:spcBef>
                    <a:spcPts val="0"/>
                  </a:spcBef>
                  <a:spcAft>
                    <a:spcPts val="0"/>
                  </a:spcAft>
                  <a:buNone/>
                </a:pPr>
                <a:r>
                  <a:rPr lang="en-US" sz="1400" b="1">
                    <a:solidFill>
                      <a:schemeClr val="dk1"/>
                    </a:solidFill>
                    <a:latin typeface="Arial"/>
                    <a:ea typeface="Arial"/>
                    <a:cs typeface="Arial"/>
                    <a:sym typeface="Arial"/>
                  </a:rPr>
                  <a:t>3.5 times as strong</a:t>
                </a:r>
                <a:endParaRPr/>
              </a:p>
            </p:txBody>
          </p:sp>
          <p:sp>
            <p:nvSpPr>
              <p:cNvPr id="508" name="Google Shape;508;p54"/>
              <p:cNvSpPr txBox="1"/>
              <p:nvPr/>
            </p:nvSpPr>
            <p:spPr>
              <a:xfrm>
                <a:off x="4192736" y="5661305"/>
                <a:ext cx="2388238" cy="6163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1.03</a:t>
                </a:r>
                <a:endParaRPr/>
              </a:p>
              <a:p>
                <a:pPr marL="0" marR="0" lvl="0" indent="0" algn="ctr" rtl="0">
                  <a:spcBef>
                    <a:spcPts val="0"/>
                  </a:spcBef>
                  <a:spcAft>
                    <a:spcPts val="0"/>
                  </a:spcAft>
                  <a:buNone/>
                </a:pPr>
                <a:r>
                  <a:rPr lang="en-US" sz="1400" b="1">
                    <a:solidFill>
                      <a:schemeClr val="dk1"/>
                    </a:solidFill>
                    <a:latin typeface="Arial"/>
                    <a:ea typeface="Arial"/>
                    <a:cs typeface="Arial"/>
                    <a:sym typeface="Arial"/>
                  </a:rPr>
                  <a:t>3% increase in weight</a:t>
                </a:r>
                <a:endParaRPr/>
              </a:p>
            </p:txBody>
          </p:sp>
          <p:sp>
            <p:nvSpPr>
              <p:cNvPr id="509" name="Google Shape;509;p54"/>
              <p:cNvSpPr txBox="1"/>
              <p:nvPr/>
            </p:nvSpPr>
            <p:spPr>
              <a:xfrm>
                <a:off x="6222362" y="4072632"/>
                <a:ext cx="2388238" cy="6163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3700</a:t>
                </a:r>
                <a:endParaRPr/>
              </a:p>
              <a:p>
                <a:pPr marL="0" marR="0" lvl="0" indent="0" algn="ctr" rtl="0">
                  <a:spcBef>
                    <a:spcPts val="0"/>
                  </a:spcBef>
                  <a:spcAft>
                    <a:spcPts val="0"/>
                  </a:spcAft>
                  <a:buNone/>
                </a:pPr>
                <a:r>
                  <a:rPr lang="en-US" sz="1400" b="1">
                    <a:solidFill>
                      <a:schemeClr val="dk1"/>
                    </a:solidFill>
                    <a:latin typeface="Arial"/>
                    <a:ea typeface="Arial"/>
                    <a:cs typeface="Arial"/>
                    <a:sym typeface="Arial"/>
                  </a:rPr>
                  <a:t>37 times more rigid</a:t>
                </a:r>
                <a:endParaRPr/>
              </a:p>
            </p:txBody>
          </p:sp>
          <p:sp>
            <p:nvSpPr>
              <p:cNvPr id="510" name="Google Shape;510;p54"/>
              <p:cNvSpPr txBox="1"/>
              <p:nvPr/>
            </p:nvSpPr>
            <p:spPr>
              <a:xfrm>
                <a:off x="6222362" y="4863917"/>
                <a:ext cx="2388238" cy="6163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925</a:t>
                </a:r>
                <a:endParaRPr/>
              </a:p>
              <a:p>
                <a:pPr marL="0" marR="0" lvl="0" indent="0" algn="ctr" rtl="0">
                  <a:spcBef>
                    <a:spcPts val="0"/>
                  </a:spcBef>
                  <a:spcAft>
                    <a:spcPts val="0"/>
                  </a:spcAft>
                  <a:buNone/>
                </a:pPr>
                <a:r>
                  <a:rPr lang="en-US" sz="1400" b="1">
                    <a:solidFill>
                      <a:schemeClr val="dk1"/>
                    </a:solidFill>
                    <a:latin typeface="Arial"/>
                    <a:ea typeface="Arial"/>
                    <a:cs typeface="Arial"/>
                    <a:sym typeface="Arial"/>
                  </a:rPr>
                  <a:t>9.25 times as strong</a:t>
                </a:r>
                <a:endParaRPr/>
              </a:p>
            </p:txBody>
          </p:sp>
          <p:sp>
            <p:nvSpPr>
              <p:cNvPr id="511" name="Google Shape;511;p54"/>
              <p:cNvSpPr txBox="1"/>
              <p:nvPr/>
            </p:nvSpPr>
            <p:spPr>
              <a:xfrm>
                <a:off x="6222362" y="5661305"/>
                <a:ext cx="2388238" cy="6163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1.06</a:t>
                </a:r>
                <a:endParaRPr/>
              </a:p>
              <a:p>
                <a:pPr marL="0" marR="0" lvl="0" indent="0" algn="ctr" rtl="0">
                  <a:spcBef>
                    <a:spcPts val="0"/>
                  </a:spcBef>
                  <a:spcAft>
                    <a:spcPts val="0"/>
                  </a:spcAft>
                  <a:buNone/>
                </a:pPr>
                <a:r>
                  <a:rPr lang="en-US" sz="1400" b="1">
                    <a:solidFill>
                      <a:schemeClr val="dk1"/>
                    </a:solidFill>
                    <a:latin typeface="Arial"/>
                    <a:ea typeface="Arial"/>
                    <a:cs typeface="Arial"/>
                    <a:sym typeface="Arial"/>
                  </a:rPr>
                  <a:t>6% increase in weight</a:t>
                </a:r>
                <a:endParaRPr/>
              </a:p>
            </p:txBody>
          </p:sp>
          <p:sp>
            <p:nvSpPr>
              <p:cNvPr id="512" name="Google Shape;512;p54"/>
              <p:cNvSpPr txBox="1"/>
              <p:nvPr/>
            </p:nvSpPr>
            <p:spPr>
              <a:xfrm>
                <a:off x="2583679" y="1861508"/>
                <a:ext cx="1624077"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Solid Sheet</a:t>
                </a:r>
                <a:endParaRPr/>
              </a:p>
              <a:p>
                <a:pPr marL="0" marR="0" lvl="0" indent="0" algn="ctr" rtl="0">
                  <a:spcBef>
                    <a:spcPts val="800"/>
                  </a:spcBef>
                  <a:spcAft>
                    <a:spcPts val="0"/>
                  </a:spcAft>
                  <a:buNone/>
                </a:pPr>
                <a:endParaRPr sz="1600" b="1">
                  <a:solidFill>
                    <a:schemeClr val="dk1"/>
                  </a:solidFill>
                  <a:latin typeface="Arial"/>
                  <a:ea typeface="Arial"/>
                  <a:cs typeface="Arial"/>
                  <a:sym typeface="Arial"/>
                </a:endParaRPr>
              </a:p>
            </p:txBody>
          </p:sp>
          <p:sp>
            <p:nvSpPr>
              <p:cNvPr id="513" name="Google Shape;513;p54"/>
              <p:cNvSpPr txBox="1"/>
              <p:nvPr/>
            </p:nvSpPr>
            <p:spPr>
              <a:xfrm>
                <a:off x="4579510" y="1859474"/>
                <a:ext cx="1624077" cy="970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Sandwich Construction</a:t>
                </a:r>
                <a:endParaRPr/>
              </a:p>
              <a:p>
                <a:pPr marL="0" marR="0" lvl="0" indent="0" algn="ctr" rtl="0">
                  <a:spcBef>
                    <a:spcPts val="700"/>
                  </a:spcBef>
                  <a:spcAft>
                    <a:spcPts val="0"/>
                  </a:spcAft>
                  <a:buNone/>
                </a:pPr>
                <a:endParaRPr sz="1400" b="1">
                  <a:solidFill>
                    <a:schemeClr val="dk1"/>
                  </a:solidFill>
                  <a:latin typeface="Arial"/>
                  <a:ea typeface="Arial"/>
                  <a:cs typeface="Arial"/>
                  <a:sym typeface="Arial"/>
                </a:endParaRPr>
              </a:p>
            </p:txBody>
          </p:sp>
          <p:sp>
            <p:nvSpPr>
              <p:cNvPr id="514" name="Google Shape;514;p54"/>
              <p:cNvSpPr txBox="1"/>
              <p:nvPr/>
            </p:nvSpPr>
            <p:spPr>
              <a:xfrm>
                <a:off x="6594116" y="1861508"/>
                <a:ext cx="1624077" cy="970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Thicker Sandwich</a:t>
                </a:r>
                <a:endParaRPr/>
              </a:p>
              <a:p>
                <a:pPr marL="0" marR="0" lvl="0" indent="0" algn="ctr" rtl="0">
                  <a:spcBef>
                    <a:spcPts val="700"/>
                  </a:spcBef>
                  <a:spcAft>
                    <a:spcPts val="0"/>
                  </a:spcAft>
                  <a:buNone/>
                </a:pPr>
                <a:endParaRPr sz="1400" b="1">
                  <a:solidFill>
                    <a:schemeClr val="dk1"/>
                  </a:solidFill>
                  <a:latin typeface="Arial"/>
                  <a:ea typeface="Arial"/>
                  <a:cs typeface="Arial"/>
                  <a:sym typeface="Arial"/>
                </a:endParaRPr>
              </a:p>
            </p:txBody>
          </p:sp>
          <p:cxnSp>
            <p:nvCxnSpPr>
              <p:cNvPr id="515" name="Google Shape;515;p54"/>
              <p:cNvCxnSpPr/>
              <p:nvPr/>
            </p:nvCxnSpPr>
            <p:spPr>
              <a:xfrm>
                <a:off x="7739419" y="2811457"/>
                <a:ext cx="0" cy="724158"/>
              </a:xfrm>
              <a:prstGeom prst="straightConnector1">
                <a:avLst/>
              </a:prstGeom>
              <a:noFill/>
              <a:ln w="9525" cap="flat" cmpd="sng">
                <a:solidFill>
                  <a:schemeClr val="dk1"/>
                </a:solidFill>
                <a:prstDash val="solid"/>
                <a:round/>
                <a:headEnd type="none" w="med" len="med"/>
                <a:tailEnd type="none" w="med" len="med"/>
              </a:ln>
            </p:spPr>
          </p:cxnSp>
          <p:cxnSp>
            <p:nvCxnSpPr>
              <p:cNvPr id="516" name="Google Shape;516;p54"/>
              <p:cNvCxnSpPr/>
              <p:nvPr/>
            </p:nvCxnSpPr>
            <p:spPr>
              <a:xfrm>
                <a:off x="5764241"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17" name="Google Shape;517;p54"/>
              <p:cNvCxnSpPr/>
              <p:nvPr/>
            </p:nvCxnSpPr>
            <p:spPr>
              <a:xfrm>
                <a:off x="5632813"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18" name="Google Shape;518;p54"/>
              <p:cNvCxnSpPr/>
              <p:nvPr/>
            </p:nvCxnSpPr>
            <p:spPr>
              <a:xfrm>
                <a:off x="5501385"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54"/>
              <p:cNvCxnSpPr/>
              <p:nvPr/>
            </p:nvCxnSpPr>
            <p:spPr>
              <a:xfrm>
                <a:off x="5362447"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20" name="Google Shape;520;p54"/>
              <p:cNvCxnSpPr/>
              <p:nvPr/>
            </p:nvCxnSpPr>
            <p:spPr>
              <a:xfrm>
                <a:off x="5215998"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21" name="Google Shape;521;p54"/>
              <p:cNvCxnSpPr/>
              <p:nvPr/>
            </p:nvCxnSpPr>
            <p:spPr>
              <a:xfrm>
                <a:off x="5069550"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22" name="Google Shape;522;p54"/>
              <p:cNvCxnSpPr/>
              <p:nvPr/>
            </p:nvCxnSpPr>
            <p:spPr>
              <a:xfrm>
                <a:off x="4934366"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23" name="Google Shape;523;p54"/>
              <p:cNvCxnSpPr/>
              <p:nvPr/>
            </p:nvCxnSpPr>
            <p:spPr>
              <a:xfrm>
                <a:off x="4806693"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24" name="Google Shape;524;p54"/>
              <p:cNvCxnSpPr/>
              <p:nvPr/>
            </p:nvCxnSpPr>
            <p:spPr>
              <a:xfrm>
                <a:off x="4679020" y="3258971"/>
                <a:ext cx="0" cy="276645"/>
              </a:xfrm>
              <a:prstGeom prst="straightConnector1">
                <a:avLst/>
              </a:prstGeom>
              <a:noFill/>
              <a:ln w="9525" cap="flat" cmpd="sng">
                <a:solidFill>
                  <a:schemeClr val="dk1"/>
                </a:solidFill>
                <a:prstDash val="solid"/>
                <a:round/>
                <a:headEnd type="none" w="med" len="med"/>
                <a:tailEnd type="none" w="med" len="med"/>
              </a:ln>
            </p:spPr>
          </p:cxnSp>
          <p:cxnSp>
            <p:nvCxnSpPr>
              <p:cNvPr id="525" name="Google Shape;525;p54"/>
              <p:cNvCxnSpPr/>
              <p:nvPr/>
            </p:nvCxnSpPr>
            <p:spPr>
              <a:xfrm>
                <a:off x="3886696" y="3385088"/>
                <a:ext cx="150204" cy="0"/>
              </a:xfrm>
              <a:prstGeom prst="straightConnector1">
                <a:avLst/>
              </a:prstGeom>
              <a:noFill/>
              <a:ln w="9525" cap="flat" cmpd="sng">
                <a:solidFill>
                  <a:schemeClr val="dk1"/>
                </a:solidFill>
                <a:prstDash val="solid"/>
                <a:round/>
                <a:headEnd type="none" w="med" len="med"/>
                <a:tailEnd type="none" w="med" len="med"/>
              </a:ln>
            </p:spPr>
          </p:cxnSp>
          <p:cxnSp>
            <p:nvCxnSpPr>
              <p:cNvPr id="526" name="Google Shape;526;p54"/>
              <p:cNvCxnSpPr/>
              <p:nvPr/>
            </p:nvCxnSpPr>
            <p:spPr>
              <a:xfrm>
                <a:off x="3886696" y="3608845"/>
                <a:ext cx="150204" cy="0"/>
              </a:xfrm>
              <a:prstGeom prst="straightConnector1">
                <a:avLst/>
              </a:prstGeom>
              <a:noFill/>
              <a:ln w="9525" cap="flat" cmpd="sng">
                <a:solidFill>
                  <a:schemeClr val="dk1"/>
                </a:solidFill>
                <a:prstDash val="solid"/>
                <a:round/>
                <a:headEnd type="none" w="med" len="med"/>
                <a:tailEnd type="none" w="med" len="med"/>
              </a:ln>
            </p:spPr>
          </p:cxnSp>
          <p:cxnSp>
            <p:nvCxnSpPr>
              <p:cNvPr id="527" name="Google Shape;527;p54"/>
              <p:cNvCxnSpPr/>
              <p:nvPr/>
            </p:nvCxnSpPr>
            <p:spPr>
              <a:xfrm>
                <a:off x="3963675" y="3075897"/>
                <a:ext cx="0" cy="309191"/>
              </a:xfrm>
              <a:prstGeom prst="straightConnector1">
                <a:avLst/>
              </a:prstGeom>
              <a:noFill/>
              <a:ln w="9525" cap="flat" cmpd="sng">
                <a:solidFill>
                  <a:schemeClr val="dk1"/>
                </a:solidFill>
                <a:prstDash val="solid"/>
                <a:round/>
                <a:headEnd type="none" w="med" len="med"/>
                <a:tailEnd type="triangle" w="med" len="med"/>
              </a:ln>
            </p:spPr>
          </p:cxnSp>
          <p:cxnSp>
            <p:nvCxnSpPr>
              <p:cNvPr id="528" name="Google Shape;528;p54"/>
              <p:cNvCxnSpPr/>
              <p:nvPr/>
            </p:nvCxnSpPr>
            <p:spPr>
              <a:xfrm rot="10800000">
                <a:off x="3958043" y="3608845"/>
                <a:ext cx="0" cy="309191"/>
              </a:xfrm>
              <a:prstGeom prst="straightConnector1">
                <a:avLst/>
              </a:prstGeom>
              <a:noFill/>
              <a:ln w="9525" cap="flat" cmpd="sng">
                <a:solidFill>
                  <a:schemeClr val="dk1"/>
                </a:solidFill>
                <a:prstDash val="solid"/>
                <a:round/>
                <a:headEnd type="none" w="med" len="med"/>
                <a:tailEnd type="triangle" w="med" len="med"/>
              </a:ln>
            </p:spPr>
          </p:cxnSp>
          <p:sp>
            <p:nvSpPr>
              <p:cNvPr id="529" name="Google Shape;529;p54"/>
              <p:cNvSpPr txBox="1"/>
              <p:nvPr/>
            </p:nvSpPr>
            <p:spPr>
              <a:xfrm>
                <a:off x="3836002" y="3338303"/>
                <a:ext cx="383019" cy="3132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t</a:t>
                </a:r>
                <a:endParaRPr/>
              </a:p>
            </p:txBody>
          </p:sp>
          <p:cxnSp>
            <p:nvCxnSpPr>
              <p:cNvPr id="530" name="Google Shape;530;p54"/>
              <p:cNvCxnSpPr/>
              <p:nvPr/>
            </p:nvCxnSpPr>
            <p:spPr>
              <a:xfrm>
                <a:off x="5906935" y="3149126"/>
                <a:ext cx="150204" cy="0"/>
              </a:xfrm>
              <a:prstGeom prst="straightConnector1">
                <a:avLst/>
              </a:prstGeom>
              <a:noFill/>
              <a:ln w="9525" cap="flat" cmpd="sng">
                <a:solidFill>
                  <a:schemeClr val="dk1"/>
                </a:solidFill>
                <a:prstDash val="solid"/>
                <a:round/>
                <a:headEnd type="none" w="med" len="med"/>
                <a:tailEnd type="none" w="med" len="med"/>
              </a:ln>
            </p:spPr>
          </p:cxnSp>
          <p:cxnSp>
            <p:nvCxnSpPr>
              <p:cNvPr id="531" name="Google Shape;531;p54"/>
              <p:cNvCxnSpPr/>
              <p:nvPr/>
            </p:nvCxnSpPr>
            <p:spPr>
              <a:xfrm>
                <a:off x="5906935" y="3604777"/>
                <a:ext cx="150204" cy="0"/>
              </a:xfrm>
              <a:prstGeom prst="straightConnector1">
                <a:avLst/>
              </a:prstGeom>
              <a:noFill/>
              <a:ln w="9525" cap="flat" cmpd="sng">
                <a:solidFill>
                  <a:schemeClr val="dk1"/>
                </a:solidFill>
                <a:prstDash val="solid"/>
                <a:round/>
                <a:headEnd type="none" w="med" len="med"/>
                <a:tailEnd type="none" w="med" len="med"/>
              </a:ln>
            </p:spPr>
          </p:cxnSp>
          <p:cxnSp>
            <p:nvCxnSpPr>
              <p:cNvPr id="532" name="Google Shape;532;p54"/>
              <p:cNvCxnSpPr/>
              <p:nvPr/>
            </p:nvCxnSpPr>
            <p:spPr>
              <a:xfrm>
                <a:off x="5983914" y="2839935"/>
                <a:ext cx="0" cy="309191"/>
              </a:xfrm>
              <a:prstGeom prst="straightConnector1">
                <a:avLst/>
              </a:prstGeom>
              <a:noFill/>
              <a:ln w="9525" cap="flat" cmpd="sng">
                <a:solidFill>
                  <a:schemeClr val="dk1"/>
                </a:solidFill>
                <a:prstDash val="solid"/>
                <a:round/>
                <a:headEnd type="none" w="med" len="med"/>
                <a:tailEnd type="triangle" w="med" len="med"/>
              </a:ln>
            </p:spPr>
          </p:cxnSp>
          <p:cxnSp>
            <p:nvCxnSpPr>
              <p:cNvPr id="533" name="Google Shape;533;p54"/>
              <p:cNvCxnSpPr/>
              <p:nvPr/>
            </p:nvCxnSpPr>
            <p:spPr>
              <a:xfrm rot="10800000">
                <a:off x="5978281" y="3604777"/>
                <a:ext cx="0" cy="309191"/>
              </a:xfrm>
              <a:prstGeom prst="straightConnector1">
                <a:avLst/>
              </a:prstGeom>
              <a:noFill/>
              <a:ln w="9525" cap="flat" cmpd="sng">
                <a:solidFill>
                  <a:schemeClr val="dk1"/>
                </a:solidFill>
                <a:prstDash val="solid"/>
                <a:round/>
                <a:headEnd type="none" w="med" len="med"/>
                <a:tailEnd type="triangle" w="med" len="med"/>
              </a:ln>
            </p:spPr>
          </p:cxnSp>
          <p:sp>
            <p:nvSpPr>
              <p:cNvPr id="534" name="Google Shape;534;p54"/>
              <p:cNvSpPr txBox="1"/>
              <p:nvPr/>
            </p:nvSpPr>
            <p:spPr>
              <a:xfrm>
                <a:off x="5839343" y="3224390"/>
                <a:ext cx="383019" cy="311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2t</a:t>
                </a:r>
                <a:endParaRPr/>
              </a:p>
            </p:txBody>
          </p:sp>
          <p:cxnSp>
            <p:nvCxnSpPr>
              <p:cNvPr id="535" name="Google Shape;535;p54"/>
              <p:cNvCxnSpPr/>
              <p:nvPr/>
            </p:nvCxnSpPr>
            <p:spPr>
              <a:xfrm>
                <a:off x="7968166" y="2724954"/>
                <a:ext cx="150204" cy="0"/>
              </a:xfrm>
              <a:prstGeom prst="straightConnector1">
                <a:avLst/>
              </a:prstGeom>
              <a:noFill/>
              <a:ln w="9525" cap="flat" cmpd="sng">
                <a:solidFill>
                  <a:schemeClr val="dk1"/>
                </a:solidFill>
                <a:prstDash val="solid"/>
                <a:round/>
                <a:headEnd type="none" w="med" len="med"/>
                <a:tailEnd type="none" w="med" len="med"/>
              </a:ln>
            </p:spPr>
          </p:cxnSp>
          <p:cxnSp>
            <p:nvCxnSpPr>
              <p:cNvPr id="536" name="Google Shape;536;p54"/>
              <p:cNvCxnSpPr/>
              <p:nvPr/>
            </p:nvCxnSpPr>
            <p:spPr>
              <a:xfrm>
                <a:off x="7968166" y="3658614"/>
                <a:ext cx="150204" cy="0"/>
              </a:xfrm>
              <a:prstGeom prst="straightConnector1">
                <a:avLst/>
              </a:prstGeom>
              <a:noFill/>
              <a:ln w="9525" cap="flat" cmpd="sng">
                <a:solidFill>
                  <a:schemeClr val="dk1"/>
                </a:solidFill>
                <a:prstDash val="solid"/>
                <a:round/>
                <a:headEnd type="none" w="med" len="med"/>
                <a:tailEnd type="none" w="med" len="med"/>
              </a:ln>
            </p:spPr>
          </p:cxnSp>
          <p:cxnSp>
            <p:nvCxnSpPr>
              <p:cNvPr id="537" name="Google Shape;537;p54"/>
              <p:cNvCxnSpPr/>
              <p:nvPr/>
            </p:nvCxnSpPr>
            <p:spPr>
              <a:xfrm>
                <a:off x="8044720" y="2434009"/>
                <a:ext cx="0" cy="309191"/>
              </a:xfrm>
              <a:prstGeom prst="straightConnector1">
                <a:avLst/>
              </a:prstGeom>
              <a:noFill/>
              <a:ln w="9525" cap="flat" cmpd="sng">
                <a:solidFill>
                  <a:schemeClr val="dk1"/>
                </a:solidFill>
                <a:prstDash val="solid"/>
                <a:round/>
                <a:headEnd type="none" w="med" len="med"/>
                <a:tailEnd type="triangle" w="med" len="med"/>
              </a:ln>
            </p:spPr>
          </p:cxnSp>
          <p:cxnSp>
            <p:nvCxnSpPr>
              <p:cNvPr id="538" name="Google Shape;538;p54"/>
              <p:cNvCxnSpPr/>
              <p:nvPr/>
            </p:nvCxnSpPr>
            <p:spPr>
              <a:xfrm rot="10800000" flipH="1">
                <a:off x="8043281" y="3657600"/>
                <a:ext cx="1439" cy="274169"/>
              </a:xfrm>
              <a:prstGeom prst="straightConnector1">
                <a:avLst/>
              </a:prstGeom>
              <a:noFill/>
              <a:ln w="9525" cap="flat" cmpd="sng">
                <a:solidFill>
                  <a:schemeClr val="dk1"/>
                </a:solidFill>
                <a:prstDash val="solid"/>
                <a:round/>
                <a:headEnd type="none" w="med" len="med"/>
                <a:tailEnd type="triangle" w="med" len="med"/>
              </a:ln>
            </p:spPr>
          </p:cxnSp>
          <p:sp>
            <p:nvSpPr>
              <p:cNvPr id="539" name="Google Shape;539;p54"/>
              <p:cNvSpPr txBox="1"/>
              <p:nvPr/>
            </p:nvSpPr>
            <p:spPr>
              <a:xfrm>
                <a:off x="7853263" y="3024742"/>
                <a:ext cx="383019" cy="311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3t</a:t>
                </a:r>
                <a:endParaRPr/>
              </a:p>
            </p:txBody>
          </p:sp>
        </p:grpSp>
        <p:sp>
          <p:nvSpPr>
            <p:cNvPr id="540" name="Google Shape;540;p54"/>
            <p:cNvSpPr/>
            <p:nvPr/>
          </p:nvSpPr>
          <p:spPr>
            <a:xfrm>
              <a:off x="7333516" y="2477546"/>
              <a:ext cx="1299261" cy="909266"/>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41" name="Google Shape;541;p54"/>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COMPOSITE LOAD SANDWICH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p:nvPr/>
        </p:nvSpPr>
        <p:spPr>
          <a:xfrm>
            <a:off x="609600" y="2044005"/>
            <a:ext cx="8991600" cy="276998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0" i="0" u="none" strike="noStrike" cap="none">
                <a:solidFill>
                  <a:srgbClr val="006699"/>
                </a:solidFill>
                <a:latin typeface="Arial"/>
                <a:ea typeface="Arial"/>
                <a:cs typeface="Arial"/>
                <a:sym typeface="Arial"/>
              </a:rPr>
              <a:t>Project Produced</a:t>
            </a:r>
            <a:endParaRPr/>
          </a:p>
          <a:p>
            <a:pPr marL="0" marR="0" lvl="0" indent="0" algn="ctr" rtl="0">
              <a:spcBef>
                <a:spcPts val="0"/>
              </a:spcBef>
              <a:spcAft>
                <a:spcPts val="0"/>
              </a:spcAft>
              <a:buNone/>
            </a:pPr>
            <a:r>
              <a:rPr lang="en-US" sz="5200" b="0" i="0" u="none" strike="noStrike" cap="none">
                <a:solidFill>
                  <a:srgbClr val="FFD858"/>
                </a:solidFill>
                <a:latin typeface="Arial"/>
                <a:ea typeface="Arial"/>
                <a:cs typeface="Arial"/>
                <a:sym typeface="Arial"/>
              </a:rPr>
              <a:t> with the</a:t>
            </a:r>
            <a:r>
              <a:rPr lang="en-US" sz="5200" b="0" i="0" u="none" strike="noStrike" cap="none">
                <a:solidFill>
                  <a:schemeClr val="accent1"/>
                </a:solidFill>
                <a:latin typeface="Arial"/>
                <a:ea typeface="Arial"/>
                <a:cs typeface="Arial"/>
                <a:sym typeface="Arial"/>
              </a:rPr>
              <a:t> </a:t>
            </a:r>
            <a:r>
              <a:rPr lang="en-US" sz="5600" b="0" i="0" u="none" strike="noStrike" cap="none">
                <a:solidFill>
                  <a:srgbClr val="D17707"/>
                </a:solidFill>
                <a:latin typeface="Arial"/>
                <a:ea typeface="Arial"/>
                <a:cs typeface="Arial"/>
                <a:sym typeface="Arial"/>
              </a:rPr>
              <a:t>Generous Support</a:t>
            </a:r>
            <a:endParaRPr/>
          </a:p>
          <a:p>
            <a:pPr marL="0" marR="0" lvl="0" indent="0" algn="ctr" rtl="0">
              <a:spcBef>
                <a:spcPts val="0"/>
              </a:spcBef>
              <a:spcAft>
                <a:spcPts val="0"/>
              </a:spcAft>
              <a:buNone/>
            </a:pPr>
            <a:r>
              <a:rPr lang="en-US" sz="5200" b="0" i="0" u="none" strike="noStrike" cap="none">
                <a:solidFill>
                  <a:srgbClr val="FFD858"/>
                </a:solidFill>
                <a:latin typeface="Arial"/>
                <a:ea typeface="Arial"/>
                <a:cs typeface="Arial"/>
                <a:sym typeface="Arial"/>
              </a:rPr>
              <a:t>of the </a:t>
            </a:r>
            <a:r>
              <a:rPr lang="en-US" sz="5600" b="0" i="0" u="none" strike="noStrike" cap="none">
                <a:solidFill>
                  <a:srgbClr val="006699"/>
                </a:solidFill>
                <a:latin typeface="Arial"/>
                <a:ea typeface="Arial"/>
                <a:cs typeface="Arial"/>
                <a:sym typeface="Arial"/>
              </a:rPr>
              <a:t>Following</a:t>
            </a:r>
            <a:endParaRPr sz="5600" b="0" i="0" u="none" strike="noStrike" cap="none">
              <a:solidFill>
                <a:srgbClr val="D17707"/>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body" idx="1"/>
          </p:nvPr>
        </p:nvSpPr>
        <p:spPr>
          <a:xfrm>
            <a:off x="2189491" y="965956"/>
            <a:ext cx="5173296" cy="68915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40"/>
              <a:buNone/>
            </a:pPr>
            <a:r>
              <a:rPr lang="en-US" sz="2800">
                <a:solidFill>
                  <a:schemeClr val="dk1"/>
                </a:solidFill>
              </a:rPr>
              <a:t>Common Core Materials</a:t>
            </a:r>
            <a:endParaRPr/>
          </a:p>
        </p:txBody>
      </p:sp>
      <p:pic>
        <p:nvPicPr>
          <p:cNvPr id="548" name="Google Shape;548;p55"/>
          <p:cNvPicPr preferRelativeResize="0"/>
          <p:nvPr/>
        </p:nvPicPr>
        <p:blipFill rotWithShape="1">
          <a:blip r:embed="rId3">
            <a:alphaModFix/>
          </a:blip>
          <a:srcRect l="-5663" r="5663"/>
          <a:stretch/>
        </p:blipFill>
        <p:spPr>
          <a:xfrm>
            <a:off x="1603779" y="2054933"/>
            <a:ext cx="3014440" cy="2059867"/>
          </a:xfrm>
          <a:prstGeom prst="rect">
            <a:avLst/>
          </a:prstGeom>
          <a:noFill/>
          <a:ln>
            <a:noFill/>
          </a:ln>
          <a:effectLst>
            <a:outerShdw blurRad="50800" dist="139700" dir="13500000" algn="br" rotWithShape="0">
              <a:srgbClr val="3C67B0">
                <a:alpha val="40000"/>
              </a:srgbClr>
            </a:outerShdw>
          </a:effectLst>
        </p:spPr>
      </p:pic>
      <p:pic>
        <p:nvPicPr>
          <p:cNvPr id="549" name="Google Shape;549;p55"/>
          <p:cNvPicPr preferRelativeResize="0"/>
          <p:nvPr/>
        </p:nvPicPr>
        <p:blipFill rotWithShape="1">
          <a:blip r:embed="rId4">
            <a:alphaModFix/>
          </a:blip>
          <a:srcRect/>
          <a:stretch/>
        </p:blipFill>
        <p:spPr>
          <a:xfrm>
            <a:off x="1822063" y="4251919"/>
            <a:ext cx="2822929" cy="2117197"/>
          </a:xfrm>
          <a:prstGeom prst="rect">
            <a:avLst/>
          </a:prstGeom>
          <a:noFill/>
          <a:ln>
            <a:noFill/>
          </a:ln>
          <a:effectLst>
            <a:outerShdw blurRad="50800" dist="139700" dir="8100000" algn="tr" rotWithShape="0">
              <a:srgbClr val="3C67B0">
                <a:alpha val="40000"/>
              </a:srgbClr>
            </a:outerShdw>
          </a:effectLst>
        </p:spPr>
      </p:pic>
      <p:sp>
        <p:nvSpPr>
          <p:cNvPr id="550" name="Google Shape;550;p55"/>
          <p:cNvSpPr txBox="1"/>
          <p:nvPr/>
        </p:nvSpPr>
        <p:spPr>
          <a:xfrm>
            <a:off x="1661713" y="1607561"/>
            <a:ext cx="22244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Aramid Honeycomb</a:t>
            </a:r>
            <a:endParaRPr/>
          </a:p>
        </p:txBody>
      </p:sp>
      <p:sp>
        <p:nvSpPr>
          <p:cNvPr id="551" name="Google Shape;551;p55"/>
          <p:cNvSpPr txBox="1"/>
          <p:nvPr/>
        </p:nvSpPr>
        <p:spPr>
          <a:xfrm>
            <a:off x="1676400" y="6415026"/>
            <a:ext cx="25195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Aluminum Honeycomb</a:t>
            </a:r>
            <a:endParaRPr/>
          </a:p>
        </p:txBody>
      </p:sp>
      <p:sp>
        <p:nvSpPr>
          <p:cNvPr id="552" name="Google Shape;552;p55"/>
          <p:cNvSpPr txBox="1"/>
          <p:nvPr/>
        </p:nvSpPr>
        <p:spPr>
          <a:xfrm>
            <a:off x="7467600" y="1535668"/>
            <a:ext cx="7747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Foam</a:t>
            </a:r>
            <a:endParaRPr/>
          </a:p>
        </p:txBody>
      </p:sp>
      <p:pic>
        <p:nvPicPr>
          <p:cNvPr id="553" name="Google Shape;553;p55"/>
          <p:cNvPicPr preferRelativeResize="0"/>
          <p:nvPr/>
        </p:nvPicPr>
        <p:blipFill rotWithShape="1">
          <a:blip r:embed="rId5">
            <a:alphaModFix/>
          </a:blip>
          <a:srcRect t="-1" b="6975"/>
          <a:stretch/>
        </p:blipFill>
        <p:spPr>
          <a:xfrm>
            <a:off x="5149072" y="2011680"/>
            <a:ext cx="3014441" cy="2103120"/>
          </a:xfrm>
          <a:prstGeom prst="rect">
            <a:avLst/>
          </a:prstGeom>
          <a:noFill/>
          <a:ln>
            <a:noFill/>
          </a:ln>
          <a:effectLst>
            <a:outerShdw blurRad="50800" dist="152400" dir="18900000" algn="bl" rotWithShape="0">
              <a:srgbClr val="3C67B0">
                <a:alpha val="40000"/>
              </a:srgbClr>
            </a:outerShdw>
          </a:effectLst>
        </p:spPr>
      </p:pic>
      <p:pic>
        <p:nvPicPr>
          <p:cNvPr id="554" name="Google Shape;554;p55"/>
          <p:cNvPicPr preferRelativeResize="0"/>
          <p:nvPr/>
        </p:nvPicPr>
        <p:blipFill rotWithShape="1">
          <a:blip r:embed="rId6">
            <a:alphaModFix/>
          </a:blip>
          <a:srcRect l="12863" r="-12863"/>
          <a:stretch/>
        </p:blipFill>
        <p:spPr>
          <a:xfrm>
            <a:off x="5149072" y="4278517"/>
            <a:ext cx="3408585" cy="2090599"/>
          </a:xfrm>
          <a:prstGeom prst="rect">
            <a:avLst/>
          </a:prstGeom>
          <a:noFill/>
          <a:ln>
            <a:noFill/>
          </a:ln>
          <a:effectLst>
            <a:outerShdw blurRad="50800" dist="139700" dir="2700000" algn="tl" rotWithShape="0">
              <a:srgbClr val="3C67B0">
                <a:alpha val="40000"/>
              </a:srgbClr>
            </a:outerShdw>
          </a:effectLst>
        </p:spPr>
      </p:pic>
      <p:sp>
        <p:nvSpPr>
          <p:cNvPr id="555" name="Google Shape;555;p55"/>
          <p:cNvSpPr txBox="1"/>
          <p:nvPr/>
        </p:nvSpPr>
        <p:spPr>
          <a:xfrm>
            <a:off x="5867400" y="6415026"/>
            <a:ext cx="2400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Balsa Wood (end cut)</a:t>
            </a:r>
            <a:endParaRPr/>
          </a:p>
        </p:txBody>
      </p:sp>
      <p:sp>
        <p:nvSpPr>
          <p:cNvPr id="556" name="Google Shape;556;p55"/>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CORE MATERIALS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6"/>
          <p:cNvSpPr txBox="1"/>
          <p:nvPr/>
        </p:nvSpPr>
        <p:spPr>
          <a:xfrm>
            <a:off x="5562600" y="1625025"/>
            <a:ext cx="297183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T &amp; J Stiffeners</a:t>
            </a:r>
            <a:endParaRPr/>
          </a:p>
        </p:txBody>
      </p:sp>
      <p:sp>
        <p:nvSpPr>
          <p:cNvPr id="563" name="Google Shape;563;p56"/>
          <p:cNvSpPr txBox="1"/>
          <p:nvPr/>
        </p:nvSpPr>
        <p:spPr>
          <a:xfrm>
            <a:off x="914400" y="4882315"/>
            <a:ext cx="36006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Compound Curves</a:t>
            </a:r>
            <a:endParaRPr/>
          </a:p>
        </p:txBody>
      </p:sp>
      <p:sp>
        <p:nvSpPr>
          <p:cNvPr id="564" name="Google Shape;564;p56"/>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SHAPE STIFFENERS</a:t>
            </a:r>
            <a:endParaRPr/>
          </a:p>
        </p:txBody>
      </p:sp>
      <p:pic>
        <p:nvPicPr>
          <p:cNvPr id="565" name="Google Shape;565;p56"/>
          <p:cNvPicPr preferRelativeResize="0">
            <a:picLocks noGrp="1"/>
          </p:cNvPicPr>
          <p:nvPr>
            <p:ph type="body" idx="1"/>
          </p:nvPr>
        </p:nvPicPr>
        <p:blipFill rotWithShape="1">
          <a:blip r:embed="rId3">
            <a:alphaModFix/>
          </a:blip>
          <a:srcRect t="27692" b="16922"/>
          <a:stretch/>
        </p:blipFill>
        <p:spPr>
          <a:xfrm>
            <a:off x="609600" y="2209800"/>
            <a:ext cx="8694998" cy="2743200"/>
          </a:xfrm>
          <a:prstGeom prst="rect">
            <a:avLst/>
          </a:prstGeom>
          <a:noFill/>
          <a:ln>
            <a:noFill/>
          </a:ln>
        </p:spPr>
      </p:pic>
      <p:sp>
        <p:nvSpPr>
          <p:cNvPr id="566" name="Google Shape;566;p56"/>
          <p:cNvSpPr txBox="1"/>
          <p:nvPr/>
        </p:nvSpPr>
        <p:spPr>
          <a:xfrm>
            <a:off x="2362201" y="1820404"/>
            <a:ext cx="10278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Hats</a:t>
            </a:r>
            <a:endParaRPr/>
          </a:p>
        </p:txBody>
      </p:sp>
      <p:cxnSp>
        <p:nvCxnSpPr>
          <p:cNvPr id="567" name="Google Shape;567;p56"/>
          <p:cNvCxnSpPr/>
          <p:nvPr/>
        </p:nvCxnSpPr>
        <p:spPr>
          <a:xfrm flipH="1">
            <a:off x="6096000" y="2235849"/>
            <a:ext cx="685800" cy="1345551"/>
          </a:xfrm>
          <a:prstGeom prst="straightConnector1">
            <a:avLst/>
          </a:prstGeom>
          <a:noFill/>
          <a:ln w="22225" cap="flat" cmpd="sng">
            <a:solidFill>
              <a:srgbClr val="595959"/>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57" descr="http://www.sandwichpanels.org/Images/repair/3.jpg"/>
          <p:cNvPicPr preferRelativeResize="0"/>
          <p:nvPr/>
        </p:nvPicPr>
        <p:blipFill rotWithShape="1">
          <a:blip r:embed="rId3">
            <a:alphaModFix/>
          </a:blip>
          <a:srcRect t="11006" b="21068"/>
          <a:stretch/>
        </p:blipFill>
        <p:spPr>
          <a:xfrm>
            <a:off x="1143000" y="1565694"/>
            <a:ext cx="7315200" cy="3726611"/>
          </a:xfrm>
          <a:prstGeom prst="rect">
            <a:avLst/>
          </a:prstGeom>
          <a:noFill/>
          <a:ln>
            <a:noFill/>
          </a:ln>
          <a:effectLst>
            <a:outerShdw blurRad="50800" dist="203200" dir="2700000" algn="tl" rotWithShape="0">
              <a:srgbClr val="3C67B0">
                <a:alpha val="40000"/>
              </a:srgbClr>
            </a:outerShdw>
          </a:effectLst>
        </p:spPr>
      </p:pic>
      <p:sp>
        <p:nvSpPr>
          <p:cNvPr id="574" name="Google Shape;574;p57"/>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COMPOSITE STRUCTURES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58"/>
          <p:cNvPicPr preferRelativeResize="0"/>
          <p:nvPr/>
        </p:nvPicPr>
        <p:blipFill rotWithShape="1">
          <a:blip r:embed="rId3">
            <a:alphaModFix/>
          </a:blip>
          <a:srcRect t="6015" b="24560"/>
          <a:stretch/>
        </p:blipFill>
        <p:spPr>
          <a:xfrm>
            <a:off x="3216618" y="1816722"/>
            <a:ext cx="6193010" cy="3224556"/>
          </a:xfrm>
          <a:prstGeom prst="rect">
            <a:avLst/>
          </a:prstGeom>
          <a:noFill/>
          <a:ln>
            <a:noFill/>
          </a:ln>
          <a:effectLst>
            <a:outerShdw blurRad="50800" dist="165100" dir="2700000" algn="tl" rotWithShape="0">
              <a:srgbClr val="3C67B0">
                <a:alpha val="40000"/>
              </a:srgbClr>
            </a:outerShdw>
          </a:effectLst>
        </p:spPr>
      </p:pic>
      <p:sp>
        <p:nvSpPr>
          <p:cNvPr id="581" name="Google Shape;581;p58"/>
          <p:cNvSpPr txBox="1"/>
          <p:nvPr/>
        </p:nvSpPr>
        <p:spPr>
          <a:xfrm>
            <a:off x="304800" y="2151727"/>
            <a:ext cx="2771775"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SzPts val="2000"/>
              <a:buFont typeface="Noto Sans Symbols"/>
              <a:buChar char="▪"/>
            </a:pPr>
            <a:r>
              <a:rPr lang="en-US" sz="2000">
                <a:solidFill>
                  <a:schemeClr val="dk1"/>
                </a:solidFill>
                <a:latin typeface="Arial"/>
                <a:ea typeface="Arial"/>
                <a:cs typeface="Arial"/>
                <a:sym typeface="Arial"/>
              </a:rPr>
              <a:t>Impacts</a:t>
            </a:r>
            <a:endParaRPr/>
          </a:p>
          <a:p>
            <a:pPr marL="342900" marR="0" lvl="0" indent="-342900" algn="l" rtl="0">
              <a:spcBef>
                <a:spcPts val="0"/>
              </a:spcBef>
              <a:spcAft>
                <a:spcPts val="0"/>
              </a:spcAft>
              <a:buClr>
                <a:schemeClr val="accent1"/>
              </a:buClr>
              <a:buSzPts val="2000"/>
              <a:buFont typeface="Noto Sans Symbols"/>
              <a:buChar char="▪"/>
            </a:pPr>
            <a:r>
              <a:rPr lang="en-US" sz="2000">
                <a:solidFill>
                  <a:schemeClr val="dk1"/>
                </a:solidFill>
                <a:latin typeface="Arial"/>
                <a:ea typeface="Arial"/>
                <a:cs typeface="Arial"/>
                <a:sym typeface="Arial"/>
              </a:rPr>
              <a:t>Over Stress</a:t>
            </a:r>
            <a:endParaRPr/>
          </a:p>
          <a:p>
            <a:pPr marL="342900" marR="0" lvl="0" indent="-342900" algn="l" rtl="0">
              <a:spcBef>
                <a:spcPts val="0"/>
              </a:spcBef>
              <a:spcAft>
                <a:spcPts val="0"/>
              </a:spcAft>
              <a:buClr>
                <a:schemeClr val="accent1"/>
              </a:buClr>
              <a:buSzPts val="2000"/>
              <a:buFont typeface="Noto Sans Symbols"/>
              <a:buChar char="▪"/>
            </a:pPr>
            <a:r>
              <a:rPr lang="en-US" sz="2000">
                <a:solidFill>
                  <a:schemeClr val="dk1"/>
                </a:solidFill>
                <a:latin typeface="Arial"/>
                <a:ea typeface="Arial"/>
                <a:cs typeface="Arial"/>
                <a:sym typeface="Arial"/>
              </a:rPr>
              <a:t>Over Twisting </a:t>
            </a:r>
            <a:endParaRPr/>
          </a:p>
          <a:p>
            <a:pPr marL="342900" marR="0" lvl="0" indent="-342900" algn="l" rtl="0">
              <a:spcBef>
                <a:spcPts val="0"/>
              </a:spcBef>
              <a:spcAft>
                <a:spcPts val="0"/>
              </a:spcAft>
              <a:buClr>
                <a:schemeClr val="accent1"/>
              </a:buClr>
              <a:buSzPts val="2000"/>
              <a:buFont typeface="Noto Sans Symbols"/>
              <a:buChar char="▪"/>
            </a:pPr>
            <a:r>
              <a:rPr lang="en-US" sz="2000">
                <a:solidFill>
                  <a:schemeClr val="dk1"/>
                </a:solidFill>
                <a:latin typeface="Arial"/>
                <a:ea typeface="Arial"/>
                <a:cs typeface="Arial"/>
                <a:sym typeface="Arial"/>
              </a:rPr>
              <a:t>Over Bending</a:t>
            </a:r>
            <a:endParaRPr/>
          </a:p>
          <a:p>
            <a:pPr marL="342900" marR="0" lvl="0" indent="-342900" algn="l" rtl="0">
              <a:spcBef>
                <a:spcPts val="0"/>
              </a:spcBef>
              <a:spcAft>
                <a:spcPts val="0"/>
              </a:spcAft>
              <a:buClr>
                <a:schemeClr val="accent1"/>
              </a:buClr>
              <a:buSzPts val="2000"/>
              <a:buFont typeface="Noto Sans Symbols"/>
              <a:buChar char="▪"/>
            </a:pPr>
            <a:r>
              <a:rPr lang="en-US" sz="2000">
                <a:solidFill>
                  <a:schemeClr val="dk1"/>
                </a:solidFill>
                <a:latin typeface="Arial"/>
                <a:ea typeface="Arial"/>
                <a:cs typeface="Arial"/>
                <a:sym typeface="Arial"/>
              </a:rPr>
              <a:t>Delamination's</a:t>
            </a:r>
            <a:endParaRPr/>
          </a:p>
          <a:p>
            <a:pPr marL="342900" marR="0" lvl="0" indent="-342900" algn="l" rtl="0">
              <a:spcBef>
                <a:spcPts val="0"/>
              </a:spcBef>
              <a:spcAft>
                <a:spcPts val="0"/>
              </a:spcAft>
              <a:buClr>
                <a:schemeClr val="accent1"/>
              </a:buClr>
              <a:buSzPts val="2000"/>
              <a:buFont typeface="Noto Sans Symbols"/>
              <a:buChar char="▪"/>
            </a:pPr>
            <a:r>
              <a:rPr lang="en-US" sz="2000">
                <a:solidFill>
                  <a:schemeClr val="dk1"/>
                </a:solidFill>
                <a:latin typeface="Arial"/>
                <a:ea typeface="Arial"/>
                <a:cs typeface="Arial"/>
                <a:sym typeface="Arial"/>
              </a:rPr>
              <a:t>Voids</a:t>
            </a:r>
            <a:endParaRPr/>
          </a:p>
          <a:p>
            <a:pPr marL="342900" marR="0" lvl="0" indent="-342900" algn="l" rtl="0">
              <a:spcBef>
                <a:spcPts val="0"/>
              </a:spcBef>
              <a:spcAft>
                <a:spcPts val="0"/>
              </a:spcAft>
              <a:buClr>
                <a:schemeClr val="accent1"/>
              </a:buClr>
              <a:buSzPts val="2000"/>
              <a:buFont typeface="Noto Sans Symbols"/>
              <a:buChar char="▪"/>
            </a:pPr>
            <a:r>
              <a:rPr lang="en-US" sz="2000">
                <a:solidFill>
                  <a:schemeClr val="dk1"/>
                </a:solidFill>
                <a:latin typeface="Arial"/>
                <a:ea typeface="Arial"/>
                <a:cs typeface="Arial"/>
                <a:sym typeface="Arial"/>
              </a:rPr>
              <a:t>FOD (foreign object debris)</a:t>
            </a:r>
            <a:endParaRPr/>
          </a:p>
        </p:txBody>
      </p:sp>
      <p:sp>
        <p:nvSpPr>
          <p:cNvPr id="582" name="Google Shape;582;p58"/>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COMPOSITE FAILURE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9"/>
          <p:cNvSpPr txBox="1"/>
          <p:nvPr/>
        </p:nvSpPr>
        <p:spPr>
          <a:xfrm>
            <a:off x="7924800" y="533400"/>
            <a:ext cx="4572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Al</a:t>
            </a:r>
            <a:endParaRPr/>
          </a:p>
        </p:txBody>
      </p:sp>
      <p:sp>
        <p:nvSpPr>
          <p:cNvPr id="589" name="Google Shape;589;p59"/>
          <p:cNvSpPr txBox="1"/>
          <p:nvPr/>
        </p:nvSpPr>
        <p:spPr>
          <a:xfrm>
            <a:off x="161155" y="294206"/>
            <a:ext cx="9190921" cy="14583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PROPERTIES COMPARISONS OF</a:t>
            </a:r>
            <a:endParaRPr/>
          </a:p>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METAL AND COMPOSITES</a:t>
            </a:r>
            <a:endParaRPr/>
          </a:p>
        </p:txBody>
      </p:sp>
      <p:pic>
        <p:nvPicPr>
          <p:cNvPr id="590" name="Google Shape;590;p59"/>
          <p:cNvPicPr preferRelativeResize="0"/>
          <p:nvPr/>
        </p:nvPicPr>
        <p:blipFill rotWithShape="1">
          <a:blip r:embed="rId3">
            <a:alphaModFix/>
          </a:blip>
          <a:srcRect/>
          <a:stretch/>
        </p:blipFill>
        <p:spPr>
          <a:xfrm>
            <a:off x="914400" y="1752600"/>
            <a:ext cx="8077200" cy="50782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0"/>
          <p:cNvSpPr txBox="1">
            <a:spLocks noGrp="1"/>
          </p:cNvSpPr>
          <p:nvPr>
            <p:ph type="ctrTitle"/>
          </p:nvPr>
        </p:nvSpPr>
        <p:spPr>
          <a:xfrm>
            <a:off x="1143000" y="1600200"/>
            <a:ext cx="8055768" cy="11084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Arial"/>
              <a:buNone/>
            </a:pPr>
            <a:r>
              <a:rPr lang="en-US"/>
              <a:t>Thank You</a:t>
            </a:r>
            <a:endParaRPr/>
          </a:p>
        </p:txBody>
      </p:sp>
      <p:sp>
        <p:nvSpPr>
          <p:cNvPr id="597" name="Google Shape;597;p60"/>
          <p:cNvSpPr txBox="1">
            <a:spLocks noGrp="1"/>
          </p:cNvSpPr>
          <p:nvPr>
            <p:ph type="subTitle" idx="1"/>
          </p:nvPr>
        </p:nvSpPr>
        <p:spPr>
          <a:xfrm>
            <a:off x="1143000" y="3574968"/>
            <a:ext cx="8055768" cy="1613707"/>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en-US">
                <a:solidFill>
                  <a:srgbClr val="0070C0"/>
                </a:solidFill>
              </a:rPr>
              <a:t>Part 3:</a:t>
            </a:r>
            <a:endParaRPr/>
          </a:p>
          <a:p>
            <a:pPr marL="0" lvl="0" indent="0" algn="r" rtl="0">
              <a:spcBef>
                <a:spcPts val="1000"/>
              </a:spcBef>
              <a:spcAft>
                <a:spcPts val="0"/>
              </a:spcAft>
              <a:buSzPts val="1440"/>
              <a:buNone/>
            </a:pPr>
            <a:r>
              <a:rPr lang="en-US">
                <a:solidFill>
                  <a:schemeClr val="accent1"/>
                </a:solidFill>
              </a:rPr>
              <a:t>Composites Design: </a:t>
            </a:r>
            <a:r>
              <a:rPr lang="en-US">
                <a:solidFill>
                  <a:srgbClr val="0070C0"/>
                </a:solidFill>
              </a:rPr>
              <a:t>Forces and How to Withstand Them</a:t>
            </a:r>
            <a:endParaRPr/>
          </a:p>
          <a:p>
            <a:pPr marL="0" lvl="0" indent="0" algn="r" rtl="0">
              <a:spcBef>
                <a:spcPts val="1000"/>
              </a:spcBef>
              <a:spcAft>
                <a:spcPts val="0"/>
              </a:spcAft>
              <a:buSzPts val="144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38"/>
          <p:cNvGrpSpPr/>
          <p:nvPr/>
        </p:nvGrpSpPr>
        <p:grpSpPr>
          <a:xfrm>
            <a:off x="850668" y="1066800"/>
            <a:ext cx="8674332" cy="5216526"/>
            <a:chOff x="1153990" y="757434"/>
            <a:chExt cx="8674332" cy="5216526"/>
          </a:xfrm>
        </p:grpSpPr>
        <p:pic>
          <p:nvPicPr>
            <p:cNvPr id="251" name="Google Shape;251;p38" descr="Homepage - Boston Materials"/>
            <p:cNvPicPr preferRelativeResize="0"/>
            <p:nvPr/>
          </p:nvPicPr>
          <p:blipFill rotWithShape="1">
            <a:blip r:embed="rId3">
              <a:alphaModFix/>
            </a:blip>
            <a:srcRect/>
            <a:stretch/>
          </p:blipFill>
          <p:spPr>
            <a:xfrm>
              <a:off x="7564787" y="4343400"/>
              <a:ext cx="1819275" cy="539115"/>
            </a:xfrm>
            <a:prstGeom prst="rect">
              <a:avLst/>
            </a:prstGeom>
            <a:noFill/>
            <a:ln>
              <a:noFill/>
            </a:ln>
          </p:spPr>
        </p:pic>
        <p:pic>
          <p:nvPicPr>
            <p:cNvPr id="252" name="Google Shape;252;p38" descr="Logo, company name&#10;&#10;Description automatically generated"/>
            <p:cNvPicPr preferRelativeResize="0"/>
            <p:nvPr/>
          </p:nvPicPr>
          <p:blipFill rotWithShape="1">
            <a:blip r:embed="rId4">
              <a:alphaModFix/>
            </a:blip>
            <a:srcRect/>
            <a:stretch/>
          </p:blipFill>
          <p:spPr>
            <a:xfrm>
              <a:off x="6526270" y="2495396"/>
              <a:ext cx="1624965" cy="904240"/>
            </a:xfrm>
            <a:prstGeom prst="rect">
              <a:avLst/>
            </a:prstGeom>
            <a:noFill/>
            <a:ln>
              <a:noFill/>
            </a:ln>
          </p:spPr>
        </p:pic>
        <p:pic>
          <p:nvPicPr>
            <p:cNvPr id="253" name="Google Shape;253;p38" descr="Home - KraussMaffei"/>
            <p:cNvPicPr preferRelativeResize="0"/>
            <p:nvPr/>
          </p:nvPicPr>
          <p:blipFill rotWithShape="1">
            <a:blip r:embed="rId5">
              <a:alphaModFix/>
            </a:blip>
            <a:srcRect/>
            <a:stretch/>
          </p:blipFill>
          <p:spPr>
            <a:xfrm>
              <a:off x="4663356" y="5047495"/>
              <a:ext cx="1212215" cy="926465"/>
            </a:xfrm>
            <a:prstGeom prst="rect">
              <a:avLst/>
            </a:prstGeom>
            <a:noFill/>
            <a:ln>
              <a:noFill/>
            </a:ln>
          </p:spPr>
        </p:pic>
        <p:pic>
          <p:nvPicPr>
            <p:cNvPr id="254" name="Google Shape;254;p38" descr="Airtech | SAMPE Europe"/>
            <p:cNvPicPr preferRelativeResize="0"/>
            <p:nvPr/>
          </p:nvPicPr>
          <p:blipFill rotWithShape="1">
            <a:blip r:embed="rId6">
              <a:alphaModFix/>
            </a:blip>
            <a:srcRect/>
            <a:stretch/>
          </p:blipFill>
          <p:spPr>
            <a:xfrm>
              <a:off x="1153990" y="4343400"/>
              <a:ext cx="1864400" cy="568642"/>
            </a:xfrm>
            <a:prstGeom prst="rect">
              <a:avLst/>
            </a:prstGeom>
            <a:noFill/>
            <a:ln>
              <a:noFill/>
            </a:ln>
          </p:spPr>
        </p:pic>
        <p:sp>
          <p:nvSpPr>
            <p:cNvPr id="255" name="Google Shape;255;p38"/>
            <p:cNvSpPr txBox="1"/>
            <p:nvPr/>
          </p:nvSpPr>
          <p:spPr>
            <a:xfrm>
              <a:off x="1160448" y="2865094"/>
              <a:ext cx="28500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William Dahlgren Family</a:t>
              </a:r>
              <a:endParaRPr/>
            </a:p>
          </p:txBody>
        </p:sp>
        <p:sp>
          <p:nvSpPr>
            <p:cNvPr id="256" name="Google Shape;256;p38"/>
            <p:cNvSpPr txBox="1"/>
            <p:nvPr/>
          </p:nvSpPr>
          <p:spPr>
            <a:xfrm>
              <a:off x="7120529" y="3002130"/>
              <a:ext cx="27077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Ernest Solvay Fund Managed</a:t>
              </a:r>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by The King Baudouin Foundation</a:t>
              </a:r>
              <a:endParaRPr/>
            </a:p>
          </p:txBody>
        </p:sp>
        <p:grpSp>
          <p:nvGrpSpPr>
            <p:cNvPr id="257" name="Google Shape;257;p38"/>
            <p:cNvGrpSpPr/>
            <p:nvPr/>
          </p:nvGrpSpPr>
          <p:grpSpPr>
            <a:xfrm>
              <a:off x="3523915" y="2622335"/>
              <a:ext cx="3453068" cy="1825985"/>
              <a:chOff x="3154450" y="4000779"/>
              <a:chExt cx="3708556" cy="1961088"/>
            </a:xfrm>
          </p:grpSpPr>
          <p:pic>
            <p:nvPicPr>
              <p:cNvPr id="258" name="Google Shape;258;p38" descr="A picture containing text&#10;&#10;Description automatically generated"/>
              <p:cNvPicPr preferRelativeResize="0"/>
              <p:nvPr/>
            </p:nvPicPr>
            <p:blipFill rotWithShape="1">
              <a:blip r:embed="rId7">
                <a:alphaModFix/>
              </a:blip>
              <a:srcRect/>
              <a:stretch/>
            </p:blipFill>
            <p:spPr>
              <a:xfrm>
                <a:off x="4532478" y="4000779"/>
                <a:ext cx="952500" cy="1333500"/>
              </a:xfrm>
              <a:prstGeom prst="rect">
                <a:avLst/>
              </a:prstGeom>
              <a:noFill/>
              <a:ln>
                <a:noFill/>
              </a:ln>
            </p:spPr>
          </p:pic>
          <p:sp>
            <p:nvSpPr>
              <p:cNvPr id="259" name="Google Shape;259;p38"/>
              <p:cNvSpPr txBox="1"/>
              <p:nvPr/>
            </p:nvSpPr>
            <p:spPr>
              <a:xfrm>
                <a:off x="3154450" y="5315536"/>
                <a:ext cx="370855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St. Margaret’s</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Episcopal School</a:t>
                </a:r>
                <a:endParaRPr/>
              </a:p>
            </p:txBody>
          </p:sp>
        </p:grpSp>
        <p:grpSp>
          <p:nvGrpSpPr>
            <p:cNvPr id="260" name="Google Shape;260;p38"/>
            <p:cNvGrpSpPr/>
            <p:nvPr/>
          </p:nvGrpSpPr>
          <p:grpSpPr>
            <a:xfrm>
              <a:off x="2547154" y="757434"/>
              <a:ext cx="5853493" cy="1254042"/>
              <a:chOff x="2742075" y="2996746"/>
              <a:chExt cx="5853493" cy="1254042"/>
            </a:xfrm>
          </p:grpSpPr>
          <p:pic>
            <p:nvPicPr>
              <p:cNvPr id="261" name="Google Shape;261;p38" descr="Logo, company name&#10;&#10;Description automatically generated"/>
              <p:cNvPicPr preferRelativeResize="0"/>
              <p:nvPr/>
            </p:nvPicPr>
            <p:blipFill rotWithShape="1">
              <a:blip r:embed="rId8">
                <a:alphaModFix/>
              </a:blip>
              <a:srcRect b="33511"/>
              <a:stretch/>
            </p:blipFill>
            <p:spPr>
              <a:xfrm>
                <a:off x="2742075" y="2996746"/>
                <a:ext cx="4232403" cy="1100486"/>
              </a:xfrm>
              <a:prstGeom prst="rect">
                <a:avLst/>
              </a:prstGeom>
              <a:noFill/>
              <a:ln>
                <a:noFill/>
              </a:ln>
            </p:spPr>
          </p:pic>
          <p:sp>
            <p:nvSpPr>
              <p:cNvPr id="262" name="Google Shape;262;p38"/>
              <p:cNvSpPr txBox="1"/>
              <p:nvPr/>
            </p:nvSpPr>
            <p:spPr>
              <a:xfrm>
                <a:off x="5712983" y="3881456"/>
                <a:ext cx="2882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Los Angeles Chapter</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9" descr="Logo, company name&#10;&#10;Description automatically generated"/>
          <p:cNvPicPr preferRelativeResize="0"/>
          <p:nvPr/>
        </p:nvPicPr>
        <p:blipFill rotWithShape="1">
          <a:blip r:embed="rId3">
            <a:alphaModFix/>
          </a:blip>
          <a:srcRect/>
          <a:stretch/>
        </p:blipFill>
        <p:spPr>
          <a:xfrm>
            <a:off x="685800" y="1066800"/>
            <a:ext cx="8792936" cy="3429000"/>
          </a:xfrm>
          <a:prstGeom prst="rect">
            <a:avLst/>
          </a:prstGeom>
          <a:noFill/>
          <a:ln>
            <a:noFill/>
          </a:ln>
        </p:spPr>
      </p:pic>
      <p:sp>
        <p:nvSpPr>
          <p:cNvPr id="269" name="Google Shape;269;p39"/>
          <p:cNvSpPr txBox="1"/>
          <p:nvPr/>
        </p:nvSpPr>
        <p:spPr>
          <a:xfrm>
            <a:off x="2696699" y="3276600"/>
            <a:ext cx="6248400"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a:solidFill>
                  <a:schemeClr val="accent2"/>
                </a:solidFill>
                <a:latin typeface="Arial"/>
                <a:ea typeface="Arial"/>
                <a:cs typeface="Arial"/>
                <a:sym typeface="Arial"/>
              </a:rPr>
              <a:t>Presents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p:nvPr/>
        </p:nvSpPr>
        <p:spPr>
          <a:xfrm>
            <a:off x="1066800" y="1364031"/>
            <a:ext cx="8055768" cy="181774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006699"/>
              </a:buClr>
              <a:buSzPts val="5400"/>
              <a:buFont typeface="Arial"/>
              <a:buNone/>
            </a:pPr>
            <a:r>
              <a:rPr lang="en-US" sz="5400">
                <a:solidFill>
                  <a:srgbClr val="006699"/>
                </a:solidFill>
                <a:latin typeface="Arial"/>
                <a:ea typeface="Arial"/>
                <a:cs typeface="Arial"/>
                <a:sym typeface="Arial"/>
              </a:rPr>
              <a:t>COMPOSITES </a:t>
            </a:r>
            <a:br>
              <a:rPr lang="en-US" sz="5400">
                <a:solidFill>
                  <a:schemeClr val="accent1"/>
                </a:solidFill>
                <a:latin typeface="Arial"/>
                <a:ea typeface="Arial"/>
                <a:cs typeface="Arial"/>
                <a:sym typeface="Arial"/>
              </a:rPr>
            </a:br>
            <a:r>
              <a:rPr lang="en-US" sz="5400">
                <a:solidFill>
                  <a:srgbClr val="FFD858"/>
                </a:solidFill>
                <a:latin typeface="Arial"/>
                <a:ea typeface="Arial"/>
                <a:cs typeface="Arial"/>
                <a:sym typeface="Arial"/>
              </a:rPr>
              <a:t>Lighter</a:t>
            </a:r>
            <a:r>
              <a:rPr lang="en-US" sz="5400">
                <a:solidFill>
                  <a:schemeClr val="accent1"/>
                </a:solidFill>
                <a:latin typeface="Arial"/>
                <a:ea typeface="Arial"/>
                <a:cs typeface="Arial"/>
                <a:sym typeface="Arial"/>
              </a:rPr>
              <a:t> / </a:t>
            </a:r>
            <a:r>
              <a:rPr lang="en-US" sz="5400">
                <a:solidFill>
                  <a:srgbClr val="DBAF20"/>
                </a:solidFill>
                <a:latin typeface="Arial"/>
                <a:ea typeface="Arial"/>
                <a:cs typeface="Arial"/>
                <a:sym typeface="Arial"/>
              </a:rPr>
              <a:t>Stronger</a:t>
            </a:r>
            <a:r>
              <a:rPr lang="en-US" sz="5400">
                <a:solidFill>
                  <a:schemeClr val="accent1"/>
                </a:solidFill>
                <a:latin typeface="Arial"/>
                <a:ea typeface="Arial"/>
                <a:cs typeface="Arial"/>
                <a:sym typeface="Arial"/>
              </a:rPr>
              <a:t> / </a:t>
            </a:r>
            <a:r>
              <a:rPr lang="en-US" sz="5400">
                <a:solidFill>
                  <a:srgbClr val="D17707"/>
                </a:solidFill>
                <a:latin typeface="Arial"/>
                <a:ea typeface="Arial"/>
                <a:cs typeface="Arial"/>
                <a:sym typeface="Arial"/>
              </a:rPr>
              <a:t>Better</a:t>
            </a:r>
            <a:endParaRPr/>
          </a:p>
        </p:txBody>
      </p:sp>
      <p:sp>
        <p:nvSpPr>
          <p:cNvPr id="276" name="Google Shape;276;p40"/>
          <p:cNvSpPr txBox="1"/>
          <p:nvPr/>
        </p:nvSpPr>
        <p:spPr>
          <a:xfrm>
            <a:off x="1066800" y="3810000"/>
            <a:ext cx="8055768" cy="16137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200"/>
              <a:buFont typeface="Noto Sans Symbols"/>
              <a:buNone/>
            </a:pPr>
            <a:r>
              <a:rPr lang="en-US" sz="4000">
                <a:solidFill>
                  <a:srgbClr val="0070C0"/>
                </a:solidFill>
                <a:latin typeface="Arial"/>
                <a:ea typeface="Arial"/>
                <a:cs typeface="Arial"/>
                <a:sym typeface="Arial"/>
              </a:rPr>
              <a:t>Part 3:</a:t>
            </a:r>
            <a:endParaRPr/>
          </a:p>
          <a:p>
            <a:pPr marL="0" marR="0" lvl="0" indent="0" algn="l" rtl="0">
              <a:spcBef>
                <a:spcPts val="1000"/>
              </a:spcBef>
              <a:spcAft>
                <a:spcPts val="0"/>
              </a:spcAft>
              <a:buClr>
                <a:schemeClr val="accent1"/>
              </a:buClr>
              <a:buSzPts val="2880"/>
              <a:buFont typeface="Noto Sans Symbols"/>
              <a:buNone/>
            </a:pPr>
            <a:r>
              <a:rPr lang="en-US" sz="3600">
                <a:solidFill>
                  <a:schemeClr val="accent1"/>
                </a:solidFill>
                <a:latin typeface="Arial"/>
                <a:ea typeface="Arial"/>
                <a:cs typeface="Arial"/>
                <a:sym typeface="Arial"/>
              </a:rPr>
              <a:t>Composites Design:</a:t>
            </a:r>
            <a:endParaRPr/>
          </a:p>
          <a:p>
            <a:pPr marL="0" marR="0" lvl="0" indent="0" algn="l" rtl="0">
              <a:spcBef>
                <a:spcPts val="1000"/>
              </a:spcBef>
              <a:spcAft>
                <a:spcPts val="0"/>
              </a:spcAft>
              <a:buClr>
                <a:schemeClr val="accent1"/>
              </a:buClr>
              <a:buSzPts val="2880"/>
              <a:buFont typeface="Noto Sans Symbols"/>
              <a:buNone/>
            </a:pPr>
            <a:r>
              <a:rPr lang="en-US" sz="3600">
                <a:solidFill>
                  <a:srgbClr val="D17707"/>
                </a:solidFill>
                <a:latin typeface="Arial"/>
                <a:ea typeface="Arial"/>
                <a:cs typeface="Arial"/>
                <a:sym typeface="Arial"/>
              </a:rPr>
              <a:t>Forces and How to Withstand Them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a:stretch/>
        </p:blipFill>
        <p:spPr>
          <a:xfrm>
            <a:off x="838200" y="1143000"/>
            <a:ext cx="8404382" cy="4629705"/>
          </a:xfrm>
          <a:prstGeom prst="rect">
            <a:avLst/>
          </a:prstGeom>
          <a:noFill/>
          <a:ln>
            <a:noFill/>
          </a:ln>
        </p:spPr>
      </p:pic>
      <p:sp>
        <p:nvSpPr>
          <p:cNvPr id="283" name="Google Shape;283;p41"/>
          <p:cNvSpPr txBox="1"/>
          <p:nvPr/>
        </p:nvSpPr>
        <p:spPr>
          <a:xfrm>
            <a:off x="5334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TYPES OF LOADS </a:t>
            </a:r>
            <a:r>
              <a:rPr lang="en-US" sz="3200" b="1" i="0">
                <a:solidFill>
                  <a:srgbClr val="41608A"/>
                </a:solidFill>
                <a:latin typeface="Arial"/>
                <a:ea typeface="Arial"/>
                <a:cs typeface="Arial"/>
                <a:sym typeface="Arial"/>
              </a:rPr>
              <a:t>(FORCES)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2" descr="Shock Pylons Enable More Normal Gait For Amputees In Texas"/>
          <p:cNvPicPr preferRelativeResize="0"/>
          <p:nvPr/>
        </p:nvPicPr>
        <p:blipFill rotWithShape="1">
          <a:blip r:embed="rId3">
            <a:alphaModFix/>
          </a:blip>
          <a:srcRect/>
          <a:stretch/>
        </p:blipFill>
        <p:spPr>
          <a:xfrm>
            <a:off x="4295775" y="2193335"/>
            <a:ext cx="1847850" cy="2776824"/>
          </a:xfrm>
          <a:prstGeom prst="rect">
            <a:avLst/>
          </a:prstGeom>
          <a:noFill/>
          <a:ln w="9525" cap="flat" cmpd="sng">
            <a:solidFill>
              <a:schemeClr val="dk1"/>
            </a:solidFill>
            <a:prstDash val="solid"/>
            <a:round/>
            <a:headEnd type="none" w="sm" len="sm"/>
            <a:tailEnd type="none" w="sm" len="sm"/>
          </a:ln>
        </p:spPr>
      </p:pic>
      <p:pic>
        <p:nvPicPr>
          <p:cNvPr id="290" name="Google Shape;290;p42" descr="What are the daily life examples of shear stress? - Quora"/>
          <p:cNvPicPr preferRelativeResize="0"/>
          <p:nvPr/>
        </p:nvPicPr>
        <p:blipFill rotWithShape="1">
          <a:blip r:embed="rId4">
            <a:alphaModFix/>
          </a:blip>
          <a:srcRect/>
          <a:stretch/>
        </p:blipFill>
        <p:spPr>
          <a:xfrm>
            <a:off x="6400800" y="2049475"/>
            <a:ext cx="3289300" cy="2087230"/>
          </a:xfrm>
          <a:prstGeom prst="rect">
            <a:avLst/>
          </a:prstGeom>
          <a:noFill/>
          <a:ln w="9525" cap="flat" cmpd="sng">
            <a:solidFill>
              <a:schemeClr val="dk1"/>
            </a:solidFill>
            <a:prstDash val="solid"/>
            <a:round/>
            <a:headEnd type="none" w="sm" len="sm"/>
            <a:tailEnd type="none" w="sm" len="sm"/>
          </a:ln>
        </p:spPr>
      </p:pic>
      <p:pic>
        <p:nvPicPr>
          <p:cNvPr id="291" name="Google Shape;291;p42" descr="Torque about Force: Twist and Shout..."/>
          <p:cNvPicPr preferRelativeResize="0"/>
          <p:nvPr/>
        </p:nvPicPr>
        <p:blipFill rotWithShape="1">
          <a:blip r:embed="rId5">
            <a:alphaModFix/>
          </a:blip>
          <a:srcRect/>
          <a:stretch/>
        </p:blipFill>
        <p:spPr>
          <a:xfrm>
            <a:off x="1158374" y="4305535"/>
            <a:ext cx="2880226" cy="1620128"/>
          </a:xfrm>
          <a:prstGeom prst="rect">
            <a:avLst/>
          </a:prstGeom>
          <a:noFill/>
          <a:ln w="9525" cap="flat" cmpd="sng">
            <a:solidFill>
              <a:schemeClr val="dk1"/>
            </a:solidFill>
            <a:prstDash val="solid"/>
            <a:round/>
            <a:headEnd type="none" w="sm" len="sm"/>
            <a:tailEnd type="none" w="sm" len="sm"/>
          </a:ln>
        </p:spPr>
      </p:pic>
      <p:pic>
        <p:nvPicPr>
          <p:cNvPr id="292" name="Google Shape;292;p42" descr="Class III levers Archives - The Fact Factor"/>
          <p:cNvPicPr preferRelativeResize="0"/>
          <p:nvPr/>
        </p:nvPicPr>
        <p:blipFill rotWithShape="1">
          <a:blip r:embed="rId6">
            <a:alphaModFix/>
          </a:blip>
          <a:srcRect t="22079" r="43072" b="21428"/>
          <a:stretch/>
        </p:blipFill>
        <p:spPr>
          <a:xfrm>
            <a:off x="6309394" y="4305536"/>
            <a:ext cx="3352633" cy="1936279"/>
          </a:xfrm>
          <a:prstGeom prst="rect">
            <a:avLst/>
          </a:prstGeom>
          <a:noFill/>
          <a:ln w="9525" cap="flat" cmpd="sng">
            <a:solidFill>
              <a:schemeClr val="dk1"/>
            </a:solidFill>
            <a:prstDash val="solid"/>
            <a:round/>
            <a:headEnd type="none" w="sm" len="sm"/>
            <a:tailEnd type="none" w="sm" len="sm"/>
          </a:ln>
        </p:spPr>
      </p:pic>
      <p:sp>
        <p:nvSpPr>
          <p:cNvPr id="293" name="Google Shape;293;p42"/>
          <p:cNvSpPr txBox="1"/>
          <p:nvPr/>
        </p:nvSpPr>
        <p:spPr>
          <a:xfrm>
            <a:off x="1753049" y="1587811"/>
            <a:ext cx="136812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Tension</a:t>
            </a:r>
            <a:endParaRPr sz="1800" dirty="0">
              <a:solidFill>
                <a:schemeClr val="dk1"/>
              </a:solidFill>
              <a:latin typeface="Arial"/>
              <a:ea typeface="Arial"/>
              <a:cs typeface="Arial"/>
              <a:sym typeface="Arial"/>
            </a:endParaRPr>
          </a:p>
        </p:txBody>
      </p:sp>
      <p:sp>
        <p:nvSpPr>
          <p:cNvPr id="294" name="Google Shape;294;p42"/>
          <p:cNvSpPr txBox="1"/>
          <p:nvPr/>
        </p:nvSpPr>
        <p:spPr>
          <a:xfrm>
            <a:off x="4077173" y="1731671"/>
            <a:ext cx="20008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Compression</a:t>
            </a:r>
            <a:endParaRPr sz="1800">
              <a:solidFill>
                <a:schemeClr val="dk1"/>
              </a:solidFill>
              <a:latin typeface="Arial"/>
              <a:ea typeface="Arial"/>
              <a:cs typeface="Arial"/>
              <a:sym typeface="Arial"/>
            </a:endParaRPr>
          </a:p>
        </p:txBody>
      </p:sp>
      <p:sp>
        <p:nvSpPr>
          <p:cNvPr id="295" name="Google Shape;295;p42"/>
          <p:cNvSpPr txBox="1"/>
          <p:nvPr/>
        </p:nvSpPr>
        <p:spPr>
          <a:xfrm>
            <a:off x="7314324" y="1560115"/>
            <a:ext cx="100700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Shear</a:t>
            </a:r>
            <a:endParaRPr/>
          </a:p>
        </p:txBody>
      </p:sp>
      <p:sp>
        <p:nvSpPr>
          <p:cNvPr id="296" name="Google Shape;296;p42"/>
          <p:cNvSpPr txBox="1"/>
          <p:nvPr/>
        </p:nvSpPr>
        <p:spPr>
          <a:xfrm>
            <a:off x="1804794" y="6010982"/>
            <a:ext cx="13163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Torsion</a:t>
            </a:r>
            <a:endParaRPr sz="1800" dirty="0">
              <a:solidFill>
                <a:schemeClr val="dk1"/>
              </a:solidFill>
              <a:latin typeface="Arial"/>
              <a:ea typeface="Arial"/>
              <a:cs typeface="Arial"/>
              <a:sym typeface="Arial"/>
            </a:endParaRPr>
          </a:p>
        </p:txBody>
      </p:sp>
      <p:sp>
        <p:nvSpPr>
          <p:cNvPr id="297" name="Google Shape;297;p42"/>
          <p:cNvSpPr txBox="1"/>
          <p:nvPr/>
        </p:nvSpPr>
        <p:spPr>
          <a:xfrm>
            <a:off x="7128401" y="6176724"/>
            <a:ext cx="13163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Bending</a:t>
            </a:r>
            <a:endParaRPr sz="1800">
              <a:solidFill>
                <a:schemeClr val="dk1"/>
              </a:solidFill>
              <a:latin typeface="Arial"/>
              <a:ea typeface="Arial"/>
              <a:cs typeface="Arial"/>
              <a:sym typeface="Arial"/>
            </a:endParaRPr>
          </a:p>
        </p:txBody>
      </p:sp>
      <p:pic>
        <p:nvPicPr>
          <p:cNvPr id="298" name="Google Shape;298;p42" descr="Tug of War Rules"/>
          <p:cNvPicPr preferRelativeResize="0"/>
          <p:nvPr/>
        </p:nvPicPr>
        <p:blipFill rotWithShape="1">
          <a:blip r:embed="rId7">
            <a:alphaModFix/>
          </a:blip>
          <a:srcRect/>
          <a:stretch/>
        </p:blipFill>
        <p:spPr>
          <a:xfrm>
            <a:off x="381000" y="2057400"/>
            <a:ext cx="2954660" cy="1950281"/>
          </a:xfrm>
          <a:prstGeom prst="rect">
            <a:avLst/>
          </a:prstGeom>
          <a:noFill/>
          <a:ln w="9525" cap="flat" cmpd="sng">
            <a:solidFill>
              <a:schemeClr val="dk1"/>
            </a:solidFill>
            <a:prstDash val="solid"/>
            <a:round/>
            <a:headEnd type="none" w="sm" len="sm"/>
            <a:tailEnd type="none" w="sm" len="sm"/>
          </a:ln>
        </p:spPr>
      </p:pic>
      <p:sp>
        <p:nvSpPr>
          <p:cNvPr id="299" name="Google Shape;299;p42"/>
          <p:cNvSpPr txBox="1"/>
          <p:nvPr/>
        </p:nvSpPr>
        <p:spPr>
          <a:xfrm>
            <a:off x="5334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TYPES OF LOADS </a:t>
            </a:r>
            <a:r>
              <a:rPr lang="en-US" sz="3200" b="1" i="0">
                <a:solidFill>
                  <a:srgbClr val="41608A"/>
                </a:solidFill>
                <a:latin typeface="Arial"/>
                <a:ea typeface="Arial"/>
                <a:cs typeface="Arial"/>
                <a:sym typeface="Arial"/>
              </a:rPr>
              <a:t>(FORCES)</a:t>
            </a:r>
            <a:endParaRPr/>
          </a:p>
        </p:txBody>
      </p:sp>
      <p:pic>
        <p:nvPicPr>
          <p:cNvPr id="300" name="Google Shape;300;p42"/>
          <p:cNvPicPr preferRelativeResize="0"/>
          <p:nvPr/>
        </p:nvPicPr>
        <p:blipFill rotWithShape="1">
          <a:blip r:embed="rId8">
            <a:alphaModFix/>
          </a:blip>
          <a:srcRect/>
          <a:stretch/>
        </p:blipFill>
        <p:spPr>
          <a:xfrm>
            <a:off x="6393726" y="4354098"/>
            <a:ext cx="3153894" cy="17740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body" idx="1"/>
          </p:nvPr>
        </p:nvSpPr>
        <p:spPr>
          <a:xfrm>
            <a:off x="469246" y="1498799"/>
            <a:ext cx="3764763" cy="4525964"/>
          </a:xfrm>
          <a:prstGeom prst="rect">
            <a:avLst/>
          </a:prstGeom>
          <a:noFill/>
          <a:ln>
            <a:noFill/>
          </a:ln>
        </p:spPr>
        <p:txBody>
          <a:bodyPr spcFirstLastPara="1" wrap="square" lIns="91425" tIns="45700" rIns="91425" bIns="45700" anchor="t" anchorCtr="0">
            <a:normAutofit fontScale="92500"/>
          </a:bodyPr>
          <a:lstStyle/>
          <a:p>
            <a:pPr marL="171450" lvl="0" indent="-171450" algn="l" rtl="0">
              <a:spcBef>
                <a:spcPts val="0"/>
              </a:spcBef>
              <a:spcAft>
                <a:spcPts val="0"/>
              </a:spcAft>
              <a:buSzPct val="80000"/>
              <a:buFont typeface="Arial"/>
              <a:buChar char="•"/>
            </a:pPr>
            <a:r>
              <a:rPr lang="en-US" sz="3200"/>
              <a:t>The fibers carry most of the load</a:t>
            </a:r>
            <a:endParaRPr/>
          </a:p>
          <a:p>
            <a:pPr marL="514350" lvl="1" indent="-171449" algn="l" rtl="0">
              <a:spcBef>
                <a:spcPts val="1000"/>
              </a:spcBef>
              <a:spcAft>
                <a:spcPts val="0"/>
              </a:spcAft>
              <a:buSzPct val="90000"/>
              <a:buChar char="✔"/>
            </a:pPr>
            <a:r>
              <a:rPr lang="en-US" sz="2400"/>
              <a:t>High ratio of </a:t>
            </a:r>
            <a:r>
              <a:rPr lang="en-US" sz="2400">
                <a:solidFill>
                  <a:schemeClr val="dk1"/>
                </a:solidFill>
              </a:rPr>
              <a:t>(Load</a:t>
            </a:r>
            <a:r>
              <a:rPr lang="en-US" sz="2400" baseline="-25000">
                <a:solidFill>
                  <a:schemeClr val="dk1"/>
                </a:solidFill>
              </a:rPr>
              <a:t>fibers</a:t>
            </a:r>
            <a:r>
              <a:rPr lang="en-US" sz="2400">
                <a:solidFill>
                  <a:schemeClr val="dk1"/>
                </a:solidFill>
              </a:rPr>
              <a:t>/Load</a:t>
            </a:r>
            <a:r>
              <a:rPr lang="en-US" sz="2400" baseline="-25000">
                <a:solidFill>
                  <a:schemeClr val="dk1"/>
                </a:solidFill>
              </a:rPr>
              <a:t>composite</a:t>
            </a:r>
            <a:r>
              <a:rPr lang="en-US" sz="2400">
                <a:solidFill>
                  <a:schemeClr val="dk1"/>
                </a:solidFill>
              </a:rPr>
              <a:t>)</a:t>
            </a:r>
            <a:endParaRPr/>
          </a:p>
          <a:p>
            <a:pPr marL="171450" lvl="0" indent="-171450" algn="l" rtl="0">
              <a:spcBef>
                <a:spcPts val="1000"/>
              </a:spcBef>
              <a:spcAft>
                <a:spcPts val="0"/>
              </a:spcAft>
              <a:buSzPct val="80000"/>
              <a:buFont typeface="Arial"/>
              <a:buChar char="•"/>
            </a:pPr>
            <a:r>
              <a:rPr lang="en-US" sz="3200"/>
              <a:t>When</a:t>
            </a:r>
            <a:endParaRPr/>
          </a:p>
          <a:p>
            <a:pPr marL="514350" lvl="1" indent="-171449" algn="l" rtl="0">
              <a:spcBef>
                <a:spcPts val="1000"/>
              </a:spcBef>
              <a:spcAft>
                <a:spcPts val="0"/>
              </a:spcAft>
              <a:buSzPct val="90000"/>
              <a:buChar char="✔"/>
            </a:pPr>
            <a:r>
              <a:rPr lang="en-US" sz="2400"/>
              <a:t>Fibers are much stiffer than the </a:t>
            </a:r>
            <a:r>
              <a:rPr lang="en-US" sz="2400">
                <a:solidFill>
                  <a:schemeClr val="dk1"/>
                </a:solidFill>
              </a:rPr>
              <a:t>matrix</a:t>
            </a:r>
            <a:r>
              <a:rPr lang="en-US" sz="2400"/>
              <a:t>        (high E</a:t>
            </a:r>
            <a:r>
              <a:rPr lang="en-US" sz="2400" baseline="-25000"/>
              <a:t>f</a:t>
            </a:r>
            <a:r>
              <a:rPr lang="en-US" sz="2400"/>
              <a:t>/E</a:t>
            </a:r>
            <a:r>
              <a:rPr lang="en-US" sz="2400" baseline="-25000"/>
              <a:t>m</a:t>
            </a:r>
            <a:r>
              <a:rPr lang="en-US" sz="2400"/>
              <a:t>)</a:t>
            </a:r>
            <a:endParaRPr/>
          </a:p>
          <a:p>
            <a:pPr marL="514350" lvl="1" indent="-171449" algn="l" rtl="0">
              <a:spcBef>
                <a:spcPts val="1000"/>
              </a:spcBef>
              <a:spcAft>
                <a:spcPts val="0"/>
              </a:spcAft>
              <a:buSzPct val="90000"/>
              <a:buChar char="✔"/>
            </a:pPr>
            <a:r>
              <a:rPr lang="en-US" sz="2400"/>
              <a:t>Volume fraction of fibers (V</a:t>
            </a:r>
            <a:r>
              <a:rPr lang="en-US" sz="2400" baseline="-25000"/>
              <a:t>f</a:t>
            </a:r>
            <a:r>
              <a:rPr lang="en-US" sz="2400"/>
              <a:t>) is above 0.6 (60%)</a:t>
            </a:r>
            <a:endParaRPr/>
          </a:p>
        </p:txBody>
      </p:sp>
      <p:grpSp>
        <p:nvGrpSpPr>
          <p:cNvPr id="307" name="Google Shape;307;p43"/>
          <p:cNvGrpSpPr/>
          <p:nvPr/>
        </p:nvGrpSpPr>
        <p:grpSpPr>
          <a:xfrm>
            <a:off x="4517283" y="1459120"/>
            <a:ext cx="4635737" cy="4494120"/>
            <a:chOff x="4129170" y="1880636"/>
            <a:chExt cx="4874857" cy="4494120"/>
          </a:xfrm>
        </p:grpSpPr>
        <p:grpSp>
          <p:nvGrpSpPr>
            <p:cNvPr id="308" name="Google Shape;308;p43"/>
            <p:cNvGrpSpPr/>
            <p:nvPr/>
          </p:nvGrpSpPr>
          <p:grpSpPr>
            <a:xfrm>
              <a:off x="4129170" y="2250316"/>
              <a:ext cx="4874857" cy="4124440"/>
              <a:chOff x="800913" y="1150178"/>
              <a:chExt cx="5042954" cy="4124440"/>
            </a:xfrm>
          </p:grpSpPr>
          <p:cxnSp>
            <p:nvCxnSpPr>
              <p:cNvPr id="309" name="Google Shape;309;p43"/>
              <p:cNvCxnSpPr/>
              <p:nvPr/>
            </p:nvCxnSpPr>
            <p:spPr>
              <a:xfrm>
                <a:off x="1806575" y="1585913"/>
                <a:ext cx="0" cy="2765425"/>
              </a:xfrm>
              <a:prstGeom prst="straightConnector1">
                <a:avLst/>
              </a:prstGeom>
              <a:noFill/>
              <a:ln w="9525" cap="flat" cmpd="sng">
                <a:solidFill>
                  <a:schemeClr val="dk1"/>
                </a:solidFill>
                <a:prstDash val="solid"/>
                <a:round/>
                <a:headEnd type="none" w="med" len="med"/>
                <a:tailEnd type="none" w="med" len="med"/>
              </a:ln>
            </p:spPr>
          </p:cxnSp>
          <p:cxnSp>
            <p:nvCxnSpPr>
              <p:cNvPr id="310" name="Google Shape;310;p43"/>
              <p:cNvCxnSpPr/>
              <p:nvPr/>
            </p:nvCxnSpPr>
            <p:spPr>
              <a:xfrm>
                <a:off x="1806575" y="4351338"/>
                <a:ext cx="3648075" cy="0"/>
              </a:xfrm>
              <a:prstGeom prst="straightConnector1">
                <a:avLst/>
              </a:prstGeom>
              <a:noFill/>
              <a:ln w="9525" cap="flat" cmpd="sng">
                <a:solidFill>
                  <a:schemeClr val="dk1"/>
                </a:solidFill>
                <a:prstDash val="solid"/>
                <a:round/>
                <a:headEnd type="none" w="med" len="med"/>
                <a:tailEnd type="none" w="med" len="med"/>
              </a:ln>
            </p:spPr>
          </p:cxnSp>
          <p:sp>
            <p:nvSpPr>
              <p:cNvPr id="311" name="Google Shape;311;p43"/>
              <p:cNvSpPr/>
              <p:nvPr/>
            </p:nvSpPr>
            <p:spPr>
              <a:xfrm>
                <a:off x="1806575" y="1744663"/>
                <a:ext cx="3732213" cy="2606675"/>
              </a:xfrm>
              <a:custGeom>
                <a:avLst/>
                <a:gdLst/>
                <a:ahLst/>
                <a:cxnLst/>
                <a:rect l="l" t="t" r="r" b="b"/>
                <a:pathLst>
                  <a:path w="2351" h="1642" extrusionOk="0">
                    <a:moveTo>
                      <a:pt x="0" y="1642"/>
                    </a:moveTo>
                    <a:cubicBezTo>
                      <a:pt x="184" y="1440"/>
                      <a:pt x="368" y="1239"/>
                      <a:pt x="557" y="1061"/>
                    </a:cubicBezTo>
                    <a:cubicBezTo>
                      <a:pt x="746" y="883"/>
                      <a:pt x="871" y="738"/>
                      <a:pt x="1137" y="577"/>
                    </a:cubicBezTo>
                    <a:cubicBezTo>
                      <a:pt x="1403" y="416"/>
                      <a:pt x="1955" y="186"/>
                      <a:pt x="2153" y="93"/>
                    </a:cubicBezTo>
                    <a:cubicBezTo>
                      <a:pt x="2351" y="0"/>
                      <a:pt x="2337" y="10"/>
                      <a:pt x="2323" y="21"/>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312" name="Google Shape;312;p43"/>
              <p:cNvCxnSpPr/>
              <p:nvPr/>
            </p:nvCxnSpPr>
            <p:spPr>
              <a:xfrm rot="10800000">
                <a:off x="5494338" y="1547813"/>
                <a:ext cx="0" cy="2803525"/>
              </a:xfrm>
              <a:prstGeom prst="straightConnector1">
                <a:avLst/>
              </a:prstGeom>
              <a:noFill/>
              <a:ln w="9525" cap="flat" cmpd="sng">
                <a:solidFill>
                  <a:schemeClr val="dk1"/>
                </a:solidFill>
                <a:prstDash val="solid"/>
                <a:round/>
                <a:headEnd type="none" w="med" len="med"/>
                <a:tailEnd type="none" w="med" len="med"/>
              </a:ln>
            </p:spPr>
          </p:cxnSp>
          <p:cxnSp>
            <p:nvCxnSpPr>
              <p:cNvPr id="313" name="Google Shape;313;p43"/>
              <p:cNvCxnSpPr/>
              <p:nvPr/>
            </p:nvCxnSpPr>
            <p:spPr>
              <a:xfrm>
                <a:off x="1806575" y="1585913"/>
                <a:ext cx="3687763" cy="0"/>
              </a:xfrm>
              <a:prstGeom prst="straightConnector1">
                <a:avLst/>
              </a:prstGeom>
              <a:noFill/>
              <a:ln w="9525" cap="flat" cmpd="sng">
                <a:solidFill>
                  <a:schemeClr val="dk1"/>
                </a:solidFill>
                <a:prstDash val="solid"/>
                <a:round/>
                <a:headEnd type="none" w="med" len="med"/>
                <a:tailEnd type="none" w="med" len="med"/>
              </a:ln>
            </p:spPr>
          </p:cxnSp>
          <p:sp>
            <p:nvSpPr>
              <p:cNvPr id="314" name="Google Shape;314;p43"/>
              <p:cNvSpPr/>
              <p:nvPr/>
            </p:nvSpPr>
            <p:spPr>
              <a:xfrm>
                <a:off x="1806575" y="1585913"/>
                <a:ext cx="3495675" cy="2073275"/>
              </a:xfrm>
              <a:custGeom>
                <a:avLst/>
                <a:gdLst/>
                <a:ahLst/>
                <a:cxnLst/>
                <a:rect l="l" t="t" r="r" b="b"/>
                <a:pathLst>
                  <a:path w="2202" h="1306" extrusionOk="0">
                    <a:moveTo>
                      <a:pt x="0" y="1306"/>
                    </a:moveTo>
                    <a:cubicBezTo>
                      <a:pt x="220" y="1076"/>
                      <a:pt x="440" y="846"/>
                      <a:pt x="678" y="677"/>
                    </a:cubicBezTo>
                    <a:cubicBezTo>
                      <a:pt x="916" y="508"/>
                      <a:pt x="1173" y="403"/>
                      <a:pt x="1427" y="290"/>
                    </a:cubicBezTo>
                    <a:cubicBezTo>
                      <a:pt x="1681" y="177"/>
                      <a:pt x="1941" y="88"/>
                      <a:pt x="2202"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 name="Google Shape;315;p43"/>
              <p:cNvSpPr/>
              <p:nvPr/>
            </p:nvSpPr>
            <p:spPr>
              <a:xfrm>
                <a:off x="1806575" y="1585913"/>
                <a:ext cx="2841625" cy="1535112"/>
              </a:xfrm>
              <a:custGeom>
                <a:avLst/>
                <a:gdLst/>
                <a:ahLst/>
                <a:cxnLst/>
                <a:rect l="l" t="t" r="r" b="b"/>
                <a:pathLst>
                  <a:path w="1790" h="967" extrusionOk="0">
                    <a:moveTo>
                      <a:pt x="0" y="967"/>
                    </a:moveTo>
                    <a:cubicBezTo>
                      <a:pt x="206" y="777"/>
                      <a:pt x="412" y="588"/>
                      <a:pt x="605" y="459"/>
                    </a:cubicBezTo>
                    <a:cubicBezTo>
                      <a:pt x="798" y="330"/>
                      <a:pt x="964" y="269"/>
                      <a:pt x="1161" y="193"/>
                    </a:cubicBezTo>
                    <a:cubicBezTo>
                      <a:pt x="1358" y="117"/>
                      <a:pt x="1574" y="58"/>
                      <a:pt x="1790"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 name="Google Shape;316;p43"/>
              <p:cNvSpPr/>
              <p:nvPr/>
            </p:nvSpPr>
            <p:spPr>
              <a:xfrm>
                <a:off x="1806575" y="1585913"/>
                <a:ext cx="2535238" cy="1304925"/>
              </a:xfrm>
              <a:custGeom>
                <a:avLst/>
                <a:gdLst/>
                <a:ahLst/>
                <a:cxnLst/>
                <a:rect l="l" t="t" r="r" b="b"/>
                <a:pathLst>
                  <a:path w="1597" h="822" extrusionOk="0">
                    <a:moveTo>
                      <a:pt x="0" y="822"/>
                    </a:moveTo>
                    <a:cubicBezTo>
                      <a:pt x="173" y="653"/>
                      <a:pt x="346" y="484"/>
                      <a:pt x="532" y="363"/>
                    </a:cubicBezTo>
                    <a:cubicBezTo>
                      <a:pt x="718" y="242"/>
                      <a:pt x="936" y="157"/>
                      <a:pt x="1113" y="97"/>
                    </a:cubicBezTo>
                    <a:cubicBezTo>
                      <a:pt x="1290" y="37"/>
                      <a:pt x="1443" y="18"/>
                      <a:pt x="1597"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 name="Google Shape;317;p43"/>
              <p:cNvSpPr/>
              <p:nvPr/>
            </p:nvSpPr>
            <p:spPr>
              <a:xfrm>
                <a:off x="1806575" y="1585913"/>
                <a:ext cx="2035175" cy="1036637"/>
              </a:xfrm>
              <a:custGeom>
                <a:avLst/>
                <a:gdLst/>
                <a:ahLst/>
                <a:cxnLst/>
                <a:rect l="l" t="t" r="r" b="b"/>
                <a:pathLst>
                  <a:path w="1282" h="653" extrusionOk="0">
                    <a:moveTo>
                      <a:pt x="0" y="653"/>
                    </a:moveTo>
                    <a:cubicBezTo>
                      <a:pt x="135" y="524"/>
                      <a:pt x="270" y="395"/>
                      <a:pt x="387" y="314"/>
                    </a:cubicBezTo>
                    <a:cubicBezTo>
                      <a:pt x="504" y="233"/>
                      <a:pt x="553" y="221"/>
                      <a:pt x="702" y="169"/>
                    </a:cubicBezTo>
                    <a:cubicBezTo>
                      <a:pt x="851" y="117"/>
                      <a:pt x="1066" y="58"/>
                      <a:pt x="1282"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Google Shape;318;p43"/>
              <p:cNvSpPr/>
              <p:nvPr/>
            </p:nvSpPr>
            <p:spPr>
              <a:xfrm>
                <a:off x="1806575" y="1585913"/>
                <a:ext cx="1536700" cy="498475"/>
              </a:xfrm>
              <a:custGeom>
                <a:avLst/>
                <a:gdLst/>
                <a:ahLst/>
                <a:cxnLst/>
                <a:rect l="l" t="t" r="r" b="b"/>
                <a:pathLst>
                  <a:path w="968" h="314" extrusionOk="0">
                    <a:moveTo>
                      <a:pt x="0" y="314"/>
                    </a:moveTo>
                    <a:cubicBezTo>
                      <a:pt x="113" y="255"/>
                      <a:pt x="226" y="197"/>
                      <a:pt x="387" y="145"/>
                    </a:cubicBezTo>
                    <a:cubicBezTo>
                      <a:pt x="548" y="93"/>
                      <a:pt x="758" y="46"/>
                      <a:pt x="968"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43"/>
              <p:cNvSpPr txBox="1"/>
              <p:nvPr/>
            </p:nvSpPr>
            <p:spPr>
              <a:xfrm>
                <a:off x="1460500" y="4159250"/>
                <a:ext cx="3403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a:t>
                </a:r>
                <a:endParaRPr/>
              </a:p>
            </p:txBody>
          </p:sp>
          <p:sp>
            <p:nvSpPr>
              <p:cNvPr id="320" name="Google Shape;320;p43"/>
              <p:cNvSpPr txBox="1"/>
              <p:nvPr/>
            </p:nvSpPr>
            <p:spPr>
              <a:xfrm>
                <a:off x="1460500" y="3236913"/>
                <a:ext cx="3403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5</a:t>
                </a:r>
                <a:endParaRPr/>
              </a:p>
            </p:txBody>
          </p:sp>
          <p:sp>
            <p:nvSpPr>
              <p:cNvPr id="321" name="Google Shape;321;p43"/>
              <p:cNvSpPr txBox="1"/>
              <p:nvPr/>
            </p:nvSpPr>
            <p:spPr>
              <a:xfrm>
                <a:off x="1346200" y="2332038"/>
                <a:ext cx="4798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50</a:t>
                </a:r>
                <a:endParaRPr/>
              </a:p>
            </p:txBody>
          </p:sp>
          <p:sp>
            <p:nvSpPr>
              <p:cNvPr id="322" name="Google Shape;322;p43"/>
              <p:cNvSpPr txBox="1"/>
              <p:nvPr/>
            </p:nvSpPr>
            <p:spPr>
              <a:xfrm>
                <a:off x="1230313" y="1393825"/>
                <a:ext cx="6194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100</a:t>
                </a:r>
                <a:endParaRPr/>
              </a:p>
            </p:txBody>
          </p:sp>
          <p:sp>
            <p:nvSpPr>
              <p:cNvPr id="323" name="Google Shape;323;p43"/>
              <p:cNvSpPr txBox="1"/>
              <p:nvPr/>
            </p:nvSpPr>
            <p:spPr>
              <a:xfrm rot="-5400000">
                <a:off x="-566097" y="2869338"/>
                <a:ext cx="3135795" cy="401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Load</a:t>
                </a:r>
                <a:r>
                  <a:rPr lang="en-US" sz="1800" baseline="-25000">
                    <a:solidFill>
                      <a:schemeClr val="dk1"/>
                    </a:solidFill>
                    <a:latin typeface="Arial"/>
                    <a:ea typeface="Arial"/>
                    <a:cs typeface="Arial"/>
                    <a:sym typeface="Arial"/>
                  </a:rPr>
                  <a:t>fibers</a:t>
                </a:r>
                <a:r>
                  <a:rPr lang="en-US" sz="1800">
                    <a:solidFill>
                      <a:schemeClr val="dk1"/>
                    </a:solidFill>
                    <a:latin typeface="Arial"/>
                    <a:ea typeface="Arial"/>
                    <a:cs typeface="Arial"/>
                    <a:sym typeface="Arial"/>
                  </a:rPr>
                  <a:t>/Load</a:t>
                </a:r>
                <a:r>
                  <a:rPr lang="en-US" sz="1800" baseline="-25000">
                    <a:solidFill>
                      <a:schemeClr val="dk1"/>
                    </a:solidFill>
                    <a:latin typeface="Arial"/>
                    <a:ea typeface="Arial"/>
                    <a:cs typeface="Arial"/>
                    <a:sym typeface="Arial"/>
                  </a:rPr>
                  <a:t>composites</a:t>
                </a:r>
                <a:r>
                  <a:rPr lang="en-US" sz="1800">
                    <a:solidFill>
                      <a:schemeClr val="dk1"/>
                    </a:solidFill>
                    <a:latin typeface="Arial"/>
                    <a:ea typeface="Arial"/>
                    <a:cs typeface="Arial"/>
                    <a:sym typeface="Arial"/>
                  </a:rPr>
                  <a:t> (P</a:t>
                </a:r>
                <a:r>
                  <a:rPr lang="en-US" sz="1800" baseline="-25000">
                    <a:solidFill>
                      <a:schemeClr val="dk1"/>
                    </a:solidFill>
                    <a:latin typeface="Arial"/>
                    <a:ea typeface="Arial"/>
                    <a:cs typeface="Arial"/>
                    <a:sym typeface="Arial"/>
                  </a:rPr>
                  <a:t>f</a:t>
                </a:r>
                <a:r>
                  <a:rPr lang="en-US" sz="1800">
                    <a:solidFill>
                      <a:schemeClr val="dk1"/>
                    </a:solidFill>
                    <a:latin typeface="Arial"/>
                    <a:ea typeface="Arial"/>
                    <a:cs typeface="Arial"/>
                    <a:sym typeface="Arial"/>
                  </a:rPr>
                  <a:t>/P</a:t>
                </a:r>
                <a:r>
                  <a:rPr lang="en-US" sz="1800" baseline="-25000">
                    <a:solidFill>
                      <a:schemeClr val="dk1"/>
                    </a:solidFill>
                    <a:latin typeface="Arial"/>
                    <a:ea typeface="Arial"/>
                    <a:cs typeface="Arial"/>
                    <a:sym typeface="Arial"/>
                  </a:rPr>
                  <a:t>c</a:t>
                </a:r>
                <a:r>
                  <a:rPr lang="en-US" sz="1800">
                    <a:solidFill>
                      <a:schemeClr val="dk1"/>
                    </a:solidFill>
                    <a:latin typeface="Arial"/>
                    <a:ea typeface="Arial"/>
                    <a:cs typeface="Arial"/>
                    <a:sym typeface="Arial"/>
                  </a:rPr>
                  <a:t>)</a:t>
                </a:r>
                <a:endParaRPr/>
              </a:p>
            </p:txBody>
          </p:sp>
          <p:cxnSp>
            <p:nvCxnSpPr>
              <p:cNvPr id="324" name="Google Shape;324;p43"/>
              <p:cNvCxnSpPr/>
              <p:nvPr/>
            </p:nvCxnSpPr>
            <p:spPr>
              <a:xfrm rot="10800000" flipH="1">
                <a:off x="980154" y="1150178"/>
                <a:ext cx="9523" cy="460375"/>
              </a:xfrm>
              <a:prstGeom prst="straightConnector1">
                <a:avLst/>
              </a:prstGeom>
              <a:noFill/>
              <a:ln w="9525" cap="flat" cmpd="sng">
                <a:solidFill>
                  <a:schemeClr val="dk1"/>
                </a:solidFill>
                <a:prstDash val="solid"/>
                <a:round/>
                <a:headEnd type="none" w="med" len="med"/>
                <a:tailEnd type="triangle" w="med" len="med"/>
              </a:ln>
            </p:spPr>
          </p:cxnSp>
          <p:sp>
            <p:nvSpPr>
              <p:cNvPr id="325" name="Google Shape;325;p43"/>
              <p:cNvSpPr txBox="1"/>
              <p:nvPr/>
            </p:nvSpPr>
            <p:spPr>
              <a:xfrm>
                <a:off x="2595563" y="4081463"/>
                <a:ext cx="2706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a:t>
                </a:r>
                <a:endParaRPr/>
              </a:p>
            </p:txBody>
          </p:sp>
          <p:sp>
            <p:nvSpPr>
              <p:cNvPr id="326" name="Google Shape;326;p43"/>
              <p:cNvSpPr txBox="1"/>
              <p:nvPr/>
            </p:nvSpPr>
            <p:spPr>
              <a:xfrm>
                <a:off x="3035301" y="4081463"/>
                <a:ext cx="2706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a:t>
                </a:r>
                <a:endParaRPr/>
              </a:p>
            </p:txBody>
          </p:sp>
          <p:sp>
            <p:nvSpPr>
              <p:cNvPr id="327" name="Google Shape;327;p43"/>
              <p:cNvSpPr txBox="1"/>
              <p:nvPr/>
            </p:nvSpPr>
            <p:spPr>
              <a:xfrm>
                <a:off x="3863975" y="4081463"/>
                <a:ext cx="2706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a:t>
                </a:r>
                <a:endParaRPr/>
              </a:p>
            </p:txBody>
          </p:sp>
          <p:sp>
            <p:nvSpPr>
              <p:cNvPr id="328" name="Google Shape;328;p43"/>
              <p:cNvSpPr txBox="1"/>
              <p:nvPr/>
            </p:nvSpPr>
            <p:spPr>
              <a:xfrm>
                <a:off x="4286250" y="4081463"/>
                <a:ext cx="2706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a:t>
                </a:r>
                <a:endParaRPr/>
              </a:p>
            </p:txBody>
          </p:sp>
          <p:sp>
            <p:nvSpPr>
              <p:cNvPr id="329" name="Google Shape;329;p43"/>
              <p:cNvSpPr txBox="1"/>
              <p:nvPr/>
            </p:nvSpPr>
            <p:spPr>
              <a:xfrm>
                <a:off x="5014913" y="4081463"/>
                <a:ext cx="2706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a:t>
                </a:r>
                <a:endParaRPr/>
              </a:p>
            </p:txBody>
          </p:sp>
          <p:sp>
            <p:nvSpPr>
              <p:cNvPr id="330" name="Google Shape;330;p43"/>
              <p:cNvSpPr txBox="1"/>
              <p:nvPr/>
            </p:nvSpPr>
            <p:spPr>
              <a:xfrm>
                <a:off x="1538288" y="4368800"/>
                <a:ext cx="549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0.1</a:t>
                </a:r>
                <a:endParaRPr/>
              </a:p>
            </p:txBody>
          </p:sp>
          <p:sp>
            <p:nvSpPr>
              <p:cNvPr id="331" name="Google Shape;331;p43"/>
              <p:cNvSpPr txBox="1"/>
              <p:nvPr/>
            </p:nvSpPr>
            <p:spPr>
              <a:xfrm>
                <a:off x="2459038" y="4351338"/>
                <a:ext cx="549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0.5</a:t>
                </a:r>
                <a:endParaRPr/>
              </a:p>
            </p:txBody>
          </p:sp>
          <p:sp>
            <p:nvSpPr>
              <p:cNvPr id="332" name="Google Shape;332;p43"/>
              <p:cNvSpPr txBox="1"/>
              <p:nvPr/>
            </p:nvSpPr>
            <p:spPr>
              <a:xfrm>
                <a:off x="2917825" y="4351338"/>
                <a:ext cx="549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1.0</a:t>
                </a:r>
                <a:endParaRPr/>
              </a:p>
            </p:txBody>
          </p:sp>
          <p:sp>
            <p:nvSpPr>
              <p:cNvPr id="333" name="Google Shape;333;p43"/>
              <p:cNvSpPr txBox="1"/>
              <p:nvPr/>
            </p:nvSpPr>
            <p:spPr>
              <a:xfrm>
                <a:off x="3827463" y="4368800"/>
                <a:ext cx="3403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5</a:t>
                </a:r>
                <a:endParaRPr/>
              </a:p>
            </p:txBody>
          </p:sp>
          <p:sp>
            <p:nvSpPr>
              <p:cNvPr id="334" name="Google Shape;334;p43"/>
              <p:cNvSpPr txBox="1"/>
              <p:nvPr/>
            </p:nvSpPr>
            <p:spPr>
              <a:xfrm>
                <a:off x="4187825" y="4351338"/>
                <a:ext cx="4798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10</a:t>
                </a:r>
                <a:endParaRPr/>
              </a:p>
            </p:txBody>
          </p:sp>
          <p:sp>
            <p:nvSpPr>
              <p:cNvPr id="335" name="Google Shape;335;p43"/>
              <p:cNvSpPr txBox="1"/>
              <p:nvPr/>
            </p:nvSpPr>
            <p:spPr>
              <a:xfrm>
                <a:off x="4918075" y="4351338"/>
                <a:ext cx="4798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50</a:t>
                </a:r>
                <a:endParaRPr/>
              </a:p>
            </p:txBody>
          </p:sp>
          <p:sp>
            <p:nvSpPr>
              <p:cNvPr id="336" name="Google Shape;336;p43"/>
              <p:cNvSpPr txBox="1"/>
              <p:nvPr/>
            </p:nvSpPr>
            <p:spPr>
              <a:xfrm>
                <a:off x="5224463" y="4351338"/>
                <a:ext cx="6194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100</a:t>
                </a:r>
                <a:endParaRPr/>
              </a:p>
            </p:txBody>
          </p:sp>
          <p:sp>
            <p:nvSpPr>
              <p:cNvPr id="337" name="Google Shape;337;p43"/>
              <p:cNvSpPr txBox="1"/>
              <p:nvPr/>
            </p:nvSpPr>
            <p:spPr>
              <a:xfrm>
                <a:off x="2108494" y="4905286"/>
                <a:ext cx="25445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Stiffness Ratio: E</a:t>
                </a:r>
                <a:r>
                  <a:rPr lang="en-US" sz="1800" baseline="-25000">
                    <a:solidFill>
                      <a:schemeClr val="dk1"/>
                    </a:solidFill>
                    <a:latin typeface="Arial"/>
                    <a:ea typeface="Arial"/>
                    <a:cs typeface="Arial"/>
                    <a:sym typeface="Arial"/>
                  </a:rPr>
                  <a:t>f</a:t>
                </a:r>
                <a:r>
                  <a:rPr lang="en-US" sz="1800">
                    <a:solidFill>
                      <a:schemeClr val="dk1"/>
                    </a:solidFill>
                    <a:latin typeface="Arial"/>
                    <a:ea typeface="Arial"/>
                    <a:cs typeface="Arial"/>
                    <a:sym typeface="Arial"/>
                  </a:rPr>
                  <a:t>/E</a:t>
                </a:r>
                <a:r>
                  <a:rPr lang="en-US" sz="1800" baseline="-25000">
                    <a:solidFill>
                      <a:schemeClr val="dk1"/>
                    </a:solidFill>
                    <a:latin typeface="Arial"/>
                    <a:ea typeface="Arial"/>
                    <a:cs typeface="Arial"/>
                    <a:sym typeface="Arial"/>
                  </a:rPr>
                  <a:t>m</a:t>
                </a:r>
                <a:endParaRPr sz="1800">
                  <a:solidFill>
                    <a:schemeClr val="dk1"/>
                  </a:solidFill>
                  <a:latin typeface="Arial"/>
                  <a:ea typeface="Arial"/>
                  <a:cs typeface="Arial"/>
                  <a:sym typeface="Arial"/>
                </a:endParaRPr>
              </a:p>
            </p:txBody>
          </p:sp>
          <p:sp>
            <p:nvSpPr>
              <p:cNvPr id="338" name="Google Shape;338;p43"/>
              <p:cNvSpPr txBox="1"/>
              <p:nvPr/>
            </p:nvSpPr>
            <p:spPr>
              <a:xfrm>
                <a:off x="3135314" y="2562225"/>
                <a:ext cx="26526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0.1 = V</a:t>
                </a:r>
                <a:r>
                  <a:rPr lang="en-US" sz="1800" baseline="-25000">
                    <a:solidFill>
                      <a:schemeClr val="dk1"/>
                    </a:solidFill>
                    <a:latin typeface="Arial"/>
                    <a:ea typeface="Arial"/>
                    <a:cs typeface="Arial"/>
                    <a:sym typeface="Arial"/>
                  </a:rPr>
                  <a:t>f</a:t>
                </a:r>
                <a:r>
                  <a:rPr lang="en-US" sz="1800">
                    <a:solidFill>
                      <a:schemeClr val="dk1"/>
                    </a:solidFill>
                    <a:latin typeface="Arial"/>
                    <a:ea typeface="Arial"/>
                    <a:cs typeface="Arial"/>
                    <a:sym typeface="Arial"/>
                  </a:rPr>
                  <a:t> </a:t>
                </a:r>
                <a:r>
                  <a:rPr lang="en-US" sz="1100">
                    <a:solidFill>
                      <a:schemeClr val="dk1"/>
                    </a:solidFill>
                    <a:latin typeface="Arial"/>
                    <a:ea typeface="Arial"/>
                    <a:cs typeface="Arial"/>
                    <a:sym typeface="Arial"/>
                  </a:rPr>
                  <a:t>(Fiber volume fraction)</a:t>
                </a:r>
                <a:endParaRPr sz="1800">
                  <a:solidFill>
                    <a:schemeClr val="dk1"/>
                  </a:solidFill>
                  <a:latin typeface="Arial"/>
                  <a:ea typeface="Arial"/>
                  <a:cs typeface="Arial"/>
                  <a:sym typeface="Arial"/>
                </a:endParaRPr>
              </a:p>
            </p:txBody>
          </p:sp>
          <p:sp>
            <p:nvSpPr>
              <p:cNvPr id="339" name="Google Shape;339;p43"/>
              <p:cNvSpPr txBox="1"/>
              <p:nvPr/>
            </p:nvSpPr>
            <p:spPr>
              <a:xfrm>
                <a:off x="2843213" y="2276475"/>
                <a:ext cx="549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0.3</a:t>
                </a:r>
                <a:endParaRPr/>
              </a:p>
            </p:txBody>
          </p:sp>
          <p:sp>
            <p:nvSpPr>
              <p:cNvPr id="340" name="Google Shape;340;p43"/>
              <p:cNvSpPr txBox="1"/>
              <p:nvPr/>
            </p:nvSpPr>
            <p:spPr>
              <a:xfrm>
                <a:off x="2733863" y="1971258"/>
                <a:ext cx="549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0.5</a:t>
                </a:r>
                <a:endParaRPr/>
              </a:p>
            </p:txBody>
          </p:sp>
          <p:sp>
            <p:nvSpPr>
              <p:cNvPr id="341" name="Google Shape;341;p43"/>
              <p:cNvSpPr txBox="1"/>
              <p:nvPr/>
            </p:nvSpPr>
            <p:spPr>
              <a:xfrm>
                <a:off x="2827461" y="1716380"/>
                <a:ext cx="549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0.6</a:t>
                </a:r>
                <a:endParaRPr/>
              </a:p>
            </p:txBody>
          </p:sp>
          <p:sp>
            <p:nvSpPr>
              <p:cNvPr id="342" name="Google Shape;342;p43"/>
              <p:cNvSpPr txBox="1"/>
              <p:nvPr/>
            </p:nvSpPr>
            <p:spPr>
              <a:xfrm>
                <a:off x="2419350" y="1700213"/>
                <a:ext cx="549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0.7</a:t>
                </a:r>
                <a:endParaRPr/>
              </a:p>
            </p:txBody>
          </p:sp>
          <p:sp>
            <p:nvSpPr>
              <p:cNvPr id="343" name="Google Shape;343;p43"/>
              <p:cNvSpPr txBox="1"/>
              <p:nvPr/>
            </p:nvSpPr>
            <p:spPr>
              <a:xfrm>
                <a:off x="1849717" y="1578441"/>
                <a:ext cx="549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0.9</a:t>
                </a:r>
                <a:endParaRPr/>
              </a:p>
            </p:txBody>
          </p:sp>
        </p:grpSp>
        <p:sp>
          <p:nvSpPr>
            <p:cNvPr id="344" name="Google Shape;344;p43"/>
            <p:cNvSpPr txBox="1"/>
            <p:nvPr/>
          </p:nvSpPr>
          <p:spPr>
            <a:xfrm>
              <a:off x="6793037" y="1880636"/>
              <a:ext cx="19338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Advanced fibers</a:t>
              </a:r>
              <a:endParaRPr/>
            </a:p>
          </p:txBody>
        </p:sp>
      </p:grpSp>
      <p:sp>
        <p:nvSpPr>
          <p:cNvPr id="345" name="Google Shape;345;p43"/>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CARRYING THE LOADS </a:t>
            </a:r>
            <a:r>
              <a:rPr lang="en-US" sz="3200" b="1" i="0">
                <a:solidFill>
                  <a:srgbClr val="41608A"/>
                </a:solidFill>
                <a:latin typeface="Arial"/>
                <a:ea typeface="Arial"/>
                <a:cs typeface="Arial"/>
                <a:sym typeface="Arial"/>
              </a:rPr>
              <a:t>(FORCES)</a:t>
            </a:r>
            <a:endParaRPr/>
          </a:p>
        </p:txBody>
      </p:sp>
      <p:cxnSp>
        <p:nvCxnSpPr>
          <p:cNvPr id="346" name="Google Shape;346;p43"/>
          <p:cNvCxnSpPr/>
          <p:nvPr/>
        </p:nvCxnSpPr>
        <p:spPr>
          <a:xfrm>
            <a:off x="7924800" y="5758621"/>
            <a:ext cx="498466" cy="4763"/>
          </a:xfrm>
          <a:prstGeom prst="straightConnector1">
            <a:avLst/>
          </a:prstGeom>
          <a:noFill/>
          <a:ln w="9525" cap="flat" cmpd="sng">
            <a:solidFill>
              <a:schemeClr val="dk1"/>
            </a:solidFill>
            <a:prstDash val="solid"/>
            <a:round/>
            <a:headEnd type="none" w="med" len="med"/>
            <a:tailEnd type="triangle" w="med" len="med"/>
          </a:ln>
        </p:spPr>
      </p:cxnSp>
      <p:sp>
        <p:nvSpPr>
          <p:cNvPr id="347" name="Google Shape;347;p43"/>
          <p:cNvSpPr/>
          <p:nvPr/>
        </p:nvSpPr>
        <p:spPr>
          <a:xfrm>
            <a:off x="7215981" y="2224569"/>
            <a:ext cx="515751" cy="200583"/>
          </a:xfrm>
          <a:prstGeom prst="ellipse">
            <a:avLst/>
          </a:prstGeom>
          <a:no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48" name="Google Shape;348;p43"/>
          <p:cNvCxnSpPr/>
          <p:nvPr/>
        </p:nvCxnSpPr>
        <p:spPr>
          <a:xfrm flipH="1">
            <a:off x="7478582" y="1788405"/>
            <a:ext cx="366991" cy="398778"/>
          </a:xfrm>
          <a:prstGeom prst="straightConnector1">
            <a:avLst/>
          </a:prstGeom>
          <a:noFill/>
          <a:ln w="25400" cap="flat" cmpd="sng">
            <a:solidFill>
              <a:srgbClr val="FF0000"/>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4"/>
          <p:cNvSpPr txBox="1"/>
          <p:nvPr/>
        </p:nvSpPr>
        <p:spPr>
          <a:xfrm>
            <a:off x="161155" y="294206"/>
            <a:ext cx="919092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REINFORCEMENT DIRECTION</a:t>
            </a:r>
            <a:endParaRPr/>
          </a:p>
        </p:txBody>
      </p:sp>
      <p:sp>
        <p:nvSpPr>
          <p:cNvPr id="355" name="Google Shape;355;p44"/>
          <p:cNvSpPr txBox="1"/>
          <p:nvPr/>
        </p:nvSpPr>
        <p:spPr>
          <a:xfrm>
            <a:off x="304800" y="1749941"/>
            <a:ext cx="1828800" cy="762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Strong</a:t>
            </a:r>
            <a:endParaRPr/>
          </a:p>
        </p:txBody>
      </p:sp>
      <p:sp>
        <p:nvSpPr>
          <p:cNvPr id="356" name="Google Shape;356;p44"/>
          <p:cNvSpPr txBox="1"/>
          <p:nvPr/>
        </p:nvSpPr>
        <p:spPr>
          <a:xfrm>
            <a:off x="496927" y="4495800"/>
            <a:ext cx="1560473" cy="5511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Weak</a:t>
            </a:r>
            <a:endParaRPr/>
          </a:p>
        </p:txBody>
      </p:sp>
      <p:pic>
        <p:nvPicPr>
          <p:cNvPr id="357" name="Google Shape;357;p44" descr="A picture containing text&#10;&#10;Description automatically generated"/>
          <p:cNvPicPr preferRelativeResize="0"/>
          <p:nvPr/>
        </p:nvPicPr>
        <p:blipFill rotWithShape="1">
          <a:blip r:embed="rId3">
            <a:alphaModFix/>
          </a:blip>
          <a:srcRect/>
          <a:stretch/>
        </p:blipFill>
        <p:spPr>
          <a:xfrm>
            <a:off x="2057400" y="1039911"/>
            <a:ext cx="7010400" cy="5076496"/>
          </a:xfrm>
          <a:prstGeom prst="rect">
            <a:avLst/>
          </a:prstGeom>
          <a:noFill/>
          <a:ln>
            <a:noFill/>
          </a:ln>
        </p:spPr>
      </p:pic>
      <p:sp>
        <p:nvSpPr>
          <p:cNvPr id="358" name="Google Shape;358;p44"/>
          <p:cNvSpPr/>
          <p:nvPr/>
        </p:nvSpPr>
        <p:spPr>
          <a:xfrm>
            <a:off x="5261438" y="5257800"/>
            <a:ext cx="548904" cy="978408"/>
          </a:xfrm>
          <a:prstGeom prst="downArrow">
            <a:avLst>
              <a:gd name="adj1" fmla="val 50000"/>
              <a:gd name="adj2" fmla="val 50000"/>
            </a:avLst>
          </a:prstGeom>
          <a:solidFill>
            <a:srgbClr val="3C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 name="Google Shape;359;p44"/>
          <p:cNvSpPr/>
          <p:nvPr/>
        </p:nvSpPr>
        <p:spPr>
          <a:xfrm rot="10800000">
            <a:off x="5261438" y="3413559"/>
            <a:ext cx="548903" cy="978408"/>
          </a:xfrm>
          <a:prstGeom prst="downArrow">
            <a:avLst>
              <a:gd name="adj1" fmla="val 50000"/>
              <a:gd name="adj2" fmla="val 50000"/>
            </a:avLst>
          </a:prstGeom>
          <a:solidFill>
            <a:srgbClr val="3C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 name="Google Shape;360;p44"/>
          <p:cNvSpPr/>
          <p:nvPr/>
        </p:nvSpPr>
        <p:spPr>
          <a:xfrm rot="-5400000">
            <a:off x="8033004" y="1565537"/>
            <a:ext cx="609600" cy="1130808"/>
          </a:xfrm>
          <a:prstGeom prst="downArrow">
            <a:avLst>
              <a:gd name="adj1" fmla="val 50000"/>
              <a:gd name="adj2" fmla="val 50000"/>
            </a:avLst>
          </a:prstGeom>
          <a:solidFill>
            <a:srgbClr val="3C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1" name="Google Shape;361;p44"/>
          <p:cNvSpPr/>
          <p:nvPr/>
        </p:nvSpPr>
        <p:spPr>
          <a:xfrm rot="5400000">
            <a:off x="2470404" y="1641737"/>
            <a:ext cx="609600" cy="978408"/>
          </a:xfrm>
          <a:prstGeom prst="downArrow">
            <a:avLst>
              <a:gd name="adj1" fmla="val 47917"/>
              <a:gd name="adj2" fmla="val 50000"/>
            </a:avLst>
          </a:prstGeom>
          <a:solidFill>
            <a:srgbClr val="3C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acet">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3069</Words>
  <Application>Microsoft Macintosh PowerPoint</Application>
  <PresentationFormat>Widescreen</PresentationFormat>
  <Paragraphs>232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 Narrow</vt:lpstr>
      <vt:lpstr>Calibri</vt:lpstr>
      <vt:lpstr>Arial</vt:lpstr>
      <vt:lpstr>Noto Sans Symbols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Arthur Brent Strong</cp:lastModifiedBy>
  <cp:revision>1</cp:revision>
  <dcterms:modified xsi:type="dcterms:W3CDTF">2023-01-31T16:06:45Z</dcterms:modified>
</cp:coreProperties>
</file>